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3"/>
  </p:sldMasterIdLst>
  <p:notesMasterIdLst>
    <p:notesMasterId r:id="rId24"/>
  </p:notesMasterIdLst>
  <p:sldIdLst>
    <p:sldId id="256" r:id="rId4"/>
    <p:sldId id="257" r:id="rId5"/>
    <p:sldId id="258" r:id="rId6"/>
    <p:sldId id="259" r:id="rId7"/>
    <p:sldId id="336" r:id="rId8"/>
    <p:sldId id="339" r:id="rId9"/>
    <p:sldId id="311" r:id="rId10"/>
    <p:sldId id="335" r:id="rId11"/>
    <p:sldId id="326" r:id="rId12"/>
    <p:sldId id="327" r:id="rId13"/>
    <p:sldId id="340" r:id="rId14"/>
    <p:sldId id="342" r:id="rId15"/>
    <p:sldId id="343" r:id="rId16"/>
    <p:sldId id="344" r:id="rId17"/>
    <p:sldId id="333" r:id="rId18"/>
    <p:sldId id="275" r:id="rId19"/>
    <p:sldId id="266" r:id="rId20"/>
    <p:sldId id="267" r:id="rId21"/>
    <p:sldId id="269" r:id="rId22"/>
    <p:sldId id="271" r:id="rId2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0EBF3D3-A5B2-4AA8-8F99-634A0BEAF251}" v="1" dt="2025-10-16T20:44:38.30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84" autoAdjust="0"/>
    <p:restoredTop sz="92177" autoAdjust="0"/>
  </p:normalViewPr>
  <p:slideViewPr>
    <p:cSldViewPr snapToGrid="0">
      <p:cViewPr varScale="1">
        <p:scale>
          <a:sx n="59" d="100"/>
          <a:sy n="59" d="100"/>
        </p:scale>
        <p:origin x="108" y="93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viewProps" Target="viewProps.xml"/><Relationship Id="rId3" Type="http://schemas.openxmlformats.org/officeDocument/2006/relationships/slideMaster" Target="slideMasters/slideMaster1.xml"/><Relationship Id="rId21" Type="http://schemas.openxmlformats.org/officeDocument/2006/relationships/slide" Target="slides/slide18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tableStyles" Target="tableStyles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theme" Target="theme/theme1.xml"/><Relationship Id="rId30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annett, Yukiko (EOTSS)" userId="1a375f8e-71eb-464a-9d86-65c78107010f" providerId="ADAL" clId="{D7A972D2-A29A-4420-BEF5-445AADFA06AE}"/>
    <pc:docChg chg="modSld">
      <pc:chgData name="Gannett, Yukiko (EOTSS)" userId="1a375f8e-71eb-464a-9d86-65c78107010f" providerId="ADAL" clId="{D7A972D2-A29A-4420-BEF5-445AADFA06AE}" dt="2025-10-16T20:43:48.299" v="2" actId="20577"/>
      <pc:docMkLst>
        <pc:docMk/>
      </pc:docMkLst>
      <pc:sldChg chg="modSp mod">
        <pc:chgData name="Gannett, Yukiko (EOTSS)" userId="1a375f8e-71eb-464a-9d86-65c78107010f" providerId="ADAL" clId="{D7A972D2-A29A-4420-BEF5-445AADFA06AE}" dt="2025-10-16T20:43:48.299" v="2" actId="20577"/>
        <pc:sldMkLst>
          <pc:docMk/>
          <pc:sldMk cId="2689717624" sldId="327"/>
        </pc:sldMkLst>
        <pc:spChg chg="mod">
          <ac:chgData name="Gannett, Yukiko (EOTSS)" userId="1a375f8e-71eb-464a-9d86-65c78107010f" providerId="ADAL" clId="{D7A972D2-A29A-4420-BEF5-445AADFA06AE}" dt="2025-10-16T20:43:48.299" v="2" actId="20577"/>
          <ac:spMkLst>
            <pc:docMk/>
            <pc:sldMk cId="2689717624" sldId="327"/>
            <ac:spMk id="3" creationId="{333CE3B7-3719-182B-AB68-E73D8C9E816F}"/>
          </ac:spMkLst>
        </pc:spChg>
      </pc:sldChg>
    </pc:docChg>
  </pc:docChgLst>
  <pc:docChgLst>
    <pc:chgData name="Chase, Brian E (EHS)" userId="1585d8de-3819-4e1f-a991-7bda77ac3726" providerId="ADAL" clId="{70959A4B-BA6F-4771-86D4-70A292F844B1}"/>
    <pc:docChg chg="delSld">
      <pc:chgData name="Chase, Brian E (EHS)" userId="1585d8de-3819-4e1f-a991-7bda77ac3726" providerId="ADAL" clId="{70959A4B-BA6F-4771-86D4-70A292F844B1}" dt="2025-10-07T19:24:21.706" v="0" actId="47"/>
      <pc:docMkLst>
        <pc:docMk/>
      </pc:docMkLst>
      <pc:sldChg chg="del">
        <pc:chgData name="Chase, Brian E (EHS)" userId="1585d8de-3819-4e1f-a991-7bda77ac3726" providerId="ADAL" clId="{70959A4B-BA6F-4771-86D4-70A292F844B1}" dt="2025-10-07T19:24:21.706" v="0" actId="47"/>
        <pc:sldMkLst>
          <pc:docMk/>
          <pc:sldMk cId="887680409" sldId="341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2BA59A4-CFB1-4D06-8925-EC3924A511DC}" type="datetimeFigureOut">
              <a:rPr lang="en-US" smtClean="0"/>
              <a:t>10/16/2025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6E3370E-3DCD-4A56-9665-5CD0A0C5A0C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38191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6E3370E-3DCD-4A56-9665-5CD0A0C5A0C8}" type="slidenum">
              <a:rPr lang="en-US" smtClean="0"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3911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D16CD3-E3F8-65FF-D157-8B9D7FCF989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596A5CD-045D-2873-692A-7BA52738F50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333DB61-D7FD-F04B-D86C-02E79E7DBE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CF2B4-1349-4757-8F5F-6188E69E31F7}" type="datetimeFigureOut">
              <a:rPr lang="en-US" smtClean="0"/>
              <a:t>10/16/2025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0834E9-A8E2-9BD6-4F03-4F109C3B06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C0D6593-6B78-3691-CA63-918F7D68BE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E0AFD-6F61-4058-90B7-0F2294BED59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71037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4606F8-9682-A0AE-CF43-0BB8DAF65A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04DA7CB-C508-2362-B80B-D99171B05C8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CEAD474-20A6-3028-12C2-A950110A99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CF2B4-1349-4757-8F5F-6188E69E31F7}" type="datetimeFigureOut">
              <a:rPr lang="en-US" smtClean="0"/>
              <a:t>10/16/2025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2640357-D3D4-A5CF-09BF-8D58054013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3CCCA4-E0E8-D74B-34A7-0289DA3410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E0AFD-6F61-4058-90B7-0F2294BED59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33569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01E342D-8F58-5396-C2CA-B9CFC17A8ED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84CF945-525E-98CE-ADE7-6B5F390B989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4BA1449-BEEA-2C1F-BA27-64BE6A77DC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CF2B4-1349-4757-8F5F-6188E69E31F7}" type="datetimeFigureOut">
              <a:rPr lang="en-US" smtClean="0"/>
              <a:t>10/16/2025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70E24E2-82C8-B0A7-EF2F-8A0A1BAB95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5FCBBF6-EA44-13C4-0918-C500762A80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E0AFD-6F61-4058-90B7-0F2294BED59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45521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, copy, 1c">
  <p:cSld name="Title, copy, 1c"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11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  <p:sp>
        <p:nvSpPr>
          <p:cNvPr id="69" name="Google Shape;69;p11"/>
          <p:cNvSpPr/>
          <p:nvPr/>
        </p:nvSpPr>
        <p:spPr>
          <a:xfrm>
            <a:off x="594367" y="763767"/>
            <a:ext cx="731739" cy="83924"/>
          </a:xfrm>
          <a:custGeom>
            <a:avLst/>
            <a:gdLst/>
            <a:ahLst/>
            <a:cxnLst/>
            <a:rect l="l" t="t" r="r" b="b"/>
            <a:pathLst>
              <a:path w="162729" h="19234" extrusionOk="0">
                <a:moveTo>
                  <a:pt x="305" y="0"/>
                </a:moveTo>
                <a:lnTo>
                  <a:pt x="162729" y="0"/>
                </a:lnTo>
                <a:lnTo>
                  <a:pt x="147464" y="19234"/>
                </a:lnTo>
                <a:lnTo>
                  <a:pt x="0" y="19234"/>
                </a:lnTo>
                <a:close/>
              </a:path>
            </a:pathLst>
          </a:custGeom>
          <a:solidFill>
            <a:srgbClr val="43956F"/>
          </a:solidFill>
          <a:ln>
            <a:noFill/>
          </a:ln>
        </p:spPr>
      </p:sp>
      <p:sp>
        <p:nvSpPr>
          <p:cNvPr id="70" name="Google Shape;70;p11"/>
          <p:cNvSpPr txBox="1">
            <a:spLocks noGrp="1"/>
          </p:cNvSpPr>
          <p:nvPr>
            <p:ph type="title"/>
          </p:nvPr>
        </p:nvSpPr>
        <p:spPr>
          <a:xfrm>
            <a:off x="594367" y="847700"/>
            <a:ext cx="10988000" cy="52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rgbClr val="666666"/>
              </a:buClr>
              <a:buSzPts val="1800"/>
              <a:buNone/>
              <a:defRPr>
                <a:solidFill>
                  <a:srgbClr val="666666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11"/>
          <p:cNvSpPr/>
          <p:nvPr/>
        </p:nvSpPr>
        <p:spPr>
          <a:xfrm>
            <a:off x="0" y="0"/>
            <a:ext cx="12192000" cy="524800"/>
          </a:xfrm>
          <a:prstGeom prst="rect">
            <a:avLst/>
          </a:prstGeom>
          <a:solidFill>
            <a:srgbClr val="EEEEEE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dirty="0"/>
          </a:p>
        </p:txBody>
      </p:sp>
      <p:sp>
        <p:nvSpPr>
          <p:cNvPr id="72" name="Google Shape;72;p11"/>
          <p:cNvSpPr>
            <a:spLocks noGrp="1"/>
          </p:cNvSpPr>
          <p:nvPr>
            <p:ph type="pic" idx="2"/>
          </p:nvPr>
        </p:nvSpPr>
        <p:spPr>
          <a:xfrm>
            <a:off x="8077025" y="1524000"/>
            <a:ext cx="3505200" cy="4570400"/>
          </a:xfrm>
          <a:prstGeom prst="rect">
            <a:avLst/>
          </a:prstGeom>
          <a:noFill/>
          <a:ln>
            <a:noFill/>
          </a:ln>
        </p:spPr>
      </p:sp>
      <p:sp>
        <p:nvSpPr>
          <p:cNvPr id="73" name="Google Shape;73;p11"/>
          <p:cNvSpPr txBox="1">
            <a:spLocks noGrp="1"/>
          </p:cNvSpPr>
          <p:nvPr>
            <p:ph type="body" idx="1"/>
          </p:nvPr>
        </p:nvSpPr>
        <p:spPr>
          <a:xfrm>
            <a:off x="609600" y="1524000"/>
            <a:ext cx="7246800" cy="4570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06390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600"/>
            </a:lvl1pPr>
            <a:lvl2pPr marL="1219170" lvl="1" indent="-406390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600"/>
            </a:lvl2pPr>
            <a:lvl3pPr marL="1828754" lvl="2" indent="-406390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600"/>
            </a:lvl3pPr>
            <a:lvl4pPr marL="2438339" lvl="3" indent="-406390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600"/>
            </a:lvl4pPr>
            <a:lvl5pPr marL="3047924" lvl="4" indent="-406390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600"/>
            </a:lvl5pPr>
            <a:lvl6pPr marL="3657509" lvl="5" indent="-406390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600"/>
            </a:lvl6pPr>
            <a:lvl7pPr marL="4267093" lvl="6" indent="-406390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600"/>
            </a:lvl7pPr>
            <a:lvl8pPr marL="4876678" lvl="7" indent="-406390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600"/>
            </a:lvl8pPr>
            <a:lvl9pPr marL="5486263" lvl="8" indent="-406390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6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73050543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88">
          <p15:clr>
            <a:srgbClr val="FA7B17"/>
          </p15:clr>
        </p15:guide>
        <p15:guide id="2" pos="2048">
          <p15:clr>
            <a:srgbClr val="FA7B17"/>
          </p15:clr>
        </p15:guide>
        <p15:guide id="3" orient="horz" pos="2952">
          <p15:clr>
            <a:srgbClr val="FA7B17"/>
          </p15:clr>
        </p15:guide>
        <p15:guide id="4" orient="horz" pos="361">
          <p15:clr>
            <a:srgbClr val="FA7B17"/>
          </p15:clr>
        </p15:guide>
        <p15:guide id="5" orient="horz" pos="2879">
          <p15:clr>
            <a:srgbClr val="FA7B17"/>
          </p15:clr>
        </p15:guide>
        <p15:guide id="6" orient="horz" pos="648">
          <p15:clr>
            <a:srgbClr val="FA7B17"/>
          </p15:clr>
        </p15:guide>
        <p15:guide id="7" orient="horz" pos="720">
          <p15:clr>
            <a:srgbClr val="FA7B17"/>
          </p15:clr>
        </p15:guide>
        <p15:guide id="8" pos="3712">
          <p15:clr>
            <a:srgbClr val="FA7B17"/>
          </p15:clr>
        </p15:guide>
        <p15:guide id="9" pos="5472">
          <p15:clr>
            <a:srgbClr val="FA7B17"/>
          </p15:clr>
        </p15:guide>
        <p15:guide id="10" pos="288">
          <p15:clr>
            <a:srgbClr val="FA7B17"/>
          </p15:clr>
        </p15:guide>
        <p15:guide id="11" pos="1944">
          <p15:clr>
            <a:srgbClr val="FA7B17"/>
          </p15:clr>
        </p15:guide>
        <p15:guide id="12" pos="3816">
          <p15:clr>
            <a:srgbClr val="FA7B17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1ABB31-44E9-9CFF-8654-752C24BC64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242D67-B94A-38F0-651C-7CCC2E87545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84C2729-6239-A731-E746-3CF5D9575F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CF2B4-1349-4757-8F5F-6188E69E31F7}" type="datetimeFigureOut">
              <a:rPr lang="en-US" smtClean="0"/>
              <a:t>10/16/2025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D7C237-8FF2-7A31-DEAD-40723FBCEC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8234098-D748-40D9-E23C-1589F5CC29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E0AFD-6F61-4058-90B7-0F2294BED59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86341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E75F6E-6598-6429-C068-BCF84D8AF3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FE53C6E-C0CF-EDB7-4D50-9C4E6BE2904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A46935C-9378-8E3E-8E33-BA942178A4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CF2B4-1349-4757-8F5F-6188E69E31F7}" type="datetimeFigureOut">
              <a:rPr lang="en-US" smtClean="0"/>
              <a:t>10/16/2025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80FDEE4-67BF-3A8C-9105-CBAE70248F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62CCC85-D3D0-57D6-5D23-F638773DAE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E0AFD-6F61-4058-90B7-0F2294BED59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69767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3477ED-6505-51AA-808C-DD8D7A04E9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3CBC13-45A3-9AD7-4FB0-F1B604B2C1B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30E6A47-0777-21F2-0CE2-86BD3D5A9B4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1D6B289-D712-EEDF-63B8-A422790798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CF2B4-1349-4757-8F5F-6188E69E31F7}" type="datetimeFigureOut">
              <a:rPr lang="en-US" smtClean="0"/>
              <a:t>10/16/2025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E664FFA-DBE8-A256-1903-1ABCD5D50A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4570608-DF96-540D-04AA-5E7C023033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E0AFD-6F61-4058-90B7-0F2294BED59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9066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430081-C479-1023-2DB5-25EA191162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331CB3D-F768-A9F4-1960-213034D640D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C1774AE-4207-6D44-B471-0AB91458877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48F353F-295C-D9FD-2ED3-7B73233F77E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BA6F19C-EFC6-E5D5-1812-FBCA5E4D989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9DC3060-A6EF-510E-8AB5-0C9D75E90D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CF2B4-1349-4757-8F5F-6188E69E31F7}" type="datetimeFigureOut">
              <a:rPr lang="en-US" smtClean="0"/>
              <a:t>10/16/2025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5C91ECF-4C69-C510-400C-D91035C628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C4CC3A4-1AB9-0CC7-EBE7-E32D772452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E0AFD-6F61-4058-90B7-0F2294BED59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32031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FDC9A1-08EB-282A-A916-CFC3E9B3E4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53B006D-8437-1DA1-5B2B-AC78260B7D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CF2B4-1349-4757-8F5F-6188E69E31F7}" type="datetimeFigureOut">
              <a:rPr lang="en-US" smtClean="0"/>
              <a:t>10/16/2025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9154CDF-E821-BAEF-48A7-098F3164BE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67940F1-7CE4-C7A4-3D99-B0E27D7B49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E0AFD-6F61-4058-90B7-0F2294BED59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28769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94BACEF-2F50-EA22-6C4F-18039AF28E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CF2B4-1349-4757-8F5F-6188E69E31F7}" type="datetimeFigureOut">
              <a:rPr lang="en-US" smtClean="0"/>
              <a:t>10/16/2025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582C514-4569-3945-8ED6-46C9783A9C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94D7AAC-DB7F-B53A-E845-368AD323CE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E0AFD-6F61-4058-90B7-0F2294BED59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78232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E4201D-3C20-08A2-1A00-BB35A2C81C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BCC649-78C2-440E-288E-AD182EB7F6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57A293A-BD92-F92A-2FB5-60171094A28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0653482-A118-DE70-728C-B7881B8B9F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CF2B4-1349-4757-8F5F-6188E69E31F7}" type="datetimeFigureOut">
              <a:rPr lang="en-US" smtClean="0"/>
              <a:t>10/16/2025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9BCC79B-4F40-5B84-6179-B7B704021B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E3B295F-D339-27FB-B83D-77C8DC7DEC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E0AFD-6F61-4058-90B7-0F2294BED59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15057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C37AEC-1759-2D55-981E-685B58E3EB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72AB652-DF4D-4B97-498F-D61510548F5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374531E-F73B-B054-6FFA-F3178FAA254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DA0A044-E9EB-8740-E05D-F33FFE73AF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CF2B4-1349-4757-8F5F-6188E69E31F7}" type="datetimeFigureOut">
              <a:rPr lang="en-US" smtClean="0"/>
              <a:t>10/16/2025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E74EF77-5084-4696-08FD-C3CF2ED434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2C74D91-A9A4-D327-CC76-423883CDBF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E0AFD-6F61-4058-90B7-0F2294BED59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47770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FE52C21-55AD-7802-F193-5BA63E1CDA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CA74C75-AEB6-4584-F94E-530AD4C2E4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DA5DB0-C1BD-DCE8-93AA-39D37CC3C2B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91CF2B4-1349-4757-8F5F-6188E69E31F7}" type="datetimeFigureOut">
              <a:rPr lang="en-US" smtClean="0"/>
              <a:t>10/16/2025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BCC0291-F365-C302-7660-17A8604B8EE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1FE432-992F-558C-8D40-3AD218D1A7A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BAE0AFD-6F61-4058-90B7-0F2294BED59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60116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88927A-E7A3-ED63-CCF9-F733A80C60E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436916"/>
            <a:ext cx="9144000" cy="3796096"/>
          </a:xfrm>
        </p:spPr>
        <p:txBody>
          <a:bodyPr>
            <a:normAutofit fontScale="90000"/>
          </a:bodyPr>
          <a:lstStyle/>
          <a:p>
            <a:br>
              <a:rPr lang="en-US" dirty="0">
                <a:solidFill>
                  <a:schemeClr val="bg1"/>
                </a:solidFill>
              </a:rPr>
            </a:br>
            <a:r>
              <a:rPr lang="en-US" dirty="0">
                <a:solidFill>
                  <a:schemeClr val="bg1"/>
                </a:solidFill>
              </a:rPr>
              <a:t>Digital Accessibility and Equity Governance Board </a:t>
            </a:r>
            <a:br>
              <a:rPr lang="en-US" dirty="0">
                <a:solidFill>
                  <a:schemeClr val="bg1"/>
                </a:solidFill>
              </a:rPr>
            </a:br>
            <a:r>
              <a:rPr lang="en-US" dirty="0">
                <a:solidFill>
                  <a:schemeClr val="bg1"/>
                </a:solidFill>
              </a:rPr>
              <a:t>Accessibility Assistive Technology and Accommodations Working Group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3DF786E-4EF4-B345-0F01-3F2D068BD41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5563518"/>
            <a:ext cx="9144000" cy="684884"/>
          </a:xfrm>
        </p:spPr>
        <p:txBody>
          <a:bodyPr/>
          <a:lstStyle/>
          <a:p>
            <a:r>
              <a:rPr lang="en-US" dirty="0">
                <a:solidFill>
                  <a:schemeClr val="bg2"/>
                </a:solidFill>
              </a:rPr>
              <a:t>October 16, 2025</a:t>
            </a:r>
          </a:p>
        </p:txBody>
      </p:sp>
    </p:spTree>
    <p:extLst>
      <p:ext uri="{BB962C8B-B14F-4D97-AF65-F5344CB8AC3E}">
        <p14:creationId xmlns:p14="http://schemas.microsoft.com/office/powerpoint/2010/main" val="427412030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3CAAB8-B132-3A81-DBAE-46A8248008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8713" y="365125"/>
            <a:ext cx="11168743" cy="1325563"/>
          </a:xfrm>
        </p:spPr>
        <p:txBody>
          <a:bodyPr/>
          <a:lstStyle/>
          <a:p>
            <a:pPr algn="ctr"/>
            <a:r>
              <a:rPr lang="en-US" dirty="0"/>
              <a:t>Objective Working Group: Assistive Technology and Accommodations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3CE3B7-3719-182B-AB68-E73D8C9E81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9489" y="1690688"/>
            <a:ext cx="11447967" cy="4602889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/>
              <a:t>The primary objective for this group is to provide recommendations to enhance our accommodations process and supports for employees and end users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b="1" dirty="0"/>
              <a:t>Group members:</a:t>
            </a:r>
          </a:p>
          <a:p>
            <a:pPr marL="0" indent="0">
              <a:buNone/>
            </a:pPr>
            <a:r>
              <a:rPr lang="en-US" dirty="0"/>
              <a:t>Co-leads Brian Chase and Allan </a:t>
            </a:r>
            <a:r>
              <a:rPr lang="en-US" dirty="0" err="1"/>
              <a:t>Motenko</a:t>
            </a:r>
            <a:endParaRPr lang="en-US" dirty="0"/>
          </a:p>
          <a:p>
            <a:pPr marL="0" indent="0">
              <a:buNone/>
            </a:pPr>
            <a:endParaRPr lang="en-US" b="1" dirty="0"/>
          </a:p>
          <a:p>
            <a:pPr marL="0" indent="0">
              <a:buNone/>
            </a:pPr>
            <a:r>
              <a:rPr lang="en-US" b="1" dirty="0"/>
              <a:t>Questions for discussion:</a:t>
            </a:r>
          </a:p>
          <a:p>
            <a:r>
              <a:rPr lang="en-US" dirty="0"/>
              <a:t>How are accommodations for assistive technology provided to employees across the enterprise?</a:t>
            </a:r>
          </a:p>
          <a:p>
            <a:r>
              <a:rPr lang="en-US" dirty="0"/>
              <a:t>What support processes are in place for alternative access?</a:t>
            </a:r>
          </a:p>
          <a:p>
            <a:r>
              <a:rPr lang="en-US" dirty="0"/>
              <a:t>Do the assistive technology solutions provided meet the needs of the individuals?</a:t>
            </a:r>
          </a:p>
        </p:txBody>
      </p:sp>
    </p:spTree>
    <p:extLst>
      <p:ext uri="{BB962C8B-B14F-4D97-AF65-F5344CB8AC3E}">
        <p14:creationId xmlns:p14="http://schemas.microsoft.com/office/powerpoint/2010/main" val="268971762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DFFCD35-5B41-0B7D-9F72-09A726D8D5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5A72A288-B656-3EC7-DDC6-E1364476384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solidFill>
                  <a:schemeClr val="bg2"/>
                </a:solidFill>
              </a:rPr>
              <a:t>Discuss Group Goals</a:t>
            </a:r>
          </a:p>
        </p:txBody>
      </p:sp>
      <p:sp>
        <p:nvSpPr>
          <p:cNvPr id="6" name="Subtitle 5">
            <a:extLst>
              <a:ext uri="{FF2B5EF4-FFF2-40B4-BE49-F238E27FC236}">
                <a16:creationId xmlns:a16="http://schemas.microsoft.com/office/drawing/2014/main" id="{EDDC41E1-DE71-5844-B28F-FF32069A178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287190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B0B2A4F-5465-67D5-89F1-E6F150A27F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573B7D-4AA0-72F1-4491-8BB5CFCCBE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8713" y="365125"/>
            <a:ext cx="11168743" cy="1325563"/>
          </a:xfrm>
        </p:spPr>
        <p:txBody>
          <a:bodyPr/>
          <a:lstStyle/>
          <a:p>
            <a:pPr algn="ctr"/>
            <a:r>
              <a:rPr lang="en-US" dirty="0"/>
              <a:t>Group Goals – Goal #1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3A0652-8021-5BED-C5C2-3D8A913444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9489" y="1690688"/>
            <a:ext cx="11447967" cy="4602889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b="1" dirty="0"/>
              <a:t>Goal #1 -</a:t>
            </a:r>
            <a:r>
              <a:rPr lang="en-US" dirty="0"/>
              <a:t> Review the accommodations process across the enterprise for internal employees specific to their day-to-day access and support for work activities, equipment and technology needs.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b="1" dirty="0"/>
              <a:t>Outcome - </a:t>
            </a:r>
            <a:r>
              <a:rPr lang="en-US" dirty="0"/>
              <a:t>Capture and define an ideal process,  reflecting where we are now, identifying what may be missing, and recommending changes and improvements.</a:t>
            </a:r>
          </a:p>
        </p:txBody>
      </p:sp>
    </p:spTree>
    <p:extLst>
      <p:ext uri="{BB962C8B-B14F-4D97-AF65-F5344CB8AC3E}">
        <p14:creationId xmlns:p14="http://schemas.microsoft.com/office/powerpoint/2010/main" val="262144375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9DB6C59-2F1B-DADE-40FA-B752C0ABF07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0358DF-3F3A-706F-1324-C887CE86FB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8713" y="365125"/>
            <a:ext cx="11168743" cy="1325563"/>
          </a:xfrm>
        </p:spPr>
        <p:txBody>
          <a:bodyPr/>
          <a:lstStyle/>
          <a:p>
            <a:pPr algn="ctr"/>
            <a:r>
              <a:rPr lang="en-US" dirty="0"/>
              <a:t>Group Goals – Goal #2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4B682E-7AFA-DAB1-08A7-19FB3291C6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9489" y="1690688"/>
            <a:ext cx="11447967" cy="4602889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b="1" dirty="0"/>
              <a:t>Goal #2 - </a:t>
            </a:r>
            <a:r>
              <a:rPr lang="en-US" dirty="0"/>
              <a:t>Review mitigation strategies, proposed alternative access plans and compensating controls for existing applications, relative to Title II compliance to support the compliance needs of the DAEGB and ADA Coordinators </a:t>
            </a:r>
          </a:p>
          <a:p>
            <a:pPr marL="0" indent="0">
              <a:buNone/>
            </a:pPr>
            <a:endParaRPr lang="en-US" b="1" dirty="0"/>
          </a:p>
          <a:p>
            <a:pPr marL="0" indent="0">
              <a:buNone/>
            </a:pPr>
            <a:r>
              <a:rPr lang="en-US" b="1" dirty="0"/>
              <a:t>Outcome -  </a:t>
            </a:r>
            <a:r>
              <a:rPr lang="en-US" dirty="0"/>
              <a:t>Refine our customer support models and approaches, identifying any gaps and recommending changes to improve employee and end-user support, to ensure a seamless experience for all.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1809921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CFD3F11-A017-FD60-1D05-584DDBAC756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69896D-529F-0AF4-1C40-0A60AB70EE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8713" y="365125"/>
            <a:ext cx="11168743" cy="1325563"/>
          </a:xfrm>
        </p:spPr>
        <p:txBody>
          <a:bodyPr/>
          <a:lstStyle/>
          <a:p>
            <a:pPr algn="ctr"/>
            <a:r>
              <a:rPr lang="en-US" dirty="0"/>
              <a:t>Group Goals – Goal #3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69AD44-9752-1007-FA17-C63EAB43FC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9489" y="1690688"/>
            <a:ext cx="11447967" cy="4602889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b="1" dirty="0"/>
              <a:t>Goal #3 -  </a:t>
            </a:r>
            <a:r>
              <a:rPr lang="en-US" dirty="0"/>
              <a:t>Review</a:t>
            </a:r>
            <a:r>
              <a:rPr lang="en-US" b="1" dirty="0"/>
              <a:t> </a:t>
            </a:r>
            <a:r>
              <a:rPr lang="en-US" dirty="0"/>
              <a:t>accommodation options and choices, identifying enterprise wide solutions and alignment to user requested tools and supports. </a:t>
            </a:r>
          </a:p>
          <a:p>
            <a:pPr marL="0" indent="0">
              <a:buNone/>
            </a:pPr>
            <a:endParaRPr lang="en-US" b="1" dirty="0"/>
          </a:p>
          <a:p>
            <a:pPr marL="0" indent="0">
              <a:buNone/>
            </a:pPr>
            <a:r>
              <a:rPr lang="en-US" b="1" dirty="0"/>
              <a:t>Outcome -  </a:t>
            </a:r>
            <a:r>
              <a:rPr lang="en-US" dirty="0"/>
              <a:t>Refine our selection models to ensure we effectively adopt new tools that are nascent in the industry or are AI based as advanced by our end users seeking accommodations.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07915231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287D025C-3BFB-7356-B452-63A3CAE75A3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solidFill>
                  <a:schemeClr val="bg2"/>
                </a:solidFill>
              </a:rPr>
              <a:t>Next Steps </a:t>
            </a:r>
            <a:br>
              <a:rPr lang="en-US" dirty="0">
                <a:solidFill>
                  <a:schemeClr val="bg2"/>
                </a:solidFill>
              </a:rPr>
            </a:br>
            <a:r>
              <a:rPr lang="en-US" dirty="0">
                <a:solidFill>
                  <a:schemeClr val="bg2"/>
                </a:solidFill>
              </a:rPr>
              <a:t>for Objective Working Group</a:t>
            </a:r>
          </a:p>
        </p:txBody>
      </p:sp>
      <p:sp>
        <p:nvSpPr>
          <p:cNvPr id="6" name="Subtitle 5">
            <a:extLst>
              <a:ext uri="{FF2B5EF4-FFF2-40B4-BE49-F238E27FC236}">
                <a16:creationId xmlns:a16="http://schemas.microsoft.com/office/drawing/2014/main" id="{5736484A-E4EC-40C9-FDA6-61675BB6765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783075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EBC224-3E84-716D-8D23-88E1927932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What is Next for This Working Group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BBF46A-1C58-3DFA-BEE3-38876A216B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71330"/>
            <a:ext cx="10515600" cy="4837814"/>
          </a:xfrm>
        </p:spPr>
        <p:txBody>
          <a:bodyPr vert="horz" lIns="91440" tIns="45720" rIns="91440" bIns="45720" rtlCol="0" anchor="t"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/>
              <a:t>Coming up for the group:</a:t>
            </a:r>
          </a:p>
          <a:p>
            <a:pPr marL="0" indent="0">
              <a:buNone/>
            </a:pPr>
            <a:endParaRPr lang="en-US" dirty="0"/>
          </a:p>
          <a:p>
            <a:pPr marL="514350" indent="-514350">
              <a:lnSpc>
                <a:spcPct val="120000"/>
              </a:lnSpc>
              <a:buFont typeface="+mj-lt"/>
              <a:buAutoNum type="arabicPeriod"/>
            </a:pPr>
            <a:r>
              <a:rPr lang="en-US" dirty="0"/>
              <a:t>Deep dive into objective and create measurable and achievable goals</a:t>
            </a:r>
          </a:p>
          <a:p>
            <a:pPr marL="514350" indent="-514350">
              <a:lnSpc>
                <a:spcPct val="120000"/>
              </a:lnSpc>
              <a:buFont typeface="+mj-lt"/>
              <a:buAutoNum type="arabicPeriod"/>
            </a:pPr>
            <a:r>
              <a:rPr lang="en-US" dirty="0"/>
              <a:t>Create a strategy and plan to accomplish group goals by November 1</a:t>
            </a:r>
            <a:endParaRPr lang="en-US" dirty="0">
              <a:highlight>
                <a:srgbClr val="FFFF00"/>
              </a:highlight>
            </a:endParaRPr>
          </a:p>
          <a:p>
            <a:pPr marL="514350" indent="-514350">
              <a:lnSpc>
                <a:spcPct val="120000"/>
              </a:lnSpc>
              <a:buFont typeface="+mj-lt"/>
              <a:buAutoNum type="arabicPeriod"/>
            </a:pPr>
            <a:r>
              <a:rPr lang="en-US" dirty="0"/>
              <a:t>Present working group goals for feedback at the November 5</a:t>
            </a:r>
            <a:r>
              <a:rPr lang="en-US" baseline="30000" dirty="0"/>
              <a:t>th</a:t>
            </a:r>
            <a:r>
              <a:rPr lang="en-US" dirty="0"/>
              <a:t> meeting. </a:t>
            </a:r>
          </a:p>
          <a:p>
            <a:pPr marL="514350" indent="-514350">
              <a:lnSpc>
                <a:spcPct val="120000"/>
              </a:lnSpc>
              <a:buFont typeface="+mj-lt"/>
              <a:buAutoNum type="arabicPeriod"/>
            </a:pPr>
            <a:r>
              <a:rPr lang="en-US" dirty="0"/>
              <a:t>Schedule follow-up meetings to create recommendations for board feedback TBD </a:t>
            </a:r>
          </a:p>
          <a:p>
            <a:pPr marL="514350" indent="-514350">
              <a:lnSpc>
                <a:spcPct val="120000"/>
              </a:lnSpc>
              <a:buFont typeface="+mj-lt"/>
              <a:buAutoNum type="arabicPeriod"/>
            </a:pPr>
            <a:r>
              <a:rPr lang="en-US" dirty="0"/>
              <a:t>Create final recommendations to present to the board based on feedback TBD</a:t>
            </a:r>
          </a:p>
        </p:txBody>
      </p:sp>
    </p:spTree>
    <p:extLst>
      <p:ext uri="{BB962C8B-B14F-4D97-AF65-F5344CB8AC3E}">
        <p14:creationId xmlns:p14="http://schemas.microsoft.com/office/powerpoint/2010/main" val="289062203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75A6813C-6E89-1EE2-AC63-6B853BC1137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solidFill>
                  <a:schemeClr val="bg2"/>
                </a:solidFill>
              </a:rPr>
              <a:t>Working Group Member Remarks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BC3E53A5-789C-3144-B44A-2E90BF8CF61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308257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E0C97FB7-B290-1CEE-5386-BFD7E91F9F0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solidFill>
                  <a:schemeClr val="bg2"/>
                </a:solidFill>
              </a:rPr>
              <a:t>Public Remarks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45BD7953-CE80-490A-A859-65590FA370C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996242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668443-73C3-3D2B-53F2-3821D0DCBC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Guidelines for Public Remarks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81CBB8-6783-3D3A-8FBF-39106B8B55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lnSpc>
                <a:spcPct val="114000"/>
              </a:lnSpc>
              <a:spcAft>
                <a:spcPts val="1200"/>
              </a:spcAft>
              <a:buNone/>
            </a:pPr>
            <a:r>
              <a:rPr lang="en-US" sz="2800" dirty="0"/>
              <a:t>Time permitting, members of the public are welcomed to provide comments and feedback. </a:t>
            </a:r>
          </a:p>
          <a:p>
            <a:pPr marL="0" indent="0">
              <a:lnSpc>
                <a:spcPct val="114000"/>
              </a:lnSpc>
              <a:spcAft>
                <a:spcPts val="1200"/>
              </a:spcAft>
              <a:buNone/>
            </a:pPr>
            <a:r>
              <a:rPr lang="en-US" sz="2800" dirty="0"/>
              <a:t>If you would like to speak:</a:t>
            </a:r>
          </a:p>
          <a:p>
            <a:pPr marL="431800" indent="-285750">
              <a:lnSpc>
                <a:spcPct val="114000"/>
              </a:lnSpc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en-US" sz="2800" dirty="0"/>
              <a:t>Indicate your desire to provide public comments by using the “raise hand” feature or by commenting in the meeting chat.</a:t>
            </a:r>
          </a:p>
          <a:p>
            <a:pPr marL="431800" indent="-285750">
              <a:lnSpc>
                <a:spcPct val="114000"/>
              </a:lnSpc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en-US" sz="2800" dirty="0"/>
              <a:t>K</a:t>
            </a:r>
            <a:r>
              <a:rPr lang="en-US" sz="2800" dirty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eep remarks to 3 minutes</a:t>
            </a:r>
          </a:p>
          <a:p>
            <a:pPr marL="431800" indent="-285750">
              <a:lnSpc>
                <a:spcPct val="114000"/>
              </a:lnSpc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en-US" sz="2800" dirty="0"/>
              <a:t>S</a:t>
            </a:r>
            <a:r>
              <a:rPr lang="en-US" sz="2800" dirty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tate your name clearly and any organization you represent</a:t>
            </a:r>
          </a:p>
          <a:p>
            <a:pPr marL="0" indent="0">
              <a:lnSpc>
                <a:spcPct val="114000"/>
              </a:lnSpc>
              <a:spcAft>
                <a:spcPts val="1200"/>
              </a:spcAft>
              <a:buNone/>
            </a:pPr>
            <a:r>
              <a:rPr lang="en-US" sz="2800" dirty="0"/>
              <a:t>You may also send a comment in the chat (include your name) and the comment will be read out loud on your behalf.</a:t>
            </a:r>
          </a:p>
        </p:txBody>
      </p:sp>
    </p:spTree>
    <p:extLst>
      <p:ext uri="{BB962C8B-B14F-4D97-AF65-F5344CB8AC3E}">
        <p14:creationId xmlns:p14="http://schemas.microsoft.com/office/powerpoint/2010/main" val="14090022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963F9F-DF46-6B09-C33E-3F7355B119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Meeting 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4C0BF8-ACE0-1642-E7A4-63B54E6269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Introduction and Roll Call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Review group expectations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Review and Discuss Working Group Objective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Discuss Group Goals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Working Group Next Steps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Working Group Remarks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Public Remarks</a:t>
            </a:r>
          </a:p>
        </p:txBody>
      </p:sp>
    </p:spTree>
    <p:extLst>
      <p:ext uri="{BB962C8B-B14F-4D97-AF65-F5344CB8AC3E}">
        <p14:creationId xmlns:p14="http://schemas.microsoft.com/office/powerpoint/2010/main" val="90764157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A87CDE48-60C5-49D5-683E-B41FBA94971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solidFill>
                  <a:schemeClr val="bg2"/>
                </a:solidFill>
              </a:rPr>
              <a:t>Thank You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C013A583-8731-560D-F34E-65B9CB494DF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94024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A7FC3462-5C38-484B-3D71-AD84862000F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solidFill>
                  <a:schemeClr val="bg2">
                    <a:lumMod val="90000"/>
                  </a:schemeClr>
                </a:solidFill>
              </a:rPr>
              <a:t>Introduction and Roll Call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5A65178F-16A7-D9D2-1A6F-346C7012AD8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92598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6013B6-22C5-C5C2-3703-5A033EC849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Working Group Member Roll Call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D5494F-5A5D-A52F-E47A-0CC0583B1B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6945" y="1825625"/>
            <a:ext cx="11226188" cy="4351338"/>
          </a:xfrm>
        </p:spPr>
        <p:txBody>
          <a:bodyPr>
            <a:normAutofit fontScale="92500"/>
          </a:bodyPr>
          <a:lstStyle/>
          <a:p>
            <a:pPr marL="609600" indent="-457200"/>
            <a:r>
              <a:rPr lang="en-US" b="1" dirty="0"/>
              <a:t>Jason Snyder, </a:t>
            </a:r>
            <a:r>
              <a:rPr lang="en-US" dirty="0">
                <a:ea typeface="Noto Sans Light" panose="020B0402040504020204" pitchFamily="34" charset="0"/>
                <a:cs typeface="Noto Sans Light" panose="020B0402040504020204" pitchFamily="34" charset="0"/>
              </a:rPr>
              <a:t>Secretary, Executive Office of Technology Services and Security</a:t>
            </a:r>
          </a:p>
          <a:p>
            <a:pPr marL="609600" indent="-457200"/>
            <a:r>
              <a:rPr lang="en-US" b="1" dirty="0"/>
              <a:t>Ashley Bloom, </a:t>
            </a:r>
            <a:r>
              <a:rPr lang="en-US" dirty="0"/>
              <a:t>CIAO, Executive Office of Technology Services and Security</a:t>
            </a:r>
          </a:p>
          <a:p>
            <a:pPr marL="609600" indent="-457200"/>
            <a:r>
              <a:rPr lang="en-US" b="1" dirty="0"/>
              <a:t>Brian Chase</a:t>
            </a:r>
            <a:r>
              <a:rPr lang="en-US" dirty="0"/>
              <a:t>, </a:t>
            </a:r>
            <a:r>
              <a:rPr lang="en-US" dirty="0">
                <a:ea typeface="Noto Sans Light" panose="020B0402040504020204" pitchFamily="34" charset="0"/>
                <a:cs typeface="Noto Sans Light" panose="020B0402040504020204" pitchFamily="34" charset="0"/>
              </a:rPr>
              <a:t>Secretariat IT Accessibility Officer, Executive Office of Health and Human Services</a:t>
            </a:r>
          </a:p>
          <a:p>
            <a:pPr marL="609600" indent="-457200"/>
            <a:r>
              <a:rPr lang="en-US" b="1" dirty="0"/>
              <a:t>Allan </a:t>
            </a:r>
            <a:r>
              <a:rPr lang="en-US" b="1" dirty="0" err="1"/>
              <a:t>Motenko</a:t>
            </a:r>
            <a:r>
              <a:rPr lang="en-US" b="1" dirty="0"/>
              <a:t>,  </a:t>
            </a:r>
            <a:r>
              <a:rPr lang="en-US" dirty="0"/>
              <a:t>Executive Director, Massachusetts Office on Disability</a:t>
            </a:r>
          </a:p>
          <a:p>
            <a:pPr marL="609600" indent="-457200"/>
            <a:r>
              <a:rPr lang="en-US" b="1" dirty="0"/>
              <a:t>David Bedard,  </a:t>
            </a:r>
            <a:r>
              <a:rPr lang="en-US" dirty="0"/>
              <a:t>Secretariat CIO, Department of Transportation</a:t>
            </a:r>
          </a:p>
          <a:p>
            <a:pPr marL="609600" indent="-457200"/>
            <a:r>
              <a:rPr lang="en-US" b="1" dirty="0"/>
              <a:t>John Oliviera, </a:t>
            </a:r>
            <a:r>
              <a:rPr lang="en-US" dirty="0"/>
              <a:t>Commissioner, Massachusetts Commission for the Blind.</a:t>
            </a:r>
          </a:p>
        </p:txBody>
      </p:sp>
    </p:spTree>
    <p:extLst>
      <p:ext uri="{BB962C8B-B14F-4D97-AF65-F5344CB8AC3E}">
        <p14:creationId xmlns:p14="http://schemas.microsoft.com/office/powerpoint/2010/main" val="36460403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C9D00528-9751-C23D-7535-8C07BA7B18A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solidFill>
                  <a:schemeClr val="bg2"/>
                </a:solidFill>
              </a:rPr>
              <a:t>Review Working Group Expectations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3AA94BBB-B9CC-C70B-C37E-DFA5A3F85AC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07385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108EC3-9EB5-C4D1-31E4-DD0D663FA2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Working Group Expectations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9F5955-B3F6-4B05-9E58-AD90AC89E95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Group outcomes: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Creates goal(s) related to the objective</a:t>
            </a:r>
          </a:p>
          <a:p>
            <a:r>
              <a:rPr lang="en-US" dirty="0"/>
              <a:t>Captures full-board feedback and incorporates into goals and recommendations</a:t>
            </a:r>
          </a:p>
          <a:p>
            <a:r>
              <a:rPr lang="en-US" dirty="0"/>
              <a:t>Presents recommendations for full-board feedback</a:t>
            </a:r>
          </a:p>
          <a:p>
            <a:r>
              <a:rPr lang="en-US" dirty="0"/>
              <a:t>Presents final recommendations to the board for implementation</a:t>
            </a:r>
          </a:p>
          <a:p>
            <a:r>
              <a:rPr lang="en-US" dirty="0"/>
              <a:t>Provides additional future recommendations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49861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FD10731A-A3C1-9E72-06BF-8198567D139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solidFill>
                  <a:schemeClr val="bg2"/>
                </a:solidFill>
              </a:rPr>
              <a:t>Fiscal Year 2026 Objective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DECC07A5-56E5-E9FA-45EB-CBC7C8B7E00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420281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2705B9-4949-A9AF-058D-3473C50A23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Goal for Objective Working Groups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EA8279-798A-E2E8-7F9F-B1D20E4F12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Advance digital accessibility and equity for all Commonwealth employees and the public.</a:t>
            </a:r>
          </a:p>
          <a:p>
            <a:endParaRPr lang="en-US" dirty="0"/>
          </a:p>
          <a:p>
            <a:r>
              <a:rPr lang="en-US" dirty="0"/>
              <a:t>Provide recommendations to create an accessible, usable and inclusive digital environment for all Massachusetts employees and residents to fully participate in programs, services and activities.</a:t>
            </a:r>
          </a:p>
        </p:txBody>
      </p:sp>
    </p:spTree>
    <p:extLst>
      <p:ext uri="{BB962C8B-B14F-4D97-AF65-F5344CB8AC3E}">
        <p14:creationId xmlns:p14="http://schemas.microsoft.com/office/powerpoint/2010/main" val="320033278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AC6D93-6BF3-4A7E-4F1D-6789F56F10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Purpose for Objective working Groups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019644-3B0C-9F1E-BA5E-9223593896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Objective working groups created to accomplish the following: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Meet throughout the fiscal year to identify strategies and milestones related to the goals and objectives</a:t>
            </a:r>
          </a:p>
          <a:p>
            <a:r>
              <a:rPr lang="en-US" dirty="0"/>
              <a:t>Decide on 1 or 2 measurable and achievable goals related to the objectives</a:t>
            </a:r>
          </a:p>
          <a:p>
            <a:r>
              <a:rPr lang="en-US" dirty="0"/>
              <a:t>Identify what success looks like for each of the objectives</a:t>
            </a:r>
          </a:p>
          <a:p>
            <a:r>
              <a:rPr lang="en-US" dirty="0"/>
              <a:t>Present group updates related to the objectives and goals at future board meetings for additional feedback leading to final recommendations</a:t>
            </a:r>
          </a:p>
        </p:txBody>
      </p:sp>
    </p:spTree>
    <p:extLst>
      <p:ext uri="{BB962C8B-B14F-4D97-AF65-F5344CB8AC3E}">
        <p14:creationId xmlns:p14="http://schemas.microsoft.com/office/powerpoint/2010/main" val="392567602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AEB0132D6C36148A79FBDFBA8F89EE9" ma:contentTypeVersion="22" ma:contentTypeDescription="Create a new document." ma:contentTypeScope="" ma:versionID="7d46e8fdc322f6bb84e57261dc700421">
  <xsd:schema xmlns:xsd="http://www.w3.org/2001/XMLSchema" xmlns:xs="http://www.w3.org/2001/XMLSchema" xmlns:p="http://schemas.microsoft.com/office/2006/metadata/properties" xmlns:ns1="http://schemas.microsoft.com/sharepoint/v3" xmlns:ns2="09a0a711-4b0f-4fc4-96a2-145169229931" xmlns:ns3="925d310d-53cb-4c77-be22-c5fffb1d936d" xmlns:ns4="0df21c9d-47b1-4fd6-87c3-022582b370a5" targetNamespace="http://schemas.microsoft.com/office/2006/metadata/properties" ma:root="true" ma:fieldsID="a52f3fd8f7f0ac67af8ba3235db2ef0f" ns1:_="" ns2:_="" ns3:_="" ns4:_="">
    <xsd:import namespace="http://schemas.microsoft.com/sharepoint/v3"/>
    <xsd:import namespace="09a0a711-4b0f-4fc4-96a2-145169229931"/>
    <xsd:import namespace="925d310d-53cb-4c77-be22-c5fffb1d936d"/>
    <xsd:import namespace="0df21c9d-47b1-4fd6-87c3-022582b370a5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DateTaken" minOccurs="0"/>
                <xsd:element ref="ns3:MediaServiceEventHashCode" minOccurs="0"/>
                <xsd:element ref="ns3:MediaServiceGenerationTime" minOccurs="0"/>
                <xsd:element ref="ns3:MediaServiceLocation" minOccurs="0"/>
                <xsd:element ref="ns3:test" minOccurs="0"/>
                <xsd:element ref="ns1:_ip_UnifiedCompliancePolicyProperties" minOccurs="0"/>
                <xsd:element ref="ns1:_ip_UnifiedCompliancePolicyUIAction" minOccurs="0"/>
                <xsd:element ref="ns3:_x0073_su5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3:lcf76f155ced4ddcb4097134ff3c332f" minOccurs="0"/>
                <xsd:element ref="ns4:TaxCatchAll" minOccurs="0"/>
                <xsd:element ref="ns3:MediaServiceObjectDetectorVersion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9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20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9a0a711-4b0f-4fc4-96a2-145169229931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25d310d-53cb-4c77-be22-c5fffb1d936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MediaServiceAutoTags" ma:internalName="MediaServiceAutoTags" ma:readOnly="true">
      <xsd:simpleType>
        <xsd:restriction base="dms:Text"/>
      </xsd:simpleType>
    </xsd:element>
    <xsd:element name="MediaServiceOCR" ma:index="13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test" ma:index="18" nillable="true" ma:displayName="test" ma:default="1" ma:format="Dropdown" ma:internalName="test">
      <xsd:simpleType>
        <xsd:restriction base="dms:Boolean"/>
      </xsd:simpleType>
    </xsd:element>
    <xsd:element name="_x0073_su5" ma:index="21" nillable="true" ma:displayName="Text" ma:internalName="_x0073_su5">
      <xsd:simpleType>
        <xsd:restriction base="dms:Text"/>
      </xsd:simpleType>
    </xsd:element>
    <xsd:element name="MediaServiceAutoKeyPoints" ma:index="2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4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6" nillable="true" ma:taxonomy="true" ma:internalName="lcf76f155ced4ddcb4097134ff3c332f" ma:taxonomyFieldName="MediaServiceImageTags" ma:displayName="Image Tags" ma:readOnly="false" ma:fieldId="{5cf76f15-5ced-4ddc-b409-7134ff3c332f}" ma:taxonomyMulti="true" ma:sspId="9f123c60-6d59-4beb-a46f-4c7d903a1f2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8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9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df21c9d-47b1-4fd6-87c3-022582b370a5" elementFormDefault="qualified">
    <xsd:import namespace="http://schemas.microsoft.com/office/2006/documentManagement/types"/>
    <xsd:import namespace="http://schemas.microsoft.com/office/infopath/2007/PartnerControls"/>
    <xsd:element name="TaxCatchAll" ma:index="27" nillable="true" ma:displayName="Taxonomy Catch All Column" ma:hidden="true" ma:list="{19CA51A5-FC6B-418D-BD38-4D70BDAEB1B0}" ma:internalName="TaxCatchAll" ma:showField="CatchAllData" ma:web="{09a0a711-4b0f-4fc4-96a2-145169229931}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9A43E715-9717-4AD2-95C5-3126680A421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09a0a711-4b0f-4fc4-96a2-145169229931"/>
    <ds:schemaRef ds:uri="925d310d-53cb-4c77-be22-c5fffb1d936d"/>
    <ds:schemaRef ds:uri="0df21c9d-47b1-4fd6-87c3-022582b370a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724E3F6D-E5D6-4FC5-8B0C-1393D9298C98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>
  <clbl:label id="{3e861d16-48b7-4a0e-9806-8c04d81b7b2a}" enabled="0" method="" siteId="{3e861d16-48b7-4a0e-9806-8c04d81b7b2a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8282</TotalTime>
  <Words>744</Words>
  <Application>Microsoft Office PowerPoint</Application>
  <PresentationFormat>Widescreen</PresentationFormat>
  <Paragraphs>85</Paragraphs>
  <Slides>20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7" baseType="lpstr">
      <vt:lpstr>Noto Sans Light</vt:lpstr>
      <vt:lpstr>Aptos</vt:lpstr>
      <vt:lpstr>Aptos Display</vt:lpstr>
      <vt:lpstr>Arial</vt:lpstr>
      <vt:lpstr>Noto Sans</vt:lpstr>
      <vt:lpstr>Wingdings</vt:lpstr>
      <vt:lpstr>Office Theme</vt:lpstr>
      <vt:lpstr> Digital Accessibility and Equity Governance Board  Accessibility Assistive Technology and Accommodations Working Group</vt:lpstr>
      <vt:lpstr>Meeting Agenda</vt:lpstr>
      <vt:lpstr>Introduction and Roll Call</vt:lpstr>
      <vt:lpstr>Working Group Member Roll Call</vt:lpstr>
      <vt:lpstr>Review Working Group Expectations</vt:lpstr>
      <vt:lpstr>Working Group Expectations</vt:lpstr>
      <vt:lpstr>Fiscal Year 2026 Objective</vt:lpstr>
      <vt:lpstr>Goal for Objective Working Groups</vt:lpstr>
      <vt:lpstr>Purpose for Objective working Groups</vt:lpstr>
      <vt:lpstr>Objective Working Group: Assistive Technology and Accommodations</vt:lpstr>
      <vt:lpstr>Discuss Group Goals</vt:lpstr>
      <vt:lpstr>Group Goals – Goal #1</vt:lpstr>
      <vt:lpstr>Group Goals – Goal #2</vt:lpstr>
      <vt:lpstr>Group Goals – Goal #3</vt:lpstr>
      <vt:lpstr>Next Steps  for Objective Working Group</vt:lpstr>
      <vt:lpstr>What is Next for This Working Group</vt:lpstr>
      <vt:lpstr>Working Group Member Remarks</vt:lpstr>
      <vt:lpstr>Public Remarks</vt:lpstr>
      <vt:lpstr>Guidelines for Public Remarks</vt:lpstr>
      <vt:lpstr>Thank You</vt:lpstr>
    </vt:vector>
  </TitlesOfParts>
  <Company>Commonwealth of Massachusetts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Digital Accessibility and Equity Governance board Meeting</dc:title>
  <dc:creator>Bloom, Ashley (EOTSS)</dc:creator>
  <cp:lastModifiedBy>Gannett, Yukiko (EOTSS)</cp:lastModifiedBy>
  <cp:revision>32</cp:revision>
  <dcterms:created xsi:type="dcterms:W3CDTF">2024-03-08T14:56:14Z</dcterms:created>
  <dcterms:modified xsi:type="dcterms:W3CDTF">2025-10-16T20:44:40Z</dcterms:modified>
  <cp:contentStatus>Final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MarkAsFinal">
    <vt:bool>true</vt:bool>
  </property>
</Properties>
</file>