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notesSlides/notesSlide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5.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1"/>
  </p:sldMasterIdLst>
  <p:notesMasterIdLst>
    <p:notesMasterId r:id="rId13"/>
  </p:notesMasterIdLst>
  <p:handoutMasterIdLst>
    <p:handoutMasterId r:id="rId14"/>
  </p:handoutMasterIdLst>
  <p:sldIdLst>
    <p:sldId id="256" r:id="rId2"/>
    <p:sldId id="397" r:id="rId3"/>
    <p:sldId id="398" r:id="rId4"/>
    <p:sldId id="390" r:id="rId5"/>
    <p:sldId id="399" r:id="rId6"/>
    <p:sldId id="404" r:id="rId7"/>
    <p:sldId id="403" r:id="rId8"/>
    <p:sldId id="363" r:id="rId9"/>
    <p:sldId id="362" r:id="rId10"/>
    <p:sldId id="361" r:id="rId11"/>
    <p:sldId id="261" r:id="rId12"/>
  </p:sldIdLst>
  <p:sldSz cx="12192000" cy="6858000"/>
  <p:notesSz cx="9296400" cy="7010400"/>
  <p:custShowLst>
    <p:custShow name="Format Guide Workshop" id="0">
      <p:sldLst/>
    </p:custShow>
  </p:custShowLst>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9E7CA"/>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448" autoAdjust="0"/>
  </p:normalViewPr>
  <p:slideViewPr>
    <p:cSldViewPr snapToGrid="0">
      <p:cViewPr varScale="1">
        <p:scale>
          <a:sx n="74" d="100"/>
          <a:sy n="74" d="100"/>
        </p:scale>
        <p:origin x="1992"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75" d="100"/>
          <a:sy n="75" d="100"/>
        </p:scale>
        <p:origin x="2574" y="4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181113980081151E-2"/>
          <c:y val="3.4620505992010657E-2"/>
          <c:w val="0.96163777203983769"/>
          <c:h val="0.93075898801597878"/>
        </c:manualLayout>
      </c:layout>
      <c:barChart>
        <c:barDir val="col"/>
        <c:grouping val="stacked"/>
        <c:varyColors val="0"/>
        <c:ser>
          <c:idx val="0"/>
          <c:order val="0"/>
          <c:spPr>
            <a:solidFill>
              <a:srgbClr val="C8C8C8"/>
            </a:solidFill>
            <a:ln>
              <a:noFill/>
            </a:ln>
          </c:spPr>
          <c:invertIfNegative val="0"/>
          <c:dPt>
            <c:idx val="7"/>
            <c:invertIfNegative val="0"/>
            <c:bubble3D val="0"/>
            <c:spPr>
              <a:solidFill>
                <a:srgbClr val="29BA74"/>
              </a:solidFill>
              <a:ln>
                <a:noFill/>
              </a:ln>
            </c:spPr>
            <c:extLst>
              <c:ext xmlns:c16="http://schemas.microsoft.com/office/drawing/2014/chart" uri="{C3380CC4-5D6E-409C-BE32-E72D297353CC}">
                <c16:uniqueId val="{00000001-80F4-4E24-9AB3-746A2AA0D9AA}"/>
              </c:ext>
            </c:extLst>
          </c:dPt>
          <c:val>
            <c:numRef>
              <c:f>Sheet1!$A$1:$H$1</c:f>
              <c:numCache>
                <c:formatCode>General</c:formatCode>
                <c:ptCount val="8"/>
                <c:pt idx="0">
                  <c:v>11796.4859420427</c:v>
                </c:pt>
                <c:pt idx="1">
                  <c:v>15535.837658902001</c:v>
                </c:pt>
                <c:pt idx="2">
                  <c:v>19475.188429232599</c:v>
                </c:pt>
                <c:pt idx="3">
                  <c:v>23665.344500123701</c:v>
                </c:pt>
                <c:pt idx="4">
                  <c:v>28111.305896753202</c:v>
                </c:pt>
                <c:pt idx="5">
                  <c:v>32818.271863441398</c:v>
                </c:pt>
                <c:pt idx="6">
                  <c:v>37791.640456664703</c:v>
                </c:pt>
                <c:pt idx="7">
                  <c:v>43037.009485195398</c:v>
                </c:pt>
              </c:numCache>
            </c:numRef>
          </c:val>
          <c:extLst>
            <c:ext xmlns:c16="http://schemas.microsoft.com/office/drawing/2014/chart" uri="{C3380CC4-5D6E-409C-BE32-E72D297353CC}">
              <c16:uniqueId val="{00000002-80F4-4E24-9AB3-746A2AA0D9AA}"/>
            </c:ext>
          </c:extLst>
        </c:ser>
        <c:dLbls>
          <c:showLegendKey val="0"/>
          <c:showVal val="0"/>
          <c:showCatName val="0"/>
          <c:showSerName val="0"/>
          <c:showPercent val="0"/>
          <c:showBubbleSize val="0"/>
        </c:dLbls>
        <c:gapWidth val="60"/>
        <c:overlap val="100"/>
        <c:axId val="644321576"/>
        <c:axId val="644319224"/>
      </c:barChart>
      <c:catAx>
        <c:axId val="644321576"/>
        <c:scaling>
          <c:orientation val="minMax"/>
        </c:scaling>
        <c:delete val="0"/>
        <c:axPos val="b"/>
        <c:majorGridlines>
          <c:spPr>
            <a:ln>
              <a:noFill/>
            </a:ln>
          </c:spPr>
        </c:majorGridlines>
        <c:majorTickMark val="out"/>
        <c:minorTickMark val="none"/>
        <c:tickLblPos val="none"/>
        <c:spPr>
          <a:ln w="9525">
            <a:solidFill>
              <a:srgbClr val="7F7F7F"/>
            </a:solidFill>
            <a:prstDash val="solid"/>
          </a:ln>
        </c:spPr>
        <c:txPr>
          <a:bodyPr wrap="none"/>
          <a:lstStyle/>
          <a:p>
            <a:pPr>
              <a:defRPr sz="1400">
                <a:solidFill>
                  <a:schemeClr val="tx1"/>
                </a:solidFill>
                <a:latin typeface="+mn-lt"/>
                <a:ea typeface="+mn-ea"/>
                <a:cs typeface="+mn-cs"/>
                <a:sym typeface="+mn-lt"/>
              </a:defRPr>
            </a:pPr>
            <a:endParaRPr lang="en-US"/>
          </a:p>
        </c:txPr>
        <c:crossAx val="644319224"/>
        <c:crosses val="min"/>
        <c:auto val="0"/>
        <c:lblAlgn val="ctr"/>
        <c:lblOffset val="100"/>
        <c:noMultiLvlLbl val="0"/>
      </c:catAx>
      <c:valAx>
        <c:axId val="644319224"/>
        <c:scaling>
          <c:orientation val="minMax"/>
          <c:max val="50000"/>
          <c:min val="0"/>
        </c:scaling>
        <c:delete val="0"/>
        <c:axPos val="l"/>
        <c:majorGridlines>
          <c:spPr>
            <a:ln>
              <a:noFill/>
            </a:ln>
          </c:spPr>
        </c:majorGridlines>
        <c:numFmt formatCode="General" sourceLinked="1"/>
        <c:majorTickMark val="out"/>
        <c:minorTickMark val="none"/>
        <c:tickLblPos val="none"/>
        <c:spPr>
          <a:ln w="9525">
            <a:solidFill>
              <a:srgbClr val="7F7F7F"/>
            </a:solidFill>
            <a:prstDash val="solid"/>
          </a:ln>
        </c:spPr>
        <c:txPr>
          <a:bodyPr wrap="none"/>
          <a:lstStyle/>
          <a:p>
            <a:pPr>
              <a:defRPr sz="1400">
                <a:solidFill>
                  <a:schemeClr val="tx1"/>
                </a:solidFill>
                <a:latin typeface="+mn-lt"/>
                <a:ea typeface="+mn-ea"/>
                <a:cs typeface="+mn-cs"/>
                <a:sym typeface="+mn-lt"/>
              </a:defRPr>
            </a:pPr>
            <a:endParaRPr lang="en-US"/>
          </a:p>
        </c:txPr>
        <c:crossAx val="644321576"/>
        <c:crosses val="min"/>
        <c:crossBetween val="between"/>
        <c:majorUnit val="20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28889841405915E-2"/>
          <c:y val="3.2849020846494E-2"/>
          <c:w val="0.95542220317188165"/>
          <c:h val="0.9343019583070119"/>
        </c:manualLayout>
      </c:layout>
      <c:barChart>
        <c:barDir val="col"/>
        <c:grouping val="stacked"/>
        <c:varyColors val="0"/>
        <c:ser>
          <c:idx val="0"/>
          <c:order val="0"/>
          <c:spPr>
            <a:solidFill>
              <a:srgbClr val="30C1D7"/>
            </a:solidFill>
            <a:ln>
              <a:noFill/>
            </a:ln>
          </c:spPr>
          <c:invertIfNegative val="0"/>
          <c:dPt>
            <c:idx val="0"/>
            <c:invertIfNegative val="0"/>
            <c:bubble3D val="0"/>
            <c:spPr>
              <a:solidFill>
                <a:srgbClr val="D4DF33"/>
              </a:solidFill>
              <a:ln>
                <a:noFill/>
              </a:ln>
            </c:spPr>
            <c:extLst>
              <c:ext xmlns:c16="http://schemas.microsoft.com/office/drawing/2014/chart" uri="{C3380CC4-5D6E-409C-BE32-E72D297353CC}">
                <c16:uniqueId val="{00000001-BF4C-4F4A-B760-93E45B61CE6C}"/>
              </c:ext>
            </c:extLst>
          </c:dPt>
          <c:val>
            <c:numRef>
              <c:f>Sheet1!$A$1:$E$1</c:f>
              <c:numCache>
                <c:formatCode>General</c:formatCode>
                <c:ptCount val="5"/>
                <c:pt idx="0">
                  <c:v>0</c:v>
                </c:pt>
                <c:pt idx="1">
                  <c:v>265.0601999999999</c:v>
                </c:pt>
                <c:pt idx="2">
                  <c:v>958.47114709083849</c:v>
                </c:pt>
                <c:pt idx="3">
                  <c:v>2152.0170803246915</c:v>
                </c:pt>
                <c:pt idx="4">
                  <c:v>4223.738109036608</c:v>
                </c:pt>
              </c:numCache>
            </c:numRef>
          </c:val>
          <c:extLst>
            <c:ext xmlns:c16="http://schemas.microsoft.com/office/drawing/2014/chart" uri="{C3380CC4-5D6E-409C-BE32-E72D297353CC}">
              <c16:uniqueId val="{00000002-BF4C-4F4A-B760-93E45B61CE6C}"/>
            </c:ext>
          </c:extLst>
        </c:ser>
        <c:ser>
          <c:idx val="1"/>
          <c:order val="1"/>
          <c:spPr>
            <a:solidFill>
              <a:srgbClr val="D4DF33"/>
            </a:solidFill>
            <a:ln>
              <a:noFill/>
            </a:ln>
          </c:spPr>
          <c:invertIfNegative val="0"/>
          <c:dPt>
            <c:idx val="0"/>
            <c:invertIfNegative val="0"/>
            <c:bubble3D val="0"/>
            <c:spPr>
              <a:solidFill>
                <a:srgbClr val="30C1D7"/>
              </a:solidFill>
              <a:ln>
                <a:noFill/>
              </a:ln>
            </c:spPr>
            <c:extLst>
              <c:ext xmlns:c16="http://schemas.microsoft.com/office/drawing/2014/chart" uri="{C3380CC4-5D6E-409C-BE32-E72D297353CC}">
                <c16:uniqueId val="{00000004-BF4C-4F4A-B760-93E45B61CE6C}"/>
              </c:ext>
            </c:extLst>
          </c:dPt>
          <c:val>
            <c:numRef>
              <c:f>Sheet1!$A$2:$E$2</c:f>
              <c:numCache>
                <c:formatCode>General</c:formatCode>
                <c:ptCount val="5"/>
                <c:pt idx="0">
                  <c:v>0</c:v>
                </c:pt>
                <c:pt idx="1">
                  <c:v>320.22220800000014</c:v>
                </c:pt>
                <c:pt idx="2">
                  <c:v>1301.0340294215309</c:v>
                </c:pt>
                <c:pt idx="3">
                  <c:v>3127.359846910244</c:v>
                </c:pt>
                <c:pt idx="4">
                  <c:v>6199.0364830828721</c:v>
                </c:pt>
              </c:numCache>
            </c:numRef>
          </c:val>
          <c:extLst>
            <c:ext xmlns:c16="http://schemas.microsoft.com/office/drawing/2014/chart" uri="{C3380CC4-5D6E-409C-BE32-E72D297353CC}">
              <c16:uniqueId val="{00000005-BF4C-4F4A-B760-93E45B61CE6C}"/>
            </c:ext>
          </c:extLst>
        </c:ser>
        <c:dLbls>
          <c:showLegendKey val="0"/>
          <c:showVal val="0"/>
          <c:showCatName val="0"/>
          <c:showSerName val="0"/>
          <c:showPercent val="0"/>
          <c:showBubbleSize val="0"/>
        </c:dLbls>
        <c:gapWidth val="60"/>
        <c:overlap val="100"/>
        <c:axId val="155511808"/>
        <c:axId val="155538176"/>
      </c:barChart>
      <c:catAx>
        <c:axId val="155511808"/>
        <c:scaling>
          <c:orientation val="minMax"/>
        </c:scaling>
        <c:delete val="0"/>
        <c:axPos val="b"/>
        <c:majorGridlines>
          <c:spPr>
            <a:ln>
              <a:noFill/>
            </a:ln>
          </c:spPr>
        </c:majorGridlines>
        <c:majorTickMark val="none"/>
        <c:minorTickMark val="none"/>
        <c:tickLblPos val="none"/>
        <c:spPr>
          <a:ln w="9525">
            <a:solidFill>
              <a:schemeClr val="bg1"/>
            </a:solidFill>
            <a:prstDash val="solid"/>
          </a:ln>
        </c:spPr>
        <c:crossAx val="155538176"/>
        <c:crosses val="min"/>
        <c:auto val="0"/>
        <c:lblAlgn val="ctr"/>
        <c:lblOffset val="100"/>
        <c:noMultiLvlLbl val="0"/>
      </c:catAx>
      <c:valAx>
        <c:axId val="155538176"/>
        <c:scaling>
          <c:orientation val="minMax"/>
          <c:max val="10422.77459211948"/>
          <c:min val="0"/>
        </c:scaling>
        <c:delete val="1"/>
        <c:axPos val="l"/>
        <c:numFmt formatCode="General" sourceLinked="1"/>
        <c:majorTickMark val="out"/>
        <c:minorTickMark val="none"/>
        <c:tickLblPos val="nextTo"/>
        <c:crossAx val="155511808"/>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4028440" cy="351738"/>
          </a:xfrm>
          <a:prstGeom prst="rect">
            <a:avLst/>
          </a:prstGeom>
        </p:spPr>
        <p:txBody>
          <a:bodyPr vert="horz" lIns="93176" tIns="46588" rIns="93176" bIns="46588" rtlCol="0"/>
          <a:lstStyle>
            <a:lvl1pPr algn="l">
              <a:defRPr sz="1200"/>
            </a:lvl1pPr>
          </a:lstStyle>
          <a:p>
            <a:endParaRPr lang="en-US" sz="800" dirty="0"/>
          </a:p>
        </p:txBody>
      </p:sp>
      <p:sp>
        <p:nvSpPr>
          <p:cNvPr id="3" name="Date Placeholder 2"/>
          <p:cNvSpPr>
            <a:spLocks noGrp="1"/>
          </p:cNvSpPr>
          <p:nvPr>
            <p:ph type="dt" sz="quarter" idx="1"/>
          </p:nvPr>
        </p:nvSpPr>
        <p:spPr>
          <a:xfrm>
            <a:off x="5265813" y="3"/>
            <a:ext cx="4028440" cy="351738"/>
          </a:xfrm>
          <a:prstGeom prst="rect">
            <a:avLst/>
          </a:prstGeom>
        </p:spPr>
        <p:txBody>
          <a:bodyPr vert="horz" lIns="93176" tIns="46588" rIns="93176" bIns="46588" rtlCol="0"/>
          <a:lstStyle>
            <a:lvl1pPr algn="r">
              <a:defRPr sz="1200"/>
            </a:lvl1pPr>
          </a:lstStyle>
          <a:p>
            <a:fld id="{57691E93-EF64-46CC-85E2-BBB5BEDB9501}" type="datetimeFigureOut">
              <a:rPr lang="en-US" sz="800"/>
              <a:t>10/18/2019</a:t>
            </a:fld>
            <a:endParaRPr lang="en-US" sz="800" dirty="0"/>
          </a:p>
        </p:txBody>
      </p:sp>
      <p:sp>
        <p:nvSpPr>
          <p:cNvPr id="4" name="Footer Placeholder 3"/>
          <p:cNvSpPr>
            <a:spLocks noGrp="1"/>
          </p:cNvSpPr>
          <p:nvPr>
            <p:ph type="ftr" sz="quarter" idx="2"/>
          </p:nvPr>
        </p:nvSpPr>
        <p:spPr>
          <a:xfrm>
            <a:off x="3" y="6658666"/>
            <a:ext cx="4028440" cy="351737"/>
          </a:xfrm>
          <a:prstGeom prst="rect">
            <a:avLst/>
          </a:prstGeom>
        </p:spPr>
        <p:txBody>
          <a:bodyPr vert="horz" lIns="93176" tIns="46588" rIns="93176" bIns="46588"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5265813" y="6658666"/>
            <a:ext cx="4028440" cy="351737"/>
          </a:xfrm>
          <a:prstGeom prst="rect">
            <a:avLst/>
          </a:prstGeom>
        </p:spPr>
        <p:txBody>
          <a:bodyPr vert="horz" lIns="93176" tIns="46588" rIns="93176" bIns="46588"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1" y="3347841"/>
            <a:ext cx="9294249" cy="36625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176" tIns="46588" rIns="93176" bIns="46588" rtlCol="0" anchor="ctr"/>
          <a:lstStyle/>
          <a:p>
            <a:pPr algn="ctr"/>
            <a:endParaRPr lang="en-US" dirty="0"/>
          </a:p>
        </p:txBody>
      </p:sp>
      <p:sp>
        <p:nvSpPr>
          <p:cNvPr id="2" name="Header Placeholder 1"/>
          <p:cNvSpPr>
            <a:spLocks noGrp="1"/>
          </p:cNvSpPr>
          <p:nvPr>
            <p:ph type="hdr" sz="quarter"/>
          </p:nvPr>
        </p:nvSpPr>
        <p:spPr>
          <a:xfrm>
            <a:off x="110255" y="3"/>
            <a:ext cx="3918188" cy="351738"/>
          </a:xfrm>
          <a:prstGeom prst="rect">
            <a:avLst/>
          </a:prstGeom>
        </p:spPr>
        <p:txBody>
          <a:bodyPr vert="horz" lIns="93176" tIns="46588" rIns="93176" bIns="46588" rtlCol="0"/>
          <a:lstStyle>
            <a:lvl1pPr algn="l">
              <a:defRPr sz="1400"/>
            </a:lvl1pPr>
          </a:lstStyle>
          <a:p>
            <a:endParaRPr lang="en-US" dirty="0"/>
          </a:p>
        </p:txBody>
      </p:sp>
      <p:sp>
        <p:nvSpPr>
          <p:cNvPr id="4" name="Slide Image Placeholder 3"/>
          <p:cNvSpPr>
            <a:spLocks noGrp="1" noRot="1" noChangeAspect="1"/>
          </p:cNvSpPr>
          <p:nvPr>
            <p:ph type="sldImg" idx="2"/>
          </p:nvPr>
        </p:nvSpPr>
        <p:spPr>
          <a:xfrm>
            <a:off x="2124075" y="436563"/>
            <a:ext cx="5026025" cy="2827337"/>
          </a:xfrm>
          <a:prstGeom prst="rect">
            <a:avLst/>
          </a:prstGeom>
          <a:noFill/>
          <a:ln w="9525">
            <a:solidFill>
              <a:schemeClr val="bg2"/>
            </a:solidFill>
          </a:ln>
        </p:spPr>
        <p:txBody>
          <a:bodyPr vert="horz" lIns="93176" tIns="46588" rIns="93176" bIns="46588" rtlCol="0" anchor="ctr"/>
          <a:lstStyle/>
          <a:p>
            <a:endParaRPr lang="en-US" dirty="0"/>
          </a:p>
        </p:txBody>
      </p:sp>
      <p:sp>
        <p:nvSpPr>
          <p:cNvPr id="6" name="Footer Placeholder 5"/>
          <p:cNvSpPr>
            <a:spLocks noGrp="1"/>
          </p:cNvSpPr>
          <p:nvPr>
            <p:ph type="ftr" sz="quarter" idx="4"/>
          </p:nvPr>
        </p:nvSpPr>
        <p:spPr>
          <a:xfrm>
            <a:off x="110255" y="6636977"/>
            <a:ext cx="3918188" cy="351737"/>
          </a:xfrm>
          <a:prstGeom prst="rect">
            <a:avLst/>
          </a:prstGeom>
        </p:spPr>
        <p:txBody>
          <a:bodyPr vert="horz" lIns="93176" tIns="46588" rIns="93176" bIns="46588" rtlCol="0" anchor="b"/>
          <a:lstStyle>
            <a:lvl1pPr algn="l">
              <a:defRPr sz="1400"/>
            </a:lvl1pPr>
          </a:lstStyle>
          <a:p>
            <a:endParaRPr lang="en-US" dirty="0"/>
          </a:p>
        </p:txBody>
      </p:sp>
      <p:sp>
        <p:nvSpPr>
          <p:cNvPr id="7" name="Slide Number Placeholder 6"/>
          <p:cNvSpPr>
            <a:spLocks noGrp="1"/>
          </p:cNvSpPr>
          <p:nvPr>
            <p:ph type="sldNum" sz="quarter" idx="5"/>
          </p:nvPr>
        </p:nvSpPr>
        <p:spPr>
          <a:xfrm>
            <a:off x="5265812" y="6636977"/>
            <a:ext cx="3905727" cy="351737"/>
          </a:xfrm>
          <a:prstGeom prst="rect">
            <a:avLst/>
          </a:prstGeom>
        </p:spPr>
        <p:txBody>
          <a:bodyPr vert="horz" lIns="93176" tIns="46588" rIns="93176" bIns="46588" rtlCol="0" anchor="b"/>
          <a:lstStyle>
            <a:lvl1pPr algn="r">
              <a:defRPr sz="1400"/>
            </a:lvl1pPr>
          </a:lstStyle>
          <a:p>
            <a:r>
              <a:rPr lang="en-US" dirty="0"/>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347133" y="3578534"/>
            <a:ext cx="8578577" cy="2860720"/>
          </a:xfrm>
          <a:prstGeom prst="rect">
            <a:avLst/>
          </a:prstGeom>
        </p:spPr>
        <p:txBody>
          <a:bodyPr vert="horz" lIns="93176" tIns="46588" rIns="93176" bIns="46588"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5266120" y="0"/>
            <a:ext cx="4028158" cy="351846"/>
          </a:xfrm>
          <a:prstGeom prst="rect">
            <a:avLst/>
          </a:prstGeom>
        </p:spPr>
        <p:txBody>
          <a:bodyPr vert="horz" lIns="92117" tIns="46058" rIns="92117" bIns="46058" rtlCol="0"/>
          <a:lstStyle>
            <a:lvl1pPr algn="r">
              <a:defRPr sz="1200"/>
            </a:lvl1pPr>
          </a:lstStyle>
          <a:p>
            <a:fld id="{F2C7CF5F-7CF3-4DF3-838A-EE34544862CC}" type="datetimeFigureOut">
              <a:rPr lang="en-US" smtClean="0"/>
              <a:t>10/18/2019</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2209" userDrawn="1">
          <p15:clr>
            <a:srgbClr val="F26B43"/>
          </p15:clr>
        </p15:guide>
        <p15:guide id="2" pos="292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2488" y="434975"/>
            <a:ext cx="5029200" cy="2828925"/>
          </a:xfrm>
        </p:spPr>
      </p:sp>
      <p:sp>
        <p:nvSpPr>
          <p:cNvPr id="3" name="Notes Placeholder 2"/>
          <p:cNvSpPr>
            <a:spLocks noGrp="1"/>
          </p:cNvSpPr>
          <p:nvPr>
            <p:ph type="body" idx="1"/>
          </p:nvPr>
        </p:nvSpPr>
        <p:spPr/>
        <p:txBody>
          <a:bodyPr/>
          <a:lstStyle/>
          <a:p>
            <a:pPr>
              <a:buNone/>
            </a:pPr>
            <a:endParaRPr lang="en-US" baseline="0"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0</a:t>
            </a:fld>
            <a:endParaRPr lang="en-US" dirty="0"/>
          </a:p>
        </p:txBody>
      </p:sp>
    </p:spTree>
    <p:extLst>
      <p:ext uri="{BB962C8B-B14F-4D97-AF65-F5344CB8AC3E}">
        <p14:creationId xmlns:p14="http://schemas.microsoft.com/office/powerpoint/2010/main" val="285181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a:t>
            </a:fld>
            <a:endParaRPr lang="en-US" dirty="0"/>
          </a:p>
        </p:txBody>
      </p:sp>
    </p:spTree>
    <p:extLst>
      <p:ext uri="{BB962C8B-B14F-4D97-AF65-F5344CB8AC3E}">
        <p14:creationId xmlns:p14="http://schemas.microsoft.com/office/powerpoint/2010/main" val="12241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2</a:t>
            </a:fld>
            <a:endParaRPr lang="en-US" dirty="0"/>
          </a:p>
        </p:txBody>
      </p:sp>
    </p:spTree>
    <p:extLst>
      <p:ext uri="{BB962C8B-B14F-4D97-AF65-F5344CB8AC3E}">
        <p14:creationId xmlns:p14="http://schemas.microsoft.com/office/powerpoint/2010/main" val="248593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324000" lvl="1" indent="-216000" algn="l" defTabSz="914400" rtl="0" eaLnBrk="1"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pPr>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3</a:t>
            </a:fld>
            <a:endParaRPr lang="en-US" dirty="0"/>
          </a:p>
        </p:txBody>
      </p:sp>
    </p:spTree>
    <p:extLst>
      <p:ext uri="{BB962C8B-B14F-4D97-AF65-F5344CB8AC3E}">
        <p14:creationId xmlns:p14="http://schemas.microsoft.com/office/powerpoint/2010/main" val="426295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4</a:t>
            </a:fld>
            <a:endParaRPr lang="en-US" dirty="0"/>
          </a:p>
        </p:txBody>
      </p:sp>
    </p:spTree>
    <p:extLst>
      <p:ext uri="{BB962C8B-B14F-4D97-AF65-F5344CB8AC3E}">
        <p14:creationId xmlns:p14="http://schemas.microsoft.com/office/powerpoint/2010/main" val="132466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7</a:t>
            </a:fld>
            <a:endParaRPr lang="en-US" dirty="0"/>
          </a:p>
        </p:txBody>
      </p:sp>
    </p:spTree>
    <p:extLst>
      <p:ext uri="{BB962C8B-B14F-4D97-AF65-F5344CB8AC3E}">
        <p14:creationId xmlns:p14="http://schemas.microsoft.com/office/powerpoint/2010/main" val="176537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pPr marL="108799" lvl="1" indent="0">
              <a:spcAft>
                <a:spcPts val="0"/>
              </a:spcAft>
              <a:buClr>
                <a:schemeClr val="tx2">
                  <a:lumMod val="100000"/>
                </a:schemeClr>
              </a:buClr>
              <a:buSzPct val="100000"/>
              <a:buNone/>
            </a:pPr>
            <a:endParaRPr lang="en-US" b="0" dirty="0">
              <a:solidFill>
                <a:schemeClr val="tx1">
                  <a:lumMod val="100000"/>
                </a:schemeClr>
              </a:solidFill>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8</a:t>
            </a:fld>
            <a:endParaRPr lang="en-US" dirty="0"/>
          </a:p>
        </p:txBody>
      </p:sp>
    </p:spTree>
    <p:extLst>
      <p:ext uri="{BB962C8B-B14F-4D97-AF65-F5344CB8AC3E}">
        <p14:creationId xmlns:p14="http://schemas.microsoft.com/office/powerpoint/2010/main" val="369767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pPr marL="108800" lvl="1" indent="0" defTabSz="921167">
              <a:spcAft>
                <a:spcPts val="0"/>
              </a:spcAft>
              <a:buClr>
                <a:schemeClr val="tx2">
                  <a:lumMod val="100000"/>
                </a:schemeClr>
              </a:buClr>
              <a:buSzPct val="100000"/>
              <a:buFont typeface="Trebuchet MS" panose="020B0603020202020204" pitchFamily="34" charset="0"/>
              <a:buNone/>
            </a:pPr>
            <a:endParaRPr lang="en-US" dirty="0">
              <a:solidFill>
                <a:schemeClr val="tx1">
                  <a:lumMod val="100000"/>
                </a:schemeClr>
              </a:solidFill>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9</a:t>
            </a:fld>
            <a:endParaRPr lang="en-US" dirty="0"/>
          </a:p>
        </p:txBody>
      </p:sp>
    </p:spTree>
    <p:extLst>
      <p:ext uri="{BB962C8B-B14F-4D97-AF65-F5344CB8AC3E}">
        <p14:creationId xmlns:p14="http://schemas.microsoft.com/office/powerpoint/2010/main" val="312069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10</a:t>
            </a:fld>
            <a:endParaRPr lang="en-US" dirty="0"/>
          </a:p>
        </p:txBody>
      </p:sp>
    </p:spTree>
    <p:extLst>
      <p:ext uri="{BB962C8B-B14F-4D97-AF65-F5344CB8AC3E}">
        <p14:creationId xmlns:p14="http://schemas.microsoft.com/office/powerpoint/2010/main" val="30726841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6.xml"/><Relationship Id="rId10" Type="http://schemas.openxmlformats.org/officeDocument/2006/relationships/image" Target="../media/image4.jpg"/><Relationship Id="rId4" Type="http://schemas.openxmlformats.org/officeDocument/2006/relationships/tags" Target="../tags/tag5.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8.png"/><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32.xml"/><Relationship Id="rId7" Type="http://schemas.openxmlformats.org/officeDocument/2006/relationships/image" Target="../media/image2.emf"/><Relationship Id="rId2" Type="http://schemas.openxmlformats.org/officeDocument/2006/relationships/tags" Target="../tags/tag3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6.xml"/><Relationship Id="rId7" Type="http://schemas.openxmlformats.org/officeDocument/2006/relationships/oleObject" Target="../embeddings/oleObject6.bin"/><Relationship Id="rId2" Type="http://schemas.openxmlformats.org/officeDocument/2006/relationships/tags" Target="../tags/tag35.xml"/><Relationship Id="rId1" Type="http://schemas.openxmlformats.org/officeDocument/2006/relationships/vmlDrawing" Target="../drawings/vmlDrawing6.vml"/><Relationship Id="rId6" Type="http://schemas.openxmlformats.org/officeDocument/2006/relationships/slideMaster" Target="../slideMasters/slideMaster1.xml"/><Relationship Id="rId5" Type="http://schemas.openxmlformats.org/officeDocument/2006/relationships/tags" Target="../tags/tag38.xml"/><Relationship Id="rId10" Type="http://schemas.openxmlformats.org/officeDocument/2006/relationships/image" Target="../media/image4.jpg"/><Relationship Id="rId4" Type="http://schemas.openxmlformats.org/officeDocument/2006/relationships/tags" Target="../tags/tag37.xml"/><Relationship Id="rId9"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5.png"/><Relationship Id="rId2" Type="http://schemas.openxmlformats.org/officeDocument/2006/relationships/tags" Target="../tags/tag48.xml"/><Relationship Id="rId1" Type="http://schemas.openxmlformats.org/officeDocument/2006/relationships/vmlDrawing" Target="../drawings/vmlDrawing7.v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2.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3.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4.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66.xml"/><Relationship Id="rId7" Type="http://schemas.openxmlformats.org/officeDocument/2006/relationships/image" Target="../media/image2.emf"/><Relationship Id="rId2" Type="http://schemas.openxmlformats.org/officeDocument/2006/relationships/tags" Target="../tags/tag65.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1.xml"/><Relationship Id="rId4" Type="http://schemas.openxmlformats.org/officeDocument/2006/relationships/tags" Target="../tags/tag67.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8.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3.png"/><Relationship Id="rId2" Type="http://schemas.openxmlformats.org/officeDocument/2006/relationships/tags" Target="../tags/tag73.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8.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3.png"/><Relationship Id="rId2" Type="http://schemas.openxmlformats.org/officeDocument/2006/relationships/tags" Target="../tags/tag79.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vmlDrawing" Target="../drawings/vmlDrawing18.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85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38" name="think-cell Slide" r:id="rId7" imgW="384" imgH="384" progId="TCLayout.ActiveDocument.1">
                  <p:embed/>
                </p:oleObj>
              </mc:Choice>
              <mc:Fallback>
                <p:oleObj name="think-cell Slide" r:id="rId7" imgW="384" imgH="38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
        <p:nvSpPr>
          <p:cNvPr id="33" name="Freeform 3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400"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pic>
        <p:nvPicPr>
          <p:cNvPr id="16" name="Picture 1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447"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420"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4"/>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55"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462" name="think-cell Slide" r:id="rId7" imgW="384" imgH="384" progId="TCLayout.ActiveDocument.1">
                  <p:embed/>
                </p:oleObj>
              </mc:Choice>
              <mc:Fallback>
                <p:oleObj name="think-cell Slide" r:id="rId7" imgW="384" imgH="38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
        <p:nvSpPr>
          <p:cNvPr id="13" name="Freeform 1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3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424"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4" name="FooterSimple" hidden="1"/>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9"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2"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9"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9"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469"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442"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4"/>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55"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17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20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22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251"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275"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2019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29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2019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2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2019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34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37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1"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20190903 MA WFD HC Collaborative Executive Committee Meeting v4.pptx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20190903 MA WFD HC Collaborative Executive Committee Meeting v4.pptx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vmlDrawing" Target="../drawings/vmlDrawing1.v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ext uri="{D42A27DB-BD31-4B8C-83A1-F6EECF244321}">
                <p14:modId xmlns:p14="http://schemas.microsoft.com/office/powerpoint/2010/main" val="1194141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25" name="think-cell Slide" r:id="rId71" imgW="270" imgH="270" progId="TCLayout.ActiveDocument.1">
                  <p:embed/>
                </p:oleObj>
              </mc:Choice>
              <mc:Fallback>
                <p:oleObj name="think-cell Slide" r:id="rId71" imgW="270" imgH="270" progId="TCLayout.ActiveDocument.1">
                  <p:embed/>
                  <p:pic>
                    <p:nvPicPr>
                      <p:cNvPr id="0" name=""/>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83" r:id="rId3"/>
    <p:sldLayoutId id="2147485158" r:id="rId4"/>
    <p:sldLayoutId id="2147485113" r:id="rId5"/>
    <p:sldLayoutId id="2147485114" r:id="rId6"/>
    <p:sldLayoutId id="2147485154" r:id="rId7"/>
    <p:sldLayoutId id="2147485162" r:id="rId8"/>
    <p:sldLayoutId id="2147485149" r:id="rId9"/>
    <p:sldLayoutId id="2147485087" r:id="rId10"/>
    <p:sldLayoutId id="2147485112" r:id="rId11"/>
    <p:sldLayoutId id="2147485155" r:id="rId12"/>
    <p:sldLayoutId id="2147485164" r:id="rId13"/>
    <p:sldLayoutId id="2147485109" r:id="rId14"/>
    <p:sldLayoutId id="2147485165" r:id="rId15"/>
    <p:sldLayoutId id="2147485110" r:id="rId16"/>
    <p:sldLayoutId id="2147485166" r:id="rId17"/>
    <p:sldLayoutId id="2147485156" r:id="rId18"/>
    <p:sldLayoutId id="2147485167" r:id="rId19"/>
    <p:sldLayoutId id="2147485108" r:id="rId20"/>
    <p:sldLayoutId id="2147485107" r:id="rId21"/>
    <p:sldLayoutId id="2147485106" r:id="rId22"/>
    <p:sldLayoutId id="2147485090" r:id="rId23"/>
    <p:sldLayoutId id="2147485091" r:id="rId24"/>
    <p:sldLayoutId id="2147485092" r:id="rId25"/>
    <p:sldLayoutId id="2147485093" r:id="rId26"/>
    <p:sldLayoutId id="2147485116" r:id="rId27"/>
    <p:sldLayoutId id="2147485161" r:id="rId28"/>
    <p:sldLayoutId id="2147485159" r:id="rId29"/>
    <p:sldLayoutId id="2147485119" r:id="rId30"/>
    <p:sldLayoutId id="2147485184" r:id="rId31"/>
    <p:sldLayoutId id="2147485137" r:id="rId32"/>
    <p:sldLayoutId id="2147485120" r:id="rId33"/>
    <p:sldLayoutId id="2147485121" r:id="rId34"/>
    <p:sldLayoutId id="2147485141" r:id="rId35"/>
    <p:sldLayoutId id="2147485163" r:id="rId36"/>
    <p:sldLayoutId id="2147485139" r:id="rId37"/>
    <p:sldLayoutId id="2147485140" r:id="rId38"/>
    <p:sldLayoutId id="2147485122" r:id="rId39"/>
    <p:sldLayoutId id="2147485123" r:id="rId40"/>
    <p:sldLayoutId id="2147485151" r:id="rId41"/>
    <p:sldLayoutId id="2147485168" r:id="rId42"/>
    <p:sldLayoutId id="2147485127" r:id="rId43"/>
    <p:sldLayoutId id="2147485169" r:id="rId44"/>
    <p:sldLayoutId id="2147485126" r:id="rId45"/>
    <p:sldLayoutId id="2147485170" r:id="rId46"/>
    <p:sldLayoutId id="2147485153" r:id="rId47"/>
    <p:sldLayoutId id="2147485171" r:id="rId48"/>
    <p:sldLayoutId id="2147485128" r:id="rId49"/>
    <p:sldLayoutId id="2147485129" r:id="rId50"/>
    <p:sldLayoutId id="2147485130" r:id="rId51"/>
    <p:sldLayoutId id="2147485131" r:id="rId52"/>
    <p:sldLayoutId id="2147485145" r:id="rId53"/>
    <p:sldLayoutId id="2147485133" r:id="rId54"/>
    <p:sldLayoutId id="2147485144" r:id="rId55"/>
    <p:sldLayoutId id="2147485134" r:id="rId56"/>
    <p:sldLayoutId id="2147485146" r:id="rId57"/>
    <p:sldLayoutId id="2147485160" r:id="rId58"/>
    <p:sldLayoutId id="2147485172" r:id="rId59"/>
    <p:sldLayoutId id="2147485173" r:id="rId60"/>
    <p:sldLayoutId id="2147485174" r:id="rId61"/>
    <p:sldLayoutId id="2147485175" r:id="rId62"/>
    <p:sldLayoutId id="2147485176" r:id="rId63"/>
    <p:sldLayoutId id="2147485177" r:id="rId64"/>
    <p:sldLayoutId id="2147485178" r:id="rId65"/>
    <p:sldLayoutId id="2147485179" r:id="rId66"/>
    <p:sldLayoutId id="2147485180"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3.xml"/><Relationship Id="rId7" Type="http://schemas.openxmlformats.org/officeDocument/2006/relationships/image" Target="../media/image2.emf"/><Relationship Id="rId2" Type="http://schemas.openxmlformats.org/officeDocument/2006/relationships/tags" Target="../tags/tag82.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54.xml"/><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image" Target="../media/image32.emf"/><Relationship Id="rId2" Type="http://schemas.openxmlformats.org/officeDocument/2006/relationships/tags" Target="../tags/tag148.xml"/><Relationship Id="rId1" Type="http://schemas.openxmlformats.org/officeDocument/2006/relationships/vmlDrawing" Target="../drawings/vmlDrawing28.vml"/><Relationship Id="rId6" Type="http://schemas.openxmlformats.org/officeDocument/2006/relationships/tags" Target="../tags/tag152.xml"/><Relationship Id="rId11" Type="http://schemas.openxmlformats.org/officeDocument/2006/relationships/oleObject" Target="../embeddings/oleObject28.bin"/><Relationship Id="rId5" Type="http://schemas.openxmlformats.org/officeDocument/2006/relationships/tags" Target="../tags/tag151.xml"/><Relationship Id="rId10" Type="http://schemas.openxmlformats.org/officeDocument/2006/relationships/notesSlide" Target="../notesSlides/notesSlide8.xml"/><Relationship Id="rId4" Type="http://schemas.openxmlformats.org/officeDocument/2006/relationships/tags" Target="../tags/tag150.xml"/><Relationship Id="rId9"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3" Type="http://schemas.openxmlformats.org/officeDocument/2006/relationships/tags" Target="../tags/tag95.xml"/><Relationship Id="rId18" Type="http://schemas.openxmlformats.org/officeDocument/2006/relationships/tags" Target="../tags/tag100.xml"/><Relationship Id="rId26" Type="http://schemas.openxmlformats.org/officeDocument/2006/relationships/tags" Target="../tags/tag108.xml"/><Relationship Id="rId3" Type="http://schemas.openxmlformats.org/officeDocument/2006/relationships/tags" Target="../tags/tag85.xml"/><Relationship Id="rId21" Type="http://schemas.openxmlformats.org/officeDocument/2006/relationships/tags" Target="../tags/tag103.xml"/><Relationship Id="rId34" Type="http://schemas.openxmlformats.org/officeDocument/2006/relationships/image" Target="../media/image11.emf"/><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tags" Target="../tags/tag107.xml"/><Relationship Id="rId33" Type="http://schemas.openxmlformats.org/officeDocument/2006/relationships/oleObject" Target="../embeddings/oleObject20.bin"/><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tags" Target="../tags/tag102.xml"/><Relationship Id="rId29" Type="http://schemas.openxmlformats.org/officeDocument/2006/relationships/tags" Target="../tags/tag111.xml"/><Relationship Id="rId1" Type="http://schemas.openxmlformats.org/officeDocument/2006/relationships/vmlDrawing" Target="../drawings/vmlDrawing20.v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tags" Target="../tags/tag106.xml"/><Relationship Id="rId32" Type="http://schemas.openxmlformats.org/officeDocument/2006/relationships/notesSlide" Target="../notesSlides/notesSlide2.xml"/><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tags" Target="../tags/tag105.xml"/><Relationship Id="rId28" Type="http://schemas.openxmlformats.org/officeDocument/2006/relationships/tags" Target="../tags/tag110.xml"/><Relationship Id="rId10" Type="http://schemas.openxmlformats.org/officeDocument/2006/relationships/tags" Target="../tags/tag92.xml"/><Relationship Id="rId19" Type="http://schemas.openxmlformats.org/officeDocument/2006/relationships/tags" Target="../tags/tag101.xml"/><Relationship Id="rId31" Type="http://schemas.openxmlformats.org/officeDocument/2006/relationships/slideLayout" Target="../slideLayouts/slideLayout30.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tags" Target="../tags/tag104.xml"/><Relationship Id="rId27" Type="http://schemas.openxmlformats.org/officeDocument/2006/relationships/tags" Target="../tags/tag109.xml"/><Relationship Id="rId30" Type="http://schemas.openxmlformats.org/officeDocument/2006/relationships/tags" Target="../tags/tag112.xml"/><Relationship Id="rId35" Type="http://schemas.openxmlformats.org/officeDocument/2006/relationships/chart" Target="../charts/chart1.xml"/><Relationship Id="rId8" Type="http://schemas.openxmlformats.org/officeDocument/2006/relationships/tags" Target="../tags/tag90.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14.xml"/><Relationship Id="rId7" Type="http://schemas.openxmlformats.org/officeDocument/2006/relationships/oleObject" Target="../embeddings/oleObject21.bin"/><Relationship Id="rId2" Type="http://schemas.openxmlformats.org/officeDocument/2006/relationships/tags" Target="../tags/tag113.xml"/><Relationship Id="rId1" Type="http://schemas.openxmlformats.org/officeDocument/2006/relationships/vmlDrawing" Target="../drawings/vmlDrawing21.vml"/><Relationship Id="rId6" Type="http://schemas.openxmlformats.org/officeDocument/2006/relationships/notesSlide" Target="../notesSlides/notesSlide3.xml"/><Relationship Id="rId5" Type="http://schemas.openxmlformats.org/officeDocument/2006/relationships/slideLayout" Target="../slideLayouts/slideLayout30.xml"/><Relationship Id="rId4" Type="http://schemas.openxmlformats.org/officeDocument/2006/relationships/tags" Target="../tags/tag115.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17.xml"/><Relationship Id="rId7" Type="http://schemas.openxmlformats.org/officeDocument/2006/relationships/image" Target="../media/image12.emf"/><Relationship Id="rId2" Type="http://schemas.openxmlformats.org/officeDocument/2006/relationships/tags" Target="../tags/tag116.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4.xml"/><Relationship Id="rId10" Type="http://schemas.openxmlformats.org/officeDocument/2006/relationships/image" Target="../media/image15.jpeg"/><Relationship Id="rId4" Type="http://schemas.openxmlformats.org/officeDocument/2006/relationships/slideLayout" Target="../slideLayouts/slideLayout30.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tags" Target="../tags/tag119.xml"/><Relationship Id="rId21" Type="http://schemas.openxmlformats.org/officeDocument/2006/relationships/image" Target="../media/image28.png"/><Relationship Id="rId7" Type="http://schemas.openxmlformats.org/officeDocument/2006/relationships/oleObject" Target="../embeddings/oleObject23.bin"/><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tags" Target="../tags/tag118.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vmlDrawing" Target="../drawings/vmlDrawing23.vml"/><Relationship Id="rId6" Type="http://schemas.openxmlformats.org/officeDocument/2006/relationships/notesSlide" Target="../notesSlides/notesSlide5.xml"/><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slideLayout" Target="../slideLayouts/slideLayout31.xml"/><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tags" Target="../tags/tag120.xml"/><Relationship Id="rId9" Type="http://schemas.openxmlformats.org/officeDocument/2006/relationships/image" Target="../media/image16.png"/><Relationship Id="rId14" Type="http://schemas.openxmlformats.org/officeDocument/2006/relationships/image" Target="../media/image21.jpeg"/><Relationship Id="rId22"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vmlDrawing" Target="../drawings/vmlDrawing24.vml"/><Relationship Id="rId6" Type="http://schemas.openxmlformats.org/officeDocument/2006/relationships/image" Target="../media/image12.emf"/><Relationship Id="rId5" Type="http://schemas.openxmlformats.org/officeDocument/2006/relationships/oleObject" Target="../embeddings/oleObject24.bin"/><Relationship Id="rId4"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vmlDrawing" Target="../drawings/vmlDrawing25.vml"/><Relationship Id="rId6" Type="http://schemas.openxmlformats.org/officeDocument/2006/relationships/image" Target="../media/image11.emf"/><Relationship Id="rId5" Type="http://schemas.openxmlformats.org/officeDocument/2006/relationships/oleObject" Target="../embeddings/oleObject25.bin"/><Relationship Id="rId4"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image" Target="../media/image11.emf"/><Relationship Id="rId2" Type="http://schemas.openxmlformats.org/officeDocument/2006/relationships/tags" Target="../tags/tag125.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6.xml"/><Relationship Id="rId4"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18" Type="http://schemas.openxmlformats.org/officeDocument/2006/relationships/tags" Target="../tags/tag143.xml"/><Relationship Id="rId26" Type="http://schemas.openxmlformats.org/officeDocument/2006/relationships/image" Target="../media/image11.emf"/><Relationship Id="rId3" Type="http://schemas.openxmlformats.org/officeDocument/2006/relationships/tags" Target="../tags/tag128.xml"/><Relationship Id="rId21" Type="http://schemas.openxmlformats.org/officeDocument/2006/relationships/tags" Target="../tags/tag146.xml"/><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tags" Target="../tags/tag142.xml"/><Relationship Id="rId25" Type="http://schemas.openxmlformats.org/officeDocument/2006/relationships/oleObject" Target="../embeddings/oleObject27.bin"/><Relationship Id="rId2" Type="http://schemas.openxmlformats.org/officeDocument/2006/relationships/tags" Target="../tags/tag127.xml"/><Relationship Id="rId16" Type="http://schemas.openxmlformats.org/officeDocument/2006/relationships/tags" Target="../tags/tag141.xml"/><Relationship Id="rId20" Type="http://schemas.openxmlformats.org/officeDocument/2006/relationships/tags" Target="../tags/tag145.xml"/><Relationship Id="rId1" Type="http://schemas.openxmlformats.org/officeDocument/2006/relationships/vmlDrawing" Target="../drawings/vmlDrawing27.vml"/><Relationship Id="rId6" Type="http://schemas.openxmlformats.org/officeDocument/2006/relationships/tags" Target="../tags/tag131.xml"/><Relationship Id="rId11" Type="http://schemas.openxmlformats.org/officeDocument/2006/relationships/tags" Target="../tags/tag136.xml"/><Relationship Id="rId24" Type="http://schemas.openxmlformats.org/officeDocument/2006/relationships/notesSlide" Target="../notesSlides/notesSlide7.xml"/><Relationship Id="rId5" Type="http://schemas.openxmlformats.org/officeDocument/2006/relationships/tags" Target="../tags/tag130.xml"/><Relationship Id="rId15" Type="http://schemas.openxmlformats.org/officeDocument/2006/relationships/tags" Target="../tags/tag140.xml"/><Relationship Id="rId23" Type="http://schemas.openxmlformats.org/officeDocument/2006/relationships/slideLayout" Target="../slideLayouts/slideLayout39.xml"/><Relationship Id="rId10" Type="http://schemas.openxmlformats.org/officeDocument/2006/relationships/tags" Target="../tags/tag135.xml"/><Relationship Id="rId19" Type="http://schemas.openxmlformats.org/officeDocument/2006/relationships/tags" Target="../tags/tag144.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tags" Target="../tags/tag147.xml"/><Relationship Id="rId27"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492611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484"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49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3" name="Text Placeholder 12"/>
          <p:cNvSpPr>
            <a:spLocks noGrp="1"/>
          </p:cNvSpPr>
          <p:nvPr>
            <p:ph type="body" sz="quarter" idx="12"/>
          </p:nvPr>
        </p:nvSpPr>
        <p:spPr/>
        <p:txBody>
          <a:bodyPr/>
          <a:lstStyle/>
          <a:p>
            <a:r>
              <a:rPr lang="en-US" dirty="0"/>
              <a:t>October 18, 2019</a:t>
            </a:r>
          </a:p>
        </p:txBody>
      </p:sp>
      <p:sp>
        <p:nvSpPr>
          <p:cNvPr id="12" name="Subtitle 11"/>
          <p:cNvSpPr>
            <a:spLocks noGrp="1"/>
          </p:cNvSpPr>
          <p:nvPr>
            <p:ph type="subTitle" idx="1"/>
          </p:nvPr>
        </p:nvSpPr>
        <p:spPr/>
        <p:txBody>
          <a:bodyPr/>
          <a:lstStyle/>
          <a:p>
            <a:r>
              <a:rPr lang="en-US" dirty="0"/>
              <a:t>Jennifer James, Executive Office of Labor and Workforce Development</a:t>
            </a:r>
          </a:p>
        </p:txBody>
      </p:sp>
      <p:sp>
        <p:nvSpPr>
          <p:cNvPr id="11" name="Title 10"/>
          <p:cNvSpPr>
            <a:spLocks noGrp="1"/>
          </p:cNvSpPr>
          <p:nvPr>
            <p:ph type="ctrTitle"/>
          </p:nvPr>
        </p:nvSpPr>
        <p:spPr>
          <a:xfrm>
            <a:off x="1117414" y="1886242"/>
            <a:ext cx="7614461" cy="3138423"/>
          </a:xfrm>
        </p:spPr>
        <p:txBody>
          <a:bodyPr>
            <a:normAutofit fontScale="90000"/>
          </a:bodyPr>
          <a:lstStyle/>
          <a:p>
            <a:r>
              <a:rPr lang="en-US" dirty="0"/>
              <a:t>Nursing Facility</a:t>
            </a:r>
            <a:br>
              <a:rPr lang="en-US" dirty="0"/>
            </a:br>
            <a:r>
              <a:rPr lang="en-US" dirty="0"/>
              <a:t>Task Force: Massachusetts Healthcare Collaborative</a:t>
            </a:r>
          </a:p>
        </p:txBody>
      </p:sp>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3943" y="684625"/>
            <a:ext cx="1201617" cy="120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196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972944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2612" name="think-cell Slide" r:id="rId11" imgW="352" imgH="355" progId="TCLayout.ActiveDocument.1">
                  <p:embed/>
                </p:oleObj>
              </mc:Choice>
              <mc:Fallback>
                <p:oleObj name="think-cell Slide" r:id="rId11" imgW="352" imgH="355"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630000" y="622800"/>
            <a:ext cx="10933350" cy="664797"/>
          </a:xfrm>
        </p:spPr>
        <p:txBody>
          <a:bodyPr/>
          <a:lstStyle/>
          <a:p>
            <a:r>
              <a:rPr lang="en-US" dirty="0"/>
              <a:t>Since June, focus has been on refining work plans for each initiative and laying the groundwork for implementation</a:t>
            </a:r>
          </a:p>
        </p:txBody>
      </p:sp>
      <p:sp>
        <p:nvSpPr>
          <p:cNvPr id="6" name="ee4pHeader2"/>
          <p:cNvSpPr>
            <a:spLocks noChangeArrowheads="1"/>
          </p:cNvSpPr>
          <p:nvPr>
            <p:custDataLst>
              <p:tags r:id="rId4"/>
            </p:custDataLst>
          </p:nvPr>
        </p:nvSpPr>
        <p:spPr bwMode="gray">
          <a:xfrm>
            <a:off x="1814937" y="1918159"/>
            <a:ext cx="2372051" cy="430131"/>
          </a:xfrm>
          <a:prstGeom prst="chevron">
            <a:avLst>
              <a:gd name="adj" fmla="val 12004"/>
            </a:avLst>
          </a:prstGeom>
          <a:solidFill>
            <a:srgbClr val="FFFFFF"/>
          </a:solidFill>
          <a:ln w="38100" cap="rnd" cmpd="sng" algn="ctr">
            <a:solidFill>
              <a:srgbClr val="9A9A9A"/>
            </a:solidFill>
            <a:prstDash val="solid"/>
            <a:round/>
            <a:headEnd type="none" w="med" len="med"/>
            <a:tailEnd type="none" w="med" len="med"/>
          </a:ln>
        </p:spPr>
        <p:txBody>
          <a:bodyPr lIns="0" tIns="0" rIns="0" bIns="0" anchor="ctr" anchorCtr="0"/>
          <a:lstStyle/>
          <a:p>
            <a:pPr lvl="1" algn="ctr" eaLnBrk="0" hangingPunct="0"/>
            <a:endParaRPr lang="en-US" sz="1600" b="1" dirty="0">
              <a:solidFill>
                <a:srgbClr val="575757"/>
              </a:solidFill>
              <a:sym typeface="Trebuchet MS" panose="020B0603020202020204" pitchFamily="34" charset="0"/>
            </a:endParaRPr>
          </a:p>
        </p:txBody>
      </p:sp>
      <p:sp>
        <p:nvSpPr>
          <p:cNvPr id="7" name="TextBox 6"/>
          <p:cNvSpPr txBox="1"/>
          <p:nvPr/>
        </p:nvSpPr>
        <p:spPr>
          <a:xfrm>
            <a:off x="2570395" y="1963948"/>
            <a:ext cx="861134" cy="338554"/>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r>
              <a:rPr lang="en-US" sz="1600" dirty="0">
                <a:solidFill>
                  <a:srgbClr val="575757"/>
                </a:solidFill>
              </a:rPr>
              <a:t>1Q2019</a:t>
            </a:r>
          </a:p>
        </p:txBody>
      </p:sp>
      <p:sp>
        <p:nvSpPr>
          <p:cNvPr id="18" name="ee4pHeader1"/>
          <p:cNvSpPr>
            <a:spLocks noChangeArrowheads="1"/>
          </p:cNvSpPr>
          <p:nvPr>
            <p:custDataLst>
              <p:tags r:id="rId5"/>
            </p:custDataLst>
          </p:nvPr>
        </p:nvSpPr>
        <p:spPr bwMode="gray">
          <a:xfrm>
            <a:off x="630000" y="1918159"/>
            <a:ext cx="1199075" cy="430131"/>
          </a:xfrm>
          <a:prstGeom prst="homePlate">
            <a:avLst>
              <a:gd name="adj" fmla="val 12004"/>
            </a:avLst>
          </a:prstGeom>
          <a:solidFill>
            <a:srgbClr val="FFFFFF"/>
          </a:solidFill>
          <a:ln w="38100" cap="rnd" cmpd="sng" algn="ctr">
            <a:solidFill>
              <a:srgbClr val="9A9A9A"/>
            </a:solidFill>
            <a:prstDash val="solid"/>
            <a:round/>
            <a:headEnd type="none" w="med" len="med"/>
            <a:tailEnd type="none" w="med" len="med"/>
          </a:ln>
        </p:spPr>
        <p:txBody>
          <a:bodyPr lIns="0" tIns="0" rIns="0" bIns="0" anchor="ctr" anchorCtr="0"/>
          <a:lstStyle/>
          <a:p>
            <a:pPr algn="ctr" eaLnBrk="0" hangingPunct="0"/>
            <a:endParaRPr lang="en-US" sz="1600" b="1" dirty="0">
              <a:solidFill>
                <a:srgbClr val="575757"/>
              </a:solidFill>
              <a:sym typeface="Trebuchet MS" panose="020B0603020202020204" pitchFamily="34" charset="0"/>
            </a:endParaRPr>
          </a:p>
        </p:txBody>
      </p:sp>
      <p:sp>
        <p:nvSpPr>
          <p:cNvPr id="19" name="TextBox 18"/>
          <p:cNvSpPr txBox="1"/>
          <p:nvPr/>
        </p:nvSpPr>
        <p:spPr>
          <a:xfrm>
            <a:off x="914478" y="1963948"/>
            <a:ext cx="630118" cy="338554"/>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r>
              <a:rPr lang="en-US" sz="1600" dirty="0">
                <a:solidFill>
                  <a:srgbClr val="575757"/>
                </a:solidFill>
              </a:rPr>
              <a:t>2018</a:t>
            </a:r>
          </a:p>
        </p:txBody>
      </p:sp>
      <p:sp>
        <p:nvSpPr>
          <p:cNvPr id="20" name="Rectangle 19"/>
          <p:cNvSpPr/>
          <p:nvPr/>
        </p:nvSpPr>
        <p:spPr>
          <a:xfrm>
            <a:off x="1216355" y="2544664"/>
            <a:ext cx="1187767" cy="86177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400" dirty="0">
                <a:solidFill>
                  <a:srgbClr val="29BA74"/>
                </a:solidFill>
              </a:rPr>
              <a:t>January 29 Collaborative meeting</a:t>
            </a:r>
          </a:p>
          <a:p>
            <a:pPr algn="ctr"/>
            <a:r>
              <a:rPr lang="en-US" sz="1400" dirty="0">
                <a:solidFill>
                  <a:srgbClr val="575757"/>
                </a:solidFill>
              </a:rPr>
              <a:t>Kick-off</a:t>
            </a:r>
          </a:p>
        </p:txBody>
      </p:sp>
      <p:sp>
        <p:nvSpPr>
          <p:cNvPr id="22" name="Rectangle 21"/>
          <p:cNvSpPr/>
          <p:nvPr/>
        </p:nvSpPr>
        <p:spPr>
          <a:xfrm>
            <a:off x="5280637" y="2544664"/>
            <a:ext cx="1713184" cy="107721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400" dirty="0">
                <a:solidFill>
                  <a:srgbClr val="29BA74"/>
                </a:solidFill>
              </a:rPr>
              <a:t>June 10 Collaborative meeting</a:t>
            </a:r>
            <a:br>
              <a:rPr lang="en-US" sz="1400" dirty="0">
                <a:solidFill>
                  <a:srgbClr val="29BA74"/>
                </a:solidFill>
              </a:rPr>
            </a:br>
            <a:r>
              <a:rPr lang="en-US" sz="1400" dirty="0">
                <a:solidFill>
                  <a:srgbClr val="575757"/>
                </a:solidFill>
              </a:rPr>
              <a:t>First wave initiative refinement/approval</a:t>
            </a:r>
          </a:p>
        </p:txBody>
      </p:sp>
      <p:sp>
        <p:nvSpPr>
          <p:cNvPr id="52" name="Rectangle 51"/>
          <p:cNvSpPr/>
          <p:nvPr/>
        </p:nvSpPr>
        <p:spPr>
          <a:xfrm>
            <a:off x="5454032" y="4312184"/>
            <a:ext cx="5858985" cy="2150609"/>
          </a:xfrm>
          <a:prstGeom prst="rect">
            <a:avLst/>
          </a:prstGeom>
          <a:solidFill>
            <a:srgbClr val="29BA74"/>
          </a:solidFill>
          <a:ln w="254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lnSpc>
                <a:spcPct val="95000"/>
              </a:lnSpc>
            </a:pPr>
            <a:endParaRPr lang="en-US" altLang="en-US" sz="1600" kern="0" dirty="0">
              <a:solidFill>
                <a:srgbClr val="575757"/>
              </a:solidFill>
              <a:sym typeface="+mn-lt"/>
            </a:endParaRPr>
          </a:p>
          <a:p>
            <a:pPr algn="ctr">
              <a:lnSpc>
                <a:spcPct val="95000"/>
              </a:lnSpc>
            </a:pPr>
            <a:endParaRPr lang="en-US" altLang="en-US" sz="1600" kern="0" dirty="0">
              <a:solidFill>
                <a:srgbClr val="575757"/>
              </a:solidFill>
              <a:sym typeface="+mn-lt"/>
            </a:endParaRPr>
          </a:p>
        </p:txBody>
      </p:sp>
      <p:cxnSp>
        <p:nvCxnSpPr>
          <p:cNvPr id="55" name="Straight Connector 54"/>
          <p:cNvCxnSpPr>
            <a:cxnSpLocks/>
          </p:cNvCxnSpPr>
          <p:nvPr/>
        </p:nvCxnSpPr>
        <p:spPr>
          <a:xfrm>
            <a:off x="8841435" y="3144588"/>
            <a:ext cx="0" cy="1167596"/>
          </a:xfrm>
          <a:prstGeom prst="line">
            <a:avLst/>
          </a:prstGeom>
          <a:noFill/>
          <a:ln w="22225" cap="rnd" cmpd="sng" algn="ctr">
            <a:solidFill>
              <a:srgbClr val="9A9A9A"/>
            </a:solidFill>
            <a:prstDash val="solid"/>
            <a:round/>
            <a:headEnd type="oval" w="lg" len="lg"/>
            <a:tailEnd type="none" w="sm" len="sm"/>
          </a:ln>
          <a:effectLst/>
        </p:spPr>
      </p:cxnSp>
      <p:grpSp>
        <p:nvGrpSpPr>
          <p:cNvPr id="57" name="bcgIcons_LocationPin">
            <a:extLst>
              <a:ext uri="{FF2B5EF4-FFF2-40B4-BE49-F238E27FC236}">
                <a16:creationId xmlns:a16="http://schemas.microsoft.com/office/drawing/2014/main" id="{78F5497F-6A7B-48EE-8ABA-6B139D48A9C7}"/>
              </a:ext>
            </a:extLst>
          </p:cNvPr>
          <p:cNvGrpSpPr>
            <a:grpSpLocks noChangeAspect="1"/>
          </p:cNvGrpSpPr>
          <p:nvPr/>
        </p:nvGrpSpPr>
        <p:grpSpPr bwMode="auto">
          <a:xfrm>
            <a:off x="7534112" y="1296899"/>
            <a:ext cx="620686" cy="621260"/>
            <a:chOff x="1682" y="0"/>
            <a:chExt cx="4316" cy="4320"/>
          </a:xfrm>
        </p:grpSpPr>
        <p:sp>
          <p:nvSpPr>
            <p:cNvPr id="58" name="AutoShape 8">
              <a:extLst>
                <a:ext uri="{FF2B5EF4-FFF2-40B4-BE49-F238E27FC236}">
                  <a16:creationId xmlns:a16="http://schemas.microsoft.com/office/drawing/2014/main" id="{E401341F-3240-423F-88F8-A8459A6C932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0">
              <a:extLst>
                <a:ext uri="{FF2B5EF4-FFF2-40B4-BE49-F238E27FC236}">
                  <a16:creationId xmlns:a16="http://schemas.microsoft.com/office/drawing/2014/main" id="{5AA59EF6-E736-47DB-87BC-5C1E88881ECB}"/>
                </a:ext>
              </a:extLst>
            </p:cNvPr>
            <p:cNvSpPr>
              <a:spLocks noEditPoints="1"/>
            </p:cNvSpPr>
            <p:nvPr/>
          </p:nvSpPr>
          <p:spPr bwMode="auto">
            <a:xfrm>
              <a:off x="2830" y="553"/>
              <a:ext cx="2020" cy="3210"/>
            </a:xfrm>
            <a:custGeom>
              <a:avLst/>
              <a:gdLst>
                <a:gd name="T0" fmla="*/ 541 w 1078"/>
                <a:gd name="T1" fmla="*/ 1712 h 1712"/>
                <a:gd name="T2" fmla="*/ 503 w 1078"/>
                <a:gd name="T3" fmla="*/ 1690 h 1712"/>
                <a:gd name="T4" fmla="*/ 448 w 1078"/>
                <a:gd name="T5" fmla="*/ 1595 h 1712"/>
                <a:gd name="T6" fmla="*/ 228 w 1078"/>
                <a:gd name="T7" fmla="*/ 1186 h 1712"/>
                <a:gd name="T8" fmla="*/ 0 w 1078"/>
                <a:gd name="T9" fmla="*/ 552 h 1712"/>
                <a:gd name="T10" fmla="*/ 541 w 1078"/>
                <a:gd name="T11" fmla="*/ 0 h 1712"/>
                <a:gd name="T12" fmla="*/ 1078 w 1078"/>
                <a:gd name="T13" fmla="*/ 552 h 1712"/>
                <a:gd name="T14" fmla="*/ 852 w 1078"/>
                <a:gd name="T15" fmla="*/ 1186 h 1712"/>
                <a:gd name="T16" fmla="*/ 634 w 1078"/>
                <a:gd name="T17" fmla="*/ 1595 h 1712"/>
                <a:gd name="T18" fmla="*/ 579 w 1078"/>
                <a:gd name="T19" fmla="*/ 1690 h 1712"/>
                <a:gd name="T20" fmla="*/ 541 w 1078"/>
                <a:gd name="T21" fmla="*/ 1712 h 1712"/>
                <a:gd name="T22" fmla="*/ 541 w 1078"/>
                <a:gd name="T23" fmla="*/ 1712 h 1712"/>
                <a:gd name="T24" fmla="*/ 541 w 1078"/>
                <a:gd name="T25" fmla="*/ 44 h 1712"/>
                <a:gd name="T26" fmla="*/ 44 w 1078"/>
                <a:gd name="T27" fmla="*/ 552 h 1712"/>
                <a:gd name="T28" fmla="*/ 267 w 1078"/>
                <a:gd name="T29" fmla="*/ 1166 h 1712"/>
                <a:gd name="T30" fmla="*/ 486 w 1078"/>
                <a:gd name="T31" fmla="*/ 1573 h 1712"/>
                <a:gd name="T32" fmla="*/ 541 w 1078"/>
                <a:gd name="T33" fmla="*/ 1668 h 1712"/>
                <a:gd name="T34" fmla="*/ 596 w 1078"/>
                <a:gd name="T35" fmla="*/ 1573 h 1712"/>
                <a:gd name="T36" fmla="*/ 813 w 1078"/>
                <a:gd name="T37" fmla="*/ 1166 h 1712"/>
                <a:gd name="T38" fmla="*/ 1034 w 1078"/>
                <a:gd name="T39" fmla="*/ 552 h 1712"/>
                <a:gd name="T40" fmla="*/ 541 w 1078"/>
                <a:gd name="T41" fmla="*/ 44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8" h="1712">
                  <a:moveTo>
                    <a:pt x="541" y="1712"/>
                  </a:moveTo>
                  <a:cubicBezTo>
                    <a:pt x="525" y="1712"/>
                    <a:pt x="511" y="1704"/>
                    <a:pt x="503" y="1690"/>
                  </a:cubicBezTo>
                  <a:cubicBezTo>
                    <a:pt x="448" y="1595"/>
                    <a:pt x="448" y="1595"/>
                    <a:pt x="448" y="1595"/>
                  </a:cubicBezTo>
                  <a:cubicBezTo>
                    <a:pt x="447" y="1593"/>
                    <a:pt x="336" y="1403"/>
                    <a:pt x="228" y="1186"/>
                  </a:cubicBezTo>
                  <a:cubicBezTo>
                    <a:pt x="74" y="879"/>
                    <a:pt x="0" y="672"/>
                    <a:pt x="0" y="552"/>
                  </a:cubicBezTo>
                  <a:cubicBezTo>
                    <a:pt x="0" y="248"/>
                    <a:pt x="242" y="0"/>
                    <a:pt x="541" y="0"/>
                  </a:cubicBezTo>
                  <a:cubicBezTo>
                    <a:pt x="837" y="0"/>
                    <a:pt x="1078" y="248"/>
                    <a:pt x="1078" y="552"/>
                  </a:cubicBezTo>
                  <a:cubicBezTo>
                    <a:pt x="1078" y="671"/>
                    <a:pt x="1004" y="879"/>
                    <a:pt x="852" y="1186"/>
                  </a:cubicBezTo>
                  <a:cubicBezTo>
                    <a:pt x="745" y="1402"/>
                    <a:pt x="635" y="1593"/>
                    <a:pt x="634" y="1595"/>
                  </a:cubicBezTo>
                  <a:cubicBezTo>
                    <a:pt x="579" y="1690"/>
                    <a:pt x="579" y="1690"/>
                    <a:pt x="579" y="1690"/>
                  </a:cubicBezTo>
                  <a:cubicBezTo>
                    <a:pt x="571" y="1703"/>
                    <a:pt x="557" y="1712"/>
                    <a:pt x="541" y="1712"/>
                  </a:cubicBezTo>
                  <a:cubicBezTo>
                    <a:pt x="541" y="1712"/>
                    <a:pt x="541" y="1712"/>
                    <a:pt x="541" y="1712"/>
                  </a:cubicBezTo>
                  <a:close/>
                  <a:moveTo>
                    <a:pt x="541" y="44"/>
                  </a:moveTo>
                  <a:cubicBezTo>
                    <a:pt x="267" y="44"/>
                    <a:pt x="44" y="272"/>
                    <a:pt x="44" y="552"/>
                  </a:cubicBezTo>
                  <a:cubicBezTo>
                    <a:pt x="44" y="665"/>
                    <a:pt x="117" y="866"/>
                    <a:pt x="267" y="1166"/>
                  </a:cubicBezTo>
                  <a:cubicBezTo>
                    <a:pt x="375" y="1382"/>
                    <a:pt x="485" y="1571"/>
                    <a:pt x="486" y="1573"/>
                  </a:cubicBezTo>
                  <a:cubicBezTo>
                    <a:pt x="541" y="1668"/>
                    <a:pt x="541" y="1668"/>
                    <a:pt x="541" y="1668"/>
                  </a:cubicBezTo>
                  <a:cubicBezTo>
                    <a:pt x="596" y="1573"/>
                    <a:pt x="596" y="1573"/>
                    <a:pt x="596" y="1573"/>
                  </a:cubicBezTo>
                  <a:cubicBezTo>
                    <a:pt x="597" y="1571"/>
                    <a:pt x="705" y="1383"/>
                    <a:pt x="813" y="1166"/>
                  </a:cubicBezTo>
                  <a:cubicBezTo>
                    <a:pt x="962" y="866"/>
                    <a:pt x="1034" y="665"/>
                    <a:pt x="1034" y="552"/>
                  </a:cubicBezTo>
                  <a:cubicBezTo>
                    <a:pt x="1034" y="272"/>
                    <a:pt x="813" y="44"/>
                    <a:pt x="541"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1">
              <a:extLst>
                <a:ext uri="{FF2B5EF4-FFF2-40B4-BE49-F238E27FC236}">
                  <a16:creationId xmlns:a16="http://schemas.microsoft.com/office/drawing/2014/main" id="{256D33AA-9B6F-49B6-B53E-F9C2CF9684F5}"/>
                </a:ext>
              </a:extLst>
            </p:cNvPr>
            <p:cNvSpPr>
              <a:spLocks noEditPoints="1"/>
            </p:cNvSpPr>
            <p:nvPr/>
          </p:nvSpPr>
          <p:spPr bwMode="auto">
            <a:xfrm>
              <a:off x="3031" y="756"/>
              <a:ext cx="1618" cy="2670"/>
            </a:xfrm>
            <a:custGeom>
              <a:avLst/>
              <a:gdLst>
                <a:gd name="T0" fmla="*/ 864 w 864"/>
                <a:gd name="T1" fmla="*/ 444 h 1424"/>
                <a:gd name="T2" fmla="*/ 442 w 864"/>
                <a:gd name="T3" fmla="*/ 1418 h 1424"/>
                <a:gd name="T4" fmla="*/ 425 w 864"/>
                <a:gd name="T5" fmla="*/ 1418 h 1424"/>
                <a:gd name="T6" fmla="*/ 0 w 864"/>
                <a:gd name="T7" fmla="*/ 444 h 1424"/>
                <a:gd name="T8" fmla="*/ 434 w 864"/>
                <a:gd name="T9" fmla="*/ 0 h 1424"/>
                <a:gd name="T10" fmla="*/ 864 w 864"/>
                <a:gd name="T11" fmla="*/ 444 h 1424"/>
                <a:gd name="T12" fmla="*/ 434 w 864"/>
                <a:gd name="T13" fmla="*/ 275 h 1424"/>
                <a:gd name="T14" fmla="*/ 280 w 864"/>
                <a:gd name="T15" fmla="*/ 430 h 1424"/>
                <a:gd name="T16" fmla="*/ 434 w 864"/>
                <a:gd name="T17" fmla="*/ 590 h 1424"/>
                <a:gd name="T18" fmla="*/ 584 w 864"/>
                <a:gd name="T19" fmla="*/ 430 h 1424"/>
                <a:gd name="T20" fmla="*/ 434 w 864"/>
                <a:gd name="T21" fmla="*/ 275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 h="1424">
                  <a:moveTo>
                    <a:pt x="864" y="444"/>
                  </a:moveTo>
                  <a:cubicBezTo>
                    <a:pt x="864" y="668"/>
                    <a:pt x="503" y="1311"/>
                    <a:pt x="442" y="1418"/>
                  </a:cubicBezTo>
                  <a:cubicBezTo>
                    <a:pt x="438" y="1424"/>
                    <a:pt x="429" y="1424"/>
                    <a:pt x="425" y="1418"/>
                  </a:cubicBezTo>
                  <a:cubicBezTo>
                    <a:pt x="364" y="1311"/>
                    <a:pt x="0" y="668"/>
                    <a:pt x="0" y="444"/>
                  </a:cubicBezTo>
                  <a:cubicBezTo>
                    <a:pt x="0" y="201"/>
                    <a:pt x="194" y="0"/>
                    <a:pt x="434" y="0"/>
                  </a:cubicBezTo>
                  <a:cubicBezTo>
                    <a:pt x="673" y="0"/>
                    <a:pt x="864" y="201"/>
                    <a:pt x="864" y="444"/>
                  </a:cubicBezTo>
                  <a:close/>
                  <a:moveTo>
                    <a:pt x="434" y="275"/>
                  </a:moveTo>
                  <a:cubicBezTo>
                    <a:pt x="348" y="275"/>
                    <a:pt x="280" y="347"/>
                    <a:pt x="280" y="430"/>
                  </a:cubicBezTo>
                  <a:cubicBezTo>
                    <a:pt x="280" y="518"/>
                    <a:pt x="348" y="590"/>
                    <a:pt x="434" y="590"/>
                  </a:cubicBezTo>
                  <a:cubicBezTo>
                    <a:pt x="515" y="590"/>
                    <a:pt x="584" y="518"/>
                    <a:pt x="584" y="430"/>
                  </a:cubicBezTo>
                  <a:cubicBezTo>
                    <a:pt x="584" y="347"/>
                    <a:pt x="515" y="275"/>
                    <a:pt x="434" y="27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TextBox 60"/>
          <p:cNvSpPr txBox="1"/>
          <p:nvPr/>
        </p:nvSpPr>
        <p:spPr>
          <a:xfrm>
            <a:off x="8088824" y="1495227"/>
            <a:ext cx="977575" cy="21544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sz="1400" dirty="0">
                <a:solidFill>
                  <a:srgbClr val="575757"/>
                </a:solidFill>
              </a:rPr>
              <a:t>We are here</a:t>
            </a:r>
          </a:p>
        </p:txBody>
      </p:sp>
      <p:grpSp>
        <p:nvGrpSpPr>
          <p:cNvPr id="76" name="Group 75"/>
          <p:cNvGrpSpPr>
            <a:grpSpLocks noChangeAspect="1"/>
          </p:cNvGrpSpPr>
          <p:nvPr/>
        </p:nvGrpSpPr>
        <p:grpSpPr>
          <a:xfrm>
            <a:off x="8687980" y="2878967"/>
            <a:ext cx="306910" cy="306910"/>
            <a:chOff x="982662" y="3463925"/>
            <a:chExt cx="269875" cy="269875"/>
          </a:xfrm>
        </p:grpSpPr>
        <p:sp>
          <p:nvSpPr>
            <p:cNvPr id="86" name="Oval 14"/>
            <p:cNvSpPr>
              <a:spLocks noChangeArrowheads="1"/>
            </p:cNvSpPr>
            <p:nvPr/>
          </p:nvSpPr>
          <p:spPr bwMode="auto">
            <a:xfrm>
              <a:off x="982662" y="3463925"/>
              <a:ext cx="269875" cy="2698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7" name="Freeform 15"/>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90" name="Rectangle 89"/>
          <p:cNvSpPr/>
          <p:nvPr/>
        </p:nvSpPr>
        <p:spPr>
          <a:xfrm>
            <a:off x="3212980" y="2551026"/>
            <a:ext cx="1748975" cy="129266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400" dirty="0">
                <a:solidFill>
                  <a:srgbClr val="29BA74"/>
                </a:solidFill>
              </a:rPr>
              <a:t>April 16 Collaborative meeting</a:t>
            </a:r>
            <a:br>
              <a:rPr lang="en-US" sz="1400" dirty="0">
                <a:solidFill>
                  <a:srgbClr val="29BA74"/>
                </a:solidFill>
              </a:rPr>
            </a:br>
            <a:r>
              <a:rPr lang="en-US" sz="1400" dirty="0">
                <a:solidFill>
                  <a:srgbClr val="575757"/>
                </a:solidFill>
              </a:rPr>
              <a:t>Initiative development and shortlisting of first wave</a:t>
            </a:r>
          </a:p>
        </p:txBody>
      </p:sp>
      <p:sp>
        <p:nvSpPr>
          <p:cNvPr id="64" name="ee4pHeader2"/>
          <p:cNvSpPr>
            <a:spLocks noChangeArrowheads="1"/>
          </p:cNvSpPr>
          <p:nvPr>
            <p:custDataLst>
              <p:tags r:id="rId6"/>
            </p:custDataLst>
          </p:nvPr>
        </p:nvSpPr>
        <p:spPr bwMode="gray">
          <a:xfrm>
            <a:off x="4186988" y="1918159"/>
            <a:ext cx="2372051" cy="430131"/>
          </a:xfrm>
          <a:prstGeom prst="chevron">
            <a:avLst>
              <a:gd name="adj" fmla="val 12004"/>
            </a:avLst>
          </a:prstGeom>
          <a:solidFill>
            <a:srgbClr val="FFFFFF"/>
          </a:solidFill>
          <a:ln w="38100" cap="rnd" cmpd="sng" algn="ctr">
            <a:solidFill>
              <a:srgbClr val="9A9A9A"/>
            </a:solidFill>
            <a:prstDash val="solid"/>
            <a:round/>
            <a:headEnd type="none" w="med" len="med"/>
            <a:tailEnd type="none" w="med" len="med"/>
          </a:ln>
        </p:spPr>
        <p:txBody>
          <a:bodyPr lIns="0" tIns="0" rIns="0" bIns="0" anchor="ctr" anchorCtr="0"/>
          <a:lstStyle/>
          <a:p>
            <a:pPr lvl="1" algn="ctr" eaLnBrk="0" hangingPunct="0"/>
            <a:endParaRPr lang="en-US" sz="1600" b="1" dirty="0">
              <a:solidFill>
                <a:srgbClr val="575757"/>
              </a:solidFill>
              <a:sym typeface="Trebuchet MS" panose="020B0603020202020204" pitchFamily="34" charset="0"/>
            </a:endParaRPr>
          </a:p>
        </p:txBody>
      </p:sp>
      <p:sp>
        <p:nvSpPr>
          <p:cNvPr id="65" name="ee4pHeader2"/>
          <p:cNvSpPr>
            <a:spLocks noChangeArrowheads="1"/>
          </p:cNvSpPr>
          <p:nvPr>
            <p:custDataLst>
              <p:tags r:id="rId7"/>
            </p:custDataLst>
          </p:nvPr>
        </p:nvSpPr>
        <p:spPr bwMode="gray">
          <a:xfrm>
            <a:off x="6559039" y="1918159"/>
            <a:ext cx="2372051" cy="430131"/>
          </a:xfrm>
          <a:prstGeom prst="chevron">
            <a:avLst>
              <a:gd name="adj" fmla="val 12004"/>
            </a:avLst>
          </a:prstGeom>
          <a:solidFill>
            <a:srgbClr val="FFFFFF"/>
          </a:solidFill>
          <a:ln w="38100" cap="rnd" cmpd="sng" algn="ctr">
            <a:solidFill>
              <a:srgbClr val="9A9A9A"/>
            </a:solidFill>
            <a:prstDash val="solid"/>
            <a:round/>
            <a:headEnd type="none" w="med" len="med"/>
            <a:tailEnd type="none" w="med" len="med"/>
          </a:ln>
        </p:spPr>
        <p:txBody>
          <a:bodyPr lIns="0" tIns="0" rIns="0" bIns="0" anchor="ctr" anchorCtr="0"/>
          <a:lstStyle/>
          <a:p>
            <a:pPr lvl="1" algn="ctr" eaLnBrk="0" hangingPunct="0"/>
            <a:endParaRPr lang="en-US" sz="1600" b="1" dirty="0">
              <a:solidFill>
                <a:srgbClr val="575757"/>
              </a:solidFill>
              <a:sym typeface="Trebuchet MS" panose="020B0603020202020204" pitchFamily="34" charset="0"/>
            </a:endParaRPr>
          </a:p>
        </p:txBody>
      </p:sp>
      <p:sp>
        <p:nvSpPr>
          <p:cNvPr id="66" name="ee4pHeader2"/>
          <p:cNvSpPr>
            <a:spLocks noChangeArrowheads="1"/>
          </p:cNvSpPr>
          <p:nvPr>
            <p:custDataLst>
              <p:tags r:id="rId8"/>
            </p:custDataLst>
          </p:nvPr>
        </p:nvSpPr>
        <p:spPr bwMode="gray">
          <a:xfrm>
            <a:off x="8940966" y="1918159"/>
            <a:ext cx="2372051" cy="430131"/>
          </a:xfrm>
          <a:prstGeom prst="chevron">
            <a:avLst>
              <a:gd name="adj" fmla="val 12004"/>
            </a:avLst>
          </a:prstGeom>
          <a:solidFill>
            <a:srgbClr val="FFFFFF"/>
          </a:solidFill>
          <a:ln w="38100" cap="rnd" cmpd="sng" algn="ctr">
            <a:solidFill>
              <a:srgbClr val="9A9A9A"/>
            </a:solidFill>
            <a:prstDash val="solid"/>
            <a:round/>
            <a:headEnd type="none" w="med" len="med"/>
            <a:tailEnd type="none" w="med" len="med"/>
          </a:ln>
        </p:spPr>
        <p:txBody>
          <a:bodyPr lIns="0" tIns="0" rIns="0" bIns="0" anchor="ctr" anchorCtr="0"/>
          <a:lstStyle/>
          <a:p>
            <a:pPr lvl="1" algn="ctr" eaLnBrk="0" hangingPunct="0"/>
            <a:endParaRPr lang="en-US" sz="1600" b="1" dirty="0">
              <a:solidFill>
                <a:srgbClr val="575757"/>
              </a:solidFill>
              <a:sym typeface="Trebuchet MS" panose="020B0603020202020204" pitchFamily="34" charset="0"/>
            </a:endParaRPr>
          </a:p>
        </p:txBody>
      </p:sp>
      <p:sp>
        <p:nvSpPr>
          <p:cNvPr id="67" name="Rectangle 66"/>
          <p:cNvSpPr/>
          <p:nvPr/>
        </p:nvSpPr>
        <p:spPr>
          <a:xfrm>
            <a:off x="9197294" y="2485584"/>
            <a:ext cx="1582119" cy="107721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400" dirty="0">
                <a:solidFill>
                  <a:srgbClr val="29BA74"/>
                </a:solidFill>
              </a:rPr>
              <a:t>4Q</a:t>
            </a:r>
          </a:p>
          <a:p>
            <a:pPr algn="ctr"/>
            <a:r>
              <a:rPr lang="en-US" sz="1400" dirty="0">
                <a:solidFill>
                  <a:srgbClr val="29BA74"/>
                </a:solidFill>
              </a:rPr>
              <a:t>Collaborative meeting TBD</a:t>
            </a:r>
          </a:p>
          <a:p>
            <a:pPr algn="ctr"/>
            <a:r>
              <a:rPr lang="en-US" sz="1400" dirty="0">
                <a:solidFill>
                  <a:srgbClr val="575757"/>
                </a:solidFill>
              </a:rPr>
              <a:t>Implementation teams/ resourcing</a:t>
            </a:r>
          </a:p>
        </p:txBody>
      </p:sp>
      <p:sp>
        <p:nvSpPr>
          <p:cNvPr id="21" name="TextBox 20"/>
          <p:cNvSpPr txBox="1"/>
          <p:nvPr/>
        </p:nvSpPr>
        <p:spPr>
          <a:xfrm>
            <a:off x="6020474" y="4380464"/>
            <a:ext cx="5106075" cy="197310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lang="en-US" sz="1400" dirty="0">
                <a:solidFill>
                  <a:srgbClr val="FFFFFF"/>
                </a:solidFill>
                <a:latin typeface="Trebuchet MS" panose="020B0603020202020204" pitchFamily="34" charset="0"/>
              </a:rPr>
              <a:t>Moving the 6 strategies to implementation:</a:t>
            </a:r>
          </a:p>
          <a:p>
            <a:pPr>
              <a:buSzPct val="100000"/>
              <a:buFont typeface="Trebuchet MS" panose="020B0603020202020204" pitchFamily="34" charset="0"/>
              <a:buChar char="​"/>
            </a:pPr>
            <a:endParaRPr lang="en-US" sz="1400" dirty="0">
              <a:solidFill>
                <a:srgbClr val="FFFFFF"/>
              </a:solidFill>
              <a:latin typeface="Trebuchet MS" panose="020B0603020202020204" pitchFamily="34" charset="0"/>
            </a:endParaRPr>
          </a:p>
          <a:p>
            <a:pPr marL="393750" lvl="1" indent="-285750">
              <a:buClr>
                <a:schemeClr val="bg1"/>
              </a:buClr>
              <a:buSzPct val="100000"/>
              <a:buFont typeface="Wingdings" panose="05000000000000000000" pitchFamily="2" charset="2"/>
              <a:buChar char="ü"/>
            </a:pPr>
            <a:r>
              <a:rPr lang="en-US" sz="1400" dirty="0">
                <a:solidFill>
                  <a:srgbClr val="FFFFFF"/>
                </a:solidFill>
                <a:latin typeface="Trebuchet MS" panose="020B0603020202020204" pitchFamily="34" charset="0"/>
              </a:rPr>
              <a:t>Refined initiative work plans</a:t>
            </a:r>
          </a:p>
          <a:p>
            <a:pPr marL="393750" lvl="1" indent="-285750">
              <a:buClr>
                <a:schemeClr val="bg1"/>
              </a:buClr>
              <a:buSzPct val="100000"/>
              <a:buFont typeface="Wingdings" panose="05000000000000000000" pitchFamily="2" charset="2"/>
              <a:buChar char="ü"/>
            </a:pPr>
            <a:endParaRPr lang="en-US" sz="1400" dirty="0">
              <a:solidFill>
                <a:srgbClr val="FFFFFF"/>
              </a:solidFill>
              <a:latin typeface="Trebuchet MS" panose="020B0603020202020204" pitchFamily="34" charset="0"/>
            </a:endParaRPr>
          </a:p>
          <a:p>
            <a:pPr marL="393750" lvl="1" indent="-285750">
              <a:buClr>
                <a:schemeClr val="bg1"/>
              </a:buClr>
              <a:buSzPct val="100000"/>
              <a:buFont typeface="Wingdings" panose="05000000000000000000" pitchFamily="2" charset="2"/>
              <a:buChar char="ü"/>
            </a:pPr>
            <a:r>
              <a:rPr lang="en-US" sz="1400" dirty="0">
                <a:solidFill>
                  <a:srgbClr val="FFFFFF"/>
                </a:solidFill>
                <a:latin typeface="Trebuchet MS" panose="020B0603020202020204" pitchFamily="34" charset="0"/>
              </a:rPr>
              <a:t>Mapped detailed resourcing needs and identified gaps</a:t>
            </a:r>
          </a:p>
          <a:p>
            <a:pPr marL="393750" lvl="1" indent="-285750">
              <a:buClr>
                <a:schemeClr val="bg1"/>
              </a:buClr>
              <a:buSzPct val="100000"/>
              <a:buFont typeface="Wingdings" panose="05000000000000000000" pitchFamily="2" charset="2"/>
              <a:buChar char="ü"/>
            </a:pPr>
            <a:endParaRPr lang="en-US" sz="1400" dirty="0">
              <a:solidFill>
                <a:srgbClr val="FFFFFF"/>
              </a:solidFill>
              <a:latin typeface="Trebuchet MS" panose="020B0603020202020204" pitchFamily="34" charset="0"/>
            </a:endParaRPr>
          </a:p>
          <a:p>
            <a:pPr marL="393750" lvl="1" indent="-285750">
              <a:buClr>
                <a:schemeClr val="bg1"/>
              </a:buClr>
              <a:buSzPct val="100000"/>
              <a:buFont typeface="Wingdings" panose="05000000000000000000" pitchFamily="2" charset="2"/>
              <a:buChar char="ü"/>
            </a:pPr>
            <a:r>
              <a:rPr lang="en-US" sz="1400" dirty="0">
                <a:solidFill>
                  <a:srgbClr val="FFFFFF"/>
                </a:solidFill>
                <a:latin typeface="Trebuchet MS" panose="020B0603020202020204" pitchFamily="34" charset="0"/>
              </a:rPr>
              <a:t>Working on public/private fundraising strategy</a:t>
            </a:r>
          </a:p>
          <a:p>
            <a:pPr marL="393750" lvl="1" indent="-285750">
              <a:buClr>
                <a:schemeClr val="bg1"/>
              </a:buClr>
              <a:buSzPct val="100000"/>
              <a:buFont typeface="Wingdings" panose="05000000000000000000" pitchFamily="2" charset="2"/>
              <a:buChar char="ü"/>
            </a:pPr>
            <a:endParaRPr lang="en-US" sz="1400" dirty="0">
              <a:solidFill>
                <a:srgbClr val="FFFFFF"/>
              </a:solidFill>
              <a:latin typeface="Trebuchet MS" panose="020B0603020202020204" pitchFamily="34" charset="0"/>
            </a:endParaRPr>
          </a:p>
          <a:p>
            <a:pPr marL="393750" lvl="1" indent="-285750">
              <a:buClr>
                <a:schemeClr val="bg1"/>
              </a:buClr>
              <a:buSzPct val="100000"/>
              <a:buFont typeface="Wingdings" panose="05000000000000000000" pitchFamily="2" charset="2"/>
              <a:buChar char="ü"/>
            </a:pPr>
            <a:r>
              <a:rPr lang="en-US" sz="1400" dirty="0">
                <a:solidFill>
                  <a:srgbClr val="FFFFFF"/>
                </a:solidFill>
                <a:latin typeface="Trebuchet MS" panose="020B0603020202020204" pitchFamily="34" charset="0"/>
              </a:rPr>
              <a:t>Setting up implementation teams</a:t>
            </a:r>
          </a:p>
        </p:txBody>
      </p:sp>
      <p:sp>
        <p:nvSpPr>
          <p:cNvPr id="107" name="TextBox 106"/>
          <p:cNvSpPr txBox="1"/>
          <p:nvPr/>
        </p:nvSpPr>
        <p:spPr>
          <a:xfrm>
            <a:off x="9696424" y="1963948"/>
            <a:ext cx="861134" cy="338554"/>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r>
              <a:rPr lang="en-US" sz="1600" dirty="0">
                <a:solidFill>
                  <a:srgbClr val="575757"/>
                </a:solidFill>
              </a:rPr>
              <a:t>4Q2019</a:t>
            </a:r>
          </a:p>
        </p:txBody>
      </p:sp>
      <p:sp>
        <p:nvSpPr>
          <p:cNvPr id="108" name="TextBox 107"/>
          <p:cNvSpPr txBox="1"/>
          <p:nvPr/>
        </p:nvSpPr>
        <p:spPr>
          <a:xfrm>
            <a:off x="4945738" y="1963948"/>
            <a:ext cx="861134" cy="338554"/>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r>
              <a:rPr lang="en-US" sz="1600" dirty="0">
                <a:solidFill>
                  <a:srgbClr val="575757"/>
                </a:solidFill>
              </a:rPr>
              <a:t>2Q2019</a:t>
            </a:r>
          </a:p>
        </p:txBody>
      </p:sp>
      <p:sp>
        <p:nvSpPr>
          <p:cNvPr id="109" name="TextBox 108"/>
          <p:cNvSpPr txBox="1"/>
          <p:nvPr/>
        </p:nvSpPr>
        <p:spPr>
          <a:xfrm>
            <a:off x="7321081" y="1963948"/>
            <a:ext cx="861134" cy="338554"/>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r>
              <a:rPr lang="en-US" sz="1600" dirty="0">
                <a:solidFill>
                  <a:srgbClr val="575757"/>
                </a:solidFill>
              </a:rPr>
              <a:t>3Q2019</a:t>
            </a:r>
          </a:p>
        </p:txBody>
      </p:sp>
      <p:sp>
        <p:nvSpPr>
          <p:cNvPr id="34" name="Rectangle 33"/>
          <p:cNvSpPr/>
          <p:nvPr/>
        </p:nvSpPr>
        <p:spPr>
          <a:xfrm>
            <a:off x="7222380" y="2544664"/>
            <a:ext cx="1274220" cy="86177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400" dirty="0">
                <a:solidFill>
                  <a:srgbClr val="29BA74"/>
                </a:solidFill>
              </a:rPr>
              <a:t>September 3</a:t>
            </a:r>
          </a:p>
          <a:p>
            <a:pPr algn="ctr"/>
            <a:r>
              <a:rPr lang="en-US" sz="1400" dirty="0">
                <a:solidFill>
                  <a:srgbClr val="29BA74"/>
                </a:solidFill>
              </a:rPr>
              <a:t>Executive Committee meeting</a:t>
            </a:r>
            <a:endParaRPr lang="en-US" sz="1400" dirty="0">
              <a:solidFill>
                <a:srgbClr val="575757"/>
              </a:solidFill>
            </a:endParaRPr>
          </a:p>
        </p:txBody>
      </p:sp>
    </p:spTree>
    <p:extLst>
      <p:ext uri="{BB962C8B-B14F-4D97-AF65-F5344CB8AC3E}">
        <p14:creationId xmlns:p14="http://schemas.microsoft.com/office/powerpoint/2010/main" val="1850103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720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1432" name="think-cell Slide" r:id="rId33" imgW="498" imgH="499" progId="TCLayout.ActiveDocument.1">
                  <p:embed/>
                </p:oleObj>
              </mc:Choice>
              <mc:Fallback>
                <p:oleObj name="think-cell Slide" r:id="rId33" imgW="498" imgH="499" progId="TCLayout.ActiveDocument.1">
                  <p:embed/>
                  <p:pic>
                    <p:nvPicPr>
                      <p:cNvPr id="31" name="Object 30" hidden="1"/>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30" name="Rectangle 29"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630000" y="622800"/>
            <a:ext cx="10933350" cy="664797"/>
          </a:xfrm>
        </p:spPr>
        <p:txBody>
          <a:bodyPr/>
          <a:lstStyle/>
          <a:p>
            <a:r>
              <a:rPr lang="en-US" dirty="0"/>
              <a:t>If issues are not addressed, the state's health care labor shortage is expected to grow ~2x by 2024</a:t>
            </a:r>
          </a:p>
        </p:txBody>
      </p:sp>
      <p:sp>
        <p:nvSpPr>
          <p:cNvPr id="76" name="TextBox 75"/>
          <p:cNvSpPr txBox="1"/>
          <p:nvPr/>
        </p:nvSpPr>
        <p:spPr>
          <a:xfrm>
            <a:off x="630000" y="1676400"/>
            <a:ext cx="5226790" cy="5873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rgbClr val="575757"/>
                </a:solidFill>
              </a:rPr>
              <a:t>MA's healthcare labor shortages expected to double in next 5 years and reach 43K …</a:t>
            </a:r>
          </a:p>
        </p:txBody>
      </p:sp>
      <p:graphicFrame>
        <p:nvGraphicFramePr>
          <p:cNvPr id="144" name="Chart 143"/>
          <p:cNvGraphicFramePr/>
          <p:nvPr>
            <p:custDataLst>
              <p:tags r:id="rId4"/>
            </p:custDataLst>
            <p:extLst/>
          </p:nvPr>
        </p:nvGraphicFramePr>
        <p:xfrm>
          <a:off x="1216025" y="2909888"/>
          <a:ext cx="4303713" cy="2384425"/>
        </p:xfrm>
        <a:graphic>
          <a:graphicData uri="http://schemas.openxmlformats.org/drawingml/2006/chart">
            <c:chart xmlns:c="http://schemas.openxmlformats.org/drawingml/2006/chart" xmlns:r="http://schemas.openxmlformats.org/officeDocument/2006/relationships" r:id="rId35"/>
          </a:graphicData>
        </a:graphic>
      </p:graphicFrame>
      <p:sp>
        <p:nvSpPr>
          <p:cNvPr id="79" name="Text Placeholder 3"/>
          <p:cNvSpPr>
            <a:spLocks noGrp="1"/>
          </p:cNvSpPr>
          <p:nvPr>
            <p:custDataLst>
              <p:tags r:id="rId5"/>
            </p:custDataLst>
          </p:nvPr>
        </p:nvSpPr>
        <p:spPr bwMode="gray">
          <a:xfrm>
            <a:off x="1028700" y="5105400"/>
            <a:ext cx="936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6ABE65D2-0665-4AF0-964D-8C270DE81B65}" type="datetime'''''''''''''''''''''''''''''''''''''''''''''''''''0'''''''''''">
              <a:rPr lang="en-US" altLang="en-US" sz="1400" smtClean="0">
                <a:sym typeface="+mn-lt"/>
              </a:rPr>
              <a:pPr algn="r">
                <a:lnSpc>
                  <a:spcPct val="100000"/>
                </a:lnSpc>
                <a:spcBef>
                  <a:spcPct val="0"/>
                </a:spcBef>
                <a:spcAft>
                  <a:spcPct val="0"/>
                </a:spcAft>
              </a:pPr>
              <a:t>0</a:t>
            </a:fld>
            <a:endParaRPr lang="en-US" sz="1400" dirty="0">
              <a:sym typeface="+mn-lt"/>
            </a:endParaRPr>
          </a:p>
        </p:txBody>
      </p:sp>
      <p:sp>
        <p:nvSpPr>
          <p:cNvPr id="82" name="Text Placeholder 3"/>
          <p:cNvSpPr>
            <a:spLocks noGrp="1"/>
          </p:cNvSpPr>
          <p:nvPr>
            <p:custDataLst>
              <p:tags r:id="rId6"/>
            </p:custDataLst>
          </p:nvPr>
        </p:nvSpPr>
        <p:spPr bwMode="gray">
          <a:xfrm>
            <a:off x="935038" y="4217988"/>
            <a:ext cx="1873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3BF31365-2C83-4236-83FA-60DA3318D7C0}" type="datetime'''''''''''2''''''0'''''''''''''''">
              <a:rPr lang="en-US" altLang="en-US" sz="1400" smtClean="0">
                <a:sym typeface="+mn-lt"/>
              </a:rPr>
              <a:pPr algn="r">
                <a:lnSpc>
                  <a:spcPct val="100000"/>
                </a:lnSpc>
                <a:spcBef>
                  <a:spcPct val="0"/>
                </a:spcBef>
                <a:spcAft>
                  <a:spcPct val="0"/>
                </a:spcAft>
              </a:pPr>
              <a:t>20</a:t>
            </a:fld>
            <a:endParaRPr lang="en-US" sz="1400" dirty="0">
              <a:sym typeface="+mn-lt"/>
            </a:endParaRPr>
          </a:p>
        </p:txBody>
      </p:sp>
      <p:sp>
        <p:nvSpPr>
          <p:cNvPr id="81" name="Text Placeholder 3"/>
          <p:cNvSpPr>
            <a:spLocks noGrp="1"/>
          </p:cNvSpPr>
          <p:nvPr>
            <p:custDataLst>
              <p:tags r:id="rId7"/>
            </p:custDataLst>
          </p:nvPr>
        </p:nvSpPr>
        <p:spPr bwMode="gray">
          <a:xfrm>
            <a:off x="935038" y="3330575"/>
            <a:ext cx="1873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fld id="{80F5B747-5845-4D43-ABC1-250164AD09B8}" type="datetime'''''''''''''''''''''4''''''''''''''''''0'''''''''''''''''">
              <a:rPr lang="en-US" altLang="en-US" sz="1400" smtClean="0">
                <a:sym typeface="+mn-lt"/>
              </a:rPr>
              <a:pPr algn="r">
                <a:lnSpc>
                  <a:spcPct val="100000"/>
                </a:lnSpc>
                <a:spcBef>
                  <a:spcPct val="0"/>
                </a:spcBef>
                <a:spcAft>
                  <a:spcPct val="0"/>
                </a:spcAft>
              </a:pPr>
              <a:t>40</a:t>
            </a:fld>
            <a:endParaRPr lang="en-US" sz="1400" dirty="0">
              <a:sym typeface="+mn-lt"/>
            </a:endParaRPr>
          </a:p>
        </p:txBody>
      </p:sp>
      <p:cxnSp>
        <p:nvCxnSpPr>
          <p:cNvPr id="85" name="Straight Connector 84"/>
          <p:cNvCxnSpPr/>
          <p:nvPr>
            <p:custDataLst>
              <p:tags r:id="rId8"/>
            </p:custDataLst>
          </p:nvPr>
        </p:nvCxnSpPr>
        <p:spPr bwMode="gray">
          <a:xfrm flipV="1">
            <a:off x="2592388" y="2822575"/>
            <a:ext cx="0" cy="1247775"/>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9"/>
            </p:custDataLst>
          </p:nvPr>
        </p:nvCxnSpPr>
        <p:spPr bwMode="gray">
          <a:xfrm>
            <a:off x="2592388" y="2822575"/>
            <a:ext cx="1128713"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custDataLst>
              <p:tags r:id="rId10"/>
            </p:custDataLst>
          </p:nvPr>
        </p:nvCxnSpPr>
        <p:spPr bwMode="gray">
          <a:xfrm>
            <a:off x="4048125" y="2822575"/>
            <a:ext cx="1130300" cy="0"/>
          </a:xfrm>
          <a:prstGeom prst="line">
            <a:avLst/>
          </a:prstGeom>
          <a:ln w="9525" cap="rnd">
            <a:solidFill>
              <a:srgbClr val="7F7F7F"/>
            </a:solidFill>
            <a:prstDash val="solid"/>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custDataLst>
              <p:tags r:id="rId11"/>
            </p:custDataLst>
          </p:nvPr>
        </p:nvCxnSpPr>
        <p:spPr bwMode="gray">
          <a:xfrm>
            <a:off x="5178425" y="2822575"/>
            <a:ext cx="0" cy="203200"/>
          </a:xfrm>
          <a:prstGeom prst="line">
            <a:avLst/>
          </a:prstGeom>
          <a:ln w="9525" cap="rnd">
            <a:solidFill>
              <a:srgbClr val="7F7F7F"/>
            </a:solidFill>
            <a:prstDash val="solid"/>
            <a:roun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3" name="Text Placeholder 3"/>
          <p:cNvSpPr>
            <a:spLocks noGrp="1"/>
          </p:cNvSpPr>
          <p:nvPr>
            <p:custDataLst>
              <p:tags r:id="rId12"/>
            </p:custDataLst>
          </p:nvPr>
        </p:nvSpPr>
        <p:spPr bwMode="gray">
          <a:xfrm>
            <a:off x="3976688" y="3516313"/>
            <a:ext cx="3333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0F79A74E-161C-471A-A5EB-D040E6A0E3C8}" type="datetime'''''''''''''''''''''''''3''''''3''''''''''K'">
              <a:rPr lang="en-US" altLang="en-US" sz="1400" smtClean="0">
                <a:sym typeface="+mn-lt"/>
              </a:rPr>
              <a:pPr algn="ctr">
                <a:lnSpc>
                  <a:spcPct val="100000"/>
                </a:lnSpc>
                <a:spcBef>
                  <a:spcPct val="0"/>
                </a:spcBef>
                <a:spcAft>
                  <a:spcPct val="0"/>
                </a:spcAft>
              </a:pPr>
              <a:t>33K</a:t>
            </a:fld>
            <a:endParaRPr lang="en-US" sz="1400" dirty="0">
              <a:sym typeface="+mn-lt"/>
            </a:endParaRPr>
          </a:p>
        </p:txBody>
      </p:sp>
      <p:sp>
        <p:nvSpPr>
          <p:cNvPr id="91" name="Text Placeholder 3"/>
          <p:cNvSpPr>
            <a:spLocks noGrp="1"/>
          </p:cNvSpPr>
          <p:nvPr>
            <p:custDataLst>
              <p:tags r:id="rId13"/>
            </p:custDataLst>
          </p:nvPr>
        </p:nvSpPr>
        <p:spPr bwMode="gray">
          <a:xfrm>
            <a:off x="1360488" y="5329238"/>
            <a:ext cx="3952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675FEA6-9F20-449B-8097-0488D0C2E055}" type="datetime'''''''''''''''''''''''''''''''''''''FY''1''''''7'''''''''''''">
              <a:rPr lang="en-US" altLang="en-US" sz="1400" smtClean="0">
                <a:sym typeface="+mn-lt"/>
              </a:rPr>
              <a:pPr algn="ctr">
                <a:lnSpc>
                  <a:spcPct val="100000"/>
                </a:lnSpc>
                <a:spcBef>
                  <a:spcPct val="0"/>
                </a:spcBef>
                <a:spcAft>
                  <a:spcPct val="0"/>
                </a:spcAft>
              </a:pPr>
              <a:t>FY17</a:t>
            </a:fld>
            <a:endParaRPr lang="en-US" sz="1400" dirty="0">
              <a:sym typeface="+mn-lt"/>
            </a:endParaRPr>
          </a:p>
        </p:txBody>
      </p:sp>
      <p:sp>
        <p:nvSpPr>
          <p:cNvPr id="90" name="Text Placeholder 3"/>
          <p:cNvSpPr>
            <a:spLocks noGrp="1"/>
          </p:cNvSpPr>
          <p:nvPr>
            <p:custDataLst>
              <p:tags r:id="rId14"/>
            </p:custDataLst>
          </p:nvPr>
        </p:nvSpPr>
        <p:spPr bwMode="gray">
          <a:xfrm>
            <a:off x="579438" y="2987675"/>
            <a:ext cx="212725" cy="1609725"/>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lnSpc>
                <a:spcPct val="100000"/>
              </a:lnSpc>
              <a:spcBef>
                <a:spcPct val="0"/>
              </a:spcBef>
              <a:spcAft>
                <a:spcPct val="0"/>
              </a:spcAft>
            </a:pPr>
            <a:r>
              <a:rPr lang="en-US" altLang="en-US" sz="1400" dirty="0">
                <a:sym typeface="+mn-lt"/>
              </a:rPr>
              <a:t>Excess Demand (K)</a:t>
            </a:r>
            <a:r>
              <a:rPr lang="en-US" altLang="en-US" sz="1400" baseline="30000" dirty="0">
                <a:sym typeface="+mn-lt"/>
              </a:rPr>
              <a:t>1</a:t>
            </a:r>
            <a:r>
              <a:rPr lang="en-US" altLang="en-US" sz="1400" dirty="0">
                <a:sym typeface="+mn-lt"/>
              </a:rPr>
              <a:t> </a:t>
            </a:r>
            <a:endParaRPr lang="en-US" sz="1400" dirty="0">
              <a:sym typeface="+mn-lt"/>
            </a:endParaRPr>
          </a:p>
        </p:txBody>
      </p:sp>
      <p:sp>
        <p:nvSpPr>
          <p:cNvPr id="94" name="Text Placeholder 3"/>
          <p:cNvSpPr>
            <a:spLocks noGrp="1"/>
          </p:cNvSpPr>
          <p:nvPr>
            <p:custDataLst>
              <p:tags r:id="rId15"/>
            </p:custDataLst>
          </p:nvPr>
        </p:nvSpPr>
        <p:spPr bwMode="gray">
          <a:xfrm>
            <a:off x="1878013" y="5329238"/>
            <a:ext cx="3952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62D0F9BD-E007-4B52-9F70-8206B96B7F0B}" type="datetime'F''''''''''''''''''''''''''Y1''''''''''''''''''8'''''''''''">
              <a:rPr lang="en-US" altLang="en-US" sz="1400" smtClean="0">
                <a:sym typeface="+mn-lt"/>
              </a:rPr>
              <a:pPr algn="ctr">
                <a:lnSpc>
                  <a:spcPct val="100000"/>
                </a:lnSpc>
                <a:spcBef>
                  <a:spcPct val="0"/>
                </a:spcBef>
                <a:spcAft>
                  <a:spcPct val="0"/>
                </a:spcAft>
              </a:pPr>
              <a:t>FY18</a:t>
            </a:fld>
            <a:endParaRPr lang="en-US" sz="1400" dirty="0">
              <a:sym typeface="+mn-lt"/>
            </a:endParaRPr>
          </a:p>
        </p:txBody>
      </p:sp>
      <p:sp>
        <p:nvSpPr>
          <p:cNvPr id="101" name="Text Placeholder 3"/>
          <p:cNvSpPr>
            <a:spLocks noGrp="1"/>
          </p:cNvSpPr>
          <p:nvPr>
            <p:custDataLst>
              <p:tags r:id="rId16"/>
            </p:custDataLst>
          </p:nvPr>
        </p:nvSpPr>
        <p:spPr bwMode="gray">
          <a:xfrm>
            <a:off x="2425700" y="4108450"/>
            <a:ext cx="3333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E088B80-66B5-4FFC-8340-0A37C0FF8367}" type="datetime'''''''''''''''''''''''''''''''1''''''9''K'''''''''''''''">
              <a:rPr lang="en-US" altLang="en-US" sz="1400" smtClean="0">
                <a:sym typeface="+mn-lt"/>
              </a:rPr>
              <a:pPr algn="ctr">
                <a:lnSpc>
                  <a:spcPct val="100000"/>
                </a:lnSpc>
                <a:spcBef>
                  <a:spcPct val="0"/>
                </a:spcBef>
                <a:spcAft>
                  <a:spcPct val="0"/>
                </a:spcAft>
              </a:pPr>
              <a:t>19K</a:t>
            </a:fld>
            <a:endParaRPr lang="en-US" sz="1400" dirty="0">
              <a:sym typeface="+mn-lt"/>
            </a:endParaRPr>
          </a:p>
        </p:txBody>
      </p:sp>
      <p:sp>
        <p:nvSpPr>
          <p:cNvPr id="95" name="Text Placeholder 3"/>
          <p:cNvSpPr>
            <a:spLocks noGrp="1"/>
          </p:cNvSpPr>
          <p:nvPr>
            <p:custDataLst>
              <p:tags r:id="rId17"/>
            </p:custDataLst>
          </p:nvPr>
        </p:nvSpPr>
        <p:spPr bwMode="gray">
          <a:xfrm>
            <a:off x="2395538" y="5329238"/>
            <a:ext cx="3952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E2E0BC7-B508-440B-A5EA-823F6F2D67B7}" type="datetime'''''''''''FY''''''''''''''1''''''''''''''''''''''9'''''''''">
              <a:rPr lang="en-US" altLang="en-US" sz="1400" smtClean="0">
                <a:sym typeface="+mn-lt"/>
              </a:rPr>
              <a:pPr algn="ctr">
                <a:lnSpc>
                  <a:spcPct val="100000"/>
                </a:lnSpc>
                <a:spcBef>
                  <a:spcPct val="0"/>
                </a:spcBef>
                <a:spcAft>
                  <a:spcPct val="0"/>
                </a:spcAft>
              </a:pPr>
              <a:t>FY19</a:t>
            </a:fld>
            <a:endParaRPr lang="en-US" sz="1400" dirty="0">
              <a:sym typeface="+mn-lt"/>
            </a:endParaRPr>
          </a:p>
        </p:txBody>
      </p:sp>
      <p:sp>
        <p:nvSpPr>
          <p:cNvPr id="96" name="Text Placeholder 3"/>
          <p:cNvSpPr>
            <a:spLocks noGrp="1"/>
          </p:cNvSpPr>
          <p:nvPr>
            <p:custDataLst>
              <p:tags r:id="rId18"/>
            </p:custDataLst>
          </p:nvPr>
        </p:nvSpPr>
        <p:spPr bwMode="gray">
          <a:xfrm>
            <a:off x="2913063" y="5329238"/>
            <a:ext cx="3952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93D635C5-58A6-4E31-9EBA-4D674CCCB7B1}" type="datetime'''''''''''''F''''Y''''''''''''''''''2''''''''''0'''">
              <a:rPr lang="en-US" altLang="en-US" sz="1400" smtClean="0">
                <a:sym typeface="+mn-lt"/>
              </a:rPr>
              <a:pPr algn="ctr">
                <a:lnSpc>
                  <a:spcPct val="100000"/>
                </a:lnSpc>
                <a:spcBef>
                  <a:spcPct val="0"/>
                </a:spcBef>
                <a:spcAft>
                  <a:spcPct val="0"/>
                </a:spcAft>
              </a:pPr>
              <a:t>FY20</a:t>
            </a:fld>
            <a:endParaRPr lang="en-US" sz="1400" dirty="0">
              <a:sym typeface="+mn-lt"/>
            </a:endParaRPr>
          </a:p>
        </p:txBody>
      </p:sp>
      <p:sp>
        <p:nvSpPr>
          <p:cNvPr id="97" name="Text Placeholder 3"/>
          <p:cNvSpPr>
            <a:spLocks noGrp="1"/>
          </p:cNvSpPr>
          <p:nvPr>
            <p:custDataLst>
              <p:tags r:id="rId19"/>
            </p:custDataLst>
          </p:nvPr>
        </p:nvSpPr>
        <p:spPr bwMode="gray">
          <a:xfrm>
            <a:off x="3946525" y="5329238"/>
            <a:ext cx="3952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7B6E68CB-A4D9-4AFD-9AEC-CC78B853F5B0}" type="datetime'''''''''''F''''''''''Y''''''''''''2''''''2'''''''''''''''">
              <a:rPr lang="en-US" altLang="en-US" sz="1400" smtClean="0">
                <a:sym typeface="+mn-lt"/>
              </a:rPr>
              <a:pPr algn="ctr">
                <a:lnSpc>
                  <a:spcPct val="100000"/>
                </a:lnSpc>
                <a:spcBef>
                  <a:spcPct val="0"/>
                </a:spcBef>
                <a:spcAft>
                  <a:spcPct val="0"/>
                </a:spcAft>
              </a:pPr>
              <a:t>FY22</a:t>
            </a:fld>
            <a:endParaRPr lang="en-US" sz="1400" dirty="0">
              <a:sym typeface="+mn-lt"/>
            </a:endParaRPr>
          </a:p>
        </p:txBody>
      </p:sp>
      <p:sp>
        <p:nvSpPr>
          <p:cNvPr id="92" name="Text Placeholder 3"/>
          <p:cNvSpPr>
            <a:spLocks noGrp="1"/>
          </p:cNvSpPr>
          <p:nvPr>
            <p:custDataLst>
              <p:tags r:id="rId20"/>
            </p:custDataLst>
          </p:nvPr>
        </p:nvSpPr>
        <p:spPr bwMode="gray">
          <a:xfrm>
            <a:off x="3429000" y="5329238"/>
            <a:ext cx="3952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EF038C5-373A-4921-B015-EB2A5714C5B1}" type="datetime'''F''''''''''''''''''Y''''''''''''''2''''''1'''''''''''''''''">
              <a:rPr lang="en-US" altLang="en-US" sz="1400" smtClean="0">
                <a:sym typeface="+mn-lt"/>
              </a:rPr>
              <a:pPr algn="ctr">
                <a:lnSpc>
                  <a:spcPct val="100000"/>
                </a:lnSpc>
                <a:spcBef>
                  <a:spcPct val="0"/>
                </a:spcBef>
                <a:spcAft>
                  <a:spcPct val="0"/>
                </a:spcAft>
              </a:pPr>
              <a:t>FY21</a:t>
            </a:fld>
            <a:endParaRPr lang="en-US" sz="1400" dirty="0">
              <a:sym typeface="+mn-lt"/>
            </a:endParaRPr>
          </a:p>
        </p:txBody>
      </p:sp>
      <p:sp>
        <p:nvSpPr>
          <p:cNvPr id="98" name="Text Placeholder 3"/>
          <p:cNvSpPr>
            <a:spLocks noGrp="1"/>
          </p:cNvSpPr>
          <p:nvPr>
            <p:custDataLst>
              <p:tags r:id="rId21"/>
            </p:custDataLst>
          </p:nvPr>
        </p:nvSpPr>
        <p:spPr bwMode="gray">
          <a:xfrm>
            <a:off x="4464050" y="5329238"/>
            <a:ext cx="3952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F5B89ADE-13C7-424F-A29D-5ECBB2EDDB04}" type="datetime'''''''''''''''''''F''''''''''''Y2''''''''''''''''''''''3'''''">
              <a:rPr lang="en-US" altLang="en-US" sz="1400" smtClean="0">
                <a:sym typeface="+mn-lt"/>
              </a:rPr>
              <a:pPr algn="ctr">
                <a:lnSpc>
                  <a:spcPct val="100000"/>
                </a:lnSpc>
                <a:spcBef>
                  <a:spcPct val="0"/>
                </a:spcBef>
                <a:spcAft>
                  <a:spcPct val="0"/>
                </a:spcAft>
              </a:pPr>
              <a:t>FY23</a:t>
            </a:fld>
            <a:endParaRPr lang="en-US" sz="1400" dirty="0">
              <a:sym typeface="+mn-lt"/>
            </a:endParaRPr>
          </a:p>
        </p:txBody>
      </p:sp>
      <p:sp>
        <p:nvSpPr>
          <p:cNvPr id="89" name="Text Placeholder 3"/>
          <p:cNvSpPr>
            <a:spLocks noGrp="1"/>
          </p:cNvSpPr>
          <p:nvPr>
            <p:custDataLst>
              <p:tags r:id="rId22"/>
            </p:custDataLst>
          </p:nvPr>
        </p:nvSpPr>
        <p:spPr bwMode="gray">
          <a:xfrm>
            <a:off x="4981575" y="5329238"/>
            <a:ext cx="3952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1A63D84-15F9-4BC6-8C0D-309D07E05FC9}" type="datetime'''''''''''''''''F''''''''''''''''''''''''''''Y''''''''24'''''">
              <a:rPr lang="en-US" altLang="en-US" sz="1400" smtClean="0">
                <a:sym typeface="+mn-lt"/>
              </a:rPr>
              <a:pPr algn="ctr">
                <a:lnSpc>
                  <a:spcPct val="100000"/>
                </a:lnSpc>
                <a:spcBef>
                  <a:spcPct val="0"/>
                </a:spcBef>
                <a:spcAft>
                  <a:spcPct val="0"/>
                </a:spcAft>
              </a:pPr>
              <a:t>FY24</a:t>
            </a:fld>
            <a:endParaRPr lang="en-US" sz="1400" dirty="0">
              <a:sym typeface="+mn-lt"/>
            </a:endParaRPr>
          </a:p>
        </p:txBody>
      </p:sp>
      <p:sp>
        <p:nvSpPr>
          <p:cNvPr id="99" name="Text Placeholder 3"/>
          <p:cNvSpPr>
            <a:spLocks noGrp="1"/>
          </p:cNvSpPr>
          <p:nvPr>
            <p:custDataLst>
              <p:tags r:id="rId23"/>
            </p:custDataLst>
          </p:nvPr>
        </p:nvSpPr>
        <p:spPr bwMode="gray">
          <a:xfrm>
            <a:off x="1390650" y="4449763"/>
            <a:ext cx="3333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F3C3367-EFD6-4622-BF6B-7F4D5DD779E7}" type="datetime'''''''''''''''''''''1''''2''''''''''''''''''''K'''''''''''''''">
              <a:rPr lang="en-US" altLang="en-US" sz="1400" smtClean="0">
                <a:sym typeface="+mn-lt"/>
              </a:rPr>
              <a:pPr algn="ctr">
                <a:lnSpc>
                  <a:spcPct val="100000"/>
                </a:lnSpc>
                <a:spcBef>
                  <a:spcPct val="0"/>
                </a:spcBef>
                <a:spcAft>
                  <a:spcPct val="0"/>
                </a:spcAft>
              </a:pPr>
              <a:t>12K</a:t>
            </a:fld>
            <a:endParaRPr lang="en-US" sz="1400" dirty="0">
              <a:sym typeface="+mn-lt"/>
            </a:endParaRPr>
          </a:p>
        </p:txBody>
      </p:sp>
      <p:sp>
        <p:nvSpPr>
          <p:cNvPr id="100" name="Text Placeholder 3"/>
          <p:cNvSpPr>
            <a:spLocks noGrp="1"/>
          </p:cNvSpPr>
          <p:nvPr>
            <p:custDataLst>
              <p:tags r:id="rId24"/>
            </p:custDataLst>
          </p:nvPr>
        </p:nvSpPr>
        <p:spPr bwMode="gray">
          <a:xfrm>
            <a:off x="1908175" y="4284663"/>
            <a:ext cx="3333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0ECAED4-5ECD-44AD-A793-A85FD91DBA98}" type="datetime'''''1''''''''''''6''''''''''''''''''''''''''''''''K'''''''''">
              <a:rPr lang="en-US" altLang="en-US" sz="1400" smtClean="0">
                <a:sym typeface="+mn-lt"/>
              </a:rPr>
              <a:pPr algn="ctr">
                <a:lnSpc>
                  <a:spcPct val="100000"/>
                </a:lnSpc>
                <a:spcBef>
                  <a:spcPct val="0"/>
                </a:spcBef>
                <a:spcAft>
                  <a:spcPct val="0"/>
                </a:spcAft>
              </a:pPr>
              <a:t>16K</a:t>
            </a:fld>
            <a:endParaRPr lang="en-US" sz="1400" dirty="0">
              <a:sym typeface="+mn-lt"/>
            </a:endParaRPr>
          </a:p>
        </p:txBody>
      </p:sp>
      <p:sp>
        <p:nvSpPr>
          <p:cNvPr id="88" name="Text Placeholder 3"/>
          <p:cNvSpPr>
            <a:spLocks noGrp="1"/>
          </p:cNvSpPr>
          <p:nvPr>
            <p:custDataLst>
              <p:tags r:id="rId25"/>
            </p:custDataLst>
          </p:nvPr>
        </p:nvSpPr>
        <p:spPr bwMode="gray">
          <a:xfrm>
            <a:off x="2943225" y="3922713"/>
            <a:ext cx="3333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BAB66EF4-E5B5-4967-A64F-85844869A2E1}" type="datetime'''''''''''''''''24''''''''''''''''''''''''''''K'''''''''''">
              <a:rPr lang="en-US" altLang="en-US" sz="1400" smtClean="0">
                <a:sym typeface="+mn-lt"/>
              </a:rPr>
              <a:pPr algn="ctr">
                <a:lnSpc>
                  <a:spcPct val="100000"/>
                </a:lnSpc>
                <a:spcBef>
                  <a:spcPct val="0"/>
                </a:spcBef>
                <a:spcAft>
                  <a:spcPct val="0"/>
                </a:spcAft>
              </a:pPr>
              <a:t>24K</a:t>
            </a:fld>
            <a:endParaRPr lang="en-US" sz="1400" dirty="0">
              <a:sym typeface="+mn-lt"/>
            </a:endParaRPr>
          </a:p>
        </p:txBody>
      </p:sp>
      <p:sp>
        <p:nvSpPr>
          <p:cNvPr id="102" name="Text Placeholder 3"/>
          <p:cNvSpPr>
            <a:spLocks noGrp="1"/>
          </p:cNvSpPr>
          <p:nvPr>
            <p:custDataLst>
              <p:tags r:id="rId26"/>
            </p:custDataLst>
          </p:nvPr>
        </p:nvSpPr>
        <p:spPr bwMode="gray">
          <a:xfrm>
            <a:off x="3459163" y="3725863"/>
            <a:ext cx="3333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418BE970-4ADF-4397-92A1-E301FEF59B30}" type="datetime'''''2''''''''''''''''8''K'''''''''''''''">
              <a:rPr lang="en-US" altLang="en-US" sz="1400" smtClean="0">
                <a:sym typeface="+mn-lt"/>
              </a:rPr>
              <a:pPr algn="ctr">
                <a:lnSpc>
                  <a:spcPct val="100000"/>
                </a:lnSpc>
                <a:spcBef>
                  <a:spcPct val="0"/>
                </a:spcBef>
                <a:spcAft>
                  <a:spcPct val="0"/>
                </a:spcAft>
              </a:pPr>
              <a:t>28K</a:t>
            </a:fld>
            <a:endParaRPr lang="en-US" sz="1400" dirty="0">
              <a:sym typeface="+mn-lt"/>
            </a:endParaRPr>
          </a:p>
        </p:txBody>
      </p:sp>
      <p:sp>
        <p:nvSpPr>
          <p:cNvPr id="103" name="Text Placeholder 3"/>
          <p:cNvSpPr>
            <a:spLocks noGrp="1"/>
          </p:cNvSpPr>
          <p:nvPr>
            <p:custDataLst>
              <p:tags r:id="rId27"/>
            </p:custDataLst>
          </p:nvPr>
        </p:nvSpPr>
        <p:spPr bwMode="gray">
          <a:xfrm>
            <a:off x="4494213" y="3295650"/>
            <a:ext cx="3333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C00ACCDB-E565-4DAF-8DCD-B3E5C011EC2E}" type="datetime'3''''''''8''''''''''''''''''''K'''''''''''''''''''''''''''">
              <a:rPr lang="en-US" altLang="en-US" sz="1400" smtClean="0">
                <a:sym typeface="+mn-lt"/>
              </a:rPr>
              <a:pPr algn="ctr">
                <a:lnSpc>
                  <a:spcPct val="100000"/>
                </a:lnSpc>
                <a:spcBef>
                  <a:spcPct val="0"/>
                </a:spcBef>
                <a:spcAft>
                  <a:spcPct val="0"/>
                </a:spcAft>
              </a:pPr>
              <a:t>38K</a:t>
            </a:fld>
            <a:endParaRPr lang="en-US" sz="1400" dirty="0">
              <a:sym typeface="+mn-lt"/>
            </a:endParaRPr>
          </a:p>
        </p:txBody>
      </p:sp>
      <p:sp>
        <p:nvSpPr>
          <p:cNvPr id="104" name="Text Placeholder 3"/>
          <p:cNvSpPr>
            <a:spLocks noGrp="1"/>
          </p:cNvSpPr>
          <p:nvPr>
            <p:custDataLst>
              <p:tags r:id="rId28"/>
            </p:custDataLst>
          </p:nvPr>
        </p:nvSpPr>
        <p:spPr bwMode="gray">
          <a:xfrm>
            <a:off x="5011738" y="3063875"/>
            <a:ext cx="3333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fld id="{29D239E8-2CFF-4E9B-8973-D66E8FB4B63E}" type="datetime'''''''4''''''''''''''''''3''K'''">
              <a:rPr lang="en-US" altLang="en-US" sz="1400" smtClean="0">
                <a:sym typeface="+mn-lt"/>
              </a:rPr>
              <a:pPr algn="ctr">
                <a:lnSpc>
                  <a:spcPct val="100000"/>
                </a:lnSpc>
                <a:spcBef>
                  <a:spcPct val="0"/>
                </a:spcBef>
                <a:spcAft>
                  <a:spcPct val="0"/>
                </a:spcAft>
              </a:pPr>
              <a:t>43K</a:t>
            </a:fld>
            <a:endParaRPr lang="en-US" sz="1400" dirty="0">
              <a:sym typeface="+mn-lt"/>
            </a:endParaRPr>
          </a:p>
        </p:txBody>
      </p:sp>
      <p:sp>
        <p:nvSpPr>
          <p:cNvPr id="105" name="Text Placeholder 3"/>
          <p:cNvSpPr>
            <a:spLocks noGrp="1"/>
          </p:cNvSpPr>
          <p:nvPr>
            <p:custDataLst>
              <p:tags r:id="rId29"/>
            </p:custDataLst>
          </p:nvPr>
        </p:nvSpPr>
        <p:spPr bwMode="gray">
          <a:xfrm>
            <a:off x="3689351" y="2671763"/>
            <a:ext cx="392113" cy="301625"/>
          </a:xfrm>
          <a:prstGeom prst="ellipse">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lnSpc>
                <a:spcPct val="100000"/>
              </a:lnSpc>
              <a:spcBef>
                <a:spcPct val="0"/>
              </a:spcBef>
              <a:spcAft>
                <a:spcPct val="0"/>
              </a:spcAft>
            </a:pPr>
            <a:r>
              <a:rPr lang="en-US" altLang="en-US" sz="1400" dirty="0">
                <a:solidFill>
                  <a:srgbClr val="E71C57"/>
                </a:solidFill>
                <a:sym typeface="+mn-lt"/>
              </a:rPr>
              <a:t>~2x</a:t>
            </a:r>
            <a:endParaRPr lang="en-US" sz="1400" dirty="0">
              <a:solidFill>
                <a:srgbClr val="E71C57"/>
              </a:solidFill>
              <a:sym typeface="+mn-lt"/>
            </a:endParaRPr>
          </a:p>
        </p:txBody>
      </p:sp>
      <p:sp>
        <p:nvSpPr>
          <p:cNvPr id="115" name="TextBox 114"/>
          <p:cNvSpPr txBox="1"/>
          <p:nvPr/>
        </p:nvSpPr>
        <p:spPr>
          <a:xfrm>
            <a:off x="6208996" y="1661784"/>
            <a:ext cx="5354353" cy="5873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rgbClr val="575757"/>
                </a:solidFill>
              </a:rPr>
              <a:t>… leading to significant implications on quality of care and economic output</a:t>
            </a:r>
          </a:p>
        </p:txBody>
      </p:sp>
      <p:sp>
        <p:nvSpPr>
          <p:cNvPr id="126" name="ee4pFootnotes"/>
          <p:cNvSpPr>
            <a:spLocks noChangeArrowheads="1"/>
          </p:cNvSpPr>
          <p:nvPr/>
        </p:nvSpPr>
        <p:spPr bwMode="auto">
          <a:xfrm>
            <a:off x="630000" y="6282941"/>
            <a:ext cx="9030914"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Trebuchet MS" panose="020B0603020202020204" pitchFamily="34" charset="0"/>
                <a:cs typeface="Arial" pitchFamily="34" charset="0"/>
              </a:rPr>
              <a:t>1. Excess Demand = Demand – Supply. A positive number represents a workforce shortage, a negative number represents oversupply</a:t>
            </a:r>
          </a:p>
          <a:p>
            <a:pPr>
              <a:lnSpc>
                <a:spcPct val="90000"/>
              </a:lnSpc>
            </a:pPr>
            <a:r>
              <a:rPr lang="en-US" sz="1000" dirty="0">
                <a:solidFill>
                  <a:schemeClr val="bg1">
                    <a:lumMod val="50000"/>
                  </a:schemeClr>
                </a:solidFill>
                <a:latin typeface="Trebuchet MS" panose="020B0603020202020204" pitchFamily="34" charset="0"/>
                <a:cs typeface="Arial" pitchFamily="34" charset="0"/>
              </a:rPr>
              <a:t>Source: BCG Labor Market Model 2017; Providers Council workforce crisis report; </a:t>
            </a:r>
            <a:r>
              <a:rPr lang="en-US" sz="1000" dirty="0" err="1">
                <a:solidFill>
                  <a:schemeClr val="bg1">
                    <a:lumMod val="50000"/>
                  </a:schemeClr>
                </a:solidFill>
                <a:latin typeface="Trebuchet MS" panose="020B0603020202020204" pitchFamily="34" charset="0"/>
                <a:cs typeface="Arial" pitchFamily="34" charset="0"/>
              </a:rPr>
              <a:t>EOLWD</a:t>
            </a:r>
            <a:r>
              <a:rPr lang="en-US" sz="1000" dirty="0">
                <a:solidFill>
                  <a:schemeClr val="bg1">
                    <a:lumMod val="50000"/>
                  </a:schemeClr>
                </a:solidFill>
                <a:latin typeface="Trebuchet MS" panose="020B0603020202020204" pitchFamily="34" charset="0"/>
                <a:cs typeface="Arial" pitchFamily="34" charset="0"/>
              </a:rPr>
              <a:t> occupational employment and wage statistics; BCG analysis</a:t>
            </a:r>
          </a:p>
        </p:txBody>
      </p:sp>
      <p:sp>
        <p:nvSpPr>
          <p:cNvPr id="55" name="Rectangle 54"/>
          <p:cNvSpPr/>
          <p:nvPr/>
        </p:nvSpPr>
        <p:spPr>
          <a:xfrm>
            <a:off x="7208108" y="2847106"/>
            <a:ext cx="4355240" cy="96520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rgbClr val="29BA74"/>
                </a:solidFill>
                <a:latin typeface="+mj-lt"/>
              </a:rPr>
              <a:t>Decrease in quality and accessibility of care</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latin typeface="+mj-lt"/>
              </a:rPr>
              <a:t>Waitlists and longer delays for patients</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latin typeface="+mj-lt"/>
              </a:rPr>
              <a:t>Greater employee turnover due to burnout</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latin typeface="+mj-lt"/>
              </a:rPr>
              <a:t>Higher inpatient mortality rates driven by medication errors and spread of infections</a:t>
            </a:r>
          </a:p>
        </p:txBody>
      </p:sp>
      <p:sp>
        <p:nvSpPr>
          <p:cNvPr id="56" name="Rectangle 55"/>
          <p:cNvSpPr/>
          <p:nvPr/>
        </p:nvSpPr>
        <p:spPr>
          <a:xfrm>
            <a:off x="7208108" y="4450021"/>
            <a:ext cx="4355240" cy="96520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3"/>
            <a:r>
              <a:rPr lang="en-US" sz="1400" dirty="0">
                <a:solidFill>
                  <a:srgbClr val="29BA74"/>
                </a:solidFill>
                <a:latin typeface="+mj-lt"/>
              </a:rPr>
              <a:t>Health care labor shortage could cost ~$1-2B in annual lost MA workforce income</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latin typeface="+mj-lt"/>
              </a:rPr>
              <a:t>Assumption: Weighted average of entry-level health care wages applied to projected labor shortage </a:t>
            </a:r>
          </a:p>
        </p:txBody>
      </p:sp>
      <p:sp>
        <p:nvSpPr>
          <p:cNvPr id="58" name="Rectangle 57" hidden="1"/>
          <p:cNvSpPr/>
          <p:nvPr>
            <p:custDataLst>
              <p:tags r:id="rId30"/>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600" dirty="0">
              <a:solidFill>
                <a:srgbClr val="FFFFFF"/>
              </a:solidFill>
              <a:latin typeface="Trebuchet MS" panose="020B0603020202020204" pitchFamily="34" charset="0"/>
              <a:sym typeface="Trebuchet MS" panose="020B0603020202020204" pitchFamily="34" charset="0"/>
            </a:endParaRPr>
          </a:p>
        </p:txBody>
      </p:sp>
      <p:grpSp>
        <p:nvGrpSpPr>
          <p:cNvPr id="61" name="Group 60"/>
          <p:cNvGrpSpPr/>
          <p:nvPr/>
        </p:nvGrpSpPr>
        <p:grpSpPr>
          <a:xfrm>
            <a:off x="6293830" y="2847106"/>
            <a:ext cx="651715" cy="465398"/>
            <a:chOff x="6634163" y="2962275"/>
            <a:chExt cx="1304925" cy="931863"/>
          </a:xfrm>
        </p:grpSpPr>
        <p:sp>
          <p:nvSpPr>
            <p:cNvPr id="62" name="Freeform 61"/>
            <p:cNvSpPr>
              <a:spLocks/>
            </p:cNvSpPr>
            <p:nvPr/>
          </p:nvSpPr>
          <p:spPr bwMode="auto">
            <a:xfrm>
              <a:off x="6634163" y="2962275"/>
              <a:ext cx="1304925" cy="931863"/>
            </a:xfrm>
            <a:custGeom>
              <a:avLst/>
              <a:gdLst>
                <a:gd name="connsiteX0" fmla="*/ 61912 w 1304925"/>
                <a:gd name="connsiteY0" fmla="*/ 90488 h 931863"/>
                <a:gd name="connsiteX1" fmla="*/ 81936 w 1304925"/>
                <a:gd name="connsiteY1" fmla="*/ 114043 h 931863"/>
                <a:gd name="connsiteX2" fmla="*/ 256431 w 1304925"/>
                <a:gd name="connsiteY2" fmla="*/ 309616 h 931863"/>
                <a:gd name="connsiteX3" fmla="*/ 284321 w 1304925"/>
                <a:gd name="connsiteY3" fmla="*/ 341022 h 931863"/>
                <a:gd name="connsiteX4" fmla="*/ 290043 w 1304925"/>
                <a:gd name="connsiteY4" fmla="*/ 348874 h 931863"/>
                <a:gd name="connsiteX5" fmla="*/ 299339 w 1304925"/>
                <a:gd name="connsiteY5" fmla="*/ 352442 h 931863"/>
                <a:gd name="connsiteX6" fmla="*/ 303630 w 1304925"/>
                <a:gd name="connsiteY6" fmla="*/ 351729 h 931863"/>
                <a:gd name="connsiteX7" fmla="*/ 449519 w 1304925"/>
                <a:gd name="connsiteY7" fmla="*/ 283207 h 931863"/>
                <a:gd name="connsiteX8" fmla="*/ 456671 w 1304925"/>
                <a:gd name="connsiteY8" fmla="*/ 281779 h 931863"/>
                <a:gd name="connsiteX9" fmla="*/ 468828 w 1304925"/>
                <a:gd name="connsiteY9" fmla="*/ 286775 h 931863"/>
                <a:gd name="connsiteX10" fmla="*/ 488852 w 1304925"/>
                <a:gd name="connsiteY10" fmla="*/ 308189 h 931863"/>
                <a:gd name="connsiteX11" fmla="*/ 665492 w 1304925"/>
                <a:gd name="connsiteY11" fmla="*/ 492342 h 931863"/>
                <a:gd name="connsiteX12" fmla="*/ 691237 w 1304925"/>
                <a:gd name="connsiteY12" fmla="*/ 520893 h 931863"/>
                <a:gd name="connsiteX13" fmla="*/ 713406 w 1304925"/>
                <a:gd name="connsiteY13" fmla="*/ 543733 h 931863"/>
                <a:gd name="connsiteX14" fmla="*/ 721273 w 1304925"/>
                <a:gd name="connsiteY14" fmla="*/ 547302 h 931863"/>
                <a:gd name="connsiteX15" fmla="*/ 727709 w 1304925"/>
                <a:gd name="connsiteY15" fmla="*/ 545161 h 931863"/>
                <a:gd name="connsiteX16" fmla="*/ 865732 w 1304925"/>
                <a:gd name="connsiteY16" fmla="*/ 451657 h 931863"/>
                <a:gd name="connsiteX17" fmla="*/ 866447 w 1304925"/>
                <a:gd name="connsiteY17" fmla="*/ 451657 h 931863"/>
                <a:gd name="connsiteX18" fmla="*/ 892192 w 1304925"/>
                <a:gd name="connsiteY18" fmla="*/ 435954 h 931863"/>
                <a:gd name="connsiteX19" fmla="*/ 905780 w 1304925"/>
                <a:gd name="connsiteY19" fmla="*/ 426675 h 931863"/>
                <a:gd name="connsiteX20" fmla="*/ 911501 w 1304925"/>
                <a:gd name="connsiteY20" fmla="*/ 425247 h 931863"/>
                <a:gd name="connsiteX21" fmla="*/ 920083 w 1304925"/>
                <a:gd name="connsiteY21" fmla="*/ 428816 h 931863"/>
                <a:gd name="connsiteX22" fmla="*/ 1065971 w 1304925"/>
                <a:gd name="connsiteY22" fmla="*/ 596552 h 931863"/>
                <a:gd name="connsiteX23" fmla="*/ 1094577 w 1304925"/>
                <a:gd name="connsiteY23" fmla="*/ 627958 h 931863"/>
                <a:gd name="connsiteX24" fmla="*/ 1103159 w 1304925"/>
                <a:gd name="connsiteY24" fmla="*/ 631527 h 931863"/>
                <a:gd name="connsiteX25" fmla="*/ 1109595 w 1304925"/>
                <a:gd name="connsiteY25" fmla="*/ 629386 h 931863"/>
                <a:gd name="connsiteX26" fmla="*/ 1159655 w 1304925"/>
                <a:gd name="connsiteY26" fmla="*/ 588701 h 931863"/>
                <a:gd name="connsiteX27" fmla="*/ 1166806 w 1304925"/>
                <a:gd name="connsiteY27" fmla="*/ 585846 h 931863"/>
                <a:gd name="connsiteX28" fmla="*/ 1176818 w 1304925"/>
                <a:gd name="connsiteY28" fmla="*/ 593697 h 931863"/>
                <a:gd name="connsiteX29" fmla="*/ 1242611 w 1304925"/>
                <a:gd name="connsiteY29" fmla="*/ 821391 h 931863"/>
                <a:gd name="connsiteX30" fmla="*/ 1227593 w 1304925"/>
                <a:gd name="connsiteY30" fmla="*/ 841376 h 931863"/>
                <a:gd name="connsiteX31" fmla="*/ 1220442 w 1304925"/>
                <a:gd name="connsiteY31" fmla="*/ 839949 h 931863"/>
                <a:gd name="connsiteX32" fmla="*/ 999463 w 1304925"/>
                <a:gd name="connsiteY32" fmla="*/ 746444 h 931863"/>
                <a:gd name="connsiteX33" fmla="*/ 988736 w 1304925"/>
                <a:gd name="connsiteY33" fmla="*/ 742162 h 931863"/>
                <a:gd name="connsiteX34" fmla="*/ 986591 w 1304925"/>
                <a:gd name="connsiteY34" fmla="*/ 724318 h 931863"/>
                <a:gd name="connsiteX35" fmla="*/ 1035220 w 1304925"/>
                <a:gd name="connsiteY35" fmla="*/ 687915 h 931863"/>
                <a:gd name="connsiteX36" fmla="*/ 1037366 w 1304925"/>
                <a:gd name="connsiteY36" fmla="*/ 673640 h 931863"/>
                <a:gd name="connsiteX37" fmla="*/ 906495 w 1304925"/>
                <a:gd name="connsiteY37" fmla="*/ 520179 h 931863"/>
                <a:gd name="connsiteX38" fmla="*/ 897913 w 1304925"/>
                <a:gd name="connsiteY38" fmla="*/ 515896 h 931863"/>
                <a:gd name="connsiteX39" fmla="*/ 892192 w 1304925"/>
                <a:gd name="connsiteY39" fmla="*/ 517324 h 931863"/>
                <a:gd name="connsiteX40" fmla="*/ 892192 w 1304925"/>
                <a:gd name="connsiteY40" fmla="*/ 518037 h 931863"/>
                <a:gd name="connsiteX41" fmla="*/ 866447 w 1304925"/>
                <a:gd name="connsiteY41" fmla="*/ 533740 h 931863"/>
                <a:gd name="connsiteX42" fmla="*/ 716267 w 1304925"/>
                <a:gd name="connsiteY42" fmla="*/ 622962 h 931863"/>
                <a:gd name="connsiteX43" fmla="*/ 710546 w 1304925"/>
                <a:gd name="connsiteY43" fmla="*/ 624390 h 931863"/>
                <a:gd name="connsiteX44" fmla="*/ 701964 w 1304925"/>
                <a:gd name="connsiteY44" fmla="*/ 620821 h 931863"/>
                <a:gd name="connsiteX45" fmla="*/ 691237 w 1304925"/>
                <a:gd name="connsiteY45" fmla="*/ 607259 h 931863"/>
                <a:gd name="connsiteX46" fmla="*/ 665492 w 1304925"/>
                <a:gd name="connsiteY46" fmla="*/ 575853 h 931863"/>
                <a:gd name="connsiteX47" fmla="*/ 488852 w 1304925"/>
                <a:gd name="connsiteY47" fmla="*/ 368145 h 931863"/>
                <a:gd name="connsiteX48" fmla="*/ 457386 w 1304925"/>
                <a:gd name="connsiteY48" fmla="*/ 330315 h 931863"/>
                <a:gd name="connsiteX49" fmla="*/ 449519 w 1304925"/>
                <a:gd name="connsiteY49" fmla="*/ 326033 h 931863"/>
                <a:gd name="connsiteX50" fmla="*/ 445228 w 1304925"/>
                <a:gd name="connsiteY50" fmla="*/ 326747 h 931863"/>
                <a:gd name="connsiteX51" fmla="*/ 292188 w 1304925"/>
                <a:gd name="connsiteY51" fmla="*/ 382421 h 931863"/>
                <a:gd name="connsiteX52" fmla="*/ 288612 w 1304925"/>
                <a:gd name="connsiteY52" fmla="*/ 383135 h 931863"/>
                <a:gd name="connsiteX53" fmla="*/ 279315 w 1304925"/>
                <a:gd name="connsiteY53" fmla="*/ 378852 h 931863"/>
                <a:gd name="connsiteX54" fmla="*/ 256431 w 1304925"/>
                <a:gd name="connsiteY54" fmla="*/ 348874 h 931863"/>
                <a:gd name="connsiteX55" fmla="*/ 81936 w 1304925"/>
                <a:gd name="connsiteY55" fmla="*/ 116898 h 931863"/>
                <a:gd name="connsiteX56" fmla="*/ 61912 w 1304925"/>
                <a:gd name="connsiteY56" fmla="*/ 90488 h 931863"/>
                <a:gd name="connsiteX57" fmla="*/ 30162 w 1304925"/>
                <a:gd name="connsiteY57" fmla="*/ 31750 h 931863"/>
                <a:gd name="connsiteX58" fmla="*/ 30162 w 1304925"/>
                <a:gd name="connsiteY58" fmla="*/ 900113 h 931863"/>
                <a:gd name="connsiteX59" fmla="*/ 1274762 w 1304925"/>
                <a:gd name="connsiteY59" fmla="*/ 900113 h 931863"/>
                <a:gd name="connsiteX60" fmla="*/ 1274762 w 1304925"/>
                <a:gd name="connsiteY60" fmla="*/ 31750 h 931863"/>
                <a:gd name="connsiteX61" fmla="*/ 30162 w 1304925"/>
                <a:gd name="connsiteY61" fmla="*/ 31750 h 931863"/>
                <a:gd name="connsiteX62" fmla="*/ 15705 w 1304925"/>
                <a:gd name="connsiteY62" fmla="*/ 0 h 931863"/>
                <a:gd name="connsiteX63" fmla="*/ 1289220 w 1304925"/>
                <a:gd name="connsiteY63" fmla="*/ 0 h 931863"/>
                <a:gd name="connsiteX64" fmla="*/ 1304925 w 1304925"/>
                <a:gd name="connsiteY64" fmla="*/ 15698 h 931863"/>
                <a:gd name="connsiteX65" fmla="*/ 1304925 w 1304925"/>
                <a:gd name="connsiteY65" fmla="*/ 916166 h 931863"/>
                <a:gd name="connsiteX66" fmla="*/ 1289220 w 1304925"/>
                <a:gd name="connsiteY66" fmla="*/ 931863 h 931863"/>
                <a:gd name="connsiteX67" fmla="*/ 15705 w 1304925"/>
                <a:gd name="connsiteY67" fmla="*/ 931863 h 931863"/>
                <a:gd name="connsiteX68" fmla="*/ 0 w 1304925"/>
                <a:gd name="connsiteY68" fmla="*/ 916166 h 931863"/>
                <a:gd name="connsiteX69" fmla="*/ 0 w 1304925"/>
                <a:gd name="connsiteY69" fmla="*/ 15698 h 931863"/>
                <a:gd name="connsiteX70" fmla="*/ 15705 w 1304925"/>
                <a:gd name="connsiteY70" fmla="*/ 0 h 9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04925" h="931863">
                  <a:moveTo>
                    <a:pt x="61912" y="90488"/>
                  </a:moveTo>
                  <a:cubicBezTo>
                    <a:pt x="61912" y="90488"/>
                    <a:pt x="61912" y="90488"/>
                    <a:pt x="81936" y="114043"/>
                  </a:cubicBezTo>
                  <a:cubicBezTo>
                    <a:pt x="256431" y="309616"/>
                    <a:pt x="256431" y="309616"/>
                    <a:pt x="256431" y="309616"/>
                  </a:cubicBezTo>
                  <a:cubicBezTo>
                    <a:pt x="284321" y="341022"/>
                    <a:pt x="284321" y="341022"/>
                    <a:pt x="284321" y="341022"/>
                  </a:cubicBezTo>
                  <a:cubicBezTo>
                    <a:pt x="290043" y="348874"/>
                    <a:pt x="290043" y="348874"/>
                    <a:pt x="290043" y="348874"/>
                  </a:cubicBezTo>
                  <a:cubicBezTo>
                    <a:pt x="292188" y="351015"/>
                    <a:pt x="295764" y="352442"/>
                    <a:pt x="299339" y="352442"/>
                  </a:cubicBezTo>
                  <a:cubicBezTo>
                    <a:pt x="300770" y="352442"/>
                    <a:pt x="302200" y="352442"/>
                    <a:pt x="303630" y="351729"/>
                  </a:cubicBezTo>
                  <a:cubicBezTo>
                    <a:pt x="449519" y="283207"/>
                    <a:pt x="449519" y="283207"/>
                    <a:pt x="449519" y="283207"/>
                  </a:cubicBezTo>
                  <a:cubicBezTo>
                    <a:pt x="451665" y="282493"/>
                    <a:pt x="454525" y="281779"/>
                    <a:pt x="456671" y="281779"/>
                  </a:cubicBezTo>
                  <a:cubicBezTo>
                    <a:pt x="461677" y="281779"/>
                    <a:pt x="465967" y="283207"/>
                    <a:pt x="468828" y="286775"/>
                  </a:cubicBezTo>
                  <a:cubicBezTo>
                    <a:pt x="488852" y="308189"/>
                    <a:pt x="488852" y="308189"/>
                    <a:pt x="488852" y="308189"/>
                  </a:cubicBezTo>
                  <a:cubicBezTo>
                    <a:pt x="665492" y="492342"/>
                    <a:pt x="665492" y="492342"/>
                    <a:pt x="665492" y="492342"/>
                  </a:cubicBezTo>
                  <a:cubicBezTo>
                    <a:pt x="691237" y="520893"/>
                    <a:pt x="691237" y="520893"/>
                    <a:pt x="691237" y="520893"/>
                  </a:cubicBezTo>
                  <a:cubicBezTo>
                    <a:pt x="713406" y="543733"/>
                    <a:pt x="713406" y="543733"/>
                    <a:pt x="713406" y="543733"/>
                  </a:cubicBezTo>
                  <a:cubicBezTo>
                    <a:pt x="715552" y="545875"/>
                    <a:pt x="718412" y="547302"/>
                    <a:pt x="721273" y="547302"/>
                  </a:cubicBezTo>
                  <a:cubicBezTo>
                    <a:pt x="723418" y="547302"/>
                    <a:pt x="725564" y="546588"/>
                    <a:pt x="727709" y="545161"/>
                  </a:cubicBezTo>
                  <a:cubicBezTo>
                    <a:pt x="865732" y="451657"/>
                    <a:pt x="865732" y="451657"/>
                    <a:pt x="865732" y="451657"/>
                  </a:cubicBezTo>
                  <a:cubicBezTo>
                    <a:pt x="866447" y="451657"/>
                    <a:pt x="866447" y="451657"/>
                    <a:pt x="866447" y="451657"/>
                  </a:cubicBezTo>
                  <a:cubicBezTo>
                    <a:pt x="892192" y="435954"/>
                    <a:pt x="892192" y="435954"/>
                    <a:pt x="892192" y="435954"/>
                  </a:cubicBezTo>
                  <a:cubicBezTo>
                    <a:pt x="905780" y="426675"/>
                    <a:pt x="905780" y="426675"/>
                    <a:pt x="905780" y="426675"/>
                  </a:cubicBezTo>
                  <a:cubicBezTo>
                    <a:pt x="907925" y="425247"/>
                    <a:pt x="910071" y="425247"/>
                    <a:pt x="911501" y="425247"/>
                  </a:cubicBezTo>
                  <a:cubicBezTo>
                    <a:pt x="915077" y="425247"/>
                    <a:pt x="917937" y="425961"/>
                    <a:pt x="920083" y="428816"/>
                  </a:cubicBezTo>
                  <a:cubicBezTo>
                    <a:pt x="1065971" y="596552"/>
                    <a:pt x="1065971" y="596552"/>
                    <a:pt x="1065971" y="596552"/>
                  </a:cubicBezTo>
                  <a:cubicBezTo>
                    <a:pt x="1094577" y="627958"/>
                    <a:pt x="1094577" y="627958"/>
                    <a:pt x="1094577" y="627958"/>
                  </a:cubicBezTo>
                  <a:cubicBezTo>
                    <a:pt x="1096723" y="630100"/>
                    <a:pt x="1100298" y="631527"/>
                    <a:pt x="1103159" y="631527"/>
                  </a:cubicBezTo>
                  <a:cubicBezTo>
                    <a:pt x="1105304" y="631527"/>
                    <a:pt x="1108165" y="630813"/>
                    <a:pt x="1109595" y="629386"/>
                  </a:cubicBezTo>
                  <a:cubicBezTo>
                    <a:pt x="1159655" y="588701"/>
                    <a:pt x="1159655" y="588701"/>
                    <a:pt x="1159655" y="588701"/>
                  </a:cubicBezTo>
                  <a:cubicBezTo>
                    <a:pt x="1161800" y="586560"/>
                    <a:pt x="1164661" y="585846"/>
                    <a:pt x="1166806" y="585846"/>
                  </a:cubicBezTo>
                  <a:cubicBezTo>
                    <a:pt x="1171812" y="585846"/>
                    <a:pt x="1175388" y="588701"/>
                    <a:pt x="1176818" y="593697"/>
                  </a:cubicBezTo>
                  <a:cubicBezTo>
                    <a:pt x="1242611" y="821391"/>
                    <a:pt x="1242611" y="821391"/>
                    <a:pt x="1242611" y="821391"/>
                  </a:cubicBezTo>
                  <a:cubicBezTo>
                    <a:pt x="1246187" y="831383"/>
                    <a:pt x="1237605" y="841376"/>
                    <a:pt x="1227593" y="841376"/>
                  </a:cubicBezTo>
                  <a:cubicBezTo>
                    <a:pt x="1224733" y="841376"/>
                    <a:pt x="1222588" y="840662"/>
                    <a:pt x="1220442" y="839949"/>
                  </a:cubicBezTo>
                  <a:cubicBezTo>
                    <a:pt x="999463" y="746444"/>
                    <a:pt x="999463" y="746444"/>
                    <a:pt x="999463" y="746444"/>
                  </a:cubicBezTo>
                  <a:cubicBezTo>
                    <a:pt x="988736" y="742162"/>
                    <a:pt x="988736" y="742162"/>
                    <a:pt x="988736" y="742162"/>
                  </a:cubicBezTo>
                  <a:cubicBezTo>
                    <a:pt x="981585" y="739307"/>
                    <a:pt x="980154" y="729314"/>
                    <a:pt x="986591" y="724318"/>
                  </a:cubicBezTo>
                  <a:cubicBezTo>
                    <a:pt x="1035220" y="687915"/>
                    <a:pt x="1035220" y="687915"/>
                    <a:pt x="1035220" y="687915"/>
                  </a:cubicBezTo>
                  <a:cubicBezTo>
                    <a:pt x="1040226" y="684346"/>
                    <a:pt x="1040941" y="677922"/>
                    <a:pt x="1037366" y="673640"/>
                  </a:cubicBezTo>
                  <a:cubicBezTo>
                    <a:pt x="906495" y="520179"/>
                    <a:pt x="906495" y="520179"/>
                    <a:pt x="906495" y="520179"/>
                  </a:cubicBezTo>
                  <a:cubicBezTo>
                    <a:pt x="905065" y="517324"/>
                    <a:pt x="901489" y="515896"/>
                    <a:pt x="897913" y="515896"/>
                  </a:cubicBezTo>
                  <a:cubicBezTo>
                    <a:pt x="895768" y="515896"/>
                    <a:pt x="894337" y="516610"/>
                    <a:pt x="892192" y="517324"/>
                  </a:cubicBezTo>
                  <a:cubicBezTo>
                    <a:pt x="892192" y="518037"/>
                    <a:pt x="892192" y="518037"/>
                    <a:pt x="892192" y="518037"/>
                  </a:cubicBezTo>
                  <a:cubicBezTo>
                    <a:pt x="866447" y="533740"/>
                    <a:pt x="866447" y="533740"/>
                    <a:pt x="866447" y="533740"/>
                  </a:cubicBezTo>
                  <a:cubicBezTo>
                    <a:pt x="716267" y="622962"/>
                    <a:pt x="716267" y="622962"/>
                    <a:pt x="716267" y="622962"/>
                  </a:cubicBezTo>
                  <a:cubicBezTo>
                    <a:pt x="714122" y="623676"/>
                    <a:pt x="712691" y="624390"/>
                    <a:pt x="710546" y="624390"/>
                  </a:cubicBezTo>
                  <a:cubicBezTo>
                    <a:pt x="706970" y="624390"/>
                    <a:pt x="704110" y="622962"/>
                    <a:pt x="701964" y="620821"/>
                  </a:cubicBezTo>
                  <a:cubicBezTo>
                    <a:pt x="691237" y="607259"/>
                    <a:pt x="691237" y="607259"/>
                    <a:pt x="691237" y="607259"/>
                  </a:cubicBezTo>
                  <a:cubicBezTo>
                    <a:pt x="665492" y="575853"/>
                    <a:pt x="665492" y="575853"/>
                    <a:pt x="665492" y="575853"/>
                  </a:cubicBezTo>
                  <a:cubicBezTo>
                    <a:pt x="488852" y="368145"/>
                    <a:pt x="488852" y="368145"/>
                    <a:pt x="488852" y="368145"/>
                  </a:cubicBezTo>
                  <a:cubicBezTo>
                    <a:pt x="457386" y="330315"/>
                    <a:pt x="457386" y="330315"/>
                    <a:pt x="457386" y="330315"/>
                  </a:cubicBezTo>
                  <a:cubicBezTo>
                    <a:pt x="455955" y="327460"/>
                    <a:pt x="452380" y="326033"/>
                    <a:pt x="449519" y="326033"/>
                  </a:cubicBezTo>
                  <a:cubicBezTo>
                    <a:pt x="448089" y="326033"/>
                    <a:pt x="446659" y="326033"/>
                    <a:pt x="445228" y="326747"/>
                  </a:cubicBezTo>
                  <a:cubicBezTo>
                    <a:pt x="292188" y="382421"/>
                    <a:pt x="292188" y="382421"/>
                    <a:pt x="292188" y="382421"/>
                  </a:cubicBezTo>
                  <a:cubicBezTo>
                    <a:pt x="290758" y="383135"/>
                    <a:pt x="289327" y="383135"/>
                    <a:pt x="288612" y="383135"/>
                  </a:cubicBezTo>
                  <a:cubicBezTo>
                    <a:pt x="285037" y="383135"/>
                    <a:pt x="281461" y="381707"/>
                    <a:pt x="279315" y="378852"/>
                  </a:cubicBezTo>
                  <a:cubicBezTo>
                    <a:pt x="256431" y="348874"/>
                    <a:pt x="256431" y="348874"/>
                    <a:pt x="256431" y="348874"/>
                  </a:cubicBezTo>
                  <a:cubicBezTo>
                    <a:pt x="81936" y="116898"/>
                    <a:pt x="81936" y="116898"/>
                    <a:pt x="81936" y="116898"/>
                  </a:cubicBezTo>
                  <a:cubicBezTo>
                    <a:pt x="61912" y="90488"/>
                    <a:pt x="61912" y="90488"/>
                    <a:pt x="61912" y="90488"/>
                  </a:cubicBezTo>
                  <a:close/>
                  <a:moveTo>
                    <a:pt x="30162" y="31750"/>
                  </a:moveTo>
                  <a:cubicBezTo>
                    <a:pt x="30162" y="31750"/>
                    <a:pt x="30162" y="31750"/>
                    <a:pt x="30162" y="900113"/>
                  </a:cubicBezTo>
                  <a:cubicBezTo>
                    <a:pt x="30162" y="900113"/>
                    <a:pt x="30162" y="900113"/>
                    <a:pt x="1274762" y="900113"/>
                  </a:cubicBezTo>
                  <a:cubicBezTo>
                    <a:pt x="1274762" y="900113"/>
                    <a:pt x="1274762" y="900113"/>
                    <a:pt x="1274762" y="31750"/>
                  </a:cubicBezTo>
                  <a:cubicBezTo>
                    <a:pt x="1274762" y="31750"/>
                    <a:pt x="1274762" y="31750"/>
                    <a:pt x="30162" y="31750"/>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3" name="Freeform 8"/>
            <p:cNvSpPr>
              <a:spLocks/>
            </p:cNvSpPr>
            <p:nvPr/>
          </p:nvSpPr>
          <p:spPr bwMode="auto">
            <a:xfrm>
              <a:off x="6696075" y="3105150"/>
              <a:ext cx="1147763" cy="727075"/>
            </a:xfrm>
            <a:custGeom>
              <a:avLst/>
              <a:gdLst>
                <a:gd name="T0" fmla="*/ 1602 w 1606"/>
                <a:gd name="T1" fmla="*/ 1017 h 1018"/>
                <a:gd name="T2" fmla="*/ 1294 w 1606"/>
                <a:gd name="T3" fmla="*/ 886 h 1018"/>
                <a:gd name="T4" fmla="*/ 1280 w 1606"/>
                <a:gd name="T5" fmla="*/ 881 h 1018"/>
                <a:gd name="T6" fmla="*/ 1244 w 1606"/>
                <a:gd name="T7" fmla="*/ 834 h 1018"/>
                <a:gd name="T8" fmla="*/ 1267 w 1606"/>
                <a:gd name="T9" fmla="*/ 780 h 1018"/>
                <a:gd name="T10" fmla="*/ 1309 w 1606"/>
                <a:gd name="T11" fmla="*/ 747 h 1018"/>
                <a:gd name="T12" fmla="*/ 1163 w 1606"/>
                <a:gd name="T13" fmla="*/ 576 h 1018"/>
                <a:gd name="T14" fmla="*/ 1147 w 1606"/>
                <a:gd name="T15" fmla="*/ 586 h 1018"/>
                <a:gd name="T16" fmla="*/ 1147 w 1606"/>
                <a:gd name="T17" fmla="*/ 586 h 1018"/>
                <a:gd name="T18" fmla="*/ 938 w 1606"/>
                <a:gd name="T19" fmla="*/ 710 h 1018"/>
                <a:gd name="T20" fmla="*/ 907 w 1606"/>
                <a:gd name="T21" fmla="*/ 719 h 1018"/>
                <a:gd name="T22" fmla="*/ 862 w 1606"/>
                <a:gd name="T23" fmla="*/ 699 h 1018"/>
                <a:gd name="T24" fmla="*/ 860 w 1606"/>
                <a:gd name="T25" fmla="*/ 697 h 1018"/>
                <a:gd name="T26" fmla="*/ 846 w 1606"/>
                <a:gd name="T27" fmla="*/ 678 h 1018"/>
                <a:gd name="T28" fmla="*/ 810 w 1606"/>
                <a:gd name="T29" fmla="*/ 635 h 1018"/>
                <a:gd name="T30" fmla="*/ 564 w 1606"/>
                <a:gd name="T31" fmla="*/ 344 h 1018"/>
                <a:gd name="T32" fmla="*/ 563 w 1606"/>
                <a:gd name="T33" fmla="*/ 344 h 1018"/>
                <a:gd name="T34" fmla="*/ 532 w 1606"/>
                <a:gd name="T35" fmla="*/ 306 h 1018"/>
                <a:gd name="T36" fmla="*/ 337 w 1606"/>
                <a:gd name="T37" fmla="*/ 377 h 1018"/>
                <a:gd name="T38" fmla="*/ 335 w 1606"/>
                <a:gd name="T39" fmla="*/ 378 h 1018"/>
                <a:gd name="T40" fmla="*/ 317 w 1606"/>
                <a:gd name="T41" fmla="*/ 381 h 1018"/>
                <a:gd name="T42" fmla="*/ 270 w 1606"/>
                <a:gd name="T43" fmla="*/ 359 h 1018"/>
                <a:gd name="T44" fmla="*/ 269 w 1606"/>
                <a:gd name="T45" fmla="*/ 357 h 1018"/>
                <a:gd name="T46" fmla="*/ 237 w 1606"/>
                <a:gd name="T47" fmla="*/ 315 h 1018"/>
                <a:gd name="T48" fmla="*/ 0 w 1606"/>
                <a:gd name="T49" fmla="*/ 0 h 1018"/>
                <a:gd name="T50" fmla="*/ 0 w 1606"/>
                <a:gd name="T51" fmla="*/ 1018 h 1018"/>
                <a:gd name="T52" fmla="*/ 1606 w 1606"/>
                <a:gd name="T53" fmla="*/ 1018 h 1018"/>
                <a:gd name="T54" fmla="*/ 1602 w 1606"/>
                <a:gd name="T55" fmla="*/ 101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6" h="1018">
                  <a:moveTo>
                    <a:pt x="1602" y="1017"/>
                  </a:moveTo>
                  <a:cubicBezTo>
                    <a:pt x="1294" y="886"/>
                    <a:pt x="1294" y="886"/>
                    <a:pt x="1294" y="886"/>
                  </a:cubicBezTo>
                  <a:cubicBezTo>
                    <a:pt x="1280" y="881"/>
                    <a:pt x="1280" y="881"/>
                    <a:pt x="1280" y="881"/>
                  </a:cubicBezTo>
                  <a:cubicBezTo>
                    <a:pt x="1260" y="873"/>
                    <a:pt x="1246" y="855"/>
                    <a:pt x="1244" y="834"/>
                  </a:cubicBezTo>
                  <a:cubicBezTo>
                    <a:pt x="1241" y="813"/>
                    <a:pt x="1249" y="792"/>
                    <a:pt x="1267" y="780"/>
                  </a:cubicBezTo>
                  <a:cubicBezTo>
                    <a:pt x="1309" y="747"/>
                    <a:pt x="1309" y="747"/>
                    <a:pt x="1309" y="747"/>
                  </a:cubicBezTo>
                  <a:cubicBezTo>
                    <a:pt x="1163" y="576"/>
                    <a:pt x="1163" y="576"/>
                    <a:pt x="1163" y="576"/>
                  </a:cubicBezTo>
                  <a:cubicBezTo>
                    <a:pt x="1147" y="586"/>
                    <a:pt x="1147" y="586"/>
                    <a:pt x="1147" y="586"/>
                  </a:cubicBezTo>
                  <a:cubicBezTo>
                    <a:pt x="1147" y="586"/>
                    <a:pt x="1147" y="586"/>
                    <a:pt x="1147" y="586"/>
                  </a:cubicBezTo>
                  <a:cubicBezTo>
                    <a:pt x="938" y="710"/>
                    <a:pt x="938" y="710"/>
                    <a:pt x="938" y="710"/>
                  </a:cubicBezTo>
                  <a:cubicBezTo>
                    <a:pt x="928" y="716"/>
                    <a:pt x="918" y="719"/>
                    <a:pt x="907" y="719"/>
                  </a:cubicBezTo>
                  <a:cubicBezTo>
                    <a:pt x="890" y="719"/>
                    <a:pt x="873" y="712"/>
                    <a:pt x="862" y="699"/>
                  </a:cubicBezTo>
                  <a:cubicBezTo>
                    <a:pt x="861" y="698"/>
                    <a:pt x="861" y="697"/>
                    <a:pt x="860" y="697"/>
                  </a:cubicBezTo>
                  <a:cubicBezTo>
                    <a:pt x="846" y="678"/>
                    <a:pt x="846" y="678"/>
                    <a:pt x="846" y="678"/>
                  </a:cubicBezTo>
                  <a:cubicBezTo>
                    <a:pt x="810" y="635"/>
                    <a:pt x="810" y="635"/>
                    <a:pt x="810" y="635"/>
                  </a:cubicBezTo>
                  <a:cubicBezTo>
                    <a:pt x="564" y="344"/>
                    <a:pt x="564" y="344"/>
                    <a:pt x="564" y="344"/>
                  </a:cubicBezTo>
                  <a:cubicBezTo>
                    <a:pt x="564" y="344"/>
                    <a:pt x="564" y="344"/>
                    <a:pt x="563" y="344"/>
                  </a:cubicBezTo>
                  <a:cubicBezTo>
                    <a:pt x="532" y="306"/>
                    <a:pt x="532" y="306"/>
                    <a:pt x="532" y="306"/>
                  </a:cubicBezTo>
                  <a:cubicBezTo>
                    <a:pt x="337" y="377"/>
                    <a:pt x="337" y="377"/>
                    <a:pt x="337" y="377"/>
                  </a:cubicBezTo>
                  <a:cubicBezTo>
                    <a:pt x="336" y="378"/>
                    <a:pt x="336" y="378"/>
                    <a:pt x="335" y="378"/>
                  </a:cubicBezTo>
                  <a:cubicBezTo>
                    <a:pt x="329" y="380"/>
                    <a:pt x="323" y="381"/>
                    <a:pt x="317" y="381"/>
                  </a:cubicBezTo>
                  <a:cubicBezTo>
                    <a:pt x="298" y="381"/>
                    <a:pt x="282" y="373"/>
                    <a:pt x="270" y="359"/>
                  </a:cubicBezTo>
                  <a:cubicBezTo>
                    <a:pt x="270" y="359"/>
                    <a:pt x="269" y="358"/>
                    <a:pt x="269" y="357"/>
                  </a:cubicBezTo>
                  <a:cubicBezTo>
                    <a:pt x="237" y="315"/>
                    <a:pt x="237" y="315"/>
                    <a:pt x="237" y="315"/>
                  </a:cubicBezTo>
                  <a:cubicBezTo>
                    <a:pt x="0" y="0"/>
                    <a:pt x="0" y="0"/>
                    <a:pt x="0" y="0"/>
                  </a:cubicBezTo>
                  <a:cubicBezTo>
                    <a:pt x="0" y="1018"/>
                    <a:pt x="0" y="1018"/>
                    <a:pt x="0" y="1018"/>
                  </a:cubicBezTo>
                  <a:cubicBezTo>
                    <a:pt x="1606" y="1018"/>
                    <a:pt x="1606" y="1018"/>
                    <a:pt x="1606" y="1018"/>
                  </a:cubicBezTo>
                  <a:cubicBezTo>
                    <a:pt x="1605" y="1018"/>
                    <a:pt x="1604" y="1018"/>
                    <a:pt x="1602" y="10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65"/>
          <p:cNvGrpSpPr/>
          <p:nvPr/>
        </p:nvGrpSpPr>
        <p:grpSpPr>
          <a:xfrm>
            <a:off x="6326002" y="4450021"/>
            <a:ext cx="587371" cy="732398"/>
            <a:chOff x="6187820" y="2462213"/>
            <a:chExt cx="1001968" cy="1249362"/>
          </a:xfrm>
        </p:grpSpPr>
        <p:sp>
          <p:nvSpPr>
            <p:cNvPr id="67" name="Freeform 103"/>
            <p:cNvSpPr>
              <a:spLocks noEditPoints="1"/>
            </p:cNvSpPr>
            <p:nvPr/>
          </p:nvSpPr>
          <p:spPr bwMode="auto">
            <a:xfrm>
              <a:off x="6246813" y="2527300"/>
              <a:ext cx="882650" cy="1119187"/>
            </a:xfrm>
            <a:custGeom>
              <a:avLst/>
              <a:gdLst>
                <a:gd name="T0" fmla="*/ 24 w 1234"/>
                <a:gd name="T1" fmla="*/ 933 h 1568"/>
                <a:gd name="T2" fmla="*/ 40 w 1234"/>
                <a:gd name="T3" fmla="*/ 939 h 1568"/>
                <a:gd name="T4" fmla="*/ 597 w 1234"/>
                <a:gd name="T5" fmla="*/ 1494 h 1568"/>
                <a:gd name="T6" fmla="*/ 597 w 1234"/>
                <a:gd name="T7" fmla="*/ 1028 h 1568"/>
                <a:gd name="T8" fmla="*/ 619 w 1234"/>
                <a:gd name="T9" fmla="*/ 1029 h 1568"/>
                <a:gd name="T10" fmla="*/ 641 w 1234"/>
                <a:gd name="T11" fmla="*/ 1028 h 1568"/>
                <a:gd name="T12" fmla="*/ 641 w 1234"/>
                <a:gd name="T13" fmla="*/ 1493 h 1568"/>
                <a:gd name="T14" fmla="*/ 1194 w 1234"/>
                <a:gd name="T15" fmla="*/ 940 h 1568"/>
                <a:gd name="T16" fmla="*/ 1226 w 1234"/>
                <a:gd name="T17" fmla="*/ 940 h 1568"/>
                <a:gd name="T18" fmla="*/ 1226 w 1234"/>
                <a:gd name="T19" fmla="*/ 972 h 1568"/>
                <a:gd name="T20" fmla="*/ 635 w 1234"/>
                <a:gd name="T21" fmla="*/ 1562 h 1568"/>
                <a:gd name="T22" fmla="*/ 619 w 1234"/>
                <a:gd name="T23" fmla="*/ 1568 h 1568"/>
                <a:gd name="T24" fmla="*/ 618 w 1234"/>
                <a:gd name="T25" fmla="*/ 1568 h 1568"/>
                <a:gd name="T26" fmla="*/ 602 w 1234"/>
                <a:gd name="T27" fmla="*/ 1562 h 1568"/>
                <a:gd name="T28" fmla="*/ 9 w 1234"/>
                <a:gd name="T29" fmla="*/ 971 h 1568"/>
                <a:gd name="T30" fmla="*/ 8 w 1234"/>
                <a:gd name="T31" fmla="*/ 939 h 1568"/>
                <a:gd name="T32" fmla="*/ 24 w 1234"/>
                <a:gd name="T33" fmla="*/ 933 h 1568"/>
                <a:gd name="T34" fmla="*/ 618 w 1234"/>
                <a:gd name="T35" fmla="*/ 0 h 1568"/>
                <a:gd name="T36" fmla="*/ 640 w 1234"/>
                <a:gd name="T37" fmla="*/ 22 h 1568"/>
                <a:gd name="T38" fmla="*/ 640 w 1234"/>
                <a:gd name="T39" fmla="*/ 206 h 1568"/>
                <a:gd name="T40" fmla="*/ 618 w 1234"/>
                <a:gd name="T41" fmla="*/ 205 h 1568"/>
                <a:gd name="T42" fmla="*/ 596 w 1234"/>
                <a:gd name="T43" fmla="*/ 206 h 1568"/>
                <a:gd name="T44" fmla="*/ 596 w 1234"/>
                <a:gd name="T45" fmla="*/ 22 h 1568"/>
                <a:gd name="T46" fmla="*/ 618 w 1234"/>
                <a:gd name="T47" fmla="*/ 0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4" h="1568">
                  <a:moveTo>
                    <a:pt x="24" y="933"/>
                  </a:moveTo>
                  <a:cubicBezTo>
                    <a:pt x="30" y="933"/>
                    <a:pt x="36" y="935"/>
                    <a:pt x="40" y="939"/>
                  </a:cubicBezTo>
                  <a:cubicBezTo>
                    <a:pt x="40" y="939"/>
                    <a:pt x="40" y="939"/>
                    <a:pt x="597" y="1494"/>
                  </a:cubicBezTo>
                  <a:cubicBezTo>
                    <a:pt x="597" y="1494"/>
                    <a:pt x="597" y="1494"/>
                    <a:pt x="597" y="1028"/>
                  </a:cubicBezTo>
                  <a:cubicBezTo>
                    <a:pt x="604" y="1029"/>
                    <a:pt x="612" y="1029"/>
                    <a:pt x="619" y="1029"/>
                  </a:cubicBezTo>
                  <a:cubicBezTo>
                    <a:pt x="627" y="1029"/>
                    <a:pt x="634" y="1029"/>
                    <a:pt x="641" y="1028"/>
                  </a:cubicBezTo>
                  <a:cubicBezTo>
                    <a:pt x="641" y="1028"/>
                    <a:pt x="641" y="1028"/>
                    <a:pt x="641" y="1493"/>
                  </a:cubicBezTo>
                  <a:cubicBezTo>
                    <a:pt x="641" y="1493"/>
                    <a:pt x="641" y="1493"/>
                    <a:pt x="1194" y="940"/>
                  </a:cubicBezTo>
                  <a:cubicBezTo>
                    <a:pt x="1203" y="932"/>
                    <a:pt x="1217" y="932"/>
                    <a:pt x="1226" y="940"/>
                  </a:cubicBezTo>
                  <a:cubicBezTo>
                    <a:pt x="1234" y="949"/>
                    <a:pt x="1234" y="963"/>
                    <a:pt x="1226" y="972"/>
                  </a:cubicBezTo>
                  <a:cubicBezTo>
                    <a:pt x="1226" y="972"/>
                    <a:pt x="1226" y="972"/>
                    <a:pt x="635" y="1562"/>
                  </a:cubicBezTo>
                  <a:cubicBezTo>
                    <a:pt x="630" y="1566"/>
                    <a:pt x="625" y="1568"/>
                    <a:pt x="619" y="1568"/>
                  </a:cubicBezTo>
                  <a:cubicBezTo>
                    <a:pt x="619" y="1568"/>
                    <a:pt x="619" y="1568"/>
                    <a:pt x="618" y="1568"/>
                  </a:cubicBezTo>
                  <a:cubicBezTo>
                    <a:pt x="612" y="1568"/>
                    <a:pt x="607" y="1566"/>
                    <a:pt x="602" y="1562"/>
                  </a:cubicBezTo>
                  <a:cubicBezTo>
                    <a:pt x="602" y="1562"/>
                    <a:pt x="602" y="1562"/>
                    <a:pt x="9" y="971"/>
                  </a:cubicBezTo>
                  <a:cubicBezTo>
                    <a:pt x="0" y="962"/>
                    <a:pt x="0" y="948"/>
                    <a:pt x="8" y="939"/>
                  </a:cubicBezTo>
                  <a:cubicBezTo>
                    <a:pt x="13" y="935"/>
                    <a:pt x="19" y="933"/>
                    <a:pt x="24" y="933"/>
                  </a:cubicBezTo>
                  <a:close/>
                  <a:moveTo>
                    <a:pt x="618" y="0"/>
                  </a:moveTo>
                  <a:cubicBezTo>
                    <a:pt x="630" y="0"/>
                    <a:pt x="640" y="10"/>
                    <a:pt x="640" y="22"/>
                  </a:cubicBezTo>
                  <a:cubicBezTo>
                    <a:pt x="640" y="22"/>
                    <a:pt x="640" y="22"/>
                    <a:pt x="640" y="206"/>
                  </a:cubicBezTo>
                  <a:cubicBezTo>
                    <a:pt x="633" y="205"/>
                    <a:pt x="626" y="205"/>
                    <a:pt x="618" y="205"/>
                  </a:cubicBezTo>
                  <a:cubicBezTo>
                    <a:pt x="612" y="205"/>
                    <a:pt x="604" y="205"/>
                    <a:pt x="596" y="206"/>
                  </a:cubicBezTo>
                  <a:cubicBezTo>
                    <a:pt x="596" y="206"/>
                    <a:pt x="596" y="206"/>
                    <a:pt x="596" y="22"/>
                  </a:cubicBezTo>
                  <a:cubicBezTo>
                    <a:pt x="596" y="10"/>
                    <a:pt x="607" y="0"/>
                    <a:pt x="618"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7"/>
            <p:cNvSpPr>
              <a:spLocks/>
            </p:cNvSpPr>
            <p:nvPr/>
          </p:nvSpPr>
          <p:spPr bwMode="auto">
            <a:xfrm>
              <a:off x="6187820" y="2462213"/>
              <a:ext cx="1001968" cy="1249362"/>
            </a:xfrm>
            <a:custGeom>
              <a:avLst/>
              <a:gdLst>
                <a:gd name="connsiteX0" fmla="*/ 78778 w 1001968"/>
                <a:gd name="connsiteY0" fmla="*/ 668337 h 1249362"/>
                <a:gd name="connsiteX1" fmla="*/ 134512 w 1001968"/>
                <a:gd name="connsiteY1" fmla="*/ 691178 h 1249362"/>
                <a:gd name="connsiteX2" fmla="*/ 423902 w 1001968"/>
                <a:gd name="connsiteY2" fmla="*/ 980977 h 1249362"/>
                <a:gd name="connsiteX3" fmla="*/ 424617 w 1001968"/>
                <a:gd name="connsiteY3" fmla="*/ 788968 h 1249362"/>
                <a:gd name="connsiteX4" fmla="*/ 455342 w 1001968"/>
                <a:gd name="connsiteY4" fmla="*/ 795392 h 1249362"/>
                <a:gd name="connsiteX5" fmla="*/ 454628 w 1001968"/>
                <a:gd name="connsiteY5" fmla="*/ 1056639 h 1249362"/>
                <a:gd name="connsiteX6" fmla="*/ 112361 w 1001968"/>
                <a:gd name="connsiteY6" fmla="*/ 713306 h 1249362"/>
                <a:gd name="connsiteX7" fmla="*/ 78778 w 1001968"/>
                <a:gd name="connsiteY7" fmla="*/ 699744 h 1249362"/>
                <a:gd name="connsiteX8" fmla="*/ 45194 w 1001968"/>
                <a:gd name="connsiteY8" fmla="*/ 713306 h 1249362"/>
                <a:gd name="connsiteX9" fmla="*/ 45194 w 1001968"/>
                <a:gd name="connsiteY9" fmla="*/ 780402 h 1249362"/>
                <a:gd name="connsiteX10" fmla="*/ 468204 w 1001968"/>
                <a:gd name="connsiteY10" fmla="*/ 1204393 h 1249362"/>
                <a:gd name="connsiteX11" fmla="*/ 474635 w 1001968"/>
                <a:gd name="connsiteY11" fmla="*/ 1209390 h 1249362"/>
                <a:gd name="connsiteX12" fmla="*/ 476064 w 1001968"/>
                <a:gd name="connsiteY12" fmla="*/ 1210818 h 1249362"/>
                <a:gd name="connsiteX13" fmla="*/ 478208 w 1001968"/>
                <a:gd name="connsiteY13" fmla="*/ 1211531 h 1249362"/>
                <a:gd name="connsiteX14" fmla="*/ 480351 w 1001968"/>
                <a:gd name="connsiteY14" fmla="*/ 1212959 h 1249362"/>
                <a:gd name="connsiteX15" fmla="*/ 481781 w 1001968"/>
                <a:gd name="connsiteY15" fmla="*/ 1213673 h 1249362"/>
                <a:gd name="connsiteX16" fmla="*/ 500359 w 1001968"/>
                <a:gd name="connsiteY16" fmla="*/ 1217955 h 1249362"/>
                <a:gd name="connsiteX17" fmla="*/ 501788 w 1001968"/>
                <a:gd name="connsiteY17" fmla="*/ 1217955 h 1249362"/>
                <a:gd name="connsiteX18" fmla="*/ 502502 w 1001968"/>
                <a:gd name="connsiteY18" fmla="*/ 1217955 h 1249362"/>
                <a:gd name="connsiteX19" fmla="*/ 506075 w 1001968"/>
                <a:gd name="connsiteY19" fmla="*/ 1217955 h 1249362"/>
                <a:gd name="connsiteX20" fmla="*/ 508933 w 1001968"/>
                <a:gd name="connsiteY20" fmla="*/ 1217242 h 1249362"/>
                <a:gd name="connsiteX21" fmla="*/ 511077 w 1001968"/>
                <a:gd name="connsiteY21" fmla="*/ 1217242 h 1249362"/>
                <a:gd name="connsiteX22" fmla="*/ 513935 w 1001968"/>
                <a:gd name="connsiteY22" fmla="*/ 1216528 h 1249362"/>
                <a:gd name="connsiteX23" fmla="*/ 515364 w 1001968"/>
                <a:gd name="connsiteY23" fmla="*/ 1215814 h 1249362"/>
                <a:gd name="connsiteX24" fmla="*/ 518222 w 1001968"/>
                <a:gd name="connsiteY24" fmla="*/ 1215100 h 1249362"/>
                <a:gd name="connsiteX25" fmla="*/ 519651 w 1001968"/>
                <a:gd name="connsiteY25" fmla="*/ 1214386 h 1249362"/>
                <a:gd name="connsiteX26" fmla="*/ 522510 w 1001968"/>
                <a:gd name="connsiteY26" fmla="*/ 1212959 h 1249362"/>
                <a:gd name="connsiteX27" fmla="*/ 523939 w 1001968"/>
                <a:gd name="connsiteY27" fmla="*/ 1212245 h 1249362"/>
                <a:gd name="connsiteX28" fmla="*/ 526082 w 1001968"/>
                <a:gd name="connsiteY28" fmla="*/ 1210818 h 1249362"/>
                <a:gd name="connsiteX29" fmla="*/ 527511 w 1001968"/>
                <a:gd name="connsiteY29" fmla="*/ 1210104 h 1249362"/>
                <a:gd name="connsiteX30" fmla="*/ 529655 w 1001968"/>
                <a:gd name="connsiteY30" fmla="*/ 1208676 h 1249362"/>
                <a:gd name="connsiteX31" fmla="*/ 531799 w 1001968"/>
                <a:gd name="connsiteY31" fmla="*/ 1207249 h 1249362"/>
                <a:gd name="connsiteX32" fmla="*/ 533228 w 1001968"/>
                <a:gd name="connsiteY32" fmla="*/ 1205821 h 1249362"/>
                <a:gd name="connsiteX33" fmla="*/ 534657 w 1001968"/>
                <a:gd name="connsiteY33" fmla="*/ 1204393 h 1249362"/>
                <a:gd name="connsiteX34" fmla="*/ 956952 w 1001968"/>
                <a:gd name="connsiteY34" fmla="*/ 781830 h 1249362"/>
                <a:gd name="connsiteX35" fmla="*/ 970528 w 1001968"/>
                <a:gd name="connsiteY35" fmla="*/ 748282 h 1249362"/>
                <a:gd name="connsiteX36" fmla="*/ 956952 w 1001968"/>
                <a:gd name="connsiteY36" fmla="*/ 714733 h 1249362"/>
                <a:gd name="connsiteX37" fmla="*/ 924083 w 1001968"/>
                <a:gd name="connsiteY37" fmla="*/ 701171 h 1249362"/>
                <a:gd name="connsiteX38" fmla="*/ 890499 w 1001968"/>
                <a:gd name="connsiteY38" fmla="*/ 714733 h 1249362"/>
                <a:gd name="connsiteX39" fmla="*/ 548948 w 1001968"/>
                <a:gd name="connsiteY39" fmla="*/ 1056639 h 1249362"/>
                <a:gd name="connsiteX40" fmla="*/ 549662 w 1001968"/>
                <a:gd name="connsiteY40" fmla="*/ 796106 h 1249362"/>
                <a:gd name="connsiteX41" fmla="*/ 581102 w 1001968"/>
                <a:gd name="connsiteY41" fmla="*/ 788968 h 1249362"/>
                <a:gd name="connsiteX42" fmla="*/ 580388 w 1001968"/>
                <a:gd name="connsiteY42" fmla="*/ 980977 h 1249362"/>
                <a:gd name="connsiteX43" fmla="*/ 868349 w 1001968"/>
                <a:gd name="connsiteY43" fmla="*/ 692606 h 1249362"/>
                <a:gd name="connsiteX44" fmla="*/ 924083 w 1001968"/>
                <a:gd name="connsiteY44" fmla="*/ 669765 h 1249362"/>
                <a:gd name="connsiteX45" fmla="*/ 979103 w 1001968"/>
                <a:gd name="connsiteY45" fmla="*/ 692606 h 1249362"/>
                <a:gd name="connsiteX46" fmla="*/ 1001968 w 1001968"/>
                <a:gd name="connsiteY46" fmla="*/ 748282 h 1249362"/>
                <a:gd name="connsiteX47" fmla="*/ 978388 w 1001968"/>
                <a:gd name="connsiteY47" fmla="*/ 803957 h 1249362"/>
                <a:gd name="connsiteX48" fmla="*/ 556808 w 1001968"/>
                <a:gd name="connsiteY48" fmla="*/ 1226521 h 1249362"/>
                <a:gd name="connsiteX49" fmla="*/ 553949 w 1001968"/>
                <a:gd name="connsiteY49" fmla="*/ 1229376 h 1249362"/>
                <a:gd name="connsiteX50" fmla="*/ 551091 w 1001968"/>
                <a:gd name="connsiteY50" fmla="*/ 1231517 h 1249362"/>
                <a:gd name="connsiteX51" fmla="*/ 548233 w 1001968"/>
                <a:gd name="connsiteY51" fmla="*/ 1233659 h 1249362"/>
                <a:gd name="connsiteX52" fmla="*/ 548233 w 1001968"/>
                <a:gd name="connsiteY52" fmla="*/ 1234373 h 1249362"/>
                <a:gd name="connsiteX53" fmla="*/ 545375 w 1001968"/>
                <a:gd name="connsiteY53" fmla="*/ 1236514 h 1249362"/>
                <a:gd name="connsiteX54" fmla="*/ 542517 w 1001968"/>
                <a:gd name="connsiteY54" fmla="*/ 1237942 h 1249362"/>
                <a:gd name="connsiteX55" fmla="*/ 541802 w 1001968"/>
                <a:gd name="connsiteY55" fmla="*/ 1237942 h 1249362"/>
                <a:gd name="connsiteX56" fmla="*/ 538944 w 1001968"/>
                <a:gd name="connsiteY56" fmla="*/ 1240083 h 1249362"/>
                <a:gd name="connsiteX57" fmla="*/ 536086 w 1001968"/>
                <a:gd name="connsiteY57" fmla="*/ 1241510 h 1249362"/>
                <a:gd name="connsiteX58" fmla="*/ 535371 w 1001968"/>
                <a:gd name="connsiteY58" fmla="*/ 1241510 h 1249362"/>
                <a:gd name="connsiteX59" fmla="*/ 531799 w 1001968"/>
                <a:gd name="connsiteY59" fmla="*/ 1243652 h 1249362"/>
                <a:gd name="connsiteX60" fmla="*/ 528940 w 1001968"/>
                <a:gd name="connsiteY60" fmla="*/ 1244366 h 1249362"/>
                <a:gd name="connsiteX61" fmla="*/ 524653 w 1001968"/>
                <a:gd name="connsiteY61" fmla="*/ 1245793 h 1249362"/>
                <a:gd name="connsiteX62" fmla="*/ 521795 w 1001968"/>
                <a:gd name="connsiteY62" fmla="*/ 1246507 h 1249362"/>
                <a:gd name="connsiteX63" fmla="*/ 516793 w 1001968"/>
                <a:gd name="connsiteY63" fmla="*/ 1247935 h 1249362"/>
                <a:gd name="connsiteX64" fmla="*/ 513935 w 1001968"/>
                <a:gd name="connsiteY64" fmla="*/ 1248648 h 1249362"/>
                <a:gd name="connsiteX65" fmla="*/ 508933 w 1001968"/>
                <a:gd name="connsiteY65" fmla="*/ 1248648 h 1249362"/>
                <a:gd name="connsiteX66" fmla="*/ 503931 w 1001968"/>
                <a:gd name="connsiteY66" fmla="*/ 1249362 h 1249362"/>
                <a:gd name="connsiteX67" fmla="*/ 501788 w 1001968"/>
                <a:gd name="connsiteY67" fmla="*/ 1249362 h 1249362"/>
                <a:gd name="connsiteX68" fmla="*/ 501073 w 1001968"/>
                <a:gd name="connsiteY68" fmla="*/ 1249362 h 1249362"/>
                <a:gd name="connsiteX69" fmla="*/ 498930 w 1001968"/>
                <a:gd name="connsiteY69" fmla="*/ 1249362 h 1249362"/>
                <a:gd name="connsiteX70" fmla="*/ 468204 w 1001968"/>
                <a:gd name="connsiteY70" fmla="*/ 1242224 h 1249362"/>
                <a:gd name="connsiteX71" fmla="*/ 468204 w 1001968"/>
                <a:gd name="connsiteY71" fmla="*/ 1241510 h 1249362"/>
                <a:gd name="connsiteX72" fmla="*/ 465346 w 1001968"/>
                <a:gd name="connsiteY72" fmla="*/ 1240797 h 1249362"/>
                <a:gd name="connsiteX73" fmla="*/ 462488 w 1001968"/>
                <a:gd name="connsiteY73" fmla="*/ 1239369 h 1249362"/>
                <a:gd name="connsiteX74" fmla="*/ 459630 w 1001968"/>
                <a:gd name="connsiteY74" fmla="*/ 1237228 h 1249362"/>
                <a:gd name="connsiteX75" fmla="*/ 457486 w 1001968"/>
                <a:gd name="connsiteY75" fmla="*/ 1235800 h 1249362"/>
                <a:gd name="connsiteX76" fmla="*/ 446768 w 1001968"/>
                <a:gd name="connsiteY76" fmla="*/ 1227235 h 1249362"/>
                <a:gd name="connsiteX77" fmla="*/ 23043 w 1001968"/>
                <a:gd name="connsiteY77" fmla="*/ 802530 h 1249362"/>
                <a:gd name="connsiteX78" fmla="*/ 23043 w 1001968"/>
                <a:gd name="connsiteY78" fmla="*/ 691178 h 1249362"/>
                <a:gd name="connsiteX79" fmla="*/ 78778 w 1001968"/>
                <a:gd name="connsiteY79" fmla="*/ 668337 h 1249362"/>
                <a:gd name="connsiteX80" fmla="*/ 516192 w 1001968"/>
                <a:gd name="connsiteY80" fmla="*/ 534987 h 1249362"/>
                <a:gd name="connsiteX81" fmla="*/ 533609 w 1001968"/>
                <a:gd name="connsiteY81" fmla="*/ 543619 h 1249362"/>
                <a:gd name="connsiteX82" fmla="*/ 541592 w 1001968"/>
                <a:gd name="connsiteY82" fmla="*/ 558006 h 1249362"/>
                <a:gd name="connsiteX83" fmla="*/ 535061 w 1001968"/>
                <a:gd name="connsiteY83" fmla="*/ 573112 h 1249362"/>
                <a:gd name="connsiteX84" fmla="*/ 516192 w 1001968"/>
                <a:gd name="connsiteY84" fmla="*/ 581024 h 1249362"/>
                <a:gd name="connsiteX85" fmla="*/ 516192 w 1001968"/>
                <a:gd name="connsiteY85" fmla="*/ 534987 h 1249362"/>
                <a:gd name="connsiteX86" fmla="*/ 486030 w 1001968"/>
                <a:gd name="connsiteY86" fmla="*/ 428625 h 1249362"/>
                <a:gd name="connsiteX87" fmla="*/ 486030 w 1001968"/>
                <a:gd name="connsiteY87" fmla="*/ 481012 h 1249362"/>
                <a:gd name="connsiteX88" fmla="*/ 468341 w 1001968"/>
                <a:gd name="connsiteY88" fmla="*/ 471553 h 1249362"/>
                <a:gd name="connsiteX89" fmla="*/ 462217 w 1001968"/>
                <a:gd name="connsiteY89" fmla="*/ 454819 h 1249362"/>
                <a:gd name="connsiteX90" fmla="*/ 486030 w 1001968"/>
                <a:gd name="connsiteY90" fmla="*/ 428625 h 1249362"/>
                <a:gd name="connsiteX91" fmla="*/ 487458 w 1001968"/>
                <a:gd name="connsiteY91" fmla="*/ 361950 h 1249362"/>
                <a:gd name="connsiteX92" fmla="*/ 487458 w 1001968"/>
                <a:gd name="connsiteY92" fmla="*/ 393315 h 1249362"/>
                <a:gd name="connsiteX93" fmla="*/ 439595 w 1001968"/>
                <a:gd name="connsiteY93" fmla="*/ 414700 h 1249362"/>
                <a:gd name="connsiteX94" fmla="*/ 422450 w 1001968"/>
                <a:gd name="connsiteY94" fmla="*/ 460321 h 1249362"/>
                <a:gd name="connsiteX95" fmla="*/ 428165 w 1001968"/>
                <a:gd name="connsiteY95" fmla="*/ 486696 h 1249362"/>
                <a:gd name="connsiteX96" fmla="*/ 443167 w 1001968"/>
                <a:gd name="connsiteY96" fmla="*/ 504517 h 1249362"/>
                <a:gd name="connsiteX97" fmla="*/ 463170 w 1001968"/>
                <a:gd name="connsiteY97" fmla="*/ 515922 h 1249362"/>
                <a:gd name="connsiteX98" fmla="*/ 487458 w 1001968"/>
                <a:gd name="connsiteY98" fmla="*/ 524476 h 1249362"/>
                <a:gd name="connsiteX99" fmla="*/ 487458 w 1001968"/>
                <a:gd name="connsiteY99" fmla="*/ 582928 h 1249362"/>
                <a:gd name="connsiteX100" fmla="*/ 465313 w 1001968"/>
                <a:gd name="connsiteY100" fmla="*/ 574374 h 1249362"/>
                <a:gd name="connsiteX101" fmla="*/ 452454 w 1001968"/>
                <a:gd name="connsiteY101" fmla="*/ 559405 h 1249362"/>
                <a:gd name="connsiteX102" fmla="*/ 414592 w 1001968"/>
                <a:gd name="connsiteY102" fmla="*/ 577226 h 1249362"/>
                <a:gd name="connsiteX103" fmla="*/ 487458 w 1001968"/>
                <a:gd name="connsiteY103" fmla="*/ 622134 h 1249362"/>
                <a:gd name="connsiteX104" fmla="*/ 487458 w 1001968"/>
                <a:gd name="connsiteY104" fmla="*/ 655637 h 1249362"/>
                <a:gd name="connsiteX105" fmla="*/ 518177 w 1001968"/>
                <a:gd name="connsiteY105" fmla="*/ 655637 h 1249362"/>
                <a:gd name="connsiteX106" fmla="*/ 518177 w 1001968"/>
                <a:gd name="connsiteY106" fmla="*/ 621421 h 1249362"/>
                <a:gd name="connsiteX107" fmla="*/ 567468 w 1001968"/>
                <a:gd name="connsiteY107" fmla="*/ 600036 h 1249362"/>
                <a:gd name="connsiteX108" fmla="*/ 586042 w 1001968"/>
                <a:gd name="connsiteY108" fmla="*/ 552989 h 1249362"/>
                <a:gd name="connsiteX109" fmla="*/ 580327 w 1001968"/>
                <a:gd name="connsiteY109" fmla="*/ 526614 h 1249362"/>
                <a:gd name="connsiteX110" fmla="*/ 564611 w 1001968"/>
                <a:gd name="connsiteY110" fmla="*/ 508081 h 1249362"/>
                <a:gd name="connsiteX111" fmla="*/ 542465 w 1001968"/>
                <a:gd name="connsiteY111" fmla="*/ 495963 h 1249362"/>
                <a:gd name="connsiteX112" fmla="*/ 518177 w 1001968"/>
                <a:gd name="connsiteY112" fmla="*/ 487409 h 1249362"/>
                <a:gd name="connsiteX113" fmla="*/ 518177 w 1001968"/>
                <a:gd name="connsiteY113" fmla="*/ 432521 h 1249362"/>
                <a:gd name="connsiteX114" fmla="*/ 533893 w 1001968"/>
                <a:gd name="connsiteY114" fmla="*/ 437510 h 1249362"/>
                <a:gd name="connsiteX115" fmla="*/ 545323 w 1001968"/>
                <a:gd name="connsiteY115" fmla="*/ 447490 h 1249362"/>
                <a:gd name="connsiteX116" fmla="*/ 580327 w 1001968"/>
                <a:gd name="connsiteY116" fmla="*/ 424679 h 1249362"/>
                <a:gd name="connsiteX117" fmla="*/ 553895 w 1001968"/>
                <a:gd name="connsiteY117" fmla="*/ 401869 h 1249362"/>
                <a:gd name="connsiteX118" fmla="*/ 518177 w 1001968"/>
                <a:gd name="connsiteY118" fmla="*/ 393315 h 1249362"/>
                <a:gd name="connsiteX119" fmla="*/ 518177 w 1001968"/>
                <a:gd name="connsiteY119" fmla="*/ 361950 h 1249362"/>
                <a:gd name="connsiteX120" fmla="*/ 487458 w 1001968"/>
                <a:gd name="connsiteY120" fmla="*/ 361950 h 1249362"/>
                <a:gd name="connsiteX121" fmla="*/ 501905 w 1001968"/>
                <a:gd name="connsiteY121" fmla="*/ 242887 h 1249362"/>
                <a:gd name="connsiteX122" fmla="*/ 763843 w 1001968"/>
                <a:gd name="connsiteY122" fmla="*/ 506412 h 1249362"/>
                <a:gd name="connsiteX123" fmla="*/ 501905 w 1001968"/>
                <a:gd name="connsiteY123" fmla="*/ 769937 h 1249362"/>
                <a:gd name="connsiteX124" fmla="*/ 239967 w 1001968"/>
                <a:gd name="connsiteY124" fmla="*/ 506412 h 1249362"/>
                <a:gd name="connsiteX125" fmla="*/ 501905 w 1001968"/>
                <a:gd name="connsiteY125" fmla="*/ 242887 h 1249362"/>
                <a:gd name="connsiteX126" fmla="*/ 501635 w 1001968"/>
                <a:gd name="connsiteY126" fmla="*/ 0 h 1249362"/>
                <a:gd name="connsiteX127" fmla="*/ 556985 w 1001968"/>
                <a:gd name="connsiteY127" fmla="*/ 22868 h 1249362"/>
                <a:gd name="connsiteX128" fmla="*/ 579693 w 1001968"/>
                <a:gd name="connsiteY128" fmla="*/ 78609 h 1249362"/>
                <a:gd name="connsiteX129" fmla="*/ 579693 w 1001968"/>
                <a:gd name="connsiteY129" fmla="*/ 222250 h 1249362"/>
                <a:gd name="connsiteX130" fmla="*/ 548470 w 1001968"/>
                <a:gd name="connsiteY130" fmla="*/ 215818 h 1249362"/>
                <a:gd name="connsiteX131" fmla="*/ 548470 w 1001968"/>
                <a:gd name="connsiteY131" fmla="*/ 78609 h 1249362"/>
                <a:gd name="connsiteX132" fmla="*/ 501635 w 1001968"/>
                <a:gd name="connsiteY132" fmla="*/ 31444 h 1249362"/>
                <a:gd name="connsiteX133" fmla="*/ 455509 w 1001968"/>
                <a:gd name="connsiteY133" fmla="*/ 78609 h 1249362"/>
                <a:gd name="connsiteX134" fmla="*/ 455509 w 1001968"/>
                <a:gd name="connsiteY134" fmla="*/ 215104 h 1249362"/>
                <a:gd name="connsiteX135" fmla="*/ 425705 w 1001968"/>
                <a:gd name="connsiteY135" fmla="*/ 222250 h 1249362"/>
                <a:gd name="connsiteX136" fmla="*/ 425705 w 1001968"/>
                <a:gd name="connsiteY136" fmla="*/ 78609 h 1249362"/>
                <a:gd name="connsiteX137" fmla="*/ 501635 w 1001968"/>
                <a:gd name="connsiteY137" fmla="*/ 0 h 124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01968" h="1249362">
                  <a:moveTo>
                    <a:pt x="78778" y="668337"/>
                  </a:moveTo>
                  <a:cubicBezTo>
                    <a:pt x="100214" y="668337"/>
                    <a:pt x="119507" y="676903"/>
                    <a:pt x="134512" y="691178"/>
                  </a:cubicBezTo>
                  <a:cubicBezTo>
                    <a:pt x="134512" y="691178"/>
                    <a:pt x="134512" y="691178"/>
                    <a:pt x="423902" y="980977"/>
                  </a:cubicBezTo>
                  <a:cubicBezTo>
                    <a:pt x="423902" y="980977"/>
                    <a:pt x="423902" y="980977"/>
                    <a:pt x="424617" y="788968"/>
                  </a:cubicBezTo>
                  <a:cubicBezTo>
                    <a:pt x="434621" y="791823"/>
                    <a:pt x="445339" y="793964"/>
                    <a:pt x="455342" y="795392"/>
                  </a:cubicBezTo>
                  <a:cubicBezTo>
                    <a:pt x="455342" y="795392"/>
                    <a:pt x="455342" y="795392"/>
                    <a:pt x="454628" y="1056639"/>
                  </a:cubicBezTo>
                  <a:cubicBezTo>
                    <a:pt x="454628" y="1056639"/>
                    <a:pt x="454628" y="1056639"/>
                    <a:pt x="112361" y="713306"/>
                  </a:cubicBezTo>
                  <a:cubicBezTo>
                    <a:pt x="103072" y="704740"/>
                    <a:pt x="91639" y="699744"/>
                    <a:pt x="78778" y="699744"/>
                  </a:cubicBezTo>
                  <a:cubicBezTo>
                    <a:pt x="65916" y="699744"/>
                    <a:pt x="54483" y="704740"/>
                    <a:pt x="45194" y="713306"/>
                  </a:cubicBezTo>
                  <a:cubicBezTo>
                    <a:pt x="27330" y="731864"/>
                    <a:pt x="27330" y="761844"/>
                    <a:pt x="45194" y="780402"/>
                  </a:cubicBezTo>
                  <a:cubicBezTo>
                    <a:pt x="45194" y="780402"/>
                    <a:pt x="45194" y="780402"/>
                    <a:pt x="468204" y="1204393"/>
                  </a:cubicBezTo>
                  <a:cubicBezTo>
                    <a:pt x="470348" y="1206535"/>
                    <a:pt x="472491" y="1207962"/>
                    <a:pt x="474635" y="1209390"/>
                  </a:cubicBezTo>
                  <a:cubicBezTo>
                    <a:pt x="475350" y="1210104"/>
                    <a:pt x="476064" y="1210104"/>
                    <a:pt x="476064" y="1210818"/>
                  </a:cubicBezTo>
                  <a:cubicBezTo>
                    <a:pt x="476779" y="1210818"/>
                    <a:pt x="477493" y="1211531"/>
                    <a:pt x="478208" y="1211531"/>
                  </a:cubicBezTo>
                  <a:cubicBezTo>
                    <a:pt x="478922" y="1212245"/>
                    <a:pt x="479637" y="1212245"/>
                    <a:pt x="480351" y="1212959"/>
                  </a:cubicBezTo>
                  <a:cubicBezTo>
                    <a:pt x="480351" y="1212959"/>
                    <a:pt x="481066" y="1212959"/>
                    <a:pt x="481781" y="1213673"/>
                  </a:cubicBezTo>
                  <a:cubicBezTo>
                    <a:pt x="487497" y="1216528"/>
                    <a:pt x="493928" y="1217955"/>
                    <a:pt x="500359" y="1217955"/>
                  </a:cubicBezTo>
                  <a:cubicBezTo>
                    <a:pt x="501073" y="1217955"/>
                    <a:pt x="501073" y="1217955"/>
                    <a:pt x="501788" y="1217955"/>
                  </a:cubicBezTo>
                  <a:cubicBezTo>
                    <a:pt x="501788" y="1217955"/>
                    <a:pt x="501788" y="1217955"/>
                    <a:pt x="502502" y="1217955"/>
                  </a:cubicBezTo>
                  <a:cubicBezTo>
                    <a:pt x="503931" y="1217955"/>
                    <a:pt x="505360" y="1217955"/>
                    <a:pt x="506075" y="1217955"/>
                  </a:cubicBezTo>
                  <a:cubicBezTo>
                    <a:pt x="507504" y="1217955"/>
                    <a:pt x="508219" y="1217242"/>
                    <a:pt x="508933" y="1217242"/>
                  </a:cubicBezTo>
                  <a:cubicBezTo>
                    <a:pt x="509648" y="1217242"/>
                    <a:pt x="510362" y="1217242"/>
                    <a:pt x="511077" y="1217242"/>
                  </a:cubicBezTo>
                  <a:cubicBezTo>
                    <a:pt x="511791" y="1216528"/>
                    <a:pt x="513220" y="1216528"/>
                    <a:pt x="513935" y="1216528"/>
                  </a:cubicBezTo>
                  <a:cubicBezTo>
                    <a:pt x="514650" y="1215814"/>
                    <a:pt x="514650" y="1215814"/>
                    <a:pt x="515364" y="1215814"/>
                  </a:cubicBezTo>
                  <a:cubicBezTo>
                    <a:pt x="516079" y="1215814"/>
                    <a:pt x="517508" y="1215100"/>
                    <a:pt x="518222" y="1215100"/>
                  </a:cubicBezTo>
                  <a:cubicBezTo>
                    <a:pt x="518937" y="1214386"/>
                    <a:pt x="518937" y="1214386"/>
                    <a:pt x="519651" y="1214386"/>
                  </a:cubicBezTo>
                  <a:cubicBezTo>
                    <a:pt x="520366" y="1214386"/>
                    <a:pt x="521080" y="1213673"/>
                    <a:pt x="522510" y="1212959"/>
                  </a:cubicBezTo>
                  <a:cubicBezTo>
                    <a:pt x="522510" y="1212959"/>
                    <a:pt x="523224" y="1212959"/>
                    <a:pt x="523939" y="1212245"/>
                  </a:cubicBezTo>
                  <a:cubicBezTo>
                    <a:pt x="524653" y="1212245"/>
                    <a:pt x="525368" y="1211531"/>
                    <a:pt x="526082" y="1210818"/>
                  </a:cubicBezTo>
                  <a:cubicBezTo>
                    <a:pt x="526797" y="1210818"/>
                    <a:pt x="527511" y="1210818"/>
                    <a:pt x="527511" y="1210104"/>
                  </a:cubicBezTo>
                  <a:cubicBezTo>
                    <a:pt x="528226" y="1209390"/>
                    <a:pt x="528940" y="1209390"/>
                    <a:pt x="529655" y="1208676"/>
                  </a:cubicBezTo>
                  <a:cubicBezTo>
                    <a:pt x="530369" y="1207962"/>
                    <a:pt x="531084" y="1207962"/>
                    <a:pt x="531799" y="1207249"/>
                  </a:cubicBezTo>
                  <a:cubicBezTo>
                    <a:pt x="531799" y="1207249"/>
                    <a:pt x="532513" y="1206535"/>
                    <a:pt x="533228" y="1205821"/>
                  </a:cubicBezTo>
                  <a:cubicBezTo>
                    <a:pt x="533942" y="1205107"/>
                    <a:pt x="533942" y="1205107"/>
                    <a:pt x="534657" y="1204393"/>
                  </a:cubicBezTo>
                  <a:cubicBezTo>
                    <a:pt x="534657" y="1204393"/>
                    <a:pt x="534657" y="1204393"/>
                    <a:pt x="956952" y="781830"/>
                  </a:cubicBezTo>
                  <a:cubicBezTo>
                    <a:pt x="965526" y="772550"/>
                    <a:pt x="970528" y="761130"/>
                    <a:pt x="970528" y="748282"/>
                  </a:cubicBezTo>
                  <a:cubicBezTo>
                    <a:pt x="970528" y="735433"/>
                    <a:pt x="965526" y="724013"/>
                    <a:pt x="956952" y="714733"/>
                  </a:cubicBezTo>
                  <a:cubicBezTo>
                    <a:pt x="948377" y="706168"/>
                    <a:pt x="936230" y="701171"/>
                    <a:pt x="924083" y="701171"/>
                  </a:cubicBezTo>
                  <a:cubicBezTo>
                    <a:pt x="911221" y="701171"/>
                    <a:pt x="899788" y="706168"/>
                    <a:pt x="890499" y="714733"/>
                  </a:cubicBezTo>
                  <a:cubicBezTo>
                    <a:pt x="890499" y="714733"/>
                    <a:pt x="890499" y="714733"/>
                    <a:pt x="548948" y="1056639"/>
                  </a:cubicBezTo>
                  <a:cubicBezTo>
                    <a:pt x="548948" y="1056639"/>
                    <a:pt x="548948" y="1056639"/>
                    <a:pt x="549662" y="796106"/>
                  </a:cubicBezTo>
                  <a:cubicBezTo>
                    <a:pt x="560380" y="793964"/>
                    <a:pt x="570384" y="791823"/>
                    <a:pt x="581102" y="788968"/>
                  </a:cubicBezTo>
                  <a:cubicBezTo>
                    <a:pt x="581102" y="788968"/>
                    <a:pt x="581102" y="788968"/>
                    <a:pt x="580388" y="980977"/>
                  </a:cubicBezTo>
                  <a:cubicBezTo>
                    <a:pt x="580388" y="980977"/>
                    <a:pt x="580388" y="980977"/>
                    <a:pt x="868349" y="692606"/>
                  </a:cubicBezTo>
                  <a:cubicBezTo>
                    <a:pt x="883354" y="677616"/>
                    <a:pt x="902647" y="669765"/>
                    <a:pt x="924083" y="669765"/>
                  </a:cubicBezTo>
                  <a:cubicBezTo>
                    <a:pt x="944805" y="669765"/>
                    <a:pt x="964097" y="677616"/>
                    <a:pt x="979103" y="692606"/>
                  </a:cubicBezTo>
                  <a:cubicBezTo>
                    <a:pt x="993394" y="707596"/>
                    <a:pt x="1001968" y="727582"/>
                    <a:pt x="1001968" y="748282"/>
                  </a:cubicBezTo>
                  <a:cubicBezTo>
                    <a:pt x="1001968" y="769695"/>
                    <a:pt x="993394" y="788968"/>
                    <a:pt x="978388" y="803957"/>
                  </a:cubicBezTo>
                  <a:cubicBezTo>
                    <a:pt x="978388" y="803957"/>
                    <a:pt x="978388" y="803957"/>
                    <a:pt x="556808" y="1226521"/>
                  </a:cubicBezTo>
                  <a:cubicBezTo>
                    <a:pt x="556093" y="1227235"/>
                    <a:pt x="555379" y="1227948"/>
                    <a:pt x="553949" y="1229376"/>
                  </a:cubicBezTo>
                  <a:cubicBezTo>
                    <a:pt x="553235" y="1230090"/>
                    <a:pt x="552520" y="1230804"/>
                    <a:pt x="551091" y="1231517"/>
                  </a:cubicBezTo>
                  <a:cubicBezTo>
                    <a:pt x="550377" y="1232231"/>
                    <a:pt x="549662" y="1232945"/>
                    <a:pt x="548233" y="1233659"/>
                  </a:cubicBezTo>
                  <a:cubicBezTo>
                    <a:pt x="548233" y="1233659"/>
                    <a:pt x="548233" y="1233659"/>
                    <a:pt x="548233" y="1234373"/>
                  </a:cubicBezTo>
                  <a:cubicBezTo>
                    <a:pt x="546804" y="1235086"/>
                    <a:pt x="546089" y="1235800"/>
                    <a:pt x="545375" y="1236514"/>
                  </a:cubicBezTo>
                  <a:cubicBezTo>
                    <a:pt x="543946" y="1236514"/>
                    <a:pt x="543231" y="1237228"/>
                    <a:pt x="542517" y="1237942"/>
                  </a:cubicBezTo>
                  <a:cubicBezTo>
                    <a:pt x="542517" y="1237942"/>
                    <a:pt x="542517" y="1237942"/>
                    <a:pt x="541802" y="1237942"/>
                  </a:cubicBezTo>
                  <a:cubicBezTo>
                    <a:pt x="541088" y="1238655"/>
                    <a:pt x="539659" y="1239369"/>
                    <a:pt x="538944" y="1240083"/>
                  </a:cubicBezTo>
                  <a:cubicBezTo>
                    <a:pt x="537515" y="1240797"/>
                    <a:pt x="536800" y="1240797"/>
                    <a:pt x="536086" y="1241510"/>
                  </a:cubicBezTo>
                  <a:cubicBezTo>
                    <a:pt x="536086" y="1241510"/>
                    <a:pt x="536086" y="1241510"/>
                    <a:pt x="535371" y="1241510"/>
                  </a:cubicBezTo>
                  <a:cubicBezTo>
                    <a:pt x="533942" y="1242224"/>
                    <a:pt x="533228" y="1242938"/>
                    <a:pt x="531799" y="1243652"/>
                  </a:cubicBezTo>
                  <a:cubicBezTo>
                    <a:pt x="531084" y="1243652"/>
                    <a:pt x="529655" y="1244366"/>
                    <a:pt x="528940" y="1244366"/>
                  </a:cubicBezTo>
                  <a:cubicBezTo>
                    <a:pt x="527511" y="1245079"/>
                    <a:pt x="526082" y="1245793"/>
                    <a:pt x="524653" y="1245793"/>
                  </a:cubicBezTo>
                  <a:cubicBezTo>
                    <a:pt x="523939" y="1246507"/>
                    <a:pt x="522510" y="1246507"/>
                    <a:pt x="521795" y="1246507"/>
                  </a:cubicBezTo>
                  <a:cubicBezTo>
                    <a:pt x="520366" y="1247221"/>
                    <a:pt x="518937" y="1247221"/>
                    <a:pt x="516793" y="1247935"/>
                  </a:cubicBezTo>
                  <a:cubicBezTo>
                    <a:pt x="516079" y="1247935"/>
                    <a:pt x="514650" y="1247935"/>
                    <a:pt x="513935" y="1248648"/>
                  </a:cubicBezTo>
                  <a:cubicBezTo>
                    <a:pt x="512506" y="1248648"/>
                    <a:pt x="511077" y="1248648"/>
                    <a:pt x="508933" y="1248648"/>
                  </a:cubicBezTo>
                  <a:cubicBezTo>
                    <a:pt x="507504" y="1249362"/>
                    <a:pt x="505360" y="1249362"/>
                    <a:pt x="503931" y="1249362"/>
                  </a:cubicBezTo>
                  <a:cubicBezTo>
                    <a:pt x="503217" y="1249362"/>
                    <a:pt x="502502" y="1249362"/>
                    <a:pt x="501788" y="1249362"/>
                  </a:cubicBezTo>
                  <a:cubicBezTo>
                    <a:pt x="501788" y="1249362"/>
                    <a:pt x="501788" y="1249362"/>
                    <a:pt x="501073" y="1249362"/>
                  </a:cubicBezTo>
                  <a:cubicBezTo>
                    <a:pt x="500359" y="1249362"/>
                    <a:pt x="499644" y="1249362"/>
                    <a:pt x="498930" y="1249362"/>
                  </a:cubicBezTo>
                  <a:cubicBezTo>
                    <a:pt x="488211" y="1248648"/>
                    <a:pt x="478208" y="1246507"/>
                    <a:pt x="468204" y="1242224"/>
                  </a:cubicBezTo>
                  <a:cubicBezTo>
                    <a:pt x="468204" y="1242224"/>
                    <a:pt x="468204" y="1242224"/>
                    <a:pt x="468204" y="1241510"/>
                  </a:cubicBezTo>
                  <a:cubicBezTo>
                    <a:pt x="467490" y="1241510"/>
                    <a:pt x="466775" y="1240797"/>
                    <a:pt x="465346" y="1240797"/>
                  </a:cubicBezTo>
                  <a:cubicBezTo>
                    <a:pt x="464632" y="1240083"/>
                    <a:pt x="463917" y="1239369"/>
                    <a:pt x="462488" y="1239369"/>
                  </a:cubicBezTo>
                  <a:cubicBezTo>
                    <a:pt x="461773" y="1238655"/>
                    <a:pt x="460344" y="1237942"/>
                    <a:pt x="459630" y="1237228"/>
                  </a:cubicBezTo>
                  <a:cubicBezTo>
                    <a:pt x="458201" y="1236514"/>
                    <a:pt x="457486" y="1235800"/>
                    <a:pt x="457486" y="1235800"/>
                  </a:cubicBezTo>
                  <a:cubicBezTo>
                    <a:pt x="453199" y="1232945"/>
                    <a:pt x="449626" y="1230090"/>
                    <a:pt x="446768" y="1227235"/>
                  </a:cubicBezTo>
                  <a:cubicBezTo>
                    <a:pt x="446768" y="1227235"/>
                    <a:pt x="446768" y="1227235"/>
                    <a:pt x="23043" y="802530"/>
                  </a:cubicBezTo>
                  <a:cubicBezTo>
                    <a:pt x="-7682" y="771837"/>
                    <a:pt x="-7682" y="721871"/>
                    <a:pt x="23043" y="691178"/>
                  </a:cubicBezTo>
                  <a:cubicBezTo>
                    <a:pt x="38049" y="676903"/>
                    <a:pt x="58056" y="668337"/>
                    <a:pt x="78778" y="668337"/>
                  </a:cubicBezTo>
                  <a:close/>
                  <a:moveTo>
                    <a:pt x="516192" y="534987"/>
                  </a:moveTo>
                  <a:cubicBezTo>
                    <a:pt x="522724" y="537145"/>
                    <a:pt x="529255" y="540022"/>
                    <a:pt x="533609" y="543619"/>
                  </a:cubicBezTo>
                  <a:cubicBezTo>
                    <a:pt x="539415" y="547216"/>
                    <a:pt x="541592" y="551532"/>
                    <a:pt x="541592" y="558006"/>
                  </a:cubicBezTo>
                  <a:cubicBezTo>
                    <a:pt x="541592" y="563760"/>
                    <a:pt x="540141" y="568796"/>
                    <a:pt x="535061" y="573112"/>
                  </a:cubicBezTo>
                  <a:cubicBezTo>
                    <a:pt x="531432" y="577427"/>
                    <a:pt x="525627" y="579585"/>
                    <a:pt x="516192" y="581024"/>
                  </a:cubicBezTo>
                  <a:cubicBezTo>
                    <a:pt x="516192" y="581024"/>
                    <a:pt x="516192" y="581024"/>
                    <a:pt x="516192" y="534987"/>
                  </a:cubicBezTo>
                  <a:close/>
                  <a:moveTo>
                    <a:pt x="486030" y="428625"/>
                  </a:moveTo>
                  <a:cubicBezTo>
                    <a:pt x="486030" y="428625"/>
                    <a:pt x="486030" y="428625"/>
                    <a:pt x="486030" y="481012"/>
                  </a:cubicBezTo>
                  <a:cubicBezTo>
                    <a:pt x="479227" y="478102"/>
                    <a:pt x="473103" y="475191"/>
                    <a:pt x="468341" y="471553"/>
                  </a:cubicBezTo>
                  <a:cubicBezTo>
                    <a:pt x="464939" y="467915"/>
                    <a:pt x="462217" y="462095"/>
                    <a:pt x="462217" y="454819"/>
                  </a:cubicBezTo>
                  <a:cubicBezTo>
                    <a:pt x="462217" y="440267"/>
                    <a:pt x="469701" y="431536"/>
                    <a:pt x="486030" y="428625"/>
                  </a:cubicBezTo>
                  <a:close/>
                  <a:moveTo>
                    <a:pt x="487458" y="361950"/>
                  </a:moveTo>
                  <a:cubicBezTo>
                    <a:pt x="487458" y="361950"/>
                    <a:pt x="487458" y="361950"/>
                    <a:pt x="487458" y="393315"/>
                  </a:cubicBezTo>
                  <a:cubicBezTo>
                    <a:pt x="466742" y="396166"/>
                    <a:pt x="450311" y="403294"/>
                    <a:pt x="439595" y="414700"/>
                  </a:cubicBezTo>
                  <a:cubicBezTo>
                    <a:pt x="428165" y="426105"/>
                    <a:pt x="422450" y="441075"/>
                    <a:pt x="422450" y="460321"/>
                  </a:cubicBezTo>
                  <a:cubicBezTo>
                    <a:pt x="422450" y="470301"/>
                    <a:pt x="423879" y="478855"/>
                    <a:pt x="428165" y="486696"/>
                  </a:cubicBezTo>
                  <a:cubicBezTo>
                    <a:pt x="431737" y="493824"/>
                    <a:pt x="436738" y="499527"/>
                    <a:pt x="443167" y="504517"/>
                  </a:cubicBezTo>
                  <a:cubicBezTo>
                    <a:pt x="448882" y="509506"/>
                    <a:pt x="455312" y="513071"/>
                    <a:pt x="463170" y="515922"/>
                  </a:cubicBezTo>
                  <a:cubicBezTo>
                    <a:pt x="471742" y="519486"/>
                    <a:pt x="479600" y="522337"/>
                    <a:pt x="487458" y="524476"/>
                  </a:cubicBezTo>
                  <a:cubicBezTo>
                    <a:pt x="487458" y="524476"/>
                    <a:pt x="487458" y="524476"/>
                    <a:pt x="487458" y="582928"/>
                  </a:cubicBezTo>
                  <a:cubicBezTo>
                    <a:pt x="477457" y="581503"/>
                    <a:pt x="470313" y="578651"/>
                    <a:pt x="465313" y="574374"/>
                  </a:cubicBezTo>
                  <a:cubicBezTo>
                    <a:pt x="460312" y="570097"/>
                    <a:pt x="456026" y="565107"/>
                    <a:pt x="452454" y="559405"/>
                  </a:cubicBezTo>
                  <a:cubicBezTo>
                    <a:pt x="452454" y="559405"/>
                    <a:pt x="452454" y="559405"/>
                    <a:pt x="414592" y="577226"/>
                  </a:cubicBezTo>
                  <a:cubicBezTo>
                    <a:pt x="426737" y="605026"/>
                    <a:pt x="450311" y="620708"/>
                    <a:pt x="487458" y="622134"/>
                  </a:cubicBezTo>
                  <a:cubicBezTo>
                    <a:pt x="487458" y="622134"/>
                    <a:pt x="487458" y="622134"/>
                    <a:pt x="487458" y="655637"/>
                  </a:cubicBezTo>
                  <a:cubicBezTo>
                    <a:pt x="487458" y="655637"/>
                    <a:pt x="487458" y="655637"/>
                    <a:pt x="518177" y="655637"/>
                  </a:cubicBezTo>
                  <a:cubicBezTo>
                    <a:pt x="518177" y="655637"/>
                    <a:pt x="518177" y="655637"/>
                    <a:pt x="518177" y="621421"/>
                  </a:cubicBezTo>
                  <a:cubicBezTo>
                    <a:pt x="538893" y="618570"/>
                    <a:pt x="555324" y="611442"/>
                    <a:pt x="567468" y="600036"/>
                  </a:cubicBezTo>
                  <a:cubicBezTo>
                    <a:pt x="579613" y="588631"/>
                    <a:pt x="586042" y="572949"/>
                    <a:pt x="586042" y="552989"/>
                  </a:cubicBezTo>
                  <a:cubicBezTo>
                    <a:pt x="586042" y="542297"/>
                    <a:pt x="583899" y="533030"/>
                    <a:pt x="580327" y="526614"/>
                  </a:cubicBezTo>
                  <a:cubicBezTo>
                    <a:pt x="576041" y="518773"/>
                    <a:pt x="571040" y="513071"/>
                    <a:pt x="564611" y="508081"/>
                  </a:cubicBezTo>
                  <a:cubicBezTo>
                    <a:pt x="557467" y="503091"/>
                    <a:pt x="550323" y="498814"/>
                    <a:pt x="542465" y="495963"/>
                  </a:cubicBezTo>
                  <a:cubicBezTo>
                    <a:pt x="534607" y="492398"/>
                    <a:pt x="526749" y="489547"/>
                    <a:pt x="518177" y="487409"/>
                  </a:cubicBezTo>
                  <a:cubicBezTo>
                    <a:pt x="518177" y="487409"/>
                    <a:pt x="518177" y="487409"/>
                    <a:pt x="518177" y="432521"/>
                  </a:cubicBezTo>
                  <a:cubicBezTo>
                    <a:pt x="524606" y="433233"/>
                    <a:pt x="530321" y="435372"/>
                    <a:pt x="533893" y="437510"/>
                  </a:cubicBezTo>
                  <a:cubicBezTo>
                    <a:pt x="538179" y="440362"/>
                    <a:pt x="541751" y="443213"/>
                    <a:pt x="545323" y="447490"/>
                  </a:cubicBezTo>
                  <a:cubicBezTo>
                    <a:pt x="545323" y="447490"/>
                    <a:pt x="545323" y="447490"/>
                    <a:pt x="580327" y="424679"/>
                  </a:cubicBezTo>
                  <a:cubicBezTo>
                    <a:pt x="573183" y="414700"/>
                    <a:pt x="564611" y="406859"/>
                    <a:pt x="553895" y="401869"/>
                  </a:cubicBezTo>
                  <a:cubicBezTo>
                    <a:pt x="543894" y="397592"/>
                    <a:pt x="531750" y="394028"/>
                    <a:pt x="518177" y="393315"/>
                  </a:cubicBezTo>
                  <a:cubicBezTo>
                    <a:pt x="518177" y="393315"/>
                    <a:pt x="518177" y="393315"/>
                    <a:pt x="518177" y="361950"/>
                  </a:cubicBezTo>
                  <a:cubicBezTo>
                    <a:pt x="518177" y="361950"/>
                    <a:pt x="518177" y="361950"/>
                    <a:pt x="487458" y="361950"/>
                  </a:cubicBezTo>
                  <a:close/>
                  <a:moveTo>
                    <a:pt x="501905" y="242887"/>
                  </a:moveTo>
                  <a:cubicBezTo>
                    <a:pt x="646569" y="242887"/>
                    <a:pt x="763843" y="360871"/>
                    <a:pt x="763843" y="506412"/>
                  </a:cubicBezTo>
                  <a:cubicBezTo>
                    <a:pt x="763843" y="651953"/>
                    <a:pt x="646569" y="769937"/>
                    <a:pt x="501905" y="769937"/>
                  </a:cubicBezTo>
                  <a:cubicBezTo>
                    <a:pt x="357241" y="769937"/>
                    <a:pt x="239967" y="651953"/>
                    <a:pt x="239967" y="506412"/>
                  </a:cubicBezTo>
                  <a:cubicBezTo>
                    <a:pt x="239967" y="360871"/>
                    <a:pt x="357241" y="242887"/>
                    <a:pt x="501905" y="242887"/>
                  </a:cubicBezTo>
                  <a:close/>
                  <a:moveTo>
                    <a:pt x="501635" y="0"/>
                  </a:moveTo>
                  <a:cubicBezTo>
                    <a:pt x="522923" y="0"/>
                    <a:pt x="542083" y="8576"/>
                    <a:pt x="556985" y="22868"/>
                  </a:cubicBezTo>
                  <a:cubicBezTo>
                    <a:pt x="571887" y="37876"/>
                    <a:pt x="579693" y="57885"/>
                    <a:pt x="579693" y="78609"/>
                  </a:cubicBezTo>
                  <a:cubicBezTo>
                    <a:pt x="579693" y="78609"/>
                    <a:pt x="579693" y="78609"/>
                    <a:pt x="579693" y="222250"/>
                  </a:cubicBezTo>
                  <a:cubicBezTo>
                    <a:pt x="569759" y="219392"/>
                    <a:pt x="559114" y="217248"/>
                    <a:pt x="548470" y="215818"/>
                  </a:cubicBezTo>
                  <a:cubicBezTo>
                    <a:pt x="548470" y="215818"/>
                    <a:pt x="548470" y="215818"/>
                    <a:pt x="548470" y="78609"/>
                  </a:cubicBezTo>
                  <a:cubicBezTo>
                    <a:pt x="548470" y="52883"/>
                    <a:pt x="527891" y="31444"/>
                    <a:pt x="501635" y="31444"/>
                  </a:cubicBezTo>
                  <a:cubicBezTo>
                    <a:pt x="476798" y="31444"/>
                    <a:pt x="455509" y="52883"/>
                    <a:pt x="455509" y="78609"/>
                  </a:cubicBezTo>
                  <a:cubicBezTo>
                    <a:pt x="455509" y="78609"/>
                    <a:pt x="455509" y="78609"/>
                    <a:pt x="455509" y="215104"/>
                  </a:cubicBezTo>
                  <a:cubicBezTo>
                    <a:pt x="445575" y="217248"/>
                    <a:pt x="434930" y="219392"/>
                    <a:pt x="425705" y="222250"/>
                  </a:cubicBezTo>
                  <a:cubicBezTo>
                    <a:pt x="425705" y="222250"/>
                    <a:pt x="425705" y="222250"/>
                    <a:pt x="425705" y="78609"/>
                  </a:cubicBezTo>
                  <a:cubicBezTo>
                    <a:pt x="425705" y="35017"/>
                    <a:pt x="459767" y="0"/>
                    <a:pt x="50163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4146512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6" name="think-cell Slide" r:id="rId7" imgW="415" imgH="416" progId="TCLayout.ActiveDocument.1">
                  <p:embed/>
                </p:oleObj>
              </mc:Choice>
              <mc:Fallback>
                <p:oleObj name="think-cell Slide" r:id="rId7" imgW="415" imgH="416" progId="TCLayout.ActiveDocument.1">
                  <p:embed/>
                  <p:pic>
                    <p:nvPicPr>
                      <p:cNvPr id="17" name="Object 16"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622800"/>
            <a:ext cx="10933350" cy="664797"/>
          </a:xfrm>
        </p:spPr>
        <p:txBody>
          <a:bodyPr/>
          <a:lstStyle/>
          <a:p>
            <a:r>
              <a:rPr lang="en-US" dirty="0"/>
              <a:t>To combat HC labor shortages, Governor Charlie Baker established a Healthcare Workforce Collaborative, a multi-year private-public collaboration</a:t>
            </a:r>
          </a:p>
        </p:txBody>
      </p:sp>
      <p:grpSp>
        <p:nvGrpSpPr>
          <p:cNvPr id="3" name="Group 2"/>
          <p:cNvGrpSpPr/>
          <p:nvPr/>
        </p:nvGrpSpPr>
        <p:grpSpPr>
          <a:xfrm>
            <a:off x="5942914" y="2984746"/>
            <a:ext cx="306171" cy="3657600"/>
            <a:chOff x="5942914" y="2768846"/>
            <a:chExt cx="306171" cy="3657600"/>
          </a:xfrm>
        </p:grpSpPr>
        <p:cxnSp>
          <p:nvCxnSpPr>
            <p:cNvPr id="39" name="Straight Connector 38"/>
            <p:cNvCxnSpPr/>
            <p:nvPr/>
          </p:nvCxnSpPr>
          <p:spPr>
            <a:xfrm>
              <a:off x="6096000" y="2768846"/>
              <a:ext cx="0" cy="3657600"/>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5942914" y="4444191"/>
              <a:ext cx="306171" cy="306910"/>
              <a:chOff x="5937564" y="3833745"/>
              <a:chExt cx="306171" cy="306910"/>
            </a:xfrm>
          </p:grpSpPr>
          <p:sp>
            <p:nvSpPr>
              <p:cNvPr id="41" name="Freeform 94"/>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42" name="Freeform 95"/>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
        <p:nvSpPr>
          <p:cNvPr id="44" name="Title 2"/>
          <p:cNvSpPr txBox="1">
            <a:spLocks/>
          </p:cNvSpPr>
          <p:nvPr/>
        </p:nvSpPr>
        <p:spPr>
          <a:xfrm>
            <a:off x="875898" y="2979877"/>
            <a:ext cx="4231969" cy="257916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mj-lt"/>
                <a:ea typeface="+mj-ea"/>
                <a:cs typeface="+mj-cs"/>
                <a:sym typeface="Trebuchet MS" panose="020B0603020202020204" pitchFamily="34" charset="0"/>
              </a:defRPr>
            </a:lvl1pPr>
          </a:lstStyle>
          <a:p>
            <a:r>
              <a:rPr lang="en-US" sz="2400" dirty="0"/>
              <a:t>Mission of the collaborative</a:t>
            </a:r>
          </a:p>
          <a:p>
            <a:pPr>
              <a:lnSpc>
                <a:spcPct val="100000"/>
              </a:lnSpc>
              <a:spcBef>
                <a:spcPts val="0"/>
              </a:spcBef>
              <a:buSzPct val="100000"/>
            </a:pPr>
            <a:endParaRPr lang="en-US" sz="600" dirty="0">
              <a:solidFill>
                <a:schemeClr val="tx1">
                  <a:lumMod val="100000"/>
                </a:schemeClr>
              </a:solidFill>
              <a:latin typeface="Trebuchet MS" panose="020B0603020202020204" pitchFamily="34" charset="0"/>
            </a:endParaRPr>
          </a:p>
          <a:p>
            <a:pPr>
              <a:lnSpc>
                <a:spcPct val="100000"/>
              </a:lnSpc>
              <a:spcBef>
                <a:spcPts val="0"/>
              </a:spcBef>
              <a:buSzPct val="100000"/>
            </a:pPr>
            <a:r>
              <a:rPr lang="en-US" sz="2000" dirty="0">
                <a:solidFill>
                  <a:schemeClr val="tx1">
                    <a:lumMod val="100000"/>
                  </a:schemeClr>
                </a:solidFill>
                <a:latin typeface="Trebuchet MS" panose="020B0603020202020204" pitchFamily="34" charset="0"/>
              </a:rPr>
              <a:t>Close </a:t>
            </a:r>
            <a:r>
              <a:rPr lang="en-US" sz="2000" b="1" dirty="0">
                <a:solidFill>
                  <a:schemeClr val="tx1">
                    <a:lumMod val="100000"/>
                  </a:schemeClr>
                </a:solidFill>
                <a:latin typeface="Trebuchet MS" panose="020B0603020202020204" pitchFamily="34" charset="0"/>
              </a:rPr>
              <a:t>health care workforce </a:t>
            </a:r>
            <a:r>
              <a:rPr lang="en-US" sz="2000" b="1" dirty="0">
                <a:solidFill>
                  <a:srgbClr val="575757"/>
                </a:solidFill>
              </a:rPr>
              <a:t>shortages </a:t>
            </a:r>
            <a:r>
              <a:rPr lang="en-US" sz="2000" dirty="0">
                <a:solidFill>
                  <a:srgbClr val="575757"/>
                </a:solidFill>
              </a:rPr>
              <a:t>in MA to improve patient </a:t>
            </a:r>
            <a:r>
              <a:rPr lang="en-US" sz="2000" b="1" dirty="0">
                <a:solidFill>
                  <a:srgbClr val="575757"/>
                </a:solidFill>
              </a:rPr>
              <a:t>quality of care</a:t>
            </a:r>
            <a:r>
              <a:rPr lang="en-US" sz="2000" dirty="0">
                <a:solidFill>
                  <a:srgbClr val="575757"/>
                </a:solidFill>
              </a:rPr>
              <a:t>, provide new opportunities for a </a:t>
            </a:r>
            <a:r>
              <a:rPr lang="en-US" sz="2000" b="1" dirty="0">
                <a:solidFill>
                  <a:srgbClr val="575757"/>
                </a:solidFill>
              </a:rPr>
              <a:t>diverse workforce</a:t>
            </a:r>
            <a:r>
              <a:rPr lang="en-US" sz="2000" dirty="0">
                <a:solidFill>
                  <a:srgbClr val="575757"/>
                </a:solidFill>
              </a:rPr>
              <a:t>, retain </a:t>
            </a:r>
            <a:r>
              <a:rPr lang="en-US" sz="2000" b="1" dirty="0">
                <a:solidFill>
                  <a:srgbClr val="575757"/>
                </a:solidFill>
              </a:rPr>
              <a:t>pre-eminence in the industry</a:t>
            </a:r>
            <a:r>
              <a:rPr lang="en-US" sz="2000" dirty="0">
                <a:solidFill>
                  <a:srgbClr val="575757"/>
                </a:solidFill>
              </a:rPr>
              <a:t>, and fuel continued </a:t>
            </a:r>
            <a:r>
              <a:rPr lang="en-US" sz="2000" b="1" dirty="0">
                <a:solidFill>
                  <a:srgbClr val="575757"/>
                </a:solidFill>
              </a:rPr>
              <a:t>growth</a:t>
            </a:r>
          </a:p>
        </p:txBody>
      </p:sp>
      <p:sp>
        <p:nvSpPr>
          <p:cNvPr id="45" name="Title 2"/>
          <p:cNvSpPr txBox="1">
            <a:spLocks/>
          </p:cNvSpPr>
          <p:nvPr/>
        </p:nvSpPr>
        <p:spPr>
          <a:xfrm>
            <a:off x="6579286" y="2979877"/>
            <a:ext cx="4505810" cy="3062377"/>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mj-lt"/>
                <a:ea typeface="+mj-ea"/>
                <a:cs typeface="+mj-cs"/>
                <a:sym typeface="Trebuchet MS" panose="020B0603020202020204" pitchFamily="34" charset="0"/>
              </a:defRPr>
            </a:lvl1pPr>
          </a:lstStyle>
          <a:p>
            <a:r>
              <a:rPr lang="en-US" sz="2400" dirty="0"/>
              <a:t>Mandate</a:t>
            </a:r>
          </a:p>
          <a:p>
            <a:endParaRPr lang="en-US" sz="600" dirty="0"/>
          </a:p>
          <a:p>
            <a:pPr>
              <a:spcAft>
                <a:spcPts val="1200"/>
              </a:spcAft>
              <a:buSzPct val="100000"/>
              <a:buFont typeface="Trebuchet MS" panose="020B0603020202020204" pitchFamily="34" charset="0"/>
              <a:buChar char="​"/>
            </a:pPr>
            <a:r>
              <a:rPr lang="en-US" sz="2000" dirty="0">
                <a:solidFill>
                  <a:schemeClr val="tx1">
                    <a:lumMod val="100000"/>
                  </a:schemeClr>
                </a:solidFill>
                <a:latin typeface="Trebuchet MS" panose="020B0603020202020204" pitchFamily="34" charset="0"/>
              </a:rPr>
              <a:t>A multi-year private-public collaboration across government, educational institutions, and industry that will: </a:t>
            </a:r>
          </a:p>
          <a:p>
            <a:pPr marL="324000" lvl="1" indent="-216000">
              <a:spcAft>
                <a:spcPts val="1200"/>
              </a:spcAft>
              <a:buClr>
                <a:schemeClr val="tx2">
                  <a:lumMod val="100000"/>
                </a:schemeClr>
              </a:buClr>
              <a:buSzPct val="100000"/>
              <a:buFont typeface="Trebuchet MS" panose="020B0603020202020204" pitchFamily="34" charset="0"/>
              <a:buChar char="•"/>
            </a:pPr>
            <a:r>
              <a:rPr lang="en-US" sz="2000" dirty="0">
                <a:solidFill>
                  <a:schemeClr val="tx1">
                    <a:lumMod val="100000"/>
                  </a:schemeClr>
                </a:solidFill>
                <a:latin typeface="Trebuchet MS" panose="020B0603020202020204" pitchFamily="34" charset="0"/>
              </a:rPr>
              <a:t>Focus attention on key issues and economic bottlenecks contributing to workforce shortages</a:t>
            </a:r>
          </a:p>
          <a:p>
            <a:pPr marL="324000" lvl="1" indent="-216000">
              <a:spcAft>
                <a:spcPts val="1200"/>
              </a:spcAft>
              <a:buClr>
                <a:schemeClr val="tx2">
                  <a:lumMod val="100000"/>
                </a:schemeClr>
              </a:buClr>
              <a:buSzPct val="100000"/>
              <a:buFont typeface="Trebuchet MS" panose="020B0603020202020204" pitchFamily="34" charset="0"/>
              <a:buChar char="•"/>
            </a:pPr>
            <a:r>
              <a:rPr lang="en-US" sz="2000" dirty="0">
                <a:solidFill>
                  <a:schemeClr val="tx1">
                    <a:lumMod val="100000"/>
                  </a:schemeClr>
                </a:solidFill>
                <a:latin typeface="Trebuchet MS" panose="020B0603020202020204" pitchFamily="34" charset="0"/>
              </a:rPr>
              <a:t>Design and implement solutions</a:t>
            </a:r>
          </a:p>
        </p:txBody>
      </p:sp>
      <p:grpSp>
        <p:nvGrpSpPr>
          <p:cNvPr id="13" name="Group 12"/>
          <p:cNvGrpSpPr>
            <a:grpSpLocks noChangeAspect="1"/>
          </p:cNvGrpSpPr>
          <p:nvPr/>
        </p:nvGrpSpPr>
        <p:grpSpPr>
          <a:xfrm>
            <a:off x="875898" y="1543040"/>
            <a:ext cx="1151255" cy="1151255"/>
            <a:chOff x="5273675" y="2606675"/>
            <a:chExt cx="1644650" cy="1644650"/>
          </a:xfrm>
        </p:grpSpPr>
        <p:sp>
          <p:nvSpPr>
            <p:cNvPr id="14" name="AutoShape 3"/>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 tIns="32004" rIns="64008" bIns="32004" numCol="1" anchor="t" anchorCtr="0" compatLnSpc="1">
              <a:prstTxWarp prst="textNoShape">
                <a:avLst/>
              </a:prstTxWarp>
            </a:bodyPr>
            <a:lstStyle/>
            <a:p>
              <a:endParaRPr lang="en-US" dirty="0"/>
            </a:p>
          </p:txBody>
        </p:sp>
        <p:grpSp>
          <p:nvGrpSpPr>
            <p:cNvPr id="15" name="Group 14"/>
            <p:cNvGrpSpPr/>
            <p:nvPr/>
          </p:nvGrpSpPr>
          <p:grpSpPr>
            <a:xfrm>
              <a:off x="5443086" y="2924175"/>
              <a:ext cx="1305829" cy="1009650"/>
              <a:chOff x="5445551" y="2967038"/>
              <a:chExt cx="1305829" cy="1009650"/>
            </a:xfrm>
          </p:grpSpPr>
          <p:sp>
            <p:nvSpPr>
              <p:cNvPr id="16" name="Freeform 15"/>
              <p:cNvSpPr>
                <a:spLocks/>
              </p:cNvSpPr>
              <p:nvPr/>
            </p:nvSpPr>
            <p:spPr bwMode="auto">
              <a:xfrm>
                <a:off x="5445551" y="2967038"/>
                <a:ext cx="1305829" cy="1009650"/>
              </a:xfrm>
              <a:custGeom>
                <a:avLst/>
                <a:gdLst>
                  <a:gd name="connsiteX0" fmla="*/ 752057 w 1305829"/>
                  <a:gd name="connsiteY0" fmla="*/ 24218 h 1009650"/>
                  <a:gd name="connsiteX1" fmla="*/ 788431 w 1305829"/>
                  <a:gd name="connsiteY1" fmla="*/ 34246 h 1009650"/>
                  <a:gd name="connsiteX2" fmla="*/ 826851 w 1305829"/>
                  <a:gd name="connsiteY2" fmla="*/ 55733 h 1009650"/>
                  <a:gd name="connsiteX3" fmla="*/ 886614 w 1305829"/>
                  <a:gd name="connsiteY3" fmla="*/ 55733 h 1009650"/>
                  <a:gd name="connsiteX4" fmla="*/ 925034 w 1305829"/>
                  <a:gd name="connsiteY4" fmla="*/ 31381 h 1009650"/>
                  <a:gd name="connsiteX5" fmla="*/ 925745 w 1305829"/>
                  <a:gd name="connsiteY5" fmla="*/ 31381 h 1009650"/>
                  <a:gd name="connsiteX6" fmla="*/ 930726 w 1305829"/>
                  <a:gd name="connsiteY6" fmla="*/ 34962 h 1009650"/>
                  <a:gd name="connsiteX7" fmla="*/ 930726 w 1305829"/>
                  <a:gd name="connsiteY7" fmla="*/ 35678 h 1009650"/>
                  <a:gd name="connsiteX8" fmla="*/ 931437 w 1305829"/>
                  <a:gd name="connsiteY8" fmla="*/ 191820 h 1009650"/>
                  <a:gd name="connsiteX9" fmla="*/ 927880 w 1305829"/>
                  <a:gd name="connsiteY9" fmla="*/ 198982 h 1009650"/>
                  <a:gd name="connsiteX10" fmla="*/ 876654 w 1305829"/>
                  <a:gd name="connsiteY10" fmla="*/ 228348 h 1009650"/>
                  <a:gd name="connsiteX11" fmla="*/ 826851 w 1305829"/>
                  <a:gd name="connsiteY11" fmla="*/ 224051 h 1009650"/>
                  <a:gd name="connsiteX12" fmla="*/ 792700 w 1305829"/>
                  <a:gd name="connsiteY12" fmla="*/ 205429 h 1009650"/>
                  <a:gd name="connsiteX13" fmla="*/ 705900 w 1305829"/>
                  <a:gd name="connsiteY13" fmla="*/ 203996 h 1009650"/>
                  <a:gd name="connsiteX14" fmla="*/ 698074 w 1305829"/>
                  <a:gd name="connsiteY14" fmla="*/ 208294 h 1009650"/>
                  <a:gd name="connsiteX15" fmla="*/ 698074 w 1305829"/>
                  <a:gd name="connsiteY15" fmla="*/ 39976 h 1009650"/>
                  <a:gd name="connsiteX16" fmla="*/ 715150 w 1305829"/>
                  <a:gd name="connsiteY16" fmla="*/ 31381 h 1009650"/>
                  <a:gd name="connsiteX17" fmla="*/ 752057 w 1305829"/>
                  <a:gd name="connsiteY17" fmla="*/ 24218 h 1009650"/>
                  <a:gd name="connsiteX18" fmla="*/ 651404 w 1305829"/>
                  <a:gd name="connsiteY18" fmla="*/ 0 h 1009650"/>
                  <a:gd name="connsiteX19" fmla="*/ 666387 w 1305829"/>
                  <a:gd name="connsiteY19" fmla="*/ 14984 h 1009650"/>
                  <a:gd name="connsiteX20" fmla="*/ 666387 w 1305829"/>
                  <a:gd name="connsiteY20" fmla="*/ 376032 h 1009650"/>
                  <a:gd name="connsiteX21" fmla="*/ 682085 w 1305829"/>
                  <a:gd name="connsiteY21" fmla="*/ 380314 h 1009650"/>
                  <a:gd name="connsiteX22" fmla="*/ 697782 w 1305829"/>
                  <a:gd name="connsiteY22" fmla="*/ 388162 h 1009650"/>
                  <a:gd name="connsiteX23" fmla="*/ 723468 w 1305829"/>
                  <a:gd name="connsiteY23" fmla="*/ 413850 h 1009650"/>
                  <a:gd name="connsiteX24" fmla="*/ 868311 w 1305829"/>
                  <a:gd name="connsiteY24" fmla="*/ 663586 h 1009650"/>
                  <a:gd name="connsiteX25" fmla="*/ 901847 w 1305829"/>
                  <a:gd name="connsiteY25" fmla="*/ 618634 h 1009650"/>
                  <a:gd name="connsiteX26" fmla="*/ 966776 w 1305829"/>
                  <a:gd name="connsiteY26" fmla="*/ 587238 h 1009650"/>
                  <a:gd name="connsiteX27" fmla="*/ 1030279 w 1305829"/>
                  <a:gd name="connsiteY27" fmla="*/ 617920 h 1009650"/>
                  <a:gd name="connsiteX28" fmla="*/ 1285003 w 1305829"/>
                  <a:gd name="connsiteY28" fmla="*/ 944005 h 1009650"/>
                  <a:gd name="connsiteX29" fmla="*/ 1304268 w 1305829"/>
                  <a:gd name="connsiteY29" fmla="*/ 1009650 h 1009650"/>
                  <a:gd name="connsiteX30" fmla="*/ 1287857 w 1305829"/>
                  <a:gd name="connsiteY30" fmla="*/ 1009650 h 1009650"/>
                  <a:gd name="connsiteX31" fmla="*/ 1285805 w 1305829"/>
                  <a:gd name="connsiteY31" fmla="*/ 1009650 h 1009650"/>
                  <a:gd name="connsiteX32" fmla="*/ 1272160 w 1305829"/>
                  <a:gd name="connsiteY32" fmla="*/ 1009650 h 1009650"/>
                  <a:gd name="connsiteX33" fmla="*/ 1273587 w 1305829"/>
                  <a:gd name="connsiteY33" fmla="*/ 1004655 h 1009650"/>
                  <a:gd name="connsiteX34" fmla="*/ 1273587 w 1305829"/>
                  <a:gd name="connsiteY34" fmla="*/ 1001088 h 1009650"/>
                  <a:gd name="connsiteX35" fmla="*/ 1274300 w 1305829"/>
                  <a:gd name="connsiteY35" fmla="*/ 998234 h 1009650"/>
                  <a:gd name="connsiteX36" fmla="*/ 1274300 w 1305829"/>
                  <a:gd name="connsiteY36" fmla="*/ 994666 h 1009650"/>
                  <a:gd name="connsiteX37" fmla="*/ 1274300 w 1305829"/>
                  <a:gd name="connsiteY37" fmla="*/ 991098 h 1009650"/>
                  <a:gd name="connsiteX38" fmla="*/ 1260743 w 1305829"/>
                  <a:gd name="connsiteY38" fmla="*/ 965411 h 1009650"/>
                  <a:gd name="connsiteX39" fmla="*/ 1006019 w 1305829"/>
                  <a:gd name="connsiteY39" fmla="*/ 637186 h 1009650"/>
                  <a:gd name="connsiteX40" fmla="*/ 1002452 w 1305829"/>
                  <a:gd name="connsiteY40" fmla="*/ 633618 h 1009650"/>
                  <a:gd name="connsiteX41" fmla="*/ 1002452 w 1305829"/>
                  <a:gd name="connsiteY41" fmla="*/ 632904 h 1009650"/>
                  <a:gd name="connsiteX42" fmla="*/ 1000311 w 1305829"/>
                  <a:gd name="connsiteY42" fmla="*/ 631477 h 1009650"/>
                  <a:gd name="connsiteX43" fmla="*/ 983901 w 1305829"/>
                  <a:gd name="connsiteY43" fmla="*/ 621488 h 1009650"/>
                  <a:gd name="connsiteX44" fmla="*/ 966776 w 1305829"/>
                  <a:gd name="connsiteY44" fmla="*/ 618634 h 1009650"/>
                  <a:gd name="connsiteX45" fmla="*/ 927533 w 1305829"/>
                  <a:gd name="connsiteY45" fmla="*/ 637899 h 1009650"/>
                  <a:gd name="connsiteX46" fmla="*/ 918971 w 1305829"/>
                  <a:gd name="connsiteY46" fmla="*/ 649316 h 1009650"/>
                  <a:gd name="connsiteX47" fmla="*/ 865457 w 1305829"/>
                  <a:gd name="connsiteY47" fmla="*/ 719956 h 1009650"/>
                  <a:gd name="connsiteX48" fmla="*/ 809803 w 1305829"/>
                  <a:gd name="connsiteY48" fmla="*/ 625056 h 1009650"/>
                  <a:gd name="connsiteX49" fmla="*/ 697782 w 1305829"/>
                  <a:gd name="connsiteY49" fmla="*/ 432401 h 1009650"/>
                  <a:gd name="connsiteX50" fmla="*/ 696355 w 1305829"/>
                  <a:gd name="connsiteY50" fmla="*/ 429547 h 1009650"/>
                  <a:gd name="connsiteX51" fmla="*/ 682085 w 1305829"/>
                  <a:gd name="connsiteY51" fmla="*/ 415277 h 1009650"/>
                  <a:gd name="connsiteX52" fmla="*/ 681371 w 1305829"/>
                  <a:gd name="connsiteY52" fmla="*/ 414563 h 1009650"/>
                  <a:gd name="connsiteX53" fmla="*/ 666387 w 1305829"/>
                  <a:gd name="connsiteY53" fmla="*/ 408141 h 1009650"/>
                  <a:gd name="connsiteX54" fmla="*/ 654258 w 1305829"/>
                  <a:gd name="connsiteY54" fmla="*/ 406714 h 1009650"/>
                  <a:gd name="connsiteX55" fmla="*/ 636420 w 1305829"/>
                  <a:gd name="connsiteY55" fmla="*/ 409568 h 1009650"/>
                  <a:gd name="connsiteX56" fmla="*/ 620723 w 1305829"/>
                  <a:gd name="connsiteY56" fmla="*/ 418844 h 1009650"/>
                  <a:gd name="connsiteX57" fmla="*/ 615728 w 1305829"/>
                  <a:gd name="connsiteY57" fmla="*/ 424553 h 1009650"/>
                  <a:gd name="connsiteX58" fmla="*/ 609306 w 1305829"/>
                  <a:gd name="connsiteY58" fmla="*/ 433829 h 1009650"/>
                  <a:gd name="connsiteX59" fmla="*/ 605025 w 1305829"/>
                  <a:gd name="connsiteY59" fmla="*/ 444532 h 1009650"/>
                  <a:gd name="connsiteX60" fmla="*/ 494431 w 1305829"/>
                  <a:gd name="connsiteY60" fmla="*/ 690701 h 1009650"/>
                  <a:gd name="connsiteX61" fmla="*/ 477307 w 1305829"/>
                  <a:gd name="connsiteY61" fmla="*/ 728518 h 1009650"/>
                  <a:gd name="connsiteX62" fmla="*/ 469458 w 1305829"/>
                  <a:gd name="connsiteY62" fmla="*/ 724237 h 1009650"/>
                  <a:gd name="connsiteX63" fmla="*/ 410236 w 1305829"/>
                  <a:gd name="connsiteY63" fmla="*/ 686419 h 1009650"/>
                  <a:gd name="connsiteX64" fmla="*/ 409523 w 1305829"/>
                  <a:gd name="connsiteY64" fmla="*/ 686419 h 1009650"/>
                  <a:gd name="connsiteX65" fmla="*/ 400247 w 1305829"/>
                  <a:gd name="connsiteY65" fmla="*/ 681425 h 1009650"/>
                  <a:gd name="connsiteX66" fmla="*/ 382409 w 1305829"/>
                  <a:gd name="connsiteY66" fmla="*/ 678571 h 1009650"/>
                  <a:gd name="connsiteX67" fmla="*/ 348161 w 1305829"/>
                  <a:gd name="connsiteY67" fmla="*/ 691414 h 1009650"/>
                  <a:gd name="connsiteX68" fmla="*/ 70605 w 1305829"/>
                  <a:gd name="connsiteY68" fmla="*/ 941151 h 1009650"/>
                  <a:gd name="connsiteX69" fmla="*/ 45632 w 1305829"/>
                  <a:gd name="connsiteY69" fmla="*/ 963270 h 1009650"/>
                  <a:gd name="connsiteX70" fmla="*/ 31361 w 1305829"/>
                  <a:gd name="connsiteY70" fmla="*/ 998234 h 1009650"/>
                  <a:gd name="connsiteX71" fmla="*/ 33502 w 1305829"/>
                  <a:gd name="connsiteY71" fmla="*/ 1009650 h 1009650"/>
                  <a:gd name="connsiteX72" fmla="*/ 17091 w 1305829"/>
                  <a:gd name="connsiteY72" fmla="*/ 1009650 h 1009650"/>
                  <a:gd name="connsiteX73" fmla="*/ 1394 w 1305829"/>
                  <a:gd name="connsiteY73" fmla="*/ 1009650 h 1009650"/>
                  <a:gd name="connsiteX74" fmla="*/ 24940 w 1305829"/>
                  <a:gd name="connsiteY74" fmla="*/ 939724 h 1009650"/>
                  <a:gd name="connsiteX75" fmla="*/ 327469 w 1305829"/>
                  <a:gd name="connsiteY75" fmla="*/ 667868 h 1009650"/>
                  <a:gd name="connsiteX76" fmla="*/ 382409 w 1305829"/>
                  <a:gd name="connsiteY76" fmla="*/ 647175 h 1009650"/>
                  <a:gd name="connsiteX77" fmla="*/ 425934 w 1305829"/>
                  <a:gd name="connsiteY77" fmla="*/ 659305 h 1009650"/>
                  <a:gd name="connsiteX78" fmla="*/ 426647 w 1305829"/>
                  <a:gd name="connsiteY78" fmla="*/ 659305 h 1009650"/>
                  <a:gd name="connsiteX79" fmla="*/ 463036 w 1305829"/>
                  <a:gd name="connsiteY79" fmla="*/ 682852 h 1009650"/>
                  <a:gd name="connsiteX80" fmla="*/ 580766 w 1305829"/>
                  <a:gd name="connsiteY80" fmla="*/ 420985 h 1009650"/>
                  <a:gd name="connsiteX81" fmla="*/ 605025 w 1305829"/>
                  <a:gd name="connsiteY81" fmla="*/ 391017 h 1009650"/>
                  <a:gd name="connsiteX82" fmla="*/ 620723 w 1305829"/>
                  <a:gd name="connsiteY82" fmla="*/ 382454 h 1009650"/>
                  <a:gd name="connsiteX83" fmla="*/ 636420 w 1305829"/>
                  <a:gd name="connsiteY83" fmla="*/ 376746 h 1009650"/>
                  <a:gd name="connsiteX84" fmla="*/ 636420 w 1305829"/>
                  <a:gd name="connsiteY84" fmla="*/ 14984 h 1009650"/>
                  <a:gd name="connsiteX85" fmla="*/ 651404 w 1305829"/>
                  <a:gd name="connsiteY85"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05829" h="1009650">
                    <a:moveTo>
                      <a:pt x="752057" y="24218"/>
                    </a:moveTo>
                    <a:cubicBezTo>
                      <a:pt x="764241" y="24756"/>
                      <a:pt x="776336" y="28158"/>
                      <a:pt x="788431" y="34246"/>
                    </a:cubicBezTo>
                    <a:cubicBezTo>
                      <a:pt x="801238" y="41408"/>
                      <a:pt x="814044" y="48571"/>
                      <a:pt x="826851" y="55733"/>
                    </a:cubicBezTo>
                    <a:cubicBezTo>
                      <a:pt x="846772" y="65761"/>
                      <a:pt x="866693" y="65761"/>
                      <a:pt x="886614" y="55733"/>
                    </a:cubicBezTo>
                    <a:cubicBezTo>
                      <a:pt x="900132" y="48571"/>
                      <a:pt x="912227" y="39976"/>
                      <a:pt x="925034" y="31381"/>
                    </a:cubicBezTo>
                    <a:cubicBezTo>
                      <a:pt x="925034" y="31381"/>
                      <a:pt x="925034" y="31381"/>
                      <a:pt x="925745" y="31381"/>
                    </a:cubicBezTo>
                    <a:cubicBezTo>
                      <a:pt x="927880" y="29948"/>
                      <a:pt x="930726" y="32097"/>
                      <a:pt x="930726" y="34962"/>
                    </a:cubicBezTo>
                    <a:cubicBezTo>
                      <a:pt x="930726" y="34962"/>
                      <a:pt x="930726" y="34962"/>
                      <a:pt x="930726" y="35678"/>
                    </a:cubicBezTo>
                    <a:cubicBezTo>
                      <a:pt x="930726" y="87964"/>
                      <a:pt x="930726" y="139534"/>
                      <a:pt x="931437" y="191820"/>
                    </a:cubicBezTo>
                    <a:cubicBezTo>
                      <a:pt x="931437" y="194685"/>
                      <a:pt x="930014" y="197550"/>
                      <a:pt x="927880" y="198982"/>
                    </a:cubicBezTo>
                    <a:cubicBezTo>
                      <a:pt x="912227" y="210442"/>
                      <a:pt x="895864" y="222618"/>
                      <a:pt x="876654" y="228348"/>
                    </a:cubicBezTo>
                    <a:cubicBezTo>
                      <a:pt x="859579" y="233362"/>
                      <a:pt x="843215" y="231930"/>
                      <a:pt x="826851" y="224051"/>
                    </a:cubicBezTo>
                    <a:cubicBezTo>
                      <a:pt x="815467" y="219037"/>
                      <a:pt x="803372" y="211875"/>
                      <a:pt x="792700" y="205429"/>
                    </a:cubicBezTo>
                    <a:cubicBezTo>
                      <a:pt x="764241" y="188239"/>
                      <a:pt x="735071" y="188955"/>
                      <a:pt x="705900" y="203996"/>
                    </a:cubicBezTo>
                    <a:cubicBezTo>
                      <a:pt x="703766" y="205429"/>
                      <a:pt x="700920" y="206861"/>
                      <a:pt x="698074" y="208294"/>
                    </a:cubicBezTo>
                    <a:cubicBezTo>
                      <a:pt x="698074" y="208294"/>
                      <a:pt x="698074" y="208294"/>
                      <a:pt x="698074" y="39976"/>
                    </a:cubicBezTo>
                    <a:cubicBezTo>
                      <a:pt x="704478" y="36395"/>
                      <a:pt x="711592" y="32813"/>
                      <a:pt x="715150" y="31381"/>
                    </a:cubicBezTo>
                    <a:cubicBezTo>
                      <a:pt x="727601" y="26009"/>
                      <a:pt x="739873" y="23681"/>
                      <a:pt x="752057" y="24218"/>
                    </a:cubicBezTo>
                    <a:close/>
                    <a:moveTo>
                      <a:pt x="651404" y="0"/>
                    </a:moveTo>
                    <a:cubicBezTo>
                      <a:pt x="659252" y="0"/>
                      <a:pt x="666387" y="6422"/>
                      <a:pt x="666387" y="14984"/>
                    </a:cubicBezTo>
                    <a:cubicBezTo>
                      <a:pt x="666387" y="14984"/>
                      <a:pt x="666387" y="79916"/>
                      <a:pt x="666387" y="376032"/>
                    </a:cubicBezTo>
                    <a:cubicBezTo>
                      <a:pt x="672096" y="376746"/>
                      <a:pt x="677090" y="378173"/>
                      <a:pt x="682085" y="380314"/>
                    </a:cubicBezTo>
                    <a:cubicBezTo>
                      <a:pt x="687793" y="382454"/>
                      <a:pt x="692787" y="384595"/>
                      <a:pt x="697782" y="388162"/>
                    </a:cubicBezTo>
                    <a:cubicBezTo>
                      <a:pt x="708485" y="394584"/>
                      <a:pt x="717047" y="403147"/>
                      <a:pt x="723468" y="413850"/>
                    </a:cubicBezTo>
                    <a:cubicBezTo>
                      <a:pt x="723468" y="413850"/>
                      <a:pt x="723468" y="413850"/>
                      <a:pt x="868311" y="663586"/>
                    </a:cubicBezTo>
                    <a:cubicBezTo>
                      <a:pt x="868311" y="663586"/>
                      <a:pt x="868311" y="663586"/>
                      <a:pt x="901847" y="618634"/>
                    </a:cubicBezTo>
                    <a:cubicBezTo>
                      <a:pt x="916830" y="599368"/>
                      <a:pt x="941090" y="587238"/>
                      <a:pt x="966776" y="587238"/>
                    </a:cubicBezTo>
                    <a:cubicBezTo>
                      <a:pt x="992463" y="587238"/>
                      <a:pt x="1015295" y="598655"/>
                      <a:pt x="1030279" y="617920"/>
                    </a:cubicBezTo>
                    <a:cubicBezTo>
                      <a:pt x="1030279" y="617920"/>
                      <a:pt x="1030279" y="617920"/>
                      <a:pt x="1285003" y="944005"/>
                    </a:cubicBezTo>
                    <a:cubicBezTo>
                      <a:pt x="1302127" y="961843"/>
                      <a:pt x="1309262" y="986104"/>
                      <a:pt x="1304268" y="1009650"/>
                    </a:cubicBezTo>
                    <a:cubicBezTo>
                      <a:pt x="1304268" y="1009650"/>
                      <a:pt x="1304268" y="1009650"/>
                      <a:pt x="1287857" y="1009650"/>
                    </a:cubicBezTo>
                    <a:cubicBezTo>
                      <a:pt x="1287857" y="1009650"/>
                      <a:pt x="1287857" y="1009650"/>
                      <a:pt x="1285805" y="1009650"/>
                    </a:cubicBezTo>
                    <a:lnTo>
                      <a:pt x="1272160" y="1009650"/>
                    </a:lnTo>
                    <a:cubicBezTo>
                      <a:pt x="1272160" y="1007510"/>
                      <a:pt x="1272873" y="1006082"/>
                      <a:pt x="1273587" y="1004655"/>
                    </a:cubicBezTo>
                    <a:cubicBezTo>
                      <a:pt x="1273587" y="1003228"/>
                      <a:pt x="1273587" y="1002515"/>
                      <a:pt x="1273587" y="1001088"/>
                    </a:cubicBezTo>
                    <a:cubicBezTo>
                      <a:pt x="1274300" y="1000374"/>
                      <a:pt x="1274300" y="998947"/>
                      <a:pt x="1274300" y="998234"/>
                    </a:cubicBezTo>
                    <a:cubicBezTo>
                      <a:pt x="1274300" y="996807"/>
                      <a:pt x="1274300" y="996093"/>
                      <a:pt x="1274300" y="994666"/>
                    </a:cubicBezTo>
                    <a:cubicBezTo>
                      <a:pt x="1274300" y="993239"/>
                      <a:pt x="1274300" y="992525"/>
                      <a:pt x="1274300" y="991098"/>
                    </a:cubicBezTo>
                    <a:cubicBezTo>
                      <a:pt x="1272873" y="981822"/>
                      <a:pt x="1268592" y="972546"/>
                      <a:pt x="1260743" y="965411"/>
                    </a:cubicBezTo>
                    <a:cubicBezTo>
                      <a:pt x="1260743" y="965411"/>
                      <a:pt x="1260743" y="965411"/>
                      <a:pt x="1006019" y="637186"/>
                    </a:cubicBezTo>
                    <a:cubicBezTo>
                      <a:pt x="1004592" y="635759"/>
                      <a:pt x="1003879" y="634331"/>
                      <a:pt x="1002452" y="633618"/>
                    </a:cubicBezTo>
                    <a:cubicBezTo>
                      <a:pt x="1002452" y="633618"/>
                      <a:pt x="1002452" y="632904"/>
                      <a:pt x="1002452" y="632904"/>
                    </a:cubicBezTo>
                    <a:cubicBezTo>
                      <a:pt x="1001738" y="632904"/>
                      <a:pt x="1001025" y="632191"/>
                      <a:pt x="1000311" y="631477"/>
                    </a:cubicBezTo>
                    <a:cubicBezTo>
                      <a:pt x="995317" y="627196"/>
                      <a:pt x="989609" y="623628"/>
                      <a:pt x="983901" y="621488"/>
                    </a:cubicBezTo>
                    <a:cubicBezTo>
                      <a:pt x="978192" y="620061"/>
                      <a:pt x="972484" y="618634"/>
                      <a:pt x="966776" y="618634"/>
                    </a:cubicBezTo>
                    <a:cubicBezTo>
                      <a:pt x="951079" y="618634"/>
                      <a:pt x="936095" y="625769"/>
                      <a:pt x="927533" y="637899"/>
                    </a:cubicBezTo>
                    <a:cubicBezTo>
                      <a:pt x="927533" y="637899"/>
                      <a:pt x="927533" y="637899"/>
                      <a:pt x="918971" y="649316"/>
                    </a:cubicBezTo>
                    <a:cubicBezTo>
                      <a:pt x="918971" y="649316"/>
                      <a:pt x="918971" y="649316"/>
                      <a:pt x="865457" y="719956"/>
                    </a:cubicBezTo>
                    <a:cubicBezTo>
                      <a:pt x="865457" y="719956"/>
                      <a:pt x="865457" y="719956"/>
                      <a:pt x="809803" y="625056"/>
                    </a:cubicBezTo>
                    <a:cubicBezTo>
                      <a:pt x="809803" y="625056"/>
                      <a:pt x="809803" y="625056"/>
                      <a:pt x="697782" y="432401"/>
                    </a:cubicBezTo>
                    <a:cubicBezTo>
                      <a:pt x="697782" y="432401"/>
                      <a:pt x="697782" y="432401"/>
                      <a:pt x="696355" y="429547"/>
                    </a:cubicBezTo>
                    <a:cubicBezTo>
                      <a:pt x="692787" y="423839"/>
                      <a:pt x="687793" y="418844"/>
                      <a:pt x="682085" y="415277"/>
                    </a:cubicBezTo>
                    <a:cubicBezTo>
                      <a:pt x="682085" y="414563"/>
                      <a:pt x="682085" y="414563"/>
                      <a:pt x="681371" y="414563"/>
                    </a:cubicBezTo>
                    <a:cubicBezTo>
                      <a:pt x="677090" y="411709"/>
                      <a:pt x="672096" y="409568"/>
                      <a:pt x="666387" y="408141"/>
                    </a:cubicBezTo>
                    <a:cubicBezTo>
                      <a:pt x="662820" y="407428"/>
                      <a:pt x="658539" y="406714"/>
                      <a:pt x="654258" y="406714"/>
                    </a:cubicBezTo>
                    <a:cubicBezTo>
                      <a:pt x="647836" y="406714"/>
                      <a:pt x="641415" y="407428"/>
                      <a:pt x="636420" y="409568"/>
                    </a:cubicBezTo>
                    <a:cubicBezTo>
                      <a:pt x="629998" y="411709"/>
                      <a:pt x="625004" y="415277"/>
                      <a:pt x="620723" y="418844"/>
                    </a:cubicBezTo>
                    <a:cubicBezTo>
                      <a:pt x="618582" y="420985"/>
                      <a:pt x="617155" y="422412"/>
                      <a:pt x="615728" y="424553"/>
                    </a:cubicBezTo>
                    <a:cubicBezTo>
                      <a:pt x="612874" y="427407"/>
                      <a:pt x="610733" y="430261"/>
                      <a:pt x="609306" y="433829"/>
                    </a:cubicBezTo>
                    <a:cubicBezTo>
                      <a:pt x="609306" y="433829"/>
                      <a:pt x="609306" y="433829"/>
                      <a:pt x="605025" y="444532"/>
                    </a:cubicBezTo>
                    <a:cubicBezTo>
                      <a:pt x="605025" y="444532"/>
                      <a:pt x="605025" y="444532"/>
                      <a:pt x="494431" y="690701"/>
                    </a:cubicBezTo>
                    <a:cubicBezTo>
                      <a:pt x="494431" y="690701"/>
                      <a:pt x="494431" y="690701"/>
                      <a:pt x="477307" y="728518"/>
                    </a:cubicBezTo>
                    <a:cubicBezTo>
                      <a:pt x="477307" y="728518"/>
                      <a:pt x="477307" y="728518"/>
                      <a:pt x="469458" y="724237"/>
                    </a:cubicBezTo>
                    <a:cubicBezTo>
                      <a:pt x="469458" y="724237"/>
                      <a:pt x="469458" y="724237"/>
                      <a:pt x="410236" y="686419"/>
                    </a:cubicBezTo>
                    <a:cubicBezTo>
                      <a:pt x="410236" y="686419"/>
                      <a:pt x="410236" y="686419"/>
                      <a:pt x="409523" y="686419"/>
                    </a:cubicBezTo>
                    <a:cubicBezTo>
                      <a:pt x="406669" y="684279"/>
                      <a:pt x="403815" y="682852"/>
                      <a:pt x="400247" y="681425"/>
                    </a:cubicBezTo>
                    <a:cubicBezTo>
                      <a:pt x="394539" y="679998"/>
                      <a:pt x="388831" y="678571"/>
                      <a:pt x="382409" y="678571"/>
                    </a:cubicBezTo>
                    <a:cubicBezTo>
                      <a:pt x="369566" y="678571"/>
                      <a:pt x="357437" y="682852"/>
                      <a:pt x="348161" y="691414"/>
                    </a:cubicBezTo>
                    <a:cubicBezTo>
                      <a:pt x="348161" y="691414"/>
                      <a:pt x="348161" y="691414"/>
                      <a:pt x="70605" y="941151"/>
                    </a:cubicBezTo>
                    <a:cubicBezTo>
                      <a:pt x="70605" y="941151"/>
                      <a:pt x="70605" y="941151"/>
                      <a:pt x="45632" y="963270"/>
                    </a:cubicBezTo>
                    <a:cubicBezTo>
                      <a:pt x="35642" y="972546"/>
                      <a:pt x="30648" y="985390"/>
                      <a:pt x="31361" y="998234"/>
                    </a:cubicBezTo>
                    <a:cubicBezTo>
                      <a:pt x="31361" y="1002515"/>
                      <a:pt x="32075" y="1006082"/>
                      <a:pt x="33502" y="1009650"/>
                    </a:cubicBezTo>
                    <a:cubicBezTo>
                      <a:pt x="33502" y="1009650"/>
                      <a:pt x="33502" y="1009650"/>
                      <a:pt x="17091" y="1009650"/>
                    </a:cubicBezTo>
                    <a:cubicBezTo>
                      <a:pt x="17091" y="1009650"/>
                      <a:pt x="17091" y="1009650"/>
                      <a:pt x="1394" y="1009650"/>
                    </a:cubicBezTo>
                    <a:cubicBezTo>
                      <a:pt x="-3601" y="984676"/>
                      <a:pt x="4961" y="958276"/>
                      <a:pt x="24940" y="939724"/>
                    </a:cubicBezTo>
                    <a:cubicBezTo>
                      <a:pt x="24940" y="939724"/>
                      <a:pt x="24940" y="939724"/>
                      <a:pt x="327469" y="667868"/>
                    </a:cubicBezTo>
                    <a:cubicBezTo>
                      <a:pt x="342453" y="654310"/>
                      <a:pt x="361718" y="647175"/>
                      <a:pt x="382409" y="647175"/>
                    </a:cubicBezTo>
                    <a:cubicBezTo>
                      <a:pt x="398107" y="647175"/>
                      <a:pt x="413091" y="651456"/>
                      <a:pt x="425934" y="659305"/>
                    </a:cubicBezTo>
                    <a:cubicBezTo>
                      <a:pt x="425934" y="659305"/>
                      <a:pt x="425934" y="659305"/>
                      <a:pt x="426647" y="659305"/>
                    </a:cubicBezTo>
                    <a:cubicBezTo>
                      <a:pt x="426647" y="659305"/>
                      <a:pt x="426647" y="659305"/>
                      <a:pt x="463036" y="682852"/>
                    </a:cubicBezTo>
                    <a:cubicBezTo>
                      <a:pt x="463036" y="682852"/>
                      <a:pt x="463036" y="682852"/>
                      <a:pt x="580766" y="420985"/>
                    </a:cubicBezTo>
                    <a:cubicBezTo>
                      <a:pt x="586474" y="408855"/>
                      <a:pt x="594323" y="398865"/>
                      <a:pt x="605025" y="391017"/>
                    </a:cubicBezTo>
                    <a:cubicBezTo>
                      <a:pt x="609306" y="387449"/>
                      <a:pt x="615015" y="384595"/>
                      <a:pt x="620723" y="382454"/>
                    </a:cubicBezTo>
                    <a:cubicBezTo>
                      <a:pt x="625717" y="380314"/>
                      <a:pt x="630712" y="378173"/>
                      <a:pt x="636420" y="376746"/>
                    </a:cubicBezTo>
                    <a:cubicBezTo>
                      <a:pt x="636420" y="303252"/>
                      <a:pt x="636420" y="189800"/>
                      <a:pt x="636420" y="14984"/>
                    </a:cubicBezTo>
                    <a:cubicBezTo>
                      <a:pt x="636420" y="6422"/>
                      <a:pt x="642842" y="0"/>
                      <a:pt x="65140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noAutofit/>
              </a:bodyPr>
              <a:lstStyle/>
              <a:p>
                <a:endParaRPr lang="en-US" dirty="0"/>
              </a:p>
            </p:txBody>
          </p:sp>
          <p:sp>
            <p:nvSpPr>
              <p:cNvPr id="18" name="Freeform 7"/>
              <p:cNvSpPr>
                <a:spLocks/>
              </p:cNvSpPr>
              <p:nvPr/>
            </p:nvSpPr>
            <p:spPr bwMode="auto">
              <a:xfrm>
                <a:off x="5502275" y="3405188"/>
                <a:ext cx="1192213" cy="571500"/>
              </a:xfrm>
              <a:custGeom>
                <a:avLst/>
                <a:gdLst>
                  <a:gd name="T0" fmla="*/ 1655 w 1670"/>
                  <a:gd name="T1" fmla="*/ 769 h 801"/>
                  <a:gd name="T2" fmla="*/ 1295 w 1670"/>
                  <a:gd name="T3" fmla="*/ 306 h 801"/>
                  <a:gd name="T4" fmla="*/ 1275 w 1670"/>
                  <a:gd name="T5" fmla="*/ 297 h 801"/>
                  <a:gd name="T6" fmla="*/ 1255 w 1670"/>
                  <a:gd name="T7" fmla="*/ 306 h 801"/>
                  <a:gd name="T8" fmla="*/ 1146 w 1670"/>
                  <a:gd name="T9" fmla="*/ 450 h 801"/>
                  <a:gd name="T10" fmla="*/ 1130 w 1670"/>
                  <a:gd name="T11" fmla="*/ 458 h 801"/>
                  <a:gd name="T12" fmla="*/ 1113 w 1670"/>
                  <a:gd name="T13" fmla="*/ 448 h 801"/>
                  <a:gd name="T14" fmla="*/ 898 w 1670"/>
                  <a:gd name="T15" fmla="*/ 80 h 801"/>
                  <a:gd name="T16" fmla="*/ 876 w 1670"/>
                  <a:gd name="T17" fmla="*/ 42 h 801"/>
                  <a:gd name="T18" fmla="*/ 858 w 1670"/>
                  <a:gd name="T19" fmla="*/ 11 h 801"/>
                  <a:gd name="T20" fmla="*/ 854 w 1670"/>
                  <a:gd name="T21" fmla="*/ 6 h 801"/>
                  <a:gd name="T22" fmla="*/ 837 w 1670"/>
                  <a:gd name="T23" fmla="*/ 0 h 801"/>
                  <a:gd name="T24" fmla="*/ 814 w 1670"/>
                  <a:gd name="T25" fmla="*/ 12 h 801"/>
                  <a:gd name="T26" fmla="*/ 812 w 1670"/>
                  <a:gd name="T27" fmla="*/ 18 h 801"/>
                  <a:gd name="T28" fmla="*/ 790 w 1670"/>
                  <a:gd name="T29" fmla="*/ 67 h 801"/>
                  <a:gd name="T30" fmla="*/ 768 w 1670"/>
                  <a:gd name="T31" fmla="*/ 116 h 801"/>
                  <a:gd name="T32" fmla="*/ 617 w 1670"/>
                  <a:gd name="T33" fmla="*/ 451 h 801"/>
                  <a:gd name="T34" fmla="*/ 599 w 1670"/>
                  <a:gd name="T35" fmla="*/ 463 h 801"/>
                  <a:gd name="T36" fmla="*/ 588 w 1670"/>
                  <a:gd name="T37" fmla="*/ 459 h 801"/>
                  <a:gd name="T38" fmla="*/ 471 w 1670"/>
                  <a:gd name="T39" fmla="*/ 385 h 801"/>
                  <a:gd name="T40" fmla="*/ 456 w 1670"/>
                  <a:gd name="T41" fmla="*/ 381 h 801"/>
                  <a:gd name="T42" fmla="*/ 437 w 1670"/>
                  <a:gd name="T43" fmla="*/ 388 h 801"/>
                  <a:gd name="T44" fmla="*/ 14 w 1670"/>
                  <a:gd name="T45" fmla="*/ 769 h 801"/>
                  <a:gd name="T46" fmla="*/ 32 w 1670"/>
                  <a:gd name="T47" fmla="*/ 801 h 801"/>
                  <a:gd name="T48" fmla="*/ 1637 w 1670"/>
                  <a:gd name="T49" fmla="*/ 801 h 801"/>
                  <a:gd name="T50" fmla="*/ 1655 w 1670"/>
                  <a:gd name="T51" fmla="*/ 76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0" h="801">
                    <a:moveTo>
                      <a:pt x="1655" y="769"/>
                    </a:moveTo>
                    <a:cubicBezTo>
                      <a:pt x="1295" y="306"/>
                      <a:pt x="1295" y="306"/>
                      <a:pt x="1295" y="306"/>
                    </a:cubicBezTo>
                    <a:cubicBezTo>
                      <a:pt x="1290" y="300"/>
                      <a:pt x="1283" y="297"/>
                      <a:pt x="1275" y="297"/>
                    </a:cubicBezTo>
                    <a:cubicBezTo>
                      <a:pt x="1267" y="297"/>
                      <a:pt x="1259" y="300"/>
                      <a:pt x="1255" y="306"/>
                    </a:cubicBezTo>
                    <a:cubicBezTo>
                      <a:pt x="1146" y="450"/>
                      <a:pt x="1146" y="450"/>
                      <a:pt x="1146" y="450"/>
                    </a:cubicBezTo>
                    <a:cubicBezTo>
                      <a:pt x="1142" y="456"/>
                      <a:pt x="1136" y="458"/>
                      <a:pt x="1130" y="458"/>
                    </a:cubicBezTo>
                    <a:cubicBezTo>
                      <a:pt x="1123" y="458"/>
                      <a:pt x="1117" y="455"/>
                      <a:pt x="1113" y="448"/>
                    </a:cubicBezTo>
                    <a:cubicBezTo>
                      <a:pt x="898" y="80"/>
                      <a:pt x="898" y="80"/>
                      <a:pt x="898" y="80"/>
                    </a:cubicBezTo>
                    <a:cubicBezTo>
                      <a:pt x="876" y="42"/>
                      <a:pt x="876" y="42"/>
                      <a:pt x="876" y="42"/>
                    </a:cubicBezTo>
                    <a:cubicBezTo>
                      <a:pt x="858" y="11"/>
                      <a:pt x="858" y="11"/>
                      <a:pt x="858" y="11"/>
                    </a:cubicBezTo>
                    <a:cubicBezTo>
                      <a:pt x="857" y="9"/>
                      <a:pt x="856" y="7"/>
                      <a:pt x="854" y="6"/>
                    </a:cubicBezTo>
                    <a:cubicBezTo>
                      <a:pt x="850" y="2"/>
                      <a:pt x="843" y="0"/>
                      <a:pt x="837" y="0"/>
                    </a:cubicBezTo>
                    <a:cubicBezTo>
                      <a:pt x="827" y="0"/>
                      <a:pt x="818" y="4"/>
                      <a:pt x="814" y="12"/>
                    </a:cubicBezTo>
                    <a:cubicBezTo>
                      <a:pt x="812" y="18"/>
                      <a:pt x="812" y="18"/>
                      <a:pt x="812" y="18"/>
                    </a:cubicBezTo>
                    <a:cubicBezTo>
                      <a:pt x="790" y="67"/>
                      <a:pt x="790" y="67"/>
                      <a:pt x="790" y="67"/>
                    </a:cubicBezTo>
                    <a:cubicBezTo>
                      <a:pt x="768" y="116"/>
                      <a:pt x="768" y="116"/>
                      <a:pt x="768" y="116"/>
                    </a:cubicBezTo>
                    <a:cubicBezTo>
                      <a:pt x="617" y="451"/>
                      <a:pt x="617" y="451"/>
                      <a:pt x="617" y="451"/>
                    </a:cubicBezTo>
                    <a:cubicBezTo>
                      <a:pt x="614" y="458"/>
                      <a:pt x="607" y="463"/>
                      <a:pt x="599" y="463"/>
                    </a:cubicBezTo>
                    <a:cubicBezTo>
                      <a:pt x="595" y="463"/>
                      <a:pt x="592" y="462"/>
                      <a:pt x="588" y="459"/>
                    </a:cubicBezTo>
                    <a:cubicBezTo>
                      <a:pt x="471" y="385"/>
                      <a:pt x="471" y="385"/>
                      <a:pt x="471" y="385"/>
                    </a:cubicBezTo>
                    <a:cubicBezTo>
                      <a:pt x="467" y="383"/>
                      <a:pt x="462" y="381"/>
                      <a:pt x="456" y="381"/>
                    </a:cubicBezTo>
                    <a:cubicBezTo>
                      <a:pt x="449" y="381"/>
                      <a:pt x="442" y="383"/>
                      <a:pt x="437" y="388"/>
                    </a:cubicBezTo>
                    <a:cubicBezTo>
                      <a:pt x="14" y="769"/>
                      <a:pt x="14" y="769"/>
                      <a:pt x="14" y="769"/>
                    </a:cubicBezTo>
                    <a:cubicBezTo>
                      <a:pt x="0" y="781"/>
                      <a:pt x="11" y="801"/>
                      <a:pt x="32" y="801"/>
                    </a:cubicBezTo>
                    <a:cubicBezTo>
                      <a:pt x="1637" y="801"/>
                      <a:pt x="1637" y="801"/>
                      <a:pt x="1637" y="801"/>
                    </a:cubicBezTo>
                    <a:cubicBezTo>
                      <a:pt x="1658" y="801"/>
                      <a:pt x="1670" y="780"/>
                      <a:pt x="1655" y="76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dirty="0"/>
              </a:p>
            </p:txBody>
          </p:sp>
        </p:grpSp>
      </p:grpSp>
      <p:grpSp>
        <p:nvGrpSpPr>
          <p:cNvPr id="19" name="Group 18"/>
          <p:cNvGrpSpPr>
            <a:grpSpLocks noChangeAspect="1"/>
          </p:cNvGrpSpPr>
          <p:nvPr/>
        </p:nvGrpSpPr>
        <p:grpSpPr>
          <a:xfrm>
            <a:off x="6337446" y="1695440"/>
            <a:ext cx="1053165" cy="1053165"/>
            <a:chOff x="5273675" y="2606675"/>
            <a:chExt cx="1644650" cy="1644650"/>
          </a:xfrm>
        </p:grpSpPr>
        <p:sp>
          <p:nvSpPr>
            <p:cNvPr id="20" name="AutoShape 3"/>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08" tIns="32004" rIns="64008" bIns="32004" numCol="1" anchor="t" anchorCtr="0" compatLnSpc="1">
              <a:prstTxWarp prst="textNoShape">
                <a:avLst/>
              </a:prstTxWarp>
            </a:bodyPr>
            <a:lstStyle/>
            <a:p>
              <a:endParaRPr lang="en-US" dirty="0"/>
            </a:p>
          </p:txBody>
        </p:sp>
        <p:grpSp>
          <p:nvGrpSpPr>
            <p:cNvPr id="21" name="Group 20"/>
            <p:cNvGrpSpPr/>
            <p:nvPr/>
          </p:nvGrpSpPr>
          <p:grpSpPr>
            <a:xfrm>
              <a:off x="5646738" y="2776538"/>
              <a:ext cx="898525" cy="1304925"/>
              <a:chOff x="5646738" y="2776538"/>
              <a:chExt cx="898525" cy="1304925"/>
            </a:xfrm>
          </p:grpSpPr>
          <p:sp>
            <p:nvSpPr>
              <p:cNvPr id="22" name="Freeform 21"/>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noAutofit/>
              </a:bodyPr>
              <a:lstStyle/>
              <a:p>
                <a:endParaRPr lang="en-US" dirty="0"/>
              </a:p>
            </p:txBody>
          </p:sp>
          <p:sp>
            <p:nvSpPr>
              <p:cNvPr id="23" name="Freeform 22"/>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noAutofit/>
              </a:bodyPr>
              <a:lstStyle/>
              <a:p>
                <a:endParaRPr lang="en-US" dirty="0"/>
              </a:p>
            </p:txBody>
          </p:sp>
        </p:grpSp>
      </p:grpSp>
    </p:spTree>
    <p:custDataLst>
      <p:tags r:id="rId2"/>
    </p:custDataLst>
    <p:extLst>
      <p:ext uri="{BB962C8B-B14F-4D97-AF65-F5344CB8AC3E}">
        <p14:creationId xmlns:p14="http://schemas.microsoft.com/office/powerpoint/2010/main" val="366483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3691662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276"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7" name="Rectangle 36"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0" name="Rectangle 19"/>
          <p:cNvSpPr/>
          <p:nvPr/>
        </p:nvSpPr>
        <p:spPr>
          <a:xfrm>
            <a:off x="629999" y="1499473"/>
            <a:ext cx="3288857" cy="4807907"/>
          </a:xfrm>
          <a:prstGeom prst="rect">
            <a:avLst/>
          </a:prstGeom>
          <a:noFill/>
          <a:ln w="9525" cap="rnd" cmpd="sng" algn="ctr">
            <a:solidFill>
              <a:srgbClr val="295E7E"/>
            </a:solidFill>
            <a:prstDash val="solid"/>
            <a:round/>
            <a:headEnd type="none" w="med" len="med"/>
            <a:tailEnd type="none" w="med" len="med"/>
          </a:ln>
          <a:extLst>
            <a:ext uri="{909E8E84-426E-40DD-AFC4-6F175D3DCCD1}">
              <a14:hiddenFill xmlns:a14="http://schemas.microsoft.com/office/drawing/2010/main">
                <a:solidFill>
                  <a:srgbClr val="C9E7CA">
                    <a:alpha val="49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pic>
        <p:nvPicPr>
          <p:cNvPr id="21" name="Picture 4"/>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27851" y="4386041"/>
            <a:ext cx="1120895" cy="1120895"/>
          </a:xfrm>
          <a:prstGeom prst="ellipse">
            <a:avLst/>
          </a:prstGeom>
          <a:grpFill/>
          <a:ln w="19050">
            <a:gradFill flip="none" rotWithShape="1">
              <a:gsLst>
                <a:gs pos="0">
                  <a:schemeClr val="accent5"/>
                </a:gs>
                <a:gs pos="100000">
                  <a:schemeClr val="bg1">
                    <a:lumMod val="75000"/>
                  </a:schemeClr>
                </a:gs>
              </a:gsLst>
              <a:lin ang="2700000" scaled="1"/>
              <a:tileRect/>
            </a:gradFill>
          </a:ln>
          <a:extLst/>
        </p:spPr>
      </p:pic>
      <p:sp>
        <p:nvSpPr>
          <p:cNvPr id="22" name="TextBox 21"/>
          <p:cNvSpPr txBox="1"/>
          <p:nvPr/>
        </p:nvSpPr>
        <p:spPr>
          <a:xfrm>
            <a:off x="664099" y="5560768"/>
            <a:ext cx="1648402" cy="6287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066" tIns="37033" rIns="74066" bIns="37033" numCol="1" spcCol="0" rtlCol="0" fromWordArt="0" anchor="ctr" anchorCtr="0" forceAA="0" compatLnSpc="1">
            <a:prstTxWarp prst="textNoShape">
              <a:avLst/>
            </a:prstTxWarp>
            <a:spAutoFit/>
          </a:bodyPr>
          <a:lstStyle/>
          <a:p>
            <a:pPr algn="ctr"/>
            <a:r>
              <a:rPr lang="de-DE" sz="1400" dirty="0">
                <a:solidFill>
                  <a:srgbClr val="3EAD92"/>
                </a:solidFill>
              </a:rPr>
              <a:t>Rosalin</a:t>
            </a:r>
            <a:r>
              <a:rPr lang="en-US" sz="1400" dirty="0">
                <a:solidFill>
                  <a:srgbClr val="3EAD92"/>
                </a:solidFill>
              </a:rPr>
              <a:t> Acosta</a:t>
            </a:r>
            <a:endParaRPr lang="en-US" sz="1200" dirty="0">
              <a:solidFill>
                <a:srgbClr val="3EAD92"/>
              </a:solidFill>
            </a:endParaRPr>
          </a:p>
          <a:p>
            <a:pPr algn="ctr"/>
            <a:r>
              <a:rPr lang="en-US" sz="1050" dirty="0">
                <a:solidFill>
                  <a:srgbClr val="3EAD92"/>
                </a:solidFill>
              </a:rPr>
              <a:t>MA Secretary of Labor &amp; Workforce Development</a:t>
            </a:r>
            <a:endParaRPr lang="en-US" sz="1100" dirty="0">
              <a:solidFill>
                <a:srgbClr val="3EAD92"/>
              </a:solidFill>
            </a:endParaRPr>
          </a:p>
        </p:txBody>
      </p:sp>
      <p:sp>
        <p:nvSpPr>
          <p:cNvPr id="23" name="TextBox 22"/>
          <p:cNvSpPr txBox="1"/>
          <p:nvPr/>
        </p:nvSpPr>
        <p:spPr>
          <a:xfrm>
            <a:off x="1279874" y="4009044"/>
            <a:ext cx="2042547"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r>
              <a:rPr lang="en-US" sz="1600" dirty="0">
                <a:solidFill>
                  <a:srgbClr val="295E7E"/>
                </a:solidFill>
              </a:rPr>
              <a:t>Collaborative Chairs</a:t>
            </a:r>
          </a:p>
        </p:txBody>
      </p:sp>
      <p:pic>
        <p:nvPicPr>
          <p:cNvPr id="24" name="Picture 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740700" y="2011606"/>
            <a:ext cx="1120895" cy="1120895"/>
          </a:xfrm>
          <a:prstGeom prst="ellipse">
            <a:avLst/>
          </a:prstGeom>
          <a:grpFill/>
          <a:ln w="19050">
            <a:gradFill flip="none" rotWithShape="1">
              <a:gsLst>
                <a:gs pos="0">
                  <a:schemeClr val="accent5"/>
                </a:gs>
                <a:gs pos="100000">
                  <a:schemeClr val="bg1">
                    <a:lumMod val="75000"/>
                  </a:schemeClr>
                </a:gs>
              </a:gsLst>
              <a:lin ang="2700000" scaled="1"/>
              <a:tileRect/>
            </a:gradFill>
          </a:ln>
          <a:extLst/>
        </p:spPr>
      </p:pic>
      <p:sp>
        <p:nvSpPr>
          <p:cNvPr id="25" name="TextBox 24"/>
          <p:cNvSpPr txBox="1"/>
          <p:nvPr/>
        </p:nvSpPr>
        <p:spPr>
          <a:xfrm>
            <a:off x="1207740" y="3161354"/>
            <a:ext cx="2186816" cy="4748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066" tIns="37033" rIns="74066" bIns="37033" numCol="1" spcCol="0" rtlCol="0" fromWordArt="0" anchor="ctr" anchorCtr="0" forceAA="0" compatLnSpc="1">
            <a:prstTxWarp prst="textNoShape">
              <a:avLst/>
            </a:prstTxWarp>
            <a:spAutoFit/>
          </a:bodyPr>
          <a:lstStyle/>
          <a:p>
            <a:pPr algn="ctr"/>
            <a:r>
              <a:rPr lang="en-US" sz="1400" dirty="0">
                <a:solidFill>
                  <a:srgbClr val="3EAD92"/>
                </a:solidFill>
              </a:rPr>
              <a:t>Charlie Baker</a:t>
            </a:r>
          </a:p>
          <a:p>
            <a:pPr algn="ctr"/>
            <a:r>
              <a:rPr lang="en-US" sz="1200" dirty="0">
                <a:solidFill>
                  <a:srgbClr val="3EAD92"/>
                </a:solidFill>
              </a:rPr>
              <a:t>Governor of Massachusetts</a:t>
            </a:r>
          </a:p>
        </p:txBody>
      </p:sp>
      <p:sp>
        <p:nvSpPr>
          <p:cNvPr id="26" name="TextBox 25"/>
          <p:cNvSpPr txBox="1"/>
          <p:nvPr/>
        </p:nvSpPr>
        <p:spPr>
          <a:xfrm>
            <a:off x="1207739" y="1644200"/>
            <a:ext cx="2186817" cy="3385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r>
              <a:rPr lang="en-US" sz="1600" dirty="0">
                <a:solidFill>
                  <a:srgbClr val="295E7E"/>
                </a:solidFill>
              </a:rPr>
              <a:t>Collaborative Sponsor</a:t>
            </a:r>
          </a:p>
        </p:txBody>
      </p:sp>
      <p:sp>
        <p:nvSpPr>
          <p:cNvPr id="2" name="Title 1"/>
          <p:cNvSpPr>
            <a:spLocks noGrp="1"/>
          </p:cNvSpPr>
          <p:nvPr>
            <p:ph type="title"/>
          </p:nvPr>
        </p:nvSpPr>
        <p:spPr>
          <a:xfrm>
            <a:off x="629999" y="622800"/>
            <a:ext cx="11237950" cy="332399"/>
          </a:xfrm>
        </p:spPr>
        <p:txBody>
          <a:bodyPr/>
          <a:lstStyle/>
          <a:p>
            <a:r>
              <a:rPr lang="en-US" dirty="0">
                <a:solidFill>
                  <a:srgbClr val="29BA74"/>
                </a:solidFill>
              </a:rPr>
              <a:t>Collaborative member list</a:t>
            </a:r>
            <a:endParaRPr lang="en-US" sz="1900" dirty="0"/>
          </a:p>
        </p:txBody>
      </p:sp>
      <p:graphicFrame>
        <p:nvGraphicFramePr>
          <p:cNvPr id="62" name="Table 61"/>
          <p:cNvGraphicFramePr>
            <a:graphicFrameLocks noGrp="1"/>
          </p:cNvGraphicFramePr>
          <p:nvPr>
            <p:extLst/>
          </p:nvPr>
        </p:nvGraphicFramePr>
        <p:xfrm>
          <a:off x="4044431" y="2627803"/>
          <a:ext cx="3703906" cy="2286000"/>
        </p:xfrm>
        <a:graphic>
          <a:graphicData uri="http://schemas.openxmlformats.org/drawingml/2006/table">
            <a:tbl>
              <a:tblPr>
                <a:tableStyleId>{5C22544A-7EE6-4342-B048-85BDC9FD1C3A}</a:tableStyleId>
              </a:tblPr>
              <a:tblGrid>
                <a:gridCol w="1461046">
                  <a:extLst>
                    <a:ext uri="{9D8B030D-6E8A-4147-A177-3AD203B41FA5}">
                      <a16:colId xmlns:a16="http://schemas.microsoft.com/office/drawing/2014/main" val="20000"/>
                    </a:ext>
                  </a:extLst>
                </a:gridCol>
                <a:gridCol w="2242860">
                  <a:extLst>
                    <a:ext uri="{9D8B030D-6E8A-4147-A177-3AD203B41FA5}">
                      <a16:colId xmlns:a16="http://schemas.microsoft.com/office/drawing/2014/main" val="20001"/>
                    </a:ext>
                  </a:extLst>
                </a:gridCol>
              </a:tblGrid>
              <a:tr h="0">
                <a:tc gridSpan="2">
                  <a:txBody>
                    <a:bodyPr/>
                    <a:lstStyle/>
                    <a:p>
                      <a:pPr algn="l"/>
                      <a:r>
                        <a:rPr lang="en-US" sz="1200" noProof="0" dirty="0">
                          <a:solidFill>
                            <a:srgbClr val="29BA74"/>
                          </a:solidFill>
                        </a:rPr>
                        <a:t>Agencies and associations</a:t>
                      </a:r>
                    </a:p>
                  </a:txBody>
                  <a:tcPr marL="45720" marR="45720">
                    <a:noFill/>
                  </a:tcPr>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4773" marR="4773" marT="91440" marB="0">
                    <a:noFill/>
                  </a:tcPr>
                </a:tc>
                <a:extLst>
                  <a:ext uri="{0D108BD9-81ED-4DB2-BD59-A6C34878D82A}">
                    <a16:rowId xmlns:a16="http://schemas.microsoft.com/office/drawing/2014/main" val="10000"/>
                  </a:ext>
                </a:extLst>
              </a:tr>
              <a:tr h="0">
                <a:tc>
                  <a:txBody>
                    <a:bodyPr/>
                    <a:lstStyle/>
                    <a:p>
                      <a:pPr algn="l" fontAlgn="b"/>
                      <a:r>
                        <a:rPr lang="en-US" sz="1050" u="none" strike="noStrike" noProof="0" dirty="0">
                          <a:solidFill>
                            <a:srgbClr val="575757"/>
                          </a:solidFill>
                          <a:effectLst/>
                          <a:latin typeface="+mj-lt"/>
                        </a:rPr>
                        <a:t>Richard Burke</a:t>
                      </a:r>
                      <a:endParaRPr lang="en-US" sz="1050" b="0" i="0" u="none" strike="noStrike" noProof="0" dirty="0">
                        <a:solidFill>
                          <a:srgbClr val="575757"/>
                        </a:solidFill>
                        <a:effectLst/>
                        <a:latin typeface="+mj-lt"/>
                      </a:endParaRPr>
                    </a:p>
                  </a:txBody>
                  <a:tcPr marL="45720" marR="45720">
                    <a:noFill/>
                  </a:tcPr>
                </a:tc>
                <a:tc>
                  <a:txBody>
                    <a:bodyPr/>
                    <a:lstStyle/>
                    <a:p>
                      <a:pPr algn="l" fontAlgn="b"/>
                      <a:r>
                        <a:rPr lang="en-US" sz="1050" u="none" strike="noStrike" noProof="0" dirty="0">
                          <a:solidFill>
                            <a:srgbClr val="575757"/>
                          </a:solidFill>
                          <a:effectLst/>
                          <a:latin typeface="+mj-lt"/>
                        </a:rPr>
                        <a:t>Fallon Health</a:t>
                      </a:r>
                      <a:endParaRPr lang="en-US" sz="1050" b="0" i="0" u="none" strike="noStrike" noProof="0" dirty="0">
                        <a:solidFill>
                          <a:srgbClr val="575757"/>
                        </a:solidFill>
                        <a:effectLst/>
                        <a:latin typeface="+mj-lt"/>
                      </a:endParaRPr>
                    </a:p>
                  </a:txBody>
                  <a:tcPr marL="45720" marR="45720">
                    <a:noFill/>
                  </a:tcPr>
                </a:tc>
                <a:extLst>
                  <a:ext uri="{0D108BD9-81ED-4DB2-BD59-A6C34878D82A}">
                    <a16:rowId xmlns:a16="http://schemas.microsoft.com/office/drawing/2014/main" val="10001"/>
                  </a:ext>
                </a:extLst>
              </a:tr>
              <a:tr h="0">
                <a:tc>
                  <a:txBody>
                    <a:bodyPr/>
                    <a:lstStyle/>
                    <a:p>
                      <a:pPr algn="l" fontAlgn="b"/>
                      <a:r>
                        <a:rPr lang="en-US" sz="1050" u="none" strike="noStrike" noProof="0" dirty="0">
                          <a:solidFill>
                            <a:srgbClr val="575757"/>
                          </a:solidFill>
                          <a:effectLst/>
                          <a:latin typeface="+mj-lt"/>
                        </a:rPr>
                        <a:t>Julie Burns</a:t>
                      </a:r>
                      <a:endParaRPr lang="en-US" sz="1050" b="0" i="0" u="none" strike="noStrike" noProof="0" dirty="0">
                        <a:solidFill>
                          <a:srgbClr val="575757"/>
                        </a:solidFill>
                        <a:effectLst/>
                        <a:latin typeface="+mj-lt"/>
                      </a:endParaRPr>
                    </a:p>
                  </a:txBody>
                  <a:tcPr marL="45720" marR="45720">
                    <a:noFill/>
                  </a:tcPr>
                </a:tc>
                <a:tc>
                  <a:txBody>
                    <a:bodyPr/>
                    <a:lstStyle/>
                    <a:p>
                      <a:pPr algn="l" fontAlgn="b"/>
                      <a:r>
                        <a:rPr lang="en-US" sz="1050" u="none" strike="noStrike" noProof="0" dirty="0" err="1">
                          <a:solidFill>
                            <a:srgbClr val="575757"/>
                          </a:solidFill>
                          <a:effectLst/>
                          <a:latin typeface="+mj-lt"/>
                        </a:rPr>
                        <a:t>RIZE</a:t>
                      </a:r>
                      <a:endParaRPr lang="en-US" sz="1050" b="0" i="0" u="none" strike="noStrike" noProof="0" dirty="0">
                        <a:solidFill>
                          <a:srgbClr val="575757"/>
                        </a:solidFill>
                        <a:effectLst/>
                        <a:latin typeface="+mj-lt"/>
                      </a:endParaRPr>
                    </a:p>
                  </a:txBody>
                  <a:tcPr marL="45720" marR="45720">
                    <a:noFill/>
                  </a:tcPr>
                </a:tc>
                <a:extLst>
                  <a:ext uri="{0D108BD9-81ED-4DB2-BD59-A6C34878D82A}">
                    <a16:rowId xmlns:a16="http://schemas.microsoft.com/office/drawing/2014/main" val="10002"/>
                  </a:ext>
                </a:extLst>
              </a:tr>
              <a:tr h="0">
                <a:tc>
                  <a:txBody>
                    <a:bodyPr/>
                    <a:lstStyle/>
                    <a:p>
                      <a:pPr algn="l" fontAlgn="b"/>
                      <a:r>
                        <a:rPr lang="en-US" sz="1050" u="none" strike="noStrike" noProof="0" dirty="0">
                          <a:solidFill>
                            <a:srgbClr val="575757"/>
                          </a:solidFill>
                          <a:effectLst/>
                          <a:latin typeface="+mj-lt"/>
                        </a:rPr>
                        <a:t>Tim Foley</a:t>
                      </a:r>
                      <a:endParaRPr lang="en-US" sz="1050" b="0" i="0" u="none" strike="noStrike" noProof="0" dirty="0">
                        <a:solidFill>
                          <a:srgbClr val="575757"/>
                        </a:solidFill>
                        <a:effectLst/>
                        <a:latin typeface="+mj-lt"/>
                      </a:endParaRPr>
                    </a:p>
                  </a:txBody>
                  <a:tcPr marL="45720" marR="45720">
                    <a:noFill/>
                  </a:tcPr>
                </a:tc>
                <a:tc>
                  <a:txBody>
                    <a:bodyPr/>
                    <a:lstStyle/>
                    <a:p>
                      <a:pPr algn="l" fontAlgn="b"/>
                      <a:r>
                        <a:rPr lang="en-US" sz="1050" u="none" strike="noStrike" noProof="0" dirty="0">
                          <a:solidFill>
                            <a:srgbClr val="575757"/>
                          </a:solidFill>
                          <a:effectLst/>
                          <a:latin typeface="+mj-lt"/>
                        </a:rPr>
                        <a:t>1199SEIU </a:t>
                      </a:r>
                      <a:r>
                        <a:rPr lang="en-US" sz="1050" u="none" strike="noStrike" noProof="0" dirty="0" err="1">
                          <a:solidFill>
                            <a:srgbClr val="575757"/>
                          </a:solidFill>
                          <a:effectLst/>
                          <a:latin typeface="+mj-lt"/>
                        </a:rPr>
                        <a:t>UHWE</a:t>
                      </a:r>
                      <a:endParaRPr lang="en-US" sz="1050" b="0" i="0" u="none" strike="noStrike" noProof="0" dirty="0">
                        <a:solidFill>
                          <a:srgbClr val="575757"/>
                        </a:solidFill>
                        <a:effectLst/>
                        <a:latin typeface="+mj-lt"/>
                      </a:endParaRPr>
                    </a:p>
                  </a:txBody>
                  <a:tcPr marL="45720" marR="45720">
                    <a:noFill/>
                  </a:tcPr>
                </a:tc>
                <a:extLst>
                  <a:ext uri="{0D108BD9-81ED-4DB2-BD59-A6C34878D82A}">
                    <a16:rowId xmlns:a16="http://schemas.microsoft.com/office/drawing/2014/main" val="10003"/>
                  </a:ext>
                </a:extLst>
              </a:tr>
              <a:tr h="0">
                <a:tc>
                  <a:txBody>
                    <a:bodyPr/>
                    <a:lstStyle/>
                    <a:p>
                      <a:pPr algn="l" fontAlgn="b"/>
                      <a:r>
                        <a:rPr lang="en-US" sz="1050" u="none" strike="noStrike" noProof="0" dirty="0">
                          <a:solidFill>
                            <a:srgbClr val="575757"/>
                          </a:solidFill>
                          <a:effectLst/>
                          <a:latin typeface="+mj-lt"/>
                        </a:rPr>
                        <a:t>James W. Hunt, Jr.</a:t>
                      </a:r>
                      <a:endParaRPr lang="en-US" sz="1050" b="0" i="0" u="none" strike="noStrike" noProof="0" dirty="0">
                        <a:solidFill>
                          <a:srgbClr val="575757"/>
                        </a:solidFill>
                        <a:effectLst/>
                        <a:latin typeface="+mj-lt"/>
                      </a:endParaRPr>
                    </a:p>
                  </a:txBody>
                  <a:tcPr marL="45720" marR="45720">
                    <a:noFill/>
                  </a:tcPr>
                </a:tc>
                <a:tc>
                  <a:txBody>
                    <a:bodyPr/>
                    <a:lstStyle/>
                    <a:p>
                      <a:pPr algn="l" fontAlgn="b"/>
                      <a:r>
                        <a:rPr lang="en-US" sz="1050" u="none" strike="noStrike" noProof="0" dirty="0">
                          <a:solidFill>
                            <a:srgbClr val="575757"/>
                          </a:solidFill>
                          <a:effectLst/>
                          <a:latin typeface="+mj-lt"/>
                        </a:rPr>
                        <a:t>MA League of Comm. Health </a:t>
                      </a:r>
                      <a:r>
                        <a:rPr lang="en-US" sz="1050" u="none" strike="noStrike" noProof="0" dirty="0" err="1">
                          <a:solidFill>
                            <a:srgbClr val="575757"/>
                          </a:solidFill>
                          <a:effectLst/>
                          <a:latin typeface="+mj-lt"/>
                        </a:rPr>
                        <a:t>Ctrs</a:t>
                      </a:r>
                      <a:endParaRPr lang="en-US" sz="1050" b="0" i="0" u="none" strike="noStrike" noProof="0" dirty="0">
                        <a:solidFill>
                          <a:srgbClr val="575757"/>
                        </a:solidFill>
                        <a:effectLst/>
                        <a:latin typeface="+mj-lt"/>
                      </a:endParaRPr>
                    </a:p>
                  </a:txBody>
                  <a:tcPr marL="45720" marR="45720">
                    <a:noFill/>
                  </a:tcPr>
                </a:tc>
                <a:extLst>
                  <a:ext uri="{0D108BD9-81ED-4DB2-BD59-A6C34878D82A}">
                    <a16:rowId xmlns:a16="http://schemas.microsoft.com/office/drawing/2014/main" val="10004"/>
                  </a:ext>
                </a:extLst>
              </a:tr>
              <a:tr h="0">
                <a:tc>
                  <a:txBody>
                    <a:bodyPr/>
                    <a:lstStyle/>
                    <a:p>
                      <a:pPr algn="l" fontAlgn="b"/>
                      <a:r>
                        <a:rPr lang="en-US" sz="1050" b="0" i="0" u="none" strike="noStrike" noProof="0" dirty="0">
                          <a:solidFill>
                            <a:srgbClr val="575757"/>
                          </a:solidFill>
                          <a:effectLst/>
                          <a:latin typeface="+mj-lt"/>
                        </a:rPr>
                        <a:t>Amanda Oberlies</a:t>
                      </a:r>
                    </a:p>
                  </a:txBody>
                  <a:tcPr marL="45720" marR="45720">
                    <a:noFill/>
                  </a:tcPr>
                </a:tc>
                <a:tc>
                  <a:txBody>
                    <a:bodyPr/>
                    <a:lstStyle/>
                    <a:p>
                      <a:pPr algn="l" fontAlgn="b"/>
                      <a:r>
                        <a:rPr lang="en-US" sz="1050" b="0" i="0" u="none" strike="noStrike" noProof="0" dirty="0">
                          <a:solidFill>
                            <a:srgbClr val="575757"/>
                          </a:solidFill>
                          <a:effectLst/>
                          <a:latin typeface="+mj-lt"/>
                        </a:rPr>
                        <a:t>Organization of Nurse Leaders</a:t>
                      </a:r>
                    </a:p>
                  </a:txBody>
                  <a:tcPr marL="45720" marR="45720">
                    <a:noFill/>
                  </a:tcPr>
                </a:tc>
                <a:extLst>
                  <a:ext uri="{0D108BD9-81ED-4DB2-BD59-A6C34878D82A}">
                    <a16:rowId xmlns:a16="http://schemas.microsoft.com/office/drawing/2014/main" val="10005"/>
                  </a:ext>
                </a:extLst>
              </a:tr>
              <a:tr h="0">
                <a:tc>
                  <a:txBody>
                    <a:bodyPr/>
                    <a:lstStyle/>
                    <a:p>
                      <a:pPr algn="l" fontAlgn="b"/>
                      <a:r>
                        <a:rPr lang="en-US" sz="1050" b="0" i="0" u="none" strike="noStrike" noProof="0" dirty="0">
                          <a:solidFill>
                            <a:srgbClr val="575757"/>
                          </a:solidFill>
                          <a:effectLst/>
                          <a:latin typeface="+mj-lt"/>
                        </a:rPr>
                        <a:t>Lorena Silva</a:t>
                      </a:r>
                    </a:p>
                  </a:txBody>
                  <a:tcPr marL="45720" marR="45720">
                    <a:noFill/>
                  </a:tcPr>
                </a:tc>
                <a:tc>
                  <a:txBody>
                    <a:bodyPr/>
                    <a:lstStyle/>
                    <a:p>
                      <a:pPr algn="l" fontAlgn="b"/>
                      <a:r>
                        <a:rPr lang="en-US" sz="1050" b="0" i="0" u="none" strike="noStrike" noProof="0" dirty="0">
                          <a:solidFill>
                            <a:srgbClr val="575757"/>
                          </a:solidFill>
                          <a:effectLst/>
                          <a:latin typeface="+mj-lt"/>
                        </a:rPr>
                        <a:t>Board of Registration in Nursing</a:t>
                      </a:r>
                    </a:p>
                  </a:txBody>
                  <a:tcPr marL="45720" marR="45720">
                    <a:noFill/>
                  </a:tcPr>
                </a:tc>
                <a:extLst>
                  <a:ext uri="{0D108BD9-81ED-4DB2-BD59-A6C34878D82A}">
                    <a16:rowId xmlns:a16="http://schemas.microsoft.com/office/drawing/2014/main" val="10006"/>
                  </a:ext>
                </a:extLst>
              </a:tr>
              <a:tr h="0">
                <a:tc>
                  <a:txBody>
                    <a:bodyPr/>
                    <a:lstStyle/>
                    <a:p>
                      <a:pPr algn="l" fontAlgn="b"/>
                      <a:r>
                        <a:rPr lang="en-US" sz="1050" u="none" strike="noStrike" noProof="0" dirty="0">
                          <a:solidFill>
                            <a:srgbClr val="575757"/>
                          </a:solidFill>
                          <a:effectLst/>
                          <a:latin typeface="+mj-lt"/>
                        </a:rPr>
                        <a:t>Steve Walsh</a:t>
                      </a:r>
                      <a:endParaRPr lang="en-US" sz="1050" b="0" i="0" u="none" strike="noStrike" noProof="0" dirty="0">
                        <a:solidFill>
                          <a:srgbClr val="575757"/>
                        </a:solidFill>
                        <a:effectLst/>
                        <a:latin typeface="+mj-lt"/>
                      </a:endParaRPr>
                    </a:p>
                  </a:txBody>
                  <a:tcPr marL="45720" marR="45720">
                    <a:noFill/>
                  </a:tcPr>
                </a:tc>
                <a:tc>
                  <a:txBody>
                    <a:bodyPr/>
                    <a:lstStyle/>
                    <a:p>
                      <a:pPr algn="l" fontAlgn="b"/>
                      <a:r>
                        <a:rPr lang="en-US" sz="1050" u="none" strike="noStrike" noProof="0" dirty="0">
                          <a:solidFill>
                            <a:srgbClr val="575757"/>
                          </a:solidFill>
                          <a:effectLst/>
                          <a:latin typeface="+mj-lt"/>
                        </a:rPr>
                        <a:t>MHA</a:t>
                      </a:r>
                      <a:endParaRPr lang="en-US" sz="1050" b="0" i="0" u="none" strike="noStrike" noProof="0" dirty="0">
                        <a:solidFill>
                          <a:srgbClr val="575757"/>
                        </a:solidFill>
                        <a:effectLst/>
                        <a:latin typeface="+mj-lt"/>
                      </a:endParaRPr>
                    </a:p>
                  </a:txBody>
                  <a:tcPr marL="45720" marR="45720">
                    <a:noFill/>
                  </a:tcPr>
                </a:tc>
                <a:extLst>
                  <a:ext uri="{0D108BD9-81ED-4DB2-BD59-A6C34878D82A}">
                    <a16:rowId xmlns:a16="http://schemas.microsoft.com/office/drawing/2014/main" val="10007"/>
                  </a:ext>
                </a:extLst>
              </a:tr>
              <a:tr h="0">
                <a:tc>
                  <a:txBody>
                    <a:bodyPr/>
                    <a:lstStyle/>
                    <a:p>
                      <a:pPr algn="l" fontAlgn="b"/>
                      <a:r>
                        <a:rPr lang="en-US" sz="1050" b="0" i="0" u="none" strike="noStrike" noProof="0" dirty="0">
                          <a:solidFill>
                            <a:srgbClr val="575757"/>
                          </a:solidFill>
                          <a:effectLst/>
                          <a:latin typeface="+mj-lt"/>
                        </a:rPr>
                        <a:t>Donna Kelly Williams</a:t>
                      </a:r>
                    </a:p>
                  </a:txBody>
                  <a:tcPr marL="45720" marR="45720">
                    <a:noFill/>
                  </a:tcPr>
                </a:tc>
                <a:tc>
                  <a:txBody>
                    <a:bodyPr/>
                    <a:lstStyle/>
                    <a:p>
                      <a:pPr algn="l" fontAlgn="b"/>
                      <a:r>
                        <a:rPr lang="en-US" sz="1050" b="0" i="0" u="none" strike="noStrike" noProof="0" dirty="0">
                          <a:solidFill>
                            <a:srgbClr val="575757"/>
                          </a:solidFill>
                          <a:effectLst/>
                          <a:latin typeface="+mj-lt"/>
                        </a:rPr>
                        <a:t>MA </a:t>
                      </a:r>
                      <a:r>
                        <a:rPr lang="en-US" sz="1050" b="0" i="0" u="none" strike="noStrike" baseline="0" noProof="0" dirty="0">
                          <a:solidFill>
                            <a:srgbClr val="575757"/>
                          </a:solidFill>
                          <a:effectLst/>
                          <a:latin typeface="+mj-lt"/>
                        </a:rPr>
                        <a:t>Nurses Association</a:t>
                      </a:r>
                      <a:endParaRPr lang="en-US" sz="1050" b="0" i="0" u="none" strike="noStrike" noProof="0" dirty="0">
                        <a:solidFill>
                          <a:srgbClr val="575757"/>
                        </a:solidFill>
                        <a:effectLst/>
                        <a:latin typeface="+mj-lt"/>
                      </a:endParaRPr>
                    </a:p>
                  </a:txBody>
                  <a:tcPr marL="45720" marR="45720">
                    <a:noFill/>
                  </a:tcPr>
                </a:tc>
                <a:extLst>
                  <a:ext uri="{0D108BD9-81ED-4DB2-BD59-A6C34878D82A}">
                    <a16:rowId xmlns:a16="http://schemas.microsoft.com/office/drawing/2014/main" val="10008"/>
                  </a:ext>
                </a:extLst>
              </a:tr>
            </a:tbl>
          </a:graphicData>
        </a:graphic>
      </p:graphicFrame>
      <p:graphicFrame>
        <p:nvGraphicFramePr>
          <p:cNvPr id="63" name="Table 62"/>
          <p:cNvGraphicFramePr>
            <a:graphicFrameLocks noGrp="1"/>
          </p:cNvGraphicFramePr>
          <p:nvPr>
            <p:extLst/>
          </p:nvPr>
        </p:nvGraphicFramePr>
        <p:xfrm>
          <a:off x="4044431" y="1332884"/>
          <a:ext cx="3703906" cy="1028700"/>
        </p:xfrm>
        <a:graphic>
          <a:graphicData uri="http://schemas.openxmlformats.org/drawingml/2006/table">
            <a:tbl>
              <a:tblPr>
                <a:tableStyleId>{5C22544A-7EE6-4342-B048-85BDC9FD1C3A}</a:tableStyleId>
              </a:tblPr>
              <a:tblGrid>
                <a:gridCol w="1239186">
                  <a:extLst>
                    <a:ext uri="{9D8B030D-6E8A-4147-A177-3AD203B41FA5}">
                      <a16:colId xmlns:a16="http://schemas.microsoft.com/office/drawing/2014/main" val="20000"/>
                    </a:ext>
                  </a:extLst>
                </a:gridCol>
                <a:gridCol w="2464720">
                  <a:extLst>
                    <a:ext uri="{9D8B030D-6E8A-4147-A177-3AD203B41FA5}">
                      <a16:colId xmlns:a16="http://schemas.microsoft.com/office/drawing/2014/main" val="20001"/>
                    </a:ext>
                  </a:extLst>
                </a:gridCol>
              </a:tblGrid>
              <a:tr h="0">
                <a:tc gridSpan="2">
                  <a:txBody>
                    <a:bodyPr/>
                    <a:lstStyle/>
                    <a:p>
                      <a:pPr algn="l"/>
                      <a:r>
                        <a:rPr lang="en-US" sz="1200" noProof="0" dirty="0">
                          <a:solidFill>
                            <a:srgbClr val="29BA74"/>
                          </a:solidFill>
                        </a:rPr>
                        <a:t>Government Secretaries</a:t>
                      </a:r>
                    </a:p>
                  </a:txBody>
                  <a:tcPr marL="45720" marR="45720">
                    <a:noFill/>
                  </a:tcPr>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4773" marR="4773" marT="91440" marB="0">
                    <a:noFill/>
                  </a:tcPr>
                </a:tc>
                <a:extLst>
                  <a:ext uri="{0D108BD9-81ED-4DB2-BD59-A6C34878D82A}">
                    <a16:rowId xmlns:a16="http://schemas.microsoft.com/office/drawing/2014/main" val="10000"/>
                  </a:ext>
                </a:extLst>
              </a:tr>
              <a:tr h="0">
                <a:tc>
                  <a:txBody>
                    <a:bodyPr/>
                    <a:lstStyle/>
                    <a:p>
                      <a:pPr algn="l" fontAlgn="b"/>
                      <a:r>
                        <a:rPr lang="en-US" sz="1050" u="none" strike="noStrike" baseline="0" noProof="0" dirty="0">
                          <a:solidFill>
                            <a:srgbClr val="575757"/>
                          </a:solidFill>
                          <a:effectLst/>
                        </a:rPr>
                        <a:t>Marylou </a:t>
                      </a:r>
                      <a:r>
                        <a:rPr lang="en-US" sz="1050" u="none" strike="noStrike" baseline="0" noProof="0" dirty="0" err="1">
                          <a:solidFill>
                            <a:srgbClr val="575757"/>
                          </a:solidFill>
                          <a:effectLst/>
                        </a:rPr>
                        <a:t>Sudders</a:t>
                      </a:r>
                      <a:endParaRPr lang="en-US" sz="1050" b="0" i="0" u="none" strike="noStrike" baseline="0" noProof="0" dirty="0">
                        <a:solidFill>
                          <a:srgbClr val="575757"/>
                        </a:solidFill>
                        <a:effectLst/>
                        <a:latin typeface="Calibri" panose="020F0502020204030204" pitchFamily="34" charset="0"/>
                      </a:endParaRPr>
                    </a:p>
                  </a:txBody>
                  <a:tcPr marL="45720" marR="45720">
                    <a:noFill/>
                  </a:tcPr>
                </a:tc>
                <a:tc>
                  <a:txBody>
                    <a:bodyPr/>
                    <a:lstStyle/>
                    <a:p>
                      <a:pPr algn="l" fontAlgn="b"/>
                      <a:r>
                        <a:rPr lang="en-US" sz="1050" u="none" strike="noStrike" baseline="0" noProof="0" dirty="0">
                          <a:solidFill>
                            <a:srgbClr val="575757"/>
                          </a:solidFill>
                          <a:effectLst/>
                        </a:rPr>
                        <a:t>Health &amp; Human Services</a:t>
                      </a:r>
                      <a:endParaRPr lang="en-US" sz="1050" b="0" i="0" u="none" strike="noStrike" baseline="0" noProof="0" dirty="0">
                        <a:solidFill>
                          <a:srgbClr val="575757"/>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01"/>
                  </a:ext>
                </a:extLst>
              </a:tr>
              <a:tr h="0">
                <a:tc>
                  <a:txBody>
                    <a:bodyPr/>
                    <a:lstStyle/>
                    <a:p>
                      <a:pPr algn="l" fontAlgn="b"/>
                      <a:r>
                        <a:rPr lang="en-US" sz="1050" u="none" strike="noStrike" baseline="0" noProof="0" dirty="0">
                          <a:solidFill>
                            <a:srgbClr val="575757"/>
                          </a:solidFill>
                          <a:effectLst/>
                        </a:rPr>
                        <a:t>Jim </a:t>
                      </a:r>
                      <a:r>
                        <a:rPr lang="en-US" sz="1050" u="none" strike="noStrike" baseline="0" noProof="0" dirty="0" err="1">
                          <a:solidFill>
                            <a:srgbClr val="575757"/>
                          </a:solidFill>
                          <a:effectLst/>
                        </a:rPr>
                        <a:t>Peyser</a:t>
                      </a:r>
                      <a:endParaRPr lang="en-US" sz="1050" b="0" i="0" u="none" strike="noStrike" baseline="0" noProof="0" dirty="0">
                        <a:solidFill>
                          <a:srgbClr val="575757"/>
                        </a:solidFill>
                        <a:effectLst/>
                        <a:latin typeface="Calibri" panose="020F0502020204030204" pitchFamily="34" charset="0"/>
                      </a:endParaRPr>
                    </a:p>
                  </a:txBody>
                  <a:tcPr marL="45720" marR="45720">
                    <a:noFill/>
                  </a:tcPr>
                </a:tc>
                <a:tc>
                  <a:txBody>
                    <a:bodyPr/>
                    <a:lstStyle/>
                    <a:p>
                      <a:pPr algn="l" fontAlgn="b"/>
                      <a:r>
                        <a:rPr lang="en-US" sz="1050" u="none" strike="noStrike" baseline="0" noProof="0" dirty="0">
                          <a:solidFill>
                            <a:srgbClr val="575757"/>
                          </a:solidFill>
                          <a:effectLst/>
                        </a:rPr>
                        <a:t>Office of Education</a:t>
                      </a:r>
                      <a:endParaRPr lang="en-US" sz="1050" b="0" i="0" u="none" strike="noStrike" baseline="0" noProof="0" dirty="0">
                        <a:solidFill>
                          <a:srgbClr val="575757"/>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02"/>
                  </a:ext>
                </a:extLst>
              </a:tr>
              <a:tr h="0">
                <a:tc>
                  <a:txBody>
                    <a:bodyPr/>
                    <a:lstStyle/>
                    <a:p>
                      <a:pPr algn="l" fontAlgn="b"/>
                      <a:r>
                        <a:rPr lang="en-US" sz="1050" u="none" strike="noStrike" baseline="0" noProof="0" dirty="0">
                          <a:solidFill>
                            <a:srgbClr val="575757"/>
                          </a:solidFill>
                          <a:effectLst/>
                        </a:rPr>
                        <a:t>Mike </a:t>
                      </a:r>
                      <a:r>
                        <a:rPr lang="en-US" sz="1050" u="none" strike="noStrike" baseline="0" noProof="0" dirty="0" err="1">
                          <a:solidFill>
                            <a:srgbClr val="575757"/>
                          </a:solidFill>
                          <a:effectLst/>
                        </a:rPr>
                        <a:t>Kennealy</a:t>
                      </a:r>
                      <a:endParaRPr lang="en-US" sz="1050" b="0" i="0" u="none" strike="noStrike" baseline="0" noProof="0" dirty="0">
                        <a:solidFill>
                          <a:srgbClr val="575757"/>
                        </a:solidFill>
                        <a:effectLst/>
                        <a:latin typeface="Calibri" panose="020F0502020204030204" pitchFamily="34" charset="0"/>
                      </a:endParaRPr>
                    </a:p>
                  </a:txBody>
                  <a:tcPr marL="45720" marR="45720">
                    <a:noFill/>
                  </a:tcPr>
                </a:tc>
                <a:tc>
                  <a:txBody>
                    <a:bodyPr/>
                    <a:lstStyle/>
                    <a:p>
                      <a:pPr algn="l" fontAlgn="b"/>
                      <a:r>
                        <a:rPr lang="en-US" sz="1050" b="0" i="0" u="none" strike="noStrike" baseline="0" noProof="0" dirty="0">
                          <a:solidFill>
                            <a:srgbClr val="575757"/>
                          </a:solidFill>
                          <a:effectLst/>
                          <a:latin typeface="+mn-lt"/>
                        </a:rPr>
                        <a:t>Housing and Economic Development</a:t>
                      </a:r>
                      <a:endParaRPr lang="en-US" sz="1050" b="0" i="0" u="none" strike="noStrike" baseline="0" noProof="0" dirty="0">
                        <a:solidFill>
                          <a:srgbClr val="575757"/>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03"/>
                  </a:ext>
                </a:extLst>
              </a:tr>
            </a:tbl>
          </a:graphicData>
        </a:graphic>
      </p:graphicFrame>
      <p:graphicFrame>
        <p:nvGraphicFramePr>
          <p:cNvPr id="64" name="Table 63"/>
          <p:cNvGraphicFramePr>
            <a:graphicFrameLocks noGrp="1"/>
          </p:cNvGraphicFramePr>
          <p:nvPr>
            <p:extLst/>
          </p:nvPr>
        </p:nvGraphicFramePr>
        <p:xfrm>
          <a:off x="4044431" y="5029295"/>
          <a:ext cx="2673882" cy="1028700"/>
        </p:xfrm>
        <a:graphic>
          <a:graphicData uri="http://schemas.openxmlformats.org/drawingml/2006/table">
            <a:tbl>
              <a:tblPr>
                <a:tableStyleId>{5C22544A-7EE6-4342-B048-85BDC9FD1C3A}</a:tableStyleId>
              </a:tblPr>
              <a:tblGrid>
                <a:gridCol w="1643094">
                  <a:extLst>
                    <a:ext uri="{9D8B030D-6E8A-4147-A177-3AD203B41FA5}">
                      <a16:colId xmlns:a16="http://schemas.microsoft.com/office/drawing/2014/main" val="20000"/>
                    </a:ext>
                  </a:extLst>
                </a:gridCol>
                <a:gridCol w="1030788">
                  <a:extLst>
                    <a:ext uri="{9D8B030D-6E8A-4147-A177-3AD203B41FA5}">
                      <a16:colId xmlns:a16="http://schemas.microsoft.com/office/drawing/2014/main" val="20001"/>
                    </a:ext>
                  </a:extLst>
                </a:gridCol>
              </a:tblGrid>
              <a:tr h="0">
                <a:tc gridSpan="2">
                  <a:txBody>
                    <a:bodyPr/>
                    <a:lstStyle/>
                    <a:p>
                      <a:pPr algn="l"/>
                      <a:r>
                        <a:rPr lang="en-US" sz="1200" dirty="0">
                          <a:solidFill>
                            <a:srgbClr val="29BA74"/>
                          </a:solidFill>
                        </a:rPr>
                        <a:t>Advisors</a:t>
                      </a:r>
                    </a:p>
                  </a:txBody>
                  <a:tcPr marL="45720" marR="45720">
                    <a:noFill/>
                  </a:tcPr>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4773" marR="4773" marT="91440" marB="0">
                    <a:noFill/>
                  </a:tcPr>
                </a:tc>
                <a:extLst>
                  <a:ext uri="{0D108BD9-81ED-4DB2-BD59-A6C34878D82A}">
                    <a16:rowId xmlns:a16="http://schemas.microsoft.com/office/drawing/2014/main" val="10000"/>
                  </a:ext>
                </a:extLst>
              </a:tr>
              <a:tr h="0">
                <a:tc>
                  <a:txBody>
                    <a:bodyPr/>
                    <a:lstStyle/>
                    <a:p>
                      <a:pPr algn="l" fontAlgn="b"/>
                      <a:r>
                        <a:rPr lang="en-US" sz="1050" u="none" strike="noStrike" baseline="0" dirty="0">
                          <a:effectLst/>
                        </a:rPr>
                        <a:t>Rob Souza</a:t>
                      </a:r>
                    </a:p>
                  </a:txBody>
                  <a:tcPr marL="45720" marR="45720">
                    <a:noFill/>
                  </a:tcPr>
                </a:tc>
                <a:tc>
                  <a:txBody>
                    <a:bodyPr/>
                    <a:lstStyle/>
                    <a:p>
                      <a:pPr algn="l" fontAlgn="b"/>
                      <a:r>
                        <a:rPr lang="en-US" sz="1050" u="none" strike="noStrike" baseline="0" dirty="0">
                          <a:effectLst/>
                        </a:rPr>
                        <a:t>BCG</a:t>
                      </a:r>
                      <a:endParaRPr lang="en-US" sz="1050" b="0" i="0" u="none" strike="noStrike" baseline="0" dirty="0">
                        <a:solidFill>
                          <a:srgbClr val="000000"/>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01"/>
                  </a:ext>
                </a:extLst>
              </a:tr>
              <a:tr h="0">
                <a:tc>
                  <a:txBody>
                    <a:bodyPr/>
                    <a:lstStyle/>
                    <a:p>
                      <a:pPr algn="l" fontAlgn="b"/>
                      <a:r>
                        <a:rPr lang="en-US" sz="1050" u="none" strike="noStrike" baseline="0" dirty="0">
                          <a:effectLst/>
                        </a:rPr>
                        <a:t>Dave Matheson</a:t>
                      </a:r>
                    </a:p>
                  </a:txBody>
                  <a:tcPr marL="45720" marR="45720">
                    <a:noFill/>
                  </a:tcPr>
                </a:tc>
                <a:tc>
                  <a:txBody>
                    <a:bodyPr/>
                    <a:lstStyle/>
                    <a:p>
                      <a:pPr algn="l" fontAlgn="b"/>
                      <a:r>
                        <a:rPr lang="en-US" sz="1050" u="none" strike="noStrike" baseline="0" dirty="0">
                          <a:effectLst/>
                        </a:rPr>
                        <a:t>BCG</a:t>
                      </a:r>
                      <a:endParaRPr lang="en-US" sz="1050" b="0" i="0" u="none" strike="noStrike" baseline="0" dirty="0">
                        <a:solidFill>
                          <a:srgbClr val="000000"/>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02"/>
                  </a:ext>
                </a:extLst>
              </a:tr>
              <a:tr h="0">
                <a:tc>
                  <a:txBody>
                    <a:bodyPr/>
                    <a:lstStyle/>
                    <a:p>
                      <a:pPr algn="l" fontAlgn="b"/>
                      <a:r>
                        <a:rPr lang="en-US" sz="1050" u="none" strike="noStrike" baseline="0" dirty="0">
                          <a:effectLst/>
                        </a:rPr>
                        <a:t>Stu Gander</a:t>
                      </a:r>
                    </a:p>
                  </a:txBody>
                  <a:tcPr marL="45720" marR="45720">
                    <a:noFill/>
                  </a:tcPr>
                </a:tc>
                <a:tc>
                  <a:txBody>
                    <a:bodyPr/>
                    <a:lstStyle/>
                    <a:p>
                      <a:pPr algn="l" fontAlgn="b"/>
                      <a:r>
                        <a:rPr lang="en-US" sz="1050" b="0" i="0" u="none" strike="noStrike" baseline="0" dirty="0">
                          <a:solidFill>
                            <a:schemeClr val="dk1"/>
                          </a:solidFill>
                          <a:effectLst/>
                          <a:latin typeface="+mn-lt"/>
                        </a:rPr>
                        <a:t>BCG</a:t>
                      </a:r>
                      <a:endParaRPr lang="en-US" sz="1050" b="0" i="0" u="none" strike="noStrike" baseline="0" dirty="0">
                        <a:solidFill>
                          <a:srgbClr val="000000"/>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03"/>
                  </a:ext>
                </a:extLst>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3105064698"/>
              </p:ext>
            </p:extLst>
          </p:nvPr>
        </p:nvGraphicFramePr>
        <p:xfrm>
          <a:off x="7910332" y="1332884"/>
          <a:ext cx="3740377" cy="3255264"/>
        </p:xfrm>
        <a:graphic>
          <a:graphicData uri="http://schemas.openxmlformats.org/drawingml/2006/table">
            <a:tbl>
              <a:tblPr>
                <a:tableStyleId>{5C22544A-7EE6-4342-B048-85BDC9FD1C3A}</a:tableStyleId>
              </a:tblPr>
              <a:tblGrid>
                <a:gridCol w="1562609">
                  <a:extLst>
                    <a:ext uri="{9D8B030D-6E8A-4147-A177-3AD203B41FA5}">
                      <a16:colId xmlns:a16="http://schemas.microsoft.com/office/drawing/2014/main" val="20000"/>
                    </a:ext>
                  </a:extLst>
                </a:gridCol>
                <a:gridCol w="2177768">
                  <a:extLst>
                    <a:ext uri="{9D8B030D-6E8A-4147-A177-3AD203B41FA5}">
                      <a16:colId xmlns:a16="http://schemas.microsoft.com/office/drawing/2014/main" val="20001"/>
                    </a:ext>
                  </a:extLst>
                </a:gridCol>
              </a:tblGrid>
              <a:tr h="0">
                <a:tc gridSpan="2">
                  <a:txBody>
                    <a:bodyPr/>
                    <a:lstStyle/>
                    <a:p>
                      <a:pPr algn="l"/>
                      <a:r>
                        <a:rPr lang="en-US" sz="1200" noProof="0" dirty="0">
                          <a:solidFill>
                            <a:srgbClr val="29BA74"/>
                          </a:solidFill>
                        </a:rPr>
                        <a:t>Industry</a:t>
                      </a:r>
                    </a:p>
                  </a:txBody>
                  <a:tcPr marL="45720" marR="45720" marT="27432" marB="27432">
                    <a:noFill/>
                  </a:tcPr>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4773" marR="4773" marT="91440" marB="0">
                    <a:noFill/>
                  </a:tcPr>
                </a:tc>
                <a:extLst>
                  <a:ext uri="{0D108BD9-81ED-4DB2-BD59-A6C34878D82A}">
                    <a16:rowId xmlns:a16="http://schemas.microsoft.com/office/drawing/2014/main" val="10000"/>
                  </a:ext>
                </a:extLst>
              </a:tr>
              <a:tr h="0">
                <a:tc>
                  <a:txBody>
                    <a:bodyPr/>
                    <a:lstStyle/>
                    <a:p>
                      <a:pPr algn="l" fontAlgn="b"/>
                      <a:r>
                        <a:rPr lang="en-US" sz="1050" u="none" strike="noStrike" noProof="0" dirty="0">
                          <a:solidFill>
                            <a:srgbClr val="575757"/>
                          </a:solidFill>
                          <a:effectLst/>
                        </a:rPr>
                        <a:t>Maureen </a:t>
                      </a:r>
                      <a:r>
                        <a:rPr lang="en-US" sz="1050" u="none" strike="noStrike" noProof="0" dirty="0" err="1">
                          <a:solidFill>
                            <a:srgbClr val="575757"/>
                          </a:solidFill>
                          <a:effectLst/>
                        </a:rPr>
                        <a:t>Bannan</a:t>
                      </a:r>
                      <a:endParaRPr lang="en-US" sz="1050" b="0" i="0" u="none" strike="noStrike" noProof="0" dirty="0">
                        <a:solidFill>
                          <a:srgbClr val="575757"/>
                        </a:solidFill>
                        <a:effectLst/>
                        <a:latin typeface="Calibri" panose="020F0502020204030204" pitchFamily="34" charset="0"/>
                      </a:endParaRPr>
                    </a:p>
                  </a:txBody>
                  <a:tcPr marL="45720" marR="45720">
                    <a:noFill/>
                  </a:tcPr>
                </a:tc>
                <a:tc>
                  <a:txBody>
                    <a:bodyPr/>
                    <a:lstStyle/>
                    <a:p>
                      <a:pPr algn="l" fontAlgn="b"/>
                      <a:r>
                        <a:rPr lang="en-US" sz="1050" u="none" strike="noStrike" noProof="0" dirty="0">
                          <a:solidFill>
                            <a:srgbClr val="575757"/>
                          </a:solidFill>
                          <a:effectLst/>
                        </a:rPr>
                        <a:t>Hebrew Senior Life</a:t>
                      </a:r>
                      <a:endParaRPr lang="en-US" sz="1050" b="0" i="0" u="none" strike="noStrike" noProof="0" dirty="0">
                        <a:solidFill>
                          <a:srgbClr val="575757"/>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01"/>
                  </a:ext>
                </a:extLst>
              </a:tr>
              <a:tr h="0">
                <a:tc>
                  <a:txBody>
                    <a:bodyPr/>
                    <a:lstStyle/>
                    <a:p>
                      <a:pPr algn="l" fontAlgn="b"/>
                      <a:r>
                        <a:rPr lang="en-US" sz="1050" u="none" strike="noStrike" noProof="0" dirty="0">
                          <a:solidFill>
                            <a:srgbClr val="575757"/>
                          </a:solidFill>
                          <a:effectLst/>
                        </a:rPr>
                        <a:t>Henry East-</a:t>
                      </a:r>
                      <a:r>
                        <a:rPr lang="en-US" sz="1050" u="none" strike="noStrike" noProof="0" dirty="0" err="1">
                          <a:solidFill>
                            <a:srgbClr val="575757"/>
                          </a:solidFill>
                          <a:effectLst/>
                        </a:rPr>
                        <a:t>Trou</a:t>
                      </a:r>
                      <a:endParaRPr lang="en-US" sz="1050" b="0" i="0" u="none" strike="noStrike" noProof="0" dirty="0">
                        <a:solidFill>
                          <a:srgbClr val="575757"/>
                        </a:solidFill>
                        <a:effectLst/>
                        <a:latin typeface="Calibri" panose="020F0502020204030204" pitchFamily="34" charset="0"/>
                      </a:endParaRPr>
                    </a:p>
                  </a:txBody>
                  <a:tcPr marL="45720" marR="45720">
                    <a:noFill/>
                  </a:tcPr>
                </a:tc>
                <a:tc>
                  <a:txBody>
                    <a:bodyPr/>
                    <a:lstStyle/>
                    <a:p>
                      <a:pPr algn="l" fontAlgn="b"/>
                      <a:r>
                        <a:rPr lang="en-US" sz="1050" u="none" strike="noStrike" noProof="0" dirty="0" err="1">
                          <a:solidFill>
                            <a:srgbClr val="575757"/>
                          </a:solidFill>
                          <a:effectLst/>
                        </a:rPr>
                        <a:t>Gandara</a:t>
                      </a:r>
                      <a:r>
                        <a:rPr lang="en-US" sz="1050" u="none" strike="noStrike" noProof="0" dirty="0">
                          <a:solidFill>
                            <a:srgbClr val="575757"/>
                          </a:solidFill>
                          <a:effectLst/>
                        </a:rPr>
                        <a:t> Center</a:t>
                      </a:r>
                      <a:endParaRPr lang="en-US" sz="1050" b="0" i="0" u="none" strike="noStrike" noProof="0" dirty="0">
                        <a:solidFill>
                          <a:srgbClr val="575757"/>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02"/>
                  </a:ext>
                </a:extLst>
              </a:tr>
              <a:tr h="0">
                <a:tc>
                  <a:txBody>
                    <a:bodyPr/>
                    <a:lstStyle/>
                    <a:p>
                      <a:pPr algn="l" fontAlgn="b"/>
                      <a:r>
                        <a:rPr lang="en-US" sz="1050" u="none" strike="noStrike" noProof="0" dirty="0">
                          <a:solidFill>
                            <a:srgbClr val="575757"/>
                          </a:solidFill>
                          <a:effectLst/>
                        </a:rPr>
                        <a:t>Tom Grape</a:t>
                      </a:r>
                      <a:endParaRPr lang="en-US" sz="1050" b="0" i="0" u="none" strike="noStrike" noProof="0" dirty="0">
                        <a:solidFill>
                          <a:srgbClr val="575757"/>
                        </a:solidFill>
                        <a:effectLst/>
                        <a:latin typeface="Calibri" panose="020F0502020204030204" pitchFamily="34" charset="0"/>
                      </a:endParaRPr>
                    </a:p>
                  </a:txBody>
                  <a:tcPr marL="45720" marR="45720">
                    <a:noFill/>
                  </a:tcPr>
                </a:tc>
                <a:tc>
                  <a:txBody>
                    <a:bodyPr/>
                    <a:lstStyle/>
                    <a:p>
                      <a:pPr algn="l" fontAlgn="b"/>
                      <a:r>
                        <a:rPr lang="en-US" sz="1050" u="none" strike="noStrike" noProof="0" dirty="0">
                          <a:solidFill>
                            <a:srgbClr val="575757"/>
                          </a:solidFill>
                          <a:effectLst/>
                        </a:rPr>
                        <a:t>Benchmark Senior Living</a:t>
                      </a:r>
                      <a:endParaRPr lang="en-US" sz="1050" b="0" i="0" u="none" strike="noStrike" noProof="0" dirty="0">
                        <a:solidFill>
                          <a:srgbClr val="575757"/>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03"/>
                  </a:ext>
                </a:extLst>
              </a:tr>
              <a:tr h="0">
                <a:tc>
                  <a:txBody>
                    <a:bodyPr/>
                    <a:lstStyle/>
                    <a:p>
                      <a:pPr algn="l" fontAlgn="b"/>
                      <a:r>
                        <a:rPr lang="en-US" sz="1050" u="none" strike="noStrike" noProof="0" dirty="0">
                          <a:solidFill>
                            <a:srgbClr val="575757"/>
                          </a:solidFill>
                          <a:effectLst/>
                        </a:rPr>
                        <a:t>Tara Gregorio</a:t>
                      </a:r>
                      <a:endParaRPr lang="en-US" sz="1050" b="0" i="0" u="none" strike="noStrike" noProof="0" dirty="0">
                        <a:solidFill>
                          <a:srgbClr val="575757"/>
                        </a:solidFill>
                        <a:effectLst/>
                        <a:latin typeface="Calibri" panose="020F0502020204030204" pitchFamily="34" charset="0"/>
                      </a:endParaRPr>
                    </a:p>
                  </a:txBody>
                  <a:tcPr marL="45720" marR="45720">
                    <a:noFill/>
                  </a:tcPr>
                </a:tc>
                <a:tc>
                  <a:txBody>
                    <a:bodyPr/>
                    <a:lstStyle/>
                    <a:p>
                      <a:pPr algn="l" fontAlgn="b"/>
                      <a:r>
                        <a:rPr lang="en-US" sz="1050" u="none" strike="noStrike" noProof="0" dirty="0">
                          <a:solidFill>
                            <a:srgbClr val="575757"/>
                          </a:solidFill>
                          <a:effectLst/>
                        </a:rPr>
                        <a:t>MA Senior Care</a:t>
                      </a:r>
                      <a:endParaRPr lang="en-US" sz="1050" b="0" i="0" u="none" strike="noStrike" noProof="0" dirty="0">
                        <a:solidFill>
                          <a:srgbClr val="575757"/>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04"/>
                  </a:ext>
                </a:extLst>
              </a:tr>
              <a:tr h="0">
                <a:tc>
                  <a:txBody>
                    <a:bodyPr/>
                    <a:lstStyle/>
                    <a:p>
                      <a:pPr algn="l" fontAlgn="b"/>
                      <a:r>
                        <a:rPr lang="en-US" sz="1050" u="none" strike="noStrike" noProof="0" dirty="0">
                          <a:solidFill>
                            <a:srgbClr val="575757"/>
                          </a:solidFill>
                          <a:effectLst/>
                        </a:rPr>
                        <a:t>Gene Green</a:t>
                      </a:r>
                      <a:endParaRPr lang="en-US" sz="1050" b="0" i="0" u="none" strike="noStrike" noProof="0" dirty="0">
                        <a:solidFill>
                          <a:srgbClr val="575757"/>
                        </a:solidFill>
                        <a:effectLst/>
                        <a:latin typeface="Calibri" panose="020F0502020204030204" pitchFamily="34" charset="0"/>
                      </a:endParaRPr>
                    </a:p>
                  </a:txBody>
                  <a:tcPr marL="45720" marR="45720">
                    <a:noFill/>
                  </a:tcPr>
                </a:tc>
                <a:tc>
                  <a:txBody>
                    <a:bodyPr/>
                    <a:lstStyle/>
                    <a:p>
                      <a:pPr algn="l" fontAlgn="b"/>
                      <a:r>
                        <a:rPr lang="en-US" sz="1050" u="none" strike="noStrike" noProof="0" dirty="0">
                          <a:solidFill>
                            <a:srgbClr val="575757"/>
                          </a:solidFill>
                          <a:effectLst/>
                        </a:rPr>
                        <a:t>South Shore Health</a:t>
                      </a:r>
                      <a:endParaRPr lang="en-US" sz="1050" b="0" i="0" u="none" strike="noStrike" noProof="0" dirty="0">
                        <a:solidFill>
                          <a:srgbClr val="575757"/>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05"/>
                  </a:ext>
                </a:extLst>
              </a:tr>
              <a:tr h="0">
                <a:tc>
                  <a:txBody>
                    <a:bodyPr/>
                    <a:lstStyle/>
                    <a:p>
                      <a:pPr algn="l" fontAlgn="b"/>
                      <a:r>
                        <a:rPr lang="en-US" sz="1050" u="none" strike="noStrike" noProof="0" dirty="0">
                          <a:solidFill>
                            <a:srgbClr val="575757"/>
                          </a:solidFill>
                          <a:effectLst/>
                        </a:rPr>
                        <a:t>Lisa </a:t>
                      </a:r>
                      <a:r>
                        <a:rPr lang="en-US" sz="1050" u="none" strike="noStrike" noProof="0" dirty="0" err="1">
                          <a:solidFill>
                            <a:srgbClr val="575757"/>
                          </a:solidFill>
                          <a:effectLst/>
                        </a:rPr>
                        <a:t>Gurgone</a:t>
                      </a:r>
                      <a:endParaRPr lang="en-US" sz="1050" b="0" i="0" u="none" strike="noStrike" noProof="0" dirty="0">
                        <a:solidFill>
                          <a:srgbClr val="575757"/>
                        </a:solidFill>
                        <a:effectLst/>
                        <a:latin typeface="Calibri" panose="020F0502020204030204" pitchFamily="34" charset="0"/>
                      </a:endParaRPr>
                    </a:p>
                  </a:txBody>
                  <a:tcPr marL="45720" marR="45720">
                    <a:noFill/>
                  </a:tcPr>
                </a:tc>
                <a:tc>
                  <a:txBody>
                    <a:bodyPr/>
                    <a:lstStyle/>
                    <a:p>
                      <a:pPr algn="l" fontAlgn="b"/>
                      <a:r>
                        <a:rPr lang="en-US" sz="1050" u="none" strike="noStrike" noProof="0" dirty="0">
                          <a:solidFill>
                            <a:srgbClr val="575757"/>
                          </a:solidFill>
                          <a:effectLst/>
                        </a:rPr>
                        <a:t>Mass Home Care</a:t>
                      </a:r>
                      <a:endParaRPr lang="en-US" sz="1050" b="0" i="0" u="none" strike="noStrike" noProof="0" dirty="0">
                        <a:solidFill>
                          <a:srgbClr val="575757"/>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06"/>
                  </a:ext>
                </a:extLst>
              </a:tr>
              <a:tr h="0">
                <a:tc>
                  <a:txBody>
                    <a:bodyPr/>
                    <a:lstStyle/>
                    <a:p>
                      <a:pPr algn="l" fontAlgn="b"/>
                      <a:r>
                        <a:rPr lang="en-US" sz="1050" u="none" strike="noStrike" noProof="0" dirty="0">
                          <a:solidFill>
                            <a:srgbClr val="575757"/>
                          </a:solidFill>
                          <a:effectLst/>
                        </a:rPr>
                        <a:t>Peter Healy</a:t>
                      </a:r>
                      <a:endParaRPr lang="en-US" sz="1050" b="0" i="0" u="none" strike="noStrike" noProof="0" dirty="0">
                        <a:solidFill>
                          <a:srgbClr val="575757"/>
                        </a:solidFill>
                        <a:effectLst/>
                        <a:latin typeface="Calibri" panose="020F0502020204030204" pitchFamily="34" charset="0"/>
                      </a:endParaRPr>
                    </a:p>
                  </a:txBody>
                  <a:tcPr marL="45720" marR="45720">
                    <a:noFill/>
                  </a:tcPr>
                </a:tc>
                <a:tc>
                  <a:txBody>
                    <a:bodyPr/>
                    <a:lstStyle/>
                    <a:p>
                      <a:pPr algn="l" fontAlgn="b"/>
                      <a:r>
                        <a:rPr lang="en-US" sz="1050" u="none" strike="noStrike" noProof="0" dirty="0" err="1">
                          <a:solidFill>
                            <a:srgbClr val="575757"/>
                          </a:solidFill>
                          <a:effectLst/>
                        </a:rPr>
                        <a:t>BIDMC</a:t>
                      </a:r>
                      <a:endParaRPr lang="en-US" sz="1050" b="0" i="0" u="none" strike="noStrike" noProof="0" dirty="0">
                        <a:solidFill>
                          <a:srgbClr val="575757"/>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07"/>
                  </a:ext>
                </a:extLst>
              </a:tr>
              <a:tr h="0">
                <a:tc>
                  <a:txBody>
                    <a:bodyPr/>
                    <a:lstStyle/>
                    <a:p>
                      <a:pPr algn="l" fontAlgn="b"/>
                      <a:r>
                        <a:rPr lang="en-US" sz="1050" u="none" strike="noStrike" noProof="0" dirty="0">
                          <a:solidFill>
                            <a:srgbClr val="575757"/>
                          </a:solidFill>
                          <a:effectLst/>
                        </a:rPr>
                        <a:t>Kim </a:t>
                      </a:r>
                      <a:r>
                        <a:rPr lang="en-US" sz="1050" u="none" strike="noStrike" noProof="0" dirty="0" err="1">
                          <a:solidFill>
                            <a:srgbClr val="575757"/>
                          </a:solidFill>
                          <a:effectLst/>
                        </a:rPr>
                        <a:t>Hollon</a:t>
                      </a:r>
                      <a:endParaRPr lang="en-US" sz="1050" b="0" i="0" u="none" strike="noStrike" noProof="0" dirty="0">
                        <a:solidFill>
                          <a:srgbClr val="575757"/>
                        </a:solidFill>
                        <a:effectLst/>
                        <a:latin typeface="Calibri" panose="020F0502020204030204" pitchFamily="34" charset="0"/>
                      </a:endParaRPr>
                    </a:p>
                  </a:txBody>
                  <a:tcPr marL="45720" marR="45720">
                    <a:noFill/>
                  </a:tcPr>
                </a:tc>
                <a:tc>
                  <a:txBody>
                    <a:bodyPr/>
                    <a:lstStyle/>
                    <a:p>
                      <a:pPr algn="l" fontAlgn="b"/>
                      <a:r>
                        <a:rPr lang="en-US" sz="1050" u="none" strike="noStrike" noProof="0" dirty="0">
                          <a:solidFill>
                            <a:srgbClr val="575757"/>
                          </a:solidFill>
                          <a:effectLst/>
                        </a:rPr>
                        <a:t>Signature Healthcare</a:t>
                      </a:r>
                      <a:endParaRPr lang="en-US" sz="1050" b="0" i="0" u="none" strike="noStrike" noProof="0" dirty="0">
                        <a:solidFill>
                          <a:srgbClr val="575757"/>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08"/>
                  </a:ext>
                </a:extLst>
              </a:tr>
              <a:tr h="0">
                <a:tc>
                  <a:txBody>
                    <a:bodyPr/>
                    <a:lstStyle/>
                    <a:p>
                      <a:pPr algn="l" fontAlgn="b"/>
                      <a:r>
                        <a:rPr lang="en-US" sz="1050" u="none" strike="noStrike" noProof="0" dirty="0">
                          <a:solidFill>
                            <a:srgbClr val="575757"/>
                          </a:solidFill>
                          <a:effectLst/>
                        </a:rPr>
                        <a:t>Tiffany </a:t>
                      </a:r>
                      <a:r>
                        <a:rPr lang="en-US" sz="1050" u="none" strike="noStrike" noProof="0" dirty="0" err="1">
                          <a:solidFill>
                            <a:srgbClr val="575757"/>
                          </a:solidFill>
                          <a:effectLst/>
                        </a:rPr>
                        <a:t>Jadotte</a:t>
                      </a:r>
                      <a:endParaRPr lang="en-US" sz="1050" b="0" i="0" u="none" strike="noStrike" noProof="0" dirty="0">
                        <a:solidFill>
                          <a:srgbClr val="575757"/>
                        </a:solidFill>
                        <a:effectLst/>
                        <a:latin typeface="Calibri" panose="020F0502020204030204" pitchFamily="34" charset="0"/>
                      </a:endParaRPr>
                    </a:p>
                  </a:txBody>
                  <a:tcPr marL="45720" marR="45720">
                    <a:noFill/>
                  </a:tcPr>
                </a:tc>
                <a:tc>
                  <a:txBody>
                    <a:bodyPr/>
                    <a:lstStyle/>
                    <a:p>
                      <a:pPr algn="l" fontAlgn="b"/>
                      <a:r>
                        <a:rPr lang="en-US" sz="1050" u="none" strike="noStrike" noProof="0" dirty="0">
                          <a:solidFill>
                            <a:srgbClr val="575757"/>
                          </a:solidFill>
                          <a:effectLst/>
                        </a:rPr>
                        <a:t>The Dimock Center</a:t>
                      </a:r>
                      <a:endParaRPr lang="en-US" sz="1050" b="0" i="0" u="none" strike="noStrike" noProof="0" dirty="0">
                        <a:solidFill>
                          <a:srgbClr val="575757"/>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09"/>
                  </a:ext>
                </a:extLst>
              </a:tr>
              <a:tr h="0">
                <a:tc>
                  <a:txBody>
                    <a:bodyPr/>
                    <a:lstStyle/>
                    <a:p>
                      <a:pPr algn="l" fontAlgn="b"/>
                      <a:r>
                        <a:rPr lang="en-US" sz="1050" u="none" strike="noStrike" noProof="0" dirty="0">
                          <a:solidFill>
                            <a:srgbClr val="575757"/>
                          </a:solidFill>
                          <a:effectLst/>
                        </a:rPr>
                        <a:t>Antony Sheehan</a:t>
                      </a:r>
                      <a:endParaRPr lang="en-US" sz="1050" b="0" i="0" u="none" strike="noStrike" noProof="0" dirty="0">
                        <a:solidFill>
                          <a:srgbClr val="575757"/>
                        </a:solidFill>
                        <a:effectLst/>
                        <a:latin typeface="Calibri" panose="020F0502020204030204" pitchFamily="34" charset="0"/>
                      </a:endParaRPr>
                    </a:p>
                  </a:txBody>
                  <a:tcPr marL="45720" marR="45720">
                    <a:noFill/>
                  </a:tcPr>
                </a:tc>
                <a:tc>
                  <a:txBody>
                    <a:bodyPr/>
                    <a:lstStyle/>
                    <a:p>
                      <a:pPr algn="l" fontAlgn="b"/>
                      <a:r>
                        <a:rPr lang="en-US" sz="1050" u="none" strike="noStrike" noProof="0" dirty="0">
                          <a:solidFill>
                            <a:srgbClr val="575757"/>
                          </a:solidFill>
                          <a:effectLst/>
                        </a:rPr>
                        <a:t>Aspire Health Alliance</a:t>
                      </a:r>
                      <a:endParaRPr lang="en-US" sz="1050" b="0" i="0" u="none" strike="noStrike" noProof="0" dirty="0">
                        <a:solidFill>
                          <a:srgbClr val="575757"/>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12"/>
                  </a:ext>
                </a:extLst>
              </a:tr>
              <a:tr h="0">
                <a:tc>
                  <a:txBody>
                    <a:bodyPr/>
                    <a:lstStyle/>
                    <a:p>
                      <a:pPr algn="l" fontAlgn="b"/>
                      <a:r>
                        <a:rPr lang="en-US" sz="1050" b="0" i="0" u="none" strike="noStrike" noProof="0" dirty="0">
                          <a:solidFill>
                            <a:srgbClr val="575757"/>
                          </a:solidFill>
                          <a:effectLst/>
                          <a:latin typeface="+mj-lt"/>
                        </a:rPr>
                        <a:t>Rose Sheehan</a:t>
                      </a:r>
                    </a:p>
                  </a:txBody>
                  <a:tcPr marL="45720" marR="45720">
                    <a:noFill/>
                  </a:tcPr>
                </a:tc>
                <a:tc>
                  <a:txBody>
                    <a:bodyPr/>
                    <a:lstStyle/>
                    <a:p>
                      <a:pPr algn="l" fontAlgn="b"/>
                      <a:r>
                        <a:rPr lang="en-US" sz="1050" b="0" i="0" u="none" strike="noStrike" noProof="0" dirty="0">
                          <a:solidFill>
                            <a:srgbClr val="575757"/>
                          </a:solidFill>
                          <a:effectLst/>
                          <a:latin typeface="+mj-lt"/>
                        </a:rPr>
                        <a:t>Partners Healthcare</a:t>
                      </a:r>
                    </a:p>
                  </a:txBody>
                  <a:tcPr marL="45720" marR="45720">
                    <a:noFill/>
                  </a:tcPr>
                </a:tc>
                <a:extLst>
                  <a:ext uri="{0D108BD9-81ED-4DB2-BD59-A6C34878D82A}">
                    <a16:rowId xmlns:a16="http://schemas.microsoft.com/office/drawing/2014/main" val="10011"/>
                  </a:ext>
                </a:extLst>
              </a:tr>
              <a:tr h="0">
                <a:tc>
                  <a:txBody>
                    <a:bodyPr/>
                    <a:lstStyle/>
                    <a:p>
                      <a:pPr algn="l" fontAlgn="b"/>
                      <a:r>
                        <a:rPr lang="en-US" sz="1050" u="none" strike="noStrike" noProof="0" dirty="0">
                          <a:solidFill>
                            <a:srgbClr val="575757"/>
                          </a:solidFill>
                          <a:effectLst/>
                        </a:rPr>
                        <a:t>Kate Walsh</a:t>
                      </a:r>
                      <a:endParaRPr lang="en-US" sz="1050" b="0" i="0" u="none" strike="noStrike" noProof="0" dirty="0">
                        <a:solidFill>
                          <a:srgbClr val="575757"/>
                        </a:solidFill>
                        <a:effectLst/>
                        <a:latin typeface="Calibri" panose="020F0502020204030204" pitchFamily="34" charset="0"/>
                      </a:endParaRPr>
                    </a:p>
                  </a:txBody>
                  <a:tcPr marL="45720" marR="45720">
                    <a:noFill/>
                  </a:tcPr>
                </a:tc>
                <a:tc>
                  <a:txBody>
                    <a:bodyPr/>
                    <a:lstStyle/>
                    <a:p>
                      <a:pPr algn="l" fontAlgn="b"/>
                      <a:r>
                        <a:rPr lang="en-US" sz="1050" u="none" strike="noStrike" noProof="0" dirty="0">
                          <a:solidFill>
                            <a:srgbClr val="575757"/>
                          </a:solidFill>
                          <a:effectLst/>
                        </a:rPr>
                        <a:t>Boston Medical Center</a:t>
                      </a:r>
                      <a:endParaRPr lang="en-US" sz="1050" b="0" i="0" u="none" strike="noStrike" noProof="0" dirty="0">
                        <a:solidFill>
                          <a:srgbClr val="575757"/>
                        </a:solidFill>
                        <a:effectLst/>
                        <a:latin typeface="Calibri" panose="020F0502020204030204" pitchFamily="34" charset="0"/>
                      </a:endParaRPr>
                    </a:p>
                  </a:txBody>
                  <a:tcPr marL="45720" marR="45720">
                    <a:noFill/>
                  </a:tcPr>
                </a:tc>
                <a:extLst>
                  <a:ext uri="{0D108BD9-81ED-4DB2-BD59-A6C34878D82A}">
                    <a16:rowId xmlns:a16="http://schemas.microsoft.com/office/drawing/2014/main" val="10013"/>
                  </a:ext>
                </a:extLst>
              </a:tr>
            </a:tbl>
          </a:graphicData>
        </a:graphic>
      </p:graphicFrame>
      <p:sp>
        <p:nvSpPr>
          <p:cNvPr id="28" name="TextBox 27"/>
          <p:cNvSpPr txBox="1"/>
          <p:nvPr/>
        </p:nvSpPr>
        <p:spPr>
          <a:xfrm>
            <a:off x="2365495" y="5568462"/>
            <a:ext cx="1496999" cy="6133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4066" tIns="37033" rIns="74066" bIns="37033" numCol="1" spcCol="0" rtlCol="0" fromWordArt="0" anchor="ctr" anchorCtr="0" forceAA="0" compatLnSpc="1">
            <a:prstTxWarp prst="textNoShape">
              <a:avLst/>
            </a:prstTxWarp>
            <a:spAutoFit/>
          </a:bodyPr>
          <a:lstStyle/>
          <a:p>
            <a:pPr algn="ctr"/>
            <a:r>
              <a:rPr lang="en-US" sz="1400" dirty="0">
                <a:solidFill>
                  <a:srgbClr val="3EAD92"/>
                </a:solidFill>
              </a:rPr>
              <a:t>Dr. Mark </a:t>
            </a:r>
            <a:r>
              <a:rPr lang="en-US" sz="1400" dirty="0" err="1">
                <a:solidFill>
                  <a:srgbClr val="3EAD92"/>
                </a:solidFill>
              </a:rPr>
              <a:t>Keroack</a:t>
            </a:r>
            <a:endParaRPr lang="en-US" sz="1400" dirty="0">
              <a:solidFill>
                <a:srgbClr val="3EAD92"/>
              </a:solidFill>
            </a:endParaRPr>
          </a:p>
          <a:p>
            <a:pPr algn="ctr"/>
            <a:r>
              <a:rPr lang="en-US" sz="1050" dirty="0">
                <a:solidFill>
                  <a:srgbClr val="3EAD92"/>
                </a:solidFill>
              </a:rPr>
              <a:t>President &amp; CEO</a:t>
            </a:r>
          </a:p>
          <a:p>
            <a:pPr algn="ctr"/>
            <a:r>
              <a:rPr lang="en-US" sz="1050" dirty="0" err="1">
                <a:solidFill>
                  <a:srgbClr val="3EAD92"/>
                </a:solidFill>
              </a:rPr>
              <a:t>Baystate</a:t>
            </a:r>
            <a:r>
              <a:rPr lang="en-US" sz="1050" dirty="0">
                <a:solidFill>
                  <a:srgbClr val="3EAD92"/>
                </a:solidFill>
              </a:rPr>
              <a:t> Health</a:t>
            </a:r>
            <a:endParaRPr lang="en-US" sz="1200" dirty="0">
              <a:solidFill>
                <a:srgbClr val="3EAD92"/>
              </a:solidFill>
            </a:endParaRPr>
          </a:p>
        </p:txBody>
      </p:sp>
      <p:graphicFrame>
        <p:nvGraphicFramePr>
          <p:cNvPr id="61" name="Table 60"/>
          <p:cNvGraphicFramePr>
            <a:graphicFrameLocks noGrp="1"/>
          </p:cNvGraphicFramePr>
          <p:nvPr>
            <p:extLst/>
          </p:nvPr>
        </p:nvGraphicFramePr>
        <p:xfrm>
          <a:off x="7910332" y="4677302"/>
          <a:ext cx="3703906" cy="1997964"/>
        </p:xfrm>
        <a:graphic>
          <a:graphicData uri="http://schemas.openxmlformats.org/drawingml/2006/table">
            <a:tbl>
              <a:tblPr>
                <a:tableStyleId>{5C22544A-7EE6-4342-B048-85BDC9FD1C3A}</a:tableStyleId>
              </a:tblPr>
              <a:tblGrid>
                <a:gridCol w="1448904">
                  <a:extLst>
                    <a:ext uri="{9D8B030D-6E8A-4147-A177-3AD203B41FA5}">
                      <a16:colId xmlns:a16="http://schemas.microsoft.com/office/drawing/2014/main" val="20000"/>
                    </a:ext>
                  </a:extLst>
                </a:gridCol>
                <a:gridCol w="2255002">
                  <a:extLst>
                    <a:ext uri="{9D8B030D-6E8A-4147-A177-3AD203B41FA5}">
                      <a16:colId xmlns:a16="http://schemas.microsoft.com/office/drawing/2014/main" val="20001"/>
                    </a:ext>
                  </a:extLst>
                </a:gridCol>
              </a:tblGrid>
              <a:tr h="0">
                <a:tc gridSpan="2">
                  <a:txBody>
                    <a:bodyPr/>
                    <a:lstStyle/>
                    <a:p>
                      <a:pPr algn="l"/>
                      <a:r>
                        <a:rPr lang="en-US" sz="1200" noProof="0" dirty="0">
                          <a:solidFill>
                            <a:srgbClr val="29BA74"/>
                          </a:solidFill>
                        </a:rPr>
                        <a:t>Education</a:t>
                      </a:r>
                    </a:p>
                  </a:txBody>
                  <a:tcPr marL="27432" marR="27432" marT="27432" marB="27432">
                    <a:noFill/>
                  </a:tcPr>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4773" marR="4773" marT="91440" marB="0">
                    <a:noFill/>
                  </a:tcPr>
                </a:tc>
                <a:extLst>
                  <a:ext uri="{0D108BD9-81ED-4DB2-BD59-A6C34878D82A}">
                    <a16:rowId xmlns:a16="http://schemas.microsoft.com/office/drawing/2014/main" val="10000"/>
                  </a:ext>
                </a:extLst>
              </a:tr>
              <a:tr h="0">
                <a:tc>
                  <a:txBody>
                    <a:bodyPr/>
                    <a:lstStyle/>
                    <a:p>
                      <a:pPr algn="l" fontAlgn="b"/>
                      <a:r>
                        <a:rPr lang="en-US" sz="1050" b="0" u="none" strike="noStrike" noProof="0" dirty="0">
                          <a:solidFill>
                            <a:srgbClr val="575757"/>
                          </a:solidFill>
                          <a:effectLst/>
                          <a:latin typeface="+mj-lt"/>
                        </a:rPr>
                        <a:t>Joseph </a:t>
                      </a:r>
                      <a:r>
                        <a:rPr lang="en-US" sz="1050" b="0" u="none" strike="noStrike" noProof="0" dirty="0" err="1">
                          <a:solidFill>
                            <a:srgbClr val="575757"/>
                          </a:solidFill>
                          <a:effectLst/>
                          <a:latin typeface="+mj-lt"/>
                        </a:rPr>
                        <a:t>Aoun</a:t>
                      </a:r>
                      <a:endParaRPr lang="en-US" sz="1050" b="0" i="0" u="none" strike="noStrike" noProof="0" dirty="0">
                        <a:solidFill>
                          <a:srgbClr val="575757"/>
                        </a:solidFill>
                        <a:effectLst/>
                        <a:latin typeface="+mj-lt"/>
                      </a:endParaRPr>
                    </a:p>
                  </a:txBody>
                  <a:tcPr marL="27432" marR="27432">
                    <a:noFill/>
                  </a:tcPr>
                </a:tc>
                <a:tc>
                  <a:txBody>
                    <a:bodyPr/>
                    <a:lstStyle/>
                    <a:p>
                      <a:pPr algn="l" fontAlgn="b"/>
                      <a:r>
                        <a:rPr lang="en-US" sz="1050" b="0" u="none" strike="noStrike" noProof="0" dirty="0">
                          <a:solidFill>
                            <a:srgbClr val="575757"/>
                          </a:solidFill>
                          <a:effectLst/>
                          <a:latin typeface="+mj-lt"/>
                        </a:rPr>
                        <a:t>Northeastern University</a:t>
                      </a:r>
                      <a:endParaRPr lang="en-US" sz="1050" b="0" i="0" u="none" strike="noStrike" noProof="0" dirty="0">
                        <a:solidFill>
                          <a:srgbClr val="575757"/>
                        </a:solidFill>
                        <a:effectLst/>
                        <a:latin typeface="+mj-lt"/>
                      </a:endParaRPr>
                    </a:p>
                  </a:txBody>
                  <a:tcPr marL="27432" marR="27432">
                    <a:noFill/>
                  </a:tcPr>
                </a:tc>
                <a:extLst>
                  <a:ext uri="{0D108BD9-81ED-4DB2-BD59-A6C34878D82A}">
                    <a16:rowId xmlns:a16="http://schemas.microsoft.com/office/drawing/2014/main" val="10001"/>
                  </a:ext>
                </a:extLst>
              </a:tr>
              <a:tr h="0">
                <a:tc>
                  <a:txBody>
                    <a:bodyPr/>
                    <a:lstStyle/>
                    <a:p>
                      <a:pPr algn="l" fontAlgn="b"/>
                      <a:r>
                        <a:rPr lang="en-US" sz="1050" b="0" u="none" strike="noStrike" kern="1200" noProof="0" dirty="0">
                          <a:solidFill>
                            <a:srgbClr val="575757"/>
                          </a:solidFill>
                          <a:effectLst/>
                          <a:latin typeface="+mj-lt"/>
                          <a:ea typeface="+mn-ea"/>
                          <a:cs typeface="+mn-cs"/>
                        </a:rPr>
                        <a:t>Maureen </a:t>
                      </a:r>
                      <a:r>
                        <a:rPr lang="en-US" sz="1050" b="0" u="none" strike="noStrike" kern="1200" noProof="0" dirty="0" err="1">
                          <a:solidFill>
                            <a:srgbClr val="575757"/>
                          </a:solidFill>
                          <a:effectLst/>
                          <a:latin typeface="+mj-lt"/>
                          <a:ea typeface="+mn-ea"/>
                          <a:cs typeface="+mn-cs"/>
                        </a:rPr>
                        <a:t>Binienda</a:t>
                      </a:r>
                      <a:endParaRPr lang="en-US" sz="1050" b="0" u="none" strike="noStrike" kern="1200" noProof="0" dirty="0">
                        <a:solidFill>
                          <a:srgbClr val="575757"/>
                        </a:solidFill>
                        <a:effectLst/>
                        <a:latin typeface="+mj-lt"/>
                        <a:ea typeface="+mn-ea"/>
                        <a:cs typeface="+mn-cs"/>
                      </a:endParaRPr>
                    </a:p>
                  </a:txBody>
                  <a:tcPr marL="27432" marR="27432">
                    <a:noFill/>
                  </a:tcPr>
                </a:tc>
                <a:tc>
                  <a:txBody>
                    <a:bodyPr/>
                    <a:lstStyle/>
                    <a:p>
                      <a:pPr algn="l" fontAlgn="b"/>
                      <a:r>
                        <a:rPr lang="en-US" sz="1050" b="0" u="none" strike="noStrike" kern="1200" noProof="0" dirty="0">
                          <a:solidFill>
                            <a:srgbClr val="575757"/>
                          </a:solidFill>
                          <a:effectLst/>
                          <a:latin typeface="+mj-lt"/>
                          <a:ea typeface="+mn-ea"/>
                          <a:cs typeface="+mn-cs"/>
                        </a:rPr>
                        <a:t>Worcester Public Schools</a:t>
                      </a:r>
                    </a:p>
                  </a:txBody>
                  <a:tcPr marL="27432" marR="27432">
                    <a:noFill/>
                  </a:tcPr>
                </a:tc>
                <a:extLst>
                  <a:ext uri="{0D108BD9-81ED-4DB2-BD59-A6C34878D82A}">
                    <a16:rowId xmlns:a16="http://schemas.microsoft.com/office/drawing/2014/main" val="10002"/>
                  </a:ext>
                </a:extLst>
              </a:tr>
              <a:tr h="0">
                <a:tc>
                  <a:txBody>
                    <a:bodyPr/>
                    <a:lstStyle/>
                    <a:p>
                      <a:pPr algn="l" fontAlgn="b"/>
                      <a:r>
                        <a:rPr lang="en-US" sz="1050" b="0" u="none" strike="noStrike" noProof="0" dirty="0">
                          <a:solidFill>
                            <a:srgbClr val="575757"/>
                          </a:solidFill>
                          <a:effectLst/>
                          <a:latin typeface="+mj-lt"/>
                        </a:rPr>
                        <a:t>F.</a:t>
                      </a:r>
                      <a:r>
                        <a:rPr lang="en-US" sz="1050" b="0" u="none" strike="noStrike" baseline="0" noProof="0" dirty="0">
                          <a:solidFill>
                            <a:srgbClr val="575757"/>
                          </a:solidFill>
                          <a:effectLst/>
                          <a:latin typeface="+mj-lt"/>
                        </a:rPr>
                        <a:t> </a:t>
                      </a:r>
                      <a:r>
                        <a:rPr lang="en-US" sz="1050" b="0" u="none" strike="noStrike" noProof="0" dirty="0">
                          <a:solidFill>
                            <a:srgbClr val="575757"/>
                          </a:solidFill>
                          <a:effectLst/>
                          <a:latin typeface="+mj-lt"/>
                        </a:rPr>
                        <a:t>Javier </a:t>
                      </a:r>
                      <a:r>
                        <a:rPr lang="en-US" sz="1050" b="0" u="none" strike="noStrike" noProof="0" dirty="0" err="1">
                          <a:solidFill>
                            <a:srgbClr val="575757"/>
                          </a:solidFill>
                          <a:effectLst/>
                          <a:latin typeface="+mj-lt"/>
                        </a:rPr>
                        <a:t>Cevallos</a:t>
                      </a:r>
                      <a:endParaRPr lang="en-US" sz="1050" b="0" i="0" u="none" strike="noStrike" noProof="0" dirty="0">
                        <a:solidFill>
                          <a:srgbClr val="575757"/>
                        </a:solidFill>
                        <a:effectLst/>
                        <a:latin typeface="+mj-lt"/>
                      </a:endParaRPr>
                    </a:p>
                  </a:txBody>
                  <a:tcPr marL="27432" marR="27432">
                    <a:noFill/>
                  </a:tcPr>
                </a:tc>
                <a:tc>
                  <a:txBody>
                    <a:bodyPr/>
                    <a:lstStyle/>
                    <a:p>
                      <a:pPr algn="l" fontAlgn="b"/>
                      <a:r>
                        <a:rPr lang="en-US" sz="1050" b="0" u="none" strike="noStrike" noProof="0" dirty="0">
                          <a:solidFill>
                            <a:srgbClr val="575757"/>
                          </a:solidFill>
                          <a:effectLst/>
                          <a:latin typeface="+mj-lt"/>
                        </a:rPr>
                        <a:t>Framingham State University</a:t>
                      </a:r>
                      <a:endParaRPr lang="en-US" sz="1050" b="0" i="0" u="none" strike="noStrike" noProof="0" dirty="0">
                        <a:solidFill>
                          <a:srgbClr val="575757"/>
                        </a:solidFill>
                        <a:effectLst/>
                        <a:latin typeface="+mj-lt"/>
                      </a:endParaRPr>
                    </a:p>
                  </a:txBody>
                  <a:tcPr marL="27432" marR="27432">
                    <a:noFill/>
                  </a:tcPr>
                </a:tc>
                <a:extLst>
                  <a:ext uri="{0D108BD9-81ED-4DB2-BD59-A6C34878D82A}">
                    <a16:rowId xmlns:a16="http://schemas.microsoft.com/office/drawing/2014/main" val="10003"/>
                  </a:ext>
                </a:extLst>
              </a:tr>
              <a:tr h="0">
                <a:tc>
                  <a:txBody>
                    <a:bodyPr/>
                    <a:lstStyle/>
                    <a:p>
                      <a:pPr algn="l" fontAlgn="b"/>
                      <a:r>
                        <a:rPr lang="en-US" sz="1050" b="0" i="0" u="none" strike="noStrike" noProof="0" dirty="0">
                          <a:solidFill>
                            <a:srgbClr val="575757"/>
                          </a:solidFill>
                          <a:effectLst/>
                          <a:latin typeface="+mj-lt"/>
                        </a:rPr>
                        <a:t>Antoinette Hays</a:t>
                      </a:r>
                    </a:p>
                  </a:txBody>
                  <a:tcPr marL="27432" marR="27432">
                    <a:noFill/>
                  </a:tcPr>
                </a:tc>
                <a:tc>
                  <a:txBody>
                    <a:bodyPr/>
                    <a:lstStyle/>
                    <a:p>
                      <a:pPr algn="l" fontAlgn="b"/>
                      <a:r>
                        <a:rPr lang="en-US" sz="1050" b="0" i="0" u="none" strike="noStrike" noProof="0" dirty="0">
                          <a:solidFill>
                            <a:srgbClr val="575757"/>
                          </a:solidFill>
                          <a:effectLst/>
                          <a:latin typeface="+mj-lt"/>
                        </a:rPr>
                        <a:t>Regis College</a:t>
                      </a:r>
                    </a:p>
                  </a:txBody>
                  <a:tcPr marL="27432" marR="27432">
                    <a:noFill/>
                  </a:tcPr>
                </a:tc>
                <a:extLst>
                  <a:ext uri="{0D108BD9-81ED-4DB2-BD59-A6C34878D82A}">
                    <a16:rowId xmlns:a16="http://schemas.microsoft.com/office/drawing/2014/main" val="10004"/>
                  </a:ext>
                </a:extLst>
              </a:tr>
              <a:tr h="0">
                <a:tc>
                  <a:txBody>
                    <a:bodyPr/>
                    <a:lstStyle/>
                    <a:p>
                      <a:pPr algn="l" fontAlgn="b"/>
                      <a:r>
                        <a:rPr lang="en-US" sz="1050" b="0" u="none" strike="noStrike" noProof="0" dirty="0">
                          <a:solidFill>
                            <a:srgbClr val="575757"/>
                          </a:solidFill>
                          <a:effectLst/>
                          <a:latin typeface="+mj-lt"/>
                        </a:rPr>
                        <a:t>Marty Meehan</a:t>
                      </a:r>
                      <a:endParaRPr lang="en-US" sz="1050" b="0" i="0" u="none" strike="noStrike" noProof="0" dirty="0">
                        <a:solidFill>
                          <a:srgbClr val="575757"/>
                        </a:solidFill>
                        <a:effectLst/>
                        <a:latin typeface="+mj-lt"/>
                      </a:endParaRPr>
                    </a:p>
                  </a:txBody>
                  <a:tcPr marL="27432" marR="27432">
                    <a:noFill/>
                  </a:tcPr>
                </a:tc>
                <a:tc>
                  <a:txBody>
                    <a:bodyPr/>
                    <a:lstStyle/>
                    <a:p>
                      <a:pPr algn="l" fontAlgn="b"/>
                      <a:r>
                        <a:rPr lang="en-US" sz="1050" b="0" u="none" strike="noStrike" noProof="0" dirty="0">
                          <a:solidFill>
                            <a:srgbClr val="575757"/>
                          </a:solidFill>
                          <a:effectLst/>
                          <a:latin typeface="+mj-lt"/>
                        </a:rPr>
                        <a:t>UMass System</a:t>
                      </a:r>
                      <a:endParaRPr lang="en-US" sz="1050" b="0" i="0" u="none" strike="noStrike" noProof="0" dirty="0">
                        <a:solidFill>
                          <a:srgbClr val="575757"/>
                        </a:solidFill>
                        <a:effectLst/>
                        <a:latin typeface="+mj-lt"/>
                      </a:endParaRPr>
                    </a:p>
                  </a:txBody>
                  <a:tcPr marL="27432" marR="27432">
                    <a:noFill/>
                  </a:tcPr>
                </a:tc>
                <a:extLst>
                  <a:ext uri="{0D108BD9-81ED-4DB2-BD59-A6C34878D82A}">
                    <a16:rowId xmlns:a16="http://schemas.microsoft.com/office/drawing/2014/main" val="10005"/>
                  </a:ext>
                </a:extLst>
              </a:tr>
              <a:tr h="0">
                <a:tc>
                  <a:txBody>
                    <a:bodyPr/>
                    <a:lstStyle/>
                    <a:p>
                      <a:pPr algn="l" fontAlgn="b"/>
                      <a:r>
                        <a:rPr lang="en-US" sz="1050" b="0" u="none" strike="noStrike" kern="1200" noProof="0" dirty="0">
                          <a:solidFill>
                            <a:srgbClr val="575757"/>
                          </a:solidFill>
                          <a:effectLst/>
                          <a:latin typeface="+mj-lt"/>
                          <a:ea typeface="+mn-ea"/>
                          <a:cs typeface="+mn-cs"/>
                        </a:rPr>
                        <a:t>Paula</a:t>
                      </a:r>
                      <a:r>
                        <a:rPr lang="en-US" sz="1050" b="0" i="0" u="none" strike="noStrike" noProof="0" dirty="0">
                          <a:solidFill>
                            <a:srgbClr val="575757"/>
                          </a:solidFill>
                          <a:effectLst/>
                          <a:latin typeface="+mj-lt"/>
                        </a:rPr>
                        <a:t> </a:t>
                      </a:r>
                      <a:r>
                        <a:rPr lang="en-US" sz="1050" b="0" u="none" strike="noStrike" kern="1200" noProof="0" dirty="0" err="1">
                          <a:solidFill>
                            <a:srgbClr val="575757"/>
                          </a:solidFill>
                          <a:effectLst/>
                          <a:latin typeface="+mj-lt"/>
                          <a:ea typeface="+mn-ea"/>
                          <a:cs typeface="+mn-cs"/>
                        </a:rPr>
                        <a:t>Milone-Nuzzo</a:t>
                      </a:r>
                      <a:endParaRPr lang="en-US" sz="1050" b="0" u="none" strike="noStrike" kern="1200" noProof="0" dirty="0">
                        <a:solidFill>
                          <a:srgbClr val="575757"/>
                        </a:solidFill>
                        <a:effectLst/>
                        <a:latin typeface="+mj-lt"/>
                        <a:ea typeface="+mn-ea"/>
                        <a:cs typeface="+mn-cs"/>
                      </a:endParaRPr>
                    </a:p>
                  </a:txBody>
                  <a:tcPr marL="27432" marR="27432">
                    <a:noFill/>
                  </a:tcPr>
                </a:tc>
                <a:tc>
                  <a:txBody>
                    <a:bodyPr/>
                    <a:lstStyle/>
                    <a:p>
                      <a:pPr algn="l" fontAlgn="b"/>
                      <a:r>
                        <a:rPr lang="en-US" sz="1050" b="0" u="none" strike="noStrike" kern="1200" noProof="0" dirty="0" err="1">
                          <a:solidFill>
                            <a:srgbClr val="575757"/>
                          </a:solidFill>
                          <a:effectLst/>
                          <a:latin typeface="+mj-lt"/>
                          <a:ea typeface="+mn-ea"/>
                          <a:cs typeface="+mn-cs"/>
                        </a:rPr>
                        <a:t>MGH</a:t>
                      </a:r>
                      <a:r>
                        <a:rPr lang="en-US" sz="1050" b="0" i="0" u="none" strike="noStrike" noProof="0" dirty="0">
                          <a:solidFill>
                            <a:srgbClr val="575757"/>
                          </a:solidFill>
                          <a:effectLst/>
                          <a:latin typeface="+mj-lt"/>
                        </a:rPr>
                        <a:t> </a:t>
                      </a:r>
                      <a:r>
                        <a:rPr lang="en-US" sz="1050" b="0" u="none" strike="noStrike" kern="1200" noProof="0" dirty="0" err="1">
                          <a:solidFill>
                            <a:srgbClr val="575757"/>
                          </a:solidFill>
                          <a:effectLst/>
                          <a:latin typeface="+mj-lt"/>
                          <a:ea typeface="+mn-ea"/>
                          <a:cs typeface="+mn-cs"/>
                        </a:rPr>
                        <a:t>IHP</a:t>
                      </a:r>
                      <a:endParaRPr lang="en-US" sz="1050" b="0" u="none" strike="noStrike" kern="1200" noProof="0" dirty="0">
                        <a:solidFill>
                          <a:srgbClr val="575757"/>
                        </a:solidFill>
                        <a:effectLst/>
                        <a:latin typeface="+mj-lt"/>
                        <a:ea typeface="+mn-ea"/>
                        <a:cs typeface="+mn-cs"/>
                      </a:endParaRPr>
                    </a:p>
                  </a:txBody>
                  <a:tcPr marL="27432" marR="27432">
                    <a:noFill/>
                  </a:tcPr>
                </a:tc>
                <a:extLst>
                  <a:ext uri="{0D108BD9-81ED-4DB2-BD59-A6C34878D82A}">
                    <a16:rowId xmlns:a16="http://schemas.microsoft.com/office/drawing/2014/main" val="10006"/>
                  </a:ext>
                </a:extLst>
              </a:tr>
              <a:tr h="0">
                <a:tc>
                  <a:txBody>
                    <a:bodyPr/>
                    <a:lstStyle/>
                    <a:p>
                      <a:pPr algn="l" fontAlgn="b"/>
                      <a:r>
                        <a:rPr lang="en-US" sz="1050" b="0" u="none" strike="noStrike" noProof="0" dirty="0">
                          <a:solidFill>
                            <a:srgbClr val="575757"/>
                          </a:solidFill>
                          <a:effectLst/>
                          <a:latin typeface="+mj-lt"/>
                        </a:rPr>
                        <a:t>Luis </a:t>
                      </a:r>
                      <a:r>
                        <a:rPr lang="en-US" sz="1050" b="0" u="none" strike="noStrike" noProof="0" dirty="0" err="1">
                          <a:solidFill>
                            <a:srgbClr val="575757"/>
                          </a:solidFill>
                          <a:effectLst/>
                          <a:latin typeface="+mj-lt"/>
                        </a:rPr>
                        <a:t>Pedraja</a:t>
                      </a:r>
                      <a:endParaRPr lang="en-US" sz="1050" b="0" i="0" u="none" strike="noStrike" noProof="0" dirty="0">
                        <a:solidFill>
                          <a:srgbClr val="575757"/>
                        </a:solidFill>
                        <a:effectLst/>
                        <a:latin typeface="+mj-lt"/>
                      </a:endParaRPr>
                    </a:p>
                  </a:txBody>
                  <a:tcPr marL="27432" marR="27432">
                    <a:noFill/>
                  </a:tcPr>
                </a:tc>
                <a:tc>
                  <a:txBody>
                    <a:bodyPr/>
                    <a:lstStyle/>
                    <a:p>
                      <a:pPr algn="l" fontAlgn="b"/>
                      <a:r>
                        <a:rPr lang="en-US" sz="1050" b="0" u="none" strike="noStrike" noProof="0" dirty="0" err="1">
                          <a:solidFill>
                            <a:srgbClr val="575757"/>
                          </a:solidFill>
                          <a:effectLst/>
                          <a:latin typeface="+mj-lt"/>
                        </a:rPr>
                        <a:t>Quinsigamond</a:t>
                      </a:r>
                      <a:r>
                        <a:rPr lang="en-US" sz="1050" b="0" u="none" strike="noStrike" noProof="0" dirty="0">
                          <a:solidFill>
                            <a:srgbClr val="575757"/>
                          </a:solidFill>
                          <a:effectLst/>
                          <a:latin typeface="+mj-lt"/>
                        </a:rPr>
                        <a:t> Comm. College</a:t>
                      </a:r>
                      <a:endParaRPr lang="en-US" sz="1050" b="0" i="0" u="none" strike="noStrike" noProof="0" dirty="0">
                        <a:solidFill>
                          <a:srgbClr val="575757"/>
                        </a:solidFill>
                        <a:effectLst/>
                        <a:latin typeface="+mj-lt"/>
                      </a:endParaRPr>
                    </a:p>
                  </a:txBody>
                  <a:tcPr marL="27432" marR="27432">
                    <a:noFill/>
                  </a:tcPr>
                </a:tc>
                <a:extLst>
                  <a:ext uri="{0D108BD9-81ED-4DB2-BD59-A6C34878D82A}">
                    <a16:rowId xmlns:a16="http://schemas.microsoft.com/office/drawing/2014/main" val="10007"/>
                  </a:ext>
                </a:extLst>
              </a:tr>
            </a:tbl>
          </a:graphicData>
        </a:graphic>
      </p:graphicFrame>
      <p:pic>
        <p:nvPicPr>
          <p:cNvPr id="241749" name="Picture 85"/>
          <p:cNvPicPr>
            <a:picLocks noChangeAspect="1" noChangeArrowheads="1"/>
          </p:cNvPicPr>
          <p:nvPr/>
        </p:nvPicPr>
        <p:blipFill rotWithShape="1">
          <a:blip r:embed="rId10">
            <a:extLst>
              <a:ext uri="{28A0092B-C50C-407E-A947-70E740481C1C}">
                <a14:useLocalDpi xmlns:a14="http://schemas.microsoft.com/office/drawing/2010/main" val="0"/>
              </a:ext>
            </a:extLst>
          </a:blip>
          <a:srcRect t="5294" b="23278"/>
          <a:stretch/>
        </p:blipFill>
        <p:spPr bwMode="auto">
          <a:xfrm>
            <a:off x="2553546" y="4386041"/>
            <a:ext cx="1120895" cy="1120895"/>
          </a:xfrm>
          <a:prstGeom prst="ellipse">
            <a:avLst/>
          </a:prstGeom>
          <a:grpFill/>
          <a:ln w="19050">
            <a:gradFill flip="none" rotWithShape="1">
              <a:gsLst>
                <a:gs pos="0">
                  <a:schemeClr val="accent5"/>
                </a:gs>
                <a:gs pos="100000">
                  <a:schemeClr val="bg1">
                    <a:lumMod val="75000"/>
                  </a:schemeClr>
                </a:gs>
              </a:gsLst>
              <a:lin ang="2700000" scaled="1"/>
              <a:tileRect/>
            </a:gradFill>
          </a:ln>
          <a:extLst/>
        </p:spPr>
      </p:pic>
    </p:spTree>
    <p:extLst>
      <p:ext uri="{BB962C8B-B14F-4D97-AF65-F5344CB8AC3E}">
        <p14:creationId xmlns:p14="http://schemas.microsoft.com/office/powerpoint/2010/main" val="3591591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3"/>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3480" name="think-cell Slide" r:id="rId7" imgW="415" imgH="416" progId="TCLayout.ActiveDocument.1">
                  <p:embed/>
                </p:oleObj>
              </mc:Choice>
              <mc:Fallback>
                <p:oleObj name="think-cell Slide" r:id="rId7" imgW="415" imgH="416" progId="TCLayout.ActiveDocument.1">
                  <p:embed/>
                  <p:pic>
                    <p:nvPicPr>
                      <p:cNvPr id="10" name="Object 9"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74" name="Rectangle 73"/>
          <p:cNvSpPr/>
          <p:nvPr/>
        </p:nvSpPr>
        <p:spPr>
          <a:xfrm>
            <a:off x="7297344" y="3986891"/>
            <a:ext cx="4628134" cy="2386134"/>
          </a:xfrm>
          <a:prstGeom prst="rect">
            <a:avLst/>
          </a:prstGeom>
          <a:noFill/>
          <a:ln w="9525" cap="rnd" cmpd="sng" algn="ctr">
            <a:solidFill>
              <a:srgbClr val="29BA7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3" name="Rectangle 72"/>
          <p:cNvSpPr/>
          <p:nvPr/>
        </p:nvSpPr>
        <p:spPr>
          <a:xfrm>
            <a:off x="7297344" y="1589138"/>
            <a:ext cx="4628134" cy="2334514"/>
          </a:xfrm>
          <a:prstGeom prst="rect">
            <a:avLst/>
          </a:prstGeom>
          <a:noFill/>
          <a:ln w="9525" cap="rnd" cmpd="sng" algn="ctr">
            <a:solidFill>
              <a:srgbClr val="D4DF33"/>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0" name="Rectangle 19"/>
          <p:cNvSpPr/>
          <p:nvPr/>
        </p:nvSpPr>
        <p:spPr>
          <a:xfrm>
            <a:off x="259882" y="1589138"/>
            <a:ext cx="4628134" cy="2334514"/>
          </a:xfrm>
          <a:prstGeom prst="rect">
            <a:avLst/>
          </a:prstGeom>
          <a:noFill/>
          <a:ln w="9525" cap="rnd"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 name="Title 1"/>
          <p:cNvSpPr>
            <a:spLocks noGrp="1"/>
          </p:cNvSpPr>
          <p:nvPr>
            <p:ph type="title"/>
          </p:nvPr>
        </p:nvSpPr>
        <p:spPr>
          <a:xfrm>
            <a:off x="630000" y="622800"/>
            <a:ext cx="11214948" cy="581698"/>
          </a:xfrm>
        </p:spPr>
        <p:txBody>
          <a:bodyPr/>
          <a:lstStyle/>
          <a:p>
            <a:r>
              <a:rPr lang="en-US" dirty="0"/>
              <a:t>Power of Collaborative is through the diverse stakeholders (40+ diverse orgs)</a:t>
            </a:r>
            <a:br>
              <a:rPr lang="en-US" dirty="0"/>
            </a:br>
            <a:r>
              <a:rPr lang="en-US" sz="1800" i="1" dirty="0">
                <a:solidFill>
                  <a:srgbClr val="575757"/>
                </a:solidFill>
              </a:rPr>
              <a:t>Necessary stakeholders to move the “workforce” needle on several dimensions</a:t>
            </a:r>
            <a:endParaRPr lang="en-US" sz="2000" i="1" dirty="0">
              <a:solidFill>
                <a:srgbClr val="575757"/>
              </a:solidFill>
            </a:endParaRPr>
          </a:p>
        </p:txBody>
      </p:sp>
      <p:grpSp>
        <p:nvGrpSpPr>
          <p:cNvPr id="57" name="Group 56"/>
          <p:cNvGrpSpPr>
            <a:grpSpLocks/>
          </p:cNvGrpSpPr>
          <p:nvPr/>
        </p:nvGrpSpPr>
        <p:grpSpPr>
          <a:xfrm>
            <a:off x="3830909" y="1812177"/>
            <a:ext cx="4340031" cy="4346510"/>
            <a:chOff x="4079400" y="1998792"/>
            <a:chExt cx="3936536" cy="3942413"/>
          </a:xfrm>
        </p:grpSpPr>
        <p:sp>
          <p:nvSpPr>
            <p:cNvPr id="5" name="Freeform 96"/>
            <p:cNvSpPr/>
            <p:nvPr/>
          </p:nvSpPr>
          <p:spPr>
            <a:xfrm rot="13500000">
              <a:off x="4468848" y="3634591"/>
              <a:ext cx="1523622" cy="2302518"/>
            </a:xfrm>
            <a:custGeom>
              <a:avLst/>
              <a:gdLst>
                <a:gd name="connsiteX0" fmla="*/ 0 w 2225674"/>
                <a:gd name="connsiteY0" fmla="*/ 1112837 h 2225674"/>
                <a:gd name="connsiteX1" fmla="*/ 325944 w 2225674"/>
                <a:gd name="connsiteY1" fmla="*/ 325943 h 2225674"/>
                <a:gd name="connsiteX2" fmla="*/ 1112839 w 2225674"/>
                <a:gd name="connsiteY2" fmla="*/ 2 h 2225674"/>
                <a:gd name="connsiteX3" fmla="*/ 1899733 w 2225674"/>
                <a:gd name="connsiteY3" fmla="*/ 325946 h 2225674"/>
                <a:gd name="connsiteX4" fmla="*/ 2225674 w 2225674"/>
                <a:gd name="connsiteY4" fmla="*/ 1112841 h 2225674"/>
                <a:gd name="connsiteX5" fmla="*/ 1899731 w 2225674"/>
                <a:gd name="connsiteY5" fmla="*/ 1899736 h 2225674"/>
                <a:gd name="connsiteX6" fmla="*/ 1112836 w 2225674"/>
                <a:gd name="connsiteY6" fmla="*/ 2225678 h 2225674"/>
                <a:gd name="connsiteX7" fmla="*/ 325941 w 2225674"/>
                <a:gd name="connsiteY7" fmla="*/ 1899735 h 2225674"/>
                <a:gd name="connsiteX8" fmla="*/ -1 w 2225674"/>
                <a:gd name="connsiteY8" fmla="*/ 1112840 h 2225674"/>
                <a:gd name="connsiteX9" fmla="*/ 0 w 2225674"/>
                <a:gd name="connsiteY9" fmla="*/ 1112837 h 2225674"/>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676" h="3378202">
                  <a:moveTo>
                    <a:pt x="1" y="1112836"/>
                  </a:moveTo>
                  <a:cubicBezTo>
                    <a:pt x="1" y="817693"/>
                    <a:pt x="117247" y="534639"/>
                    <a:pt x="325945" y="325942"/>
                  </a:cubicBezTo>
                  <a:cubicBezTo>
                    <a:pt x="534643" y="117245"/>
                    <a:pt x="817698" y="0"/>
                    <a:pt x="1112840" y="1"/>
                  </a:cubicBezTo>
                  <a:cubicBezTo>
                    <a:pt x="1407983" y="1"/>
                    <a:pt x="1691037" y="117247"/>
                    <a:pt x="1899734" y="325945"/>
                  </a:cubicBezTo>
                  <a:cubicBezTo>
                    <a:pt x="2108431" y="534643"/>
                    <a:pt x="2225676" y="817698"/>
                    <a:pt x="2225675" y="1112840"/>
                  </a:cubicBezTo>
                  <a:cubicBezTo>
                    <a:pt x="2225675" y="1407983"/>
                    <a:pt x="2151880" y="1566624"/>
                    <a:pt x="1966407" y="1942597"/>
                  </a:cubicBezTo>
                  <a:cubicBezTo>
                    <a:pt x="1686646" y="2421132"/>
                    <a:pt x="1421173" y="2909192"/>
                    <a:pt x="1127125" y="3378202"/>
                  </a:cubicBezTo>
                  <a:lnTo>
                    <a:pt x="259267" y="1894972"/>
                  </a:lnTo>
                  <a:cubicBezTo>
                    <a:pt x="59507" y="1528524"/>
                    <a:pt x="0" y="1407982"/>
                    <a:pt x="0" y="1112839"/>
                  </a:cubicBezTo>
                  <a:cubicBezTo>
                    <a:pt x="0" y="1112838"/>
                    <a:pt x="1" y="1112837"/>
                    <a:pt x="1" y="1112836"/>
                  </a:cubicBezTo>
                  <a:close/>
                </a:path>
              </a:pathLst>
            </a:custGeom>
            <a:solidFill>
              <a:schemeClr val="tx2"/>
            </a:solidFill>
            <a:ln w="46205">
              <a:solidFill>
                <a:srgbClr val="F2F2F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10894" tIns="109147" rIns="110894" bIns="109147" rtlCol="0" anchor="ctr" anchorCtr="0"/>
            <a:lstStyle/>
            <a:p>
              <a:pPr algn="ctr"/>
              <a:endParaRPr lang="en-US" sz="1600" dirty="0">
                <a:solidFill>
                  <a:srgbClr val="575757"/>
                </a:solidFill>
                <a:cs typeface="Arial" pitchFamily="34" charset="0"/>
              </a:endParaRPr>
            </a:p>
          </p:txBody>
        </p:sp>
        <p:sp>
          <p:nvSpPr>
            <p:cNvPr id="6" name="Freeform 99"/>
            <p:cNvSpPr/>
            <p:nvPr/>
          </p:nvSpPr>
          <p:spPr>
            <a:xfrm rot="8100000" flipH="1" flipV="1">
              <a:off x="4471013" y="1998792"/>
              <a:ext cx="1523622" cy="2302518"/>
            </a:xfrm>
            <a:custGeom>
              <a:avLst/>
              <a:gdLst>
                <a:gd name="connsiteX0" fmla="*/ 0 w 2225674"/>
                <a:gd name="connsiteY0" fmla="*/ 1112837 h 2225674"/>
                <a:gd name="connsiteX1" fmla="*/ 325944 w 2225674"/>
                <a:gd name="connsiteY1" fmla="*/ 325943 h 2225674"/>
                <a:gd name="connsiteX2" fmla="*/ 1112839 w 2225674"/>
                <a:gd name="connsiteY2" fmla="*/ 2 h 2225674"/>
                <a:gd name="connsiteX3" fmla="*/ 1899733 w 2225674"/>
                <a:gd name="connsiteY3" fmla="*/ 325946 h 2225674"/>
                <a:gd name="connsiteX4" fmla="*/ 2225674 w 2225674"/>
                <a:gd name="connsiteY4" fmla="*/ 1112841 h 2225674"/>
                <a:gd name="connsiteX5" fmla="*/ 1899731 w 2225674"/>
                <a:gd name="connsiteY5" fmla="*/ 1899736 h 2225674"/>
                <a:gd name="connsiteX6" fmla="*/ 1112836 w 2225674"/>
                <a:gd name="connsiteY6" fmla="*/ 2225678 h 2225674"/>
                <a:gd name="connsiteX7" fmla="*/ 325941 w 2225674"/>
                <a:gd name="connsiteY7" fmla="*/ 1899735 h 2225674"/>
                <a:gd name="connsiteX8" fmla="*/ -1 w 2225674"/>
                <a:gd name="connsiteY8" fmla="*/ 1112840 h 2225674"/>
                <a:gd name="connsiteX9" fmla="*/ 0 w 2225674"/>
                <a:gd name="connsiteY9" fmla="*/ 1112837 h 2225674"/>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676" h="3378202">
                  <a:moveTo>
                    <a:pt x="1" y="1112836"/>
                  </a:moveTo>
                  <a:cubicBezTo>
                    <a:pt x="1" y="817693"/>
                    <a:pt x="117247" y="534639"/>
                    <a:pt x="325945" y="325942"/>
                  </a:cubicBezTo>
                  <a:cubicBezTo>
                    <a:pt x="534643" y="117245"/>
                    <a:pt x="817698" y="0"/>
                    <a:pt x="1112840" y="1"/>
                  </a:cubicBezTo>
                  <a:cubicBezTo>
                    <a:pt x="1407983" y="1"/>
                    <a:pt x="1691037" y="117247"/>
                    <a:pt x="1899734" y="325945"/>
                  </a:cubicBezTo>
                  <a:cubicBezTo>
                    <a:pt x="2108431" y="534643"/>
                    <a:pt x="2225676" y="817698"/>
                    <a:pt x="2225675" y="1112840"/>
                  </a:cubicBezTo>
                  <a:cubicBezTo>
                    <a:pt x="2225675" y="1407983"/>
                    <a:pt x="2151880" y="1566624"/>
                    <a:pt x="1966407" y="1942597"/>
                  </a:cubicBezTo>
                  <a:cubicBezTo>
                    <a:pt x="1686646" y="2421132"/>
                    <a:pt x="1421173" y="2909192"/>
                    <a:pt x="1127125" y="3378202"/>
                  </a:cubicBezTo>
                  <a:lnTo>
                    <a:pt x="259267" y="1894972"/>
                  </a:lnTo>
                  <a:cubicBezTo>
                    <a:pt x="59507" y="1528524"/>
                    <a:pt x="0" y="1407982"/>
                    <a:pt x="0" y="1112839"/>
                  </a:cubicBezTo>
                  <a:cubicBezTo>
                    <a:pt x="0" y="1112838"/>
                    <a:pt x="1" y="1112837"/>
                    <a:pt x="1" y="1112836"/>
                  </a:cubicBezTo>
                  <a:close/>
                </a:path>
              </a:pathLst>
            </a:custGeom>
            <a:solidFill>
              <a:schemeClr val="accent2"/>
            </a:solidFill>
            <a:ln w="46205">
              <a:solidFill>
                <a:srgbClr val="F2F2F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10894" tIns="109147" rIns="110894" bIns="109147" rtlCol="0" anchor="ctr" anchorCtr="0"/>
            <a:lstStyle/>
            <a:p>
              <a:pPr algn="ctr"/>
              <a:endParaRPr lang="en-US" sz="1400" dirty="0">
                <a:solidFill>
                  <a:srgbClr val="FFFFFF"/>
                </a:solidFill>
                <a:cs typeface="Arial" pitchFamily="34" charset="0"/>
              </a:endParaRPr>
            </a:p>
          </p:txBody>
        </p:sp>
        <p:grpSp>
          <p:nvGrpSpPr>
            <p:cNvPr id="56" name="Group 55"/>
            <p:cNvGrpSpPr/>
            <p:nvPr/>
          </p:nvGrpSpPr>
          <p:grpSpPr>
            <a:xfrm>
              <a:off x="4415454" y="2387422"/>
              <a:ext cx="3600482" cy="3553783"/>
              <a:chOff x="4415454" y="2387422"/>
              <a:chExt cx="3600482" cy="3553783"/>
            </a:xfrm>
          </p:grpSpPr>
          <p:sp>
            <p:nvSpPr>
              <p:cNvPr id="4" name="Freeform 102"/>
              <p:cNvSpPr/>
              <p:nvPr/>
            </p:nvSpPr>
            <p:spPr>
              <a:xfrm rot="8100000">
                <a:off x="6110059" y="3628603"/>
                <a:ext cx="1516978" cy="2312602"/>
              </a:xfrm>
              <a:custGeom>
                <a:avLst/>
                <a:gdLst>
                  <a:gd name="connsiteX0" fmla="*/ 0 w 2225674"/>
                  <a:gd name="connsiteY0" fmla="*/ 1112837 h 2225674"/>
                  <a:gd name="connsiteX1" fmla="*/ 325944 w 2225674"/>
                  <a:gd name="connsiteY1" fmla="*/ 325943 h 2225674"/>
                  <a:gd name="connsiteX2" fmla="*/ 1112839 w 2225674"/>
                  <a:gd name="connsiteY2" fmla="*/ 2 h 2225674"/>
                  <a:gd name="connsiteX3" fmla="*/ 1899733 w 2225674"/>
                  <a:gd name="connsiteY3" fmla="*/ 325946 h 2225674"/>
                  <a:gd name="connsiteX4" fmla="*/ 2225674 w 2225674"/>
                  <a:gd name="connsiteY4" fmla="*/ 1112841 h 2225674"/>
                  <a:gd name="connsiteX5" fmla="*/ 1899731 w 2225674"/>
                  <a:gd name="connsiteY5" fmla="*/ 1899736 h 2225674"/>
                  <a:gd name="connsiteX6" fmla="*/ 1112836 w 2225674"/>
                  <a:gd name="connsiteY6" fmla="*/ 2225678 h 2225674"/>
                  <a:gd name="connsiteX7" fmla="*/ 325941 w 2225674"/>
                  <a:gd name="connsiteY7" fmla="*/ 1899735 h 2225674"/>
                  <a:gd name="connsiteX8" fmla="*/ -1 w 2225674"/>
                  <a:gd name="connsiteY8" fmla="*/ 1112840 h 2225674"/>
                  <a:gd name="connsiteX9" fmla="*/ 0 w 2225674"/>
                  <a:gd name="connsiteY9" fmla="*/ 1112837 h 2225674"/>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676" h="3378202">
                    <a:moveTo>
                      <a:pt x="1" y="1112836"/>
                    </a:moveTo>
                    <a:cubicBezTo>
                      <a:pt x="1" y="817693"/>
                      <a:pt x="117247" y="534639"/>
                      <a:pt x="325945" y="325942"/>
                    </a:cubicBezTo>
                    <a:cubicBezTo>
                      <a:pt x="534643" y="117245"/>
                      <a:pt x="817698" y="0"/>
                      <a:pt x="1112840" y="1"/>
                    </a:cubicBezTo>
                    <a:cubicBezTo>
                      <a:pt x="1407983" y="1"/>
                      <a:pt x="1691037" y="117247"/>
                      <a:pt x="1899734" y="325945"/>
                    </a:cubicBezTo>
                    <a:cubicBezTo>
                      <a:pt x="2108431" y="534643"/>
                      <a:pt x="2225676" y="817698"/>
                      <a:pt x="2225675" y="1112840"/>
                    </a:cubicBezTo>
                    <a:cubicBezTo>
                      <a:pt x="2225675" y="1407983"/>
                      <a:pt x="2151880" y="1566624"/>
                      <a:pt x="1966407" y="1942597"/>
                    </a:cubicBezTo>
                    <a:cubicBezTo>
                      <a:pt x="1686646" y="2421132"/>
                      <a:pt x="1421173" y="2909192"/>
                      <a:pt x="1127125" y="3378202"/>
                    </a:cubicBezTo>
                    <a:lnTo>
                      <a:pt x="259267" y="1894972"/>
                    </a:lnTo>
                    <a:cubicBezTo>
                      <a:pt x="59507" y="1528524"/>
                      <a:pt x="0" y="1407982"/>
                      <a:pt x="0" y="1112839"/>
                    </a:cubicBezTo>
                    <a:cubicBezTo>
                      <a:pt x="0" y="1112838"/>
                      <a:pt x="1" y="1112837"/>
                      <a:pt x="1" y="1112836"/>
                    </a:cubicBezTo>
                    <a:close/>
                  </a:path>
                </a:pathLst>
              </a:custGeom>
              <a:solidFill>
                <a:schemeClr val="tx2">
                  <a:lumMod val="60000"/>
                  <a:lumOff val="40000"/>
                </a:schemeClr>
              </a:solidFill>
              <a:ln w="46205">
                <a:solidFill>
                  <a:srgbClr val="F2F2F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10894" tIns="109147" rIns="110894" bIns="109147" rtlCol="0" anchor="ctr" anchorCtr="0"/>
              <a:lstStyle/>
              <a:p>
                <a:pPr algn="ctr"/>
                <a:endParaRPr lang="en-US" sz="1600" dirty="0">
                  <a:solidFill>
                    <a:srgbClr val="575757"/>
                  </a:solidFill>
                  <a:cs typeface="Arial" pitchFamily="34" charset="0"/>
                </a:endParaRPr>
              </a:p>
            </p:txBody>
          </p:sp>
          <p:sp>
            <p:nvSpPr>
              <p:cNvPr id="7" name="Freeform 96"/>
              <p:cNvSpPr/>
              <p:nvPr/>
            </p:nvSpPr>
            <p:spPr>
              <a:xfrm rot="13500000" flipV="1">
                <a:off x="6102866" y="1997974"/>
                <a:ext cx="1523622" cy="2302518"/>
              </a:xfrm>
              <a:custGeom>
                <a:avLst/>
                <a:gdLst>
                  <a:gd name="connsiteX0" fmla="*/ 0 w 2225674"/>
                  <a:gd name="connsiteY0" fmla="*/ 1112837 h 2225674"/>
                  <a:gd name="connsiteX1" fmla="*/ 325944 w 2225674"/>
                  <a:gd name="connsiteY1" fmla="*/ 325943 h 2225674"/>
                  <a:gd name="connsiteX2" fmla="*/ 1112839 w 2225674"/>
                  <a:gd name="connsiteY2" fmla="*/ 2 h 2225674"/>
                  <a:gd name="connsiteX3" fmla="*/ 1899733 w 2225674"/>
                  <a:gd name="connsiteY3" fmla="*/ 325946 h 2225674"/>
                  <a:gd name="connsiteX4" fmla="*/ 2225674 w 2225674"/>
                  <a:gd name="connsiteY4" fmla="*/ 1112841 h 2225674"/>
                  <a:gd name="connsiteX5" fmla="*/ 1899731 w 2225674"/>
                  <a:gd name="connsiteY5" fmla="*/ 1899736 h 2225674"/>
                  <a:gd name="connsiteX6" fmla="*/ 1112836 w 2225674"/>
                  <a:gd name="connsiteY6" fmla="*/ 2225678 h 2225674"/>
                  <a:gd name="connsiteX7" fmla="*/ 325941 w 2225674"/>
                  <a:gd name="connsiteY7" fmla="*/ 1899735 h 2225674"/>
                  <a:gd name="connsiteX8" fmla="*/ -1 w 2225674"/>
                  <a:gd name="connsiteY8" fmla="*/ 1112840 h 2225674"/>
                  <a:gd name="connsiteX9" fmla="*/ 0 w 2225674"/>
                  <a:gd name="connsiteY9" fmla="*/ 1112837 h 2225674"/>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899732 w 2225676"/>
                  <a:gd name="connsiteY5" fmla="*/ 1899735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3259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68677"/>
                  <a:gd name="connsiteX1" fmla="*/ 325945 w 2225676"/>
                  <a:gd name="connsiteY1" fmla="*/ 325942 h 3368677"/>
                  <a:gd name="connsiteX2" fmla="*/ 1112840 w 2225676"/>
                  <a:gd name="connsiteY2" fmla="*/ 1 h 3368677"/>
                  <a:gd name="connsiteX3" fmla="*/ 1899734 w 2225676"/>
                  <a:gd name="connsiteY3" fmla="*/ 325945 h 3368677"/>
                  <a:gd name="connsiteX4" fmla="*/ 2225675 w 2225676"/>
                  <a:gd name="connsiteY4" fmla="*/ 1112840 h 3368677"/>
                  <a:gd name="connsiteX5" fmla="*/ 1966407 w 2225676"/>
                  <a:gd name="connsiteY5" fmla="*/ 1942597 h 3368677"/>
                  <a:gd name="connsiteX6" fmla="*/ 1112837 w 2225676"/>
                  <a:gd name="connsiteY6" fmla="*/ 3368677 h 3368677"/>
                  <a:gd name="connsiteX7" fmla="*/ 249742 w 2225676"/>
                  <a:gd name="connsiteY7" fmla="*/ 1899734 h 3368677"/>
                  <a:gd name="connsiteX8" fmla="*/ 0 w 2225676"/>
                  <a:gd name="connsiteY8" fmla="*/ 1112839 h 3368677"/>
                  <a:gd name="connsiteX9" fmla="*/ 1 w 2225676"/>
                  <a:gd name="connsiteY9" fmla="*/ 1112836 h 3368677"/>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49742 w 2225676"/>
                  <a:gd name="connsiteY7" fmla="*/ 1899734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 name="connsiteX0" fmla="*/ 1 w 2225676"/>
                  <a:gd name="connsiteY0" fmla="*/ 1112836 h 3378202"/>
                  <a:gd name="connsiteX1" fmla="*/ 325945 w 2225676"/>
                  <a:gd name="connsiteY1" fmla="*/ 325942 h 3378202"/>
                  <a:gd name="connsiteX2" fmla="*/ 1112840 w 2225676"/>
                  <a:gd name="connsiteY2" fmla="*/ 1 h 3378202"/>
                  <a:gd name="connsiteX3" fmla="*/ 1899734 w 2225676"/>
                  <a:gd name="connsiteY3" fmla="*/ 325945 h 3378202"/>
                  <a:gd name="connsiteX4" fmla="*/ 2225675 w 2225676"/>
                  <a:gd name="connsiteY4" fmla="*/ 1112840 h 3378202"/>
                  <a:gd name="connsiteX5" fmla="*/ 1966407 w 2225676"/>
                  <a:gd name="connsiteY5" fmla="*/ 1942597 h 3378202"/>
                  <a:gd name="connsiteX6" fmla="*/ 1127125 w 2225676"/>
                  <a:gd name="connsiteY6" fmla="*/ 3378202 h 3378202"/>
                  <a:gd name="connsiteX7" fmla="*/ 259267 w 2225676"/>
                  <a:gd name="connsiteY7" fmla="*/ 1894972 h 3378202"/>
                  <a:gd name="connsiteX8" fmla="*/ 0 w 2225676"/>
                  <a:gd name="connsiteY8" fmla="*/ 1112839 h 3378202"/>
                  <a:gd name="connsiteX9" fmla="*/ 1 w 2225676"/>
                  <a:gd name="connsiteY9" fmla="*/ 1112836 h 33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676" h="3378202">
                    <a:moveTo>
                      <a:pt x="1" y="1112836"/>
                    </a:moveTo>
                    <a:cubicBezTo>
                      <a:pt x="1" y="817693"/>
                      <a:pt x="117247" y="534639"/>
                      <a:pt x="325945" y="325942"/>
                    </a:cubicBezTo>
                    <a:cubicBezTo>
                      <a:pt x="534643" y="117245"/>
                      <a:pt x="817698" y="0"/>
                      <a:pt x="1112840" y="1"/>
                    </a:cubicBezTo>
                    <a:cubicBezTo>
                      <a:pt x="1407983" y="1"/>
                      <a:pt x="1691037" y="117247"/>
                      <a:pt x="1899734" y="325945"/>
                    </a:cubicBezTo>
                    <a:cubicBezTo>
                      <a:pt x="2108431" y="534643"/>
                      <a:pt x="2225676" y="817698"/>
                      <a:pt x="2225675" y="1112840"/>
                    </a:cubicBezTo>
                    <a:cubicBezTo>
                      <a:pt x="2225675" y="1407983"/>
                      <a:pt x="2151880" y="1566624"/>
                      <a:pt x="1966407" y="1942597"/>
                    </a:cubicBezTo>
                    <a:cubicBezTo>
                      <a:pt x="1686646" y="2421132"/>
                      <a:pt x="1421173" y="2909192"/>
                      <a:pt x="1127125" y="3378202"/>
                    </a:cubicBezTo>
                    <a:lnTo>
                      <a:pt x="259267" y="1894972"/>
                    </a:lnTo>
                    <a:cubicBezTo>
                      <a:pt x="59507" y="1528524"/>
                      <a:pt x="0" y="1407982"/>
                      <a:pt x="0" y="1112839"/>
                    </a:cubicBezTo>
                    <a:cubicBezTo>
                      <a:pt x="0" y="1112838"/>
                      <a:pt x="1" y="1112837"/>
                      <a:pt x="1" y="1112836"/>
                    </a:cubicBezTo>
                    <a:close/>
                  </a:path>
                </a:pathLst>
              </a:custGeom>
              <a:solidFill>
                <a:schemeClr val="accent3"/>
              </a:solidFill>
              <a:ln w="46205">
                <a:solidFill>
                  <a:srgbClr val="F2F2F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10894" tIns="109147" rIns="110894" bIns="109147" rtlCol="0" anchor="ctr" anchorCtr="0"/>
              <a:lstStyle/>
              <a:p>
                <a:pPr algn="ctr"/>
                <a:endParaRPr lang="en-US" sz="1600" dirty="0">
                  <a:solidFill>
                    <a:srgbClr val="575757"/>
                  </a:solidFill>
                  <a:cs typeface="Arial" pitchFamily="34" charset="0"/>
                </a:endParaRPr>
              </a:p>
            </p:txBody>
          </p:sp>
          <p:sp>
            <p:nvSpPr>
              <p:cNvPr id="22" name="Rectangle 21"/>
              <p:cNvSpPr/>
              <p:nvPr/>
            </p:nvSpPr>
            <p:spPr>
              <a:xfrm>
                <a:off x="6343425" y="3149232"/>
                <a:ext cx="1168122" cy="28171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894" tIns="55447" rIns="110894" bIns="55447" numCol="1" spcCol="0" rtlCol="0" fromWordArt="0" anchor="ctr" anchorCtr="0" forceAA="0" compatLnSpc="1">
                <a:prstTxWarp prst="textNoShape">
                  <a:avLst/>
                </a:prstTxWarp>
                <a:noAutofit/>
              </a:bodyPr>
              <a:lstStyle/>
              <a:p>
                <a:pPr algn="ctr"/>
                <a:r>
                  <a:rPr lang="en-US" sz="1576" dirty="0">
                    <a:solidFill>
                      <a:srgbClr val="575757"/>
                    </a:solidFill>
                  </a:rPr>
                  <a:t>Educational Institutions</a:t>
                </a:r>
              </a:p>
            </p:txBody>
          </p:sp>
          <p:grpSp>
            <p:nvGrpSpPr>
              <p:cNvPr id="44" name="Group 43"/>
              <p:cNvGrpSpPr/>
              <p:nvPr/>
            </p:nvGrpSpPr>
            <p:grpSpPr>
              <a:xfrm>
                <a:off x="6669975" y="2541743"/>
                <a:ext cx="731520" cy="731520"/>
                <a:chOff x="6793530" y="2590835"/>
                <a:chExt cx="731520" cy="731520"/>
              </a:xfrm>
            </p:grpSpPr>
            <p:sp>
              <p:nvSpPr>
                <p:cNvPr id="24" name="AutoShape 38">
                  <a:extLst>
                    <a:ext uri="{FF2B5EF4-FFF2-40B4-BE49-F238E27FC236}">
                      <a16:creationId xmlns:a16="http://schemas.microsoft.com/office/drawing/2014/main" id="{2BA0A193-DDDB-4D31-9094-CFF9E161A433}"/>
                    </a:ext>
                  </a:extLst>
                </p:cNvPr>
                <p:cNvSpPr>
                  <a:spLocks noChangeAspect="1" noChangeArrowheads="1" noTextEdit="1"/>
                </p:cNvSpPr>
                <p:nvPr/>
              </p:nvSpPr>
              <p:spPr bwMode="auto">
                <a:xfrm>
                  <a:off x="6793530" y="2590835"/>
                  <a:ext cx="731520" cy="731520"/>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6E6F73"/>
                      </a:solidFill>
                      <a:prstDash val="solid"/>
                      <a:miter lim="800000"/>
                      <a:headEnd type="none" w="med" len="med"/>
                      <a:tailEnd type="none" w="med" len="med"/>
                    </a14:hiddenLine>
                  </a:ext>
                </a:extLst>
              </p:spPr>
              <p:txBody>
                <a:bodyPr vert="horz" wrap="square" lIns="100083" tIns="50040" rIns="100083" bIns="50040" numCol="1" anchor="t" anchorCtr="0" compatLnSpc="1">
                  <a:prstTxWarp prst="textNoShape">
                    <a:avLst/>
                  </a:prstTxWarp>
                </a:bodyPr>
                <a:lstStyle/>
                <a:p>
                  <a:endParaRPr lang="en-US" dirty="0">
                    <a:solidFill>
                      <a:schemeClr val="bg1"/>
                    </a:solidFill>
                  </a:endParaRPr>
                </a:p>
              </p:txBody>
            </p:sp>
            <p:sp>
              <p:nvSpPr>
                <p:cNvPr id="25" name="Freeform 40">
                  <a:extLst>
                    <a:ext uri="{FF2B5EF4-FFF2-40B4-BE49-F238E27FC236}">
                      <a16:creationId xmlns:a16="http://schemas.microsoft.com/office/drawing/2014/main" id="{138955AD-6FD9-403C-B9F4-043F0D40EF82}"/>
                    </a:ext>
                  </a:extLst>
                </p:cNvPr>
                <p:cNvSpPr>
                  <a:spLocks/>
                </p:cNvSpPr>
                <p:nvPr/>
              </p:nvSpPr>
              <p:spPr bwMode="auto">
                <a:xfrm>
                  <a:off x="6993189" y="2925777"/>
                  <a:ext cx="329997" cy="127678"/>
                </a:xfrm>
                <a:custGeom>
                  <a:avLst/>
                  <a:gdLst>
                    <a:gd name="T0" fmla="*/ 1039 w 1039"/>
                    <a:gd name="T1" fmla="*/ 383 h 402"/>
                    <a:gd name="T2" fmla="*/ 1018 w 1039"/>
                    <a:gd name="T3" fmla="*/ 399 h 402"/>
                    <a:gd name="T4" fmla="*/ 21 w 1039"/>
                    <a:gd name="T5" fmla="*/ 399 h 402"/>
                    <a:gd name="T6" fmla="*/ 0 w 1039"/>
                    <a:gd name="T7" fmla="*/ 383 h 402"/>
                    <a:gd name="T8" fmla="*/ 0 w 1039"/>
                    <a:gd name="T9" fmla="*/ 109 h 402"/>
                    <a:gd name="T10" fmla="*/ 21 w 1039"/>
                    <a:gd name="T11" fmla="*/ 82 h 402"/>
                    <a:gd name="T12" fmla="*/ 1018 w 1039"/>
                    <a:gd name="T13" fmla="*/ 82 h 402"/>
                    <a:gd name="T14" fmla="*/ 1039 w 1039"/>
                    <a:gd name="T15" fmla="*/ 109 h 402"/>
                    <a:gd name="T16" fmla="*/ 1039 w 1039"/>
                    <a:gd name="T17" fmla="*/ 38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9" h="402">
                      <a:moveTo>
                        <a:pt x="1039" y="383"/>
                      </a:moveTo>
                      <a:cubicBezTo>
                        <a:pt x="1039" y="395"/>
                        <a:pt x="1030" y="402"/>
                        <a:pt x="1018" y="399"/>
                      </a:cubicBezTo>
                      <a:cubicBezTo>
                        <a:pt x="686" y="317"/>
                        <a:pt x="353" y="317"/>
                        <a:pt x="21" y="399"/>
                      </a:cubicBezTo>
                      <a:cubicBezTo>
                        <a:pt x="9" y="402"/>
                        <a:pt x="0" y="395"/>
                        <a:pt x="0" y="383"/>
                      </a:cubicBezTo>
                      <a:cubicBezTo>
                        <a:pt x="0" y="292"/>
                        <a:pt x="0" y="201"/>
                        <a:pt x="0" y="109"/>
                      </a:cubicBezTo>
                      <a:cubicBezTo>
                        <a:pt x="0" y="97"/>
                        <a:pt x="9" y="85"/>
                        <a:pt x="21" y="82"/>
                      </a:cubicBezTo>
                      <a:cubicBezTo>
                        <a:pt x="353" y="0"/>
                        <a:pt x="686" y="0"/>
                        <a:pt x="1018" y="82"/>
                      </a:cubicBezTo>
                      <a:cubicBezTo>
                        <a:pt x="1030" y="85"/>
                        <a:pt x="1039" y="97"/>
                        <a:pt x="1039" y="109"/>
                      </a:cubicBezTo>
                      <a:cubicBezTo>
                        <a:pt x="1039" y="201"/>
                        <a:pt x="1039" y="292"/>
                        <a:pt x="1039" y="383"/>
                      </a:cubicBezTo>
                      <a:close/>
                    </a:path>
                  </a:pathLst>
                </a:custGeom>
                <a:solidFill>
                  <a:srgbClr val="6E6F73"/>
                </a:solidFill>
                <a:ln w="11552" cap="flat" cmpd="sng" algn="ctr">
                  <a:solidFill>
                    <a:srgbClr val="6E6F73"/>
                  </a:solidFill>
                  <a:prstDash val="solid"/>
                  <a:round/>
                  <a:headEnd type="none" w="med" len="med"/>
                  <a:tailEnd type="none" w="med" len="med"/>
                </a:ln>
                <a:extLst/>
              </p:spPr>
              <p:txBody>
                <a:bodyPr vert="horz" wrap="square" lIns="100083" tIns="50040" rIns="100083" bIns="50040" numCol="1" anchor="t" anchorCtr="0" compatLnSpc="1">
                  <a:prstTxWarp prst="textNoShape">
                    <a:avLst/>
                  </a:prstTxWarp>
                </a:bodyPr>
                <a:lstStyle/>
                <a:p>
                  <a:endParaRPr lang="en-US" dirty="0">
                    <a:solidFill>
                      <a:schemeClr val="bg1"/>
                    </a:solidFill>
                  </a:endParaRPr>
                </a:p>
              </p:txBody>
            </p:sp>
            <p:sp>
              <p:nvSpPr>
                <p:cNvPr id="26" name="Freeform 41">
                  <a:extLst>
                    <a:ext uri="{FF2B5EF4-FFF2-40B4-BE49-F238E27FC236}">
                      <a16:creationId xmlns:a16="http://schemas.microsoft.com/office/drawing/2014/main" id="{CA190C89-DB84-455D-9478-2BA14B030348}"/>
                    </a:ext>
                  </a:extLst>
                </p:cNvPr>
                <p:cNvSpPr>
                  <a:spLocks/>
                </p:cNvSpPr>
                <p:nvPr/>
              </p:nvSpPr>
              <p:spPr bwMode="auto">
                <a:xfrm>
                  <a:off x="6822682" y="2799454"/>
                  <a:ext cx="671013" cy="318516"/>
                </a:xfrm>
                <a:custGeom>
                  <a:avLst/>
                  <a:gdLst>
                    <a:gd name="T0" fmla="*/ 2099 w 2113"/>
                    <a:gd name="T1" fmla="*/ 402 h 1003"/>
                    <a:gd name="T2" fmla="*/ 1068 w 2113"/>
                    <a:gd name="T3" fmla="*/ 2 h 1003"/>
                    <a:gd name="T4" fmla="*/ 1052 w 2113"/>
                    <a:gd name="T5" fmla="*/ 2 h 1003"/>
                    <a:gd name="T6" fmla="*/ 14 w 2113"/>
                    <a:gd name="T7" fmla="*/ 402 h 1003"/>
                    <a:gd name="T8" fmla="*/ 0 w 2113"/>
                    <a:gd name="T9" fmla="*/ 422 h 1003"/>
                    <a:gd name="T10" fmla="*/ 13 w 2113"/>
                    <a:gd name="T11" fmla="*/ 442 h 1003"/>
                    <a:gd name="T12" fmla="*/ 271 w 2113"/>
                    <a:gd name="T13" fmla="*/ 551 h 1003"/>
                    <a:gd name="T14" fmla="*/ 271 w 2113"/>
                    <a:gd name="T15" fmla="*/ 761 h 1003"/>
                    <a:gd name="T16" fmla="*/ 243 w 2113"/>
                    <a:gd name="T17" fmla="*/ 806 h 1003"/>
                    <a:gd name="T18" fmla="*/ 262 w 2113"/>
                    <a:gd name="T19" fmla="*/ 845 h 1003"/>
                    <a:gd name="T20" fmla="*/ 218 w 2113"/>
                    <a:gd name="T21" fmla="*/ 1003 h 1003"/>
                    <a:gd name="T22" fmla="*/ 253 w 2113"/>
                    <a:gd name="T23" fmla="*/ 1003 h 1003"/>
                    <a:gd name="T24" fmla="*/ 332 w 2113"/>
                    <a:gd name="T25" fmla="*/ 1003 h 1003"/>
                    <a:gd name="T26" fmla="*/ 367 w 2113"/>
                    <a:gd name="T27" fmla="*/ 1003 h 1003"/>
                    <a:gd name="T28" fmla="*/ 323 w 2113"/>
                    <a:gd name="T29" fmla="*/ 845 h 1003"/>
                    <a:gd name="T30" fmla="*/ 342 w 2113"/>
                    <a:gd name="T31" fmla="*/ 806 h 1003"/>
                    <a:gd name="T32" fmla="*/ 315 w 2113"/>
                    <a:gd name="T33" fmla="*/ 761 h 1003"/>
                    <a:gd name="T34" fmla="*/ 315 w 2113"/>
                    <a:gd name="T35" fmla="*/ 569 h 1003"/>
                    <a:gd name="T36" fmla="*/ 493 w 2113"/>
                    <a:gd name="T37" fmla="*/ 644 h 1003"/>
                    <a:gd name="T38" fmla="*/ 493 w 2113"/>
                    <a:gd name="T39" fmla="*/ 596 h 1003"/>
                    <a:gd name="T40" fmla="*/ 81 w 2113"/>
                    <a:gd name="T41" fmla="*/ 423 h 1003"/>
                    <a:gd name="T42" fmla="*/ 1060 w 2113"/>
                    <a:gd name="T43" fmla="*/ 46 h 1003"/>
                    <a:gd name="T44" fmla="*/ 2033 w 2113"/>
                    <a:gd name="T45" fmla="*/ 423 h 1003"/>
                    <a:gd name="T46" fmla="*/ 1620 w 2113"/>
                    <a:gd name="T47" fmla="*/ 596 h 1003"/>
                    <a:gd name="T48" fmla="*/ 1620 w 2113"/>
                    <a:gd name="T49" fmla="*/ 644 h 1003"/>
                    <a:gd name="T50" fmla="*/ 2100 w 2113"/>
                    <a:gd name="T51" fmla="*/ 442 h 1003"/>
                    <a:gd name="T52" fmla="*/ 2113 w 2113"/>
                    <a:gd name="T53" fmla="*/ 422 h 1003"/>
                    <a:gd name="T54" fmla="*/ 2099 w 2113"/>
                    <a:gd name="T55" fmla="*/ 402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3" h="1003">
                      <a:moveTo>
                        <a:pt x="2099" y="402"/>
                      </a:moveTo>
                      <a:cubicBezTo>
                        <a:pt x="1068" y="2"/>
                        <a:pt x="1068" y="2"/>
                        <a:pt x="1068" y="2"/>
                      </a:cubicBezTo>
                      <a:cubicBezTo>
                        <a:pt x="1063" y="0"/>
                        <a:pt x="1057" y="0"/>
                        <a:pt x="1052" y="2"/>
                      </a:cubicBezTo>
                      <a:cubicBezTo>
                        <a:pt x="14" y="402"/>
                        <a:pt x="14" y="402"/>
                        <a:pt x="14" y="402"/>
                      </a:cubicBezTo>
                      <a:cubicBezTo>
                        <a:pt x="5" y="405"/>
                        <a:pt x="0" y="413"/>
                        <a:pt x="0" y="422"/>
                      </a:cubicBezTo>
                      <a:cubicBezTo>
                        <a:pt x="0" y="431"/>
                        <a:pt x="5" y="439"/>
                        <a:pt x="13" y="442"/>
                      </a:cubicBezTo>
                      <a:cubicBezTo>
                        <a:pt x="271" y="551"/>
                        <a:pt x="271" y="551"/>
                        <a:pt x="271" y="551"/>
                      </a:cubicBezTo>
                      <a:cubicBezTo>
                        <a:pt x="271" y="761"/>
                        <a:pt x="271" y="761"/>
                        <a:pt x="271" y="761"/>
                      </a:cubicBezTo>
                      <a:cubicBezTo>
                        <a:pt x="254" y="769"/>
                        <a:pt x="243" y="786"/>
                        <a:pt x="243" y="806"/>
                      </a:cubicBezTo>
                      <a:cubicBezTo>
                        <a:pt x="243" y="822"/>
                        <a:pt x="250" y="836"/>
                        <a:pt x="262" y="845"/>
                      </a:cubicBezTo>
                      <a:cubicBezTo>
                        <a:pt x="218" y="1003"/>
                        <a:pt x="218" y="1003"/>
                        <a:pt x="218" y="1003"/>
                      </a:cubicBezTo>
                      <a:cubicBezTo>
                        <a:pt x="253" y="1003"/>
                        <a:pt x="253" y="1003"/>
                        <a:pt x="253" y="1003"/>
                      </a:cubicBezTo>
                      <a:cubicBezTo>
                        <a:pt x="332" y="1003"/>
                        <a:pt x="332" y="1003"/>
                        <a:pt x="332" y="1003"/>
                      </a:cubicBezTo>
                      <a:cubicBezTo>
                        <a:pt x="367" y="1003"/>
                        <a:pt x="367" y="1003"/>
                        <a:pt x="367" y="1003"/>
                      </a:cubicBezTo>
                      <a:cubicBezTo>
                        <a:pt x="323" y="845"/>
                        <a:pt x="323" y="845"/>
                        <a:pt x="323" y="845"/>
                      </a:cubicBezTo>
                      <a:cubicBezTo>
                        <a:pt x="335" y="836"/>
                        <a:pt x="342" y="822"/>
                        <a:pt x="342" y="806"/>
                      </a:cubicBezTo>
                      <a:cubicBezTo>
                        <a:pt x="342" y="786"/>
                        <a:pt x="331" y="769"/>
                        <a:pt x="315" y="761"/>
                      </a:cubicBezTo>
                      <a:cubicBezTo>
                        <a:pt x="315" y="569"/>
                        <a:pt x="315" y="569"/>
                        <a:pt x="315" y="569"/>
                      </a:cubicBezTo>
                      <a:cubicBezTo>
                        <a:pt x="493" y="644"/>
                        <a:pt x="493" y="644"/>
                        <a:pt x="493" y="644"/>
                      </a:cubicBezTo>
                      <a:cubicBezTo>
                        <a:pt x="493" y="596"/>
                        <a:pt x="493" y="596"/>
                        <a:pt x="493" y="596"/>
                      </a:cubicBezTo>
                      <a:cubicBezTo>
                        <a:pt x="81" y="423"/>
                        <a:pt x="81" y="423"/>
                        <a:pt x="81" y="423"/>
                      </a:cubicBezTo>
                      <a:cubicBezTo>
                        <a:pt x="1060" y="46"/>
                        <a:pt x="1060" y="46"/>
                        <a:pt x="1060" y="46"/>
                      </a:cubicBezTo>
                      <a:cubicBezTo>
                        <a:pt x="2033" y="423"/>
                        <a:pt x="2033" y="423"/>
                        <a:pt x="2033" y="423"/>
                      </a:cubicBezTo>
                      <a:cubicBezTo>
                        <a:pt x="1620" y="596"/>
                        <a:pt x="1620" y="596"/>
                        <a:pt x="1620" y="596"/>
                      </a:cubicBezTo>
                      <a:cubicBezTo>
                        <a:pt x="1620" y="644"/>
                        <a:pt x="1620" y="644"/>
                        <a:pt x="1620" y="644"/>
                      </a:cubicBezTo>
                      <a:cubicBezTo>
                        <a:pt x="2100" y="442"/>
                        <a:pt x="2100" y="442"/>
                        <a:pt x="2100" y="442"/>
                      </a:cubicBezTo>
                      <a:cubicBezTo>
                        <a:pt x="2108" y="439"/>
                        <a:pt x="2113" y="431"/>
                        <a:pt x="2113" y="422"/>
                      </a:cubicBezTo>
                      <a:cubicBezTo>
                        <a:pt x="2113" y="413"/>
                        <a:pt x="2108" y="405"/>
                        <a:pt x="2099" y="402"/>
                      </a:cubicBezTo>
                      <a:close/>
                    </a:path>
                  </a:pathLst>
                </a:custGeom>
                <a:solidFill>
                  <a:srgbClr val="6E6F73"/>
                </a:solidFill>
                <a:ln w="11552" cap="flat" cmpd="sng" algn="ctr">
                  <a:solidFill>
                    <a:srgbClr val="6E6F73"/>
                  </a:solidFill>
                  <a:prstDash val="solid"/>
                  <a:round/>
                  <a:headEnd type="none" w="med" len="med"/>
                  <a:tailEnd type="none" w="med" len="med"/>
                </a:ln>
                <a:extLst/>
              </p:spPr>
              <p:txBody>
                <a:bodyPr vert="horz" wrap="square" lIns="100083" tIns="50040" rIns="100083" bIns="50040" numCol="1" anchor="t" anchorCtr="0" compatLnSpc="1">
                  <a:prstTxWarp prst="textNoShape">
                    <a:avLst/>
                  </a:prstTxWarp>
                </a:bodyPr>
                <a:lstStyle/>
                <a:p>
                  <a:endParaRPr lang="en-US" dirty="0">
                    <a:solidFill>
                      <a:schemeClr val="bg1"/>
                    </a:solidFill>
                  </a:endParaRPr>
                </a:p>
              </p:txBody>
            </p:sp>
          </p:grpSp>
          <p:sp>
            <p:nvSpPr>
              <p:cNvPr id="28" name="Rectangle 27"/>
              <p:cNvSpPr/>
              <p:nvPr/>
            </p:nvSpPr>
            <p:spPr>
              <a:xfrm>
                <a:off x="4487719" y="3149232"/>
                <a:ext cx="1215552" cy="28171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894" tIns="55447" rIns="110894" bIns="55447" numCol="1" spcCol="0" rtlCol="0" fromWordArt="0" anchor="ctr" anchorCtr="0" forceAA="0" compatLnSpc="1">
                <a:prstTxWarp prst="textNoShape">
                  <a:avLst/>
                </a:prstTxWarp>
                <a:noAutofit/>
              </a:bodyPr>
              <a:lstStyle/>
              <a:p>
                <a:pPr algn="ctr"/>
                <a:r>
                  <a:rPr lang="en-US" sz="1576" dirty="0">
                    <a:solidFill>
                      <a:srgbClr val="FFFFFF"/>
                    </a:solidFill>
                  </a:rPr>
                  <a:t>Government</a:t>
                </a:r>
              </a:p>
            </p:txBody>
          </p:sp>
          <p:grpSp>
            <p:nvGrpSpPr>
              <p:cNvPr id="30" name="bcgIcons_CapitolBuilding">
                <a:extLst>
                  <a:ext uri="{FF2B5EF4-FFF2-40B4-BE49-F238E27FC236}">
                    <a16:creationId xmlns:a16="http://schemas.microsoft.com/office/drawing/2014/main" id="{CFD07298-93E4-46F1-A475-66F8FE79776E}"/>
                  </a:ext>
                </a:extLst>
              </p:cNvPr>
              <p:cNvGrpSpPr>
                <a:grpSpLocks noChangeAspect="1"/>
              </p:cNvGrpSpPr>
              <p:nvPr/>
            </p:nvGrpSpPr>
            <p:grpSpPr bwMode="auto">
              <a:xfrm>
                <a:off x="4673600" y="2505535"/>
                <a:ext cx="731520" cy="732200"/>
                <a:chOff x="1682" y="0"/>
                <a:chExt cx="4316" cy="4320"/>
              </a:xfrm>
            </p:grpSpPr>
            <p:sp>
              <p:nvSpPr>
                <p:cNvPr id="31" name="AutoShape 8">
                  <a:extLst>
                    <a:ext uri="{FF2B5EF4-FFF2-40B4-BE49-F238E27FC236}">
                      <a16:creationId xmlns:a16="http://schemas.microsoft.com/office/drawing/2014/main" id="{6CBFDBB9-C441-4D83-B46F-EF3E6F337258}"/>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84" tIns="45491" rIns="90984" bIns="45491" numCol="1" anchor="t" anchorCtr="0" compatLnSpc="1">
                  <a:prstTxWarp prst="textNoShape">
                    <a:avLst/>
                  </a:prstTxWarp>
                </a:bodyPr>
                <a:lstStyle/>
                <a:p>
                  <a:endParaRPr lang="en-US" dirty="0"/>
                </a:p>
              </p:txBody>
            </p:sp>
            <p:sp>
              <p:nvSpPr>
                <p:cNvPr id="32" name="Freeform 10">
                  <a:extLst>
                    <a:ext uri="{FF2B5EF4-FFF2-40B4-BE49-F238E27FC236}">
                      <a16:creationId xmlns:a16="http://schemas.microsoft.com/office/drawing/2014/main" id="{690C1839-07CD-4A5B-A99B-E8EDAA80698D}"/>
                    </a:ext>
                  </a:extLst>
                </p:cNvPr>
                <p:cNvSpPr>
                  <a:spLocks noEditPoints="1"/>
                </p:cNvSpPr>
                <p:nvPr/>
              </p:nvSpPr>
              <p:spPr bwMode="auto">
                <a:xfrm>
                  <a:off x="2268" y="1071"/>
                  <a:ext cx="3144" cy="2801"/>
                </a:xfrm>
                <a:custGeom>
                  <a:avLst/>
                  <a:gdLst>
                    <a:gd name="T0" fmla="*/ 1656 w 1678"/>
                    <a:gd name="T1" fmla="*/ 1332 h 1494"/>
                    <a:gd name="T2" fmla="*/ 1568 w 1678"/>
                    <a:gd name="T3" fmla="*/ 1332 h 1494"/>
                    <a:gd name="T4" fmla="*/ 1568 w 1678"/>
                    <a:gd name="T5" fmla="*/ 1288 h 1494"/>
                    <a:gd name="T6" fmla="*/ 1546 w 1678"/>
                    <a:gd name="T7" fmla="*/ 1266 h 1494"/>
                    <a:gd name="T8" fmla="*/ 132 w 1678"/>
                    <a:gd name="T9" fmla="*/ 1266 h 1494"/>
                    <a:gd name="T10" fmla="*/ 110 w 1678"/>
                    <a:gd name="T11" fmla="*/ 1288 h 1494"/>
                    <a:gd name="T12" fmla="*/ 110 w 1678"/>
                    <a:gd name="T13" fmla="*/ 1332 h 1494"/>
                    <a:gd name="T14" fmla="*/ 22 w 1678"/>
                    <a:gd name="T15" fmla="*/ 1332 h 1494"/>
                    <a:gd name="T16" fmla="*/ 0 w 1678"/>
                    <a:gd name="T17" fmla="*/ 1354 h 1494"/>
                    <a:gd name="T18" fmla="*/ 0 w 1678"/>
                    <a:gd name="T19" fmla="*/ 1472 h 1494"/>
                    <a:gd name="T20" fmla="*/ 22 w 1678"/>
                    <a:gd name="T21" fmla="*/ 1494 h 1494"/>
                    <a:gd name="T22" fmla="*/ 1656 w 1678"/>
                    <a:gd name="T23" fmla="*/ 1494 h 1494"/>
                    <a:gd name="T24" fmla="*/ 1678 w 1678"/>
                    <a:gd name="T25" fmla="*/ 1472 h 1494"/>
                    <a:gd name="T26" fmla="*/ 1678 w 1678"/>
                    <a:gd name="T27" fmla="*/ 1354 h 1494"/>
                    <a:gd name="T28" fmla="*/ 1656 w 1678"/>
                    <a:gd name="T29" fmla="*/ 1332 h 1494"/>
                    <a:gd name="T30" fmla="*/ 1645 w 1678"/>
                    <a:gd name="T31" fmla="*/ 375 h 1494"/>
                    <a:gd name="T32" fmla="*/ 1314 w 1678"/>
                    <a:gd name="T33" fmla="*/ 375 h 1494"/>
                    <a:gd name="T34" fmla="*/ 1147 w 1678"/>
                    <a:gd name="T35" fmla="*/ 109 h 1494"/>
                    <a:gd name="T36" fmla="*/ 839 w 1678"/>
                    <a:gd name="T37" fmla="*/ 0 h 1494"/>
                    <a:gd name="T38" fmla="*/ 532 w 1678"/>
                    <a:gd name="T39" fmla="*/ 108 h 1494"/>
                    <a:gd name="T40" fmla="*/ 364 w 1678"/>
                    <a:gd name="T41" fmla="*/ 375 h 1494"/>
                    <a:gd name="T42" fmla="*/ 33 w 1678"/>
                    <a:gd name="T43" fmla="*/ 375 h 1494"/>
                    <a:gd name="T44" fmla="*/ 11 w 1678"/>
                    <a:gd name="T45" fmla="*/ 397 h 1494"/>
                    <a:gd name="T46" fmla="*/ 11 w 1678"/>
                    <a:gd name="T47" fmla="*/ 528 h 1494"/>
                    <a:gd name="T48" fmla="*/ 33 w 1678"/>
                    <a:gd name="T49" fmla="*/ 550 h 1494"/>
                    <a:gd name="T50" fmla="*/ 1645 w 1678"/>
                    <a:gd name="T51" fmla="*/ 550 h 1494"/>
                    <a:gd name="T52" fmla="*/ 1667 w 1678"/>
                    <a:gd name="T53" fmla="*/ 528 h 1494"/>
                    <a:gd name="T54" fmla="*/ 1667 w 1678"/>
                    <a:gd name="T55" fmla="*/ 397 h 1494"/>
                    <a:gd name="T56" fmla="*/ 1645 w 1678"/>
                    <a:gd name="T57" fmla="*/ 375 h 1494"/>
                    <a:gd name="T58" fmla="*/ 839 w 1678"/>
                    <a:gd name="T59" fmla="*/ 44 h 1494"/>
                    <a:gd name="T60" fmla="*/ 1269 w 1678"/>
                    <a:gd name="T61" fmla="*/ 375 h 1494"/>
                    <a:gd name="T62" fmla="*/ 409 w 1678"/>
                    <a:gd name="T63" fmla="*/ 375 h 1494"/>
                    <a:gd name="T64" fmla="*/ 839 w 1678"/>
                    <a:gd name="T65" fmla="*/ 44 h 1494"/>
                    <a:gd name="T66" fmla="*/ 1623 w 1678"/>
                    <a:gd name="T67" fmla="*/ 506 h 1494"/>
                    <a:gd name="T68" fmla="*/ 55 w 1678"/>
                    <a:gd name="T69" fmla="*/ 506 h 1494"/>
                    <a:gd name="T70" fmla="*/ 55 w 1678"/>
                    <a:gd name="T71" fmla="*/ 419 h 1494"/>
                    <a:gd name="T72" fmla="*/ 1623 w 1678"/>
                    <a:gd name="T73" fmla="*/ 419 h 1494"/>
                    <a:gd name="T74" fmla="*/ 1623 w 1678"/>
                    <a:gd name="T75" fmla="*/ 50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8" h="1494">
                      <a:moveTo>
                        <a:pt x="1656" y="1332"/>
                      </a:moveTo>
                      <a:cubicBezTo>
                        <a:pt x="1568" y="1332"/>
                        <a:pt x="1568" y="1332"/>
                        <a:pt x="1568" y="1332"/>
                      </a:cubicBezTo>
                      <a:cubicBezTo>
                        <a:pt x="1568" y="1288"/>
                        <a:pt x="1568" y="1288"/>
                        <a:pt x="1568" y="1288"/>
                      </a:cubicBezTo>
                      <a:cubicBezTo>
                        <a:pt x="1568" y="1276"/>
                        <a:pt x="1558" y="1266"/>
                        <a:pt x="1546" y="1266"/>
                      </a:cubicBezTo>
                      <a:cubicBezTo>
                        <a:pt x="132" y="1266"/>
                        <a:pt x="132" y="1266"/>
                        <a:pt x="132" y="1266"/>
                      </a:cubicBezTo>
                      <a:cubicBezTo>
                        <a:pt x="120" y="1266"/>
                        <a:pt x="110" y="1276"/>
                        <a:pt x="110" y="1288"/>
                      </a:cubicBezTo>
                      <a:cubicBezTo>
                        <a:pt x="110" y="1332"/>
                        <a:pt x="110" y="1332"/>
                        <a:pt x="110" y="1332"/>
                      </a:cubicBezTo>
                      <a:cubicBezTo>
                        <a:pt x="22" y="1332"/>
                        <a:pt x="22" y="1332"/>
                        <a:pt x="22" y="1332"/>
                      </a:cubicBezTo>
                      <a:cubicBezTo>
                        <a:pt x="10" y="1332"/>
                        <a:pt x="0" y="1342"/>
                        <a:pt x="0" y="1354"/>
                      </a:cubicBezTo>
                      <a:cubicBezTo>
                        <a:pt x="0" y="1472"/>
                        <a:pt x="0" y="1472"/>
                        <a:pt x="0" y="1472"/>
                      </a:cubicBezTo>
                      <a:cubicBezTo>
                        <a:pt x="0" y="1484"/>
                        <a:pt x="10" y="1494"/>
                        <a:pt x="22" y="1494"/>
                      </a:cubicBezTo>
                      <a:cubicBezTo>
                        <a:pt x="1656" y="1494"/>
                        <a:pt x="1656" y="1494"/>
                        <a:pt x="1656" y="1494"/>
                      </a:cubicBezTo>
                      <a:cubicBezTo>
                        <a:pt x="1668" y="1494"/>
                        <a:pt x="1678" y="1484"/>
                        <a:pt x="1678" y="1472"/>
                      </a:cubicBezTo>
                      <a:cubicBezTo>
                        <a:pt x="1678" y="1354"/>
                        <a:pt x="1678" y="1354"/>
                        <a:pt x="1678" y="1354"/>
                      </a:cubicBezTo>
                      <a:cubicBezTo>
                        <a:pt x="1678" y="1342"/>
                        <a:pt x="1668" y="1332"/>
                        <a:pt x="1656" y="1332"/>
                      </a:cubicBezTo>
                      <a:close/>
                      <a:moveTo>
                        <a:pt x="1645" y="375"/>
                      </a:moveTo>
                      <a:cubicBezTo>
                        <a:pt x="1314" y="375"/>
                        <a:pt x="1314" y="375"/>
                        <a:pt x="1314" y="375"/>
                      </a:cubicBezTo>
                      <a:cubicBezTo>
                        <a:pt x="1289" y="271"/>
                        <a:pt x="1230" y="177"/>
                        <a:pt x="1147" y="109"/>
                      </a:cubicBezTo>
                      <a:cubicBezTo>
                        <a:pt x="1060" y="38"/>
                        <a:pt x="951" y="0"/>
                        <a:pt x="839" y="0"/>
                      </a:cubicBezTo>
                      <a:cubicBezTo>
                        <a:pt x="728" y="0"/>
                        <a:pt x="619" y="38"/>
                        <a:pt x="532" y="108"/>
                      </a:cubicBezTo>
                      <a:cubicBezTo>
                        <a:pt x="448" y="176"/>
                        <a:pt x="389" y="271"/>
                        <a:pt x="364" y="375"/>
                      </a:cubicBezTo>
                      <a:cubicBezTo>
                        <a:pt x="33" y="375"/>
                        <a:pt x="33" y="375"/>
                        <a:pt x="33" y="375"/>
                      </a:cubicBezTo>
                      <a:cubicBezTo>
                        <a:pt x="21" y="375"/>
                        <a:pt x="11" y="385"/>
                        <a:pt x="11" y="397"/>
                      </a:cubicBezTo>
                      <a:cubicBezTo>
                        <a:pt x="11" y="528"/>
                        <a:pt x="11" y="528"/>
                        <a:pt x="11" y="528"/>
                      </a:cubicBezTo>
                      <a:cubicBezTo>
                        <a:pt x="11" y="540"/>
                        <a:pt x="21" y="550"/>
                        <a:pt x="33" y="550"/>
                      </a:cubicBezTo>
                      <a:cubicBezTo>
                        <a:pt x="1645" y="550"/>
                        <a:pt x="1645" y="550"/>
                        <a:pt x="1645" y="550"/>
                      </a:cubicBezTo>
                      <a:cubicBezTo>
                        <a:pt x="1657" y="550"/>
                        <a:pt x="1667" y="540"/>
                        <a:pt x="1667" y="528"/>
                      </a:cubicBezTo>
                      <a:cubicBezTo>
                        <a:pt x="1667" y="397"/>
                        <a:pt x="1667" y="397"/>
                        <a:pt x="1667" y="397"/>
                      </a:cubicBezTo>
                      <a:cubicBezTo>
                        <a:pt x="1667" y="385"/>
                        <a:pt x="1657" y="375"/>
                        <a:pt x="1645" y="375"/>
                      </a:cubicBezTo>
                      <a:close/>
                      <a:moveTo>
                        <a:pt x="839" y="44"/>
                      </a:moveTo>
                      <a:cubicBezTo>
                        <a:pt x="1040" y="44"/>
                        <a:pt x="1218" y="182"/>
                        <a:pt x="1269" y="375"/>
                      </a:cubicBezTo>
                      <a:cubicBezTo>
                        <a:pt x="409" y="375"/>
                        <a:pt x="409" y="375"/>
                        <a:pt x="409" y="375"/>
                      </a:cubicBezTo>
                      <a:cubicBezTo>
                        <a:pt x="460" y="179"/>
                        <a:pt x="635" y="44"/>
                        <a:pt x="839" y="44"/>
                      </a:cubicBezTo>
                      <a:close/>
                      <a:moveTo>
                        <a:pt x="1623" y="506"/>
                      </a:moveTo>
                      <a:cubicBezTo>
                        <a:pt x="55" y="506"/>
                        <a:pt x="55" y="506"/>
                        <a:pt x="55" y="506"/>
                      </a:cubicBezTo>
                      <a:cubicBezTo>
                        <a:pt x="55" y="419"/>
                        <a:pt x="55" y="419"/>
                        <a:pt x="55" y="419"/>
                      </a:cubicBezTo>
                      <a:cubicBezTo>
                        <a:pt x="1623" y="419"/>
                        <a:pt x="1623" y="419"/>
                        <a:pt x="1623" y="419"/>
                      </a:cubicBezTo>
                      <a:lnTo>
                        <a:pt x="1623" y="5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984" tIns="45491" rIns="90984" bIns="45491" numCol="1" anchor="t" anchorCtr="0" compatLnSpc="1">
                  <a:prstTxWarp prst="textNoShape">
                    <a:avLst/>
                  </a:prstTxWarp>
                </a:bodyPr>
                <a:lstStyle/>
                <a:p>
                  <a:endParaRPr lang="en-US" dirty="0"/>
                </a:p>
              </p:txBody>
            </p:sp>
            <p:sp>
              <p:nvSpPr>
                <p:cNvPr id="33" name="Freeform 11">
                  <a:extLst>
                    <a:ext uri="{FF2B5EF4-FFF2-40B4-BE49-F238E27FC236}">
                      <a16:creationId xmlns:a16="http://schemas.microsoft.com/office/drawing/2014/main" id="{D28EC961-55AD-42D5-BE87-6917C8C8FF97}"/>
                    </a:ext>
                  </a:extLst>
                </p:cNvPr>
                <p:cNvSpPr>
                  <a:spLocks noEditPoints="1"/>
                </p:cNvSpPr>
                <p:nvPr/>
              </p:nvSpPr>
              <p:spPr bwMode="auto">
                <a:xfrm>
                  <a:off x="2525" y="298"/>
                  <a:ext cx="2630" cy="3034"/>
                </a:xfrm>
                <a:custGeom>
                  <a:avLst/>
                  <a:gdLst>
                    <a:gd name="T0" fmla="*/ 12 w 1404"/>
                    <a:gd name="T1" fmla="*/ 1032 h 1618"/>
                    <a:gd name="T2" fmla="*/ 105 w 1404"/>
                    <a:gd name="T3" fmla="*/ 1022 h 1618"/>
                    <a:gd name="T4" fmla="*/ 127 w 1404"/>
                    <a:gd name="T5" fmla="*/ 1608 h 1618"/>
                    <a:gd name="T6" fmla="*/ 10 w 1404"/>
                    <a:gd name="T7" fmla="*/ 1618 h 1618"/>
                    <a:gd name="T8" fmla="*/ 1031 w 1404"/>
                    <a:gd name="T9" fmla="*/ 1618 h 1618"/>
                    <a:gd name="T10" fmla="*/ 1149 w 1404"/>
                    <a:gd name="T11" fmla="*/ 1608 h 1618"/>
                    <a:gd name="T12" fmla="*/ 1127 w 1404"/>
                    <a:gd name="T13" fmla="*/ 1022 h 1618"/>
                    <a:gd name="T14" fmla="*/ 1033 w 1404"/>
                    <a:gd name="T15" fmla="*/ 1032 h 1618"/>
                    <a:gd name="T16" fmla="*/ 1031 w 1404"/>
                    <a:gd name="T17" fmla="*/ 1618 h 1618"/>
                    <a:gd name="T18" fmla="*/ 1394 w 1404"/>
                    <a:gd name="T19" fmla="*/ 1618 h 1618"/>
                    <a:gd name="T20" fmla="*/ 1392 w 1404"/>
                    <a:gd name="T21" fmla="*/ 1032 h 1618"/>
                    <a:gd name="T22" fmla="*/ 1299 w 1404"/>
                    <a:gd name="T23" fmla="*/ 1022 h 1618"/>
                    <a:gd name="T24" fmla="*/ 1277 w 1404"/>
                    <a:gd name="T25" fmla="*/ 1608 h 1618"/>
                    <a:gd name="T26" fmla="*/ 776 w 1404"/>
                    <a:gd name="T27" fmla="*/ 1618 h 1618"/>
                    <a:gd name="T28" fmla="*/ 894 w 1404"/>
                    <a:gd name="T29" fmla="*/ 1608 h 1618"/>
                    <a:gd name="T30" fmla="*/ 871 w 1404"/>
                    <a:gd name="T31" fmla="*/ 1022 h 1618"/>
                    <a:gd name="T32" fmla="*/ 778 w 1404"/>
                    <a:gd name="T33" fmla="*/ 1032 h 1618"/>
                    <a:gd name="T34" fmla="*/ 776 w 1404"/>
                    <a:gd name="T35" fmla="*/ 1618 h 1618"/>
                    <a:gd name="T36" fmla="*/ 628 w 1404"/>
                    <a:gd name="T37" fmla="*/ 1618 h 1618"/>
                    <a:gd name="T38" fmla="*/ 626 w 1404"/>
                    <a:gd name="T39" fmla="*/ 1032 h 1618"/>
                    <a:gd name="T40" fmla="*/ 533 w 1404"/>
                    <a:gd name="T41" fmla="*/ 1022 h 1618"/>
                    <a:gd name="T42" fmla="*/ 510 w 1404"/>
                    <a:gd name="T43" fmla="*/ 1608 h 1618"/>
                    <a:gd name="T44" fmla="*/ 265 w 1404"/>
                    <a:gd name="T45" fmla="*/ 1618 h 1618"/>
                    <a:gd name="T46" fmla="*/ 383 w 1404"/>
                    <a:gd name="T47" fmla="*/ 1608 h 1618"/>
                    <a:gd name="T48" fmla="*/ 361 w 1404"/>
                    <a:gd name="T49" fmla="*/ 1022 h 1618"/>
                    <a:gd name="T50" fmla="*/ 267 w 1404"/>
                    <a:gd name="T51" fmla="*/ 1032 h 1618"/>
                    <a:gd name="T52" fmla="*/ 265 w 1404"/>
                    <a:gd name="T53" fmla="*/ 1618 h 1618"/>
                    <a:gd name="T54" fmla="*/ 702 w 1404"/>
                    <a:gd name="T55" fmla="*/ 368 h 1618"/>
                    <a:gd name="T56" fmla="*/ 727 w 1404"/>
                    <a:gd name="T57" fmla="*/ 200 h 1618"/>
                    <a:gd name="T58" fmla="*/ 1036 w 1404"/>
                    <a:gd name="T59" fmla="*/ 193 h 1618"/>
                    <a:gd name="T60" fmla="*/ 959 w 1404"/>
                    <a:gd name="T61" fmla="*/ 101 h 1618"/>
                    <a:gd name="T62" fmla="*/ 1040 w 1404"/>
                    <a:gd name="T63" fmla="*/ 11 h 1618"/>
                    <a:gd name="T64" fmla="*/ 720 w 1404"/>
                    <a:gd name="T65" fmla="*/ 0 h 1618"/>
                    <a:gd name="T66" fmla="*/ 681 w 1404"/>
                    <a:gd name="T67" fmla="*/ 0 h 1618"/>
                    <a:gd name="T68" fmla="*/ 675 w 1404"/>
                    <a:gd name="T69" fmla="*/ 193 h 1618"/>
                    <a:gd name="T70" fmla="*/ 675 w 1404"/>
                    <a:gd name="T71" fmla="*/ 36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4" h="1618">
                      <a:moveTo>
                        <a:pt x="0" y="1608"/>
                      </a:moveTo>
                      <a:cubicBezTo>
                        <a:pt x="12" y="1032"/>
                        <a:pt x="12" y="1032"/>
                        <a:pt x="12" y="1032"/>
                      </a:cubicBezTo>
                      <a:cubicBezTo>
                        <a:pt x="12" y="1027"/>
                        <a:pt x="16" y="1022"/>
                        <a:pt x="22" y="1022"/>
                      </a:cubicBezTo>
                      <a:cubicBezTo>
                        <a:pt x="105" y="1022"/>
                        <a:pt x="105" y="1022"/>
                        <a:pt x="105" y="1022"/>
                      </a:cubicBezTo>
                      <a:cubicBezTo>
                        <a:pt x="111" y="1022"/>
                        <a:pt x="115" y="1027"/>
                        <a:pt x="115" y="1032"/>
                      </a:cubicBezTo>
                      <a:cubicBezTo>
                        <a:pt x="127" y="1608"/>
                        <a:pt x="127" y="1608"/>
                        <a:pt x="127" y="1608"/>
                      </a:cubicBezTo>
                      <a:cubicBezTo>
                        <a:pt x="127" y="1613"/>
                        <a:pt x="123" y="1618"/>
                        <a:pt x="117" y="1618"/>
                      </a:cubicBezTo>
                      <a:cubicBezTo>
                        <a:pt x="10" y="1618"/>
                        <a:pt x="10" y="1618"/>
                        <a:pt x="10" y="1618"/>
                      </a:cubicBezTo>
                      <a:cubicBezTo>
                        <a:pt x="4" y="1618"/>
                        <a:pt x="0" y="1613"/>
                        <a:pt x="0" y="1608"/>
                      </a:cubicBezTo>
                      <a:close/>
                      <a:moveTo>
                        <a:pt x="1031" y="1618"/>
                      </a:moveTo>
                      <a:cubicBezTo>
                        <a:pt x="1139" y="1618"/>
                        <a:pt x="1139" y="1618"/>
                        <a:pt x="1139" y="1618"/>
                      </a:cubicBezTo>
                      <a:cubicBezTo>
                        <a:pt x="1144" y="1618"/>
                        <a:pt x="1149" y="1613"/>
                        <a:pt x="1149" y="1608"/>
                      </a:cubicBezTo>
                      <a:cubicBezTo>
                        <a:pt x="1137" y="1032"/>
                        <a:pt x="1137" y="1032"/>
                        <a:pt x="1137" y="1032"/>
                      </a:cubicBezTo>
                      <a:cubicBezTo>
                        <a:pt x="1137" y="1027"/>
                        <a:pt x="1132" y="1022"/>
                        <a:pt x="1127" y="1022"/>
                      </a:cubicBezTo>
                      <a:cubicBezTo>
                        <a:pt x="1043" y="1022"/>
                        <a:pt x="1043" y="1022"/>
                        <a:pt x="1043" y="1022"/>
                      </a:cubicBezTo>
                      <a:cubicBezTo>
                        <a:pt x="1038" y="1022"/>
                        <a:pt x="1033" y="1027"/>
                        <a:pt x="1033" y="1032"/>
                      </a:cubicBezTo>
                      <a:cubicBezTo>
                        <a:pt x="1021" y="1608"/>
                        <a:pt x="1021" y="1608"/>
                        <a:pt x="1021" y="1608"/>
                      </a:cubicBezTo>
                      <a:cubicBezTo>
                        <a:pt x="1021" y="1613"/>
                        <a:pt x="1026" y="1618"/>
                        <a:pt x="1031" y="1618"/>
                      </a:cubicBezTo>
                      <a:close/>
                      <a:moveTo>
                        <a:pt x="1287" y="1618"/>
                      </a:moveTo>
                      <a:cubicBezTo>
                        <a:pt x="1394" y="1618"/>
                        <a:pt x="1394" y="1618"/>
                        <a:pt x="1394" y="1618"/>
                      </a:cubicBezTo>
                      <a:cubicBezTo>
                        <a:pt x="1400" y="1618"/>
                        <a:pt x="1404" y="1613"/>
                        <a:pt x="1404" y="1608"/>
                      </a:cubicBezTo>
                      <a:cubicBezTo>
                        <a:pt x="1392" y="1032"/>
                        <a:pt x="1392" y="1032"/>
                        <a:pt x="1392" y="1032"/>
                      </a:cubicBezTo>
                      <a:cubicBezTo>
                        <a:pt x="1392" y="1027"/>
                        <a:pt x="1388" y="1022"/>
                        <a:pt x="1382" y="1022"/>
                      </a:cubicBezTo>
                      <a:cubicBezTo>
                        <a:pt x="1299" y="1022"/>
                        <a:pt x="1299" y="1022"/>
                        <a:pt x="1299" y="1022"/>
                      </a:cubicBezTo>
                      <a:cubicBezTo>
                        <a:pt x="1293" y="1022"/>
                        <a:pt x="1289" y="1027"/>
                        <a:pt x="1289" y="1032"/>
                      </a:cubicBezTo>
                      <a:cubicBezTo>
                        <a:pt x="1277" y="1608"/>
                        <a:pt x="1277" y="1608"/>
                        <a:pt x="1277" y="1608"/>
                      </a:cubicBezTo>
                      <a:cubicBezTo>
                        <a:pt x="1277" y="1613"/>
                        <a:pt x="1281" y="1618"/>
                        <a:pt x="1287" y="1618"/>
                      </a:cubicBezTo>
                      <a:close/>
                      <a:moveTo>
                        <a:pt x="776" y="1618"/>
                      </a:moveTo>
                      <a:cubicBezTo>
                        <a:pt x="883" y="1618"/>
                        <a:pt x="883" y="1618"/>
                        <a:pt x="883" y="1618"/>
                      </a:cubicBezTo>
                      <a:cubicBezTo>
                        <a:pt x="889" y="1618"/>
                        <a:pt x="894" y="1613"/>
                        <a:pt x="894" y="1608"/>
                      </a:cubicBezTo>
                      <a:cubicBezTo>
                        <a:pt x="881" y="1032"/>
                        <a:pt x="881" y="1032"/>
                        <a:pt x="881" y="1032"/>
                      </a:cubicBezTo>
                      <a:cubicBezTo>
                        <a:pt x="881" y="1027"/>
                        <a:pt x="877" y="1022"/>
                        <a:pt x="871" y="1022"/>
                      </a:cubicBezTo>
                      <a:cubicBezTo>
                        <a:pt x="788" y="1022"/>
                        <a:pt x="788" y="1022"/>
                        <a:pt x="788" y="1022"/>
                      </a:cubicBezTo>
                      <a:cubicBezTo>
                        <a:pt x="782" y="1022"/>
                        <a:pt x="778" y="1027"/>
                        <a:pt x="778" y="1032"/>
                      </a:cubicBezTo>
                      <a:cubicBezTo>
                        <a:pt x="766" y="1608"/>
                        <a:pt x="766" y="1608"/>
                        <a:pt x="766" y="1608"/>
                      </a:cubicBezTo>
                      <a:cubicBezTo>
                        <a:pt x="766" y="1613"/>
                        <a:pt x="770" y="1618"/>
                        <a:pt x="776" y="1618"/>
                      </a:cubicBezTo>
                      <a:close/>
                      <a:moveTo>
                        <a:pt x="521" y="1618"/>
                      </a:moveTo>
                      <a:cubicBezTo>
                        <a:pt x="628" y="1618"/>
                        <a:pt x="628" y="1618"/>
                        <a:pt x="628" y="1618"/>
                      </a:cubicBezTo>
                      <a:cubicBezTo>
                        <a:pt x="634" y="1618"/>
                        <a:pt x="638" y="1613"/>
                        <a:pt x="638" y="1608"/>
                      </a:cubicBezTo>
                      <a:cubicBezTo>
                        <a:pt x="626" y="1032"/>
                        <a:pt x="626" y="1032"/>
                        <a:pt x="626" y="1032"/>
                      </a:cubicBezTo>
                      <a:cubicBezTo>
                        <a:pt x="626" y="1027"/>
                        <a:pt x="622" y="1022"/>
                        <a:pt x="616" y="1022"/>
                      </a:cubicBezTo>
                      <a:cubicBezTo>
                        <a:pt x="533" y="1022"/>
                        <a:pt x="533" y="1022"/>
                        <a:pt x="533" y="1022"/>
                      </a:cubicBezTo>
                      <a:cubicBezTo>
                        <a:pt x="527" y="1022"/>
                        <a:pt x="523" y="1027"/>
                        <a:pt x="523" y="1032"/>
                      </a:cubicBezTo>
                      <a:cubicBezTo>
                        <a:pt x="510" y="1608"/>
                        <a:pt x="510" y="1608"/>
                        <a:pt x="510" y="1608"/>
                      </a:cubicBezTo>
                      <a:cubicBezTo>
                        <a:pt x="510" y="1613"/>
                        <a:pt x="515" y="1618"/>
                        <a:pt x="521" y="1618"/>
                      </a:cubicBezTo>
                      <a:close/>
                      <a:moveTo>
                        <a:pt x="265" y="1618"/>
                      </a:moveTo>
                      <a:cubicBezTo>
                        <a:pt x="373" y="1618"/>
                        <a:pt x="373" y="1618"/>
                        <a:pt x="373" y="1618"/>
                      </a:cubicBezTo>
                      <a:cubicBezTo>
                        <a:pt x="378" y="1618"/>
                        <a:pt x="383" y="1613"/>
                        <a:pt x="383" y="1608"/>
                      </a:cubicBezTo>
                      <a:cubicBezTo>
                        <a:pt x="371" y="1032"/>
                        <a:pt x="371" y="1032"/>
                        <a:pt x="371" y="1032"/>
                      </a:cubicBezTo>
                      <a:cubicBezTo>
                        <a:pt x="371" y="1027"/>
                        <a:pt x="366" y="1022"/>
                        <a:pt x="361" y="1022"/>
                      </a:cubicBezTo>
                      <a:cubicBezTo>
                        <a:pt x="277" y="1022"/>
                        <a:pt x="277" y="1022"/>
                        <a:pt x="277" y="1022"/>
                      </a:cubicBezTo>
                      <a:cubicBezTo>
                        <a:pt x="272" y="1022"/>
                        <a:pt x="267" y="1027"/>
                        <a:pt x="267" y="1032"/>
                      </a:cubicBezTo>
                      <a:cubicBezTo>
                        <a:pt x="255" y="1608"/>
                        <a:pt x="255" y="1608"/>
                        <a:pt x="255" y="1608"/>
                      </a:cubicBezTo>
                      <a:cubicBezTo>
                        <a:pt x="255" y="1613"/>
                        <a:pt x="260" y="1618"/>
                        <a:pt x="265" y="1618"/>
                      </a:cubicBezTo>
                      <a:close/>
                      <a:moveTo>
                        <a:pt x="675" y="368"/>
                      </a:moveTo>
                      <a:cubicBezTo>
                        <a:pt x="684" y="368"/>
                        <a:pt x="693" y="368"/>
                        <a:pt x="702" y="368"/>
                      </a:cubicBezTo>
                      <a:cubicBezTo>
                        <a:pt x="710" y="368"/>
                        <a:pt x="718" y="368"/>
                        <a:pt x="727" y="368"/>
                      </a:cubicBezTo>
                      <a:cubicBezTo>
                        <a:pt x="727" y="200"/>
                        <a:pt x="727" y="200"/>
                        <a:pt x="727" y="200"/>
                      </a:cubicBezTo>
                      <a:cubicBezTo>
                        <a:pt x="727" y="196"/>
                        <a:pt x="730" y="193"/>
                        <a:pt x="733" y="193"/>
                      </a:cubicBezTo>
                      <a:cubicBezTo>
                        <a:pt x="1036" y="193"/>
                        <a:pt x="1036" y="193"/>
                        <a:pt x="1036" y="193"/>
                      </a:cubicBezTo>
                      <a:cubicBezTo>
                        <a:pt x="1042" y="193"/>
                        <a:pt x="1044" y="186"/>
                        <a:pt x="1040" y="182"/>
                      </a:cubicBezTo>
                      <a:cubicBezTo>
                        <a:pt x="959" y="101"/>
                        <a:pt x="959" y="101"/>
                        <a:pt x="959" y="101"/>
                      </a:cubicBezTo>
                      <a:cubicBezTo>
                        <a:pt x="957" y="99"/>
                        <a:pt x="957" y="95"/>
                        <a:pt x="959" y="92"/>
                      </a:cubicBezTo>
                      <a:cubicBezTo>
                        <a:pt x="1040" y="11"/>
                        <a:pt x="1040" y="11"/>
                        <a:pt x="1040" y="11"/>
                      </a:cubicBezTo>
                      <a:cubicBezTo>
                        <a:pt x="1044" y="7"/>
                        <a:pt x="1042" y="0"/>
                        <a:pt x="1036" y="0"/>
                      </a:cubicBezTo>
                      <a:cubicBezTo>
                        <a:pt x="720" y="0"/>
                        <a:pt x="720" y="0"/>
                        <a:pt x="720" y="0"/>
                      </a:cubicBezTo>
                      <a:cubicBezTo>
                        <a:pt x="681" y="0"/>
                        <a:pt x="681" y="0"/>
                        <a:pt x="681" y="0"/>
                      </a:cubicBezTo>
                      <a:cubicBezTo>
                        <a:pt x="681" y="0"/>
                        <a:pt x="681" y="0"/>
                        <a:pt x="681" y="0"/>
                      </a:cubicBezTo>
                      <a:cubicBezTo>
                        <a:pt x="678" y="0"/>
                        <a:pt x="675" y="3"/>
                        <a:pt x="675" y="7"/>
                      </a:cubicBezTo>
                      <a:cubicBezTo>
                        <a:pt x="675" y="193"/>
                        <a:pt x="675" y="193"/>
                        <a:pt x="675" y="193"/>
                      </a:cubicBezTo>
                      <a:cubicBezTo>
                        <a:pt x="675" y="193"/>
                        <a:pt x="675" y="193"/>
                        <a:pt x="675" y="193"/>
                      </a:cubicBezTo>
                      <a:lnTo>
                        <a:pt x="675" y="3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984" tIns="45491" rIns="90984" bIns="45491" numCol="1" anchor="t" anchorCtr="0" compatLnSpc="1">
                  <a:prstTxWarp prst="textNoShape">
                    <a:avLst/>
                  </a:prstTxWarp>
                </a:bodyPr>
                <a:lstStyle/>
                <a:p>
                  <a:endParaRPr lang="en-US" dirty="0"/>
                </a:p>
              </p:txBody>
            </p:sp>
          </p:grpSp>
          <p:grpSp>
            <p:nvGrpSpPr>
              <p:cNvPr id="43" name="Group 42"/>
              <p:cNvGrpSpPr/>
              <p:nvPr/>
            </p:nvGrpSpPr>
            <p:grpSpPr>
              <a:xfrm>
                <a:off x="6711030" y="4789179"/>
                <a:ext cx="731520" cy="731520"/>
                <a:chOff x="6818035" y="4788051"/>
                <a:chExt cx="544663" cy="544663"/>
              </a:xfrm>
            </p:grpSpPr>
            <p:sp>
              <p:nvSpPr>
                <p:cNvPr id="35" name="AutoShape 23">
                  <a:extLst>
                    <a:ext uri="{FF2B5EF4-FFF2-40B4-BE49-F238E27FC236}">
                      <a16:creationId xmlns:a16="http://schemas.microsoft.com/office/drawing/2014/main" id="{2223E742-6BC3-46DF-8D0B-A65A35FD837C}"/>
                    </a:ext>
                  </a:extLst>
                </p:cNvPr>
                <p:cNvSpPr>
                  <a:spLocks noChangeAspect="1" noChangeArrowheads="1" noTextEdit="1"/>
                </p:cNvSpPr>
                <p:nvPr/>
              </p:nvSpPr>
              <p:spPr bwMode="auto">
                <a:xfrm>
                  <a:off x="6818035" y="4788051"/>
                  <a:ext cx="544663" cy="544663"/>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6E6F73"/>
                      </a:solidFill>
                      <a:prstDash val="solid"/>
                      <a:miter lim="800000"/>
                      <a:headEnd type="none" w="med" len="med"/>
                      <a:tailEnd type="none" w="med" len="med"/>
                    </a14:hiddenLine>
                  </a:ext>
                </a:extLst>
              </p:spPr>
              <p:txBody>
                <a:bodyPr vert="horz" wrap="square" lIns="90984" tIns="45491" rIns="90984" bIns="45491" numCol="1" anchor="t" anchorCtr="0" compatLnSpc="1">
                  <a:prstTxWarp prst="textNoShape">
                    <a:avLst/>
                  </a:prstTxWarp>
                </a:bodyPr>
                <a:lstStyle/>
                <a:p>
                  <a:endParaRPr lang="en-US" dirty="0"/>
                </a:p>
              </p:txBody>
            </p:sp>
            <p:grpSp>
              <p:nvGrpSpPr>
                <p:cNvPr id="36" name="Group 35"/>
                <p:cNvGrpSpPr/>
                <p:nvPr/>
              </p:nvGrpSpPr>
              <p:grpSpPr>
                <a:xfrm>
                  <a:off x="6887821" y="4838357"/>
                  <a:ext cx="405090" cy="444052"/>
                  <a:chOff x="5484691" y="2758822"/>
                  <a:chExt cx="1224143" cy="1341882"/>
                </a:xfrm>
              </p:grpSpPr>
              <p:sp>
                <p:nvSpPr>
                  <p:cNvPr id="37" name="Freeform 25">
                    <a:extLst>
                      <a:ext uri="{FF2B5EF4-FFF2-40B4-BE49-F238E27FC236}">
                        <a16:creationId xmlns:a16="http://schemas.microsoft.com/office/drawing/2014/main" id="{6A05DAAB-CE48-4DE4-B1B3-210686AAEDBC}"/>
                      </a:ext>
                    </a:extLst>
                  </p:cNvPr>
                  <p:cNvSpPr>
                    <a:spLocks noEditPoints="1"/>
                  </p:cNvSpPr>
                  <p:nvPr/>
                </p:nvSpPr>
                <p:spPr bwMode="auto">
                  <a:xfrm>
                    <a:off x="5484691" y="2998852"/>
                    <a:ext cx="1224143" cy="1101852"/>
                  </a:xfrm>
                  <a:custGeom>
                    <a:avLst/>
                    <a:gdLst>
                      <a:gd name="T0" fmla="*/ 773 w 1714"/>
                      <a:gd name="T1" fmla="*/ 454 h 1542"/>
                      <a:gd name="T2" fmla="*/ 493 w 1714"/>
                      <a:gd name="T3" fmla="*/ 368 h 1542"/>
                      <a:gd name="T4" fmla="*/ 258 w 1714"/>
                      <a:gd name="T5" fmla="*/ 0 h 1542"/>
                      <a:gd name="T6" fmla="*/ 258 w 1714"/>
                      <a:gd name="T7" fmla="*/ 517 h 1542"/>
                      <a:gd name="T8" fmla="*/ 717 w 1714"/>
                      <a:gd name="T9" fmla="*/ 548 h 1542"/>
                      <a:gd name="T10" fmla="*/ 747 w 1714"/>
                      <a:gd name="T11" fmla="*/ 540 h 1542"/>
                      <a:gd name="T12" fmla="*/ 794 w 1714"/>
                      <a:gd name="T13" fmla="*/ 492 h 1542"/>
                      <a:gd name="T14" fmla="*/ 402 w 1714"/>
                      <a:gd name="T15" fmla="*/ 273 h 1542"/>
                      <a:gd name="T16" fmla="*/ 373 w 1714"/>
                      <a:gd name="T17" fmla="*/ 331 h 1542"/>
                      <a:gd name="T18" fmla="*/ 363 w 1714"/>
                      <a:gd name="T19" fmla="*/ 367 h 1542"/>
                      <a:gd name="T20" fmla="*/ 301 w 1714"/>
                      <a:gd name="T21" fmla="*/ 423 h 1542"/>
                      <a:gd name="T22" fmla="*/ 294 w 1714"/>
                      <a:gd name="T23" fmla="*/ 430 h 1542"/>
                      <a:gd name="T24" fmla="*/ 169 w 1714"/>
                      <a:gd name="T25" fmla="*/ 402 h 1542"/>
                      <a:gd name="T26" fmla="*/ 125 w 1714"/>
                      <a:gd name="T27" fmla="*/ 167 h 1542"/>
                      <a:gd name="T28" fmla="*/ 385 w 1714"/>
                      <a:gd name="T29" fmla="*/ 107 h 1542"/>
                      <a:gd name="T30" fmla="*/ 364 w 1714"/>
                      <a:gd name="T31" fmla="*/ 151 h 1542"/>
                      <a:gd name="T32" fmla="*/ 364 w 1714"/>
                      <a:gd name="T33" fmla="*/ 186 h 1542"/>
                      <a:gd name="T34" fmla="*/ 372 w 1714"/>
                      <a:gd name="T35" fmla="*/ 218 h 1542"/>
                      <a:gd name="T36" fmla="*/ 387 w 1714"/>
                      <a:gd name="T37" fmla="*/ 246 h 1542"/>
                      <a:gd name="T38" fmla="*/ 879 w 1714"/>
                      <a:gd name="T39" fmla="*/ 1026 h 1542"/>
                      <a:gd name="T40" fmla="*/ 857 w 1714"/>
                      <a:gd name="T41" fmla="*/ 730 h 1542"/>
                      <a:gd name="T42" fmla="*/ 765 w 1714"/>
                      <a:gd name="T43" fmla="*/ 722 h 1542"/>
                      <a:gd name="T44" fmla="*/ 835 w 1714"/>
                      <a:gd name="T45" fmla="*/ 773 h 1542"/>
                      <a:gd name="T46" fmla="*/ 598 w 1714"/>
                      <a:gd name="T47" fmla="*/ 1284 h 1542"/>
                      <a:gd name="T48" fmla="*/ 1116 w 1714"/>
                      <a:gd name="T49" fmla="*/ 1284 h 1542"/>
                      <a:gd name="T50" fmla="*/ 946 w 1714"/>
                      <a:gd name="T51" fmla="*/ 1352 h 1542"/>
                      <a:gd name="T52" fmla="*/ 941 w 1714"/>
                      <a:gd name="T53" fmla="*/ 1434 h 1542"/>
                      <a:gd name="T54" fmla="*/ 822 w 1714"/>
                      <a:gd name="T55" fmla="*/ 1455 h 1542"/>
                      <a:gd name="T56" fmla="*/ 814 w 1714"/>
                      <a:gd name="T57" fmla="*/ 1396 h 1542"/>
                      <a:gd name="T58" fmla="*/ 743 w 1714"/>
                      <a:gd name="T59" fmla="*/ 1358 h 1542"/>
                      <a:gd name="T60" fmla="*/ 745 w 1714"/>
                      <a:gd name="T61" fmla="*/ 1315 h 1542"/>
                      <a:gd name="T62" fmla="*/ 728 w 1714"/>
                      <a:gd name="T63" fmla="*/ 1271 h 1542"/>
                      <a:gd name="T64" fmla="*/ 743 w 1714"/>
                      <a:gd name="T65" fmla="*/ 1243 h 1542"/>
                      <a:gd name="T66" fmla="*/ 751 w 1714"/>
                      <a:gd name="T67" fmla="*/ 1211 h 1542"/>
                      <a:gd name="T68" fmla="*/ 752 w 1714"/>
                      <a:gd name="T69" fmla="*/ 1176 h 1542"/>
                      <a:gd name="T70" fmla="*/ 730 w 1714"/>
                      <a:gd name="T71" fmla="*/ 1132 h 1542"/>
                      <a:gd name="T72" fmla="*/ 991 w 1714"/>
                      <a:gd name="T73" fmla="*/ 1192 h 1542"/>
                      <a:gd name="T74" fmla="*/ 1456 w 1714"/>
                      <a:gd name="T75" fmla="*/ 0 h 1542"/>
                      <a:gd name="T76" fmla="*/ 1221 w 1714"/>
                      <a:gd name="T77" fmla="*/ 368 h 1542"/>
                      <a:gd name="T78" fmla="*/ 965 w 1714"/>
                      <a:gd name="T79" fmla="*/ 534 h 1542"/>
                      <a:gd name="T80" fmla="*/ 984 w 1714"/>
                      <a:gd name="T81" fmla="*/ 603 h 1542"/>
                      <a:gd name="T82" fmla="*/ 1028 w 1714"/>
                      <a:gd name="T83" fmla="*/ 603 h 1542"/>
                      <a:gd name="T84" fmla="*/ 1243 w 1714"/>
                      <a:gd name="T85" fmla="*/ 406 h 1542"/>
                      <a:gd name="T86" fmla="*/ 1714 w 1714"/>
                      <a:gd name="T87" fmla="*/ 259 h 1542"/>
                      <a:gd name="T88" fmla="*/ 1514 w 1714"/>
                      <a:gd name="T89" fmla="*/ 363 h 1542"/>
                      <a:gd name="T90" fmla="*/ 1509 w 1714"/>
                      <a:gd name="T91" fmla="*/ 407 h 1542"/>
                      <a:gd name="T92" fmla="*/ 1417 w 1714"/>
                      <a:gd name="T93" fmla="*/ 427 h 1542"/>
                      <a:gd name="T94" fmla="*/ 1411 w 1714"/>
                      <a:gd name="T95" fmla="*/ 363 h 1542"/>
                      <a:gd name="T96" fmla="*/ 1346 w 1714"/>
                      <a:gd name="T97" fmla="*/ 356 h 1542"/>
                      <a:gd name="T98" fmla="*/ 1339 w 1714"/>
                      <a:gd name="T99" fmla="*/ 290 h 1542"/>
                      <a:gd name="T100" fmla="*/ 1321 w 1714"/>
                      <a:gd name="T101" fmla="*/ 246 h 1542"/>
                      <a:gd name="T102" fmla="*/ 1337 w 1714"/>
                      <a:gd name="T103" fmla="*/ 191 h 1542"/>
                      <a:gd name="T104" fmla="*/ 1343 w 1714"/>
                      <a:gd name="T105" fmla="*/ 143 h 1542"/>
                      <a:gd name="T106" fmla="*/ 1582 w 1714"/>
                      <a:gd name="T107" fmla="*/ 165 h 1542"/>
                      <a:gd name="T108" fmla="*/ 857 w 1714"/>
                      <a:gd name="T109" fmla="*/ 669 h 1542"/>
                      <a:gd name="T110" fmla="*/ 857 w 1714"/>
                      <a:gd name="T111" fmla="*/ 537 h 1542"/>
                      <a:gd name="T112" fmla="*/ 857 w 1714"/>
                      <a:gd name="T113" fmla="*/ 669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1542">
                        <a:moveTo>
                          <a:pt x="803" y="462"/>
                        </a:moveTo>
                        <a:cubicBezTo>
                          <a:pt x="797" y="451"/>
                          <a:pt x="783" y="448"/>
                          <a:pt x="773" y="454"/>
                        </a:cubicBezTo>
                        <a:cubicBezTo>
                          <a:pt x="753" y="465"/>
                          <a:pt x="735" y="481"/>
                          <a:pt x="721" y="499"/>
                        </a:cubicBezTo>
                        <a:cubicBezTo>
                          <a:pt x="493" y="368"/>
                          <a:pt x="493" y="368"/>
                          <a:pt x="493" y="368"/>
                        </a:cubicBezTo>
                        <a:cubicBezTo>
                          <a:pt x="509" y="335"/>
                          <a:pt x="517" y="298"/>
                          <a:pt x="517" y="259"/>
                        </a:cubicBezTo>
                        <a:cubicBezTo>
                          <a:pt x="517" y="116"/>
                          <a:pt x="401" y="0"/>
                          <a:pt x="258" y="0"/>
                        </a:cubicBezTo>
                        <a:cubicBezTo>
                          <a:pt x="116" y="0"/>
                          <a:pt x="0" y="116"/>
                          <a:pt x="0" y="259"/>
                        </a:cubicBezTo>
                        <a:cubicBezTo>
                          <a:pt x="0" y="402"/>
                          <a:pt x="116" y="517"/>
                          <a:pt x="258" y="517"/>
                        </a:cubicBezTo>
                        <a:cubicBezTo>
                          <a:pt x="347" y="517"/>
                          <a:pt x="424" y="473"/>
                          <a:pt x="471" y="406"/>
                        </a:cubicBezTo>
                        <a:cubicBezTo>
                          <a:pt x="717" y="548"/>
                          <a:pt x="717" y="548"/>
                          <a:pt x="717" y="548"/>
                        </a:cubicBezTo>
                        <a:cubicBezTo>
                          <a:pt x="720" y="550"/>
                          <a:pt x="724" y="551"/>
                          <a:pt x="728" y="551"/>
                        </a:cubicBezTo>
                        <a:cubicBezTo>
                          <a:pt x="735" y="551"/>
                          <a:pt x="742" y="547"/>
                          <a:pt x="747" y="540"/>
                        </a:cubicBezTo>
                        <a:cubicBezTo>
                          <a:pt x="747" y="539"/>
                          <a:pt x="747" y="539"/>
                          <a:pt x="747" y="539"/>
                        </a:cubicBezTo>
                        <a:cubicBezTo>
                          <a:pt x="758" y="519"/>
                          <a:pt x="775" y="503"/>
                          <a:pt x="794" y="492"/>
                        </a:cubicBezTo>
                        <a:cubicBezTo>
                          <a:pt x="805" y="486"/>
                          <a:pt x="809" y="473"/>
                          <a:pt x="803" y="462"/>
                        </a:cubicBezTo>
                        <a:close/>
                        <a:moveTo>
                          <a:pt x="402" y="273"/>
                        </a:moveTo>
                        <a:cubicBezTo>
                          <a:pt x="400" y="277"/>
                          <a:pt x="394" y="289"/>
                          <a:pt x="371" y="290"/>
                        </a:cubicBezTo>
                        <a:cubicBezTo>
                          <a:pt x="372" y="301"/>
                          <a:pt x="374" y="319"/>
                          <a:pt x="373" y="331"/>
                        </a:cubicBezTo>
                        <a:cubicBezTo>
                          <a:pt x="373" y="333"/>
                          <a:pt x="373" y="333"/>
                          <a:pt x="373" y="333"/>
                        </a:cubicBezTo>
                        <a:cubicBezTo>
                          <a:pt x="371" y="352"/>
                          <a:pt x="371" y="363"/>
                          <a:pt x="363" y="367"/>
                        </a:cubicBezTo>
                        <a:cubicBezTo>
                          <a:pt x="356" y="370"/>
                          <a:pt x="332" y="374"/>
                          <a:pt x="301" y="371"/>
                        </a:cubicBezTo>
                        <a:cubicBezTo>
                          <a:pt x="301" y="423"/>
                          <a:pt x="301" y="423"/>
                          <a:pt x="301" y="423"/>
                        </a:cubicBezTo>
                        <a:cubicBezTo>
                          <a:pt x="301" y="427"/>
                          <a:pt x="298" y="430"/>
                          <a:pt x="294" y="430"/>
                        </a:cubicBezTo>
                        <a:cubicBezTo>
                          <a:pt x="294" y="430"/>
                          <a:pt x="294" y="430"/>
                          <a:pt x="294" y="430"/>
                        </a:cubicBezTo>
                        <a:cubicBezTo>
                          <a:pt x="289" y="430"/>
                          <a:pt x="224" y="430"/>
                          <a:pt x="174" y="409"/>
                        </a:cubicBezTo>
                        <a:cubicBezTo>
                          <a:pt x="171" y="408"/>
                          <a:pt x="169" y="405"/>
                          <a:pt x="169" y="402"/>
                        </a:cubicBezTo>
                        <a:cubicBezTo>
                          <a:pt x="169" y="327"/>
                          <a:pt x="169" y="327"/>
                          <a:pt x="169" y="327"/>
                        </a:cubicBezTo>
                        <a:cubicBezTo>
                          <a:pt x="144" y="300"/>
                          <a:pt x="93" y="234"/>
                          <a:pt x="125" y="167"/>
                        </a:cubicBezTo>
                        <a:cubicBezTo>
                          <a:pt x="142" y="130"/>
                          <a:pt x="178" y="87"/>
                          <a:pt x="251" y="87"/>
                        </a:cubicBezTo>
                        <a:cubicBezTo>
                          <a:pt x="333" y="87"/>
                          <a:pt x="309" y="108"/>
                          <a:pt x="385" y="107"/>
                        </a:cubicBezTo>
                        <a:cubicBezTo>
                          <a:pt x="393" y="107"/>
                          <a:pt x="369" y="134"/>
                          <a:pt x="365" y="150"/>
                        </a:cubicBezTo>
                        <a:cubicBezTo>
                          <a:pt x="364" y="151"/>
                          <a:pt x="364" y="151"/>
                          <a:pt x="364" y="151"/>
                        </a:cubicBezTo>
                        <a:cubicBezTo>
                          <a:pt x="363" y="152"/>
                          <a:pt x="361" y="150"/>
                          <a:pt x="360" y="151"/>
                        </a:cubicBezTo>
                        <a:cubicBezTo>
                          <a:pt x="361" y="161"/>
                          <a:pt x="362" y="179"/>
                          <a:pt x="364" y="186"/>
                        </a:cubicBezTo>
                        <a:cubicBezTo>
                          <a:pt x="366" y="192"/>
                          <a:pt x="368" y="199"/>
                          <a:pt x="369" y="205"/>
                        </a:cubicBezTo>
                        <a:cubicBezTo>
                          <a:pt x="370" y="210"/>
                          <a:pt x="371" y="215"/>
                          <a:pt x="372" y="218"/>
                        </a:cubicBezTo>
                        <a:cubicBezTo>
                          <a:pt x="376" y="229"/>
                          <a:pt x="381" y="239"/>
                          <a:pt x="385" y="243"/>
                        </a:cubicBezTo>
                        <a:cubicBezTo>
                          <a:pt x="386" y="244"/>
                          <a:pt x="386" y="245"/>
                          <a:pt x="387" y="246"/>
                        </a:cubicBezTo>
                        <a:cubicBezTo>
                          <a:pt x="396" y="255"/>
                          <a:pt x="405" y="264"/>
                          <a:pt x="402" y="273"/>
                        </a:cubicBezTo>
                        <a:close/>
                        <a:moveTo>
                          <a:pt x="879" y="1026"/>
                        </a:moveTo>
                        <a:cubicBezTo>
                          <a:pt x="879" y="752"/>
                          <a:pt x="879" y="752"/>
                          <a:pt x="879" y="752"/>
                        </a:cubicBezTo>
                        <a:cubicBezTo>
                          <a:pt x="879" y="740"/>
                          <a:pt x="869" y="730"/>
                          <a:pt x="857" y="730"/>
                        </a:cubicBezTo>
                        <a:cubicBezTo>
                          <a:pt x="835" y="730"/>
                          <a:pt x="813" y="725"/>
                          <a:pt x="794" y="714"/>
                        </a:cubicBezTo>
                        <a:cubicBezTo>
                          <a:pt x="784" y="708"/>
                          <a:pt x="770" y="712"/>
                          <a:pt x="765" y="722"/>
                        </a:cubicBezTo>
                        <a:cubicBezTo>
                          <a:pt x="759" y="733"/>
                          <a:pt x="762" y="746"/>
                          <a:pt x="773" y="752"/>
                        </a:cubicBezTo>
                        <a:cubicBezTo>
                          <a:pt x="792" y="763"/>
                          <a:pt x="813" y="770"/>
                          <a:pt x="835" y="773"/>
                        </a:cubicBezTo>
                        <a:cubicBezTo>
                          <a:pt x="835" y="1026"/>
                          <a:pt x="835" y="1026"/>
                          <a:pt x="835" y="1026"/>
                        </a:cubicBezTo>
                        <a:cubicBezTo>
                          <a:pt x="702" y="1037"/>
                          <a:pt x="598" y="1148"/>
                          <a:pt x="598" y="1284"/>
                        </a:cubicBezTo>
                        <a:cubicBezTo>
                          <a:pt x="598" y="1427"/>
                          <a:pt x="714" y="1542"/>
                          <a:pt x="857" y="1542"/>
                        </a:cubicBezTo>
                        <a:cubicBezTo>
                          <a:pt x="1000" y="1542"/>
                          <a:pt x="1116" y="1427"/>
                          <a:pt x="1116" y="1284"/>
                        </a:cubicBezTo>
                        <a:cubicBezTo>
                          <a:pt x="1116" y="1148"/>
                          <a:pt x="1012" y="1037"/>
                          <a:pt x="879" y="1026"/>
                        </a:cubicBezTo>
                        <a:close/>
                        <a:moveTo>
                          <a:pt x="946" y="1352"/>
                        </a:moveTo>
                        <a:cubicBezTo>
                          <a:pt x="946" y="1427"/>
                          <a:pt x="946" y="1427"/>
                          <a:pt x="946" y="1427"/>
                        </a:cubicBezTo>
                        <a:cubicBezTo>
                          <a:pt x="946" y="1430"/>
                          <a:pt x="944" y="1433"/>
                          <a:pt x="941" y="1434"/>
                        </a:cubicBezTo>
                        <a:cubicBezTo>
                          <a:pt x="891" y="1455"/>
                          <a:pt x="827" y="1455"/>
                          <a:pt x="822" y="1455"/>
                        </a:cubicBezTo>
                        <a:cubicBezTo>
                          <a:pt x="822" y="1455"/>
                          <a:pt x="822" y="1455"/>
                          <a:pt x="822" y="1455"/>
                        </a:cubicBezTo>
                        <a:cubicBezTo>
                          <a:pt x="817" y="1455"/>
                          <a:pt x="814" y="1452"/>
                          <a:pt x="814" y="1448"/>
                        </a:cubicBezTo>
                        <a:cubicBezTo>
                          <a:pt x="814" y="1396"/>
                          <a:pt x="814" y="1396"/>
                          <a:pt x="814" y="1396"/>
                        </a:cubicBezTo>
                        <a:cubicBezTo>
                          <a:pt x="783" y="1399"/>
                          <a:pt x="760" y="1395"/>
                          <a:pt x="753" y="1392"/>
                        </a:cubicBezTo>
                        <a:cubicBezTo>
                          <a:pt x="745" y="1388"/>
                          <a:pt x="744" y="1377"/>
                          <a:pt x="743" y="1358"/>
                        </a:cubicBezTo>
                        <a:cubicBezTo>
                          <a:pt x="743" y="1356"/>
                          <a:pt x="743" y="1356"/>
                          <a:pt x="743" y="1356"/>
                        </a:cubicBezTo>
                        <a:cubicBezTo>
                          <a:pt x="742" y="1344"/>
                          <a:pt x="743" y="1326"/>
                          <a:pt x="745" y="1315"/>
                        </a:cubicBezTo>
                        <a:cubicBezTo>
                          <a:pt x="721" y="1314"/>
                          <a:pt x="715" y="1302"/>
                          <a:pt x="714" y="1298"/>
                        </a:cubicBezTo>
                        <a:cubicBezTo>
                          <a:pt x="711" y="1289"/>
                          <a:pt x="719" y="1280"/>
                          <a:pt x="728" y="1271"/>
                        </a:cubicBezTo>
                        <a:cubicBezTo>
                          <a:pt x="729" y="1270"/>
                          <a:pt x="730" y="1269"/>
                          <a:pt x="731" y="1268"/>
                        </a:cubicBezTo>
                        <a:cubicBezTo>
                          <a:pt x="735" y="1264"/>
                          <a:pt x="739" y="1254"/>
                          <a:pt x="743" y="1243"/>
                        </a:cubicBezTo>
                        <a:cubicBezTo>
                          <a:pt x="744" y="1240"/>
                          <a:pt x="745" y="1235"/>
                          <a:pt x="746" y="1230"/>
                        </a:cubicBezTo>
                        <a:cubicBezTo>
                          <a:pt x="748" y="1224"/>
                          <a:pt x="749" y="1217"/>
                          <a:pt x="751" y="1211"/>
                        </a:cubicBezTo>
                        <a:cubicBezTo>
                          <a:pt x="753" y="1204"/>
                          <a:pt x="755" y="1186"/>
                          <a:pt x="756" y="1176"/>
                        </a:cubicBezTo>
                        <a:cubicBezTo>
                          <a:pt x="754" y="1175"/>
                          <a:pt x="752" y="1177"/>
                          <a:pt x="752" y="1176"/>
                        </a:cubicBezTo>
                        <a:cubicBezTo>
                          <a:pt x="751" y="1176"/>
                          <a:pt x="751" y="1176"/>
                          <a:pt x="751" y="1175"/>
                        </a:cubicBezTo>
                        <a:cubicBezTo>
                          <a:pt x="747" y="1159"/>
                          <a:pt x="722" y="1132"/>
                          <a:pt x="730" y="1132"/>
                        </a:cubicBezTo>
                        <a:cubicBezTo>
                          <a:pt x="807" y="1133"/>
                          <a:pt x="783" y="1112"/>
                          <a:pt x="865" y="1112"/>
                        </a:cubicBezTo>
                        <a:cubicBezTo>
                          <a:pt x="937" y="1112"/>
                          <a:pt x="973" y="1155"/>
                          <a:pt x="991" y="1192"/>
                        </a:cubicBezTo>
                        <a:cubicBezTo>
                          <a:pt x="1022" y="1259"/>
                          <a:pt x="971" y="1325"/>
                          <a:pt x="946" y="1352"/>
                        </a:cubicBezTo>
                        <a:close/>
                        <a:moveTo>
                          <a:pt x="1456" y="0"/>
                        </a:moveTo>
                        <a:cubicBezTo>
                          <a:pt x="1313" y="0"/>
                          <a:pt x="1197" y="116"/>
                          <a:pt x="1197" y="259"/>
                        </a:cubicBezTo>
                        <a:cubicBezTo>
                          <a:pt x="1197" y="298"/>
                          <a:pt x="1205" y="335"/>
                          <a:pt x="1221" y="368"/>
                        </a:cubicBezTo>
                        <a:cubicBezTo>
                          <a:pt x="975" y="509"/>
                          <a:pt x="975" y="509"/>
                          <a:pt x="975" y="509"/>
                        </a:cubicBezTo>
                        <a:cubicBezTo>
                          <a:pt x="967" y="514"/>
                          <a:pt x="963" y="525"/>
                          <a:pt x="965" y="534"/>
                        </a:cubicBezTo>
                        <a:cubicBezTo>
                          <a:pt x="966" y="536"/>
                          <a:pt x="967" y="538"/>
                          <a:pt x="968" y="540"/>
                        </a:cubicBezTo>
                        <a:cubicBezTo>
                          <a:pt x="979" y="559"/>
                          <a:pt x="984" y="581"/>
                          <a:pt x="984" y="603"/>
                        </a:cubicBezTo>
                        <a:cubicBezTo>
                          <a:pt x="984" y="615"/>
                          <a:pt x="994" y="625"/>
                          <a:pt x="1006" y="625"/>
                        </a:cubicBezTo>
                        <a:cubicBezTo>
                          <a:pt x="1018" y="625"/>
                          <a:pt x="1028" y="615"/>
                          <a:pt x="1028" y="603"/>
                        </a:cubicBezTo>
                        <a:cubicBezTo>
                          <a:pt x="1028" y="580"/>
                          <a:pt x="1024" y="558"/>
                          <a:pt x="1015" y="537"/>
                        </a:cubicBezTo>
                        <a:cubicBezTo>
                          <a:pt x="1243" y="406"/>
                          <a:pt x="1243" y="406"/>
                          <a:pt x="1243" y="406"/>
                        </a:cubicBezTo>
                        <a:cubicBezTo>
                          <a:pt x="1290" y="473"/>
                          <a:pt x="1367" y="517"/>
                          <a:pt x="1456" y="517"/>
                        </a:cubicBezTo>
                        <a:cubicBezTo>
                          <a:pt x="1598" y="517"/>
                          <a:pt x="1714" y="402"/>
                          <a:pt x="1714" y="259"/>
                        </a:cubicBezTo>
                        <a:cubicBezTo>
                          <a:pt x="1714" y="116"/>
                          <a:pt x="1598" y="0"/>
                          <a:pt x="1456" y="0"/>
                        </a:cubicBezTo>
                        <a:close/>
                        <a:moveTo>
                          <a:pt x="1514" y="363"/>
                        </a:moveTo>
                        <a:cubicBezTo>
                          <a:pt x="1512" y="401"/>
                          <a:pt x="1512" y="401"/>
                          <a:pt x="1512" y="401"/>
                        </a:cubicBezTo>
                        <a:cubicBezTo>
                          <a:pt x="1512" y="403"/>
                          <a:pt x="1511" y="405"/>
                          <a:pt x="1509" y="407"/>
                        </a:cubicBezTo>
                        <a:cubicBezTo>
                          <a:pt x="1478" y="425"/>
                          <a:pt x="1441" y="427"/>
                          <a:pt x="1425" y="427"/>
                        </a:cubicBezTo>
                        <a:cubicBezTo>
                          <a:pt x="1421" y="427"/>
                          <a:pt x="1418" y="427"/>
                          <a:pt x="1417" y="427"/>
                        </a:cubicBezTo>
                        <a:cubicBezTo>
                          <a:pt x="1414" y="426"/>
                          <a:pt x="1411" y="423"/>
                          <a:pt x="1411" y="419"/>
                        </a:cubicBezTo>
                        <a:cubicBezTo>
                          <a:pt x="1411" y="363"/>
                          <a:pt x="1411" y="363"/>
                          <a:pt x="1411" y="363"/>
                        </a:cubicBezTo>
                        <a:cubicBezTo>
                          <a:pt x="1403" y="363"/>
                          <a:pt x="1392" y="364"/>
                          <a:pt x="1388" y="364"/>
                        </a:cubicBezTo>
                        <a:cubicBezTo>
                          <a:pt x="1358" y="364"/>
                          <a:pt x="1350" y="360"/>
                          <a:pt x="1346" y="356"/>
                        </a:cubicBezTo>
                        <a:cubicBezTo>
                          <a:pt x="1342" y="352"/>
                          <a:pt x="1338" y="344"/>
                          <a:pt x="1339" y="313"/>
                        </a:cubicBezTo>
                        <a:cubicBezTo>
                          <a:pt x="1339" y="304"/>
                          <a:pt x="1339" y="295"/>
                          <a:pt x="1339" y="290"/>
                        </a:cubicBezTo>
                        <a:cubicBezTo>
                          <a:pt x="1320" y="289"/>
                          <a:pt x="1311" y="280"/>
                          <a:pt x="1308" y="274"/>
                        </a:cubicBezTo>
                        <a:cubicBezTo>
                          <a:pt x="1305" y="266"/>
                          <a:pt x="1314" y="253"/>
                          <a:pt x="1321" y="246"/>
                        </a:cubicBezTo>
                        <a:cubicBezTo>
                          <a:pt x="1327" y="240"/>
                          <a:pt x="1332" y="231"/>
                          <a:pt x="1335" y="224"/>
                        </a:cubicBezTo>
                        <a:cubicBezTo>
                          <a:pt x="1337" y="220"/>
                          <a:pt x="1338" y="202"/>
                          <a:pt x="1337" y="191"/>
                        </a:cubicBezTo>
                        <a:cubicBezTo>
                          <a:pt x="1335" y="170"/>
                          <a:pt x="1345" y="157"/>
                          <a:pt x="1348" y="152"/>
                        </a:cubicBezTo>
                        <a:cubicBezTo>
                          <a:pt x="1347" y="149"/>
                          <a:pt x="1345" y="146"/>
                          <a:pt x="1343" y="143"/>
                        </a:cubicBezTo>
                        <a:cubicBezTo>
                          <a:pt x="1339" y="127"/>
                          <a:pt x="1373" y="90"/>
                          <a:pt x="1453" y="90"/>
                        </a:cubicBezTo>
                        <a:cubicBezTo>
                          <a:pt x="1523" y="90"/>
                          <a:pt x="1565" y="128"/>
                          <a:pt x="1582" y="165"/>
                        </a:cubicBezTo>
                        <a:cubicBezTo>
                          <a:pt x="1641" y="286"/>
                          <a:pt x="1563" y="344"/>
                          <a:pt x="1514" y="363"/>
                        </a:cubicBezTo>
                        <a:close/>
                        <a:moveTo>
                          <a:pt x="857" y="669"/>
                        </a:moveTo>
                        <a:cubicBezTo>
                          <a:pt x="821" y="669"/>
                          <a:pt x="791" y="639"/>
                          <a:pt x="791" y="603"/>
                        </a:cubicBezTo>
                        <a:cubicBezTo>
                          <a:pt x="791" y="567"/>
                          <a:pt x="821" y="537"/>
                          <a:pt x="857" y="537"/>
                        </a:cubicBezTo>
                        <a:cubicBezTo>
                          <a:pt x="893" y="537"/>
                          <a:pt x="923" y="567"/>
                          <a:pt x="923" y="603"/>
                        </a:cubicBezTo>
                        <a:cubicBezTo>
                          <a:pt x="923" y="639"/>
                          <a:pt x="893" y="669"/>
                          <a:pt x="857" y="669"/>
                        </a:cubicBezTo>
                        <a:close/>
                      </a:path>
                    </a:pathLst>
                  </a:custGeom>
                  <a:solidFill>
                    <a:srgbClr val="6E6F73"/>
                  </a:solidFill>
                  <a:ln w="10501" cap="flat" cmpd="sng" algn="ctr">
                    <a:solidFill>
                      <a:srgbClr val="6E6F73"/>
                    </a:solidFill>
                    <a:prstDash val="solid"/>
                    <a:round/>
                    <a:headEnd type="none" w="med" len="med"/>
                    <a:tailEnd type="none" w="med" len="med"/>
                  </a:ln>
                  <a:extLst/>
                </p:spPr>
                <p:txBody>
                  <a:bodyPr vert="horz" wrap="square" lIns="90984" tIns="45491" rIns="90984" bIns="45491" numCol="1" anchor="t" anchorCtr="0" compatLnSpc="1">
                    <a:prstTxWarp prst="textNoShape">
                      <a:avLst/>
                    </a:prstTxWarp>
                  </a:bodyPr>
                  <a:lstStyle/>
                  <a:p>
                    <a:endParaRPr lang="en-US" dirty="0"/>
                  </a:p>
                </p:txBody>
              </p:sp>
              <p:sp>
                <p:nvSpPr>
                  <p:cNvPr id="38" name="Freeform 26">
                    <a:extLst>
                      <a:ext uri="{FF2B5EF4-FFF2-40B4-BE49-F238E27FC236}">
                        <a16:creationId xmlns:a16="http://schemas.microsoft.com/office/drawing/2014/main" id="{F072E607-07EE-40A8-B1F8-71806F7BE30A}"/>
                      </a:ext>
                    </a:extLst>
                  </p:cNvPr>
                  <p:cNvSpPr>
                    <a:spLocks noEditPoints="1"/>
                  </p:cNvSpPr>
                  <p:nvPr/>
                </p:nvSpPr>
                <p:spPr bwMode="auto">
                  <a:xfrm>
                    <a:off x="5484691" y="2758822"/>
                    <a:ext cx="1224143" cy="1101852"/>
                  </a:xfrm>
                  <a:custGeom>
                    <a:avLst/>
                    <a:gdLst>
                      <a:gd name="T0" fmla="*/ 857 w 1714"/>
                      <a:gd name="T1" fmla="*/ 0 h 1542"/>
                      <a:gd name="T2" fmla="*/ 835 w 1714"/>
                      <a:gd name="T3" fmla="*/ 516 h 1542"/>
                      <a:gd name="T4" fmla="*/ 857 w 1714"/>
                      <a:gd name="T5" fmla="*/ 812 h 1542"/>
                      <a:gd name="T6" fmla="*/ 923 w 1714"/>
                      <a:gd name="T7" fmla="*/ 827 h 1542"/>
                      <a:gd name="T8" fmla="*/ 933 w 1714"/>
                      <a:gd name="T9" fmla="*/ 785 h 1542"/>
                      <a:gd name="T10" fmla="*/ 879 w 1714"/>
                      <a:gd name="T11" fmla="*/ 516 h 1542"/>
                      <a:gd name="T12" fmla="*/ 773 w 1714"/>
                      <a:gd name="T13" fmla="*/ 409 h 1542"/>
                      <a:gd name="T14" fmla="*/ 768 w 1714"/>
                      <a:gd name="T15" fmla="*/ 326 h 1542"/>
                      <a:gd name="T16" fmla="*/ 849 w 1714"/>
                      <a:gd name="T17" fmla="*/ 87 h 1542"/>
                      <a:gd name="T18" fmla="*/ 963 w 1714"/>
                      <a:gd name="T19" fmla="*/ 150 h 1542"/>
                      <a:gd name="T20" fmla="*/ 958 w 1714"/>
                      <a:gd name="T21" fmla="*/ 150 h 1542"/>
                      <a:gd name="T22" fmla="*/ 968 w 1714"/>
                      <a:gd name="T23" fmla="*/ 205 h 1542"/>
                      <a:gd name="T24" fmla="*/ 983 w 1714"/>
                      <a:gd name="T25" fmla="*/ 243 h 1542"/>
                      <a:gd name="T26" fmla="*/ 1000 w 1714"/>
                      <a:gd name="T27" fmla="*/ 273 h 1542"/>
                      <a:gd name="T28" fmla="*/ 971 w 1714"/>
                      <a:gd name="T29" fmla="*/ 331 h 1542"/>
                      <a:gd name="T30" fmla="*/ 961 w 1714"/>
                      <a:gd name="T31" fmla="*/ 367 h 1542"/>
                      <a:gd name="T32" fmla="*/ 900 w 1714"/>
                      <a:gd name="T33" fmla="*/ 423 h 1542"/>
                      <a:gd name="T34" fmla="*/ 892 w 1714"/>
                      <a:gd name="T35" fmla="*/ 430 h 1542"/>
                      <a:gd name="T36" fmla="*/ 1456 w 1714"/>
                      <a:gd name="T37" fmla="*/ 1025 h 1542"/>
                      <a:gd name="T38" fmla="*/ 997 w 1714"/>
                      <a:gd name="T39" fmla="*/ 994 h 1542"/>
                      <a:gd name="T40" fmla="*/ 967 w 1714"/>
                      <a:gd name="T41" fmla="*/ 1003 h 1542"/>
                      <a:gd name="T42" fmla="*/ 918 w 1714"/>
                      <a:gd name="T43" fmla="*/ 1077 h 1542"/>
                      <a:gd name="T44" fmla="*/ 993 w 1714"/>
                      <a:gd name="T45" fmla="*/ 1043 h 1542"/>
                      <a:gd name="T46" fmla="*/ 1197 w 1714"/>
                      <a:gd name="T47" fmla="*/ 1283 h 1542"/>
                      <a:gd name="T48" fmla="*/ 1714 w 1714"/>
                      <a:gd name="T49" fmla="*/ 1283 h 1542"/>
                      <a:gd name="T50" fmla="*/ 1545 w 1714"/>
                      <a:gd name="T51" fmla="*/ 1351 h 1542"/>
                      <a:gd name="T52" fmla="*/ 1540 w 1714"/>
                      <a:gd name="T53" fmla="*/ 1434 h 1542"/>
                      <a:gd name="T54" fmla="*/ 1420 w 1714"/>
                      <a:gd name="T55" fmla="*/ 1455 h 1542"/>
                      <a:gd name="T56" fmla="*/ 1413 w 1714"/>
                      <a:gd name="T57" fmla="*/ 1395 h 1542"/>
                      <a:gd name="T58" fmla="*/ 1341 w 1714"/>
                      <a:gd name="T59" fmla="*/ 1358 h 1542"/>
                      <a:gd name="T60" fmla="*/ 1343 w 1714"/>
                      <a:gd name="T61" fmla="*/ 1315 h 1542"/>
                      <a:gd name="T62" fmla="*/ 1327 w 1714"/>
                      <a:gd name="T63" fmla="*/ 1271 h 1542"/>
                      <a:gd name="T64" fmla="*/ 1342 w 1714"/>
                      <a:gd name="T65" fmla="*/ 1243 h 1542"/>
                      <a:gd name="T66" fmla="*/ 1350 w 1714"/>
                      <a:gd name="T67" fmla="*/ 1211 h 1542"/>
                      <a:gd name="T68" fmla="*/ 1350 w 1714"/>
                      <a:gd name="T69" fmla="*/ 1176 h 1542"/>
                      <a:gd name="T70" fmla="*/ 1329 w 1714"/>
                      <a:gd name="T71" fmla="*/ 1131 h 1542"/>
                      <a:gd name="T72" fmla="*/ 1589 w 1714"/>
                      <a:gd name="T73" fmla="*/ 1192 h 1542"/>
                      <a:gd name="T74" fmla="*/ 748 w 1714"/>
                      <a:gd name="T75" fmla="*/ 1006 h 1542"/>
                      <a:gd name="T76" fmla="*/ 730 w 1714"/>
                      <a:gd name="T77" fmla="*/ 939 h 1542"/>
                      <a:gd name="T78" fmla="*/ 686 w 1714"/>
                      <a:gd name="T79" fmla="*/ 939 h 1542"/>
                      <a:gd name="T80" fmla="*/ 471 w 1714"/>
                      <a:gd name="T81" fmla="*/ 1136 h 1542"/>
                      <a:gd name="T82" fmla="*/ 0 w 1714"/>
                      <a:gd name="T83" fmla="*/ 1283 h 1542"/>
                      <a:gd name="T84" fmla="*/ 517 w 1714"/>
                      <a:gd name="T85" fmla="*/ 1283 h 1542"/>
                      <a:gd name="T86" fmla="*/ 739 w 1714"/>
                      <a:gd name="T87" fmla="*/ 1033 h 1542"/>
                      <a:gd name="T88" fmla="*/ 406 w 1714"/>
                      <a:gd name="T89" fmla="*/ 1299 h 1542"/>
                      <a:gd name="T90" fmla="*/ 375 w 1714"/>
                      <a:gd name="T91" fmla="*/ 1337 h 1542"/>
                      <a:gd name="T92" fmla="*/ 326 w 1714"/>
                      <a:gd name="T93" fmla="*/ 1388 h 1542"/>
                      <a:gd name="T94" fmla="*/ 303 w 1714"/>
                      <a:gd name="T95" fmla="*/ 1444 h 1542"/>
                      <a:gd name="T96" fmla="*/ 289 w 1714"/>
                      <a:gd name="T97" fmla="*/ 1452 h 1542"/>
                      <a:gd name="T98" fmla="*/ 202 w 1714"/>
                      <a:gd name="T99" fmla="*/ 1425 h 1542"/>
                      <a:gd name="T100" fmla="*/ 132 w 1714"/>
                      <a:gd name="T101" fmla="*/ 1189 h 1542"/>
                      <a:gd name="T102" fmla="*/ 371 w 1714"/>
                      <a:gd name="T103" fmla="*/ 1168 h 1542"/>
                      <a:gd name="T104" fmla="*/ 377 w 1714"/>
                      <a:gd name="T105" fmla="*/ 1216 h 1542"/>
                      <a:gd name="T106" fmla="*/ 393 w 1714"/>
                      <a:gd name="T107" fmla="*/ 127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4" h="1542">
                        <a:moveTo>
                          <a:pt x="1116" y="258"/>
                        </a:moveTo>
                        <a:cubicBezTo>
                          <a:pt x="1116" y="115"/>
                          <a:pt x="1000" y="0"/>
                          <a:pt x="857" y="0"/>
                        </a:cubicBezTo>
                        <a:cubicBezTo>
                          <a:pt x="714" y="0"/>
                          <a:pt x="598" y="115"/>
                          <a:pt x="598" y="258"/>
                        </a:cubicBezTo>
                        <a:cubicBezTo>
                          <a:pt x="598" y="394"/>
                          <a:pt x="702" y="505"/>
                          <a:pt x="835" y="516"/>
                        </a:cubicBezTo>
                        <a:cubicBezTo>
                          <a:pt x="835" y="790"/>
                          <a:pt x="835" y="790"/>
                          <a:pt x="835" y="790"/>
                        </a:cubicBezTo>
                        <a:cubicBezTo>
                          <a:pt x="835" y="802"/>
                          <a:pt x="845" y="812"/>
                          <a:pt x="857" y="812"/>
                        </a:cubicBezTo>
                        <a:cubicBezTo>
                          <a:pt x="877" y="812"/>
                          <a:pt x="896" y="816"/>
                          <a:pt x="913" y="825"/>
                        </a:cubicBezTo>
                        <a:cubicBezTo>
                          <a:pt x="916" y="826"/>
                          <a:pt x="920" y="827"/>
                          <a:pt x="923" y="827"/>
                        </a:cubicBezTo>
                        <a:cubicBezTo>
                          <a:pt x="931" y="827"/>
                          <a:pt x="939" y="823"/>
                          <a:pt x="943" y="815"/>
                        </a:cubicBezTo>
                        <a:cubicBezTo>
                          <a:pt x="948" y="804"/>
                          <a:pt x="944" y="791"/>
                          <a:pt x="933" y="785"/>
                        </a:cubicBezTo>
                        <a:cubicBezTo>
                          <a:pt x="916" y="777"/>
                          <a:pt x="898" y="771"/>
                          <a:pt x="879" y="769"/>
                        </a:cubicBezTo>
                        <a:cubicBezTo>
                          <a:pt x="879" y="516"/>
                          <a:pt x="879" y="516"/>
                          <a:pt x="879" y="516"/>
                        </a:cubicBezTo>
                        <a:cubicBezTo>
                          <a:pt x="1012" y="505"/>
                          <a:pt x="1116" y="394"/>
                          <a:pt x="1116" y="258"/>
                        </a:cubicBezTo>
                        <a:close/>
                        <a:moveTo>
                          <a:pt x="773" y="409"/>
                        </a:moveTo>
                        <a:cubicBezTo>
                          <a:pt x="770" y="408"/>
                          <a:pt x="768" y="405"/>
                          <a:pt x="768" y="402"/>
                        </a:cubicBezTo>
                        <a:cubicBezTo>
                          <a:pt x="768" y="326"/>
                          <a:pt x="768" y="326"/>
                          <a:pt x="768" y="326"/>
                        </a:cubicBezTo>
                        <a:cubicBezTo>
                          <a:pt x="743" y="300"/>
                          <a:pt x="692" y="234"/>
                          <a:pt x="723" y="167"/>
                        </a:cubicBezTo>
                        <a:cubicBezTo>
                          <a:pt x="741" y="130"/>
                          <a:pt x="777" y="87"/>
                          <a:pt x="849" y="87"/>
                        </a:cubicBezTo>
                        <a:cubicBezTo>
                          <a:pt x="931" y="87"/>
                          <a:pt x="907" y="108"/>
                          <a:pt x="984" y="106"/>
                        </a:cubicBezTo>
                        <a:cubicBezTo>
                          <a:pt x="992" y="106"/>
                          <a:pt x="967" y="133"/>
                          <a:pt x="963" y="150"/>
                        </a:cubicBezTo>
                        <a:cubicBezTo>
                          <a:pt x="963" y="151"/>
                          <a:pt x="963" y="151"/>
                          <a:pt x="962" y="151"/>
                        </a:cubicBezTo>
                        <a:cubicBezTo>
                          <a:pt x="962" y="151"/>
                          <a:pt x="960" y="150"/>
                          <a:pt x="958" y="150"/>
                        </a:cubicBezTo>
                        <a:cubicBezTo>
                          <a:pt x="959" y="160"/>
                          <a:pt x="961" y="179"/>
                          <a:pt x="963" y="186"/>
                        </a:cubicBezTo>
                        <a:cubicBezTo>
                          <a:pt x="965" y="191"/>
                          <a:pt x="966" y="198"/>
                          <a:pt x="968" y="205"/>
                        </a:cubicBezTo>
                        <a:cubicBezTo>
                          <a:pt x="969" y="210"/>
                          <a:pt x="970" y="215"/>
                          <a:pt x="971" y="218"/>
                        </a:cubicBezTo>
                        <a:cubicBezTo>
                          <a:pt x="975" y="229"/>
                          <a:pt x="979" y="238"/>
                          <a:pt x="983" y="243"/>
                        </a:cubicBezTo>
                        <a:cubicBezTo>
                          <a:pt x="984" y="244"/>
                          <a:pt x="985" y="245"/>
                          <a:pt x="986" y="246"/>
                        </a:cubicBezTo>
                        <a:cubicBezTo>
                          <a:pt x="995" y="255"/>
                          <a:pt x="1003" y="264"/>
                          <a:pt x="1000" y="273"/>
                        </a:cubicBezTo>
                        <a:cubicBezTo>
                          <a:pt x="999" y="277"/>
                          <a:pt x="993" y="289"/>
                          <a:pt x="969" y="290"/>
                        </a:cubicBezTo>
                        <a:cubicBezTo>
                          <a:pt x="971" y="300"/>
                          <a:pt x="972" y="319"/>
                          <a:pt x="971" y="331"/>
                        </a:cubicBezTo>
                        <a:cubicBezTo>
                          <a:pt x="971" y="333"/>
                          <a:pt x="971" y="333"/>
                          <a:pt x="971" y="333"/>
                        </a:cubicBezTo>
                        <a:cubicBezTo>
                          <a:pt x="970" y="352"/>
                          <a:pt x="969" y="362"/>
                          <a:pt x="961" y="367"/>
                        </a:cubicBezTo>
                        <a:cubicBezTo>
                          <a:pt x="954" y="370"/>
                          <a:pt x="931" y="373"/>
                          <a:pt x="900" y="370"/>
                        </a:cubicBezTo>
                        <a:cubicBezTo>
                          <a:pt x="900" y="423"/>
                          <a:pt x="900" y="423"/>
                          <a:pt x="900" y="423"/>
                        </a:cubicBezTo>
                        <a:cubicBezTo>
                          <a:pt x="900" y="427"/>
                          <a:pt x="897" y="430"/>
                          <a:pt x="892" y="430"/>
                        </a:cubicBezTo>
                        <a:cubicBezTo>
                          <a:pt x="892" y="430"/>
                          <a:pt x="892" y="430"/>
                          <a:pt x="892" y="430"/>
                        </a:cubicBezTo>
                        <a:cubicBezTo>
                          <a:pt x="887" y="430"/>
                          <a:pt x="823" y="430"/>
                          <a:pt x="773" y="409"/>
                        </a:cubicBezTo>
                        <a:close/>
                        <a:moveTo>
                          <a:pt x="1456" y="1025"/>
                        </a:moveTo>
                        <a:cubicBezTo>
                          <a:pt x="1367" y="1025"/>
                          <a:pt x="1290" y="1069"/>
                          <a:pt x="1243" y="1136"/>
                        </a:cubicBezTo>
                        <a:cubicBezTo>
                          <a:pt x="997" y="994"/>
                          <a:pt x="997" y="994"/>
                          <a:pt x="997" y="994"/>
                        </a:cubicBezTo>
                        <a:cubicBezTo>
                          <a:pt x="987" y="988"/>
                          <a:pt x="974" y="992"/>
                          <a:pt x="967" y="1002"/>
                        </a:cubicBezTo>
                        <a:cubicBezTo>
                          <a:pt x="967" y="1003"/>
                          <a:pt x="967" y="1003"/>
                          <a:pt x="967" y="1003"/>
                        </a:cubicBezTo>
                        <a:cubicBezTo>
                          <a:pt x="957" y="1021"/>
                          <a:pt x="942" y="1036"/>
                          <a:pt x="925" y="1047"/>
                        </a:cubicBezTo>
                        <a:cubicBezTo>
                          <a:pt x="914" y="1053"/>
                          <a:pt x="911" y="1067"/>
                          <a:pt x="918" y="1077"/>
                        </a:cubicBezTo>
                        <a:cubicBezTo>
                          <a:pt x="924" y="1088"/>
                          <a:pt x="938" y="1091"/>
                          <a:pt x="948" y="1084"/>
                        </a:cubicBezTo>
                        <a:cubicBezTo>
                          <a:pt x="965" y="1073"/>
                          <a:pt x="981" y="1059"/>
                          <a:pt x="993" y="1043"/>
                        </a:cubicBezTo>
                        <a:cubicBezTo>
                          <a:pt x="1221" y="1174"/>
                          <a:pt x="1221" y="1174"/>
                          <a:pt x="1221" y="1174"/>
                        </a:cubicBezTo>
                        <a:cubicBezTo>
                          <a:pt x="1205" y="1207"/>
                          <a:pt x="1197" y="1244"/>
                          <a:pt x="1197" y="1283"/>
                        </a:cubicBezTo>
                        <a:cubicBezTo>
                          <a:pt x="1197" y="1426"/>
                          <a:pt x="1313" y="1542"/>
                          <a:pt x="1456" y="1542"/>
                        </a:cubicBezTo>
                        <a:cubicBezTo>
                          <a:pt x="1598" y="1542"/>
                          <a:pt x="1714" y="1426"/>
                          <a:pt x="1714" y="1283"/>
                        </a:cubicBezTo>
                        <a:cubicBezTo>
                          <a:pt x="1714" y="1140"/>
                          <a:pt x="1598" y="1025"/>
                          <a:pt x="1456" y="1025"/>
                        </a:cubicBezTo>
                        <a:close/>
                        <a:moveTo>
                          <a:pt x="1545" y="1351"/>
                        </a:moveTo>
                        <a:cubicBezTo>
                          <a:pt x="1545" y="1427"/>
                          <a:pt x="1545" y="1427"/>
                          <a:pt x="1545" y="1427"/>
                        </a:cubicBezTo>
                        <a:cubicBezTo>
                          <a:pt x="1545" y="1430"/>
                          <a:pt x="1543" y="1433"/>
                          <a:pt x="1540" y="1434"/>
                        </a:cubicBezTo>
                        <a:cubicBezTo>
                          <a:pt x="1490" y="1455"/>
                          <a:pt x="1425" y="1455"/>
                          <a:pt x="1420" y="1455"/>
                        </a:cubicBezTo>
                        <a:cubicBezTo>
                          <a:pt x="1420" y="1455"/>
                          <a:pt x="1420" y="1455"/>
                          <a:pt x="1420" y="1455"/>
                        </a:cubicBezTo>
                        <a:cubicBezTo>
                          <a:pt x="1416" y="1455"/>
                          <a:pt x="1413" y="1452"/>
                          <a:pt x="1413" y="1448"/>
                        </a:cubicBezTo>
                        <a:cubicBezTo>
                          <a:pt x="1413" y="1395"/>
                          <a:pt x="1413" y="1395"/>
                          <a:pt x="1413" y="1395"/>
                        </a:cubicBezTo>
                        <a:cubicBezTo>
                          <a:pt x="1382" y="1398"/>
                          <a:pt x="1358" y="1395"/>
                          <a:pt x="1351" y="1392"/>
                        </a:cubicBezTo>
                        <a:cubicBezTo>
                          <a:pt x="1343" y="1387"/>
                          <a:pt x="1343" y="1377"/>
                          <a:pt x="1341" y="1358"/>
                        </a:cubicBezTo>
                        <a:cubicBezTo>
                          <a:pt x="1341" y="1356"/>
                          <a:pt x="1341" y="1356"/>
                          <a:pt x="1341" y="1356"/>
                        </a:cubicBezTo>
                        <a:cubicBezTo>
                          <a:pt x="1340" y="1344"/>
                          <a:pt x="1342" y="1325"/>
                          <a:pt x="1343" y="1315"/>
                        </a:cubicBezTo>
                        <a:cubicBezTo>
                          <a:pt x="1320" y="1314"/>
                          <a:pt x="1314" y="1302"/>
                          <a:pt x="1312" y="1298"/>
                        </a:cubicBezTo>
                        <a:cubicBezTo>
                          <a:pt x="1309" y="1289"/>
                          <a:pt x="1318" y="1280"/>
                          <a:pt x="1327" y="1271"/>
                        </a:cubicBezTo>
                        <a:cubicBezTo>
                          <a:pt x="1328" y="1270"/>
                          <a:pt x="1328" y="1269"/>
                          <a:pt x="1329" y="1268"/>
                        </a:cubicBezTo>
                        <a:cubicBezTo>
                          <a:pt x="1333" y="1263"/>
                          <a:pt x="1338" y="1254"/>
                          <a:pt x="1342" y="1243"/>
                        </a:cubicBezTo>
                        <a:cubicBezTo>
                          <a:pt x="1343" y="1240"/>
                          <a:pt x="1344" y="1235"/>
                          <a:pt x="1345" y="1230"/>
                        </a:cubicBezTo>
                        <a:cubicBezTo>
                          <a:pt x="1346" y="1223"/>
                          <a:pt x="1348" y="1216"/>
                          <a:pt x="1350" y="1211"/>
                        </a:cubicBezTo>
                        <a:cubicBezTo>
                          <a:pt x="1352" y="1204"/>
                          <a:pt x="1353" y="1185"/>
                          <a:pt x="1354" y="1175"/>
                        </a:cubicBezTo>
                        <a:cubicBezTo>
                          <a:pt x="1353" y="1175"/>
                          <a:pt x="1351" y="1176"/>
                          <a:pt x="1350" y="1176"/>
                        </a:cubicBezTo>
                        <a:cubicBezTo>
                          <a:pt x="1350" y="1176"/>
                          <a:pt x="1350" y="1176"/>
                          <a:pt x="1349" y="1175"/>
                        </a:cubicBezTo>
                        <a:cubicBezTo>
                          <a:pt x="1345" y="1158"/>
                          <a:pt x="1321" y="1131"/>
                          <a:pt x="1329" y="1131"/>
                        </a:cubicBezTo>
                        <a:cubicBezTo>
                          <a:pt x="1405" y="1133"/>
                          <a:pt x="1381" y="1112"/>
                          <a:pt x="1463" y="1112"/>
                        </a:cubicBezTo>
                        <a:cubicBezTo>
                          <a:pt x="1536" y="1112"/>
                          <a:pt x="1572" y="1155"/>
                          <a:pt x="1589" y="1192"/>
                        </a:cubicBezTo>
                        <a:cubicBezTo>
                          <a:pt x="1621" y="1259"/>
                          <a:pt x="1570" y="1325"/>
                          <a:pt x="1545" y="1351"/>
                        </a:cubicBezTo>
                        <a:close/>
                        <a:moveTo>
                          <a:pt x="748" y="1006"/>
                        </a:moveTo>
                        <a:cubicBezTo>
                          <a:pt x="748" y="1004"/>
                          <a:pt x="747" y="1003"/>
                          <a:pt x="746" y="1002"/>
                        </a:cubicBezTo>
                        <a:cubicBezTo>
                          <a:pt x="735" y="983"/>
                          <a:pt x="730" y="961"/>
                          <a:pt x="730" y="939"/>
                        </a:cubicBezTo>
                        <a:cubicBezTo>
                          <a:pt x="730" y="927"/>
                          <a:pt x="720" y="917"/>
                          <a:pt x="708" y="917"/>
                        </a:cubicBezTo>
                        <a:cubicBezTo>
                          <a:pt x="696" y="917"/>
                          <a:pt x="686" y="927"/>
                          <a:pt x="686" y="939"/>
                        </a:cubicBezTo>
                        <a:cubicBezTo>
                          <a:pt x="686" y="962"/>
                          <a:pt x="690" y="984"/>
                          <a:pt x="699" y="1005"/>
                        </a:cubicBezTo>
                        <a:cubicBezTo>
                          <a:pt x="471" y="1136"/>
                          <a:pt x="471" y="1136"/>
                          <a:pt x="471" y="1136"/>
                        </a:cubicBezTo>
                        <a:cubicBezTo>
                          <a:pt x="424" y="1069"/>
                          <a:pt x="347" y="1025"/>
                          <a:pt x="258" y="1025"/>
                        </a:cubicBezTo>
                        <a:cubicBezTo>
                          <a:pt x="116" y="1025"/>
                          <a:pt x="0" y="1140"/>
                          <a:pt x="0" y="1283"/>
                        </a:cubicBezTo>
                        <a:cubicBezTo>
                          <a:pt x="0" y="1426"/>
                          <a:pt x="116" y="1542"/>
                          <a:pt x="258" y="1542"/>
                        </a:cubicBezTo>
                        <a:cubicBezTo>
                          <a:pt x="401" y="1542"/>
                          <a:pt x="517" y="1426"/>
                          <a:pt x="517" y="1283"/>
                        </a:cubicBezTo>
                        <a:cubicBezTo>
                          <a:pt x="517" y="1244"/>
                          <a:pt x="509" y="1207"/>
                          <a:pt x="493" y="1174"/>
                        </a:cubicBezTo>
                        <a:cubicBezTo>
                          <a:pt x="739" y="1033"/>
                          <a:pt x="739" y="1033"/>
                          <a:pt x="739" y="1033"/>
                        </a:cubicBezTo>
                        <a:cubicBezTo>
                          <a:pt x="748" y="1027"/>
                          <a:pt x="752" y="1016"/>
                          <a:pt x="748" y="1006"/>
                        </a:cubicBezTo>
                        <a:close/>
                        <a:moveTo>
                          <a:pt x="406" y="1299"/>
                        </a:moveTo>
                        <a:cubicBezTo>
                          <a:pt x="403" y="1305"/>
                          <a:pt x="394" y="1314"/>
                          <a:pt x="375" y="1314"/>
                        </a:cubicBezTo>
                        <a:cubicBezTo>
                          <a:pt x="375" y="1320"/>
                          <a:pt x="375" y="1329"/>
                          <a:pt x="375" y="1337"/>
                        </a:cubicBezTo>
                        <a:cubicBezTo>
                          <a:pt x="376" y="1368"/>
                          <a:pt x="372" y="1377"/>
                          <a:pt x="368" y="1381"/>
                        </a:cubicBezTo>
                        <a:cubicBezTo>
                          <a:pt x="364" y="1384"/>
                          <a:pt x="356" y="1389"/>
                          <a:pt x="326" y="1388"/>
                        </a:cubicBezTo>
                        <a:cubicBezTo>
                          <a:pt x="322" y="1388"/>
                          <a:pt x="311" y="1388"/>
                          <a:pt x="303" y="1387"/>
                        </a:cubicBezTo>
                        <a:cubicBezTo>
                          <a:pt x="303" y="1444"/>
                          <a:pt x="303" y="1444"/>
                          <a:pt x="303" y="1444"/>
                        </a:cubicBezTo>
                        <a:cubicBezTo>
                          <a:pt x="303" y="1448"/>
                          <a:pt x="300" y="1451"/>
                          <a:pt x="297" y="1451"/>
                        </a:cubicBezTo>
                        <a:cubicBezTo>
                          <a:pt x="296" y="1451"/>
                          <a:pt x="293" y="1452"/>
                          <a:pt x="289" y="1452"/>
                        </a:cubicBezTo>
                        <a:cubicBezTo>
                          <a:pt x="273" y="1452"/>
                          <a:pt x="236" y="1449"/>
                          <a:pt x="205" y="1431"/>
                        </a:cubicBezTo>
                        <a:cubicBezTo>
                          <a:pt x="203" y="1430"/>
                          <a:pt x="202" y="1428"/>
                          <a:pt x="202" y="1425"/>
                        </a:cubicBezTo>
                        <a:cubicBezTo>
                          <a:pt x="200" y="1388"/>
                          <a:pt x="200" y="1388"/>
                          <a:pt x="200" y="1388"/>
                        </a:cubicBezTo>
                        <a:cubicBezTo>
                          <a:pt x="151" y="1368"/>
                          <a:pt x="73" y="1311"/>
                          <a:pt x="132" y="1189"/>
                        </a:cubicBezTo>
                        <a:cubicBezTo>
                          <a:pt x="149" y="1153"/>
                          <a:pt x="191" y="1115"/>
                          <a:pt x="261" y="1115"/>
                        </a:cubicBezTo>
                        <a:cubicBezTo>
                          <a:pt x="341" y="1115"/>
                          <a:pt x="375" y="1152"/>
                          <a:pt x="371" y="1168"/>
                        </a:cubicBezTo>
                        <a:cubicBezTo>
                          <a:pt x="369" y="1171"/>
                          <a:pt x="367" y="1174"/>
                          <a:pt x="366" y="1177"/>
                        </a:cubicBezTo>
                        <a:cubicBezTo>
                          <a:pt x="369" y="1182"/>
                          <a:pt x="379" y="1195"/>
                          <a:pt x="377" y="1216"/>
                        </a:cubicBezTo>
                        <a:cubicBezTo>
                          <a:pt x="376" y="1226"/>
                          <a:pt x="377" y="1245"/>
                          <a:pt x="379" y="1248"/>
                        </a:cubicBezTo>
                        <a:cubicBezTo>
                          <a:pt x="382" y="1255"/>
                          <a:pt x="387" y="1265"/>
                          <a:pt x="393" y="1271"/>
                        </a:cubicBezTo>
                        <a:cubicBezTo>
                          <a:pt x="400" y="1278"/>
                          <a:pt x="409" y="1291"/>
                          <a:pt x="406" y="1299"/>
                        </a:cubicBezTo>
                        <a:close/>
                      </a:path>
                    </a:pathLst>
                  </a:custGeom>
                  <a:solidFill>
                    <a:srgbClr val="6E6F73"/>
                  </a:solidFill>
                  <a:ln w="10501" cap="flat" cmpd="sng" algn="ctr">
                    <a:solidFill>
                      <a:srgbClr val="6E6F73"/>
                    </a:solidFill>
                    <a:prstDash val="solid"/>
                    <a:round/>
                    <a:headEnd type="none" w="med" len="med"/>
                    <a:tailEnd type="none" w="med" len="med"/>
                  </a:ln>
                  <a:extLst/>
                </p:spPr>
                <p:txBody>
                  <a:bodyPr vert="horz" wrap="square" lIns="90984" tIns="45491" rIns="90984" bIns="45491" numCol="1" anchor="t" anchorCtr="0" compatLnSpc="1">
                    <a:prstTxWarp prst="textNoShape">
                      <a:avLst/>
                    </a:prstTxWarp>
                  </a:bodyPr>
                  <a:lstStyle/>
                  <a:p>
                    <a:endParaRPr lang="en-US" dirty="0"/>
                  </a:p>
                </p:txBody>
              </p:sp>
            </p:grpSp>
          </p:grpSp>
          <p:grpSp>
            <p:nvGrpSpPr>
              <p:cNvPr id="39" name="bcgIcons_HospitalBuilding">
                <a:extLst>
                  <a:ext uri="{FF2B5EF4-FFF2-40B4-BE49-F238E27FC236}">
                    <a16:creationId xmlns:a16="http://schemas.microsoft.com/office/drawing/2014/main" id="{E38B6823-76DD-447D-95E6-928955094F17}"/>
                  </a:ext>
                </a:extLst>
              </p:cNvPr>
              <p:cNvGrpSpPr>
                <a:grpSpLocks noChangeAspect="1"/>
              </p:cNvGrpSpPr>
              <p:nvPr/>
            </p:nvGrpSpPr>
            <p:grpSpPr bwMode="auto">
              <a:xfrm>
                <a:off x="4620217" y="4788839"/>
                <a:ext cx="731520" cy="732200"/>
                <a:chOff x="1682" y="0"/>
                <a:chExt cx="4316" cy="4320"/>
              </a:xfrm>
            </p:grpSpPr>
            <p:sp>
              <p:nvSpPr>
                <p:cNvPr id="40" name="AutoShape 18">
                  <a:extLst>
                    <a:ext uri="{FF2B5EF4-FFF2-40B4-BE49-F238E27FC236}">
                      <a16:creationId xmlns:a16="http://schemas.microsoft.com/office/drawing/2014/main" id="{72769D56-FC86-46FB-B049-6A991CC40BE1}"/>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84" tIns="45491" rIns="90984" bIns="45491" numCol="1" anchor="t" anchorCtr="0" compatLnSpc="1">
                  <a:prstTxWarp prst="textNoShape">
                    <a:avLst/>
                  </a:prstTxWarp>
                </a:bodyPr>
                <a:lstStyle/>
                <a:p>
                  <a:endParaRPr lang="en-US" dirty="0"/>
                </a:p>
              </p:txBody>
            </p:sp>
            <p:sp>
              <p:nvSpPr>
                <p:cNvPr id="41" name="Freeform 20">
                  <a:extLst>
                    <a:ext uri="{FF2B5EF4-FFF2-40B4-BE49-F238E27FC236}">
                      <a16:creationId xmlns:a16="http://schemas.microsoft.com/office/drawing/2014/main" id="{DDDA82E3-2A99-4918-91DE-2506447B8325}"/>
                    </a:ext>
                  </a:extLst>
                </p:cNvPr>
                <p:cNvSpPr>
                  <a:spLocks noEditPoints="1"/>
                </p:cNvSpPr>
                <p:nvPr/>
              </p:nvSpPr>
              <p:spPr bwMode="auto">
                <a:xfrm>
                  <a:off x="2435" y="371"/>
                  <a:ext cx="2806" cy="3501"/>
                </a:xfrm>
                <a:custGeom>
                  <a:avLst/>
                  <a:gdLst>
                    <a:gd name="T0" fmla="*/ 1413 w 1498"/>
                    <a:gd name="T1" fmla="*/ 1743 h 1867"/>
                    <a:gd name="T2" fmla="*/ 1392 w 1498"/>
                    <a:gd name="T3" fmla="*/ 1693 h 1867"/>
                    <a:gd name="T4" fmla="*/ 85 w 1498"/>
                    <a:gd name="T5" fmla="*/ 1714 h 1867"/>
                    <a:gd name="T6" fmla="*/ 22 w 1498"/>
                    <a:gd name="T7" fmla="*/ 1743 h 1867"/>
                    <a:gd name="T8" fmla="*/ 0 w 1498"/>
                    <a:gd name="T9" fmla="*/ 1846 h 1867"/>
                    <a:gd name="T10" fmla="*/ 1476 w 1498"/>
                    <a:gd name="T11" fmla="*/ 1867 h 1867"/>
                    <a:gd name="T12" fmla="*/ 1498 w 1498"/>
                    <a:gd name="T13" fmla="*/ 1765 h 1867"/>
                    <a:gd name="T14" fmla="*/ 516 w 1498"/>
                    <a:gd name="T15" fmla="*/ 179 h 1867"/>
                    <a:gd name="T16" fmla="*/ 526 w 1498"/>
                    <a:gd name="T17" fmla="*/ 654 h 1867"/>
                    <a:gd name="T18" fmla="*/ 978 w 1498"/>
                    <a:gd name="T19" fmla="*/ 645 h 1867"/>
                    <a:gd name="T20" fmla="*/ 968 w 1498"/>
                    <a:gd name="T21" fmla="*/ 169 h 1867"/>
                    <a:gd name="T22" fmla="*/ 516 w 1498"/>
                    <a:gd name="T23" fmla="*/ 179 h 1867"/>
                    <a:gd name="T24" fmla="*/ 794 w 1498"/>
                    <a:gd name="T25" fmla="*/ 455 h 1867"/>
                    <a:gd name="T26" fmla="*/ 705 w 1498"/>
                    <a:gd name="T27" fmla="*/ 557 h 1867"/>
                    <a:gd name="T28" fmla="*/ 603 w 1498"/>
                    <a:gd name="T29" fmla="*/ 455 h 1867"/>
                    <a:gd name="T30" fmla="*/ 705 w 1498"/>
                    <a:gd name="T31" fmla="*/ 366 h 1867"/>
                    <a:gd name="T32" fmla="*/ 794 w 1498"/>
                    <a:gd name="T33" fmla="*/ 263 h 1867"/>
                    <a:gd name="T34" fmla="*/ 897 w 1498"/>
                    <a:gd name="T35" fmla="*/ 366 h 1867"/>
                    <a:gd name="T36" fmla="*/ 1390 w 1498"/>
                    <a:gd name="T37" fmla="*/ 1650 h 1867"/>
                    <a:gd name="T38" fmla="*/ 1346 w 1498"/>
                    <a:gd name="T39" fmla="*/ 1303 h 1867"/>
                    <a:gd name="T40" fmla="*/ 152 w 1498"/>
                    <a:gd name="T41" fmla="*/ 1650 h 1867"/>
                    <a:gd name="T42" fmla="*/ 108 w 1498"/>
                    <a:gd name="T43" fmla="*/ 1281 h 1867"/>
                    <a:gd name="T44" fmla="*/ 1368 w 1498"/>
                    <a:gd name="T45" fmla="*/ 1259 h 1867"/>
                    <a:gd name="T46" fmla="*/ 1390 w 1498"/>
                    <a:gd name="T47" fmla="*/ 1650 h 1867"/>
                    <a:gd name="T48" fmla="*/ 1281 w 1498"/>
                    <a:gd name="T49" fmla="*/ 71 h 1867"/>
                    <a:gd name="T50" fmla="*/ 1221 w 1498"/>
                    <a:gd name="T51" fmla="*/ 0 h 1867"/>
                    <a:gd name="T52" fmla="*/ 259 w 1498"/>
                    <a:gd name="T53" fmla="*/ 9 h 1867"/>
                    <a:gd name="T54" fmla="*/ 154 w 1498"/>
                    <a:gd name="T55" fmla="*/ 71 h 1867"/>
                    <a:gd name="T56" fmla="*/ 132 w 1498"/>
                    <a:gd name="T57" fmla="*/ 156 h 1867"/>
                    <a:gd name="T58" fmla="*/ 165 w 1498"/>
                    <a:gd name="T59" fmla="*/ 178 h 1867"/>
                    <a:gd name="T60" fmla="*/ 209 w 1498"/>
                    <a:gd name="T61" fmla="*/ 1217 h 1867"/>
                    <a:gd name="T62" fmla="*/ 187 w 1498"/>
                    <a:gd name="T63" fmla="*/ 134 h 1867"/>
                    <a:gd name="T64" fmla="*/ 176 w 1498"/>
                    <a:gd name="T65" fmla="*/ 115 h 1867"/>
                    <a:gd name="T66" fmla="*/ 1322 w 1498"/>
                    <a:gd name="T67" fmla="*/ 134 h 1867"/>
                    <a:gd name="T68" fmla="*/ 1289 w 1498"/>
                    <a:gd name="T69" fmla="*/ 156 h 1867"/>
                    <a:gd name="T70" fmla="*/ 1333 w 1498"/>
                    <a:gd name="T71" fmla="*/ 1217 h 1867"/>
                    <a:gd name="T72" fmla="*/ 1344 w 1498"/>
                    <a:gd name="T73" fmla="*/ 178 h 1867"/>
                    <a:gd name="T74" fmla="*/ 1366 w 1498"/>
                    <a:gd name="T75" fmla="*/ 93 h 1867"/>
                    <a:gd name="T76" fmla="*/ 288 w 1498"/>
                    <a:gd name="T77" fmla="*/ 44 h 1867"/>
                    <a:gd name="T78" fmla="*/ 1228 w 1498"/>
                    <a:gd name="T79" fmla="*/ 71 h 1867"/>
                    <a:gd name="T80" fmla="*/ 288 w 1498"/>
                    <a:gd name="T81"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98" h="1867">
                      <a:moveTo>
                        <a:pt x="1476" y="1743"/>
                      </a:moveTo>
                      <a:cubicBezTo>
                        <a:pt x="1413" y="1743"/>
                        <a:pt x="1413" y="1743"/>
                        <a:pt x="1413" y="1743"/>
                      </a:cubicBezTo>
                      <a:cubicBezTo>
                        <a:pt x="1413" y="1714"/>
                        <a:pt x="1413" y="1714"/>
                        <a:pt x="1413" y="1714"/>
                      </a:cubicBezTo>
                      <a:cubicBezTo>
                        <a:pt x="1413" y="1702"/>
                        <a:pt x="1403" y="1693"/>
                        <a:pt x="139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476" y="1867"/>
                        <a:pt x="1476" y="1867"/>
                        <a:pt x="1476" y="1867"/>
                      </a:cubicBezTo>
                      <a:cubicBezTo>
                        <a:pt x="1488" y="1867"/>
                        <a:pt x="1498" y="1858"/>
                        <a:pt x="1498" y="1846"/>
                      </a:cubicBezTo>
                      <a:cubicBezTo>
                        <a:pt x="1498" y="1765"/>
                        <a:pt x="1498" y="1765"/>
                        <a:pt x="1498" y="1765"/>
                      </a:cubicBezTo>
                      <a:cubicBezTo>
                        <a:pt x="1498" y="1753"/>
                        <a:pt x="1488" y="1743"/>
                        <a:pt x="1476" y="1743"/>
                      </a:cubicBezTo>
                      <a:close/>
                      <a:moveTo>
                        <a:pt x="516" y="179"/>
                      </a:moveTo>
                      <a:cubicBezTo>
                        <a:pt x="516" y="645"/>
                        <a:pt x="516" y="645"/>
                        <a:pt x="516" y="645"/>
                      </a:cubicBezTo>
                      <a:cubicBezTo>
                        <a:pt x="516" y="650"/>
                        <a:pt x="520" y="654"/>
                        <a:pt x="526" y="654"/>
                      </a:cubicBezTo>
                      <a:cubicBezTo>
                        <a:pt x="968" y="654"/>
                        <a:pt x="968" y="654"/>
                        <a:pt x="968" y="654"/>
                      </a:cubicBezTo>
                      <a:cubicBezTo>
                        <a:pt x="974" y="654"/>
                        <a:pt x="978" y="650"/>
                        <a:pt x="978" y="645"/>
                      </a:cubicBezTo>
                      <a:cubicBezTo>
                        <a:pt x="978" y="179"/>
                        <a:pt x="978" y="179"/>
                        <a:pt x="978" y="179"/>
                      </a:cubicBezTo>
                      <a:cubicBezTo>
                        <a:pt x="978" y="173"/>
                        <a:pt x="974" y="169"/>
                        <a:pt x="968" y="169"/>
                      </a:cubicBezTo>
                      <a:cubicBezTo>
                        <a:pt x="526" y="169"/>
                        <a:pt x="526" y="169"/>
                        <a:pt x="526" y="169"/>
                      </a:cubicBezTo>
                      <a:cubicBezTo>
                        <a:pt x="520" y="169"/>
                        <a:pt x="516" y="173"/>
                        <a:pt x="516" y="179"/>
                      </a:cubicBezTo>
                      <a:close/>
                      <a:moveTo>
                        <a:pt x="897" y="455"/>
                      </a:moveTo>
                      <a:cubicBezTo>
                        <a:pt x="794" y="455"/>
                        <a:pt x="794" y="455"/>
                        <a:pt x="794" y="455"/>
                      </a:cubicBezTo>
                      <a:cubicBezTo>
                        <a:pt x="794" y="557"/>
                        <a:pt x="794" y="557"/>
                        <a:pt x="794" y="557"/>
                      </a:cubicBezTo>
                      <a:cubicBezTo>
                        <a:pt x="705" y="557"/>
                        <a:pt x="705" y="557"/>
                        <a:pt x="705" y="557"/>
                      </a:cubicBezTo>
                      <a:cubicBezTo>
                        <a:pt x="705" y="455"/>
                        <a:pt x="705" y="455"/>
                        <a:pt x="705" y="455"/>
                      </a:cubicBezTo>
                      <a:cubicBezTo>
                        <a:pt x="603" y="455"/>
                        <a:pt x="603" y="455"/>
                        <a:pt x="603" y="455"/>
                      </a:cubicBezTo>
                      <a:cubicBezTo>
                        <a:pt x="603" y="366"/>
                        <a:pt x="603" y="366"/>
                        <a:pt x="603" y="366"/>
                      </a:cubicBezTo>
                      <a:cubicBezTo>
                        <a:pt x="705" y="366"/>
                        <a:pt x="705" y="366"/>
                        <a:pt x="705" y="366"/>
                      </a:cubicBezTo>
                      <a:cubicBezTo>
                        <a:pt x="705" y="263"/>
                        <a:pt x="705" y="263"/>
                        <a:pt x="705" y="263"/>
                      </a:cubicBezTo>
                      <a:cubicBezTo>
                        <a:pt x="794" y="263"/>
                        <a:pt x="794" y="263"/>
                        <a:pt x="794" y="263"/>
                      </a:cubicBezTo>
                      <a:cubicBezTo>
                        <a:pt x="794" y="366"/>
                        <a:pt x="794" y="366"/>
                        <a:pt x="794" y="366"/>
                      </a:cubicBezTo>
                      <a:cubicBezTo>
                        <a:pt x="897" y="366"/>
                        <a:pt x="897" y="366"/>
                        <a:pt x="897" y="366"/>
                      </a:cubicBezTo>
                      <a:lnTo>
                        <a:pt x="897" y="455"/>
                      </a:lnTo>
                      <a:close/>
                      <a:moveTo>
                        <a:pt x="1390" y="1650"/>
                      </a:moveTo>
                      <a:cubicBezTo>
                        <a:pt x="1346" y="1650"/>
                        <a:pt x="1346" y="1650"/>
                        <a:pt x="1346" y="1650"/>
                      </a:cubicBezTo>
                      <a:cubicBezTo>
                        <a:pt x="1346" y="1303"/>
                        <a:pt x="1346" y="1303"/>
                        <a:pt x="1346" y="1303"/>
                      </a:cubicBezTo>
                      <a:cubicBezTo>
                        <a:pt x="152" y="1303"/>
                        <a:pt x="152" y="1303"/>
                        <a:pt x="152" y="1303"/>
                      </a:cubicBezTo>
                      <a:cubicBezTo>
                        <a:pt x="152" y="1650"/>
                        <a:pt x="152" y="1650"/>
                        <a:pt x="152" y="1650"/>
                      </a:cubicBezTo>
                      <a:cubicBezTo>
                        <a:pt x="108" y="1650"/>
                        <a:pt x="108" y="1650"/>
                        <a:pt x="108" y="1650"/>
                      </a:cubicBezTo>
                      <a:cubicBezTo>
                        <a:pt x="108" y="1281"/>
                        <a:pt x="108" y="1281"/>
                        <a:pt x="108" y="1281"/>
                      </a:cubicBezTo>
                      <a:cubicBezTo>
                        <a:pt x="108" y="1269"/>
                        <a:pt x="117" y="1259"/>
                        <a:pt x="130" y="1259"/>
                      </a:cubicBezTo>
                      <a:cubicBezTo>
                        <a:pt x="1368" y="1259"/>
                        <a:pt x="1368" y="1259"/>
                        <a:pt x="1368" y="1259"/>
                      </a:cubicBezTo>
                      <a:cubicBezTo>
                        <a:pt x="1381" y="1259"/>
                        <a:pt x="1390" y="1269"/>
                        <a:pt x="1390" y="1281"/>
                      </a:cubicBezTo>
                      <a:lnTo>
                        <a:pt x="1390" y="1650"/>
                      </a:lnTo>
                      <a:close/>
                      <a:moveTo>
                        <a:pt x="1344" y="71"/>
                      </a:moveTo>
                      <a:cubicBezTo>
                        <a:pt x="1281" y="71"/>
                        <a:pt x="1281" y="71"/>
                        <a:pt x="1281" y="71"/>
                      </a:cubicBezTo>
                      <a:cubicBezTo>
                        <a:pt x="1239" y="9"/>
                        <a:pt x="1239" y="9"/>
                        <a:pt x="1239" y="9"/>
                      </a:cubicBezTo>
                      <a:cubicBezTo>
                        <a:pt x="1235" y="3"/>
                        <a:pt x="1228" y="0"/>
                        <a:pt x="1221" y="0"/>
                      </a:cubicBezTo>
                      <a:cubicBezTo>
                        <a:pt x="277" y="0"/>
                        <a:pt x="277" y="0"/>
                        <a:pt x="277" y="0"/>
                      </a:cubicBezTo>
                      <a:cubicBezTo>
                        <a:pt x="270" y="0"/>
                        <a:pt x="263" y="3"/>
                        <a:pt x="259" y="9"/>
                      </a:cubicBezTo>
                      <a:cubicBezTo>
                        <a:pt x="217" y="71"/>
                        <a:pt x="217" y="71"/>
                        <a:pt x="217" y="71"/>
                      </a:cubicBezTo>
                      <a:cubicBezTo>
                        <a:pt x="154" y="71"/>
                        <a:pt x="154" y="71"/>
                        <a:pt x="154" y="71"/>
                      </a:cubicBezTo>
                      <a:cubicBezTo>
                        <a:pt x="142" y="71"/>
                        <a:pt x="132" y="81"/>
                        <a:pt x="132" y="93"/>
                      </a:cubicBezTo>
                      <a:cubicBezTo>
                        <a:pt x="132" y="156"/>
                        <a:pt x="132" y="156"/>
                        <a:pt x="132" y="156"/>
                      </a:cubicBezTo>
                      <a:cubicBezTo>
                        <a:pt x="132" y="168"/>
                        <a:pt x="142" y="178"/>
                        <a:pt x="154" y="178"/>
                      </a:cubicBezTo>
                      <a:cubicBezTo>
                        <a:pt x="165" y="178"/>
                        <a:pt x="165" y="178"/>
                        <a:pt x="165" y="178"/>
                      </a:cubicBezTo>
                      <a:cubicBezTo>
                        <a:pt x="165" y="1217"/>
                        <a:pt x="165" y="1217"/>
                        <a:pt x="165" y="1217"/>
                      </a:cubicBezTo>
                      <a:cubicBezTo>
                        <a:pt x="209" y="1217"/>
                        <a:pt x="209" y="1217"/>
                        <a:pt x="209" y="1217"/>
                      </a:cubicBezTo>
                      <a:cubicBezTo>
                        <a:pt x="209" y="156"/>
                        <a:pt x="209" y="156"/>
                        <a:pt x="209" y="156"/>
                      </a:cubicBezTo>
                      <a:cubicBezTo>
                        <a:pt x="209" y="144"/>
                        <a:pt x="199" y="134"/>
                        <a:pt x="187" y="134"/>
                      </a:cubicBezTo>
                      <a:cubicBezTo>
                        <a:pt x="176" y="134"/>
                        <a:pt x="176" y="134"/>
                        <a:pt x="176" y="134"/>
                      </a:cubicBezTo>
                      <a:cubicBezTo>
                        <a:pt x="176" y="115"/>
                        <a:pt x="176" y="115"/>
                        <a:pt x="176" y="115"/>
                      </a:cubicBezTo>
                      <a:cubicBezTo>
                        <a:pt x="1322" y="115"/>
                        <a:pt x="1322" y="115"/>
                        <a:pt x="1322" y="115"/>
                      </a:cubicBezTo>
                      <a:cubicBezTo>
                        <a:pt x="1322" y="134"/>
                        <a:pt x="1322" y="134"/>
                        <a:pt x="1322" y="134"/>
                      </a:cubicBezTo>
                      <a:cubicBezTo>
                        <a:pt x="1311" y="134"/>
                        <a:pt x="1311" y="134"/>
                        <a:pt x="1311" y="134"/>
                      </a:cubicBezTo>
                      <a:cubicBezTo>
                        <a:pt x="1299" y="134"/>
                        <a:pt x="1289" y="144"/>
                        <a:pt x="1289" y="156"/>
                      </a:cubicBezTo>
                      <a:cubicBezTo>
                        <a:pt x="1289" y="1217"/>
                        <a:pt x="1289" y="1217"/>
                        <a:pt x="1289" y="1217"/>
                      </a:cubicBezTo>
                      <a:cubicBezTo>
                        <a:pt x="1333" y="1217"/>
                        <a:pt x="1333" y="1217"/>
                        <a:pt x="1333" y="1217"/>
                      </a:cubicBezTo>
                      <a:cubicBezTo>
                        <a:pt x="1333" y="178"/>
                        <a:pt x="1333" y="178"/>
                        <a:pt x="1333" y="178"/>
                      </a:cubicBezTo>
                      <a:cubicBezTo>
                        <a:pt x="1344" y="178"/>
                        <a:pt x="1344" y="178"/>
                        <a:pt x="1344" y="178"/>
                      </a:cubicBezTo>
                      <a:cubicBezTo>
                        <a:pt x="1356" y="178"/>
                        <a:pt x="1366" y="168"/>
                        <a:pt x="1366" y="156"/>
                      </a:cubicBezTo>
                      <a:cubicBezTo>
                        <a:pt x="1366" y="93"/>
                        <a:pt x="1366" y="93"/>
                        <a:pt x="1366" y="93"/>
                      </a:cubicBezTo>
                      <a:cubicBezTo>
                        <a:pt x="1366" y="81"/>
                        <a:pt x="1356" y="71"/>
                        <a:pt x="1344" y="71"/>
                      </a:cubicBezTo>
                      <a:close/>
                      <a:moveTo>
                        <a:pt x="288" y="44"/>
                      </a:moveTo>
                      <a:cubicBezTo>
                        <a:pt x="1210" y="44"/>
                        <a:pt x="1210" y="44"/>
                        <a:pt x="1210" y="44"/>
                      </a:cubicBezTo>
                      <a:cubicBezTo>
                        <a:pt x="1228" y="71"/>
                        <a:pt x="1228" y="71"/>
                        <a:pt x="1228" y="71"/>
                      </a:cubicBezTo>
                      <a:cubicBezTo>
                        <a:pt x="270" y="71"/>
                        <a:pt x="270" y="71"/>
                        <a:pt x="270" y="71"/>
                      </a:cubicBezTo>
                      <a:lnTo>
                        <a:pt x="28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984" tIns="45491" rIns="90984" bIns="45491" numCol="1" anchor="t" anchorCtr="0" compatLnSpc="1">
                  <a:prstTxWarp prst="textNoShape">
                    <a:avLst/>
                  </a:prstTxWarp>
                </a:bodyPr>
                <a:lstStyle/>
                <a:p>
                  <a:endParaRPr lang="en-US" dirty="0"/>
                </a:p>
              </p:txBody>
            </p:sp>
            <p:sp>
              <p:nvSpPr>
                <p:cNvPr id="42" name="Freeform 21">
                  <a:extLst>
                    <a:ext uri="{FF2B5EF4-FFF2-40B4-BE49-F238E27FC236}">
                      <a16:creationId xmlns:a16="http://schemas.microsoft.com/office/drawing/2014/main" id="{07AEBFBC-38A5-4028-9F87-ACC17636F74B}"/>
                    </a:ext>
                  </a:extLst>
                </p:cNvPr>
                <p:cNvSpPr>
                  <a:spLocks noEditPoints="1"/>
                </p:cNvSpPr>
                <p:nvPr/>
              </p:nvSpPr>
              <p:spPr bwMode="auto">
                <a:xfrm>
                  <a:off x="3034" y="688"/>
                  <a:ext cx="1608" cy="2777"/>
                </a:xfrm>
                <a:custGeom>
                  <a:avLst/>
                  <a:gdLst>
                    <a:gd name="T0" fmla="*/ 137 w 858"/>
                    <a:gd name="T1" fmla="*/ 481 h 1481"/>
                    <a:gd name="T2" fmla="*/ 10 w 858"/>
                    <a:gd name="T3" fmla="*/ 491 h 1481"/>
                    <a:gd name="T4" fmla="*/ 0 w 858"/>
                    <a:gd name="T5" fmla="*/ 284 h 1481"/>
                    <a:gd name="T6" fmla="*/ 127 w 858"/>
                    <a:gd name="T7" fmla="*/ 274 h 1481"/>
                    <a:gd name="T8" fmla="*/ 127 w 858"/>
                    <a:gd name="T9" fmla="*/ 0 h 1481"/>
                    <a:gd name="T10" fmla="*/ 0 w 858"/>
                    <a:gd name="T11" fmla="*/ 10 h 1481"/>
                    <a:gd name="T12" fmla="*/ 10 w 858"/>
                    <a:gd name="T13" fmla="*/ 217 h 1481"/>
                    <a:gd name="T14" fmla="*/ 137 w 858"/>
                    <a:gd name="T15" fmla="*/ 207 h 1481"/>
                    <a:gd name="T16" fmla="*/ 127 w 858"/>
                    <a:gd name="T17" fmla="*/ 0 h 1481"/>
                    <a:gd name="T18" fmla="*/ 10 w 858"/>
                    <a:gd name="T19" fmla="*/ 548 h 1481"/>
                    <a:gd name="T20" fmla="*/ 0 w 858"/>
                    <a:gd name="T21" fmla="*/ 755 h 1481"/>
                    <a:gd name="T22" fmla="*/ 127 w 858"/>
                    <a:gd name="T23" fmla="*/ 765 h 1481"/>
                    <a:gd name="T24" fmla="*/ 137 w 858"/>
                    <a:gd name="T25" fmla="*/ 558 h 1481"/>
                    <a:gd name="T26" fmla="*/ 127 w 858"/>
                    <a:gd name="T27" fmla="*/ 822 h 1481"/>
                    <a:gd name="T28" fmla="*/ 0 w 858"/>
                    <a:gd name="T29" fmla="*/ 832 h 1481"/>
                    <a:gd name="T30" fmla="*/ 10 w 858"/>
                    <a:gd name="T31" fmla="*/ 1039 h 1481"/>
                    <a:gd name="T32" fmla="*/ 137 w 858"/>
                    <a:gd name="T33" fmla="*/ 1029 h 1481"/>
                    <a:gd name="T34" fmla="*/ 127 w 858"/>
                    <a:gd name="T35" fmla="*/ 822 h 1481"/>
                    <a:gd name="T36" fmla="*/ 206 w 858"/>
                    <a:gd name="T37" fmla="*/ 822 h 1481"/>
                    <a:gd name="T38" fmla="*/ 196 w 858"/>
                    <a:gd name="T39" fmla="*/ 1029 h 1481"/>
                    <a:gd name="T40" fmla="*/ 323 w 858"/>
                    <a:gd name="T41" fmla="*/ 1039 h 1481"/>
                    <a:gd name="T42" fmla="*/ 333 w 858"/>
                    <a:gd name="T43" fmla="*/ 832 h 1481"/>
                    <a:gd name="T44" fmla="*/ 323 w 858"/>
                    <a:gd name="T45" fmla="*/ 548 h 1481"/>
                    <a:gd name="T46" fmla="*/ 196 w 858"/>
                    <a:gd name="T47" fmla="*/ 558 h 1481"/>
                    <a:gd name="T48" fmla="*/ 206 w 858"/>
                    <a:gd name="T49" fmla="*/ 765 h 1481"/>
                    <a:gd name="T50" fmla="*/ 333 w 858"/>
                    <a:gd name="T51" fmla="*/ 755 h 1481"/>
                    <a:gd name="T52" fmla="*/ 323 w 858"/>
                    <a:gd name="T53" fmla="*/ 548 h 1481"/>
                    <a:gd name="T54" fmla="*/ 721 w 858"/>
                    <a:gd name="T55" fmla="*/ 481 h 1481"/>
                    <a:gd name="T56" fmla="*/ 848 w 858"/>
                    <a:gd name="T57" fmla="*/ 491 h 1481"/>
                    <a:gd name="T58" fmla="*/ 858 w 858"/>
                    <a:gd name="T59" fmla="*/ 284 h 1481"/>
                    <a:gd name="T60" fmla="*/ 731 w 858"/>
                    <a:gd name="T61" fmla="*/ 274 h 1481"/>
                    <a:gd name="T62" fmla="*/ 721 w 858"/>
                    <a:gd name="T63" fmla="*/ 10 h 1481"/>
                    <a:gd name="T64" fmla="*/ 731 w 858"/>
                    <a:gd name="T65" fmla="*/ 217 h 1481"/>
                    <a:gd name="T66" fmla="*/ 858 w 858"/>
                    <a:gd name="T67" fmla="*/ 207 h 1481"/>
                    <a:gd name="T68" fmla="*/ 848 w 858"/>
                    <a:gd name="T69" fmla="*/ 0 h 1481"/>
                    <a:gd name="T70" fmla="*/ 721 w 858"/>
                    <a:gd name="T71" fmla="*/ 10 h 1481"/>
                    <a:gd name="T72" fmla="*/ 721 w 858"/>
                    <a:gd name="T73" fmla="*/ 755 h 1481"/>
                    <a:gd name="T74" fmla="*/ 848 w 858"/>
                    <a:gd name="T75" fmla="*/ 765 h 1481"/>
                    <a:gd name="T76" fmla="*/ 858 w 858"/>
                    <a:gd name="T77" fmla="*/ 558 h 1481"/>
                    <a:gd name="T78" fmla="*/ 731 w 858"/>
                    <a:gd name="T79" fmla="*/ 548 h 1481"/>
                    <a:gd name="T80" fmla="*/ 721 w 858"/>
                    <a:gd name="T81" fmla="*/ 832 h 1481"/>
                    <a:gd name="T82" fmla="*/ 731 w 858"/>
                    <a:gd name="T83" fmla="*/ 1039 h 1481"/>
                    <a:gd name="T84" fmla="*/ 858 w 858"/>
                    <a:gd name="T85" fmla="*/ 1029 h 1481"/>
                    <a:gd name="T86" fmla="*/ 848 w 858"/>
                    <a:gd name="T87" fmla="*/ 822 h 1481"/>
                    <a:gd name="T88" fmla="*/ 721 w 858"/>
                    <a:gd name="T89" fmla="*/ 832 h 1481"/>
                    <a:gd name="T90" fmla="*/ 521 w 858"/>
                    <a:gd name="T91" fmla="*/ 1029 h 1481"/>
                    <a:gd name="T92" fmla="*/ 648 w 858"/>
                    <a:gd name="T93" fmla="*/ 1039 h 1481"/>
                    <a:gd name="T94" fmla="*/ 658 w 858"/>
                    <a:gd name="T95" fmla="*/ 832 h 1481"/>
                    <a:gd name="T96" fmla="*/ 531 w 858"/>
                    <a:gd name="T97" fmla="*/ 822 h 1481"/>
                    <a:gd name="T98" fmla="*/ 521 w 858"/>
                    <a:gd name="T99" fmla="*/ 558 h 1481"/>
                    <a:gd name="T100" fmla="*/ 531 w 858"/>
                    <a:gd name="T101" fmla="*/ 765 h 1481"/>
                    <a:gd name="T102" fmla="*/ 658 w 858"/>
                    <a:gd name="T103" fmla="*/ 755 h 1481"/>
                    <a:gd name="T104" fmla="*/ 648 w 858"/>
                    <a:gd name="T105" fmla="*/ 548 h 1481"/>
                    <a:gd name="T106" fmla="*/ 521 w 858"/>
                    <a:gd name="T107" fmla="*/ 558 h 1481"/>
                    <a:gd name="T108" fmla="*/ 409 w 858"/>
                    <a:gd name="T109" fmla="*/ 1197 h 1481"/>
                    <a:gd name="T110" fmla="*/ 126 w 858"/>
                    <a:gd name="T111" fmla="*/ 1187 h 1481"/>
                    <a:gd name="T112" fmla="*/ 116 w 858"/>
                    <a:gd name="T113" fmla="*/ 1471 h 1481"/>
                    <a:gd name="T114" fmla="*/ 399 w 858"/>
                    <a:gd name="T115" fmla="*/ 1481 h 1481"/>
                    <a:gd name="T116" fmla="*/ 742 w 858"/>
                    <a:gd name="T117" fmla="*/ 1471 h 1481"/>
                    <a:gd name="T118" fmla="*/ 732 w 858"/>
                    <a:gd name="T119" fmla="*/ 1187 h 1481"/>
                    <a:gd name="T120" fmla="*/ 449 w 858"/>
                    <a:gd name="T121" fmla="*/ 1197 h 1481"/>
                    <a:gd name="T122" fmla="*/ 459 w 858"/>
                    <a:gd name="T123" fmla="*/ 1481 h 1481"/>
                    <a:gd name="T124" fmla="*/ 742 w 858"/>
                    <a:gd name="T125" fmla="*/ 147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8" h="1481">
                      <a:moveTo>
                        <a:pt x="137" y="284"/>
                      </a:moveTo>
                      <a:cubicBezTo>
                        <a:pt x="137" y="481"/>
                        <a:pt x="137" y="481"/>
                        <a:pt x="137" y="481"/>
                      </a:cubicBezTo>
                      <a:cubicBezTo>
                        <a:pt x="137" y="486"/>
                        <a:pt x="133" y="491"/>
                        <a:pt x="127" y="491"/>
                      </a:cubicBezTo>
                      <a:cubicBezTo>
                        <a:pt x="10" y="491"/>
                        <a:pt x="10" y="491"/>
                        <a:pt x="10" y="491"/>
                      </a:cubicBezTo>
                      <a:cubicBezTo>
                        <a:pt x="5" y="491"/>
                        <a:pt x="0" y="486"/>
                        <a:pt x="0" y="481"/>
                      </a:cubicBezTo>
                      <a:cubicBezTo>
                        <a:pt x="0" y="284"/>
                        <a:pt x="0" y="284"/>
                        <a:pt x="0" y="284"/>
                      </a:cubicBezTo>
                      <a:cubicBezTo>
                        <a:pt x="0" y="279"/>
                        <a:pt x="5" y="274"/>
                        <a:pt x="10" y="274"/>
                      </a:cubicBezTo>
                      <a:cubicBezTo>
                        <a:pt x="127" y="274"/>
                        <a:pt x="127" y="274"/>
                        <a:pt x="127" y="274"/>
                      </a:cubicBezTo>
                      <a:cubicBezTo>
                        <a:pt x="133" y="274"/>
                        <a:pt x="137" y="279"/>
                        <a:pt x="137" y="284"/>
                      </a:cubicBezTo>
                      <a:close/>
                      <a:moveTo>
                        <a:pt x="127" y="0"/>
                      </a:moveTo>
                      <a:cubicBezTo>
                        <a:pt x="10" y="0"/>
                        <a:pt x="10" y="0"/>
                        <a:pt x="10" y="0"/>
                      </a:cubicBezTo>
                      <a:cubicBezTo>
                        <a:pt x="5" y="0"/>
                        <a:pt x="0" y="5"/>
                        <a:pt x="0" y="10"/>
                      </a:cubicBezTo>
                      <a:cubicBezTo>
                        <a:pt x="0" y="207"/>
                        <a:pt x="0" y="207"/>
                        <a:pt x="0" y="207"/>
                      </a:cubicBezTo>
                      <a:cubicBezTo>
                        <a:pt x="0" y="213"/>
                        <a:pt x="5" y="217"/>
                        <a:pt x="10" y="217"/>
                      </a:cubicBezTo>
                      <a:cubicBezTo>
                        <a:pt x="127" y="217"/>
                        <a:pt x="127" y="217"/>
                        <a:pt x="127" y="217"/>
                      </a:cubicBezTo>
                      <a:cubicBezTo>
                        <a:pt x="133" y="217"/>
                        <a:pt x="137" y="213"/>
                        <a:pt x="137" y="207"/>
                      </a:cubicBezTo>
                      <a:cubicBezTo>
                        <a:pt x="137" y="10"/>
                        <a:pt x="137" y="10"/>
                        <a:pt x="137" y="10"/>
                      </a:cubicBezTo>
                      <a:cubicBezTo>
                        <a:pt x="137" y="5"/>
                        <a:pt x="133" y="0"/>
                        <a:pt x="127" y="0"/>
                      </a:cubicBezTo>
                      <a:close/>
                      <a:moveTo>
                        <a:pt x="127" y="548"/>
                      </a:moveTo>
                      <a:cubicBezTo>
                        <a:pt x="10" y="548"/>
                        <a:pt x="10" y="548"/>
                        <a:pt x="10" y="548"/>
                      </a:cubicBezTo>
                      <a:cubicBezTo>
                        <a:pt x="5" y="548"/>
                        <a:pt x="0" y="552"/>
                        <a:pt x="0" y="558"/>
                      </a:cubicBezTo>
                      <a:cubicBezTo>
                        <a:pt x="0" y="755"/>
                        <a:pt x="0" y="755"/>
                        <a:pt x="0" y="755"/>
                      </a:cubicBezTo>
                      <a:cubicBezTo>
                        <a:pt x="0" y="760"/>
                        <a:pt x="5" y="765"/>
                        <a:pt x="10" y="765"/>
                      </a:cubicBezTo>
                      <a:cubicBezTo>
                        <a:pt x="127" y="765"/>
                        <a:pt x="127" y="765"/>
                        <a:pt x="127" y="765"/>
                      </a:cubicBezTo>
                      <a:cubicBezTo>
                        <a:pt x="133" y="765"/>
                        <a:pt x="137" y="760"/>
                        <a:pt x="137" y="755"/>
                      </a:cubicBezTo>
                      <a:cubicBezTo>
                        <a:pt x="137" y="558"/>
                        <a:pt x="137" y="558"/>
                        <a:pt x="137" y="558"/>
                      </a:cubicBezTo>
                      <a:cubicBezTo>
                        <a:pt x="137" y="552"/>
                        <a:pt x="133" y="548"/>
                        <a:pt x="127" y="548"/>
                      </a:cubicBezTo>
                      <a:close/>
                      <a:moveTo>
                        <a:pt x="127" y="822"/>
                      </a:moveTo>
                      <a:cubicBezTo>
                        <a:pt x="10" y="822"/>
                        <a:pt x="10" y="822"/>
                        <a:pt x="10" y="822"/>
                      </a:cubicBezTo>
                      <a:cubicBezTo>
                        <a:pt x="5" y="822"/>
                        <a:pt x="0" y="826"/>
                        <a:pt x="0" y="832"/>
                      </a:cubicBezTo>
                      <a:cubicBezTo>
                        <a:pt x="0" y="1029"/>
                        <a:pt x="0" y="1029"/>
                        <a:pt x="0" y="1029"/>
                      </a:cubicBezTo>
                      <a:cubicBezTo>
                        <a:pt x="0" y="1034"/>
                        <a:pt x="5" y="1039"/>
                        <a:pt x="10" y="1039"/>
                      </a:cubicBezTo>
                      <a:cubicBezTo>
                        <a:pt x="127" y="1039"/>
                        <a:pt x="127" y="1039"/>
                        <a:pt x="127" y="1039"/>
                      </a:cubicBezTo>
                      <a:cubicBezTo>
                        <a:pt x="133" y="1039"/>
                        <a:pt x="137" y="1034"/>
                        <a:pt x="137" y="1029"/>
                      </a:cubicBezTo>
                      <a:cubicBezTo>
                        <a:pt x="137" y="832"/>
                        <a:pt x="137" y="832"/>
                        <a:pt x="137" y="832"/>
                      </a:cubicBezTo>
                      <a:cubicBezTo>
                        <a:pt x="137" y="826"/>
                        <a:pt x="133" y="822"/>
                        <a:pt x="127" y="822"/>
                      </a:cubicBezTo>
                      <a:close/>
                      <a:moveTo>
                        <a:pt x="323" y="822"/>
                      </a:moveTo>
                      <a:cubicBezTo>
                        <a:pt x="206" y="822"/>
                        <a:pt x="206" y="822"/>
                        <a:pt x="206" y="822"/>
                      </a:cubicBezTo>
                      <a:cubicBezTo>
                        <a:pt x="200" y="822"/>
                        <a:pt x="196" y="826"/>
                        <a:pt x="196" y="832"/>
                      </a:cubicBezTo>
                      <a:cubicBezTo>
                        <a:pt x="196" y="1029"/>
                        <a:pt x="196" y="1029"/>
                        <a:pt x="196" y="1029"/>
                      </a:cubicBezTo>
                      <a:cubicBezTo>
                        <a:pt x="196" y="1034"/>
                        <a:pt x="200" y="1039"/>
                        <a:pt x="206" y="1039"/>
                      </a:cubicBezTo>
                      <a:cubicBezTo>
                        <a:pt x="323" y="1039"/>
                        <a:pt x="323" y="1039"/>
                        <a:pt x="323" y="1039"/>
                      </a:cubicBezTo>
                      <a:cubicBezTo>
                        <a:pt x="328" y="1039"/>
                        <a:pt x="333" y="1034"/>
                        <a:pt x="333" y="1029"/>
                      </a:cubicBezTo>
                      <a:cubicBezTo>
                        <a:pt x="333" y="832"/>
                        <a:pt x="333" y="832"/>
                        <a:pt x="333" y="832"/>
                      </a:cubicBezTo>
                      <a:cubicBezTo>
                        <a:pt x="333" y="826"/>
                        <a:pt x="328" y="822"/>
                        <a:pt x="323" y="822"/>
                      </a:cubicBezTo>
                      <a:close/>
                      <a:moveTo>
                        <a:pt x="323" y="548"/>
                      </a:moveTo>
                      <a:cubicBezTo>
                        <a:pt x="206" y="548"/>
                        <a:pt x="206" y="548"/>
                        <a:pt x="206" y="548"/>
                      </a:cubicBezTo>
                      <a:cubicBezTo>
                        <a:pt x="200" y="548"/>
                        <a:pt x="196" y="552"/>
                        <a:pt x="196" y="558"/>
                      </a:cubicBezTo>
                      <a:cubicBezTo>
                        <a:pt x="196" y="755"/>
                        <a:pt x="196" y="755"/>
                        <a:pt x="196" y="755"/>
                      </a:cubicBezTo>
                      <a:cubicBezTo>
                        <a:pt x="196" y="760"/>
                        <a:pt x="200" y="765"/>
                        <a:pt x="206" y="765"/>
                      </a:cubicBezTo>
                      <a:cubicBezTo>
                        <a:pt x="323" y="765"/>
                        <a:pt x="323" y="765"/>
                        <a:pt x="323" y="765"/>
                      </a:cubicBezTo>
                      <a:cubicBezTo>
                        <a:pt x="328" y="765"/>
                        <a:pt x="333" y="760"/>
                        <a:pt x="333" y="755"/>
                      </a:cubicBezTo>
                      <a:cubicBezTo>
                        <a:pt x="333" y="558"/>
                        <a:pt x="333" y="558"/>
                        <a:pt x="333" y="558"/>
                      </a:cubicBezTo>
                      <a:cubicBezTo>
                        <a:pt x="333" y="552"/>
                        <a:pt x="328" y="548"/>
                        <a:pt x="323" y="548"/>
                      </a:cubicBezTo>
                      <a:close/>
                      <a:moveTo>
                        <a:pt x="721" y="284"/>
                      </a:moveTo>
                      <a:cubicBezTo>
                        <a:pt x="721" y="481"/>
                        <a:pt x="721" y="481"/>
                        <a:pt x="721" y="481"/>
                      </a:cubicBezTo>
                      <a:cubicBezTo>
                        <a:pt x="721" y="486"/>
                        <a:pt x="725" y="491"/>
                        <a:pt x="731" y="491"/>
                      </a:cubicBezTo>
                      <a:cubicBezTo>
                        <a:pt x="848" y="491"/>
                        <a:pt x="848" y="491"/>
                        <a:pt x="848" y="491"/>
                      </a:cubicBezTo>
                      <a:cubicBezTo>
                        <a:pt x="853" y="491"/>
                        <a:pt x="858" y="486"/>
                        <a:pt x="858" y="481"/>
                      </a:cubicBezTo>
                      <a:cubicBezTo>
                        <a:pt x="858" y="284"/>
                        <a:pt x="858" y="284"/>
                        <a:pt x="858" y="284"/>
                      </a:cubicBezTo>
                      <a:cubicBezTo>
                        <a:pt x="858" y="279"/>
                        <a:pt x="853" y="274"/>
                        <a:pt x="848" y="274"/>
                      </a:cubicBezTo>
                      <a:cubicBezTo>
                        <a:pt x="731" y="274"/>
                        <a:pt x="731" y="274"/>
                        <a:pt x="731" y="274"/>
                      </a:cubicBezTo>
                      <a:cubicBezTo>
                        <a:pt x="725" y="274"/>
                        <a:pt x="721" y="279"/>
                        <a:pt x="721" y="284"/>
                      </a:cubicBezTo>
                      <a:close/>
                      <a:moveTo>
                        <a:pt x="721" y="10"/>
                      </a:moveTo>
                      <a:cubicBezTo>
                        <a:pt x="721" y="207"/>
                        <a:pt x="721" y="207"/>
                        <a:pt x="721" y="207"/>
                      </a:cubicBezTo>
                      <a:cubicBezTo>
                        <a:pt x="721" y="213"/>
                        <a:pt x="725" y="217"/>
                        <a:pt x="731" y="217"/>
                      </a:cubicBezTo>
                      <a:cubicBezTo>
                        <a:pt x="848" y="217"/>
                        <a:pt x="848" y="217"/>
                        <a:pt x="848" y="217"/>
                      </a:cubicBezTo>
                      <a:cubicBezTo>
                        <a:pt x="853" y="217"/>
                        <a:pt x="858" y="213"/>
                        <a:pt x="858" y="207"/>
                      </a:cubicBezTo>
                      <a:cubicBezTo>
                        <a:pt x="858" y="10"/>
                        <a:pt x="858" y="10"/>
                        <a:pt x="858" y="10"/>
                      </a:cubicBezTo>
                      <a:cubicBezTo>
                        <a:pt x="858" y="5"/>
                        <a:pt x="853" y="0"/>
                        <a:pt x="848" y="0"/>
                      </a:cubicBezTo>
                      <a:cubicBezTo>
                        <a:pt x="731" y="0"/>
                        <a:pt x="731" y="0"/>
                        <a:pt x="731" y="0"/>
                      </a:cubicBezTo>
                      <a:cubicBezTo>
                        <a:pt x="725" y="0"/>
                        <a:pt x="721" y="5"/>
                        <a:pt x="721" y="10"/>
                      </a:cubicBezTo>
                      <a:close/>
                      <a:moveTo>
                        <a:pt x="721" y="558"/>
                      </a:moveTo>
                      <a:cubicBezTo>
                        <a:pt x="721" y="755"/>
                        <a:pt x="721" y="755"/>
                        <a:pt x="721" y="755"/>
                      </a:cubicBezTo>
                      <a:cubicBezTo>
                        <a:pt x="721" y="760"/>
                        <a:pt x="725" y="765"/>
                        <a:pt x="731" y="765"/>
                      </a:cubicBezTo>
                      <a:cubicBezTo>
                        <a:pt x="848" y="765"/>
                        <a:pt x="848" y="765"/>
                        <a:pt x="848" y="765"/>
                      </a:cubicBezTo>
                      <a:cubicBezTo>
                        <a:pt x="853" y="765"/>
                        <a:pt x="858" y="760"/>
                        <a:pt x="858" y="755"/>
                      </a:cubicBezTo>
                      <a:cubicBezTo>
                        <a:pt x="858" y="558"/>
                        <a:pt x="858" y="558"/>
                        <a:pt x="858" y="558"/>
                      </a:cubicBezTo>
                      <a:cubicBezTo>
                        <a:pt x="858" y="552"/>
                        <a:pt x="853" y="548"/>
                        <a:pt x="848" y="548"/>
                      </a:cubicBezTo>
                      <a:cubicBezTo>
                        <a:pt x="731" y="548"/>
                        <a:pt x="731" y="548"/>
                        <a:pt x="731" y="548"/>
                      </a:cubicBezTo>
                      <a:cubicBezTo>
                        <a:pt x="725" y="548"/>
                        <a:pt x="721" y="552"/>
                        <a:pt x="721" y="558"/>
                      </a:cubicBezTo>
                      <a:close/>
                      <a:moveTo>
                        <a:pt x="721" y="832"/>
                      </a:moveTo>
                      <a:cubicBezTo>
                        <a:pt x="721" y="1029"/>
                        <a:pt x="721" y="1029"/>
                        <a:pt x="721" y="1029"/>
                      </a:cubicBezTo>
                      <a:cubicBezTo>
                        <a:pt x="721" y="1034"/>
                        <a:pt x="725" y="1039"/>
                        <a:pt x="731" y="1039"/>
                      </a:cubicBezTo>
                      <a:cubicBezTo>
                        <a:pt x="848" y="1039"/>
                        <a:pt x="848" y="1039"/>
                        <a:pt x="848" y="1039"/>
                      </a:cubicBezTo>
                      <a:cubicBezTo>
                        <a:pt x="853" y="1039"/>
                        <a:pt x="858" y="1034"/>
                        <a:pt x="858" y="1029"/>
                      </a:cubicBezTo>
                      <a:cubicBezTo>
                        <a:pt x="858" y="832"/>
                        <a:pt x="858" y="832"/>
                        <a:pt x="858" y="832"/>
                      </a:cubicBezTo>
                      <a:cubicBezTo>
                        <a:pt x="858" y="826"/>
                        <a:pt x="853" y="822"/>
                        <a:pt x="848" y="822"/>
                      </a:cubicBezTo>
                      <a:cubicBezTo>
                        <a:pt x="731" y="822"/>
                        <a:pt x="731" y="822"/>
                        <a:pt x="731" y="822"/>
                      </a:cubicBezTo>
                      <a:cubicBezTo>
                        <a:pt x="725" y="822"/>
                        <a:pt x="721" y="826"/>
                        <a:pt x="721" y="832"/>
                      </a:cubicBezTo>
                      <a:close/>
                      <a:moveTo>
                        <a:pt x="521" y="832"/>
                      </a:moveTo>
                      <a:cubicBezTo>
                        <a:pt x="521" y="1029"/>
                        <a:pt x="521" y="1029"/>
                        <a:pt x="521" y="1029"/>
                      </a:cubicBezTo>
                      <a:cubicBezTo>
                        <a:pt x="521" y="1034"/>
                        <a:pt x="526" y="1039"/>
                        <a:pt x="531" y="1039"/>
                      </a:cubicBezTo>
                      <a:cubicBezTo>
                        <a:pt x="648" y="1039"/>
                        <a:pt x="648" y="1039"/>
                        <a:pt x="648" y="1039"/>
                      </a:cubicBezTo>
                      <a:cubicBezTo>
                        <a:pt x="654" y="1039"/>
                        <a:pt x="658" y="1034"/>
                        <a:pt x="658" y="1029"/>
                      </a:cubicBezTo>
                      <a:cubicBezTo>
                        <a:pt x="658" y="832"/>
                        <a:pt x="658" y="832"/>
                        <a:pt x="658" y="832"/>
                      </a:cubicBezTo>
                      <a:cubicBezTo>
                        <a:pt x="658" y="826"/>
                        <a:pt x="654" y="822"/>
                        <a:pt x="648" y="822"/>
                      </a:cubicBezTo>
                      <a:cubicBezTo>
                        <a:pt x="531" y="822"/>
                        <a:pt x="531" y="822"/>
                        <a:pt x="531" y="822"/>
                      </a:cubicBezTo>
                      <a:cubicBezTo>
                        <a:pt x="526" y="822"/>
                        <a:pt x="521" y="826"/>
                        <a:pt x="521" y="832"/>
                      </a:cubicBezTo>
                      <a:close/>
                      <a:moveTo>
                        <a:pt x="521" y="558"/>
                      </a:moveTo>
                      <a:cubicBezTo>
                        <a:pt x="521" y="755"/>
                        <a:pt x="521" y="755"/>
                        <a:pt x="521" y="755"/>
                      </a:cubicBezTo>
                      <a:cubicBezTo>
                        <a:pt x="521" y="760"/>
                        <a:pt x="526" y="765"/>
                        <a:pt x="531" y="765"/>
                      </a:cubicBezTo>
                      <a:cubicBezTo>
                        <a:pt x="648" y="765"/>
                        <a:pt x="648" y="765"/>
                        <a:pt x="648" y="765"/>
                      </a:cubicBezTo>
                      <a:cubicBezTo>
                        <a:pt x="654" y="765"/>
                        <a:pt x="658" y="760"/>
                        <a:pt x="658" y="755"/>
                      </a:cubicBezTo>
                      <a:cubicBezTo>
                        <a:pt x="658" y="558"/>
                        <a:pt x="658" y="558"/>
                        <a:pt x="658" y="558"/>
                      </a:cubicBezTo>
                      <a:cubicBezTo>
                        <a:pt x="658" y="552"/>
                        <a:pt x="654" y="548"/>
                        <a:pt x="648" y="548"/>
                      </a:cubicBezTo>
                      <a:cubicBezTo>
                        <a:pt x="531" y="548"/>
                        <a:pt x="531" y="548"/>
                        <a:pt x="531" y="548"/>
                      </a:cubicBezTo>
                      <a:cubicBezTo>
                        <a:pt x="526" y="548"/>
                        <a:pt x="521" y="552"/>
                        <a:pt x="521" y="558"/>
                      </a:cubicBezTo>
                      <a:close/>
                      <a:moveTo>
                        <a:pt x="409" y="1471"/>
                      </a:moveTo>
                      <a:cubicBezTo>
                        <a:pt x="409" y="1197"/>
                        <a:pt x="409" y="1197"/>
                        <a:pt x="409" y="1197"/>
                      </a:cubicBezTo>
                      <a:cubicBezTo>
                        <a:pt x="409" y="1191"/>
                        <a:pt x="405" y="1187"/>
                        <a:pt x="399" y="1187"/>
                      </a:cubicBezTo>
                      <a:cubicBezTo>
                        <a:pt x="126" y="1187"/>
                        <a:pt x="126" y="1187"/>
                        <a:pt x="126" y="1187"/>
                      </a:cubicBezTo>
                      <a:cubicBezTo>
                        <a:pt x="121" y="1187"/>
                        <a:pt x="116" y="1191"/>
                        <a:pt x="116" y="1197"/>
                      </a:cubicBezTo>
                      <a:cubicBezTo>
                        <a:pt x="116" y="1471"/>
                        <a:pt x="116" y="1471"/>
                        <a:pt x="116" y="1471"/>
                      </a:cubicBezTo>
                      <a:cubicBezTo>
                        <a:pt x="116" y="1477"/>
                        <a:pt x="121" y="1481"/>
                        <a:pt x="126" y="1481"/>
                      </a:cubicBezTo>
                      <a:cubicBezTo>
                        <a:pt x="399" y="1481"/>
                        <a:pt x="399" y="1481"/>
                        <a:pt x="399" y="1481"/>
                      </a:cubicBezTo>
                      <a:cubicBezTo>
                        <a:pt x="405" y="1481"/>
                        <a:pt x="409" y="1477"/>
                        <a:pt x="409" y="1471"/>
                      </a:cubicBezTo>
                      <a:close/>
                      <a:moveTo>
                        <a:pt x="742" y="1471"/>
                      </a:moveTo>
                      <a:cubicBezTo>
                        <a:pt x="742" y="1197"/>
                        <a:pt x="742" y="1197"/>
                        <a:pt x="742" y="1197"/>
                      </a:cubicBezTo>
                      <a:cubicBezTo>
                        <a:pt x="742" y="1191"/>
                        <a:pt x="737" y="1187"/>
                        <a:pt x="732" y="1187"/>
                      </a:cubicBezTo>
                      <a:cubicBezTo>
                        <a:pt x="459" y="1187"/>
                        <a:pt x="459" y="1187"/>
                        <a:pt x="459" y="1187"/>
                      </a:cubicBezTo>
                      <a:cubicBezTo>
                        <a:pt x="453" y="1187"/>
                        <a:pt x="449" y="1191"/>
                        <a:pt x="449" y="1197"/>
                      </a:cubicBezTo>
                      <a:cubicBezTo>
                        <a:pt x="449" y="1471"/>
                        <a:pt x="449" y="1471"/>
                        <a:pt x="449" y="1471"/>
                      </a:cubicBezTo>
                      <a:cubicBezTo>
                        <a:pt x="449" y="1477"/>
                        <a:pt x="453" y="1481"/>
                        <a:pt x="459" y="1481"/>
                      </a:cubicBezTo>
                      <a:cubicBezTo>
                        <a:pt x="732" y="1481"/>
                        <a:pt x="732" y="1481"/>
                        <a:pt x="732" y="1481"/>
                      </a:cubicBezTo>
                      <a:cubicBezTo>
                        <a:pt x="737" y="1481"/>
                        <a:pt x="742" y="1477"/>
                        <a:pt x="742" y="14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984" tIns="45491" rIns="90984" bIns="45491" numCol="1" anchor="t" anchorCtr="0" compatLnSpc="1">
                  <a:prstTxWarp prst="textNoShape">
                    <a:avLst/>
                  </a:prstTxWarp>
                </a:bodyPr>
                <a:lstStyle/>
                <a:p>
                  <a:endParaRPr lang="en-US" dirty="0"/>
                </a:p>
              </p:txBody>
            </p:sp>
          </p:grpSp>
          <p:sp>
            <p:nvSpPr>
              <p:cNvPr id="45" name="Rectangle 44"/>
              <p:cNvSpPr/>
              <p:nvPr/>
            </p:nvSpPr>
            <p:spPr>
              <a:xfrm>
                <a:off x="4415454" y="4423382"/>
                <a:ext cx="1215552" cy="28171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894" tIns="55447" rIns="110894" bIns="55447" numCol="1" spcCol="0" rtlCol="0" fromWordArt="0" anchor="ctr" anchorCtr="0" forceAA="0" compatLnSpc="1">
                <a:prstTxWarp prst="textNoShape">
                  <a:avLst/>
                </a:prstTxWarp>
                <a:noAutofit/>
              </a:bodyPr>
              <a:lstStyle/>
              <a:p>
                <a:pPr algn="ctr"/>
                <a:r>
                  <a:rPr lang="en-US" sz="1576" dirty="0">
                    <a:solidFill>
                      <a:srgbClr val="FFFFFF"/>
                    </a:solidFill>
                  </a:rPr>
                  <a:t>Industry</a:t>
                </a:r>
              </a:p>
            </p:txBody>
          </p:sp>
          <p:sp>
            <p:nvSpPr>
              <p:cNvPr id="46" name="Rectangle 45"/>
              <p:cNvSpPr/>
              <p:nvPr/>
            </p:nvSpPr>
            <p:spPr>
              <a:xfrm>
                <a:off x="6249410" y="4433342"/>
                <a:ext cx="1356153" cy="28171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894" tIns="55447" rIns="110894" bIns="55447" numCol="1" spcCol="0" rtlCol="0" fromWordArt="0" anchor="ctr" anchorCtr="0" forceAA="0" compatLnSpc="1">
                <a:prstTxWarp prst="textNoShape">
                  <a:avLst/>
                </a:prstTxWarp>
                <a:noAutofit/>
              </a:bodyPr>
              <a:lstStyle/>
              <a:p>
                <a:pPr algn="ctr"/>
                <a:r>
                  <a:rPr lang="en-US" sz="1543" dirty="0">
                    <a:solidFill>
                      <a:srgbClr val="575757"/>
                    </a:solidFill>
                  </a:rPr>
                  <a:t>Public/quasi-public orgs.</a:t>
                </a:r>
              </a:p>
            </p:txBody>
          </p:sp>
        </p:grpSp>
      </p:grpSp>
      <p:sp>
        <p:nvSpPr>
          <p:cNvPr id="48" name="ee4pContent4"/>
          <p:cNvSpPr txBox="1"/>
          <p:nvPr/>
        </p:nvSpPr>
        <p:spPr>
          <a:xfrm>
            <a:off x="8407913" y="2433959"/>
            <a:ext cx="3075682" cy="73866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292410" lvl="1" indent="-194940">
              <a:buClr>
                <a:schemeClr val="tx2">
                  <a:lumMod val="100000"/>
                </a:schemeClr>
              </a:buClr>
              <a:buSzPct val="100000"/>
            </a:pPr>
            <a:r>
              <a:rPr lang="en-US" sz="1200" dirty="0">
                <a:solidFill>
                  <a:schemeClr val="tx1">
                    <a:lumMod val="100000"/>
                  </a:schemeClr>
                </a:solidFill>
              </a:rPr>
              <a:t>Community colleges</a:t>
            </a:r>
          </a:p>
          <a:p>
            <a:pPr marL="292410" lvl="1" indent="-194940">
              <a:buClr>
                <a:schemeClr val="tx2">
                  <a:lumMod val="100000"/>
                </a:schemeClr>
              </a:buClr>
              <a:buSzPct val="100000"/>
            </a:pPr>
            <a:r>
              <a:rPr lang="en-US" sz="1200" dirty="0">
                <a:solidFill>
                  <a:schemeClr val="tx1">
                    <a:lumMod val="100000"/>
                  </a:schemeClr>
                </a:solidFill>
              </a:rPr>
              <a:t>Vocational technical institutions</a:t>
            </a:r>
          </a:p>
          <a:p>
            <a:pPr marL="292410" lvl="1" indent="-194940">
              <a:buClr>
                <a:schemeClr val="tx2">
                  <a:lumMod val="100000"/>
                </a:schemeClr>
              </a:buClr>
              <a:buSzPct val="100000"/>
            </a:pPr>
            <a:r>
              <a:rPr lang="en-US" sz="1200" dirty="0">
                <a:solidFill>
                  <a:schemeClr val="tx1">
                    <a:lumMod val="100000"/>
                  </a:schemeClr>
                </a:solidFill>
              </a:rPr>
              <a:t>State colleges</a:t>
            </a:r>
          </a:p>
        </p:txBody>
      </p:sp>
      <p:sp>
        <p:nvSpPr>
          <p:cNvPr id="49" name="ee4pContent3"/>
          <p:cNvSpPr txBox="1"/>
          <p:nvPr/>
        </p:nvSpPr>
        <p:spPr>
          <a:xfrm>
            <a:off x="8407913" y="4783254"/>
            <a:ext cx="3075682" cy="73866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292410" lvl="1" indent="-194940">
              <a:buClr>
                <a:schemeClr val="tx2">
                  <a:lumMod val="100000"/>
                </a:schemeClr>
              </a:buClr>
              <a:buSzPct val="100000"/>
            </a:pPr>
            <a:r>
              <a:rPr lang="en-US" sz="1200" dirty="0">
                <a:solidFill>
                  <a:schemeClr val="tx1">
                    <a:lumMod val="100000"/>
                  </a:schemeClr>
                </a:solidFill>
              </a:rPr>
              <a:t>Licensing and regulatory bodies</a:t>
            </a:r>
          </a:p>
          <a:p>
            <a:pPr marL="292410" lvl="1" indent="-194940">
              <a:buClr>
                <a:schemeClr val="tx2">
                  <a:lumMod val="100000"/>
                </a:schemeClr>
              </a:buClr>
              <a:buSzPct val="100000"/>
            </a:pPr>
            <a:r>
              <a:rPr lang="en-US" sz="1200" dirty="0">
                <a:solidFill>
                  <a:schemeClr val="tx1">
                    <a:lumMod val="100000"/>
                  </a:schemeClr>
                </a:solidFill>
              </a:rPr>
              <a:t>Unions and state practitioner organizations</a:t>
            </a:r>
          </a:p>
          <a:p>
            <a:pPr marL="292410" lvl="1" indent="-194940">
              <a:buClr>
                <a:schemeClr val="tx2">
                  <a:lumMod val="100000"/>
                </a:schemeClr>
              </a:buClr>
              <a:buSzPct val="100000"/>
            </a:pPr>
            <a:endParaRPr lang="en-US" sz="1200" dirty="0">
              <a:solidFill>
                <a:schemeClr val="tx1">
                  <a:lumMod val="100000"/>
                </a:schemeClr>
              </a:solidFill>
            </a:endParaRPr>
          </a:p>
        </p:txBody>
      </p:sp>
      <p:sp>
        <p:nvSpPr>
          <p:cNvPr id="50" name="ee4pContent2"/>
          <p:cNvSpPr txBox="1"/>
          <p:nvPr/>
        </p:nvSpPr>
        <p:spPr>
          <a:xfrm>
            <a:off x="639040" y="4783254"/>
            <a:ext cx="3014051" cy="553998"/>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lvl="1">
              <a:buClr>
                <a:schemeClr val="tx2">
                  <a:lumMod val="100000"/>
                </a:schemeClr>
              </a:buClr>
              <a:buSzPct val="100000"/>
            </a:pPr>
            <a:r>
              <a:rPr lang="en-US" sz="1200" dirty="0">
                <a:solidFill>
                  <a:schemeClr val="tx1">
                    <a:lumMod val="100000"/>
                  </a:schemeClr>
                </a:solidFill>
              </a:rPr>
              <a:t>Hospitals/acute care facilities</a:t>
            </a:r>
          </a:p>
          <a:p>
            <a:pPr lvl="1">
              <a:buClr>
                <a:schemeClr val="tx2">
                  <a:lumMod val="100000"/>
                </a:schemeClr>
              </a:buClr>
              <a:buSzPct val="100000"/>
            </a:pPr>
            <a:r>
              <a:rPr lang="en-US" sz="1200" dirty="0">
                <a:solidFill>
                  <a:schemeClr val="tx1">
                    <a:lumMod val="100000"/>
                  </a:schemeClr>
                </a:solidFill>
              </a:rPr>
              <a:t>Nursing, residential, and long-term care facilities</a:t>
            </a:r>
            <a:endParaRPr lang="en-US" sz="1100" dirty="0">
              <a:solidFill>
                <a:schemeClr val="tx1">
                  <a:lumMod val="100000"/>
                </a:schemeClr>
              </a:solidFill>
            </a:endParaRPr>
          </a:p>
        </p:txBody>
      </p:sp>
      <p:sp>
        <p:nvSpPr>
          <p:cNvPr id="51" name="Rectangle 50"/>
          <p:cNvSpPr/>
          <p:nvPr/>
        </p:nvSpPr>
        <p:spPr>
          <a:xfrm flipH="1">
            <a:off x="481261" y="4025884"/>
            <a:ext cx="3515957" cy="729661"/>
          </a:xfrm>
          <a:prstGeom prst="rect">
            <a:avLst/>
          </a:prstGeom>
          <a:solidFill>
            <a:sysClr val="window" lastClr="FFFFFF"/>
          </a:solidFill>
          <a:ln w="17192" cap="rnd" cmpd="sng" algn="ctr">
            <a:noFill/>
            <a:prstDash val="solid"/>
          </a:ln>
          <a:effectLst/>
          <a:extLst>
            <a:ext uri="{91240B29-F687-4F45-9708-019B960494DF}">
              <a14:hiddenLine xmlns:a14="http://schemas.microsoft.com/office/drawing/2010/main" w="17192" cap="rnd" cmpd="sng" algn="ctr">
                <a:solidFill>
                  <a:schemeClr val="accent4"/>
                </a:solidFill>
                <a:prstDash val="solid"/>
              </a14:hiddenLine>
            </a:ext>
          </a:extLst>
        </p:spPr>
        <p:txBody>
          <a:bodyPr wrap="square" lIns="82525" tIns="41262" rIns="82525" bIns="41262" rtlCol="0" anchor="ctr" anchorCtr="0">
            <a:spAutoFit/>
          </a:bodyPr>
          <a:lstStyle/>
          <a:p>
            <a:pPr algn="ctr"/>
            <a:r>
              <a:rPr lang="en-US" sz="1400" kern="0" dirty="0">
                <a:solidFill>
                  <a:srgbClr val="29BA74"/>
                </a:solidFill>
              </a:rPr>
              <a:t>Communicate industry needs and facilitate apprenticeship and on-the-job training programs</a:t>
            </a:r>
          </a:p>
        </p:txBody>
      </p:sp>
      <p:sp>
        <p:nvSpPr>
          <p:cNvPr id="53" name="Rectangle 52"/>
          <p:cNvSpPr/>
          <p:nvPr/>
        </p:nvSpPr>
        <p:spPr>
          <a:xfrm flipH="1">
            <a:off x="8253908" y="1696101"/>
            <a:ext cx="3515957" cy="734943"/>
          </a:xfrm>
          <a:prstGeom prst="rect">
            <a:avLst/>
          </a:prstGeom>
          <a:solidFill>
            <a:sysClr val="window" lastClr="FFFFFF"/>
          </a:solidFill>
          <a:ln w="19050" cap="rnd" cmpd="sng" algn="ctr">
            <a:noFill/>
            <a:prstDash val="solid"/>
          </a:ln>
          <a:effectLst/>
          <a:extLst>
            <a:ext uri="{91240B29-F687-4F45-9708-019B960494DF}">
              <a14:hiddenLine xmlns:a14="http://schemas.microsoft.com/office/drawing/2010/main" w="19050" cap="rnd" cmpd="sng" algn="ctr">
                <a:solidFill>
                  <a:schemeClr val="accent4"/>
                </a:solidFill>
                <a:prstDash val="solid"/>
              </a14:hiddenLine>
            </a:ext>
          </a:extLst>
        </p:spPr>
        <p:txBody>
          <a:bodyPr lIns="0" tIns="0" rIns="0" bIns="0" rtlCol="0" anchor="ctr" anchorCtr="0"/>
          <a:lstStyle/>
          <a:p>
            <a:pPr algn="ctr"/>
            <a:r>
              <a:rPr lang="en-US" sz="1400" kern="0" dirty="0">
                <a:solidFill>
                  <a:srgbClr val="A8B21C"/>
                </a:solidFill>
              </a:rPr>
              <a:t>Align curricula to employer needs, address capacity issues, and promote priority careers</a:t>
            </a:r>
          </a:p>
        </p:txBody>
      </p:sp>
      <p:sp>
        <p:nvSpPr>
          <p:cNvPr id="54" name="Rectangle 53"/>
          <p:cNvSpPr/>
          <p:nvPr/>
        </p:nvSpPr>
        <p:spPr>
          <a:xfrm flipH="1">
            <a:off x="8253908" y="4025884"/>
            <a:ext cx="3515957" cy="646331"/>
          </a:xfrm>
          <a:prstGeom prst="rect">
            <a:avLst/>
          </a:prstGeom>
          <a:solidFill>
            <a:sysClr val="window" lastClr="FFFFFF"/>
          </a:solidFill>
          <a:ln w="19050" cap="rnd" cmpd="sng" algn="ctr">
            <a:noFill/>
            <a:prstDash val="solid"/>
          </a:ln>
          <a:effectLst/>
          <a:extLst>
            <a:ext uri="{91240B29-F687-4F45-9708-019B960494DF}">
              <a14:hiddenLine xmlns:a14="http://schemas.microsoft.com/office/drawing/2010/main" w="19050" cap="rnd" cmpd="sng" algn="ctr">
                <a:solidFill>
                  <a:schemeClr val="accent4"/>
                </a:solidFill>
                <a:prstDash val="solid"/>
              </a14:hiddenLine>
            </a:ext>
          </a:extLst>
        </p:spPr>
        <p:txBody>
          <a:bodyPr wrap="square" lIns="0" tIns="0" rIns="0" bIns="0" rtlCol="0" anchor="ctr" anchorCtr="0">
            <a:spAutoFit/>
          </a:bodyPr>
          <a:lstStyle/>
          <a:p>
            <a:pPr algn="ctr"/>
            <a:r>
              <a:rPr lang="en-US" sz="1400" kern="0" dirty="0">
                <a:solidFill>
                  <a:srgbClr val="29BA74"/>
                </a:solidFill>
              </a:rPr>
              <a:t>Verify gaps in WFD efforts and implement / oversee targeted initiatives at local-level</a:t>
            </a:r>
          </a:p>
        </p:txBody>
      </p:sp>
      <p:sp>
        <p:nvSpPr>
          <p:cNvPr id="55" name="Rectangle 54"/>
          <p:cNvSpPr/>
          <p:nvPr/>
        </p:nvSpPr>
        <p:spPr>
          <a:xfrm flipH="1">
            <a:off x="481261" y="1696101"/>
            <a:ext cx="3515957" cy="682603"/>
          </a:xfrm>
          <a:prstGeom prst="rect">
            <a:avLst/>
          </a:prstGeom>
          <a:solidFill>
            <a:sysClr val="window" lastClr="FFFFFF"/>
          </a:solidFill>
          <a:ln w="17192" cap="rnd" cmpd="sng" algn="ctr">
            <a:noFill/>
            <a:prstDash val="solid"/>
          </a:ln>
          <a:effectLst/>
          <a:extLst>
            <a:ext uri="{91240B29-F687-4F45-9708-019B960494DF}">
              <a14:hiddenLine xmlns:a14="http://schemas.microsoft.com/office/drawing/2010/main" w="17192" cap="rnd" cmpd="sng" algn="ctr">
                <a:solidFill>
                  <a:schemeClr val="accent4"/>
                </a:solidFill>
                <a:prstDash val="solid"/>
              </a14:hiddenLine>
            </a:ext>
          </a:extLst>
        </p:spPr>
        <p:txBody>
          <a:bodyPr wrap="square" lIns="82525" tIns="41262" rIns="82525" bIns="41262" rtlCol="0" anchor="ctr" anchorCtr="0">
            <a:noAutofit/>
          </a:bodyPr>
          <a:lstStyle/>
          <a:p>
            <a:pPr algn="ctr"/>
            <a:r>
              <a:rPr lang="en-US" sz="1400" kern="0" dirty="0">
                <a:solidFill>
                  <a:schemeClr val="accent2"/>
                </a:solidFill>
              </a:rPr>
              <a:t>Convene stakeholders and generate policy for long term change</a:t>
            </a:r>
          </a:p>
        </p:txBody>
      </p:sp>
      <p:pic>
        <p:nvPicPr>
          <p:cNvPr id="187396" name="Picture 4" descr="Image result for massachusetts executive office of educa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406" y="2548603"/>
            <a:ext cx="931997" cy="9319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56534" y="2385834"/>
            <a:ext cx="2316063" cy="10854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State Executive Offices of:</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Labor &amp; Workforce Development</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Education</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Health &amp; Human Services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Housing &amp; Economic Development</a:t>
            </a:r>
          </a:p>
        </p:txBody>
      </p:sp>
      <p:pic>
        <p:nvPicPr>
          <p:cNvPr id="59" name="Picture 18" descr="Image result for partners healthca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5759" y="5262573"/>
            <a:ext cx="939913" cy="38379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0" descr="https://www.maseniorcare.org/themes/msca_theme/images/msca-logo-wid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406" y="5522713"/>
            <a:ext cx="974368" cy="33128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0" descr="Image result for beth israel deaconess medical cent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406" y="5977035"/>
            <a:ext cx="1170480" cy="28439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descr="Image result for benchmark senior livi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81757" y="5440450"/>
            <a:ext cx="949018" cy="216693"/>
          </a:xfrm>
          <a:prstGeom prst="rect">
            <a:avLst/>
          </a:prstGeom>
          <a:noFill/>
          <a:extLst>
            <a:ext uri="{909E8E84-426E-40DD-AFC4-6F175D3DCCD1}">
              <a14:hiddenFill xmlns:a14="http://schemas.microsoft.com/office/drawing/2010/main">
                <a:solidFill>
                  <a:srgbClr val="FFFFFF"/>
                </a:solidFill>
              </a14:hiddenFill>
            </a:ext>
          </a:extLst>
        </p:spPr>
      </p:pic>
      <p:pic>
        <p:nvPicPr>
          <p:cNvPr id="187401" name="Picture 9" descr="Image result for commonwealth corporation bost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34333" y="5362973"/>
            <a:ext cx="1362760" cy="421255"/>
          </a:xfrm>
          <a:prstGeom prst="rect">
            <a:avLst/>
          </a:prstGeom>
          <a:noFill/>
          <a:extLst>
            <a:ext uri="{909E8E84-426E-40DD-AFC4-6F175D3DCCD1}">
              <a14:hiddenFill xmlns:a14="http://schemas.microsoft.com/office/drawing/2010/main">
                <a:solidFill>
                  <a:srgbClr val="FFFFFF"/>
                </a:solidFill>
              </a14:hiddenFill>
            </a:ext>
          </a:extLst>
        </p:spPr>
      </p:pic>
      <p:pic>
        <p:nvPicPr>
          <p:cNvPr id="187403" name="Picture 11" descr="Image result for 1199 seiu"/>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39520" y="5340873"/>
            <a:ext cx="1028332" cy="377370"/>
          </a:xfrm>
          <a:prstGeom prst="rect">
            <a:avLst/>
          </a:prstGeom>
          <a:noFill/>
          <a:extLst>
            <a:ext uri="{909E8E84-426E-40DD-AFC4-6F175D3DCCD1}">
              <a14:hiddenFill xmlns:a14="http://schemas.microsoft.com/office/drawing/2010/main">
                <a:solidFill>
                  <a:srgbClr val="FFFFFF"/>
                </a:solidFill>
              </a14:hiddenFill>
            </a:ext>
          </a:extLst>
        </p:spPr>
      </p:pic>
      <p:pic>
        <p:nvPicPr>
          <p:cNvPr id="187405" name="Picture 13" descr="Image result for massachusetts nursing associati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72329" y="5986225"/>
            <a:ext cx="1320663" cy="245178"/>
          </a:xfrm>
          <a:prstGeom prst="rect">
            <a:avLst/>
          </a:prstGeom>
          <a:noFill/>
          <a:extLst>
            <a:ext uri="{909E8E84-426E-40DD-AFC4-6F175D3DCCD1}">
              <a14:hiddenFill xmlns:a14="http://schemas.microsoft.com/office/drawing/2010/main">
                <a:solidFill>
                  <a:srgbClr val="FFFFFF"/>
                </a:solidFill>
              </a14:hiddenFill>
            </a:ext>
          </a:extLst>
        </p:spPr>
      </p:pic>
      <p:pic>
        <p:nvPicPr>
          <p:cNvPr id="187407" name="Picture 15" descr="Image result for MA association of behavioral health"/>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30555" y="5898378"/>
            <a:ext cx="1110083" cy="33302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4" descr="Image result for umass"/>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967852" y="2929018"/>
            <a:ext cx="877096" cy="71679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4" descr="Image result for quinsigamond community colleg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30351" y="3005895"/>
            <a:ext cx="1341920" cy="47470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6" descr="Image result for fallon healthcar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19924" y="5821320"/>
            <a:ext cx="802601" cy="503593"/>
          </a:xfrm>
          <a:prstGeom prst="rect">
            <a:avLst/>
          </a:prstGeom>
          <a:noFill/>
          <a:extLst>
            <a:ext uri="{909E8E84-426E-40DD-AFC4-6F175D3DCCD1}">
              <a14:hiddenFill xmlns:a14="http://schemas.microsoft.com/office/drawing/2010/main">
                <a:solidFill>
                  <a:srgbClr val="FFFFFF"/>
                </a:solidFill>
              </a14:hiddenFill>
            </a:ext>
          </a:extLst>
        </p:spPr>
      </p:pic>
      <p:pic>
        <p:nvPicPr>
          <p:cNvPr id="187415" name="Picture 23" descr="Image result for dimock cent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48453" y="5815953"/>
            <a:ext cx="851422" cy="440120"/>
          </a:xfrm>
          <a:prstGeom prst="rect">
            <a:avLst/>
          </a:prstGeom>
          <a:noFill/>
          <a:extLst>
            <a:ext uri="{909E8E84-426E-40DD-AFC4-6F175D3DCCD1}">
              <a14:hiddenFill xmlns:a14="http://schemas.microsoft.com/office/drawing/2010/main">
                <a:solidFill>
                  <a:srgbClr val="FFFFFF"/>
                </a:solidFill>
              </a14:hiddenFill>
            </a:ext>
          </a:extLst>
        </p:spPr>
      </p:pic>
      <p:pic>
        <p:nvPicPr>
          <p:cNvPr id="187419" name="Picture 27" descr="Image may contain: text"/>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777443" y="5705571"/>
            <a:ext cx="615535" cy="615535"/>
          </a:xfrm>
          <a:prstGeom prst="rect">
            <a:avLst/>
          </a:prstGeom>
          <a:noFill/>
          <a:extLst>
            <a:ext uri="{909E8E84-426E-40DD-AFC4-6F175D3DCCD1}">
              <a14:hiddenFill xmlns:a14="http://schemas.microsoft.com/office/drawing/2010/main">
                <a:solidFill>
                  <a:srgbClr val="FFFFFF"/>
                </a:solidFill>
              </a14:hiddenFill>
            </a:ext>
          </a:extLst>
        </p:spPr>
      </p:pic>
      <p:pic>
        <p:nvPicPr>
          <p:cNvPr id="187423" name="Picture 31" descr="Related imag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95946" y="3408061"/>
            <a:ext cx="1312354" cy="320157"/>
          </a:xfrm>
          <a:prstGeom prst="rect">
            <a:avLst/>
          </a:prstGeom>
          <a:noFill/>
          <a:extLst>
            <a:ext uri="{909E8E84-426E-40DD-AFC4-6F175D3DCCD1}">
              <a14:hiddenFill xmlns:a14="http://schemas.microsoft.com/office/drawing/2010/main">
                <a:solidFill>
                  <a:srgbClr val="FFFFFF"/>
                </a:solidFill>
              </a14:hiddenFill>
            </a:ext>
          </a:extLst>
        </p:spPr>
      </p:pic>
      <p:pic>
        <p:nvPicPr>
          <p:cNvPr id="187425" name="Picture 33" descr="Image result for framingham sta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832660" y="3523041"/>
            <a:ext cx="896014" cy="258240"/>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p:cNvSpPr/>
          <p:nvPr/>
        </p:nvSpPr>
        <p:spPr>
          <a:xfrm>
            <a:off x="259882" y="4008294"/>
            <a:ext cx="4628134" cy="2368015"/>
          </a:xfrm>
          <a:prstGeom prst="rect">
            <a:avLst/>
          </a:prstGeom>
          <a:noFill/>
          <a:ln w="9525" cap="rnd" cmpd="sng" algn="ctr">
            <a:solidFill>
              <a:srgbClr val="29BA7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Tree>
    <p:custDataLst>
      <p:tags r:id="rId2"/>
    </p:custDataLst>
    <p:extLst>
      <p:ext uri="{BB962C8B-B14F-4D97-AF65-F5344CB8AC3E}">
        <p14:creationId xmlns:p14="http://schemas.microsoft.com/office/powerpoint/2010/main" val="2350242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574" name="think-cell Slide" r:id="rId5" imgW="395" imgH="396" progId="TCLayout.ActiveDocument.1">
                  <p:embed/>
                </p:oleObj>
              </mc:Choice>
              <mc:Fallback>
                <p:oleObj name="think-cell Slide" r:id="rId5" imgW="395" imgH="39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622800"/>
            <a:ext cx="10933350" cy="332399"/>
          </a:xfrm>
        </p:spPr>
        <p:txBody>
          <a:bodyPr/>
          <a:lstStyle/>
          <a:p>
            <a:r>
              <a:rPr lang="en-US" dirty="0">
                <a:solidFill>
                  <a:srgbClr val="A8B21C"/>
                </a:solidFill>
              </a:rPr>
              <a:t>Recall: </a:t>
            </a:r>
            <a:r>
              <a:rPr lang="en-US" dirty="0"/>
              <a:t>Analysis of BLS and </a:t>
            </a:r>
            <a:r>
              <a:rPr lang="en-US" dirty="0" err="1"/>
              <a:t>LMI</a:t>
            </a:r>
            <a:r>
              <a:rPr lang="en-US" dirty="0"/>
              <a:t> data identified 3 priority job groups</a:t>
            </a:r>
          </a:p>
        </p:txBody>
      </p:sp>
      <p:grpSp>
        <p:nvGrpSpPr>
          <p:cNvPr id="15" name="Group 14"/>
          <p:cNvGrpSpPr/>
          <p:nvPr/>
        </p:nvGrpSpPr>
        <p:grpSpPr>
          <a:xfrm>
            <a:off x="629997" y="1906772"/>
            <a:ext cx="5232429" cy="4056370"/>
            <a:chOff x="629997" y="1577999"/>
            <a:chExt cx="5232429" cy="4056370"/>
          </a:xfrm>
        </p:grpSpPr>
        <p:sp>
          <p:nvSpPr>
            <p:cNvPr id="98" name="Freeform 27"/>
            <p:cNvSpPr>
              <a:spLocks/>
            </p:cNvSpPr>
            <p:nvPr/>
          </p:nvSpPr>
          <p:spPr bwMode="auto">
            <a:xfrm flipH="1">
              <a:off x="4195096" y="2737737"/>
              <a:ext cx="1667330" cy="1769557"/>
            </a:xfrm>
            <a:custGeom>
              <a:avLst/>
              <a:gdLst>
                <a:gd name="T0" fmla="*/ 0 w 369"/>
                <a:gd name="T1" fmla="*/ 226 h 325"/>
                <a:gd name="T2" fmla="*/ 369 w 369"/>
                <a:gd name="T3" fmla="*/ 325 h 325"/>
                <a:gd name="T4" fmla="*/ 369 w 369"/>
                <a:gd name="T5" fmla="*/ 0 h 325"/>
                <a:gd name="T6" fmla="*/ 0 w 369"/>
                <a:gd name="T7" fmla="*/ 100 h 325"/>
                <a:gd name="T8" fmla="*/ 0 w 369"/>
                <a:gd name="T9" fmla="*/ 226 h 325"/>
              </a:gdLst>
              <a:ahLst/>
              <a:cxnLst>
                <a:cxn ang="0">
                  <a:pos x="T0" y="T1"/>
                </a:cxn>
                <a:cxn ang="0">
                  <a:pos x="T2" y="T3"/>
                </a:cxn>
                <a:cxn ang="0">
                  <a:pos x="T4" y="T5"/>
                </a:cxn>
                <a:cxn ang="0">
                  <a:pos x="T6" y="T7"/>
                </a:cxn>
                <a:cxn ang="0">
                  <a:pos x="T8" y="T9"/>
                </a:cxn>
              </a:cxnLst>
              <a:rect l="0" t="0" r="r" b="b"/>
              <a:pathLst>
                <a:path w="369" h="325">
                  <a:moveTo>
                    <a:pt x="0" y="226"/>
                  </a:moveTo>
                  <a:lnTo>
                    <a:pt x="369" y="325"/>
                  </a:lnTo>
                  <a:lnTo>
                    <a:pt x="369" y="0"/>
                  </a:lnTo>
                  <a:lnTo>
                    <a:pt x="0" y="100"/>
                  </a:lnTo>
                  <a:lnTo>
                    <a:pt x="0" y="2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28"/>
            <p:cNvSpPr>
              <a:spLocks/>
            </p:cNvSpPr>
            <p:nvPr/>
          </p:nvSpPr>
          <p:spPr bwMode="auto">
            <a:xfrm flipH="1">
              <a:off x="2410287" y="2160590"/>
              <a:ext cx="1667330" cy="2896627"/>
            </a:xfrm>
            <a:custGeom>
              <a:avLst/>
              <a:gdLst>
                <a:gd name="T0" fmla="*/ 369 w 369"/>
                <a:gd name="T1" fmla="*/ 0 h 532"/>
                <a:gd name="T2" fmla="*/ 0 w 369"/>
                <a:gd name="T3" fmla="*/ 99 h 532"/>
                <a:gd name="T4" fmla="*/ 0 w 369"/>
                <a:gd name="T5" fmla="*/ 434 h 532"/>
                <a:gd name="T6" fmla="*/ 369 w 369"/>
                <a:gd name="T7" fmla="*/ 532 h 532"/>
                <a:gd name="T8" fmla="*/ 369 w 369"/>
                <a:gd name="T9" fmla="*/ 0 h 532"/>
              </a:gdLst>
              <a:ahLst/>
              <a:cxnLst>
                <a:cxn ang="0">
                  <a:pos x="T0" y="T1"/>
                </a:cxn>
                <a:cxn ang="0">
                  <a:pos x="T2" y="T3"/>
                </a:cxn>
                <a:cxn ang="0">
                  <a:pos x="T4" y="T5"/>
                </a:cxn>
                <a:cxn ang="0">
                  <a:pos x="T6" y="T7"/>
                </a:cxn>
                <a:cxn ang="0">
                  <a:pos x="T8" y="T9"/>
                </a:cxn>
              </a:cxnLst>
              <a:rect l="0" t="0" r="r" b="b"/>
              <a:pathLst>
                <a:path w="369" h="532">
                  <a:moveTo>
                    <a:pt x="369" y="0"/>
                  </a:moveTo>
                  <a:lnTo>
                    <a:pt x="0" y="99"/>
                  </a:lnTo>
                  <a:lnTo>
                    <a:pt x="0" y="434"/>
                  </a:lnTo>
                  <a:lnTo>
                    <a:pt x="369" y="532"/>
                  </a:lnTo>
                  <a:lnTo>
                    <a:pt x="36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29"/>
            <p:cNvSpPr>
              <a:spLocks/>
            </p:cNvSpPr>
            <p:nvPr/>
          </p:nvSpPr>
          <p:spPr bwMode="auto">
            <a:xfrm flipH="1">
              <a:off x="629997" y="1577999"/>
              <a:ext cx="1671847" cy="4056370"/>
            </a:xfrm>
            <a:custGeom>
              <a:avLst/>
              <a:gdLst>
                <a:gd name="T0" fmla="*/ 370 w 370"/>
                <a:gd name="T1" fmla="*/ 0 h 745"/>
                <a:gd name="T2" fmla="*/ 0 w 370"/>
                <a:gd name="T3" fmla="*/ 100 h 745"/>
                <a:gd name="T4" fmla="*/ 0 w 370"/>
                <a:gd name="T5" fmla="*/ 646 h 745"/>
                <a:gd name="T6" fmla="*/ 370 w 370"/>
                <a:gd name="T7" fmla="*/ 745 h 745"/>
                <a:gd name="T8" fmla="*/ 370 w 370"/>
                <a:gd name="T9" fmla="*/ 0 h 745"/>
              </a:gdLst>
              <a:ahLst/>
              <a:cxnLst>
                <a:cxn ang="0">
                  <a:pos x="T0" y="T1"/>
                </a:cxn>
                <a:cxn ang="0">
                  <a:pos x="T2" y="T3"/>
                </a:cxn>
                <a:cxn ang="0">
                  <a:pos x="T4" y="T5"/>
                </a:cxn>
                <a:cxn ang="0">
                  <a:pos x="T6" y="T7"/>
                </a:cxn>
                <a:cxn ang="0">
                  <a:pos x="T8" y="T9"/>
                </a:cxn>
              </a:cxnLst>
              <a:rect l="0" t="0" r="r" b="b"/>
              <a:pathLst>
                <a:path w="370" h="745">
                  <a:moveTo>
                    <a:pt x="370" y="0"/>
                  </a:moveTo>
                  <a:lnTo>
                    <a:pt x="0" y="100"/>
                  </a:lnTo>
                  <a:lnTo>
                    <a:pt x="0" y="646"/>
                  </a:lnTo>
                  <a:lnTo>
                    <a:pt x="370" y="745"/>
                  </a:lnTo>
                  <a:lnTo>
                    <a:pt x="37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7" name="Group 4">
            <a:extLst>
              <a:ext uri="{FF2B5EF4-FFF2-40B4-BE49-F238E27FC236}">
                <a16:creationId xmlns:a16="http://schemas.microsoft.com/office/drawing/2014/main" id="{635BCA48-AF0C-496A-8958-749696C344BA}"/>
              </a:ext>
            </a:extLst>
          </p:cNvPr>
          <p:cNvGrpSpPr>
            <a:grpSpLocks noChangeAspect="1"/>
          </p:cNvGrpSpPr>
          <p:nvPr/>
        </p:nvGrpSpPr>
        <p:grpSpPr bwMode="auto">
          <a:xfrm>
            <a:off x="6559306" y="1985763"/>
            <a:ext cx="928219" cy="929079"/>
            <a:chOff x="1682" y="0"/>
            <a:chExt cx="4316" cy="4320"/>
          </a:xfrm>
        </p:grpSpPr>
        <p:sp>
          <p:nvSpPr>
            <p:cNvPr id="118" name="AutoShape 3">
              <a:extLst>
                <a:ext uri="{FF2B5EF4-FFF2-40B4-BE49-F238E27FC236}">
                  <a16:creationId xmlns:a16="http://schemas.microsoft.com/office/drawing/2014/main" id="{63BED099-6243-4611-A7F1-BCC83FD1537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5">
              <a:extLst>
                <a:ext uri="{FF2B5EF4-FFF2-40B4-BE49-F238E27FC236}">
                  <a16:creationId xmlns:a16="http://schemas.microsoft.com/office/drawing/2014/main" id="{1C5DF4BC-E088-4367-8EB9-7F5CC56A0AAF}"/>
                </a:ext>
              </a:extLst>
            </p:cNvPr>
            <p:cNvSpPr>
              <a:spLocks/>
            </p:cNvSpPr>
            <p:nvPr/>
          </p:nvSpPr>
          <p:spPr bwMode="auto">
            <a:xfrm>
              <a:off x="3012" y="564"/>
              <a:ext cx="1727" cy="1313"/>
            </a:xfrm>
            <a:custGeom>
              <a:avLst/>
              <a:gdLst>
                <a:gd name="T0" fmla="*/ 890 w 922"/>
                <a:gd name="T1" fmla="*/ 537 h 700"/>
                <a:gd name="T2" fmla="*/ 922 w 922"/>
                <a:gd name="T3" fmla="*/ 635 h 700"/>
                <a:gd name="T4" fmla="*/ 786 w 922"/>
                <a:gd name="T5" fmla="*/ 675 h 700"/>
                <a:gd name="T6" fmla="*/ 244 w 922"/>
                <a:gd name="T7" fmla="*/ 354 h 700"/>
                <a:gd name="T8" fmla="*/ 201 w 922"/>
                <a:gd name="T9" fmla="*/ 380 h 700"/>
                <a:gd name="T10" fmla="*/ 25 w 922"/>
                <a:gd name="T11" fmla="*/ 638 h 700"/>
                <a:gd name="T12" fmla="*/ 0 w 922"/>
                <a:gd name="T13" fmla="*/ 452 h 700"/>
                <a:gd name="T14" fmla="*/ 446 w 922"/>
                <a:gd name="T15" fmla="*/ 0 h 700"/>
                <a:gd name="T16" fmla="*/ 892 w 922"/>
                <a:gd name="T17" fmla="*/ 452 h 700"/>
                <a:gd name="T18" fmla="*/ 890 w 922"/>
                <a:gd name="T19" fmla="*/ 53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2" h="700">
                  <a:moveTo>
                    <a:pt x="890" y="537"/>
                  </a:moveTo>
                  <a:cubicBezTo>
                    <a:pt x="888" y="561"/>
                    <a:pt x="896" y="597"/>
                    <a:pt x="922" y="635"/>
                  </a:cubicBezTo>
                  <a:cubicBezTo>
                    <a:pt x="922" y="635"/>
                    <a:pt x="830" y="700"/>
                    <a:pt x="786" y="675"/>
                  </a:cubicBezTo>
                  <a:cubicBezTo>
                    <a:pt x="735" y="647"/>
                    <a:pt x="523" y="353"/>
                    <a:pt x="244" y="354"/>
                  </a:cubicBezTo>
                  <a:cubicBezTo>
                    <a:pt x="244" y="354"/>
                    <a:pt x="214" y="371"/>
                    <a:pt x="201" y="380"/>
                  </a:cubicBezTo>
                  <a:cubicBezTo>
                    <a:pt x="75" y="465"/>
                    <a:pt x="69" y="677"/>
                    <a:pt x="25" y="638"/>
                  </a:cubicBezTo>
                  <a:cubicBezTo>
                    <a:pt x="9" y="618"/>
                    <a:pt x="0" y="507"/>
                    <a:pt x="0" y="452"/>
                  </a:cubicBezTo>
                  <a:cubicBezTo>
                    <a:pt x="0" y="202"/>
                    <a:pt x="194" y="0"/>
                    <a:pt x="446" y="0"/>
                  </a:cubicBezTo>
                  <a:cubicBezTo>
                    <a:pt x="699" y="0"/>
                    <a:pt x="892" y="202"/>
                    <a:pt x="892" y="452"/>
                  </a:cubicBezTo>
                  <a:cubicBezTo>
                    <a:pt x="892" y="481"/>
                    <a:pt x="893" y="510"/>
                    <a:pt x="890" y="53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6">
              <a:extLst>
                <a:ext uri="{FF2B5EF4-FFF2-40B4-BE49-F238E27FC236}">
                  <a16:creationId xmlns:a16="http://schemas.microsoft.com/office/drawing/2014/main" id="{1A8C46DA-4D31-421F-8D25-FBE9CCC4FB45}"/>
                </a:ext>
              </a:extLst>
            </p:cNvPr>
            <p:cNvSpPr>
              <a:spLocks noEditPoints="1"/>
            </p:cNvSpPr>
            <p:nvPr/>
          </p:nvSpPr>
          <p:spPr bwMode="auto">
            <a:xfrm>
              <a:off x="2150" y="1802"/>
              <a:ext cx="3383" cy="1869"/>
            </a:xfrm>
            <a:custGeom>
              <a:avLst/>
              <a:gdLst>
                <a:gd name="T0" fmla="*/ 722 w 1806"/>
                <a:gd name="T1" fmla="*/ 997 h 997"/>
                <a:gd name="T2" fmla="*/ 5 w 1806"/>
                <a:gd name="T3" fmla="*/ 967 h 997"/>
                <a:gd name="T4" fmla="*/ 611 w 1806"/>
                <a:gd name="T5" fmla="*/ 584 h 997"/>
                <a:gd name="T6" fmla="*/ 863 w 1806"/>
                <a:gd name="T7" fmla="*/ 872 h 997"/>
                <a:gd name="T8" fmla="*/ 773 w 1806"/>
                <a:gd name="T9" fmla="*/ 997 h 997"/>
                <a:gd name="T10" fmla="*/ 1583 w 1806"/>
                <a:gd name="T11" fmla="*/ 650 h 997"/>
                <a:gd name="T12" fmla="*/ 1780 w 1806"/>
                <a:gd name="T13" fmla="*/ 997 h 997"/>
                <a:gd name="T14" fmla="*/ 1369 w 1806"/>
                <a:gd name="T15" fmla="*/ 804 h 997"/>
                <a:gd name="T16" fmla="*/ 1320 w 1806"/>
                <a:gd name="T17" fmla="*/ 795 h 997"/>
                <a:gd name="T18" fmla="*/ 1311 w 1806"/>
                <a:gd name="T19" fmla="*/ 746 h 997"/>
                <a:gd name="T20" fmla="*/ 1269 w 1806"/>
                <a:gd name="T21" fmla="*/ 755 h 997"/>
                <a:gd name="T22" fmla="*/ 1260 w 1806"/>
                <a:gd name="T23" fmla="*/ 804 h 997"/>
                <a:gd name="T24" fmla="*/ 1211 w 1806"/>
                <a:gd name="T25" fmla="*/ 814 h 997"/>
                <a:gd name="T26" fmla="*/ 1220 w 1806"/>
                <a:gd name="T27" fmla="*/ 855 h 997"/>
                <a:gd name="T28" fmla="*/ 1269 w 1806"/>
                <a:gd name="T29" fmla="*/ 865 h 997"/>
                <a:gd name="T30" fmla="*/ 1279 w 1806"/>
                <a:gd name="T31" fmla="*/ 914 h 997"/>
                <a:gd name="T32" fmla="*/ 1320 w 1806"/>
                <a:gd name="T33" fmla="*/ 904 h 997"/>
                <a:gd name="T34" fmla="*/ 1330 w 1806"/>
                <a:gd name="T35" fmla="*/ 855 h 997"/>
                <a:gd name="T36" fmla="*/ 1379 w 1806"/>
                <a:gd name="T37" fmla="*/ 846 h 997"/>
                <a:gd name="T38" fmla="*/ 1300 w 1806"/>
                <a:gd name="T39" fmla="*/ 61 h 997"/>
                <a:gd name="T40" fmla="*/ 1252 w 1806"/>
                <a:gd name="T41" fmla="*/ 111 h 997"/>
                <a:gd name="T42" fmla="*/ 904 w 1806"/>
                <a:gd name="T43" fmla="*/ 502 h 997"/>
                <a:gd name="T44" fmla="*/ 556 w 1806"/>
                <a:gd name="T45" fmla="*/ 111 h 997"/>
                <a:gd name="T46" fmla="*/ 497 w 1806"/>
                <a:gd name="T47" fmla="*/ 26 h 997"/>
                <a:gd name="T48" fmla="*/ 456 w 1806"/>
                <a:gd name="T49" fmla="*/ 11 h 997"/>
                <a:gd name="T50" fmla="*/ 518 w 1806"/>
                <a:gd name="T51" fmla="*/ 135 h 997"/>
                <a:gd name="T52" fmla="*/ 655 w 1806"/>
                <a:gd name="T53" fmla="*/ 568 h 997"/>
                <a:gd name="T54" fmla="*/ 699 w 1806"/>
                <a:gd name="T55" fmla="*/ 458 h 997"/>
                <a:gd name="T56" fmla="*/ 1107 w 1806"/>
                <a:gd name="T57" fmla="*/ 459 h 997"/>
                <a:gd name="T58" fmla="*/ 1151 w 1806"/>
                <a:gd name="T59" fmla="*/ 568 h 997"/>
                <a:gd name="T60" fmla="*/ 1290 w 1806"/>
                <a:gd name="T61" fmla="*/ 134 h 997"/>
                <a:gd name="T62" fmla="*/ 1300 w 1806"/>
                <a:gd name="T63" fmla="*/ 61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6" h="997">
                  <a:moveTo>
                    <a:pt x="863" y="872"/>
                  </a:moveTo>
                  <a:cubicBezTo>
                    <a:pt x="722" y="997"/>
                    <a:pt x="722" y="997"/>
                    <a:pt x="722" y="997"/>
                  </a:cubicBezTo>
                  <a:cubicBezTo>
                    <a:pt x="26" y="997"/>
                    <a:pt x="26" y="997"/>
                    <a:pt x="26" y="997"/>
                  </a:cubicBezTo>
                  <a:cubicBezTo>
                    <a:pt x="10" y="997"/>
                    <a:pt x="0" y="981"/>
                    <a:pt x="5" y="967"/>
                  </a:cubicBezTo>
                  <a:cubicBezTo>
                    <a:pt x="33" y="893"/>
                    <a:pt x="113" y="700"/>
                    <a:pt x="223" y="650"/>
                  </a:cubicBezTo>
                  <a:cubicBezTo>
                    <a:pt x="359" y="587"/>
                    <a:pt x="611" y="584"/>
                    <a:pt x="611" y="584"/>
                  </a:cubicBezTo>
                  <a:cubicBezTo>
                    <a:pt x="611" y="584"/>
                    <a:pt x="611" y="584"/>
                    <a:pt x="611" y="584"/>
                  </a:cubicBezTo>
                  <a:lnTo>
                    <a:pt x="863" y="872"/>
                  </a:lnTo>
                  <a:close/>
                  <a:moveTo>
                    <a:pt x="1780" y="997"/>
                  </a:moveTo>
                  <a:cubicBezTo>
                    <a:pt x="773" y="997"/>
                    <a:pt x="773" y="997"/>
                    <a:pt x="773" y="997"/>
                  </a:cubicBezTo>
                  <a:cubicBezTo>
                    <a:pt x="773" y="997"/>
                    <a:pt x="1231" y="585"/>
                    <a:pt x="1232" y="585"/>
                  </a:cubicBezTo>
                  <a:cubicBezTo>
                    <a:pt x="1307" y="588"/>
                    <a:pt x="1479" y="601"/>
                    <a:pt x="1583" y="650"/>
                  </a:cubicBezTo>
                  <a:cubicBezTo>
                    <a:pt x="1693" y="700"/>
                    <a:pt x="1773" y="893"/>
                    <a:pt x="1801" y="967"/>
                  </a:cubicBezTo>
                  <a:cubicBezTo>
                    <a:pt x="1806" y="981"/>
                    <a:pt x="1796" y="997"/>
                    <a:pt x="1780" y="997"/>
                  </a:cubicBezTo>
                  <a:close/>
                  <a:moveTo>
                    <a:pt x="1379" y="814"/>
                  </a:moveTo>
                  <a:cubicBezTo>
                    <a:pt x="1379" y="809"/>
                    <a:pt x="1374" y="804"/>
                    <a:pt x="1369" y="804"/>
                  </a:cubicBezTo>
                  <a:cubicBezTo>
                    <a:pt x="1330" y="804"/>
                    <a:pt x="1330" y="804"/>
                    <a:pt x="1330" y="804"/>
                  </a:cubicBezTo>
                  <a:cubicBezTo>
                    <a:pt x="1324" y="804"/>
                    <a:pt x="1320" y="800"/>
                    <a:pt x="1320" y="795"/>
                  </a:cubicBezTo>
                  <a:cubicBezTo>
                    <a:pt x="1320" y="755"/>
                    <a:pt x="1320" y="755"/>
                    <a:pt x="1320" y="755"/>
                  </a:cubicBezTo>
                  <a:cubicBezTo>
                    <a:pt x="1320" y="750"/>
                    <a:pt x="1316" y="746"/>
                    <a:pt x="1311" y="746"/>
                  </a:cubicBezTo>
                  <a:cubicBezTo>
                    <a:pt x="1279" y="746"/>
                    <a:pt x="1279" y="746"/>
                    <a:pt x="1279" y="746"/>
                  </a:cubicBezTo>
                  <a:cubicBezTo>
                    <a:pt x="1273" y="746"/>
                    <a:pt x="1269" y="750"/>
                    <a:pt x="1269" y="755"/>
                  </a:cubicBezTo>
                  <a:cubicBezTo>
                    <a:pt x="1269" y="795"/>
                    <a:pt x="1269" y="795"/>
                    <a:pt x="1269" y="795"/>
                  </a:cubicBezTo>
                  <a:cubicBezTo>
                    <a:pt x="1269" y="800"/>
                    <a:pt x="1265" y="804"/>
                    <a:pt x="1260" y="804"/>
                  </a:cubicBezTo>
                  <a:cubicBezTo>
                    <a:pt x="1220" y="804"/>
                    <a:pt x="1220" y="804"/>
                    <a:pt x="1220" y="804"/>
                  </a:cubicBezTo>
                  <a:cubicBezTo>
                    <a:pt x="1215" y="804"/>
                    <a:pt x="1211" y="809"/>
                    <a:pt x="1211" y="814"/>
                  </a:cubicBezTo>
                  <a:cubicBezTo>
                    <a:pt x="1211" y="846"/>
                    <a:pt x="1211" y="846"/>
                    <a:pt x="1211" y="846"/>
                  </a:cubicBezTo>
                  <a:cubicBezTo>
                    <a:pt x="1211" y="851"/>
                    <a:pt x="1215" y="855"/>
                    <a:pt x="1220" y="855"/>
                  </a:cubicBezTo>
                  <a:cubicBezTo>
                    <a:pt x="1260" y="855"/>
                    <a:pt x="1260" y="855"/>
                    <a:pt x="1260" y="855"/>
                  </a:cubicBezTo>
                  <a:cubicBezTo>
                    <a:pt x="1265" y="855"/>
                    <a:pt x="1269" y="859"/>
                    <a:pt x="1269" y="865"/>
                  </a:cubicBezTo>
                  <a:cubicBezTo>
                    <a:pt x="1269" y="904"/>
                    <a:pt x="1269" y="904"/>
                    <a:pt x="1269" y="904"/>
                  </a:cubicBezTo>
                  <a:cubicBezTo>
                    <a:pt x="1269" y="910"/>
                    <a:pt x="1273" y="914"/>
                    <a:pt x="1279" y="914"/>
                  </a:cubicBezTo>
                  <a:cubicBezTo>
                    <a:pt x="1311" y="914"/>
                    <a:pt x="1311" y="914"/>
                    <a:pt x="1311" y="914"/>
                  </a:cubicBezTo>
                  <a:cubicBezTo>
                    <a:pt x="1316" y="914"/>
                    <a:pt x="1320" y="910"/>
                    <a:pt x="1320" y="904"/>
                  </a:cubicBezTo>
                  <a:cubicBezTo>
                    <a:pt x="1320" y="865"/>
                    <a:pt x="1320" y="865"/>
                    <a:pt x="1320" y="865"/>
                  </a:cubicBezTo>
                  <a:cubicBezTo>
                    <a:pt x="1320" y="859"/>
                    <a:pt x="1324" y="855"/>
                    <a:pt x="1330" y="855"/>
                  </a:cubicBezTo>
                  <a:cubicBezTo>
                    <a:pt x="1369" y="855"/>
                    <a:pt x="1369" y="855"/>
                    <a:pt x="1369" y="855"/>
                  </a:cubicBezTo>
                  <a:cubicBezTo>
                    <a:pt x="1374" y="855"/>
                    <a:pt x="1379" y="851"/>
                    <a:pt x="1379" y="846"/>
                  </a:cubicBezTo>
                  <a:lnTo>
                    <a:pt x="1379" y="814"/>
                  </a:lnTo>
                  <a:close/>
                  <a:moveTo>
                    <a:pt x="1300" y="61"/>
                  </a:moveTo>
                  <a:cubicBezTo>
                    <a:pt x="1292" y="76"/>
                    <a:pt x="1281" y="90"/>
                    <a:pt x="1262" y="99"/>
                  </a:cubicBezTo>
                  <a:cubicBezTo>
                    <a:pt x="1258" y="102"/>
                    <a:pt x="1254" y="106"/>
                    <a:pt x="1252" y="111"/>
                  </a:cubicBezTo>
                  <a:cubicBezTo>
                    <a:pt x="1214" y="208"/>
                    <a:pt x="1143" y="372"/>
                    <a:pt x="1116" y="396"/>
                  </a:cubicBezTo>
                  <a:cubicBezTo>
                    <a:pt x="1075" y="432"/>
                    <a:pt x="963" y="502"/>
                    <a:pt x="904" y="502"/>
                  </a:cubicBezTo>
                  <a:cubicBezTo>
                    <a:pt x="844" y="502"/>
                    <a:pt x="732" y="432"/>
                    <a:pt x="691" y="396"/>
                  </a:cubicBezTo>
                  <a:cubicBezTo>
                    <a:pt x="664" y="372"/>
                    <a:pt x="594" y="208"/>
                    <a:pt x="556" y="111"/>
                  </a:cubicBezTo>
                  <a:cubicBezTo>
                    <a:pt x="553" y="105"/>
                    <a:pt x="548" y="100"/>
                    <a:pt x="542" y="98"/>
                  </a:cubicBezTo>
                  <a:cubicBezTo>
                    <a:pt x="516" y="88"/>
                    <a:pt x="503" y="54"/>
                    <a:pt x="497" y="26"/>
                  </a:cubicBezTo>
                  <a:cubicBezTo>
                    <a:pt x="497" y="26"/>
                    <a:pt x="496" y="26"/>
                    <a:pt x="495" y="26"/>
                  </a:cubicBezTo>
                  <a:cubicBezTo>
                    <a:pt x="486" y="26"/>
                    <a:pt x="468" y="26"/>
                    <a:pt x="456" y="11"/>
                  </a:cubicBezTo>
                  <a:cubicBezTo>
                    <a:pt x="454" y="7"/>
                    <a:pt x="452" y="3"/>
                    <a:pt x="450" y="0"/>
                  </a:cubicBezTo>
                  <a:cubicBezTo>
                    <a:pt x="451" y="32"/>
                    <a:pt x="464" y="108"/>
                    <a:pt x="518" y="135"/>
                  </a:cubicBezTo>
                  <a:cubicBezTo>
                    <a:pt x="540" y="191"/>
                    <a:pt x="613" y="372"/>
                    <a:pt x="655" y="421"/>
                  </a:cubicBezTo>
                  <a:cubicBezTo>
                    <a:pt x="655" y="568"/>
                    <a:pt x="655" y="568"/>
                    <a:pt x="655" y="568"/>
                  </a:cubicBezTo>
                  <a:cubicBezTo>
                    <a:pt x="663" y="578"/>
                    <a:pt x="678" y="593"/>
                    <a:pt x="699" y="609"/>
                  </a:cubicBezTo>
                  <a:cubicBezTo>
                    <a:pt x="699" y="458"/>
                    <a:pt x="699" y="458"/>
                    <a:pt x="699" y="458"/>
                  </a:cubicBezTo>
                  <a:cubicBezTo>
                    <a:pt x="755" y="498"/>
                    <a:pt x="843" y="546"/>
                    <a:pt x="904" y="546"/>
                  </a:cubicBezTo>
                  <a:cubicBezTo>
                    <a:pt x="963" y="546"/>
                    <a:pt x="1051" y="498"/>
                    <a:pt x="1107" y="459"/>
                  </a:cubicBezTo>
                  <a:cubicBezTo>
                    <a:pt x="1107" y="609"/>
                    <a:pt x="1107" y="609"/>
                    <a:pt x="1107" y="609"/>
                  </a:cubicBezTo>
                  <a:cubicBezTo>
                    <a:pt x="1128" y="593"/>
                    <a:pt x="1143" y="578"/>
                    <a:pt x="1151" y="568"/>
                  </a:cubicBezTo>
                  <a:cubicBezTo>
                    <a:pt x="1151" y="423"/>
                    <a:pt x="1151" y="423"/>
                    <a:pt x="1151" y="423"/>
                  </a:cubicBezTo>
                  <a:cubicBezTo>
                    <a:pt x="1193" y="375"/>
                    <a:pt x="1268" y="189"/>
                    <a:pt x="1290" y="134"/>
                  </a:cubicBezTo>
                  <a:cubicBezTo>
                    <a:pt x="1332" y="109"/>
                    <a:pt x="1347" y="68"/>
                    <a:pt x="1353" y="42"/>
                  </a:cubicBezTo>
                  <a:cubicBezTo>
                    <a:pt x="1337" y="50"/>
                    <a:pt x="1319" y="57"/>
                    <a:pt x="1300" y="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1" name="Group 120"/>
          <p:cNvGrpSpPr>
            <a:grpSpLocks noChangeAspect="1"/>
          </p:cNvGrpSpPr>
          <p:nvPr/>
        </p:nvGrpSpPr>
        <p:grpSpPr>
          <a:xfrm>
            <a:off x="6559235" y="3410352"/>
            <a:ext cx="928362" cy="928362"/>
            <a:chOff x="5273675" y="2606675"/>
            <a:chExt cx="1644650" cy="1644650"/>
          </a:xfrm>
        </p:grpSpPr>
        <p:sp>
          <p:nvSpPr>
            <p:cNvPr id="122" name="AutoShape 20"/>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23" name="Group 122"/>
            <p:cNvGrpSpPr/>
            <p:nvPr/>
          </p:nvGrpSpPr>
          <p:grpSpPr>
            <a:xfrm>
              <a:off x="5444331" y="2805906"/>
              <a:ext cx="1303338" cy="1246188"/>
              <a:chOff x="5443538" y="2797175"/>
              <a:chExt cx="1303338" cy="1246188"/>
            </a:xfrm>
          </p:grpSpPr>
          <p:sp>
            <p:nvSpPr>
              <p:cNvPr id="125" name="Freeform 22"/>
              <p:cNvSpPr>
                <a:spLocks noEditPoints="1"/>
              </p:cNvSpPr>
              <p:nvPr/>
            </p:nvSpPr>
            <p:spPr bwMode="auto">
              <a:xfrm>
                <a:off x="5578475" y="3268663"/>
                <a:ext cx="712788" cy="712788"/>
              </a:xfrm>
              <a:custGeom>
                <a:avLst/>
                <a:gdLst>
                  <a:gd name="T0" fmla="*/ 499 w 998"/>
                  <a:gd name="T1" fmla="*/ 0 h 998"/>
                  <a:gd name="T2" fmla="*/ 0 w 998"/>
                  <a:gd name="T3" fmla="*/ 499 h 998"/>
                  <a:gd name="T4" fmla="*/ 499 w 998"/>
                  <a:gd name="T5" fmla="*/ 998 h 998"/>
                  <a:gd name="T6" fmla="*/ 998 w 998"/>
                  <a:gd name="T7" fmla="*/ 499 h 998"/>
                  <a:gd name="T8" fmla="*/ 499 w 998"/>
                  <a:gd name="T9" fmla="*/ 0 h 998"/>
                  <a:gd name="T10" fmla="*/ 499 w 998"/>
                  <a:gd name="T11" fmla="*/ 671 h 998"/>
                  <a:gd name="T12" fmla="*/ 327 w 998"/>
                  <a:gd name="T13" fmla="*/ 499 h 998"/>
                  <a:gd name="T14" fmla="*/ 499 w 998"/>
                  <a:gd name="T15" fmla="*/ 327 h 998"/>
                  <a:gd name="T16" fmla="*/ 671 w 998"/>
                  <a:gd name="T17" fmla="*/ 499 h 998"/>
                  <a:gd name="T18" fmla="*/ 499 w 998"/>
                  <a:gd name="T19" fmla="*/ 67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8" h="998">
                    <a:moveTo>
                      <a:pt x="499" y="0"/>
                    </a:moveTo>
                    <a:cubicBezTo>
                      <a:pt x="224" y="0"/>
                      <a:pt x="0" y="224"/>
                      <a:pt x="0" y="499"/>
                    </a:cubicBezTo>
                    <a:cubicBezTo>
                      <a:pt x="0" y="774"/>
                      <a:pt x="224" y="998"/>
                      <a:pt x="499" y="998"/>
                    </a:cubicBezTo>
                    <a:cubicBezTo>
                      <a:pt x="774" y="998"/>
                      <a:pt x="998" y="774"/>
                      <a:pt x="998" y="499"/>
                    </a:cubicBezTo>
                    <a:cubicBezTo>
                      <a:pt x="998" y="224"/>
                      <a:pt x="774" y="0"/>
                      <a:pt x="499" y="0"/>
                    </a:cubicBezTo>
                    <a:close/>
                    <a:moveTo>
                      <a:pt x="499" y="671"/>
                    </a:moveTo>
                    <a:cubicBezTo>
                      <a:pt x="404" y="671"/>
                      <a:pt x="327" y="594"/>
                      <a:pt x="327" y="499"/>
                    </a:cubicBezTo>
                    <a:cubicBezTo>
                      <a:pt x="327" y="404"/>
                      <a:pt x="404" y="327"/>
                      <a:pt x="499" y="327"/>
                    </a:cubicBezTo>
                    <a:cubicBezTo>
                      <a:pt x="594" y="327"/>
                      <a:pt x="671" y="404"/>
                      <a:pt x="671" y="499"/>
                    </a:cubicBezTo>
                    <a:cubicBezTo>
                      <a:pt x="671" y="594"/>
                      <a:pt x="594" y="671"/>
                      <a:pt x="499" y="67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25"/>
              <p:cNvSpPr>
                <a:spLocks/>
              </p:cNvSpPr>
              <p:nvPr/>
            </p:nvSpPr>
            <p:spPr bwMode="auto">
              <a:xfrm>
                <a:off x="5443538" y="2797175"/>
                <a:ext cx="1303338" cy="1246188"/>
              </a:xfrm>
              <a:custGeom>
                <a:avLst/>
                <a:gdLst>
                  <a:gd name="connsiteX0" fmla="*/ 1125971 w 1303338"/>
                  <a:gd name="connsiteY0" fmla="*/ 1100138 h 1246188"/>
                  <a:gd name="connsiteX1" fmla="*/ 1100059 w 1303338"/>
                  <a:gd name="connsiteY1" fmla="*/ 1106568 h 1246188"/>
                  <a:gd name="connsiteX2" fmla="*/ 1068387 w 1303338"/>
                  <a:gd name="connsiteY2" fmla="*/ 1157288 h 1246188"/>
                  <a:gd name="connsiteX3" fmla="*/ 1125971 w 1303338"/>
                  <a:gd name="connsiteY3" fmla="*/ 1214438 h 1246188"/>
                  <a:gd name="connsiteX4" fmla="*/ 1181396 w 1303338"/>
                  <a:gd name="connsiteY4" fmla="*/ 1175148 h 1246188"/>
                  <a:gd name="connsiteX5" fmla="*/ 1184275 w 1303338"/>
                  <a:gd name="connsiteY5" fmla="*/ 1157288 h 1246188"/>
                  <a:gd name="connsiteX6" fmla="*/ 1182116 w 1303338"/>
                  <a:gd name="connsiteY6" fmla="*/ 1143715 h 1246188"/>
                  <a:gd name="connsiteX7" fmla="*/ 1131730 w 1303338"/>
                  <a:gd name="connsiteY7" fmla="*/ 1100138 h 1246188"/>
                  <a:gd name="connsiteX8" fmla="*/ 1125971 w 1303338"/>
                  <a:gd name="connsiteY8" fmla="*/ 1100138 h 1246188"/>
                  <a:gd name="connsiteX9" fmla="*/ 491332 w 1303338"/>
                  <a:gd name="connsiteY9" fmla="*/ 736600 h 1246188"/>
                  <a:gd name="connsiteX10" fmla="*/ 582614 w 1303338"/>
                  <a:gd name="connsiteY10" fmla="*/ 827882 h 1246188"/>
                  <a:gd name="connsiteX11" fmla="*/ 491332 w 1303338"/>
                  <a:gd name="connsiteY11" fmla="*/ 919164 h 1246188"/>
                  <a:gd name="connsiteX12" fmla="*/ 400050 w 1303338"/>
                  <a:gd name="connsiteY12" fmla="*/ 827882 h 1246188"/>
                  <a:gd name="connsiteX13" fmla="*/ 491332 w 1303338"/>
                  <a:gd name="connsiteY13" fmla="*/ 736600 h 1246188"/>
                  <a:gd name="connsiteX14" fmla="*/ 491412 w 1303338"/>
                  <a:gd name="connsiteY14" fmla="*/ 439738 h 1246188"/>
                  <a:gd name="connsiteX15" fmla="*/ 482138 w 1303338"/>
                  <a:gd name="connsiteY15" fmla="*/ 440451 h 1246188"/>
                  <a:gd name="connsiteX16" fmla="*/ 480712 w 1303338"/>
                  <a:gd name="connsiteY16" fmla="*/ 440451 h 1246188"/>
                  <a:gd name="connsiteX17" fmla="*/ 472151 w 1303338"/>
                  <a:gd name="connsiteY17" fmla="*/ 440451 h 1246188"/>
                  <a:gd name="connsiteX18" fmla="*/ 471438 w 1303338"/>
                  <a:gd name="connsiteY18" fmla="*/ 440451 h 1246188"/>
                  <a:gd name="connsiteX19" fmla="*/ 218198 w 1303338"/>
                  <a:gd name="connsiteY19" fmla="*/ 553161 h 1246188"/>
                  <a:gd name="connsiteX20" fmla="*/ 105489 w 1303338"/>
                  <a:gd name="connsiteY20" fmla="*/ 807114 h 1246188"/>
                  <a:gd name="connsiteX21" fmla="*/ 105489 w 1303338"/>
                  <a:gd name="connsiteY21" fmla="*/ 807828 h 1246188"/>
                  <a:gd name="connsiteX22" fmla="*/ 104775 w 1303338"/>
                  <a:gd name="connsiteY22" fmla="*/ 815675 h 1246188"/>
                  <a:gd name="connsiteX23" fmla="*/ 104775 w 1303338"/>
                  <a:gd name="connsiteY23" fmla="*/ 817101 h 1246188"/>
                  <a:gd name="connsiteX24" fmla="*/ 104775 w 1303338"/>
                  <a:gd name="connsiteY24" fmla="*/ 826375 h 1246188"/>
                  <a:gd name="connsiteX25" fmla="*/ 104775 w 1303338"/>
                  <a:gd name="connsiteY25" fmla="*/ 827088 h 1246188"/>
                  <a:gd name="connsiteX26" fmla="*/ 104775 w 1303338"/>
                  <a:gd name="connsiteY26" fmla="*/ 828515 h 1246188"/>
                  <a:gd name="connsiteX27" fmla="*/ 104775 w 1303338"/>
                  <a:gd name="connsiteY27" fmla="*/ 837075 h 1246188"/>
                  <a:gd name="connsiteX28" fmla="*/ 104775 w 1303338"/>
                  <a:gd name="connsiteY28" fmla="*/ 839215 h 1246188"/>
                  <a:gd name="connsiteX29" fmla="*/ 105489 w 1303338"/>
                  <a:gd name="connsiteY29" fmla="*/ 847062 h 1246188"/>
                  <a:gd name="connsiteX30" fmla="*/ 105489 w 1303338"/>
                  <a:gd name="connsiteY30" fmla="*/ 847775 h 1246188"/>
                  <a:gd name="connsiteX31" fmla="*/ 218198 w 1303338"/>
                  <a:gd name="connsiteY31" fmla="*/ 1101015 h 1246188"/>
                  <a:gd name="connsiteX32" fmla="*/ 472151 w 1303338"/>
                  <a:gd name="connsiteY32" fmla="*/ 1214438 h 1246188"/>
                  <a:gd name="connsiteX33" fmla="*/ 481425 w 1303338"/>
                  <a:gd name="connsiteY33" fmla="*/ 1214438 h 1246188"/>
                  <a:gd name="connsiteX34" fmla="*/ 482138 w 1303338"/>
                  <a:gd name="connsiteY34" fmla="*/ 1214438 h 1246188"/>
                  <a:gd name="connsiteX35" fmla="*/ 492125 w 1303338"/>
                  <a:gd name="connsiteY35" fmla="*/ 1214438 h 1246188"/>
                  <a:gd name="connsiteX36" fmla="*/ 502112 w 1303338"/>
                  <a:gd name="connsiteY36" fmla="*/ 1214438 h 1246188"/>
                  <a:gd name="connsiteX37" fmla="*/ 502826 w 1303338"/>
                  <a:gd name="connsiteY37" fmla="*/ 1214438 h 1246188"/>
                  <a:gd name="connsiteX38" fmla="*/ 512099 w 1303338"/>
                  <a:gd name="connsiteY38" fmla="*/ 1214438 h 1246188"/>
                  <a:gd name="connsiteX39" fmla="*/ 766052 w 1303338"/>
                  <a:gd name="connsiteY39" fmla="*/ 1101015 h 1246188"/>
                  <a:gd name="connsiteX40" fmla="*/ 878762 w 1303338"/>
                  <a:gd name="connsiteY40" fmla="*/ 847775 h 1246188"/>
                  <a:gd name="connsiteX41" fmla="*/ 878762 w 1303338"/>
                  <a:gd name="connsiteY41" fmla="*/ 847062 h 1246188"/>
                  <a:gd name="connsiteX42" fmla="*/ 879475 w 1303338"/>
                  <a:gd name="connsiteY42" fmla="*/ 839215 h 1246188"/>
                  <a:gd name="connsiteX43" fmla="*/ 879475 w 1303338"/>
                  <a:gd name="connsiteY43" fmla="*/ 837075 h 1246188"/>
                  <a:gd name="connsiteX44" fmla="*/ 879475 w 1303338"/>
                  <a:gd name="connsiteY44" fmla="*/ 828515 h 1246188"/>
                  <a:gd name="connsiteX45" fmla="*/ 879475 w 1303338"/>
                  <a:gd name="connsiteY45" fmla="*/ 827088 h 1246188"/>
                  <a:gd name="connsiteX46" fmla="*/ 879475 w 1303338"/>
                  <a:gd name="connsiteY46" fmla="*/ 826375 h 1246188"/>
                  <a:gd name="connsiteX47" fmla="*/ 879475 w 1303338"/>
                  <a:gd name="connsiteY47" fmla="*/ 817101 h 1246188"/>
                  <a:gd name="connsiteX48" fmla="*/ 879475 w 1303338"/>
                  <a:gd name="connsiteY48" fmla="*/ 815675 h 1246188"/>
                  <a:gd name="connsiteX49" fmla="*/ 878762 w 1303338"/>
                  <a:gd name="connsiteY49" fmla="*/ 807828 h 1246188"/>
                  <a:gd name="connsiteX50" fmla="*/ 878762 w 1303338"/>
                  <a:gd name="connsiteY50" fmla="*/ 807114 h 1246188"/>
                  <a:gd name="connsiteX51" fmla="*/ 766052 w 1303338"/>
                  <a:gd name="connsiteY51" fmla="*/ 553161 h 1246188"/>
                  <a:gd name="connsiteX52" fmla="*/ 512812 w 1303338"/>
                  <a:gd name="connsiteY52" fmla="*/ 440451 h 1246188"/>
                  <a:gd name="connsiteX53" fmla="*/ 512099 w 1303338"/>
                  <a:gd name="connsiteY53" fmla="*/ 440451 h 1246188"/>
                  <a:gd name="connsiteX54" fmla="*/ 503539 w 1303338"/>
                  <a:gd name="connsiteY54" fmla="*/ 440451 h 1246188"/>
                  <a:gd name="connsiteX55" fmla="*/ 502112 w 1303338"/>
                  <a:gd name="connsiteY55" fmla="*/ 440451 h 1246188"/>
                  <a:gd name="connsiteX56" fmla="*/ 492839 w 1303338"/>
                  <a:gd name="connsiteY56" fmla="*/ 439738 h 1246188"/>
                  <a:gd name="connsiteX57" fmla="*/ 492125 w 1303338"/>
                  <a:gd name="connsiteY57" fmla="*/ 439738 h 1246188"/>
                  <a:gd name="connsiteX58" fmla="*/ 491412 w 1303338"/>
                  <a:gd name="connsiteY58" fmla="*/ 439738 h 1246188"/>
                  <a:gd name="connsiteX59" fmla="*/ 15703 w 1303338"/>
                  <a:gd name="connsiteY59" fmla="*/ 0 h 1246188"/>
                  <a:gd name="connsiteX60" fmla="*/ 126337 w 1303338"/>
                  <a:gd name="connsiteY60" fmla="*/ 0 h 1246188"/>
                  <a:gd name="connsiteX61" fmla="*/ 237685 w 1303338"/>
                  <a:gd name="connsiteY61" fmla="*/ 111280 h 1246188"/>
                  <a:gd name="connsiteX62" fmla="*/ 237685 w 1303338"/>
                  <a:gd name="connsiteY62" fmla="*/ 258939 h 1246188"/>
                  <a:gd name="connsiteX63" fmla="*/ 693781 w 1303338"/>
                  <a:gd name="connsiteY63" fmla="*/ 258939 h 1246188"/>
                  <a:gd name="connsiteX64" fmla="*/ 782289 w 1303338"/>
                  <a:gd name="connsiteY64" fmla="*/ 347392 h 1246188"/>
                  <a:gd name="connsiteX65" fmla="*/ 766586 w 1303338"/>
                  <a:gd name="connsiteY65" fmla="*/ 363085 h 1246188"/>
                  <a:gd name="connsiteX66" fmla="*/ 304065 w 1303338"/>
                  <a:gd name="connsiteY66" fmla="*/ 363085 h 1246188"/>
                  <a:gd name="connsiteX67" fmla="*/ 288362 w 1303338"/>
                  <a:gd name="connsiteY67" fmla="*/ 347392 h 1246188"/>
                  <a:gd name="connsiteX68" fmla="*/ 304065 w 1303338"/>
                  <a:gd name="connsiteY68" fmla="*/ 331699 h 1246188"/>
                  <a:gd name="connsiteX69" fmla="*/ 748741 w 1303338"/>
                  <a:gd name="connsiteY69" fmla="*/ 331699 h 1246188"/>
                  <a:gd name="connsiteX70" fmla="*/ 693781 w 1303338"/>
                  <a:gd name="connsiteY70" fmla="*/ 289612 h 1246188"/>
                  <a:gd name="connsiteX71" fmla="*/ 237685 w 1303338"/>
                  <a:gd name="connsiteY71" fmla="*/ 289612 h 1246188"/>
                  <a:gd name="connsiteX72" fmla="*/ 237685 w 1303338"/>
                  <a:gd name="connsiteY72" fmla="*/ 495051 h 1246188"/>
                  <a:gd name="connsiteX73" fmla="*/ 492499 w 1303338"/>
                  <a:gd name="connsiteY73" fmla="*/ 408738 h 1246188"/>
                  <a:gd name="connsiteX74" fmla="*/ 879361 w 1303338"/>
                  <a:gd name="connsiteY74" fmla="*/ 666964 h 1246188"/>
                  <a:gd name="connsiteX75" fmla="*/ 959303 w 1303338"/>
                  <a:gd name="connsiteY75" fmla="*/ 666964 h 1246188"/>
                  <a:gd name="connsiteX76" fmla="*/ 1067795 w 1303338"/>
                  <a:gd name="connsiteY76" fmla="*/ 757557 h 1246188"/>
                  <a:gd name="connsiteX77" fmla="*/ 1124897 w 1303338"/>
                  <a:gd name="connsiteY77" fmla="*/ 1069282 h 1246188"/>
                  <a:gd name="connsiteX78" fmla="*/ 1125610 w 1303338"/>
                  <a:gd name="connsiteY78" fmla="*/ 1069282 h 1246188"/>
                  <a:gd name="connsiteX79" fmla="*/ 1213404 w 1303338"/>
                  <a:gd name="connsiteY79" fmla="*/ 1144182 h 1246188"/>
                  <a:gd name="connsiteX80" fmla="*/ 1287635 w 1303338"/>
                  <a:gd name="connsiteY80" fmla="*/ 1144182 h 1246188"/>
                  <a:gd name="connsiteX81" fmla="*/ 1303338 w 1303338"/>
                  <a:gd name="connsiteY81" fmla="*/ 1159875 h 1246188"/>
                  <a:gd name="connsiteX82" fmla="*/ 1287635 w 1303338"/>
                  <a:gd name="connsiteY82" fmla="*/ 1175568 h 1246188"/>
                  <a:gd name="connsiteX83" fmla="*/ 1212690 w 1303338"/>
                  <a:gd name="connsiteY83" fmla="*/ 1175568 h 1246188"/>
                  <a:gd name="connsiteX84" fmla="*/ 1125610 w 1303338"/>
                  <a:gd name="connsiteY84" fmla="*/ 1246188 h 1246188"/>
                  <a:gd name="connsiteX85" fmla="*/ 1037103 w 1303338"/>
                  <a:gd name="connsiteY85" fmla="*/ 1157735 h 1246188"/>
                  <a:gd name="connsiteX86" fmla="*/ 1094205 w 1303338"/>
                  <a:gd name="connsiteY86" fmla="*/ 1074989 h 1246188"/>
                  <a:gd name="connsiteX87" fmla="*/ 1036389 w 1303338"/>
                  <a:gd name="connsiteY87" fmla="*/ 763264 h 1246188"/>
                  <a:gd name="connsiteX88" fmla="*/ 959303 w 1303338"/>
                  <a:gd name="connsiteY88" fmla="*/ 698351 h 1246188"/>
                  <a:gd name="connsiteX89" fmla="*/ 891495 w 1303338"/>
                  <a:gd name="connsiteY89" fmla="*/ 698351 h 1246188"/>
                  <a:gd name="connsiteX90" fmla="*/ 911480 w 1303338"/>
                  <a:gd name="connsiteY90" fmla="*/ 827463 h 1246188"/>
                  <a:gd name="connsiteX91" fmla="*/ 492499 w 1303338"/>
                  <a:gd name="connsiteY91" fmla="*/ 1246188 h 1246188"/>
                  <a:gd name="connsiteX92" fmla="*/ 73518 w 1303338"/>
                  <a:gd name="connsiteY92" fmla="*/ 827463 h 1246188"/>
                  <a:gd name="connsiteX93" fmla="*/ 206279 w 1303338"/>
                  <a:gd name="connsiteY93" fmla="*/ 521445 h 1246188"/>
                  <a:gd name="connsiteX94" fmla="*/ 206279 w 1303338"/>
                  <a:gd name="connsiteY94" fmla="*/ 273919 h 1246188"/>
                  <a:gd name="connsiteX95" fmla="*/ 206279 w 1303338"/>
                  <a:gd name="connsiteY95" fmla="*/ 111280 h 1246188"/>
                  <a:gd name="connsiteX96" fmla="*/ 126337 w 1303338"/>
                  <a:gd name="connsiteY96" fmla="*/ 31387 h 1246188"/>
                  <a:gd name="connsiteX97" fmla="*/ 15703 w 1303338"/>
                  <a:gd name="connsiteY97" fmla="*/ 31387 h 1246188"/>
                  <a:gd name="connsiteX98" fmla="*/ 0 w 1303338"/>
                  <a:gd name="connsiteY98" fmla="*/ 15693 h 1246188"/>
                  <a:gd name="connsiteX99" fmla="*/ 15703 w 1303338"/>
                  <a:gd name="connsiteY99" fmla="*/ 0 h 12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03338" h="1246188">
                    <a:moveTo>
                      <a:pt x="1125971" y="1100138"/>
                    </a:moveTo>
                    <a:cubicBezTo>
                      <a:pt x="1116614" y="1100138"/>
                      <a:pt x="1107976" y="1102281"/>
                      <a:pt x="1100059" y="1106568"/>
                    </a:cubicBezTo>
                    <a:cubicBezTo>
                      <a:pt x="1081344" y="1115854"/>
                      <a:pt x="1068387" y="1135143"/>
                      <a:pt x="1068387" y="1157288"/>
                    </a:cubicBezTo>
                    <a:cubicBezTo>
                      <a:pt x="1068387" y="1188721"/>
                      <a:pt x="1094300" y="1214438"/>
                      <a:pt x="1125971" y="1214438"/>
                    </a:cubicBezTo>
                    <a:cubicBezTo>
                      <a:pt x="1151884" y="1214438"/>
                      <a:pt x="1173478" y="1198008"/>
                      <a:pt x="1181396" y="1175148"/>
                    </a:cubicBezTo>
                    <a:cubicBezTo>
                      <a:pt x="1182836" y="1169433"/>
                      <a:pt x="1184275" y="1163718"/>
                      <a:pt x="1184275" y="1157288"/>
                    </a:cubicBezTo>
                    <a:cubicBezTo>
                      <a:pt x="1184275" y="1153002"/>
                      <a:pt x="1183555" y="1148001"/>
                      <a:pt x="1182116" y="1143715"/>
                    </a:cubicBezTo>
                    <a:cubicBezTo>
                      <a:pt x="1176357" y="1120141"/>
                      <a:pt x="1156203" y="1102281"/>
                      <a:pt x="1131730" y="1100138"/>
                    </a:cubicBezTo>
                    <a:cubicBezTo>
                      <a:pt x="1129570" y="1100138"/>
                      <a:pt x="1128131" y="1100138"/>
                      <a:pt x="1125971" y="1100138"/>
                    </a:cubicBezTo>
                    <a:close/>
                    <a:moveTo>
                      <a:pt x="491332" y="736600"/>
                    </a:moveTo>
                    <a:cubicBezTo>
                      <a:pt x="541746" y="736600"/>
                      <a:pt x="582614" y="777468"/>
                      <a:pt x="582614" y="827882"/>
                    </a:cubicBezTo>
                    <a:cubicBezTo>
                      <a:pt x="582614" y="878296"/>
                      <a:pt x="541746" y="919164"/>
                      <a:pt x="491332" y="919164"/>
                    </a:cubicBezTo>
                    <a:cubicBezTo>
                      <a:pt x="440918" y="919164"/>
                      <a:pt x="400050" y="878296"/>
                      <a:pt x="400050" y="827882"/>
                    </a:cubicBezTo>
                    <a:cubicBezTo>
                      <a:pt x="400050" y="777468"/>
                      <a:pt x="440918" y="736600"/>
                      <a:pt x="491332" y="736600"/>
                    </a:cubicBezTo>
                    <a:close/>
                    <a:moveTo>
                      <a:pt x="491412" y="439738"/>
                    </a:moveTo>
                    <a:cubicBezTo>
                      <a:pt x="487845" y="439738"/>
                      <a:pt x="484992" y="439738"/>
                      <a:pt x="482138" y="440451"/>
                    </a:cubicBezTo>
                    <a:cubicBezTo>
                      <a:pt x="481425" y="440451"/>
                      <a:pt x="481425" y="440451"/>
                      <a:pt x="480712" y="440451"/>
                    </a:cubicBezTo>
                    <a:cubicBezTo>
                      <a:pt x="477858" y="440451"/>
                      <a:pt x="475005" y="440451"/>
                      <a:pt x="472151" y="440451"/>
                    </a:cubicBezTo>
                    <a:cubicBezTo>
                      <a:pt x="472151" y="440451"/>
                      <a:pt x="472151" y="440451"/>
                      <a:pt x="471438" y="440451"/>
                    </a:cubicBezTo>
                    <a:cubicBezTo>
                      <a:pt x="375849" y="445445"/>
                      <a:pt x="286680" y="485393"/>
                      <a:pt x="218198" y="553161"/>
                    </a:cubicBezTo>
                    <a:cubicBezTo>
                      <a:pt x="149716" y="621643"/>
                      <a:pt x="110482" y="710812"/>
                      <a:pt x="105489" y="807114"/>
                    </a:cubicBezTo>
                    <a:cubicBezTo>
                      <a:pt x="105489" y="807114"/>
                      <a:pt x="105489" y="807114"/>
                      <a:pt x="105489" y="807828"/>
                    </a:cubicBezTo>
                    <a:cubicBezTo>
                      <a:pt x="105489" y="809968"/>
                      <a:pt x="104775" y="812821"/>
                      <a:pt x="104775" y="815675"/>
                    </a:cubicBezTo>
                    <a:cubicBezTo>
                      <a:pt x="104775" y="816388"/>
                      <a:pt x="104775" y="817101"/>
                      <a:pt x="104775" y="817101"/>
                    </a:cubicBezTo>
                    <a:cubicBezTo>
                      <a:pt x="104775" y="819955"/>
                      <a:pt x="104775" y="823521"/>
                      <a:pt x="104775" y="826375"/>
                    </a:cubicBezTo>
                    <a:cubicBezTo>
                      <a:pt x="104775" y="826375"/>
                      <a:pt x="104775" y="826375"/>
                      <a:pt x="104775" y="827088"/>
                    </a:cubicBezTo>
                    <a:cubicBezTo>
                      <a:pt x="104775" y="827801"/>
                      <a:pt x="104775" y="828515"/>
                      <a:pt x="104775" y="828515"/>
                    </a:cubicBezTo>
                    <a:cubicBezTo>
                      <a:pt x="104775" y="831368"/>
                      <a:pt x="104775" y="834222"/>
                      <a:pt x="104775" y="837075"/>
                    </a:cubicBezTo>
                    <a:cubicBezTo>
                      <a:pt x="104775" y="837788"/>
                      <a:pt x="104775" y="838502"/>
                      <a:pt x="104775" y="839215"/>
                    </a:cubicBezTo>
                    <a:cubicBezTo>
                      <a:pt x="104775" y="842069"/>
                      <a:pt x="105489" y="844209"/>
                      <a:pt x="105489" y="847062"/>
                    </a:cubicBezTo>
                    <a:cubicBezTo>
                      <a:pt x="105489" y="847062"/>
                      <a:pt x="105489" y="847062"/>
                      <a:pt x="105489" y="847775"/>
                    </a:cubicBezTo>
                    <a:cubicBezTo>
                      <a:pt x="110482" y="943364"/>
                      <a:pt x="149716" y="1033247"/>
                      <a:pt x="218198" y="1101015"/>
                    </a:cubicBezTo>
                    <a:cubicBezTo>
                      <a:pt x="286680" y="1169497"/>
                      <a:pt x="375849" y="1209445"/>
                      <a:pt x="472151" y="1214438"/>
                    </a:cubicBezTo>
                    <a:cubicBezTo>
                      <a:pt x="475005" y="1214438"/>
                      <a:pt x="478572" y="1214438"/>
                      <a:pt x="481425" y="1214438"/>
                    </a:cubicBezTo>
                    <a:cubicBezTo>
                      <a:pt x="481425" y="1214438"/>
                      <a:pt x="481425" y="1214438"/>
                      <a:pt x="482138" y="1214438"/>
                    </a:cubicBezTo>
                    <a:cubicBezTo>
                      <a:pt x="485705" y="1214438"/>
                      <a:pt x="488558" y="1214438"/>
                      <a:pt x="492125" y="1214438"/>
                    </a:cubicBezTo>
                    <a:cubicBezTo>
                      <a:pt x="495692" y="1214438"/>
                      <a:pt x="498545" y="1214438"/>
                      <a:pt x="502112" y="1214438"/>
                    </a:cubicBezTo>
                    <a:cubicBezTo>
                      <a:pt x="502112" y="1214438"/>
                      <a:pt x="502112" y="1214438"/>
                      <a:pt x="502826" y="1214438"/>
                    </a:cubicBezTo>
                    <a:cubicBezTo>
                      <a:pt x="506392" y="1214438"/>
                      <a:pt x="509246" y="1214438"/>
                      <a:pt x="512099" y="1214438"/>
                    </a:cubicBezTo>
                    <a:cubicBezTo>
                      <a:pt x="608402" y="1209445"/>
                      <a:pt x="697571" y="1169497"/>
                      <a:pt x="766052" y="1101015"/>
                    </a:cubicBezTo>
                    <a:cubicBezTo>
                      <a:pt x="834534" y="1033247"/>
                      <a:pt x="873768" y="943364"/>
                      <a:pt x="878762" y="847775"/>
                    </a:cubicBezTo>
                    <a:cubicBezTo>
                      <a:pt x="878762" y="847775"/>
                      <a:pt x="878762" y="847775"/>
                      <a:pt x="878762" y="847062"/>
                    </a:cubicBezTo>
                    <a:cubicBezTo>
                      <a:pt x="879475" y="844209"/>
                      <a:pt x="879475" y="842069"/>
                      <a:pt x="879475" y="839215"/>
                    </a:cubicBezTo>
                    <a:cubicBezTo>
                      <a:pt x="879475" y="838502"/>
                      <a:pt x="879475" y="837788"/>
                      <a:pt x="879475" y="837075"/>
                    </a:cubicBezTo>
                    <a:cubicBezTo>
                      <a:pt x="879475" y="834222"/>
                      <a:pt x="879475" y="831368"/>
                      <a:pt x="879475" y="828515"/>
                    </a:cubicBezTo>
                    <a:cubicBezTo>
                      <a:pt x="879475" y="828515"/>
                      <a:pt x="879475" y="827801"/>
                      <a:pt x="879475" y="827088"/>
                    </a:cubicBezTo>
                    <a:cubicBezTo>
                      <a:pt x="879475" y="827088"/>
                      <a:pt x="879475" y="827088"/>
                      <a:pt x="879475" y="826375"/>
                    </a:cubicBezTo>
                    <a:cubicBezTo>
                      <a:pt x="879475" y="823521"/>
                      <a:pt x="879475" y="819955"/>
                      <a:pt x="879475" y="817101"/>
                    </a:cubicBezTo>
                    <a:cubicBezTo>
                      <a:pt x="879475" y="817101"/>
                      <a:pt x="879475" y="816388"/>
                      <a:pt x="879475" y="815675"/>
                    </a:cubicBezTo>
                    <a:cubicBezTo>
                      <a:pt x="879475" y="812821"/>
                      <a:pt x="879475" y="809968"/>
                      <a:pt x="878762" y="807828"/>
                    </a:cubicBezTo>
                    <a:cubicBezTo>
                      <a:pt x="878762" y="807114"/>
                      <a:pt x="878762" y="807114"/>
                      <a:pt x="878762" y="807114"/>
                    </a:cubicBezTo>
                    <a:cubicBezTo>
                      <a:pt x="873768" y="710812"/>
                      <a:pt x="834534" y="621643"/>
                      <a:pt x="766052" y="553161"/>
                    </a:cubicBezTo>
                    <a:cubicBezTo>
                      <a:pt x="697571" y="485393"/>
                      <a:pt x="608402" y="445445"/>
                      <a:pt x="512812" y="440451"/>
                    </a:cubicBezTo>
                    <a:cubicBezTo>
                      <a:pt x="512099" y="440451"/>
                      <a:pt x="512099" y="440451"/>
                      <a:pt x="512099" y="440451"/>
                    </a:cubicBezTo>
                    <a:cubicBezTo>
                      <a:pt x="509246" y="440451"/>
                      <a:pt x="506392" y="440451"/>
                      <a:pt x="503539" y="440451"/>
                    </a:cubicBezTo>
                    <a:cubicBezTo>
                      <a:pt x="502826" y="440451"/>
                      <a:pt x="502826" y="440451"/>
                      <a:pt x="502112" y="440451"/>
                    </a:cubicBezTo>
                    <a:cubicBezTo>
                      <a:pt x="499259" y="439738"/>
                      <a:pt x="496405" y="439738"/>
                      <a:pt x="492839" y="439738"/>
                    </a:cubicBezTo>
                    <a:cubicBezTo>
                      <a:pt x="492839" y="439738"/>
                      <a:pt x="492839" y="439738"/>
                      <a:pt x="492125" y="439738"/>
                    </a:cubicBezTo>
                    <a:cubicBezTo>
                      <a:pt x="492125" y="439738"/>
                      <a:pt x="492125" y="439738"/>
                      <a:pt x="491412" y="439738"/>
                    </a:cubicBezTo>
                    <a:close/>
                    <a:moveTo>
                      <a:pt x="15703" y="0"/>
                    </a:moveTo>
                    <a:cubicBezTo>
                      <a:pt x="15703" y="0"/>
                      <a:pt x="15703" y="0"/>
                      <a:pt x="126337" y="0"/>
                    </a:cubicBezTo>
                    <a:cubicBezTo>
                      <a:pt x="187721" y="0"/>
                      <a:pt x="237685" y="49933"/>
                      <a:pt x="237685" y="111280"/>
                    </a:cubicBezTo>
                    <a:cubicBezTo>
                      <a:pt x="237685" y="111280"/>
                      <a:pt x="237685" y="111280"/>
                      <a:pt x="237685" y="258939"/>
                    </a:cubicBezTo>
                    <a:cubicBezTo>
                      <a:pt x="237685" y="258939"/>
                      <a:pt x="237685" y="258939"/>
                      <a:pt x="693781" y="258939"/>
                    </a:cubicBezTo>
                    <a:cubicBezTo>
                      <a:pt x="742318" y="258939"/>
                      <a:pt x="782289" y="298172"/>
                      <a:pt x="782289" y="347392"/>
                    </a:cubicBezTo>
                    <a:cubicBezTo>
                      <a:pt x="782289" y="355952"/>
                      <a:pt x="775151" y="363085"/>
                      <a:pt x="766586" y="363085"/>
                    </a:cubicBezTo>
                    <a:cubicBezTo>
                      <a:pt x="766586" y="363085"/>
                      <a:pt x="766586" y="363085"/>
                      <a:pt x="304065" y="363085"/>
                    </a:cubicBezTo>
                    <a:cubicBezTo>
                      <a:pt x="295500" y="363085"/>
                      <a:pt x="288362" y="355952"/>
                      <a:pt x="288362" y="347392"/>
                    </a:cubicBezTo>
                    <a:cubicBezTo>
                      <a:pt x="288362" y="338119"/>
                      <a:pt x="295500" y="331699"/>
                      <a:pt x="304065" y="331699"/>
                    </a:cubicBezTo>
                    <a:cubicBezTo>
                      <a:pt x="304065" y="331699"/>
                      <a:pt x="304065" y="331699"/>
                      <a:pt x="748741" y="331699"/>
                    </a:cubicBezTo>
                    <a:cubicBezTo>
                      <a:pt x="741604" y="307445"/>
                      <a:pt x="719477" y="289612"/>
                      <a:pt x="693781" y="289612"/>
                    </a:cubicBezTo>
                    <a:cubicBezTo>
                      <a:pt x="693781" y="289612"/>
                      <a:pt x="693781" y="289612"/>
                      <a:pt x="237685" y="289612"/>
                    </a:cubicBezTo>
                    <a:cubicBezTo>
                      <a:pt x="237685" y="289612"/>
                      <a:pt x="237685" y="289612"/>
                      <a:pt x="237685" y="495051"/>
                    </a:cubicBezTo>
                    <a:cubicBezTo>
                      <a:pt x="308347" y="440838"/>
                      <a:pt x="396855" y="408738"/>
                      <a:pt x="492499" y="408738"/>
                    </a:cubicBezTo>
                    <a:cubicBezTo>
                      <a:pt x="666658" y="408738"/>
                      <a:pt x="816549" y="515738"/>
                      <a:pt x="879361" y="666964"/>
                    </a:cubicBezTo>
                    <a:cubicBezTo>
                      <a:pt x="879361" y="666964"/>
                      <a:pt x="879361" y="666964"/>
                      <a:pt x="959303" y="666964"/>
                    </a:cubicBezTo>
                    <a:cubicBezTo>
                      <a:pt x="1012121" y="666964"/>
                      <a:pt x="1057802" y="704770"/>
                      <a:pt x="1067795" y="757557"/>
                    </a:cubicBezTo>
                    <a:cubicBezTo>
                      <a:pt x="1067795" y="757557"/>
                      <a:pt x="1067795" y="757557"/>
                      <a:pt x="1124897" y="1069282"/>
                    </a:cubicBezTo>
                    <a:cubicBezTo>
                      <a:pt x="1125610" y="1069282"/>
                      <a:pt x="1125610" y="1069282"/>
                      <a:pt x="1125610" y="1069282"/>
                    </a:cubicBezTo>
                    <a:cubicBezTo>
                      <a:pt x="1170578" y="1069282"/>
                      <a:pt x="1206980" y="1102095"/>
                      <a:pt x="1213404" y="1144182"/>
                    </a:cubicBezTo>
                    <a:cubicBezTo>
                      <a:pt x="1213404" y="1144182"/>
                      <a:pt x="1213404" y="1144182"/>
                      <a:pt x="1287635" y="1144182"/>
                    </a:cubicBezTo>
                    <a:cubicBezTo>
                      <a:pt x="1296201" y="1144182"/>
                      <a:pt x="1303338" y="1151315"/>
                      <a:pt x="1303338" y="1159875"/>
                    </a:cubicBezTo>
                    <a:cubicBezTo>
                      <a:pt x="1303338" y="1168435"/>
                      <a:pt x="1296201" y="1175568"/>
                      <a:pt x="1287635" y="1175568"/>
                    </a:cubicBezTo>
                    <a:cubicBezTo>
                      <a:pt x="1287635" y="1175568"/>
                      <a:pt x="1287635" y="1175568"/>
                      <a:pt x="1212690" y="1175568"/>
                    </a:cubicBezTo>
                    <a:cubicBezTo>
                      <a:pt x="1204838" y="1216228"/>
                      <a:pt x="1169150" y="1246188"/>
                      <a:pt x="1125610" y="1246188"/>
                    </a:cubicBezTo>
                    <a:cubicBezTo>
                      <a:pt x="1077074" y="1246188"/>
                      <a:pt x="1037103" y="1206955"/>
                      <a:pt x="1037103" y="1157735"/>
                    </a:cubicBezTo>
                    <a:cubicBezTo>
                      <a:pt x="1037103" y="1119929"/>
                      <a:pt x="1060658" y="1087829"/>
                      <a:pt x="1094205" y="1074989"/>
                    </a:cubicBezTo>
                    <a:cubicBezTo>
                      <a:pt x="1094205" y="1074989"/>
                      <a:pt x="1094205" y="1074989"/>
                      <a:pt x="1036389" y="763264"/>
                    </a:cubicBezTo>
                    <a:cubicBezTo>
                      <a:pt x="1029966" y="725457"/>
                      <a:pt x="997132" y="698351"/>
                      <a:pt x="959303" y="698351"/>
                    </a:cubicBezTo>
                    <a:cubicBezTo>
                      <a:pt x="959303" y="698351"/>
                      <a:pt x="959303" y="698351"/>
                      <a:pt x="891495" y="698351"/>
                    </a:cubicBezTo>
                    <a:cubicBezTo>
                      <a:pt x="904343" y="739010"/>
                      <a:pt x="911480" y="782523"/>
                      <a:pt x="911480" y="827463"/>
                    </a:cubicBezTo>
                    <a:cubicBezTo>
                      <a:pt x="911480" y="1059296"/>
                      <a:pt x="723760" y="1246188"/>
                      <a:pt x="492499" y="1246188"/>
                    </a:cubicBezTo>
                    <a:cubicBezTo>
                      <a:pt x="261239" y="1246188"/>
                      <a:pt x="73518" y="1059296"/>
                      <a:pt x="73518" y="827463"/>
                    </a:cubicBezTo>
                    <a:cubicBezTo>
                      <a:pt x="73518" y="706910"/>
                      <a:pt x="124909" y="598484"/>
                      <a:pt x="206279" y="521445"/>
                    </a:cubicBezTo>
                    <a:cubicBezTo>
                      <a:pt x="206279" y="521445"/>
                      <a:pt x="206279" y="521445"/>
                      <a:pt x="206279" y="273919"/>
                    </a:cubicBezTo>
                    <a:cubicBezTo>
                      <a:pt x="206279" y="273919"/>
                      <a:pt x="206279" y="273919"/>
                      <a:pt x="206279" y="111280"/>
                    </a:cubicBezTo>
                    <a:cubicBezTo>
                      <a:pt x="206279" y="67053"/>
                      <a:pt x="170590" y="31387"/>
                      <a:pt x="126337" y="31387"/>
                    </a:cubicBezTo>
                    <a:cubicBezTo>
                      <a:pt x="126337" y="31387"/>
                      <a:pt x="126337" y="31387"/>
                      <a:pt x="15703" y="31387"/>
                    </a:cubicBezTo>
                    <a:cubicBezTo>
                      <a:pt x="7138" y="31387"/>
                      <a:pt x="0" y="24253"/>
                      <a:pt x="0" y="15693"/>
                    </a:cubicBezTo>
                    <a:cubicBezTo>
                      <a:pt x="0" y="7133"/>
                      <a:pt x="7138" y="0"/>
                      <a:pt x="1570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138" name="Group 137"/>
          <p:cNvGrpSpPr>
            <a:grpSpLocks noChangeAspect="1"/>
          </p:cNvGrpSpPr>
          <p:nvPr/>
        </p:nvGrpSpPr>
        <p:grpSpPr>
          <a:xfrm>
            <a:off x="6558786" y="5010656"/>
            <a:ext cx="929259" cy="928362"/>
            <a:chOff x="5273675" y="2606675"/>
            <a:chExt cx="1646238" cy="1644650"/>
          </a:xfrm>
        </p:grpSpPr>
        <p:sp>
          <p:nvSpPr>
            <p:cNvPr id="139" name="AutoShape 3"/>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51" name="Group 150"/>
            <p:cNvGrpSpPr/>
            <p:nvPr/>
          </p:nvGrpSpPr>
          <p:grpSpPr>
            <a:xfrm>
              <a:off x="5344772" y="2882900"/>
              <a:ext cx="1503994" cy="1095375"/>
              <a:chOff x="5344772" y="2882900"/>
              <a:chExt cx="1503994" cy="1095375"/>
            </a:xfrm>
          </p:grpSpPr>
          <p:sp>
            <p:nvSpPr>
              <p:cNvPr id="152" name="Freeform 151"/>
              <p:cNvSpPr>
                <a:spLocks/>
              </p:cNvSpPr>
              <p:nvPr/>
            </p:nvSpPr>
            <p:spPr bwMode="auto">
              <a:xfrm>
                <a:off x="5460999" y="2882900"/>
                <a:ext cx="1195388" cy="1095375"/>
              </a:xfrm>
              <a:custGeom>
                <a:avLst/>
                <a:gdLst>
                  <a:gd name="connsiteX0" fmla="*/ 836837 w 1195388"/>
                  <a:gd name="connsiteY0" fmla="*/ 552450 h 1095375"/>
                  <a:gd name="connsiteX1" fmla="*/ 861836 w 1195388"/>
                  <a:gd name="connsiteY1" fmla="*/ 586026 h 1095375"/>
                  <a:gd name="connsiteX2" fmla="*/ 860407 w 1195388"/>
                  <a:gd name="connsiteY2" fmla="*/ 600313 h 1095375"/>
                  <a:gd name="connsiteX3" fmla="*/ 858979 w 1195388"/>
                  <a:gd name="connsiteY3" fmla="*/ 626745 h 1095375"/>
                  <a:gd name="connsiteX4" fmla="*/ 853265 w 1195388"/>
                  <a:gd name="connsiteY4" fmla="*/ 681038 h 1095375"/>
                  <a:gd name="connsiteX5" fmla="*/ 816839 w 1195388"/>
                  <a:gd name="connsiteY5" fmla="*/ 738902 h 1095375"/>
                  <a:gd name="connsiteX6" fmla="*/ 798982 w 1195388"/>
                  <a:gd name="connsiteY6" fmla="*/ 763905 h 1095375"/>
                  <a:gd name="connsiteX7" fmla="*/ 848265 w 1195388"/>
                  <a:gd name="connsiteY7" fmla="*/ 774621 h 1095375"/>
                  <a:gd name="connsiteX8" fmla="*/ 861122 w 1195388"/>
                  <a:gd name="connsiteY8" fmla="*/ 778907 h 1095375"/>
                  <a:gd name="connsiteX9" fmla="*/ 865407 w 1195388"/>
                  <a:gd name="connsiteY9" fmla="*/ 791766 h 1095375"/>
                  <a:gd name="connsiteX10" fmla="*/ 870407 w 1195388"/>
                  <a:gd name="connsiteY10" fmla="*/ 923925 h 1095375"/>
                  <a:gd name="connsiteX11" fmla="*/ 933260 w 1195388"/>
                  <a:gd name="connsiteY11" fmla="*/ 931069 h 1095375"/>
                  <a:gd name="connsiteX12" fmla="*/ 993971 w 1195388"/>
                  <a:gd name="connsiteY12" fmla="*/ 927497 h 1095375"/>
                  <a:gd name="connsiteX13" fmla="*/ 1006828 w 1195388"/>
                  <a:gd name="connsiteY13" fmla="*/ 929640 h 1095375"/>
                  <a:gd name="connsiteX14" fmla="*/ 1013970 w 1195388"/>
                  <a:gd name="connsiteY14" fmla="*/ 942499 h 1095375"/>
                  <a:gd name="connsiteX15" fmla="*/ 1013970 w 1195388"/>
                  <a:gd name="connsiteY15" fmla="*/ 1063943 h 1095375"/>
                  <a:gd name="connsiteX16" fmla="*/ 1163961 w 1195388"/>
                  <a:gd name="connsiteY16" fmla="*/ 1029653 h 1095375"/>
                  <a:gd name="connsiteX17" fmla="*/ 1163961 w 1195388"/>
                  <a:gd name="connsiteY17" fmla="*/ 1005364 h 1095375"/>
                  <a:gd name="connsiteX18" fmla="*/ 1195388 w 1195388"/>
                  <a:gd name="connsiteY18" fmla="*/ 996077 h 1095375"/>
                  <a:gd name="connsiteX19" fmla="*/ 1195388 w 1195388"/>
                  <a:gd name="connsiteY19" fmla="*/ 1038940 h 1095375"/>
                  <a:gd name="connsiteX20" fmla="*/ 1188246 w 1195388"/>
                  <a:gd name="connsiteY20" fmla="*/ 1052513 h 1095375"/>
                  <a:gd name="connsiteX21" fmla="*/ 1013256 w 1195388"/>
                  <a:gd name="connsiteY21" fmla="*/ 1095375 h 1095375"/>
                  <a:gd name="connsiteX22" fmla="*/ 996828 w 1195388"/>
                  <a:gd name="connsiteY22" fmla="*/ 1094661 h 1095375"/>
                  <a:gd name="connsiteX23" fmla="*/ 982543 w 1195388"/>
                  <a:gd name="connsiteY23" fmla="*/ 1078945 h 1095375"/>
                  <a:gd name="connsiteX24" fmla="*/ 982543 w 1195388"/>
                  <a:gd name="connsiteY24" fmla="*/ 960358 h 1095375"/>
                  <a:gd name="connsiteX25" fmla="*/ 934689 w 1195388"/>
                  <a:gd name="connsiteY25" fmla="*/ 962501 h 1095375"/>
                  <a:gd name="connsiteX26" fmla="*/ 847551 w 1195388"/>
                  <a:gd name="connsiteY26" fmla="*/ 946071 h 1095375"/>
                  <a:gd name="connsiteX27" fmla="*/ 831838 w 1195388"/>
                  <a:gd name="connsiteY27" fmla="*/ 855345 h 1095375"/>
                  <a:gd name="connsiteX28" fmla="*/ 833266 w 1195388"/>
                  <a:gd name="connsiteY28" fmla="*/ 806768 h 1095375"/>
                  <a:gd name="connsiteX29" fmla="*/ 768270 w 1195388"/>
                  <a:gd name="connsiteY29" fmla="*/ 775335 h 1095375"/>
                  <a:gd name="connsiteX30" fmla="*/ 794697 w 1195388"/>
                  <a:gd name="connsiteY30" fmla="*/ 716756 h 1095375"/>
                  <a:gd name="connsiteX31" fmla="*/ 824695 w 1195388"/>
                  <a:gd name="connsiteY31" fmla="*/ 669608 h 1095375"/>
                  <a:gd name="connsiteX32" fmla="*/ 827552 w 1195388"/>
                  <a:gd name="connsiteY32" fmla="*/ 626031 h 1095375"/>
                  <a:gd name="connsiteX33" fmla="*/ 828981 w 1195388"/>
                  <a:gd name="connsiteY33" fmla="*/ 598170 h 1095375"/>
                  <a:gd name="connsiteX34" fmla="*/ 836837 w 1195388"/>
                  <a:gd name="connsiteY34" fmla="*/ 552450 h 1095375"/>
                  <a:gd name="connsiteX35" fmla="*/ 408678 w 1195388"/>
                  <a:gd name="connsiteY35" fmla="*/ 533400 h 1095375"/>
                  <a:gd name="connsiteX36" fmla="*/ 414384 w 1195388"/>
                  <a:gd name="connsiteY36" fmla="*/ 576263 h 1095375"/>
                  <a:gd name="connsiteX37" fmla="*/ 421516 w 1195388"/>
                  <a:gd name="connsiteY37" fmla="*/ 619840 h 1095375"/>
                  <a:gd name="connsiteX38" fmla="*/ 425082 w 1195388"/>
                  <a:gd name="connsiteY38" fmla="*/ 644843 h 1095375"/>
                  <a:gd name="connsiteX39" fmla="*/ 450758 w 1195388"/>
                  <a:gd name="connsiteY39" fmla="*/ 697707 h 1095375"/>
                  <a:gd name="connsiteX40" fmla="*/ 456464 w 1195388"/>
                  <a:gd name="connsiteY40" fmla="*/ 703422 h 1095375"/>
                  <a:gd name="connsiteX41" fmla="*/ 485706 w 1195388"/>
                  <a:gd name="connsiteY41" fmla="*/ 759857 h 1095375"/>
                  <a:gd name="connsiteX42" fmla="*/ 422229 w 1195388"/>
                  <a:gd name="connsiteY42" fmla="*/ 795576 h 1095375"/>
                  <a:gd name="connsiteX43" fmla="*/ 425795 w 1195388"/>
                  <a:gd name="connsiteY43" fmla="*/ 882015 h 1095375"/>
                  <a:gd name="connsiteX44" fmla="*/ 425795 w 1195388"/>
                  <a:gd name="connsiteY44" fmla="*/ 887016 h 1095375"/>
                  <a:gd name="connsiteX45" fmla="*/ 404399 w 1195388"/>
                  <a:gd name="connsiteY45" fmla="*/ 957025 h 1095375"/>
                  <a:gd name="connsiteX46" fmla="*/ 276731 w 1195388"/>
                  <a:gd name="connsiteY46" fmla="*/ 964883 h 1095375"/>
                  <a:gd name="connsiteX47" fmla="*/ 276731 w 1195388"/>
                  <a:gd name="connsiteY47" fmla="*/ 1074897 h 1095375"/>
                  <a:gd name="connsiteX48" fmla="*/ 261040 w 1195388"/>
                  <a:gd name="connsiteY48" fmla="*/ 1090613 h 1095375"/>
                  <a:gd name="connsiteX49" fmla="*/ 260327 w 1195388"/>
                  <a:gd name="connsiteY49" fmla="*/ 1090613 h 1095375"/>
                  <a:gd name="connsiteX50" fmla="*/ 9985 w 1195388"/>
                  <a:gd name="connsiteY50" fmla="*/ 1046322 h 1095375"/>
                  <a:gd name="connsiteX51" fmla="*/ 0 w 1195388"/>
                  <a:gd name="connsiteY51" fmla="*/ 1032034 h 1095375"/>
                  <a:gd name="connsiteX52" fmla="*/ 0 w 1195388"/>
                  <a:gd name="connsiteY52" fmla="*/ 917020 h 1095375"/>
                  <a:gd name="connsiteX53" fmla="*/ 713 w 1195388"/>
                  <a:gd name="connsiteY53" fmla="*/ 917734 h 1095375"/>
                  <a:gd name="connsiteX54" fmla="*/ 31382 w 1195388"/>
                  <a:gd name="connsiteY54" fmla="*/ 940594 h 1095375"/>
                  <a:gd name="connsiteX55" fmla="*/ 31382 w 1195388"/>
                  <a:gd name="connsiteY55" fmla="*/ 1021319 h 1095375"/>
                  <a:gd name="connsiteX56" fmla="*/ 245349 w 1195388"/>
                  <a:gd name="connsiteY56" fmla="*/ 1058466 h 1095375"/>
                  <a:gd name="connsiteX57" fmla="*/ 245349 w 1195388"/>
                  <a:gd name="connsiteY57" fmla="*/ 947024 h 1095375"/>
                  <a:gd name="connsiteX58" fmla="*/ 250342 w 1195388"/>
                  <a:gd name="connsiteY58" fmla="*/ 934879 h 1095375"/>
                  <a:gd name="connsiteX59" fmla="*/ 263180 w 1195388"/>
                  <a:gd name="connsiteY59" fmla="*/ 931307 h 1095375"/>
                  <a:gd name="connsiteX60" fmla="*/ 389421 w 1195388"/>
                  <a:gd name="connsiteY60" fmla="*/ 929879 h 1095375"/>
                  <a:gd name="connsiteX61" fmla="*/ 394413 w 1195388"/>
                  <a:gd name="connsiteY61" fmla="*/ 884873 h 1095375"/>
                  <a:gd name="connsiteX62" fmla="*/ 395127 w 1195388"/>
                  <a:gd name="connsiteY62" fmla="*/ 879872 h 1095375"/>
                  <a:gd name="connsiteX63" fmla="*/ 389421 w 1195388"/>
                  <a:gd name="connsiteY63" fmla="*/ 781288 h 1095375"/>
                  <a:gd name="connsiteX64" fmla="*/ 393700 w 1195388"/>
                  <a:gd name="connsiteY64" fmla="*/ 768430 h 1095375"/>
                  <a:gd name="connsiteX65" fmla="*/ 406538 w 1195388"/>
                  <a:gd name="connsiteY65" fmla="*/ 763429 h 1095375"/>
                  <a:gd name="connsiteX66" fmla="*/ 455038 w 1195388"/>
                  <a:gd name="connsiteY66" fmla="*/ 751285 h 1095375"/>
                  <a:gd name="connsiteX67" fmla="*/ 432928 w 1195388"/>
                  <a:gd name="connsiteY67" fmla="*/ 724853 h 1095375"/>
                  <a:gd name="connsiteX68" fmla="*/ 427222 w 1195388"/>
                  <a:gd name="connsiteY68" fmla="*/ 718423 h 1095375"/>
                  <a:gd name="connsiteX69" fmla="*/ 395127 w 1195388"/>
                  <a:gd name="connsiteY69" fmla="*/ 655558 h 1095375"/>
                  <a:gd name="connsiteX70" fmla="*/ 390134 w 1195388"/>
                  <a:gd name="connsiteY70" fmla="*/ 621983 h 1095375"/>
                  <a:gd name="connsiteX71" fmla="*/ 385142 w 1195388"/>
                  <a:gd name="connsiteY71" fmla="*/ 586264 h 1095375"/>
                  <a:gd name="connsiteX72" fmla="*/ 377296 w 1195388"/>
                  <a:gd name="connsiteY72" fmla="*/ 536258 h 1095375"/>
                  <a:gd name="connsiteX73" fmla="*/ 378009 w 1195388"/>
                  <a:gd name="connsiteY73" fmla="*/ 536258 h 1095375"/>
                  <a:gd name="connsiteX74" fmla="*/ 408678 w 1195388"/>
                  <a:gd name="connsiteY74" fmla="*/ 533400 h 1095375"/>
                  <a:gd name="connsiteX75" fmla="*/ 373698 w 1195388"/>
                  <a:gd name="connsiteY75" fmla="*/ 0 h 1095375"/>
                  <a:gd name="connsiteX76" fmla="*/ 625872 w 1195388"/>
                  <a:gd name="connsiteY76" fmla="*/ 0 h 1095375"/>
                  <a:gd name="connsiteX77" fmla="*/ 641588 w 1195388"/>
                  <a:gd name="connsiteY77" fmla="*/ 3578 h 1095375"/>
                  <a:gd name="connsiteX78" fmla="*/ 650875 w 1195388"/>
                  <a:gd name="connsiteY78" fmla="*/ 9303 h 1095375"/>
                  <a:gd name="connsiteX79" fmla="*/ 645160 w 1195388"/>
                  <a:gd name="connsiteY79" fmla="*/ 11450 h 1095375"/>
                  <a:gd name="connsiteX80" fmla="*/ 606584 w 1195388"/>
                  <a:gd name="connsiteY80" fmla="*/ 59394 h 1095375"/>
                  <a:gd name="connsiteX81" fmla="*/ 385842 w 1195388"/>
                  <a:gd name="connsiteY81" fmla="*/ 59394 h 1095375"/>
                  <a:gd name="connsiteX82" fmla="*/ 385842 w 1195388"/>
                  <a:gd name="connsiteY82" fmla="*/ 80862 h 1095375"/>
                  <a:gd name="connsiteX83" fmla="*/ 605155 w 1195388"/>
                  <a:gd name="connsiteY83" fmla="*/ 80862 h 1095375"/>
                  <a:gd name="connsiteX84" fmla="*/ 605155 w 1195388"/>
                  <a:gd name="connsiteY84" fmla="*/ 104476 h 1095375"/>
                  <a:gd name="connsiteX85" fmla="*/ 385842 w 1195388"/>
                  <a:gd name="connsiteY85" fmla="*/ 104476 h 1095375"/>
                  <a:gd name="connsiteX86" fmla="*/ 385842 w 1195388"/>
                  <a:gd name="connsiteY86" fmla="*/ 125944 h 1095375"/>
                  <a:gd name="connsiteX87" fmla="*/ 605155 w 1195388"/>
                  <a:gd name="connsiteY87" fmla="*/ 125944 h 1095375"/>
                  <a:gd name="connsiteX88" fmla="*/ 605155 w 1195388"/>
                  <a:gd name="connsiteY88" fmla="*/ 148843 h 1095375"/>
                  <a:gd name="connsiteX89" fmla="*/ 385842 w 1195388"/>
                  <a:gd name="connsiteY89" fmla="*/ 148843 h 1095375"/>
                  <a:gd name="connsiteX90" fmla="*/ 385842 w 1195388"/>
                  <a:gd name="connsiteY90" fmla="*/ 171026 h 1095375"/>
                  <a:gd name="connsiteX91" fmla="*/ 605155 w 1195388"/>
                  <a:gd name="connsiteY91" fmla="*/ 171026 h 1095375"/>
                  <a:gd name="connsiteX92" fmla="*/ 605155 w 1195388"/>
                  <a:gd name="connsiteY92" fmla="*/ 234714 h 1095375"/>
                  <a:gd name="connsiteX93" fmla="*/ 536575 w 1195388"/>
                  <a:gd name="connsiteY93" fmla="*/ 234714 h 1095375"/>
                  <a:gd name="connsiteX94" fmla="*/ 457280 w 1195388"/>
                  <a:gd name="connsiteY94" fmla="*/ 319869 h 1095375"/>
                  <a:gd name="connsiteX95" fmla="*/ 445135 w 1195388"/>
                  <a:gd name="connsiteY95" fmla="*/ 327025 h 1095375"/>
                  <a:gd name="connsiteX96" fmla="*/ 436563 w 1195388"/>
                  <a:gd name="connsiteY96" fmla="*/ 319869 h 1095375"/>
                  <a:gd name="connsiteX97" fmla="*/ 436563 w 1195388"/>
                  <a:gd name="connsiteY97" fmla="*/ 234714 h 1095375"/>
                  <a:gd name="connsiteX98" fmla="*/ 373698 w 1195388"/>
                  <a:gd name="connsiteY98" fmla="*/ 234714 h 1095375"/>
                  <a:gd name="connsiteX99" fmla="*/ 336550 w 1195388"/>
                  <a:gd name="connsiteY99" fmla="*/ 197503 h 1095375"/>
                  <a:gd name="connsiteX100" fmla="*/ 336550 w 1195388"/>
                  <a:gd name="connsiteY100" fmla="*/ 37211 h 1095375"/>
                  <a:gd name="connsiteX101" fmla="*/ 373698 w 1195388"/>
                  <a:gd name="connsiteY101"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195388" h="1095375">
                    <a:moveTo>
                      <a:pt x="836837" y="552450"/>
                    </a:moveTo>
                    <a:cubicBezTo>
                      <a:pt x="844694" y="563880"/>
                      <a:pt x="853265" y="575310"/>
                      <a:pt x="861836" y="586026"/>
                    </a:cubicBezTo>
                    <a:cubicBezTo>
                      <a:pt x="861122" y="591741"/>
                      <a:pt x="860407" y="596741"/>
                      <a:pt x="860407" y="600313"/>
                    </a:cubicBezTo>
                    <a:cubicBezTo>
                      <a:pt x="859693" y="607457"/>
                      <a:pt x="858979" y="616744"/>
                      <a:pt x="858979" y="626745"/>
                    </a:cubicBezTo>
                    <a:cubicBezTo>
                      <a:pt x="858265" y="653891"/>
                      <a:pt x="857551" y="671036"/>
                      <a:pt x="853265" y="681038"/>
                    </a:cubicBezTo>
                    <a:cubicBezTo>
                      <a:pt x="850408" y="689610"/>
                      <a:pt x="837552" y="718900"/>
                      <a:pt x="816839" y="738902"/>
                    </a:cubicBezTo>
                    <a:cubicBezTo>
                      <a:pt x="806125" y="748903"/>
                      <a:pt x="800411" y="758905"/>
                      <a:pt x="798982" y="763905"/>
                    </a:cubicBezTo>
                    <a:cubicBezTo>
                      <a:pt x="803982" y="769620"/>
                      <a:pt x="818981" y="778193"/>
                      <a:pt x="848265" y="774621"/>
                    </a:cubicBezTo>
                    <a:cubicBezTo>
                      <a:pt x="852551" y="773906"/>
                      <a:pt x="857551" y="776050"/>
                      <a:pt x="861122" y="778907"/>
                    </a:cubicBezTo>
                    <a:cubicBezTo>
                      <a:pt x="863979" y="782479"/>
                      <a:pt x="866121" y="786765"/>
                      <a:pt x="865407" y="791766"/>
                    </a:cubicBezTo>
                    <a:cubicBezTo>
                      <a:pt x="861122" y="853202"/>
                      <a:pt x="863264" y="913210"/>
                      <a:pt x="870407" y="923925"/>
                    </a:cubicBezTo>
                    <a:cubicBezTo>
                      <a:pt x="871121" y="924640"/>
                      <a:pt x="882549" y="931069"/>
                      <a:pt x="933260" y="931069"/>
                    </a:cubicBezTo>
                    <a:cubicBezTo>
                      <a:pt x="962544" y="930355"/>
                      <a:pt x="989686" y="928211"/>
                      <a:pt x="993971" y="927497"/>
                    </a:cubicBezTo>
                    <a:cubicBezTo>
                      <a:pt x="998257" y="926783"/>
                      <a:pt x="1002542" y="927497"/>
                      <a:pt x="1006828" y="929640"/>
                    </a:cubicBezTo>
                    <a:cubicBezTo>
                      <a:pt x="1011113" y="932498"/>
                      <a:pt x="1013970" y="937498"/>
                      <a:pt x="1013970" y="942499"/>
                    </a:cubicBezTo>
                    <a:cubicBezTo>
                      <a:pt x="1013970" y="1063943"/>
                      <a:pt x="1013970" y="1063943"/>
                      <a:pt x="1013970" y="1063943"/>
                    </a:cubicBezTo>
                    <a:cubicBezTo>
                      <a:pt x="1042540" y="1063228"/>
                      <a:pt x="1109679" y="1059656"/>
                      <a:pt x="1163961" y="1029653"/>
                    </a:cubicBezTo>
                    <a:cubicBezTo>
                      <a:pt x="1163961" y="1005364"/>
                      <a:pt x="1163961" y="1005364"/>
                      <a:pt x="1163961" y="1005364"/>
                    </a:cubicBezTo>
                    <a:cubicBezTo>
                      <a:pt x="1173961" y="1003221"/>
                      <a:pt x="1183960" y="1000363"/>
                      <a:pt x="1195388" y="996077"/>
                    </a:cubicBezTo>
                    <a:cubicBezTo>
                      <a:pt x="1195388" y="1038940"/>
                      <a:pt x="1195388" y="1038940"/>
                      <a:pt x="1195388" y="1038940"/>
                    </a:cubicBezTo>
                    <a:cubicBezTo>
                      <a:pt x="1195388" y="1044655"/>
                      <a:pt x="1192531" y="1049655"/>
                      <a:pt x="1188246" y="1052513"/>
                    </a:cubicBezTo>
                    <a:cubicBezTo>
                      <a:pt x="1124678" y="1091089"/>
                      <a:pt x="1046111" y="1095375"/>
                      <a:pt x="1013256" y="1095375"/>
                    </a:cubicBezTo>
                    <a:cubicBezTo>
                      <a:pt x="1003971" y="1095375"/>
                      <a:pt x="997542" y="1094661"/>
                      <a:pt x="996828" y="1094661"/>
                    </a:cubicBezTo>
                    <a:cubicBezTo>
                      <a:pt x="988257" y="1093946"/>
                      <a:pt x="982543" y="1087517"/>
                      <a:pt x="982543" y="1078945"/>
                    </a:cubicBezTo>
                    <a:cubicBezTo>
                      <a:pt x="982543" y="960358"/>
                      <a:pt x="982543" y="960358"/>
                      <a:pt x="982543" y="960358"/>
                    </a:cubicBezTo>
                    <a:cubicBezTo>
                      <a:pt x="965401" y="961787"/>
                      <a:pt x="943974" y="962501"/>
                      <a:pt x="934689" y="962501"/>
                    </a:cubicBezTo>
                    <a:cubicBezTo>
                      <a:pt x="872550" y="962501"/>
                      <a:pt x="855408" y="953929"/>
                      <a:pt x="847551" y="946071"/>
                    </a:cubicBezTo>
                    <a:cubicBezTo>
                      <a:pt x="839694" y="937498"/>
                      <a:pt x="831838" y="920353"/>
                      <a:pt x="831838" y="855345"/>
                    </a:cubicBezTo>
                    <a:cubicBezTo>
                      <a:pt x="831838" y="836771"/>
                      <a:pt x="832552" y="819626"/>
                      <a:pt x="833266" y="806768"/>
                    </a:cubicBezTo>
                    <a:cubicBezTo>
                      <a:pt x="792554" y="806053"/>
                      <a:pt x="773270" y="786765"/>
                      <a:pt x="768270" y="775335"/>
                    </a:cubicBezTo>
                    <a:cubicBezTo>
                      <a:pt x="760413" y="756761"/>
                      <a:pt x="781126" y="730330"/>
                      <a:pt x="794697" y="716756"/>
                    </a:cubicBezTo>
                    <a:cubicBezTo>
                      <a:pt x="807553" y="703898"/>
                      <a:pt x="818267" y="683895"/>
                      <a:pt x="824695" y="669608"/>
                    </a:cubicBezTo>
                    <a:cubicBezTo>
                      <a:pt x="826838" y="663893"/>
                      <a:pt x="827552" y="640318"/>
                      <a:pt x="827552" y="626031"/>
                    </a:cubicBezTo>
                    <a:cubicBezTo>
                      <a:pt x="827552" y="615315"/>
                      <a:pt x="828266" y="605314"/>
                      <a:pt x="828981" y="598170"/>
                    </a:cubicBezTo>
                    <a:cubicBezTo>
                      <a:pt x="829695" y="585311"/>
                      <a:pt x="833266" y="566738"/>
                      <a:pt x="836837" y="552450"/>
                    </a:cubicBezTo>
                    <a:close/>
                    <a:moveTo>
                      <a:pt x="408678" y="533400"/>
                    </a:moveTo>
                    <a:cubicBezTo>
                      <a:pt x="409391" y="547688"/>
                      <a:pt x="410818" y="565547"/>
                      <a:pt x="414384" y="576263"/>
                    </a:cubicBezTo>
                    <a:cubicBezTo>
                      <a:pt x="418663" y="589836"/>
                      <a:pt x="420090" y="605552"/>
                      <a:pt x="421516" y="619840"/>
                    </a:cubicBezTo>
                    <a:cubicBezTo>
                      <a:pt x="422229" y="629841"/>
                      <a:pt x="422942" y="639842"/>
                      <a:pt x="425082" y="644843"/>
                    </a:cubicBezTo>
                    <a:cubicBezTo>
                      <a:pt x="432928" y="669132"/>
                      <a:pt x="442200" y="688420"/>
                      <a:pt x="450758" y="697707"/>
                    </a:cubicBezTo>
                    <a:cubicBezTo>
                      <a:pt x="452185" y="699135"/>
                      <a:pt x="454324" y="701278"/>
                      <a:pt x="456464" y="703422"/>
                    </a:cubicBezTo>
                    <a:cubicBezTo>
                      <a:pt x="475008" y="723424"/>
                      <a:pt x="492125" y="741998"/>
                      <a:pt x="485706" y="759857"/>
                    </a:cubicBezTo>
                    <a:cubicBezTo>
                      <a:pt x="482853" y="768430"/>
                      <a:pt x="470015" y="794147"/>
                      <a:pt x="422229" y="795576"/>
                    </a:cubicBezTo>
                    <a:cubicBezTo>
                      <a:pt x="424369" y="817722"/>
                      <a:pt x="427222" y="857012"/>
                      <a:pt x="425795" y="882015"/>
                    </a:cubicBezTo>
                    <a:cubicBezTo>
                      <a:pt x="425795" y="882015"/>
                      <a:pt x="425795" y="882015"/>
                      <a:pt x="425795" y="887016"/>
                    </a:cubicBezTo>
                    <a:cubicBezTo>
                      <a:pt x="422942" y="926307"/>
                      <a:pt x="421516" y="948452"/>
                      <a:pt x="404399" y="957025"/>
                    </a:cubicBezTo>
                    <a:cubicBezTo>
                      <a:pt x="390847" y="964883"/>
                      <a:pt x="341635" y="971312"/>
                      <a:pt x="276731" y="964883"/>
                    </a:cubicBezTo>
                    <a:cubicBezTo>
                      <a:pt x="276731" y="964883"/>
                      <a:pt x="276731" y="964883"/>
                      <a:pt x="276731" y="1074897"/>
                    </a:cubicBezTo>
                    <a:cubicBezTo>
                      <a:pt x="276731" y="1083469"/>
                      <a:pt x="269599" y="1089899"/>
                      <a:pt x="261040" y="1090613"/>
                    </a:cubicBezTo>
                    <a:cubicBezTo>
                      <a:pt x="261040" y="1090613"/>
                      <a:pt x="261040" y="1090613"/>
                      <a:pt x="260327" y="1090613"/>
                    </a:cubicBezTo>
                    <a:cubicBezTo>
                      <a:pt x="249628" y="1090613"/>
                      <a:pt x="114829" y="1089184"/>
                      <a:pt x="9985" y="1046322"/>
                    </a:cubicBezTo>
                    <a:cubicBezTo>
                      <a:pt x="3566" y="1044179"/>
                      <a:pt x="0" y="1038464"/>
                      <a:pt x="0" y="1032034"/>
                    </a:cubicBezTo>
                    <a:cubicBezTo>
                      <a:pt x="0" y="1032034"/>
                      <a:pt x="0" y="1032034"/>
                      <a:pt x="0" y="917020"/>
                    </a:cubicBezTo>
                    <a:cubicBezTo>
                      <a:pt x="0" y="917020"/>
                      <a:pt x="0" y="917020"/>
                      <a:pt x="713" y="917734"/>
                    </a:cubicBezTo>
                    <a:cubicBezTo>
                      <a:pt x="4992" y="921306"/>
                      <a:pt x="19970" y="933450"/>
                      <a:pt x="31382" y="940594"/>
                    </a:cubicBezTo>
                    <a:cubicBezTo>
                      <a:pt x="31382" y="940594"/>
                      <a:pt x="31382" y="940594"/>
                      <a:pt x="31382" y="1021319"/>
                    </a:cubicBezTo>
                    <a:cubicBezTo>
                      <a:pt x="110550" y="1051322"/>
                      <a:pt x="207548" y="1057037"/>
                      <a:pt x="245349" y="1058466"/>
                    </a:cubicBezTo>
                    <a:cubicBezTo>
                      <a:pt x="245349" y="1058466"/>
                      <a:pt x="245349" y="1058466"/>
                      <a:pt x="245349" y="947024"/>
                    </a:cubicBezTo>
                    <a:cubicBezTo>
                      <a:pt x="245349" y="942737"/>
                      <a:pt x="246775" y="938451"/>
                      <a:pt x="250342" y="934879"/>
                    </a:cubicBezTo>
                    <a:cubicBezTo>
                      <a:pt x="253908" y="932022"/>
                      <a:pt x="258187" y="930593"/>
                      <a:pt x="263180" y="931307"/>
                    </a:cubicBezTo>
                    <a:cubicBezTo>
                      <a:pt x="332362" y="940594"/>
                      <a:pt x="378723" y="933450"/>
                      <a:pt x="389421" y="929879"/>
                    </a:cubicBezTo>
                    <a:cubicBezTo>
                      <a:pt x="392274" y="924164"/>
                      <a:pt x="392987" y="903447"/>
                      <a:pt x="394413" y="884873"/>
                    </a:cubicBezTo>
                    <a:cubicBezTo>
                      <a:pt x="394413" y="884873"/>
                      <a:pt x="394413" y="884873"/>
                      <a:pt x="395127" y="879872"/>
                    </a:cubicBezTo>
                    <a:cubicBezTo>
                      <a:pt x="397266" y="846297"/>
                      <a:pt x="389421" y="781288"/>
                      <a:pt x="389421" y="781288"/>
                    </a:cubicBezTo>
                    <a:cubicBezTo>
                      <a:pt x="388708" y="776288"/>
                      <a:pt x="390134" y="771287"/>
                      <a:pt x="393700" y="768430"/>
                    </a:cubicBezTo>
                    <a:cubicBezTo>
                      <a:pt x="396553" y="764858"/>
                      <a:pt x="401546" y="762715"/>
                      <a:pt x="406538" y="763429"/>
                    </a:cubicBezTo>
                    <a:cubicBezTo>
                      <a:pt x="437207" y="766287"/>
                      <a:pt x="451471" y="757714"/>
                      <a:pt x="455038" y="751285"/>
                    </a:cubicBezTo>
                    <a:cubicBezTo>
                      <a:pt x="452185" y="744855"/>
                      <a:pt x="439347" y="731997"/>
                      <a:pt x="432928" y="724853"/>
                    </a:cubicBezTo>
                    <a:cubicBezTo>
                      <a:pt x="431501" y="722710"/>
                      <a:pt x="429361" y="720567"/>
                      <a:pt x="427222" y="718423"/>
                    </a:cubicBezTo>
                    <a:cubicBezTo>
                      <a:pt x="413671" y="702707"/>
                      <a:pt x="402259" y="675561"/>
                      <a:pt x="395127" y="655558"/>
                    </a:cubicBezTo>
                    <a:cubicBezTo>
                      <a:pt x="392274" y="646271"/>
                      <a:pt x="391561" y="635556"/>
                      <a:pt x="390134" y="621983"/>
                    </a:cubicBezTo>
                    <a:cubicBezTo>
                      <a:pt x="389421" y="609838"/>
                      <a:pt x="387994" y="596265"/>
                      <a:pt x="385142" y="586264"/>
                    </a:cubicBezTo>
                    <a:cubicBezTo>
                      <a:pt x="380149" y="571976"/>
                      <a:pt x="378009" y="550545"/>
                      <a:pt x="377296" y="536258"/>
                    </a:cubicBezTo>
                    <a:cubicBezTo>
                      <a:pt x="378009" y="536258"/>
                      <a:pt x="378009" y="536258"/>
                      <a:pt x="378009" y="536258"/>
                    </a:cubicBezTo>
                    <a:cubicBezTo>
                      <a:pt x="391561" y="535543"/>
                      <a:pt x="400832" y="535543"/>
                      <a:pt x="408678" y="533400"/>
                    </a:cubicBezTo>
                    <a:close/>
                    <a:moveTo>
                      <a:pt x="373698" y="0"/>
                    </a:moveTo>
                    <a:cubicBezTo>
                      <a:pt x="625872" y="0"/>
                      <a:pt x="625872" y="0"/>
                      <a:pt x="625872" y="0"/>
                    </a:cubicBezTo>
                    <a:cubicBezTo>
                      <a:pt x="631587" y="0"/>
                      <a:pt x="636588" y="1431"/>
                      <a:pt x="641588" y="3578"/>
                    </a:cubicBezTo>
                    <a:cubicBezTo>
                      <a:pt x="644446" y="5009"/>
                      <a:pt x="648018" y="7156"/>
                      <a:pt x="650875" y="9303"/>
                    </a:cubicBezTo>
                    <a:cubicBezTo>
                      <a:pt x="648732" y="10018"/>
                      <a:pt x="646589" y="10734"/>
                      <a:pt x="645160" y="11450"/>
                    </a:cubicBezTo>
                    <a:cubicBezTo>
                      <a:pt x="625158" y="20752"/>
                      <a:pt x="610870" y="37926"/>
                      <a:pt x="606584" y="59394"/>
                    </a:cubicBezTo>
                    <a:cubicBezTo>
                      <a:pt x="385842" y="59394"/>
                      <a:pt x="385842" y="59394"/>
                      <a:pt x="385842" y="59394"/>
                    </a:cubicBezTo>
                    <a:cubicBezTo>
                      <a:pt x="385842" y="80862"/>
                      <a:pt x="385842" y="80862"/>
                      <a:pt x="385842" y="80862"/>
                    </a:cubicBezTo>
                    <a:cubicBezTo>
                      <a:pt x="528717" y="80862"/>
                      <a:pt x="583724" y="80862"/>
                      <a:pt x="605155" y="80862"/>
                    </a:cubicBezTo>
                    <a:cubicBezTo>
                      <a:pt x="605155" y="80862"/>
                      <a:pt x="605155" y="80862"/>
                      <a:pt x="605155" y="104476"/>
                    </a:cubicBezTo>
                    <a:cubicBezTo>
                      <a:pt x="385842" y="104476"/>
                      <a:pt x="385842" y="104476"/>
                      <a:pt x="385842" y="104476"/>
                    </a:cubicBezTo>
                    <a:cubicBezTo>
                      <a:pt x="385842" y="125944"/>
                      <a:pt x="385842" y="125944"/>
                      <a:pt x="385842" y="125944"/>
                    </a:cubicBezTo>
                    <a:cubicBezTo>
                      <a:pt x="528717" y="125944"/>
                      <a:pt x="583724" y="125944"/>
                      <a:pt x="605155" y="125944"/>
                    </a:cubicBezTo>
                    <a:cubicBezTo>
                      <a:pt x="605155" y="125944"/>
                      <a:pt x="605155" y="125944"/>
                      <a:pt x="605155" y="148843"/>
                    </a:cubicBezTo>
                    <a:cubicBezTo>
                      <a:pt x="385842" y="148843"/>
                      <a:pt x="385842" y="148843"/>
                      <a:pt x="385842" y="148843"/>
                    </a:cubicBezTo>
                    <a:cubicBezTo>
                      <a:pt x="385842" y="171026"/>
                      <a:pt x="385842" y="171026"/>
                      <a:pt x="385842" y="171026"/>
                    </a:cubicBezTo>
                    <a:cubicBezTo>
                      <a:pt x="528717" y="171026"/>
                      <a:pt x="583724" y="171026"/>
                      <a:pt x="605155" y="171026"/>
                    </a:cubicBezTo>
                    <a:cubicBezTo>
                      <a:pt x="605155" y="171026"/>
                      <a:pt x="605155" y="171026"/>
                      <a:pt x="605155" y="234714"/>
                    </a:cubicBezTo>
                    <a:cubicBezTo>
                      <a:pt x="536575" y="234714"/>
                      <a:pt x="536575" y="234714"/>
                      <a:pt x="536575" y="234714"/>
                    </a:cubicBezTo>
                    <a:cubicBezTo>
                      <a:pt x="504428" y="266916"/>
                      <a:pt x="467995" y="309135"/>
                      <a:pt x="457280" y="319869"/>
                    </a:cubicBezTo>
                    <a:cubicBezTo>
                      <a:pt x="452279" y="324878"/>
                      <a:pt x="447993" y="327025"/>
                      <a:pt x="445135" y="327025"/>
                    </a:cubicBezTo>
                    <a:cubicBezTo>
                      <a:pt x="438706" y="327025"/>
                      <a:pt x="436563" y="319869"/>
                      <a:pt x="436563" y="319869"/>
                    </a:cubicBezTo>
                    <a:cubicBezTo>
                      <a:pt x="436563" y="234714"/>
                      <a:pt x="436563" y="234714"/>
                      <a:pt x="436563" y="234714"/>
                    </a:cubicBezTo>
                    <a:cubicBezTo>
                      <a:pt x="373698" y="234714"/>
                      <a:pt x="373698" y="234714"/>
                      <a:pt x="373698" y="234714"/>
                    </a:cubicBezTo>
                    <a:cubicBezTo>
                      <a:pt x="352981" y="234714"/>
                      <a:pt x="336550" y="218255"/>
                      <a:pt x="336550" y="197503"/>
                    </a:cubicBezTo>
                    <a:cubicBezTo>
                      <a:pt x="336550" y="37211"/>
                      <a:pt x="336550" y="37211"/>
                      <a:pt x="336550" y="37211"/>
                    </a:cubicBezTo>
                    <a:cubicBezTo>
                      <a:pt x="336550" y="16459"/>
                      <a:pt x="352981" y="0"/>
                      <a:pt x="373698"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53" name="Freeform 152"/>
              <p:cNvSpPr/>
              <p:nvPr/>
            </p:nvSpPr>
            <p:spPr>
              <a:xfrm>
                <a:off x="5344772" y="2919413"/>
                <a:ext cx="1503994" cy="942160"/>
              </a:xfrm>
              <a:custGeom>
                <a:avLst/>
                <a:gdLst>
                  <a:gd name="connsiteX0" fmla="*/ 1186866 w 1503994"/>
                  <a:gd name="connsiteY0" fmla="*/ 354013 h 942160"/>
                  <a:gd name="connsiteX1" fmla="*/ 1459790 w 1503994"/>
                  <a:gd name="connsiteY1" fmla="*/ 509603 h 942160"/>
                  <a:gd name="connsiteX2" fmla="*/ 1245452 w 1503994"/>
                  <a:gd name="connsiteY2" fmla="*/ 940688 h 942160"/>
                  <a:gd name="connsiteX3" fmla="*/ 1324757 w 1503994"/>
                  <a:gd name="connsiteY3" fmla="*/ 756549 h 942160"/>
                  <a:gd name="connsiteX4" fmla="*/ 956811 w 1503994"/>
                  <a:gd name="connsiteY4" fmla="*/ 465353 h 942160"/>
                  <a:gd name="connsiteX5" fmla="*/ 1186866 w 1503994"/>
                  <a:gd name="connsiteY5" fmla="*/ 354013 h 942160"/>
                  <a:gd name="connsiteX6" fmla="*/ 285089 w 1503994"/>
                  <a:gd name="connsiteY6" fmla="*/ 333375 h 942160"/>
                  <a:gd name="connsiteX7" fmla="*/ 562613 w 1503994"/>
                  <a:gd name="connsiteY7" fmla="*/ 374796 h 942160"/>
                  <a:gd name="connsiteX8" fmla="*/ 522558 w 1503994"/>
                  <a:gd name="connsiteY8" fmla="*/ 464066 h 942160"/>
                  <a:gd name="connsiteX9" fmla="*/ 520412 w 1503994"/>
                  <a:gd name="connsiteY9" fmla="*/ 466209 h 942160"/>
                  <a:gd name="connsiteX10" fmla="*/ 336588 w 1503994"/>
                  <a:gd name="connsiteY10" fmla="*/ 508344 h 942160"/>
                  <a:gd name="connsiteX11" fmla="*/ 273645 w 1503994"/>
                  <a:gd name="connsiteY11" fmla="*/ 647605 h 942160"/>
                  <a:gd name="connsiteX12" fmla="*/ 229298 w 1503994"/>
                  <a:gd name="connsiteY12" fmla="*/ 651176 h 942160"/>
                  <a:gd name="connsiteX13" fmla="*/ 226437 w 1503994"/>
                  <a:gd name="connsiteY13" fmla="*/ 649034 h 942160"/>
                  <a:gd name="connsiteX14" fmla="*/ 141320 w 1503994"/>
                  <a:gd name="connsiteY14" fmla="*/ 574761 h 942160"/>
                  <a:gd name="connsiteX15" fmla="*/ 140605 w 1503994"/>
                  <a:gd name="connsiteY15" fmla="*/ 736875 h 942160"/>
                  <a:gd name="connsiteX16" fmla="*/ 141320 w 1503994"/>
                  <a:gd name="connsiteY16" fmla="*/ 737590 h 942160"/>
                  <a:gd name="connsiteX17" fmla="*/ 141320 w 1503994"/>
                  <a:gd name="connsiteY17" fmla="*/ 856854 h 942160"/>
                  <a:gd name="connsiteX18" fmla="*/ 137029 w 1503994"/>
                  <a:gd name="connsiteY18" fmla="*/ 858997 h 942160"/>
                  <a:gd name="connsiteX19" fmla="*/ 20440 w 1503994"/>
                  <a:gd name="connsiteY19" fmla="*/ 502631 h 942160"/>
                  <a:gd name="connsiteX20" fmla="*/ 285089 w 1503994"/>
                  <a:gd name="connsiteY20" fmla="*/ 333375 h 942160"/>
                  <a:gd name="connsiteX21" fmla="*/ 795678 w 1503994"/>
                  <a:gd name="connsiteY21" fmla="*/ 149225 h 942160"/>
                  <a:gd name="connsiteX22" fmla="*/ 795678 w 1503994"/>
                  <a:gd name="connsiteY22" fmla="*/ 171450 h 942160"/>
                  <a:gd name="connsiteX23" fmla="*/ 1030628 w 1503994"/>
                  <a:gd name="connsiteY23" fmla="*/ 171450 h 942160"/>
                  <a:gd name="connsiteX24" fmla="*/ 1030628 w 1503994"/>
                  <a:gd name="connsiteY24" fmla="*/ 149225 h 942160"/>
                  <a:gd name="connsiteX25" fmla="*/ 795678 w 1503994"/>
                  <a:gd name="connsiteY25" fmla="*/ 149225 h 942160"/>
                  <a:gd name="connsiteX26" fmla="*/ 795678 w 1503994"/>
                  <a:gd name="connsiteY26" fmla="*/ 104775 h 942160"/>
                  <a:gd name="connsiteX27" fmla="*/ 795678 w 1503994"/>
                  <a:gd name="connsiteY27" fmla="*/ 127000 h 942160"/>
                  <a:gd name="connsiteX28" fmla="*/ 1030628 w 1503994"/>
                  <a:gd name="connsiteY28" fmla="*/ 127000 h 942160"/>
                  <a:gd name="connsiteX29" fmla="*/ 1030628 w 1503994"/>
                  <a:gd name="connsiteY29" fmla="*/ 104775 h 942160"/>
                  <a:gd name="connsiteX30" fmla="*/ 795678 w 1503994"/>
                  <a:gd name="connsiteY30" fmla="*/ 104775 h 942160"/>
                  <a:gd name="connsiteX31" fmla="*/ 795678 w 1503994"/>
                  <a:gd name="connsiteY31" fmla="*/ 60325 h 942160"/>
                  <a:gd name="connsiteX32" fmla="*/ 795678 w 1503994"/>
                  <a:gd name="connsiteY32" fmla="*/ 80963 h 942160"/>
                  <a:gd name="connsiteX33" fmla="*/ 1030628 w 1503994"/>
                  <a:gd name="connsiteY33" fmla="*/ 80963 h 942160"/>
                  <a:gd name="connsiteX34" fmla="*/ 1030628 w 1503994"/>
                  <a:gd name="connsiteY34" fmla="*/ 60325 h 942160"/>
                  <a:gd name="connsiteX35" fmla="*/ 795678 w 1503994"/>
                  <a:gd name="connsiteY35" fmla="*/ 60325 h 942160"/>
                  <a:gd name="connsiteX36" fmla="*/ 788674 w 1503994"/>
                  <a:gd name="connsiteY36" fmla="*/ 0 h 942160"/>
                  <a:gd name="connsiteX37" fmla="*/ 1042549 w 1503994"/>
                  <a:gd name="connsiteY37" fmla="*/ 0 h 942160"/>
                  <a:gd name="connsiteX38" fmla="*/ 1079841 w 1503994"/>
                  <a:gd name="connsiteY38" fmla="*/ 37130 h 942160"/>
                  <a:gd name="connsiteX39" fmla="*/ 1079841 w 1503994"/>
                  <a:gd name="connsiteY39" fmla="*/ 197786 h 942160"/>
                  <a:gd name="connsiteX40" fmla="*/ 1042549 w 1503994"/>
                  <a:gd name="connsiteY40" fmla="*/ 234915 h 942160"/>
                  <a:gd name="connsiteX41" fmla="*/ 978722 w 1503994"/>
                  <a:gd name="connsiteY41" fmla="*/ 234915 h 942160"/>
                  <a:gd name="connsiteX42" fmla="*/ 978722 w 1503994"/>
                  <a:gd name="connsiteY42" fmla="*/ 320599 h 942160"/>
                  <a:gd name="connsiteX43" fmla="*/ 970116 w 1503994"/>
                  <a:gd name="connsiteY43" fmla="*/ 327025 h 942160"/>
                  <a:gd name="connsiteX44" fmla="*/ 957924 w 1503994"/>
                  <a:gd name="connsiteY44" fmla="*/ 320599 h 942160"/>
                  <a:gd name="connsiteX45" fmla="*/ 878319 w 1503994"/>
                  <a:gd name="connsiteY45" fmla="*/ 234915 h 942160"/>
                  <a:gd name="connsiteX46" fmla="*/ 788674 w 1503994"/>
                  <a:gd name="connsiteY46" fmla="*/ 234915 h 942160"/>
                  <a:gd name="connsiteX47" fmla="*/ 752816 w 1503994"/>
                  <a:gd name="connsiteY47" fmla="*/ 197786 h 942160"/>
                  <a:gd name="connsiteX48" fmla="*/ 752816 w 1503994"/>
                  <a:gd name="connsiteY48" fmla="*/ 37130 h 942160"/>
                  <a:gd name="connsiteX49" fmla="*/ 773614 w 1503994"/>
                  <a:gd name="connsiteY49" fmla="*/ 3570 h 942160"/>
                  <a:gd name="connsiteX50" fmla="*/ 788674 w 1503994"/>
                  <a:gd name="connsiteY50" fmla="*/ 0 h 94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03994" h="942160">
                    <a:moveTo>
                      <a:pt x="1186866" y="354013"/>
                    </a:moveTo>
                    <a:cubicBezTo>
                      <a:pt x="1334045" y="354013"/>
                      <a:pt x="1422638" y="433236"/>
                      <a:pt x="1459790" y="509603"/>
                    </a:cubicBezTo>
                    <a:cubicBezTo>
                      <a:pt x="1629116" y="859324"/>
                      <a:pt x="1258312" y="955676"/>
                      <a:pt x="1245452" y="940688"/>
                    </a:cubicBezTo>
                    <a:cubicBezTo>
                      <a:pt x="1232592" y="925700"/>
                      <a:pt x="1364767" y="849332"/>
                      <a:pt x="1324757" y="756549"/>
                    </a:cubicBezTo>
                    <a:cubicBezTo>
                      <a:pt x="1324757" y="756549"/>
                      <a:pt x="1060407" y="651633"/>
                      <a:pt x="956811" y="465353"/>
                    </a:cubicBezTo>
                    <a:cubicBezTo>
                      <a:pt x="949666" y="430381"/>
                      <a:pt x="1018969" y="354013"/>
                      <a:pt x="1186866" y="354013"/>
                    </a:cubicBezTo>
                    <a:close/>
                    <a:moveTo>
                      <a:pt x="285089" y="333375"/>
                    </a:moveTo>
                    <a:cubicBezTo>
                      <a:pt x="458184" y="333375"/>
                      <a:pt x="401678" y="377653"/>
                      <a:pt x="562613" y="374796"/>
                    </a:cubicBezTo>
                    <a:cubicBezTo>
                      <a:pt x="579779" y="374796"/>
                      <a:pt x="530426" y="428358"/>
                      <a:pt x="522558" y="464066"/>
                    </a:cubicBezTo>
                    <a:cubicBezTo>
                      <a:pt x="521843" y="464781"/>
                      <a:pt x="521127" y="465495"/>
                      <a:pt x="520412" y="466209"/>
                    </a:cubicBezTo>
                    <a:cubicBezTo>
                      <a:pt x="502530" y="471922"/>
                      <a:pt x="403108" y="459781"/>
                      <a:pt x="336588" y="508344"/>
                    </a:cubicBezTo>
                    <a:cubicBezTo>
                      <a:pt x="300825" y="534054"/>
                      <a:pt x="273645" y="575475"/>
                      <a:pt x="273645" y="647605"/>
                    </a:cubicBezTo>
                    <a:cubicBezTo>
                      <a:pt x="273645" y="656890"/>
                      <a:pt x="237881" y="652605"/>
                      <a:pt x="229298" y="651176"/>
                    </a:cubicBezTo>
                    <a:cubicBezTo>
                      <a:pt x="227868" y="651176"/>
                      <a:pt x="227152" y="650462"/>
                      <a:pt x="226437" y="649034"/>
                    </a:cubicBezTo>
                    <a:cubicBezTo>
                      <a:pt x="225007" y="634751"/>
                      <a:pt x="207840" y="539767"/>
                      <a:pt x="141320" y="574761"/>
                    </a:cubicBezTo>
                    <a:cubicBezTo>
                      <a:pt x="78377" y="606898"/>
                      <a:pt x="136313" y="727591"/>
                      <a:pt x="140605" y="736875"/>
                    </a:cubicBezTo>
                    <a:cubicBezTo>
                      <a:pt x="141320" y="736875"/>
                      <a:pt x="141320" y="736875"/>
                      <a:pt x="141320" y="737590"/>
                    </a:cubicBezTo>
                    <a:cubicBezTo>
                      <a:pt x="141320" y="856854"/>
                      <a:pt x="141320" y="856854"/>
                      <a:pt x="141320" y="856854"/>
                    </a:cubicBezTo>
                    <a:cubicBezTo>
                      <a:pt x="141320" y="858997"/>
                      <a:pt x="138459" y="860425"/>
                      <a:pt x="137029" y="858997"/>
                    </a:cubicBezTo>
                    <a:cubicBezTo>
                      <a:pt x="107703" y="831859"/>
                      <a:pt x="-56809" y="667602"/>
                      <a:pt x="20440" y="502631"/>
                    </a:cubicBezTo>
                    <a:cubicBezTo>
                      <a:pt x="57634" y="424073"/>
                      <a:pt x="133452" y="333375"/>
                      <a:pt x="285089" y="333375"/>
                    </a:cubicBezTo>
                    <a:close/>
                    <a:moveTo>
                      <a:pt x="795678" y="149225"/>
                    </a:moveTo>
                    <a:cubicBezTo>
                      <a:pt x="795678" y="171450"/>
                      <a:pt x="795678" y="171450"/>
                      <a:pt x="795678" y="171450"/>
                    </a:cubicBezTo>
                    <a:cubicBezTo>
                      <a:pt x="795678" y="171450"/>
                      <a:pt x="795678" y="171450"/>
                      <a:pt x="1030628" y="171450"/>
                    </a:cubicBezTo>
                    <a:cubicBezTo>
                      <a:pt x="1030628" y="171450"/>
                      <a:pt x="1030628" y="171450"/>
                      <a:pt x="1030628" y="149225"/>
                    </a:cubicBezTo>
                    <a:cubicBezTo>
                      <a:pt x="1030628" y="149225"/>
                      <a:pt x="1030628" y="149225"/>
                      <a:pt x="795678" y="149225"/>
                    </a:cubicBezTo>
                    <a:close/>
                    <a:moveTo>
                      <a:pt x="795678" y="104775"/>
                    </a:moveTo>
                    <a:cubicBezTo>
                      <a:pt x="795678" y="127000"/>
                      <a:pt x="795678" y="127000"/>
                      <a:pt x="795678" y="127000"/>
                    </a:cubicBezTo>
                    <a:cubicBezTo>
                      <a:pt x="795678" y="127000"/>
                      <a:pt x="795678" y="127000"/>
                      <a:pt x="1030628" y="127000"/>
                    </a:cubicBezTo>
                    <a:cubicBezTo>
                      <a:pt x="1030628" y="127000"/>
                      <a:pt x="1030628" y="127000"/>
                      <a:pt x="1030628" y="104775"/>
                    </a:cubicBezTo>
                    <a:cubicBezTo>
                      <a:pt x="1030628" y="104775"/>
                      <a:pt x="1030628" y="104775"/>
                      <a:pt x="795678" y="104775"/>
                    </a:cubicBezTo>
                    <a:close/>
                    <a:moveTo>
                      <a:pt x="795678" y="60325"/>
                    </a:moveTo>
                    <a:cubicBezTo>
                      <a:pt x="795678" y="80963"/>
                      <a:pt x="795678" y="80963"/>
                      <a:pt x="795678" y="80963"/>
                    </a:cubicBezTo>
                    <a:cubicBezTo>
                      <a:pt x="795678" y="80963"/>
                      <a:pt x="795678" y="80963"/>
                      <a:pt x="1030628" y="80963"/>
                    </a:cubicBezTo>
                    <a:cubicBezTo>
                      <a:pt x="1030628" y="80963"/>
                      <a:pt x="1030628" y="80963"/>
                      <a:pt x="1030628" y="60325"/>
                    </a:cubicBezTo>
                    <a:cubicBezTo>
                      <a:pt x="1030628" y="60325"/>
                      <a:pt x="1030628" y="60325"/>
                      <a:pt x="795678" y="60325"/>
                    </a:cubicBezTo>
                    <a:close/>
                    <a:moveTo>
                      <a:pt x="788674" y="0"/>
                    </a:moveTo>
                    <a:cubicBezTo>
                      <a:pt x="788674" y="0"/>
                      <a:pt x="788674" y="0"/>
                      <a:pt x="1042549" y="0"/>
                    </a:cubicBezTo>
                    <a:cubicBezTo>
                      <a:pt x="1063347" y="0"/>
                      <a:pt x="1079841" y="16423"/>
                      <a:pt x="1079841" y="37130"/>
                    </a:cubicBezTo>
                    <a:cubicBezTo>
                      <a:pt x="1079841" y="37130"/>
                      <a:pt x="1079841" y="37130"/>
                      <a:pt x="1079841" y="197786"/>
                    </a:cubicBezTo>
                    <a:cubicBezTo>
                      <a:pt x="1079841" y="218493"/>
                      <a:pt x="1063347" y="234915"/>
                      <a:pt x="1042549" y="234915"/>
                    </a:cubicBezTo>
                    <a:cubicBezTo>
                      <a:pt x="1042549" y="234915"/>
                      <a:pt x="1042549" y="234915"/>
                      <a:pt x="978722" y="234915"/>
                    </a:cubicBezTo>
                    <a:cubicBezTo>
                      <a:pt x="978722" y="234915"/>
                      <a:pt x="978722" y="234915"/>
                      <a:pt x="978722" y="320599"/>
                    </a:cubicBezTo>
                    <a:cubicBezTo>
                      <a:pt x="978722" y="320599"/>
                      <a:pt x="976570" y="327025"/>
                      <a:pt x="970116" y="327025"/>
                    </a:cubicBezTo>
                    <a:cubicBezTo>
                      <a:pt x="967247" y="327025"/>
                      <a:pt x="962944" y="325597"/>
                      <a:pt x="957924" y="320599"/>
                    </a:cubicBezTo>
                    <a:cubicBezTo>
                      <a:pt x="947167" y="309174"/>
                      <a:pt x="910591" y="267047"/>
                      <a:pt x="878319" y="234915"/>
                    </a:cubicBezTo>
                    <a:cubicBezTo>
                      <a:pt x="878319" y="234915"/>
                      <a:pt x="878319" y="234915"/>
                      <a:pt x="788674" y="234915"/>
                    </a:cubicBezTo>
                    <a:cubicBezTo>
                      <a:pt x="768594" y="234915"/>
                      <a:pt x="752816" y="218493"/>
                      <a:pt x="752816" y="197786"/>
                    </a:cubicBezTo>
                    <a:cubicBezTo>
                      <a:pt x="752816" y="197786"/>
                      <a:pt x="752816" y="197786"/>
                      <a:pt x="752816" y="37130"/>
                    </a:cubicBezTo>
                    <a:cubicBezTo>
                      <a:pt x="752816" y="21421"/>
                      <a:pt x="761422" y="9282"/>
                      <a:pt x="773614" y="3570"/>
                    </a:cubicBezTo>
                    <a:cubicBezTo>
                      <a:pt x="778634" y="1428"/>
                      <a:pt x="783654" y="0"/>
                      <a:pt x="788674" y="0"/>
                    </a:cubicBezTo>
                    <a:close/>
                  </a:path>
                </a:pathLst>
              </a:custGeom>
              <a:solidFill>
                <a:schemeClr val="tx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a:solidFill>
                    <a:srgbClr val="FFFFFF"/>
                  </a:solidFill>
                </a:endParaRPr>
              </a:p>
            </p:txBody>
          </p:sp>
        </p:grpSp>
      </p:grpSp>
      <p:sp>
        <p:nvSpPr>
          <p:cNvPr id="154" name="Rectangle 153"/>
          <p:cNvSpPr/>
          <p:nvPr/>
        </p:nvSpPr>
        <p:spPr>
          <a:xfrm>
            <a:off x="7587282" y="2050773"/>
            <a:ext cx="2156108" cy="3693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b="1" dirty="0">
                <a:solidFill>
                  <a:srgbClr val="29BA74"/>
                </a:solidFill>
              </a:rPr>
              <a:t>Registered Nurses</a:t>
            </a:r>
          </a:p>
        </p:txBody>
      </p:sp>
      <p:sp>
        <p:nvSpPr>
          <p:cNvPr id="155" name="Rectangle 154"/>
          <p:cNvSpPr/>
          <p:nvPr/>
        </p:nvSpPr>
        <p:spPr>
          <a:xfrm>
            <a:off x="7587282" y="3416512"/>
            <a:ext cx="2869780" cy="3693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b="1" dirty="0">
                <a:solidFill>
                  <a:srgbClr val="29BA74"/>
                </a:solidFill>
              </a:rPr>
              <a:t>Direct Care</a:t>
            </a:r>
          </a:p>
        </p:txBody>
      </p:sp>
      <p:sp>
        <p:nvSpPr>
          <p:cNvPr id="156" name="Rectangle 155"/>
          <p:cNvSpPr/>
          <p:nvPr/>
        </p:nvSpPr>
        <p:spPr>
          <a:xfrm>
            <a:off x="7587282" y="5055656"/>
            <a:ext cx="3156758" cy="3693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b="1" dirty="0">
                <a:solidFill>
                  <a:srgbClr val="29BA74"/>
                </a:solidFill>
              </a:rPr>
              <a:t>Behavioral Health</a:t>
            </a:r>
          </a:p>
        </p:txBody>
      </p:sp>
      <p:sp>
        <p:nvSpPr>
          <p:cNvPr id="157" name="TextBox 156"/>
          <p:cNvSpPr txBox="1"/>
          <p:nvPr/>
        </p:nvSpPr>
        <p:spPr>
          <a:xfrm>
            <a:off x="7502747" y="2420105"/>
            <a:ext cx="3145331" cy="5232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324000" lvl="1" indent="-216000">
              <a:buClr>
                <a:schemeClr val="tx1"/>
              </a:buClr>
              <a:buSzPct val="100000"/>
              <a:buFont typeface="Trebuchet MS" panose="020B0603020202020204" pitchFamily="34" charset="0"/>
              <a:buChar char="•"/>
            </a:pPr>
            <a:r>
              <a:rPr lang="en-US" sz="1400" dirty="0">
                <a:solidFill>
                  <a:srgbClr val="575757"/>
                </a:solidFill>
                <a:latin typeface="Trebuchet MS" panose="020B0603020202020204" pitchFamily="34" charset="0"/>
              </a:rPr>
              <a:t>Need across multiple regions</a:t>
            </a:r>
          </a:p>
          <a:p>
            <a:pPr marL="324000" lvl="1" indent="-216000">
              <a:buClr>
                <a:schemeClr val="tx1"/>
              </a:buClr>
              <a:buSzPct val="100000"/>
              <a:buFont typeface="Trebuchet MS" panose="020B0603020202020204" pitchFamily="34" charset="0"/>
              <a:buChar char="•"/>
            </a:pPr>
            <a:r>
              <a:rPr lang="en-US" sz="1400" dirty="0">
                <a:solidFill>
                  <a:srgbClr val="575757"/>
                </a:solidFill>
                <a:latin typeface="Trebuchet MS" panose="020B0603020202020204" pitchFamily="34" charset="0"/>
              </a:rPr>
              <a:t>Experts view as highly critical</a:t>
            </a:r>
          </a:p>
        </p:txBody>
      </p:sp>
      <p:sp>
        <p:nvSpPr>
          <p:cNvPr id="158" name="TextBox 157"/>
          <p:cNvSpPr txBox="1"/>
          <p:nvPr/>
        </p:nvSpPr>
        <p:spPr>
          <a:xfrm>
            <a:off x="7502747" y="3785844"/>
            <a:ext cx="3145331" cy="73866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324000" lvl="1" indent="-216000">
              <a:buClr>
                <a:schemeClr val="tx1"/>
              </a:buClr>
              <a:buSzPct val="100000"/>
              <a:buFont typeface="Trebuchet MS" panose="020B0603020202020204" pitchFamily="34" charset="0"/>
              <a:buChar char="•"/>
            </a:pPr>
            <a:r>
              <a:rPr lang="en-US" sz="1400" dirty="0">
                <a:solidFill>
                  <a:srgbClr val="575757"/>
                </a:solidFill>
                <a:latin typeface="Trebuchet MS" panose="020B0603020202020204" pitchFamily="34" charset="0"/>
              </a:rPr>
              <a:t>Industry reports emphasize as highly critical</a:t>
            </a:r>
          </a:p>
          <a:p>
            <a:pPr marL="324000" lvl="1" indent="-216000">
              <a:buClr>
                <a:schemeClr val="tx1"/>
              </a:buClr>
              <a:buSzPct val="100000"/>
              <a:buFont typeface="Trebuchet MS" panose="020B0603020202020204" pitchFamily="34" charset="0"/>
              <a:buChar char="•"/>
            </a:pPr>
            <a:r>
              <a:rPr lang="en-US" sz="1400" dirty="0">
                <a:solidFill>
                  <a:srgbClr val="575757"/>
                </a:solidFill>
                <a:latin typeface="Trebuchet MS" panose="020B0603020202020204" pitchFamily="34" charset="0"/>
              </a:rPr>
              <a:t>Experts view as highly critical</a:t>
            </a:r>
          </a:p>
        </p:txBody>
      </p:sp>
      <p:sp>
        <p:nvSpPr>
          <p:cNvPr id="159" name="TextBox 158"/>
          <p:cNvSpPr txBox="1"/>
          <p:nvPr/>
        </p:nvSpPr>
        <p:spPr>
          <a:xfrm>
            <a:off x="7487525" y="5404604"/>
            <a:ext cx="3145331" cy="9541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324000" lvl="1" indent="-216000">
              <a:buClr>
                <a:schemeClr val="tx1"/>
              </a:buClr>
              <a:buSzPct val="100000"/>
              <a:buFont typeface="Trebuchet MS" panose="020B0603020202020204" pitchFamily="34" charset="0"/>
              <a:buChar char="•"/>
            </a:pPr>
            <a:r>
              <a:rPr lang="en-US" sz="1400" dirty="0">
                <a:solidFill>
                  <a:srgbClr val="575757"/>
                </a:solidFill>
                <a:latin typeface="Trebuchet MS" panose="020B0603020202020204" pitchFamily="34" charset="0"/>
              </a:rPr>
              <a:t>Industry reports emphasize as highly critical (opioid crisis)</a:t>
            </a:r>
          </a:p>
          <a:p>
            <a:pPr marL="324000" lvl="1" indent="-216000">
              <a:buClr>
                <a:schemeClr val="tx1"/>
              </a:buClr>
              <a:buSzPct val="100000"/>
              <a:buFont typeface="Trebuchet MS" panose="020B0603020202020204" pitchFamily="34" charset="0"/>
              <a:buChar char="•"/>
            </a:pPr>
            <a:r>
              <a:rPr lang="en-US" sz="1400" dirty="0">
                <a:solidFill>
                  <a:srgbClr val="575757"/>
                </a:solidFill>
                <a:latin typeface="Trebuchet MS" panose="020B0603020202020204" pitchFamily="34" charset="0"/>
              </a:rPr>
              <a:t>Experts view as highly critical</a:t>
            </a:r>
          </a:p>
          <a:p>
            <a:pPr marL="324000" lvl="1" indent="-216000">
              <a:buClr>
                <a:schemeClr val="tx1"/>
              </a:buClr>
              <a:buSzPct val="100000"/>
              <a:buFont typeface="Trebuchet MS" panose="020B0603020202020204" pitchFamily="34" charset="0"/>
              <a:buChar char="•"/>
            </a:pPr>
            <a:r>
              <a:rPr lang="en-US" sz="1400" dirty="0">
                <a:solidFill>
                  <a:srgbClr val="575757"/>
                </a:solidFill>
                <a:latin typeface="Trebuchet MS" panose="020B0603020202020204" pitchFamily="34" charset="0"/>
              </a:rPr>
              <a:t>Priority area for gov't of MA</a:t>
            </a:r>
          </a:p>
        </p:txBody>
      </p:sp>
      <p:sp>
        <p:nvSpPr>
          <p:cNvPr id="8" name="Rectangle 7"/>
          <p:cNvSpPr/>
          <p:nvPr/>
        </p:nvSpPr>
        <p:spPr>
          <a:xfrm>
            <a:off x="882398" y="3477757"/>
            <a:ext cx="1106424" cy="91440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FFFFFF"/>
                </a:solidFill>
              </a:rPr>
              <a:t>43,000 HC Jobs</a:t>
            </a:r>
          </a:p>
        </p:txBody>
      </p:sp>
      <p:sp>
        <p:nvSpPr>
          <p:cNvPr id="201" name="Rectangle 200"/>
          <p:cNvSpPr/>
          <p:nvPr/>
        </p:nvSpPr>
        <p:spPr>
          <a:xfrm>
            <a:off x="2690740" y="3477757"/>
            <a:ext cx="1106424" cy="91440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FFFFFF"/>
                </a:solidFill>
              </a:rPr>
              <a:t>33,000HC Jobs</a:t>
            </a:r>
          </a:p>
        </p:txBody>
      </p:sp>
      <p:grpSp>
        <p:nvGrpSpPr>
          <p:cNvPr id="202" name="Group 201"/>
          <p:cNvGrpSpPr/>
          <p:nvPr/>
        </p:nvGrpSpPr>
        <p:grpSpPr>
          <a:xfrm>
            <a:off x="1761409" y="4990108"/>
            <a:ext cx="2398400" cy="1628015"/>
            <a:chOff x="5294460" y="2517889"/>
            <a:chExt cx="1764792" cy="1628015"/>
          </a:xfrm>
        </p:grpSpPr>
        <p:cxnSp>
          <p:nvCxnSpPr>
            <p:cNvPr id="203" name="Straight Connector 202"/>
            <p:cNvCxnSpPr/>
            <p:nvPr/>
          </p:nvCxnSpPr>
          <p:spPr>
            <a:xfrm>
              <a:off x="5738380" y="2517889"/>
              <a:ext cx="0" cy="566184"/>
            </a:xfrm>
            <a:prstGeom prst="line">
              <a:avLst/>
            </a:prstGeom>
            <a:noFill/>
            <a:ln w="19050" cap="rnd" cmpd="sng" algn="ctr">
              <a:solidFill>
                <a:schemeClr val="accent5"/>
              </a:solidFill>
              <a:prstDash val="solid"/>
              <a:headEnd type="oval"/>
              <a:tailEnd type="none" w="sm" len="sm"/>
            </a:ln>
            <a:effectLst/>
          </p:spPr>
        </p:cxnSp>
        <p:sp>
          <p:nvSpPr>
            <p:cNvPr id="204" name="Rectangle 203"/>
            <p:cNvSpPr/>
            <p:nvPr/>
          </p:nvSpPr>
          <p:spPr>
            <a:xfrm>
              <a:off x="5294460" y="2760909"/>
              <a:ext cx="1764792" cy="1384995"/>
            </a:xfrm>
            <a:prstGeom prst="rect">
              <a:avLst/>
            </a:prstGeom>
            <a:solidFill>
              <a:sysClr val="window" lastClr="FFFFFF"/>
            </a:solidFill>
            <a:ln w="19050" cap="rnd" cmpd="sng" algn="ctr">
              <a:solidFill>
                <a:schemeClr val="accent4"/>
              </a:solidFill>
              <a:prstDash val="solid"/>
            </a:ln>
            <a:effectLst/>
          </p:spPr>
          <p:txBody>
            <a:bodyPr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chemeClr val="accent4"/>
                  </a:solidFill>
                </a:rPr>
                <a:t>Focused on jobs with greatest impact from macro-drivers: regional themes, qualifications mismatch, and workforce size</a:t>
              </a:r>
              <a:endParaRPr kumimoji="0" lang="en-US" sz="1400" b="0" i="0" u="none" strike="noStrike" kern="0" cap="none" spc="0" normalizeH="0" baseline="0" noProof="0" dirty="0">
                <a:ln>
                  <a:noFill/>
                </a:ln>
                <a:effectLst/>
                <a:uLnTx/>
                <a:uFillTx/>
              </a:endParaRPr>
            </a:p>
          </p:txBody>
        </p:sp>
      </p:grpSp>
      <p:cxnSp>
        <p:nvCxnSpPr>
          <p:cNvPr id="206" name="Straight Connector 205"/>
          <p:cNvCxnSpPr/>
          <p:nvPr/>
        </p:nvCxnSpPr>
        <p:spPr>
          <a:xfrm flipV="1">
            <a:off x="4139113" y="2817569"/>
            <a:ext cx="1" cy="548640"/>
          </a:xfrm>
          <a:prstGeom prst="line">
            <a:avLst/>
          </a:prstGeom>
          <a:noFill/>
          <a:ln w="19050" cap="rnd" cmpd="sng" algn="ctr">
            <a:solidFill>
              <a:schemeClr val="accent5"/>
            </a:solidFill>
            <a:prstDash val="solid"/>
            <a:headEnd type="oval"/>
            <a:tailEnd type="none" w="sm" len="sm"/>
          </a:ln>
          <a:effectLst/>
        </p:spPr>
      </p:cxnSp>
      <p:sp>
        <p:nvSpPr>
          <p:cNvPr id="207" name="Rectangle 206"/>
          <p:cNvSpPr/>
          <p:nvPr/>
        </p:nvSpPr>
        <p:spPr>
          <a:xfrm>
            <a:off x="3217066" y="2089327"/>
            <a:ext cx="2842215" cy="738664"/>
          </a:xfrm>
          <a:prstGeom prst="rect">
            <a:avLst/>
          </a:prstGeom>
          <a:solidFill>
            <a:sysClr val="window" lastClr="FFFFFF"/>
          </a:solidFill>
          <a:ln w="19050" cap="rnd" cmpd="sng" algn="ctr">
            <a:solidFill>
              <a:schemeClr val="accent4"/>
            </a:solidFill>
            <a:prstDash val="solid"/>
          </a:ln>
          <a:effectLst/>
        </p:spPr>
        <p:txBody>
          <a:bodyPr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4"/>
                </a:solidFill>
                <a:effectLst/>
                <a:uLnTx/>
                <a:uFillTx/>
              </a:rPr>
              <a:t>Jobs prioritized based on data analysis, SME interviews, and regional needs</a:t>
            </a:r>
            <a:endParaRPr kumimoji="0" lang="en-US" sz="1400" b="0" i="0" u="none" strike="noStrike" kern="0" cap="none" spc="0" normalizeH="0" baseline="0" noProof="0" dirty="0">
              <a:ln>
                <a:noFill/>
              </a:ln>
              <a:effectLst/>
              <a:uLnTx/>
              <a:uFillTx/>
            </a:endParaRPr>
          </a:p>
        </p:txBody>
      </p:sp>
      <p:grpSp>
        <p:nvGrpSpPr>
          <p:cNvPr id="208" name="Group 207"/>
          <p:cNvGrpSpPr/>
          <p:nvPr/>
        </p:nvGrpSpPr>
        <p:grpSpPr>
          <a:xfrm>
            <a:off x="6056780" y="2081213"/>
            <a:ext cx="306171" cy="4079081"/>
            <a:chOff x="5942914" y="2081213"/>
            <a:chExt cx="306171" cy="4079081"/>
          </a:xfrm>
        </p:grpSpPr>
        <p:cxnSp>
          <p:nvCxnSpPr>
            <p:cNvPr id="209" name="Straight Connector 208"/>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210" name="Group 209"/>
            <p:cNvGrpSpPr/>
            <p:nvPr/>
          </p:nvGrpSpPr>
          <p:grpSpPr>
            <a:xfrm>
              <a:off x="5942914" y="3967299"/>
              <a:ext cx="306171" cy="306910"/>
              <a:chOff x="5937564" y="3833745"/>
              <a:chExt cx="306171" cy="306910"/>
            </a:xfrm>
          </p:grpSpPr>
          <p:sp>
            <p:nvSpPr>
              <p:cNvPr id="211" name="Freeform 94"/>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212" name="Freeform 95"/>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
        <p:nvSpPr>
          <p:cNvPr id="50" name="Rectangle 49"/>
          <p:cNvSpPr/>
          <p:nvPr/>
        </p:nvSpPr>
        <p:spPr>
          <a:xfrm>
            <a:off x="4338891" y="3477757"/>
            <a:ext cx="1106424" cy="91440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FFFFFF"/>
                </a:solidFill>
              </a:rPr>
              <a:t>26,000HC Jobs</a:t>
            </a:r>
          </a:p>
        </p:txBody>
      </p:sp>
    </p:spTree>
    <p:extLst>
      <p:ext uri="{BB962C8B-B14F-4D97-AF65-F5344CB8AC3E}">
        <p14:creationId xmlns:p14="http://schemas.microsoft.com/office/powerpoint/2010/main" val="2979275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Object 9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552" name="think-cell Slide" r:id="rId5" imgW="415" imgH="416" progId="TCLayout.ActiveDocument.1">
                  <p:embed/>
                </p:oleObj>
              </mc:Choice>
              <mc:Fallback>
                <p:oleObj name="think-cell Slide" r:id="rId5" imgW="415" imgH="416" progId="TCLayout.ActiveDocument.1">
                  <p:embed/>
                  <p:pic>
                    <p:nvPicPr>
                      <p:cNvPr id="97" name="Object 9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6" name="Rectangle 95"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471335"/>
            <a:ext cx="10933350" cy="997196"/>
          </a:xfrm>
        </p:spPr>
        <p:txBody>
          <a:bodyPr/>
          <a:lstStyle/>
          <a:p>
            <a:r>
              <a:rPr lang="en-US" dirty="0"/>
              <a:t>The quantitative data analysis was refined and matched to solutions initiatives to address worker shortage pain points within each of the three sub-groups identified 3 priority through a multi-step process….</a:t>
            </a:r>
          </a:p>
        </p:txBody>
      </p:sp>
      <p:grpSp>
        <p:nvGrpSpPr>
          <p:cNvPr id="32" name="Group 31"/>
          <p:cNvGrpSpPr/>
          <p:nvPr/>
        </p:nvGrpSpPr>
        <p:grpSpPr>
          <a:xfrm>
            <a:off x="3438199" y="1953194"/>
            <a:ext cx="2513883" cy="1088027"/>
            <a:chOff x="3625200" y="4877538"/>
            <a:chExt cx="2513883" cy="1088027"/>
          </a:xfrm>
        </p:grpSpPr>
        <p:grpSp>
          <p:nvGrpSpPr>
            <p:cNvPr id="4" name="Group 3"/>
            <p:cNvGrpSpPr>
              <a:grpSpLocks noChangeAspect="1"/>
            </p:cNvGrpSpPr>
            <p:nvPr/>
          </p:nvGrpSpPr>
          <p:grpSpPr>
            <a:xfrm>
              <a:off x="3625200" y="4877538"/>
              <a:ext cx="778030" cy="778751"/>
              <a:chOff x="5273801" y="2606040"/>
              <a:chExt cx="1644396" cy="1645920"/>
            </a:xfrm>
          </p:grpSpPr>
          <p:sp>
            <p:nvSpPr>
              <p:cNvPr id="6" name="AutoShape 18">
                <a:extLst>
                  <a:ext uri="{FF2B5EF4-FFF2-40B4-BE49-F238E27FC236}">
                    <a16:creationId xmlns:a16="http://schemas.microsoft.com/office/drawing/2014/main" id="{100AC5BD-F30F-4F9C-94F8-3ECEAAF56365}"/>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nvGrpSpPr>
              <p:cNvPr id="7" name="Group 6"/>
              <p:cNvGrpSpPr/>
              <p:nvPr/>
            </p:nvGrpSpPr>
            <p:grpSpPr>
              <a:xfrm>
                <a:off x="5388863" y="2953131"/>
                <a:ext cx="1409319" cy="967359"/>
                <a:chOff x="5388863" y="2953131"/>
                <a:chExt cx="1409319" cy="967359"/>
              </a:xfrm>
            </p:grpSpPr>
            <p:sp>
              <p:nvSpPr>
                <p:cNvPr id="8" name="Freeform 20">
                  <a:extLst>
                    <a:ext uri="{FF2B5EF4-FFF2-40B4-BE49-F238E27FC236}">
                      <a16:creationId xmlns:a16="http://schemas.microsoft.com/office/drawing/2014/main" id="{D44F01FC-0979-4CF2-A046-0010F3FF82EE}"/>
                    </a:ext>
                  </a:extLst>
                </p:cNvPr>
                <p:cNvSpPr>
                  <a:spLocks noEditPoints="1"/>
                </p:cNvSpPr>
                <p:nvPr/>
              </p:nvSpPr>
              <p:spPr bwMode="auto">
                <a:xfrm>
                  <a:off x="5388863" y="3167634"/>
                  <a:ext cx="737235" cy="752856"/>
                </a:xfrm>
                <a:custGeom>
                  <a:avLst/>
                  <a:gdLst>
                    <a:gd name="T0" fmla="*/ 989 w 1033"/>
                    <a:gd name="T1" fmla="*/ 0 h 1054"/>
                    <a:gd name="T2" fmla="*/ 44 w 1033"/>
                    <a:gd name="T3" fmla="*/ 0 h 1054"/>
                    <a:gd name="T4" fmla="*/ 0 w 1033"/>
                    <a:gd name="T5" fmla="*/ 44 h 1054"/>
                    <a:gd name="T6" fmla="*/ 0 w 1033"/>
                    <a:gd name="T7" fmla="*/ 725 h 1054"/>
                    <a:gd name="T8" fmla="*/ 44 w 1033"/>
                    <a:gd name="T9" fmla="*/ 769 h 1054"/>
                    <a:gd name="T10" fmla="*/ 299 w 1033"/>
                    <a:gd name="T11" fmla="*/ 769 h 1054"/>
                    <a:gd name="T12" fmla="*/ 299 w 1033"/>
                    <a:gd name="T13" fmla="*/ 1010 h 1054"/>
                    <a:gd name="T14" fmla="*/ 300 w 1033"/>
                    <a:gd name="T15" fmla="*/ 1017 h 1054"/>
                    <a:gd name="T16" fmla="*/ 337 w 1033"/>
                    <a:gd name="T17" fmla="*/ 1053 h 1054"/>
                    <a:gd name="T18" fmla="*/ 347 w 1033"/>
                    <a:gd name="T19" fmla="*/ 1054 h 1054"/>
                    <a:gd name="T20" fmla="*/ 401 w 1033"/>
                    <a:gd name="T21" fmla="*/ 1026 h 1054"/>
                    <a:gd name="T22" fmla="*/ 469 w 1033"/>
                    <a:gd name="T23" fmla="*/ 951 h 1054"/>
                    <a:gd name="T24" fmla="*/ 637 w 1033"/>
                    <a:gd name="T25" fmla="*/ 769 h 1054"/>
                    <a:gd name="T26" fmla="*/ 989 w 1033"/>
                    <a:gd name="T27" fmla="*/ 769 h 1054"/>
                    <a:gd name="T28" fmla="*/ 1033 w 1033"/>
                    <a:gd name="T29" fmla="*/ 725 h 1054"/>
                    <a:gd name="T30" fmla="*/ 1033 w 1033"/>
                    <a:gd name="T31" fmla="*/ 44 h 1054"/>
                    <a:gd name="T32" fmla="*/ 989 w 1033"/>
                    <a:gd name="T33" fmla="*/ 0 h 1054"/>
                    <a:gd name="T34" fmla="*/ 832 w 1033"/>
                    <a:gd name="T35" fmla="*/ 552 h 1054"/>
                    <a:gd name="T36" fmla="*/ 201 w 1033"/>
                    <a:gd name="T37" fmla="*/ 552 h 1054"/>
                    <a:gd name="T38" fmla="*/ 179 w 1033"/>
                    <a:gd name="T39" fmla="*/ 530 h 1054"/>
                    <a:gd name="T40" fmla="*/ 201 w 1033"/>
                    <a:gd name="T41" fmla="*/ 508 h 1054"/>
                    <a:gd name="T42" fmla="*/ 832 w 1033"/>
                    <a:gd name="T43" fmla="*/ 508 h 1054"/>
                    <a:gd name="T44" fmla="*/ 854 w 1033"/>
                    <a:gd name="T45" fmla="*/ 530 h 1054"/>
                    <a:gd name="T46" fmla="*/ 832 w 1033"/>
                    <a:gd name="T47" fmla="*/ 552 h 1054"/>
                    <a:gd name="T48" fmla="*/ 832 w 1033"/>
                    <a:gd name="T49" fmla="*/ 415 h 1054"/>
                    <a:gd name="T50" fmla="*/ 201 w 1033"/>
                    <a:gd name="T51" fmla="*/ 415 h 1054"/>
                    <a:gd name="T52" fmla="*/ 179 w 1033"/>
                    <a:gd name="T53" fmla="*/ 393 h 1054"/>
                    <a:gd name="T54" fmla="*/ 201 w 1033"/>
                    <a:gd name="T55" fmla="*/ 371 h 1054"/>
                    <a:gd name="T56" fmla="*/ 832 w 1033"/>
                    <a:gd name="T57" fmla="*/ 371 h 1054"/>
                    <a:gd name="T58" fmla="*/ 854 w 1033"/>
                    <a:gd name="T59" fmla="*/ 393 h 1054"/>
                    <a:gd name="T60" fmla="*/ 832 w 1033"/>
                    <a:gd name="T61" fmla="*/ 415 h 1054"/>
                    <a:gd name="T62" fmla="*/ 832 w 1033"/>
                    <a:gd name="T63" fmla="*/ 279 h 1054"/>
                    <a:gd name="T64" fmla="*/ 201 w 1033"/>
                    <a:gd name="T65" fmla="*/ 279 h 1054"/>
                    <a:gd name="T66" fmla="*/ 179 w 1033"/>
                    <a:gd name="T67" fmla="*/ 257 h 1054"/>
                    <a:gd name="T68" fmla="*/ 201 w 1033"/>
                    <a:gd name="T69" fmla="*/ 235 h 1054"/>
                    <a:gd name="T70" fmla="*/ 832 w 1033"/>
                    <a:gd name="T71" fmla="*/ 235 h 1054"/>
                    <a:gd name="T72" fmla="*/ 854 w 1033"/>
                    <a:gd name="T73" fmla="*/ 257 h 1054"/>
                    <a:gd name="T74" fmla="*/ 832 w 1033"/>
                    <a:gd name="T75" fmla="*/ 279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3" h="1054">
                      <a:moveTo>
                        <a:pt x="989" y="0"/>
                      </a:moveTo>
                      <a:cubicBezTo>
                        <a:pt x="44" y="0"/>
                        <a:pt x="44" y="0"/>
                        <a:pt x="44" y="0"/>
                      </a:cubicBezTo>
                      <a:cubicBezTo>
                        <a:pt x="20" y="0"/>
                        <a:pt x="0" y="20"/>
                        <a:pt x="0" y="44"/>
                      </a:cubicBezTo>
                      <a:cubicBezTo>
                        <a:pt x="0" y="725"/>
                        <a:pt x="0" y="725"/>
                        <a:pt x="0" y="725"/>
                      </a:cubicBezTo>
                      <a:cubicBezTo>
                        <a:pt x="0" y="750"/>
                        <a:pt x="20" y="769"/>
                        <a:pt x="44" y="769"/>
                      </a:cubicBezTo>
                      <a:cubicBezTo>
                        <a:pt x="299" y="769"/>
                        <a:pt x="299" y="769"/>
                        <a:pt x="299" y="769"/>
                      </a:cubicBezTo>
                      <a:cubicBezTo>
                        <a:pt x="299" y="1010"/>
                        <a:pt x="299" y="1010"/>
                        <a:pt x="299" y="1010"/>
                      </a:cubicBezTo>
                      <a:cubicBezTo>
                        <a:pt x="299" y="1012"/>
                        <a:pt x="299" y="1015"/>
                        <a:pt x="300" y="1017"/>
                      </a:cubicBezTo>
                      <a:cubicBezTo>
                        <a:pt x="301" y="1020"/>
                        <a:pt x="311" y="1047"/>
                        <a:pt x="337" y="1053"/>
                      </a:cubicBezTo>
                      <a:cubicBezTo>
                        <a:pt x="341" y="1054"/>
                        <a:pt x="344" y="1054"/>
                        <a:pt x="347" y="1054"/>
                      </a:cubicBezTo>
                      <a:cubicBezTo>
                        <a:pt x="365" y="1054"/>
                        <a:pt x="383" y="1045"/>
                        <a:pt x="401" y="1026"/>
                      </a:cubicBezTo>
                      <a:cubicBezTo>
                        <a:pt x="414" y="1013"/>
                        <a:pt x="438" y="986"/>
                        <a:pt x="469" y="951"/>
                      </a:cubicBezTo>
                      <a:cubicBezTo>
                        <a:pt x="516" y="899"/>
                        <a:pt x="579" y="829"/>
                        <a:pt x="637" y="769"/>
                      </a:cubicBezTo>
                      <a:cubicBezTo>
                        <a:pt x="989" y="769"/>
                        <a:pt x="989" y="769"/>
                        <a:pt x="989" y="769"/>
                      </a:cubicBezTo>
                      <a:cubicBezTo>
                        <a:pt x="1013" y="769"/>
                        <a:pt x="1033" y="750"/>
                        <a:pt x="1033" y="725"/>
                      </a:cubicBezTo>
                      <a:cubicBezTo>
                        <a:pt x="1033" y="44"/>
                        <a:pt x="1033" y="44"/>
                        <a:pt x="1033" y="44"/>
                      </a:cubicBezTo>
                      <a:cubicBezTo>
                        <a:pt x="1033" y="20"/>
                        <a:pt x="1013" y="0"/>
                        <a:pt x="989" y="0"/>
                      </a:cubicBezTo>
                      <a:close/>
                      <a:moveTo>
                        <a:pt x="832" y="552"/>
                      </a:moveTo>
                      <a:cubicBezTo>
                        <a:pt x="201" y="552"/>
                        <a:pt x="201" y="552"/>
                        <a:pt x="201" y="552"/>
                      </a:cubicBezTo>
                      <a:cubicBezTo>
                        <a:pt x="189" y="552"/>
                        <a:pt x="179" y="543"/>
                        <a:pt x="179" y="530"/>
                      </a:cubicBezTo>
                      <a:cubicBezTo>
                        <a:pt x="179" y="518"/>
                        <a:pt x="189" y="508"/>
                        <a:pt x="201" y="508"/>
                      </a:cubicBezTo>
                      <a:cubicBezTo>
                        <a:pt x="832" y="508"/>
                        <a:pt x="832" y="508"/>
                        <a:pt x="832" y="508"/>
                      </a:cubicBezTo>
                      <a:cubicBezTo>
                        <a:pt x="844" y="508"/>
                        <a:pt x="854" y="518"/>
                        <a:pt x="854" y="530"/>
                      </a:cubicBezTo>
                      <a:cubicBezTo>
                        <a:pt x="854" y="543"/>
                        <a:pt x="844" y="552"/>
                        <a:pt x="832" y="552"/>
                      </a:cubicBezTo>
                      <a:close/>
                      <a:moveTo>
                        <a:pt x="832" y="415"/>
                      </a:moveTo>
                      <a:cubicBezTo>
                        <a:pt x="201" y="415"/>
                        <a:pt x="201" y="415"/>
                        <a:pt x="201" y="415"/>
                      </a:cubicBezTo>
                      <a:cubicBezTo>
                        <a:pt x="189" y="415"/>
                        <a:pt x="179" y="405"/>
                        <a:pt x="179" y="393"/>
                      </a:cubicBezTo>
                      <a:cubicBezTo>
                        <a:pt x="179" y="380"/>
                        <a:pt x="189" y="371"/>
                        <a:pt x="201" y="371"/>
                      </a:cubicBezTo>
                      <a:cubicBezTo>
                        <a:pt x="832" y="371"/>
                        <a:pt x="832" y="371"/>
                        <a:pt x="832" y="371"/>
                      </a:cubicBezTo>
                      <a:cubicBezTo>
                        <a:pt x="844" y="371"/>
                        <a:pt x="854" y="380"/>
                        <a:pt x="854" y="393"/>
                      </a:cubicBezTo>
                      <a:cubicBezTo>
                        <a:pt x="854" y="405"/>
                        <a:pt x="844" y="415"/>
                        <a:pt x="832" y="415"/>
                      </a:cubicBezTo>
                      <a:close/>
                      <a:moveTo>
                        <a:pt x="832" y="279"/>
                      </a:moveTo>
                      <a:cubicBezTo>
                        <a:pt x="201" y="279"/>
                        <a:pt x="201" y="279"/>
                        <a:pt x="201" y="279"/>
                      </a:cubicBezTo>
                      <a:cubicBezTo>
                        <a:pt x="189" y="279"/>
                        <a:pt x="179" y="269"/>
                        <a:pt x="179" y="257"/>
                      </a:cubicBezTo>
                      <a:cubicBezTo>
                        <a:pt x="179" y="245"/>
                        <a:pt x="189" y="235"/>
                        <a:pt x="201" y="235"/>
                      </a:cubicBezTo>
                      <a:cubicBezTo>
                        <a:pt x="832" y="235"/>
                        <a:pt x="832" y="235"/>
                        <a:pt x="832" y="235"/>
                      </a:cubicBezTo>
                      <a:cubicBezTo>
                        <a:pt x="844" y="235"/>
                        <a:pt x="854" y="245"/>
                        <a:pt x="854" y="257"/>
                      </a:cubicBezTo>
                      <a:cubicBezTo>
                        <a:pt x="854" y="269"/>
                        <a:pt x="844" y="279"/>
                        <a:pt x="832" y="27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 name="Freeform 21">
                  <a:extLst>
                    <a:ext uri="{FF2B5EF4-FFF2-40B4-BE49-F238E27FC236}">
                      <a16:creationId xmlns:a16="http://schemas.microsoft.com/office/drawing/2014/main" id="{9FEAEA2A-1D9C-469F-A298-EC5C9220C30F}"/>
                    </a:ext>
                  </a:extLst>
                </p:cNvPr>
                <p:cNvSpPr>
                  <a:spLocks noEditPoints="1"/>
                </p:cNvSpPr>
                <p:nvPr/>
              </p:nvSpPr>
              <p:spPr bwMode="auto">
                <a:xfrm>
                  <a:off x="6060947" y="2953131"/>
                  <a:ext cx="737235" cy="752856"/>
                </a:xfrm>
                <a:custGeom>
                  <a:avLst/>
                  <a:gdLst>
                    <a:gd name="T0" fmla="*/ 1033 w 1033"/>
                    <a:gd name="T1" fmla="*/ 44 h 1054"/>
                    <a:gd name="T2" fmla="*/ 1033 w 1033"/>
                    <a:gd name="T3" fmla="*/ 725 h 1054"/>
                    <a:gd name="T4" fmla="*/ 989 w 1033"/>
                    <a:gd name="T5" fmla="*/ 769 h 1054"/>
                    <a:gd name="T6" fmla="*/ 734 w 1033"/>
                    <a:gd name="T7" fmla="*/ 769 h 1054"/>
                    <a:gd name="T8" fmla="*/ 734 w 1033"/>
                    <a:gd name="T9" fmla="*/ 1010 h 1054"/>
                    <a:gd name="T10" fmla="*/ 733 w 1033"/>
                    <a:gd name="T11" fmla="*/ 1017 h 1054"/>
                    <a:gd name="T12" fmla="*/ 696 w 1033"/>
                    <a:gd name="T13" fmla="*/ 1053 h 1054"/>
                    <a:gd name="T14" fmla="*/ 686 w 1033"/>
                    <a:gd name="T15" fmla="*/ 1054 h 1054"/>
                    <a:gd name="T16" fmla="*/ 632 w 1033"/>
                    <a:gd name="T17" fmla="*/ 1025 h 1054"/>
                    <a:gd name="T18" fmla="*/ 564 w 1033"/>
                    <a:gd name="T19" fmla="*/ 951 h 1054"/>
                    <a:gd name="T20" fmla="*/ 396 w 1033"/>
                    <a:gd name="T21" fmla="*/ 769 h 1054"/>
                    <a:gd name="T22" fmla="*/ 135 w 1033"/>
                    <a:gd name="T23" fmla="*/ 769 h 1054"/>
                    <a:gd name="T24" fmla="*/ 135 w 1033"/>
                    <a:gd name="T25" fmla="*/ 725 h 1054"/>
                    <a:gd name="T26" fmla="*/ 405 w 1033"/>
                    <a:gd name="T27" fmla="*/ 725 h 1054"/>
                    <a:gd name="T28" fmla="*/ 421 w 1033"/>
                    <a:gd name="T29" fmla="*/ 732 h 1054"/>
                    <a:gd name="T30" fmla="*/ 597 w 1033"/>
                    <a:gd name="T31" fmla="*/ 922 h 1054"/>
                    <a:gd name="T32" fmla="*/ 663 w 1033"/>
                    <a:gd name="T33" fmla="*/ 994 h 1054"/>
                    <a:gd name="T34" fmla="*/ 686 w 1033"/>
                    <a:gd name="T35" fmla="*/ 1010 h 1054"/>
                    <a:gd name="T36" fmla="*/ 690 w 1033"/>
                    <a:gd name="T37" fmla="*/ 1005 h 1054"/>
                    <a:gd name="T38" fmla="*/ 690 w 1033"/>
                    <a:gd name="T39" fmla="*/ 747 h 1054"/>
                    <a:gd name="T40" fmla="*/ 712 w 1033"/>
                    <a:gd name="T41" fmla="*/ 725 h 1054"/>
                    <a:gd name="T42" fmla="*/ 989 w 1033"/>
                    <a:gd name="T43" fmla="*/ 725 h 1054"/>
                    <a:gd name="T44" fmla="*/ 989 w 1033"/>
                    <a:gd name="T45" fmla="*/ 44 h 1054"/>
                    <a:gd name="T46" fmla="*/ 44 w 1033"/>
                    <a:gd name="T47" fmla="*/ 44 h 1054"/>
                    <a:gd name="T48" fmla="*/ 44 w 1033"/>
                    <a:gd name="T49" fmla="*/ 256 h 1054"/>
                    <a:gd name="T50" fmla="*/ 0 w 1033"/>
                    <a:gd name="T51" fmla="*/ 256 h 1054"/>
                    <a:gd name="T52" fmla="*/ 0 w 1033"/>
                    <a:gd name="T53" fmla="*/ 44 h 1054"/>
                    <a:gd name="T54" fmla="*/ 44 w 1033"/>
                    <a:gd name="T55" fmla="*/ 0 h 1054"/>
                    <a:gd name="T56" fmla="*/ 989 w 1033"/>
                    <a:gd name="T57" fmla="*/ 0 h 1054"/>
                    <a:gd name="T58" fmla="*/ 1033 w 1033"/>
                    <a:gd name="T59" fmla="*/ 44 h 1054"/>
                    <a:gd name="T60" fmla="*/ 835 w 1033"/>
                    <a:gd name="T61" fmla="*/ 247 h 1054"/>
                    <a:gd name="T62" fmla="*/ 813 w 1033"/>
                    <a:gd name="T63" fmla="*/ 225 h 1054"/>
                    <a:gd name="T64" fmla="*/ 220 w 1033"/>
                    <a:gd name="T65" fmla="*/ 225 h 1054"/>
                    <a:gd name="T66" fmla="*/ 198 w 1033"/>
                    <a:gd name="T67" fmla="*/ 247 h 1054"/>
                    <a:gd name="T68" fmla="*/ 220 w 1033"/>
                    <a:gd name="T69" fmla="*/ 269 h 1054"/>
                    <a:gd name="T70" fmla="*/ 813 w 1033"/>
                    <a:gd name="T71" fmla="*/ 269 h 1054"/>
                    <a:gd name="T72" fmla="*/ 835 w 1033"/>
                    <a:gd name="T73" fmla="*/ 247 h 1054"/>
                    <a:gd name="T74" fmla="*/ 835 w 1033"/>
                    <a:gd name="T75" fmla="*/ 383 h 1054"/>
                    <a:gd name="T76" fmla="*/ 813 w 1033"/>
                    <a:gd name="T77" fmla="*/ 361 h 1054"/>
                    <a:gd name="T78" fmla="*/ 220 w 1033"/>
                    <a:gd name="T79" fmla="*/ 361 h 1054"/>
                    <a:gd name="T80" fmla="*/ 198 w 1033"/>
                    <a:gd name="T81" fmla="*/ 383 h 1054"/>
                    <a:gd name="T82" fmla="*/ 220 w 1033"/>
                    <a:gd name="T83" fmla="*/ 405 h 1054"/>
                    <a:gd name="T84" fmla="*/ 813 w 1033"/>
                    <a:gd name="T85" fmla="*/ 405 h 1054"/>
                    <a:gd name="T86" fmla="*/ 835 w 1033"/>
                    <a:gd name="T87" fmla="*/ 383 h 1054"/>
                    <a:gd name="T88" fmla="*/ 835 w 1033"/>
                    <a:gd name="T89" fmla="*/ 521 h 1054"/>
                    <a:gd name="T90" fmla="*/ 813 w 1033"/>
                    <a:gd name="T91" fmla="*/ 499 h 1054"/>
                    <a:gd name="T92" fmla="*/ 220 w 1033"/>
                    <a:gd name="T93" fmla="*/ 499 h 1054"/>
                    <a:gd name="T94" fmla="*/ 198 w 1033"/>
                    <a:gd name="T95" fmla="*/ 521 h 1054"/>
                    <a:gd name="T96" fmla="*/ 220 w 1033"/>
                    <a:gd name="T97" fmla="*/ 543 h 1054"/>
                    <a:gd name="T98" fmla="*/ 813 w 1033"/>
                    <a:gd name="T99" fmla="*/ 543 h 1054"/>
                    <a:gd name="T100" fmla="*/ 835 w 1033"/>
                    <a:gd name="T101" fmla="*/ 521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3" h="1054">
                      <a:moveTo>
                        <a:pt x="1033" y="44"/>
                      </a:moveTo>
                      <a:cubicBezTo>
                        <a:pt x="1033" y="725"/>
                        <a:pt x="1033" y="725"/>
                        <a:pt x="1033" y="725"/>
                      </a:cubicBezTo>
                      <a:cubicBezTo>
                        <a:pt x="1033" y="750"/>
                        <a:pt x="1013" y="769"/>
                        <a:pt x="989" y="769"/>
                      </a:cubicBezTo>
                      <a:cubicBezTo>
                        <a:pt x="734" y="769"/>
                        <a:pt x="734" y="769"/>
                        <a:pt x="734" y="769"/>
                      </a:cubicBezTo>
                      <a:cubicBezTo>
                        <a:pt x="734" y="1010"/>
                        <a:pt x="734" y="1010"/>
                        <a:pt x="734" y="1010"/>
                      </a:cubicBezTo>
                      <a:cubicBezTo>
                        <a:pt x="734" y="1012"/>
                        <a:pt x="734" y="1015"/>
                        <a:pt x="733" y="1017"/>
                      </a:cubicBezTo>
                      <a:cubicBezTo>
                        <a:pt x="732" y="1020"/>
                        <a:pt x="722" y="1047"/>
                        <a:pt x="696" y="1053"/>
                      </a:cubicBezTo>
                      <a:cubicBezTo>
                        <a:pt x="693" y="1054"/>
                        <a:pt x="689" y="1054"/>
                        <a:pt x="686" y="1054"/>
                      </a:cubicBezTo>
                      <a:cubicBezTo>
                        <a:pt x="668" y="1054"/>
                        <a:pt x="650" y="1044"/>
                        <a:pt x="632" y="1025"/>
                      </a:cubicBezTo>
                      <a:cubicBezTo>
                        <a:pt x="619" y="1013"/>
                        <a:pt x="595" y="985"/>
                        <a:pt x="564" y="951"/>
                      </a:cubicBezTo>
                      <a:cubicBezTo>
                        <a:pt x="517" y="899"/>
                        <a:pt x="454" y="829"/>
                        <a:pt x="396" y="769"/>
                      </a:cubicBezTo>
                      <a:cubicBezTo>
                        <a:pt x="135" y="769"/>
                        <a:pt x="135" y="769"/>
                        <a:pt x="135" y="769"/>
                      </a:cubicBezTo>
                      <a:cubicBezTo>
                        <a:pt x="135" y="725"/>
                        <a:pt x="135" y="725"/>
                        <a:pt x="135" y="725"/>
                      </a:cubicBezTo>
                      <a:cubicBezTo>
                        <a:pt x="405" y="725"/>
                        <a:pt x="405" y="725"/>
                        <a:pt x="405" y="725"/>
                      </a:cubicBezTo>
                      <a:cubicBezTo>
                        <a:pt x="411" y="725"/>
                        <a:pt x="417" y="728"/>
                        <a:pt x="421" y="732"/>
                      </a:cubicBezTo>
                      <a:cubicBezTo>
                        <a:pt x="481" y="793"/>
                        <a:pt x="548" y="867"/>
                        <a:pt x="597" y="922"/>
                      </a:cubicBezTo>
                      <a:cubicBezTo>
                        <a:pt x="627" y="956"/>
                        <a:pt x="651" y="982"/>
                        <a:pt x="663" y="994"/>
                      </a:cubicBezTo>
                      <a:cubicBezTo>
                        <a:pt x="677" y="1008"/>
                        <a:pt x="684" y="1010"/>
                        <a:pt x="686" y="1010"/>
                      </a:cubicBezTo>
                      <a:cubicBezTo>
                        <a:pt x="687" y="1010"/>
                        <a:pt x="689" y="1008"/>
                        <a:pt x="690" y="1005"/>
                      </a:cubicBezTo>
                      <a:cubicBezTo>
                        <a:pt x="690" y="747"/>
                        <a:pt x="690" y="747"/>
                        <a:pt x="690" y="747"/>
                      </a:cubicBezTo>
                      <a:cubicBezTo>
                        <a:pt x="690" y="735"/>
                        <a:pt x="700" y="725"/>
                        <a:pt x="712" y="725"/>
                      </a:cubicBezTo>
                      <a:cubicBezTo>
                        <a:pt x="989" y="725"/>
                        <a:pt x="989" y="725"/>
                        <a:pt x="989" y="725"/>
                      </a:cubicBezTo>
                      <a:cubicBezTo>
                        <a:pt x="989" y="44"/>
                        <a:pt x="989" y="44"/>
                        <a:pt x="989" y="44"/>
                      </a:cubicBezTo>
                      <a:cubicBezTo>
                        <a:pt x="44" y="44"/>
                        <a:pt x="44" y="44"/>
                        <a:pt x="44" y="44"/>
                      </a:cubicBezTo>
                      <a:cubicBezTo>
                        <a:pt x="44" y="256"/>
                        <a:pt x="44" y="256"/>
                        <a:pt x="44" y="256"/>
                      </a:cubicBezTo>
                      <a:cubicBezTo>
                        <a:pt x="0" y="256"/>
                        <a:pt x="0" y="256"/>
                        <a:pt x="0" y="256"/>
                      </a:cubicBezTo>
                      <a:cubicBezTo>
                        <a:pt x="0" y="44"/>
                        <a:pt x="0" y="44"/>
                        <a:pt x="0" y="44"/>
                      </a:cubicBezTo>
                      <a:cubicBezTo>
                        <a:pt x="0" y="20"/>
                        <a:pt x="20" y="0"/>
                        <a:pt x="44" y="0"/>
                      </a:cubicBezTo>
                      <a:cubicBezTo>
                        <a:pt x="989" y="0"/>
                        <a:pt x="989" y="0"/>
                        <a:pt x="989" y="0"/>
                      </a:cubicBezTo>
                      <a:cubicBezTo>
                        <a:pt x="1013" y="0"/>
                        <a:pt x="1033" y="20"/>
                        <a:pt x="1033" y="44"/>
                      </a:cubicBezTo>
                      <a:close/>
                      <a:moveTo>
                        <a:pt x="835" y="247"/>
                      </a:moveTo>
                      <a:cubicBezTo>
                        <a:pt x="835" y="235"/>
                        <a:pt x="826" y="225"/>
                        <a:pt x="813" y="225"/>
                      </a:cubicBezTo>
                      <a:cubicBezTo>
                        <a:pt x="220" y="225"/>
                        <a:pt x="220" y="225"/>
                        <a:pt x="220" y="225"/>
                      </a:cubicBezTo>
                      <a:cubicBezTo>
                        <a:pt x="208" y="225"/>
                        <a:pt x="198" y="235"/>
                        <a:pt x="198" y="247"/>
                      </a:cubicBezTo>
                      <a:cubicBezTo>
                        <a:pt x="198" y="259"/>
                        <a:pt x="208" y="269"/>
                        <a:pt x="220" y="269"/>
                      </a:cubicBezTo>
                      <a:cubicBezTo>
                        <a:pt x="813" y="269"/>
                        <a:pt x="813" y="269"/>
                        <a:pt x="813" y="269"/>
                      </a:cubicBezTo>
                      <a:cubicBezTo>
                        <a:pt x="826" y="269"/>
                        <a:pt x="835" y="259"/>
                        <a:pt x="835" y="247"/>
                      </a:cubicBezTo>
                      <a:close/>
                      <a:moveTo>
                        <a:pt x="835" y="383"/>
                      </a:moveTo>
                      <a:cubicBezTo>
                        <a:pt x="835" y="371"/>
                        <a:pt x="826" y="361"/>
                        <a:pt x="813" y="361"/>
                      </a:cubicBezTo>
                      <a:cubicBezTo>
                        <a:pt x="220" y="361"/>
                        <a:pt x="220" y="361"/>
                        <a:pt x="220" y="361"/>
                      </a:cubicBezTo>
                      <a:cubicBezTo>
                        <a:pt x="208" y="361"/>
                        <a:pt x="198" y="371"/>
                        <a:pt x="198" y="383"/>
                      </a:cubicBezTo>
                      <a:cubicBezTo>
                        <a:pt x="198" y="395"/>
                        <a:pt x="208" y="405"/>
                        <a:pt x="220" y="405"/>
                      </a:cubicBezTo>
                      <a:cubicBezTo>
                        <a:pt x="813" y="405"/>
                        <a:pt x="813" y="405"/>
                        <a:pt x="813" y="405"/>
                      </a:cubicBezTo>
                      <a:cubicBezTo>
                        <a:pt x="826" y="405"/>
                        <a:pt x="835" y="395"/>
                        <a:pt x="835" y="383"/>
                      </a:cubicBezTo>
                      <a:close/>
                      <a:moveTo>
                        <a:pt x="835" y="521"/>
                      </a:moveTo>
                      <a:cubicBezTo>
                        <a:pt x="835" y="508"/>
                        <a:pt x="826" y="499"/>
                        <a:pt x="813" y="499"/>
                      </a:cubicBezTo>
                      <a:cubicBezTo>
                        <a:pt x="220" y="499"/>
                        <a:pt x="220" y="499"/>
                        <a:pt x="220" y="499"/>
                      </a:cubicBezTo>
                      <a:cubicBezTo>
                        <a:pt x="208" y="499"/>
                        <a:pt x="198" y="508"/>
                        <a:pt x="198" y="521"/>
                      </a:cubicBezTo>
                      <a:cubicBezTo>
                        <a:pt x="198" y="533"/>
                        <a:pt x="208" y="543"/>
                        <a:pt x="220" y="543"/>
                      </a:cubicBezTo>
                      <a:cubicBezTo>
                        <a:pt x="813" y="543"/>
                        <a:pt x="813" y="543"/>
                        <a:pt x="813" y="543"/>
                      </a:cubicBezTo>
                      <a:cubicBezTo>
                        <a:pt x="826" y="543"/>
                        <a:pt x="835" y="533"/>
                        <a:pt x="835" y="5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sp>
          <p:nvSpPr>
            <p:cNvPr id="5" name="TextBox 4"/>
            <p:cNvSpPr txBox="1"/>
            <p:nvPr/>
          </p:nvSpPr>
          <p:spPr>
            <a:xfrm>
              <a:off x="4501816" y="4915135"/>
              <a:ext cx="1637267" cy="10504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t" anchorCtr="0" forceAA="0" compatLnSpc="1">
              <a:prstTxWarp prst="textNoShape">
                <a:avLst/>
              </a:prstTxWarp>
              <a:noAutofit/>
            </a:bodyPr>
            <a:lstStyle/>
            <a:p>
              <a:r>
                <a:rPr lang="en-US" sz="1400" dirty="0">
                  <a:solidFill>
                    <a:srgbClr val="575757"/>
                  </a:solidFill>
                </a:rPr>
                <a:t>200+ expert interviews with education &amp; healthcare leaders</a:t>
              </a:r>
            </a:p>
          </p:txBody>
        </p:sp>
      </p:grpSp>
      <p:grpSp>
        <p:nvGrpSpPr>
          <p:cNvPr id="31" name="Group 30"/>
          <p:cNvGrpSpPr/>
          <p:nvPr/>
        </p:nvGrpSpPr>
        <p:grpSpPr>
          <a:xfrm>
            <a:off x="6393461" y="1953194"/>
            <a:ext cx="2416998" cy="1110090"/>
            <a:chOff x="7072881" y="4877538"/>
            <a:chExt cx="2416998" cy="1110090"/>
          </a:xfrm>
        </p:grpSpPr>
        <p:grpSp>
          <p:nvGrpSpPr>
            <p:cNvPr id="11" name="Group 10"/>
            <p:cNvGrpSpPr>
              <a:grpSpLocks noChangeAspect="1"/>
            </p:cNvGrpSpPr>
            <p:nvPr/>
          </p:nvGrpSpPr>
          <p:grpSpPr>
            <a:xfrm>
              <a:off x="7072881" y="4877538"/>
              <a:ext cx="778030" cy="778031"/>
              <a:chOff x="5272330" y="2605278"/>
              <a:chExt cx="1645920" cy="1645920"/>
            </a:xfrm>
          </p:grpSpPr>
          <p:sp>
            <p:nvSpPr>
              <p:cNvPr id="13" name="AutoShape 3"/>
              <p:cNvSpPr>
                <a:spLocks noChangeAspect="1" noChangeArrowheads="1" noTextEdit="1"/>
              </p:cNvSpPr>
              <p:nvPr/>
            </p:nvSpPr>
            <p:spPr bwMode="auto">
              <a:xfrm>
                <a:off x="5272330" y="2605278"/>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nvGrpSpPr>
              <p:cNvPr id="14" name="Group 13"/>
              <p:cNvGrpSpPr/>
              <p:nvPr/>
            </p:nvGrpSpPr>
            <p:grpSpPr>
              <a:xfrm>
                <a:off x="5424297" y="2880360"/>
                <a:ext cx="1341986" cy="1095756"/>
                <a:chOff x="5424297" y="2880360"/>
                <a:chExt cx="1341986" cy="1095756"/>
              </a:xfrm>
            </p:grpSpPr>
            <p:sp>
              <p:nvSpPr>
                <p:cNvPr id="15" name="Freeform 14"/>
                <p:cNvSpPr>
                  <a:spLocks/>
                </p:cNvSpPr>
                <p:nvPr/>
              </p:nvSpPr>
              <p:spPr bwMode="auto">
                <a:xfrm>
                  <a:off x="5424297" y="2880360"/>
                  <a:ext cx="1082609" cy="826495"/>
                </a:xfrm>
                <a:custGeom>
                  <a:avLst/>
                  <a:gdLst>
                    <a:gd name="connsiteX0" fmla="*/ 2428875 w 4510872"/>
                    <a:gd name="connsiteY0" fmla="*/ 2511425 h 3443730"/>
                    <a:gd name="connsiteX1" fmla="*/ 2718485 w 4510872"/>
                    <a:gd name="connsiteY1" fmla="*/ 2672626 h 3443730"/>
                    <a:gd name="connsiteX2" fmla="*/ 2748342 w 4510872"/>
                    <a:gd name="connsiteY2" fmla="*/ 2741285 h 3443730"/>
                    <a:gd name="connsiteX3" fmla="*/ 2691614 w 4510872"/>
                    <a:gd name="connsiteY3" fmla="*/ 2786063 h 3443730"/>
                    <a:gd name="connsiteX4" fmla="*/ 2593087 w 4510872"/>
                    <a:gd name="connsiteY4" fmla="*/ 2786063 h 3443730"/>
                    <a:gd name="connsiteX5" fmla="*/ 2428875 w 4510872"/>
                    <a:gd name="connsiteY5" fmla="*/ 2511425 h 3443730"/>
                    <a:gd name="connsiteX6" fmla="*/ 4144539 w 4510872"/>
                    <a:gd name="connsiteY6" fmla="*/ 1955800 h 3443730"/>
                    <a:gd name="connsiteX7" fmla="*/ 4144539 w 4510872"/>
                    <a:gd name="connsiteY7" fmla="*/ 2425578 h 3443730"/>
                    <a:gd name="connsiteX8" fmla="*/ 2425928 w 4510872"/>
                    <a:gd name="connsiteY8" fmla="*/ 2425578 h 3443730"/>
                    <a:gd name="connsiteX9" fmla="*/ 2425928 w 4510872"/>
                    <a:gd name="connsiteY9" fmla="*/ 2493963 h 3443730"/>
                    <a:gd name="connsiteX10" fmla="*/ 2381250 w 4510872"/>
                    <a:gd name="connsiteY10" fmla="*/ 2306647 h 3443730"/>
                    <a:gd name="connsiteX11" fmla="*/ 4144539 w 4510872"/>
                    <a:gd name="connsiteY11" fmla="*/ 2306647 h 3443730"/>
                    <a:gd name="connsiteX12" fmla="*/ 4144539 w 4510872"/>
                    <a:gd name="connsiteY12" fmla="*/ 1955800 h 3443730"/>
                    <a:gd name="connsiteX13" fmla="*/ 3295553 w 4510872"/>
                    <a:gd name="connsiteY13" fmla="*/ 1169783 h 3443730"/>
                    <a:gd name="connsiteX14" fmla="*/ 2569208 w 4510872"/>
                    <a:gd name="connsiteY14" fmla="*/ 1452235 h 3443730"/>
                    <a:gd name="connsiteX15" fmla="*/ 2539439 w 4510872"/>
                    <a:gd name="connsiteY15" fmla="*/ 2893146 h 3443730"/>
                    <a:gd name="connsiteX16" fmla="*/ 3899849 w 4510872"/>
                    <a:gd name="connsiteY16" fmla="*/ 2997344 h 3443730"/>
                    <a:gd name="connsiteX17" fmla="*/ 3986177 w 4510872"/>
                    <a:gd name="connsiteY17" fmla="*/ 2922917 h 3443730"/>
                    <a:gd name="connsiteX18" fmla="*/ 4069528 w 4510872"/>
                    <a:gd name="connsiteY18" fmla="*/ 2827650 h 3443730"/>
                    <a:gd name="connsiteX19" fmla="*/ 4012968 w 4510872"/>
                    <a:gd name="connsiteY19" fmla="*/ 1479028 h 3443730"/>
                    <a:gd name="connsiteX20" fmla="*/ 3295553 w 4510872"/>
                    <a:gd name="connsiteY20" fmla="*/ 1169783 h 3443730"/>
                    <a:gd name="connsiteX21" fmla="*/ 3299874 w 4510872"/>
                    <a:gd name="connsiteY21" fmla="*/ 1025826 h 3443730"/>
                    <a:gd name="connsiteX22" fmla="*/ 4117875 w 4510872"/>
                    <a:gd name="connsiteY22" fmla="*/ 1381236 h 3443730"/>
                    <a:gd name="connsiteX23" fmla="*/ 4225056 w 4510872"/>
                    <a:gd name="connsiteY23" fmla="*/ 2863910 h 3443730"/>
                    <a:gd name="connsiteX24" fmla="*/ 4501941 w 4510872"/>
                    <a:gd name="connsiteY24" fmla="*/ 3149726 h 3443730"/>
                    <a:gd name="connsiteX25" fmla="*/ 4501941 w 4510872"/>
                    <a:gd name="connsiteY25" fmla="*/ 3194385 h 3443730"/>
                    <a:gd name="connsiteX26" fmla="*/ 4248875 w 4510872"/>
                    <a:gd name="connsiteY26" fmla="*/ 3432566 h 3443730"/>
                    <a:gd name="connsiteX27" fmla="*/ 4204216 w 4510872"/>
                    <a:gd name="connsiteY27" fmla="*/ 3432566 h 3443730"/>
                    <a:gd name="connsiteX28" fmla="*/ 3933285 w 4510872"/>
                    <a:gd name="connsiteY28" fmla="*/ 3152703 h 3443730"/>
                    <a:gd name="connsiteX29" fmla="*/ 2435726 w 4510872"/>
                    <a:gd name="connsiteY29" fmla="*/ 2997886 h 3443730"/>
                    <a:gd name="connsiteX30" fmla="*/ 2468475 w 4510872"/>
                    <a:gd name="connsiteY30" fmla="*/ 1351464 h 3443730"/>
                    <a:gd name="connsiteX31" fmla="*/ 3299874 w 4510872"/>
                    <a:gd name="connsiteY31" fmla="*/ 1025826 h 3443730"/>
                    <a:gd name="connsiteX32" fmla="*/ 59531 w 4510872"/>
                    <a:gd name="connsiteY32" fmla="*/ 0 h 3443730"/>
                    <a:gd name="connsiteX33" fmla="*/ 4202907 w 4510872"/>
                    <a:gd name="connsiteY33" fmla="*/ 0 h 3443730"/>
                    <a:gd name="connsiteX34" fmla="*/ 4262438 w 4510872"/>
                    <a:gd name="connsiteY34" fmla="*/ 59531 h 3443730"/>
                    <a:gd name="connsiteX35" fmla="*/ 4262438 w 4510872"/>
                    <a:gd name="connsiteY35" fmla="*/ 1372196 h 3443730"/>
                    <a:gd name="connsiteX36" fmla="*/ 4199930 w 4510872"/>
                    <a:gd name="connsiteY36" fmla="*/ 1300758 h 3443730"/>
                    <a:gd name="connsiteX37" fmla="*/ 4140399 w 4510872"/>
                    <a:gd name="connsiteY37" fmla="*/ 1244204 h 3443730"/>
                    <a:gd name="connsiteX38" fmla="*/ 4140399 w 4510872"/>
                    <a:gd name="connsiteY38" fmla="*/ 122039 h 3443730"/>
                    <a:gd name="connsiteX39" fmla="*/ 119062 w 4510872"/>
                    <a:gd name="connsiteY39" fmla="*/ 122039 h 3443730"/>
                    <a:gd name="connsiteX40" fmla="*/ 119062 w 4510872"/>
                    <a:gd name="connsiteY40" fmla="*/ 2309813 h 3443730"/>
                    <a:gd name="connsiteX41" fmla="*/ 1896070 w 4510872"/>
                    <a:gd name="connsiteY41" fmla="*/ 2309813 h 3443730"/>
                    <a:gd name="connsiteX42" fmla="*/ 1955602 w 4510872"/>
                    <a:gd name="connsiteY42" fmla="*/ 2369344 h 3443730"/>
                    <a:gd name="connsiteX43" fmla="*/ 1955602 w 4510872"/>
                    <a:gd name="connsiteY43" fmla="*/ 2544962 h 3443730"/>
                    <a:gd name="connsiteX44" fmla="*/ 1925836 w 4510872"/>
                    <a:gd name="connsiteY44" fmla="*/ 2598540 h 3443730"/>
                    <a:gd name="connsiteX45" fmla="*/ 1800820 w 4510872"/>
                    <a:gd name="connsiteY45" fmla="*/ 2664024 h 3443730"/>
                    <a:gd name="connsiteX46" fmla="*/ 2074664 w 4510872"/>
                    <a:gd name="connsiteY46" fmla="*/ 2664024 h 3443730"/>
                    <a:gd name="connsiteX47" fmla="*/ 2131219 w 4510872"/>
                    <a:gd name="connsiteY47" fmla="*/ 2786063 h 3443730"/>
                    <a:gd name="connsiteX48" fmla="*/ 1565672 w 4510872"/>
                    <a:gd name="connsiteY48" fmla="*/ 2786063 h 3443730"/>
                    <a:gd name="connsiteX49" fmla="*/ 1509117 w 4510872"/>
                    <a:gd name="connsiteY49" fmla="*/ 2741415 h 3443730"/>
                    <a:gd name="connsiteX50" fmla="*/ 1538883 w 4510872"/>
                    <a:gd name="connsiteY50" fmla="*/ 2672954 h 3443730"/>
                    <a:gd name="connsiteX51" fmla="*/ 1836539 w 4510872"/>
                    <a:gd name="connsiteY51" fmla="*/ 2509243 h 3443730"/>
                    <a:gd name="connsiteX52" fmla="*/ 1836539 w 4510872"/>
                    <a:gd name="connsiteY52" fmla="*/ 2428876 h 3443730"/>
                    <a:gd name="connsiteX53" fmla="*/ 59531 w 4510872"/>
                    <a:gd name="connsiteY53" fmla="*/ 2428876 h 3443730"/>
                    <a:gd name="connsiteX54" fmla="*/ 0 w 4510872"/>
                    <a:gd name="connsiteY54" fmla="*/ 2369344 h 3443730"/>
                    <a:gd name="connsiteX55" fmla="*/ 0 w 4510872"/>
                    <a:gd name="connsiteY55" fmla="*/ 59531 h 3443730"/>
                    <a:gd name="connsiteX56" fmla="*/ 59531 w 4510872"/>
                    <a:gd name="connsiteY56" fmla="*/ 0 h 344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510872" h="3443730">
                      <a:moveTo>
                        <a:pt x="2428875" y="2511425"/>
                      </a:moveTo>
                      <a:cubicBezTo>
                        <a:pt x="2428875" y="2511425"/>
                        <a:pt x="2428875" y="2511425"/>
                        <a:pt x="2718485" y="2672626"/>
                      </a:cubicBezTo>
                      <a:cubicBezTo>
                        <a:pt x="2742371" y="2687552"/>
                        <a:pt x="2754313" y="2714418"/>
                        <a:pt x="2748342" y="2741285"/>
                      </a:cubicBezTo>
                      <a:cubicBezTo>
                        <a:pt x="2742371" y="2768152"/>
                        <a:pt x="2718485" y="2786063"/>
                        <a:pt x="2691614" y="2786063"/>
                      </a:cubicBezTo>
                      <a:cubicBezTo>
                        <a:pt x="2691614" y="2786063"/>
                        <a:pt x="2691614" y="2786063"/>
                        <a:pt x="2593087" y="2786063"/>
                      </a:cubicBezTo>
                      <a:cubicBezTo>
                        <a:pt x="2518445" y="2702478"/>
                        <a:pt x="2464703" y="2609937"/>
                        <a:pt x="2428875" y="2511425"/>
                      </a:cubicBezTo>
                      <a:close/>
                      <a:moveTo>
                        <a:pt x="4144539" y="1955800"/>
                      </a:moveTo>
                      <a:cubicBezTo>
                        <a:pt x="4186238" y="2110410"/>
                        <a:pt x="4186238" y="2270967"/>
                        <a:pt x="4144539" y="2425578"/>
                      </a:cubicBezTo>
                      <a:cubicBezTo>
                        <a:pt x="4144539" y="2425578"/>
                        <a:pt x="4144539" y="2425578"/>
                        <a:pt x="2425928" y="2425578"/>
                      </a:cubicBezTo>
                      <a:cubicBezTo>
                        <a:pt x="2425928" y="2425578"/>
                        <a:pt x="2425928" y="2425578"/>
                        <a:pt x="2425928" y="2493963"/>
                      </a:cubicBezTo>
                      <a:cubicBezTo>
                        <a:pt x="2405078" y="2434498"/>
                        <a:pt x="2390186" y="2372059"/>
                        <a:pt x="2381250" y="2306647"/>
                      </a:cubicBezTo>
                      <a:cubicBezTo>
                        <a:pt x="2381250" y="2306647"/>
                        <a:pt x="2381250" y="2306647"/>
                        <a:pt x="4144539" y="2306647"/>
                      </a:cubicBezTo>
                      <a:cubicBezTo>
                        <a:pt x="4144539" y="2306647"/>
                        <a:pt x="4144539" y="2306647"/>
                        <a:pt x="4144539" y="1955800"/>
                      </a:cubicBezTo>
                      <a:close/>
                      <a:moveTo>
                        <a:pt x="3295553" y="1169783"/>
                      </a:moveTo>
                      <a:cubicBezTo>
                        <a:pt x="3034337" y="1164946"/>
                        <a:pt x="2771632" y="1258724"/>
                        <a:pt x="2569208" y="1452235"/>
                      </a:cubicBezTo>
                      <a:cubicBezTo>
                        <a:pt x="2161383" y="1845210"/>
                        <a:pt x="2149475" y="2488262"/>
                        <a:pt x="2539439" y="2893146"/>
                      </a:cubicBezTo>
                      <a:cubicBezTo>
                        <a:pt x="2905589" y="3274213"/>
                        <a:pt x="3492024" y="3309938"/>
                        <a:pt x="3899849" y="2997344"/>
                      </a:cubicBezTo>
                      <a:cubicBezTo>
                        <a:pt x="3929617" y="2973527"/>
                        <a:pt x="3959385" y="2946733"/>
                        <a:pt x="3986177" y="2922917"/>
                      </a:cubicBezTo>
                      <a:cubicBezTo>
                        <a:pt x="4015945" y="2893146"/>
                        <a:pt x="4042737" y="2860398"/>
                        <a:pt x="4069528" y="2827650"/>
                      </a:cubicBezTo>
                      <a:cubicBezTo>
                        <a:pt x="4391025" y="2434674"/>
                        <a:pt x="4376141" y="1854142"/>
                        <a:pt x="4012968" y="1479028"/>
                      </a:cubicBezTo>
                      <a:cubicBezTo>
                        <a:pt x="3816498" y="1278075"/>
                        <a:pt x="3556770" y="1174621"/>
                        <a:pt x="3295553" y="1169783"/>
                      </a:cubicBezTo>
                      <a:close/>
                      <a:moveTo>
                        <a:pt x="3299874" y="1025826"/>
                      </a:moveTo>
                      <a:cubicBezTo>
                        <a:pt x="3598344" y="1031409"/>
                        <a:pt x="3894581" y="1150499"/>
                        <a:pt x="4117875" y="1381236"/>
                      </a:cubicBezTo>
                      <a:cubicBezTo>
                        <a:pt x="4510873" y="1792097"/>
                        <a:pt x="4546600" y="2417321"/>
                        <a:pt x="4225056" y="2863910"/>
                      </a:cubicBezTo>
                      <a:cubicBezTo>
                        <a:pt x="4501941" y="3149726"/>
                        <a:pt x="4501941" y="3149726"/>
                        <a:pt x="4501941" y="3149726"/>
                      </a:cubicBezTo>
                      <a:cubicBezTo>
                        <a:pt x="4513850" y="3161635"/>
                        <a:pt x="4513850" y="3185453"/>
                        <a:pt x="4501941" y="3194385"/>
                      </a:cubicBezTo>
                      <a:cubicBezTo>
                        <a:pt x="4248875" y="3432566"/>
                        <a:pt x="4248875" y="3432566"/>
                        <a:pt x="4248875" y="3432566"/>
                      </a:cubicBezTo>
                      <a:cubicBezTo>
                        <a:pt x="4239943" y="3447452"/>
                        <a:pt x="4219102" y="3447452"/>
                        <a:pt x="4204216" y="3432566"/>
                      </a:cubicBezTo>
                      <a:cubicBezTo>
                        <a:pt x="3933285" y="3152703"/>
                        <a:pt x="3933285" y="3152703"/>
                        <a:pt x="3933285" y="3152703"/>
                      </a:cubicBezTo>
                      <a:cubicBezTo>
                        <a:pt x="3471811" y="3462338"/>
                        <a:pt x="2834678" y="3408748"/>
                        <a:pt x="2435726" y="2997886"/>
                      </a:cubicBezTo>
                      <a:cubicBezTo>
                        <a:pt x="1989137" y="2533434"/>
                        <a:pt x="2004023" y="1795075"/>
                        <a:pt x="2468475" y="1351464"/>
                      </a:cubicBezTo>
                      <a:cubicBezTo>
                        <a:pt x="2700701" y="1128169"/>
                        <a:pt x="3001404" y="1020244"/>
                        <a:pt x="3299874" y="1025826"/>
                      </a:cubicBezTo>
                      <a:close/>
                      <a:moveTo>
                        <a:pt x="59531" y="0"/>
                      </a:moveTo>
                      <a:cubicBezTo>
                        <a:pt x="59531" y="0"/>
                        <a:pt x="59531" y="0"/>
                        <a:pt x="4202907" y="0"/>
                      </a:cubicBezTo>
                      <a:cubicBezTo>
                        <a:pt x="4232673" y="0"/>
                        <a:pt x="4262438" y="26789"/>
                        <a:pt x="4262438" y="59531"/>
                      </a:cubicBezTo>
                      <a:cubicBezTo>
                        <a:pt x="4262438" y="59531"/>
                        <a:pt x="4262438" y="59531"/>
                        <a:pt x="4262438" y="1372196"/>
                      </a:cubicBezTo>
                      <a:cubicBezTo>
                        <a:pt x="4241602" y="1345407"/>
                        <a:pt x="4220766" y="1321594"/>
                        <a:pt x="4199930" y="1300758"/>
                      </a:cubicBezTo>
                      <a:cubicBezTo>
                        <a:pt x="4179094" y="1279922"/>
                        <a:pt x="4161235" y="1262063"/>
                        <a:pt x="4140399" y="1244204"/>
                      </a:cubicBezTo>
                      <a:cubicBezTo>
                        <a:pt x="4140399" y="1244204"/>
                        <a:pt x="4140399" y="1244204"/>
                        <a:pt x="4140399" y="122039"/>
                      </a:cubicBezTo>
                      <a:cubicBezTo>
                        <a:pt x="4140399" y="122039"/>
                        <a:pt x="4140399" y="122039"/>
                        <a:pt x="119062" y="122039"/>
                      </a:cubicBezTo>
                      <a:cubicBezTo>
                        <a:pt x="119062" y="122039"/>
                        <a:pt x="119062" y="122039"/>
                        <a:pt x="119062" y="2309813"/>
                      </a:cubicBezTo>
                      <a:cubicBezTo>
                        <a:pt x="119062" y="2309813"/>
                        <a:pt x="119062" y="2309813"/>
                        <a:pt x="1896070" y="2309813"/>
                      </a:cubicBezTo>
                      <a:cubicBezTo>
                        <a:pt x="1931789" y="2309813"/>
                        <a:pt x="1955602" y="2336602"/>
                        <a:pt x="1955602" y="2369344"/>
                      </a:cubicBezTo>
                      <a:cubicBezTo>
                        <a:pt x="1955602" y="2369344"/>
                        <a:pt x="1955602" y="2369344"/>
                        <a:pt x="1955602" y="2544962"/>
                      </a:cubicBezTo>
                      <a:cubicBezTo>
                        <a:pt x="1955602" y="2565797"/>
                        <a:pt x="1943695" y="2589610"/>
                        <a:pt x="1925836" y="2598540"/>
                      </a:cubicBezTo>
                      <a:cubicBezTo>
                        <a:pt x="1925836" y="2598540"/>
                        <a:pt x="1925836" y="2598540"/>
                        <a:pt x="1800820" y="2664024"/>
                      </a:cubicBezTo>
                      <a:cubicBezTo>
                        <a:pt x="1800820" y="2664024"/>
                        <a:pt x="1800820" y="2664024"/>
                        <a:pt x="2074664" y="2664024"/>
                      </a:cubicBezTo>
                      <a:cubicBezTo>
                        <a:pt x="2092523" y="2705696"/>
                        <a:pt x="2110383" y="2747368"/>
                        <a:pt x="2131219" y="2786063"/>
                      </a:cubicBezTo>
                      <a:cubicBezTo>
                        <a:pt x="2131219" y="2786063"/>
                        <a:pt x="2131219" y="2786063"/>
                        <a:pt x="1565672" y="2786063"/>
                      </a:cubicBezTo>
                      <a:cubicBezTo>
                        <a:pt x="1538883" y="2786063"/>
                        <a:pt x="1515070" y="2768204"/>
                        <a:pt x="1509117" y="2741415"/>
                      </a:cubicBezTo>
                      <a:cubicBezTo>
                        <a:pt x="1500187" y="2714626"/>
                        <a:pt x="1515070" y="2687837"/>
                        <a:pt x="1538883" y="2672954"/>
                      </a:cubicBezTo>
                      <a:cubicBezTo>
                        <a:pt x="1538883" y="2672954"/>
                        <a:pt x="1538883" y="2672954"/>
                        <a:pt x="1836539" y="2509243"/>
                      </a:cubicBezTo>
                      <a:cubicBezTo>
                        <a:pt x="1836539" y="2509243"/>
                        <a:pt x="1836539" y="2509243"/>
                        <a:pt x="1836539" y="2428876"/>
                      </a:cubicBezTo>
                      <a:cubicBezTo>
                        <a:pt x="1836539" y="2428876"/>
                        <a:pt x="1836539" y="2428876"/>
                        <a:pt x="59531" y="2428876"/>
                      </a:cubicBezTo>
                      <a:cubicBezTo>
                        <a:pt x="23812" y="2428876"/>
                        <a:pt x="0" y="2402086"/>
                        <a:pt x="0" y="2369344"/>
                      </a:cubicBezTo>
                      <a:cubicBezTo>
                        <a:pt x="0" y="2369344"/>
                        <a:pt x="0" y="2369344"/>
                        <a:pt x="0" y="59531"/>
                      </a:cubicBezTo>
                      <a:cubicBezTo>
                        <a:pt x="0" y="26789"/>
                        <a:pt x="23812" y="0"/>
                        <a:pt x="59531"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US" sz="1600" dirty="0"/>
                </a:p>
              </p:txBody>
            </p:sp>
            <p:sp>
              <p:nvSpPr>
                <p:cNvPr id="16" name="Freeform 15"/>
                <p:cNvSpPr>
                  <a:spLocks/>
                </p:cNvSpPr>
                <p:nvPr/>
              </p:nvSpPr>
              <p:spPr bwMode="auto">
                <a:xfrm>
                  <a:off x="5481447" y="2941701"/>
                  <a:ext cx="1284836" cy="1034415"/>
                </a:xfrm>
                <a:custGeom>
                  <a:avLst/>
                  <a:gdLst>
                    <a:gd name="connsiteX0" fmla="*/ 4426759 w 5353486"/>
                    <a:gd name="connsiteY0" fmla="*/ 3108325 h 4310063"/>
                    <a:gd name="connsiteX1" fmla="*/ 4179889 w 5353486"/>
                    <a:gd name="connsiteY1" fmla="*/ 3349339 h 4310063"/>
                    <a:gd name="connsiteX2" fmla="*/ 4979985 w 5353486"/>
                    <a:gd name="connsiteY2" fmla="*/ 4188424 h 4310063"/>
                    <a:gd name="connsiteX3" fmla="*/ 5146548 w 5353486"/>
                    <a:gd name="connsiteY3" fmla="*/ 4111061 h 4310063"/>
                    <a:gd name="connsiteX4" fmla="*/ 5226855 w 5353486"/>
                    <a:gd name="connsiteY4" fmla="*/ 3997993 h 4310063"/>
                    <a:gd name="connsiteX5" fmla="*/ 5229829 w 5353486"/>
                    <a:gd name="connsiteY5" fmla="*/ 3947410 h 4310063"/>
                    <a:gd name="connsiteX6" fmla="*/ 4426759 w 5353486"/>
                    <a:gd name="connsiteY6" fmla="*/ 3108325 h 4310063"/>
                    <a:gd name="connsiteX7" fmla="*/ 4429524 w 5353486"/>
                    <a:gd name="connsiteY7" fmla="*/ 2965450 h 4310063"/>
                    <a:gd name="connsiteX8" fmla="*/ 4474172 w 5353486"/>
                    <a:gd name="connsiteY8" fmla="*/ 2983299 h 4310063"/>
                    <a:gd name="connsiteX9" fmla="*/ 5316539 w 5353486"/>
                    <a:gd name="connsiteY9" fmla="*/ 3863842 h 4310063"/>
                    <a:gd name="connsiteX10" fmla="*/ 5340352 w 5353486"/>
                    <a:gd name="connsiteY10" fmla="*/ 4033406 h 4310063"/>
                    <a:gd name="connsiteX11" fmla="*/ 5230219 w 5353486"/>
                    <a:gd name="connsiteY11" fmla="*/ 4197021 h 4310063"/>
                    <a:gd name="connsiteX12" fmla="*/ 4998047 w 5353486"/>
                    <a:gd name="connsiteY12" fmla="*/ 4310063 h 4310063"/>
                    <a:gd name="connsiteX13" fmla="*/ 4893867 w 5353486"/>
                    <a:gd name="connsiteY13" fmla="*/ 4268416 h 4310063"/>
                    <a:gd name="connsiteX14" fmla="*/ 4051500 w 5353486"/>
                    <a:gd name="connsiteY14" fmla="*/ 3387873 h 4310063"/>
                    <a:gd name="connsiteX15" fmla="*/ 4051500 w 5353486"/>
                    <a:gd name="connsiteY15" fmla="*/ 3304578 h 4310063"/>
                    <a:gd name="connsiteX16" fmla="*/ 4387852 w 5353486"/>
                    <a:gd name="connsiteY16" fmla="*/ 2980324 h 4310063"/>
                    <a:gd name="connsiteX17" fmla="*/ 4429524 w 5353486"/>
                    <a:gd name="connsiteY17" fmla="*/ 2965450 h 4310063"/>
                    <a:gd name="connsiteX18" fmla="*/ 2509837 w 5353486"/>
                    <a:gd name="connsiteY18" fmla="*/ 1616075 h 4310063"/>
                    <a:gd name="connsiteX19" fmla="*/ 2509837 w 5353486"/>
                    <a:gd name="connsiteY19" fmla="*/ 1735138 h 4310063"/>
                    <a:gd name="connsiteX20" fmla="*/ 3462337 w 5353486"/>
                    <a:gd name="connsiteY20" fmla="*/ 1735138 h 4310063"/>
                    <a:gd name="connsiteX21" fmla="*/ 3462337 w 5353486"/>
                    <a:gd name="connsiteY21" fmla="*/ 1616075 h 4310063"/>
                    <a:gd name="connsiteX22" fmla="*/ 2509837 w 5353486"/>
                    <a:gd name="connsiteY22" fmla="*/ 1616075 h 4310063"/>
                    <a:gd name="connsiteX23" fmla="*/ 288925 w 5353486"/>
                    <a:gd name="connsiteY23" fmla="*/ 1616075 h 4310063"/>
                    <a:gd name="connsiteX24" fmla="*/ 288925 w 5353486"/>
                    <a:gd name="connsiteY24" fmla="*/ 1735138 h 4310063"/>
                    <a:gd name="connsiteX25" fmla="*/ 1244600 w 5353486"/>
                    <a:gd name="connsiteY25" fmla="*/ 1735138 h 4310063"/>
                    <a:gd name="connsiteX26" fmla="*/ 1244600 w 5353486"/>
                    <a:gd name="connsiteY26" fmla="*/ 1616075 h 4310063"/>
                    <a:gd name="connsiteX27" fmla="*/ 288925 w 5353486"/>
                    <a:gd name="connsiteY27" fmla="*/ 1616075 h 4310063"/>
                    <a:gd name="connsiteX28" fmla="*/ 2509837 w 5353486"/>
                    <a:gd name="connsiteY28" fmla="*/ 1301750 h 4310063"/>
                    <a:gd name="connsiteX29" fmla="*/ 2509837 w 5353486"/>
                    <a:gd name="connsiteY29" fmla="*/ 1420813 h 4310063"/>
                    <a:gd name="connsiteX30" fmla="*/ 3462337 w 5353486"/>
                    <a:gd name="connsiteY30" fmla="*/ 1420813 h 4310063"/>
                    <a:gd name="connsiteX31" fmla="*/ 3462337 w 5353486"/>
                    <a:gd name="connsiteY31" fmla="*/ 1301750 h 4310063"/>
                    <a:gd name="connsiteX32" fmla="*/ 2509837 w 5353486"/>
                    <a:gd name="connsiteY32" fmla="*/ 1301750 h 4310063"/>
                    <a:gd name="connsiteX33" fmla="*/ 288925 w 5353486"/>
                    <a:gd name="connsiteY33" fmla="*/ 1301750 h 4310063"/>
                    <a:gd name="connsiteX34" fmla="*/ 288925 w 5353486"/>
                    <a:gd name="connsiteY34" fmla="*/ 1420813 h 4310063"/>
                    <a:gd name="connsiteX35" fmla="*/ 1244600 w 5353486"/>
                    <a:gd name="connsiteY35" fmla="*/ 1420813 h 4310063"/>
                    <a:gd name="connsiteX36" fmla="*/ 1244600 w 5353486"/>
                    <a:gd name="connsiteY36" fmla="*/ 1301750 h 4310063"/>
                    <a:gd name="connsiteX37" fmla="*/ 288925 w 5353486"/>
                    <a:gd name="connsiteY37" fmla="*/ 1301750 h 4310063"/>
                    <a:gd name="connsiteX38" fmla="*/ 2703501 w 5353486"/>
                    <a:gd name="connsiteY38" fmla="*/ 1101725 h 4310063"/>
                    <a:gd name="connsiteX39" fmla="*/ 3360846 w 5353486"/>
                    <a:gd name="connsiteY39" fmla="*/ 1101725 h 4310063"/>
                    <a:gd name="connsiteX40" fmla="*/ 3679108 w 5353486"/>
                    <a:gd name="connsiteY40" fmla="*/ 1313215 h 4310063"/>
                    <a:gd name="connsiteX41" fmla="*/ 3786187 w 5353486"/>
                    <a:gd name="connsiteY41" fmla="*/ 1447258 h 4310063"/>
                    <a:gd name="connsiteX42" fmla="*/ 3786187 w 5353486"/>
                    <a:gd name="connsiteY42" fmla="*/ 1894067 h 4310063"/>
                    <a:gd name="connsiteX43" fmla="*/ 3759417 w 5353486"/>
                    <a:gd name="connsiteY43" fmla="*/ 1920875 h 4310063"/>
                    <a:gd name="connsiteX44" fmla="*/ 2138362 w 5353486"/>
                    <a:gd name="connsiteY44" fmla="*/ 1920875 h 4310063"/>
                    <a:gd name="connsiteX45" fmla="*/ 2162158 w 5353486"/>
                    <a:gd name="connsiteY45" fmla="*/ 1736194 h 4310063"/>
                    <a:gd name="connsiteX46" fmla="*/ 2370366 w 5353486"/>
                    <a:gd name="connsiteY46" fmla="*/ 1736194 h 4310063"/>
                    <a:gd name="connsiteX47" fmla="*/ 2370366 w 5353486"/>
                    <a:gd name="connsiteY47" fmla="*/ 1617045 h 4310063"/>
                    <a:gd name="connsiteX48" fmla="*/ 2197851 w 5353486"/>
                    <a:gd name="connsiteY48" fmla="*/ 1617045 h 4310063"/>
                    <a:gd name="connsiteX49" fmla="*/ 2298981 w 5353486"/>
                    <a:gd name="connsiteY49" fmla="*/ 1420449 h 4310063"/>
                    <a:gd name="connsiteX50" fmla="*/ 2370366 w 5353486"/>
                    <a:gd name="connsiteY50" fmla="*/ 1420449 h 4310063"/>
                    <a:gd name="connsiteX51" fmla="*/ 2370366 w 5353486"/>
                    <a:gd name="connsiteY51" fmla="*/ 1331087 h 4310063"/>
                    <a:gd name="connsiteX52" fmla="*/ 2414983 w 5353486"/>
                    <a:gd name="connsiteY52" fmla="*/ 1289385 h 4310063"/>
                    <a:gd name="connsiteX53" fmla="*/ 2703501 w 5353486"/>
                    <a:gd name="connsiteY53" fmla="*/ 1101725 h 4310063"/>
                    <a:gd name="connsiteX54" fmla="*/ 288925 w 5353486"/>
                    <a:gd name="connsiteY54" fmla="*/ 979487 h 4310063"/>
                    <a:gd name="connsiteX55" fmla="*/ 288925 w 5353486"/>
                    <a:gd name="connsiteY55" fmla="*/ 1098550 h 4310063"/>
                    <a:gd name="connsiteX56" fmla="*/ 1244600 w 5353486"/>
                    <a:gd name="connsiteY56" fmla="*/ 1098550 h 4310063"/>
                    <a:gd name="connsiteX57" fmla="*/ 1244600 w 5353486"/>
                    <a:gd name="connsiteY57" fmla="*/ 979487 h 4310063"/>
                    <a:gd name="connsiteX58" fmla="*/ 288925 w 5353486"/>
                    <a:gd name="connsiteY58" fmla="*/ 979487 h 4310063"/>
                    <a:gd name="connsiteX59" fmla="*/ 1417637 w 5353486"/>
                    <a:gd name="connsiteY59" fmla="*/ 663575 h 4310063"/>
                    <a:gd name="connsiteX60" fmla="*/ 1417637 w 5353486"/>
                    <a:gd name="connsiteY60" fmla="*/ 782638 h 4310063"/>
                    <a:gd name="connsiteX61" fmla="*/ 2370137 w 5353486"/>
                    <a:gd name="connsiteY61" fmla="*/ 782638 h 4310063"/>
                    <a:gd name="connsiteX62" fmla="*/ 2370137 w 5353486"/>
                    <a:gd name="connsiteY62" fmla="*/ 663575 h 4310063"/>
                    <a:gd name="connsiteX63" fmla="*/ 1417637 w 5353486"/>
                    <a:gd name="connsiteY63" fmla="*/ 663575 h 4310063"/>
                    <a:gd name="connsiteX64" fmla="*/ 288925 w 5353486"/>
                    <a:gd name="connsiteY64" fmla="*/ 663575 h 4310063"/>
                    <a:gd name="connsiteX65" fmla="*/ 288925 w 5353486"/>
                    <a:gd name="connsiteY65" fmla="*/ 782638 h 4310063"/>
                    <a:gd name="connsiteX66" fmla="*/ 1244600 w 5353486"/>
                    <a:gd name="connsiteY66" fmla="*/ 782638 h 4310063"/>
                    <a:gd name="connsiteX67" fmla="*/ 1244600 w 5353486"/>
                    <a:gd name="connsiteY67" fmla="*/ 663575 h 4310063"/>
                    <a:gd name="connsiteX68" fmla="*/ 288925 w 5353486"/>
                    <a:gd name="connsiteY68" fmla="*/ 663575 h 4310063"/>
                    <a:gd name="connsiteX69" fmla="*/ 2572947 w 5353486"/>
                    <a:gd name="connsiteY69" fmla="*/ 182562 h 4310063"/>
                    <a:gd name="connsiteX70" fmla="*/ 2543175 w 5353486"/>
                    <a:gd name="connsiteY70" fmla="*/ 209288 h 4310063"/>
                    <a:gd name="connsiteX71" fmla="*/ 2543175 w 5353486"/>
                    <a:gd name="connsiteY71" fmla="*/ 405279 h 4310063"/>
                    <a:gd name="connsiteX72" fmla="*/ 2572947 w 5353486"/>
                    <a:gd name="connsiteY72" fmla="*/ 434975 h 4310063"/>
                    <a:gd name="connsiteX73" fmla="*/ 3472056 w 5353486"/>
                    <a:gd name="connsiteY73" fmla="*/ 434975 h 4310063"/>
                    <a:gd name="connsiteX74" fmla="*/ 3498850 w 5353486"/>
                    <a:gd name="connsiteY74" fmla="*/ 405279 h 4310063"/>
                    <a:gd name="connsiteX75" fmla="*/ 3498850 w 5353486"/>
                    <a:gd name="connsiteY75" fmla="*/ 209288 h 4310063"/>
                    <a:gd name="connsiteX76" fmla="*/ 3472056 w 5353486"/>
                    <a:gd name="connsiteY76" fmla="*/ 182562 h 4310063"/>
                    <a:gd name="connsiteX77" fmla="*/ 2572947 w 5353486"/>
                    <a:gd name="connsiteY77" fmla="*/ 182562 h 4310063"/>
                    <a:gd name="connsiteX78" fmla="*/ 1444426 w 5353486"/>
                    <a:gd name="connsiteY78" fmla="*/ 182562 h 4310063"/>
                    <a:gd name="connsiteX79" fmla="*/ 1417637 w 5353486"/>
                    <a:gd name="connsiteY79" fmla="*/ 209288 h 4310063"/>
                    <a:gd name="connsiteX80" fmla="*/ 1417637 w 5353486"/>
                    <a:gd name="connsiteY80" fmla="*/ 405279 h 4310063"/>
                    <a:gd name="connsiteX81" fmla="*/ 1444426 w 5353486"/>
                    <a:gd name="connsiteY81" fmla="*/ 434975 h 4310063"/>
                    <a:gd name="connsiteX82" fmla="*/ 2343348 w 5353486"/>
                    <a:gd name="connsiteY82" fmla="*/ 434975 h 4310063"/>
                    <a:gd name="connsiteX83" fmla="*/ 2370137 w 5353486"/>
                    <a:gd name="connsiteY83" fmla="*/ 405279 h 4310063"/>
                    <a:gd name="connsiteX84" fmla="*/ 2370137 w 5353486"/>
                    <a:gd name="connsiteY84" fmla="*/ 209288 h 4310063"/>
                    <a:gd name="connsiteX85" fmla="*/ 2343348 w 5353486"/>
                    <a:gd name="connsiteY85" fmla="*/ 182562 h 4310063"/>
                    <a:gd name="connsiteX86" fmla="*/ 1444426 w 5353486"/>
                    <a:gd name="connsiteY86" fmla="*/ 182562 h 4310063"/>
                    <a:gd name="connsiteX87" fmla="*/ 315720 w 5353486"/>
                    <a:gd name="connsiteY87" fmla="*/ 182562 h 4310063"/>
                    <a:gd name="connsiteX88" fmla="*/ 288925 w 5353486"/>
                    <a:gd name="connsiteY88" fmla="*/ 209288 h 4310063"/>
                    <a:gd name="connsiteX89" fmla="*/ 288925 w 5353486"/>
                    <a:gd name="connsiteY89" fmla="*/ 405279 h 4310063"/>
                    <a:gd name="connsiteX90" fmla="*/ 315720 w 5353486"/>
                    <a:gd name="connsiteY90" fmla="*/ 434975 h 4310063"/>
                    <a:gd name="connsiteX91" fmla="*/ 1217806 w 5353486"/>
                    <a:gd name="connsiteY91" fmla="*/ 434975 h 4310063"/>
                    <a:gd name="connsiteX92" fmla="*/ 1244600 w 5353486"/>
                    <a:gd name="connsiteY92" fmla="*/ 405279 h 4310063"/>
                    <a:gd name="connsiteX93" fmla="*/ 1244600 w 5353486"/>
                    <a:gd name="connsiteY93" fmla="*/ 209288 h 4310063"/>
                    <a:gd name="connsiteX94" fmla="*/ 1217806 w 5353486"/>
                    <a:gd name="connsiteY94" fmla="*/ 182562 h 4310063"/>
                    <a:gd name="connsiteX95" fmla="*/ 315720 w 5353486"/>
                    <a:gd name="connsiteY95" fmla="*/ 182562 h 4310063"/>
                    <a:gd name="connsiteX96" fmla="*/ 26789 w 5353486"/>
                    <a:gd name="connsiteY96" fmla="*/ 0 h 4310063"/>
                    <a:gd name="connsiteX97" fmla="*/ 3759399 w 5353486"/>
                    <a:gd name="connsiteY97" fmla="*/ 0 h 4310063"/>
                    <a:gd name="connsiteX98" fmla="*/ 3786188 w 5353486"/>
                    <a:gd name="connsiteY98" fmla="*/ 26803 h 4310063"/>
                    <a:gd name="connsiteX99" fmla="*/ 3786188 w 5353486"/>
                    <a:gd name="connsiteY99" fmla="*/ 884496 h 4310063"/>
                    <a:gd name="connsiteX100" fmla="*/ 3461743 w 5353486"/>
                    <a:gd name="connsiteY100" fmla="*/ 717722 h 4310063"/>
                    <a:gd name="connsiteX101" fmla="*/ 3461743 w 5353486"/>
                    <a:gd name="connsiteY101" fmla="*/ 664117 h 4310063"/>
                    <a:gd name="connsiteX102" fmla="*/ 3247430 w 5353486"/>
                    <a:gd name="connsiteY102" fmla="*/ 664117 h 4310063"/>
                    <a:gd name="connsiteX103" fmla="*/ 3033118 w 5353486"/>
                    <a:gd name="connsiteY103" fmla="*/ 646248 h 4310063"/>
                    <a:gd name="connsiteX104" fmla="*/ 2821782 w 5353486"/>
                    <a:gd name="connsiteY104" fmla="*/ 664117 h 4310063"/>
                    <a:gd name="connsiteX105" fmla="*/ 2506266 w 5353486"/>
                    <a:gd name="connsiteY105" fmla="*/ 664117 h 4310063"/>
                    <a:gd name="connsiteX106" fmla="*/ 2506266 w 5353486"/>
                    <a:gd name="connsiteY106" fmla="*/ 756438 h 4310063"/>
                    <a:gd name="connsiteX107" fmla="*/ 2163961 w 5353486"/>
                    <a:gd name="connsiteY107" fmla="*/ 979795 h 4310063"/>
                    <a:gd name="connsiteX108" fmla="*/ 1416844 w 5353486"/>
                    <a:gd name="connsiteY108" fmla="*/ 979795 h 4310063"/>
                    <a:gd name="connsiteX109" fmla="*/ 1416844 w 5353486"/>
                    <a:gd name="connsiteY109" fmla="*/ 1098919 h 4310063"/>
                    <a:gd name="connsiteX110" fmla="*/ 2047875 w 5353486"/>
                    <a:gd name="connsiteY110" fmla="*/ 1098919 h 4310063"/>
                    <a:gd name="connsiteX111" fmla="*/ 1910954 w 5353486"/>
                    <a:gd name="connsiteY111" fmla="*/ 1301430 h 4310063"/>
                    <a:gd name="connsiteX112" fmla="*/ 1416844 w 5353486"/>
                    <a:gd name="connsiteY112" fmla="*/ 1301430 h 4310063"/>
                    <a:gd name="connsiteX113" fmla="*/ 1416844 w 5353486"/>
                    <a:gd name="connsiteY113" fmla="*/ 1420554 h 4310063"/>
                    <a:gd name="connsiteX114" fmla="*/ 1848446 w 5353486"/>
                    <a:gd name="connsiteY114" fmla="*/ 1420554 h 4310063"/>
                    <a:gd name="connsiteX115" fmla="*/ 1782961 w 5353486"/>
                    <a:gd name="connsiteY115" fmla="*/ 1617109 h 4310063"/>
                    <a:gd name="connsiteX116" fmla="*/ 1416844 w 5353486"/>
                    <a:gd name="connsiteY116" fmla="*/ 1617109 h 4310063"/>
                    <a:gd name="connsiteX117" fmla="*/ 1416844 w 5353486"/>
                    <a:gd name="connsiteY117" fmla="*/ 1736233 h 4310063"/>
                    <a:gd name="connsiteX118" fmla="*/ 1759149 w 5353486"/>
                    <a:gd name="connsiteY118" fmla="*/ 1736233 h 4310063"/>
                    <a:gd name="connsiteX119" fmla="*/ 1744266 w 5353486"/>
                    <a:gd name="connsiteY119" fmla="*/ 1920875 h 4310063"/>
                    <a:gd name="connsiteX120" fmla="*/ 26789 w 5353486"/>
                    <a:gd name="connsiteY120" fmla="*/ 1920875 h 4310063"/>
                    <a:gd name="connsiteX121" fmla="*/ 0 w 5353486"/>
                    <a:gd name="connsiteY121" fmla="*/ 1894072 h 4310063"/>
                    <a:gd name="connsiteX122" fmla="*/ 0 w 5353486"/>
                    <a:gd name="connsiteY122" fmla="*/ 26803 h 4310063"/>
                    <a:gd name="connsiteX123" fmla="*/ 26789 w 5353486"/>
                    <a:gd name="connsiteY123" fmla="*/ 0 h 431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353486" h="4310063">
                      <a:moveTo>
                        <a:pt x="4426759" y="3108325"/>
                      </a:moveTo>
                      <a:cubicBezTo>
                        <a:pt x="4179889" y="3349339"/>
                        <a:pt x="4179889" y="3349339"/>
                        <a:pt x="4179889" y="3349339"/>
                      </a:cubicBezTo>
                      <a:cubicBezTo>
                        <a:pt x="4979985" y="4188424"/>
                        <a:pt x="4979985" y="4188424"/>
                        <a:pt x="4979985" y="4188424"/>
                      </a:cubicBezTo>
                      <a:cubicBezTo>
                        <a:pt x="4988908" y="4197350"/>
                        <a:pt x="5066241" y="4188424"/>
                        <a:pt x="5146548" y="4111061"/>
                      </a:cubicBezTo>
                      <a:cubicBezTo>
                        <a:pt x="5185214" y="4075356"/>
                        <a:pt x="5211983" y="4033699"/>
                        <a:pt x="5226855" y="3997993"/>
                      </a:cubicBezTo>
                      <a:cubicBezTo>
                        <a:pt x="5238752" y="3968238"/>
                        <a:pt x="5232804" y="3950386"/>
                        <a:pt x="5229829" y="3947410"/>
                      </a:cubicBezTo>
                      <a:cubicBezTo>
                        <a:pt x="4426759" y="3108325"/>
                        <a:pt x="4426759" y="3108325"/>
                        <a:pt x="4426759" y="3108325"/>
                      </a:cubicBezTo>
                      <a:close/>
                      <a:moveTo>
                        <a:pt x="4429524" y="2965450"/>
                      </a:moveTo>
                      <a:cubicBezTo>
                        <a:pt x="4447383" y="2965450"/>
                        <a:pt x="4462266" y="2971400"/>
                        <a:pt x="4474172" y="2983299"/>
                      </a:cubicBezTo>
                      <a:cubicBezTo>
                        <a:pt x="5316539" y="3863842"/>
                        <a:pt x="5316539" y="3863842"/>
                        <a:pt x="5316539" y="3863842"/>
                      </a:cubicBezTo>
                      <a:cubicBezTo>
                        <a:pt x="5355234" y="3905489"/>
                        <a:pt x="5364164" y="3967960"/>
                        <a:pt x="5340352" y="4033406"/>
                      </a:cubicBezTo>
                      <a:cubicBezTo>
                        <a:pt x="5322492" y="4089927"/>
                        <a:pt x="5280820" y="4149424"/>
                        <a:pt x="5230219" y="4197021"/>
                      </a:cubicBezTo>
                      <a:cubicBezTo>
                        <a:pt x="5152828" y="4271391"/>
                        <a:pt x="5069485" y="4310063"/>
                        <a:pt x="4998047" y="4310063"/>
                      </a:cubicBezTo>
                      <a:cubicBezTo>
                        <a:pt x="4956375" y="4310063"/>
                        <a:pt x="4920656" y="4295189"/>
                        <a:pt x="4893867" y="4268416"/>
                      </a:cubicBezTo>
                      <a:cubicBezTo>
                        <a:pt x="4051500" y="3387873"/>
                        <a:pt x="4051500" y="3387873"/>
                        <a:pt x="4051500" y="3387873"/>
                      </a:cubicBezTo>
                      <a:cubicBezTo>
                        <a:pt x="4030664" y="3364074"/>
                        <a:pt x="4030664" y="3328377"/>
                        <a:pt x="4051500" y="3304578"/>
                      </a:cubicBezTo>
                      <a:cubicBezTo>
                        <a:pt x="4387852" y="2980324"/>
                        <a:pt x="4387852" y="2980324"/>
                        <a:pt x="4387852" y="2980324"/>
                      </a:cubicBezTo>
                      <a:cubicBezTo>
                        <a:pt x="4399758" y="2968425"/>
                        <a:pt x="4414641" y="2965450"/>
                        <a:pt x="4429524" y="2965450"/>
                      </a:cubicBezTo>
                      <a:close/>
                      <a:moveTo>
                        <a:pt x="2509837" y="1616075"/>
                      </a:moveTo>
                      <a:cubicBezTo>
                        <a:pt x="2509837" y="1616075"/>
                        <a:pt x="2509837" y="1616075"/>
                        <a:pt x="2509837" y="1735138"/>
                      </a:cubicBezTo>
                      <a:cubicBezTo>
                        <a:pt x="2509837" y="1735138"/>
                        <a:pt x="2509837" y="1735138"/>
                        <a:pt x="3462337" y="1735138"/>
                      </a:cubicBezTo>
                      <a:cubicBezTo>
                        <a:pt x="3462337" y="1735138"/>
                        <a:pt x="3462337" y="1735138"/>
                        <a:pt x="3462337" y="1616075"/>
                      </a:cubicBezTo>
                      <a:cubicBezTo>
                        <a:pt x="3462337" y="1616075"/>
                        <a:pt x="3462337" y="1616075"/>
                        <a:pt x="2509837" y="1616075"/>
                      </a:cubicBezTo>
                      <a:close/>
                      <a:moveTo>
                        <a:pt x="288925" y="1616075"/>
                      </a:moveTo>
                      <a:cubicBezTo>
                        <a:pt x="288925" y="1616075"/>
                        <a:pt x="288925" y="1616075"/>
                        <a:pt x="288925" y="1735138"/>
                      </a:cubicBezTo>
                      <a:cubicBezTo>
                        <a:pt x="288925" y="1735138"/>
                        <a:pt x="288925" y="1735138"/>
                        <a:pt x="1244600" y="1735138"/>
                      </a:cubicBezTo>
                      <a:cubicBezTo>
                        <a:pt x="1244600" y="1735138"/>
                        <a:pt x="1244600" y="1735138"/>
                        <a:pt x="1244600" y="1616075"/>
                      </a:cubicBezTo>
                      <a:cubicBezTo>
                        <a:pt x="1244600" y="1616075"/>
                        <a:pt x="1244600" y="1616075"/>
                        <a:pt x="288925" y="1616075"/>
                      </a:cubicBezTo>
                      <a:close/>
                      <a:moveTo>
                        <a:pt x="2509837" y="1301750"/>
                      </a:moveTo>
                      <a:cubicBezTo>
                        <a:pt x="2509837" y="1301750"/>
                        <a:pt x="2509837" y="1301750"/>
                        <a:pt x="2509837" y="1420813"/>
                      </a:cubicBezTo>
                      <a:cubicBezTo>
                        <a:pt x="2509837" y="1420813"/>
                        <a:pt x="2509837" y="1420813"/>
                        <a:pt x="3462337" y="1420813"/>
                      </a:cubicBezTo>
                      <a:cubicBezTo>
                        <a:pt x="3462337" y="1420813"/>
                        <a:pt x="3462337" y="1420813"/>
                        <a:pt x="3462337" y="1301750"/>
                      </a:cubicBezTo>
                      <a:cubicBezTo>
                        <a:pt x="3462337" y="1301750"/>
                        <a:pt x="3462337" y="1301750"/>
                        <a:pt x="2509837" y="1301750"/>
                      </a:cubicBezTo>
                      <a:close/>
                      <a:moveTo>
                        <a:pt x="288925" y="1301750"/>
                      </a:moveTo>
                      <a:cubicBezTo>
                        <a:pt x="288925" y="1301750"/>
                        <a:pt x="288925" y="1301750"/>
                        <a:pt x="288925" y="1420813"/>
                      </a:cubicBezTo>
                      <a:cubicBezTo>
                        <a:pt x="288925" y="1420813"/>
                        <a:pt x="288925" y="1420813"/>
                        <a:pt x="1244600" y="1420813"/>
                      </a:cubicBezTo>
                      <a:cubicBezTo>
                        <a:pt x="1244600" y="1420813"/>
                        <a:pt x="1244600" y="1420813"/>
                        <a:pt x="1244600" y="1301750"/>
                      </a:cubicBezTo>
                      <a:cubicBezTo>
                        <a:pt x="1244600" y="1301750"/>
                        <a:pt x="1244600" y="1301750"/>
                        <a:pt x="288925" y="1301750"/>
                      </a:cubicBezTo>
                      <a:close/>
                      <a:moveTo>
                        <a:pt x="2703501" y="1101725"/>
                      </a:moveTo>
                      <a:cubicBezTo>
                        <a:pt x="2703501" y="1101725"/>
                        <a:pt x="2703501" y="1101725"/>
                        <a:pt x="3360846" y="1101725"/>
                      </a:cubicBezTo>
                      <a:cubicBezTo>
                        <a:pt x="3479823" y="1149385"/>
                        <a:pt x="3586901" y="1217895"/>
                        <a:pt x="3679108" y="1313215"/>
                      </a:cubicBezTo>
                      <a:cubicBezTo>
                        <a:pt x="3720750" y="1354917"/>
                        <a:pt x="3756443" y="1402577"/>
                        <a:pt x="3786187" y="1447258"/>
                      </a:cubicBezTo>
                      <a:cubicBezTo>
                        <a:pt x="3786187" y="1447258"/>
                        <a:pt x="3786187" y="1447258"/>
                        <a:pt x="3786187" y="1894067"/>
                      </a:cubicBezTo>
                      <a:cubicBezTo>
                        <a:pt x="3786187" y="1905982"/>
                        <a:pt x="3774290" y="1920875"/>
                        <a:pt x="3759417" y="1920875"/>
                      </a:cubicBezTo>
                      <a:cubicBezTo>
                        <a:pt x="3759417" y="1920875"/>
                        <a:pt x="3759417" y="1920875"/>
                        <a:pt x="2138362" y="1920875"/>
                      </a:cubicBezTo>
                      <a:cubicBezTo>
                        <a:pt x="2138362" y="1858322"/>
                        <a:pt x="2147285" y="1795769"/>
                        <a:pt x="2162158" y="1736194"/>
                      </a:cubicBezTo>
                      <a:cubicBezTo>
                        <a:pt x="2162158" y="1736194"/>
                        <a:pt x="2162158" y="1736194"/>
                        <a:pt x="2370366" y="1736194"/>
                      </a:cubicBezTo>
                      <a:cubicBezTo>
                        <a:pt x="2370366" y="1736194"/>
                        <a:pt x="2370366" y="1736194"/>
                        <a:pt x="2370366" y="1617045"/>
                      </a:cubicBezTo>
                      <a:cubicBezTo>
                        <a:pt x="2370366" y="1617045"/>
                        <a:pt x="2370366" y="1617045"/>
                        <a:pt x="2197851" y="1617045"/>
                      </a:cubicBezTo>
                      <a:cubicBezTo>
                        <a:pt x="2221646" y="1548534"/>
                        <a:pt x="2257339" y="1483002"/>
                        <a:pt x="2298981" y="1420449"/>
                      </a:cubicBezTo>
                      <a:cubicBezTo>
                        <a:pt x="2298981" y="1420449"/>
                        <a:pt x="2298981" y="1420449"/>
                        <a:pt x="2370366" y="1420449"/>
                      </a:cubicBezTo>
                      <a:cubicBezTo>
                        <a:pt x="2370366" y="1420449"/>
                        <a:pt x="2370366" y="1420449"/>
                        <a:pt x="2370366" y="1331087"/>
                      </a:cubicBezTo>
                      <a:cubicBezTo>
                        <a:pt x="2385239" y="1319172"/>
                        <a:pt x="2397136" y="1301300"/>
                        <a:pt x="2414983" y="1289385"/>
                      </a:cubicBezTo>
                      <a:cubicBezTo>
                        <a:pt x="2498266" y="1208959"/>
                        <a:pt x="2599396" y="1146406"/>
                        <a:pt x="2703501" y="1101725"/>
                      </a:cubicBezTo>
                      <a:close/>
                      <a:moveTo>
                        <a:pt x="288925" y="979487"/>
                      </a:moveTo>
                      <a:cubicBezTo>
                        <a:pt x="288925" y="979487"/>
                        <a:pt x="288925" y="979487"/>
                        <a:pt x="288925" y="1098550"/>
                      </a:cubicBezTo>
                      <a:cubicBezTo>
                        <a:pt x="288925" y="1098550"/>
                        <a:pt x="288925" y="1098550"/>
                        <a:pt x="1244600" y="1098550"/>
                      </a:cubicBezTo>
                      <a:cubicBezTo>
                        <a:pt x="1244600" y="1098550"/>
                        <a:pt x="1244600" y="1098550"/>
                        <a:pt x="1244600" y="979487"/>
                      </a:cubicBezTo>
                      <a:cubicBezTo>
                        <a:pt x="1244600" y="979487"/>
                        <a:pt x="1244600" y="979487"/>
                        <a:pt x="288925" y="979487"/>
                      </a:cubicBezTo>
                      <a:close/>
                      <a:moveTo>
                        <a:pt x="1417637" y="663575"/>
                      </a:moveTo>
                      <a:cubicBezTo>
                        <a:pt x="1417637" y="663575"/>
                        <a:pt x="1417637" y="663575"/>
                        <a:pt x="1417637" y="782638"/>
                      </a:cubicBezTo>
                      <a:cubicBezTo>
                        <a:pt x="1417637" y="782638"/>
                        <a:pt x="1417637" y="782638"/>
                        <a:pt x="2370137" y="782638"/>
                      </a:cubicBezTo>
                      <a:cubicBezTo>
                        <a:pt x="2370137" y="782638"/>
                        <a:pt x="2370137" y="782638"/>
                        <a:pt x="2370137" y="663575"/>
                      </a:cubicBezTo>
                      <a:cubicBezTo>
                        <a:pt x="2370137" y="663575"/>
                        <a:pt x="2370137" y="663575"/>
                        <a:pt x="1417637" y="663575"/>
                      </a:cubicBezTo>
                      <a:close/>
                      <a:moveTo>
                        <a:pt x="288925" y="663575"/>
                      </a:moveTo>
                      <a:cubicBezTo>
                        <a:pt x="288925" y="663575"/>
                        <a:pt x="288925" y="663575"/>
                        <a:pt x="288925" y="782638"/>
                      </a:cubicBezTo>
                      <a:cubicBezTo>
                        <a:pt x="288925" y="782638"/>
                        <a:pt x="288925" y="782638"/>
                        <a:pt x="1244600" y="782638"/>
                      </a:cubicBezTo>
                      <a:cubicBezTo>
                        <a:pt x="1244600" y="782638"/>
                        <a:pt x="1244600" y="782638"/>
                        <a:pt x="1244600" y="663575"/>
                      </a:cubicBezTo>
                      <a:cubicBezTo>
                        <a:pt x="1244600" y="663575"/>
                        <a:pt x="1244600" y="663575"/>
                        <a:pt x="288925" y="663575"/>
                      </a:cubicBezTo>
                      <a:close/>
                      <a:moveTo>
                        <a:pt x="2572947" y="182562"/>
                      </a:moveTo>
                      <a:cubicBezTo>
                        <a:pt x="2555084" y="182562"/>
                        <a:pt x="2543175" y="194440"/>
                        <a:pt x="2543175" y="209288"/>
                      </a:cubicBezTo>
                      <a:cubicBezTo>
                        <a:pt x="2543175" y="209288"/>
                        <a:pt x="2543175" y="209288"/>
                        <a:pt x="2543175" y="405279"/>
                      </a:cubicBezTo>
                      <a:cubicBezTo>
                        <a:pt x="2543175" y="423097"/>
                        <a:pt x="2555084" y="434975"/>
                        <a:pt x="2572947" y="434975"/>
                      </a:cubicBezTo>
                      <a:cubicBezTo>
                        <a:pt x="2572947" y="434975"/>
                        <a:pt x="2572947" y="434975"/>
                        <a:pt x="3472056" y="434975"/>
                      </a:cubicBezTo>
                      <a:cubicBezTo>
                        <a:pt x="3483964" y="434975"/>
                        <a:pt x="3498850" y="423097"/>
                        <a:pt x="3498850" y="405279"/>
                      </a:cubicBezTo>
                      <a:cubicBezTo>
                        <a:pt x="3498850" y="405279"/>
                        <a:pt x="3498850" y="405279"/>
                        <a:pt x="3498850" y="209288"/>
                      </a:cubicBezTo>
                      <a:cubicBezTo>
                        <a:pt x="3498850" y="194440"/>
                        <a:pt x="3483964" y="182562"/>
                        <a:pt x="3472056" y="182562"/>
                      </a:cubicBezTo>
                      <a:cubicBezTo>
                        <a:pt x="3472056" y="182562"/>
                        <a:pt x="3472056" y="182562"/>
                        <a:pt x="2572947" y="182562"/>
                      </a:cubicBezTo>
                      <a:close/>
                      <a:moveTo>
                        <a:pt x="1444426" y="182562"/>
                      </a:moveTo>
                      <a:cubicBezTo>
                        <a:pt x="1429543" y="182562"/>
                        <a:pt x="1417637" y="194440"/>
                        <a:pt x="1417637" y="209288"/>
                      </a:cubicBezTo>
                      <a:cubicBezTo>
                        <a:pt x="1417637" y="209288"/>
                        <a:pt x="1417637" y="209288"/>
                        <a:pt x="1417637" y="405279"/>
                      </a:cubicBezTo>
                      <a:cubicBezTo>
                        <a:pt x="1417637" y="423097"/>
                        <a:pt x="1429543" y="434975"/>
                        <a:pt x="1444426" y="434975"/>
                      </a:cubicBezTo>
                      <a:cubicBezTo>
                        <a:pt x="1444426" y="434975"/>
                        <a:pt x="1444426" y="434975"/>
                        <a:pt x="2343348" y="434975"/>
                      </a:cubicBezTo>
                      <a:cubicBezTo>
                        <a:pt x="2358231" y="434975"/>
                        <a:pt x="2370137" y="423097"/>
                        <a:pt x="2370137" y="405279"/>
                      </a:cubicBezTo>
                      <a:cubicBezTo>
                        <a:pt x="2370137" y="405279"/>
                        <a:pt x="2370137" y="405279"/>
                        <a:pt x="2370137" y="209288"/>
                      </a:cubicBezTo>
                      <a:cubicBezTo>
                        <a:pt x="2370137" y="194440"/>
                        <a:pt x="2358231" y="182562"/>
                        <a:pt x="2343348" y="182562"/>
                      </a:cubicBezTo>
                      <a:cubicBezTo>
                        <a:pt x="2343348" y="182562"/>
                        <a:pt x="2343348" y="182562"/>
                        <a:pt x="1444426" y="182562"/>
                      </a:cubicBezTo>
                      <a:close/>
                      <a:moveTo>
                        <a:pt x="315720" y="182562"/>
                      </a:moveTo>
                      <a:cubicBezTo>
                        <a:pt x="303811" y="182562"/>
                        <a:pt x="288925" y="194440"/>
                        <a:pt x="288925" y="209288"/>
                      </a:cubicBezTo>
                      <a:cubicBezTo>
                        <a:pt x="288925" y="209288"/>
                        <a:pt x="288925" y="209288"/>
                        <a:pt x="288925" y="405279"/>
                      </a:cubicBezTo>
                      <a:cubicBezTo>
                        <a:pt x="288925" y="423097"/>
                        <a:pt x="303811" y="434975"/>
                        <a:pt x="315720" y="434975"/>
                      </a:cubicBezTo>
                      <a:cubicBezTo>
                        <a:pt x="315720" y="434975"/>
                        <a:pt x="315720" y="434975"/>
                        <a:pt x="1217806" y="434975"/>
                      </a:cubicBezTo>
                      <a:cubicBezTo>
                        <a:pt x="1229714" y="434975"/>
                        <a:pt x="1244600" y="423097"/>
                        <a:pt x="1244600" y="405279"/>
                      </a:cubicBezTo>
                      <a:cubicBezTo>
                        <a:pt x="1244600" y="405279"/>
                        <a:pt x="1244600" y="405279"/>
                        <a:pt x="1244600" y="209288"/>
                      </a:cubicBezTo>
                      <a:cubicBezTo>
                        <a:pt x="1244600" y="194440"/>
                        <a:pt x="1229714" y="182562"/>
                        <a:pt x="1217806" y="182562"/>
                      </a:cubicBezTo>
                      <a:cubicBezTo>
                        <a:pt x="1217806" y="182562"/>
                        <a:pt x="1217806" y="182562"/>
                        <a:pt x="315720" y="182562"/>
                      </a:cubicBezTo>
                      <a:close/>
                      <a:moveTo>
                        <a:pt x="26789" y="0"/>
                      </a:moveTo>
                      <a:cubicBezTo>
                        <a:pt x="26789" y="0"/>
                        <a:pt x="26789" y="0"/>
                        <a:pt x="3759399" y="0"/>
                      </a:cubicBezTo>
                      <a:cubicBezTo>
                        <a:pt x="3774282" y="0"/>
                        <a:pt x="3786188" y="11912"/>
                        <a:pt x="3786188" y="26803"/>
                      </a:cubicBezTo>
                      <a:cubicBezTo>
                        <a:pt x="3786188" y="26803"/>
                        <a:pt x="3786188" y="26803"/>
                        <a:pt x="3786188" y="884496"/>
                      </a:cubicBezTo>
                      <a:cubicBezTo>
                        <a:pt x="3687962" y="813022"/>
                        <a:pt x="3574852" y="759416"/>
                        <a:pt x="3461743" y="717722"/>
                      </a:cubicBezTo>
                      <a:cubicBezTo>
                        <a:pt x="3461743" y="717722"/>
                        <a:pt x="3461743" y="717722"/>
                        <a:pt x="3461743" y="664117"/>
                      </a:cubicBezTo>
                      <a:cubicBezTo>
                        <a:pt x="3461743" y="664117"/>
                        <a:pt x="3461743" y="664117"/>
                        <a:pt x="3247430" y="664117"/>
                      </a:cubicBezTo>
                      <a:cubicBezTo>
                        <a:pt x="3175993" y="649226"/>
                        <a:pt x="3104555" y="646248"/>
                        <a:pt x="3033118" y="646248"/>
                      </a:cubicBezTo>
                      <a:cubicBezTo>
                        <a:pt x="2961680" y="646248"/>
                        <a:pt x="2890243" y="649226"/>
                        <a:pt x="2821782" y="664117"/>
                      </a:cubicBezTo>
                      <a:cubicBezTo>
                        <a:pt x="2821782" y="664117"/>
                        <a:pt x="2821782" y="664117"/>
                        <a:pt x="2506266" y="664117"/>
                      </a:cubicBezTo>
                      <a:cubicBezTo>
                        <a:pt x="2506266" y="664117"/>
                        <a:pt x="2506266" y="664117"/>
                        <a:pt x="2506266" y="756438"/>
                      </a:cubicBezTo>
                      <a:cubicBezTo>
                        <a:pt x="2381250" y="810044"/>
                        <a:pt x="2265164" y="884496"/>
                        <a:pt x="2163961" y="979795"/>
                      </a:cubicBezTo>
                      <a:cubicBezTo>
                        <a:pt x="2163961" y="979795"/>
                        <a:pt x="2163961" y="979795"/>
                        <a:pt x="1416844" y="979795"/>
                      </a:cubicBezTo>
                      <a:cubicBezTo>
                        <a:pt x="1416844" y="979795"/>
                        <a:pt x="1416844" y="979795"/>
                        <a:pt x="1416844" y="1098919"/>
                      </a:cubicBezTo>
                      <a:cubicBezTo>
                        <a:pt x="1416844" y="1098919"/>
                        <a:pt x="1416844" y="1098919"/>
                        <a:pt x="2047875" y="1098919"/>
                      </a:cubicBezTo>
                      <a:cubicBezTo>
                        <a:pt x="1994297" y="1161459"/>
                        <a:pt x="1946672" y="1229956"/>
                        <a:pt x="1910954" y="1301430"/>
                      </a:cubicBezTo>
                      <a:cubicBezTo>
                        <a:pt x="1910954" y="1301430"/>
                        <a:pt x="1910954" y="1301430"/>
                        <a:pt x="1416844" y="1301430"/>
                      </a:cubicBezTo>
                      <a:cubicBezTo>
                        <a:pt x="1416844" y="1301430"/>
                        <a:pt x="1416844" y="1301430"/>
                        <a:pt x="1416844" y="1420554"/>
                      </a:cubicBezTo>
                      <a:cubicBezTo>
                        <a:pt x="1416844" y="1420554"/>
                        <a:pt x="1416844" y="1420554"/>
                        <a:pt x="1848446" y="1420554"/>
                      </a:cubicBezTo>
                      <a:cubicBezTo>
                        <a:pt x="1821657" y="1486072"/>
                        <a:pt x="1800821" y="1548613"/>
                        <a:pt x="1782961" y="1617109"/>
                      </a:cubicBezTo>
                      <a:cubicBezTo>
                        <a:pt x="1782961" y="1617109"/>
                        <a:pt x="1782961" y="1617109"/>
                        <a:pt x="1416844" y="1617109"/>
                      </a:cubicBezTo>
                      <a:cubicBezTo>
                        <a:pt x="1416844" y="1617109"/>
                        <a:pt x="1416844" y="1617109"/>
                        <a:pt x="1416844" y="1736233"/>
                      </a:cubicBezTo>
                      <a:cubicBezTo>
                        <a:pt x="1416844" y="1736233"/>
                        <a:pt x="1416844" y="1736233"/>
                        <a:pt x="1759149" y="1736233"/>
                      </a:cubicBezTo>
                      <a:cubicBezTo>
                        <a:pt x="1750219" y="1795795"/>
                        <a:pt x="1744266" y="1858335"/>
                        <a:pt x="1744266" y="1920875"/>
                      </a:cubicBezTo>
                      <a:cubicBezTo>
                        <a:pt x="1744266" y="1920875"/>
                        <a:pt x="1744266" y="1920875"/>
                        <a:pt x="26789" y="1920875"/>
                      </a:cubicBezTo>
                      <a:cubicBezTo>
                        <a:pt x="11906" y="1920875"/>
                        <a:pt x="0" y="1905985"/>
                        <a:pt x="0" y="1894072"/>
                      </a:cubicBezTo>
                      <a:cubicBezTo>
                        <a:pt x="0" y="1894072"/>
                        <a:pt x="0" y="1894072"/>
                        <a:pt x="0" y="26803"/>
                      </a:cubicBezTo>
                      <a:cubicBezTo>
                        <a:pt x="0" y="11912"/>
                        <a:pt x="11906" y="0"/>
                        <a:pt x="26789"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noAutofit/>
                </a:bodyPr>
                <a:lstStyle/>
                <a:p>
                  <a:endParaRPr lang="en-US" sz="1600" dirty="0"/>
                </a:p>
              </p:txBody>
            </p:sp>
          </p:grpSp>
        </p:grpSp>
        <p:sp>
          <p:nvSpPr>
            <p:cNvPr id="12" name="TextBox 11"/>
            <p:cNvSpPr txBox="1"/>
            <p:nvPr/>
          </p:nvSpPr>
          <p:spPr>
            <a:xfrm>
              <a:off x="7949498" y="4924457"/>
              <a:ext cx="1540381" cy="106317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t" anchorCtr="0" forceAA="0" compatLnSpc="1">
              <a:prstTxWarp prst="textNoShape">
                <a:avLst/>
              </a:prstTxWarp>
              <a:noAutofit/>
            </a:bodyPr>
            <a:lstStyle/>
            <a:p>
              <a:r>
                <a:rPr lang="en-US" sz="1400" dirty="0">
                  <a:solidFill>
                    <a:srgbClr val="575757"/>
                  </a:solidFill>
                </a:rPr>
                <a:t>Qualitative benchmarking based on local and national initiatives</a:t>
              </a:r>
            </a:p>
          </p:txBody>
        </p:sp>
      </p:grpSp>
      <p:grpSp>
        <p:nvGrpSpPr>
          <p:cNvPr id="34" name="Group 33"/>
          <p:cNvGrpSpPr/>
          <p:nvPr/>
        </p:nvGrpSpPr>
        <p:grpSpPr>
          <a:xfrm>
            <a:off x="9272143" y="1953194"/>
            <a:ext cx="2416998" cy="1049386"/>
            <a:chOff x="10495512" y="4877538"/>
            <a:chExt cx="2416998" cy="1049386"/>
          </a:xfrm>
        </p:grpSpPr>
        <p:sp>
          <p:nvSpPr>
            <p:cNvPr id="18" name="TextBox 17"/>
            <p:cNvSpPr txBox="1"/>
            <p:nvPr/>
          </p:nvSpPr>
          <p:spPr>
            <a:xfrm>
              <a:off x="11372129" y="4877538"/>
              <a:ext cx="1540381" cy="104938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t" anchorCtr="0" forceAA="0" compatLnSpc="1">
              <a:prstTxWarp prst="textNoShape">
                <a:avLst/>
              </a:prstTxWarp>
              <a:noAutofit/>
            </a:bodyPr>
            <a:lstStyle/>
            <a:p>
              <a:r>
                <a:rPr lang="en-US" sz="1400" dirty="0">
                  <a:solidFill>
                    <a:srgbClr val="575757"/>
                  </a:solidFill>
                </a:rPr>
                <a:t>Quantitative analysis using public data and data from Collaborative members</a:t>
              </a:r>
            </a:p>
          </p:txBody>
        </p:sp>
        <p:grpSp>
          <p:nvGrpSpPr>
            <p:cNvPr id="19" name="Group 18"/>
            <p:cNvGrpSpPr>
              <a:grpSpLocks noChangeAspect="1"/>
            </p:cNvGrpSpPr>
            <p:nvPr/>
          </p:nvGrpSpPr>
          <p:grpSpPr>
            <a:xfrm>
              <a:off x="10495512" y="5004693"/>
              <a:ext cx="778030" cy="778751"/>
              <a:chOff x="5273801" y="2606040"/>
              <a:chExt cx="1644396" cy="1645920"/>
            </a:xfrm>
          </p:grpSpPr>
          <p:sp>
            <p:nvSpPr>
              <p:cNvPr id="20" name="AutoShape 33">
                <a:extLst>
                  <a:ext uri="{FF2B5EF4-FFF2-40B4-BE49-F238E27FC236}">
                    <a16:creationId xmlns:a16="http://schemas.microsoft.com/office/drawing/2014/main" id="{BEA87593-71B2-42B3-8D7D-5D8C76D3E4A3}"/>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nvGrpSpPr>
              <p:cNvPr id="21" name="Group 20"/>
              <p:cNvGrpSpPr/>
              <p:nvPr/>
            </p:nvGrpSpPr>
            <p:grpSpPr>
              <a:xfrm>
                <a:off x="5445632" y="2775204"/>
                <a:ext cx="1301877" cy="1306068"/>
                <a:chOff x="5445632" y="2775204"/>
                <a:chExt cx="1301877" cy="1306068"/>
              </a:xfrm>
            </p:grpSpPr>
            <p:sp>
              <p:nvSpPr>
                <p:cNvPr id="22" name="Freeform 35">
                  <a:extLst>
                    <a:ext uri="{FF2B5EF4-FFF2-40B4-BE49-F238E27FC236}">
                      <a16:creationId xmlns:a16="http://schemas.microsoft.com/office/drawing/2014/main" id="{2C6EA767-80DA-4F8F-A48D-51770E3E0E1E}"/>
                    </a:ext>
                  </a:extLst>
                </p:cNvPr>
                <p:cNvSpPr>
                  <a:spLocks noEditPoints="1"/>
                </p:cNvSpPr>
                <p:nvPr/>
              </p:nvSpPr>
              <p:spPr bwMode="auto">
                <a:xfrm>
                  <a:off x="5445632" y="2775204"/>
                  <a:ext cx="1301877" cy="1306068"/>
                </a:xfrm>
                <a:custGeom>
                  <a:avLst/>
                  <a:gdLst>
                    <a:gd name="T0" fmla="*/ 236 w 1824"/>
                    <a:gd name="T1" fmla="*/ 118 h 1828"/>
                    <a:gd name="T2" fmla="*/ 118 w 1824"/>
                    <a:gd name="T3" fmla="*/ 191 h 1828"/>
                    <a:gd name="T4" fmla="*/ 414 w 1824"/>
                    <a:gd name="T5" fmla="*/ 22 h 1828"/>
                    <a:gd name="T6" fmla="*/ 458 w 1824"/>
                    <a:gd name="T7" fmla="*/ 22 h 1828"/>
                    <a:gd name="T8" fmla="*/ 753 w 1824"/>
                    <a:gd name="T9" fmla="*/ 0 h 1828"/>
                    <a:gd name="T10" fmla="*/ 680 w 1824"/>
                    <a:gd name="T11" fmla="*/ 118 h 1828"/>
                    <a:gd name="T12" fmla="*/ 1071 w 1824"/>
                    <a:gd name="T13" fmla="*/ 0 h 1828"/>
                    <a:gd name="T14" fmla="*/ 1093 w 1824"/>
                    <a:gd name="T15" fmla="*/ 213 h 1828"/>
                    <a:gd name="T16" fmla="*/ 1366 w 1824"/>
                    <a:gd name="T17" fmla="*/ 22 h 1828"/>
                    <a:gd name="T18" fmla="*/ 1410 w 1824"/>
                    <a:gd name="T19" fmla="*/ 22 h 1828"/>
                    <a:gd name="T20" fmla="*/ 1706 w 1824"/>
                    <a:gd name="T21" fmla="*/ 0 h 1828"/>
                    <a:gd name="T22" fmla="*/ 1632 w 1824"/>
                    <a:gd name="T23" fmla="*/ 118 h 1828"/>
                    <a:gd name="T24" fmla="*/ 118 w 1824"/>
                    <a:gd name="T25" fmla="*/ 319 h 1828"/>
                    <a:gd name="T26" fmla="*/ 140 w 1824"/>
                    <a:gd name="T27" fmla="*/ 532 h 1828"/>
                    <a:gd name="T28" fmla="*/ 953 w 1824"/>
                    <a:gd name="T29" fmla="*/ 436 h 1828"/>
                    <a:gd name="T30" fmla="*/ 1071 w 1824"/>
                    <a:gd name="T31" fmla="*/ 363 h 1828"/>
                    <a:gd name="T32" fmla="*/ 1071 w 1824"/>
                    <a:gd name="T33" fmla="*/ 363 h 1828"/>
                    <a:gd name="T34" fmla="*/ 1388 w 1824"/>
                    <a:gd name="T35" fmla="*/ 554 h 1828"/>
                    <a:gd name="T36" fmla="*/ 1706 w 1824"/>
                    <a:gd name="T37" fmla="*/ 554 h 1828"/>
                    <a:gd name="T38" fmla="*/ 1706 w 1824"/>
                    <a:gd name="T39" fmla="*/ 554 h 1828"/>
                    <a:gd name="T40" fmla="*/ 1780 w 1824"/>
                    <a:gd name="T41" fmla="*/ 436 h 1828"/>
                    <a:gd name="T42" fmla="*/ 118 w 1824"/>
                    <a:gd name="T43" fmla="*/ 637 h 1828"/>
                    <a:gd name="T44" fmla="*/ 44 w 1824"/>
                    <a:gd name="T45" fmla="*/ 755 h 1828"/>
                    <a:gd name="T46" fmla="*/ 1071 w 1824"/>
                    <a:gd name="T47" fmla="*/ 872 h 1828"/>
                    <a:gd name="T48" fmla="*/ 1071 w 1824"/>
                    <a:gd name="T49" fmla="*/ 872 h 1828"/>
                    <a:gd name="T50" fmla="*/ 1144 w 1824"/>
                    <a:gd name="T51" fmla="*/ 755 h 1828"/>
                    <a:gd name="T52" fmla="*/ 1388 w 1824"/>
                    <a:gd name="T53" fmla="*/ 637 h 1828"/>
                    <a:gd name="T54" fmla="*/ 1315 w 1824"/>
                    <a:gd name="T55" fmla="*/ 755 h 1828"/>
                    <a:gd name="T56" fmla="*/ 1706 w 1824"/>
                    <a:gd name="T57" fmla="*/ 637 h 1828"/>
                    <a:gd name="T58" fmla="*/ 1728 w 1824"/>
                    <a:gd name="T59" fmla="*/ 850 h 1828"/>
                    <a:gd name="T60" fmla="*/ 96 w 1824"/>
                    <a:gd name="T61" fmla="*/ 978 h 1828"/>
                    <a:gd name="T62" fmla="*/ 140 w 1824"/>
                    <a:gd name="T63" fmla="*/ 978 h 1828"/>
                    <a:gd name="T64" fmla="*/ 436 w 1824"/>
                    <a:gd name="T65" fmla="*/ 956 h 1828"/>
                    <a:gd name="T66" fmla="*/ 362 w 1824"/>
                    <a:gd name="T67" fmla="*/ 1073 h 1828"/>
                    <a:gd name="T68" fmla="*/ 753 w 1824"/>
                    <a:gd name="T69" fmla="*/ 956 h 1828"/>
                    <a:gd name="T70" fmla="*/ 775 w 1824"/>
                    <a:gd name="T71" fmla="*/ 1169 h 1828"/>
                    <a:gd name="T72" fmla="*/ 1049 w 1824"/>
                    <a:gd name="T73" fmla="*/ 978 h 1828"/>
                    <a:gd name="T74" fmla="*/ 1093 w 1824"/>
                    <a:gd name="T75" fmla="*/ 978 h 1828"/>
                    <a:gd name="T76" fmla="*/ 1388 w 1824"/>
                    <a:gd name="T77" fmla="*/ 956 h 1828"/>
                    <a:gd name="T78" fmla="*/ 1315 w 1824"/>
                    <a:gd name="T79" fmla="*/ 1073 h 1828"/>
                    <a:gd name="T80" fmla="*/ 1706 w 1824"/>
                    <a:gd name="T81" fmla="*/ 956 h 1828"/>
                    <a:gd name="T82" fmla="*/ 1728 w 1824"/>
                    <a:gd name="T83" fmla="*/ 1169 h 1828"/>
                    <a:gd name="T84" fmla="*/ 0 w 1824"/>
                    <a:gd name="T85" fmla="*/ 1392 h 1828"/>
                    <a:gd name="T86" fmla="*/ 118 w 1824"/>
                    <a:gd name="T87" fmla="*/ 1318 h 1828"/>
                    <a:gd name="T88" fmla="*/ 118 w 1824"/>
                    <a:gd name="T89" fmla="*/ 1318 h 1828"/>
                    <a:gd name="T90" fmla="*/ 436 w 1824"/>
                    <a:gd name="T91" fmla="*/ 1509 h 1828"/>
                    <a:gd name="T92" fmla="*/ 753 w 1824"/>
                    <a:gd name="T93" fmla="*/ 1509 h 1828"/>
                    <a:gd name="T94" fmla="*/ 753 w 1824"/>
                    <a:gd name="T95" fmla="*/ 1509 h 1828"/>
                    <a:gd name="T96" fmla="*/ 827 w 1824"/>
                    <a:gd name="T97" fmla="*/ 1392 h 1828"/>
                    <a:gd name="T98" fmla="*/ 1706 w 1824"/>
                    <a:gd name="T99" fmla="*/ 1274 h 1828"/>
                    <a:gd name="T100" fmla="*/ 1632 w 1824"/>
                    <a:gd name="T101" fmla="*/ 1392 h 1828"/>
                    <a:gd name="T102" fmla="*/ 118 w 1824"/>
                    <a:gd name="T103" fmla="*/ 1828 h 1828"/>
                    <a:gd name="T104" fmla="*/ 118 w 1824"/>
                    <a:gd name="T105" fmla="*/ 1828 h 1828"/>
                    <a:gd name="T106" fmla="*/ 192 w 1824"/>
                    <a:gd name="T107" fmla="*/ 1710 h 1828"/>
                    <a:gd name="T108" fmla="*/ 414 w 1824"/>
                    <a:gd name="T109" fmla="*/ 1806 h 1828"/>
                    <a:gd name="T110" fmla="*/ 436 w 1824"/>
                    <a:gd name="T111" fmla="*/ 1593 h 1828"/>
                    <a:gd name="T112" fmla="*/ 871 w 1824"/>
                    <a:gd name="T113" fmla="*/ 1710 h 1828"/>
                    <a:gd name="T114" fmla="*/ 753 w 1824"/>
                    <a:gd name="T115" fmla="*/ 1784 h 1828"/>
                    <a:gd name="T116" fmla="*/ 1588 w 1824"/>
                    <a:gd name="T117" fmla="*/ 1710 h 1828"/>
                    <a:gd name="T118" fmla="*/ 1706 w 1824"/>
                    <a:gd name="T119" fmla="*/ 1637 h 1828"/>
                    <a:gd name="T120" fmla="*/ 1706 w 1824"/>
                    <a:gd name="T121" fmla="*/ 1637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4" h="1828">
                      <a:moveTo>
                        <a:pt x="118" y="235"/>
                      </a:moveTo>
                      <a:cubicBezTo>
                        <a:pt x="53" y="235"/>
                        <a:pt x="0" y="183"/>
                        <a:pt x="0" y="118"/>
                      </a:cubicBezTo>
                      <a:cubicBezTo>
                        <a:pt x="0" y="53"/>
                        <a:pt x="53" y="0"/>
                        <a:pt x="118" y="0"/>
                      </a:cubicBezTo>
                      <a:cubicBezTo>
                        <a:pt x="183" y="0"/>
                        <a:pt x="236" y="53"/>
                        <a:pt x="236" y="118"/>
                      </a:cubicBezTo>
                      <a:cubicBezTo>
                        <a:pt x="236" y="183"/>
                        <a:pt x="183" y="235"/>
                        <a:pt x="118" y="235"/>
                      </a:cubicBezTo>
                      <a:close/>
                      <a:moveTo>
                        <a:pt x="118" y="44"/>
                      </a:moveTo>
                      <a:cubicBezTo>
                        <a:pt x="77" y="44"/>
                        <a:pt x="44" y="77"/>
                        <a:pt x="44" y="118"/>
                      </a:cubicBezTo>
                      <a:cubicBezTo>
                        <a:pt x="44" y="158"/>
                        <a:pt x="77" y="191"/>
                        <a:pt x="118" y="191"/>
                      </a:cubicBezTo>
                      <a:cubicBezTo>
                        <a:pt x="159" y="191"/>
                        <a:pt x="192" y="158"/>
                        <a:pt x="192" y="118"/>
                      </a:cubicBezTo>
                      <a:cubicBezTo>
                        <a:pt x="192" y="77"/>
                        <a:pt x="159" y="44"/>
                        <a:pt x="118" y="44"/>
                      </a:cubicBezTo>
                      <a:close/>
                      <a:moveTo>
                        <a:pt x="436" y="0"/>
                      </a:moveTo>
                      <a:cubicBezTo>
                        <a:pt x="424" y="0"/>
                        <a:pt x="414" y="10"/>
                        <a:pt x="414" y="22"/>
                      </a:cubicBezTo>
                      <a:cubicBezTo>
                        <a:pt x="414" y="213"/>
                        <a:pt x="414" y="213"/>
                        <a:pt x="414" y="213"/>
                      </a:cubicBezTo>
                      <a:cubicBezTo>
                        <a:pt x="414" y="225"/>
                        <a:pt x="424" y="235"/>
                        <a:pt x="436" y="235"/>
                      </a:cubicBezTo>
                      <a:cubicBezTo>
                        <a:pt x="448" y="235"/>
                        <a:pt x="458" y="225"/>
                        <a:pt x="458" y="213"/>
                      </a:cubicBezTo>
                      <a:cubicBezTo>
                        <a:pt x="458" y="22"/>
                        <a:pt x="458" y="22"/>
                        <a:pt x="458" y="22"/>
                      </a:cubicBezTo>
                      <a:cubicBezTo>
                        <a:pt x="458" y="10"/>
                        <a:pt x="448" y="0"/>
                        <a:pt x="436" y="0"/>
                      </a:cubicBezTo>
                      <a:close/>
                      <a:moveTo>
                        <a:pt x="753" y="235"/>
                      </a:moveTo>
                      <a:cubicBezTo>
                        <a:pt x="688" y="235"/>
                        <a:pt x="636" y="183"/>
                        <a:pt x="636" y="118"/>
                      </a:cubicBezTo>
                      <a:cubicBezTo>
                        <a:pt x="636" y="53"/>
                        <a:pt x="688" y="0"/>
                        <a:pt x="753" y="0"/>
                      </a:cubicBezTo>
                      <a:cubicBezTo>
                        <a:pt x="818" y="0"/>
                        <a:pt x="871" y="53"/>
                        <a:pt x="871" y="118"/>
                      </a:cubicBezTo>
                      <a:cubicBezTo>
                        <a:pt x="871" y="183"/>
                        <a:pt x="818" y="235"/>
                        <a:pt x="753" y="235"/>
                      </a:cubicBezTo>
                      <a:close/>
                      <a:moveTo>
                        <a:pt x="753" y="44"/>
                      </a:moveTo>
                      <a:cubicBezTo>
                        <a:pt x="713" y="44"/>
                        <a:pt x="680" y="77"/>
                        <a:pt x="680" y="118"/>
                      </a:cubicBezTo>
                      <a:cubicBezTo>
                        <a:pt x="680" y="158"/>
                        <a:pt x="713" y="191"/>
                        <a:pt x="753" y="191"/>
                      </a:cubicBezTo>
                      <a:cubicBezTo>
                        <a:pt x="794" y="191"/>
                        <a:pt x="827" y="158"/>
                        <a:pt x="827" y="118"/>
                      </a:cubicBezTo>
                      <a:cubicBezTo>
                        <a:pt x="827" y="77"/>
                        <a:pt x="794" y="44"/>
                        <a:pt x="753" y="44"/>
                      </a:cubicBezTo>
                      <a:close/>
                      <a:moveTo>
                        <a:pt x="1071" y="0"/>
                      </a:moveTo>
                      <a:cubicBezTo>
                        <a:pt x="1059" y="0"/>
                        <a:pt x="1049" y="10"/>
                        <a:pt x="1049" y="22"/>
                      </a:cubicBezTo>
                      <a:cubicBezTo>
                        <a:pt x="1049" y="213"/>
                        <a:pt x="1049" y="213"/>
                        <a:pt x="1049" y="213"/>
                      </a:cubicBezTo>
                      <a:cubicBezTo>
                        <a:pt x="1049" y="225"/>
                        <a:pt x="1059" y="235"/>
                        <a:pt x="1071" y="235"/>
                      </a:cubicBezTo>
                      <a:cubicBezTo>
                        <a:pt x="1083" y="235"/>
                        <a:pt x="1093" y="225"/>
                        <a:pt x="1093" y="213"/>
                      </a:cubicBezTo>
                      <a:cubicBezTo>
                        <a:pt x="1093" y="22"/>
                        <a:pt x="1093" y="22"/>
                        <a:pt x="1093" y="22"/>
                      </a:cubicBezTo>
                      <a:cubicBezTo>
                        <a:pt x="1093" y="10"/>
                        <a:pt x="1083" y="0"/>
                        <a:pt x="1071" y="0"/>
                      </a:cubicBezTo>
                      <a:close/>
                      <a:moveTo>
                        <a:pt x="1388" y="0"/>
                      </a:moveTo>
                      <a:cubicBezTo>
                        <a:pt x="1376" y="0"/>
                        <a:pt x="1366" y="10"/>
                        <a:pt x="1366" y="22"/>
                      </a:cubicBezTo>
                      <a:cubicBezTo>
                        <a:pt x="1366" y="213"/>
                        <a:pt x="1366" y="213"/>
                        <a:pt x="1366" y="213"/>
                      </a:cubicBezTo>
                      <a:cubicBezTo>
                        <a:pt x="1366" y="225"/>
                        <a:pt x="1376" y="235"/>
                        <a:pt x="1388" y="235"/>
                      </a:cubicBezTo>
                      <a:cubicBezTo>
                        <a:pt x="1400" y="235"/>
                        <a:pt x="1410" y="225"/>
                        <a:pt x="1410" y="213"/>
                      </a:cubicBezTo>
                      <a:cubicBezTo>
                        <a:pt x="1410" y="22"/>
                        <a:pt x="1410" y="22"/>
                        <a:pt x="1410" y="22"/>
                      </a:cubicBezTo>
                      <a:cubicBezTo>
                        <a:pt x="1410" y="10"/>
                        <a:pt x="1400" y="0"/>
                        <a:pt x="1388" y="0"/>
                      </a:cubicBezTo>
                      <a:close/>
                      <a:moveTo>
                        <a:pt x="1706" y="235"/>
                      </a:moveTo>
                      <a:cubicBezTo>
                        <a:pt x="1641" y="235"/>
                        <a:pt x="1588" y="183"/>
                        <a:pt x="1588" y="118"/>
                      </a:cubicBezTo>
                      <a:cubicBezTo>
                        <a:pt x="1588" y="53"/>
                        <a:pt x="1641" y="0"/>
                        <a:pt x="1706" y="0"/>
                      </a:cubicBezTo>
                      <a:cubicBezTo>
                        <a:pt x="1771" y="0"/>
                        <a:pt x="1824" y="53"/>
                        <a:pt x="1824" y="118"/>
                      </a:cubicBezTo>
                      <a:cubicBezTo>
                        <a:pt x="1824" y="183"/>
                        <a:pt x="1771" y="235"/>
                        <a:pt x="1706" y="235"/>
                      </a:cubicBezTo>
                      <a:close/>
                      <a:moveTo>
                        <a:pt x="1706" y="44"/>
                      </a:moveTo>
                      <a:cubicBezTo>
                        <a:pt x="1665" y="44"/>
                        <a:pt x="1632" y="77"/>
                        <a:pt x="1632" y="118"/>
                      </a:cubicBezTo>
                      <a:cubicBezTo>
                        <a:pt x="1632" y="158"/>
                        <a:pt x="1665" y="191"/>
                        <a:pt x="1706" y="191"/>
                      </a:cubicBezTo>
                      <a:cubicBezTo>
                        <a:pt x="1747" y="191"/>
                        <a:pt x="1780" y="158"/>
                        <a:pt x="1780" y="118"/>
                      </a:cubicBezTo>
                      <a:cubicBezTo>
                        <a:pt x="1780" y="77"/>
                        <a:pt x="1747" y="44"/>
                        <a:pt x="1706" y="44"/>
                      </a:cubicBezTo>
                      <a:close/>
                      <a:moveTo>
                        <a:pt x="118" y="319"/>
                      </a:moveTo>
                      <a:cubicBezTo>
                        <a:pt x="106" y="319"/>
                        <a:pt x="96" y="328"/>
                        <a:pt x="96" y="341"/>
                      </a:cubicBezTo>
                      <a:cubicBezTo>
                        <a:pt x="96" y="532"/>
                        <a:pt x="96" y="532"/>
                        <a:pt x="96" y="532"/>
                      </a:cubicBezTo>
                      <a:cubicBezTo>
                        <a:pt x="96" y="544"/>
                        <a:pt x="106" y="554"/>
                        <a:pt x="118" y="554"/>
                      </a:cubicBezTo>
                      <a:cubicBezTo>
                        <a:pt x="130" y="554"/>
                        <a:pt x="140" y="544"/>
                        <a:pt x="140" y="532"/>
                      </a:cubicBezTo>
                      <a:cubicBezTo>
                        <a:pt x="140" y="341"/>
                        <a:pt x="140" y="341"/>
                        <a:pt x="140" y="341"/>
                      </a:cubicBezTo>
                      <a:cubicBezTo>
                        <a:pt x="140" y="328"/>
                        <a:pt x="130" y="319"/>
                        <a:pt x="118" y="319"/>
                      </a:cubicBezTo>
                      <a:close/>
                      <a:moveTo>
                        <a:pt x="1071" y="554"/>
                      </a:moveTo>
                      <a:cubicBezTo>
                        <a:pt x="1006" y="554"/>
                        <a:pt x="953" y="501"/>
                        <a:pt x="953" y="436"/>
                      </a:cubicBezTo>
                      <a:cubicBezTo>
                        <a:pt x="953" y="371"/>
                        <a:pt x="1006" y="319"/>
                        <a:pt x="1071" y="319"/>
                      </a:cubicBezTo>
                      <a:cubicBezTo>
                        <a:pt x="1136" y="319"/>
                        <a:pt x="1188" y="371"/>
                        <a:pt x="1188" y="436"/>
                      </a:cubicBezTo>
                      <a:cubicBezTo>
                        <a:pt x="1188" y="501"/>
                        <a:pt x="1136" y="554"/>
                        <a:pt x="1071" y="554"/>
                      </a:cubicBezTo>
                      <a:close/>
                      <a:moveTo>
                        <a:pt x="1071" y="363"/>
                      </a:moveTo>
                      <a:cubicBezTo>
                        <a:pt x="1030" y="363"/>
                        <a:pt x="997" y="396"/>
                        <a:pt x="997" y="436"/>
                      </a:cubicBezTo>
                      <a:cubicBezTo>
                        <a:pt x="997" y="477"/>
                        <a:pt x="1030" y="510"/>
                        <a:pt x="1071" y="510"/>
                      </a:cubicBezTo>
                      <a:cubicBezTo>
                        <a:pt x="1111" y="510"/>
                        <a:pt x="1144" y="477"/>
                        <a:pt x="1144" y="436"/>
                      </a:cubicBezTo>
                      <a:cubicBezTo>
                        <a:pt x="1144" y="396"/>
                        <a:pt x="1111" y="363"/>
                        <a:pt x="1071" y="363"/>
                      </a:cubicBezTo>
                      <a:close/>
                      <a:moveTo>
                        <a:pt x="1388" y="319"/>
                      </a:moveTo>
                      <a:cubicBezTo>
                        <a:pt x="1376" y="319"/>
                        <a:pt x="1366" y="328"/>
                        <a:pt x="1366" y="341"/>
                      </a:cubicBezTo>
                      <a:cubicBezTo>
                        <a:pt x="1366" y="532"/>
                        <a:pt x="1366" y="532"/>
                        <a:pt x="1366" y="532"/>
                      </a:cubicBezTo>
                      <a:cubicBezTo>
                        <a:pt x="1366" y="544"/>
                        <a:pt x="1376" y="554"/>
                        <a:pt x="1388" y="554"/>
                      </a:cubicBezTo>
                      <a:cubicBezTo>
                        <a:pt x="1400" y="554"/>
                        <a:pt x="1410" y="544"/>
                        <a:pt x="1410" y="532"/>
                      </a:cubicBezTo>
                      <a:cubicBezTo>
                        <a:pt x="1410" y="341"/>
                        <a:pt x="1410" y="341"/>
                        <a:pt x="1410" y="341"/>
                      </a:cubicBezTo>
                      <a:cubicBezTo>
                        <a:pt x="1410" y="328"/>
                        <a:pt x="1400" y="319"/>
                        <a:pt x="1388" y="319"/>
                      </a:cubicBezTo>
                      <a:close/>
                      <a:moveTo>
                        <a:pt x="1706" y="554"/>
                      </a:moveTo>
                      <a:cubicBezTo>
                        <a:pt x="1641" y="554"/>
                        <a:pt x="1588" y="501"/>
                        <a:pt x="1588" y="436"/>
                      </a:cubicBezTo>
                      <a:cubicBezTo>
                        <a:pt x="1588" y="371"/>
                        <a:pt x="1641" y="319"/>
                        <a:pt x="1706" y="319"/>
                      </a:cubicBezTo>
                      <a:cubicBezTo>
                        <a:pt x="1771" y="319"/>
                        <a:pt x="1824" y="371"/>
                        <a:pt x="1824" y="436"/>
                      </a:cubicBezTo>
                      <a:cubicBezTo>
                        <a:pt x="1824" y="501"/>
                        <a:pt x="1771" y="554"/>
                        <a:pt x="1706" y="554"/>
                      </a:cubicBezTo>
                      <a:close/>
                      <a:moveTo>
                        <a:pt x="1706" y="363"/>
                      </a:moveTo>
                      <a:cubicBezTo>
                        <a:pt x="1665" y="363"/>
                        <a:pt x="1632" y="396"/>
                        <a:pt x="1632" y="436"/>
                      </a:cubicBezTo>
                      <a:cubicBezTo>
                        <a:pt x="1632" y="477"/>
                        <a:pt x="1665" y="510"/>
                        <a:pt x="1706" y="510"/>
                      </a:cubicBezTo>
                      <a:cubicBezTo>
                        <a:pt x="1747" y="510"/>
                        <a:pt x="1780" y="477"/>
                        <a:pt x="1780" y="436"/>
                      </a:cubicBezTo>
                      <a:cubicBezTo>
                        <a:pt x="1780" y="396"/>
                        <a:pt x="1747" y="363"/>
                        <a:pt x="1706" y="363"/>
                      </a:cubicBezTo>
                      <a:close/>
                      <a:moveTo>
                        <a:pt x="118" y="872"/>
                      </a:moveTo>
                      <a:cubicBezTo>
                        <a:pt x="53" y="872"/>
                        <a:pt x="0" y="820"/>
                        <a:pt x="0" y="755"/>
                      </a:cubicBezTo>
                      <a:cubicBezTo>
                        <a:pt x="0" y="690"/>
                        <a:pt x="53" y="637"/>
                        <a:pt x="118" y="637"/>
                      </a:cubicBezTo>
                      <a:cubicBezTo>
                        <a:pt x="183" y="637"/>
                        <a:pt x="236" y="690"/>
                        <a:pt x="236" y="755"/>
                      </a:cubicBezTo>
                      <a:cubicBezTo>
                        <a:pt x="236" y="820"/>
                        <a:pt x="183" y="872"/>
                        <a:pt x="118" y="872"/>
                      </a:cubicBezTo>
                      <a:close/>
                      <a:moveTo>
                        <a:pt x="118" y="681"/>
                      </a:moveTo>
                      <a:cubicBezTo>
                        <a:pt x="77" y="681"/>
                        <a:pt x="44" y="714"/>
                        <a:pt x="44" y="755"/>
                      </a:cubicBezTo>
                      <a:cubicBezTo>
                        <a:pt x="44" y="795"/>
                        <a:pt x="77" y="828"/>
                        <a:pt x="118" y="828"/>
                      </a:cubicBezTo>
                      <a:cubicBezTo>
                        <a:pt x="159" y="828"/>
                        <a:pt x="192" y="795"/>
                        <a:pt x="192" y="755"/>
                      </a:cubicBezTo>
                      <a:cubicBezTo>
                        <a:pt x="192" y="714"/>
                        <a:pt x="159" y="681"/>
                        <a:pt x="118" y="681"/>
                      </a:cubicBezTo>
                      <a:close/>
                      <a:moveTo>
                        <a:pt x="1071" y="872"/>
                      </a:moveTo>
                      <a:cubicBezTo>
                        <a:pt x="1006" y="872"/>
                        <a:pt x="953" y="820"/>
                        <a:pt x="953" y="755"/>
                      </a:cubicBezTo>
                      <a:cubicBezTo>
                        <a:pt x="953" y="690"/>
                        <a:pt x="1006" y="637"/>
                        <a:pt x="1071" y="637"/>
                      </a:cubicBezTo>
                      <a:cubicBezTo>
                        <a:pt x="1136" y="637"/>
                        <a:pt x="1188" y="690"/>
                        <a:pt x="1188" y="755"/>
                      </a:cubicBezTo>
                      <a:cubicBezTo>
                        <a:pt x="1188" y="820"/>
                        <a:pt x="1136" y="872"/>
                        <a:pt x="1071" y="872"/>
                      </a:cubicBezTo>
                      <a:close/>
                      <a:moveTo>
                        <a:pt x="1071" y="681"/>
                      </a:moveTo>
                      <a:cubicBezTo>
                        <a:pt x="1030" y="681"/>
                        <a:pt x="997" y="714"/>
                        <a:pt x="997" y="755"/>
                      </a:cubicBezTo>
                      <a:cubicBezTo>
                        <a:pt x="997" y="795"/>
                        <a:pt x="1030" y="828"/>
                        <a:pt x="1071" y="828"/>
                      </a:cubicBezTo>
                      <a:cubicBezTo>
                        <a:pt x="1111" y="828"/>
                        <a:pt x="1144" y="795"/>
                        <a:pt x="1144" y="755"/>
                      </a:cubicBezTo>
                      <a:cubicBezTo>
                        <a:pt x="1144" y="714"/>
                        <a:pt x="1111" y="681"/>
                        <a:pt x="1071" y="681"/>
                      </a:cubicBezTo>
                      <a:close/>
                      <a:moveTo>
                        <a:pt x="1388" y="872"/>
                      </a:moveTo>
                      <a:cubicBezTo>
                        <a:pt x="1323" y="872"/>
                        <a:pt x="1271" y="820"/>
                        <a:pt x="1271" y="755"/>
                      </a:cubicBezTo>
                      <a:cubicBezTo>
                        <a:pt x="1271" y="690"/>
                        <a:pt x="1323" y="637"/>
                        <a:pt x="1388" y="637"/>
                      </a:cubicBezTo>
                      <a:cubicBezTo>
                        <a:pt x="1453" y="637"/>
                        <a:pt x="1506" y="690"/>
                        <a:pt x="1506" y="755"/>
                      </a:cubicBezTo>
                      <a:cubicBezTo>
                        <a:pt x="1506" y="820"/>
                        <a:pt x="1453" y="872"/>
                        <a:pt x="1388" y="872"/>
                      </a:cubicBezTo>
                      <a:close/>
                      <a:moveTo>
                        <a:pt x="1388" y="681"/>
                      </a:moveTo>
                      <a:cubicBezTo>
                        <a:pt x="1348" y="681"/>
                        <a:pt x="1315" y="714"/>
                        <a:pt x="1315" y="755"/>
                      </a:cubicBezTo>
                      <a:cubicBezTo>
                        <a:pt x="1315" y="795"/>
                        <a:pt x="1348" y="828"/>
                        <a:pt x="1388" y="828"/>
                      </a:cubicBezTo>
                      <a:cubicBezTo>
                        <a:pt x="1429" y="828"/>
                        <a:pt x="1462" y="795"/>
                        <a:pt x="1462" y="755"/>
                      </a:cubicBezTo>
                      <a:cubicBezTo>
                        <a:pt x="1462" y="714"/>
                        <a:pt x="1429" y="681"/>
                        <a:pt x="1388" y="681"/>
                      </a:cubicBezTo>
                      <a:close/>
                      <a:moveTo>
                        <a:pt x="1706" y="637"/>
                      </a:moveTo>
                      <a:cubicBezTo>
                        <a:pt x="1694" y="637"/>
                        <a:pt x="1684" y="647"/>
                        <a:pt x="1684" y="659"/>
                      </a:cubicBezTo>
                      <a:cubicBezTo>
                        <a:pt x="1684" y="850"/>
                        <a:pt x="1684" y="850"/>
                        <a:pt x="1684" y="850"/>
                      </a:cubicBezTo>
                      <a:cubicBezTo>
                        <a:pt x="1684" y="863"/>
                        <a:pt x="1694" y="872"/>
                        <a:pt x="1706" y="872"/>
                      </a:cubicBezTo>
                      <a:cubicBezTo>
                        <a:pt x="1718" y="872"/>
                        <a:pt x="1728" y="863"/>
                        <a:pt x="1728" y="850"/>
                      </a:cubicBezTo>
                      <a:cubicBezTo>
                        <a:pt x="1728" y="659"/>
                        <a:pt x="1728" y="659"/>
                        <a:pt x="1728" y="659"/>
                      </a:cubicBezTo>
                      <a:cubicBezTo>
                        <a:pt x="1728" y="647"/>
                        <a:pt x="1718" y="637"/>
                        <a:pt x="1706" y="637"/>
                      </a:cubicBezTo>
                      <a:close/>
                      <a:moveTo>
                        <a:pt x="118" y="956"/>
                      </a:moveTo>
                      <a:cubicBezTo>
                        <a:pt x="106" y="956"/>
                        <a:pt x="96" y="965"/>
                        <a:pt x="96" y="978"/>
                      </a:cubicBezTo>
                      <a:cubicBezTo>
                        <a:pt x="96" y="1169"/>
                        <a:pt x="96" y="1169"/>
                        <a:pt x="96" y="1169"/>
                      </a:cubicBezTo>
                      <a:cubicBezTo>
                        <a:pt x="96" y="1181"/>
                        <a:pt x="106" y="1191"/>
                        <a:pt x="118" y="1191"/>
                      </a:cubicBezTo>
                      <a:cubicBezTo>
                        <a:pt x="130" y="1191"/>
                        <a:pt x="140" y="1181"/>
                        <a:pt x="140" y="1169"/>
                      </a:cubicBezTo>
                      <a:cubicBezTo>
                        <a:pt x="140" y="978"/>
                        <a:pt x="140" y="978"/>
                        <a:pt x="140" y="978"/>
                      </a:cubicBezTo>
                      <a:cubicBezTo>
                        <a:pt x="140" y="965"/>
                        <a:pt x="130" y="956"/>
                        <a:pt x="118" y="956"/>
                      </a:cubicBezTo>
                      <a:close/>
                      <a:moveTo>
                        <a:pt x="436" y="1191"/>
                      </a:moveTo>
                      <a:cubicBezTo>
                        <a:pt x="371" y="1191"/>
                        <a:pt x="318" y="1138"/>
                        <a:pt x="318" y="1073"/>
                      </a:cubicBezTo>
                      <a:cubicBezTo>
                        <a:pt x="318" y="1008"/>
                        <a:pt x="371" y="956"/>
                        <a:pt x="436" y="956"/>
                      </a:cubicBezTo>
                      <a:cubicBezTo>
                        <a:pt x="501" y="956"/>
                        <a:pt x="553" y="1008"/>
                        <a:pt x="553" y="1073"/>
                      </a:cubicBezTo>
                      <a:cubicBezTo>
                        <a:pt x="553" y="1138"/>
                        <a:pt x="501" y="1191"/>
                        <a:pt x="436" y="1191"/>
                      </a:cubicBezTo>
                      <a:close/>
                      <a:moveTo>
                        <a:pt x="436" y="1000"/>
                      </a:moveTo>
                      <a:cubicBezTo>
                        <a:pt x="395" y="1000"/>
                        <a:pt x="362" y="1033"/>
                        <a:pt x="362" y="1073"/>
                      </a:cubicBezTo>
                      <a:cubicBezTo>
                        <a:pt x="362" y="1114"/>
                        <a:pt x="395" y="1147"/>
                        <a:pt x="436" y="1147"/>
                      </a:cubicBezTo>
                      <a:cubicBezTo>
                        <a:pt x="476" y="1147"/>
                        <a:pt x="509" y="1114"/>
                        <a:pt x="509" y="1073"/>
                      </a:cubicBezTo>
                      <a:cubicBezTo>
                        <a:pt x="509" y="1033"/>
                        <a:pt x="476" y="1000"/>
                        <a:pt x="436" y="1000"/>
                      </a:cubicBezTo>
                      <a:close/>
                      <a:moveTo>
                        <a:pt x="753" y="956"/>
                      </a:moveTo>
                      <a:cubicBezTo>
                        <a:pt x="741" y="956"/>
                        <a:pt x="731" y="965"/>
                        <a:pt x="731" y="978"/>
                      </a:cubicBezTo>
                      <a:cubicBezTo>
                        <a:pt x="731" y="1169"/>
                        <a:pt x="731" y="1169"/>
                        <a:pt x="731" y="1169"/>
                      </a:cubicBezTo>
                      <a:cubicBezTo>
                        <a:pt x="731" y="1181"/>
                        <a:pt x="741" y="1191"/>
                        <a:pt x="753" y="1191"/>
                      </a:cubicBezTo>
                      <a:cubicBezTo>
                        <a:pt x="765" y="1191"/>
                        <a:pt x="775" y="1181"/>
                        <a:pt x="775" y="1169"/>
                      </a:cubicBezTo>
                      <a:cubicBezTo>
                        <a:pt x="775" y="978"/>
                        <a:pt x="775" y="978"/>
                        <a:pt x="775" y="978"/>
                      </a:cubicBezTo>
                      <a:cubicBezTo>
                        <a:pt x="775" y="965"/>
                        <a:pt x="765" y="956"/>
                        <a:pt x="753" y="956"/>
                      </a:cubicBezTo>
                      <a:close/>
                      <a:moveTo>
                        <a:pt x="1071" y="956"/>
                      </a:moveTo>
                      <a:cubicBezTo>
                        <a:pt x="1059" y="956"/>
                        <a:pt x="1049" y="965"/>
                        <a:pt x="1049" y="978"/>
                      </a:cubicBezTo>
                      <a:cubicBezTo>
                        <a:pt x="1049" y="1169"/>
                        <a:pt x="1049" y="1169"/>
                        <a:pt x="1049" y="1169"/>
                      </a:cubicBezTo>
                      <a:cubicBezTo>
                        <a:pt x="1049" y="1181"/>
                        <a:pt x="1059" y="1191"/>
                        <a:pt x="1071" y="1191"/>
                      </a:cubicBezTo>
                      <a:cubicBezTo>
                        <a:pt x="1083" y="1191"/>
                        <a:pt x="1093" y="1181"/>
                        <a:pt x="1093" y="1169"/>
                      </a:cubicBezTo>
                      <a:cubicBezTo>
                        <a:pt x="1093" y="978"/>
                        <a:pt x="1093" y="978"/>
                        <a:pt x="1093" y="978"/>
                      </a:cubicBezTo>
                      <a:cubicBezTo>
                        <a:pt x="1093" y="965"/>
                        <a:pt x="1083" y="956"/>
                        <a:pt x="1071" y="956"/>
                      </a:cubicBezTo>
                      <a:close/>
                      <a:moveTo>
                        <a:pt x="1388" y="1191"/>
                      </a:moveTo>
                      <a:cubicBezTo>
                        <a:pt x="1323" y="1191"/>
                        <a:pt x="1271" y="1138"/>
                        <a:pt x="1271" y="1073"/>
                      </a:cubicBezTo>
                      <a:cubicBezTo>
                        <a:pt x="1271" y="1008"/>
                        <a:pt x="1323" y="956"/>
                        <a:pt x="1388" y="956"/>
                      </a:cubicBezTo>
                      <a:cubicBezTo>
                        <a:pt x="1453" y="956"/>
                        <a:pt x="1506" y="1008"/>
                        <a:pt x="1506" y="1073"/>
                      </a:cubicBezTo>
                      <a:cubicBezTo>
                        <a:pt x="1506" y="1138"/>
                        <a:pt x="1453" y="1191"/>
                        <a:pt x="1388" y="1191"/>
                      </a:cubicBezTo>
                      <a:close/>
                      <a:moveTo>
                        <a:pt x="1388" y="1000"/>
                      </a:moveTo>
                      <a:cubicBezTo>
                        <a:pt x="1348" y="1000"/>
                        <a:pt x="1315" y="1033"/>
                        <a:pt x="1315" y="1073"/>
                      </a:cubicBezTo>
                      <a:cubicBezTo>
                        <a:pt x="1315" y="1114"/>
                        <a:pt x="1348" y="1147"/>
                        <a:pt x="1388" y="1147"/>
                      </a:cubicBezTo>
                      <a:cubicBezTo>
                        <a:pt x="1429" y="1147"/>
                        <a:pt x="1462" y="1114"/>
                        <a:pt x="1462" y="1073"/>
                      </a:cubicBezTo>
                      <a:cubicBezTo>
                        <a:pt x="1462" y="1033"/>
                        <a:pt x="1429" y="1000"/>
                        <a:pt x="1388" y="1000"/>
                      </a:cubicBezTo>
                      <a:close/>
                      <a:moveTo>
                        <a:pt x="1706" y="956"/>
                      </a:moveTo>
                      <a:cubicBezTo>
                        <a:pt x="1694" y="956"/>
                        <a:pt x="1684" y="965"/>
                        <a:pt x="1684" y="978"/>
                      </a:cubicBezTo>
                      <a:cubicBezTo>
                        <a:pt x="1684" y="1169"/>
                        <a:pt x="1684" y="1169"/>
                        <a:pt x="1684" y="1169"/>
                      </a:cubicBezTo>
                      <a:cubicBezTo>
                        <a:pt x="1684" y="1181"/>
                        <a:pt x="1694" y="1191"/>
                        <a:pt x="1706" y="1191"/>
                      </a:cubicBezTo>
                      <a:cubicBezTo>
                        <a:pt x="1718" y="1191"/>
                        <a:pt x="1728" y="1181"/>
                        <a:pt x="1728" y="1169"/>
                      </a:cubicBezTo>
                      <a:cubicBezTo>
                        <a:pt x="1728" y="978"/>
                        <a:pt x="1728" y="978"/>
                        <a:pt x="1728" y="978"/>
                      </a:cubicBezTo>
                      <a:cubicBezTo>
                        <a:pt x="1728" y="965"/>
                        <a:pt x="1718" y="956"/>
                        <a:pt x="1706" y="956"/>
                      </a:cubicBezTo>
                      <a:close/>
                      <a:moveTo>
                        <a:pt x="118" y="1509"/>
                      </a:moveTo>
                      <a:cubicBezTo>
                        <a:pt x="53" y="1509"/>
                        <a:pt x="0" y="1457"/>
                        <a:pt x="0" y="1392"/>
                      </a:cubicBezTo>
                      <a:cubicBezTo>
                        <a:pt x="0" y="1327"/>
                        <a:pt x="53" y="1274"/>
                        <a:pt x="118" y="1274"/>
                      </a:cubicBezTo>
                      <a:cubicBezTo>
                        <a:pt x="183" y="1274"/>
                        <a:pt x="236" y="1327"/>
                        <a:pt x="236" y="1392"/>
                      </a:cubicBezTo>
                      <a:cubicBezTo>
                        <a:pt x="236" y="1457"/>
                        <a:pt x="183" y="1509"/>
                        <a:pt x="118" y="1509"/>
                      </a:cubicBezTo>
                      <a:close/>
                      <a:moveTo>
                        <a:pt x="118" y="1318"/>
                      </a:moveTo>
                      <a:cubicBezTo>
                        <a:pt x="77" y="1318"/>
                        <a:pt x="44" y="1351"/>
                        <a:pt x="44" y="1392"/>
                      </a:cubicBezTo>
                      <a:cubicBezTo>
                        <a:pt x="44" y="1432"/>
                        <a:pt x="77" y="1465"/>
                        <a:pt x="118" y="1465"/>
                      </a:cubicBezTo>
                      <a:cubicBezTo>
                        <a:pt x="159" y="1465"/>
                        <a:pt x="192" y="1432"/>
                        <a:pt x="192" y="1392"/>
                      </a:cubicBezTo>
                      <a:cubicBezTo>
                        <a:pt x="192" y="1351"/>
                        <a:pt x="159" y="1318"/>
                        <a:pt x="118" y="1318"/>
                      </a:cubicBezTo>
                      <a:close/>
                      <a:moveTo>
                        <a:pt x="436" y="1274"/>
                      </a:moveTo>
                      <a:cubicBezTo>
                        <a:pt x="424" y="1274"/>
                        <a:pt x="414" y="1284"/>
                        <a:pt x="414" y="1296"/>
                      </a:cubicBezTo>
                      <a:cubicBezTo>
                        <a:pt x="414" y="1487"/>
                        <a:pt x="414" y="1487"/>
                        <a:pt x="414" y="1487"/>
                      </a:cubicBezTo>
                      <a:cubicBezTo>
                        <a:pt x="414" y="1500"/>
                        <a:pt x="424" y="1509"/>
                        <a:pt x="436" y="1509"/>
                      </a:cubicBezTo>
                      <a:cubicBezTo>
                        <a:pt x="448" y="1509"/>
                        <a:pt x="458" y="1500"/>
                        <a:pt x="458" y="1487"/>
                      </a:cubicBezTo>
                      <a:cubicBezTo>
                        <a:pt x="458" y="1296"/>
                        <a:pt x="458" y="1296"/>
                        <a:pt x="458" y="1296"/>
                      </a:cubicBezTo>
                      <a:cubicBezTo>
                        <a:pt x="458" y="1284"/>
                        <a:pt x="448" y="1274"/>
                        <a:pt x="436" y="1274"/>
                      </a:cubicBezTo>
                      <a:close/>
                      <a:moveTo>
                        <a:pt x="753" y="1509"/>
                      </a:moveTo>
                      <a:cubicBezTo>
                        <a:pt x="688" y="1509"/>
                        <a:pt x="636" y="1457"/>
                        <a:pt x="636" y="1392"/>
                      </a:cubicBezTo>
                      <a:cubicBezTo>
                        <a:pt x="636" y="1327"/>
                        <a:pt x="688" y="1274"/>
                        <a:pt x="753" y="1274"/>
                      </a:cubicBezTo>
                      <a:cubicBezTo>
                        <a:pt x="818" y="1274"/>
                        <a:pt x="871" y="1327"/>
                        <a:pt x="871" y="1392"/>
                      </a:cubicBezTo>
                      <a:cubicBezTo>
                        <a:pt x="871" y="1457"/>
                        <a:pt x="818" y="1509"/>
                        <a:pt x="753" y="1509"/>
                      </a:cubicBezTo>
                      <a:close/>
                      <a:moveTo>
                        <a:pt x="753" y="1318"/>
                      </a:moveTo>
                      <a:cubicBezTo>
                        <a:pt x="713" y="1318"/>
                        <a:pt x="680" y="1351"/>
                        <a:pt x="680" y="1392"/>
                      </a:cubicBezTo>
                      <a:cubicBezTo>
                        <a:pt x="680" y="1432"/>
                        <a:pt x="713" y="1465"/>
                        <a:pt x="753" y="1465"/>
                      </a:cubicBezTo>
                      <a:cubicBezTo>
                        <a:pt x="794" y="1465"/>
                        <a:pt x="827" y="1432"/>
                        <a:pt x="827" y="1392"/>
                      </a:cubicBezTo>
                      <a:cubicBezTo>
                        <a:pt x="827" y="1351"/>
                        <a:pt x="794" y="1318"/>
                        <a:pt x="753" y="1318"/>
                      </a:cubicBezTo>
                      <a:close/>
                      <a:moveTo>
                        <a:pt x="1706" y="1509"/>
                      </a:moveTo>
                      <a:cubicBezTo>
                        <a:pt x="1641" y="1509"/>
                        <a:pt x="1588" y="1457"/>
                        <a:pt x="1588" y="1392"/>
                      </a:cubicBezTo>
                      <a:cubicBezTo>
                        <a:pt x="1588" y="1327"/>
                        <a:pt x="1641" y="1274"/>
                        <a:pt x="1706" y="1274"/>
                      </a:cubicBezTo>
                      <a:cubicBezTo>
                        <a:pt x="1771" y="1274"/>
                        <a:pt x="1824" y="1327"/>
                        <a:pt x="1824" y="1392"/>
                      </a:cubicBezTo>
                      <a:cubicBezTo>
                        <a:pt x="1824" y="1457"/>
                        <a:pt x="1771" y="1509"/>
                        <a:pt x="1706" y="1509"/>
                      </a:cubicBezTo>
                      <a:close/>
                      <a:moveTo>
                        <a:pt x="1706" y="1318"/>
                      </a:moveTo>
                      <a:cubicBezTo>
                        <a:pt x="1665" y="1318"/>
                        <a:pt x="1632" y="1351"/>
                        <a:pt x="1632" y="1392"/>
                      </a:cubicBezTo>
                      <a:cubicBezTo>
                        <a:pt x="1632" y="1432"/>
                        <a:pt x="1665" y="1465"/>
                        <a:pt x="1706" y="1465"/>
                      </a:cubicBezTo>
                      <a:cubicBezTo>
                        <a:pt x="1747" y="1465"/>
                        <a:pt x="1780" y="1432"/>
                        <a:pt x="1780" y="1392"/>
                      </a:cubicBezTo>
                      <a:cubicBezTo>
                        <a:pt x="1780" y="1351"/>
                        <a:pt x="1747" y="1318"/>
                        <a:pt x="1706" y="1318"/>
                      </a:cubicBezTo>
                      <a:close/>
                      <a:moveTo>
                        <a:pt x="118" y="1828"/>
                      </a:moveTo>
                      <a:cubicBezTo>
                        <a:pt x="53" y="1828"/>
                        <a:pt x="0" y="1775"/>
                        <a:pt x="0" y="1710"/>
                      </a:cubicBezTo>
                      <a:cubicBezTo>
                        <a:pt x="0" y="1645"/>
                        <a:pt x="53" y="1593"/>
                        <a:pt x="118" y="1593"/>
                      </a:cubicBezTo>
                      <a:cubicBezTo>
                        <a:pt x="183" y="1593"/>
                        <a:pt x="236" y="1645"/>
                        <a:pt x="236" y="1710"/>
                      </a:cubicBezTo>
                      <a:cubicBezTo>
                        <a:pt x="236" y="1775"/>
                        <a:pt x="183" y="1828"/>
                        <a:pt x="118" y="1828"/>
                      </a:cubicBezTo>
                      <a:close/>
                      <a:moveTo>
                        <a:pt x="118" y="1637"/>
                      </a:moveTo>
                      <a:cubicBezTo>
                        <a:pt x="77" y="1637"/>
                        <a:pt x="44" y="1670"/>
                        <a:pt x="44" y="1710"/>
                      </a:cubicBezTo>
                      <a:cubicBezTo>
                        <a:pt x="44" y="1751"/>
                        <a:pt x="77" y="1784"/>
                        <a:pt x="118" y="1784"/>
                      </a:cubicBezTo>
                      <a:cubicBezTo>
                        <a:pt x="159" y="1784"/>
                        <a:pt x="192" y="1751"/>
                        <a:pt x="192" y="1710"/>
                      </a:cubicBezTo>
                      <a:cubicBezTo>
                        <a:pt x="192" y="1670"/>
                        <a:pt x="159" y="1637"/>
                        <a:pt x="118" y="1637"/>
                      </a:cubicBezTo>
                      <a:close/>
                      <a:moveTo>
                        <a:pt x="436" y="1593"/>
                      </a:moveTo>
                      <a:cubicBezTo>
                        <a:pt x="424" y="1593"/>
                        <a:pt x="414" y="1603"/>
                        <a:pt x="414" y="1615"/>
                      </a:cubicBezTo>
                      <a:cubicBezTo>
                        <a:pt x="414" y="1806"/>
                        <a:pt x="414" y="1806"/>
                        <a:pt x="414" y="1806"/>
                      </a:cubicBezTo>
                      <a:cubicBezTo>
                        <a:pt x="414" y="1818"/>
                        <a:pt x="424" y="1828"/>
                        <a:pt x="436" y="1828"/>
                      </a:cubicBezTo>
                      <a:cubicBezTo>
                        <a:pt x="448" y="1828"/>
                        <a:pt x="458" y="1818"/>
                        <a:pt x="458" y="1806"/>
                      </a:cubicBezTo>
                      <a:cubicBezTo>
                        <a:pt x="458" y="1615"/>
                        <a:pt x="458" y="1615"/>
                        <a:pt x="458" y="1615"/>
                      </a:cubicBezTo>
                      <a:cubicBezTo>
                        <a:pt x="458" y="1603"/>
                        <a:pt x="448" y="1593"/>
                        <a:pt x="436" y="1593"/>
                      </a:cubicBezTo>
                      <a:close/>
                      <a:moveTo>
                        <a:pt x="753" y="1828"/>
                      </a:moveTo>
                      <a:cubicBezTo>
                        <a:pt x="688" y="1828"/>
                        <a:pt x="636" y="1775"/>
                        <a:pt x="636" y="1710"/>
                      </a:cubicBezTo>
                      <a:cubicBezTo>
                        <a:pt x="636" y="1645"/>
                        <a:pt x="688" y="1593"/>
                        <a:pt x="753" y="1593"/>
                      </a:cubicBezTo>
                      <a:cubicBezTo>
                        <a:pt x="818" y="1593"/>
                        <a:pt x="871" y="1645"/>
                        <a:pt x="871" y="1710"/>
                      </a:cubicBezTo>
                      <a:cubicBezTo>
                        <a:pt x="871" y="1775"/>
                        <a:pt x="818" y="1828"/>
                        <a:pt x="753" y="1828"/>
                      </a:cubicBezTo>
                      <a:close/>
                      <a:moveTo>
                        <a:pt x="753" y="1637"/>
                      </a:moveTo>
                      <a:cubicBezTo>
                        <a:pt x="713" y="1637"/>
                        <a:pt x="680" y="1670"/>
                        <a:pt x="680" y="1710"/>
                      </a:cubicBezTo>
                      <a:cubicBezTo>
                        <a:pt x="680" y="1751"/>
                        <a:pt x="713" y="1784"/>
                        <a:pt x="753" y="1784"/>
                      </a:cubicBezTo>
                      <a:cubicBezTo>
                        <a:pt x="794" y="1784"/>
                        <a:pt x="827" y="1751"/>
                        <a:pt x="827" y="1710"/>
                      </a:cubicBezTo>
                      <a:cubicBezTo>
                        <a:pt x="827" y="1670"/>
                        <a:pt x="794" y="1637"/>
                        <a:pt x="753" y="1637"/>
                      </a:cubicBezTo>
                      <a:close/>
                      <a:moveTo>
                        <a:pt x="1706" y="1828"/>
                      </a:moveTo>
                      <a:cubicBezTo>
                        <a:pt x="1641" y="1828"/>
                        <a:pt x="1588" y="1775"/>
                        <a:pt x="1588" y="1710"/>
                      </a:cubicBezTo>
                      <a:cubicBezTo>
                        <a:pt x="1588" y="1645"/>
                        <a:pt x="1641" y="1593"/>
                        <a:pt x="1706" y="1593"/>
                      </a:cubicBezTo>
                      <a:cubicBezTo>
                        <a:pt x="1771" y="1593"/>
                        <a:pt x="1824" y="1645"/>
                        <a:pt x="1824" y="1710"/>
                      </a:cubicBezTo>
                      <a:cubicBezTo>
                        <a:pt x="1824" y="1775"/>
                        <a:pt x="1771" y="1828"/>
                        <a:pt x="1706" y="1828"/>
                      </a:cubicBezTo>
                      <a:close/>
                      <a:moveTo>
                        <a:pt x="1706" y="1637"/>
                      </a:moveTo>
                      <a:cubicBezTo>
                        <a:pt x="1665" y="1637"/>
                        <a:pt x="1632" y="1670"/>
                        <a:pt x="1632" y="1710"/>
                      </a:cubicBezTo>
                      <a:cubicBezTo>
                        <a:pt x="1632" y="1751"/>
                        <a:pt x="1665" y="1784"/>
                        <a:pt x="1706" y="1784"/>
                      </a:cubicBezTo>
                      <a:cubicBezTo>
                        <a:pt x="1747" y="1784"/>
                        <a:pt x="1780" y="1751"/>
                        <a:pt x="1780" y="1710"/>
                      </a:cubicBezTo>
                      <a:cubicBezTo>
                        <a:pt x="1780" y="1670"/>
                        <a:pt x="1747" y="1637"/>
                        <a:pt x="1706" y="16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23" name="Freeform 36">
                  <a:extLst>
                    <a:ext uri="{FF2B5EF4-FFF2-40B4-BE49-F238E27FC236}">
                      <a16:creationId xmlns:a16="http://schemas.microsoft.com/office/drawing/2014/main" id="{AA7A02C6-8B66-4350-AA28-E953D47C6F8D}"/>
                    </a:ext>
                  </a:extLst>
                </p:cNvPr>
                <p:cNvSpPr>
                  <a:spLocks noEditPoints="1"/>
                </p:cNvSpPr>
                <p:nvPr/>
              </p:nvSpPr>
              <p:spPr bwMode="auto">
                <a:xfrm>
                  <a:off x="5666231" y="2983230"/>
                  <a:ext cx="854583" cy="1092327"/>
                </a:xfrm>
                <a:custGeom>
                  <a:avLst/>
                  <a:gdLst>
                    <a:gd name="T0" fmla="*/ 511 w 1197"/>
                    <a:gd name="T1" fmla="*/ 220 h 1529"/>
                    <a:gd name="T2" fmla="*/ 473 w 1197"/>
                    <a:gd name="T3" fmla="*/ 132 h 1529"/>
                    <a:gd name="T4" fmla="*/ 388 w 1197"/>
                    <a:gd name="T5" fmla="*/ 18 h 1529"/>
                    <a:gd name="T6" fmla="*/ 259 w 1197"/>
                    <a:gd name="T7" fmla="*/ 31 h 1529"/>
                    <a:gd name="T8" fmla="*/ 168 w 1197"/>
                    <a:gd name="T9" fmla="*/ 17 h 1529"/>
                    <a:gd name="T10" fmla="*/ 117 w 1197"/>
                    <a:gd name="T11" fmla="*/ 94 h 1529"/>
                    <a:gd name="T12" fmla="*/ 19 w 1197"/>
                    <a:gd name="T13" fmla="*/ 179 h 1529"/>
                    <a:gd name="T14" fmla="*/ 42 w 1197"/>
                    <a:gd name="T15" fmla="*/ 320 h 1529"/>
                    <a:gd name="T16" fmla="*/ 80 w 1197"/>
                    <a:gd name="T17" fmla="*/ 409 h 1529"/>
                    <a:gd name="T18" fmla="*/ 160 w 1197"/>
                    <a:gd name="T19" fmla="*/ 524 h 1529"/>
                    <a:gd name="T20" fmla="*/ 298 w 1197"/>
                    <a:gd name="T21" fmla="*/ 513 h 1529"/>
                    <a:gd name="T22" fmla="*/ 386 w 1197"/>
                    <a:gd name="T23" fmla="*/ 528 h 1529"/>
                    <a:gd name="T24" fmla="*/ 436 w 1197"/>
                    <a:gd name="T25" fmla="*/ 453 h 1529"/>
                    <a:gd name="T26" fmla="*/ 538 w 1197"/>
                    <a:gd name="T27" fmla="*/ 359 h 1529"/>
                    <a:gd name="T28" fmla="*/ 325 w 1197"/>
                    <a:gd name="T29" fmla="*/ 384 h 1529"/>
                    <a:gd name="T30" fmla="*/ 229 w 1197"/>
                    <a:gd name="T31" fmla="*/ 161 h 1529"/>
                    <a:gd name="T32" fmla="*/ 325 w 1197"/>
                    <a:gd name="T33" fmla="*/ 384 h 1529"/>
                    <a:gd name="T34" fmla="*/ 1154 w 1197"/>
                    <a:gd name="T35" fmla="*/ 1204 h 1529"/>
                    <a:gd name="T36" fmla="*/ 1116 w 1197"/>
                    <a:gd name="T37" fmla="*/ 1116 h 1529"/>
                    <a:gd name="T38" fmla="*/ 1031 w 1197"/>
                    <a:gd name="T39" fmla="*/ 1003 h 1529"/>
                    <a:gd name="T40" fmla="*/ 902 w 1197"/>
                    <a:gd name="T41" fmla="*/ 1015 h 1529"/>
                    <a:gd name="T42" fmla="*/ 811 w 1197"/>
                    <a:gd name="T43" fmla="*/ 1001 h 1529"/>
                    <a:gd name="T44" fmla="*/ 760 w 1197"/>
                    <a:gd name="T45" fmla="*/ 1078 h 1529"/>
                    <a:gd name="T46" fmla="*/ 662 w 1197"/>
                    <a:gd name="T47" fmla="*/ 1164 h 1529"/>
                    <a:gd name="T48" fmla="*/ 685 w 1197"/>
                    <a:gd name="T49" fmla="*/ 1305 h 1529"/>
                    <a:gd name="T50" fmla="*/ 723 w 1197"/>
                    <a:gd name="T51" fmla="*/ 1393 h 1529"/>
                    <a:gd name="T52" fmla="*/ 803 w 1197"/>
                    <a:gd name="T53" fmla="*/ 1508 h 1529"/>
                    <a:gd name="T54" fmla="*/ 941 w 1197"/>
                    <a:gd name="T55" fmla="*/ 1498 h 1529"/>
                    <a:gd name="T56" fmla="*/ 1029 w 1197"/>
                    <a:gd name="T57" fmla="*/ 1512 h 1529"/>
                    <a:gd name="T58" fmla="*/ 1079 w 1197"/>
                    <a:gd name="T59" fmla="*/ 1438 h 1529"/>
                    <a:gd name="T60" fmla="*/ 1181 w 1197"/>
                    <a:gd name="T61" fmla="*/ 1343 h 1529"/>
                    <a:gd name="T62" fmla="*/ 968 w 1197"/>
                    <a:gd name="T63" fmla="*/ 1368 h 1529"/>
                    <a:gd name="T64" fmla="*/ 872 w 1197"/>
                    <a:gd name="T65" fmla="*/ 1145 h 1529"/>
                    <a:gd name="T66" fmla="*/ 968 w 1197"/>
                    <a:gd name="T67" fmla="*/ 1368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7" h="1529">
                      <a:moveTo>
                        <a:pt x="550" y="244"/>
                      </a:moveTo>
                      <a:cubicBezTo>
                        <a:pt x="511" y="220"/>
                        <a:pt x="511" y="220"/>
                        <a:pt x="511" y="220"/>
                      </a:cubicBezTo>
                      <a:cubicBezTo>
                        <a:pt x="508" y="205"/>
                        <a:pt x="503" y="191"/>
                        <a:pt x="497" y="176"/>
                      </a:cubicBezTo>
                      <a:cubicBezTo>
                        <a:pt x="491" y="161"/>
                        <a:pt x="482" y="146"/>
                        <a:pt x="473" y="132"/>
                      </a:cubicBezTo>
                      <a:cubicBezTo>
                        <a:pt x="482" y="87"/>
                        <a:pt x="482" y="87"/>
                        <a:pt x="482" y="87"/>
                      </a:cubicBezTo>
                      <a:cubicBezTo>
                        <a:pt x="456" y="58"/>
                        <a:pt x="423" y="34"/>
                        <a:pt x="388" y="18"/>
                      </a:cubicBezTo>
                      <a:cubicBezTo>
                        <a:pt x="348" y="41"/>
                        <a:pt x="348" y="41"/>
                        <a:pt x="348" y="41"/>
                      </a:cubicBezTo>
                      <a:cubicBezTo>
                        <a:pt x="319" y="32"/>
                        <a:pt x="289" y="29"/>
                        <a:pt x="259" y="31"/>
                      </a:cubicBezTo>
                      <a:cubicBezTo>
                        <a:pt x="225" y="0"/>
                        <a:pt x="225" y="0"/>
                        <a:pt x="225" y="0"/>
                      </a:cubicBezTo>
                      <a:cubicBezTo>
                        <a:pt x="206" y="4"/>
                        <a:pt x="187" y="9"/>
                        <a:pt x="168" y="17"/>
                      </a:cubicBezTo>
                      <a:cubicBezTo>
                        <a:pt x="150" y="25"/>
                        <a:pt x="132" y="35"/>
                        <a:pt x="117" y="46"/>
                      </a:cubicBezTo>
                      <a:cubicBezTo>
                        <a:pt x="117" y="94"/>
                        <a:pt x="117" y="94"/>
                        <a:pt x="117" y="94"/>
                      </a:cubicBezTo>
                      <a:cubicBezTo>
                        <a:pt x="94" y="115"/>
                        <a:pt x="75" y="138"/>
                        <a:pt x="62" y="165"/>
                      </a:cubicBezTo>
                      <a:cubicBezTo>
                        <a:pt x="19" y="179"/>
                        <a:pt x="19" y="179"/>
                        <a:pt x="19" y="179"/>
                      </a:cubicBezTo>
                      <a:cubicBezTo>
                        <a:pt x="5" y="216"/>
                        <a:pt x="0" y="256"/>
                        <a:pt x="3" y="297"/>
                      </a:cubicBezTo>
                      <a:cubicBezTo>
                        <a:pt x="42" y="320"/>
                        <a:pt x="42" y="320"/>
                        <a:pt x="42" y="320"/>
                      </a:cubicBezTo>
                      <a:cubicBezTo>
                        <a:pt x="45" y="336"/>
                        <a:pt x="50" y="352"/>
                        <a:pt x="58" y="368"/>
                      </a:cubicBezTo>
                      <a:cubicBezTo>
                        <a:pt x="64" y="382"/>
                        <a:pt x="71" y="396"/>
                        <a:pt x="80" y="409"/>
                      </a:cubicBezTo>
                      <a:cubicBezTo>
                        <a:pt x="69" y="453"/>
                        <a:pt x="69" y="453"/>
                        <a:pt x="69" y="453"/>
                      </a:cubicBezTo>
                      <a:cubicBezTo>
                        <a:pt x="95" y="484"/>
                        <a:pt x="126" y="507"/>
                        <a:pt x="160" y="524"/>
                      </a:cubicBezTo>
                      <a:cubicBezTo>
                        <a:pt x="199" y="501"/>
                        <a:pt x="199" y="501"/>
                        <a:pt x="199" y="501"/>
                      </a:cubicBezTo>
                      <a:cubicBezTo>
                        <a:pt x="231" y="512"/>
                        <a:pt x="264" y="516"/>
                        <a:pt x="298" y="513"/>
                      </a:cubicBezTo>
                      <a:cubicBezTo>
                        <a:pt x="333" y="545"/>
                        <a:pt x="333" y="545"/>
                        <a:pt x="333" y="545"/>
                      </a:cubicBezTo>
                      <a:cubicBezTo>
                        <a:pt x="350" y="540"/>
                        <a:pt x="368" y="535"/>
                        <a:pt x="386" y="528"/>
                      </a:cubicBezTo>
                      <a:cubicBezTo>
                        <a:pt x="403" y="520"/>
                        <a:pt x="420" y="510"/>
                        <a:pt x="436" y="499"/>
                      </a:cubicBezTo>
                      <a:cubicBezTo>
                        <a:pt x="436" y="453"/>
                        <a:pt x="436" y="453"/>
                        <a:pt x="436" y="453"/>
                      </a:cubicBezTo>
                      <a:cubicBezTo>
                        <a:pt x="461" y="430"/>
                        <a:pt x="481" y="402"/>
                        <a:pt x="495" y="372"/>
                      </a:cubicBezTo>
                      <a:cubicBezTo>
                        <a:pt x="538" y="359"/>
                        <a:pt x="538" y="359"/>
                        <a:pt x="538" y="359"/>
                      </a:cubicBezTo>
                      <a:cubicBezTo>
                        <a:pt x="550" y="322"/>
                        <a:pt x="554" y="283"/>
                        <a:pt x="550" y="244"/>
                      </a:cubicBezTo>
                      <a:close/>
                      <a:moveTo>
                        <a:pt x="325" y="384"/>
                      </a:moveTo>
                      <a:cubicBezTo>
                        <a:pt x="264" y="411"/>
                        <a:pt x="193" y="382"/>
                        <a:pt x="167" y="320"/>
                      </a:cubicBezTo>
                      <a:cubicBezTo>
                        <a:pt x="140" y="258"/>
                        <a:pt x="168" y="187"/>
                        <a:pt x="229" y="161"/>
                      </a:cubicBezTo>
                      <a:cubicBezTo>
                        <a:pt x="290" y="134"/>
                        <a:pt x="361" y="163"/>
                        <a:pt x="387" y="224"/>
                      </a:cubicBezTo>
                      <a:cubicBezTo>
                        <a:pt x="414" y="285"/>
                        <a:pt x="386" y="358"/>
                        <a:pt x="325" y="384"/>
                      </a:cubicBezTo>
                      <a:close/>
                      <a:moveTo>
                        <a:pt x="1193" y="1228"/>
                      </a:moveTo>
                      <a:cubicBezTo>
                        <a:pt x="1154" y="1204"/>
                        <a:pt x="1154" y="1204"/>
                        <a:pt x="1154" y="1204"/>
                      </a:cubicBezTo>
                      <a:cubicBezTo>
                        <a:pt x="1151" y="1190"/>
                        <a:pt x="1146" y="1175"/>
                        <a:pt x="1140" y="1160"/>
                      </a:cubicBezTo>
                      <a:cubicBezTo>
                        <a:pt x="1134" y="1145"/>
                        <a:pt x="1125" y="1130"/>
                        <a:pt x="1116" y="1116"/>
                      </a:cubicBezTo>
                      <a:cubicBezTo>
                        <a:pt x="1125" y="1072"/>
                        <a:pt x="1125" y="1072"/>
                        <a:pt x="1125" y="1072"/>
                      </a:cubicBezTo>
                      <a:cubicBezTo>
                        <a:pt x="1099" y="1042"/>
                        <a:pt x="1066" y="1018"/>
                        <a:pt x="1031" y="1003"/>
                      </a:cubicBezTo>
                      <a:cubicBezTo>
                        <a:pt x="991" y="1026"/>
                        <a:pt x="991" y="1026"/>
                        <a:pt x="991" y="1026"/>
                      </a:cubicBezTo>
                      <a:cubicBezTo>
                        <a:pt x="962" y="1016"/>
                        <a:pt x="932" y="1013"/>
                        <a:pt x="902" y="1015"/>
                      </a:cubicBezTo>
                      <a:cubicBezTo>
                        <a:pt x="868" y="984"/>
                        <a:pt x="868" y="984"/>
                        <a:pt x="868" y="984"/>
                      </a:cubicBezTo>
                      <a:cubicBezTo>
                        <a:pt x="849" y="988"/>
                        <a:pt x="830" y="993"/>
                        <a:pt x="811" y="1001"/>
                      </a:cubicBezTo>
                      <a:cubicBezTo>
                        <a:pt x="793" y="1010"/>
                        <a:pt x="775" y="1019"/>
                        <a:pt x="760" y="1031"/>
                      </a:cubicBezTo>
                      <a:cubicBezTo>
                        <a:pt x="760" y="1078"/>
                        <a:pt x="760" y="1078"/>
                        <a:pt x="760" y="1078"/>
                      </a:cubicBezTo>
                      <a:cubicBezTo>
                        <a:pt x="737" y="1099"/>
                        <a:pt x="718" y="1123"/>
                        <a:pt x="705" y="1150"/>
                      </a:cubicBezTo>
                      <a:cubicBezTo>
                        <a:pt x="662" y="1164"/>
                        <a:pt x="662" y="1164"/>
                        <a:pt x="662" y="1164"/>
                      </a:cubicBezTo>
                      <a:cubicBezTo>
                        <a:pt x="648" y="1201"/>
                        <a:pt x="643" y="1240"/>
                        <a:pt x="646" y="1282"/>
                      </a:cubicBezTo>
                      <a:cubicBezTo>
                        <a:pt x="685" y="1305"/>
                        <a:pt x="685" y="1305"/>
                        <a:pt x="685" y="1305"/>
                      </a:cubicBezTo>
                      <a:cubicBezTo>
                        <a:pt x="688" y="1320"/>
                        <a:pt x="693" y="1337"/>
                        <a:pt x="701" y="1352"/>
                      </a:cubicBezTo>
                      <a:cubicBezTo>
                        <a:pt x="707" y="1367"/>
                        <a:pt x="714" y="1381"/>
                        <a:pt x="723" y="1393"/>
                      </a:cubicBezTo>
                      <a:cubicBezTo>
                        <a:pt x="712" y="1438"/>
                        <a:pt x="712" y="1438"/>
                        <a:pt x="712" y="1438"/>
                      </a:cubicBezTo>
                      <a:cubicBezTo>
                        <a:pt x="738" y="1468"/>
                        <a:pt x="769" y="1491"/>
                        <a:pt x="803" y="1508"/>
                      </a:cubicBezTo>
                      <a:cubicBezTo>
                        <a:pt x="842" y="1485"/>
                        <a:pt x="842" y="1485"/>
                        <a:pt x="842" y="1485"/>
                      </a:cubicBezTo>
                      <a:cubicBezTo>
                        <a:pt x="874" y="1496"/>
                        <a:pt x="907" y="1500"/>
                        <a:pt x="941" y="1498"/>
                      </a:cubicBezTo>
                      <a:cubicBezTo>
                        <a:pt x="976" y="1529"/>
                        <a:pt x="976" y="1529"/>
                        <a:pt x="976" y="1529"/>
                      </a:cubicBezTo>
                      <a:cubicBezTo>
                        <a:pt x="993" y="1525"/>
                        <a:pt x="1011" y="1519"/>
                        <a:pt x="1029" y="1512"/>
                      </a:cubicBezTo>
                      <a:cubicBezTo>
                        <a:pt x="1046" y="1504"/>
                        <a:pt x="1063" y="1494"/>
                        <a:pt x="1079" y="1484"/>
                      </a:cubicBezTo>
                      <a:cubicBezTo>
                        <a:pt x="1079" y="1438"/>
                        <a:pt x="1079" y="1438"/>
                        <a:pt x="1079" y="1438"/>
                      </a:cubicBezTo>
                      <a:cubicBezTo>
                        <a:pt x="1104" y="1415"/>
                        <a:pt x="1124" y="1387"/>
                        <a:pt x="1138" y="1356"/>
                      </a:cubicBezTo>
                      <a:cubicBezTo>
                        <a:pt x="1181" y="1343"/>
                        <a:pt x="1181" y="1343"/>
                        <a:pt x="1181" y="1343"/>
                      </a:cubicBezTo>
                      <a:cubicBezTo>
                        <a:pt x="1193" y="1307"/>
                        <a:pt x="1197" y="1267"/>
                        <a:pt x="1193" y="1228"/>
                      </a:cubicBezTo>
                      <a:close/>
                      <a:moveTo>
                        <a:pt x="968" y="1368"/>
                      </a:moveTo>
                      <a:cubicBezTo>
                        <a:pt x="907" y="1395"/>
                        <a:pt x="836" y="1366"/>
                        <a:pt x="810" y="1305"/>
                      </a:cubicBezTo>
                      <a:cubicBezTo>
                        <a:pt x="783" y="1243"/>
                        <a:pt x="811" y="1171"/>
                        <a:pt x="872" y="1145"/>
                      </a:cubicBezTo>
                      <a:cubicBezTo>
                        <a:pt x="933" y="1118"/>
                        <a:pt x="1004" y="1147"/>
                        <a:pt x="1030" y="1208"/>
                      </a:cubicBezTo>
                      <a:cubicBezTo>
                        <a:pt x="1057" y="1270"/>
                        <a:pt x="1029" y="1342"/>
                        <a:pt x="968" y="136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grpSp>
      <p:grpSp>
        <p:nvGrpSpPr>
          <p:cNvPr id="33" name="Group 32"/>
          <p:cNvGrpSpPr/>
          <p:nvPr/>
        </p:nvGrpSpPr>
        <p:grpSpPr>
          <a:xfrm>
            <a:off x="630000" y="1953194"/>
            <a:ext cx="2443400" cy="1302185"/>
            <a:chOff x="579200" y="4877538"/>
            <a:chExt cx="2443400" cy="1302185"/>
          </a:xfrm>
        </p:grpSpPr>
        <p:sp>
          <p:nvSpPr>
            <p:cNvPr id="25" name="TextBox 24"/>
            <p:cNvSpPr txBox="1"/>
            <p:nvPr/>
          </p:nvSpPr>
          <p:spPr>
            <a:xfrm>
              <a:off x="1482219" y="4877538"/>
              <a:ext cx="1540381" cy="130218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t" anchorCtr="0" forceAA="0" compatLnSpc="1">
              <a:prstTxWarp prst="textNoShape">
                <a:avLst/>
              </a:prstTxWarp>
              <a:noAutofit/>
            </a:bodyPr>
            <a:lstStyle/>
            <a:p>
              <a:r>
                <a:rPr lang="en-US" sz="1400" dirty="0">
                  <a:solidFill>
                    <a:srgbClr val="575757"/>
                  </a:solidFill>
                </a:rPr>
                <a:t>12 focus sub-groups with Collaborative members and experts</a:t>
              </a:r>
            </a:p>
          </p:txBody>
        </p:sp>
        <p:grpSp>
          <p:nvGrpSpPr>
            <p:cNvPr id="26" name="Group 25"/>
            <p:cNvGrpSpPr>
              <a:grpSpLocks noChangeAspect="1"/>
            </p:cNvGrpSpPr>
            <p:nvPr/>
          </p:nvGrpSpPr>
          <p:grpSpPr>
            <a:xfrm>
              <a:off x="579200" y="4907559"/>
              <a:ext cx="778030" cy="778751"/>
              <a:chOff x="5273803" y="2606040"/>
              <a:chExt cx="1644396" cy="1645920"/>
            </a:xfrm>
          </p:grpSpPr>
          <p:sp>
            <p:nvSpPr>
              <p:cNvPr id="27" name="AutoShape 33">
                <a:extLst>
                  <a:ext uri="{FF2B5EF4-FFF2-40B4-BE49-F238E27FC236}">
                    <a16:creationId xmlns:a16="http://schemas.microsoft.com/office/drawing/2014/main" id="{4AD8728A-3137-4D5E-94A2-7EE2495C1536}"/>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nvGrpSpPr>
              <p:cNvPr id="28" name="Group 27"/>
              <p:cNvGrpSpPr/>
              <p:nvPr/>
            </p:nvGrpSpPr>
            <p:grpSpPr>
              <a:xfrm>
                <a:off x="5332477" y="3093339"/>
                <a:ext cx="1533525" cy="615696"/>
                <a:chOff x="5332477" y="3093339"/>
                <a:chExt cx="1533525" cy="615696"/>
              </a:xfrm>
            </p:grpSpPr>
            <p:sp>
              <p:nvSpPr>
                <p:cNvPr id="29" name="Freeform 35">
                  <a:extLst>
                    <a:ext uri="{FF2B5EF4-FFF2-40B4-BE49-F238E27FC236}">
                      <a16:creationId xmlns:a16="http://schemas.microsoft.com/office/drawing/2014/main" id="{9E8BEE28-E024-4AD9-AECF-5DD9B0801C09}"/>
                    </a:ext>
                  </a:extLst>
                </p:cNvPr>
                <p:cNvSpPr>
                  <a:spLocks noEditPoints="1"/>
                </p:cNvSpPr>
                <p:nvPr/>
              </p:nvSpPr>
              <p:spPr bwMode="auto">
                <a:xfrm>
                  <a:off x="5367910" y="3429000"/>
                  <a:ext cx="1460373" cy="280035"/>
                </a:xfrm>
                <a:custGeom>
                  <a:avLst/>
                  <a:gdLst>
                    <a:gd name="T0" fmla="*/ 353 w 2046"/>
                    <a:gd name="T1" fmla="*/ 382 h 392"/>
                    <a:gd name="T2" fmla="*/ 561 w 2046"/>
                    <a:gd name="T3" fmla="*/ 165 h 392"/>
                    <a:gd name="T4" fmla="*/ 663 w 2046"/>
                    <a:gd name="T5" fmla="*/ 197 h 392"/>
                    <a:gd name="T6" fmla="*/ 762 w 2046"/>
                    <a:gd name="T7" fmla="*/ 165 h 392"/>
                    <a:gd name="T8" fmla="*/ 895 w 2046"/>
                    <a:gd name="T9" fmla="*/ 188 h 392"/>
                    <a:gd name="T10" fmla="*/ 963 w 2046"/>
                    <a:gd name="T11" fmla="*/ 392 h 392"/>
                    <a:gd name="T12" fmla="*/ 1679 w 2046"/>
                    <a:gd name="T13" fmla="*/ 392 h 392"/>
                    <a:gd name="T14" fmla="*/ 1612 w 2046"/>
                    <a:gd name="T15" fmla="*/ 188 h 392"/>
                    <a:gd name="T16" fmla="*/ 1479 w 2046"/>
                    <a:gd name="T17" fmla="*/ 165 h 392"/>
                    <a:gd name="T18" fmla="*/ 1380 w 2046"/>
                    <a:gd name="T19" fmla="*/ 197 h 392"/>
                    <a:gd name="T20" fmla="*/ 1278 w 2046"/>
                    <a:gd name="T21" fmla="*/ 165 h 392"/>
                    <a:gd name="T22" fmla="*/ 1070 w 2046"/>
                    <a:gd name="T23" fmla="*/ 382 h 392"/>
                    <a:gd name="T24" fmla="*/ 1679 w 2046"/>
                    <a:gd name="T25" fmla="*/ 392 h 392"/>
                    <a:gd name="T26" fmla="*/ 1262 w 2046"/>
                    <a:gd name="T27" fmla="*/ 122 h 392"/>
                    <a:gd name="T28" fmla="*/ 1238 w 2046"/>
                    <a:gd name="T29" fmla="*/ 84 h 392"/>
                    <a:gd name="T30" fmla="*/ 1187 w 2046"/>
                    <a:gd name="T31" fmla="*/ 5 h 392"/>
                    <a:gd name="T32" fmla="*/ 1120 w 2046"/>
                    <a:gd name="T33" fmla="*/ 3 h 392"/>
                    <a:gd name="T34" fmla="*/ 1126 w 2046"/>
                    <a:gd name="T35" fmla="*/ 148 h 392"/>
                    <a:gd name="T36" fmla="*/ 546 w 2046"/>
                    <a:gd name="T37" fmla="*/ 122 h 392"/>
                    <a:gd name="T38" fmla="*/ 522 w 2046"/>
                    <a:gd name="T39" fmla="*/ 84 h 392"/>
                    <a:gd name="T40" fmla="*/ 471 w 2046"/>
                    <a:gd name="T41" fmla="*/ 5 h 392"/>
                    <a:gd name="T42" fmla="*/ 304 w 2046"/>
                    <a:gd name="T43" fmla="*/ 48 h 392"/>
                    <a:gd name="T44" fmla="*/ 70 w 2046"/>
                    <a:gd name="T45" fmla="*/ 23 h 392"/>
                    <a:gd name="T46" fmla="*/ 363 w 2046"/>
                    <a:gd name="T47" fmla="*/ 201 h 392"/>
                    <a:gd name="T48" fmla="*/ 804 w 2046"/>
                    <a:gd name="T49" fmla="*/ 78 h 392"/>
                    <a:gd name="T50" fmla="*/ 793 w 2046"/>
                    <a:gd name="T51" fmla="*/ 103 h 392"/>
                    <a:gd name="T52" fmla="*/ 778 w 2046"/>
                    <a:gd name="T53" fmla="*/ 122 h 392"/>
                    <a:gd name="T54" fmla="*/ 945 w 2046"/>
                    <a:gd name="T55" fmla="*/ 175 h 392"/>
                    <a:gd name="T56" fmla="*/ 917 w 2046"/>
                    <a:gd name="T57" fmla="*/ 0 h 392"/>
                    <a:gd name="T58" fmla="*/ 804 w 2046"/>
                    <a:gd name="T59" fmla="*/ 78 h 392"/>
                    <a:gd name="T60" fmla="*/ 1970 w 2046"/>
                    <a:gd name="T61" fmla="*/ 23 h 392"/>
                    <a:gd name="T62" fmla="*/ 1836 w 2046"/>
                    <a:gd name="T63" fmla="*/ 3 h 392"/>
                    <a:gd name="T64" fmla="*/ 1728 w 2046"/>
                    <a:gd name="T65" fmla="*/ 105 h 392"/>
                    <a:gd name="T66" fmla="*/ 1633 w 2046"/>
                    <a:gd name="T67" fmla="*/ 0 h 392"/>
                    <a:gd name="T68" fmla="*/ 1520 w 2046"/>
                    <a:gd name="T69" fmla="*/ 78 h 392"/>
                    <a:gd name="T70" fmla="*/ 1509 w 2046"/>
                    <a:gd name="T71" fmla="*/ 103 h 392"/>
                    <a:gd name="T72" fmla="*/ 1494 w 2046"/>
                    <a:gd name="T73" fmla="*/ 122 h 392"/>
                    <a:gd name="T74" fmla="*/ 1686 w 2046"/>
                    <a:gd name="T75" fmla="*/ 222 h 392"/>
                    <a:gd name="T76" fmla="*/ 1784 w 2046"/>
                    <a:gd name="T77" fmla="*/ 222 h 392"/>
                    <a:gd name="T78" fmla="*/ 2045 w 2046"/>
                    <a:gd name="T79" fmla="*/ 21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6" h="392">
                      <a:moveTo>
                        <a:pt x="361" y="392"/>
                      </a:moveTo>
                      <a:cubicBezTo>
                        <a:pt x="355" y="392"/>
                        <a:pt x="352" y="387"/>
                        <a:pt x="353" y="382"/>
                      </a:cubicBezTo>
                      <a:cubicBezTo>
                        <a:pt x="363" y="357"/>
                        <a:pt x="390" y="205"/>
                        <a:pt x="428" y="188"/>
                      </a:cubicBezTo>
                      <a:cubicBezTo>
                        <a:pt x="475" y="166"/>
                        <a:pt x="561" y="165"/>
                        <a:pt x="561" y="165"/>
                      </a:cubicBezTo>
                      <a:cubicBezTo>
                        <a:pt x="561" y="165"/>
                        <a:pt x="561" y="165"/>
                        <a:pt x="561" y="165"/>
                      </a:cubicBezTo>
                      <a:cubicBezTo>
                        <a:pt x="561" y="165"/>
                        <a:pt x="596" y="197"/>
                        <a:pt x="663" y="197"/>
                      </a:cubicBezTo>
                      <a:cubicBezTo>
                        <a:pt x="660" y="197"/>
                        <a:pt x="660" y="197"/>
                        <a:pt x="660" y="197"/>
                      </a:cubicBezTo>
                      <a:cubicBezTo>
                        <a:pt x="728" y="197"/>
                        <a:pt x="762" y="165"/>
                        <a:pt x="762" y="165"/>
                      </a:cubicBezTo>
                      <a:cubicBezTo>
                        <a:pt x="762" y="165"/>
                        <a:pt x="762" y="165"/>
                        <a:pt x="762" y="165"/>
                      </a:cubicBezTo>
                      <a:cubicBezTo>
                        <a:pt x="762" y="165"/>
                        <a:pt x="849" y="166"/>
                        <a:pt x="895" y="188"/>
                      </a:cubicBezTo>
                      <a:cubicBezTo>
                        <a:pt x="933" y="205"/>
                        <a:pt x="961" y="357"/>
                        <a:pt x="970" y="382"/>
                      </a:cubicBezTo>
                      <a:cubicBezTo>
                        <a:pt x="972" y="387"/>
                        <a:pt x="968" y="392"/>
                        <a:pt x="963" y="392"/>
                      </a:cubicBezTo>
                      <a:lnTo>
                        <a:pt x="361" y="392"/>
                      </a:lnTo>
                      <a:close/>
                      <a:moveTo>
                        <a:pt x="1679" y="392"/>
                      </a:moveTo>
                      <a:cubicBezTo>
                        <a:pt x="1685" y="392"/>
                        <a:pt x="1688" y="387"/>
                        <a:pt x="1687" y="382"/>
                      </a:cubicBezTo>
                      <a:cubicBezTo>
                        <a:pt x="1677" y="357"/>
                        <a:pt x="1650" y="205"/>
                        <a:pt x="1612" y="188"/>
                      </a:cubicBezTo>
                      <a:cubicBezTo>
                        <a:pt x="1565" y="166"/>
                        <a:pt x="1479" y="165"/>
                        <a:pt x="1479" y="165"/>
                      </a:cubicBezTo>
                      <a:cubicBezTo>
                        <a:pt x="1479" y="165"/>
                        <a:pt x="1479" y="165"/>
                        <a:pt x="1479" y="165"/>
                      </a:cubicBezTo>
                      <a:cubicBezTo>
                        <a:pt x="1479" y="165"/>
                        <a:pt x="1444" y="197"/>
                        <a:pt x="1377" y="197"/>
                      </a:cubicBezTo>
                      <a:cubicBezTo>
                        <a:pt x="1380" y="197"/>
                        <a:pt x="1380" y="197"/>
                        <a:pt x="1380" y="197"/>
                      </a:cubicBezTo>
                      <a:cubicBezTo>
                        <a:pt x="1312" y="197"/>
                        <a:pt x="1278" y="165"/>
                        <a:pt x="1278" y="165"/>
                      </a:cubicBezTo>
                      <a:cubicBezTo>
                        <a:pt x="1278" y="165"/>
                        <a:pt x="1278" y="165"/>
                        <a:pt x="1278" y="165"/>
                      </a:cubicBezTo>
                      <a:cubicBezTo>
                        <a:pt x="1278" y="165"/>
                        <a:pt x="1191" y="166"/>
                        <a:pt x="1145" y="188"/>
                      </a:cubicBezTo>
                      <a:cubicBezTo>
                        <a:pt x="1107" y="205"/>
                        <a:pt x="1079" y="357"/>
                        <a:pt x="1070" y="382"/>
                      </a:cubicBezTo>
                      <a:cubicBezTo>
                        <a:pt x="1068" y="387"/>
                        <a:pt x="1072" y="392"/>
                        <a:pt x="1077" y="392"/>
                      </a:cubicBezTo>
                      <a:lnTo>
                        <a:pt x="1679" y="392"/>
                      </a:lnTo>
                      <a:close/>
                      <a:moveTo>
                        <a:pt x="1126" y="148"/>
                      </a:moveTo>
                      <a:cubicBezTo>
                        <a:pt x="1169" y="128"/>
                        <a:pt x="1233" y="123"/>
                        <a:pt x="1262" y="122"/>
                      </a:cubicBezTo>
                      <a:cubicBezTo>
                        <a:pt x="1257" y="117"/>
                        <a:pt x="1253" y="112"/>
                        <a:pt x="1250" y="108"/>
                      </a:cubicBezTo>
                      <a:cubicBezTo>
                        <a:pt x="1244" y="99"/>
                        <a:pt x="1241" y="94"/>
                        <a:pt x="1238" y="84"/>
                      </a:cubicBezTo>
                      <a:cubicBezTo>
                        <a:pt x="1237" y="82"/>
                        <a:pt x="1237" y="80"/>
                        <a:pt x="1235" y="76"/>
                      </a:cubicBezTo>
                      <a:cubicBezTo>
                        <a:pt x="1219" y="59"/>
                        <a:pt x="1199" y="30"/>
                        <a:pt x="1187" y="5"/>
                      </a:cubicBezTo>
                      <a:cubicBezTo>
                        <a:pt x="1158" y="1"/>
                        <a:pt x="1132" y="0"/>
                        <a:pt x="1123" y="0"/>
                      </a:cubicBezTo>
                      <a:cubicBezTo>
                        <a:pt x="1122" y="0"/>
                        <a:pt x="1120" y="1"/>
                        <a:pt x="1120" y="3"/>
                      </a:cubicBezTo>
                      <a:cubicBezTo>
                        <a:pt x="1095" y="175"/>
                        <a:pt x="1095" y="175"/>
                        <a:pt x="1095" y="175"/>
                      </a:cubicBezTo>
                      <a:cubicBezTo>
                        <a:pt x="1104" y="162"/>
                        <a:pt x="1114" y="153"/>
                        <a:pt x="1126" y="148"/>
                      </a:cubicBezTo>
                      <a:close/>
                      <a:moveTo>
                        <a:pt x="410" y="148"/>
                      </a:moveTo>
                      <a:cubicBezTo>
                        <a:pt x="453" y="128"/>
                        <a:pt x="517" y="123"/>
                        <a:pt x="546" y="122"/>
                      </a:cubicBezTo>
                      <a:cubicBezTo>
                        <a:pt x="541" y="117"/>
                        <a:pt x="537" y="112"/>
                        <a:pt x="534" y="108"/>
                      </a:cubicBezTo>
                      <a:cubicBezTo>
                        <a:pt x="527" y="99"/>
                        <a:pt x="525" y="94"/>
                        <a:pt x="522" y="84"/>
                      </a:cubicBezTo>
                      <a:cubicBezTo>
                        <a:pt x="521" y="82"/>
                        <a:pt x="520" y="80"/>
                        <a:pt x="519" y="76"/>
                      </a:cubicBezTo>
                      <a:cubicBezTo>
                        <a:pt x="503" y="59"/>
                        <a:pt x="482" y="30"/>
                        <a:pt x="471" y="5"/>
                      </a:cubicBezTo>
                      <a:cubicBezTo>
                        <a:pt x="436" y="0"/>
                        <a:pt x="404" y="0"/>
                        <a:pt x="404" y="0"/>
                      </a:cubicBezTo>
                      <a:cubicBezTo>
                        <a:pt x="404" y="0"/>
                        <a:pt x="370" y="47"/>
                        <a:pt x="304" y="48"/>
                      </a:cubicBezTo>
                      <a:cubicBezTo>
                        <a:pt x="237" y="47"/>
                        <a:pt x="203" y="0"/>
                        <a:pt x="203" y="0"/>
                      </a:cubicBezTo>
                      <a:cubicBezTo>
                        <a:pt x="203" y="0"/>
                        <a:pt x="117" y="1"/>
                        <a:pt x="70" y="23"/>
                      </a:cubicBezTo>
                      <a:cubicBezTo>
                        <a:pt x="37" y="38"/>
                        <a:pt x="12" y="154"/>
                        <a:pt x="0" y="201"/>
                      </a:cubicBezTo>
                      <a:cubicBezTo>
                        <a:pt x="363" y="201"/>
                        <a:pt x="363" y="201"/>
                        <a:pt x="363" y="201"/>
                      </a:cubicBezTo>
                      <a:cubicBezTo>
                        <a:pt x="376" y="174"/>
                        <a:pt x="391" y="157"/>
                        <a:pt x="410" y="148"/>
                      </a:cubicBezTo>
                      <a:close/>
                      <a:moveTo>
                        <a:pt x="804" y="78"/>
                      </a:moveTo>
                      <a:cubicBezTo>
                        <a:pt x="803" y="81"/>
                        <a:pt x="802" y="83"/>
                        <a:pt x="802" y="84"/>
                      </a:cubicBezTo>
                      <a:cubicBezTo>
                        <a:pt x="799" y="92"/>
                        <a:pt x="798" y="95"/>
                        <a:pt x="793" y="103"/>
                      </a:cubicBezTo>
                      <a:cubicBezTo>
                        <a:pt x="792" y="105"/>
                        <a:pt x="792" y="105"/>
                        <a:pt x="792" y="105"/>
                      </a:cubicBezTo>
                      <a:cubicBezTo>
                        <a:pt x="789" y="110"/>
                        <a:pt x="784" y="116"/>
                        <a:pt x="778" y="122"/>
                      </a:cubicBezTo>
                      <a:cubicBezTo>
                        <a:pt x="807" y="123"/>
                        <a:pt x="871" y="128"/>
                        <a:pt x="914" y="148"/>
                      </a:cubicBezTo>
                      <a:cubicBezTo>
                        <a:pt x="926" y="153"/>
                        <a:pt x="936" y="162"/>
                        <a:pt x="945" y="175"/>
                      </a:cubicBezTo>
                      <a:cubicBezTo>
                        <a:pt x="920" y="3"/>
                        <a:pt x="920" y="3"/>
                        <a:pt x="920" y="3"/>
                      </a:cubicBezTo>
                      <a:cubicBezTo>
                        <a:pt x="920" y="1"/>
                        <a:pt x="918" y="0"/>
                        <a:pt x="917" y="0"/>
                      </a:cubicBezTo>
                      <a:cubicBezTo>
                        <a:pt x="908" y="0"/>
                        <a:pt x="882" y="1"/>
                        <a:pt x="853" y="5"/>
                      </a:cubicBezTo>
                      <a:cubicBezTo>
                        <a:pt x="842" y="28"/>
                        <a:pt x="823" y="59"/>
                        <a:pt x="804" y="78"/>
                      </a:cubicBezTo>
                      <a:close/>
                      <a:moveTo>
                        <a:pt x="2045" y="212"/>
                      </a:moveTo>
                      <a:cubicBezTo>
                        <a:pt x="2035" y="186"/>
                        <a:pt x="2008" y="40"/>
                        <a:pt x="1970" y="23"/>
                      </a:cubicBezTo>
                      <a:cubicBezTo>
                        <a:pt x="1928" y="3"/>
                        <a:pt x="1855" y="0"/>
                        <a:pt x="1839" y="0"/>
                      </a:cubicBezTo>
                      <a:cubicBezTo>
                        <a:pt x="1838" y="0"/>
                        <a:pt x="1836" y="1"/>
                        <a:pt x="1836" y="3"/>
                      </a:cubicBezTo>
                      <a:cubicBezTo>
                        <a:pt x="1744" y="105"/>
                        <a:pt x="1744" y="105"/>
                        <a:pt x="1744" y="105"/>
                      </a:cubicBezTo>
                      <a:cubicBezTo>
                        <a:pt x="1740" y="111"/>
                        <a:pt x="1732" y="111"/>
                        <a:pt x="1728" y="105"/>
                      </a:cubicBezTo>
                      <a:cubicBezTo>
                        <a:pt x="1636" y="3"/>
                        <a:pt x="1636" y="3"/>
                        <a:pt x="1636" y="3"/>
                      </a:cubicBezTo>
                      <a:cubicBezTo>
                        <a:pt x="1636" y="1"/>
                        <a:pt x="1635" y="0"/>
                        <a:pt x="1633" y="0"/>
                      </a:cubicBezTo>
                      <a:cubicBezTo>
                        <a:pt x="1625" y="0"/>
                        <a:pt x="1598" y="1"/>
                        <a:pt x="1569" y="5"/>
                      </a:cubicBezTo>
                      <a:cubicBezTo>
                        <a:pt x="1559" y="28"/>
                        <a:pt x="1539" y="59"/>
                        <a:pt x="1520" y="78"/>
                      </a:cubicBezTo>
                      <a:cubicBezTo>
                        <a:pt x="1519" y="81"/>
                        <a:pt x="1519" y="83"/>
                        <a:pt x="1518" y="84"/>
                      </a:cubicBezTo>
                      <a:cubicBezTo>
                        <a:pt x="1515" y="92"/>
                        <a:pt x="1514" y="95"/>
                        <a:pt x="1509" y="103"/>
                      </a:cubicBezTo>
                      <a:cubicBezTo>
                        <a:pt x="1508" y="105"/>
                        <a:pt x="1508" y="105"/>
                        <a:pt x="1508" y="105"/>
                      </a:cubicBezTo>
                      <a:cubicBezTo>
                        <a:pt x="1505" y="110"/>
                        <a:pt x="1500" y="116"/>
                        <a:pt x="1494" y="122"/>
                      </a:cubicBezTo>
                      <a:cubicBezTo>
                        <a:pt x="1524" y="123"/>
                        <a:pt x="1588" y="128"/>
                        <a:pt x="1630" y="148"/>
                      </a:cubicBezTo>
                      <a:cubicBezTo>
                        <a:pt x="1653" y="159"/>
                        <a:pt x="1670" y="183"/>
                        <a:pt x="1686" y="222"/>
                      </a:cubicBezTo>
                      <a:cubicBezTo>
                        <a:pt x="1688" y="222"/>
                        <a:pt x="1688" y="222"/>
                        <a:pt x="1688" y="222"/>
                      </a:cubicBezTo>
                      <a:cubicBezTo>
                        <a:pt x="1784" y="222"/>
                        <a:pt x="1784" y="222"/>
                        <a:pt x="1784" y="222"/>
                      </a:cubicBezTo>
                      <a:cubicBezTo>
                        <a:pt x="2038" y="222"/>
                        <a:pt x="2038" y="222"/>
                        <a:pt x="2038" y="222"/>
                      </a:cubicBezTo>
                      <a:cubicBezTo>
                        <a:pt x="2043" y="222"/>
                        <a:pt x="2046" y="217"/>
                        <a:pt x="2045" y="2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0" name="Freeform 36">
                  <a:extLst>
                    <a:ext uri="{FF2B5EF4-FFF2-40B4-BE49-F238E27FC236}">
                      <a16:creationId xmlns:a16="http://schemas.microsoft.com/office/drawing/2014/main" id="{E74F14F1-CFDF-47CE-B213-4A6E4774DFF0}"/>
                    </a:ext>
                  </a:extLst>
                </p:cNvPr>
                <p:cNvSpPr>
                  <a:spLocks noEditPoints="1"/>
                </p:cNvSpPr>
                <p:nvPr/>
              </p:nvSpPr>
              <p:spPr bwMode="auto">
                <a:xfrm>
                  <a:off x="5332477" y="3093339"/>
                  <a:ext cx="1533525" cy="543687"/>
                </a:xfrm>
                <a:custGeom>
                  <a:avLst/>
                  <a:gdLst>
                    <a:gd name="T0" fmla="*/ 1233 w 2149"/>
                    <a:gd name="T1" fmla="*/ 232 h 761"/>
                    <a:gd name="T2" fmla="*/ 1201 w 2149"/>
                    <a:gd name="T3" fmla="*/ 259 h 761"/>
                    <a:gd name="T4" fmla="*/ 977 w 2149"/>
                    <a:gd name="T5" fmla="*/ 139 h 761"/>
                    <a:gd name="T6" fmla="*/ 925 w 2149"/>
                    <a:gd name="T7" fmla="*/ 255 h 761"/>
                    <a:gd name="T8" fmla="*/ 908 w 2149"/>
                    <a:gd name="T9" fmla="*/ 234 h 761"/>
                    <a:gd name="T10" fmla="*/ 1070 w 2149"/>
                    <a:gd name="T11" fmla="*/ 0 h 761"/>
                    <a:gd name="T12" fmla="*/ 1233 w 2149"/>
                    <a:gd name="T13" fmla="*/ 232 h 761"/>
                    <a:gd name="T14" fmla="*/ 354 w 2149"/>
                    <a:gd name="T15" fmla="*/ 0 h 761"/>
                    <a:gd name="T16" fmla="*/ 192 w 2149"/>
                    <a:gd name="T17" fmla="*/ 234 h 761"/>
                    <a:gd name="T18" fmla="*/ 208 w 2149"/>
                    <a:gd name="T19" fmla="*/ 255 h 761"/>
                    <a:gd name="T20" fmla="*/ 261 w 2149"/>
                    <a:gd name="T21" fmla="*/ 139 h 761"/>
                    <a:gd name="T22" fmla="*/ 485 w 2149"/>
                    <a:gd name="T23" fmla="*/ 259 h 761"/>
                    <a:gd name="T24" fmla="*/ 516 w 2149"/>
                    <a:gd name="T25" fmla="*/ 232 h 761"/>
                    <a:gd name="T26" fmla="*/ 523 w 2149"/>
                    <a:gd name="T27" fmla="*/ 173 h 761"/>
                    <a:gd name="T28" fmla="*/ 712 w 2149"/>
                    <a:gd name="T29" fmla="*/ 218 h 761"/>
                    <a:gd name="T30" fmla="*/ 554 w 2149"/>
                    <a:gd name="T31" fmla="*/ 440 h 761"/>
                    <a:gd name="T32" fmla="*/ 607 w 2149"/>
                    <a:gd name="T33" fmla="*/ 522 h 761"/>
                    <a:gd name="T34" fmla="*/ 712 w 2149"/>
                    <a:gd name="T35" fmla="*/ 597 h 761"/>
                    <a:gd name="T36" fmla="*/ 817 w 2149"/>
                    <a:gd name="T37" fmla="*/ 522 h 761"/>
                    <a:gd name="T38" fmla="*/ 868 w 2149"/>
                    <a:gd name="T39" fmla="*/ 445 h 761"/>
                    <a:gd name="T40" fmla="*/ 1056 w 2149"/>
                    <a:gd name="T41" fmla="*/ 535 h 761"/>
                    <a:gd name="T42" fmla="*/ 1033 w 2149"/>
                    <a:gd name="T43" fmla="*/ 671 h 761"/>
                    <a:gd name="T44" fmla="*/ 1084 w 2149"/>
                    <a:gd name="T45" fmla="*/ 538 h 761"/>
                    <a:gd name="T46" fmla="*/ 1106 w 2149"/>
                    <a:gd name="T47" fmla="*/ 500 h 761"/>
                    <a:gd name="T48" fmla="*/ 1071 w 2149"/>
                    <a:gd name="T49" fmla="*/ 491 h 761"/>
                    <a:gd name="T50" fmla="*/ 1034 w 2149"/>
                    <a:gd name="T51" fmla="*/ 500 h 761"/>
                    <a:gd name="T52" fmla="*/ 1597 w 2149"/>
                    <a:gd name="T53" fmla="*/ 391 h 761"/>
                    <a:gd name="T54" fmla="*/ 1259 w 2149"/>
                    <a:gd name="T55" fmla="*/ 391 h 761"/>
                    <a:gd name="T56" fmla="*/ 1271 w 2149"/>
                    <a:gd name="T57" fmla="*/ 442 h 761"/>
                    <a:gd name="T58" fmla="*/ 1336 w 2149"/>
                    <a:gd name="T59" fmla="*/ 553 h 761"/>
                    <a:gd name="T60" fmla="*/ 1520 w 2149"/>
                    <a:gd name="T61" fmla="*/ 553 h 761"/>
                    <a:gd name="T62" fmla="*/ 1584 w 2149"/>
                    <a:gd name="T63" fmla="*/ 446 h 761"/>
                    <a:gd name="T64" fmla="*/ 1597 w 2149"/>
                    <a:gd name="T65" fmla="*/ 391 h 761"/>
                    <a:gd name="T66" fmla="*/ 1786 w 2149"/>
                    <a:gd name="T67" fmla="*/ 0 h 761"/>
                    <a:gd name="T68" fmla="*/ 1624 w 2149"/>
                    <a:gd name="T69" fmla="*/ 246 h 761"/>
                    <a:gd name="T70" fmla="*/ 1691 w 2149"/>
                    <a:gd name="T71" fmla="*/ 140 h 761"/>
                    <a:gd name="T72" fmla="*/ 1919 w 2149"/>
                    <a:gd name="T73" fmla="*/ 260 h 761"/>
                    <a:gd name="T74" fmla="*/ 1931 w 2149"/>
                    <a:gd name="T75" fmla="*/ 261 h 761"/>
                    <a:gd name="T76" fmla="*/ 1952 w 2149"/>
                    <a:gd name="T77" fmla="*/ 233 h 761"/>
                    <a:gd name="T78" fmla="*/ 1958 w 2149"/>
                    <a:gd name="T79" fmla="*/ 175 h 761"/>
                    <a:gd name="T80" fmla="*/ 22 w 2149"/>
                    <a:gd name="T81" fmla="*/ 717 h 761"/>
                    <a:gd name="T82" fmla="*/ 22 w 2149"/>
                    <a:gd name="T83" fmla="*/ 761 h 761"/>
                    <a:gd name="T84" fmla="*/ 395 w 2149"/>
                    <a:gd name="T85" fmla="*/ 717 h 761"/>
                    <a:gd name="T86" fmla="*/ 1745 w 2149"/>
                    <a:gd name="T87" fmla="*/ 717 h 761"/>
                    <a:gd name="T88" fmla="*/ 2127 w 2149"/>
                    <a:gd name="T89" fmla="*/ 761 h 761"/>
                    <a:gd name="T90" fmla="*/ 2127 w 2149"/>
                    <a:gd name="T91" fmla="*/ 717 h 761"/>
                    <a:gd name="T92" fmla="*/ 1029 w 2149"/>
                    <a:gd name="T93" fmla="*/ 717 h 761"/>
                    <a:gd name="T94" fmla="*/ 1098 w 2149"/>
                    <a:gd name="T95" fmla="*/ 761 h 761"/>
                    <a:gd name="T96" fmla="*/ 1644 w 2149"/>
                    <a:gd name="T97" fmla="*/ 449 h 761"/>
                    <a:gd name="T98" fmla="*/ 1686 w 2149"/>
                    <a:gd name="T99" fmla="*/ 445 h 761"/>
                    <a:gd name="T100" fmla="*/ 1636 w 2149"/>
                    <a:gd name="T101" fmla="*/ 304 h 761"/>
                    <a:gd name="T102" fmla="*/ 1641 w 2149"/>
                    <a:gd name="T103" fmla="*/ 391 h 761"/>
                    <a:gd name="T104" fmla="*/ 1644 w 2149"/>
                    <a:gd name="T105" fmla="*/ 449 h 761"/>
                    <a:gd name="T106" fmla="*/ 1929 w 2149"/>
                    <a:gd name="T107" fmla="*/ 449 h 761"/>
                    <a:gd name="T108" fmla="*/ 1936 w 2149"/>
                    <a:gd name="T109" fmla="*/ 304 h 761"/>
                    <a:gd name="T110" fmla="*/ 1887 w 2149"/>
                    <a:gd name="T111" fmla="*/ 44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9" h="761">
                      <a:moveTo>
                        <a:pt x="1233" y="232"/>
                      </a:moveTo>
                      <a:cubicBezTo>
                        <a:pt x="1233" y="232"/>
                        <a:pt x="1233" y="232"/>
                        <a:pt x="1233" y="232"/>
                      </a:cubicBezTo>
                      <a:cubicBezTo>
                        <a:pt x="1232" y="232"/>
                        <a:pt x="1229" y="241"/>
                        <a:pt x="1214" y="259"/>
                      </a:cubicBezTo>
                      <a:cubicBezTo>
                        <a:pt x="1214" y="259"/>
                        <a:pt x="1214" y="259"/>
                        <a:pt x="1201" y="259"/>
                      </a:cubicBezTo>
                      <a:cubicBezTo>
                        <a:pt x="1201" y="259"/>
                        <a:pt x="1201" y="252"/>
                        <a:pt x="1200" y="131"/>
                      </a:cubicBezTo>
                      <a:cubicBezTo>
                        <a:pt x="1180" y="228"/>
                        <a:pt x="977" y="139"/>
                        <a:pt x="977" y="139"/>
                      </a:cubicBezTo>
                      <a:cubicBezTo>
                        <a:pt x="927" y="155"/>
                        <a:pt x="936" y="256"/>
                        <a:pt x="936" y="256"/>
                      </a:cubicBezTo>
                      <a:cubicBezTo>
                        <a:pt x="936" y="256"/>
                        <a:pt x="936" y="256"/>
                        <a:pt x="925" y="255"/>
                      </a:cubicBezTo>
                      <a:cubicBezTo>
                        <a:pt x="925" y="255"/>
                        <a:pt x="925" y="249"/>
                        <a:pt x="908" y="234"/>
                      </a:cubicBezTo>
                      <a:cubicBezTo>
                        <a:pt x="908" y="234"/>
                        <a:pt x="908" y="234"/>
                        <a:pt x="908" y="234"/>
                      </a:cubicBezTo>
                      <a:cubicBezTo>
                        <a:pt x="901" y="215"/>
                        <a:pt x="901" y="195"/>
                        <a:pt x="901" y="173"/>
                      </a:cubicBezTo>
                      <a:cubicBezTo>
                        <a:pt x="901" y="78"/>
                        <a:pt x="974" y="0"/>
                        <a:pt x="1070" y="0"/>
                      </a:cubicBezTo>
                      <a:cubicBezTo>
                        <a:pt x="1166" y="0"/>
                        <a:pt x="1239" y="78"/>
                        <a:pt x="1239" y="173"/>
                      </a:cubicBezTo>
                      <a:cubicBezTo>
                        <a:pt x="1239" y="194"/>
                        <a:pt x="1239" y="214"/>
                        <a:pt x="1233" y="232"/>
                      </a:cubicBezTo>
                      <a:close/>
                      <a:moveTo>
                        <a:pt x="523" y="173"/>
                      </a:moveTo>
                      <a:cubicBezTo>
                        <a:pt x="523" y="78"/>
                        <a:pt x="449" y="0"/>
                        <a:pt x="354" y="0"/>
                      </a:cubicBezTo>
                      <a:cubicBezTo>
                        <a:pt x="258" y="0"/>
                        <a:pt x="185" y="78"/>
                        <a:pt x="185" y="173"/>
                      </a:cubicBezTo>
                      <a:cubicBezTo>
                        <a:pt x="185" y="195"/>
                        <a:pt x="185" y="215"/>
                        <a:pt x="192" y="234"/>
                      </a:cubicBezTo>
                      <a:cubicBezTo>
                        <a:pt x="192" y="234"/>
                        <a:pt x="192" y="234"/>
                        <a:pt x="192" y="234"/>
                      </a:cubicBezTo>
                      <a:cubicBezTo>
                        <a:pt x="208" y="249"/>
                        <a:pt x="208" y="255"/>
                        <a:pt x="208" y="255"/>
                      </a:cubicBezTo>
                      <a:cubicBezTo>
                        <a:pt x="220" y="256"/>
                        <a:pt x="220" y="256"/>
                        <a:pt x="220" y="256"/>
                      </a:cubicBezTo>
                      <a:cubicBezTo>
                        <a:pt x="220" y="256"/>
                        <a:pt x="211" y="155"/>
                        <a:pt x="261" y="139"/>
                      </a:cubicBezTo>
                      <a:cubicBezTo>
                        <a:pt x="261" y="139"/>
                        <a:pt x="464" y="228"/>
                        <a:pt x="483" y="131"/>
                      </a:cubicBezTo>
                      <a:cubicBezTo>
                        <a:pt x="485" y="252"/>
                        <a:pt x="485" y="259"/>
                        <a:pt x="485" y="259"/>
                      </a:cubicBezTo>
                      <a:cubicBezTo>
                        <a:pt x="497" y="259"/>
                        <a:pt x="497" y="259"/>
                        <a:pt x="497" y="259"/>
                      </a:cubicBezTo>
                      <a:cubicBezTo>
                        <a:pt x="513" y="241"/>
                        <a:pt x="516" y="232"/>
                        <a:pt x="516" y="232"/>
                      </a:cubicBezTo>
                      <a:cubicBezTo>
                        <a:pt x="516" y="232"/>
                        <a:pt x="516" y="232"/>
                        <a:pt x="517" y="232"/>
                      </a:cubicBezTo>
                      <a:cubicBezTo>
                        <a:pt x="523" y="214"/>
                        <a:pt x="523" y="194"/>
                        <a:pt x="523" y="173"/>
                      </a:cubicBezTo>
                      <a:close/>
                      <a:moveTo>
                        <a:pt x="881" y="391"/>
                      </a:moveTo>
                      <a:cubicBezTo>
                        <a:pt x="881" y="296"/>
                        <a:pt x="807" y="218"/>
                        <a:pt x="712" y="218"/>
                      </a:cubicBezTo>
                      <a:cubicBezTo>
                        <a:pt x="616" y="218"/>
                        <a:pt x="543" y="296"/>
                        <a:pt x="543" y="391"/>
                      </a:cubicBezTo>
                      <a:cubicBezTo>
                        <a:pt x="543" y="408"/>
                        <a:pt x="551" y="425"/>
                        <a:pt x="554" y="440"/>
                      </a:cubicBezTo>
                      <a:cubicBezTo>
                        <a:pt x="555" y="441"/>
                        <a:pt x="554" y="441"/>
                        <a:pt x="555" y="442"/>
                      </a:cubicBezTo>
                      <a:cubicBezTo>
                        <a:pt x="557" y="459"/>
                        <a:pt x="594" y="513"/>
                        <a:pt x="607" y="522"/>
                      </a:cubicBezTo>
                      <a:cubicBezTo>
                        <a:pt x="617" y="548"/>
                        <a:pt x="612" y="541"/>
                        <a:pt x="620" y="553"/>
                      </a:cubicBezTo>
                      <a:cubicBezTo>
                        <a:pt x="630" y="568"/>
                        <a:pt x="680" y="597"/>
                        <a:pt x="712" y="597"/>
                      </a:cubicBezTo>
                      <a:cubicBezTo>
                        <a:pt x="744" y="597"/>
                        <a:pt x="795" y="569"/>
                        <a:pt x="804" y="553"/>
                      </a:cubicBezTo>
                      <a:cubicBezTo>
                        <a:pt x="812" y="538"/>
                        <a:pt x="806" y="548"/>
                        <a:pt x="817" y="522"/>
                      </a:cubicBezTo>
                      <a:cubicBezTo>
                        <a:pt x="836" y="509"/>
                        <a:pt x="867" y="454"/>
                        <a:pt x="868" y="446"/>
                      </a:cubicBezTo>
                      <a:cubicBezTo>
                        <a:pt x="868" y="445"/>
                        <a:pt x="868" y="445"/>
                        <a:pt x="868" y="445"/>
                      </a:cubicBezTo>
                      <a:cubicBezTo>
                        <a:pt x="873" y="428"/>
                        <a:pt x="881" y="410"/>
                        <a:pt x="881" y="391"/>
                      </a:cubicBezTo>
                      <a:close/>
                      <a:moveTo>
                        <a:pt x="1056" y="535"/>
                      </a:moveTo>
                      <a:cubicBezTo>
                        <a:pt x="1056" y="536"/>
                        <a:pt x="1056" y="537"/>
                        <a:pt x="1056" y="538"/>
                      </a:cubicBezTo>
                      <a:cubicBezTo>
                        <a:pt x="1033" y="671"/>
                        <a:pt x="1033" y="671"/>
                        <a:pt x="1033" y="671"/>
                      </a:cubicBezTo>
                      <a:cubicBezTo>
                        <a:pt x="1105" y="671"/>
                        <a:pt x="1105" y="671"/>
                        <a:pt x="1105" y="671"/>
                      </a:cubicBezTo>
                      <a:cubicBezTo>
                        <a:pt x="1084" y="538"/>
                        <a:pt x="1084" y="538"/>
                        <a:pt x="1084" y="538"/>
                      </a:cubicBezTo>
                      <a:cubicBezTo>
                        <a:pt x="1084" y="537"/>
                        <a:pt x="1084" y="536"/>
                        <a:pt x="1084" y="535"/>
                      </a:cubicBezTo>
                      <a:cubicBezTo>
                        <a:pt x="1106" y="500"/>
                        <a:pt x="1106" y="500"/>
                        <a:pt x="1106" y="500"/>
                      </a:cubicBezTo>
                      <a:cubicBezTo>
                        <a:pt x="1107" y="498"/>
                        <a:pt x="1106" y="496"/>
                        <a:pt x="1104" y="496"/>
                      </a:cubicBezTo>
                      <a:cubicBezTo>
                        <a:pt x="1097" y="494"/>
                        <a:pt x="1083" y="491"/>
                        <a:pt x="1071" y="491"/>
                      </a:cubicBezTo>
                      <a:cubicBezTo>
                        <a:pt x="1059" y="491"/>
                        <a:pt x="1044" y="494"/>
                        <a:pt x="1036" y="496"/>
                      </a:cubicBezTo>
                      <a:cubicBezTo>
                        <a:pt x="1034" y="496"/>
                        <a:pt x="1033" y="499"/>
                        <a:pt x="1034" y="500"/>
                      </a:cubicBezTo>
                      <a:lnTo>
                        <a:pt x="1056" y="535"/>
                      </a:lnTo>
                      <a:close/>
                      <a:moveTo>
                        <a:pt x="1597" y="391"/>
                      </a:moveTo>
                      <a:cubicBezTo>
                        <a:pt x="1597" y="296"/>
                        <a:pt x="1524" y="218"/>
                        <a:pt x="1428" y="218"/>
                      </a:cubicBezTo>
                      <a:cubicBezTo>
                        <a:pt x="1333" y="218"/>
                        <a:pt x="1259" y="296"/>
                        <a:pt x="1259" y="391"/>
                      </a:cubicBezTo>
                      <a:cubicBezTo>
                        <a:pt x="1259" y="408"/>
                        <a:pt x="1267" y="425"/>
                        <a:pt x="1271" y="440"/>
                      </a:cubicBezTo>
                      <a:cubicBezTo>
                        <a:pt x="1271" y="441"/>
                        <a:pt x="1271" y="441"/>
                        <a:pt x="1271" y="442"/>
                      </a:cubicBezTo>
                      <a:cubicBezTo>
                        <a:pt x="1274" y="459"/>
                        <a:pt x="1310" y="513"/>
                        <a:pt x="1323" y="522"/>
                      </a:cubicBezTo>
                      <a:cubicBezTo>
                        <a:pt x="1333" y="548"/>
                        <a:pt x="1328" y="541"/>
                        <a:pt x="1336" y="553"/>
                      </a:cubicBezTo>
                      <a:cubicBezTo>
                        <a:pt x="1346" y="568"/>
                        <a:pt x="1396" y="597"/>
                        <a:pt x="1428" y="597"/>
                      </a:cubicBezTo>
                      <a:cubicBezTo>
                        <a:pt x="1460" y="597"/>
                        <a:pt x="1511" y="569"/>
                        <a:pt x="1520" y="553"/>
                      </a:cubicBezTo>
                      <a:cubicBezTo>
                        <a:pt x="1529" y="538"/>
                        <a:pt x="1523" y="548"/>
                        <a:pt x="1533" y="522"/>
                      </a:cubicBezTo>
                      <a:cubicBezTo>
                        <a:pt x="1552" y="509"/>
                        <a:pt x="1583" y="454"/>
                        <a:pt x="1584" y="446"/>
                      </a:cubicBezTo>
                      <a:cubicBezTo>
                        <a:pt x="1584" y="445"/>
                        <a:pt x="1584" y="445"/>
                        <a:pt x="1584" y="445"/>
                      </a:cubicBezTo>
                      <a:cubicBezTo>
                        <a:pt x="1589" y="428"/>
                        <a:pt x="1597" y="410"/>
                        <a:pt x="1597" y="391"/>
                      </a:cubicBezTo>
                      <a:close/>
                      <a:moveTo>
                        <a:pt x="1958" y="175"/>
                      </a:moveTo>
                      <a:cubicBezTo>
                        <a:pt x="1958" y="78"/>
                        <a:pt x="1883" y="0"/>
                        <a:pt x="1786" y="0"/>
                      </a:cubicBezTo>
                      <a:cubicBezTo>
                        <a:pt x="1689" y="0"/>
                        <a:pt x="1614" y="78"/>
                        <a:pt x="1614" y="175"/>
                      </a:cubicBezTo>
                      <a:cubicBezTo>
                        <a:pt x="1614" y="196"/>
                        <a:pt x="1617" y="227"/>
                        <a:pt x="1624" y="246"/>
                      </a:cubicBezTo>
                      <a:cubicBezTo>
                        <a:pt x="1624" y="246"/>
                        <a:pt x="1624" y="246"/>
                        <a:pt x="1624" y="246"/>
                      </a:cubicBezTo>
                      <a:cubicBezTo>
                        <a:pt x="1641" y="261"/>
                        <a:pt x="1641" y="157"/>
                        <a:pt x="1691" y="140"/>
                      </a:cubicBezTo>
                      <a:cubicBezTo>
                        <a:pt x="1692" y="140"/>
                        <a:pt x="1692" y="140"/>
                        <a:pt x="1693" y="141"/>
                      </a:cubicBezTo>
                      <a:cubicBezTo>
                        <a:pt x="1919" y="260"/>
                        <a:pt x="1919" y="260"/>
                        <a:pt x="1919" y="260"/>
                      </a:cubicBezTo>
                      <a:cubicBezTo>
                        <a:pt x="1920" y="261"/>
                        <a:pt x="1920" y="261"/>
                        <a:pt x="1920" y="261"/>
                      </a:cubicBezTo>
                      <a:cubicBezTo>
                        <a:pt x="1931" y="261"/>
                        <a:pt x="1931" y="261"/>
                        <a:pt x="1931" y="261"/>
                      </a:cubicBezTo>
                      <a:cubicBezTo>
                        <a:pt x="1932" y="261"/>
                        <a:pt x="1933" y="260"/>
                        <a:pt x="1933" y="260"/>
                      </a:cubicBezTo>
                      <a:cubicBezTo>
                        <a:pt x="1949" y="242"/>
                        <a:pt x="1951" y="234"/>
                        <a:pt x="1952" y="233"/>
                      </a:cubicBezTo>
                      <a:cubicBezTo>
                        <a:pt x="1952" y="233"/>
                        <a:pt x="1952" y="234"/>
                        <a:pt x="1952" y="234"/>
                      </a:cubicBezTo>
                      <a:cubicBezTo>
                        <a:pt x="1959" y="215"/>
                        <a:pt x="1958" y="195"/>
                        <a:pt x="1958" y="175"/>
                      </a:cubicBezTo>
                      <a:close/>
                      <a:moveTo>
                        <a:pt x="395" y="717"/>
                      </a:moveTo>
                      <a:cubicBezTo>
                        <a:pt x="22" y="717"/>
                        <a:pt x="22" y="717"/>
                        <a:pt x="22" y="717"/>
                      </a:cubicBezTo>
                      <a:cubicBezTo>
                        <a:pt x="9" y="717"/>
                        <a:pt x="0" y="727"/>
                        <a:pt x="0" y="739"/>
                      </a:cubicBezTo>
                      <a:cubicBezTo>
                        <a:pt x="0" y="752"/>
                        <a:pt x="9" y="761"/>
                        <a:pt x="22" y="761"/>
                      </a:cubicBezTo>
                      <a:cubicBezTo>
                        <a:pt x="382" y="761"/>
                        <a:pt x="382" y="761"/>
                        <a:pt x="382" y="761"/>
                      </a:cubicBezTo>
                      <a:cubicBezTo>
                        <a:pt x="386" y="745"/>
                        <a:pt x="391" y="731"/>
                        <a:pt x="395" y="717"/>
                      </a:cubicBezTo>
                      <a:close/>
                      <a:moveTo>
                        <a:pt x="2127" y="717"/>
                      </a:moveTo>
                      <a:cubicBezTo>
                        <a:pt x="1745" y="717"/>
                        <a:pt x="1745" y="717"/>
                        <a:pt x="1745" y="717"/>
                      </a:cubicBezTo>
                      <a:cubicBezTo>
                        <a:pt x="1749" y="731"/>
                        <a:pt x="1754" y="745"/>
                        <a:pt x="1758" y="761"/>
                      </a:cubicBezTo>
                      <a:cubicBezTo>
                        <a:pt x="2127" y="761"/>
                        <a:pt x="2127" y="761"/>
                        <a:pt x="2127" y="761"/>
                      </a:cubicBezTo>
                      <a:cubicBezTo>
                        <a:pt x="2139" y="761"/>
                        <a:pt x="2149" y="752"/>
                        <a:pt x="2149" y="739"/>
                      </a:cubicBezTo>
                      <a:cubicBezTo>
                        <a:pt x="2149" y="727"/>
                        <a:pt x="2139" y="717"/>
                        <a:pt x="2127" y="717"/>
                      </a:cubicBezTo>
                      <a:close/>
                      <a:moveTo>
                        <a:pt x="1111" y="717"/>
                      </a:moveTo>
                      <a:cubicBezTo>
                        <a:pt x="1029" y="717"/>
                        <a:pt x="1029" y="717"/>
                        <a:pt x="1029" y="717"/>
                      </a:cubicBezTo>
                      <a:cubicBezTo>
                        <a:pt x="1033" y="731"/>
                        <a:pt x="1037" y="745"/>
                        <a:pt x="1042" y="761"/>
                      </a:cubicBezTo>
                      <a:cubicBezTo>
                        <a:pt x="1098" y="761"/>
                        <a:pt x="1098" y="761"/>
                        <a:pt x="1098" y="761"/>
                      </a:cubicBezTo>
                      <a:cubicBezTo>
                        <a:pt x="1103" y="745"/>
                        <a:pt x="1107" y="731"/>
                        <a:pt x="1111" y="717"/>
                      </a:cubicBezTo>
                      <a:close/>
                      <a:moveTo>
                        <a:pt x="1644" y="449"/>
                      </a:moveTo>
                      <a:cubicBezTo>
                        <a:pt x="1662" y="447"/>
                        <a:pt x="1676" y="447"/>
                        <a:pt x="1682" y="447"/>
                      </a:cubicBezTo>
                      <a:cubicBezTo>
                        <a:pt x="1684" y="446"/>
                        <a:pt x="1686" y="445"/>
                        <a:pt x="1686" y="445"/>
                      </a:cubicBezTo>
                      <a:cubicBezTo>
                        <a:pt x="1686" y="412"/>
                        <a:pt x="1686" y="412"/>
                        <a:pt x="1686" y="412"/>
                      </a:cubicBezTo>
                      <a:cubicBezTo>
                        <a:pt x="1686" y="412"/>
                        <a:pt x="1643" y="333"/>
                        <a:pt x="1636" y="304"/>
                      </a:cubicBezTo>
                      <a:cubicBezTo>
                        <a:pt x="1633" y="304"/>
                        <a:pt x="1633" y="314"/>
                        <a:pt x="1632" y="328"/>
                      </a:cubicBezTo>
                      <a:cubicBezTo>
                        <a:pt x="1638" y="348"/>
                        <a:pt x="1641" y="369"/>
                        <a:pt x="1641" y="391"/>
                      </a:cubicBezTo>
                      <a:cubicBezTo>
                        <a:pt x="1641" y="412"/>
                        <a:pt x="1635" y="430"/>
                        <a:pt x="1630" y="445"/>
                      </a:cubicBezTo>
                      <a:cubicBezTo>
                        <a:pt x="1635" y="447"/>
                        <a:pt x="1640" y="448"/>
                        <a:pt x="1644" y="449"/>
                      </a:cubicBezTo>
                      <a:close/>
                      <a:moveTo>
                        <a:pt x="1891" y="447"/>
                      </a:moveTo>
                      <a:cubicBezTo>
                        <a:pt x="1898" y="447"/>
                        <a:pt x="1912" y="447"/>
                        <a:pt x="1929" y="449"/>
                      </a:cubicBezTo>
                      <a:cubicBezTo>
                        <a:pt x="1944" y="446"/>
                        <a:pt x="1963" y="438"/>
                        <a:pt x="1982" y="418"/>
                      </a:cubicBezTo>
                      <a:cubicBezTo>
                        <a:pt x="1928" y="413"/>
                        <a:pt x="1946" y="304"/>
                        <a:pt x="1936" y="304"/>
                      </a:cubicBezTo>
                      <a:cubicBezTo>
                        <a:pt x="1929" y="335"/>
                        <a:pt x="1887" y="412"/>
                        <a:pt x="1887" y="412"/>
                      </a:cubicBezTo>
                      <a:cubicBezTo>
                        <a:pt x="1887" y="445"/>
                        <a:pt x="1887" y="445"/>
                        <a:pt x="1887" y="445"/>
                      </a:cubicBezTo>
                      <a:cubicBezTo>
                        <a:pt x="1887" y="445"/>
                        <a:pt x="1889" y="446"/>
                        <a:pt x="1891" y="44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grpSp>
      <p:sp>
        <p:nvSpPr>
          <p:cNvPr id="36" name="Freeform 35"/>
          <p:cNvSpPr/>
          <p:nvPr/>
        </p:nvSpPr>
        <p:spPr>
          <a:xfrm rot="5400000">
            <a:off x="8797100" y="3453886"/>
            <a:ext cx="1085260" cy="3127845"/>
          </a:xfrm>
          <a:custGeom>
            <a:avLst/>
            <a:gdLst>
              <a:gd name="connsiteX0" fmla="*/ 249718 w 1877126"/>
              <a:gd name="connsiteY0" fmla="*/ 27848 h 2151276"/>
              <a:gd name="connsiteX1" fmla="*/ 248598 w 1877126"/>
              <a:gd name="connsiteY1" fmla="*/ 1 h 2151276"/>
              <a:gd name="connsiteX2" fmla="*/ 248598 w 1877126"/>
              <a:gd name="connsiteY2" fmla="*/ 0 h 2151276"/>
              <a:gd name="connsiteX3" fmla="*/ 238214 w 1877126"/>
              <a:gd name="connsiteY3" fmla="*/ 507182 h 2151276"/>
              <a:gd name="connsiteX4" fmla="*/ 242944 w 1877126"/>
              <a:gd name="connsiteY4" fmla="*/ 409270 h 2151276"/>
              <a:gd name="connsiteX5" fmla="*/ 242072 w 1877126"/>
              <a:gd name="connsiteY5" fmla="*/ 456825 h 2151276"/>
              <a:gd name="connsiteX6" fmla="*/ 1638913 w 1877126"/>
              <a:gd name="connsiteY6" fmla="*/ 507183 h 2151276"/>
              <a:gd name="connsiteX7" fmla="*/ 1635054 w 1877126"/>
              <a:gd name="connsiteY7" fmla="*/ 456825 h 2151276"/>
              <a:gd name="connsiteX8" fmla="*/ 1634182 w 1877126"/>
              <a:gd name="connsiteY8" fmla="*/ 409270 h 2151276"/>
              <a:gd name="connsiteX9" fmla="*/ 1877126 w 1877126"/>
              <a:gd name="connsiteY9" fmla="*/ 2151276 h 2151276"/>
              <a:gd name="connsiteX10" fmla="*/ 1875772 w 1877126"/>
              <a:gd name="connsiteY10" fmla="*/ 2151276 h 2151276"/>
              <a:gd name="connsiteX11" fmla="*/ 1875824 w 1877126"/>
              <a:gd name="connsiteY11" fmla="*/ 2151120 h 2151276"/>
              <a:gd name="connsiteX12" fmla="*/ 938564 w 1877126"/>
              <a:gd name="connsiteY12" fmla="*/ 1866284 h 2151276"/>
              <a:gd name="connsiteX13" fmla="*/ 1304 w 1877126"/>
              <a:gd name="connsiteY13" fmla="*/ 2151120 h 2151276"/>
              <a:gd name="connsiteX14" fmla="*/ 1356 w 1877126"/>
              <a:gd name="connsiteY14" fmla="*/ 2151276 h 2151276"/>
              <a:gd name="connsiteX15" fmla="*/ 0 w 1877126"/>
              <a:gd name="connsiteY15" fmla="*/ 2151276 h 2151276"/>
              <a:gd name="connsiteX16" fmla="*/ 87655 w 1877126"/>
              <a:gd name="connsiteY16" fmla="*/ 1728827 h 2151276"/>
              <a:gd name="connsiteX17" fmla="*/ 207125 w 1877126"/>
              <a:gd name="connsiteY17" fmla="*/ 912947 h 2151276"/>
              <a:gd name="connsiteX18" fmla="*/ 207127 w 1877126"/>
              <a:gd name="connsiteY18" fmla="*/ 912926 h 2151276"/>
              <a:gd name="connsiteX19" fmla="*/ 207125 w 1877126"/>
              <a:gd name="connsiteY19" fmla="*/ 912948 h 2151276"/>
              <a:gd name="connsiteX20" fmla="*/ 187629 w 1877126"/>
              <a:gd name="connsiteY20" fmla="*/ 1074256 h 2151276"/>
              <a:gd name="connsiteX21" fmla="*/ 188803 w 1877126"/>
              <a:gd name="connsiteY21" fmla="*/ 1074256 h 2151276"/>
              <a:gd name="connsiteX22" fmla="*/ 188756 w 1877126"/>
              <a:gd name="connsiteY22" fmla="*/ 1074105 h 2151276"/>
              <a:gd name="connsiteX23" fmla="*/ 938564 w 1877126"/>
              <a:gd name="connsiteY23" fmla="*/ 829960 h 2151276"/>
              <a:gd name="connsiteX24" fmla="*/ 1688372 w 1877126"/>
              <a:gd name="connsiteY24" fmla="*/ 1074105 h 2151276"/>
              <a:gd name="connsiteX25" fmla="*/ 1688325 w 1877126"/>
              <a:gd name="connsiteY25" fmla="*/ 1074256 h 2151276"/>
              <a:gd name="connsiteX26" fmla="*/ 1689497 w 1877126"/>
              <a:gd name="connsiteY26" fmla="*/ 1074256 h 2151276"/>
              <a:gd name="connsiteX27" fmla="*/ 1670001 w 1877126"/>
              <a:gd name="connsiteY27" fmla="*/ 912948 h 2151276"/>
              <a:gd name="connsiteX28" fmla="*/ 1669999 w 1877126"/>
              <a:gd name="connsiteY28" fmla="*/ 912919 h 2151276"/>
              <a:gd name="connsiteX29" fmla="*/ 1670001 w 1877126"/>
              <a:gd name="connsiteY29" fmla="*/ 912947 h 2151276"/>
              <a:gd name="connsiteX30" fmla="*/ 1789472 w 1877126"/>
              <a:gd name="connsiteY30" fmla="*/ 1728827 h 215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7126" h="2151276">
                <a:moveTo>
                  <a:pt x="249718" y="27848"/>
                </a:moveTo>
                <a:lnTo>
                  <a:pt x="248598" y="1"/>
                </a:lnTo>
                <a:lnTo>
                  <a:pt x="248598" y="0"/>
                </a:lnTo>
                <a:close/>
                <a:moveTo>
                  <a:pt x="238214" y="507182"/>
                </a:moveTo>
                <a:lnTo>
                  <a:pt x="242944" y="409270"/>
                </a:lnTo>
                <a:lnTo>
                  <a:pt x="242072" y="456825"/>
                </a:lnTo>
                <a:close/>
                <a:moveTo>
                  <a:pt x="1638913" y="507183"/>
                </a:moveTo>
                <a:lnTo>
                  <a:pt x="1635054" y="456825"/>
                </a:lnTo>
                <a:lnTo>
                  <a:pt x="1634182" y="409270"/>
                </a:lnTo>
                <a:close/>
                <a:moveTo>
                  <a:pt x="1877126" y="2151276"/>
                </a:moveTo>
                <a:lnTo>
                  <a:pt x="1875772" y="2151276"/>
                </a:lnTo>
                <a:lnTo>
                  <a:pt x="1875824" y="2151120"/>
                </a:lnTo>
                <a:cubicBezTo>
                  <a:pt x="1875824" y="1993809"/>
                  <a:pt x="1456198" y="1866284"/>
                  <a:pt x="938564" y="1866284"/>
                </a:cubicBezTo>
                <a:cubicBezTo>
                  <a:pt x="420930" y="1866284"/>
                  <a:pt x="1304" y="1993809"/>
                  <a:pt x="1304" y="2151120"/>
                </a:cubicBezTo>
                <a:lnTo>
                  <a:pt x="1356" y="2151276"/>
                </a:lnTo>
                <a:lnTo>
                  <a:pt x="0" y="2151276"/>
                </a:lnTo>
                <a:lnTo>
                  <a:pt x="87655" y="1728827"/>
                </a:lnTo>
                <a:cubicBezTo>
                  <a:pt x="140370" y="1447260"/>
                  <a:pt x="180108" y="1174056"/>
                  <a:pt x="207125" y="912947"/>
                </a:cubicBezTo>
                <a:lnTo>
                  <a:pt x="207127" y="912926"/>
                </a:lnTo>
                <a:lnTo>
                  <a:pt x="207125" y="912948"/>
                </a:lnTo>
                <a:lnTo>
                  <a:pt x="187629" y="1074256"/>
                </a:lnTo>
                <a:lnTo>
                  <a:pt x="188803" y="1074256"/>
                </a:lnTo>
                <a:lnTo>
                  <a:pt x="188756" y="1074105"/>
                </a:lnTo>
                <a:cubicBezTo>
                  <a:pt x="188756" y="939267"/>
                  <a:pt x="524456" y="829960"/>
                  <a:pt x="938564" y="829960"/>
                </a:cubicBezTo>
                <a:cubicBezTo>
                  <a:pt x="1352672" y="829960"/>
                  <a:pt x="1688372" y="939267"/>
                  <a:pt x="1688372" y="1074105"/>
                </a:cubicBezTo>
                <a:lnTo>
                  <a:pt x="1688325" y="1074256"/>
                </a:lnTo>
                <a:lnTo>
                  <a:pt x="1689497" y="1074256"/>
                </a:lnTo>
                <a:lnTo>
                  <a:pt x="1670001" y="912948"/>
                </a:lnTo>
                <a:lnTo>
                  <a:pt x="1669999" y="912919"/>
                </a:lnTo>
                <a:lnTo>
                  <a:pt x="1670001" y="912947"/>
                </a:lnTo>
                <a:cubicBezTo>
                  <a:pt x="1697018" y="1174056"/>
                  <a:pt x="1736756" y="1447260"/>
                  <a:pt x="1789472" y="1728827"/>
                </a:cubicBezTo>
                <a:close/>
              </a:path>
            </a:pathLst>
          </a:custGeom>
          <a:solidFill>
            <a:srgbClr val="C9E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37" name="Group 36"/>
          <p:cNvGrpSpPr/>
          <p:nvPr/>
        </p:nvGrpSpPr>
        <p:grpSpPr>
          <a:xfrm>
            <a:off x="2538691" y="3711997"/>
            <a:ext cx="7090451" cy="2610382"/>
            <a:chOff x="3179356" y="2388188"/>
            <a:chExt cx="5738758" cy="3924687"/>
          </a:xfrm>
        </p:grpSpPr>
        <p:sp>
          <p:nvSpPr>
            <p:cNvPr id="38" name="Freeform 37"/>
            <p:cNvSpPr/>
            <p:nvPr/>
          </p:nvSpPr>
          <p:spPr>
            <a:xfrm rot="5400000">
              <a:off x="5910142" y="3558892"/>
              <a:ext cx="2134669" cy="1583278"/>
            </a:xfrm>
            <a:custGeom>
              <a:avLst/>
              <a:gdLst>
                <a:gd name="connsiteX0" fmla="*/ 368469 w 2466854"/>
                <a:gd name="connsiteY0" fmla="*/ 50067 h 1465251"/>
                <a:gd name="connsiteX1" fmla="*/ 377845 w 2466854"/>
                <a:gd name="connsiteY1" fmla="*/ 0 h 1465251"/>
                <a:gd name="connsiteX2" fmla="*/ 378857 w 2466854"/>
                <a:gd name="connsiteY2" fmla="*/ 0 h 1465251"/>
                <a:gd name="connsiteX3" fmla="*/ 2098385 w 2466854"/>
                <a:gd name="connsiteY3" fmla="*/ 50067 h 1465251"/>
                <a:gd name="connsiteX4" fmla="*/ 2087997 w 2466854"/>
                <a:gd name="connsiteY4" fmla="*/ 0 h 1465251"/>
                <a:gd name="connsiteX5" fmla="*/ 2089010 w 2466854"/>
                <a:gd name="connsiteY5" fmla="*/ 0 h 1465251"/>
                <a:gd name="connsiteX6" fmla="*/ 2466854 w 2466854"/>
                <a:gd name="connsiteY6" fmla="*/ 1465251 h 1465251"/>
                <a:gd name="connsiteX7" fmla="*/ 2462874 w 2466854"/>
                <a:gd name="connsiteY7" fmla="*/ 1465251 h 1465251"/>
                <a:gd name="connsiteX8" fmla="*/ 2442788 w 2466854"/>
                <a:gd name="connsiteY8" fmla="*/ 1409427 h 1465251"/>
                <a:gd name="connsiteX9" fmla="*/ 1233428 w 2466854"/>
                <a:gd name="connsiteY9" fmla="*/ 1133260 h 1465251"/>
                <a:gd name="connsiteX10" fmla="*/ 24067 w 2466854"/>
                <a:gd name="connsiteY10" fmla="*/ 1409427 h 1465251"/>
                <a:gd name="connsiteX11" fmla="*/ 3982 w 2466854"/>
                <a:gd name="connsiteY11" fmla="*/ 1465251 h 1465251"/>
                <a:gd name="connsiteX12" fmla="*/ 0 w 2466854"/>
                <a:gd name="connsiteY12" fmla="*/ 1465251 h 1465251"/>
                <a:gd name="connsiteX13" fmla="*/ 71409 w 2466854"/>
                <a:gd name="connsiteY13" fmla="*/ 1245406 h 1465251"/>
                <a:gd name="connsiteX14" fmla="*/ 185185 w 2466854"/>
                <a:gd name="connsiteY14" fmla="*/ 848402 h 1465251"/>
                <a:gd name="connsiteX15" fmla="*/ 273560 w 2466854"/>
                <a:gd name="connsiteY15" fmla="*/ 497397 h 1465251"/>
                <a:gd name="connsiteX16" fmla="*/ 311669 w 2466854"/>
                <a:gd name="connsiteY16" fmla="*/ 323812 h 1465251"/>
                <a:gd name="connsiteX17" fmla="*/ 294864 w 2466854"/>
                <a:gd name="connsiteY17" fmla="*/ 404803 h 1465251"/>
                <a:gd name="connsiteX18" fmla="*/ 296220 w 2466854"/>
                <a:gd name="connsiteY18" fmla="*/ 404803 h 1465251"/>
                <a:gd name="connsiteX19" fmla="*/ 296168 w 2466854"/>
                <a:gd name="connsiteY19" fmla="*/ 404647 h 1465251"/>
                <a:gd name="connsiteX20" fmla="*/ 1233428 w 2466854"/>
                <a:gd name="connsiteY20" fmla="*/ 119811 h 1465251"/>
                <a:gd name="connsiteX21" fmla="*/ 2170688 w 2466854"/>
                <a:gd name="connsiteY21" fmla="*/ 404647 h 1465251"/>
                <a:gd name="connsiteX22" fmla="*/ 2170636 w 2466854"/>
                <a:gd name="connsiteY22" fmla="*/ 404803 h 1465251"/>
                <a:gd name="connsiteX23" fmla="*/ 2171990 w 2466854"/>
                <a:gd name="connsiteY23" fmla="*/ 404803 h 1465251"/>
                <a:gd name="connsiteX24" fmla="*/ 2155185 w 2466854"/>
                <a:gd name="connsiteY24" fmla="*/ 323812 h 1465251"/>
                <a:gd name="connsiteX25" fmla="*/ 2193294 w 2466854"/>
                <a:gd name="connsiteY25" fmla="*/ 497397 h 1465251"/>
                <a:gd name="connsiteX26" fmla="*/ 2281669 w 2466854"/>
                <a:gd name="connsiteY26" fmla="*/ 848402 h 1465251"/>
                <a:gd name="connsiteX27" fmla="*/ 2395445 w 2466854"/>
                <a:gd name="connsiteY27" fmla="*/ 1245406 h 1465251"/>
                <a:gd name="connsiteX0" fmla="*/ 368469 w 2466854"/>
                <a:gd name="connsiteY0" fmla="*/ 50067 h 1465251"/>
                <a:gd name="connsiteX1" fmla="*/ 377845 w 2466854"/>
                <a:gd name="connsiteY1" fmla="*/ 0 h 1465251"/>
                <a:gd name="connsiteX2" fmla="*/ 368469 w 2466854"/>
                <a:gd name="connsiteY2" fmla="*/ 50067 h 1465251"/>
                <a:gd name="connsiteX3" fmla="*/ 2098385 w 2466854"/>
                <a:gd name="connsiteY3" fmla="*/ 50067 h 1465251"/>
                <a:gd name="connsiteX4" fmla="*/ 2087997 w 2466854"/>
                <a:gd name="connsiteY4" fmla="*/ 0 h 1465251"/>
                <a:gd name="connsiteX5" fmla="*/ 2089010 w 2466854"/>
                <a:gd name="connsiteY5" fmla="*/ 0 h 1465251"/>
                <a:gd name="connsiteX6" fmla="*/ 2098385 w 2466854"/>
                <a:gd name="connsiteY6" fmla="*/ 50067 h 1465251"/>
                <a:gd name="connsiteX7" fmla="*/ 2466854 w 2466854"/>
                <a:gd name="connsiteY7" fmla="*/ 1465251 h 1465251"/>
                <a:gd name="connsiteX8" fmla="*/ 2462874 w 2466854"/>
                <a:gd name="connsiteY8" fmla="*/ 1465251 h 1465251"/>
                <a:gd name="connsiteX9" fmla="*/ 2442788 w 2466854"/>
                <a:gd name="connsiteY9" fmla="*/ 1409427 h 1465251"/>
                <a:gd name="connsiteX10" fmla="*/ 1233428 w 2466854"/>
                <a:gd name="connsiteY10" fmla="*/ 1133260 h 1465251"/>
                <a:gd name="connsiteX11" fmla="*/ 24067 w 2466854"/>
                <a:gd name="connsiteY11" fmla="*/ 1409427 h 1465251"/>
                <a:gd name="connsiteX12" fmla="*/ 3982 w 2466854"/>
                <a:gd name="connsiteY12" fmla="*/ 1465251 h 1465251"/>
                <a:gd name="connsiteX13" fmla="*/ 0 w 2466854"/>
                <a:gd name="connsiteY13" fmla="*/ 1465251 h 1465251"/>
                <a:gd name="connsiteX14" fmla="*/ 71409 w 2466854"/>
                <a:gd name="connsiteY14" fmla="*/ 1245406 h 1465251"/>
                <a:gd name="connsiteX15" fmla="*/ 185185 w 2466854"/>
                <a:gd name="connsiteY15" fmla="*/ 848402 h 1465251"/>
                <a:gd name="connsiteX16" fmla="*/ 273560 w 2466854"/>
                <a:gd name="connsiteY16" fmla="*/ 497397 h 1465251"/>
                <a:gd name="connsiteX17" fmla="*/ 311669 w 2466854"/>
                <a:gd name="connsiteY17" fmla="*/ 323812 h 1465251"/>
                <a:gd name="connsiteX18" fmla="*/ 294864 w 2466854"/>
                <a:gd name="connsiteY18" fmla="*/ 404803 h 1465251"/>
                <a:gd name="connsiteX19" fmla="*/ 296220 w 2466854"/>
                <a:gd name="connsiteY19" fmla="*/ 404803 h 1465251"/>
                <a:gd name="connsiteX20" fmla="*/ 296168 w 2466854"/>
                <a:gd name="connsiteY20" fmla="*/ 404647 h 1465251"/>
                <a:gd name="connsiteX21" fmla="*/ 1233428 w 2466854"/>
                <a:gd name="connsiteY21" fmla="*/ 119811 h 1465251"/>
                <a:gd name="connsiteX22" fmla="*/ 2170688 w 2466854"/>
                <a:gd name="connsiteY22" fmla="*/ 404647 h 1465251"/>
                <a:gd name="connsiteX23" fmla="*/ 2170636 w 2466854"/>
                <a:gd name="connsiteY23" fmla="*/ 404803 h 1465251"/>
                <a:gd name="connsiteX24" fmla="*/ 2171990 w 2466854"/>
                <a:gd name="connsiteY24" fmla="*/ 404803 h 1465251"/>
                <a:gd name="connsiteX25" fmla="*/ 2155185 w 2466854"/>
                <a:gd name="connsiteY25" fmla="*/ 323812 h 1465251"/>
                <a:gd name="connsiteX26" fmla="*/ 2193294 w 2466854"/>
                <a:gd name="connsiteY26" fmla="*/ 497397 h 1465251"/>
                <a:gd name="connsiteX27" fmla="*/ 2281669 w 2466854"/>
                <a:gd name="connsiteY27" fmla="*/ 848402 h 1465251"/>
                <a:gd name="connsiteX28" fmla="*/ 2395445 w 2466854"/>
                <a:gd name="connsiteY28" fmla="*/ 1245406 h 1465251"/>
                <a:gd name="connsiteX29" fmla="*/ 2466854 w 2466854"/>
                <a:gd name="connsiteY29" fmla="*/ 1465251 h 1465251"/>
                <a:gd name="connsiteX0" fmla="*/ 2098385 w 2466854"/>
                <a:gd name="connsiteY0" fmla="*/ 50067 h 1465251"/>
                <a:gd name="connsiteX1" fmla="*/ 2087997 w 2466854"/>
                <a:gd name="connsiteY1" fmla="*/ 0 h 1465251"/>
                <a:gd name="connsiteX2" fmla="*/ 2089010 w 2466854"/>
                <a:gd name="connsiteY2" fmla="*/ 0 h 1465251"/>
                <a:gd name="connsiteX3" fmla="*/ 2098385 w 2466854"/>
                <a:gd name="connsiteY3" fmla="*/ 50067 h 1465251"/>
                <a:gd name="connsiteX4" fmla="*/ 2466854 w 2466854"/>
                <a:gd name="connsiteY4" fmla="*/ 1465251 h 1465251"/>
                <a:gd name="connsiteX5" fmla="*/ 2462874 w 2466854"/>
                <a:gd name="connsiteY5" fmla="*/ 1465251 h 1465251"/>
                <a:gd name="connsiteX6" fmla="*/ 2442788 w 2466854"/>
                <a:gd name="connsiteY6" fmla="*/ 1409427 h 1465251"/>
                <a:gd name="connsiteX7" fmla="*/ 1233428 w 2466854"/>
                <a:gd name="connsiteY7" fmla="*/ 1133260 h 1465251"/>
                <a:gd name="connsiteX8" fmla="*/ 24067 w 2466854"/>
                <a:gd name="connsiteY8" fmla="*/ 1409427 h 1465251"/>
                <a:gd name="connsiteX9" fmla="*/ 3982 w 2466854"/>
                <a:gd name="connsiteY9" fmla="*/ 1465251 h 1465251"/>
                <a:gd name="connsiteX10" fmla="*/ 0 w 2466854"/>
                <a:gd name="connsiteY10" fmla="*/ 1465251 h 1465251"/>
                <a:gd name="connsiteX11" fmla="*/ 71409 w 2466854"/>
                <a:gd name="connsiteY11" fmla="*/ 1245406 h 1465251"/>
                <a:gd name="connsiteX12" fmla="*/ 185185 w 2466854"/>
                <a:gd name="connsiteY12" fmla="*/ 848402 h 1465251"/>
                <a:gd name="connsiteX13" fmla="*/ 273560 w 2466854"/>
                <a:gd name="connsiteY13" fmla="*/ 497397 h 1465251"/>
                <a:gd name="connsiteX14" fmla="*/ 311669 w 2466854"/>
                <a:gd name="connsiteY14" fmla="*/ 323812 h 1465251"/>
                <a:gd name="connsiteX15" fmla="*/ 294864 w 2466854"/>
                <a:gd name="connsiteY15" fmla="*/ 404803 h 1465251"/>
                <a:gd name="connsiteX16" fmla="*/ 296220 w 2466854"/>
                <a:gd name="connsiteY16" fmla="*/ 404803 h 1465251"/>
                <a:gd name="connsiteX17" fmla="*/ 296168 w 2466854"/>
                <a:gd name="connsiteY17" fmla="*/ 404647 h 1465251"/>
                <a:gd name="connsiteX18" fmla="*/ 1233428 w 2466854"/>
                <a:gd name="connsiteY18" fmla="*/ 119811 h 1465251"/>
                <a:gd name="connsiteX19" fmla="*/ 2170688 w 2466854"/>
                <a:gd name="connsiteY19" fmla="*/ 404647 h 1465251"/>
                <a:gd name="connsiteX20" fmla="*/ 2170636 w 2466854"/>
                <a:gd name="connsiteY20" fmla="*/ 404803 h 1465251"/>
                <a:gd name="connsiteX21" fmla="*/ 2171990 w 2466854"/>
                <a:gd name="connsiteY21" fmla="*/ 404803 h 1465251"/>
                <a:gd name="connsiteX22" fmla="*/ 2155185 w 2466854"/>
                <a:gd name="connsiteY22" fmla="*/ 323812 h 1465251"/>
                <a:gd name="connsiteX23" fmla="*/ 2193294 w 2466854"/>
                <a:gd name="connsiteY23" fmla="*/ 497397 h 1465251"/>
                <a:gd name="connsiteX24" fmla="*/ 2281669 w 2466854"/>
                <a:gd name="connsiteY24" fmla="*/ 848402 h 1465251"/>
                <a:gd name="connsiteX25" fmla="*/ 2395445 w 2466854"/>
                <a:gd name="connsiteY25" fmla="*/ 1245406 h 1465251"/>
                <a:gd name="connsiteX26" fmla="*/ 2466854 w 2466854"/>
                <a:gd name="connsiteY26" fmla="*/ 1465251 h 1465251"/>
                <a:gd name="connsiteX0" fmla="*/ 2089010 w 2466854"/>
                <a:gd name="connsiteY0" fmla="*/ 0 h 1465251"/>
                <a:gd name="connsiteX1" fmla="*/ 2087997 w 2466854"/>
                <a:gd name="connsiteY1" fmla="*/ 0 h 1465251"/>
                <a:gd name="connsiteX2" fmla="*/ 2089010 w 2466854"/>
                <a:gd name="connsiteY2" fmla="*/ 0 h 1465251"/>
                <a:gd name="connsiteX3" fmla="*/ 2466854 w 2466854"/>
                <a:gd name="connsiteY3" fmla="*/ 1465251 h 1465251"/>
                <a:gd name="connsiteX4" fmla="*/ 2462874 w 2466854"/>
                <a:gd name="connsiteY4" fmla="*/ 1465251 h 1465251"/>
                <a:gd name="connsiteX5" fmla="*/ 2442788 w 2466854"/>
                <a:gd name="connsiteY5" fmla="*/ 1409427 h 1465251"/>
                <a:gd name="connsiteX6" fmla="*/ 1233428 w 2466854"/>
                <a:gd name="connsiteY6" fmla="*/ 1133260 h 1465251"/>
                <a:gd name="connsiteX7" fmla="*/ 24067 w 2466854"/>
                <a:gd name="connsiteY7" fmla="*/ 1409427 h 1465251"/>
                <a:gd name="connsiteX8" fmla="*/ 3982 w 2466854"/>
                <a:gd name="connsiteY8" fmla="*/ 1465251 h 1465251"/>
                <a:gd name="connsiteX9" fmla="*/ 0 w 2466854"/>
                <a:gd name="connsiteY9" fmla="*/ 1465251 h 1465251"/>
                <a:gd name="connsiteX10" fmla="*/ 71409 w 2466854"/>
                <a:gd name="connsiteY10" fmla="*/ 1245406 h 1465251"/>
                <a:gd name="connsiteX11" fmla="*/ 185185 w 2466854"/>
                <a:gd name="connsiteY11" fmla="*/ 848402 h 1465251"/>
                <a:gd name="connsiteX12" fmla="*/ 273560 w 2466854"/>
                <a:gd name="connsiteY12" fmla="*/ 497397 h 1465251"/>
                <a:gd name="connsiteX13" fmla="*/ 311669 w 2466854"/>
                <a:gd name="connsiteY13" fmla="*/ 323812 h 1465251"/>
                <a:gd name="connsiteX14" fmla="*/ 294864 w 2466854"/>
                <a:gd name="connsiteY14" fmla="*/ 404803 h 1465251"/>
                <a:gd name="connsiteX15" fmla="*/ 296220 w 2466854"/>
                <a:gd name="connsiteY15" fmla="*/ 404803 h 1465251"/>
                <a:gd name="connsiteX16" fmla="*/ 296168 w 2466854"/>
                <a:gd name="connsiteY16" fmla="*/ 404647 h 1465251"/>
                <a:gd name="connsiteX17" fmla="*/ 1233428 w 2466854"/>
                <a:gd name="connsiteY17" fmla="*/ 119811 h 1465251"/>
                <a:gd name="connsiteX18" fmla="*/ 2170688 w 2466854"/>
                <a:gd name="connsiteY18" fmla="*/ 404647 h 1465251"/>
                <a:gd name="connsiteX19" fmla="*/ 2170636 w 2466854"/>
                <a:gd name="connsiteY19" fmla="*/ 404803 h 1465251"/>
                <a:gd name="connsiteX20" fmla="*/ 2171990 w 2466854"/>
                <a:gd name="connsiteY20" fmla="*/ 404803 h 1465251"/>
                <a:gd name="connsiteX21" fmla="*/ 2155185 w 2466854"/>
                <a:gd name="connsiteY21" fmla="*/ 323812 h 1465251"/>
                <a:gd name="connsiteX22" fmla="*/ 2193294 w 2466854"/>
                <a:gd name="connsiteY22" fmla="*/ 497397 h 1465251"/>
                <a:gd name="connsiteX23" fmla="*/ 2281669 w 2466854"/>
                <a:gd name="connsiteY23" fmla="*/ 848402 h 1465251"/>
                <a:gd name="connsiteX24" fmla="*/ 2395445 w 2466854"/>
                <a:gd name="connsiteY24" fmla="*/ 1245406 h 1465251"/>
                <a:gd name="connsiteX25" fmla="*/ 2466854 w 2466854"/>
                <a:gd name="connsiteY25" fmla="*/ 1465251 h 1465251"/>
                <a:gd name="connsiteX0" fmla="*/ 2466854 w 2466854"/>
                <a:gd name="connsiteY0" fmla="*/ 1345440 h 1345440"/>
                <a:gd name="connsiteX1" fmla="*/ 2462874 w 2466854"/>
                <a:gd name="connsiteY1" fmla="*/ 1345440 h 1345440"/>
                <a:gd name="connsiteX2" fmla="*/ 2442788 w 2466854"/>
                <a:gd name="connsiteY2" fmla="*/ 1289616 h 1345440"/>
                <a:gd name="connsiteX3" fmla="*/ 1233428 w 2466854"/>
                <a:gd name="connsiteY3" fmla="*/ 1013449 h 1345440"/>
                <a:gd name="connsiteX4" fmla="*/ 24067 w 2466854"/>
                <a:gd name="connsiteY4" fmla="*/ 1289616 h 1345440"/>
                <a:gd name="connsiteX5" fmla="*/ 3982 w 2466854"/>
                <a:gd name="connsiteY5" fmla="*/ 1345440 h 1345440"/>
                <a:gd name="connsiteX6" fmla="*/ 0 w 2466854"/>
                <a:gd name="connsiteY6" fmla="*/ 1345440 h 1345440"/>
                <a:gd name="connsiteX7" fmla="*/ 71409 w 2466854"/>
                <a:gd name="connsiteY7" fmla="*/ 1125595 h 1345440"/>
                <a:gd name="connsiteX8" fmla="*/ 185185 w 2466854"/>
                <a:gd name="connsiteY8" fmla="*/ 728591 h 1345440"/>
                <a:gd name="connsiteX9" fmla="*/ 273560 w 2466854"/>
                <a:gd name="connsiteY9" fmla="*/ 377586 h 1345440"/>
                <a:gd name="connsiteX10" fmla="*/ 311669 w 2466854"/>
                <a:gd name="connsiteY10" fmla="*/ 204001 h 1345440"/>
                <a:gd name="connsiteX11" fmla="*/ 294864 w 2466854"/>
                <a:gd name="connsiteY11" fmla="*/ 284992 h 1345440"/>
                <a:gd name="connsiteX12" fmla="*/ 296220 w 2466854"/>
                <a:gd name="connsiteY12" fmla="*/ 284992 h 1345440"/>
                <a:gd name="connsiteX13" fmla="*/ 296168 w 2466854"/>
                <a:gd name="connsiteY13" fmla="*/ 284836 h 1345440"/>
                <a:gd name="connsiteX14" fmla="*/ 1233428 w 2466854"/>
                <a:gd name="connsiteY14" fmla="*/ 0 h 1345440"/>
                <a:gd name="connsiteX15" fmla="*/ 2170688 w 2466854"/>
                <a:gd name="connsiteY15" fmla="*/ 284836 h 1345440"/>
                <a:gd name="connsiteX16" fmla="*/ 2170636 w 2466854"/>
                <a:gd name="connsiteY16" fmla="*/ 284992 h 1345440"/>
                <a:gd name="connsiteX17" fmla="*/ 2171990 w 2466854"/>
                <a:gd name="connsiteY17" fmla="*/ 284992 h 1345440"/>
                <a:gd name="connsiteX18" fmla="*/ 2155185 w 2466854"/>
                <a:gd name="connsiteY18" fmla="*/ 204001 h 1345440"/>
                <a:gd name="connsiteX19" fmla="*/ 2193294 w 2466854"/>
                <a:gd name="connsiteY19" fmla="*/ 377586 h 1345440"/>
                <a:gd name="connsiteX20" fmla="*/ 2281669 w 2466854"/>
                <a:gd name="connsiteY20" fmla="*/ 728591 h 1345440"/>
                <a:gd name="connsiteX21" fmla="*/ 2395445 w 2466854"/>
                <a:gd name="connsiteY21" fmla="*/ 1125595 h 1345440"/>
                <a:gd name="connsiteX22" fmla="*/ 2466854 w 2466854"/>
                <a:gd name="connsiteY22" fmla="*/ 1345440 h 134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66854" h="1345440">
                  <a:moveTo>
                    <a:pt x="2466854" y="1345440"/>
                  </a:moveTo>
                  <a:lnTo>
                    <a:pt x="2462874" y="1345440"/>
                  </a:lnTo>
                  <a:lnTo>
                    <a:pt x="2442788" y="1289616"/>
                  </a:lnTo>
                  <a:cubicBezTo>
                    <a:pt x="2327681" y="1132007"/>
                    <a:pt x="1829970" y="1013449"/>
                    <a:pt x="1233428" y="1013449"/>
                  </a:cubicBezTo>
                  <a:cubicBezTo>
                    <a:pt x="636886" y="1013449"/>
                    <a:pt x="139174" y="1132007"/>
                    <a:pt x="24067" y="1289616"/>
                  </a:cubicBezTo>
                  <a:lnTo>
                    <a:pt x="3982" y="1345440"/>
                  </a:lnTo>
                  <a:lnTo>
                    <a:pt x="0" y="1345440"/>
                  </a:lnTo>
                  <a:lnTo>
                    <a:pt x="71409" y="1125595"/>
                  </a:lnTo>
                  <a:cubicBezTo>
                    <a:pt x="111113" y="995678"/>
                    <a:pt x="149105" y="863245"/>
                    <a:pt x="185185" y="728591"/>
                  </a:cubicBezTo>
                  <a:cubicBezTo>
                    <a:pt x="216755" y="610769"/>
                    <a:pt x="246208" y="493688"/>
                    <a:pt x="273560" y="377586"/>
                  </a:cubicBezTo>
                  <a:lnTo>
                    <a:pt x="311669" y="204001"/>
                  </a:lnTo>
                  <a:lnTo>
                    <a:pt x="294864" y="284992"/>
                  </a:lnTo>
                  <a:lnTo>
                    <a:pt x="296220" y="284992"/>
                  </a:lnTo>
                  <a:cubicBezTo>
                    <a:pt x="296203" y="284940"/>
                    <a:pt x="296185" y="284888"/>
                    <a:pt x="296168" y="284836"/>
                  </a:cubicBezTo>
                  <a:cubicBezTo>
                    <a:pt x="296168" y="127525"/>
                    <a:pt x="715794" y="0"/>
                    <a:pt x="1233428" y="0"/>
                  </a:cubicBezTo>
                  <a:cubicBezTo>
                    <a:pt x="1751062" y="0"/>
                    <a:pt x="2170688" y="127525"/>
                    <a:pt x="2170688" y="284836"/>
                  </a:cubicBezTo>
                  <a:cubicBezTo>
                    <a:pt x="2170671" y="284888"/>
                    <a:pt x="2170653" y="284940"/>
                    <a:pt x="2170636" y="284992"/>
                  </a:cubicBezTo>
                  <a:lnTo>
                    <a:pt x="2171990" y="284992"/>
                  </a:lnTo>
                  <a:lnTo>
                    <a:pt x="2155185" y="204001"/>
                  </a:lnTo>
                  <a:lnTo>
                    <a:pt x="2193294" y="377586"/>
                  </a:lnTo>
                  <a:cubicBezTo>
                    <a:pt x="2220646" y="493688"/>
                    <a:pt x="2250099" y="610769"/>
                    <a:pt x="2281669" y="728591"/>
                  </a:cubicBezTo>
                  <a:cubicBezTo>
                    <a:pt x="2317749" y="863245"/>
                    <a:pt x="2355741" y="995678"/>
                    <a:pt x="2395445" y="1125595"/>
                  </a:cubicBezTo>
                  <a:lnTo>
                    <a:pt x="2466854" y="1345440"/>
                  </a:lnTo>
                  <a:close/>
                </a:path>
              </a:pathLst>
            </a:custGeom>
            <a:solidFill>
              <a:srgbClr val="30C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9" name="Freeform 38"/>
            <p:cNvSpPr/>
            <p:nvPr/>
          </p:nvSpPr>
          <p:spPr>
            <a:xfrm rot="5400000">
              <a:off x="4307985" y="3512291"/>
              <a:ext cx="2870964" cy="1676480"/>
            </a:xfrm>
            <a:custGeom>
              <a:avLst/>
              <a:gdLst>
                <a:gd name="connsiteX0" fmla="*/ 3317727 w 3317727"/>
                <a:gd name="connsiteY0" fmla="*/ 1424642 h 1424642"/>
                <a:gd name="connsiteX1" fmla="*/ 3313856 w 3317727"/>
                <a:gd name="connsiteY1" fmla="*/ 1424642 h 1424642"/>
                <a:gd name="connsiteX2" fmla="*/ 3280303 w 3317727"/>
                <a:gd name="connsiteY2" fmla="*/ 1351086 h 1424642"/>
                <a:gd name="connsiteX3" fmla="*/ 1658864 w 3317727"/>
                <a:gd name="connsiteY3" fmla="*/ 1059040 h 1424642"/>
                <a:gd name="connsiteX4" fmla="*/ 37425 w 3317727"/>
                <a:gd name="connsiteY4" fmla="*/ 1351086 h 1424642"/>
                <a:gd name="connsiteX5" fmla="*/ 3872 w 3317727"/>
                <a:gd name="connsiteY5" fmla="*/ 1424642 h 1424642"/>
                <a:gd name="connsiteX6" fmla="*/ 0 w 3317727"/>
                <a:gd name="connsiteY6" fmla="*/ 1424642 h 1424642"/>
                <a:gd name="connsiteX7" fmla="*/ 62339 w 3317727"/>
                <a:gd name="connsiteY7" fmla="*/ 1288892 h 1424642"/>
                <a:gd name="connsiteX8" fmla="*/ 372798 w 3317727"/>
                <a:gd name="connsiteY8" fmla="*/ 494048 h 1424642"/>
                <a:gd name="connsiteX9" fmla="*/ 425436 w 3317727"/>
                <a:gd name="connsiteY9" fmla="*/ 331991 h 1424642"/>
                <a:gd name="connsiteX10" fmla="*/ 429418 w 3317727"/>
                <a:gd name="connsiteY10" fmla="*/ 331991 h 1424642"/>
                <a:gd name="connsiteX11" fmla="*/ 449503 w 3317727"/>
                <a:gd name="connsiteY11" fmla="*/ 276167 h 1424642"/>
                <a:gd name="connsiteX12" fmla="*/ 1658864 w 3317727"/>
                <a:gd name="connsiteY12" fmla="*/ 0 h 1424642"/>
                <a:gd name="connsiteX13" fmla="*/ 2868224 w 3317727"/>
                <a:gd name="connsiteY13" fmla="*/ 276167 h 1424642"/>
                <a:gd name="connsiteX14" fmla="*/ 2888310 w 3317727"/>
                <a:gd name="connsiteY14" fmla="*/ 331991 h 1424642"/>
                <a:gd name="connsiteX15" fmla="*/ 2892290 w 3317727"/>
                <a:gd name="connsiteY15" fmla="*/ 331991 h 1424642"/>
                <a:gd name="connsiteX16" fmla="*/ 2944928 w 3317727"/>
                <a:gd name="connsiteY16" fmla="*/ 494048 h 1424642"/>
                <a:gd name="connsiteX17" fmla="*/ 3255388 w 3317727"/>
                <a:gd name="connsiteY17" fmla="*/ 1288892 h 142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17727" h="1424642">
                  <a:moveTo>
                    <a:pt x="3317727" y="1424642"/>
                  </a:moveTo>
                  <a:lnTo>
                    <a:pt x="3313856" y="1424642"/>
                  </a:lnTo>
                  <a:lnTo>
                    <a:pt x="3280303" y="1351086"/>
                  </a:lnTo>
                  <a:cubicBezTo>
                    <a:pt x="3125974" y="1184416"/>
                    <a:pt x="2458672" y="1059040"/>
                    <a:pt x="1658864" y="1059040"/>
                  </a:cubicBezTo>
                  <a:cubicBezTo>
                    <a:pt x="859055" y="1059040"/>
                    <a:pt x="191753" y="1184416"/>
                    <a:pt x="37425" y="1351086"/>
                  </a:cubicBezTo>
                  <a:lnTo>
                    <a:pt x="3872" y="1424642"/>
                  </a:lnTo>
                  <a:lnTo>
                    <a:pt x="0" y="1424642"/>
                  </a:lnTo>
                  <a:lnTo>
                    <a:pt x="62339" y="1288892"/>
                  </a:lnTo>
                  <a:cubicBezTo>
                    <a:pt x="171966" y="1040442"/>
                    <a:pt x="276210" y="774367"/>
                    <a:pt x="372798" y="494048"/>
                  </a:cubicBezTo>
                  <a:lnTo>
                    <a:pt x="425436" y="331991"/>
                  </a:lnTo>
                  <a:lnTo>
                    <a:pt x="429418" y="331991"/>
                  </a:lnTo>
                  <a:lnTo>
                    <a:pt x="449503" y="276167"/>
                  </a:lnTo>
                  <a:cubicBezTo>
                    <a:pt x="564610" y="118558"/>
                    <a:pt x="1062322" y="0"/>
                    <a:pt x="1658864" y="0"/>
                  </a:cubicBezTo>
                  <a:cubicBezTo>
                    <a:pt x="2255406" y="0"/>
                    <a:pt x="2753117" y="118558"/>
                    <a:pt x="2868224" y="276167"/>
                  </a:cubicBezTo>
                  <a:lnTo>
                    <a:pt x="2888310" y="331991"/>
                  </a:lnTo>
                  <a:lnTo>
                    <a:pt x="2892290" y="331991"/>
                  </a:lnTo>
                  <a:lnTo>
                    <a:pt x="2944928" y="494048"/>
                  </a:lnTo>
                  <a:cubicBezTo>
                    <a:pt x="3041516" y="774367"/>
                    <a:pt x="3145761" y="1040442"/>
                    <a:pt x="3255388" y="1288892"/>
                  </a:cubicBezTo>
                  <a:close/>
                </a:path>
              </a:pathLst>
            </a:custGeom>
            <a:solidFill>
              <a:srgbClr val="3EA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0" name="Oval 39"/>
            <p:cNvSpPr/>
            <p:nvPr/>
          </p:nvSpPr>
          <p:spPr>
            <a:xfrm rot="16200000">
              <a:off x="1695253" y="3872291"/>
              <a:ext cx="3924687" cy="956482"/>
            </a:xfrm>
            <a:prstGeom prst="ellipse">
              <a:avLst/>
            </a:prstGeom>
            <a:solidFill>
              <a:srgbClr val="9A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1" name="Oval 40"/>
            <p:cNvSpPr/>
            <p:nvPr/>
          </p:nvSpPr>
          <p:spPr>
            <a:xfrm rot="16200000">
              <a:off x="2756401" y="3949183"/>
              <a:ext cx="2776387" cy="803007"/>
            </a:xfrm>
            <a:prstGeom prst="ellipse">
              <a:avLst/>
            </a:prstGeom>
            <a:solidFill>
              <a:srgbClr val="6E6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2" name="Freeform 41"/>
            <p:cNvSpPr/>
            <p:nvPr/>
          </p:nvSpPr>
          <p:spPr>
            <a:xfrm rot="5400000">
              <a:off x="2651699" y="3557158"/>
              <a:ext cx="3812739" cy="1586648"/>
            </a:xfrm>
            <a:custGeom>
              <a:avLst/>
              <a:gdLst>
                <a:gd name="connsiteX0" fmla="*/ 3685105 w 4413566"/>
                <a:gd name="connsiteY0" fmla="*/ 52497 h 1455510"/>
                <a:gd name="connsiteX1" fmla="*/ 3663298 w 4413566"/>
                <a:gd name="connsiteY1" fmla="*/ 0 h 1455510"/>
                <a:gd name="connsiteX2" fmla="*/ 3663734 w 4413566"/>
                <a:gd name="connsiteY2" fmla="*/ 0 h 1455510"/>
                <a:gd name="connsiteX3" fmla="*/ 728457 w 4413566"/>
                <a:gd name="connsiteY3" fmla="*/ 52508 h 1455510"/>
                <a:gd name="connsiteX4" fmla="*/ 749832 w 4413566"/>
                <a:gd name="connsiteY4" fmla="*/ 0 h 1455510"/>
                <a:gd name="connsiteX5" fmla="*/ 750268 w 4413566"/>
                <a:gd name="connsiteY5" fmla="*/ 0 h 1455510"/>
                <a:gd name="connsiteX6" fmla="*/ 0 w 4413566"/>
                <a:gd name="connsiteY6" fmla="*/ 1455510 h 1455510"/>
                <a:gd name="connsiteX7" fmla="*/ 27790 w 4413566"/>
                <a:gd name="connsiteY7" fmla="*/ 1416784 h 1455510"/>
                <a:gd name="connsiteX8" fmla="*/ 498921 w 4413566"/>
                <a:gd name="connsiteY8" fmla="*/ 579507 h 1455510"/>
                <a:gd name="connsiteX9" fmla="*/ 626561 w 4413566"/>
                <a:gd name="connsiteY9" fmla="*/ 297814 h 1455510"/>
                <a:gd name="connsiteX10" fmla="*/ 610259 w 4413566"/>
                <a:gd name="connsiteY10" fmla="*/ 337058 h 1455510"/>
                <a:gd name="connsiteX11" fmla="*/ 547920 w 4413566"/>
                <a:gd name="connsiteY11" fmla="*/ 472808 h 1455510"/>
                <a:gd name="connsiteX12" fmla="*/ 551792 w 4413566"/>
                <a:gd name="connsiteY12" fmla="*/ 472808 h 1455510"/>
                <a:gd name="connsiteX13" fmla="*/ 585345 w 4413566"/>
                <a:gd name="connsiteY13" fmla="*/ 399252 h 1455510"/>
                <a:gd name="connsiteX14" fmla="*/ 2206784 w 4413566"/>
                <a:gd name="connsiteY14" fmla="*/ 107206 h 1455510"/>
                <a:gd name="connsiteX15" fmla="*/ 3828223 w 4413566"/>
                <a:gd name="connsiteY15" fmla="*/ 399252 h 1455510"/>
                <a:gd name="connsiteX16" fmla="*/ 3861776 w 4413566"/>
                <a:gd name="connsiteY16" fmla="*/ 472808 h 1455510"/>
                <a:gd name="connsiteX17" fmla="*/ 3865647 w 4413566"/>
                <a:gd name="connsiteY17" fmla="*/ 472808 h 1455510"/>
                <a:gd name="connsiteX18" fmla="*/ 3803308 w 4413566"/>
                <a:gd name="connsiteY18" fmla="*/ 337058 h 1455510"/>
                <a:gd name="connsiteX19" fmla="*/ 3787016 w 4413566"/>
                <a:gd name="connsiteY19" fmla="*/ 297836 h 1455510"/>
                <a:gd name="connsiteX20" fmla="*/ 3914645 w 4413566"/>
                <a:gd name="connsiteY20" fmla="*/ 579507 h 1455510"/>
                <a:gd name="connsiteX21" fmla="*/ 4385777 w 4413566"/>
                <a:gd name="connsiteY21" fmla="*/ 1416784 h 1455510"/>
                <a:gd name="connsiteX22" fmla="*/ 4413566 w 4413566"/>
                <a:gd name="connsiteY22" fmla="*/ 1455508 h 1455510"/>
                <a:gd name="connsiteX23" fmla="*/ 4372544 w 4413566"/>
                <a:gd name="connsiteY23" fmla="*/ 1426917 h 1455510"/>
                <a:gd name="connsiteX24" fmla="*/ 2206784 w 4413566"/>
                <a:gd name="connsiteY24" fmla="*/ 1141368 h 1455510"/>
                <a:gd name="connsiteX25" fmla="*/ 41024 w 4413566"/>
                <a:gd name="connsiteY25" fmla="*/ 1426917 h 1455510"/>
                <a:gd name="connsiteX0" fmla="*/ 3685105 w 4413566"/>
                <a:gd name="connsiteY0" fmla="*/ 52497 h 1455510"/>
                <a:gd name="connsiteX1" fmla="*/ 3663298 w 4413566"/>
                <a:gd name="connsiteY1" fmla="*/ 0 h 1455510"/>
                <a:gd name="connsiteX2" fmla="*/ 3685105 w 4413566"/>
                <a:gd name="connsiteY2" fmla="*/ 52497 h 1455510"/>
                <a:gd name="connsiteX3" fmla="*/ 728457 w 4413566"/>
                <a:gd name="connsiteY3" fmla="*/ 52508 h 1455510"/>
                <a:gd name="connsiteX4" fmla="*/ 749832 w 4413566"/>
                <a:gd name="connsiteY4" fmla="*/ 0 h 1455510"/>
                <a:gd name="connsiteX5" fmla="*/ 750268 w 4413566"/>
                <a:gd name="connsiteY5" fmla="*/ 0 h 1455510"/>
                <a:gd name="connsiteX6" fmla="*/ 728457 w 4413566"/>
                <a:gd name="connsiteY6" fmla="*/ 52508 h 1455510"/>
                <a:gd name="connsiteX7" fmla="*/ 0 w 4413566"/>
                <a:gd name="connsiteY7" fmla="*/ 1455510 h 1455510"/>
                <a:gd name="connsiteX8" fmla="*/ 27790 w 4413566"/>
                <a:gd name="connsiteY8" fmla="*/ 1416784 h 1455510"/>
                <a:gd name="connsiteX9" fmla="*/ 498921 w 4413566"/>
                <a:gd name="connsiteY9" fmla="*/ 579507 h 1455510"/>
                <a:gd name="connsiteX10" fmla="*/ 626561 w 4413566"/>
                <a:gd name="connsiteY10" fmla="*/ 297814 h 1455510"/>
                <a:gd name="connsiteX11" fmla="*/ 610259 w 4413566"/>
                <a:gd name="connsiteY11" fmla="*/ 337058 h 1455510"/>
                <a:gd name="connsiteX12" fmla="*/ 547920 w 4413566"/>
                <a:gd name="connsiteY12" fmla="*/ 472808 h 1455510"/>
                <a:gd name="connsiteX13" fmla="*/ 551792 w 4413566"/>
                <a:gd name="connsiteY13" fmla="*/ 472808 h 1455510"/>
                <a:gd name="connsiteX14" fmla="*/ 585345 w 4413566"/>
                <a:gd name="connsiteY14" fmla="*/ 399252 h 1455510"/>
                <a:gd name="connsiteX15" fmla="*/ 2206784 w 4413566"/>
                <a:gd name="connsiteY15" fmla="*/ 107206 h 1455510"/>
                <a:gd name="connsiteX16" fmla="*/ 3828223 w 4413566"/>
                <a:gd name="connsiteY16" fmla="*/ 399252 h 1455510"/>
                <a:gd name="connsiteX17" fmla="*/ 3861776 w 4413566"/>
                <a:gd name="connsiteY17" fmla="*/ 472808 h 1455510"/>
                <a:gd name="connsiteX18" fmla="*/ 3865647 w 4413566"/>
                <a:gd name="connsiteY18" fmla="*/ 472808 h 1455510"/>
                <a:gd name="connsiteX19" fmla="*/ 3803308 w 4413566"/>
                <a:gd name="connsiteY19" fmla="*/ 337058 h 1455510"/>
                <a:gd name="connsiteX20" fmla="*/ 3787016 w 4413566"/>
                <a:gd name="connsiteY20" fmla="*/ 297836 h 1455510"/>
                <a:gd name="connsiteX21" fmla="*/ 3914645 w 4413566"/>
                <a:gd name="connsiteY21" fmla="*/ 579507 h 1455510"/>
                <a:gd name="connsiteX22" fmla="*/ 4385777 w 4413566"/>
                <a:gd name="connsiteY22" fmla="*/ 1416784 h 1455510"/>
                <a:gd name="connsiteX23" fmla="*/ 4413566 w 4413566"/>
                <a:gd name="connsiteY23" fmla="*/ 1455508 h 1455510"/>
                <a:gd name="connsiteX24" fmla="*/ 4372544 w 4413566"/>
                <a:gd name="connsiteY24" fmla="*/ 1426917 h 1455510"/>
                <a:gd name="connsiteX25" fmla="*/ 2206784 w 4413566"/>
                <a:gd name="connsiteY25" fmla="*/ 1141368 h 1455510"/>
                <a:gd name="connsiteX26" fmla="*/ 41024 w 4413566"/>
                <a:gd name="connsiteY26" fmla="*/ 1426917 h 1455510"/>
                <a:gd name="connsiteX27" fmla="*/ 0 w 4413566"/>
                <a:gd name="connsiteY27" fmla="*/ 1455510 h 1455510"/>
                <a:gd name="connsiteX0" fmla="*/ 728457 w 4413566"/>
                <a:gd name="connsiteY0" fmla="*/ 52508 h 1455510"/>
                <a:gd name="connsiteX1" fmla="*/ 749832 w 4413566"/>
                <a:gd name="connsiteY1" fmla="*/ 0 h 1455510"/>
                <a:gd name="connsiteX2" fmla="*/ 750268 w 4413566"/>
                <a:gd name="connsiteY2" fmla="*/ 0 h 1455510"/>
                <a:gd name="connsiteX3" fmla="*/ 728457 w 4413566"/>
                <a:gd name="connsiteY3" fmla="*/ 52508 h 1455510"/>
                <a:gd name="connsiteX4" fmla="*/ 0 w 4413566"/>
                <a:gd name="connsiteY4" fmla="*/ 1455510 h 1455510"/>
                <a:gd name="connsiteX5" fmla="*/ 27790 w 4413566"/>
                <a:gd name="connsiteY5" fmla="*/ 1416784 h 1455510"/>
                <a:gd name="connsiteX6" fmla="*/ 498921 w 4413566"/>
                <a:gd name="connsiteY6" fmla="*/ 579507 h 1455510"/>
                <a:gd name="connsiteX7" fmla="*/ 626561 w 4413566"/>
                <a:gd name="connsiteY7" fmla="*/ 297814 h 1455510"/>
                <a:gd name="connsiteX8" fmla="*/ 610259 w 4413566"/>
                <a:gd name="connsiteY8" fmla="*/ 337058 h 1455510"/>
                <a:gd name="connsiteX9" fmla="*/ 547920 w 4413566"/>
                <a:gd name="connsiteY9" fmla="*/ 472808 h 1455510"/>
                <a:gd name="connsiteX10" fmla="*/ 551792 w 4413566"/>
                <a:gd name="connsiteY10" fmla="*/ 472808 h 1455510"/>
                <a:gd name="connsiteX11" fmla="*/ 585345 w 4413566"/>
                <a:gd name="connsiteY11" fmla="*/ 399252 h 1455510"/>
                <a:gd name="connsiteX12" fmla="*/ 2206784 w 4413566"/>
                <a:gd name="connsiteY12" fmla="*/ 107206 h 1455510"/>
                <a:gd name="connsiteX13" fmla="*/ 3828223 w 4413566"/>
                <a:gd name="connsiteY13" fmla="*/ 399252 h 1455510"/>
                <a:gd name="connsiteX14" fmla="*/ 3861776 w 4413566"/>
                <a:gd name="connsiteY14" fmla="*/ 472808 h 1455510"/>
                <a:gd name="connsiteX15" fmla="*/ 3865647 w 4413566"/>
                <a:gd name="connsiteY15" fmla="*/ 472808 h 1455510"/>
                <a:gd name="connsiteX16" fmla="*/ 3803308 w 4413566"/>
                <a:gd name="connsiteY16" fmla="*/ 337058 h 1455510"/>
                <a:gd name="connsiteX17" fmla="*/ 3787016 w 4413566"/>
                <a:gd name="connsiteY17" fmla="*/ 297836 h 1455510"/>
                <a:gd name="connsiteX18" fmla="*/ 3914645 w 4413566"/>
                <a:gd name="connsiteY18" fmla="*/ 579507 h 1455510"/>
                <a:gd name="connsiteX19" fmla="*/ 4385777 w 4413566"/>
                <a:gd name="connsiteY19" fmla="*/ 1416784 h 1455510"/>
                <a:gd name="connsiteX20" fmla="*/ 4413566 w 4413566"/>
                <a:gd name="connsiteY20" fmla="*/ 1455508 h 1455510"/>
                <a:gd name="connsiteX21" fmla="*/ 4372544 w 4413566"/>
                <a:gd name="connsiteY21" fmla="*/ 1426917 h 1455510"/>
                <a:gd name="connsiteX22" fmla="*/ 2206784 w 4413566"/>
                <a:gd name="connsiteY22" fmla="*/ 1141368 h 1455510"/>
                <a:gd name="connsiteX23" fmla="*/ 41024 w 4413566"/>
                <a:gd name="connsiteY23" fmla="*/ 1426917 h 1455510"/>
                <a:gd name="connsiteX24" fmla="*/ 0 w 4413566"/>
                <a:gd name="connsiteY24" fmla="*/ 1455510 h 1455510"/>
                <a:gd name="connsiteX0" fmla="*/ 728457 w 4413566"/>
                <a:gd name="connsiteY0" fmla="*/ 52508 h 1455510"/>
                <a:gd name="connsiteX1" fmla="*/ 749832 w 4413566"/>
                <a:gd name="connsiteY1" fmla="*/ 0 h 1455510"/>
                <a:gd name="connsiteX2" fmla="*/ 728457 w 4413566"/>
                <a:gd name="connsiteY2" fmla="*/ 52508 h 1455510"/>
                <a:gd name="connsiteX3" fmla="*/ 0 w 4413566"/>
                <a:gd name="connsiteY3" fmla="*/ 1455510 h 1455510"/>
                <a:gd name="connsiteX4" fmla="*/ 27790 w 4413566"/>
                <a:gd name="connsiteY4" fmla="*/ 1416784 h 1455510"/>
                <a:gd name="connsiteX5" fmla="*/ 498921 w 4413566"/>
                <a:gd name="connsiteY5" fmla="*/ 579507 h 1455510"/>
                <a:gd name="connsiteX6" fmla="*/ 626561 w 4413566"/>
                <a:gd name="connsiteY6" fmla="*/ 297814 h 1455510"/>
                <a:gd name="connsiteX7" fmla="*/ 610259 w 4413566"/>
                <a:gd name="connsiteY7" fmla="*/ 337058 h 1455510"/>
                <a:gd name="connsiteX8" fmla="*/ 547920 w 4413566"/>
                <a:gd name="connsiteY8" fmla="*/ 472808 h 1455510"/>
                <a:gd name="connsiteX9" fmla="*/ 551792 w 4413566"/>
                <a:gd name="connsiteY9" fmla="*/ 472808 h 1455510"/>
                <a:gd name="connsiteX10" fmla="*/ 585345 w 4413566"/>
                <a:gd name="connsiteY10" fmla="*/ 399252 h 1455510"/>
                <a:gd name="connsiteX11" fmla="*/ 2206784 w 4413566"/>
                <a:gd name="connsiteY11" fmla="*/ 107206 h 1455510"/>
                <a:gd name="connsiteX12" fmla="*/ 3828223 w 4413566"/>
                <a:gd name="connsiteY12" fmla="*/ 399252 h 1455510"/>
                <a:gd name="connsiteX13" fmla="*/ 3861776 w 4413566"/>
                <a:gd name="connsiteY13" fmla="*/ 472808 h 1455510"/>
                <a:gd name="connsiteX14" fmla="*/ 3865647 w 4413566"/>
                <a:gd name="connsiteY14" fmla="*/ 472808 h 1455510"/>
                <a:gd name="connsiteX15" fmla="*/ 3803308 w 4413566"/>
                <a:gd name="connsiteY15" fmla="*/ 337058 h 1455510"/>
                <a:gd name="connsiteX16" fmla="*/ 3787016 w 4413566"/>
                <a:gd name="connsiteY16" fmla="*/ 297836 h 1455510"/>
                <a:gd name="connsiteX17" fmla="*/ 3914645 w 4413566"/>
                <a:gd name="connsiteY17" fmla="*/ 579507 h 1455510"/>
                <a:gd name="connsiteX18" fmla="*/ 4385777 w 4413566"/>
                <a:gd name="connsiteY18" fmla="*/ 1416784 h 1455510"/>
                <a:gd name="connsiteX19" fmla="*/ 4413566 w 4413566"/>
                <a:gd name="connsiteY19" fmla="*/ 1455508 h 1455510"/>
                <a:gd name="connsiteX20" fmla="*/ 4372544 w 4413566"/>
                <a:gd name="connsiteY20" fmla="*/ 1426917 h 1455510"/>
                <a:gd name="connsiteX21" fmla="*/ 2206784 w 4413566"/>
                <a:gd name="connsiteY21" fmla="*/ 1141368 h 1455510"/>
                <a:gd name="connsiteX22" fmla="*/ 41024 w 4413566"/>
                <a:gd name="connsiteY22" fmla="*/ 1426917 h 1455510"/>
                <a:gd name="connsiteX23" fmla="*/ 0 w 4413566"/>
                <a:gd name="connsiteY23" fmla="*/ 1455510 h 1455510"/>
                <a:gd name="connsiteX0" fmla="*/ 0 w 4413566"/>
                <a:gd name="connsiteY0" fmla="*/ 1348304 h 1348304"/>
                <a:gd name="connsiteX1" fmla="*/ 27790 w 4413566"/>
                <a:gd name="connsiteY1" fmla="*/ 1309578 h 1348304"/>
                <a:gd name="connsiteX2" fmla="*/ 498921 w 4413566"/>
                <a:gd name="connsiteY2" fmla="*/ 472301 h 1348304"/>
                <a:gd name="connsiteX3" fmla="*/ 626561 w 4413566"/>
                <a:gd name="connsiteY3" fmla="*/ 190608 h 1348304"/>
                <a:gd name="connsiteX4" fmla="*/ 610259 w 4413566"/>
                <a:gd name="connsiteY4" fmla="*/ 229852 h 1348304"/>
                <a:gd name="connsiteX5" fmla="*/ 547920 w 4413566"/>
                <a:gd name="connsiteY5" fmla="*/ 365602 h 1348304"/>
                <a:gd name="connsiteX6" fmla="*/ 551792 w 4413566"/>
                <a:gd name="connsiteY6" fmla="*/ 365602 h 1348304"/>
                <a:gd name="connsiteX7" fmla="*/ 585345 w 4413566"/>
                <a:gd name="connsiteY7" fmla="*/ 292046 h 1348304"/>
                <a:gd name="connsiteX8" fmla="*/ 2206784 w 4413566"/>
                <a:gd name="connsiteY8" fmla="*/ 0 h 1348304"/>
                <a:gd name="connsiteX9" fmla="*/ 3828223 w 4413566"/>
                <a:gd name="connsiteY9" fmla="*/ 292046 h 1348304"/>
                <a:gd name="connsiteX10" fmla="*/ 3861776 w 4413566"/>
                <a:gd name="connsiteY10" fmla="*/ 365602 h 1348304"/>
                <a:gd name="connsiteX11" fmla="*/ 3865647 w 4413566"/>
                <a:gd name="connsiteY11" fmla="*/ 365602 h 1348304"/>
                <a:gd name="connsiteX12" fmla="*/ 3803308 w 4413566"/>
                <a:gd name="connsiteY12" fmla="*/ 229852 h 1348304"/>
                <a:gd name="connsiteX13" fmla="*/ 3787016 w 4413566"/>
                <a:gd name="connsiteY13" fmla="*/ 190630 h 1348304"/>
                <a:gd name="connsiteX14" fmla="*/ 3914645 w 4413566"/>
                <a:gd name="connsiteY14" fmla="*/ 472301 h 1348304"/>
                <a:gd name="connsiteX15" fmla="*/ 4385777 w 4413566"/>
                <a:gd name="connsiteY15" fmla="*/ 1309578 h 1348304"/>
                <a:gd name="connsiteX16" fmla="*/ 4413566 w 4413566"/>
                <a:gd name="connsiteY16" fmla="*/ 1348302 h 1348304"/>
                <a:gd name="connsiteX17" fmla="*/ 4372544 w 4413566"/>
                <a:gd name="connsiteY17" fmla="*/ 1319711 h 1348304"/>
                <a:gd name="connsiteX18" fmla="*/ 2206784 w 4413566"/>
                <a:gd name="connsiteY18" fmla="*/ 1034162 h 1348304"/>
                <a:gd name="connsiteX19" fmla="*/ 41024 w 4413566"/>
                <a:gd name="connsiteY19" fmla="*/ 1319711 h 1348304"/>
                <a:gd name="connsiteX20" fmla="*/ 0 w 4413566"/>
                <a:gd name="connsiteY20" fmla="*/ 1348304 h 1348304"/>
                <a:gd name="connsiteX0" fmla="*/ 0 w 4413566"/>
                <a:gd name="connsiteY0" fmla="*/ 1348304 h 1348304"/>
                <a:gd name="connsiteX1" fmla="*/ 27790 w 4413566"/>
                <a:gd name="connsiteY1" fmla="*/ 1309578 h 1348304"/>
                <a:gd name="connsiteX2" fmla="*/ 498921 w 4413566"/>
                <a:gd name="connsiteY2" fmla="*/ 472301 h 1348304"/>
                <a:gd name="connsiteX3" fmla="*/ 610259 w 4413566"/>
                <a:gd name="connsiteY3" fmla="*/ 229852 h 1348304"/>
                <a:gd name="connsiteX4" fmla="*/ 547920 w 4413566"/>
                <a:gd name="connsiteY4" fmla="*/ 365602 h 1348304"/>
                <a:gd name="connsiteX5" fmla="*/ 551792 w 4413566"/>
                <a:gd name="connsiteY5" fmla="*/ 365602 h 1348304"/>
                <a:gd name="connsiteX6" fmla="*/ 585345 w 4413566"/>
                <a:gd name="connsiteY6" fmla="*/ 292046 h 1348304"/>
                <a:gd name="connsiteX7" fmla="*/ 2206784 w 4413566"/>
                <a:gd name="connsiteY7" fmla="*/ 0 h 1348304"/>
                <a:gd name="connsiteX8" fmla="*/ 3828223 w 4413566"/>
                <a:gd name="connsiteY8" fmla="*/ 292046 h 1348304"/>
                <a:gd name="connsiteX9" fmla="*/ 3861776 w 4413566"/>
                <a:gd name="connsiteY9" fmla="*/ 365602 h 1348304"/>
                <a:gd name="connsiteX10" fmla="*/ 3865647 w 4413566"/>
                <a:gd name="connsiteY10" fmla="*/ 365602 h 1348304"/>
                <a:gd name="connsiteX11" fmla="*/ 3803308 w 4413566"/>
                <a:gd name="connsiteY11" fmla="*/ 229852 h 1348304"/>
                <a:gd name="connsiteX12" fmla="*/ 3787016 w 4413566"/>
                <a:gd name="connsiteY12" fmla="*/ 190630 h 1348304"/>
                <a:gd name="connsiteX13" fmla="*/ 3914645 w 4413566"/>
                <a:gd name="connsiteY13" fmla="*/ 472301 h 1348304"/>
                <a:gd name="connsiteX14" fmla="*/ 4385777 w 4413566"/>
                <a:gd name="connsiteY14" fmla="*/ 1309578 h 1348304"/>
                <a:gd name="connsiteX15" fmla="*/ 4413566 w 4413566"/>
                <a:gd name="connsiteY15" fmla="*/ 1348302 h 1348304"/>
                <a:gd name="connsiteX16" fmla="*/ 4372544 w 4413566"/>
                <a:gd name="connsiteY16" fmla="*/ 1319711 h 1348304"/>
                <a:gd name="connsiteX17" fmla="*/ 2206784 w 4413566"/>
                <a:gd name="connsiteY17" fmla="*/ 1034162 h 1348304"/>
                <a:gd name="connsiteX18" fmla="*/ 41024 w 4413566"/>
                <a:gd name="connsiteY18" fmla="*/ 1319711 h 1348304"/>
                <a:gd name="connsiteX19" fmla="*/ 0 w 4413566"/>
                <a:gd name="connsiteY19" fmla="*/ 1348304 h 1348304"/>
                <a:gd name="connsiteX0" fmla="*/ 0 w 4413566"/>
                <a:gd name="connsiteY0" fmla="*/ 1348304 h 1348304"/>
                <a:gd name="connsiteX1" fmla="*/ 27790 w 4413566"/>
                <a:gd name="connsiteY1" fmla="*/ 1309578 h 1348304"/>
                <a:gd name="connsiteX2" fmla="*/ 498921 w 4413566"/>
                <a:gd name="connsiteY2" fmla="*/ 472301 h 1348304"/>
                <a:gd name="connsiteX3" fmla="*/ 547920 w 4413566"/>
                <a:gd name="connsiteY3" fmla="*/ 365602 h 1348304"/>
                <a:gd name="connsiteX4" fmla="*/ 551792 w 4413566"/>
                <a:gd name="connsiteY4" fmla="*/ 365602 h 1348304"/>
                <a:gd name="connsiteX5" fmla="*/ 585345 w 4413566"/>
                <a:gd name="connsiteY5" fmla="*/ 292046 h 1348304"/>
                <a:gd name="connsiteX6" fmla="*/ 2206784 w 4413566"/>
                <a:gd name="connsiteY6" fmla="*/ 0 h 1348304"/>
                <a:gd name="connsiteX7" fmla="*/ 3828223 w 4413566"/>
                <a:gd name="connsiteY7" fmla="*/ 292046 h 1348304"/>
                <a:gd name="connsiteX8" fmla="*/ 3861776 w 4413566"/>
                <a:gd name="connsiteY8" fmla="*/ 365602 h 1348304"/>
                <a:gd name="connsiteX9" fmla="*/ 3865647 w 4413566"/>
                <a:gd name="connsiteY9" fmla="*/ 365602 h 1348304"/>
                <a:gd name="connsiteX10" fmla="*/ 3803308 w 4413566"/>
                <a:gd name="connsiteY10" fmla="*/ 229852 h 1348304"/>
                <a:gd name="connsiteX11" fmla="*/ 3787016 w 4413566"/>
                <a:gd name="connsiteY11" fmla="*/ 190630 h 1348304"/>
                <a:gd name="connsiteX12" fmla="*/ 3914645 w 4413566"/>
                <a:gd name="connsiteY12" fmla="*/ 472301 h 1348304"/>
                <a:gd name="connsiteX13" fmla="*/ 4385777 w 4413566"/>
                <a:gd name="connsiteY13" fmla="*/ 1309578 h 1348304"/>
                <a:gd name="connsiteX14" fmla="*/ 4413566 w 4413566"/>
                <a:gd name="connsiteY14" fmla="*/ 1348302 h 1348304"/>
                <a:gd name="connsiteX15" fmla="*/ 4372544 w 4413566"/>
                <a:gd name="connsiteY15" fmla="*/ 1319711 h 1348304"/>
                <a:gd name="connsiteX16" fmla="*/ 2206784 w 4413566"/>
                <a:gd name="connsiteY16" fmla="*/ 1034162 h 1348304"/>
                <a:gd name="connsiteX17" fmla="*/ 41024 w 4413566"/>
                <a:gd name="connsiteY17" fmla="*/ 1319711 h 1348304"/>
                <a:gd name="connsiteX18" fmla="*/ 0 w 4413566"/>
                <a:gd name="connsiteY18" fmla="*/ 1348304 h 1348304"/>
                <a:gd name="connsiteX0" fmla="*/ 0 w 4413566"/>
                <a:gd name="connsiteY0" fmla="*/ 1348304 h 1348304"/>
                <a:gd name="connsiteX1" fmla="*/ 27790 w 4413566"/>
                <a:gd name="connsiteY1" fmla="*/ 1309578 h 1348304"/>
                <a:gd name="connsiteX2" fmla="*/ 498921 w 4413566"/>
                <a:gd name="connsiteY2" fmla="*/ 472301 h 1348304"/>
                <a:gd name="connsiteX3" fmla="*/ 547920 w 4413566"/>
                <a:gd name="connsiteY3" fmla="*/ 365602 h 1348304"/>
                <a:gd name="connsiteX4" fmla="*/ 585345 w 4413566"/>
                <a:gd name="connsiteY4" fmla="*/ 292046 h 1348304"/>
                <a:gd name="connsiteX5" fmla="*/ 2206784 w 4413566"/>
                <a:gd name="connsiteY5" fmla="*/ 0 h 1348304"/>
                <a:gd name="connsiteX6" fmla="*/ 3828223 w 4413566"/>
                <a:gd name="connsiteY6" fmla="*/ 292046 h 1348304"/>
                <a:gd name="connsiteX7" fmla="*/ 3861776 w 4413566"/>
                <a:gd name="connsiteY7" fmla="*/ 365602 h 1348304"/>
                <a:gd name="connsiteX8" fmla="*/ 3865647 w 4413566"/>
                <a:gd name="connsiteY8" fmla="*/ 365602 h 1348304"/>
                <a:gd name="connsiteX9" fmla="*/ 3803308 w 4413566"/>
                <a:gd name="connsiteY9" fmla="*/ 229852 h 1348304"/>
                <a:gd name="connsiteX10" fmla="*/ 3787016 w 4413566"/>
                <a:gd name="connsiteY10" fmla="*/ 190630 h 1348304"/>
                <a:gd name="connsiteX11" fmla="*/ 3914645 w 4413566"/>
                <a:gd name="connsiteY11" fmla="*/ 472301 h 1348304"/>
                <a:gd name="connsiteX12" fmla="*/ 4385777 w 4413566"/>
                <a:gd name="connsiteY12" fmla="*/ 1309578 h 1348304"/>
                <a:gd name="connsiteX13" fmla="*/ 4413566 w 4413566"/>
                <a:gd name="connsiteY13" fmla="*/ 1348302 h 1348304"/>
                <a:gd name="connsiteX14" fmla="*/ 4372544 w 4413566"/>
                <a:gd name="connsiteY14" fmla="*/ 1319711 h 1348304"/>
                <a:gd name="connsiteX15" fmla="*/ 2206784 w 4413566"/>
                <a:gd name="connsiteY15" fmla="*/ 1034162 h 1348304"/>
                <a:gd name="connsiteX16" fmla="*/ 41024 w 4413566"/>
                <a:gd name="connsiteY16" fmla="*/ 1319711 h 1348304"/>
                <a:gd name="connsiteX17" fmla="*/ 0 w 4413566"/>
                <a:gd name="connsiteY17" fmla="*/ 1348304 h 1348304"/>
                <a:gd name="connsiteX0" fmla="*/ 0 w 4413566"/>
                <a:gd name="connsiteY0" fmla="*/ 1348304 h 1348304"/>
                <a:gd name="connsiteX1" fmla="*/ 27790 w 4413566"/>
                <a:gd name="connsiteY1" fmla="*/ 1309578 h 1348304"/>
                <a:gd name="connsiteX2" fmla="*/ 498921 w 4413566"/>
                <a:gd name="connsiteY2" fmla="*/ 472301 h 1348304"/>
                <a:gd name="connsiteX3" fmla="*/ 547920 w 4413566"/>
                <a:gd name="connsiteY3" fmla="*/ 365602 h 1348304"/>
                <a:gd name="connsiteX4" fmla="*/ 585345 w 4413566"/>
                <a:gd name="connsiteY4" fmla="*/ 292046 h 1348304"/>
                <a:gd name="connsiteX5" fmla="*/ 2206784 w 4413566"/>
                <a:gd name="connsiteY5" fmla="*/ 0 h 1348304"/>
                <a:gd name="connsiteX6" fmla="*/ 3828223 w 4413566"/>
                <a:gd name="connsiteY6" fmla="*/ 292046 h 1348304"/>
                <a:gd name="connsiteX7" fmla="*/ 3861776 w 4413566"/>
                <a:gd name="connsiteY7" fmla="*/ 365602 h 1348304"/>
                <a:gd name="connsiteX8" fmla="*/ 3865647 w 4413566"/>
                <a:gd name="connsiteY8" fmla="*/ 365602 h 1348304"/>
                <a:gd name="connsiteX9" fmla="*/ 3803308 w 4413566"/>
                <a:gd name="connsiteY9" fmla="*/ 229852 h 1348304"/>
                <a:gd name="connsiteX10" fmla="*/ 3914645 w 4413566"/>
                <a:gd name="connsiteY10" fmla="*/ 472301 h 1348304"/>
                <a:gd name="connsiteX11" fmla="*/ 4385777 w 4413566"/>
                <a:gd name="connsiteY11" fmla="*/ 1309578 h 1348304"/>
                <a:gd name="connsiteX12" fmla="*/ 4413566 w 4413566"/>
                <a:gd name="connsiteY12" fmla="*/ 1348302 h 1348304"/>
                <a:gd name="connsiteX13" fmla="*/ 4372544 w 4413566"/>
                <a:gd name="connsiteY13" fmla="*/ 1319711 h 1348304"/>
                <a:gd name="connsiteX14" fmla="*/ 2206784 w 4413566"/>
                <a:gd name="connsiteY14" fmla="*/ 1034162 h 1348304"/>
                <a:gd name="connsiteX15" fmla="*/ 41024 w 4413566"/>
                <a:gd name="connsiteY15" fmla="*/ 1319711 h 1348304"/>
                <a:gd name="connsiteX16" fmla="*/ 0 w 4413566"/>
                <a:gd name="connsiteY16" fmla="*/ 1348304 h 1348304"/>
                <a:gd name="connsiteX0" fmla="*/ 0 w 4413566"/>
                <a:gd name="connsiteY0" fmla="*/ 1348304 h 1348304"/>
                <a:gd name="connsiteX1" fmla="*/ 27790 w 4413566"/>
                <a:gd name="connsiteY1" fmla="*/ 1309578 h 1348304"/>
                <a:gd name="connsiteX2" fmla="*/ 498921 w 4413566"/>
                <a:gd name="connsiteY2" fmla="*/ 472301 h 1348304"/>
                <a:gd name="connsiteX3" fmla="*/ 547920 w 4413566"/>
                <a:gd name="connsiteY3" fmla="*/ 365602 h 1348304"/>
                <a:gd name="connsiteX4" fmla="*/ 585345 w 4413566"/>
                <a:gd name="connsiteY4" fmla="*/ 292046 h 1348304"/>
                <a:gd name="connsiteX5" fmla="*/ 2206784 w 4413566"/>
                <a:gd name="connsiteY5" fmla="*/ 0 h 1348304"/>
                <a:gd name="connsiteX6" fmla="*/ 3828223 w 4413566"/>
                <a:gd name="connsiteY6" fmla="*/ 292046 h 1348304"/>
                <a:gd name="connsiteX7" fmla="*/ 3861776 w 4413566"/>
                <a:gd name="connsiteY7" fmla="*/ 365602 h 1348304"/>
                <a:gd name="connsiteX8" fmla="*/ 3865647 w 4413566"/>
                <a:gd name="connsiteY8" fmla="*/ 365602 h 1348304"/>
                <a:gd name="connsiteX9" fmla="*/ 3914645 w 4413566"/>
                <a:gd name="connsiteY9" fmla="*/ 472301 h 1348304"/>
                <a:gd name="connsiteX10" fmla="*/ 4385777 w 4413566"/>
                <a:gd name="connsiteY10" fmla="*/ 1309578 h 1348304"/>
                <a:gd name="connsiteX11" fmla="*/ 4413566 w 4413566"/>
                <a:gd name="connsiteY11" fmla="*/ 1348302 h 1348304"/>
                <a:gd name="connsiteX12" fmla="*/ 4372544 w 4413566"/>
                <a:gd name="connsiteY12" fmla="*/ 1319711 h 1348304"/>
                <a:gd name="connsiteX13" fmla="*/ 2206784 w 4413566"/>
                <a:gd name="connsiteY13" fmla="*/ 1034162 h 1348304"/>
                <a:gd name="connsiteX14" fmla="*/ 41024 w 4413566"/>
                <a:gd name="connsiteY14" fmla="*/ 1319711 h 1348304"/>
                <a:gd name="connsiteX15" fmla="*/ 0 w 4413566"/>
                <a:gd name="connsiteY15" fmla="*/ 1348304 h 1348304"/>
                <a:gd name="connsiteX0" fmla="*/ 0 w 4413566"/>
                <a:gd name="connsiteY0" fmla="*/ 1348304 h 1348304"/>
                <a:gd name="connsiteX1" fmla="*/ 27790 w 4413566"/>
                <a:gd name="connsiteY1" fmla="*/ 1309578 h 1348304"/>
                <a:gd name="connsiteX2" fmla="*/ 498921 w 4413566"/>
                <a:gd name="connsiteY2" fmla="*/ 472301 h 1348304"/>
                <a:gd name="connsiteX3" fmla="*/ 547920 w 4413566"/>
                <a:gd name="connsiteY3" fmla="*/ 365602 h 1348304"/>
                <a:gd name="connsiteX4" fmla="*/ 585345 w 4413566"/>
                <a:gd name="connsiteY4" fmla="*/ 292046 h 1348304"/>
                <a:gd name="connsiteX5" fmla="*/ 2206784 w 4413566"/>
                <a:gd name="connsiteY5" fmla="*/ 0 h 1348304"/>
                <a:gd name="connsiteX6" fmla="*/ 3828223 w 4413566"/>
                <a:gd name="connsiteY6" fmla="*/ 292046 h 1348304"/>
                <a:gd name="connsiteX7" fmla="*/ 3861776 w 4413566"/>
                <a:gd name="connsiteY7" fmla="*/ 365602 h 1348304"/>
                <a:gd name="connsiteX8" fmla="*/ 3914645 w 4413566"/>
                <a:gd name="connsiteY8" fmla="*/ 472301 h 1348304"/>
                <a:gd name="connsiteX9" fmla="*/ 4385777 w 4413566"/>
                <a:gd name="connsiteY9" fmla="*/ 1309578 h 1348304"/>
                <a:gd name="connsiteX10" fmla="*/ 4413566 w 4413566"/>
                <a:gd name="connsiteY10" fmla="*/ 1348302 h 1348304"/>
                <a:gd name="connsiteX11" fmla="*/ 4372544 w 4413566"/>
                <a:gd name="connsiteY11" fmla="*/ 1319711 h 1348304"/>
                <a:gd name="connsiteX12" fmla="*/ 2206784 w 4413566"/>
                <a:gd name="connsiteY12" fmla="*/ 1034162 h 1348304"/>
                <a:gd name="connsiteX13" fmla="*/ 41024 w 4413566"/>
                <a:gd name="connsiteY13" fmla="*/ 1319711 h 1348304"/>
                <a:gd name="connsiteX14" fmla="*/ 0 w 4413566"/>
                <a:gd name="connsiteY14" fmla="*/ 1348304 h 134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13566" h="1348304">
                  <a:moveTo>
                    <a:pt x="0" y="1348304"/>
                  </a:moveTo>
                  <a:lnTo>
                    <a:pt x="27790" y="1309578"/>
                  </a:lnTo>
                  <a:cubicBezTo>
                    <a:pt x="189464" y="1069164"/>
                    <a:pt x="348304" y="787401"/>
                    <a:pt x="498921" y="472301"/>
                  </a:cubicBezTo>
                  <a:lnTo>
                    <a:pt x="547920" y="365602"/>
                  </a:lnTo>
                  <a:lnTo>
                    <a:pt x="585345" y="292046"/>
                  </a:lnTo>
                  <a:cubicBezTo>
                    <a:pt x="739673" y="125376"/>
                    <a:pt x="1406975" y="0"/>
                    <a:pt x="2206784" y="0"/>
                  </a:cubicBezTo>
                  <a:cubicBezTo>
                    <a:pt x="3006592" y="0"/>
                    <a:pt x="3673894" y="125376"/>
                    <a:pt x="3828223" y="292046"/>
                  </a:cubicBezTo>
                  <a:lnTo>
                    <a:pt x="3861776" y="365602"/>
                  </a:lnTo>
                  <a:lnTo>
                    <a:pt x="3914645" y="472301"/>
                  </a:lnTo>
                  <a:cubicBezTo>
                    <a:pt x="4065263" y="787401"/>
                    <a:pt x="4224103" y="1069164"/>
                    <a:pt x="4385777" y="1309578"/>
                  </a:cubicBezTo>
                  <a:lnTo>
                    <a:pt x="4413566" y="1348302"/>
                  </a:lnTo>
                  <a:lnTo>
                    <a:pt x="4372544" y="1319711"/>
                  </a:lnTo>
                  <a:cubicBezTo>
                    <a:pt x="4085426" y="1154278"/>
                    <a:pt x="3224378" y="1034162"/>
                    <a:pt x="2206784" y="1034162"/>
                  </a:cubicBezTo>
                  <a:cubicBezTo>
                    <a:pt x="1189190" y="1034162"/>
                    <a:pt x="328142" y="1154278"/>
                    <a:pt x="41024" y="1319711"/>
                  </a:cubicBezTo>
                  <a:lnTo>
                    <a:pt x="0" y="1348304"/>
                  </a:lnTo>
                  <a:close/>
                </a:path>
              </a:pathLst>
            </a:custGeom>
            <a:solidFill>
              <a:srgbClr val="295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3" name="Freeform 42"/>
            <p:cNvSpPr/>
            <p:nvPr/>
          </p:nvSpPr>
          <p:spPr>
            <a:xfrm rot="5400000">
              <a:off x="5852983" y="906746"/>
              <a:ext cx="1164248" cy="4966015"/>
            </a:xfrm>
            <a:custGeom>
              <a:avLst/>
              <a:gdLst>
                <a:gd name="connsiteX0" fmla="*/ 0 w 1293674"/>
                <a:gd name="connsiteY0" fmla="*/ 5531399 h 5531399"/>
                <a:gd name="connsiteX1" fmla="*/ 24622 w 1293674"/>
                <a:gd name="connsiteY1" fmla="*/ 5470132 h 5531399"/>
                <a:gd name="connsiteX2" fmla="*/ 874920 w 1293674"/>
                <a:gd name="connsiteY2" fmla="*/ 2161692 h 5531399"/>
                <a:gd name="connsiteX3" fmla="*/ 1132714 w 1293674"/>
                <a:gd name="connsiteY3" fmla="*/ 115768 h 5531399"/>
                <a:gd name="connsiteX4" fmla="*/ 1135959 w 1293674"/>
                <a:gd name="connsiteY4" fmla="*/ 69385 h 5531399"/>
                <a:gd name="connsiteX5" fmla="*/ 1204623 w 1293674"/>
                <a:gd name="connsiteY5" fmla="*/ 32535 h 5531399"/>
                <a:gd name="connsiteX6" fmla="*/ 1293674 w 1293674"/>
                <a:gd name="connsiteY6" fmla="*/ 0 h 5531399"/>
                <a:gd name="connsiteX7" fmla="*/ 1288373 w 1293674"/>
                <a:gd name="connsiteY7" fmla="*/ 115773 h 5531399"/>
                <a:gd name="connsiteX8" fmla="*/ 1119633 w 1293674"/>
                <a:gd name="connsiteY8" fmla="*/ 2161696 h 5531399"/>
                <a:gd name="connsiteX9" fmla="*/ 642214 w 1293674"/>
                <a:gd name="connsiteY9" fmla="*/ 5134579 h 5531399"/>
                <a:gd name="connsiteX10" fmla="*/ 577619 w 1293674"/>
                <a:gd name="connsiteY10" fmla="*/ 5408438 h 5531399"/>
                <a:gd name="connsiteX11" fmla="*/ 495291 w 1293674"/>
                <a:gd name="connsiteY11" fmla="*/ 5420628 h 5531399"/>
                <a:gd name="connsiteX12" fmla="*/ 172583 w 1293674"/>
                <a:gd name="connsiteY12" fmla="*/ 5485518 h 5531399"/>
                <a:gd name="connsiteX13" fmla="*/ 53091 w 1293674"/>
                <a:gd name="connsiteY13" fmla="*/ 5517558 h 5531399"/>
                <a:gd name="connsiteX14" fmla="*/ 0 w 1293674"/>
                <a:gd name="connsiteY14" fmla="*/ 5531399 h 553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3674" h="5531399">
                  <a:moveTo>
                    <a:pt x="0" y="5531399"/>
                  </a:moveTo>
                  <a:lnTo>
                    <a:pt x="24622" y="5470132"/>
                  </a:lnTo>
                  <a:cubicBezTo>
                    <a:pt x="350145" y="4610877"/>
                    <a:pt x="653576" y="3461276"/>
                    <a:pt x="874920" y="2161692"/>
                  </a:cubicBezTo>
                  <a:cubicBezTo>
                    <a:pt x="995968" y="1450982"/>
                    <a:pt x="1081498" y="759808"/>
                    <a:pt x="1132714" y="115768"/>
                  </a:cubicBezTo>
                  <a:lnTo>
                    <a:pt x="1135959" y="69385"/>
                  </a:lnTo>
                  <a:lnTo>
                    <a:pt x="1204623" y="32535"/>
                  </a:lnTo>
                  <a:lnTo>
                    <a:pt x="1293674" y="0"/>
                  </a:lnTo>
                  <a:lnTo>
                    <a:pt x="1288373" y="115773"/>
                  </a:lnTo>
                  <a:cubicBezTo>
                    <a:pt x="1254850" y="759812"/>
                    <a:pt x="1198866" y="1450987"/>
                    <a:pt x="1119633" y="2161696"/>
                  </a:cubicBezTo>
                  <a:cubicBezTo>
                    <a:pt x="992862" y="3298832"/>
                    <a:pt x="824953" y="4321137"/>
                    <a:pt x="642214" y="5134579"/>
                  </a:cubicBezTo>
                  <a:lnTo>
                    <a:pt x="577619" y="5408438"/>
                  </a:lnTo>
                  <a:lnTo>
                    <a:pt x="495291" y="5420628"/>
                  </a:lnTo>
                  <a:cubicBezTo>
                    <a:pt x="379288" y="5439727"/>
                    <a:pt x="271231" y="5461476"/>
                    <a:pt x="172583" y="5485518"/>
                  </a:cubicBezTo>
                  <a:lnTo>
                    <a:pt x="53091" y="5517558"/>
                  </a:lnTo>
                  <a:lnTo>
                    <a:pt x="0" y="5531399"/>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46" name="Oval 45"/>
          <p:cNvSpPr/>
          <p:nvPr/>
        </p:nvSpPr>
        <p:spPr>
          <a:xfrm rot="5400000">
            <a:off x="1720712" y="4340625"/>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7" name="Oval 46"/>
          <p:cNvSpPr/>
          <p:nvPr/>
        </p:nvSpPr>
        <p:spPr>
          <a:xfrm rot="5400000">
            <a:off x="1929853" y="4010982"/>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9" name="Oval 48"/>
          <p:cNvSpPr/>
          <p:nvPr/>
        </p:nvSpPr>
        <p:spPr>
          <a:xfrm rot="5400000">
            <a:off x="659573" y="4513996"/>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0" name="Oval 49"/>
          <p:cNvSpPr/>
          <p:nvPr/>
        </p:nvSpPr>
        <p:spPr>
          <a:xfrm rot="5400000">
            <a:off x="1205085" y="3921928"/>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1" name="Oval 50"/>
          <p:cNvSpPr/>
          <p:nvPr/>
        </p:nvSpPr>
        <p:spPr>
          <a:xfrm rot="5400000">
            <a:off x="2052677" y="4366260"/>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2" name="Oval 51"/>
          <p:cNvSpPr/>
          <p:nvPr/>
        </p:nvSpPr>
        <p:spPr>
          <a:xfrm rot="5400000">
            <a:off x="1421785" y="4393777"/>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4" name="Oval 53"/>
          <p:cNvSpPr/>
          <p:nvPr/>
        </p:nvSpPr>
        <p:spPr>
          <a:xfrm rot="5400000">
            <a:off x="1541560" y="4024830"/>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5" name="Oval 54"/>
          <p:cNvSpPr/>
          <p:nvPr/>
        </p:nvSpPr>
        <p:spPr>
          <a:xfrm rot="5400000">
            <a:off x="806632" y="4109509"/>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7" name="Oval 56"/>
          <p:cNvSpPr/>
          <p:nvPr/>
        </p:nvSpPr>
        <p:spPr>
          <a:xfrm rot="5400000">
            <a:off x="1165597" y="4268788"/>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9" name="Oval 58"/>
          <p:cNvSpPr/>
          <p:nvPr/>
        </p:nvSpPr>
        <p:spPr>
          <a:xfrm rot="15763806">
            <a:off x="1235443" y="6165888"/>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0" name="Oval 59"/>
          <p:cNvSpPr/>
          <p:nvPr/>
        </p:nvSpPr>
        <p:spPr>
          <a:xfrm rot="15763806">
            <a:off x="957308" y="5552214"/>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1" name="Oval 60"/>
          <p:cNvSpPr/>
          <p:nvPr/>
        </p:nvSpPr>
        <p:spPr>
          <a:xfrm rot="15763806">
            <a:off x="791562" y="5905673"/>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4" name="Oval 63"/>
          <p:cNvSpPr/>
          <p:nvPr/>
        </p:nvSpPr>
        <p:spPr>
          <a:xfrm rot="15763806">
            <a:off x="1521773" y="5902296"/>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5" name="Oval 64"/>
          <p:cNvSpPr/>
          <p:nvPr/>
        </p:nvSpPr>
        <p:spPr>
          <a:xfrm rot="15763806">
            <a:off x="624768" y="5568793"/>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6" name="Oval 65"/>
          <p:cNvSpPr/>
          <p:nvPr/>
        </p:nvSpPr>
        <p:spPr>
          <a:xfrm rot="15763806">
            <a:off x="1247106" y="5461662"/>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8" name="Oval 67"/>
          <p:cNvSpPr/>
          <p:nvPr/>
        </p:nvSpPr>
        <p:spPr>
          <a:xfrm rot="15763806">
            <a:off x="1174982" y="5842800"/>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9" name="Oval 68"/>
          <p:cNvSpPr/>
          <p:nvPr/>
        </p:nvSpPr>
        <p:spPr>
          <a:xfrm rot="15763806">
            <a:off x="1930269" y="5842799"/>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1" name="Oval 70"/>
          <p:cNvSpPr/>
          <p:nvPr/>
        </p:nvSpPr>
        <p:spPr>
          <a:xfrm rot="15763806">
            <a:off x="1517051" y="5553227"/>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4" name="Oval 73"/>
          <p:cNvSpPr/>
          <p:nvPr/>
        </p:nvSpPr>
        <p:spPr>
          <a:xfrm rot="5400000">
            <a:off x="1869797" y="5405042"/>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75" name="Group 74"/>
          <p:cNvGrpSpPr/>
          <p:nvPr/>
        </p:nvGrpSpPr>
        <p:grpSpPr>
          <a:xfrm>
            <a:off x="9969413" y="4794786"/>
            <a:ext cx="380913" cy="444736"/>
            <a:chOff x="6835382" y="3455905"/>
            <a:chExt cx="380913" cy="444736"/>
          </a:xfrm>
        </p:grpSpPr>
        <p:sp>
          <p:nvSpPr>
            <p:cNvPr id="76" name="Oval 75"/>
            <p:cNvSpPr/>
            <p:nvPr/>
          </p:nvSpPr>
          <p:spPr>
            <a:xfrm>
              <a:off x="6835382" y="3455905"/>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7" name="Oval 76"/>
            <p:cNvSpPr/>
            <p:nvPr/>
          </p:nvSpPr>
          <p:spPr>
            <a:xfrm>
              <a:off x="6835382" y="3717761"/>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8" name="Oval 77"/>
            <p:cNvSpPr/>
            <p:nvPr/>
          </p:nvSpPr>
          <p:spPr>
            <a:xfrm>
              <a:off x="7033415" y="3586833"/>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sp>
        <p:nvSpPr>
          <p:cNvPr id="79" name="TextBox 78"/>
          <p:cNvSpPr txBox="1"/>
          <p:nvPr/>
        </p:nvSpPr>
        <p:spPr>
          <a:xfrm>
            <a:off x="3794181" y="4892051"/>
            <a:ext cx="1245590"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1600" dirty="0">
                <a:solidFill>
                  <a:srgbClr val="FFFFFF"/>
                </a:solidFill>
                <a:latin typeface="Trebuchet MS" panose="020B0603020202020204" pitchFamily="34" charset="0"/>
              </a:rPr>
              <a:t>Ideation</a:t>
            </a:r>
          </a:p>
        </p:txBody>
      </p:sp>
      <p:sp>
        <p:nvSpPr>
          <p:cNvPr id="80" name="TextBox 79"/>
          <p:cNvSpPr txBox="1"/>
          <p:nvPr/>
        </p:nvSpPr>
        <p:spPr>
          <a:xfrm>
            <a:off x="5306403" y="4768940"/>
            <a:ext cx="124559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1600" dirty="0">
                <a:solidFill>
                  <a:srgbClr val="FFFFFF"/>
                </a:solidFill>
                <a:latin typeface="Trebuchet MS" panose="020B0603020202020204" pitchFamily="34" charset="0"/>
              </a:rPr>
              <a:t>1</a:t>
            </a:r>
            <a:r>
              <a:rPr lang="en-US" sz="1600" baseline="30000" dirty="0">
                <a:solidFill>
                  <a:srgbClr val="FFFFFF"/>
                </a:solidFill>
                <a:latin typeface="Trebuchet MS" panose="020B0603020202020204" pitchFamily="34" charset="0"/>
              </a:rPr>
              <a:t>st</a:t>
            </a:r>
            <a:r>
              <a:rPr lang="en-US" sz="1600" dirty="0">
                <a:solidFill>
                  <a:srgbClr val="FFFFFF"/>
                </a:solidFill>
                <a:latin typeface="Trebuchet MS" panose="020B0603020202020204" pitchFamily="34" charset="0"/>
              </a:rPr>
              <a:t> round of prioritization</a:t>
            </a:r>
          </a:p>
        </p:txBody>
      </p:sp>
      <p:sp>
        <p:nvSpPr>
          <p:cNvPr id="81" name="TextBox 80"/>
          <p:cNvSpPr txBox="1"/>
          <p:nvPr/>
        </p:nvSpPr>
        <p:spPr>
          <a:xfrm>
            <a:off x="6782476" y="4768940"/>
            <a:ext cx="124559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1600" dirty="0">
                <a:solidFill>
                  <a:srgbClr val="FFFFFF"/>
                </a:solidFill>
                <a:latin typeface="Trebuchet MS" panose="020B0603020202020204" pitchFamily="34" charset="0"/>
              </a:rPr>
              <a:t>Research &amp; refinement</a:t>
            </a:r>
          </a:p>
        </p:txBody>
      </p:sp>
      <p:sp>
        <p:nvSpPr>
          <p:cNvPr id="82" name="TextBox 81"/>
          <p:cNvSpPr txBox="1"/>
          <p:nvPr/>
        </p:nvSpPr>
        <p:spPr>
          <a:xfrm>
            <a:off x="8311894" y="4768940"/>
            <a:ext cx="1245590"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sz="1600" dirty="0">
                <a:solidFill>
                  <a:srgbClr val="575757"/>
                </a:solidFill>
                <a:latin typeface="Trebuchet MS" panose="020B0603020202020204" pitchFamily="34" charset="0"/>
              </a:rPr>
              <a:t>2</a:t>
            </a:r>
            <a:r>
              <a:rPr lang="en-US" sz="1600" baseline="30000" dirty="0">
                <a:solidFill>
                  <a:srgbClr val="575757"/>
                </a:solidFill>
                <a:latin typeface="Trebuchet MS" panose="020B0603020202020204" pitchFamily="34" charset="0"/>
              </a:rPr>
              <a:t>nd</a:t>
            </a:r>
            <a:r>
              <a:rPr lang="en-US" sz="1600" dirty="0">
                <a:solidFill>
                  <a:srgbClr val="575757"/>
                </a:solidFill>
                <a:latin typeface="Trebuchet MS" panose="020B0603020202020204" pitchFamily="34" charset="0"/>
              </a:rPr>
              <a:t> round of prioritization</a:t>
            </a:r>
          </a:p>
        </p:txBody>
      </p:sp>
      <p:sp>
        <p:nvSpPr>
          <p:cNvPr id="92" name="TextBox 91"/>
          <p:cNvSpPr txBox="1"/>
          <p:nvPr/>
        </p:nvSpPr>
        <p:spPr>
          <a:xfrm>
            <a:off x="789087" y="4788378"/>
            <a:ext cx="1245590" cy="5539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dirty="0">
                <a:solidFill>
                  <a:srgbClr val="29BA74"/>
                </a:solidFill>
                <a:latin typeface="Trebuchet MS" panose="020B0603020202020204" pitchFamily="34" charset="0"/>
              </a:rPr>
              <a:t>Initial list of solutions </a:t>
            </a:r>
          </a:p>
        </p:txBody>
      </p:sp>
      <p:sp>
        <p:nvSpPr>
          <p:cNvPr id="93" name="TextBox 92"/>
          <p:cNvSpPr txBox="1"/>
          <p:nvPr/>
        </p:nvSpPr>
        <p:spPr>
          <a:xfrm>
            <a:off x="10486823" y="4511379"/>
            <a:ext cx="1245590" cy="11079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ctr"/>
            <a:r>
              <a:rPr lang="en-US" dirty="0">
                <a:solidFill>
                  <a:srgbClr val="29BA74"/>
                </a:solidFill>
                <a:latin typeface="Trebuchet MS" panose="020B0603020202020204" pitchFamily="34" charset="0"/>
              </a:rPr>
              <a:t>Priority solutions for first wave</a:t>
            </a:r>
          </a:p>
        </p:txBody>
      </p:sp>
      <p:sp>
        <p:nvSpPr>
          <p:cNvPr id="94" name="Oval 93"/>
          <p:cNvSpPr/>
          <p:nvPr/>
        </p:nvSpPr>
        <p:spPr>
          <a:xfrm rot="5400000">
            <a:off x="544666" y="4944536"/>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95" name="Oval 94"/>
          <p:cNvSpPr/>
          <p:nvPr/>
        </p:nvSpPr>
        <p:spPr>
          <a:xfrm rot="5400000">
            <a:off x="2065338" y="4854067"/>
            <a:ext cx="182880" cy="182880"/>
          </a:xfrm>
          <a:prstGeom prst="ellipse">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cxnSp>
        <p:nvCxnSpPr>
          <p:cNvPr id="99" name="Straight Connector 98"/>
          <p:cNvCxnSpPr/>
          <p:nvPr/>
        </p:nvCxnSpPr>
        <p:spPr>
          <a:xfrm flipH="1">
            <a:off x="544667" y="3356078"/>
            <a:ext cx="11018683" cy="0"/>
          </a:xfrm>
          <a:prstGeom prst="line">
            <a:avLst/>
          </a:prstGeom>
          <a:ln w="9525" cap="rnd" cmpd="sng" algn="ctr">
            <a:solidFill>
              <a:srgbClr val="29BA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rot="5400000">
            <a:off x="6100226" y="3202622"/>
            <a:ext cx="306171" cy="306910"/>
            <a:chOff x="5937564" y="3833745"/>
            <a:chExt cx="306171" cy="306910"/>
          </a:xfrm>
        </p:grpSpPr>
        <p:sp>
          <p:nvSpPr>
            <p:cNvPr id="101" name="Freeform 94"/>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102" name="Freeform 95"/>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cxnSp>
        <p:nvCxnSpPr>
          <p:cNvPr id="106" name="Straight Connector 105"/>
          <p:cNvCxnSpPr/>
          <p:nvPr/>
        </p:nvCxnSpPr>
        <p:spPr>
          <a:xfrm flipH="1">
            <a:off x="544667" y="1655615"/>
            <a:ext cx="11018683" cy="0"/>
          </a:xfrm>
          <a:prstGeom prst="line">
            <a:avLst/>
          </a:prstGeom>
          <a:ln w="9525" cap="rnd" cmpd="sng" algn="ctr">
            <a:solidFill>
              <a:srgbClr val="29BA7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597853" y="1459831"/>
            <a:ext cx="912311" cy="462661"/>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rgbClr val="29BA74"/>
                </a:solidFill>
              </a:rPr>
              <a:t>Inputs</a:t>
            </a:r>
          </a:p>
        </p:txBody>
      </p:sp>
    </p:spTree>
    <p:extLst>
      <p:ext uri="{BB962C8B-B14F-4D97-AF65-F5344CB8AC3E}">
        <p14:creationId xmlns:p14="http://schemas.microsoft.com/office/powerpoint/2010/main" val="3572682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897858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564" name="think-cell Slide" r:id="rId6" imgW="415" imgH="416" progId="TCLayout.ActiveDocument.1">
                  <p:embed/>
                </p:oleObj>
              </mc:Choice>
              <mc:Fallback>
                <p:oleObj name="think-cell Slide" r:id="rId6" imgW="415" imgH="4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630000" y="622800"/>
            <a:ext cx="10933350" cy="664797"/>
          </a:xfrm>
        </p:spPr>
        <p:txBody>
          <a:bodyPr/>
          <a:lstStyle/>
          <a:p>
            <a:r>
              <a:rPr lang="en-US" dirty="0"/>
              <a:t>On June 10th, six MA WFD initiatives were endorsed for implementation </a:t>
            </a:r>
            <a:br>
              <a:rPr lang="en-US" dirty="0"/>
            </a:br>
            <a:endParaRPr lang="en-US" dirty="0">
              <a:solidFill>
                <a:srgbClr val="575757"/>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46090998"/>
              </p:ext>
            </p:extLst>
          </p:nvPr>
        </p:nvGraphicFramePr>
        <p:xfrm>
          <a:off x="1193533" y="1331148"/>
          <a:ext cx="10054856" cy="4607049"/>
        </p:xfrm>
        <a:graphic>
          <a:graphicData uri="http://schemas.openxmlformats.org/drawingml/2006/table">
            <a:tbl>
              <a:tblPr firstRow="1">
                <a:tableStyleId>{2D5ABB26-0587-4C30-8999-92F81FD0307C}</a:tableStyleId>
              </a:tblPr>
              <a:tblGrid>
                <a:gridCol w="10054856">
                  <a:extLst>
                    <a:ext uri="{9D8B030D-6E8A-4147-A177-3AD203B41FA5}">
                      <a16:colId xmlns:a16="http://schemas.microsoft.com/office/drawing/2014/main" val="20000"/>
                    </a:ext>
                  </a:extLst>
                </a:gridCol>
              </a:tblGrid>
              <a:tr h="838552">
                <a:tc>
                  <a:txBody>
                    <a:bodyPr/>
                    <a:lstStyle/>
                    <a:p>
                      <a:pPr marL="0" indent="0">
                        <a:lnSpc>
                          <a:spcPct val="90000"/>
                        </a:lnSpc>
                        <a:spcAft>
                          <a:spcPts val="600"/>
                        </a:spcAft>
                        <a:buFontTx/>
                        <a:buNone/>
                      </a:pPr>
                      <a:r>
                        <a:rPr lang="en-US" sz="1700" b="0" dirty="0">
                          <a:solidFill>
                            <a:srgbClr val="A8B21C"/>
                          </a:solidFill>
                          <a:latin typeface="+mj-lt"/>
                          <a:sym typeface="Trebuchet MS" panose="020B0603020202020204" pitchFamily="34" charset="0"/>
                        </a:rPr>
                        <a:t>Evaluate CNA certification process</a:t>
                      </a:r>
                      <a:r>
                        <a:rPr lang="en-US" sz="1700" b="0" dirty="0">
                          <a:solidFill>
                            <a:srgbClr val="575757"/>
                          </a:solidFill>
                          <a:latin typeface="+mj-lt"/>
                          <a:sym typeface="Trebuchet MS" panose="020B0603020202020204" pitchFamily="34" charset="0"/>
                        </a:rPr>
                        <a:t> to increase grad rates while exploring regulatory implications for clinical training locations and teaching qualifications</a:t>
                      </a:r>
                    </a:p>
                  </a:txBody>
                  <a:tcPr marL="0" marR="72000" marT="73152" marB="73152">
                    <a:lnT w="3175"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0"/>
                  </a:ext>
                </a:extLst>
              </a:tr>
              <a:tr h="83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solidFill>
                            <a:srgbClr val="A8B21C"/>
                          </a:solidFill>
                          <a:sym typeface="Trebuchet MS" panose="020B0603020202020204" pitchFamily="34" charset="0"/>
                        </a:rPr>
                        <a:t>Identify areas for direct care workers to take on higher level skills </a:t>
                      </a:r>
                      <a:r>
                        <a:rPr lang="en-US" sz="1700" b="0" dirty="0">
                          <a:solidFill>
                            <a:srgbClr val="575757"/>
                          </a:solidFill>
                          <a:sym typeface="Trebuchet MS" panose="020B0603020202020204" pitchFamily="34" charset="0"/>
                        </a:rPr>
                        <a:t>and increase their upward mobility</a:t>
                      </a:r>
                    </a:p>
                  </a:txBody>
                  <a:tcPr marL="0" marR="72000" marT="73152" marB="73152">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1"/>
                  </a:ext>
                </a:extLst>
              </a:tr>
              <a:tr h="838552">
                <a:tc>
                  <a:txBody>
                    <a:bodyPr/>
                    <a:lstStyle/>
                    <a:p>
                      <a:r>
                        <a:rPr lang="en-US" sz="1700" b="0" i="0" u="none" dirty="0">
                          <a:solidFill>
                            <a:srgbClr val="295E7E"/>
                          </a:solidFill>
                          <a:latin typeface="+mj-lt"/>
                        </a:rPr>
                        <a:t>Create/update standardized mid-level (AS/BA)</a:t>
                      </a:r>
                      <a:r>
                        <a:rPr lang="en-US" sz="1700" b="0" i="0" u="none" baseline="0" dirty="0">
                          <a:solidFill>
                            <a:srgbClr val="295E7E"/>
                          </a:solidFill>
                          <a:latin typeface="+mj-lt"/>
                        </a:rPr>
                        <a:t> </a:t>
                      </a:r>
                      <a:r>
                        <a:rPr lang="en-US" sz="1700" b="0" i="0" u="none" dirty="0">
                          <a:solidFill>
                            <a:srgbClr val="295E7E"/>
                          </a:solidFill>
                          <a:latin typeface="+mj-lt"/>
                        </a:rPr>
                        <a:t>positions on the behavioral health career ladder </a:t>
                      </a:r>
                      <a:r>
                        <a:rPr lang="en-US" sz="1700" b="0" i="0" u="none" dirty="0">
                          <a:solidFill>
                            <a:schemeClr val="tx1">
                              <a:lumMod val="100000"/>
                            </a:schemeClr>
                          </a:solidFill>
                          <a:latin typeface="+mj-lt"/>
                        </a:rPr>
                        <a:t>to improve interest, diversity, retention, and clinical capacity</a:t>
                      </a:r>
                    </a:p>
                  </a:txBody>
                  <a:tcPr marL="0" marR="72000" marT="73152" marB="73152">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697131">
                <a:tc>
                  <a:txBody>
                    <a:bodyPr/>
                    <a:lstStyle/>
                    <a:p>
                      <a:r>
                        <a:rPr lang="en-US" sz="1700" b="0" i="0" u="none" dirty="0">
                          <a:solidFill>
                            <a:srgbClr val="295E7E"/>
                          </a:solidFill>
                          <a:latin typeface="+mj-lt"/>
                        </a:rPr>
                        <a:t>Build apprenticeship-style work-learning models</a:t>
                      </a:r>
                      <a:r>
                        <a:rPr lang="en-US" sz="1700" b="0" i="0" u="none" baseline="0" dirty="0">
                          <a:solidFill>
                            <a:srgbClr val="295E7E"/>
                          </a:solidFill>
                          <a:latin typeface="+mj-lt"/>
                        </a:rPr>
                        <a:t> </a:t>
                      </a:r>
                      <a:r>
                        <a:rPr lang="en-US" sz="1700" b="0" i="0" u="none" baseline="0" dirty="0">
                          <a:solidFill>
                            <a:srgbClr val="575757"/>
                          </a:solidFill>
                          <a:latin typeface="+mj-lt"/>
                        </a:rPr>
                        <a:t>for newly created, mid-level </a:t>
                      </a:r>
                    </a:p>
                    <a:p>
                      <a:r>
                        <a:rPr lang="en-US" sz="1700" b="0" i="0" u="none" baseline="0" dirty="0">
                          <a:solidFill>
                            <a:srgbClr val="575757"/>
                          </a:solidFill>
                          <a:latin typeface="+mj-lt"/>
                        </a:rPr>
                        <a:t>behavioral health positions</a:t>
                      </a:r>
                      <a:endParaRPr lang="en-US" sz="1700" b="0" i="0" u="none" dirty="0">
                        <a:solidFill>
                          <a:srgbClr val="575757"/>
                        </a:solidFill>
                        <a:latin typeface="+mj-lt"/>
                      </a:endParaRPr>
                    </a:p>
                  </a:txBody>
                  <a:tcPr marL="0" marR="72000" marT="73152" marB="73152">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3"/>
                  </a:ext>
                </a:extLst>
              </a:tr>
              <a:tr h="697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i="0" u="none" dirty="0">
                          <a:solidFill>
                            <a:schemeClr val="tx1">
                              <a:lumMod val="100000"/>
                            </a:schemeClr>
                          </a:solidFill>
                          <a:latin typeface="+mj-lt"/>
                        </a:rPr>
                        <a:t>Stand up a </a:t>
                      </a:r>
                      <a:r>
                        <a:rPr lang="en-US" sz="1700" b="0" i="0" u="none" dirty="0">
                          <a:solidFill>
                            <a:srgbClr val="29BA74"/>
                          </a:solidFill>
                          <a:latin typeface="+mj-lt"/>
                        </a:rPr>
                        <a:t>Council on Nursing Workforce Sustainability </a:t>
                      </a:r>
                      <a:r>
                        <a:rPr lang="en-US" sz="1700" b="0" i="0" u="none" dirty="0">
                          <a:solidFill>
                            <a:schemeClr val="tx1">
                              <a:lumMod val="100000"/>
                            </a:schemeClr>
                          </a:solidFill>
                          <a:latin typeface="+mj-lt"/>
                        </a:rPr>
                        <a:t>(at an existing organization that will act as a host) to implement nursing priorities</a:t>
                      </a:r>
                    </a:p>
                  </a:txBody>
                  <a:tcPr marL="0" marR="72000" marT="73152" marB="73152">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4"/>
                  </a:ext>
                </a:extLst>
              </a:tr>
              <a:tr h="697131">
                <a:tc>
                  <a:txBody>
                    <a:bodyPr/>
                    <a:lstStyle/>
                    <a:p>
                      <a:r>
                        <a:rPr lang="en-US" sz="1700" dirty="0">
                          <a:solidFill>
                            <a:srgbClr val="29BA74"/>
                          </a:solidFill>
                          <a:latin typeface="+mj-lt"/>
                        </a:rPr>
                        <a:t>Strengthen the nursing pipeline</a:t>
                      </a:r>
                      <a:r>
                        <a:rPr lang="en-US" sz="1700" dirty="0">
                          <a:solidFill>
                            <a:schemeClr val="tx1">
                              <a:lumMod val="100000"/>
                            </a:schemeClr>
                          </a:solidFill>
                          <a:latin typeface="+mj-lt"/>
                        </a:rPr>
                        <a:t> by improving clinical placements, the nursing faculty pipeline, and career pathway programs </a:t>
                      </a:r>
                      <a:r>
                        <a:rPr lang="en-US" sz="1700" dirty="0">
                          <a:solidFill>
                            <a:srgbClr val="575757"/>
                          </a:solidFill>
                          <a:latin typeface="+mj-lt"/>
                        </a:rPr>
                        <a:t>under the guidance of the “Nursing Council” </a:t>
                      </a:r>
                      <a:endParaRPr lang="en-US" sz="1700" b="0" i="0" u="none" dirty="0">
                        <a:solidFill>
                          <a:srgbClr val="575757"/>
                        </a:solidFill>
                        <a:latin typeface="+mj-lt"/>
                      </a:endParaRPr>
                    </a:p>
                  </a:txBody>
                  <a:tcPr marL="0" marR="72000" marT="73152" marB="73152">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Oval 20"/>
          <p:cNvSpPr>
            <a:spLocks noChangeAspect="1" noChangeArrowheads="1"/>
          </p:cNvSpPr>
          <p:nvPr/>
        </p:nvSpPr>
        <p:spPr bwMode="auto">
          <a:xfrm>
            <a:off x="624067" y="1388625"/>
            <a:ext cx="457200" cy="457200"/>
          </a:xfrm>
          <a:prstGeom prst="ellipse">
            <a:avLst/>
          </a:prstGeom>
          <a:solidFill>
            <a:srgbClr val="A8B21C"/>
          </a:solidFill>
          <a:ln>
            <a:noFill/>
          </a:ln>
        </p:spPr>
        <p:txBody>
          <a:bodyPr vert="horz" wrap="square" lIns="0" tIns="0" rIns="0" bIns="0" numCol="1" anchor="ctr" anchorCtr="0" compatLnSpc="1">
            <a:prstTxWarp prst="textNoShape">
              <a:avLst/>
            </a:prstTxWarp>
          </a:bodyPr>
          <a:lstStyle/>
          <a:p>
            <a:pPr algn="ctr"/>
            <a:r>
              <a:rPr lang="en-US" sz="1600" dirty="0">
                <a:solidFill>
                  <a:schemeClr val="bg1"/>
                </a:solidFill>
              </a:rPr>
              <a:t>1</a:t>
            </a:r>
          </a:p>
        </p:txBody>
      </p:sp>
      <p:sp>
        <p:nvSpPr>
          <p:cNvPr id="8" name="Oval 20"/>
          <p:cNvSpPr>
            <a:spLocks noChangeAspect="1" noChangeArrowheads="1"/>
          </p:cNvSpPr>
          <p:nvPr/>
        </p:nvSpPr>
        <p:spPr bwMode="auto">
          <a:xfrm>
            <a:off x="624067" y="2190805"/>
            <a:ext cx="457200" cy="457200"/>
          </a:xfrm>
          <a:prstGeom prst="ellipse">
            <a:avLst/>
          </a:prstGeom>
          <a:solidFill>
            <a:srgbClr val="A8B21C"/>
          </a:solidFill>
          <a:ln>
            <a:noFill/>
          </a:ln>
        </p:spPr>
        <p:txBody>
          <a:bodyPr vert="horz" wrap="square" lIns="0" tIns="0" rIns="0" bIns="0" numCol="1" anchor="ctr" anchorCtr="0" compatLnSpc="1">
            <a:prstTxWarp prst="textNoShape">
              <a:avLst/>
            </a:prstTxWarp>
          </a:bodyPr>
          <a:lstStyle/>
          <a:p>
            <a:pPr algn="ctr"/>
            <a:r>
              <a:rPr lang="en-US" sz="1600" dirty="0">
                <a:solidFill>
                  <a:schemeClr val="bg1"/>
                </a:solidFill>
              </a:rPr>
              <a:t>2</a:t>
            </a:r>
          </a:p>
        </p:txBody>
      </p:sp>
      <p:sp>
        <p:nvSpPr>
          <p:cNvPr id="9" name="Oval 20"/>
          <p:cNvSpPr>
            <a:spLocks noChangeAspect="1" noChangeArrowheads="1"/>
          </p:cNvSpPr>
          <p:nvPr/>
        </p:nvSpPr>
        <p:spPr bwMode="auto">
          <a:xfrm>
            <a:off x="624067" y="3069986"/>
            <a:ext cx="457200" cy="457200"/>
          </a:xfrm>
          <a:prstGeom prst="ellipse">
            <a:avLst/>
          </a:prstGeom>
          <a:solidFill>
            <a:srgbClr val="295E7E"/>
          </a:solidFill>
          <a:ln>
            <a:noFill/>
          </a:ln>
        </p:spPr>
        <p:txBody>
          <a:bodyPr vert="horz" wrap="square" lIns="0" tIns="0" rIns="0" bIns="0" numCol="1" anchor="ctr" anchorCtr="0" compatLnSpc="1">
            <a:prstTxWarp prst="textNoShape">
              <a:avLst/>
            </a:prstTxWarp>
          </a:bodyPr>
          <a:lstStyle/>
          <a:p>
            <a:pPr algn="ctr"/>
            <a:r>
              <a:rPr lang="en-US" sz="1600" dirty="0">
                <a:solidFill>
                  <a:schemeClr val="bg1"/>
                </a:solidFill>
              </a:rPr>
              <a:t>3</a:t>
            </a:r>
          </a:p>
        </p:txBody>
      </p:sp>
      <p:grpSp>
        <p:nvGrpSpPr>
          <p:cNvPr id="2" name="Group 1"/>
          <p:cNvGrpSpPr/>
          <p:nvPr/>
        </p:nvGrpSpPr>
        <p:grpSpPr>
          <a:xfrm>
            <a:off x="9195447" y="5860942"/>
            <a:ext cx="2631757" cy="911296"/>
            <a:chOff x="9195447" y="5860942"/>
            <a:chExt cx="2631757" cy="911296"/>
          </a:xfrm>
        </p:grpSpPr>
        <p:sp>
          <p:nvSpPr>
            <p:cNvPr id="37" name="Rectangle 36"/>
            <p:cNvSpPr/>
            <p:nvPr/>
          </p:nvSpPr>
          <p:spPr>
            <a:xfrm>
              <a:off x="9195447" y="5953809"/>
              <a:ext cx="2623810" cy="687501"/>
            </a:xfrm>
            <a:prstGeom prst="rect">
              <a:avLst/>
            </a:prstGeom>
            <a:solidFill>
              <a:srgbClr val="FFFFFF"/>
            </a:solidFill>
            <a:ln w="9525" cap="rnd" cmpd="sng" algn="ctr">
              <a:solidFill>
                <a:srgbClr val="9A9A9A"/>
              </a:solid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5" name="TextBox 14"/>
            <p:cNvSpPr txBox="1"/>
            <p:nvPr/>
          </p:nvSpPr>
          <p:spPr>
            <a:xfrm>
              <a:off x="9203394" y="6286101"/>
              <a:ext cx="836384" cy="486137"/>
            </a:xfrm>
            <a:prstGeom prst="rect">
              <a:avLst/>
            </a:prstGeom>
            <a:noFill/>
            <a:ln w="9525" cap="rnd">
              <a:noFill/>
              <a:prstDash val="solid"/>
              <a:roun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dirty="0">
                  <a:solidFill>
                    <a:srgbClr val="A8B21C"/>
                  </a:solidFill>
                </a:rPr>
                <a:t>Direct care</a:t>
              </a:r>
            </a:p>
          </p:txBody>
        </p:sp>
        <p:sp>
          <p:nvSpPr>
            <p:cNvPr id="18" name="TextBox 17"/>
            <p:cNvSpPr txBox="1"/>
            <p:nvPr/>
          </p:nvSpPr>
          <p:spPr>
            <a:xfrm>
              <a:off x="10097107" y="6286101"/>
              <a:ext cx="836384" cy="486137"/>
            </a:xfrm>
            <a:prstGeom prst="rect">
              <a:avLst/>
            </a:prstGeom>
            <a:noFill/>
            <a:ln w="9525" cap="rnd">
              <a:noFill/>
              <a:prstDash val="solid"/>
              <a:roun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dirty="0">
                  <a:solidFill>
                    <a:srgbClr val="295E7E"/>
                  </a:solidFill>
                </a:rPr>
                <a:t>Behavioral Health</a:t>
              </a:r>
            </a:p>
          </p:txBody>
        </p:sp>
        <p:sp>
          <p:nvSpPr>
            <p:cNvPr id="21" name="TextBox 20"/>
            <p:cNvSpPr txBox="1"/>
            <p:nvPr/>
          </p:nvSpPr>
          <p:spPr>
            <a:xfrm>
              <a:off x="10990820" y="6286101"/>
              <a:ext cx="836384" cy="486137"/>
            </a:xfrm>
            <a:prstGeom prst="rect">
              <a:avLst/>
            </a:prstGeom>
            <a:noFill/>
            <a:ln w="9525" cap="rnd">
              <a:noFill/>
              <a:prstDash val="solid"/>
              <a:roun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800" dirty="0">
                  <a:solidFill>
                    <a:srgbClr val="29BA74"/>
                  </a:solidFill>
                </a:rPr>
                <a:t>Nursing</a:t>
              </a:r>
            </a:p>
          </p:txBody>
        </p:sp>
        <p:sp>
          <p:nvSpPr>
            <p:cNvPr id="34" name="Oval 20"/>
            <p:cNvSpPr>
              <a:spLocks noChangeAspect="1" noChangeArrowheads="1"/>
            </p:cNvSpPr>
            <p:nvPr/>
          </p:nvSpPr>
          <p:spPr bwMode="auto">
            <a:xfrm>
              <a:off x="11277053" y="6073700"/>
              <a:ext cx="232130" cy="232130"/>
            </a:xfrm>
            <a:prstGeom prst="ellipse">
              <a:avLst/>
            </a:prstGeom>
            <a:solidFill>
              <a:schemeClr val="tx2"/>
            </a:solidFill>
            <a:ln>
              <a:noFill/>
            </a:ln>
          </p:spPr>
          <p:txBody>
            <a:bodyPr vert="horz" wrap="square" lIns="0" tIns="0" rIns="0" bIns="0" numCol="1" anchor="t" anchorCtr="0" compatLnSpc="1">
              <a:prstTxWarp prst="textNoShape">
                <a:avLst/>
              </a:prstTxWarp>
            </a:bodyPr>
            <a:lstStyle/>
            <a:p>
              <a:pPr algn="ctr"/>
              <a:endParaRPr lang="en-US" sz="1000" dirty="0">
                <a:solidFill>
                  <a:schemeClr val="bg1"/>
                </a:solidFill>
              </a:endParaRPr>
            </a:p>
          </p:txBody>
        </p:sp>
        <p:sp>
          <p:nvSpPr>
            <p:cNvPr id="35" name="Oval 20"/>
            <p:cNvSpPr>
              <a:spLocks noChangeAspect="1" noChangeArrowheads="1"/>
            </p:cNvSpPr>
            <p:nvPr/>
          </p:nvSpPr>
          <p:spPr bwMode="auto">
            <a:xfrm>
              <a:off x="9505521" y="6073700"/>
              <a:ext cx="232130" cy="232130"/>
            </a:xfrm>
            <a:prstGeom prst="ellipse">
              <a:avLst/>
            </a:prstGeom>
            <a:solidFill>
              <a:srgbClr val="A8B21C"/>
            </a:solidFill>
            <a:ln>
              <a:noFill/>
            </a:ln>
          </p:spPr>
          <p:txBody>
            <a:bodyPr vert="horz" wrap="square" lIns="0" tIns="0" rIns="0" bIns="0" numCol="1" anchor="t" anchorCtr="0" compatLnSpc="1">
              <a:prstTxWarp prst="textNoShape">
                <a:avLst/>
              </a:prstTxWarp>
            </a:bodyPr>
            <a:lstStyle/>
            <a:p>
              <a:pPr algn="ctr"/>
              <a:endParaRPr lang="en-US" sz="1000" dirty="0">
                <a:solidFill>
                  <a:schemeClr val="bg1"/>
                </a:solidFill>
              </a:endParaRPr>
            </a:p>
          </p:txBody>
        </p:sp>
        <p:sp>
          <p:nvSpPr>
            <p:cNvPr id="36" name="Oval 20"/>
            <p:cNvSpPr>
              <a:spLocks noChangeAspect="1" noChangeArrowheads="1"/>
            </p:cNvSpPr>
            <p:nvPr/>
          </p:nvSpPr>
          <p:spPr bwMode="auto">
            <a:xfrm>
              <a:off x="10391287" y="6073700"/>
              <a:ext cx="232130" cy="232130"/>
            </a:xfrm>
            <a:prstGeom prst="ellipse">
              <a:avLst/>
            </a:prstGeom>
            <a:solidFill>
              <a:srgbClr val="295E7E"/>
            </a:solidFill>
            <a:ln>
              <a:noFill/>
            </a:ln>
          </p:spPr>
          <p:txBody>
            <a:bodyPr vert="horz" wrap="square" lIns="0" tIns="0" rIns="0" bIns="0" numCol="1" anchor="t" anchorCtr="0" compatLnSpc="1">
              <a:prstTxWarp prst="textNoShape">
                <a:avLst/>
              </a:prstTxWarp>
            </a:bodyPr>
            <a:lstStyle/>
            <a:p>
              <a:pPr algn="ctr"/>
              <a:endParaRPr lang="en-US" sz="1000" dirty="0">
                <a:solidFill>
                  <a:schemeClr val="bg1"/>
                </a:solidFill>
              </a:endParaRPr>
            </a:p>
          </p:txBody>
        </p:sp>
        <p:sp>
          <p:nvSpPr>
            <p:cNvPr id="38" name="TextBox 37"/>
            <p:cNvSpPr txBox="1"/>
            <p:nvPr/>
          </p:nvSpPr>
          <p:spPr>
            <a:xfrm>
              <a:off x="10097107" y="5860942"/>
              <a:ext cx="836384" cy="164632"/>
            </a:xfrm>
            <a:prstGeom prst="rect">
              <a:avLst/>
            </a:prstGeom>
            <a:solidFill>
              <a:srgbClr val="FFFFFF"/>
            </a:solidFill>
            <a:ln w="9525" cap="rnd">
              <a:noFill/>
              <a:prstDash val="solid"/>
              <a:roun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dirty="0">
                  <a:solidFill>
                    <a:srgbClr val="575757"/>
                  </a:solidFill>
                </a:rPr>
                <a:t>Key</a:t>
              </a:r>
            </a:p>
          </p:txBody>
        </p:sp>
      </p:grpSp>
      <p:sp>
        <p:nvSpPr>
          <p:cNvPr id="10" name="Oval 20"/>
          <p:cNvSpPr>
            <a:spLocks noChangeAspect="1" noChangeArrowheads="1"/>
          </p:cNvSpPr>
          <p:nvPr/>
        </p:nvSpPr>
        <p:spPr bwMode="auto">
          <a:xfrm>
            <a:off x="624067" y="3872166"/>
            <a:ext cx="457200" cy="457200"/>
          </a:xfrm>
          <a:prstGeom prst="ellipse">
            <a:avLst/>
          </a:prstGeom>
          <a:solidFill>
            <a:srgbClr val="295E7E"/>
          </a:solidFill>
          <a:ln>
            <a:noFill/>
          </a:ln>
        </p:spPr>
        <p:txBody>
          <a:bodyPr vert="horz" wrap="square" lIns="0" tIns="0" rIns="0" bIns="0" numCol="1" anchor="ctr" anchorCtr="0" compatLnSpc="1">
            <a:prstTxWarp prst="textNoShape">
              <a:avLst/>
            </a:prstTxWarp>
          </a:bodyPr>
          <a:lstStyle/>
          <a:p>
            <a:pPr algn="ctr"/>
            <a:r>
              <a:rPr lang="en-US" sz="1600" dirty="0">
                <a:solidFill>
                  <a:schemeClr val="bg1"/>
                </a:solidFill>
              </a:rPr>
              <a:t>4</a:t>
            </a:r>
          </a:p>
        </p:txBody>
      </p:sp>
      <p:sp>
        <p:nvSpPr>
          <p:cNvPr id="11" name="Oval 20"/>
          <p:cNvSpPr>
            <a:spLocks noChangeAspect="1" noChangeArrowheads="1"/>
          </p:cNvSpPr>
          <p:nvPr/>
        </p:nvSpPr>
        <p:spPr bwMode="auto">
          <a:xfrm>
            <a:off x="624067" y="4558841"/>
            <a:ext cx="457200" cy="457200"/>
          </a:xfrm>
          <a:prstGeom prst="ellipse">
            <a:avLst/>
          </a:prstGeom>
          <a:solidFill>
            <a:srgbClr val="29BA74"/>
          </a:solidFill>
          <a:ln>
            <a:noFill/>
          </a:ln>
        </p:spPr>
        <p:txBody>
          <a:bodyPr vert="horz" wrap="square" lIns="0" tIns="0" rIns="0" bIns="0" numCol="1" anchor="ctr" anchorCtr="0" compatLnSpc="1">
            <a:prstTxWarp prst="textNoShape">
              <a:avLst/>
            </a:prstTxWarp>
          </a:bodyPr>
          <a:lstStyle/>
          <a:p>
            <a:pPr algn="ctr"/>
            <a:r>
              <a:rPr lang="en-US" sz="1600" dirty="0">
                <a:solidFill>
                  <a:schemeClr val="bg1"/>
                </a:solidFill>
              </a:rPr>
              <a:t>5</a:t>
            </a:r>
          </a:p>
        </p:txBody>
      </p:sp>
      <p:sp>
        <p:nvSpPr>
          <p:cNvPr id="12" name="Oval 20"/>
          <p:cNvSpPr>
            <a:spLocks noChangeAspect="1" noChangeArrowheads="1"/>
          </p:cNvSpPr>
          <p:nvPr/>
        </p:nvSpPr>
        <p:spPr bwMode="auto">
          <a:xfrm>
            <a:off x="624067" y="5361020"/>
            <a:ext cx="457200" cy="457200"/>
          </a:xfrm>
          <a:prstGeom prst="ellipse">
            <a:avLst/>
          </a:prstGeom>
          <a:solidFill>
            <a:srgbClr val="29BA74"/>
          </a:solidFill>
          <a:ln>
            <a:noFill/>
          </a:ln>
        </p:spPr>
        <p:txBody>
          <a:bodyPr vert="horz" wrap="square" lIns="0" tIns="0" rIns="0" bIns="0" numCol="1" anchor="ctr" anchorCtr="0" compatLnSpc="1">
            <a:prstTxWarp prst="textNoShape">
              <a:avLst/>
            </a:prstTxWarp>
          </a:bodyPr>
          <a:lstStyle/>
          <a:p>
            <a:pPr algn="ctr"/>
            <a:r>
              <a:rPr lang="en-US" sz="1600" dirty="0">
                <a:solidFill>
                  <a:schemeClr val="bg1"/>
                </a:solidFill>
              </a:rPr>
              <a:t>6</a:t>
            </a:r>
          </a:p>
        </p:txBody>
      </p:sp>
      <p:sp>
        <p:nvSpPr>
          <p:cNvPr id="24" name="ee4pFootnotes"/>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Trebuchet MS" panose="020B0603020202020204" pitchFamily="34" charset="0"/>
                <a:cs typeface="Arial" pitchFamily="34" charset="0"/>
              </a:rPr>
              <a:t>1. Primarily CNA and HHA in first phase, PCA and RCA in later phase</a:t>
            </a:r>
          </a:p>
        </p:txBody>
      </p:sp>
    </p:spTree>
    <p:extLst>
      <p:ext uri="{BB962C8B-B14F-4D97-AF65-F5344CB8AC3E}">
        <p14:creationId xmlns:p14="http://schemas.microsoft.com/office/powerpoint/2010/main" val="1289281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673655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588" name="think-cell Slide" r:id="rId25" imgW="415" imgH="416" progId="TCLayout.ActiveDocument.1">
                  <p:embed/>
                </p:oleObj>
              </mc:Choice>
              <mc:Fallback>
                <p:oleObj name="think-cell Slide" r:id="rId25" imgW="415" imgH="416" progId="TCLayout.ActiveDocument.1">
                  <p:embed/>
                  <p:pic>
                    <p:nvPicPr>
                      <p:cNvPr id="0" name=""/>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43072" y="536377"/>
            <a:ext cx="5162817" cy="1308646"/>
          </a:xfrm>
        </p:spPr>
        <p:txBody>
          <a:bodyPr anchor="t"/>
          <a:lstStyle/>
          <a:p>
            <a:r>
              <a:rPr lang="en-US" sz="2400" dirty="0"/>
              <a:t>These "first wave" initiatives could represent up to 10K full-time HC workers in MA in 5 years…</a:t>
            </a:r>
          </a:p>
        </p:txBody>
      </p:sp>
      <p:sp>
        <p:nvSpPr>
          <p:cNvPr id="102" name="Title 1"/>
          <p:cNvSpPr txBox="1">
            <a:spLocks/>
          </p:cNvSpPr>
          <p:nvPr/>
        </p:nvSpPr>
        <p:spPr bwMode="blackWhite">
          <a:xfrm>
            <a:off x="6566053" y="536377"/>
            <a:ext cx="5288096" cy="758215"/>
          </a:xfrm>
          <a:prstGeom prst="rect">
            <a:avLst/>
          </a:prstGeom>
          <a:noFill/>
        </p:spPr>
        <p:txBody>
          <a:bodyPr vert="horz" wrap="square" lIns="0" tIns="0" rIns="320040" bIns="0" rtlCol="0" anchor="t">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sym typeface="Trebuchet MS" panose="020B0603020202020204" pitchFamily="34" charset="0"/>
              </a:defRPr>
            </a:lvl1pPr>
          </a:lstStyle>
          <a:p>
            <a:r>
              <a:rPr lang="en-US" sz="2400" dirty="0">
                <a:solidFill>
                  <a:srgbClr val="29BA74"/>
                </a:solidFill>
              </a:rPr>
              <a:t>… with significant additional social and economic benefits for MA</a:t>
            </a:r>
          </a:p>
        </p:txBody>
      </p:sp>
      <p:sp>
        <p:nvSpPr>
          <p:cNvPr id="7" name="Rectangle 6"/>
          <p:cNvSpPr/>
          <p:nvPr/>
        </p:nvSpPr>
        <p:spPr>
          <a:xfrm>
            <a:off x="7874890" y="2939509"/>
            <a:ext cx="3503144" cy="523220"/>
          </a:xfrm>
          <a:prstGeom prst="rect">
            <a:avLst/>
          </a:prstGeom>
        </p:spPr>
        <p:txBody>
          <a:bodyPr>
            <a:spAutoFit/>
          </a:bodyPr>
          <a:lstStyle/>
          <a:p>
            <a:pPr>
              <a:buSzPct val="100000"/>
              <a:buFont typeface="Trebuchet MS" panose="020B0603020202020204" pitchFamily="34" charset="0"/>
              <a:buChar char="​"/>
            </a:pPr>
            <a:endParaRPr lang="en-US" sz="1400" dirty="0">
              <a:solidFill>
                <a:schemeClr val="tx1">
                  <a:lumMod val="100000"/>
                </a:schemeClr>
              </a:solidFill>
              <a:latin typeface="Trebuchet MS" panose="020B0603020202020204" pitchFamily="34" charset="0"/>
            </a:endParaRPr>
          </a:p>
          <a:p>
            <a:pPr>
              <a:buSzPct val="100000"/>
              <a:buFont typeface="Trebuchet MS" panose="020B0603020202020204" pitchFamily="34" charset="0"/>
              <a:buChar char="​"/>
            </a:pPr>
            <a:endParaRPr lang="en-US" sz="1400" dirty="0">
              <a:solidFill>
                <a:srgbClr val="575757"/>
              </a:solidFill>
              <a:latin typeface="Trebuchet MS" panose="020B0603020202020204" pitchFamily="34" charset="0"/>
            </a:endParaRPr>
          </a:p>
        </p:txBody>
      </p:sp>
      <p:sp>
        <p:nvSpPr>
          <p:cNvPr id="8" name="Rectangle 7"/>
          <p:cNvSpPr/>
          <p:nvPr/>
        </p:nvSpPr>
        <p:spPr>
          <a:xfrm>
            <a:off x="6998075" y="1502360"/>
            <a:ext cx="4558619" cy="5016758"/>
          </a:xfrm>
          <a:prstGeom prst="rect">
            <a:avLst/>
          </a:prstGeom>
        </p:spPr>
        <p:txBody>
          <a:bodyPr wrap="square">
            <a:spAutoFit/>
          </a:bodyPr>
          <a:lstStyle/>
          <a:p>
            <a:pPr>
              <a:buSzPct val="100000"/>
              <a:buFont typeface="Trebuchet MS" panose="020B0603020202020204" pitchFamily="34" charset="0"/>
              <a:buChar char="​"/>
            </a:pPr>
            <a:r>
              <a:rPr lang="en-US" sz="1600" dirty="0">
                <a:solidFill>
                  <a:srgbClr val="29BA74"/>
                </a:solidFill>
              </a:rPr>
              <a:t>Improved quality of care </a:t>
            </a:r>
            <a:r>
              <a:rPr lang="en-US" sz="1600" dirty="0">
                <a:solidFill>
                  <a:srgbClr val="575757"/>
                </a:solidFill>
              </a:rPr>
              <a:t>for patients</a:t>
            </a:r>
          </a:p>
          <a:p>
            <a:pPr>
              <a:buSzPct val="100000"/>
              <a:buFont typeface="Trebuchet MS" panose="020B0603020202020204" pitchFamily="34" charset="0"/>
              <a:buChar char="​"/>
            </a:pPr>
            <a:endParaRPr lang="en-US" sz="1600" dirty="0">
              <a:solidFill>
                <a:schemeClr val="tx1">
                  <a:lumMod val="100000"/>
                </a:schemeClr>
              </a:solidFill>
              <a:latin typeface="Trebuchet MS" panose="020B0603020202020204" pitchFamily="34" charset="0"/>
            </a:endParaRPr>
          </a:p>
          <a:p>
            <a:pPr>
              <a:buSzPct val="100000"/>
              <a:buFont typeface="Trebuchet MS" panose="020B0603020202020204" pitchFamily="34" charset="0"/>
              <a:buChar char="​"/>
            </a:pPr>
            <a:r>
              <a:rPr lang="en-US" sz="1600" dirty="0">
                <a:solidFill>
                  <a:srgbClr val="29BA74"/>
                </a:solidFill>
              </a:rPr>
              <a:t>Easier access </a:t>
            </a:r>
            <a:r>
              <a:rPr lang="en-US" sz="1600" dirty="0"/>
              <a:t>to medical and behavioral health care and long-term services for residents</a:t>
            </a:r>
          </a:p>
          <a:p>
            <a:pPr>
              <a:buSzPct val="100000"/>
              <a:buFont typeface="Trebuchet MS" panose="020B0603020202020204" pitchFamily="34" charset="0"/>
              <a:buChar char="​"/>
            </a:pPr>
            <a:endParaRPr lang="en-US" sz="1600" dirty="0"/>
          </a:p>
          <a:p>
            <a:pPr>
              <a:buSzPct val="100000"/>
              <a:buFont typeface="Trebuchet MS" panose="020B0603020202020204" pitchFamily="34" charset="0"/>
              <a:buChar char="​"/>
            </a:pPr>
            <a:r>
              <a:rPr lang="en-US" sz="1600" dirty="0">
                <a:solidFill>
                  <a:srgbClr val="29BA74"/>
                </a:solidFill>
                <a:latin typeface="Trebuchet MS" panose="020B0603020202020204" pitchFamily="34" charset="0"/>
              </a:rPr>
              <a:t>Decreased operational costs </a:t>
            </a:r>
            <a:r>
              <a:rPr lang="en-US" sz="1600" dirty="0">
                <a:solidFill>
                  <a:schemeClr val="tx1">
                    <a:lumMod val="100000"/>
                  </a:schemeClr>
                </a:solidFill>
                <a:latin typeface="Trebuchet MS" panose="020B0603020202020204" pitchFamily="34" charset="0"/>
              </a:rPr>
              <a:t>to employers to fill vacancies, onboard, and train</a:t>
            </a:r>
          </a:p>
          <a:p>
            <a:pPr>
              <a:buSzPct val="100000"/>
              <a:buFont typeface="Trebuchet MS" panose="020B0603020202020204" pitchFamily="34" charset="0"/>
              <a:buChar char="​"/>
            </a:pPr>
            <a:endParaRPr lang="en-US" sz="1600" dirty="0"/>
          </a:p>
          <a:p>
            <a:pPr>
              <a:buSzPct val="100000"/>
              <a:buFont typeface="Trebuchet MS" panose="020B0603020202020204" pitchFamily="34" charset="0"/>
              <a:buChar char="​"/>
            </a:pPr>
            <a:r>
              <a:rPr lang="en-US" sz="1600" dirty="0">
                <a:solidFill>
                  <a:srgbClr val="29BA74"/>
                </a:solidFill>
                <a:latin typeface="Trebuchet MS" panose="020B0603020202020204" pitchFamily="34" charset="0"/>
              </a:rPr>
              <a:t>Better professional opportunities for MA workers</a:t>
            </a:r>
            <a:r>
              <a:rPr lang="en-US" sz="1600" dirty="0">
                <a:solidFill>
                  <a:schemeClr val="tx1">
                    <a:lumMod val="100000"/>
                  </a:schemeClr>
                </a:solidFill>
                <a:latin typeface="Trebuchet MS" panose="020B0603020202020204" pitchFamily="34" charset="0"/>
              </a:rPr>
              <a:t>, including higher job satisfaction, compensation, and opportunities for professional development</a:t>
            </a:r>
          </a:p>
          <a:p>
            <a:pPr>
              <a:buSzPct val="100000"/>
              <a:buFont typeface="Trebuchet MS" panose="020B0603020202020204" pitchFamily="34" charset="0"/>
              <a:buChar char="​"/>
            </a:pPr>
            <a:endParaRPr lang="en-US" sz="1600" dirty="0">
              <a:solidFill>
                <a:schemeClr val="tx1">
                  <a:lumMod val="100000"/>
                </a:schemeClr>
              </a:solidFill>
              <a:latin typeface="Trebuchet MS" panose="020B0603020202020204" pitchFamily="34" charset="0"/>
            </a:endParaRPr>
          </a:p>
          <a:p>
            <a:pPr>
              <a:buSzPct val="100000"/>
              <a:buFont typeface="Trebuchet MS" panose="020B0603020202020204" pitchFamily="34" charset="0"/>
              <a:buChar char="​"/>
            </a:pPr>
            <a:r>
              <a:rPr lang="en-US" sz="1600" dirty="0">
                <a:solidFill>
                  <a:srgbClr val="575757"/>
                </a:solidFill>
              </a:rPr>
              <a:t>Potential to </a:t>
            </a:r>
            <a:r>
              <a:rPr lang="en-US" sz="1600" dirty="0">
                <a:solidFill>
                  <a:srgbClr val="29BA74"/>
                </a:solidFill>
              </a:rPr>
              <a:t>reduce reliance on public assistance</a:t>
            </a:r>
          </a:p>
          <a:p>
            <a:pPr>
              <a:buSzPct val="100000"/>
              <a:buFont typeface="Trebuchet MS" panose="020B0603020202020204" pitchFamily="34" charset="0"/>
              <a:buChar char="​"/>
            </a:pPr>
            <a:endParaRPr lang="en-US" sz="1600" dirty="0">
              <a:solidFill>
                <a:srgbClr val="575757"/>
              </a:solidFill>
              <a:latin typeface="Trebuchet MS" panose="020B0603020202020204" pitchFamily="34" charset="0"/>
            </a:endParaRPr>
          </a:p>
          <a:p>
            <a:pPr>
              <a:buSzPct val="100000"/>
              <a:buFont typeface="Trebuchet MS" panose="020B0603020202020204" pitchFamily="34" charset="0"/>
              <a:buChar char="​"/>
            </a:pPr>
            <a:r>
              <a:rPr lang="en-US" sz="1600" dirty="0">
                <a:solidFill>
                  <a:srgbClr val="29BA74"/>
                </a:solidFill>
                <a:latin typeface="Trebuchet MS" panose="020B0603020202020204" pitchFamily="34" charset="0"/>
              </a:rPr>
              <a:t>Economic growth </a:t>
            </a:r>
            <a:r>
              <a:rPr lang="en-US" sz="1600" dirty="0">
                <a:solidFill>
                  <a:srgbClr val="575757"/>
                </a:solidFill>
                <a:latin typeface="Trebuchet MS" panose="020B0603020202020204" pitchFamily="34" charset="0"/>
              </a:rPr>
              <a:t>for the state by attracting business and employers and, potentially, increasing tax revenue</a:t>
            </a:r>
            <a:endParaRPr lang="en-US" sz="1600" dirty="0">
              <a:solidFill>
                <a:srgbClr val="575757"/>
              </a:solidFill>
            </a:endParaRPr>
          </a:p>
          <a:p>
            <a:pPr>
              <a:buSzPct val="100000"/>
              <a:buFont typeface="Trebuchet MS" panose="020B0603020202020204" pitchFamily="34" charset="0"/>
              <a:buChar char="​"/>
            </a:pPr>
            <a:endParaRPr lang="en-US" sz="1600" dirty="0"/>
          </a:p>
        </p:txBody>
      </p:sp>
      <p:grpSp>
        <p:nvGrpSpPr>
          <p:cNvPr id="17" name="Group 16"/>
          <p:cNvGrpSpPr>
            <a:grpSpLocks noChangeAspect="1"/>
          </p:cNvGrpSpPr>
          <p:nvPr/>
        </p:nvGrpSpPr>
        <p:grpSpPr>
          <a:xfrm>
            <a:off x="6427851" y="1438562"/>
            <a:ext cx="457200" cy="457200"/>
            <a:chOff x="5867400" y="3200400"/>
            <a:chExt cx="457200" cy="457200"/>
          </a:xfrm>
        </p:grpSpPr>
        <p:sp>
          <p:nvSpPr>
            <p:cNvPr id="18" name="AutoShape 47"/>
            <p:cNvSpPr>
              <a:spLocks noChangeAspect="1" noChangeArrowheads="1" noTextEdit="1"/>
            </p:cNvSpPr>
            <p:nvPr/>
          </p:nvSpPr>
          <p:spPr bwMode="auto">
            <a:xfrm>
              <a:off x="5867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p:cNvSpPr>
            <p:nvPr/>
          </p:nvSpPr>
          <p:spPr bwMode="auto">
            <a:xfrm>
              <a:off x="5894387" y="3228975"/>
              <a:ext cx="403642" cy="400051"/>
            </a:xfrm>
            <a:custGeom>
              <a:avLst/>
              <a:gdLst>
                <a:gd name="connsiteX0" fmla="*/ 142653 w 403642"/>
                <a:gd name="connsiteY0" fmla="*/ 214313 h 400051"/>
                <a:gd name="connsiteX1" fmla="*/ 145864 w 403642"/>
                <a:gd name="connsiteY1" fmla="*/ 214313 h 400051"/>
                <a:gd name="connsiteX2" fmla="*/ 247693 w 403642"/>
                <a:gd name="connsiteY2" fmla="*/ 219816 h 400051"/>
                <a:gd name="connsiteX3" fmla="*/ 258243 w 403642"/>
                <a:gd name="connsiteY3" fmla="*/ 220275 h 400051"/>
                <a:gd name="connsiteX4" fmla="*/ 267876 w 403642"/>
                <a:gd name="connsiteY4" fmla="*/ 223027 h 400051"/>
                <a:gd name="connsiteX5" fmla="*/ 280260 w 403642"/>
                <a:gd name="connsiteY5" fmla="*/ 243206 h 400051"/>
                <a:gd name="connsiteX6" fmla="*/ 259161 w 403642"/>
                <a:gd name="connsiteY6" fmla="*/ 266595 h 400051"/>
                <a:gd name="connsiteX7" fmla="*/ 215126 w 403642"/>
                <a:gd name="connsiteY7" fmla="*/ 271181 h 400051"/>
                <a:gd name="connsiteX8" fmla="*/ 214209 w 403642"/>
                <a:gd name="connsiteY8" fmla="*/ 278060 h 400051"/>
                <a:gd name="connsiteX9" fmla="*/ 223383 w 403642"/>
                <a:gd name="connsiteY9" fmla="*/ 281729 h 400051"/>
                <a:gd name="connsiteX10" fmla="*/ 260537 w 403642"/>
                <a:gd name="connsiteY10" fmla="*/ 288608 h 400051"/>
                <a:gd name="connsiteX11" fmla="*/ 287599 w 403642"/>
                <a:gd name="connsiteY11" fmla="*/ 284939 h 400051"/>
                <a:gd name="connsiteX12" fmla="*/ 289893 w 403642"/>
                <a:gd name="connsiteY12" fmla="*/ 284481 h 400051"/>
                <a:gd name="connsiteX13" fmla="*/ 341266 w 403642"/>
                <a:gd name="connsiteY13" fmla="*/ 252378 h 400051"/>
                <a:gd name="connsiteX14" fmla="*/ 359155 w 403642"/>
                <a:gd name="connsiteY14" fmla="*/ 232658 h 400051"/>
                <a:gd name="connsiteX15" fmla="*/ 378420 w 403642"/>
                <a:gd name="connsiteY15" fmla="*/ 223944 h 400051"/>
                <a:gd name="connsiteX16" fmla="*/ 395392 w 403642"/>
                <a:gd name="connsiteY16" fmla="*/ 230823 h 400051"/>
                <a:gd name="connsiteX17" fmla="*/ 397685 w 403642"/>
                <a:gd name="connsiteY17" fmla="*/ 266136 h 400051"/>
                <a:gd name="connsiteX18" fmla="*/ 380714 w 403642"/>
                <a:gd name="connsiteY18" fmla="*/ 285857 h 400051"/>
                <a:gd name="connsiteX19" fmla="*/ 298149 w 403642"/>
                <a:gd name="connsiteY19" fmla="*/ 340432 h 400051"/>
                <a:gd name="connsiteX20" fmla="*/ 293562 w 403642"/>
                <a:gd name="connsiteY20" fmla="*/ 341807 h 400051"/>
                <a:gd name="connsiteX21" fmla="*/ 218337 w 403642"/>
                <a:gd name="connsiteY21" fmla="*/ 353273 h 400051"/>
                <a:gd name="connsiteX22" fmla="*/ 200448 w 403642"/>
                <a:gd name="connsiteY22" fmla="*/ 352814 h 400051"/>
                <a:gd name="connsiteX23" fmla="*/ 156872 w 403642"/>
                <a:gd name="connsiteY23" fmla="*/ 349604 h 400051"/>
                <a:gd name="connsiteX24" fmla="*/ 151368 w 403642"/>
                <a:gd name="connsiteY24" fmla="*/ 349145 h 400051"/>
                <a:gd name="connsiteX25" fmla="*/ 124764 w 403642"/>
                <a:gd name="connsiteY25" fmla="*/ 354190 h 400051"/>
                <a:gd name="connsiteX26" fmla="*/ 7797 w 403642"/>
                <a:gd name="connsiteY26" fmla="*/ 399593 h 400051"/>
                <a:gd name="connsiteX27" fmla="*/ 5504 w 403642"/>
                <a:gd name="connsiteY27" fmla="*/ 400051 h 400051"/>
                <a:gd name="connsiteX28" fmla="*/ 0 w 403642"/>
                <a:gd name="connsiteY28" fmla="*/ 394089 h 400051"/>
                <a:gd name="connsiteX29" fmla="*/ 0 w 403642"/>
                <a:gd name="connsiteY29" fmla="*/ 289067 h 400051"/>
                <a:gd name="connsiteX30" fmla="*/ 2752 w 403642"/>
                <a:gd name="connsiteY30" fmla="*/ 284481 h 400051"/>
                <a:gd name="connsiteX31" fmla="*/ 111462 w 403642"/>
                <a:gd name="connsiteY31" fmla="*/ 222568 h 400051"/>
                <a:gd name="connsiteX32" fmla="*/ 142653 w 403642"/>
                <a:gd name="connsiteY32" fmla="*/ 214313 h 400051"/>
                <a:gd name="connsiteX33" fmla="*/ 381420 w 403642"/>
                <a:gd name="connsiteY33" fmla="*/ 0 h 400051"/>
                <a:gd name="connsiteX34" fmla="*/ 384175 w 403642"/>
                <a:gd name="connsiteY34" fmla="*/ 2299 h 400051"/>
                <a:gd name="connsiteX35" fmla="*/ 352947 w 403642"/>
                <a:gd name="connsiteY35" fmla="*/ 99761 h 400051"/>
                <a:gd name="connsiteX36" fmla="*/ 271202 w 403642"/>
                <a:gd name="connsiteY36" fmla="*/ 126885 h 400051"/>
                <a:gd name="connsiteX37" fmla="*/ 270743 w 403642"/>
                <a:gd name="connsiteY37" fmla="*/ 136539 h 400051"/>
                <a:gd name="connsiteX38" fmla="*/ 270283 w 403642"/>
                <a:gd name="connsiteY38" fmla="*/ 176996 h 400051"/>
                <a:gd name="connsiteX39" fmla="*/ 272580 w 403642"/>
                <a:gd name="connsiteY39" fmla="*/ 203200 h 400051"/>
                <a:gd name="connsiteX40" fmla="*/ 259721 w 403642"/>
                <a:gd name="connsiteY40" fmla="*/ 200442 h 400051"/>
                <a:gd name="connsiteX41" fmla="*/ 259262 w 403642"/>
                <a:gd name="connsiteY41" fmla="*/ 200442 h 400051"/>
                <a:gd name="connsiteX42" fmla="*/ 248699 w 403642"/>
                <a:gd name="connsiteY42" fmla="*/ 199982 h 400051"/>
                <a:gd name="connsiteX43" fmla="*/ 245944 w 403642"/>
                <a:gd name="connsiteY43" fmla="*/ 199522 h 400051"/>
                <a:gd name="connsiteX44" fmla="*/ 245944 w 403642"/>
                <a:gd name="connsiteY44" fmla="*/ 199063 h 400051"/>
                <a:gd name="connsiteX45" fmla="*/ 244566 w 403642"/>
                <a:gd name="connsiteY45" fmla="*/ 170100 h 400051"/>
                <a:gd name="connsiteX46" fmla="*/ 175680 w 403642"/>
                <a:gd name="connsiteY46" fmla="*/ 156308 h 400051"/>
                <a:gd name="connsiteX47" fmla="*/ 127000 w 403642"/>
                <a:gd name="connsiteY47" fmla="*/ 68959 h 400051"/>
                <a:gd name="connsiteX48" fmla="*/ 128837 w 403642"/>
                <a:gd name="connsiteY48" fmla="*/ 66201 h 400051"/>
                <a:gd name="connsiteX49" fmla="*/ 248699 w 403642"/>
                <a:gd name="connsiteY49" fmla="*/ 112634 h 400051"/>
                <a:gd name="connsiteX50" fmla="*/ 252832 w 403642"/>
                <a:gd name="connsiteY50" fmla="*/ 111714 h 400051"/>
                <a:gd name="connsiteX51" fmla="*/ 381420 w 403642"/>
                <a:gd name="connsiteY51" fmla="*/ 0 h 40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03642" h="400051">
                  <a:moveTo>
                    <a:pt x="142653" y="214313"/>
                  </a:moveTo>
                  <a:cubicBezTo>
                    <a:pt x="143570" y="214313"/>
                    <a:pt x="144947" y="214313"/>
                    <a:pt x="145864" y="214313"/>
                  </a:cubicBezTo>
                  <a:cubicBezTo>
                    <a:pt x="145864" y="214313"/>
                    <a:pt x="145864" y="214313"/>
                    <a:pt x="247693" y="219816"/>
                  </a:cubicBezTo>
                  <a:cubicBezTo>
                    <a:pt x="247693" y="219816"/>
                    <a:pt x="247693" y="219816"/>
                    <a:pt x="258243" y="220275"/>
                  </a:cubicBezTo>
                  <a:cubicBezTo>
                    <a:pt x="261913" y="220275"/>
                    <a:pt x="265123" y="221651"/>
                    <a:pt x="267876" y="223027"/>
                  </a:cubicBezTo>
                  <a:cubicBezTo>
                    <a:pt x="275215" y="226696"/>
                    <a:pt x="280260" y="234492"/>
                    <a:pt x="280260" y="243206"/>
                  </a:cubicBezTo>
                  <a:cubicBezTo>
                    <a:pt x="280260" y="255588"/>
                    <a:pt x="271545" y="265678"/>
                    <a:pt x="259161" y="266595"/>
                  </a:cubicBezTo>
                  <a:cubicBezTo>
                    <a:pt x="259161" y="266595"/>
                    <a:pt x="259161" y="266595"/>
                    <a:pt x="215126" y="271181"/>
                  </a:cubicBezTo>
                  <a:cubicBezTo>
                    <a:pt x="211457" y="271181"/>
                    <a:pt x="210998" y="276684"/>
                    <a:pt x="214209" y="278060"/>
                  </a:cubicBezTo>
                  <a:cubicBezTo>
                    <a:pt x="214209" y="278060"/>
                    <a:pt x="214209" y="278060"/>
                    <a:pt x="223383" y="281729"/>
                  </a:cubicBezTo>
                  <a:cubicBezTo>
                    <a:pt x="235309" y="286315"/>
                    <a:pt x="248152" y="288608"/>
                    <a:pt x="260537" y="288608"/>
                  </a:cubicBezTo>
                  <a:cubicBezTo>
                    <a:pt x="269710" y="288608"/>
                    <a:pt x="278884" y="287691"/>
                    <a:pt x="287599" y="284939"/>
                  </a:cubicBezTo>
                  <a:cubicBezTo>
                    <a:pt x="287599" y="284939"/>
                    <a:pt x="287599" y="284939"/>
                    <a:pt x="289893" y="284481"/>
                  </a:cubicBezTo>
                  <a:cubicBezTo>
                    <a:pt x="310075" y="278977"/>
                    <a:pt x="327964" y="267971"/>
                    <a:pt x="341266" y="252378"/>
                  </a:cubicBezTo>
                  <a:cubicBezTo>
                    <a:pt x="341266" y="252378"/>
                    <a:pt x="341266" y="252378"/>
                    <a:pt x="359155" y="232658"/>
                  </a:cubicBezTo>
                  <a:cubicBezTo>
                    <a:pt x="364201" y="227154"/>
                    <a:pt x="371081" y="223944"/>
                    <a:pt x="378420" y="223944"/>
                  </a:cubicBezTo>
                  <a:cubicBezTo>
                    <a:pt x="384383" y="223944"/>
                    <a:pt x="390346" y="226237"/>
                    <a:pt x="395392" y="230823"/>
                  </a:cubicBezTo>
                  <a:cubicBezTo>
                    <a:pt x="405483" y="239995"/>
                    <a:pt x="406400" y="255588"/>
                    <a:pt x="397685" y="266136"/>
                  </a:cubicBezTo>
                  <a:cubicBezTo>
                    <a:pt x="397685" y="266136"/>
                    <a:pt x="397685" y="266136"/>
                    <a:pt x="380714" y="285857"/>
                  </a:cubicBezTo>
                  <a:cubicBezTo>
                    <a:pt x="358696" y="311539"/>
                    <a:pt x="330258" y="330801"/>
                    <a:pt x="298149" y="340432"/>
                  </a:cubicBezTo>
                  <a:cubicBezTo>
                    <a:pt x="298149" y="340432"/>
                    <a:pt x="298149" y="340432"/>
                    <a:pt x="293562" y="341807"/>
                  </a:cubicBezTo>
                  <a:cubicBezTo>
                    <a:pt x="268793" y="349604"/>
                    <a:pt x="244024" y="353273"/>
                    <a:pt x="218337" y="353273"/>
                  </a:cubicBezTo>
                  <a:cubicBezTo>
                    <a:pt x="212374" y="353273"/>
                    <a:pt x="206411" y="353273"/>
                    <a:pt x="200448" y="352814"/>
                  </a:cubicBezTo>
                  <a:cubicBezTo>
                    <a:pt x="200448" y="352814"/>
                    <a:pt x="200448" y="352814"/>
                    <a:pt x="156872" y="349604"/>
                  </a:cubicBezTo>
                  <a:cubicBezTo>
                    <a:pt x="155038" y="349604"/>
                    <a:pt x="153203" y="349145"/>
                    <a:pt x="151368" y="349145"/>
                  </a:cubicBezTo>
                  <a:cubicBezTo>
                    <a:pt x="142194" y="349145"/>
                    <a:pt x="133479" y="350980"/>
                    <a:pt x="124764" y="354190"/>
                  </a:cubicBezTo>
                  <a:cubicBezTo>
                    <a:pt x="124764" y="354190"/>
                    <a:pt x="124764" y="354190"/>
                    <a:pt x="7797" y="399593"/>
                  </a:cubicBezTo>
                  <a:cubicBezTo>
                    <a:pt x="7339" y="399593"/>
                    <a:pt x="6421" y="400051"/>
                    <a:pt x="5504" y="400051"/>
                  </a:cubicBezTo>
                  <a:cubicBezTo>
                    <a:pt x="2752" y="400051"/>
                    <a:pt x="0" y="397299"/>
                    <a:pt x="0" y="394089"/>
                  </a:cubicBezTo>
                  <a:cubicBezTo>
                    <a:pt x="0" y="394089"/>
                    <a:pt x="0" y="394089"/>
                    <a:pt x="0" y="289067"/>
                  </a:cubicBezTo>
                  <a:cubicBezTo>
                    <a:pt x="0" y="287232"/>
                    <a:pt x="917" y="284939"/>
                    <a:pt x="2752" y="284481"/>
                  </a:cubicBezTo>
                  <a:cubicBezTo>
                    <a:pt x="2752" y="284481"/>
                    <a:pt x="2752" y="284481"/>
                    <a:pt x="111462" y="222568"/>
                  </a:cubicBezTo>
                  <a:cubicBezTo>
                    <a:pt x="121094" y="217065"/>
                    <a:pt x="131644" y="214313"/>
                    <a:pt x="142653" y="214313"/>
                  </a:cubicBezTo>
                  <a:close/>
                  <a:moveTo>
                    <a:pt x="381420" y="0"/>
                  </a:moveTo>
                  <a:cubicBezTo>
                    <a:pt x="382798" y="0"/>
                    <a:pt x="383716" y="920"/>
                    <a:pt x="384175" y="2299"/>
                  </a:cubicBezTo>
                  <a:cubicBezTo>
                    <a:pt x="384175" y="13792"/>
                    <a:pt x="382798" y="67120"/>
                    <a:pt x="352947" y="99761"/>
                  </a:cubicBezTo>
                  <a:cubicBezTo>
                    <a:pt x="352947" y="99761"/>
                    <a:pt x="331822" y="132402"/>
                    <a:pt x="271202" y="126885"/>
                  </a:cubicBezTo>
                  <a:cubicBezTo>
                    <a:pt x="270743" y="130103"/>
                    <a:pt x="270743" y="133321"/>
                    <a:pt x="270743" y="136539"/>
                  </a:cubicBezTo>
                  <a:cubicBezTo>
                    <a:pt x="269824" y="149872"/>
                    <a:pt x="269365" y="163204"/>
                    <a:pt x="270283" y="176996"/>
                  </a:cubicBezTo>
                  <a:cubicBezTo>
                    <a:pt x="270743" y="182972"/>
                    <a:pt x="272580" y="193546"/>
                    <a:pt x="272580" y="203200"/>
                  </a:cubicBezTo>
                  <a:cubicBezTo>
                    <a:pt x="268446" y="201821"/>
                    <a:pt x="263854" y="200901"/>
                    <a:pt x="259721" y="200442"/>
                  </a:cubicBezTo>
                  <a:cubicBezTo>
                    <a:pt x="259721" y="200442"/>
                    <a:pt x="259721" y="200442"/>
                    <a:pt x="259262" y="200442"/>
                  </a:cubicBezTo>
                  <a:cubicBezTo>
                    <a:pt x="259262" y="200442"/>
                    <a:pt x="259262" y="200442"/>
                    <a:pt x="248699" y="199982"/>
                  </a:cubicBezTo>
                  <a:cubicBezTo>
                    <a:pt x="248699" y="199982"/>
                    <a:pt x="248699" y="199982"/>
                    <a:pt x="245944" y="199522"/>
                  </a:cubicBezTo>
                  <a:cubicBezTo>
                    <a:pt x="245944" y="199522"/>
                    <a:pt x="245944" y="199063"/>
                    <a:pt x="245944" y="199063"/>
                  </a:cubicBezTo>
                  <a:cubicBezTo>
                    <a:pt x="246403" y="189408"/>
                    <a:pt x="245944" y="179754"/>
                    <a:pt x="244566" y="170100"/>
                  </a:cubicBezTo>
                  <a:cubicBezTo>
                    <a:pt x="199101" y="171939"/>
                    <a:pt x="175680" y="156308"/>
                    <a:pt x="175680" y="156308"/>
                  </a:cubicBezTo>
                  <a:cubicBezTo>
                    <a:pt x="132511" y="132402"/>
                    <a:pt x="127459" y="79993"/>
                    <a:pt x="127000" y="68959"/>
                  </a:cubicBezTo>
                  <a:cubicBezTo>
                    <a:pt x="127000" y="67580"/>
                    <a:pt x="127919" y="66201"/>
                    <a:pt x="128837" y="66201"/>
                  </a:cubicBezTo>
                  <a:cubicBezTo>
                    <a:pt x="202775" y="62983"/>
                    <a:pt x="234922" y="85050"/>
                    <a:pt x="248699" y="112634"/>
                  </a:cubicBezTo>
                  <a:cubicBezTo>
                    <a:pt x="249618" y="114473"/>
                    <a:pt x="252832" y="114013"/>
                    <a:pt x="252832" y="111714"/>
                  </a:cubicBezTo>
                  <a:cubicBezTo>
                    <a:pt x="255129" y="67580"/>
                    <a:pt x="271661" y="920"/>
                    <a:pt x="381420"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31" name="bcgBugs_BillUSD"/>
          <p:cNvGrpSpPr>
            <a:grpSpLocks noChangeAspect="1"/>
          </p:cNvGrpSpPr>
          <p:nvPr/>
        </p:nvGrpSpPr>
        <p:grpSpPr bwMode="auto">
          <a:xfrm>
            <a:off x="6428075" y="2710367"/>
            <a:ext cx="456753" cy="457200"/>
            <a:chOff x="2818" y="1137"/>
            <a:chExt cx="2044" cy="2046"/>
          </a:xfrm>
        </p:grpSpPr>
        <p:sp>
          <p:nvSpPr>
            <p:cNvPr id="32" name="AutoShape 3"/>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EditPoints="1"/>
            </p:cNvSpPr>
            <p:nvPr/>
          </p:nvSpPr>
          <p:spPr bwMode="auto">
            <a:xfrm>
              <a:off x="2941" y="1260"/>
              <a:ext cx="1800" cy="1802"/>
            </a:xfrm>
            <a:custGeom>
              <a:avLst/>
              <a:gdLst>
                <a:gd name="T0" fmla="*/ 440 w 880"/>
                <a:gd name="T1" fmla="*/ 88 h 880"/>
                <a:gd name="T2" fmla="*/ 88 w 880"/>
                <a:gd name="T3" fmla="*/ 440 h 880"/>
                <a:gd name="T4" fmla="*/ 440 w 880"/>
                <a:gd name="T5" fmla="*/ 792 h 880"/>
                <a:gd name="T6" fmla="*/ 792 w 880"/>
                <a:gd name="T7" fmla="*/ 440 h 880"/>
                <a:gd name="T8" fmla="*/ 440 w 880"/>
                <a:gd name="T9" fmla="*/ 88 h 880"/>
                <a:gd name="T10" fmla="*/ 532 w 880"/>
                <a:gd name="T11" fmla="*/ 590 h 880"/>
                <a:gd name="T12" fmla="*/ 467 w 880"/>
                <a:gd name="T13" fmla="*/ 627 h 880"/>
                <a:gd name="T14" fmla="*/ 467 w 880"/>
                <a:gd name="T15" fmla="*/ 687 h 880"/>
                <a:gd name="T16" fmla="*/ 407 w 880"/>
                <a:gd name="T17" fmla="*/ 687 h 880"/>
                <a:gd name="T18" fmla="*/ 407 w 880"/>
                <a:gd name="T19" fmla="*/ 632 h 880"/>
                <a:gd name="T20" fmla="*/ 324 w 880"/>
                <a:gd name="T21" fmla="*/ 605 h 880"/>
                <a:gd name="T22" fmla="*/ 349 w 880"/>
                <a:gd name="T23" fmla="*/ 544 h 880"/>
                <a:gd name="T24" fmla="*/ 428 w 880"/>
                <a:gd name="T25" fmla="*/ 572 h 880"/>
                <a:gd name="T26" fmla="*/ 488 w 880"/>
                <a:gd name="T27" fmla="*/ 531 h 880"/>
                <a:gd name="T28" fmla="*/ 473 w 880"/>
                <a:gd name="T29" fmla="*/ 492 h 880"/>
                <a:gd name="T30" fmla="*/ 415 w 880"/>
                <a:gd name="T31" fmla="*/ 452 h 880"/>
                <a:gd name="T32" fmla="*/ 357 w 880"/>
                <a:gd name="T33" fmla="*/ 417 h 880"/>
                <a:gd name="T34" fmla="*/ 333 w 880"/>
                <a:gd name="T35" fmla="*/ 383 h 880"/>
                <a:gd name="T36" fmla="*/ 325 w 880"/>
                <a:gd name="T37" fmla="*/ 339 h 880"/>
                <a:gd name="T38" fmla="*/ 347 w 880"/>
                <a:gd name="T39" fmla="*/ 276 h 880"/>
                <a:gd name="T40" fmla="*/ 407 w 880"/>
                <a:gd name="T41" fmla="*/ 240 h 880"/>
                <a:gd name="T42" fmla="*/ 407 w 880"/>
                <a:gd name="T43" fmla="*/ 193 h 880"/>
                <a:gd name="T44" fmla="*/ 467 w 880"/>
                <a:gd name="T45" fmla="*/ 193 h 880"/>
                <a:gd name="T46" fmla="*/ 467 w 880"/>
                <a:gd name="T47" fmla="*/ 237 h 880"/>
                <a:gd name="T48" fmla="*/ 538 w 880"/>
                <a:gd name="T49" fmla="*/ 261 h 880"/>
                <a:gd name="T50" fmla="*/ 518 w 880"/>
                <a:gd name="T51" fmla="*/ 320 h 880"/>
                <a:gd name="T52" fmla="*/ 442 w 880"/>
                <a:gd name="T53" fmla="*/ 294 h 880"/>
                <a:gd name="T54" fmla="*/ 406 w 880"/>
                <a:gd name="T55" fmla="*/ 307 h 880"/>
                <a:gd name="T56" fmla="*/ 393 w 880"/>
                <a:gd name="T57" fmla="*/ 339 h 880"/>
                <a:gd name="T58" fmla="*/ 466 w 880"/>
                <a:gd name="T59" fmla="*/ 407 h 880"/>
                <a:gd name="T60" fmla="*/ 521 w 880"/>
                <a:gd name="T61" fmla="*/ 442 h 880"/>
                <a:gd name="T62" fmla="*/ 547 w 880"/>
                <a:gd name="T63" fmla="*/ 479 h 880"/>
                <a:gd name="T64" fmla="*/ 556 w 880"/>
                <a:gd name="T65" fmla="*/ 526 h 880"/>
                <a:gd name="T66" fmla="*/ 532 w 880"/>
                <a:gd name="T67" fmla="*/ 590 h 880"/>
                <a:gd name="T68" fmla="*/ 440 w 880"/>
                <a:gd name="T69" fmla="*/ 880 h 880"/>
                <a:gd name="T70" fmla="*/ 0 w 880"/>
                <a:gd name="T71" fmla="*/ 440 h 880"/>
                <a:gd name="T72" fmla="*/ 440 w 880"/>
                <a:gd name="T73" fmla="*/ 0 h 880"/>
                <a:gd name="T74" fmla="*/ 880 w 880"/>
                <a:gd name="T75" fmla="*/ 440 h 880"/>
                <a:gd name="T76" fmla="*/ 440 w 880"/>
                <a:gd name="T77" fmla="*/ 880 h 880"/>
                <a:gd name="T78" fmla="*/ 440 w 880"/>
                <a:gd name="T79" fmla="*/ 44 h 880"/>
                <a:gd name="T80" fmla="*/ 44 w 880"/>
                <a:gd name="T81" fmla="*/ 440 h 880"/>
                <a:gd name="T82" fmla="*/ 440 w 880"/>
                <a:gd name="T83" fmla="*/ 836 h 880"/>
                <a:gd name="T84" fmla="*/ 836 w 880"/>
                <a:gd name="T85" fmla="*/ 440 h 880"/>
                <a:gd name="T86" fmla="*/ 440 w 880"/>
                <a:gd name="T87" fmla="*/ 4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0" h="880">
                  <a:moveTo>
                    <a:pt x="440" y="88"/>
                  </a:moveTo>
                  <a:cubicBezTo>
                    <a:pt x="246" y="88"/>
                    <a:pt x="88" y="246"/>
                    <a:pt x="88" y="440"/>
                  </a:cubicBezTo>
                  <a:cubicBezTo>
                    <a:pt x="88" y="634"/>
                    <a:pt x="246" y="792"/>
                    <a:pt x="440" y="792"/>
                  </a:cubicBezTo>
                  <a:cubicBezTo>
                    <a:pt x="634" y="792"/>
                    <a:pt x="792" y="634"/>
                    <a:pt x="792" y="440"/>
                  </a:cubicBezTo>
                  <a:cubicBezTo>
                    <a:pt x="792" y="246"/>
                    <a:pt x="634" y="88"/>
                    <a:pt x="440" y="88"/>
                  </a:cubicBezTo>
                  <a:close/>
                  <a:moveTo>
                    <a:pt x="532" y="590"/>
                  </a:moveTo>
                  <a:cubicBezTo>
                    <a:pt x="517" y="608"/>
                    <a:pt x="495" y="620"/>
                    <a:pt x="467" y="627"/>
                  </a:cubicBezTo>
                  <a:cubicBezTo>
                    <a:pt x="467" y="687"/>
                    <a:pt x="467" y="687"/>
                    <a:pt x="467" y="687"/>
                  </a:cubicBezTo>
                  <a:cubicBezTo>
                    <a:pt x="407" y="687"/>
                    <a:pt x="407" y="687"/>
                    <a:pt x="407" y="687"/>
                  </a:cubicBezTo>
                  <a:cubicBezTo>
                    <a:pt x="407" y="632"/>
                    <a:pt x="407" y="632"/>
                    <a:pt x="407" y="632"/>
                  </a:cubicBezTo>
                  <a:cubicBezTo>
                    <a:pt x="377" y="630"/>
                    <a:pt x="349" y="621"/>
                    <a:pt x="324" y="605"/>
                  </a:cubicBezTo>
                  <a:cubicBezTo>
                    <a:pt x="349" y="544"/>
                    <a:pt x="349" y="544"/>
                    <a:pt x="349" y="544"/>
                  </a:cubicBezTo>
                  <a:cubicBezTo>
                    <a:pt x="376" y="563"/>
                    <a:pt x="402" y="572"/>
                    <a:pt x="428" y="572"/>
                  </a:cubicBezTo>
                  <a:cubicBezTo>
                    <a:pt x="468" y="572"/>
                    <a:pt x="488" y="558"/>
                    <a:pt x="488" y="531"/>
                  </a:cubicBezTo>
                  <a:cubicBezTo>
                    <a:pt x="488" y="517"/>
                    <a:pt x="483" y="504"/>
                    <a:pt x="473" y="492"/>
                  </a:cubicBezTo>
                  <a:cubicBezTo>
                    <a:pt x="463" y="480"/>
                    <a:pt x="443" y="466"/>
                    <a:pt x="415" y="452"/>
                  </a:cubicBezTo>
                  <a:cubicBezTo>
                    <a:pt x="386" y="438"/>
                    <a:pt x="367" y="426"/>
                    <a:pt x="357" y="417"/>
                  </a:cubicBezTo>
                  <a:cubicBezTo>
                    <a:pt x="346" y="407"/>
                    <a:pt x="338" y="396"/>
                    <a:pt x="333" y="383"/>
                  </a:cubicBezTo>
                  <a:cubicBezTo>
                    <a:pt x="327" y="370"/>
                    <a:pt x="325" y="355"/>
                    <a:pt x="325" y="339"/>
                  </a:cubicBezTo>
                  <a:cubicBezTo>
                    <a:pt x="325" y="315"/>
                    <a:pt x="332" y="295"/>
                    <a:pt x="347" y="276"/>
                  </a:cubicBezTo>
                  <a:cubicBezTo>
                    <a:pt x="362" y="258"/>
                    <a:pt x="382" y="246"/>
                    <a:pt x="407" y="240"/>
                  </a:cubicBezTo>
                  <a:cubicBezTo>
                    <a:pt x="407" y="193"/>
                    <a:pt x="407" y="193"/>
                    <a:pt x="407" y="193"/>
                  </a:cubicBezTo>
                  <a:cubicBezTo>
                    <a:pt x="467" y="193"/>
                    <a:pt x="467" y="193"/>
                    <a:pt x="467" y="193"/>
                  </a:cubicBezTo>
                  <a:cubicBezTo>
                    <a:pt x="467" y="237"/>
                    <a:pt x="467" y="237"/>
                    <a:pt x="467" y="237"/>
                  </a:cubicBezTo>
                  <a:cubicBezTo>
                    <a:pt x="499" y="241"/>
                    <a:pt x="523" y="248"/>
                    <a:pt x="538" y="261"/>
                  </a:cubicBezTo>
                  <a:cubicBezTo>
                    <a:pt x="518" y="320"/>
                    <a:pt x="518" y="320"/>
                    <a:pt x="518" y="320"/>
                  </a:cubicBezTo>
                  <a:cubicBezTo>
                    <a:pt x="494" y="302"/>
                    <a:pt x="469" y="294"/>
                    <a:pt x="442" y="294"/>
                  </a:cubicBezTo>
                  <a:cubicBezTo>
                    <a:pt x="426" y="294"/>
                    <a:pt x="414" y="298"/>
                    <a:pt x="406" y="307"/>
                  </a:cubicBezTo>
                  <a:cubicBezTo>
                    <a:pt x="397" y="315"/>
                    <a:pt x="393" y="326"/>
                    <a:pt x="393" y="339"/>
                  </a:cubicBezTo>
                  <a:cubicBezTo>
                    <a:pt x="393" y="361"/>
                    <a:pt x="417" y="383"/>
                    <a:pt x="466" y="407"/>
                  </a:cubicBezTo>
                  <a:cubicBezTo>
                    <a:pt x="491" y="420"/>
                    <a:pt x="510" y="431"/>
                    <a:pt x="521" y="442"/>
                  </a:cubicBezTo>
                  <a:cubicBezTo>
                    <a:pt x="532" y="452"/>
                    <a:pt x="541" y="465"/>
                    <a:pt x="547" y="479"/>
                  </a:cubicBezTo>
                  <a:cubicBezTo>
                    <a:pt x="553" y="493"/>
                    <a:pt x="556" y="508"/>
                    <a:pt x="556" y="526"/>
                  </a:cubicBezTo>
                  <a:cubicBezTo>
                    <a:pt x="556" y="550"/>
                    <a:pt x="548" y="571"/>
                    <a:pt x="532" y="590"/>
                  </a:cubicBezTo>
                  <a:close/>
                  <a:moveTo>
                    <a:pt x="440" y="880"/>
                  </a:moveTo>
                  <a:cubicBezTo>
                    <a:pt x="197" y="880"/>
                    <a:pt x="0" y="683"/>
                    <a:pt x="0" y="440"/>
                  </a:cubicBezTo>
                  <a:cubicBezTo>
                    <a:pt x="0" y="197"/>
                    <a:pt x="197" y="0"/>
                    <a:pt x="440" y="0"/>
                  </a:cubicBezTo>
                  <a:cubicBezTo>
                    <a:pt x="682" y="0"/>
                    <a:pt x="880" y="197"/>
                    <a:pt x="880" y="440"/>
                  </a:cubicBezTo>
                  <a:cubicBezTo>
                    <a:pt x="880" y="683"/>
                    <a:pt x="682" y="880"/>
                    <a:pt x="440" y="880"/>
                  </a:cubicBezTo>
                  <a:close/>
                  <a:moveTo>
                    <a:pt x="440" y="44"/>
                  </a:moveTo>
                  <a:cubicBezTo>
                    <a:pt x="222" y="44"/>
                    <a:pt x="44" y="222"/>
                    <a:pt x="44" y="440"/>
                  </a:cubicBezTo>
                  <a:cubicBezTo>
                    <a:pt x="44" y="658"/>
                    <a:pt x="222" y="836"/>
                    <a:pt x="440" y="836"/>
                  </a:cubicBezTo>
                  <a:cubicBezTo>
                    <a:pt x="658" y="836"/>
                    <a:pt x="836" y="658"/>
                    <a:pt x="836" y="440"/>
                  </a:cubicBezTo>
                  <a:cubicBezTo>
                    <a:pt x="836" y="222"/>
                    <a:pt x="658" y="44"/>
                    <a:pt x="440" y="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bcgBugs_PlantTree"/>
          <p:cNvGrpSpPr>
            <a:grpSpLocks noChangeAspect="1"/>
          </p:cNvGrpSpPr>
          <p:nvPr/>
        </p:nvGrpSpPr>
        <p:grpSpPr bwMode="auto">
          <a:xfrm>
            <a:off x="6428075" y="3462729"/>
            <a:ext cx="456753" cy="457200"/>
            <a:chOff x="2818" y="1137"/>
            <a:chExt cx="2044" cy="2046"/>
          </a:xfrm>
        </p:grpSpPr>
        <p:sp>
          <p:nvSpPr>
            <p:cNvPr id="35" name="AutoShape 47"/>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9"/>
            <p:cNvSpPr>
              <a:spLocks noEditPoints="1"/>
            </p:cNvSpPr>
            <p:nvPr/>
          </p:nvSpPr>
          <p:spPr bwMode="auto">
            <a:xfrm>
              <a:off x="2941" y="1307"/>
              <a:ext cx="1800" cy="1727"/>
            </a:xfrm>
            <a:custGeom>
              <a:avLst/>
              <a:gdLst>
                <a:gd name="T0" fmla="*/ 366 w 880"/>
                <a:gd name="T1" fmla="*/ 649 h 843"/>
                <a:gd name="T2" fmla="*/ 364 w 880"/>
                <a:gd name="T3" fmla="*/ 695 h 843"/>
                <a:gd name="T4" fmla="*/ 71 w 880"/>
                <a:gd name="T5" fmla="*/ 843 h 843"/>
                <a:gd name="T6" fmla="*/ 71 w 880"/>
                <a:gd name="T7" fmla="*/ 799 h 843"/>
                <a:gd name="T8" fmla="*/ 808 w 880"/>
                <a:gd name="T9" fmla="*/ 799 h 843"/>
                <a:gd name="T10" fmla="*/ 512 w 880"/>
                <a:gd name="T11" fmla="*/ 649 h 843"/>
                <a:gd name="T12" fmla="*/ 664 w 880"/>
                <a:gd name="T13" fmla="*/ 776 h 843"/>
                <a:gd name="T14" fmla="*/ 830 w 880"/>
                <a:gd name="T15" fmla="*/ 821 h 843"/>
                <a:gd name="T16" fmla="*/ 515 w 880"/>
                <a:gd name="T17" fmla="*/ 530 h 843"/>
                <a:gd name="T18" fmla="*/ 569 w 880"/>
                <a:gd name="T19" fmla="*/ 558 h 843"/>
                <a:gd name="T20" fmla="*/ 766 w 880"/>
                <a:gd name="T21" fmla="*/ 613 h 843"/>
                <a:gd name="T22" fmla="*/ 581 w 880"/>
                <a:gd name="T23" fmla="*/ 526 h 843"/>
                <a:gd name="T24" fmla="*/ 528 w 880"/>
                <a:gd name="T25" fmla="*/ 510 h 843"/>
                <a:gd name="T26" fmla="*/ 569 w 880"/>
                <a:gd name="T27" fmla="*/ 460 h 843"/>
                <a:gd name="T28" fmla="*/ 715 w 880"/>
                <a:gd name="T29" fmla="*/ 235 h 843"/>
                <a:gd name="T30" fmla="*/ 534 w 880"/>
                <a:gd name="T31" fmla="*/ 433 h 843"/>
                <a:gd name="T32" fmla="*/ 463 w 880"/>
                <a:gd name="T33" fmla="*/ 542 h 843"/>
                <a:gd name="T34" fmla="*/ 583 w 880"/>
                <a:gd name="T35" fmla="*/ 217 h 843"/>
                <a:gd name="T36" fmla="*/ 684 w 880"/>
                <a:gd name="T37" fmla="*/ 170 h 843"/>
                <a:gd name="T38" fmla="*/ 585 w 880"/>
                <a:gd name="T39" fmla="*/ 96 h 843"/>
                <a:gd name="T40" fmla="*/ 568 w 880"/>
                <a:gd name="T41" fmla="*/ 206 h 843"/>
                <a:gd name="T42" fmla="*/ 452 w 880"/>
                <a:gd name="T43" fmla="*/ 288 h 843"/>
                <a:gd name="T44" fmla="*/ 525 w 880"/>
                <a:gd name="T45" fmla="*/ 152 h 843"/>
                <a:gd name="T46" fmla="*/ 353 w 880"/>
                <a:gd name="T47" fmla="*/ 152 h 843"/>
                <a:gd name="T48" fmla="*/ 425 w 880"/>
                <a:gd name="T49" fmla="*/ 288 h 843"/>
                <a:gd name="T50" fmla="*/ 311 w 880"/>
                <a:gd name="T51" fmla="*/ 207 h 843"/>
                <a:gd name="T52" fmla="*/ 295 w 880"/>
                <a:gd name="T53" fmla="*/ 96 h 843"/>
                <a:gd name="T54" fmla="*/ 196 w 880"/>
                <a:gd name="T55" fmla="*/ 170 h 843"/>
                <a:gd name="T56" fmla="*/ 296 w 880"/>
                <a:gd name="T57" fmla="*/ 218 h 843"/>
                <a:gd name="T58" fmla="*/ 415 w 880"/>
                <a:gd name="T59" fmla="*/ 539 h 843"/>
                <a:gd name="T60" fmla="*/ 346 w 880"/>
                <a:gd name="T61" fmla="*/ 433 h 843"/>
                <a:gd name="T62" fmla="*/ 165 w 880"/>
                <a:gd name="T63" fmla="*/ 235 h 843"/>
                <a:gd name="T64" fmla="*/ 311 w 880"/>
                <a:gd name="T65" fmla="*/ 460 h 843"/>
                <a:gd name="T66" fmla="*/ 353 w 880"/>
                <a:gd name="T67" fmla="*/ 513 h 843"/>
                <a:gd name="T68" fmla="*/ 299 w 880"/>
                <a:gd name="T69" fmla="*/ 526 h 843"/>
                <a:gd name="T70" fmla="*/ 114 w 880"/>
                <a:gd name="T71" fmla="*/ 613 h 843"/>
                <a:gd name="T72" fmla="*/ 311 w 880"/>
                <a:gd name="T73" fmla="*/ 558 h 843"/>
                <a:gd name="T74" fmla="*/ 366 w 880"/>
                <a:gd name="T75" fmla="*/ 532 h 843"/>
                <a:gd name="T76" fmla="*/ 410 w 880"/>
                <a:gd name="T77" fmla="*/ 687 h 843"/>
                <a:gd name="T78" fmla="*/ 408 w 880"/>
                <a:gd name="T79" fmla="*/ 716 h 843"/>
                <a:gd name="T80" fmla="*/ 470 w 880"/>
                <a:gd name="T81" fmla="*/ 713 h 843"/>
                <a:gd name="T82" fmla="*/ 515 w 880"/>
                <a:gd name="T83" fmla="*/ 530 h 843"/>
                <a:gd name="T84" fmla="*/ 202 w 880"/>
                <a:gd name="T85" fmla="*/ 456 h 843"/>
                <a:gd name="T86" fmla="*/ 0 w 880"/>
                <a:gd name="T87" fmla="*/ 430 h 843"/>
                <a:gd name="T88" fmla="*/ 195 w 880"/>
                <a:gd name="T89" fmla="*/ 489 h 843"/>
                <a:gd name="T90" fmla="*/ 678 w 880"/>
                <a:gd name="T91" fmla="*/ 456 h 843"/>
                <a:gd name="T92" fmla="*/ 786 w 880"/>
                <a:gd name="T93" fmla="*/ 513 h 843"/>
                <a:gd name="T94" fmla="*/ 760 w 880"/>
                <a:gd name="T95" fmla="*/ 392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43">
                  <a:moveTo>
                    <a:pt x="189" y="741"/>
                  </a:moveTo>
                  <a:cubicBezTo>
                    <a:pt x="237" y="707"/>
                    <a:pt x="294" y="667"/>
                    <a:pt x="366" y="649"/>
                  </a:cubicBezTo>
                  <a:cubicBezTo>
                    <a:pt x="364" y="685"/>
                    <a:pt x="364" y="685"/>
                    <a:pt x="364" y="685"/>
                  </a:cubicBezTo>
                  <a:cubicBezTo>
                    <a:pt x="364" y="695"/>
                    <a:pt x="364" y="695"/>
                    <a:pt x="364" y="695"/>
                  </a:cubicBezTo>
                  <a:cubicBezTo>
                    <a:pt x="306" y="712"/>
                    <a:pt x="258" y="746"/>
                    <a:pt x="215" y="776"/>
                  </a:cubicBezTo>
                  <a:cubicBezTo>
                    <a:pt x="164" y="812"/>
                    <a:pt x="120" y="843"/>
                    <a:pt x="71" y="843"/>
                  </a:cubicBezTo>
                  <a:cubicBezTo>
                    <a:pt x="59" y="843"/>
                    <a:pt x="49" y="833"/>
                    <a:pt x="49" y="821"/>
                  </a:cubicBezTo>
                  <a:cubicBezTo>
                    <a:pt x="49" y="809"/>
                    <a:pt x="59" y="799"/>
                    <a:pt x="71" y="799"/>
                  </a:cubicBezTo>
                  <a:cubicBezTo>
                    <a:pt x="106" y="799"/>
                    <a:pt x="145" y="772"/>
                    <a:pt x="189" y="741"/>
                  </a:cubicBezTo>
                  <a:close/>
                  <a:moveTo>
                    <a:pt x="808" y="799"/>
                  </a:moveTo>
                  <a:cubicBezTo>
                    <a:pt x="772" y="799"/>
                    <a:pt x="734" y="772"/>
                    <a:pt x="689" y="741"/>
                  </a:cubicBezTo>
                  <a:cubicBezTo>
                    <a:pt x="641" y="707"/>
                    <a:pt x="584" y="666"/>
                    <a:pt x="512" y="649"/>
                  </a:cubicBezTo>
                  <a:cubicBezTo>
                    <a:pt x="514" y="695"/>
                    <a:pt x="514" y="695"/>
                    <a:pt x="514" y="695"/>
                  </a:cubicBezTo>
                  <a:cubicBezTo>
                    <a:pt x="572" y="712"/>
                    <a:pt x="620" y="746"/>
                    <a:pt x="664" y="776"/>
                  </a:cubicBezTo>
                  <a:cubicBezTo>
                    <a:pt x="715" y="812"/>
                    <a:pt x="758" y="843"/>
                    <a:pt x="808" y="843"/>
                  </a:cubicBezTo>
                  <a:cubicBezTo>
                    <a:pt x="820" y="843"/>
                    <a:pt x="830" y="833"/>
                    <a:pt x="830" y="821"/>
                  </a:cubicBezTo>
                  <a:cubicBezTo>
                    <a:pt x="830" y="809"/>
                    <a:pt x="820" y="799"/>
                    <a:pt x="808" y="799"/>
                  </a:cubicBezTo>
                  <a:close/>
                  <a:moveTo>
                    <a:pt x="515" y="530"/>
                  </a:moveTo>
                  <a:cubicBezTo>
                    <a:pt x="535" y="537"/>
                    <a:pt x="552" y="543"/>
                    <a:pt x="567" y="548"/>
                  </a:cubicBezTo>
                  <a:cubicBezTo>
                    <a:pt x="567" y="551"/>
                    <a:pt x="568" y="554"/>
                    <a:pt x="569" y="558"/>
                  </a:cubicBezTo>
                  <a:cubicBezTo>
                    <a:pt x="581" y="582"/>
                    <a:pt x="604" y="619"/>
                    <a:pt x="641" y="633"/>
                  </a:cubicBezTo>
                  <a:cubicBezTo>
                    <a:pt x="698" y="654"/>
                    <a:pt x="766" y="613"/>
                    <a:pt x="766" y="613"/>
                  </a:cubicBezTo>
                  <a:cubicBezTo>
                    <a:pt x="766" y="613"/>
                    <a:pt x="741" y="538"/>
                    <a:pt x="685" y="517"/>
                  </a:cubicBezTo>
                  <a:cubicBezTo>
                    <a:pt x="648" y="503"/>
                    <a:pt x="605" y="516"/>
                    <a:pt x="581" y="526"/>
                  </a:cubicBezTo>
                  <a:cubicBezTo>
                    <a:pt x="581" y="526"/>
                    <a:pt x="579" y="528"/>
                    <a:pt x="576" y="531"/>
                  </a:cubicBezTo>
                  <a:cubicBezTo>
                    <a:pt x="528" y="510"/>
                    <a:pt x="528" y="510"/>
                    <a:pt x="528" y="510"/>
                  </a:cubicBezTo>
                  <a:cubicBezTo>
                    <a:pt x="541" y="491"/>
                    <a:pt x="552" y="474"/>
                    <a:pt x="562" y="460"/>
                  </a:cubicBezTo>
                  <a:cubicBezTo>
                    <a:pt x="564" y="460"/>
                    <a:pt x="566" y="460"/>
                    <a:pt x="569" y="460"/>
                  </a:cubicBezTo>
                  <a:cubicBezTo>
                    <a:pt x="603" y="455"/>
                    <a:pt x="659" y="440"/>
                    <a:pt x="691" y="399"/>
                  </a:cubicBezTo>
                  <a:cubicBezTo>
                    <a:pt x="740" y="336"/>
                    <a:pt x="715" y="235"/>
                    <a:pt x="715" y="235"/>
                  </a:cubicBezTo>
                  <a:cubicBezTo>
                    <a:pt x="715" y="235"/>
                    <a:pt x="611" y="237"/>
                    <a:pt x="563" y="299"/>
                  </a:cubicBezTo>
                  <a:cubicBezTo>
                    <a:pt x="531" y="340"/>
                    <a:pt x="530" y="399"/>
                    <a:pt x="534" y="433"/>
                  </a:cubicBezTo>
                  <a:cubicBezTo>
                    <a:pt x="534" y="433"/>
                    <a:pt x="535" y="439"/>
                    <a:pt x="539" y="445"/>
                  </a:cubicBezTo>
                  <a:cubicBezTo>
                    <a:pt x="463" y="542"/>
                    <a:pt x="463" y="542"/>
                    <a:pt x="463" y="542"/>
                  </a:cubicBezTo>
                  <a:cubicBezTo>
                    <a:pt x="457" y="403"/>
                    <a:pt x="457" y="403"/>
                    <a:pt x="457" y="403"/>
                  </a:cubicBezTo>
                  <a:cubicBezTo>
                    <a:pt x="517" y="315"/>
                    <a:pt x="556" y="256"/>
                    <a:pt x="583" y="217"/>
                  </a:cubicBezTo>
                  <a:cubicBezTo>
                    <a:pt x="585" y="218"/>
                    <a:pt x="588" y="219"/>
                    <a:pt x="592" y="218"/>
                  </a:cubicBezTo>
                  <a:cubicBezTo>
                    <a:pt x="618" y="214"/>
                    <a:pt x="660" y="202"/>
                    <a:pt x="684" y="170"/>
                  </a:cubicBezTo>
                  <a:cubicBezTo>
                    <a:pt x="720" y="122"/>
                    <a:pt x="700" y="45"/>
                    <a:pt x="700" y="45"/>
                  </a:cubicBezTo>
                  <a:cubicBezTo>
                    <a:pt x="700" y="45"/>
                    <a:pt x="621" y="48"/>
                    <a:pt x="585" y="96"/>
                  </a:cubicBezTo>
                  <a:cubicBezTo>
                    <a:pt x="561" y="127"/>
                    <a:pt x="561" y="172"/>
                    <a:pt x="565" y="198"/>
                  </a:cubicBezTo>
                  <a:cubicBezTo>
                    <a:pt x="565" y="198"/>
                    <a:pt x="566" y="202"/>
                    <a:pt x="568" y="206"/>
                  </a:cubicBezTo>
                  <a:cubicBezTo>
                    <a:pt x="455" y="348"/>
                    <a:pt x="455" y="348"/>
                    <a:pt x="455" y="348"/>
                  </a:cubicBezTo>
                  <a:cubicBezTo>
                    <a:pt x="454" y="325"/>
                    <a:pt x="453" y="305"/>
                    <a:pt x="452" y="288"/>
                  </a:cubicBezTo>
                  <a:cubicBezTo>
                    <a:pt x="459" y="286"/>
                    <a:pt x="463" y="282"/>
                    <a:pt x="463" y="282"/>
                  </a:cubicBezTo>
                  <a:cubicBezTo>
                    <a:pt x="488" y="255"/>
                    <a:pt x="525" y="207"/>
                    <a:pt x="525" y="152"/>
                  </a:cubicBezTo>
                  <a:cubicBezTo>
                    <a:pt x="525" y="68"/>
                    <a:pt x="439" y="0"/>
                    <a:pt x="439" y="0"/>
                  </a:cubicBezTo>
                  <a:cubicBezTo>
                    <a:pt x="439" y="0"/>
                    <a:pt x="353" y="68"/>
                    <a:pt x="353" y="152"/>
                  </a:cubicBezTo>
                  <a:cubicBezTo>
                    <a:pt x="353" y="207"/>
                    <a:pt x="390" y="255"/>
                    <a:pt x="415" y="282"/>
                  </a:cubicBezTo>
                  <a:cubicBezTo>
                    <a:pt x="419" y="285"/>
                    <a:pt x="422" y="287"/>
                    <a:pt x="425" y="288"/>
                  </a:cubicBezTo>
                  <a:cubicBezTo>
                    <a:pt x="423" y="347"/>
                    <a:pt x="423" y="347"/>
                    <a:pt x="423" y="347"/>
                  </a:cubicBezTo>
                  <a:cubicBezTo>
                    <a:pt x="372" y="283"/>
                    <a:pt x="336" y="238"/>
                    <a:pt x="311" y="207"/>
                  </a:cubicBezTo>
                  <a:cubicBezTo>
                    <a:pt x="314" y="202"/>
                    <a:pt x="315" y="198"/>
                    <a:pt x="315" y="198"/>
                  </a:cubicBezTo>
                  <a:cubicBezTo>
                    <a:pt x="319" y="172"/>
                    <a:pt x="319" y="127"/>
                    <a:pt x="295" y="96"/>
                  </a:cubicBezTo>
                  <a:cubicBezTo>
                    <a:pt x="259" y="48"/>
                    <a:pt x="180" y="45"/>
                    <a:pt x="180" y="45"/>
                  </a:cubicBezTo>
                  <a:cubicBezTo>
                    <a:pt x="180" y="45"/>
                    <a:pt x="160" y="122"/>
                    <a:pt x="196" y="170"/>
                  </a:cubicBezTo>
                  <a:cubicBezTo>
                    <a:pt x="220" y="202"/>
                    <a:pt x="262" y="214"/>
                    <a:pt x="288" y="218"/>
                  </a:cubicBezTo>
                  <a:cubicBezTo>
                    <a:pt x="291" y="219"/>
                    <a:pt x="294" y="218"/>
                    <a:pt x="296" y="218"/>
                  </a:cubicBezTo>
                  <a:cubicBezTo>
                    <a:pt x="420" y="402"/>
                    <a:pt x="420" y="402"/>
                    <a:pt x="420" y="402"/>
                  </a:cubicBezTo>
                  <a:cubicBezTo>
                    <a:pt x="415" y="539"/>
                    <a:pt x="415" y="539"/>
                    <a:pt x="415" y="539"/>
                  </a:cubicBezTo>
                  <a:cubicBezTo>
                    <a:pt x="384" y="500"/>
                    <a:pt x="360" y="469"/>
                    <a:pt x="341" y="445"/>
                  </a:cubicBezTo>
                  <a:cubicBezTo>
                    <a:pt x="345" y="439"/>
                    <a:pt x="346" y="433"/>
                    <a:pt x="346" y="433"/>
                  </a:cubicBezTo>
                  <a:cubicBezTo>
                    <a:pt x="350" y="399"/>
                    <a:pt x="349" y="340"/>
                    <a:pt x="317" y="299"/>
                  </a:cubicBezTo>
                  <a:cubicBezTo>
                    <a:pt x="269" y="237"/>
                    <a:pt x="165" y="235"/>
                    <a:pt x="165" y="235"/>
                  </a:cubicBezTo>
                  <a:cubicBezTo>
                    <a:pt x="165" y="235"/>
                    <a:pt x="140" y="336"/>
                    <a:pt x="189" y="399"/>
                  </a:cubicBezTo>
                  <a:cubicBezTo>
                    <a:pt x="221" y="440"/>
                    <a:pt x="277" y="455"/>
                    <a:pt x="311" y="460"/>
                  </a:cubicBezTo>
                  <a:cubicBezTo>
                    <a:pt x="313" y="460"/>
                    <a:pt x="316" y="460"/>
                    <a:pt x="318" y="460"/>
                  </a:cubicBezTo>
                  <a:cubicBezTo>
                    <a:pt x="353" y="513"/>
                    <a:pt x="353" y="513"/>
                    <a:pt x="353" y="513"/>
                  </a:cubicBezTo>
                  <a:cubicBezTo>
                    <a:pt x="335" y="520"/>
                    <a:pt x="319" y="527"/>
                    <a:pt x="306" y="532"/>
                  </a:cubicBezTo>
                  <a:cubicBezTo>
                    <a:pt x="302" y="529"/>
                    <a:pt x="299" y="526"/>
                    <a:pt x="299" y="526"/>
                  </a:cubicBezTo>
                  <a:cubicBezTo>
                    <a:pt x="275" y="516"/>
                    <a:pt x="232" y="503"/>
                    <a:pt x="195" y="517"/>
                  </a:cubicBezTo>
                  <a:cubicBezTo>
                    <a:pt x="139" y="538"/>
                    <a:pt x="114" y="613"/>
                    <a:pt x="114" y="613"/>
                  </a:cubicBezTo>
                  <a:cubicBezTo>
                    <a:pt x="114" y="613"/>
                    <a:pt x="182" y="654"/>
                    <a:pt x="239" y="633"/>
                  </a:cubicBezTo>
                  <a:cubicBezTo>
                    <a:pt x="276" y="619"/>
                    <a:pt x="299" y="582"/>
                    <a:pt x="311" y="558"/>
                  </a:cubicBezTo>
                  <a:cubicBezTo>
                    <a:pt x="312" y="555"/>
                    <a:pt x="313" y="552"/>
                    <a:pt x="313" y="549"/>
                  </a:cubicBezTo>
                  <a:cubicBezTo>
                    <a:pt x="366" y="532"/>
                    <a:pt x="366" y="532"/>
                    <a:pt x="366" y="532"/>
                  </a:cubicBezTo>
                  <a:cubicBezTo>
                    <a:pt x="413" y="601"/>
                    <a:pt x="413" y="601"/>
                    <a:pt x="413" y="601"/>
                  </a:cubicBezTo>
                  <a:cubicBezTo>
                    <a:pt x="410" y="687"/>
                    <a:pt x="410" y="687"/>
                    <a:pt x="410" y="687"/>
                  </a:cubicBezTo>
                  <a:cubicBezTo>
                    <a:pt x="408" y="713"/>
                    <a:pt x="408" y="713"/>
                    <a:pt x="408" y="713"/>
                  </a:cubicBezTo>
                  <a:cubicBezTo>
                    <a:pt x="408" y="714"/>
                    <a:pt x="408" y="715"/>
                    <a:pt x="408" y="716"/>
                  </a:cubicBezTo>
                  <a:cubicBezTo>
                    <a:pt x="409" y="732"/>
                    <a:pt x="423" y="745"/>
                    <a:pt x="440" y="745"/>
                  </a:cubicBezTo>
                  <a:cubicBezTo>
                    <a:pt x="457" y="744"/>
                    <a:pt x="470" y="730"/>
                    <a:pt x="470" y="713"/>
                  </a:cubicBezTo>
                  <a:cubicBezTo>
                    <a:pt x="465" y="604"/>
                    <a:pt x="465" y="604"/>
                    <a:pt x="465" y="604"/>
                  </a:cubicBezTo>
                  <a:lnTo>
                    <a:pt x="515" y="530"/>
                  </a:lnTo>
                  <a:close/>
                  <a:moveTo>
                    <a:pt x="195" y="489"/>
                  </a:moveTo>
                  <a:cubicBezTo>
                    <a:pt x="212" y="477"/>
                    <a:pt x="202" y="456"/>
                    <a:pt x="202" y="456"/>
                  </a:cubicBezTo>
                  <a:cubicBezTo>
                    <a:pt x="188" y="434"/>
                    <a:pt x="159" y="401"/>
                    <a:pt x="120" y="392"/>
                  </a:cubicBezTo>
                  <a:cubicBezTo>
                    <a:pt x="61" y="380"/>
                    <a:pt x="0" y="430"/>
                    <a:pt x="0" y="430"/>
                  </a:cubicBezTo>
                  <a:cubicBezTo>
                    <a:pt x="0" y="430"/>
                    <a:pt x="35" y="501"/>
                    <a:pt x="94" y="513"/>
                  </a:cubicBezTo>
                  <a:cubicBezTo>
                    <a:pt x="133" y="522"/>
                    <a:pt x="173" y="503"/>
                    <a:pt x="195" y="489"/>
                  </a:cubicBezTo>
                  <a:close/>
                  <a:moveTo>
                    <a:pt x="760" y="392"/>
                  </a:moveTo>
                  <a:cubicBezTo>
                    <a:pt x="721" y="401"/>
                    <a:pt x="692" y="434"/>
                    <a:pt x="678" y="456"/>
                  </a:cubicBezTo>
                  <a:cubicBezTo>
                    <a:pt x="678" y="456"/>
                    <a:pt x="668" y="477"/>
                    <a:pt x="685" y="489"/>
                  </a:cubicBezTo>
                  <a:cubicBezTo>
                    <a:pt x="707" y="503"/>
                    <a:pt x="747" y="522"/>
                    <a:pt x="786" y="513"/>
                  </a:cubicBezTo>
                  <a:cubicBezTo>
                    <a:pt x="845" y="501"/>
                    <a:pt x="880" y="430"/>
                    <a:pt x="880" y="430"/>
                  </a:cubicBezTo>
                  <a:cubicBezTo>
                    <a:pt x="880" y="430"/>
                    <a:pt x="819" y="380"/>
                    <a:pt x="760" y="39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bcgBugs_ThumbsUp">
            <a:extLst>
              <a:ext uri="{FF2B5EF4-FFF2-40B4-BE49-F238E27FC236}">
                <a16:creationId xmlns:a16="http://schemas.microsoft.com/office/drawing/2014/main" id="{C36F140E-B85B-4CD8-BD9B-225814DC2F6F}"/>
              </a:ext>
            </a:extLst>
          </p:cNvPr>
          <p:cNvGrpSpPr>
            <a:grpSpLocks noChangeAspect="1"/>
          </p:cNvGrpSpPr>
          <p:nvPr/>
        </p:nvGrpSpPr>
        <p:grpSpPr bwMode="auto">
          <a:xfrm>
            <a:off x="6427404" y="1933750"/>
            <a:ext cx="458094" cy="457200"/>
            <a:chOff x="2815" y="1137"/>
            <a:chExt cx="2050" cy="2046"/>
          </a:xfrm>
        </p:grpSpPr>
        <p:sp>
          <p:nvSpPr>
            <p:cNvPr id="39" name="AutoShape 3">
              <a:extLst>
                <a:ext uri="{FF2B5EF4-FFF2-40B4-BE49-F238E27FC236}">
                  <a16:creationId xmlns:a16="http://schemas.microsoft.com/office/drawing/2014/main" id="{CA764250-503B-4A17-AAF5-DB49A322B3D6}"/>
                </a:ext>
              </a:extLst>
            </p:cNvPr>
            <p:cNvSpPr>
              <a:spLocks noChangeAspect="1" noChangeArrowheads="1" noTextEdit="1"/>
            </p:cNvSpPr>
            <p:nvPr/>
          </p:nvSpPr>
          <p:spPr bwMode="auto">
            <a:xfrm>
              <a:off x="2815" y="1137"/>
              <a:ext cx="2050"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5">
              <a:extLst>
                <a:ext uri="{FF2B5EF4-FFF2-40B4-BE49-F238E27FC236}">
                  <a16:creationId xmlns:a16="http://schemas.microsoft.com/office/drawing/2014/main" id="{8265CDD3-9117-4747-A520-DA74DA864C97}"/>
                </a:ext>
              </a:extLst>
            </p:cNvPr>
            <p:cNvSpPr>
              <a:spLocks noEditPoints="1"/>
            </p:cNvSpPr>
            <p:nvPr/>
          </p:nvSpPr>
          <p:spPr bwMode="auto">
            <a:xfrm>
              <a:off x="2938" y="1260"/>
              <a:ext cx="1798" cy="1786"/>
            </a:xfrm>
            <a:custGeom>
              <a:avLst/>
              <a:gdLst>
                <a:gd name="T0" fmla="*/ 809 w 879"/>
                <a:gd name="T1" fmla="*/ 453 h 872"/>
                <a:gd name="T2" fmla="*/ 786 w 879"/>
                <a:gd name="T3" fmla="*/ 453 h 872"/>
                <a:gd name="T4" fmla="*/ 853 w 879"/>
                <a:gd name="T5" fmla="*/ 523 h 872"/>
                <a:gd name="T6" fmla="*/ 783 w 879"/>
                <a:gd name="T7" fmla="*/ 592 h 872"/>
                <a:gd name="T8" fmla="*/ 759 w 879"/>
                <a:gd name="T9" fmla="*/ 592 h 872"/>
                <a:gd name="T10" fmla="*/ 828 w 879"/>
                <a:gd name="T11" fmla="*/ 662 h 872"/>
                <a:gd name="T12" fmla="*/ 759 w 879"/>
                <a:gd name="T13" fmla="*/ 732 h 872"/>
                <a:gd name="T14" fmla="*/ 728 w 879"/>
                <a:gd name="T15" fmla="*/ 732 h 872"/>
                <a:gd name="T16" fmla="*/ 797 w 879"/>
                <a:gd name="T17" fmla="*/ 802 h 872"/>
                <a:gd name="T18" fmla="*/ 797 w 879"/>
                <a:gd name="T19" fmla="*/ 802 h 872"/>
                <a:gd name="T20" fmla="*/ 728 w 879"/>
                <a:gd name="T21" fmla="*/ 872 h 872"/>
                <a:gd name="T22" fmla="*/ 596 w 879"/>
                <a:gd name="T23" fmla="*/ 872 h 872"/>
                <a:gd name="T24" fmla="*/ 466 w 879"/>
                <a:gd name="T25" fmla="*/ 872 h 872"/>
                <a:gd name="T26" fmla="*/ 304 w 879"/>
                <a:gd name="T27" fmla="*/ 822 h 872"/>
                <a:gd name="T28" fmla="*/ 305 w 879"/>
                <a:gd name="T29" fmla="*/ 816 h 872"/>
                <a:gd name="T30" fmla="*/ 305 w 879"/>
                <a:gd name="T31" fmla="*/ 333 h 872"/>
                <a:gd name="T32" fmla="*/ 292 w 879"/>
                <a:gd name="T33" fmla="*/ 294 h 872"/>
                <a:gd name="T34" fmla="*/ 379 w 879"/>
                <a:gd name="T35" fmla="*/ 245 h 872"/>
                <a:gd name="T36" fmla="*/ 442 w 879"/>
                <a:gd name="T37" fmla="*/ 119 h 872"/>
                <a:gd name="T38" fmla="*/ 442 w 879"/>
                <a:gd name="T39" fmla="*/ 58 h 872"/>
                <a:gd name="T40" fmla="*/ 492 w 879"/>
                <a:gd name="T41" fmla="*/ 8 h 872"/>
                <a:gd name="T42" fmla="*/ 596 w 879"/>
                <a:gd name="T43" fmla="*/ 139 h 872"/>
                <a:gd name="T44" fmla="*/ 553 w 879"/>
                <a:gd name="T45" fmla="*/ 313 h 872"/>
                <a:gd name="T46" fmla="*/ 809 w 879"/>
                <a:gd name="T47" fmla="*/ 313 h 872"/>
                <a:gd name="T48" fmla="*/ 879 w 879"/>
                <a:gd name="T49" fmla="*/ 383 h 872"/>
                <a:gd name="T50" fmla="*/ 809 w 879"/>
                <a:gd name="T51" fmla="*/ 453 h 872"/>
                <a:gd name="T52" fmla="*/ 259 w 879"/>
                <a:gd name="T53" fmla="*/ 333 h 872"/>
                <a:gd name="T54" fmla="*/ 259 w 879"/>
                <a:gd name="T55" fmla="*/ 816 h 872"/>
                <a:gd name="T56" fmla="*/ 238 w 879"/>
                <a:gd name="T57" fmla="*/ 838 h 872"/>
                <a:gd name="T58" fmla="*/ 22 w 879"/>
                <a:gd name="T59" fmla="*/ 838 h 872"/>
                <a:gd name="T60" fmla="*/ 0 w 879"/>
                <a:gd name="T61" fmla="*/ 816 h 872"/>
                <a:gd name="T62" fmla="*/ 0 w 879"/>
                <a:gd name="T63" fmla="*/ 333 h 872"/>
                <a:gd name="T64" fmla="*/ 22 w 879"/>
                <a:gd name="T65" fmla="*/ 311 h 872"/>
                <a:gd name="T66" fmla="*/ 238 w 879"/>
                <a:gd name="T67" fmla="*/ 311 h 872"/>
                <a:gd name="T68" fmla="*/ 259 w 879"/>
                <a:gd name="T69" fmla="*/ 333 h 872"/>
                <a:gd name="T70" fmla="*/ 123 w 879"/>
                <a:gd name="T71" fmla="*/ 754 h 872"/>
                <a:gd name="T72" fmla="*/ 84 w 879"/>
                <a:gd name="T73" fmla="*/ 715 h 872"/>
                <a:gd name="T74" fmla="*/ 44 w 879"/>
                <a:gd name="T75" fmla="*/ 754 h 872"/>
                <a:gd name="T76" fmla="*/ 84 w 879"/>
                <a:gd name="T77" fmla="*/ 794 h 872"/>
                <a:gd name="T78" fmla="*/ 123 w 879"/>
                <a:gd name="T79" fmla="*/ 75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9" h="872">
                  <a:moveTo>
                    <a:pt x="809" y="453"/>
                  </a:moveTo>
                  <a:cubicBezTo>
                    <a:pt x="786" y="453"/>
                    <a:pt x="786" y="453"/>
                    <a:pt x="786" y="453"/>
                  </a:cubicBezTo>
                  <a:cubicBezTo>
                    <a:pt x="823" y="455"/>
                    <a:pt x="853" y="485"/>
                    <a:pt x="853" y="523"/>
                  </a:cubicBezTo>
                  <a:cubicBezTo>
                    <a:pt x="853" y="561"/>
                    <a:pt x="821" y="592"/>
                    <a:pt x="783" y="592"/>
                  </a:cubicBezTo>
                  <a:cubicBezTo>
                    <a:pt x="759" y="592"/>
                    <a:pt x="759" y="592"/>
                    <a:pt x="759" y="592"/>
                  </a:cubicBezTo>
                  <a:cubicBezTo>
                    <a:pt x="797" y="592"/>
                    <a:pt x="828" y="624"/>
                    <a:pt x="828" y="662"/>
                  </a:cubicBezTo>
                  <a:cubicBezTo>
                    <a:pt x="828" y="701"/>
                    <a:pt x="797" y="732"/>
                    <a:pt x="759" y="732"/>
                  </a:cubicBezTo>
                  <a:cubicBezTo>
                    <a:pt x="728" y="732"/>
                    <a:pt x="728" y="732"/>
                    <a:pt x="728" y="732"/>
                  </a:cubicBezTo>
                  <a:cubicBezTo>
                    <a:pt x="766" y="732"/>
                    <a:pt x="797" y="764"/>
                    <a:pt x="797" y="802"/>
                  </a:cubicBezTo>
                  <a:cubicBezTo>
                    <a:pt x="797" y="802"/>
                    <a:pt x="797" y="802"/>
                    <a:pt x="797" y="802"/>
                  </a:cubicBezTo>
                  <a:cubicBezTo>
                    <a:pt x="797" y="841"/>
                    <a:pt x="766" y="872"/>
                    <a:pt x="728" y="872"/>
                  </a:cubicBezTo>
                  <a:cubicBezTo>
                    <a:pt x="596" y="872"/>
                    <a:pt x="596" y="872"/>
                    <a:pt x="596" y="872"/>
                  </a:cubicBezTo>
                  <a:cubicBezTo>
                    <a:pt x="596" y="872"/>
                    <a:pt x="503" y="872"/>
                    <a:pt x="466" y="872"/>
                  </a:cubicBezTo>
                  <a:cubicBezTo>
                    <a:pt x="436" y="872"/>
                    <a:pt x="375" y="869"/>
                    <a:pt x="304" y="822"/>
                  </a:cubicBezTo>
                  <a:cubicBezTo>
                    <a:pt x="305" y="820"/>
                    <a:pt x="305" y="818"/>
                    <a:pt x="305" y="816"/>
                  </a:cubicBezTo>
                  <a:cubicBezTo>
                    <a:pt x="305" y="333"/>
                    <a:pt x="305" y="333"/>
                    <a:pt x="305" y="333"/>
                  </a:cubicBezTo>
                  <a:cubicBezTo>
                    <a:pt x="305" y="318"/>
                    <a:pt x="300" y="305"/>
                    <a:pt x="292" y="294"/>
                  </a:cubicBezTo>
                  <a:cubicBezTo>
                    <a:pt x="323" y="276"/>
                    <a:pt x="355" y="258"/>
                    <a:pt x="379" y="245"/>
                  </a:cubicBezTo>
                  <a:cubicBezTo>
                    <a:pt x="445" y="208"/>
                    <a:pt x="442" y="119"/>
                    <a:pt x="442" y="119"/>
                  </a:cubicBezTo>
                  <a:cubicBezTo>
                    <a:pt x="442" y="58"/>
                    <a:pt x="442" y="58"/>
                    <a:pt x="442" y="58"/>
                  </a:cubicBezTo>
                  <a:cubicBezTo>
                    <a:pt x="442" y="0"/>
                    <a:pt x="492" y="8"/>
                    <a:pt x="492" y="8"/>
                  </a:cubicBezTo>
                  <a:cubicBezTo>
                    <a:pt x="583" y="11"/>
                    <a:pt x="596" y="139"/>
                    <a:pt x="596" y="139"/>
                  </a:cubicBezTo>
                  <a:cubicBezTo>
                    <a:pt x="596" y="234"/>
                    <a:pt x="553" y="313"/>
                    <a:pt x="553" y="313"/>
                  </a:cubicBezTo>
                  <a:cubicBezTo>
                    <a:pt x="809" y="313"/>
                    <a:pt x="809" y="313"/>
                    <a:pt x="809" y="313"/>
                  </a:cubicBezTo>
                  <a:cubicBezTo>
                    <a:pt x="848" y="313"/>
                    <a:pt x="879" y="344"/>
                    <a:pt x="879" y="383"/>
                  </a:cubicBezTo>
                  <a:cubicBezTo>
                    <a:pt x="879" y="421"/>
                    <a:pt x="848" y="453"/>
                    <a:pt x="809" y="453"/>
                  </a:cubicBezTo>
                  <a:close/>
                  <a:moveTo>
                    <a:pt x="259" y="333"/>
                  </a:moveTo>
                  <a:cubicBezTo>
                    <a:pt x="259" y="816"/>
                    <a:pt x="259" y="816"/>
                    <a:pt x="259" y="816"/>
                  </a:cubicBezTo>
                  <a:cubicBezTo>
                    <a:pt x="259" y="828"/>
                    <a:pt x="249" y="838"/>
                    <a:pt x="238" y="838"/>
                  </a:cubicBezTo>
                  <a:cubicBezTo>
                    <a:pt x="22" y="838"/>
                    <a:pt x="22" y="838"/>
                    <a:pt x="22" y="838"/>
                  </a:cubicBezTo>
                  <a:cubicBezTo>
                    <a:pt x="10" y="838"/>
                    <a:pt x="0" y="828"/>
                    <a:pt x="0" y="816"/>
                  </a:cubicBezTo>
                  <a:cubicBezTo>
                    <a:pt x="0" y="333"/>
                    <a:pt x="0" y="333"/>
                    <a:pt x="0" y="333"/>
                  </a:cubicBezTo>
                  <a:cubicBezTo>
                    <a:pt x="0" y="321"/>
                    <a:pt x="10" y="311"/>
                    <a:pt x="22" y="311"/>
                  </a:cubicBezTo>
                  <a:cubicBezTo>
                    <a:pt x="238" y="311"/>
                    <a:pt x="238" y="311"/>
                    <a:pt x="238" y="311"/>
                  </a:cubicBezTo>
                  <a:cubicBezTo>
                    <a:pt x="249" y="311"/>
                    <a:pt x="259" y="321"/>
                    <a:pt x="259" y="333"/>
                  </a:cubicBezTo>
                  <a:close/>
                  <a:moveTo>
                    <a:pt x="123" y="754"/>
                  </a:moveTo>
                  <a:cubicBezTo>
                    <a:pt x="123" y="732"/>
                    <a:pt x="105" y="715"/>
                    <a:pt x="84" y="715"/>
                  </a:cubicBezTo>
                  <a:cubicBezTo>
                    <a:pt x="62" y="715"/>
                    <a:pt x="44" y="732"/>
                    <a:pt x="44" y="754"/>
                  </a:cubicBezTo>
                  <a:cubicBezTo>
                    <a:pt x="44" y="776"/>
                    <a:pt x="62" y="794"/>
                    <a:pt x="84" y="794"/>
                  </a:cubicBezTo>
                  <a:cubicBezTo>
                    <a:pt x="105" y="794"/>
                    <a:pt x="123" y="776"/>
                    <a:pt x="123" y="7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2" name="Group 41"/>
          <p:cNvGrpSpPr>
            <a:grpSpLocks noChangeAspect="1"/>
          </p:cNvGrpSpPr>
          <p:nvPr/>
        </p:nvGrpSpPr>
        <p:grpSpPr>
          <a:xfrm>
            <a:off x="6427851" y="5451806"/>
            <a:ext cx="457200" cy="457200"/>
            <a:chOff x="5867400" y="3200400"/>
            <a:chExt cx="457200" cy="457200"/>
          </a:xfrm>
        </p:grpSpPr>
        <p:sp>
          <p:nvSpPr>
            <p:cNvPr id="43" name="AutoShape 9"/>
            <p:cNvSpPr>
              <a:spLocks noChangeAspect="1" noChangeArrowheads="1" noTextEdit="1"/>
            </p:cNvSpPr>
            <p:nvPr/>
          </p:nvSpPr>
          <p:spPr bwMode="auto">
            <a:xfrm>
              <a:off x="5867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43"/>
            <p:cNvSpPr>
              <a:spLocks/>
            </p:cNvSpPr>
            <p:nvPr/>
          </p:nvSpPr>
          <p:spPr bwMode="auto">
            <a:xfrm>
              <a:off x="5895975" y="3227388"/>
              <a:ext cx="400050" cy="403225"/>
            </a:xfrm>
            <a:custGeom>
              <a:avLst/>
              <a:gdLst>
                <a:gd name="connsiteX0" fmla="*/ 31583 w 400050"/>
                <a:gd name="connsiteY0" fmla="*/ 349250 h 403225"/>
                <a:gd name="connsiteX1" fmla="*/ 368467 w 400050"/>
                <a:gd name="connsiteY1" fmla="*/ 349250 h 403225"/>
                <a:gd name="connsiteX2" fmla="*/ 373502 w 400050"/>
                <a:gd name="connsiteY2" fmla="*/ 354239 h 403225"/>
                <a:gd name="connsiteX3" fmla="*/ 373502 w 400050"/>
                <a:gd name="connsiteY3" fmla="*/ 365125 h 403225"/>
                <a:gd name="connsiteX4" fmla="*/ 395015 w 400050"/>
                <a:gd name="connsiteY4" fmla="*/ 365125 h 403225"/>
                <a:gd name="connsiteX5" fmla="*/ 400050 w 400050"/>
                <a:gd name="connsiteY5" fmla="*/ 369661 h 403225"/>
                <a:gd name="connsiteX6" fmla="*/ 400050 w 400050"/>
                <a:gd name="connsiteY6" fmla="*/ 398236 h 403225"/>
                <a:gd name="connsiteX7" fmla="*/ 395015 w 400050"/>
                <a:gd name="connsiteY7" fmla="*/ 403225 h 403225"/>
                <a:gd name="connsiteX8" fmla="*/ 5035 w 400050"/>
                <a:gd name="connsiteY8" fmla="*/ 403225 h 403225"/>
                <a:gd name="connsiteX9" fmla="*/ 0 w 400050"/>
                <a:gd name="connsiteY9" fmla="*/ 398236 h 403225"/>
                <a:gd name="connsiteX10" fmla="*/ 0 w 400050"/>
                <a:gd name="connsiteY10" fmla="*/ 369661 h 403225"/>
                <a:gd name="connsiteX11" fmla="*/ 5035 w 400050"/>
                <a:gd name="connsiteY11" fmla="*/ 365125 h 403225"/>
                <a:gd name="connsiteX12" fmla="*/ 26548 w 400050"/>
                <a:gd name="connsiteY12" fmla="*/ 365125 h 403225"/>
                <a:gd name="connsiteX13" fmla="*/ 26548 w 400050"/>
                <a:gd name="connsiteY13" fmla="*/ 354239 h 403225"/>
                <a:gd name="connsiteX14" fmla="*/ 31583 w 400050"/>
                <a:gd name="connsiteY14" fmla="*/ 349250 h 403225"/>
                <a:gd name="connsiteX15" fmla="*/ 312470 w 400050"/>
                <a:gd name="connsiteY15" fmla="*/ 165100 h 403225"/>
                <a:gd name="connsiteX16" fmla="*/ 339993 w 400050"/>
                <a:gd name="connsiteY16" fmla="*/ 165100 h 403225"/>
                <a:gd name="connsiteX17" fmla="*/ 342249 w 400050"/>
                <a:gd name="connsiteY17" fmla="*/ 166932 h 403225"/>
                <a:gd name="connsiteX18" fmla="*/ 347663 w 400050"/>
                <a:gd name="connsiteY18" fmla="*/ 326323 h 403225"/>
                <a:gd name="connsiteX19" fmla="*/ 345407 w 400050"/>
                <a:gd name="connsiteY19" fmla="*/ 328155 h 403225"/>
                <a:gd name="connsiteX20" fmla="*/ 345407 w 400050"/>
                <a:gd name="connsiteY20" fmla="*/ 328613 h 403225"/>
                <a:gd name="connsiteX21" fmla="*/ 307056 w 400050"/>
                <a:gd name="connsiteY21" fmla="*/ 328613 h 403225"/>
                <a:gd name="connsiteX22" fmla="*/ 307056 w 400050"/>
                <a:gd name="connsiteY22" fmla="*/ 328155 h 403225"/>
                <a:gd name="connsiteX23" fmla="*/ 304800 w 400050"/>
                <a:gd name="connsiteY23" fmla="*/ 326323 h 403225"/>
                <a:gd name="connsiteX24" fmla="*/ 310215 w 400050"/>
                <a:gd name="connsiteY24" fmla="*/ 166932 h 403225"/>
                <a:gd name="connsiteX25" fmla="*/ 312470 w 400050"/>
                <a:gd name="connsiteY25" fmla="*/ 165100 h 403225"/>
                <a:gd name="connsiteX26" fmla="*/ 189140 w 400050"/>
                <a:gd name="connsiteY26" fmla="*/ 165100 h 403225"/>
                <a:gd name="connsiteX27" fmla="*/ 208643 w 400050"/>
                <a:gd name="connsiteY27" fmla="*/ 165100 h 403225"/>
                <a:gd name="connsiteX28" fmla="*/ 208643 w 400050"/>
                <a:gd name="connsiteY28" fmla="*/ 165557 h 403225"/>
                <a:gd name="connsiteX29" fmla="*/ 208643 w 400050"/>
                <a:gd name="connsiteY29" fmla="*/ 179716 h 403225"/>
                <a:gd name="connsiteX30" fmla="*/ 232229 w 400050"/>
                <a:gd name="connsiteY30" fmla="*/ 187480 h 403225"/>
                <a:gd name="connsiteX31" fmla="*/ 225425 w 400050"/>
                <a:gd name="connsiteY31" fmla="*/ 207120 h 403225"/>
                <a:gd name="connsiteX32" fmla="*/ 200479 w 400050"/>
                <a:gd name="connsiteY32" fmla="*/ 198442 h 403225"/>
                <a:gd name="connsiteX33" fmla="*/ 188686 w 400050"/>
                <a:gd name="connsiteY33" fmla="*/ 202553 h 403225"/>
                <a:gd name="connsiteX34" fmla="*/ 184604 w 400050"/>
                <a:gd name="connsiteY34" fmla="*/ 213058 h 403225"/>
                <a:gd name="connsiteX35" fmla="*/ 208190 w 400050"/>
                <a:gd name="connsiteY35" fmla="*/ 235895 h 403225"/>
                <a:gd name="connsiteX36" fmla="*/ 226332 w 400050"/>
                <a:gd name="connsiteY36" fmla="*/ 247313 h 403225"/>
                <a:gd name="connsiteX37" fmla="*/ 234950 w 400050"/>
                <a:gd name="connsiteY37" fmla="*/ 259645 h 403225"/>
                <a:gd name="connsiteX38" fmla="*/ 238125 w 400050"/>
                <a:gd name="connsiteY38" fmla="*/ 275175 h 403225"/>
                <a:gd name="connsiteX39" fmla="*/ 230415 w 400050"/>
                <a:gd name="connsiteY39" fmla="*/ 296185 h 403225"/>
                <a:gd name="connsiteX40" fmla="*/ 208643 w 400050"/>
                <a:gd name="connsiteY40" fmla="*/ 308517 h 403225"/>
                <a:gd name="connsiteX41" fmla="*/ 208643 w 400050"/>
                <a:gd name="connsiteY41" fmla="*/ 328156 h 403225"/>
                <a:gd name="connsiteX42" fmla="*/ 208643 w 400050"/>
                <a:gd name="connsiteY42" fmla="*/ 328613 h 403225"/>
                <a:gd name="connsiteX43" fmla="*/ 189140 w 400050"/>
                <a:gd name="connsiteY43" fmla="*/ 328613 h 403225"/>
                <a:gd name="connsiteX44" fmla="*/ 189140 w 400050"/>
                <a:gd name="connsiteY44" fmla="*/ 328156 h 403225"/>
                <a:gd name="connsiteX45" fmla="*/ 189140 w 400050"/>
                <a:gd name="connsiteY45" fmla="*/ 309887 h 403225"/>
                <a:gd name="connsiteX46" fmla="*/ 161925 w 400050"/>
                <a:gd name="connsiteY46" fmla="*/ 301209 h 403225"/>
                <a:gd name="connsiteX47" fmla="*/ 170090 w 400050"/>
                <a:gd name="connsiteY47" fmla="*/ 281112 h 403225"/>
                <a:gd name="connsiteX48" fmla="*/ 195943 w 400050"/>
                <a:gd name="connsiteY48" fmla="*/ 290247 h 403225"/>
                <a:gd name="connsiteX49" fmla="*/ 215900 w 400050"/>
                <a:gd name="connsiteY49" fmla="*/ 276545 h 403225"/>
                <a:gd name="connsiteX50" fmla="*/ 210911 w 400050"/>
                <a:gd name="connsiteY50" fmla="*/ 263756 h 403225"/>
                <a:gd name="connsiteX51" fmla="*/ 191861 w 400050"/>
                <a:gd name="connsiteY51" fmla="*/ 250967 h 403225"/>
                <a:gd name="connsiteX52" fmla="*/ 172811 w 400050"/>
                <a:gd name="connsiteY52" fmla="*/ 239092 h 403225"/>
                <a:gd name="connsiteX53" fmla="*/ 164647 w 400050"/>
                <a:gd name="connsiteY53" fmla="*/ 227674 h 403225"/>
                <a:gd name="connsiteX54" fmla="*/ 161925 w 400050"/>
                <a:gd name="connsiteY54" fmla="*/ 213515 h 403225"/>
                <a:gd name="connsiteX55" fmla="*/ 169636 w 400050"/>
                <a:gd name="connsiteY55" fmla="*/ 192505 h 403225"/>
                <a:gd name="connsiteX56" fmla="*/ 189140 w 400050"/>
                <a:gd name="connsiteY56" fmla="*/ 180629 h 403225"/>
                <a:gd name="connsiteX57" fmla="*/ 189140 w 400050"/>
                <a:gd name="connsiteY57" fmla="*/ 165557 h 403225"/>
                <a:gd name="connsiteX58" fmla="*/ 189140 w 400050"/>
                <a:gd name="connsiteY58" fmla="*/ 165100 h 403225"/>
                <a:gd name="connsiteX59" fmla="*/ 60342 w 400050"/>
                <a:gd name="connsiteY59" fmla="*/ 165100 h 403225"/>
                <a:gd name="connsiteX60" fmla="*/ 88884 w 400050"/>
                <a:gd name="connsiteY60" fmla="*/ 165100 h 403225"/>
                <a:gd name="connsiteX61" fmla="*/ 91223 w 400050"/>
                <a:gd name="connsiteY61" fmla="*/ 166932 h 403225"/>
                <a:gd name="connsiteX62" fmla="*/ 96838 w 400050"/>
                <a:gd name="connsiteY62" fmla="*/ 326323 h 403225"/>
                <a:gd name="connsiteX63" fmla="*/ 94498 w 400050"/>
                <a:gd name="connsiteY63" fmla="*/ 328155 h 403225"/>
                <a:gd name="connsiteX64" fmla="*/ 94498 w 400050"/>
                <a:gd name="connsiteY64" fmla="*/ 328613 h 403225"/>
                <a:gd name="connsiteX65" fmla="*/ 54727 w 400050"/>
                <a:gd name="connsiteY65" fmla="*/ 328613 h 403225"/>
                <a:gd name="connsiteX66" fmla="*/ 54727 w 400050"/>
                <a:gd name="connsiteY66" fmla="*/ 328155 h 403225"/>
                <a:gd name="connsiteX67" fmla="*/ 52388 w 400050"/>
                <a:gd name="connsiteY67" fmla="*/ 326323 h 403225"/>
                <a:gd name="connsiteX68" fmla="*/ 58002 w 400050"/>
                <a:gd name="connsiteY68" fmla="*/ 166932 h 403225"/>
                <a:gd name="connsiteX69" fmla="*/ 60342 w 400050"/>
                <a:gd name="connsiteY69" fmla="*/ 165100 h 403225"/>
                <a:gd name="connsiteX70" fmla="*/ 200026 w 400050"/>
                <a:gd name="connsiteY70" fmla="*/ 63500 h 403225"/>
                <a:gd name="connsiteX71" fmla="*/ 179388 w 400050"/>
                <a:gd name="connsiteY71" fmla="*/ 84138 h 403225"/>
                <a:gd name="connsiteX72" fmla="*/ 200026 w 400050"/>
                <a:gd name="connsiteY72" fmla="*/ 104776 h 403225"/>
                <a:gd name="connsiteX73" fmla="*/ 220664 w 400050"/>
                <a:gd name="connsiteY73" fmla="*/ 84138 h 403225"/>
                <a:gd name="connsiteX74" fmla="*/ 200026 w 400050"/>
                <a:gd name="connsiteY74" fmla="*/ 63500 h 403225"/>
                <a:gd name="connsiteX75" fmla="*/ 200025 w 400050"/>
                <a:gd name="connsiteY75" fmla="*/ 0 h 403225"/>
                <a:gd name="connsiteX76" fmla="*/ 202314 w 400050"/>
                <a:gd name="connsiteY76" fmla="*/ 461 h 403225"/>
                <a:gd name="connsiteX77" fmla="*/ 397304 w 400050"/>
                <a:gd name="connsiteY77" fmla="*/ 96752 h 403225"/>
                <a:gd name="connsiteX78" fmla="*/ 400050 w 400050"/>
                <a:gd name="connsiteY78" fmla="*/ 101360 h 403225"/>
                <a:gd name="connsiteX79" fmla="*/ 400050 w 400050"/>
                <a:gd name="connsiteY79" fmla="*/ 117024 h 403225"/>
                <a:gd name="connsiteX80" fmla="*/ 395473 w 400050"/>
                <a:gd name="connsiteY80" fmla="*/ 122092 h 403225"/>
                <a:gd name="connsiteX81" fmla="*/ 362975 w 400050"/>
                <a:gd name="connsiteY81" fmla="*/ 122092 h 403225"/>
                <a:gd name="connsiteX82" fmla="*/ 362975 w 400050"/>
                <a:gd name="connsiteY82" fmla="*/ 140982 h 403225"/>
                <a:gd name="connsiteX83" fmla="*/ 358397 w 400050"/>
                <a:gd name="connsiteY83" fmla="*/ 146050 h 403225"/>
                <a:gd name="connsiteX84" fmla="*/ 41653 w 400050"/>
                <a:gd name="connsiteY84" fmla="*/ 146050 h 403225"/>
                <a:gd name="connsiteX85" fmla="*/ 37076 w 400050"/>
                <a:gd name="connsiteY85" fmla="*/ 140982 h 403225"/>
                <a:gd name="connsiteX86" fmla="*/ 37076 w 400050"/>
                <a:gd name="connsiteY86" fmla="*/ 122092 h 403225"/>
                <a:gd name="connsiteX87" fmla="*/ 4577 w 400050"/>
                <a:gd name="connsiteY87" fmla="*/ 122092 h 403225"/>
                <a:gd name="connsiteX88" fmla="*/ 0 w 400050"/>
                <a:gd name="connsiteY88" fmla="*/ 117024 h 403225"/>
                <a:gd name="connsiteX89" fmla="*/ 0 w 400050"/>
                <a:gd name="connsiteY89" fmla="*/ 101360 h 403225"/>
                <a:gd name="connsiteX90" fmla="*/ 2747 w 400050"/>
                <a:gd name="connsiteY90" fmla="*/ 96752 h 403225"/>
                <a:gd name="connsiteX91" fmla="*/ 197737 w 400050"/>
                <a:gd name="connsiteY91" fmla="*/ 461 h 403225"/>
                <a:gd name="connsiteX92" fmla="*/ 200025 w 400050"/>
                <a:gd name="connsiteY92"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00050" h="403225">
                  <a:moveTo>
                    <a:pt x="31583" y="349250"/>
                  </a:moveTo>
                  <a:cubicBezTo>
                    <a:pt x="31583" y="349250"/>
                    <a:pt x="31583" y="349250"/>
                    <a:pt x="368467" y="349250"/>
                  </a:cubicBezTo>
                  <a:cubicBezTo>
                    <a:pt x="371671" y="349250"/>
                    <a:pt x="373502" y="351518"/>
                    <a:pt x="373502" y="354239"/>
                  </a:cubicBezTo>
                  <a:cubicBezTo>
                    <a:pt x="373502" y="354239"/>
                    <a:pt x="373502" y="354239"/>
                    <a:pt x="373502" y="365125"/>
                  </a:cubicBezTo>
                  <a:cubicBezTo>
                    <a:pt x="373502" y="365125"/>
                    <a:pt x="373502" y="365125"/>
                    <a:pt x="395015" y="365125"/>
                  </a:cubicBezTo>
                  <a:cubicBezTo>
                    <a:pt x="397762" y="365125"/>
                    <a:pt x="400050" y="366939"/>
                    <a:pt x="400050" y="369661"/>
                  </a:cubicBezTo>
                  <a:cubicBezTo>
                    <a:pt x="400050" y="369661"/>
                    <a:pt x="400050" y="369661"/>
                    <a:pt x="400050" y="398236"/>
                  </a:cubicBezTo>
                  <a:cubicBezTo>
                    <a:pt x="400050" y="400957"/>
                    <a:pt x="397762" y="403225"/>
                    <a:pt x="395015" y="403225"/>
                  </a:cubicBezTo>
                  <a:cubicBezTo>
                    <a:pt x="395015" y="403225"/>
                    <a:pt x="395015" y="403225"/>
                    <a:pt x="5035" y="403225"/>
                  </a:cubicBezTo>
                  <a:cubicBezTo>
                    <a:pt x="2288" y="403225"/>
                    <a:pt x="0" y="400957"/>
                    <a:pt x="0" y="398236"/>
                  </a:cubicBezTo>
                  <a:cubicBezTo>
                    <a:pt x="0" y="398236"/>
                    <a:pt x="0" y="398236"/>
                    <a:pt x="0" y="369661"/>
                  </a:cubicBezTo>
                  <a:cubicBezTo>
                    <a:pt x="0" y="366939"/>
                    <a:pt x="2288" y="365125"/>
                    <a:pt x="5035" y="365125"/>
                  </a:cubicBezTo>
                  <a:cubicBezTo>
                    <a:pt x="5035" y="365125"/>
                    <a:pt x="5035" y="365125"/>
                    <a:pt x="26548" y="365125"/>
                  </a:cubicBezTo>
                  <a:cubicBezTo>
                    <a:pt x="26548" y="365125"/>
                    <a:pt x="26548" y="365125"/>
                    <a:pt x="26548" y="354239"/>
                  </a:cubicBezTo>
                  <a:cubicBezTo>
                    <a:pt x="26548" y="351518"/>
                    <a:pt x="28379" y="349250"/>
                    <a:pt x="31583" y="349250"/>
                  </a:cubicBezTo>
                  <a:close/>
                  <a:moveTo>
                    <a:pt x="312470" y="165100"/>
                  </a:moveTo>
                  <a:cubicBezTo>
                    <a:pt x="312470" y="165100"/>
                    <a:pt x="312470" y="165100"/>
                    <a:pt x="339993" y="165100"/>
                  </a:cubicBezTo>
                  <a:cubicBezTo>
                    <a:pt x="341347" y="165100"/>
                    <a:pt x="342249" y="166016"/>
                    <a:pt x="342249" y="166932"/>
                  </a:cubicBezTo>
                  <a:cubicBezTo>
                    <a:pt x="342249" y="166932"/>
                    <a:pt x="342249" y="166932"/>
                    <a:pt x="347663" y="326323"/>
                  </a:cubicBezTo>
                  <a:cubicBezTo>
                    <a:pt x="347663" y="327239"/>
                    <a:pt x="346761" y="328155"/>
                    <a:pt x="345407" y="328155"/>
                  </a:cubicBezTo>
                  <a:cubicBezTo>
                    <a:pt x="345407" y="328155"/>
                    <a:pt x="345407" y="328613"/>
                    <a:pt x="345407" y="328613"/>
                  </a:cubicBezTo>
                  <a:cubicBezTo>
                    <a:pt x="345407" y="328613"/>
                    <a:pt x="345407" y="328613"/>
                    <a:pt x="307056" y="328613"/>
                  </a:cubicBezTo>
                  <a:cubicBezTo>
                    <a:pt x="307056" y="328613"/>
                    <a:pt x="307056" y="328155"/>
                    <a:pt x="307056" y="328155"/>
                  </a:cubicBezTo>
                  <a:cubicBezTo>
                    <a:pt x="305703" y="328155"/>
                    <a:pt x="304800" y="327239"/>
                    <a:pt x="304800" y="326323"/>
                  </a:cubicBezTo>
                  <a:cubicBezTo>
                    <a:pt x="304800" y="326323"/>
                    <a:pt x="304800" y="326323"/>
                    <a:pt x="310215" y="166932"/>
                  </a:cubicBezTo>
                  <a:cubicBezTo>
                    <a:pt x="310215" y="166016"/>
                    <a:pt x="311117" y="165100"/>
                    <a:pt x="312470" y="165100"/>
                  </a:cubicBezTo>
                  <a:close/>
                  <a:moveTo>
                    <a:pt x="189140" y="165100"/>
                  </a:moveTo>
                  <a:cubicBezTo>
                    <a:pt x="189140" y="165100"/>
                    <a:pt x="189140" y="165100"/>
                    <a:pt x="208643" y="165100"/>
                  </a:cubicBezTo>
                  <a:cubicBezTo>
                    <a:pt x="208643" y="165100"/>
                    <a:pt x="208643" y="165100"/>
                    <a:pt x="208643" y="165557"/>
                  </a:cubicBezTo>
                  <a:cubicBezTo>
                    <a:pt x="208643" y="165557"/>
                    <a:pt x="208643" y="165557"/>
                    <a:pt x="208643" y="179716"/>
                  </a:cubicBezTo>
                  <a:cubicBezTo>
                    <a:pt x="219075" y="181086"/>
                    <a:pt x="227240" y="183370"/>
                    <a:pt x="232229" y="187480"/>
                  </a:cubicBezTo>
                  <a:cubicBezTo>
                    <a:pt x="232229" y="187480"/>
                    <a:pt x="232229" y="187480"/>
                    <a:pt x="225425" y="207120"/>
                  </a:cubicBezTo>
                  <a:cubicBezTo>
                    <a:pt x="217715" y="201183"/>
                    <a:pt x="209097" y="198442"/>
                    <a:pt x="200479" y="198442"/>
                  </a:cubicBezTo>
                  <a:cubicBezTo>
                    <a:pt x="195490" y="198442"/>
                    <a:pt x="191407" y="199812"/>
                    <a:pt x="188686" y="202553"/>
                  </a:cubicBezTo>
                  <a:cubicBezTo>
                    <a:pt x="185965" y="205293"/>
                    <a:pt x="184604" y="208947"/>
                    <a:pt x="184604" y="213058"/>
                  </a:cubicBezTo>
                  <a:cubicBezTo>
                    <a:pt x="184604" y="220366"/>
                    <a:pt x="192315" y="228130"/>
                    <a:pt x="208190" y="235895"/>
                  </a:cubicBezTo>
                  <a:cubicBezTo>
                    <a:pt x="216807" y="240006"/>
                    <a:pt x="222704" y="243659"/>
                    <a:pt x="226332" y="247313"/>
                  </a:cubicBezTo>
                  <a:cubicBezTo>
                    <a:pt x="230415" y="250967"/>
                    <a:pt x="233136" y="255078"/>
                    <a:pt x="234950" y="259645"/>
                  </a:cubicBezTo>
                  <a:cubicBezTo>
                    <a:pt x="236765" y="264213"/>
                    <a:pt x="238125" y="269237"/>
                    <a:pt x="238125" y="275175"/>
                  </a:cubicBezTo>
                  <a:cubicBezTo>
                    <a:pt x="238125" y="282939"/>
                    <a:pt x="235404" y="290247"/>
                    <a:pt x="230415" y="296185"/>
                  </a:cubicBezTo>
                  <a:cubicBezTo>
                    <a:pt x="224972" y="302122"/>
                    <a:pt x="217715" y="306233"/>
                    <a:pt x="208643" y="308517"/>
                  </a:cubicBezTo>
                  <a:cubicBezTo>
                    <a:pt x="208643" y="308517"/>
                    <a:pt x="208643" y="308517"/>
                    <a:pt x="208643" y="328156"/>
                  </a:cubicBezTo>
                  <a:cubicBezTo>
                    <a:pt x="208643" y="328156"/>
                    <a:pt x="208643" y="328156"/>
                    <a:pt x="208643" y="328613"/>
                  </a:cubicBezTo>
                  <a:cubicBezTo>
                    <a:pt x="208643" y="328613"/>
                    <a:pt x="208643" y="328613"/>
                    <a:pt x="189140" y="328613"/>
                  </a:cubicBezTo>
                  <a:cubicBezTo>
                    <a:pt x="189140" y="328613"/>
                    <a:pt x="189140" y="328613"/>
                    <a:pt x="189140" y="328156"/>
                  </a:cubicBezTo>
                  <a:cubicBezTo>
                    <a:pt x="189140" y="328156"/>
                    <a:pt x="189140" y="328156"/>
                    <a:pt x="189140" y="309887"/>
                  </a:cubicBezTo>
                  <a:cubicBezTo>
                    <a:pt x="179161" y="309430"/>
                    <a:pt x="170090" y="306233"/>
                    <a:pt x="161925" y="301209"/>
                  </a:cubicBezTo>
                  <a:cubicBezTo>
                    <a:pt x="161925" y="301209"/>
                    <a:pt x="161925" y="301209"/>
                    <a:pt x="170090" y="281112"/>
                  </a:cubicBezTo>
                  <a:cubicBezTo>
                    <a:pt x="178707" y="287050"/>
                    <a:pt x="187779" y="290247"/>
                    <a:pt x="195943" y="290247"/>
                  </a:cubicBezTo>
                  <a:cubicBezTo>
                    <a:pt x="209097" y="290247"/>
                    <a:pt x="215900" y="285680"/>
                    <a:pt x="215900" y="276545"/>
                  </a:cubicBezTo>
                  <a:cubicBezTo>
                    <a:pt x="215900" y="271977"/>
                    <a:pt x="214086" y="267867"/>
                    <a:pt x="210911" y="263756"/>
                  </a:cubicBezTo>
                  <a:cubicBezTo>
                    <a:pt x="207282" y="259645"/>
                    <a:pt x="200932" y="255535"/>
                    <a:pt x="191861" y="250967"/>
                  </a:cubicBezTo>
                  <a:cubicBezTo>
                    <a:pt x="182336" y="245943"/>
                    <a:pt x="175986" y="242289"/>
                    <a:pt x="172811" y="239092"/>
                  </a:cubicBezTo>
                  <a:cubicBezTo>
                    <a:pt x="169182" y="235895"/>
                    <a:pt x="166461" y="232241"/>
                    <a:pt x="164647" y="227674"/>
                  </a:cubicBezTo>
                  <a:cubicBezTo>
                    <a:pt x="162832" y="223563"/>
                    <a:pt x="161925" y="218539"/>
                    <a:pt x="161925" y="213515"/>
                  </a:cubicBezTo>
                  <a:cubicBezTo>
                    <a:pt x="161925" y="205750"/>
                    <a:pt x="164647" y="198899"/>
                    <a:pt x="169636" y="192505"/>
                  </a:cubicBezTo>
                  <a:cubicBezTo>
                    <a:pt x="174172" y="186567"/>
                    <a:pt x="180975" y="182913"/>
                    <a:pt x="189140" y="180629"/>
                  </a:cubicBezTo>
                  <a:cubicBezTo>
                    <a:pt x="189140" y="180629"/>
                    <a:pt x="189140" y="180629"/>
                    <a:pt x="189140" y="165557"/>
                  </a:cubicBezTo>
                  <a:cubicBezTo>
                    <a:pt x="189140" y="165557"/>
                    <a:pt x="189140" y="165557"/>
                    <a:pt x="189140" y="165100"/>
                  </a:cubicBezTo>
                  <a:close/>
                  <a:moveTo>
                    <a:pt x="60342" y="165100"/>
                  </a:moveTo>
                  <a:cubicBezTo>
                    <a:pt x="60342" y="165100"/>
                    <a:pt x="60342" y="165100"/>
                    <a:pt x="88884" y="165100"/>
                  </a:cubicBezTo>
                  <a:cubicBezTo>
                    <a:pt x="90287" y="165100"/>
                    <a:pt x="91223" y="166016"/>
                    <a:pt x="91223" y="166932"/>
                  </a:cubicBezTo>
                  <a:cubicBezTo>
                    <a:pt x="91223" y="166932"/>
                    <a:pt x="91223" y="166932"/>
                    <a:pt x="96838" y="326323"/>
                  </a:cubicBezTo>
                  <a:cubicBezTo>
                    <a:pt x="96838" y="327239"/>
                    <a:pt x="95902" y="328155"/>
                    <a:pt x="94498" y="328155"/>
                  </a:cubicBezTo>
                  <a:cubicBezTo>
                    <a:pt x="94498" y="328155"/>
                    <a:pt x="94498" y="328613"/>
                    <a:pt x="94498" y="328613"/>
                  </a:cubicBezTo>
                  <a:cubicBezTo>
                    <a:pt x="94498" y="328613"/>
                    <a:pt x="94498" y="328613"/>
                    <a:pt x="54727" y="328613"/>
                  </a:cubicBezTo>
                  <a:cubicBezTo>
                    <a:pt x="54727" y="328613"/>
                    <a:pt x="54727" y="328155"/>
                    <a:pt x="54727" y="328155"/>
                  </a:cubicBezTo>
                  <a:cubicBezTo>
                    <a:pt x="53324" y="328155"/>
                    <a:pt x="52388" y="327239"/>
                    <a:pt x="52388" y="326323"/>
                  </a:cubicBezTo>
                  <a:cubicBezTo>
                    <a:pt x="52388" y="326323"/>
                    <a:pt x="52388" y="326323"/>
                    <a:pt x="58002" y="166932"/>
                  </a:cubicBezTo>
                  <a:cubicBezTo>
                    <a:pt x="58002" y="166016"/>
                    <a:pt x="58938" y="165100"/>
                    <a:pt x="60342" y="165100"/>
                  </a:cubicBezTo>
                  <a:close/>
                  <a:moveTo>
                    <a:pt x="200026" y="63500"/>
                  </a:moveTo>
                  <a:cubicBezTo>
                    <a:pt x="188628" y="63500"/>
                    <a:pt x="179388" y="72740"/>
                    <a:pt x="179388" y="84138"/>
                  </a:cubicBezTo>
                  <a:cubicBezTo>
                    <a:pt x="179388" y="95536"/>
                    <a:pt x="188628" y="104776"/>
                    <a:pt x="200026" y="104776"/>
                  </a:cubicBezTo>
                  <a:cubicBezTo>
                    <a:pt x="211424" y="104776"/>
                    <a:pt x="220664" y="95536"/>
                    <a:pt x="220664" y="84138"/>
                  </a:cubicBezTo>
                  <a:cubicBezTo>
                    <a:pt x="220664" y="72740"/>
                    <a:pt x="211424" y="63500"/>
                    <a:pt x="200026" y="63500"/>
                  </a:cubicBezTo>
                  <a:close/>
                  <a:moveTo>
                    <a:pt x="200025" y="0"/>
                  </a:moveTo>
                  <a:cubicBezTo>
                    <a:pt x="200941" y="0"/>
                    <a:pt x="201398" y="0"/>
                    <a:pt x="202314" y="461"/>
                  </a:cubicBezTo>
                  <a:cubicBezTo>
                    <a:pt x="202314" y="461"/>
                    <a:pt x="202314" y="461"/>
                    <a:pt x="397304" y="96752"/>
                  </a:cubicBezTo>
                  <a:cubicBezTo>
                    <a:pt x="399135" y="97674"/>
                    <a:pt x="400050" y="99517"/>
                    <a:pt x="400050" y="101360"/>
                  </a:cubicBezTo>
                  <a:cubicBezTo>
                    <a:pt x="400050" y="101360"/>
                    <a:pt x="400050" y="101360"/>
                    <a:pt x="400050" y="117024"/>
                  </a:cubicBezTo>
                  <a:cubicBezTo>
                    <a:pt x="400050" y="119789"/>
                    <a:pt x="397762" y="122092"/>
                    <a:pt x="395473" y="122092"/>
                  </a:cubicBezTo>
                  <a:cubicBezTo>
                    <a:pt x="395473" y="122092"/>
                    <a:pt x="395473" y="122092"/>
                    <a:pt x="362975" y="122092"/>
                  </a:cubicBezTo>
                  <a:cubicBezTo>
                    <a:pt x="362975" y="122092"/>
                    <a:pt x="362975" y="122092"/>
                    <a:pt x="362975" y="140982"/>
                  </a:cubicBezTo>
                  <a:cubicBezTo>
                    <a:pt x="362975" y="143747"/>
                    <a:pt x="361144" y="146050"/>
                    <a:pt x="358397" y="146050"/>
                  </a:cubicBezTo>
                  <a:cubicBezTo>
                    <a:pt x="358397" y="146050"/>
                    <a:pt x="358397" y="146050"/>
                    <a:pt x="41653" y="146050"/>
                  </a:cubicBezTo>
                  <a:cubicBezTo>
                    <a:pt x="38907" y="146050"/>
                    <a:pt x="37076" y="143747"/>
                    <a:pt x="37076" y="140982"/>
                  </a:cubicBezTo>
                  <a:cubicBezTo>
                    <a:pt x="37076" y="140982"/>
                    <a:pt x="37076" y="140982"/>
                    <a:pt x="37076" y="122092"/>
                  </a:cubicBezTo>
                  <a:cubicBezTo>
                    <a:pt x="37076" y="122092"/>
                    <a:pt x="37076" y="122092"/>
                    <a:pt x="4577" y="122092"/>
                  </a:cubicBezTo>
                  <a:cubicBezTo>
                    <a:pt x="2289" y="122092"/>
                    <a:pt x="0" y="119789"/>
                    <a:pt x="0" y="117024"/>
                  </a:cubicBezTo>
                  <a:cubicBezTo>
                    <a:pt x="0" y="117024"/>
                    <a:pt x="0" y="117024"/>
                    <a:pt x="0" y="101360"/>
                  </a:cubicBezTo>
                  <a:cubicBezTo>
                    <a:pt x="0" y="99517"/>
                    <a:pt x="916" y="97674"/>
                    <a:pt x="2747" y="96752"/>
                  </a:cubicBezTo>
                  <a:cubicBezTo>
                    <a:pt x="2747" y="96752"/>
                    <a:pt x="2747" y="96752"/>
                    <a:pt x="197737" y="461"/>
                  </a:cubicBezTo>
                  <a:cubicBezTo>
                    <a:pt x="198652" y="0"/>
                    <a:pt x="199110" y="0"/>
                    <a:pt x="200025"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46" name="Group 45"/>
          <p:cNvGrpSpPr>
            <a:grpSpLocks noChangeAspect="1"/>
          </p:cNvGrpSpPr>
          <p:nvPr/>
        </p:nvGrpSpPr>
        <p:grpSpPr>
          <a:xfrm>
            <a:off x="6427851" y="4741976"/>
            <a:ext cx="457200" cy="457200"/>
            <a:chOff x="5867400" y="3200400"/>
            <a:chExt cx="457200" cy="457200"/>
          </a:xfrm>
        </p:grpSpPr>
        <p:sp>
          <p:nvSpPr>
            <p:cNvPr id="47" name="AutoShape 88"/>
            <p:cNvSpPr>
              <a:spLocks noChangeAspect="1" noChangeArrowheads="1" noTextEdit="1"/>
            </p:cNvSpPr>
            <p:nvPr/>
          </p:nvSpPr>
          <p:spPr bwMode="auto">
            <a:xfrm>
              <a:off x="5867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9"/>
            <p:cNvSpPr>
              <a:spLocks noChangeArrowheads="1"/>
            </p:cNvSpPr>
            <p:nvPr/>
          </p:nvSpPr>
          <p:spPr bwMode="auto">
            <a:xfrm>
              <a:off x="5898263" y="3231275"/>
              <a:ext cx="395462" cy="395463"/>
            </a:xfrm>
            <a:custGeom>
              <a:avLst/>
              <a:gdLst>
                <a:gd name="connsiteX0" fmla="*/ 319775 w 395462"/>
                <a:gd name="connsiteY0" fmla="*/ 261681 h 395463"/>
                <a:gd name="connsiteX1" fmla="*/ 330294 w 395462"/>
                <a:gd name="connsiteY1" fmla="*/ 271253 h 395463"/>
                <a:gd name="connsiteX2" fmla="*/ 320690 w 395462"/>
                <a:gd name="connsiteY2" fmla="*/ 281737 h 395463"/>
                <a:gd name="connsiteX3" fmla="*/ 296909 w 395462"/>
                <a:gd name="connsiteY3" fmla="*/ 283104 h 395463"/>
                <a:gd name="connsiteX4" fmla="*/ 335782 w 395462"/>
                <a:gd name="connsiteY4" fmla="*/ 321849 h 395463"/>
                <a:gd name="connsiteX5" fmla="*/ 383801 w 395462"/>
                <a:gd name="connsiteY5" fmla="*/ 327775 h 395463"/>
                <a:gd name="connsiteX6" fmla="*/ 383801 w 395462"/>
                <a:gd name="connsiteY6" fmla="*/ 383840 h 395463"/>
                <a:gd name="connsiteX7" fmla="*/ 327550 w 395462"/>
                <a:gd name="connsiteY7" fmla="*/ 383840 h 395463"/>
                <a:gd name="connsiteX8" fmla="*/ 321605 w 395462"/>
                <a:gd name="connsiteY8" fmla="*/ 335979 h 395463"/>
                <a:gd name="connsiteX9" fmla="*/ 282732 w 395462"/>
                <a:gd name="connsiteY9" fmla="*/ 297235 h 395463"/>
                <a:gd name="connsiteX10" fmla="*/ 281360 w 395462"/>
                <a:gd name="connsiteY10" fmla="*/ 320937 h 395463"/>
                <a:gd name="connsiteX11" fmla="*/ 270841 w 395462"/>
                <a:gd name="connsiteY11" fmla="*/ 330510 h 395463"/>
                <a:gd name="connsiteX12" fmla="*/ 261237 w 395462"/>
                <a:gd name="connsiteY12" fmla="*/ 320482 h 395463"/>
                <a:gd name="connsiteX13" fmla="*/ 261237 w 395462"/>
                <a:gd name="connsiteY13" fmla="*/ 320026 h 395463"/>
                <a:gd name="connsiteX14" fmla="*/ 263524 w 395462"/>
                <a:gd name="connsiteY14" fmla="*/ 273532 h 395463"/>
                <a:gd name="connsiteX15" fmla="*/ 266268 w 395462"/>
                <a:gd name="connsiteY15" fmla="*/ 267151 h 395463"/>
                <a:gd name="connsiteX16" fmla="*/ 267640 w 395462"/>
                <a:gd name="connsiteY16" fmla="*/ 265783 h 395463"/>
                <a:gd name="connsiteX17" fmla="*/ 272213 w 395462"/>
                <a:gd name="connsiteY17" fmla="*/ 263960 h 395463"/>
                <a:gd name="connsiteX18" fmla="*/ 273128 w 395462"/>
                <a:gd name="connsiteY18" fmla="*/ 263960 h 395463"/>
                <a:gd name="connsiteX19" fmla="*/ 319775 w 395462"/>
                <a:gd name="connsiteY19" fmla="*/ 261681 h 395463"/>
                <a:gd name="connsiteX20" fmla="*/ 75437 w 395462"/>
                <a:gd name="connsiteY20" fmla="*/ 261225 h 395463"/>
                <a:gd name="connsiteX21" fmla="*/ 121931 w 395462"/>
                <a:gd name="connsiteY21" fmla="*/ 263512 h 395463"/>
                <a:gd name="connsiteX22" fmla="*/ 128313 w 395462"/>
                <a:gd name="connsiteY22" fmla="*/ 266256 h 395463"/>
                <a:gd name="connsiteX23" fmla="*/ 129680 w 395462"/>
                <a:gd name="connsiteY23" fmla="*/ 267628 h 395463"/>
                <a:gd name="connsiteX24" fmla="*/ 131503 w 395462"/>
                <a:gd name="connsiteY24" fmla="*/ 272201 h 395463"/>
                <a:gd name="connsiteX25" fmla="*/ 131503 w 395462"/>
                <a:gd name="connsiteY25" fmla="*/ 273116 h 395463"/>
                <a:gd name="connsiteX26" fmla="*/ 133782 w 395462"/>
                <a:gd name="connsiteY26" fmla="*/ 319763 h 395463"/>
                <a:gd name="connsiteX27" fmla="*/ 124210 w 395462"/>
                <a:gd name="connsiteY27" fmla="*/ 330282 h 395463"/>
                <a:gd name="connsiteX28" fmla="*/ 113726 w 395462"/>
                <a:gd name="connsiteY28" fmla="*/ 320678 h 395463"/>
                <a:gd name="connsiteX29" fmla="*/ 112358 w 395462"/>
                <a:gd name="connsiteY29" fmla="*/ 296897 h 395463"/>
                <a:gd name="connsiteX30" fmla="*/ 73614 w 395462"/>
                <a:gd name="connsiteY30" fmla="*/ 335770 h 395463"/>
                <a:gd name="connsiteX31" fmla="*/ 67688 w 395462"/>
                <a:gd name="connsiteY31" fmla="*/ 383789 h 395463"/>
                <a:gd name="connsiteX32" fmla="*/ 11623 w 395462"/>
                <a:gd name="connsiteY32" fmla="*/ 383789 h 395463"/>
                <a:gd name="connsiteX33" fmla="*/ 11623 w 395462"/>
                <a:gd name="connsiteY33" fmla="*/ 327538 h 395463"/>
                <a:gd name="connsiteX34" fmla="*/ 59484 w 395462"/>
                <a:gd name="connsiteY34" fmla="*/ 321592 h 395463"/>
                <a:gd name="connsiteX35" fmla="*/ 98228 w 395462"/>
                <a:gd name="connsiteY35" fmla="*/ 282720 h 395463"/>
                <a:gd name="connsiteX36" fmla="*/ 74526 w 395462"/>
                <a:gd name="connsiteY36" fmla="*/ 281348 h 395463"/>
                <a:gd name="connsiteX37" fmla="*/ 64953 w 395462"/>
                <a:gd name="connsiteY37" fmla="*/ 271286 h 395463"/>
                <a:gd name="connsiteX38" fmla="*/ 64953 w 395462"/>
                <a:gd name="connsiteY38" fmla="*/ 270829 h 395463"/>
                <a:gd name="connsiteX39" fmla="*/ 75437 w 395462"/>
                <a:gd name="connsiteY39" fmla="*/ 261225 h 395463"/>
                <a:gd name="connsiteX40" fmla="*/ 199325 w 395462"/>
                <a:gd name="connsiteY40" fmla="*/ 115175 h 395463"/>
                <a:gd name="connsiteX41" fmla="*/ 281875 w 395462"/>
                <a:gd name="connsiteY41" fmla="*/ 199313 h 395463"/>
                <a:gd name="connsiteX42" fmla="*/ 199325 w 395462"/>
                <a:gd name="connsiteY42" fmla="*/ 283451 h 395463"/>
                <a:gd name="connsiteX43" fmla="*/ 116775 w 395462"/>
                <a:gd name="connsiteY43" fmla="*/ 199313 h 395463"/>
                <a:gd name="connsiteX44" fmla="*/ 199325 w 395462"/>
                <a:gd name="connsiteY44" fmla="*/ 115175 h 395463"/>
                <a:gd name="connsiteX45" fmla="*/ 355675 w 395462"/>
                <a:gd name="connsiteY45" fmla="*/ 0 h 395463"/>
                <a:gd name="connsiteX46" fmla="*/ 383801 w 395462"/>
                <a:gd name="connsiteY46" fmla="*/ 11662 h 395463"/>
                <a:gd name="connsiteX47" fmla="*/ 383801 w 395462"/>
                <a:gd name="connsiteY47" fmla="*/ 67913 h 395463"/>
                <a:gd name="connsiteX48" fmla="*/ 335782 w 395462"/>
                <a:gd name="connsiteY48" fmla="*/ 73859 h 395463"/>
                <a:gd name="connsiteX49" fmla="*/ 296909 w 395462"/>
                <a:gd name="connsiteY49" fmla="*/ 112731 h 395463"/>
                <a:gd name="connsiteX50" fmla="*/ 320690 w 395462"/>
                <a:gd name="connsiteY50" fmla="*/ 114103 h 395463"/>
                <a:gd name="connsiteX51" fmla="*/ 330294 w 395462"/>
                <a:gd name="connsiteY51" fmla="*/ 124165 h 395463"/>
                <a:gd name="connsiteX52" fmla="*/ 330294 w 395462"/>
                <a:gd name="connsiteY52" fmla="*/ 124622 h 395463"/>
                <a:gd name="connsiteX53" fmla="*/ 320233 w 395462"/>
                <a:gd name="connsiteY53" fmla="*/ 134226 h 395463"/>
                <a:gd name="connsiteX54" fmla="*/ 319775 w 395462"/>
                <a:gd name="connsiteY54" fmla="*/ 134226 h 395463"/>
                <a:gd name="connsiteX55" fmla="*/ 273128 w 395462"/>
                <a:gd name="connsiteY55" fmla="*/ 131939 h 395463"/>
                <a:gd name="connsiteX56" fmla="*/ 266725 w 395462"/>
                <a:gd name="connsiteY56" fmla="*/ 129196 h 395463"/>
                <a:gd name="connsiteX57" fmla="*/ 265353 w 395462"/>
                <a:gd name="connsiteY57" fmla="*/ 127824 h 395463"/>
                <a:gd name="connsiteX58" fmla="*/ 263524 w 395462"/>
                <a:gd name="connsiteY58" fmla="*/ 123250 h 395463"/>
                <a:gd name="connsiteX59" fmla="*/ 263524 w 395462"/>
                <a:gd name="connsiteY59" fmla="*/ 122336 h 395463"/>
                <a:gd name="connsiteX60" fmla="*/ 261237 w 395462"/>
                <a:gd name="connsiteY60" fmla="*/ 75688 h 395463"/>
                <a:gd name="connsiteX61" fmla="*/ 270841 w 395462"/>
                <a:gd name="connsiteY61" fmla="*/ 65169 h 395463"/>
                <a:gd name="connsiteX62" fmla="*/ 281360 w 395462"/>
                <a:gd name="connsiteY62" fmla="*/ 74773 h 395463"/>
                <a:gd name="connsiteX63" fmla="*/ 282732 w 395462"/>
                <a:gd name="connsiteY63" fmla="*/ 98554 h 395463"/>
                <a:gd name="connsiteX64" fmla="*/ 321605 w 395462"/>
                <a:gd name="connsiteY64" fmla="*/ 59681 h 395463"/>
                <a:gd name="connsiteX65" fmla="*/ 327550 w 395462"/>
                <a:gd name="connsiteY65" fmla="*/ 11662 h 395463"/>
                <a:gd name="connsiteX66" fmla="*/ 355675 w 395462"/>
                <a:gd name="connsiteY66" fmla="*/ 0 h 395463"/>
                <a:gd name="connsiteX67" fmla="*/ 39800 w 395462"/>
                <a:gd name="connsiteY67" fmla="*/ 0 h 395463"/>
                <a:gd name="connsiteX68" fmla="*/ 67925 w 395462"/>
                <a:gd name="connsiteY68" fmla="*/ 11662 h 395463"/>
                <a:gd name="connsiteX69" fmla="*/ 73870 w 395462"/>
                <a:gd name="connsiteY69" fmla="*/ 59681 h 395463"/>
                <a:gd name="connsiteX70" fmla="*/ 112743 w 395462"/>
                <a:gd name="connsiteY70" fmla="*/ 98554 h 395463"/>
                <a:gd name="connsiteX71" fmla="*/ 114115 w 395462"/>
                <a:gd name="connsiteY71" fmla="*/ 74773 h 395463"/>
                <a:gd name="connsiteX72" fmla="*/ 124634 w 395462"/>
                <a:gd name="connsiteY72" fmla="*/ 65169 h 395463"/>
                <a:gd name="connsiteX73" fmla="*/ 134238 w 395462"/>
                <a:gd name="connsiteY73" fmla="*/ 75231 h 395463"/>
                <a:gd name="connsiteX74" fmla="*/ 134238 w 395462"/>
                <a:gd name="connsiteY74" fmla="*/ 75688 h 395463"/>
                <a:gd name="connsiteX75" fmla="*/ 131952 w 395462"/>
                <a:gd name="connsiteY75" fmla="*/ 122336 h 395463"/>
                <a:gd name="connsiteX76" fmla="*/ 129208 w 395462"/>
                <a:gd name="connsiteY76" fmla="*/ 128738 h 395463"/>
                <a:gd name="connsiteX77" fmla="*/ 127836 w 395462"/>
                <a:gd name="connsiteY77" fmla="*/ 130110 h 395463"/>
                <a:gd name="connsiteX78" fmla="*/ 123262 w 395462"/>
                <a:gd name="connsiteY78" fmla="*/ 131939 h 395463"/>
                <a:gd name="connsiteX79" fmla="*/ 122348 w 395462"/>
                <a:gd name="connsiteY79" fmla="*/ 131939 h 395463"/>
                <a:gd name="connsiteX80" fmla="*/ 75700 w 395462"/>
                <a:gd name="connsiteY80" fmla="*/ 134226 h 395463"/>
                <a:gd name="connsiteX81" fmla="*/ 75242 w 395462"/>
                <a:gd name="connsiteY81" fmla="*/ 134226 h 395463"/>
                <a:gd name="connsiteX82" fmla="*/ 65181 w 395462"/>
                <a:gd name="connsiteY82" fmla="*/ 124622 h 395463"/>
                <a:gd name="connsiteX83" fmla="*/ 74785 w 395462"/>
                <a:gd name="connsiteY83" fmla="*/ 114103 h 395463"/>
                <a:gd name="connsiteX84" fmla="*/ 98566 w 395462"/>
                <a:gd name="connsiteY84" fmla="*/ 112731 h 395463"/>
                <a:gd name="connsiteX85" fmla="*/ 59693 w 395462"/>
                <a:gd name="connsiteY85" fmla="*/ 73859 h 395463"/>
                <a:gd name="connsiteX86" fmla="*/ 11674 w 395462"/>
                <a:gd name="connsiteY86" fmla="*/ 67913 h 395463"/>
                <a:gd name="connsiteX87" fmla="*/ 11674 w 395462"/>
                <a:gd name="connsiteY87" fmla="*/ 11662 h 395463"/>
                <a:gd name="connsiteX88" fmla="*/ 39800 w 395462"/>
                <a:gd name="connsiteY88" fmla="*/ 0 h 39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5462" h="395463">
                  <a:moveTo>
                    <a:pt x="319775" y="261681"/>
                  </a:moveTo>
                  <a:cubicBezTo>
                    <a:pt x="325263" y="261225"/>
                    <a:pt x="329836" y="265783"/>
                    <a:pt x="330294" y="271253"/>
                  </a:cubicBezTo>
                  <a:cubicBezTo>
                    <a:pt x="330751" y="276723"/>
                    <a:pt x="326178" y="281281"/>
                    <a:pt x="320690" y="281737"/>
                  </a:cubicBezTo>
                  <a:cubicBezTo>
                    <a:pt x="320690" y="281737"/>
                    <a:pt x="320690" y="281737"/>
                    <a:pt x="296909" y="283104"/>
                  </a:cubicBezTo>
                  <a:cubicBezTo>
                    <a:pt x="296909" y="283104"/>
                    <a:pt x="296909" y="283104"/>
                    <a:pt x="335782" y="321849"/>
                  </a:cubicBezTo>
                  <a:cubicBezTo>
                    <a:pt x="350873" y="312733"/>
                    <a:pt x="370996" y="315012"/>
                    <a:pt x="383801" y="327775"/>
                  </a:cubicBezTo>
                  <a:cubicBezTo>
                    <a:pt x="399350" y="343272"/>
                    <a:pt x="399350" y="368342"/>
                    <a:pt x="383801" y="383840"/>
                  </a:cubicBezTo>
                  <a:cubicBezTo>
                    <a:pt x="368252" y="399338"/>
                    <a:pt x="343099" y="399338"/>
                    <a:pt x="327550" y="383840"/>
                  </a:cubicBezTo>
                  <a:cubicBezTo>
                    <a:pt x="314745" y="371077"/>
                    <a:pt x="312458" y="351021"/>
                    <a:pt x="321605" y="335979"/>
                  </a:cubicBezTo>
                  <a:cubicBezTo>
                    <a:pt x="321605" y="335979"/>
                    <a:pt x="321605" y="335979"/>
                    <a:pt x="282732" y="297235"/>
                  </a:cubicBezTo>
                  <a:cubicBezTo>
                    <a:pt x="282732" y="297235"/>
                    <a:pt x="282732" y="297235"/>
                    <a:pt x="281360" y="320937"/>
                  </a:cubicBezTo>
                  <a:cubicBezTo>
                    <a:pt x="280902" y="326407"/>
                    <a:pt x="276329" y="330965"/>
                    <a:pt x="270841" y="330510"/>
                  </a:cubicBezTo>
                  <a:cubicBezTo>
                    <a:pt x="265353" y="330054"/>
                    <a:pt x="261237" y="325951"/>
                    <a:pt x="261237" y="320482"/>
                  </a:cubicBezTo>
                  <a:cubicBezTo>
                    <a:pt x="261237" y="320482"/>
                    <a:pt x="261237" y="320026"/>
                    <a:pt x="261237" y="320026"/>
                  </a:cubicBezTo>
                  <a:cubicBezTo>
                    <a:pt x="261237" y="320026"/>
                    <a:pt x="261237" y="320026"/>
                    <a:pt x="263524" y="273532"/>
                  </a:cubicBezTo>
                  <a:cubicBezTo>
                    <a:pt x="263524" y="271253"/>
                    <a:pt x="264439" y="268974"/>
                    <a:pt x="266268" y="267151"/>
                  </a:cubicBezTo>
                  <a:cubicBezTo>
                    <a:pt x="266268" y="266695"/>
                    <a:pt x="267183" y="266239"/>
                    <a:pt x="267640" y="265783"/>
                  </a:cubicBezTo>
                  <a:cubicBezTo>
                    <a:pt x="269012" y="264872"/>
                    <a:pt x="270384" y="264416"/>
                    <a:pt x="272213" y="263960"/>
                  </a:cubicBezTo>
                  <a:cubicBezTo>
                    <a:pt x="272670" y="263960"/>
                    <a:pt x="272670" y="263960"/>
                    <a:pt x="273128" y="263960"/>
                  </a:cubicBezTo>
                  <a:cubicBezTo>
                    <a:pt x="273128" y="263960"/>
                    <a:pt x="273128" y="263960"/>
                    <a:pt x="319775" y="261681"/>
                  </a:cubicBezTo>
                  <a:close/>
                  <a:moveTo>
                    <a:pt x="75437" y="261225"/>
                  </a:moveTo>
                  <a:cubicBezTo>
                    <a:pt x="75437" y="261225"/>
                    <a:pt x="75437" y="261225"/>
                    <a:pt x="121931" y="263512"/>
                  </a:cubicBezTo>
                  <a:cubicBezTo>
                    <a:pt x="124210" y="263512"/>
                    <a:pt x="126489" y="264426"/>
                    <a:pt x="128313" y="266256"/>
                  </a:cubicBezTo>
                  <a:cubicBezTo>
                    <a:pt x="128768" y="266256"/>
                    <a:pt x="129224" y="267170"/>
                    <a:pt x="129680" y="267628"/>
                  </a:cubicBezTo>
                  <a:cubicBezTo>
                    <a:pt x="130592" y="269000"/>
                    <a:pt x="131048" y="270372"/>
                    <a:pt x="131503" y="272201"/>
                  </a:cubicBezTo>
                  <a:cubicBezTo>
                    <a:pt x="131503" y="272658"/>
                    <a:pt x="131503" y="272658"/>
                    <a:pt x="131503" y="273116"/>
                  </a:cubicBezTo>
                  <a:cubicBezTo>
                    <a:pt x="131503" y="273116"/>
                    <a:pt x="131503" y="273116"/>
                    <a:pt x="133782" y="319763"/>
                  </a:cubicBezTo>
                  <a:cubicBezTo>
                    <a:pt x="134238" y="325251"/>
                    <a:pt x="129680" y="329824"/>
                    <a:pt x="124210" y="330282"/>
                  </a:cubicBezTo>
                  <a:cubicBezTo>
                    <a:pt x="118740" y="330739"/>
                    <a:pt x="114182" y="326166"/>
                    <a:pt x="113726" y="320678"/>
                  </a:cubicBezTo>
                  <a:cubicBezTo>
                    <a:pt x="113726" y="320678"/>
                    <a:pt x="113726" y="320678"/>
                    <a:pt x="112358" y="296897"/>
                  </a:cubicBezTo>
                  <a:cubicBezTo>
                    <a:pt x="112358" y="296897"/>
                    <a:pt x="112358" y="296897"/>
                    <a:pt x="73614" y="335770"/>
                  </a:cubicBezTo>
                  <a:cubicBezTo>
                    <a:pt x="82730" y="350861"/>
                    <a:pt x="80451" y="370984"/>
                    <a:pt x="67688" y="383789"/>
                  </a:cubicBezTo>
                  <a:cubicBezTo>
                    <a:pt x="52190" y="399338"/>
                    <a:pt x="27120" y="399338"/>
                    <a:pt x="11623" y="383789"/>
                  </a:cubicBezTo>
                  <a:cubicBezTo>
                    <a:pt x="-3875" y="368240"/>
                    <a:pt x="-3875" y="343087"/>
                    <a:pt x="11623" y="327538"/>
                  </a:cubicBezTo>
                  <a:cubicBezTo>
                    <a:pt x="24385" y="314732"/>
                    <a:pt x="44442" y="312446"/>
                    <a:pt x="59484" y="321592"/>
                  </a:cubicBezTo>
                  <a:cubicBezTo>
                    <a:pt x="59484" y="321592"/>
                    <a:pt x="59484" y="321592"/>
                    <a:pt x="98228" y="282720"/>
                  </a:cubicBezTo>
                  <a:cubicBezTo>
                    <a:pt x="98228" y="282720"/>
                    <a:pt x="98228" y="282720"/>
                    <a:pt x="74526" y="281348"/>
                  </a:cubicBezTo>
                  <a:cubicBezTo>
                    <a:pt x="69056" y="280890"/>
                    <a:pt x="64953" y="276774"/>
                    <a:pt x="64953" y="271286"/>
                  </a:cubicBezTo>
                  <a:cubicBezTo>
                    <a:pt x="64953" y="271286"/>
                    <a:pt x="64953" y="270829"/>
                    <a:pt x="64953" y="270829"/>
                  </a:cubicBezTo>
                  <a:cubicBezTo>
                    <a:pt x="65409" y="265341"/>
                    <a:pt x="69967" y="261225"/>
                    <a:pt x="75437" y="261225"/>
                  </a:cubicBezTo>
                  <a:close/>
                  <a:moveTo>
                    <a:pt x="199325" y="115175"/>
                  </a:moveTo>
                  <a:cubicBezTo>
                    <a:pt x="244916" y="115175"/>
                    <a:pt x="281875" y="152845"/>
                    <a:pt x="281875" y="199313"/>
                  </a:cubicBezTo>
                  <a:cubicBezTo>
                    <a:pt x="281875" y="245781"/>
                    <a:pt x="244916" y="283451"/>
                    <a:pt x="199325" y="283451"/>
                  </a:cubicBezTo>
                  <a:cubicBezTo>
                    <a:pt x="153734" y="283451"/>
                    <a:pt x="116775" y="245781"/>
                    <a:pt x="116775" y="199313"/>
                  </a:cubicBezTo>
                  <a:cubicBezTo>
                    <a:pt x="116775" y="152845"/>
                    <a:pt x="153734" y="115175"/>
                    <a:pt x="199325" y="115175"/>
                  </a:cubicBezTo>
                  <a:close/>
                  <a:moveTo>
                    <a:pt x="355675" y="0"/>
                  </a:moveTo>
                  <a:cubicBezTo>
                    <a:pt x="365851" y="0"/>
                    <a:pt x="376027" y="3888"/>
                    <a:pt x="383801" y="11662"/>
                  </a:cubicBezTo>
                  <a:cubicBezTo>
                    <a:pt x="399350" y="27211"/>
                    <a:pt x="399350" y="52364"/>
                    <a:pt x="383801" y="67913"/>
                  </a:cubicBezTo>
                  <a:cubicBezTo>
                    <a:pt x="370996" y="80719"/>
                    <a:pt x="350873" y="83005"/>
                    <a:pt x="335782" y="73859"/>
                  </a:cubicBezTo>
                  <a:cubicBezTo>
                    <a:pt x="335782" y="73859"/>
                    <a:pt x="335782" y="73859"/>
                    <a:pt x="296909" y="112731"/>
                  </a:cubicBezTo>
                  <a:cubicBezTo>
                    <a:pt x="296909" y="112731"/>
                    <a:pt x="296909" y="112731"/>
                    <a:pt x="320690" y="114103"/>
                  </a:cubicBezTo>
                  <a:cubicBezTo>
                    <a:pt x="326178" y="114561"/>
                    <a:pt x="330294" y="118677"/>
                    <a:pt x="330294" y="124165"/>
                  </a:cubicBezTo>
                  <a:cubicBezTo>
                    <a:pt x="330294" y="124165"/>
                    <a:pt x="330294" y="124622"/>
                    <a:pt x="330294" y="124622"/>
                  </a:cubicBezTo>
                  <a:cubicBezTo>
                    <a:pt x="329836" y="130110"/>
                    <a:pt x="325720" y="134226"/>
                    <a:pt x="320233" y="134226"/>
                  </a:cubicBezTo>
                  <a:cubicBezTo>
                    <a:pt x="320233" y="134226"/>
                    <a:pt x="319775" y="134226"/>
                    <a:pt x="319775" y="134226"/>
                  </a:cubicBezTo>
                  <a:cubicBezTo>
                    <a:pt x="319775" y="134226"/>
                    <a:pt x="319775" y="134226"/>
                    <a:pt x="273128" y="131939"/>
                  </a:cubicBezTo>
                  <a:cubicBezTo>
                    <a:pt x="270841" y="131939"/>
                    <a:pt x="268554" y="131025"/>
                    <a:pt x="266725" y="129196"/>
                  </a:cubicBezTo>
                  <a:cubicBezTo>
                    <a:pt x="266268" y="129196"/>
                    <a:pt x="265811" y="128281"/>
                    <a:pt x="265353" y="127824"/>
                  </a:cubicBezTo>
                  <a:cubicBezTo>
                    <a:pt x="264439" y="126452"/>
                    <a:pt x="263981" y="125080"/>
                    <a:pt x="263524" y="123250"/>
                  </a:cubicBezTo>
                  <a:cubicBezTo>
                    <a:pt x="263524" y="122793"/>
                    <a:pt x="263524" y="122793"/>
                    <a:pt x="263524" y="122336"/>
                  </a:cubicBezTo>
                  <a:cubicBezTo>
                    <a:pt x="263524" y="122336"/>
                    <a:pt x="263524" y="122336"/>
                    <a:pt x="261237" y="75688"/>
                  </a:cubicBezTo>
                  <a:cubicBezTo>
                    <a:pt x="261237" y="70200"/>
                    <a:pt x="265353" y="65627"/>
                    <a:pt x="270841" y="65169"/>
                  </a:cubicBezTo>
                  <a:cubicBezTo>
                    <a:pt x="276329" y="64712"/>
                    <a:pt x="280902" y="69285"/>
                    <a:pt x="281360" y="74773"/>
                  </a:cubicBezTo>
                  <a:cubicBezTo>
                    <a:pt x="281360" y="74773"/>
                    <a:pt x="281360" y="74773"/>
                    <a:pt x="282732" y="98554"/>
                  </a:cubicBezTo>
                  <a:cubicBezTo>
                    <a:pt x="282732" y="98554"/>
                    <a:pt x="282732" y="98554"/>
                    <a:pt x="321605" y="59681"/>
                  </a:cubicBezTo>
                  <a:cubicBezTo>
                    <a:pt x="312458" y="44590"/>
                    <a:pt x="314745" y="24467"/>
                    <a:pt x="327550" y="11662"/>
                  </a:cubicBezTo>
                  <a:cubicBezTo>
                    <a:pt x="335324" y="3888"/>
                    <a:pt x="345500" y="0"/>
                    <a:pt x="355675" y="0"/>
                  </a:cubicBezTo>
                  <a:close/>
                  <a:moveTo>
                    <a:pt x="39800" y="0"/>
                  </a:moveTo>
                  <a:cubicBezTo>
                    <a:pt x="49975" y="0"/>
                    <a:pt x="60151" y="3888"/>
                    <a:pt x="67925" y="11662"/>
                  </a:cubicBezTo>
                  <a:cubicBezTo>
                    <a:pt x="80730" y="24467"/>
                    <a:pt x="83017" y="44590"/>
                    <a:pt x="73870" y="59681"/>
                  </a:cubicBezTo>
                  <a:cubicBezTo>
                    <a:pt x="73870" y="59681"/>
                    <a:pt x="73870" y="59681"/>
                    <a:pt x="112743" y="98554"/>
                  </a:cubicBezTo>
                  <a:cubicBezTo>
                    <a:pt x="112743" y="98554"/>
                    <a:pt x="112743" y="98554"/>
                    <a:pt x="114115" y="74773"/>
                  </a:cubicBezTo>
                  <a:cubicBezTo>
                    <a:pt x="114573" y="69285"/>
                    <a:pt x="119146" y="64712"/>
                    <a:pt x="124634" y="65169"/>
                  </a:cubicBezTo>
                  <a:cubicBezTo>
                    <a:pt x="130122" y="65627"/>
                    <a:pt x="134238" y="69743"/>
                    <a:pt x="134238" y="75231"/>
                  </a:cubicBezTo>
                  <a:cubicBezTo>
                    <a:pt x="134238" y="75231"/>
                    <a:pt x="134238" y="75688"/>
                    <a:pt x="134238" y="75688"/>
                  </a:cubicBezTo>
                  <a:cubicBezTo>
                    <a:pt x="134238" y="75688"/>
                    <a:pt x="134238" y="75688"/>
                    <a:pt x="131952" y="122336"/>
                  </a:cubicBezTo>
                  <a:cubicBezTo>
                    <a:pt x="131952" y="124622"/>
                    <a:pt x="131037" y="126909"/>
                    <a:pt x="129208" y="128738"/>
                  </a:cubicBezTo>
                  <a:cubicBezTo>
                    <a:pt x="129208" y="129196"/>
                    <a:pt x="128293" y="129653"/>
                    <a:pt x="127836" y="130110"/>
                  </a:cubicBezTo>
                  <a:cubicBezTo>
                    <a:pt x="126464" y="131025"/>
                    <a:pt x="125092" y="131482"/>
                    <a:pt x="123262" y="131939"/>
                  </a:cubicBezTo>
                  <a:cubicBezTo>
                    <a:pt x="122805" y="131939"/>
                    <a:pt x="122805" y="131939"/>
                    <a:pt x="122348" y="131939"/>
                  </a:cubicBezTo>
                  <a:cubicBezTo>
                    <a:pt x="122348" y="131939"/>
                    <a:pt x="122348" y="131939"/>
                    <a:pt x="75700" y="134226"/>
                  </a:cubicBezTo>
                  <a:cubicBezTo>
                    <a:pt x="75700" y="134226"/>
                    <a:pt x="75242" y="134226"/>
                    <a:pt x="75242" y="134226"/>
                  </a:cubicBezTo>
                  <a:cubicBezTo>
                    <a:pt x="69755" y="134226"/>
                    <a:pt x="65639" y="130110"/>
                    <a:pt x="65181" y="124622"/>
                  </a:cubicBezTo>
                  <a:cubicBezTo>
                    <a:pt x="64724" y="119134"/>
                    <a:pt x="69297" y="114561"/>
                    <a:pt x="74785" y="114103"/>
                  </a:cubicBezTo>
                  <a:cubicBezTo>
                    <a:pt x="74785" y="114103"/>
                    <a:pt x="74785" y="114103"/>
                    <a:pt x="98566" y="112731"/>
                  </a:cubicBezTo>
                  <a:cubicBezTo>
                    <a:pt x="98566" y="112731"/>
                    <a:pt x="98566" y="112731"/>
                    <a:pt x="59693" y="73859"/>
                  </a:cubicBezTo>
                  <a:cubicBezTo>
                    <a:pt x="44602" y="83005"/>
                    <a:pt x="24479" y="80719"/>
                    <a:pt x="11674" y="67913"/>
                  </a:cubicBezTo>
                  <a:cubicBezTo>
                    <a:pt x="-3875" y="52364"/>
                    <a:pt x="-3875" y="27211"/>
                    <a:pt x="11674" y="11662"/>
                  </a:cubicBezTo>
                  <a:cubicBezTo>
                    <a:pt x="19449" y="3888"/>
                    <a:pt x="29624" y="0"/>
                    <a:pt x="3980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aphicFrame>
        <p:nvGraphicFramePr>
          <p:cNvPr id="48" name="Chart 47"/>
          <p:cNvGraphicFramePr/>
          <p:nvPr>
            <p:custDataLst>
              <p:tags r:id="rId4"/>
            </p:custDataLst>
            <p:extLst/>
          </p:nvPr>
        </p:nvGraphicFramePr>
        <p:xfrm>
          <a:off x="701675" y="2311400"/>
          <a:ext cx="3703638" cy="2513013"/>
        </p:xfrm>
        <a:graphic>
          <a:graphicData uri="http://schemas.openxmlformats.org/drawingml/2006/chart">
            <c:chart xmlns:c="http://schemas.openxmlformats.org/drawingml/2006/chart" xmlns:r="http://schemas.openxmlformats.org/officeDocument/2006/relationships" r:id="rId27"/>
          </a:graphicData>
        </a:graphic>
      </p:graphicFrame>
      <p:sp>
        <p:nvSpPr>
          <p:cNvPr id="53" name="Text Placeholder 3"/>
          <p:cNvSpPr>
            <a:spLocks noGrp="1"/>
          </p:cNvSpPr>
          <p:nvPr>
            <p:custDataLst>
              <p:tags r:id="rId5"/>
            </p:custDataLst>
          </p:nvPr>
        </p:nvSpPr>
        <p:spPr bwMode="gray">
          <a:xfrm>
            <a:off x="922338" y="4864100"/>
            <a:ext cx="430213"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A04D6009-8980-4A78-8CBE-50AF07464EC8}" type="datetime'''Y''''e''''''a''''''''''''''''''''''''''r ''''1'''">
              <a:rPr lang="en-US" altLang="en-US" smtClean="0">
                <a:solidFill>
                  <a:srgbClr val="FFFFFF"/>
                </a:solidFill>
              </a:rPr>
              <a:pPr algn="ctr">
                <a:spcBef>
                  <a:spcPct val="0"/>
                </a:spcBef>
                <a:spcAft>
                  <a:spcPct val="0"/>
                </a:spcAft>
              </a:pPr>
              <a:t>Year 1</a:t>
            </a:fld>
            <a:endParaRPr lang="en-US" dirty="0">
              <a:solidFill>
                <a:srgbClr val="FFFFFF"/>
              </a:solidFill>
              <a:sym typeface="+mn-lt"/>
            </a:endParaRPr>
          </a:p>
        </p:txBody>
      </p:sp>
      <p:sp>
        <p:nvSpPr>
          <p:cNvPr id="97" name="Text Placeholder 3"/>
          <p:cNvSpPr>
            <a:spLocks noGrp="1"/>
          </p:cNvSpPr>
          <p:nvPr>
            <p:custDataLst>
              <p:tags r:id="rId6"/>
            </p:custDataLst>
          </p:nvPr>
        </p:nvSpPr>
        <p:spPr bwMode="gray">
          <a:xfrm>
            <a:off x="2451100" y="4533900"/>
            <a:ext cx="204788" cy="201613"/>
          </a:xfrm>
          <a:prstGeom prst="rect">
            <a:avLst/>
          </a:prstGeom>
          <a:noFill/>
          <a:ln>
            <a:noFill/>
          </a:ln>
          <a:extLst>
            <a:ext uri="{909E8E84-426E-40DD-AFC4-6F175D3DCCD1}">
              <a14:hiddenFill xmlns:a14="http://schemas.microsoft.com/office/drawing/2010/main">
                <a:solidFill>
                  <a:srgbClr val="29BA74"/>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435B5F1F-A135-4125-9E6C-6BACA3208FF2}" type="datetime'''''''1''''''''''''''''K'''''''''''''''">
              <a:rPr lang="en-US" altLang="en-US" smtClean="0">
                <a:solidFill>
                  <a:schemeClr val="bg1"/>
                </a:solidFill>
                <a:sym typeface="+mn-lt"/>
              </a:rPr>
              <a:pPr algn="ctr">
                <a:spcBef>
                  <a:spcPct val="0"/>
                </a:spcBef>
                <a:spcAft>
                  <a:spcPct val="0"/>
                </a:spcAft>
              </a:pPr>
              <a:t>1K</a:t>
            </a:fld>
            <a:endParaRPr lang="en-US" dirty="0">
              <a:solidFill>
                <a:schemeClr val="bg1"/>
              </a:solidFill>
              <a:sym typeface="+mn-lt"/>
            </a:endParaRPr>
          </a:p>
        </p:txBody>
      </p:sp>
      <p:sp>
        <p:nvSpPr>
          <p:cNvPr id="96" name="Text Placeholder 3"/>
          <p:cNvSpPr>
            <a:spLocks noGrp="1"/>
          </p:cNvSpPr>
          <p:nvPr>
            <p:custDataLst>
              <p:tags r:id="rId7"/>
            </p:custDataLst>
          </p:nvPr>
        </p:nvSpPr>
        <p:spPr bwMode="gray">
          <a:xfrm>
            <a:off x="1743075" y="4611688"/>
            <a:ext cx="204788" cy="201613"/>
          </a:xfrm>
          <a:prstGeom prst="rect">
            <a:avLst/>
          </a:prstGeom>
          <a:solidFill>
            <a:srgbClr val="30C1D7"/>
          </a:solidFill>
          <a:ln>
            <a:noFill/>
          </a:ln>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09D07024-5E5F-4CEC-B7F3-8C635CF8402A}" type="datetime'''0''''''''''''''''''''''''K'''''''''''">
              <a:rPr lang="en-US" altLang="en-US" smtClean="0">
                <a:solidFill>
                  <a:schemeClr val="bg1"/>
                </a:solidFill>
                <a:sym typeface="+mn-lt"/>
              </a:rPr>
              <a:pPr algn="ctr">
                <a:spcBef>
                  <a:spcPct val="0"/>
                </a:spcBef>
                <a:spcAft>
                  <a:spcPct val="0"/>
                </a:spcAft>
              </a:pPr>
              <a:t>0K</a:t>
            </a:fld>
            <a:endParaRPr lang="en-US" dirty="0">
              <a:solidFill>
                <a:schemeClr val="bg1"/>
              </a:solidFill>
              <a:sym typeface="+mn-lt"/>
            </a:endParaRPr>
          </a:p>
        </p:txBody>
      </p:sp>
      <p:sp>
        <p:nvSpPr>
          <p:cNvPr id="54" name="Text Placeholder 3"/>
          <p:cNvSpPr>
            <a:spLocks noGrp="1"/>
          </p:cNvSpPr>
          <p:nvPr>
            <p:custDataLst>
              <p:tags r:id="rId8"/>
            </p:custDataLst>
          </p:nvPr>
        </p:nvSpPr>
        <p:spPr bwMode="gray">
          <a:xfrm>
            <a:off x="1630363" y="4864100"/>
            <a:ext cx="430213"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8CA0E0CE-9F20-4598-9B0E-B6A5A7480FC1}" type="datetime'''''''''Y''e''''''''''''''''a''''''''r ''''''''''''''''2'''">
              <a:rPr lang="en-US" altLang="en-US" smtClean="0">
                <a:solidFill>
                  <a:srgbClr val="FFFFFF"/>
                </a:solidFill>
              </a:rPr>
              <a:pPr algn="ctr">
                <a:spcBef>
                  <a:spcPct val="0"/>
                </a:spcBef>
                <a:spcAft>
                  <a:spcPct val="0"/>
                </a:spcAft>
              </a:pPr>
              <a:t>Year 2</a:t>
            </a:fld>
            <a:endParaRPr lang="en-US" dirty="0">
              <a:solidFill>
                <a:srgbClr val="FFFFFF"/>
              </a:solidFill>
              <a:sym typeface="+mn-lt"/>
            </a:endParaRPr>
          </a:p>
        </p:txBody>
      </p:sp>
      <p:sp>
        <p:nvSpPr>
          <p:cNvPr id="52" name="Text Placeholder 3"/>
          <p:cNvSpPr>
            <a:spLocks noGrp="1"/>
          </p:cNvSpPr>
          <p:nvPr>
            <p:custDataLst>
              <p:tags r:id="rId9"/>
            </p:custDataLst>
          </p:nvPr>
        </p:nvSpPr>
        <p:spPr bwMode="gray">
          <a:xfrm>
            <a:off x="2338388" y="4864100"/>
            <a:ext cx="430213"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7CCD460F-FC23-422D-BED8-A6219C19BE6E}" type="datetime'''Y''''''''''''''''''e''''''a''''r'' ''''''''''''''3'">
              <a:rPr lang="en-US" altLang="en-US" smtClean="0">
                <a:solidFill>
                  <a:srgbClr val="FFFFFF"/>
                </a:solidFill>
              </a:rPr>
              <a:pPr algn="ctr">
                <a:spcBef>
                  <a:spcPct val="0"/>
                </a:spcBef>
                <a:spcAft>
                  <a:spcPct val="0"/>
                </a:spcAft>
              </a:pPr>
              <a:t>Year 3</a:t>
            </a:fld>
            <a:endParaRPr lang="en-US" dirty="0">
              <a:solidFill>
                <a:srgbClr val="FFFFFF"/>
              </a:solidFill>
              <a:sym typeface="+mn-lt"/>
            </a:endParaRPr>
          </a:p>
        </p:txBody>
      </p:sp>
      <p:sp>
        <p:nvSpPr>
          <p:cNvPr id="99" name="Text Placeholder 3"/>
          <p:cNvSpPr>
            <a:spLocks noGrp="1"/>
          </p:cNvSpPr>
          <p:nvPr>
            <p:custDataLst>
              <p:tags r:id="rId10"/>
            </p:custDataLst>
          </p:nvPr>
        </p:nvSpPr>
        <p:spPr bwMode="gray">
          <a:xfrm>
            <a:off x="3865563" y="4165600"/>
            <a:ext cx="20478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356D6318-6279-4D01-91F6-EFF8C7E43B5B}" type="datetime'4''''''''''''K'''''''''''''''''''">
              <a:rPr lang="en-US" altLang="en-US" smtClean="0">
                <a:solidFill>
                  <a:schemeClr val="bg1"/>
                </a:solidFill>
                <a:sym typeface="+mn-lt"/>
              </a:rPr>
              <a:pPr algn="ctr">
                <a:spcBef>
                  <a:spcPct val="0"/>
                </a:spcBef>
                <a:spcAft>
                  <a:spcPct val="0"/>
                </a:spcAft>
              </a:pPr>
              <a:t>4K</a:t>
            </a:fld>
            <a:endParaRPr lang="en-US" dirty="0">
              <a:solidFill>
                <a:schemeClr val="bg1"/>
              </a:solidFill>
              <a:sym typeface="+mn-lt"/>
            </a:endParaRPr>
          </a:p>
        </p:txBody>
      </p:sp>
      <p:sp>
        <p:nvSpPr>
          <p:cNvPr id="98" name="Text Placeholder 3"/>
          <p:cNvSpPr>
            <a:spLocks noGrp="1"/>
          </p:cNvSpPr>
          <p:nvPr>
            <p:custDataLst>
              <p:tags r:id="rId11"/>
            </p:custDataLst>
          </p:nvPr>
        </p:nvSpPr>
        <p:spPr bwMode="gray">
          <a:xfrm>
            <a:off x="3157538" y="4398963"/>
            <a:ext cx="20478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9050" tIns="0" rIns="1905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9B4D43D8-AF7F-46C3-B212-C419E801986D}" type="datetime'''''''''''''''''''''''''''''''''''2''''''''K'''''''">
              <a:rPr lang="en-US" altLang="en-US" smtClean="0">
                <a:solidFill>
                  <a:schemeClr val="bg1"/>
                </a:solidFill>
                <a:sym typeface="+mn-lt"/>
              </a:rPr>
              <a:pPr algn="ctr">
                <a:spcBef>
                  <a:spcPct val="0"/>
                </a:spcBef>
                <a:spcAft>
                  <a:spcPct val="0"/>
                </a:spcAft>
              </a:pPr>
              <a:t>2K</a:t>
            </a:fld>
            <a:endParaRPr lang="en-US" dirty="0">
              <a:solidFill>
                <a:schemeClr val="bg1"/>
              </a:solidFill>
              <a:sym typeface="+mn-lt"/>
            </a:endParaRPr>
          </a:p>
        </p:txBody>
      </p:sp>
      <p:sp>
        <p:nvSpPr>
          <p:cNvPr id="45" name="Text Placeholder 3"/>
          <p:cNvSpPr>
            <a:spLocks noGrp="1"/>
          </p:cNvSpPr>
          <p:nvPr>
            <p:custDataLst>
              <p:tags r:id="rId12"/>
            </p:custDataLst>
          </p:nvPr>
        </p:nvSpPr>
        <p:spPr bwMode="gray">
          <a:xfrm>
            <a:off x="3044825" y="4864100"/>
            <a:ext cx="430213"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1C679171-0307-46FB-AFB5-E6E3C50D3C77}" type="datetime'''Y''''''e''''''ar'''''''''' ''''''''4'''''''''''''''">
              <a:rPr lang="en-US" altLang="en-US" smtClean="0">
                <a:solidFill>
                  <a:srgbClr val="FFFFFF"/>
                </a:solidFill>
              </a:rPr>
              <a:pPr algn="ctr">
                <a:spcBef>
                  <a:spcPct val="0"/>
                </a:spcBef>
                <a:spcAft>
                  <a:spcPct val="0"/>
                </a:spcAft>
              </a:pPr>
              <a:t>Year 4</a:t>
            </a:fld>
            <a:endParaRPr lang="en-US" dirty="0">
              <a:solidFill>
                <a:srgbClr val="FFFFFF"/>
              </a:solidFill>
              <a:sym typeface="+mn-lt"/>
            </a:endParaRPr>
          </a:p>
        </p:txBody>
      </p:sp>
      <p:sp>
        <p:nvSpPr>
          <p:cNvPr id="72" name="Text Placeholder 3"/>
          <p:cNvSpPr>
            <a:spLocks noGrp="1"/>
          </p:cNvSpPr>
          <p:nvPr>
            <p:custDataLst>
              <p:tags r:id="rId13"/>
            </p:custDataLst>
          </p:nvPr>
        </p:nvSpPr>
        <p:spPr bwMode="gray">
          <a:xfrm>
            <a:off x="3786187" y="2133599"/>
            <a:ext cx="3635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79EB67A6-0C86-4FCC-8463-9A64AFC6A838}" type="datetime'''''''1''''''''''''''''''''0''''K'''''''">
              <a:rPr lang="en-US" altLang="en-US" sz="1400" b="1" smtClean="0">
                <a:solidFill>
                  <a:srgbClr val="FFFFFF"/>
                </a:solidFill>
              </a:rPr>
              <a:pPr algn="ctr">
                <a:spcBef>
                  <a:spcPct val="0"/>
                </a:spcBef>
                <a:spcAft>
                  <a:spcPct val="0"/>
                </a:spcAft>
              </a:pPr>
              <a:t>10K</a:t>
            </a:fld>
            <a:endParaRPr lang="en-US" sz="1400" b="1" dirty="0">
              <a:solidFill>
                <a:srgbClr val="FFFFFF"/>
              </a:solidFill>
              <a:sym typeface="+mn-lt"/>
            </a:endParaRPr>
          </a:p>
        </p:txBody>
      </p:sp>
      <p:sp>
        <p:nvSpPr>
          <p:cNvPr id="58" name="Text Placeholder 3"/>
          <p:cNvSpPr>
            <a:spLocks noGrp="1"/>
          </p:cNvSpPr>
          <p:nvPr>
            <p:custDataLst>
              <p:tags r:id="rId14"/>
            </p:custDataLst>
          </p:nvPr>
        </p:nvSpPr>
        <p:spPr bwMode="gray">
          <a:xfrm>
            <a:off x="3752850" y="4864100"/>
            <a:ext cx="430213"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567E1A24-6BAB-4CB6-B8CF-3A5FCF6DEDCE}" type="datetime'''''''Y''''''''e''''''''''''''a''''''''''''''r'' ''5'''''''''">
              <a:rPr lang="en-US" altLang="en-US" smtClean="0">
                <a:solidFill>
                  <a:srgbClr val="FFFFFF"/>
                </a:solidFill>
              </a:rPr>
              <a:pPr algn="ctr">
                <a:spcBef>
                  <a:spcPct val="0"/>
                </a:spcBef>
                <a:spcAft>
                  <a:spcPct val="0"/>
                </a:spcAft>
              </a:pPr>
              <a:t>Year 5</a:t>
            </a:fld>
            <a:endParaRPr lang="en-US" dirty="0">
              <a:solidFill>
                <a:srgbClr val="FFFFFF"/>
              </a:solidFill>
              <a:sym typeface="+mn-lt"/>
            </a:endParaRPr>
          </a:p>
        </p:txBody>
      </p:sp>
      <p:sp>
        <p:nvSpPr>
          <p:cNvPr id="68" name="Text Placeholder 3"/>
          <p:cNvSpPr>
            <a:spLocks noGrp="1"/>
          </p:cNvSpPr>
          <p:nvPr>
            <p:custDataLst>
              <p:tags r:id="rId15"/>
            </p:custDataLst>
          </p:nvPr>
        </p:nvSpPr>
        <p:spPr bwMode="gray">
          <a:xfrm>
            <a:off x="963613" y="4481512"/>
            <a:ext cx="34607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r>
              <a:rPr lang="en-US" sz="1400" b="1" dirty="0">
                <a:solidFill>
                  <a:srgbClr val="FFFFFF"/>
                </a:solidFill>
                <a:sym typeface="+mn-lt"/>
              </a:rPr>
              <a:t>N/A</a:t>
            </a:r>
          </a:p>
        </p:txBody>
      </p:sp>
      <p:sp>
        <p:nvSpPr>
          <p:cNvPr id="69" name="Text Placeholder 3"/>
          <p:cNvSpPr>
            <a:spLocks noGrp="1"/>
          </p:cNvSpPr>
          <p:nvPr>
            <p:custDataLst>
              <p:tags r:id="rId16"/>
            </p:custDataLst>
          </p:nvPr>
        </p:nvSpPr>
        <p:spPr bwMode="gray">
          <a:xfrm>
            <a:off x="1716088" y="4349750"/>
            <a:ext cx="2587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8B35D1CC-5682-4C70-9982-C09B2B6F3BDD}" type="datetime'''''''''''''''''''''''''''''''''''''''''''''''''1''''K'">
              <a:rPr lang="en-US" altLang="en-US" sz="1400" b="1" smtClean="0">
                <a:solidFill>
                  <a:srgbClr val="FFFFFF"/>
                </a:solidFill>
                <a:sym typeface="+mn-lt"/>
              </a:rPr>
              <a:pPr algn="ctr">
                <a:spcBef>
                  <a:spcPct val="0"/>
                </a:spcBef>
                <a:spcAft>
                  <a:spcPct val="0"/>
                </a:spcAft>
              </a:pPr>
              <a:t>1K</a:t>
            </a:fld>
            <a:endParaRPr lang="en-US" sz="1400" b="1" dirty="0">
              <a:solidFill>
                <a:srgbClr val="FFFFFF"/>
              </a:solidFill>
              <a:sym typeface="+mn-lt"/>
            </a:endParaRPr>
          </a:p>
        </p:txBody>
      </p:sp>
      <p:sp>
        <p:nvSpPr>
          <p:cNvPr id="70" name="Text Placeholder 3"/>
          <p:cNvSpPr>
            <a:spLocks noGrp="1"/>
          </p:cNvSpPr>
          <p:nvPr>
            <p:custDataLst>
              <p:tags r:id="rId17"/>
            </p:custDataLst>
          </p:nvPr>
        </p:nvSpPr>
        <p:spPr bwMode="gray">
          <a:xfrm>
            <a:off x="2424113" y="3971925"/>
            <a:ext cx="2587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98F4CC86-9EB2-42CA-990D-048F7A11B98B}" type="datetime'''''''2''''''''''''''''''''''''''''''''''''''K'''''''''''''">
              <a:rPr lang="en-US" altLang="en-US" sz="1400" b="1" smtClean="0">
                <a:solidFill>
                  <a:srgbClr val="FFFFFF"/>
                </a:solidFill>
              </a:rPr>
              <a:pPr algn="ctr">
                <a:spcBef>
                  <a:spcPct val="0"/>
                </a:spcBef>
                <a:spcAft>
                  <a:spcPct val="0"/>
                </a:spcAft>
              </a:pPr>
              <a:t>2K</a:t>
            </a:fld>
            <a:endParaRPr lang="en-US" sz="1400" b="1" dirty="0">
              <a:solidFill>
                <a:srgbClr val="FFFFFF"/>
              </a:solidFill>
              <a:sym typeface="+mn-lt"/>
            </a:endParaRPr>
          </a:p>
        </p:txBody>
      </p:sp>
      <p:sp>
        <p:nvSpPr>
          <p:cNvPr id="71" name="Text Placeholder 3"/>
          <p:cNvSpPr>
            <a:spLocks noGrp="1"/>
          </p:cNvSpPr>
          <p:nvPr>
            <p:custDataLst>
              <p:tags r:id="rId18"/>
            </p:custDataLst>
          </p:nvPr>
        </p:nvSpPr>
        <p:spPr bwMode="gray">
          <a:xfrm>
            <a:off x="3130551" y="3292475"/>
            <a:ext cx="25876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5D35564C-6CE1-4C7C-A4BE-41798FF81C70}" type="datetime'''''''''''''5K'''''''''">
              <a:rPr lang="en-US" altLang="en-US" sz="1400" b="1" smtClean="0">
                <a:solidFill>
                  <a:srgbClr val="FFFFFF"/>
                </a:solidFill>
              </a:rPr>
              <a:pPr algn="ctr">
                <a:spcBef>
                  <a:spcPct val="0"/>
                </a:spcBef>
                <a:spcAft>
                  <a:spcPct val="0"/>
                </a:spcAft>
              </a:pPr>
              <a:t>5K</a:t>
            </a:fld>
            <a:endParaRPr lang="en-US" sz="1400" b="1" dirty="0">
              <a:solidFill>
                <a:srgbClr val="FFFFFF"/>
              </a:solidFill>
              <a:sym typeface="+mn-lt"/>
            </a:endParaRPr>
          </a:p>
        </p:txBody>
      </p:sp>
      <p:sp>
        <p:nvSpPr>
          <p:cNvPr id="65" name="Rectangle 64"/>
          <p:cNvSpPr/>
          <p:nvPr>
            <p:custDataLst>
              <p:tags r:id="rId19"/>
            </p:custDataLst>
          </p:nvPr>
        </p:nvSpPr>
        <p:spPr bwMode="gray">
          <a:xfrm>
            <a:off x="2049463" y="5237163"/>
            <a:ext cx="214313" cy="160338"/>
          </a:xfrm>
          <a:prstGeom prst="rect">
            <a:avLst/>
          </a:prstGeom>
          <a:solidFill>
            <a:srgbClr val="D4DF33"/>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4" name="Rectangle 63"/>
          <p:cNvSpPr/>
          <p:nvPr>
            <p:custDataLst>
              <p:tags r:id="rId20"/>
            </p:custDataLst>
          </p:nvPr>
        </p:nvSpPr>
        <p:spPr bwMode="gray">
          <a:xfrm>
            <a:off x="3124200" y="5237163"/>
            <a:ext cx="214313" cy="160338"/>
          </a:xfrm>
          <a:prstGeom prst="rect">
            <a:avLst/>
          </a:prstGeom>
          <a:solidFill>
            <a:srgbClr val="30C1D7"/>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7" name="Text Placeholder 3"/>
          <p:cNvSpPr>
            <a:spLocks noGrp="1"/>
          </p:cNvSpPr>
          <p:nvPr>
            <p:custDataLst>
              <p:tags r:id="rId21"/>
            </p:custDataLst>
          </p:nvPr>
        </p:nvSpPr>
        <p:spPr bwMode="gray">
          <a:xfrm>
            <a:off x="2314575" y="5232400"/>
            <a:ext cx="70802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932B7DC5-50EE-4D9F-A28F-FE66907A3B35}" type="datetime'Ag''''''''''''''''''''''''gres''''s''''i''''''''v''''e'''''">
              <a:rPr lang="en-US" altLang="en-US" smtClean="0">
                <a:solidFill>
                  <a:srgbClr val="FFFFFF"/>
                </a:solidFill>
              </a:rPr>
              <a:pPr>
                <a:spcBef>
                  <a:spcPct val="0"/>
                </a:spcBef>
                <a:spcAft>
                  <a:spcPct val="0"/>
                </a:spcAft>
              </a:pPr>
              <a:t>Aggressive</a:t>
            </a:fld>
            <a:endParaRPr lang="en-US" dirty="0">
              <a:solidFill>
                <a:srgbClr val="FFFFFF"/>
              </a:solidFill>
              <a:sym typeface="+mn-lt"/>
            </a:endParaRPr>
          </a:p>
        </p:txBody>
      </p:sp>
      <p:sp>
        <p:nvSpPr>
          <p:cNvPr id="66" name="Text Placeholder 3"/>
          <p:cNvSpPr>
            <a:spLocks noGrp="1"/>
          </p:cNvSpPr>
          <p:nvPr>
            <p:custDataLst>
              <p:tags r:id="rId22"/>
            </p:custDataLst>
          </p:nvPr>
        </p:nvSpPr>
        <p:spPr bwMode="gray">
          <a:xfrm>
            <a:off x="3389313" y="5232400"/>
            <a:ext cx="87312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8CB02084-995D-412E-A65F-AB667B6D9F6E}" type="datetime'''''''C''''''''''on''s''''e''''rva''t''''''i''ve'''''''">
              <a:rPr lang="en-US" altLang="en-US" smtClean="0">
                <a:solidFill>
                  <a:srgbClr val="FFFFFF"/>
                </a:solidFill>
              </a:rPr>
              <a:pPr>
                <a:spcBef>
                  <a:spcPct val="0"/>
                </a:spcBef>
                <a:spcAft>
                  <a:spcPct val="0"/>
                </a:spcAft>
              </a:pPr>
              <a:t>Conservative</a:t>
            </a:fld>
            <a:endParaRPr lang="en-US" dirty="0">
              <a:solidFill>
                <a:srgbClr val="FFFFFF"/>
              </a:solidFill>
              <a:sym typeface="+mn-lt"/>
            </a:endParaRPr>
          </a:p>
        </p:txBody>
      </p:sp>
      <p:sp>
        <p:nvSpPr>
          <p:cNvPr id="74" name="ee4pFootnotes"/>
          <p:cNvSpPr>
            <a:spLocks noChangeArrowheads="1"/>
          </p:cNvSpPr>
          <p:nvPr/>
        </p:nvSpPr>
        <p:spPr bwMode="auto">
          <a:xfrm>
            <a:off x="342802" y="5771417"/>
            <a:ext cx="5463088" cy="830997"/>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FFFFFF"/>
                </a:solidFill>
                <a:latin typeface="Trebuchet MS" panose="020B0603020202020204" pitchFamily="34" charset="0"/>
                <a:cs typeface="Arial" pitchFamily="34" charset="0"/>
              </a:rPr>
              <a:t>1. Assume each new worker represents $100K economic value for the state. This is based on average MA salary of $71K plus fringe benefits.</a:t>
            </a:r>
          </a:p>
          <a:p>
            <a:pPr>
              <a:lnSpc>
                <a:spcPct val="90000"/>
              </a:lnSpc>
            </a:pPr>
            <a:r>
              <a:rPr lang="en-US" sz="1000" dirty="0">
                <a:solidFill>
                  <a:srgbClr val="FFFFFF"/>
                </a:solidFill>
                <a:latin typeface="Trebuchet MS" panose="020B0603020202020204" pitchFamily="34" charset="0"/>
                <a:cs typeface="Arial" pitchFamily="34" charset="0"/>
              </a:rPr>
              <a:t>Notes: Year 1 is defined as the first year of implementation. FTE impact from BH apprenticeships reflects on apprentices who have completed their program. Without the "Council," estimated workforce impact from the nursing pipeline would likely be significantly less. Source: BCG Analysis; see initiative-specific impact slides for more detail</a:t>
            </a:r>
          </a:p>
        </p:txBody>
      </p:sp>
      <p:cxnSp>
        <p:nvCxnSpPr>
          <p:cNvPr id="55" name="Straight Connector 54"/>
          <p:cNvCxnSpPr>
            <a:endCxn id="56" idx="1"/>
          </p:cNvCxnSpPr>
          <p:nvPr/>
        </p:nvCxnSpPr>
        <p:spPr>
          <a:xfrm>
            <a:off x="4183063" y="3319199"/>
            <a:ext cx="246636" cy="3747"/>
          </a:xfrm>
          <a:prstGeom prst="line">
            <a:avLst/>
          </a:prstGeom>
          <a:noFill/>
          <a:ln w="19050" cap="rnd" cmpd="sng" algn="ctr">
            <a:solidFill>
              <a:srgbClr val="FFFFFF"/>
            </a:solidFill>
            <a:prstDash val="solid"/>
            <a:round/>
            <a:headEnd type="oval" w="med" len="med"/>
            <a:tailEnd type="none" w="sm" len="sm"/>
          </a:ln>
          <a:effectLst/>
        </p:spPr>
      </p:cxnSp>
      <p:sp>
        <p:nvSpPr>
          <p:cNvPr id="56" name="Rectangle 55"/>
          <p:cNvSpPr/>
          <p:nvPr/>
        </p:nvSpPr>
        <p:spPr>
          <a:xfrm>
            <a:off x="4429699" y="2341513"/>
            <a:ext cx="1506205" cy="1962865"/>
          </a:xfrm>
          <a:prstGeom prst="rect">
            <a:avLst/>
          </a:prstGeom>
          <a:solidFill>
            <a:srgbClr val="29BA74"/>
          </a:solidFill>
          <a:ln w="19050" cap="rnd" cmpd="sng" algn="ctr">
            <a:solidFill>
              <a:srgbClr val="FFFFFF"/>
            </a:solidFill>
            <a:prstDash val="solid"/>
            <a:round/>
            <a:headEnd type="none" w="med" len="med"/>
            <a:tailEnd type="none" w="med" len="me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Could represent between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D4DF33"/>
                </a:solidFill>
                <a:effectLst/>
                <a:uLnTx/>
                <a:uFillTx/>
              </a:rPr>
              <a:t>$0.5B</a:t>
            </a:r>
            <a:r>
              <a:rPr kumimoji="0" lang="en-US" sz="1600" b="0" i="0" u="none" strike="noStrike" kern="0" cap="none" spc="0" normalizeH="0" noProof="0" dirty="0">
                <a:ln>
                  <a:noFill/>
                </a:ln>
                <a:solidFill>
                  <a:srgbClr val="D4DF33"/>
                </a:solidFill>
                <a:effectLst/>
                <a:uLnTx/>
                <a:uFillTx/>
              </a:rPr>
              <a:t> - $1B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noProof="0" dirty="0">
                <a:ln>
                  <a:noFill/>
                </a:ln>
                <a:solidFill>
                  <a:srgbClr val="FFFFFF"/>
                </a:solidFill>
                <a:effectLst/>
                <a:uLnTx/>
                <a:uFillTx/>
              </a:rPr>
              <a:t>in economic value annually for the state, based on simple benchmarks</a:t>
            </a:r>
            <a:r>
              <a:rPr kumimoji="0" lang="en-US" sz="1400" b="0" i="0" u="none" strike="noStrike" kern="0" cap="none" spc="0" normalizeH="0" baseline="30000" noProof="0" dirty="0">
                <a:ln>
                  <a:noFill/>
                </a:ln>
                <a:solidFill>
                  <a:srgbClr val="FFFFFF"/>
                </a:solidFill>
                <a:effectLst/>
                <a:uLnTx/>
                <a:uFillTx/>
              </a:rPr>
              <a:t>1</a:t>
            </a:r>
            <a:r>
              <a:rPr kumimoji="0" lang="en-US" sz="1400" b="0" i="0" u="none" strike="noStrike" kern="0" cap="none" spc="0" normalizeH="0" noProof="0" dirty="0">
                <a:ln>
                  <a:noFill/>
                </a:ln>
                <a:solidFill>
                  <a:srgbClr val="FFFFFF"/>
                </a:solidFill>
                <a:effectLst/>
                <a:uLnTx/>
                <a:uFillTx/>
              </a:rPr>
              <a:t> </a:t>
            </a:r>
            <a:endParaRPr kumimoji="0" lang="en-US" sz="11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193166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EE4P_MASTERWIZARD_DRAFT" val="0"/>
  <p:tag name="EE4P_LANGUAGE_ID" val="1033"/>
  <p:tag name="EE4P_MASTERWIZARD_MARGINS" val="0"/>
  <p:tag name="THINKCELLPRESENTATIONDONOTDELETE" val="&lt;?xml version=&quot;1.0&quot; encoding=&quot;UTF-16&quot; standalone=&quot;yes&quot;?&gt;&lt;root reqver=&quot;24162&quot;&gt;&lt;version val=&quot;2704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1.81000000000000005329E+00&quot;&gt;&lt;m_msothmcolidx val=&quot;0&quot;/&gt;&lt;m_rgb r=&quot;FF&quot; g=&quot;CC&quot; b=&quot;CC&quot;/&gt;&lt;m_nBrightness tagver0=&quot;26206&quot; tagname0=&quot;m_nBrightnessUNRECOGNIZED&quot; val=&quot;0&quot;/&gt;&lt;/elem&gt;&lt;elem m_fUsage=&quot;1.62900000000000000355E+00&quot;&gt;&lt;m_msothmcolidx val=&quot;0&quot;/&gt;&lt;m_rgb r=&quot;A2&quot; g=&quot;EB&quot; b=&quot;C8&quot;/&gt;&lt;m_nBrightness tagver0=&quot;26206&quot; tagname0=&quot;m_nBrightnessUNRECOGNIZED&quot;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BspYV8eNT4mqSJMXyxxxW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eKBZXBEFSDu3ZbeiwLwN6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_NN6L5DCS9uZqyAz4JEut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khu5eQY2Q5K.KR.UmmGTj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lRmudx2sT2ueYGVUPv_sY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mn3SEoxNQNWCtfzhp2vbH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AtQxQvHdRl6ItAaNu7LEt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eqs081ZQBW8boZzNkr3e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_jPoFptvSPK9s.EDOY0w.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79e1KZHzSBKiAyI6dO40.g"/>
</p:tagLst>
</file>

<file path=ppt/tags/tag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sZ3DANndTLa7zFHKeEguI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7rKghWGUQaCDKpQWFnKm3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13.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1UlGX8OSgeJbiGSIWrQQ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qCj5Fq53SmGma8vis9ppFg"/>
</p:tagLst>
</file>

<file path=ppt/tags/tag118.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ZAnizAYaR9.ssMTV3hZv3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Oa4k6QXFTXeuSgcaPU1l.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SQMmd6vQQDaTIGjpyNO2H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nwlQIRrMRYmdF.i4bwDrN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FxLx5aM2QHuj.fvLtDDt4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75ndtB_cTtSa0seg7sQF3A"/>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MFV01m3aTCGc_N.JdmPVW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0cwxPlvOSDi_WWbEfB.Dy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0PkDrJtATm2eiyh59DnDm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3WiavuG6SMCbDiZRlPvBW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kRIpmX1gQKicGW_Ubz8xU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T95Dqm0pSd2aBoylnUy7O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lGhvvsIRQt2cZBNNBcneq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C0ctW4oNSjGfFdtfSMZ8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cpSchgMXSAibh3s8qdn.j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GX.loVaFREO7ibBahi1vag"/>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1MB8y0IbRcuDeBcgX7CD6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I7HBDOfQSra0mxW6HqiIa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TOjEpwevQguLITPk1Zv1p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ueKzl33UQ_mkqYTuVzvIA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6ux90QVJQkqh7OLNTWFmA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xB9V0WgFSyS9F6mfNALxp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uI.cstxySNO02kC1ZSs2m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7UF5OK8IS1KTB7L.cNL.p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W8pzJ8bLT4erf9v1pDVrLQ"/>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0.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1.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2.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3.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3.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3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8.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6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67.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6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ZvD4Gv.aRH686iuVcGFuS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lz9S636IQ.KxYCQGfHwt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4gPY.4qVRn2dDDQOm3tqs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mJ222ZbQeS1jHq9jqttn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71cW.D3WS.CkuNNF95QKz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jN85FykqRYmCyIFOrnKQnw"/>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PeC_PI17Tt.Y.EwzQf1gb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KTZPQq.jTkmEdVyDJWq7g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R_yYsLgPTo2L7jWu.yR4E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WA5emo1KSNqHEZELdbKI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C_3HDQ1KTFamyp1QMJGsl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3YlCTcVDSdexl8O7YK.4j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j0JjrmacQ1yEEHeOo0qIW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laf16ZSAQGqedbjOwcLJW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D.MQKhfdSK6p1KixhH7T4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J8XLRYnCTvir_mLMJAUQCw"/>
</p:tagLst>
</file>

<file path=ppt/theme/theme1.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6741F1D1-726F-4F5C-AF82-6A4B030D48FC}" vid="{32BB820F-5679-4F98-8B04-67B27827A899}"/>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9126</TotalTime>
  <Words>1297</Words>
  <Application>Microsoft Office PowerPoint</Application>
  <PresentationFormat>Widescreen</PresentationFormat>
  <Paragraphs>261</Paragraphs>
  <Slides>11</Slides>
  <Notes>9</Notes>
  <HiddenSlides>0</HiddenSlides>
  <MMClips>0</MMClips>
  <ScaleCrop>false</ScaleCrop>
  <HeadingPairs>
    <vt:vector size="10"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ariant>
        <vt:lpstr>Custom Shows</vt:lpstr>
      </vt:variant>
      <vt:variant>
        <vt:i4>1</vt:i4>
      </vt:variant>
    </vt:vector>
  </HeadingPairs>
  <TitlesOfParts>
    <vt:vector size="18" baseType="lpstr">
      <vt:lpstr>Arial</vt:lpstr>
      <vt:lpstr>Calibri</vt:lpstr>
      <vt:lpstr>Trebuchet MS</vt:lpstr>
      <vt:lpstr>Wingdings</vt:lpstr>
      <vt:lpstr>BCG Grid 16:9</vt:lpstr>
      <vt:lpstr>think-cell Slide</vt:lpstr>
      <vt:lpstr>Nursing Facility Task Force: Massachusetts Healthcare Collaborative</vt:lpstr>
      <vt:lpstr>If issues are not addressed, the state's health care labor shortage is expected to grow ~2x by 2024</vt:lpstr>
      <vt:lpstr>To combat HC labor shortages, Governor Charlie Baker established a Healthcare Workforce Collaborative, a multi-year private-public collaboration</vt:lpstr>
      <vt:lpstr>Collaborative member list</vt:lpstr>
      <vt:lpstr>Power of Collaborative is through the diverse stakeholders (40+ diverse orgs) Necessary stakeholders to move the “workforce” needle on several dimensions</vt:lpstr>
      <vt:lpstr>Recall: Analysis of BLS and LMI data identified 3 priority job groups</vt:lpstr>
      <vt:lpstr>The quantitative data analysis was refined and matched to solutions initiatives to address worker shortage pain points within each of the three sub-groups identified 3 priority through a multi-step process….</vt:lpstr>
      <vt:lpstr>On June 10th, six MA WFD initiatives were endorsed for implementation  </vt:lpstr>
      <vt:lpstr>These "first wave" initiatives could represent up to 10K full-time HC workers in MA in 5 years…</vt:lpstr>
      <vt:lpstr>Since June, focus has been on refining work plans for each initiative and laying the groundwork for implementation</vt:lpstr>
      <vt:lpstr>PowerPoint Presentation</vt:lpstr>
      <vt:lpstr>Format Guide Workshop</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Pahwa, Mrinal</dc:creator>
  <cp:lastModifiedBy>Rubel, Jeremy (EHS)</cp:lastModifiedBy>
  <cp:revision>317</cp:revision>
  <cp:lastPrinted>2019-08-30T14:53:24Z</cp:lastPrinted>
  <dcterms:created xsi:type="dcterms:W3CDTF">2019-07-08T16:11:33Z</dcterms:created>
  <dcterms:modified xsi:type="dcterms:W3CDTF">2019-10-18T13:50:03Z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ies>
</file>