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0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D6E387-C35C-4989-B7D8-896DF1F4A744}" type="datetimeFigureOut">
              <a:rPr lang="en-US" smtClean="0"/>
              <a:t>2/3/2022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7B5490-D0A6-41F1-A478-BA79A474E6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74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600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778375B4-5A25-45B5-87A6-B971D37E794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</a:t>
            </a:r>
            <a:r>
              <a:rPr lang="en-US" dirty="0">
                <a:hlinkClick r:id="rId2"/>
              </a:rPr>
              <a:t>–</a:t>
            </a:r>
            <a:r>
              <a:rPr lang="en-us" dirty="0">
                <a:hlinkClick r:id="rId2"/>
              </a:rPr>
              <a:t> 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October 2021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 to 17</a:t>
            </a: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6EA0DDC1-BD36-4B86-9AF7-8D4953BE89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317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BEEB49-D00E-4DF3-BAE0-60B82A7AC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A02821-91B8-48AF-8462-A3AF2DCA6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">
            <a:extLst>
              <a:ext uri="{FF2B5EF4-FFF2-40B4-BE49-F238E27FC236}">
                <a16:creationId xmlns:a16="http://schemas.microsoft.com/office/drawing/2014/main" id="{678F953D-9505-4BD0-9053-08C8A5C725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5B461B4-9D34-401B-912D-E88047F29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886C32-B1FF-4D87-B8E0-0E9310E74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EA6ED315-839A-41DA-9C34-96BEDD1BA7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C3DD086-35BD-4127-BEF6-08B1A7016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719271-BFD6-4DEA-9B25-71E5D5B872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926D6CD1-972C-4D8B-85DA-B3F37A47D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7199" y="0"/>
            <a:ext cx="81776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8A8EF60-70D1-422B-BDCA-C4C99907D6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7EAF1DD-B707-4707-8AC4-4BC6D4CE8C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D784B008-1756-47A0-8188-A775BD871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541" y="0"/>
            <a:ext cx="8248918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EEF6F1A-2408-4EC1-ADD5-D20B52783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EC35DE-84F2-4FDF-8708-70B111124E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Referrals by Age Group">
            <a:extLst>
              <a:ext uri="{FF2B5EF4-FFF2-40B4-BE49-F238E27FC236}">
                <a16:creationId xmlns:a16="http://schemas.microsoft.com/office/drawing/2014/main" id="{A35118F8-9E48-4B90-A6F4-E9B8AA757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5216E2-6AFF-40B6-972E-6776B35C9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DD158F0-5224-4A99-854D-AC620DDAC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Gender">
            <a:extLst>
              <a:ext uri="{FF2B5EF4-FFF2-40B4-BE49-F238E27FC236}">
                <a16:creationId xmlns:a16="http://schemas.microsoft.com/office/drawing/2014/main" id="{469C3622-2CB7-405A-A2AD-1B4B38C538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E91C16-E29C-4342-9252-B5DC6ECFD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C644FE-6C23-47EE-815D-82DA814D3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Race">
            <a:extLst>
              <a:ext uri="{FF2B5EF4-FFF2-40B4-BE49-F238E27FC236}">
                <a16:creationId xmlns:a16="http://schemas.microsoft.com/office/drawing/2014/main" id="{E3D6B668-7E4F-4569-9336-92F2EDCA2A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EAC5811-CEBA-4534-9BC5-01AA533AF1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733A8BF-D4E6-47FB-B596-D68A493AF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Ethnicity">
            <a:extLst>
              <a:ext uri="{FF2B5EF4-FFF2-40B4-BE49-F238E27FC236}">
                <a16:creationId xmlns:a16="http://schemas.microsoft.com/office/drawing/2014/main" id="{BD0357DE-4CCF-4759-A8D5-4EE72C6C69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47F72E7-FE56-4516-B6DF-FB40E3641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24B0FE-1A68-4E09-855C-B76D365F8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Primary Barriers to Placement">
            <a:extLst>
              <a:ext uri="{FF2B5EF4-FFF2-40B4-BE49-F238E27FC236}">
                <a16:creationId xmlns:a16="http://schemas.microsoft.com/office/drawing/2014/main" id="{EC43EED0-145C-41A3-AB59-B6C546A794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749" y="0"/>
            <a:ext cx="832650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6F318C-15EA-4661-8DCC-B9DA3A0C2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3A1F75-D475-4E6C-A093-7F5D10B0C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Diagnosis">
            <a:extLst>
              <a:ext uri="{FF2B5EF4-FFF2-40B4-BE49-F238E27FC236}">
                <a16:creationId xmlns:a16="http://schemas.microsoft.com/office/drawing/2014/main" id="{B4702D43-06DA-471F-997E-C68C714ABB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954" y="0"/>
            <a:ext cx="8462091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51EDFB-794F-4E9E-B714-CD854A47E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9B98C1E-C693-43DF-82C4-19CFFE464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Top 20 Boarding / Placement Hospitals">
            <a:extLst>
              <a:ext uri="{FF2B5EF4-FFF2-40B4-BE49-F238E27FC236}">
                <a16:creationId xmlns:a16="http://schemas.microsoft.com/office/drawing/2014/main" id="{592D076B-7A64-432B-B3CB-88567532F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7F406F6-67A6-44D6-BAE4-8DEAF18BF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7B7E2AC-FF85-44A1-B2DF-C1B6514CE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oarding Facilities where  &amp;quot;Level of Care Changed&amp;quot;">
            <a:extLst>
              <a:ext uri="{FF2B5EF4-FFF2-40B4-BE49-F238E27FC236}">
                <a16:creationId xmlns:a16="http://schemas.microsoft.com/office/drawing/2014/main" id="{AA77CDD7-2670-4007-9A57-552A0DC8DE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D9D2BC-88D1-48B0-BA8B-306DE934D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6B7B586-7148-4399-AEBA-76711C3ED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Referrals for Uninsured by Boarding / Placement Hospital">
            <a:extLst>
              <a:ext uri="{FF2B5EF4-FFF2-40B4-BE49-F238E27FC236}">
                <a16:creationId xmlns:a16="http://schemas.microsoft.com/office/drawing/2014/main" id="{16B25921-38E2-4A3B-93C1-2FF297A87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7EA3EE9-8B52-4959-8403-933E9465A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1/31/2022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4F1981A-B098-41A6-93C6-4C9BA2F28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Last 12 Months Accumulated Data (White page)">
            <a:extLst>
              <a:ext uri="{FF2B5EF4-FFF2-40B4-BE49-F238E27FC236}">
                <a16:creationId xmlns:a16="http://schemas.microsoft.com/office/drawing/2014/main" id="{AB1A4AC1-0E5D-48D9-AD46-313BC02AB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0799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Number of Referrals - 12 months">
            <a:extLst>
              <a:ext uri="{FF2B5EF4-FFF2-40B4-BE49-F238E27FC236}">
                <a16:creationId xmlns:a16="http://schemas.microsoft.com/office/drawing/2014/main" id="{6A2AB953-EDB7-4AB2-8A3C-C70470EF0D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6139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Number of Referrals by Age Group - 12 months (Line)">
            <a:extLst>
              <a:ext uri="{FF2B5EF4-FFF2-40B4-BE49-F238E27FC236}">
                <a16:creationId xmlns:a16="http://schemas.microsoft.com/office/drawing/2014/main" id="{17D32FC3-9BCD-42F9-AB3B-F56F727A99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5726" y="0"/>
            <a:ext cx="74805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888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Number of Referrals with State Agency Involvement - 12 months (Line)">
            <a:extLst>
              <a:ext uri="{FF2B5EF4-FFF2-40B4-BE49-F238E27FC236}">
                <a16:creationId xmlns:a16="http://schemas.microsoft.com/office/drawing/2014/main" id="{85BA1BC4-4AF0-49F5-89B9-6638674AC2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0783" y="0"/>
            <a:ext cx="75704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368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DE4C01B5-AB91-4A4E-97CB-E5725ECDC0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023" y="0"/>
            <a:ext cx="79499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3460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op 15 Primary Barriers to Placement - 12 months">
            <a:extLst>
              <a:ext uri="{FF2B5EF4-FFF2-40B4-BE49-F238E27FC236}">
                <a16:creationId xmlns:a16="http://schemas.microsoft.com/office/drawing/2014/main" id="{AA3480A1-4C5B-4D8E-9856-9BFF9DB323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918" y="0"/>
            <a:ext cx="67281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26704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Top 5 Barriers to Placement by Month - 12 months (Line graph)">
            <a:extLst>
              <a:ext uri="{FF2B5EF4-FFF2-40B4-BE49-F238E27FC236}">
                <a16:creationId xmlns:a16="http://schemas.microsoft.com/office/drawing/2014/main" id="{72E817E0-1BE1-4A6A-B787-B1098F5A58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890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Top 5 Barriers to Placement by Month - 12 months (Table)">
            <a:extLst>
              <a:ext uri="{FF2B5EF4-FFF2-40B4-BE49-F238E27FC236}">
                <a16:creationId xmlns:a16="http://schemas.microsoft.com/office/drawing/2014/main" id="{3115090F-CB12-4E54-B563-3164E28614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3822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Top 20 Boarding / Placement Hospitals - 12 months">
            <a:extLst>
              <a:ext uri="{FF2B5EF4-FFF2-40B4-BE49-F238E27FC236}">
                <a16:creationId xmlns:a16="http://schemas.microsoft.com/office/drawing/2014/main" id="{AB8EE559-C059-4FC7-929F-82C071F2F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6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45</Words>
  <Application>Microsoft Office PowerPoint</Application>
  <PresentationFormat>Widescreen</PresentationFormat>
  <Paragraphs>30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Office Theme</vt:lpstr>
      <vt:lpstr>EPIA –  October 2021 Ages 0 to 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–  October 2021 Ages 0 to 17</dc:title>
  <dc:creator>MacLeod, Jill (DMH)</dc:creator>
  <cp:lastModifiedBy>MacLeod, Jill (DMH)</cp:lastModifiedBy>
  <cp:revision>3</cp:revision>
  <dcterms:created xsi:type="dcterms:W3CDTF">2022-01-31T21:54:16Z</dcterms:created>
  <dcterms:modified xsi:type="dcterms:W3CDTF">2022-02-03T16:46:59Z</dcterms:modified>
</cp:coreProperties>
</file>