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F9C88-AC27-4D34-B0F9-A3313061B64B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1EC1B-1EA8-4597-B964-DFDCB904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0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780AC24-EA09-46BB-8BC4-68451B04B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E77697C-B7CB-4483-BB64-7E3D40292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807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D7193-16C0-427B-9EE3-FA6F87F2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B9CEB-08F1-436D-A888-BE8B4CD2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229BE18C-390A-4113-90ED-1F53EDFC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C56AD-DB6F-4BC7-896F-1721EBF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66904-F627-4C30-9BA9-F8A0240C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9034E9DA-905E-4D69-8BD9-D1E0BCE5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49" y="0"/>
            <a:ext cx="83265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8DDF5-5B40-471D-BAC1-A3223B6C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A4B5B-247F-4696-ABA9-7BF51787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E0E946B6-EC95-4BB0-AB71-7D6F7938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54" y="0"/>
            <a:ext cx="84620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9ED25-3147-4EC9-A413-D8537A60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AA81C-6CFA-4435-A1B9-61F8F54A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50239184-7056-4DAF-9045-C26600717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8D4A4-1EB0-42F3-94FD-7E84A48B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F740EB-0EF8-44DE-8ADE-A6F35385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31CBF5B4-5558-4399-B633-E7D6BE1E1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54DE5-4DE1-46EB-832E-98099196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12347-3099-4E90-A37F-30C07B8E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D3BBD798-3015-4F09-BA04-F37F84C92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F616A-A1E4-4B9B-8E5D-D2299AC8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C6A6D-D606-4DCB-8032-3E5106E8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Last 12 Months Accumulated Data (White page)">
            <a:extLst>
              <a:ext uri="{FF2B5EF4-FFF2-40B4-BE49-F238E27FC236}">
                <a16:creationId xmlns:a16="http://schemas.microsoft.com/office/drawing/2014/main" id="{987FD462-A7CA-4A9A-BEDB-A90E4AD4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9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Number of Referrals - 12 months">
            <a:extLst>
              <a:ext uri="{FF2B5EF4-FFF2-40B4-BE49-F238E27FC236}">
                <a16:creationId xmlns:a16="http://schemas.microsoft.com/office/drawing/2014/main" id="{6E20B381-C770-48CA-85AB-75058817F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Number of Referrals by Age Group - 12 months (Line)">
            <a:extLst>
              <a:ext uri="{FF2B5EF4-FFF2-40B4-BE49-F238E27FC236}">
                <a16:creationId xmlns:a16="http://schemas.microsoft.com/office/drawing/2014/main" id="{78D6148B-91BC-49D6-90A6-62C1E475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26" y="0"/>
            <a:ext cx="7480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63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Number of Referrals with State Agency Involvement - 12 months (Line)">
            <a:extLst>
              <a:ext uri="{FF2B5EF4-FFF2-40B4-BE49-F238E27FC236}">
                <a16:creationId xmlns:a16="http://schemas.microsoft.com/office/drawing/2014/main" id="{5287A07B-8D0C-4CB4-B783-C978E331E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83" y="0"/>
            <a:ext cx="7570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2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1F9A-8E8E-45A3-A714-64FEBF9B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8D559-3136-46A0-BD0F-A1DC76EF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FCCF2E-938F-47DD-8226-89BC79D3D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1043"/>
              </p:ext>
            </p:extLst>
          </p:nvPr>
        </p:nvGraphicFramePr>
        <p:xfrm>
          <a:off x="232192" y="136525"/>
          <a:ext cx="11727616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10953861" imgH="5581781" progId="Excel.Sheet.12">
                  <p:embed/>
                </p:oleObj>
              </mc:Choice>
              <mc:Fallback>
                <p:oleObj name="Worksheet" r:id="rId3" imgW="10953861" imgH="5581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192" y="136525"/>
                        <a:ext cx="11727616" cy="621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E367566-1453-40E3-91E9-33C7D582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42302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79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A9D469D8-08B2-44E8-8E02-341A732A9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2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op 15 Primary Barriers to Placement - 12 months">
            <a:extLst>
              <a:ext uri="{FF2B5EF4-FFF2-40B4-BE49-F238E27FC236}">
                <a16:creationId xmlns:a16="http://schemas.microsoft.com/office/drawing/2014/main" id="{34F741EF-3470-49E0-9E23-A203AD233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8" y="0"/>
            <a:ext cx="6728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op 5 Barriers to Placement by Month - 12 months (Line graph)">
            <a:extLst>
              <a:ext uri="{FF2B5EF4-FFF2-40B4-BE49-F238E27FC236}">
                <a16:creationId xmlns:a16="http://schemas.microsoft.com/office/drawing/2014/main" id="{87F53EF4-0287-4012-8079-1A011509A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Top 5 Barriers to Placement by Month - 12 months (Table)">
            <a:extLst>
              <a:ext uri="{FF2B5EF4-FFF2-40B4-BE49-F238E27FC236}">
                <a16:creationId xmlns:a16="http://schemas.microsoft.com/office/drawing/2014/main" id="{2CF93E5A-66AB-467A-BBB8-7BE51192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4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op 20 Boarding / Placement Hospitals - 12 months">
            <a:extLst>
              <a:ext uri="{FF2B5EF4-FFF2-40B4-BE49-F238E27FC236}">
                <a16:creationId xmlns:a16="http://schemas.microsoft.com/office/drawing/2014/main" id="{7E9A8AE9-3CA2-45CE-AE49-BDA176056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6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peat EPIA Referrals">
            <a:extLst>
              <a:ext uri="{FF2B5EF4-FFF2-40B4-BE49-F238E27FC236}">
                <a16:creationId xmlns:a16="http://schemas.microsoft.com/office/drawing/2014/main" id="{6A9F1C34-5326-48F5-B61A-C4C78FDC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Peat Boarding Risk">
            <a:extLst>
              <a:ext uri="{FF2B5EF4-FFF2-40B4-BE49-F238E27FC236}">
                <a16:creationId xmlns:a16="http://schemas.microsoft.com/office/drawing/2014/main" id="{2F4B9040-AB6B-45D5-9E54-64A7919D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41E567E2-5A25-4A4C-98D4-0CAE3ABC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681EB-943F-44CF-B35F-52103A2B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E1E4E-741D-4FDE-B841-CE754FD1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535E6EDC-05FC-4FF9-BC5C-F934D78F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6F638-31DC-43B9-92D7-55C235A7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043DF-DC53-49E5-9DFB-BE09C048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179A6772-6ECF-4B9C-93B9-DD96AE82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99" y="0"/>
            <a:ext cx="81776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BFCB2-BA9D-43FE-ABF4-C4E72599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C36AA-6834-4CE0-ADFD-8E3C3E2B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6CBCBDF2-A08C-4D94-B6CB-F04FE527A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41" y="0"/>
            <a:ext cx="8248918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CBDC0-5406-498C-95CB-87863A36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7D584-1173-4CCD-9F1C-C8573906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798D5DF4-46E0-4E1E-88A4-76AFD5759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5A5F9-96B2-453C-8B4D-50CF71B9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58506-2409-49FB-9D07-94C4CA9B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5219A10D-4B7C-456B-82C2-C16F7ED4E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697E5-1914-440C-8A4B-3242A854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AB21C-D0EC-456D-B3F3-BF0D683B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05A1B395-683A-4580-A71B-2C4B09803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9EB50-598D-4A53-B88F-CB092DB6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53C9E-B327-420A-AF6B-967A41D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Widescreen</PresentationFormat>
  <Paragraphs>32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Worksheet</vt:lpstr>
      <vt:lpstr>EPIA –  October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October 2021 All Ages</dc:title>
  <dc:creator>MacLeod, Jill (DMH)</dc:creator>
  <cp:lastModifiedBy>MacLeod, Jill (DMH)</cp:lastModifiedBy>
  <cp:revision>2</cp:revision>
  <dcterms:created xsi:type="dcterms:W3CDTF">2022-01-31T21:45:11Z</dcterms:created>
  <dcterms:modified xsi:type="dcterms:W3CDTF">2022-02-03T16:32:01Z</dcterms:modified>
</cp:coreProperties>
</file>