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63" d="100"/>
          <a:sy n="63" d="100"/>
        </p:scale>
        <p:origin x="65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40C384-DBA0-4DA2-B614-2D632B722FC5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D2909E-ABE1-42E2-9294-E72069B31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730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1A6E6-075E-4828-AF88-09BD0A742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3800DB-487B-4E23-AC0B-90C9ED4E1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DF5B1-3694-42A9-866E-9F1FF6CF0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18E67-8162-4BE0-9B01-22B89A120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68B9D-A8C9-40C5-85B0-14F435F39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3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536FE-B6CA-4D45-A719-6B51F3FF6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B9388C-63B0-4DA8-97D0-BEEDCF401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9BDB0-2A2B-43AC-965A-A9E7E7F74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DA7C3-2A5B-4BED-A540-9136486CC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888E8-31D6-4E51-9228-0D6066FED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60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D010CA-6776-433E-8E25-97899E0828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391E6E-3CF5-4535-B37E-E30058EA2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ADEE3-AAA7-4846-8EC6-84B1537C1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DABD6-6E60-4895-89B1-3604A484D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4D314-6D1C-4A42-A445-B77646B2B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26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4D5D7-9AEB-44F2-8A04-0694BE152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E933F-693D-4770-8DC4-A5A086AC8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7849A-1CE6-4F5C-95D7-EA8DA5EE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E1FD0-B95E-4CF6-9A27-0F91F96DA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123BE-5891-49D6-A758-867A98F38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2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85FC7-1BEA-438E-A0A7-88FF55112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5F5C0-417B-4A28-8AE9-A79AC74A6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C6257-C490-4059-9E97-16E46673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051CD-74EC-43C1-9F21-D33BD297F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95141-29DC-41BA-BE25-E899055F3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32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4FC21-AE04-4050-80E6-D9DCA4B50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85F7E-EF45-48F7-9E54-C6806D0E9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24501F-6ED5-4112-B037-D3E9F8CF2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61E48C-176E-4E60-8CB3-542516996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52202B-C929-4B39-AF47-D17C38F86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EEBF3-930A-4A23-810D-C1880E7A6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84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48E08-A828-430D-B8A6-7302E570A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F5402-465C-4E68-BF7E-BFE1177B5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9B917D-5EC9-44FC-B8A7-9ADF4ADC4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DCF5D4-E55C-42FF-A7E5-2466DE35B8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579A7F-77F4-4169-8D51-2123441998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735923-3BB5-4F33-8E76-56665E95B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43FC79-7089-4373-88DC-12501E782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E0BEB1-B009-47B7-B159-DE05E615E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2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5FFCC-78CC-4E9D-A277-8230F2733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4CEFE7-D923-48C1-B2FE-8110829C6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8F91C9-7841-4F7B-8F24-B5FF45B5B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896739-CF17-4867-A5ED-317AD19F5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14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8942B-5ECF-4556-91C2-496E4C52E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1589EF-E9AD-45F7-BFBE-6F8AD3570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18E0FA-5424-403C-8462-1B7C301C6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40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27A56-C315-441C-9002-DFD599AED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57D9A-8037-4B31-951B-4675ADA69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63141B-5121-4179-B3F6-529569122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0C32E-3427-4696-A55A-56886EA24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DFE526-7D20-4EC0-9624-E77981295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AA82D7-E462-4060-85D6-85CF55540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05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E919B-BF68-4590-8CA9-A51BAC0F7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4BC1AA-5C68-47DC-BBF0-1E309865E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1A636-7F9C-43EC-B2F2-6FB3323CB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19410E-A050-4AA2-BC89-EF52EB1C3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C23AB0-18A5-4589-926D-C00F68CFE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54EE52-EECA-4C6E-83E9-6382044D3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8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3F6010-77C4-45FE-968C-712199A58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B1B2C-5D5F-46D9-92F5-ECDF2816A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34894-C6F5-46F1-BAA2-AFEA88E681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4/28/2023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B1C84-4663-4022-BBEA-7667FEBCF3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820DA-1F3A-421F-A770-A6347089E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5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tableau.dmh.state.ma.us/#/site/Community/workbooks/2068/view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1">
            <a:extLst>
              <a:ext uri="{FF2B5EF4-FFF2-40B4-BE49-F238E27FC236}">
                <a16:creationId xmlns:a16="http://schemas.microsoft.com/office/drawing/2014/main" id="{6A5A335D-334C-4D1A-82BD-5D3FC19D0E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EPIA - October 2022</a:t>
            </a:r>
            <a:br>
              <a:rPr lang="en-us" dirty="0">
                <a:hlinkClick r:id="rId2"/>
              </a:rPr>
            </a:br>
            <a:r>
              <a:rPr lang="en-US" dirty="0">
                <a:hlinkClick r:id="rId2"/>
              </a:rPr>
              <a:t>Ages 18 and over</a:t>
            </a:r>
            <a:endParaRPr lang="en-us" dirty="0">
              <a:hlinkClick r:id="rId2"/>
            </a:endParaRPr>
          </a:p>
        </p:txBody>
      </p:sp>
      <p:sp>
        <p:nvSpPr>
          <p:cNvPr id="3" name="slide1">
            <a:extLst>
              <a:ext uri="{FF2B5EF4-FFF2-40B4-BE49-F238E27FC236}">
                <a16:creationId xmlns:a16="http://schemas.microsoft.com/office/drawing/2014/main" id="{7C0D7664-E369-4EA1-99CA-03866B4430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Number of Referrals in Period: 486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51E62F-7A29-4AC1-AF97-C0352466A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DAFA41-C471-4463-B493-09FC94BA9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de10" descr="Referrals by Ethnicity">
            <a:extLst>
              <a:ext uri="{FF2B5EF4-FFF2-40B4-BE49-F238E27FC236}">
                <a16:creationId xmlns:a16="http://schemas.microsoft.com/office/drawing/2014/main" id="{AAC89CED-4A8A-4588-AED4-2071C6C4CD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7AC995-CE73-4FEE-819A-8F8271B27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CADF413-43F6-481E-B5DF-D54E31180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de11" descr="Primary Barriers to Placement">
            <a:extLst>
              <a:ext uri="{FF2B5EF4-FFF2-40B4-BE49-F238E27FC236}">
                <a16:creationId xmlns:a16="http://schemas.microsoft.com/office/drawing/2014/main" id="{8728CCB9-7CF4-4EBA-B4D3-F1592B3AC3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628" y="0"/>
            <a:ext cx="6128744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82B766-714A-470D-A57F-EB2E20C6D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64656C-6CFC-4871-AFE3-060B2AA28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de12" descr="Primary Diagnosis">
            <a:extLst>
              <a:ext uri="{FF2B5EF4-FFF2-40B4-BE49-F238E27FC236}">
                <a16:creationId xmlns:a16="http://schemas.microsoft.com/office/drawing/2014/main" id="{96C0CDA6-DBCC-42C7-A90B-414975FBA3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727" y="0"/>
            <a:ext cx="6228546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24A311-F43E-4F13-A242-B0EAACEAF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1187A7-2D3C-40F9-95C8-18BCC8A16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de13" descr="Top 20 Boarding / Placement Hospitals">
            <a:extLst>
              <a:ext uri="{FF2B5EF4-FFF2-40B4-BE49-F238E27FC236}">
                <a16:creationId xmlns:a16="http://schemas.microsoft.com/office/drawing/2014/main" id="{C90952FE-018E-44E8-9C75-A197155F0A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3A6A39-2B3C-44F2-81A6-5C9808777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D787E0-EBEA-46A1-A0F0-B2FD9CD3F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lide14" descr="Boarding Facilities where  &amp;quot;Level of Care Changed&amp;quot;">
            <a:extLst>
              <a:ext uri="{FF2B5EF4-FFF2-40B4-BE49-F238E27FC236}">
                <a16:creationId xmlns:a16="http://schemas.microsoft.com/office/drawing/2014/main" id="{38D46F60-D4E1-404B-9D8E-110F93FF12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692" y="0"/>
            <a:ext cx="8440616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D23352-D08E-4EBC-9D50-8A3D24C89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1457B90-CD1F-4959-86E9-2DB30B7D4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de15" descr="Referrals for Uninsured by Boarding / Placement Hospital">
            <a:extLst>
              <a:ext uri="{FF2B5EF4-FFF2-40B4-BE49-F238E27FC236}">
                <a16:creationId xmlns:a16="http://schemas.microsoft.com/office/drawing/2014/main" id="{479EA46C-CE70-4B85-B8FB-8E87A51D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161A84-64F3-4840-9010-EAD76BB27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14B064-9872-422E-A1A9-A022CC6D5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lide16" descr="Last 12 Months Accumulated Data (White page)">
            <a:extLst>
              <a:ext uri="{FF2B5EF4-FFF2-40B4-BE49-F238E27FC236}">
                <a16:creationId xmlns:a16="http://schemas.microsoft.com/office/drawing/2014/main" id="{A31A11A0-5EFD-404B-8EFA-84B9A32916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1F6D93-757B-4F0C-9786-2D6049BCE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8EFECA-5F32-441E-AA32-650617F67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slide17" descr="Number of Referrals - 12 months">
            <a:extLst>
              <a:ext uri="{FF2B5EF4-FFF2-40B4-BE49-F238E27FC236}">
                <a16:creationId xmlns:a16="http://schemas.microsoft.com/office/drawing/2014/main" id="{4EFAD886-9E07-4308-91EF-0454919387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96AA32-51EC-45E5-A1A2-30118E647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B83558-42AD-4150-A182-91A15DE36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slide18" descr="Number of Referrals by Age Group - 12 months (Line)">
            <a:extLst>
              <a:ext uri="{FF2B5EF4-FFF2-40B4-BE49-F238E27FC236}">
                <a16:creationId xmlns:a16="http://schemas.microsoft.com/office/drawing/2014/main" id="{0480E3E1-EF71-4560-87FE-BB13CC64D5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513" y="0"/>
            <a:ext cx="6882974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64AA91-7B5F-42A2-B1A7-B7BD967C2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3C7EC9-FC77-49B6-8706-9EF5D4DAB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slide19" descr="Number of Referrals with State Agency Involvement - 12 months (Line)">
            <a:extLst>
              <a:ext uri="{FF2B5EF4-FFF2-40B4-BE49-F238E27FC236}">
                <a16:creationId xmlns:a16="http://schemas.microsoft.com/office/drawing/2014/main" id="{946B5583-F6B0-41F1-9C31-F65995FCA5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584" y="0"/>
            <a:ext cx="7022831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41AA15-8ECB-474B-A2D6-26CCF596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AFBCB8-9987-45FD-8811-E20CB1985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Referrals by Insurance Plan Type Commercial split">
            <a:extLst>
              <a:ext uri="{FF2B5EF4-FFF2-40B4-BE49-F238E27FC236}">
                <a16:creationId xmlns:a16="http://schemas.microsoft.com/office/drawing/2014/main" id="{0DC55507-73E3-4D46-A7AE-2370B28DCD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E63595-AC54-4024-A3F2-687EF52BE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ADF829-E811-49F9-BE11-C805675D9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slide20" descr="Average Time (Days) to Placement after Referral by Referral Date - 12 months">
            <a:extLst>
              <a:ext uri="{FF2B5EF4-FFF2-40B4-BE49-F238E27FC236}">
                <a16:creationId xmlns:a16="http://schemas.microsoft.com/office/drawing/2014/main" id="{01CD5AFB-E77D-4ED8-959E-652D2591E8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058" y="0"/>
            <a:ext cx="7951883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CA7EB8-73AB-4F38-8C59-F8E000B5F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20331D-6992-4476-B702-3081258B3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slide21" descr="Top 15 Primary Barriers to Placement - 12 months">
            <a:extLst>
              <a:ext uri="{FF2B5EF4-FFF2-40B4-BE49-F238E27FC236}">
                <a16:creationId xmlns:a16="http://schemas.microsoft.com/office/drawing/2014/main" id="{341B665C-62D1-43A2-8EC9-C931147571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628" y="0"/>
            <a:ext cx="6128744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CBE5F4-E848-403C-808E-D55FCDCBC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6889DE-D5B8-4CFF-AFB3-B8989B6D9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slide22" descr="Top 5 Barriers to Placement by Month - 12 months (Line graph)">
            <a:extLst>
              <a:ext uri="{FF2B5EF4-FFF2-40B4-BE49-F238E27FC236}">
                <a16:creationId xmlns:a16="http://schemas.microsoft.com/office/drawing/2014/main" id="{41EEA001-9740-4C0A-9038-CD43EC65DE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B1BF8D-85C8-4ADB-9D91-3E7EFD92D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0C2140-D3C2-4388-8EB5-0A2F8EE14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slide23" descr="Top 5 Barriers to Placement by Month - 12 months (Table)">
            <a:extLst>
              <a:ext uri="{FF2B5EF4-FFF2-40B4-BE49-F238E27FC236}">
                <a16:creationId xmlns:a16="http://schemas.microsoft.com/office/drawing/2014/main" id="{3B0AA0AB-499A-4CA2-ADDE-DC2BA023C0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12E323-5257-4A5E-9731-D2AFCBC74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7502D3B-0F74-4CC0-AFDC-ECB5BB326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slide24" descr="Top 20 Boarding / Placement Hospitals - 12 months">
            <a:extLst>
              <a:ext uri="{FF2B5EF4-FFF2-40B4-BE49-F238E27FC236}">
                <a16:creationId xmlns:a16="http://schemas.microsoft.com/office/drawing/2014/main" id="{B92D9D24-9902-4254-83DF-32BBB73ED6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82B4CA-423D-4485-9BE0-6A71994CA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CC10FF-FA69-4673-AB7C-C8D209B0D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3" descr="Type of Referral">
            <a:extLst>
              <a:ext uri="{FF2B5EF4-FFF2-40B4-BE49-F238E27FC236}">
                <a16:creationId xmlns:a16="http://schemas.microsoft.com/office/drawing/2014/main" id="{D63369D5-43F0-4459-99C8-402B19AAA0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CB5C9A-E513-48A5-B77B-615F0836A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00C4B4-7AE4-4AF6-8CFA-8674F2EA3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4" descr="Time to Referral (Days) from Initial Evaluation">
            <a:extLst>
              <a:ext uri="{FF2B5EF4-FFF2-40B4-BE49-F238E27FC236}">
                <a16:creationId xmlns:a16="http://schemas.microsoft.com/office/drawing/2014/main" id="{544D06A9-C14D-44A0-8709-1AB1872A3F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701" y="0"/>
            <a:ext cx="7294596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17DF89-94BC-4865-A3BC-62BD11F13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9B0E16-D62B-4A6B-A72B-78B01142C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de5" descr="Time to Referral (Days) from Initial Evaluation by outcome">
            <a:extLst>
              <a:ext uri="{FF2B5EF4-FFF2-40B4-BE49-F238E27FC236}">
                <a16:creationId xmlns:a16="http://schemas.microsoft.com/office/drawing/2014/main" id="{8FAFB91C-21C4-49C6-BED9-C6D01A73E5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055" y="0"/>
            <a:ext cx="7427890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AFE65B-4AB8-41F3-978A-6108A0341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472FEB-F234-412F-ACD7-7262B7359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de6" descr="Time to Placement from Referral">
            <a:extLst>
              <a:ext uri="{FF2B5EF4-FFF2-40B4-BE49-F238E27FC236}">
                <a16:creationId xmlns:a16="http://schemas.microsoft.com/office/drawing/2014/main" id="{503F0395-C1EE-4468-BCDC-AB95A42028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701" y="0"/>
            <a:ext cx="7294596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67EF09-11DC-43B6-AF1C-DDC85E407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6C72172-C3ED-4F30-9940-86ECBDA42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de7" descr="Referrals by Age Group">
            <a:extLst>
              <a:ext uri="{FF2B5EF4-FFF2-40B4-BE49-F238E27FC236}">
                <a16:creationId xmlns:a16="http://schemas.microsoft.com/office/drawing/2014/main" id="{C2FCF654-17E7-4B02-BE3A-F0078AD5A3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01BA3C-CD31-421C-9227-AEAC913D2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600EEB4-0A26-469B-8DB9-3A2D66068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de8" descr="Referrals by Gender">
            <a:extLst>
              <a:ext uri="{FF2B5EF4-FFF2-40B4-BE49-F238E27FC236}">
                <a16:creationId xmlns:a16="http://schemas.microsoft.com/office/drawing/2014/main" id="{4B132D67-C30F-4E59-BE2A-9999E1EF56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911911-A7B7-4B66-98D8-067D0F79F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209EAE-44BA-4F2C-B00B-9206E2413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de9" descr="Referrals by Race">
            <a:extLst>
              <a:ext uri="{FF2B5EF4-FFF2-40B4-BE49-F238E27FC236}">
                <a16:creationId xmlns:a16="http://schemas.microsoft.com/office/drawing/2014/main" id="{4FF4712C-8474-4C9E-813B-99A46F3F17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421E2B-F689-44D6-97B9-7553E6FD7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9C7854-FABA-4011-9915-B3E56A11F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64</Words>
  <Application>Microsoft Office PowerPoint</Application>
  <PresentationFormat>Widescreen</PresentationFormat>
  <Paragraphs>50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EPIA - October 2022 Ages 18 and over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EPIA - October 2022 Ages 18 and over</dc:title>
  <dc:creator>MacLeod, Jill (DMH)</dc:creator>
  <cp:lastModifiedBy>MacLeod, Jill (DMH)</cp:lastModifiedBy>
  <cp:revision>1</cp:revision>
  <dcterms:created xsi:type="dcterms:W3CDTF">2023-04-28T17:01:58Z</dcterms:created>
  <dcterms:modified xsi:type="dcterms:W3CDTF">2023-04-28T17:03:57Z</dcterms:modified>
</cp:coreProperties>
</file>