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805E0-952D-4ED9-A945-D89E7AF5BD56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AF1F4-A206-4354-88AF-06C92615D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72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4B8D-83F5-4444-A995-90FAEE4767CB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D049-E2A1-41BB-9B8A-1A3AA873EC4F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308CE-8D5B-4E5F-9936-050A94813D16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500F-4B0E-48DB-A0A9-37EE2DC44832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A8AE-2C9A-451F-B052-085BE32885EE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8BDBA-5713-4790-A894-26CF043B6A5F}" type="datetime1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277AF-2AF3-4ED7-9487-8B14C26A2CAD}" type="datetime1">
              <a:rPr lang="en-US" smtClean="0"/>
              <a:t>4/28/2023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372A-881D-4222-B883-36417CC75292}" type="datetime1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CE3D-B0A0-4509-A6C8-1FEE995832BF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952A-80BC-4CB3-937D-3D0E4CD61C3D}" type="datetime1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A9CF-8A9C-460A-80DC-D0ECADC35738}" type="datetime1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1BFFA-D62F-4538-B8C9-082170BA9271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2068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EE77D1B3-DB3A-4EDE-AD29-64847527C7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EPIA - October 2022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0-17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4B6CA88E-F0C7-455D-92A8-F9980F8F50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180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95A78-028D-4A5C-B4F5-C00330BD4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DA1F-57BC-4FB8-869B-54F6E48D0D64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04A73-2FAB-479A-A8A7-AB47B931F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Ethnicity">
            <a:extLst>
              <a:ext uri="{FF2B5EF4-FFF2-40B4-BE49-F238E27FC236}">
                <a16:creationId xmlns:a16="http://schemas.microsoft.com/office/drawing/2014/main" id="{6CB217A1-49EE-4C94-8696-DF28DE872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53C1A6-7D60-4835-A1B9-9B64DF1F1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DDC-94DE-4B63-A1CD-0DDDCDE655D2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21ECB2-956B-428D-8BF6-6E1D65F1E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Barriers to Placement">
            <a:extLst>
              <a:ext uri="{FF2B5EF4-FFF2-40B4-BE49-F238E27FC236}">
                <a16:creationId xmlns:a16="http://schemas.microsoft.com/office/drawing/2014/main" id="{2A6C5D21-0372-46D1-95B8-06E0FCD3A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628" y="0"/>
            <a:ext cx="6128744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FB1FB6-6F57-46B9-B97E-5492A7785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0CCA-AF8D-473F-B6E5-90358D46B384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D56029-3AC9-47D1-94B3-1DC40820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Primary Diagnosis">
            <a:extLst>
              <a:ext uri="{FF2B5EF4-FFF2-40B4-BE49-F238E27FC236}">
                <a16:creationId xmlns:a16="http://schemas.microsoft.com/office/drawing/2014/main" id="{01B1069F-B575-4725-A97C-064CA8B5E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27" y="0"/>
            <a:ext cx="6228546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52150-F131-4423-B8DC-3CF56BF58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B70D-E5F5-463A-B8D0-E3859957E7E8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1C3F47-2DC5-4BB2-8E10-30C97B3C6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Top 20 Boarding / Placement Hospitals">
            <a:extLst>
              <a:ext uri="{FF2B5EF4-FFF2-40B4-BE49-F238E27FC236}">
                <a16:creationId xmlns:a16="http://schemas.microsoft.com/office/drawing/2014/main" id="{E48F8DE9-A696-46DB-9138-FC2C464B8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9623DE-95BE-4903-BE35-C690870C1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FD26-8645-442B-BBA3-19D53AFEA533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BFEA8E-2715-4971-8F28-D7BF5C1D0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Boarding Facilities where  &amp;quot;Level of Care Changed&amp;quot;">
            <a:extLst>
              <a:ext uri="{FF2B5EF4-FFF2-40B4-BE49-F238E27FC236}">
                <a16:creationId xmlns:a16="http://schemas.microsoft.com/office/drawing/2014/main" id="{8BBF2018-F96E-4B3C-91E7-620B72A54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C0AA01-F863-4354-B5E2-2880C4504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9699-0A1D-4D83-9753-A61457EE4317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BDD31F-A95B-4816-B3A6-77E15A97B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Referrals for Uninsured by Boarding / Placement Hospital">
            <a:extLst>
              <a:ext uri="{FF2B5EF4-FFF2-40B4-BE49-F238E27FC236}">
                <a16:creationId xmlns:a16="http://schemas.microsoft.com/office/drawing/2014/main" id="{12E440B5-F552-474E-B1C1-9AD7C91F0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F22050-2A99-4382-AFE7-7E70AFA16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46845-9C2B-4FC8-AD93-A2AD4E77A9F1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AE542B-500A-40DA-914E-70E9F6D9B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Last 12 Months Accumulated Data (White page)">
            <a:extLst>
              <a:ext uri="{FF2B5EF4-FFF2-40B4-BE49-F238E27FC236}">
                <a16:creationId xmlns:a16="http://schemas.microsoft.com/office/drawing/2014/main" id="{8647E3E7-A908-41FE-83A8-34A75041F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C0E940-9CD5-460D-9978-05DDAF65C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ACAC-2CD6-4959-B64F-C3ECF308F5CE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07F2DE-999C-4BD2-9939-E07957E06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- 12 months">
            <a:extLst>
              <a:ext uri="{FF2B5EF4-FFF2-40B4-BE49-F238E27FC236}">
                <a16:creationId xmlns:a16="http://schemas.microsoft.com/office/drawing/2014/main" id="{96AAB0AA-29D9-4F53-BE33-D72145467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369D97-573F-4DA3-B040-3F835204F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DD8D-6329-41BB-B7BF-12D1F1A3EEE1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B8B199-B5E5-4B88-9A8A-F4812941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by Age Group - 12 months (Line)">
            <a:extLst>
              <a:ext uri="{FF2B5EF4-FFF2-40B4-BE49-F238E27FC236}">
                <a16:creationId xmlns:a16="http://schemas.microsoft.com/office/drawing/2014/main" id="{6488059E-CFF8-400F-9E27-9983CC546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513" y="0"/>
            <a:ext cx="6882974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91A6FA-A5E9-4C4A-84BF-6C3060D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C14C-3CB0-4085-9C18-E159D460C903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D5BF4E-EBD7-4FD8-A87A-9B15EB3A2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Number of Referrals with State Agency Involvement - 12 months (Line)">
            <a:extLst>
              <a:ext uri="{FF2B5EF4-FFF2-40B4-BE49-F238E27FC236}">
                <a16:creationId xmlns:a16="http://schemas.microsoft.com/office/drawing/2014/main" id="{03C60399-A18E-4E38-97AF-350835712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584" y="0"/>
            <a:ext cx="7022831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475F18-CC49-4076-8984-FA31DF0A9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CCFFB-B9F5-4C54-A465-C6DA997483F0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DF6735-078B-43A1-B5C4-F6E7F7928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 Commercial split">
            <a:extLst>
              <a:ext uri="{FF2B5EF4-FFF2-40B4-BE49-F238E27FC236}">
                <a16:creationId xmlns:a16="http://schemas.microsoft.com/office/drawing/2014/main" id="{87814623-59B0-42C7-8F77-21E88CC04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4E5019-3512-41EB-A518-DE81A7B78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C74D-79CE-4456-93A7-0653A5922989}" type="datetime1">
              <a:rPr lang="en-US" smtClean="0"/>
              <a:t>4/28/2023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981C3-0A5F-4589-AA55-7905D0E0D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78B49D27-E9F5-4E01-A619-D897163CF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058" y="0"/>
            <a:ext cx="795188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C35B26-22DF-4ED9-A816-32B27F2D7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BD01-3FF3-417F-AE38-4189449D5B10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6A22D8-3508-46DC-9F8B-0CED0FD11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15 Primary Barriers to Placement - 12 months">
            <a:extLst>
              <a:ext uri="{FF2B5EF4-FFF2-40B4-BE49-F238E27FC236}">
                <a16:creationId xmlns:a16="http://schemas.microsoft.com/office/drawing/2014/main" id="{470873C6-1C76-4CA1-AC7D-3D8FA5CB2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628" y="0"/>
            <a:ext cx="6128744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F2F57C-41B3-4431-9AA7-0CF889C73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10A7-3062-47CD-8D20-3F24A3BC2E6F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168429-3D21-4C96-871B-5E6544B59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Line graph)">
            <a:extLst>
              <a:ext uri="{FF2B5EF4-FFF2-40B4-BE49-F238E27FC236}">
                <a16:creationId xmlns:a16="http://schemas.microsoft.com/office/drawing/2014/main" id="{F11BBCA2-2F82-40CD-B21C-4C70E5335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BE19D5-8F1C-4425-A9CC-F899E33A3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E204-7F9B-40A4-AA08-A00C37A9BB4F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456412-95B3-4139-BCEF-2158B1082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5 Barriers to Placement by Month - 12 months (Table)">
            <a:extLst>
              <a:ext uri="{FF2B5EF4-FFF2-40B4-BE49-F238E27FC236}">
                <a16:creationId xmlns:a16="http://schemas.microsoft.com/office/drawing/2014/main" id="{99394735-9745-44D7-8DCD-D3101F098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A96914-05DE-4DBA-AF27-3780942D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7D24-6337-4D23-8BD6-6914E5BB8C37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C37F4A-B948-49F2-8315-A34C2352A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Top 20 Boarding / Placement Hospitals - 12 months">
            <a:extLst>
              <a:ext uri="{FF2B5EF4-FFF2-40B4-BE49-F238E27FC236}">
                <a16:creationId xmlns:a16="http://schemas.microsoft.com/office/drawing/2014/main" id="{0FE5C833-8D13-4682-B40D-6395639AC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5EACDE-6FC9-45A3-9990-AC03B2A2C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993A-6BF2-47C3-B7FF-959385B881E0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08802D-19FD-453D-9EA7-715730AA6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A9D6D5A4-B2A9-4F1E-9C53-490FC5E40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E74868-F44C-4B87-B5CB-7EB20C901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BB72-4419-4AC7-83BB-34340727275E}" type="datetime1">
              <a:rPr lang="en-US" smtClean="0"/>
              <a:t>4/28/2023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3B021-0EDA-475D-96EE-E947C0081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A9083228-5C3B-4FDF-8FDC-1519978CA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01" y="0"/>
            <a:ext cx="729459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9DD24B-B70C-4EB8-BD71-8498B6B00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6BF6-B20E-4D4E-BBB5-6A5C4ED22A67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82430E-070A-4020-9217-15C94C32D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530460A5-E2D8-48BC-9C3B-D437D918B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055" y="0"/>
            <a:ext cx="7427890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72CBD4-2073-449D-9289-BF45AE7E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16E96-081F-4106-BA0F-1D2E2690EB04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94A816-CD41-48ED-B5FC-F6486F09F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Placement from Referral">
            <a:extLst>
              <a:ext uri="{FF2B5EF4-FFF2-40B4-BE49-F238E27FC236}">
                <a16:creationId xmlns:a16="http://schemas.microsoft.com/office/drawing/2014/main" id="{58A8E7D0-A71B-46C3-A761-46E6A0AD0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01" y="0"/>
            <a:ext cx="729459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AB09A3-E5C1-4803-84BA-D9132BA34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E100-4CEE-4010-A9D9-BF1A3E353F4C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1DCA97-9061-4ACC-97AA-DE8A8FFB6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Age Group">
            <a:extLst>
              <a:ext uri="{FF2B5EF4-FFF2-40B4-BE49-F238E27FC236}">
                <a16:creationId xmlns:a16="http://schemas.microsoft.com/office/drawing/2014/main" id="{7FD0579C-BC4E-41F4-8351-39E8B131D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384DCD-1C1C-4F1A-B634-9F903B8ED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D920-8F5C-4316-9977-056D5728691D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94B8B2-C5BE-4A1A-B1B0-A0F94BC68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Gender">
            <a:extLst>
              <a:ext uri="{FF2B5EF4-FFF2-40B4-BE49-F238E27FC236}">
                <a16:creationId xmlns:a16="http://schemas.microsoft.com/office/drawing/2014/main" id="{2286A51A-97D0-408C-B1FF-65BB8736E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AA6A2C-3144-46A5-B01B-73FAE21B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611BF-B746-4004-BB2A-6C8F9119E8B0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4B36D5-FE56-466C-851D-9831F2A03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Race">
            <a:extLst>
              <a:ext uri="{FF2B5EF4-FFF2-40B4-BE49-F238E27FC236}">
                <a16:creationId xmlns:a16="http://schemas.microsoft.com/office/drawing/2014/main" id="{783DE596-647F-48E6-BA68-76891C991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FEBE60-B18A-40C0-A3B1-5C8E7E3B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40AF-B627-43E5-8460-538C8B98FC2C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698F11-BDDF-438A-A742-466837029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62</Words>
  <Application>Microsoft Office PowerPoint</Application>
  <PresentationFormat>Widescreen</PresentationFormat>
  <Paragraphs>50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EPIA - October 2022 Ages 0-17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October 2022 Ages 0-17</dc:title>
  <dc:creator>MacLeod, Jill (DMH)</dc:creator>
  <cp:lastModifiedBy>MacLeod, Jill (DMH)</cp:lastModifiedBy>
  <cp:revision>1</cp:revision>
  <dcterms:created xsi:type="dcterms:W3CDTF">2023-04-28T16:59:13Z</dcterms:created>
  <dcterms:modified xsi:type="dcterms:W3CDTF">2023-04-28T17:00:48Z</dcterms:modified>
</cp:coreProperties>
</file>