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C744D-B581-45A5-8351-4531404A5724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BF8D8-EA1C-4413-9491-344A44A57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04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3765D-7BF8-4457-8FFB-3898D58FABF6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78D9-5853-4951-9BDF-6173F088EA5D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6389B-910C-4793-9D9D-4A820F6FB709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B7CFB-D2D2-4F48-A3D9-A7D51C2DCC7F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BDDB5-7F5C-45F0-839D-0E7F4A94E665}" type="datetime1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2476A-FA6B-4A27-A83E-B339BCEC8671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16574-F79E-4B6B-B216-A7102AFE4BA5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BAA4E-8AA5-49C3-8795-DC1D4A9289DB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57198-2B90-4A48-8C7C-640B35CEB20B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97FA-0BF8-4422-8FE2-1B827F9A49D6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D5FD-FC37-4578-8ECA-37FD0EC37515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5139-132B-4D90-87EB-53D7486F61B6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8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27935B06-C567-4FAE-AA6E-B2974C1F90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October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FC16F67B-C235-4C8A-8CAB-9F0ACE7FFC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666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BAE-18EE-4EFF-B21C-8E3C8BCA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3CC38-7F33-4423-AB6D-C8361A34CE1D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50F95-3F15-44B2-AFF2-94C06F46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62C20-CD11-4A84-BD8D-434D27C0F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F5EC455-CEB3-45A9-A973-FE33061E33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3024563"/>
              </p:ext>
            </p:extLst>
          </p:nvPr>
        </p:nvGraphicFramePr>
        <p:xfrm>
          <a:off x="436880" y="10159"/>
          <a:ext cx="11216638" cy="6279518"/>
        </p:xfrm>
        <a:graphic>
          <a:graphicData uri="http://schemas.openxmlformats.org/drawingml/2006/table">
            <a:tbl>
              <a:tblPr/>
              <a:tblGrid>
                <a:gridCol w="1905338">
                  <a:extLst>
                    <a:ext uri="{9D8B030D-6E8A-4147-A177-3AD203B41FA5}">
                      <a16:colId xmlns:a16="http://schemas.microsoft.com/office/drawing/2014/main" val="427472083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2213074440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242588912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722772842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1761973460"/>
                    </a:ext>
                  </a:extLst>
                </a:gridCol>
                <a:gridCol w="372783">
                  <a:extLst>
                    <a:ext uri="{9D8B030D-6E8A-4147-A177-3AD203B41FA5}">
                      <a16:colId xmlns:a16="http://schemas.microsoft.com/office/drawing/2014/main" val="628104762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684645300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2781439938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3260590385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3783817005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3891603507"/>
                    </a:ext>
                  </a:extLst>
                </a:gridCol>
                <a:gridCol w="795271">
                  <a:extLst>
                    <a:ext uri="{9D8B030D-6E8A-4147-A177-3AD203B41FA5}">
                      <a16:colId xmlns:a16="http://schemas.microsoft.com/office/drawing/2014/main" val="2639761717"/>
                    </a:ext>
                  </a:extLst>
                </a:gridCol>
                <a:gridCol w="455623">
                  <a:extLst>
                    <a:ext uri="{9D8B030D-6E8A-4147-A177-3AD203B41FA5}">
                      <a16:colId xmlns:a16="http://schemas.microsoft.com/office/drawing/2014/main" val="3422548053"/>
                    </a:ext>
                  </a:extLst>
                </a:gridCol>
                <a:gridCol w="795271">
                  <a:extLst>
                    <a:ext uri="{9D8B030D-6E8A-4147-A177-3AD203B41FA5}">
                      <a16:colId xmlns:a16="http://schemas.microsoft.com/office/drawing/2014/main" val="1913763508"/>
                    </a:ext>
                  </a:extLst>
                </a:gridCol>
                <a:gridCol w="795271">
                  <a:extLst>
                    <a:ext uri="{9D8B030D-6E8A-4147-A177-3AD203B41FA5}">
                      <a16:colId xmlns:a16="http://schemas.microsoft.com/office/drawing/2014/main" val="3289444658"/>
                    </a:ext>
                  </a:extLst>
                </a:gridCol>
                <a:gridCol w="795271">
                  <a:extLst>
                    <a:ext uri="{9D8B030D-6E8A-4147-A177-3AD203B41FA5}">
                      <a16:colId xmlns:a16="http://schemas.microsoft.com/office/drawing/2014/main" val="2446333443"/>
                    </a:ext>
                  </a:extLst>
                </a:gridCol>
                <a:gridCol w="530181">
                  <a:extLst>
                    <a:ext uri="{9D8B030D-6E8A-4147-A177-3AD203B41FA5}">
                      <a16:colId xmlns:a16="http://schemas.microsoft.com/office/drawing/2014/main" val="3825100300"/>
                    </a:ext>
                  </a:extLst>
                </a:gridCol>
              </a:tblGrid>
              <a:tr h="69693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Oct-22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Sep-22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Oct-21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 (Oct  21 vs. Oct 22)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 (Oct 21 vs. Oct 22)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91063"/>
                  </a:ext>
                </a:extLst>
              </a:tr>
              <a:tr h="4074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953" marR="4953" marT="49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949279"/>
                  </a:ext>
                </a:extLst>
              </a:tr>
              <a:tr h="214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00777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666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-0.84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73302"/>
                  </a:ext>
                </a:extLst>
              </a:tr>
              <a:tr h="214440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Age </a:t>
                      </a: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(1 Referral in October and 4 referrals in September with unknown age not included in age groupings)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00326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5228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6.81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-97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190322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-137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-1.84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512978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046238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442014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-0.59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26230"/>
                  </a:ext>
                </a:extLst>
              </a:tr>
              <a:tr h="214440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Insurance Coverage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156177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-1.93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761796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251215"/>
                  </a:ext>
                </a:extLst>
              </a:tr>
              <a:tr h="24303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708615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599804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510985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-1.96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510542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669895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276709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-8.00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649114"/>
                  </a:ext>
                </a:extLst>
              </a:tr>
              <a:tr h="214440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State Agency Engagement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338935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5.72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-3.04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086690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1.92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345104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-1.51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63507"/>
                  </a:ext>
                </a:extLst>
              </a:tr>
              <a:tr h="2144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227571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2805B-335D-47E4-92C8-138CC5BE9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78D9-5853-4951-9BDF-6173F088EA5D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28992-E2EA-4F89-B8F0-99DFC6D15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D52FA4-281C-4B5A-BDC8-7CE12D320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04" y="6382385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47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64A48977-FD7A-498E-AD1A-8924A4AC1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EE9A64-721C-4977-A513-FAD56FFFA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5F0A-9F3C-4148-9452-31EBA7666010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F74AF-4FD8-47EB-AF1F-898ACC3D8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55013969-D21F-482B-A667-F44BE1116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7BCE19-2497-4728-8C21-F48A229CD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E4FC-1F1D-489B-8EBF-38E280335A24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B4901-6684-4B39-97B4-E7359C16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5948D535-5CFC-43E6-8620-3C45BACD4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0DEB04-3D10-454B-A5DA-384A05E21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357BC-9B3A-4543-B141-EFAF3A6B05D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A85AED-4F77-42FC-BF7E-658B58FAC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148C97BC-567E-4437-99F2-74A11F5E9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9663B9-B5A6-4038-8F84-0FC8F13D4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ACD74-1956-4CFC-8B80-1E9ADEB3295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6F16FC-4CD6-4F32-A075-A063FB26E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237A6C1A-F82A-4A0F-819E-EA31F09FA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EA94F8-A26F-4495-A9AF-54CE918F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AA81-141B-40F7-BD9F-B65ABC0150D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9A343C-32A6-494F-A130-0DDABD95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3161BB8F-4CE6-4604-A547-B85A674CB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23D05-EFA6-49D9-BCDB-251B70DE2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32A37-E752-4410-828E-96BA1DF78ABF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BFEBC4-F89C-4570-84F2-15D4E4F4F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A379B35E-FAFF-4F1F-9B6A-72D97D81E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CA0E9E-5AFD-4DFE-B4EC-46E3E12E1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0E10-0AEC-4FCD-9376-8F9AAF57C13A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3B8A43-24AC-4F53-8D77-DE94A6019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E670362C-9541-49B0-984D-7C41851E6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FAFF6E-ABDF-4CC9-8509-540FCFFA5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72816-C51A-4D26-B834-960293C65BA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2A482D-88F8-48B5-98B3-B614515D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B39D062E-0CC2-41A5-99ED-35FDA0C3E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5B018-40E5-4875-B558-34121D42D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F5EF-C59A-4B6C-8DDC-C4D3749FDF85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6CF1F-C3FB-4C89-9ABD-5168936D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B1788DF0-17CD-4C7A-AA74-CB3384435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BCDAD6-EB83-4249-A6CC-50E9611E5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3EC8-2638-4BB0-A28D-8C387A36E12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EEF0B6-2C1B-4167-BF26-98A72D1A4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1589E543-0EA7-42EB-ADCB-10D706E38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27" y="0"/>
            <a:ext cx="6228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D5060D-9762-46D0-B628-9BC8B35D6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0A309-420C-4025-9780-07985CFAD82C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9B212A-4257-445C-BBAA-7C7E5B64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463BADD1-E10C-433F-A762-561B54333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523334-0627-4539-82BD-45A240C62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CCFB-B4EE-49E9-873D-EA74AE275D95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3FA17D-B747-45A5-BB95-685BCD362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2B9CF7C8-4BC7-4976-A157-BB0ED68D1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4A3BFC-6CBF-41E8-BA65-1C6CD8ABF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EB414-98AA-46BF-8103-6161F1445D70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1842B2-C4DB-40B7-900D-600F70228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E2A9B4D8-F3D7-4780-82B5-E2A7BA5C0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0D6416-1869-4092-B967-5BA7F353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AF0E-1029-4DC6-9C6F-EFE7123FB40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69319E-BAE9-4DFD-A3C3-95519AA19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373755F4-E08F-441E-B5C4-EA7F63B37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9B7951-6AAC-4F12-9686-FD4FD2DCD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C26D-CDFD-4581-BB7B-851959D49315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6C4456-9348-4425-8827-9567A6C8C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A4290844-CBCD-4193-BB18-BE4DB0C7F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29E1F6-6654-4493-8574-D29DF435D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B014A-3272-46E7-B639-9980D96BD27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0F442D-8848-4258-987C-0F602D041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42DFB7EE-A89B-4E22-803F-B126CCD19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513" y="0"/>
            <a:ext cx="688297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E254-47C0-4FB5-B87A-73E3584F8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95FC8-CC5F-4174-A4CA-3073EDEFF234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D18C9-351E-401B-B00E-53FA9B99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BACBFC8F-7A7B-4A55-978D-67486E882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84" y="0"/>
            <a:ext cx="702283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086618-FCB7-40DC-9097-5284CE50D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37C53-EAA4-47AB-A00D-8705CBD25229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3DFCD-4143-4855-A624-E8A4ED04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809E5B2B-1712-4852-AE35-B4799006C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58" y="0"/>
            <a:ext cx="795188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4203C-331A-4533-A5D3-8B0704B28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D4C4A-EE83-44B8-9BF7-0A42E354525D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DB5B6D-88BF-4F9B-91FD-A71F678A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A3C0D1C2-9FDA-4AC3-8704-BB1E384A8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4A9105-1F8A-436F-AB33-1A69830DB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06866-EE7B-4AC4-8235-39BF99AF0A0C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2CB257-E6A8-4431-B946-E3EE9C14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329ADD4A-108A-4D3E-B938-CBF6F66B6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562D69-1F02-4D31-B20C-5858CD308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67CBD-A63B-43ED-B721-65AFA249C6C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E5685-4BE2-4E58-B649-8ABF3124E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DF93391F-2922-45FB-88B4-D9AE3BBD2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EDFA9F-DF6F-452F-AF53-F412C42B0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0971A-FC3C-45BB-A04C-BCE1F029DDA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C7C53B-E25A-4526-A11B-E1A016DF5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BE5BF715-4A7E-4E9D-9AA7-355BC513B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72AB70-0CAF-4E10-B507-AD99FD792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74880-3E0C-48B1-A607-554DDBDD965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7B899A-6E8B-4822-95EC-36D439EC6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EPIA Referrals">
            <a:extLst>
              <a:ext uri="{FF2B5EF4-FFF2-40B4-BE49-F238E27FC236}">
                <a16:creationId xmlns:a16="http://schemas.microsoft.com/office/drawing/2014/main" id="{E433A7F3-569A-4113-B7BA-C5B887427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97505D-B1A1-4A21-9338-AC0B5DAF9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44E96-2911-4001-B28F-8FBF37ACB6A4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016174-21D1-407C-9AE9-97572BDB0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RePeat Boarding Risk">
            <a:extLst>
              <a:ext uri="{FF2B5EF4-FFF2-40B4-BE49-F238E27FC236}">
                <a16:creationId xmlns:a16="http://schemas.microsoft.com/office/drawing/2014/main" id="{0BCAFB1D-8B00-480B-B181-6C089AD8F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28CE94-8E81-4942-AB06-8CC5B2315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2F982-58EB-46CC-8B02-381261523AF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4118A-8429-4143-A04A-E5D8D284D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632</Words>
  <Application>Microsoft Office PowerPoint</Application>
  <PresentationFormat>Widescreen</PresentationFormat>
  <Paragraphs>405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Theme</vt:lpstr>
      <vt:lpstr>EPIA - October 2022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October 2022 All Ages</dc:title>
  <dc:creator>MacLeod, Jill (DMH)</dc:creator>
  <cp:lastModifiedBy>MacLeod, Jill (DMH)</cp:lastModifiedBy>
  <cp:revision>1</cp:revision>
  <dcterms:created xsi:type="dcterms:W3CDTF">2023-04-28T17:04:46Z</dcterms:created>
  <dcterms:modified xsi:type="dcterms:W3CDTF">2023-04-28T17:07:38Z</dcterms:modified>
</cp:coreProperties>
</file>