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8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63" d="100"/>
          <a:sy n="63" d="100"/>
        </p:scale>
        <p:origin x="65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8C744D-B581-45A5-8351-4531404A5724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2BF8D8-EA1C-4413-9491-344A44A57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804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1A6E6-075E-4828-AF88-09BD0A7425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3800DB-487B-4E23-AC0B-90C9ED4E10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DF5B1-3694-42A9-866E-9F1FF6CF0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3765D-7BF8-4457-8FFB-3898D58FABF6}" type="datetime1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718E67-8162-4BE0-9B01-22B89A120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68B9D-A8C9-40C5-85B0-14F435F39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38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536FE-B6CA-4D45-A719-6B51F3FF6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B9388C-63B0-4DA8-97D0-BEEDCF401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9BDB0-2A2B-43AC-965A-A9E7E7F74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397FA-0BF8-4422-8FE2-1B827F9A49D6}" type="datetime1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DA7C3-2A5B-4BED-A540-9136486CC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888E8-31D6-4E51-9228-0D6066FED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60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D010CA-6776-433E-8E25-97899E0828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391E6E-3CF5-4535-B37E-E30058EA2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6ADEE3-AAA7-4846-8EC6-84B1537C1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CD5FD-FC37-4578-8ECA-37FD0EC37515}" type="datetime1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DABD6-6E60-4895-89B1-3604A484D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4D314-6D1C-4A42-A445-B77646B2B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26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4D5D7-9AEB-44F2-8A04-0694BE152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E933F-693D-4770-8DC4-A5A086AC8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7849A-1CE6-4F5C-95D7-EA8DA5EE5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E78D9-5853-4951-9BDF-6173F088EA5D}" type="datetime1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FE1FD0-B95E-4CF6-9A27-0F91F96DA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123BE-5891-49D6-A758-867A98F38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2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85FC7-1BEA-438E-A0A7-88FF55112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D5F5C0-417B-4A28-8AE9-A79AC74A6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C6257-C490-4059-9E97-16E46673C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6389B-910C-4793-9D9D-4A820F6FB709}" type="datetime1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4051CD-74EC-43C1-9F21-D33BD297F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95141-29DC-41BA-BE25-E899055F3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532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4FC21-AE04-4050-80E6-D9DCA4B50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85F7E-EF45-48F7-9E54-C6806D0E96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24501F-6ED5-4112-B037-D3E9F8CF2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61E48C-176E-4E60-8CB3-542516996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B7CFB-D2D2-4F48-A3D9-A7D51C2DCC7F}" type="datetime1">
              <a:rPr lang="en-US" smtClean="0"/>
              <a:t>4/28/2023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52202B-C929-4B39-AF47-D17C38F86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EEBF3-930A-4A23-810D-C1880E7A6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84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48E08-A828-430D-B8A6-7302E570A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FF5402-465C-4E68-BF7E-BFE1177B5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9B917D-5EC9-44FC-B8A7-9ADF4ADC4F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DCF5D4-E55C-42FF-A7E5-2466DE35B8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579A7F-77F4-4169-8D51-2123441998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735923-3BB5-4F33-8E76-56665E95B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BDDB5-7F5C-45F0-839D-0E7F4A94E665}" type="datetime1">
              <a:rPr lang="en-US" smtClean="0"/>
              <a:t>4/28/2023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43FC79-7089-4373-88DC-12501E782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E0BEB1-B009-47B7-B159-DE05E615E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72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5FFCC-78CC-4E9D-A277-8230F2733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4CEFE7-D923-48C1-B2FE-8110829C6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476A-FA6B-4A27-A83E-B339BCEC8671}" type="datetime1">
              <a:rPr lang="en-US" smtClean="0"/>
              <a:t>4/28/2023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8F91C9-7841-4F7B-8F24-B5FF45B5B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896739-CF17-4867-A5ED-317AD19F5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14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8942B-5ECF-4556-91C2-496E4C52E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16574-F79E-4B6B-B216-A7102AFE4BA5}" type="datetime1">
              <a:rPr lang="en-US" smtClean="0"/>
              <a:t>4/28/2023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1589EF-E9AD-45F7-BFBE-6F8AD3570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18E0FA-5424-403C-8462-1B7C301C6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240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27A56-C315-441C-9002-DFD599AED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57D9A-8037-4B31-951B-4675ADA69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63141B-5121-4179-B3F6-529569122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60C32E-3427-4696-A55A-56886EA24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BAA4E-8AA5-49C3-8795-DC1D4A9289DB}" type="datetime1">
              <a:rPr lang="en-US" smtClean="0"/>
              <a:t>4/28/2023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DFE526-7D20-4EC0-9624-E77981295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AA82D7-E462-4060-85D6-85CF55540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05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E919B-BF68-4590-8CA9-A51BAC0F7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4BC1AA-5C68-47DC-BBF0-1E309865E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81A636-7F9C-43EC-B2F2-6FB3323CB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19410E-A050-4AA2-BC89-EF52EB1C3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57198-2B90-4A48-8C7C-640B35CEB20B}" type="datetime1">
              <a:rPr lang="en-US" smtClean="0"/>
              <a:t>4/28/2023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C23AB0-18A5-4589-926D-C00F68CFE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54EE52-EECA-4C6E-83E9-6382044D3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68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3F6010-77C4-45FE-968C-712199A58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9B1B2C-5D5F-46D9-92F5-ECDF2816A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34894-C6F5-46F1-BAA2-AFEA88E681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45139-132B-4D90-87EB-53D7486F61B6}" type="datetime1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5B1C84-4663-4022-BBEA-7667FEBCF3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820DA-1F3A-421F-A770-A6347089E3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5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tableau.dmh.state.ma.us/#/site/Community/workbooks/2068/view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1">
            <a:extLst>
              <a:ext uri="{FF2B5EF4-FFF2-40B4-BE49-F238E27FC236}">
                <a16:creationId xmlns:a16="http://schemas.microsoft.com/office/drawing/2014/main" id="{27935B06-C567-4FAE-AA6E-B2974C1F90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EPIA - October 2022</a:t>
            </a:r>
            <a:br>
              <a:rPr lang="en-us" dirty="0">
                <a:hlinkClick r:id="rId2"/>
              </a:rPr>
            </a:br>
            <a:r>
              <a:rPr lang="en-US" dirty="0">
                <a:hlinkClick r:id="rId2"/>
              </a:rPr>
              <a:t>All Ages</a:t>
            </a:r>
            <a:endParaRPr lang="en-us" dirty="0">
              <a:hlinkClick r:id="rId2"/>
            </a:endParaRPr>
          </a:p>
        </p:txBody>
      </p:sp>
      <p:sp>
        <p:nvSpPr>
          <p:cNvPr id="3" name="slide1">
            <a:extLst>
              <a:ext uri="{FF2B5EF4-FFF2-40B4-BE49-F238E27FC236}">
                <a16:creationId xmlns:a16="http://schemas.microsoft.com/office/drawing/2014/main" id="{FC16F67B-C235-4C8A-8CAB-9F0ACE7FFC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Number of Referrals in Period: 666</a:t>
            </a:r>
            <a:endParaRPr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3B6BAE-18EE-4EFF-B21C-8E3C8BCA2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3CC38-7F33-4423-AB6D-C8361A34CE1D}" type="datetime1">
              <a:rPr lang="en-US" smtClean="0"/>
              <a:t>4/28/2023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F50F95-3F15-44B2-AFF2-94C06F468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de9" descr="Referrals by Race">
            <a:extLst>
              <a:ext uri="{FF2B5EF4-FFF2-40B4-BE49-F238E27FC236}">
                <a16:creationId xmlns:a16="http://schemas.microsoft.com/office/drawing/2014/main" id="{E670362C-9541-49B0-984D-7C41851E63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FAFF6E-ABDF-4CC9-8509-540FCFFA5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72816-C51A-4D26-B834-960293C65BA2}" type="datetime1">
              <a:rPr lang="en-US" smtClean="0"/>
              <a:t>4/28/2023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C2A482D-88F8-48B5-98B3-B614515D2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de10" descr="Referrals by Ethnicity">
            <a:extLst>
              <a:ext uri="{FF2B5EF4-FFF2-40B4-BE49-F238E27FC236}">
                <a16:creationId xmlns:a16="http://schemas.microsoft.com/office/drawing/2014/main" id="{B39D062E-0CC2-41A5-99ED-35FDA0C3ED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F5B018-40E5-4875-B558-34121D42D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CF5EF-C59A-4B6C-8DDC-C4D3749FDF85}" type="datetime1">
              <a:rPr lang="en-US" smtClean="0"/>
              <a:t>4/28/2023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A56CF1F-C3FB-4C89-9ABD-5168936D7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de11" descr="Primary Barriers to Placement">
            <a:extLst>
              <a:ext uri="{FF2B5EF4-FFF2-40B4-BE49-F238E27FC236}">
                <a16:creationId xmlns:a16="http://schemas.microsoft.com/office/drawing/2014/main" id="{B1788DF0-17CD-4C7A-AA74-CB33844355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628" y="0"/>
            <a:ext cx="6128744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BCDAD6-EB83-4249-A6CC-50E9611E5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73EC8-2638-4BB0-A28D-8C387A36E127}" type="datetime1">
              <a:rPr lang="en-US" smtClean="0"/>
              <a:t>4/28/2023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EEF0B6-2C1B-4167-BF26-98A72D1A4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ide12" descr="Primary Diagnosis">
            <a:extLst>
              <a:ext uri="{FF2B5EF4-FFF2-40B4-BE49-F238E27FC236}">
                <a16:creationId xmlns:a16="http://schemas.microsoft.com/office/drawing/2014/main" id="{1589E543-0EA7-42EB-ADCB-10D706E38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727" y="0"/>
            <a:ext cx="6228546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D5060D-9762-46D0-B628-9BC8B35D6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0A309-420C-4025-9780-07985CFAD82C}" type="datetime1">
              <a:rPr lang="en-US" smtClean="0"/>
              <a:t>4/28/2023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9B212A-4257-445C-BBAA-7C7E5B641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lide13" descr="Top 20 Boarding / Placement Hospitals">
            <a:extLst>
              <a:ext uri="{FF2B5EF4-FFF2-40B4-BE49-F238E27FC236}">
                <a16:creationId xmlns:a16="http://schemas.microsoft.com/office/drawing/2014/main" id="{463BADD1-E10C-433F-A762-561B543339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523334-0627-4539-82BD-45A240C62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9CCFB-B4EE-49E9-873D-EA74AE275D95}" type="datetime1">
              <a:rPr lang="en-US" smtClean="0"/>
              <a:t>4/28/2023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3FA17D-B747-45A5-BB95-685BCD362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lide14" descr="Boarding Facilities where  &amp;quot;Level of Care Changed&amp;quot;">
            <a:extLst>
              <a:ext uri="{FF2B5EF4-FFF2-40B4-BE49-F238E27FC236}">
                <a16:creationId xmlns:a16="http://schemas.microsoft.com/office/drawing/2014/main" id="{2B9CF7C8-4BC7-4976-A157-BB0ED68D1A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692" y="0"/>
            <a:ext cx="8440616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4A3BFC-6CBF-41E8-BA65-1C6CD8ABF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EB414-98AA-46BF-8103-6161F1445D70}" type="datetime1">
              <a:rPr lang="en-US" smtClean="0"/>
              <a:t>4/28/2023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31842B2-C4DB-40B7-900D-600F70228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lide15" descr="Referrals for Uninsured by Boarding / Placement Hospital">
            <a:extLst>
              <a:ext uri="{FF2B5EF4-FFF2-40B4-BE49-F238E27FC236}">
                <a16:creationId xmlns:a16="http://schemas.microsoft.com/office/drawing/2014/main" id="{E2A9B4D8-F3D7-4780-82B5-E2A7BA5C07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0D6416-1869-4092-B967-5BA7F3530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DAF0E-1029-4DC6-9C6F-EFE7123FB403}" type="datetime1">
              <a:rPr lang="en-US" smtClean="0"/>
              <a:t>4/28/2023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69319E-BAE9-4DFD-A3C3-95519AA19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lide16" descr="Last 12 Months Accumulated Data (White page)">
            <a:extLst>
              <a:ext uri="{FF2B5EF4-FFF2-40B4-BE49-F238E27FC236}">
                <a16:creationId xmlns:a16="http://schemas.microsoft.com/office/drawing/2014/main" id="{373755F4-E08F-441E-B5C4-EA7F63B37D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9B7951-6AAC-4F12-9686-FD4FD2DCD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BC26D-CDFD-4581-BB7B-851959D49315}" type="datetime1">
              <a:rPr lang="en-US" smtClean="0"/>
              <a:t>4/28/2023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6C4456-9348-4425-8827-9567A6C8C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slide17" descr="Number of Referrals - 12 months">
            <a:extLst>
              <a:ext uri="{FF2B5EF4-FFF2-40B4-BE49-F238E27FC236}">
                <a16:creationId xmlns:a16="http://schemas.microsoft.com/office/drawing/2014/main" id="{A4290844-CBCD-4193-BB18-BE4DB0C7F6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29E1F6-6654-4493-8574-D29DF435D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B014A-3272-46E7-B639-9980D96BD27B}" type="datetime1">
              <a:rPr lang="en-US" smtClean="0"/>
              <a:t>4/28/2023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0F442D-8848-4258-987C-0F602D041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slide18" descr="Number of Referrals by Age Group - 12 months (Line)">
            <a:extLst>
              <a:ext uri="{FF2B5EF4-FFF2-40B4-BE49-F238E27FC236}">
                <a16:creationId xmlns:a16="http://schemas.microsoft.com/office/drawing/2014/main" id="{42DFB7EE-A89B-4E22-803F-B126CCD19C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513" y="0"/>
            <a:ext cx="6882974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9EE254-47C0-4FB5-B87A-73E3584F8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95FC8-CC5F-4174-A4CA-3073EDEFF234}" type="datetime1">
              <a:rPr lang="en-US" smtClean="0"/>
              <a:t>4/28/2023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7D18C9-351E-401B-B00E-53FA9B999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62C20-CD11-4A84-BD8D-434D27C0F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FF5EC455-CEB3-45A9-A973-FE33061E33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3024563"/>
              </p:ext>
            </p:extLst>
          </p:nvPr>
        </p:nvGraphicFramePr>
        <p:xfrm>
          <a:off x="436880" y="10159"/>
          <a:ext cx="11216638" cy="6279518"/>
        </p:xfrm>
        <a:graphic>
          <a:graphicData uri="http://schemas.openxmlformats.org/drawingml/2006/table">
            <a:tbl>
              <a:tblPr/>
              <a:tblGrid>
                <a:gridCol w="1905338">
                  <a:extLst>
                    <a:ext uri="{9D8B030D-6E8A-4147-A177-3AD203B41FA5}">
                      <a16:colId xmlns:a16="http://schemas.microsoft.com/office/drawing/2014/main" val="427472083"/>
                    </a:ext>
                  </a:extLst>
                </a:gridCol>
                <a:gridCol w="530181">
                  <a:extLst>
                    <a:ext uri="{9D8B030D-6E8A-4147-A177-3AD203B41FA5}">
                      <a16:colId xmlns:a16="http://schemas.microsoft.com/office/drawing/2014/main" val="2213074440"/>
                    </a:ext>
                  </a:extLst>
                </a:gridCol>
                <a:gridCol w="530181">
                  <a:extLst>
                    <a:ext uri="{9D8B030D-6E8A-4147-A177-3AD203B41FA5}">
                      <a16:colId xmlns:a16="http://schemas.microsoft.com/office/drawing/2014/main" val="242588912"/>
                    </a:ext>
                  </a:extLst>
                </a:gridCol>
                <a:gridCol w="530181">
                  <a:extLst>
                    <a:ext uri="{9D8B030D-6E8A-4147-A177-3AD203B41FA5}">
                      <a16:colId xmlns:a16="http://schemas.microsoft.com/office/drawing/2014/main" val="722772842"/>
                    </a:ext>
                  </a:extLst>
                </a:gridCol>
                <a:gridCol w="530181">
                  <a:extLst>
                    <a:ext uri="{9D8B030D-6E8A-4147-A177-3AD203B41FA5}">
                      <a16:colId xmlns:a16="http://schemas.microsoft.com/office/drawing/2014/main" val="1761973460"/>
                    </a:ext>
                  </a:extLst>
                </a:gridCol>
                <a:gridCol w="372783">
                  <a:extLst>
                    <a:ext uri="{9D8B030D-6E8A-4147-A177-3AD203B41FA5}">
                      <a16:colId xmlns:a16="http://schemas.microsoft.com/office/drawing/2014/main" val="628104762"/>
                    </a:ext>
                  </a:extLst>
                </a:gridCol>
                <a:gridCol w="530181">
                  <a:extLst>
                    <a:ext uri="{9D8B030D-6E8A-4147-A177-3AD203B41FA5}">
                      <a16:colId xmlns:a16="http://schemas.microsoft.com/office/drawing/2014/main" val="684645300"/>
                    </a:ext>
                  </a:extLst>
                </a:gridCol>
                <a:gridCol w="530181">
                  <a:extLst>
                    <a:ext uri="{9D8B030D-6E8A-4147-A177-3AD203B41FA5}">
                      <a16:colId xmlns:a16="http://schemas.microsoft.com/office/drawing/2014/main" val="2781439938"/>
                    </a:ext>
                  </a:extLst>
                </a:gridCol>
                <a:gridCol w="530181">
                  <a:extLst>
                    <a:ext uri="{9D8B030D-6E8A-4147-A177-3AD203B41FA5}">
                      <a16:colId xmlns:a16="http://schemas.microsoft.com/office/drawing/2014/main" val="3260590385"/>
                    </a:ext>
                  </a:extLst>
                </a:gridCol>
                <a:gridCol w="530181">
                  <a:extLst>
                    <a:ext uri="{9D8B030D-6E8A-4147-A177-3AD203B41FA5}">
                      <a16:colId xmlns:a16="http://schemas.microsoft.com/office/drawing/2014/main" val="3783817005"/>
                    </a:ext>
                  </a:extLst>
                </a:gridCol>
                <a:gridCol w="530181">
                  <a:extLst>
                    <a:ext uri="{9D8B030D-6E8A-4147-A177-3AD203B41FA5}">
                      <a16:colId xmlns:a16="http://schemas.microsoft.com/office/drawing/2014/main" val="3891603507"/>
                    </a:ext>
                  </a:extLst>
                </a:gridCol>
                <a:gridCol w="795271">
                  <a:extLst>
                    <a:ext uri="{9D8B030D-6E8A-4147-A177-3AD203B41FA5}">
                      <a16:colId xmlns:a16="http://schemas.microsoft.com/office/drawing/2014/main" val="2639761717"/>
                    </a:ext>
                  </a:extLst>
                </a:gridCol>
                <a:gridCol w="455623">
                  <a:extLst>
                    <a:ext uri="{9D8B030D-6E8A-4147-A177-3AD203B41FA5}">
                      <a16:colId xmlns:a16="http://schemas.microsoft.com/office/drawing/2014/main" val="3422548053"/>
                    </a:ext>
                  </a:extLst>
                </a:gridCol>
                <a:gridCol w="795271">
                  <a:extLst>
                    <a:ext uri="{9D8B030D-6E8A-4147-A177-3AD203B41FA5}">
                      <a16:colId xmlns:a16="http://schemas.microsoft.com/office/drawing/2014/main" val="1913763508"/>
                    </a:ext>
                  </a:extLst>
                </a:gridCol>
                <a:gridCol w="795271">
                  <a:extLst>
                    <a:ext uri="{9D8B030D-6E8A-4147-A177-3AD203B41FA5}">
                      <a16:colId xmlns:a16="http://schemas.microsoft.com/office/drawing/2014/main" val="3289444658"/>
                    </a:ext>
                  </a:extLst>
                </a:gridCol>
                <a:gridCol w="795271">
                  <a:extLst>
                    <a:ext uri="{9D8B030D-6E8A-4147-A177-3AD203B41FA5}">
                      <a16:colId xmlns:a16="http://schemas.microsoft.com/office/drawing/2014/main" val="2446333443"/>
                    </a:ext>
                  </a:extLst>
                </a:gridCol>
                <a:gridCol w="530181">
                  <a:extLst>
                    <a:ext uri="{9D8B030D-6E8A-4147-A177-3AD203B41FA5}">
                      <a16:colId xmlns:a16="http://schemas.microsoft.com/office/drawing/2014/main" val="3825100300"/>
                    </a:ext>
                  </a:extLst>
                </a:gridCol>
              </a:tblGrid>
              <a:tr h="696931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</a:rPr>
                        <a:t>Expedited Psychiatric Inpatient Admission  Dashboard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Oct-22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Sep-22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Oct-21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Variance               (Oct  21 vs. Oct 22)</a:t>
                      </a:r>
                    </a:p>
                  </a:txBody>
                  <a:tcPr marL="4953" marR="4953" marT="495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Percent Change (Oct 21 vs. Oct 22)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1291063"/>
                  </a:ext>
                </a:extLst>
              </a:tr>
              <a:tr h="4074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Referrals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Time to Placement  (Days)</a:t>
                      </a:r>
                    </a:p>
                  </a:txBody>
                  <a:tcPr marL="4953" marR="4953" marT="49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Referrals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ATP</a:t>
                      </a:r>
                      <a:r>
                        <a:rPr lang="en-US" sz="9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Referrals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Time to Placement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Referrals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ATP</a:t>
                      </a:r>
                      <a:r>
                        <a:rPr lang="en-US" sz="9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Referrals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ATP</a:t>
                      </a:r>
                      <a:r>
                        <a:rPr lang="en-US" sz="9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5949279"/>
                  </a:ext>
                </a:extLst>
              </a:tr>
              <a:tr h="2144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Average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Median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Max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Average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Max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9700777"/>
                  </a:ext>
                </a:extLst>
              </a:tr>
              <a:tr h="2144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SUMMARY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666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2.94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27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717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3.52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807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3.78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46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-141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-0.84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-17%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-22%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373302"/>
                  </a:ext>
                </a:extLst>
              </a:tr>
              <a:tr h="214440">
                <a:tc gridSpan="17"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Age </a:t>
                      </a:r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(1 Referral in October and 4 referrals in September with unknown age not included in age groupings)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1000326"/>
                  </a:ext>
                </a:extLst>
              </a:tr>
              <a:tr h="214440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0-12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9%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4.39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27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101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13%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6.49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29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-40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-2.10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-40%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-32%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725228"/>
                  </a:ext>
                </a:extLst>
              </a:tr>
              <a:tr h="214440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13-17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119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18%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3.65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24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91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13%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6.81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216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27%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5.39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46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-97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-1.74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-45%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-32%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5190322"/>
                  </a:ext>
                </a:extLst>
              </a:tr>
              <a:tr h="214440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1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Subtotal: 0-17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180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27%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3.90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26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121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17%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6.12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317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39%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5.74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46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-137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-1.84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-43%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-32%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9512978"/>
                  </a:ext>
                </a:extLst>
              </a:tr>
              <a:tr h="214440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18-22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49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7%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2.14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17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45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3.24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49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2.92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13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-0.78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-27%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0046238"/>
                  </a:ext>
                </a:extLst>
              </a:tr>
              <a:tr h="214440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23-64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393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59%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2.61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27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502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70%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2.91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417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52%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2.41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33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-24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0.20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-6%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8%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3442014"/>
                  </a:ext>
                </a:extLst>
              </a:tr>
              <a:tr h="214440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65+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43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2.95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45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3.91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24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3.54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13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19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-0.59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79%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-17%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026230"/>
                  </a:ext>
                </a:extLst>
              </a:tr>
              <a:tr h="214440">
                <a:tc gridSpan="17"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Insurance Coverage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2156177"/>
                  </a:ext>
                </a:extLst>
              </a:tr>
              <a:tr h="214440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Commercial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71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10%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3.75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15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8%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3.85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114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14%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5.68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46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-43.00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-1.93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-38%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-34%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2761796"/>
                  </a:ext>
                </a:extLst>
              </a:tr>
              <a:tr h="214440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Health Safety Net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4.33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9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-1.00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-3.33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-33%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-77%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6251215"/>
                  </a:ext>
                </a:extLst>
              </a:tr>
              <a:tr h="243032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MassHealth ACO/MCO</a:t>
                      </a:r>
                      <a:r>
                        <a:rPr lang="en-US" sz="9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442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65%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2.99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27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461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64%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3.56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516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64%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3.44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33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-74.00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-0.45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-14%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-13%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6708615"/>
                  </a:ext>
                </a:extLst>
              </a:tr>
              <a:tr h="214440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MassHealth Fee-for-Service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8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8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3.13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50%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5599804"/>
                  </a:ext>
                </a:extLst>
              </a:tr>
              <a:tr h="214440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MassHealth (Unspecified)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1.80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4.75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17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1.94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-12.00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-0.14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-71%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-7%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6510985"/>
                  </a:ext>
                </a:extLst>
              </a:tr>
              <a:tr h="214440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Medicare Only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24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1.17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9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2.54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16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3.13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12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8.00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-1.96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50%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-63%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7510542"/>
                  </a:ext>
                </a:extLst>
              </a:tr>
              <a:tr h="214440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Medicaid only - Out of State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7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3.86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9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4.33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6.80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16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-2.94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40%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-43%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0669895"/>
                  </a:ext>
                </a:extLst>
              </a:tr>
              <a:tr h="214440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Medicaid-Medicare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110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16%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2.69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18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148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21%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3.44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107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13%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3.34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23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-0.65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-19%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1276709"/>
                  </a:ext>
                </a:extLst>
              </a:tr>
              <a:tr h="214440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Uninsured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17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2.41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12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2.81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25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5.12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-8.00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-2.71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-32%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-53%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1649114"/>
                  </a:ext>
                </a:extLst>
              </a:tr>
              <a:tr h="214440">
                <a:tc gridSpan="17"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State Agency Engagement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8338935"/>
                  </a:ext>
                </a:extLst>
              </a:tr>
              <a:tr h="214440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DCF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63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4.02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26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58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5.72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83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7.06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29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-20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-3.04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-24%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-43%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1086690"/>
                  </a:ext>
                </a:extLst>
              </a:tr>
              <a:tr h="214440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DDS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8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2.63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13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1.92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9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-2.38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-11%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-48%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5345104"/>
                  </a:ext>
                </a:extLst>
              </a:tr>
              <a:tr h="214440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DMH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85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3.73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23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98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3.66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67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5.24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33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18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-1.51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27%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-29%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0263507"/>
                  </a:ext>
                </a:extLst>
              </a:tr>
              <a:tr h="214440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DYS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7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4.75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3.5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-0.75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-25%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-16%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6227571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72805B-335D-47E4-92C8-138CC5BE9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E78D9-5853-4951-9BDF-6173F088EA5D}" type="datetime1">
              <a:rPr lang="en-US" smtClean="0"/>
              <a:t>4/28/2023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B28992-E2EA-4F89-B8F0-99DFC6D15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D52FA4-281C-4B5A-BDC8-7CE12D320A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004" y="6382385"/>
            <a:ext cx="9507416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14786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slide19" descr="Number of Referrals with State Agency Involvement - 12 months (Line)">
            <a:extLst>
              <a:ext uri="{FF2B5EF4-FFF2-40B4-BE49-F238E27FC236}">
                <a16:creationId xmlns:a16="http://schemas.microsoft.com/office/drawing/2014/main" id="{BACBFC8F-7A7B-4A55-978D-67486E8829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584" y="0"/>
            <a:ext cx="7022831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086618-FCB7-40DC-9097-5284CE50D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37C53-EAA4-47AB-A00D-8705CBD25229}" type="datetime1">
              <a:rPr lang="en-US" smtClean="0"/>
              <a:t>4/28/2023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CC3DFCD-4143-4855-A624-E8A4ED04A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slide20" descr="Average Time (Days) to Placement after Referral by Referral Date - 12 months">
            <a:extLst>
              <a:ext uri="{FF2B5EF4-FFF2-40B4-BE49-F238E27FC236}">
                <a16:creationId xmlns:a16="http://schemas.microsoft.com/office/drawing/2014/main" id="{809E5B2B-1712-4852-AE35-B4799006CB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058" y="0"/>
            <a:ext cx="7951883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C4203C-331A-4533-A5D3-8B0704B28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D4C4A-EE83-44B8-9BF7-0A42E354525D}" type="datetime1">
              <a:rPr lang="en-US" smtClean="0"/>
              <a:t>4/28/2023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BDB5B6D-88BF-4F9B-91FD-A71F678A8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slide21" descr="Top 15 Primary Barriers to Placement - 12 months">
            <a:extLst>
              <a:ext uri="{FF2B5EF4-FFF2-40B4-BE49-F238E27FC236}">
                <a16:creationId xmlns:a16="http://schemas.microsoft.com/office/drawing/2014/main" id="{A3C0D1C2-9FDA-4AC3-8704-BB1E384A81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628" y="0"/>
            <a:ext cx="6128744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4A9105-1F8A-436F-AB33-1A69830DB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06866-EE7B-4AC4-8235-39BF99AF0A0C}" type="datetime1">
              <a:rPr lang="en-US" smtClean="0"/>
              <a:t>4/28/2023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2CB257-E6A8-4431-B946-E3EE9C142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slide22" descr="Top 5 Barriers to Placement by Month - 12 months (Line graph)">
            <a:extLst>
              <a:ext uri="{FF2B5EF4-FFF2-40B4-BE49-F238E27FC236}">
                <a16:creationId xmlns:a16="http://schemas.microsoft.com/office/drawing/2014/main" id="{329ADD4A-108A-4D3E-B938-CBF6F66B60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562D69-1F02-4D31-B20C-5858CD308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CBD-A63B-43ED-B721-65AFA249C6CB}" type="datetime1">
              <a:rPr lang="en-US" smtClean="0"/>
              <a:t>4/28/2023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DE5685-4BE2-4E58-B649-8ABF3124E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slide23" descr="Top 5 Barriers to Placement by Month - 12 months (Table)">
            <a:extLst>
              <a:ext uri="{FF2B5EF4-FFF2-40B4-BE49-F238E27FC236}">
                <a16:creationId xmlns:a16="http://schemas.microsoft.com/office/drawing/2014/main" id="{DF93391F-2922-45FB-88B4-D9AE3BBD2C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EDFA9F-DF6F-452F-AF53-F412C42B0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0971A-FC3C-45BB-A04C-BCE1F029DDA2}" type="datetime1">
              <a:rPr lang="en-US" smtClean="0"/>
              <a:t>4/28/2023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C7C53B-E25A-4526-A11B-E1A016DF5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slide24" descr="Top 20 Boarding / Placement Hospitals - 12 months">
            <a:extLst>
              <a:ext uri="{FF2B5EF4-FFF2-40B4-BE49-F238E27FC236}">
                <a16:creationId xmlns:a16="http://schemas.microsoft.com/office/drawing/2014/main" id="{BE5BF715-4A7E-4E9D-9AA7-355BC513B2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72AB70-0CAF-4E10-B507-AD99FD792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4880-3E0C-48B1-A607-554DDBDD9652}" type="datetime1">
              <a:rPr lang="en-US" smtClean="0"/>
              <a:t>4/28/2023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7B899A-6E8B-4822-95EC-36D439EC6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slide25" descr="Repeat EPIA Referrals">
            <a:extLst>
              <a:ext uri="{FF2B5EF4-FFF2-40B4-BE49-F238E27FC236}">
                <a16:creationId xmlns:a16="http://schemas.microsoft.com/office/drawing/2014/main" id="{E433A7F3-569A-4113-B7BA-C5B8874275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97505D-B1A1-4A21-9338-AC0B5DAF9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44E96-2911-4001-B28F-8FBF37ACB6A4}" type="datetime1">
              <a:rPr lang="en-US" smtClean="0"/>
              <a:t>4/28/2023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016174-21D1-407C-9AE9-97572BDB0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slide26" descr="RePeat Boarding Risk">
            <a:extLst>
              <a:ext uri="{FF2B5EF4-FFF2-40B4-BE49-F238E27FC236}">
                <a16:creationId xmlns:a16="http://schemas.microsoft.com/office/drawing/2014/main" id="{0BCAFB1D-8B00-480B-B181-6C089AD8F2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28CE94-8E81-4942-AB06-8CC5B2315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2F982-58EB-46CC-8B02-381261523AF7}" type="datetime1">
              <a:rPr lang="en-US" smtClean="0"/>
              <a:t>4/28/2023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04118A-8429-4143-A04A-E5D8D284D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Referrals by Insurance Plan Type Commercial split">
            <a:extLst>
              <a:ext uri="{FF2B5EF4-FFF2-40B4-BE49-F238E27FC236}">
                <a16:creationId xmlns:a16="http://schemas.microsoft.com/office/drawing/2014/main" id="{64A48977-FD7A-498E-AD1A-8924A4AC1D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EE9A64-721C-4977-A513-FAD56FFFA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5F0A-9F3C-4148-9452-31EBA7666010}" type="datetime1">
              <a:rPr lang="en-US" smtClean="0"/>
              <a:t>4/28/2023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DF74AF-4FD8-47EB-AF1F-898ACC3D8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3" descr="Type of Referral">
            <a:extLst>
              <a:ext uri="{FF2B5EF4-FFF2-40B4-BE49-F238E27FC236}">
                <a16:creationId xmlns:a16="http://schemas.microsoft.com/office/drawing/2014/main" id="{55013969-D21F-482B-A667-F44BE11166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7BCE19-2497-4728-8C21-F48A229CD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FE4FC-1F1D-489B-8EBF-38E280335A24}" type="datetime1">
              <a:rPr lang="en-US" smtClean="0"/>
              <a:t>4/28/2023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FB4901-6684-4B39-97B4-E7359C16F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de4" descr="Time to Referral (Days) from Initial Evaluation">
            <a:extLst>
              <a:ext uri="{FF2B5EF4-FFF2-40B4-BE49-F238E27FC236}">
                <a16:creationId xmlns:a16="http://schemas.microsoft.com/office/drawing/2014/main" id="{5948D535-5CFC-43E6-8620-3C45BACD46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701" y="0"/>
            <a:ext cx="7294596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0DEB04-3D10-454B-A5DA-384A05E21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357BC-9B3A-4543-B141-EFAF3A6B05D2}" type="datetime1">
              <a:rPr lang="en-US" smtClean="0"/>
              <a:t>4/28/2023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A85AED-4F77-42FC-BF7E-658B58FAC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de5" descr="Time to Referral (Days) from Initial Evaluation by outcome">
            <a:extLst>
              <a:ext uri="{FF2B5EF4-FFF2-40B4-BE49-F238E27FC236}">
                <a16:creationId xmlns:a16="http://schemas.microsoft.com/office/drawing/2014/main" id="{148C97BC-567E-4437-99F2-74A11F5E9D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055" y="0"/>
            <a:ext cx="7427890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9663B9-B5A6-4038-8F84-0FC8F13D4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ACD74-1956-4CFC-8B80-1E9ADEB32952}" type="datetime1">
              <a:rPr lang="en-US" smtClean="0"/>
              <a:t>4/28/2023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6F16FC-4CD6-4F32-A075-A063FB26E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de6" descr="Time to Placement from Referral">
            <a:extLst>
              <a:ext uri="{FF2B5EF4-FFF2-40B4-BE49-F238E27FC236}">
                <a16:creationId xmlns:a16="http://schemas.microsoft.com/office/drawing/2014/main" id="{237A6C1A-F82A-4A0F-819E-EA31F09FA5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701" y="0"/>
            <a:ext cx="7294596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EA94F8-A26F-4495-A9AF-54CE918F8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FAA81-141B-40F7-BD9F-B65ABC0150D7}" type="datetime1">
              <a:rPr lang="en-US" smtClean="0"/>
              <a:t>4/28/2023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9A343C-32A6-494F-A130-0DDABD952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de7" descr="Referrals by Age Group">
            <a:extLst>
              <a:ext uri="{FF2B5EF4-FFF2-40B4-BE49-F238E27FC236}">
                <a16:creationId xmlns:a16="http://schemas.microsoft.com/office/drawing/2014/main" id="{3161BB8F-4CE6-4604-A547-B85A674CB6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523D05-EFA6-49D9-BCDB-251B70DE2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32A37-E752-4410-828E-96BA1DF78ABF}" type="datetime1">
              <a:rPr lang="en-US" smtClean="0"/>
              <a:t>4/28/2023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1BFEBC4-F89C-4570-84F2-15D4E4F4F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de8" descr="Referrals by Gender">
            <a:extLst>
              <a:ext uri="{FF2B5EF4-FFF2-40B4-BE49-F238E27FC236}">
                <a16:creationId xmlns:a16="http://schemas.microsoft.com/office/drawing/2014/main" id="{A379B35E-FAFF-4F1F-9B6A-72D97D81EE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CA0E9E-5AFD-4DFE-B4EC-46E3E12E1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70E10-0AEC-4FCD-9376-8F9AAF57C13A}" type="datetime1">
              <a:rPr lang="en-US" smtClean="0"/>
              <a:t>4/28/2023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3B8A43-24AC-4F53-8D77-DE94A6019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632</Words>
  <Application>Microsoft Office PowerPoint</Application>
  <PresentationFormat>Widescreen</PresentationFormat>
  <Paragraphs>405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Garamond</vt:lpstr>
      <vt:lpstr>Office Theme</vt:lpstr>
      <vt:lpstr>EPIA - October 2022 All Ages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EPIA - October 2022 All Ages</dc:title>
  <dc:creator>MacLeod, Jill (DMH)</dc:creator>
  <cp:lastModifiedBy>MacLeod, Jill (DMH)</cp:lastModifiedBy>
  <cp:revision>1</cp:revision>
  <dcterms:created xsi:type="dcterms:W3CDTF">2023-04-28T17:04:46Z</dcterms:created>
  <dcterms:modified xsi:type="dcterms:W3CDTF">2023-04-28T17:07:38Z</dcterms:modified>
</cp:coreProperties>
</file>