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AE689-416A-4425-8441-679F65577DBB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7C632-BB1F-4A45-A31C-FEF6739E5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06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mhtbl-wap1.cs.govt.state.ma.us/#/site/Others/workbooks/2017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672AD789-2DA1-4E29-9A04-63352D0843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Monthly Report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October 2023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18 and older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BCEC097C-6DC7-4DE5-B378-4C44EAE7F8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283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51CFA-8636-F6C7-919F-88C1ED10C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052EDD-6F4A-30C2-2BBF-17DC41696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Race">
            <a:extLst>
              <a:ext uri="{FF2B5EF4-FFF2-40B4-BE49-F238E27FC236}">
                <a16:creationId xmlns:a16="http://schemas.microsoft.com/office/drawing/2014/main" id="{664B28D5-C9F1-4ED4-8E93-4AC303FB8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8C5360-906B-5FE6-8EF5-B21AD43E3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A288D8-B42D-FD60-6D0F-1E296537A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Referrals by Ethnicity">
            <a:extLst>
              <a:ext uri="{FF2B5EF4-FFF2-40B4-BE49-F238E27FC236}">
                <a16:creationId xmlns:a16="http://schemas.microsoft.com/office/drawing/2014/main" id="{C9E02A25-1DED-4C97-97F7-A794CAACC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00F87F-2D97-D330-8D5E-0607AE5A5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66769D-F7CC-BD32-07DF-632F6208E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Diagnosis ">
            <a:extLst>
              <a:ext uri="{FF2B5EF4-FFF2-40B4-BE49-F238E27FC236}">
                <a16:creationId xmlns:a16="http://schemas.microsoft.com/office/drawing/2014/main" id="{717F2B99-66C7-493E-B32F-B95D4FA7C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7415"/>
            <a:ext cx="12192000" cy="340316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89862B-CDAC-7991-2AF7-B302789B6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CEF256-A645-B724-9593-895744E8D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arriers">
            <a:extLst>
              <a:ext uri="{FF2B5EF4-FFF2-40B4-BE49-F238E27FC236}">
                <a16:creationId xmlns:a16="http://schemas.microsoft.com/office/drawing/2014/main" id="{F004F7AA-28FC-4A94-BCEC-7534DCDF3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172"/>
            <a:ext cx="12192000" cy="37816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D51978-3A60-5C29-A158-D494FE6D0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92ACF2-2971-6076-3BD2-D111DBC2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Top 20 Boarding / Placement Hospitals">
            <a:extLst>
              <a:ext uri="{FF2B5EF4-FFF2-40B4-BE49-F238E27FC236}">
                <a16:creationId xmlns:a16="http://schemas.microsoft.com/office/drawing/2014/main" id="{41EDE9DD-2CB8-4E4F-90A3-3402077A7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0087E9-E30B-75F4-E196-6AFACFB56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D7C822-273F-625A-1B81-F97698CF1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Boarding Facilities where  &amp;quot;Level of Care Changed&amp;quot;">
            <a:extLst>
              <a:ext uri="{FF2B5EF4-FFF2-40B4-BE49-F238E27FC236}">
                <a16:creationId xmlns:a16="http://schemas.microsoft.com/office/drawing/2014/main" id="{B980048B-0A82-4C36-B971-EA8BAF66D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807A42-8388-9C01-1B2A-5A1C57F9C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A7189A-479D-001B-78B0-ADE2C87FB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Referrals for Uninsured by Boarding / Placement Hospital">
            <a:extLst>
              <a:ext uri="{FF2B5EF4-FFF2-40B4-BE49-F238E27FC236}">
                <a16:creationId xmlns:a16="http://schemas.microsoft.com/office/drawing/2014/main" id="{CEF12570-E5F2-4E67-BFD6-7BA85609B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0C6549-F48F-07A0-773B-EA67D818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43ADF6-4DE0-AA92-BC92-5D855A3F9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EPIA Monthly ">
            <a:extLst>
              <a:ext uri="{FF2B5EF4-FFF2-40B4-BE49-F238E27FC236}">
                <a16:creationId xmlns:a16="http://schemas.microsoft.com/office/drawing/2014/main" id="{FA760E1B-FF29-4E97-BB65-5B1A9FD9D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880D88-6731-B387-DC8D-D6615C03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3E8C9-F515-E7CE-7920-7FFC926F1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Referrals by Insurance Plan Type Commercial split">
            <a:extLst>
              <a:ext uri="{FF2B5EF4-FFF2-40B4-BE49-F238E27FC236}">
                <a16:creationId xmlns:a16="http://schemas.microsoft.com/office/drawing/2014/main" id="{08A4AD9C-017C-41AF-BFA4-73A4A6ADA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1E4E84-169C-9098-E791-4FD879CAB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BC6BD-9BD6-6F60-E3C5-A203EEA42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 Referring Organization Type">
            <a:extLst>
              <a:ext uri="{FF2B5EF4-FFF2-40B4-BE49-F238E27FC236}">
                <a16:creationId xmlns:a16="http://schemas.microsoft.com/office/drawing/2014/main" id="{1CF38328-6599-4FE9-B1D9-97BC161C4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E0601E-E029-CBE4-D876-6FA0B7C81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A82084-C142-C0B3-8E9C-25BFCA33E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">
            <a:extLst>
              <a:ext uri="{FF2B5EF4-FFF2-40B4-BE49-F238E27FC236}">
                <a16:creationId xmlns:a16="http://schemas.microsoft.com/office/drawing/2014/main" id="{B5FADDDF-D039-441F-9F72-6C76954E5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29" y="0"/>
            <a:ext cx="93083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60221C-4D34-2D98-C724-2875712D9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5C831C-FBF3-FF94-4591-6006C87B5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Referral (Days) from Initial Evaluation by Outcome">
            <a:extLst>
              <a:ext uri="{FF2B5EF4-FFF2-40B4-BE49-F238E27FC236}">
                <a16:creationId xmlns:a16="http://schemas.microsoft.com/office/drawing/2014/main" id="{810D3500-905F-4DF5-8DEF-EAB0B7329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00" y="0"/>
            <a:ext cx="10250599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2E96F3-F786-E0AB-095E-FEEA5CE62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B1AEEB-2C64-F19F-D14E-EBD1C358D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Time to Placement from Referral">
            <a:extLst>
              <a:ext uri="{FF2B5EF4-FFF2-40B4-BE49-F238E27FC236}">
                <a16:creationId xmlns:a16="http://schemas.microsoft.com/office/drawing/2014/main" id="{10B6BC5C-E513-4365-9AE9-12A696A7D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29" y="0"/>
            <a:ext cx="93083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8AB25F-A594-6CC6-B8C2-0D053DCAE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1F948E-E347-FCB6-C9E5-8537BFB58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Age Group">
            <a:extLst>
              <a:ext uri="{FF2B5EF4-FFF2-40B4-BE49-F238E27FC236}">
                <a16:creationId xmlns:a16="http://schemas.microsoft.com/office/drawing/2014/main" id="{D296FFBB-3CEF-4F3C-9753-525D0D7A0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C0533C-ED44-47E4-FB3C-0F9331227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BD6283-17CA-E69B-82A7-57D0B9A76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Gender">
            <a:extLst>
              <a:ext uri="{FF2B5EF4-FFF2-40B4-BE49-F238E27FC236}">
                <a16:creationId xmlns:a16="http://schemas.microsoft.com/office/drawing/2014/main" id="{6B160A0D-3D61-4F01-B1BD-40987102B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F4AA46-C23A-4229-1FF1-3E8CBDF7C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14BCB1-E354-4424-9670-DA51DEF0E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50</Words>
  <Application>Microsoft Office PowerPoint</Application>
  <PresentationFormat>Widescreen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EPIA Monthly Report October 2023 Ages 18 and older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Monthly Report October 2023 Ages 18 and older</dc:title>
  <dc:creator>MacLeod, Jill (DMH)</dc:creator>
  <cp:lastModifiedBy>MacLeod, Jill (DMH)</cp:lastModifiedBy>
  <cp:revision>1</cp:revision>
  <dcterms:created xsi:type="dcterms:W3CDTF">2023-11-15T18:12:11Z</dcterms:created>
  <dcterms:modified xsi:type="dcterms:W3CDTF">2023-11-15T18:15:39Z</dcterms:modified>
</cp:coreProperties>
</file>