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F73997-F993-4F89-966C-F3B7148C8C73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E8EDE9-7300-4F2A-846C-9942021C3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594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11/15/2023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dmhtbl-wap1.cs.govt.state.ma.us/#/site/Others/workbooks/2017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40258227-9809-44BD-9D92-A97D767757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Monthly Report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October 2023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0 to 17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ED2ECFE3-F742-472D-9FF2-EE7DFC5AF3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127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678C29-8C98-89AF-7928-6C2530D43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A96A56-1B73-5043-FD04-3D52CA971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EPIA Monthly ">
            <a:extLst>
              <a:ext uri="{FF2B5EF4-FFF2-40B4-BE49-F238E27FC236}">
                <a16:creationId xmlns:a16="http://schemas.microsoft.com/office/drawing/2014/main" id="{BB4E0AE1-04AA-45C2-9499-3847B8144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433D5F-A2E8-1696-C791-6CD1534A8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CB6ABE-FCFB-7911-C0F7-9155536B8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Referrals by Insurance Plan Type Commercial split">
            <a:extLst>
              <a:ext uri="{FF2B5EF4-FFF2-40B4-BE49-F238E27FC236}">
                <a16:creationId xmlns:a16="http://schemas.microsoft.com/office/drawing/2014/main" id="{F696B4DF-9E86-46E9-9F46-72654107A2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69108C-EE21-59FB-DEBF-0E34FFD15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4FD428-7CAB-752A-D325-8BCA7CC67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 Referring Organization Type">
            <a:extLst>
              <a:ext uri="{FF2B5EF4-FFF2-40B4-BE49-F238E27FC236}">
                <a16:creationId xmlns:a16="http://schemas.microsoft.com/office/drawing/2014/main" id="{EDB5DC12-EAA2-434F-9152-5D9017ACF5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F2AE97-4208-9E2F-14BE-544F5FBD7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C3C2F3-F27B-B86A-E12A-195F4D8D3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">
            <a:extLst>
              <a:ext uri="{FF2B5EF4-FFF2-40B4-BE49-F238E27FC236}">
                <a16:creationId xmlns:a16="http://schemas.microsoft.com/office/drawing/2014/main" id="{978AC173-D290-4E61-BC89-0D871C165B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829" y="0"/>
            <a:ext cx="93083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683C98-7D74-F423-F80B-7D8642BC3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7BD7C3-10BE-1CBB-1BCF-DC288D01B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Referral (Days) from Initial Evaluation by Outcome">
            <a:extLst>
              <a:ext uri="{FF2B5EF4-FFF2-40B4-BE49-F238E27FC236}">
                <a16:creationId xmlns:a16="http://schemas.microsoft.com/office/drawing/2014/main" id="{56357646-A750-406C-A1E6-D1165C1D27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700" y="0"/>
            <a:ext cx="10250599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1348DE-FBFD-DBF2-F6BC-433C5CEC4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2EE8B2-0C5F-98B3-C2E2-F990E6926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Time to Placement from Referral">
            <a:extLst>
              <a:ext uri="{FF2B5EF4-FFF2-40B4-BE49-F238E27FC236}">
                <a16:creationId xmlns:a16="http://schemas.microsoft.com/office/drawing/2014/main" id="{9CE4E1F1-FC66-4F77-B577-5C288F13A6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829" y="0"/>
            <a:ext cx="93083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EB99D7-D9E7-9C3D-D9D9-05FCEABF4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E684B0C-7FEA-42DE-9C1D-3A591AB23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Age Group">
            <a:extLst>
              <a:ext uri="{FF2B5EF4-FFF2-40B4-BE49-F238E27FC236}">
                <a16:creationId xmlns:a16="http://schemas.microsoft.com/office/drawing/2014/main" id="{0C1FE8AF-46D9-453B-8ECF-A79224974A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9EA492-C45B-7C71-AC37-9AB262C76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BBF3BBF-96DD-EA7A-4ABD-DCC6CC0BE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Gender">
            <a:extLst>
              <a:ext uri="{FF2B5EF4-FFF2-40B4-BE49-F238E27FC236}">
                <a16:creationId xmlns:a16="http://schemas.microsoft.com/office/drawing/2014/main" id="{2734AF6C-EDE0-4D26-A9AE-D42AA7E519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146410-3905-7FE9-9024-AA585156F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692165-F316-B70D-743A-43A94462F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Race">
            <a:extLst>
              <a:ext uri="{FF2B5EF4-FFF2-40B4-BE49-F238E27FC236}">
                <a16:creationId xmlns:a16="http://schemas.microsoft.com/office/drawing/2014/main" id="{C04C8540-42A2-4BA1-8013-DEA612CCA9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EC6F3D-75FB-33F9-8568-CE2577F66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5B53B82-0B87-2A5D-F271-11C4AAB6C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Referrals by Ethnicity">
            <a:extLst>
              <a:ext uri="{FF2B5EF4-FFF2-40B4-BE49-F238E27FC236}">
                <a16:creationId xmlns:a16="http://schemas.microsoft.com/office/drawing/2014/main" id="{006D9802-D2F2-43A5-9B2A-06B8DB8C08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58171D-41BC-C428-1C43-BE9BB65CE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16897C-493F-1622-4F9D-7C9C6C5B9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Diagnosis ">
            <a:extLst>
              <a:ext uri="{FF2B5EF4-FFF2-40B4-BE49-F238E27FC236}">
                <a16:creationId xmlns:a16="http://schemas.microsoft.com/office/drawing/2014/main" id="{D8213B54-926F-45B2-9BA7-514C94F761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1144"/>
            <a:ext cx="12192000" cy="301571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424063-9F3C-0478-B53D-918933BB1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DCDA3F7-B2AC-B2D4-7C95-587C5F7E9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arriers">
            <a:extLst>
              <a:ext uri="{FF2B5EF4-FFF2-40B4-BE49-F238E27FC236}">
                <a16:creationId xmlns:a16="http://schemas.microsoft.com/office/drawing/2014/main" id="{24EC3B13-04C3-4032-88ED-F1ED51832E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38260"/>
            <a:ext cx="12192000" cy="338147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88EF1D-05AB-9B25-2C77-DAB53D93A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BDFB2C-694A-DDE4-5192-C0A5148AE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Top 20 Boarding / Placement Hospitals">
            <a:extLst>
              <a:ext uri="{FF2B5EF4-FFF2-40B4-BE49-F238E27FC236}">
                <a16:creationId xmlns:a16="http://schemas.microsoft.com/office/drawing/2014/main" id="{70F89EA1-B81E-46DC-AEE9-5848201E72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218153-3B64-D761-023F-DB963C21F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4EAC2B-6A51-A06F-336E-7427DEB67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Boarding Facilities where  &amp;quot;Level of Care Changed&amp;quot;">
            <a:extLst>
              <a:ext uri="{FF2B5EF4-FFF2-40B4-BE49-F238E27FC236}">
                <a16:creationId xmlns:a16="http://schemas.microsoft.com/office/drawing/2014/main" id="{22221D2C-2194-4CFE-A85E-721E266441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870BE1-0E18-776E-FD9B-823CC5BDC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FF075E-3C05-7781-14CD-889004EFE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Referrals for Uninsured by Boarding / Placement Hospital">
            <a:extLst>
              <a:ext uri="{FF2B5EF4-FFF2-40B4-BE49-F238E27FC236}">
                <a16:creationId xmlns:a16="http://schemas.microsoft.com/office/drawing/2014/main" id="{483A2CFA-CB08-4C20-A660-F8AEF4CC94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47467F-A5A0-4ED2-2724-8F7488FBB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1EB71A-6AC8-3CF2-F620-E763C4D56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50</Words>
  <Application>Microsoft Office PowerPoint</Application>
  <PresentationFormat>Widescreen</PresentationFormat>
  <Paragraphs>34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EPIA Monthly Report October 2023 Ages 0 to 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Monthly Report October 2023 Ages 0 to 17</dc:title>
  <dc:creator>MacLeod, Jill (DMH)</dc:creator>
  <cp:lastModifiedBy>MacLeod, Jill (DMH)</cp:lastModifiedBy>
  <cp:revision>1</cp:revision>
  <dcterms:created xsi:type="dcterms:W3CDTF">2023-11-15T18:17:39Z</dcterms:created>
  <dcterms:modified xsi:type="dcterms:W3CDTF">2023-11-15T18:18:57Z</dcterms:modified>
</cp:coreProperties>
</file>