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1"/>
  </p:notesMasterIdLst>
  <p:sldIdLst>
    <p:sldId id="2146848110" r:id="rId6"/>
    <p:sldId id="2146848111" r:id="rId7"/>
    <p:sldId id="2145705641" r:id="rId8"/>
    <p:sldId id="2146848106" r:id="rId9"/>
    <p:sldId id="2146848107" r:id="rId10"/>
    <p:sldId id="2146848108" r:id="rId11"/>
    <p:sldId id="2146848109" r:id="rId12"/>
    <p:sldId id="2146848098" r:id="rId13"/>
    <p:sldId id="2146848105" r:id="rId14"/>
    <p:sldId id="2146848104" r:id="rId15"/>
    <p:sldId id="2146848099" r:id="rId16"/>
    <p:sldId id="2146848112" r:id="rId17"/>
    <p:sldId id="2146848113" r:id="rId18"/>
    <p:sldId id="2146848114" r:id="rId19"/>
    <p:sldId id="214570574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65B33-ECC5-5A3A-7BDD-640D2871ACCD}" name="MacArthur, William (EOHLC)" initials="MW" userId="S::william.macarthur@mass.gov::1340b185-fa10-4516-b0d8-7c54c47e4ff7"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36AB639B-E166-9380-9F55-3ED993DE57A1}" name="Barrese, Sarah (EOHLC)" initials="SB" userId="S::Sarah.Barrese2@mass.gov::60d0b564-cec7-47ef-b244-e30e0cfbf4b7" providerId="AD"/>
  <p188:author id="{C752CCA5-7AF5-D364-3402-6DA15FFE710B}" name="Cuddy, Joshua (EOHLC)" initials="JC" userId="S::Joshua.Cuddy@mass.gov::fe00c576-5af3-4d2a-ade8-c0f21299973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B8000-F7BF-91CD-C95B-D0098BBD2EE2}" v="1" dt="2025-12-18T19:53:17.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FC19855-2798-4EEF-8BBD-154CE84415B1}" type="datetimeFigureOut">
              <a:rPr lang="en-US" smtClean="0"/>
              <a:t>12/18/2025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865DC4-017D-4742-8CED-B230D8B9DF1F}" type="slidenum">
              <a:rPr lang="en-US" smtClean="0"/>
              <a:t>‹#›</a:t>
            </a:fld>
            <a:endParaRPr lang="en-US"/>
          </a:p>
        </p:txBody>
      </p:sp>
    </p:spTree>
    <p:extLst>
      <p:ext uri="{BB962C8B-B14F-4D97-AF65-F5344CB8AC3E}">
        <p14:creationId xmlns:p14="http://schemas.microsoft.com/office/powerpoint/2010/main" val="31942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6D7C7-A079-260E-9AEE-04BE1A0C5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37200-E776-45BA-7D52-7A7505F9D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8CE28-872D-90EB-0FEB-593AFC3590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5A0057-404A-4CDD-0671-E9E738BC0DB0}"/>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10</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029011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7BAD5-0D2C-6C8B-0A9E-861AB590B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E35E8-3B37-F7FB-4D11-ECDC09DA7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F8A4-25AE-5154-FB55-52FE40A475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918791-C5E2-5719-AC6A-6CE169FD28EF}"/>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11</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44434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0BB20-5905-86D3-E5DB-B4080705D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56423-C73D-5414-7082-2C7917103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4F676-1B27-490B-9450-AA477284F3D4}"/>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F411B58F-5F6E-1CBE-2E19-B2A74E646CCD}"/>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12</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57734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A4BBB-262A-DC80-A626-444C733B4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13CE8-9FB2-176F-8ACD-2D67029E1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8E904-691D-60D9-6659-C15C831E95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B0CBD6-7203-E678-37FD-8BEB99ECF96F}"/>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13</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4749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5AAEB-B09A-500F-2164-F84E9DFD32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5E7A8-BC8A-89BF-E5FE-15E83E774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440D4-97F8-8FF9-B635-DA754AFB9B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16996F-58D0-0097-34B1-DEC8095CEB94}"/>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14</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282987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endParaRPr lang="en-US" b="1" u="sng"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15</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2A122-E325-ABCA-9E08-02EB8D83F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F7A87-3B12-D037-8C81-F03317A27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C6B679-4FCB-7CD9-29CF-A3D3BD9A4D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5C46FF-2ACE-E158-2758-0A2E6607E9B4}"/>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4</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2198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5124-3F44-914F-6694-C38ECA56A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2E845-3DCE-08AD-51FA-ADC0C97034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E8AE3C-8B4D-A33A-3DCF-3D2D103C66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251147-DA97-6907-AC6E-C50656AB670C}"/>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5</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421857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D867B-E350-BF49-186C-20DD46C92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FE12CB-4808-0231-0788-02F0D4476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C1186-EE65-7FE6-EECB-773D11D451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C7DC64-CC2C-ED64-D33D-B4514FD3D9AD}"/>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6</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26654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5DA5A-C28D-F15D-6F23-88FF85AC8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E8EFE-DB11-30E8-FEA3-50594CA59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A099E-B1F8-1A3D-DD87-C6A5607146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05DA0C-F28B-895B-D230-F08AD2B57C1C}"/>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7</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68363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9AC-FF7C-B360-79BC-30C44E83D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2E04-6DEF-6C5F-2D07-0F98CE4B6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9E713-F1A9-1EFB-A55D-E77040750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B4D2B-1F17-C850-8B8E-060AC2F597D1}"/>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8</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11049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38FA-6294-36BD-99E0-E8375133F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E0DAC9-A209-799F-B6CD-3F46CE2A5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9906F-83FA-903B-8658-086969EA42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5F9186-2555-EF28-948A-149C89E1655B}"/>
              </a:ext>
            </a:extLst>
          </p:cNvPr>
          <p:cNvSpPr>
            <a:spLocks noGrp="1"/>
          </p:cNvSpPr>
          <p:nvPr>
            <p:ph type="sldNum" sz="quarter" idx="5"/>
          </p:nvPr>
        </p:nvSpPr>
        <p:spPr/>
        <p:txBody>
          <a:bodyPr/>
          <a:lstStyle/>
          <a:p>
            <a:pPr defTabSz="931774">
              <a:defRPr/>
            </a:pPr>
            <a:fld id="{DA14EB8E-230F-42FB-9C39-F1454E1689F2}" type="slidenum">
              <a:rPr lang="en-US" sz="1100">
                <a:solidFill>
                  <a:prstClr val="black"/>
                </a:solidFill>
                <a:latin typeface="Calibri" panose="020F0502020204030204"/>
              </a:rPr>
              <a:pPr defTabSz="931774">
                <a:defRPr/>
              </a:pPr>
              <a:t>9</a:t>
            </a:fld>
            <a:endParaRPr lang="en-US" sz="1100">
              <a:solidFill>
                <a:prstClr val="black"/>
              </a:solidFill>
              <a:latin typeface="Calibri" panose="020F0502020204030204"/>
            </a:endParaRPr>
          </a:p>
        </p:txBody>
      </p:sp>
    </p:spTree>
    <p:extLst>
      <p:ext uri="{BB962C8B-B14F-4D97-AF65-F5344CB8AC3E}">
        <p14:creationId xmlns:p14="http://schemas.microsoft.com/office/powerpoint/2010/main" val="302489230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4454619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044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40098135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810976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9705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67743124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256267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521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222419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7776977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5169298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0962913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8953159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93423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36998047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146541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3578826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a:cs typeface="Arial"/>
              </a:rPr>
              <a:t>October 7, 2025</a:t>
            </a:r>
            <a:endParaRPr lang="en-US"/>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4533" y="2583787"/>
            <a:ext cx="5688792" cy="2677656"/>
          </a:xfrm>
        </p:spPr>
        <p:txBody>
          <a:bodyPr/>
          <a:lstStyle/>
          <a:p>
            <a:pPr>
              <a:spcBef>
                <a:spcPts val="0"/>
              </a:spcBef>
              <a:spcAft>
                <a:spcPts val="1400"/>
              </a:spcAft>
            </a:pPr>
            <a:r>
              <a:rPr lang="en-US" sz="3800"/>
              <a:t>Extremely Low-Income Housing </a:t>
            </a:r>
            <a:br>
              <a:rPr lang="en-US" sz="3800"/>
            </a:br>
            <a:r>
              <a:rPr lang="en-US" sz="3800"/>
              <a:t>Commission:</a:t>
            </a:r>
            <a:br>
              <a:rPr lang="en-US" sz="3600"/>
            </a:br>
            <a:r>
              <a:rPr lang="en-US" sz="3000">
                <a:cs typeface="Arial"/>
              </a:rPr>
              <a:t>Continuing Draft Recommendations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CC8A9-B58F-ACBF-D50B-A644EC0BB2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102A2A4-CD5E-AE1A-1FFC-C3D700BF3AC5}"/>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a:defRPr/>
            </a:pPr>
            <a:r>
              <a:rPr lang="en-US" sz="1700">
                <a:solidFill>
                  <a:srgbClr val="F2F2F2"/>
                </a:solidFill>
                <a:latin typeface="Arial" panose="020B0604020202020204"/>
                <a:cs typeface="Arial" panose="020B0604020202020204"/>
              </a:rPr>
              <a:t>2)     ELI</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Housing </a:t>
            </a:r>
            <a:r>
              <a:rPr lang="en-US" sz="1700">
                <a:solidFill>
                  <a:srgbClr val="F2F2F2"/>
                </a:solidFill>
                <a:latin typeface="Arial" panose="020B0604020202020204"/>
                <a:cs typeface="Arial" panose="020B0604020202020204"/>
              </a:rPr>
              <a:t>Development &amp; Market Dynamics</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3</a:t>
            </a:r>
            <a:r>
              <a:rPr lang="en-US" sz="1700">
                <a:solidFill>
                  <a:srgbClr val="F2F2F2"/>
                </a:solidFill>
                <a:latin typeface="Arial" panose="020B0604020202020204"/>
                <a:cs typeface="Arial" panose="020B0604020202020204"/>
              </a:rPr>
              <a:t>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of 4)</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60862E99-D199-A2E3-DD10-2A7AB935F33B}"/>
              </a:ext>
            </a:extLst>
          </p:cNvPr>
          <p:cNvSpPr txBox="1"/>
          <p:nvPr/>
        </p:nvSpPr>
        <p:spPr>
          <a:xfrm>
            <a:off x="477520" y="1133860"/>
            <a:ext cx="11273321" cy="5139869"/>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panose="020B0004020202020204" pitchFamily="34" charset="0"/>
              </a:rPr>
              <a:t>Take Steps to Reduce Development Timelines and Project Costs (Updated)</a:t>
            </a:r>
          </a:p>
          <a:p>
            <a:pPr lvl="0"/>
            <a:r>
              <a:rPr kumimoji="0" lang="en-US" b="1" i="0" strike="noStrike" kern="1200" cap="none" spc="0" normalizeH="0" baseline="0" noProof="0">
                <a:ln>
                  <a:noFill/>
                </a:ln>
                <a:effectLst/>
                <a:uLnTx/>
                <a:uFillTx/>
                <a:latin typeface="Aptos" panose="020B0004020202020204" pitchFamily="34" charset="0"/>
                <a:ea typeface="+mn-lt"/>
                <a:cs typeface="Arial" panose="020B0604020202020204"/>
              </a:rPr>
              <a:t>Level of Action</a:t>
            </a:r>
            <a:r>
              <a:rPr kumimoji="0" lang="en-US" i="0" strike="noStrike" kern="1200" cap="none" spc="0" normalizeH="0" baseline="0" noProof="0">
                <a:ln>
                  <a:noFill/>
                </a:ln>
                <a:effectLst/>
                <a:uLnTx/>
                <a:uFillTx/>
                <a:latin typeface="Aptos" panose="020B0004020202020204" pitchFamily="34" charset="0"/>
                <a:ea typeface="+mn-lt"/>
                <a:cs typeface="Arial" panose="020B0604020202020204"/>
              </a:rPr>
              <a:t>: </a:t>
            </a:r>
            <a:r>
              <a:rPr lang="en-US">
                <a:latin typeface="Aptos" panose="020B0004020202020204" pitchFamily="34" charset="0"/>
                <a:ea typeface="+mn-lt"/>
                <a:cs typeface="Arial" panose="020B0604020202020204"/>
              </a:rPr>
              <a:t>Legislative</a:t>
            </a:r>
            <a:endParaRPr lang="en-US">
              <a:latin typeface="Aptos" panose="020B0004020202020204" pitchFamily="34" charset="0"/>
            </a:endParaRPr>
          </a:p>
          <a:p>
            <a:r>
              <a:rPr lang="en-US" b="1">
                <a:latin typeface="Aptos" panose="020B0004020202020204" pitchFamily="34" charset="0"/>
                <a:ea typeface="+mn-lt"/>
                <a:cs typeface="Arial" panose="020B0604020202020204"/>
              </a:rPr>
              <a:t>Type of Action</a:t>
            </a:r>
            <a:r>
              <a:rPr lang="en-US">
                <a:latin typeface="Aptos" panose="020B0004020202020204" pitchFamily="34" charset="0"/>
                <a:ea typeface="+mn-lt"/>
                <a:cs typeface="Arial" panose="020B0604020202020204"/>
              </a:rPr>
              <a:t>: New Legislation</a:t>
            </a:r>
          </a:p>
          <a:p>
            <a:r>
              <a:rPr lang="en-US" b="1">
                <a:latin typeface="Aptos"/>
                <a:ea typeface="+mn-lt"/>
                <a:cs typeface="Arial" panose="020B0604020202020204"/>
              </a:rPr>
              <a:t>Summary: </a:t>
            </a:r>
            <a:r>
              <a:rPr lang="en-US">
                <a:latin typeface="Aptos"/>
                <a:ea typeface="+mn-lt"/>
                <a:cs typeface="Arial" panose="020B0604020202020204"/>
              </a:rPr>
              <a:t>The Working Group recommends that the Commonwealth </a:t>
            </a:r>
            <a:r>
              <a:rPr lang="en-US">
                <a:latin typeface="Aptos"/>
                <a:ea typeface="+mn-lt"/>
                <a:cs typeface="+mn-lt"/>
              </a:rPr>
              <a:t>take steps to reduce development timelines and project costs for the development of ELI Housing by adopting measures to standardize zoning and site plan review, expedite the permitting process, prioritize approval of any State required permits, incentivize the use of modular construction, strengthen and streamline the appeals process and coordinate and align inter-agency decision making and funding programs.</a:t>
            </a:r>
            <a:endParaRPr lang="en-US">
              <a:latin typeface="Aptos"/>
              <a:ea typeface="+mn-lt"/>
              <a:cs typeface="Arial" panose="020B0604020202020204"/>
            </a:endParaRPr>
          </a:p>
          <a:p>
            <a:endParaRPr lang="en-US">
              <a:latin typeface="Aptos"/>
              <a:ea typeface="+mn-lt"/>
              <a:cs typeface="Arial" panose="020B0604020202020204"/>
            </a:endParaRPr>
          </a:p>
          <a:p>
            <a:r>
              <a:rPr lang="en-US">
                <a:latin typeface="Aptos"/>
                <a:ea typeface="+mn-lt"/>
                <a:cs typeface="Arial" panose="020B0604020202020204"/>
              </a:rPr>
              <a:t>The Working Group further recommends the following specific steps to implement this recommendation:</a:t>
            </a:r>
            <a:endParaRPr lang="en-US">
              <a:latin typeface="Aptos" panose="020B0004020202020204" pitchFamily="34" charset="0"/>
              <a:ea typeface="+mn-lt"/>
              <a:cs typeface="Arial" panose="020B0604020202020204"/>
            </a:endParaRPr>
          </a:p>
          <a:p>
            <a:pPr marL="285750" indent="-285750">
              <a:buFont typeface="Arial" panose="020B0604020202020204" pitchFamily="34" charset="0"/>
              <a:buChar char="•"/>
            </a:pPr>
            <a:r>
              <a:rPr lang="en-US" sz="1600">
                <a:latin typeface="Aptos"/>
                <a:cs typeface="Arial"/>
              </a:rPr>
              <a:t>Require parties who appeal any locally approved ELI Housing permit or action – building permit, special permit, variance, site plan approvals, comprehensive permit, order of conditions – to post a mandatory bond of $250,000, which would discourage appeals that intended to delay construction and increase costs.</a:t>
            </a:r>
          </a:p>
          <a:p>
            <a:pPr marL="285750" indent="-285750">
              <a:buFont typeface="Arial"/>
              <a:buChar char="•"/>
            </a:pPr>
            <a:r>
              <a:rPr lang="en-US" sz="1600">
                <a:latin typeface="Aptos"/>
                <a:cs typeface="Arial"/>
              </a:rPr>
              <a:t>Institute flat or capped costs for ELI Housing for real estate taxes, building permit fees, water demand and/or hookup fees, and infrastructure fees </a:t>
            </a:r>
          </a:p>
          <a:p>
            <a:pPr marL="285750" indent="-285750">
              <a:buFont typeface="Arial"/>
              <a:buChar char="•"/>
            </a:pPr>
            <a:endParaRPr lang="en-US">
              <a:cs typeface="Arial"/>
            </a:endParaRPr>
          </a:p>
          <a:p>
            <a:endParaRPr lang="en-US">
              <a:latin typeface="Arial"/>
              <a:cs typeface="Arial"/>
            </a:endParaRPr>
          </a:p>
          <a:p>
            <a:endParaRPr lang="en-US">
              <a:latin typeface="Aptos"/>
              <a:cs typeface="Arial"/>
            </a:endParaRPr>
          </a:p>
          <a:p>
            <a:endParaRPr lang="en-US">
              <a:latin typeface="Aptos"/>
              <a:cs typeface="Arial"/>
            </a:endParaRPr>
          </a:p>
        </p:txBody>
      </p:sp>
      <p:sp>
        <p:nvSpPr>
          <p:cNvPr id="3" name="TextBox 7">
            <a:extLst>
              <a:ext uri="{FF2B5EF4-FFF2-40B4-BE49-F238E27FC236}">
                <a16:creationId xmlns:a16="http://schemas.microsoft.com/office/drawing/2014/main" id="{D45307DA-8515-133C-7006-2708BC6547F7}"/>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14774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2375B-AB88-0557-5843-0F65A52A933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75236835-A98D-F368-5D95-C2D1054CF8B9}"/>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a:defRPr/>
            </a:pPr>
            <a:r>
              <a:rPr lang="en-US" sz="1600">
                <a:solidFill>
                  <a:srgbClr val="F2F2F2"/>
                </a:solidFill>
                <a:latin typeface="Arial" panose="020B0604020202020204"/>
                <a:cs typeface="Arial" panose="020B0604020202020204"/>
              </a:rPr>
              <a:t>2</a:t>
            </a:r>
            <a:r>
              <a:rPr kumimoji="0" lang="en-US" sz="16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r>
              <a:rPr lang="en-US" sz="1600">
                <a:solidFill>
                  <a:srgbClr val="F2F2F2"/>
                </a:solidFill>
                <a:latin typeface="Arial" panose="020B0604020202020204"/>
                <a:cs typeface="Arial" panose="020B0604020202020204"/>
              </a:rPr>
              <a:t>     ELI Housing Development</a:t>
            </a:r>
            <a:r>
              <a:rPr kumimoji="0" lang="en-US" sz="16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&amp; </a:t>
            </a:r>
            <a:r>
              <a:rPr lang="en-US" sz="1600">
                <a:solidFill>
                  <a:srgbClr val="F2F2F2"/>
                </a:solidFill>
                <a:latin typeface="Arial" panose="020B0604020202020204"/>
                <a:cs typeface="Arial" panose="020B0604020202020204"/>
              </a:rPr>
              <a:t>Market Dynamics </a:t>
            </a:r>
            <a:r>
              <a:rPr kumimoji="0" lang="en-US" sz="16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(Page 4 of 4)</a:t>
            </a:r>
            <a:endParaRPr lang="en-US" sz="1600" b="0">
              <a:solidFill>
                <a:srgbClr val="000000"/>
              </a:solidFill>
              <a:latin typeface="Arial" panose="020B0604020202020204"/>
              <a:cs typeface="Arial" panose="020B0604020202020204"/>
            </a:endParaRPr>
          </a:p>
        </p:txBody>
      </p:sp>
      <p:sp>
        <p:nvSpPr>
          <p:cNvPr id="3" name="TextBox 2">
            <a:extLst>
              <a:ext uri="{FF2B5EF4-FFF2-40B4-BE49-F238E27FC236}">
                <a16:creationId xmlns:a16="http://schemas.microsoft.com/office/drawing/2014/main" id="{385FA67C-CC86-4B50-30C2-33CCD3B5B4BA}"/>
              </a:ext>
            </a:extLst>
          </p:cNvPr>
          <p:cNvSpPr txBox="1"/>
          <p:nvPr/>
        </p:nvSpPr>
        <p:spPr>
          <a:xfrm>
            <a:off x="272716" y="1165058"/>
            <a:ext cx="10513594" cy="340093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b="1" u="sng">
                <a:solidFill>
                  <a:srgbClr val="14558F"/>
                </a:solidFill>
                <a:latin typeface="Aptos"/>
              </a:rPr>
              <a:t>Take Steps to Reduce Development Timelines and Project Costs (Updated)</a:t>
            </a:r>
            <a:r>
              <a:rPr lang="en-US">
                <a:latin typeface="Aptos"/>
                <a:cs typeface="Arial"/>
              </a:rPr>
              <a:t>​</a:t>
            </a:r>
          </a:p>
          <a:p>
            <a:r>
              <a:rPr lang="en-US">
                <a:latin typeface="Aptos"/>
                <a:ea typeface="+mn-lt"/>
                <a:cs typeface="+mn-lt"/>
              </a:rPr>
              <a:t>The Working Group further recommends the following specific steps to implement this recommendation (cont.):</a:t>
            </a:r>
          </a:p>
          <a:p>
            <a:pPr marL="285750" indent="-285750">
              <a:buFont typeface="Arial" panose="020B0604020202020204" pitchFamily="34" charset="0"/>
              <a:buChar char="•"/>
            </a:pPr>
            <a:r>
              <a:rPr lang="en-US" sz="1600">
                <a:latin typeface="Aptos"/>
                <a:ea typeface="+mn-lt"/>
                <a:cs typeface="+mn-lt"/>
              </a:rPr>
              <a:t>Allow developers of ELI Housing to use “pre-certified” designs to streamline design review by public agencies. </a:t>
            </a:r>
            <a:endParaRPr lang="en-US" sz="1600">
              <a:latin typeface="Aptos"/>
              <a:cs typeface="Arial"/>
            </a:endParaRPr>
          </a:p>
          <a:p>
            <a:pPr marL="285750" indent="-285750">
              <a:buFont typeface="Arial" panose="020B0604020202020204" pitchFamily="34" charset="0"/>
              <a:buChar char="•"/>
            </a:pPr>
            <a:r>
              <a:rPr lang="en-US" sz="1600">
                <a:latin typeface="Aptos"/>
                <a:ea typeface="+mn-lt"/>
                <a:cs typeface="+mn-lt"/>
              </a:rPr>
              <a:t>Take steps to incentivize the use of modular housing for ELI Housing</a:t>
            </a:r>
            <a:endParaRPr lang="en-US" sz="1600">
              <a:latin typeface="Aptos"/>
              <a:cs typeface="Arial"/>
            </a:endParaRPr>
          </a:p>
          <a:p>
            <a:pPr marL="285750" indent="-285750">
              <a:buFont typeface="Arial" panose="020B0604020202020204" pitchFamily="34" charset="0"/>
              <a:buChar char="•"/>
            </a:pPr>
            <a:r>
              <a:rPr lang="en-US" sz="1600">
                <a:latin typeface="Aptos"/>
                <a:ea typeface="+mn-lt"/>
                <a:cs typeface="+mn-lt"/>
              </a:rPr>
              <a:t>Specify a set timeframe (i.e., 3 months from the date of initial submission) for a municipality and its departments (i.e., fire, police, planning, zoning, water, DPW, Conservation Commission) to provide formal feedback on any documents relating to site plan review.</a:t>
            </a:r>
            <a:endParaRPr lang="en-US" sz="1600">
              <a:latin typeface="Aptos"/>
              <a:cs typeface="Arial"/>
            </a:endParaRPr>
          </a:p>
          <a:p>
            <a:pPr marL="285750" indent="-285750">
              <a:buFont typeface="Arial" panose="020B0604020202020204" pitchFamily="34" charset="0"/>
              <a:buChar char="•"/>
            </a:pPr>
            <a:r>
              <a:rPr lang="en-US" sz="1600">
                <a:latin typeface="Aptos"/>
                <a:ea typeface="+mn-lt"/>
                <a:cs typeface="+mn-lt"/>
              </a:rPr>
              <a:t>Implement process to enable ELI Housing to obtain all State required permits and/or approvals at one time (via a single application portal) and within a set period of time (i.e. 3 months).  This process would include any approvals from the MBTA, DEP, DDS, DMH, MHC, DOT or any other State agencies.  Adopt legislative and/or regulatory changes, if necessary to ensure that any appeals from any approvals must be consolidated with accelerated review times.</a:t>
            </a:r>
            <a:endParaRPr lang="en-US" sz="1600">
              <a:latin typeface="Aptos"/>
              <a:cs typeface="Arial"/>
            </a:endParaRPr>
          </a:p>
          <a:p>
            <a:pPr>
              <a:spcBef>
                <a:spcPts val="300"/>
              </a:spcBef>
              <a:spcAft>
                <a:spcPts val="300"/>
              </a:spcAft>
            </a:pPr>
            <a:endParaRPr lang="en-US">
              <a:cs typeface="Arial"/>
            </a:endParaRPr>
          </a:p>
        </p:txBody>
      </p:sp>
      <p:sp>
        <p:nvSpPr>
          <p:cNvPr id="4" name="TextBox 7">
            <a:extLst>
              <a:ext uri="{FF2B5EF4-FFF2-40B4-BE49-F238E27FC236}">
                <a16:creationId xmlns:a16="http://schemas.microsoft.com/office/drawing/2014/main" id="{898A32E3-0DE3-FCCD-5445-F99C7C712BA0}"/>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61585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BFD09-8792-6922-697E-B96C93A34B5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746A27B-CB8E-72B0-1785-7677780CD7F1}"/>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3)  Supporting Households &amp; Affordable Housing Owners (Page 1 of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6F8EC010-80F4-332E-6546-888409E7963B}"/>
              </a:ext>
            </a:extLst>
          </p:cNvPr>
          <p:cNvSpPr txBox="1"/>
          <p:nvPr/>
        </p:nvSpPr>
        <p:spPr>
          <a:xfrm>
            <a:off x="329353" y="1165610"/>
            <a:ext cx="11537905" cy="4524315"/>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rPr>
              <a:t>Improve, Codify the Massachusetts Rental Voucher Program (MRVP)</a:t>
            </a:r>
            <a:endParaRPr lang="en-US">
              <a:solidFill>
                <a:schemeClr val="accent1"/>
              </a:solidFill>
              <a:latin typeface="Aptos"/>
            </a:endParaRPr>
          </a:p>
          <a:p>
            <a:r>
              <a:rPr lang="en-US" sz="1600" b="1">
                <a:latin typeface="Aptos"/>
                <a:cs typeface="Arial"/>
              </a:rPr>
              <a:t>Level of Action: Legislative</a:t>
            </a:r>
          </a:p>
          <a:p>
            <a:r>
              <a:rPr lang="en-US" sz="1600" b="1">
                <a:latin typeface="Aptos"/>
                <a:cs typeface="Arial"/>
              </a:rPr>
              <a:t>Type of Action: Technical Fix</a:t>
            </a:r>
          </a:p>
          <a:p>
            <a:r>
              <a:rPr lang="en-US" sz="1600" b="1">
                <a:latin typeface="Aptos"/>
                <a:cs typeface="Arial"/>
              </a:rPr>
              <a:t>Summary: </a:t>
            </a:r>
            <a:r>
              <a:rPr lang="en-US" sz="1600">
                <a:latin typeface="Aptos"/>
                <a:cs typeface="Arial"/>
              </a:rPr>
              <a:t>The Working Group recommends that the Commonwealth codify enhanced program elements and program administration for the Massachusetts Rental Voucher Program (MRVP).</a:t>
            </a:r>
            <a:endParaRPr lang="en-US" sz="1600" i="0" u="sng">
              <a:effectLst/>
              <a:latin typeface="Aptos"/>
              <a:cs typeface="Arial"/>
            </a:endParaRPr>
          </a:p>
          <a:p>
            <a:endParaRPr lang="en-US" sz="1600">
              <a:latin typeface="Aptos" panose="020B0004020202020204" pitchFamily="34" charset="0"/>
              <a:cs typeface="Arial"/>
            </a:endParaRPr>
          </a:p>
          <a:p>
            <a:r>
              <a:rPr lang="en-US" sz="2000" b="1" u="sng">
                <a:solidFill>
                  <a:schemeClr val="accent1"/>
                </a:solidFill>
                <a:latin typeface="Aptos"/>
                <a:cs typeface="Arial"/>
              </a:rPr>
              <a:t>Increase funding for State Funded Operating Subsidies</a:t>
            </a:r>
            <a:endParaRPr lang="en-US" sz="2000">
              <a:solidFill>
                <a:schemeClr val="accent1"/>
              </a:solidFill>
              <a:latin typeface="Aptos"/>
              <a:cs typeface="Arial"/>
            </a:endParaRPr>
          </a:p>
          <a:p>
            <a:r>
              <a:rPr lang="en-US" sz="1600" b="1">
                <a:latin typeface="Aptos"/>
                <a:cs typeface="Arial"/>
              </a:rPr>
              <a:t>Level of Action: Legislative</a:t>
            </a:r>
          </a:p>
          <a:p>
            <a:r>
              <a:rPr lang="en-US" sz="1600" b="1">
                <a:latin typeface="Aptos"/>
                <a:cs typeface="Arial"/>
              </a:rPr>
              <a:t>Type of Action: Increased Funding</a:t>
            </a:r>
          </a:p>
          <a:p>
            <a:r>
              <a:rPr lang="en-US" sz="1600" b="1">
                <a:latin typeface="Aptos"/>
                <a:cs typeface="Arial"/>
              </a:rPr>
              <a:t>Summary: </a:t>
            </a:r>
            <a:r>
              <a:rPr lang="en-US" sz="1600">
                <a:latin typeface="Aptos"/>
                <a:cs typeface="Arial"/>
              </a:rPr>
              <a:t>The Working Group recommends that the Commonwealth increase operating subsidies for state-funded public housing, and funding for the Massachusetts Rental Voucher Program (MRVP), Alternative Housing Voucher Program (AHVP), and Department of Mental Health (DMH) housing subsidies.</a:t>
            </a:r>
            <a:endParaRPr lang="en-US">
              <a:latin typeface="Aptos" panose="020B0004020202020204" pitchFamily="34" charset="0"/>
              <a:cs typeface="Arial" panose="020B0604020202020204"/>
            </a:endParaRPr>
          </a:p>
          <a:p>
            <a:endParaRPr lang="en-US" sz="1600">
              <a:solidFill>
                <a:srgbClr val="000000"/>
              </a:solidFill>
              <a:latin typeface="Aptos" panose="020B0004020202020204" pitchFamily="34" charset="0"/>
              <a:cs typeface="Arial"/>
            </a:endParaRPr>
          </a:p>
          <a:p>
            <a:endParaRPr lang="en-US" sz="2000" b="1" u="sng">
              <a:solidFill>
                <a:srgbClr val="000000"/>
              </a:solidFill>
              <a:latin typeface="Aptos" panose="020B0004020202020204" pitchFamily="34" charset="0"/>
              <a:cs typeface="Arial"/>
            </a:endParaRPr>
          </a:p>
          <a:p>
            <a:r>
              <a:rPr lang="en-US" sz="2000">
                <a:solidFill>
                  <a:srgbClr val="000000"/>
                </a:solidFill>
                <a:latin typeface="Aptos"/>
                <a:cs typeface="Arial"/>
              </a:rPr>
              <a:t>NB: Intersections with other Working Group Recommendations (see slides 4, 8, 9)</a:t>
            </a: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5E452FE1-DC09-89C3-CCC7-BA9E51E06CE3}"/>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390381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EC80-D2AB-7BD4-BBEE-990427D1DC9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EB1A985-71F5-339D-753F-E1CB5538D104}"/>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3)  Supporting Households &amp; Affordable Housing Owners (Page </a:t>
            </a:r>
            <a:r>
              <a:rPr lang="en-US" sz="1700">
                <a:solidFill>
                  <a:srgbClr val="F2F2F2"/>
                </a:solidFill>
                <a:latin typeface="Arial" panose="020B0604020202020204"/>
                <a:cs typeface="Arial" panose="020B0604020202020204"/>
              </a:rPr>
              <a:t>2</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of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D4A5921C-37A6-F8E8-D39B-934C51A22372}"/>
              </a:ext>
            </a:extLst>
          </p:cNvPr>
          <p:cNvSpPr txBox="1"/>
          <p:nvPr/>
        </p:nvSpPr>
        <p:spPr>
          <a:xfrm>
            <a:off x="392853" y="1112693"/>
            <a:ext cx="11410905" cy="4985980"/>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panose="020B0004020202020204" pitchFamily="34" charset="0"/>
              </a:rPr>
              <a:t>Improve Economic and Housing Mobility Supports for Residents with Extremely Low Incomes</a:t>
            </a:r>
            <a:endParaRPr lang="en-US" sz="2000" b="1" u="sng">
              <a:solidFill>
                <a:schemeClr val="accent1"/>
              </a:solidFill>
              <a:latin typeface="Aptos" panose="020B0004020202020204" pitchFamily="34" charset="0"/>
              <a:cs typeface="Arial"/>
            </a:endParaRPr>
          </a:p>
          <a:p>
            <a:r>
              <a:rPr lang="en-US" sz="1600" b="1">
                <a:latin typeface="Aptos" panose="020B0004020202020204" pitchFamily="34" charset="0"/>
                <a:cs typeface="Arial"/>
              </a:rPr>
              <a:t>Level of Action: Legislative</a:t>
            </a:r>
          </a:p>
          <a:p>
            <a:r>
              <a:rPr lang="en-US" sz="1600" b="1">
                <a:latin typeface="Aptos" panose="020B0004020202020204" pitchFamily="34" charset="0"/>
                <a:cs typeface="Arial"/>
              </a:rPr>
              <a:t>Type of Action: New Programs, Program Improvements</a:t>
            </a:r>
          </a:p>
          <a:p>
            <a:r>
              <a:rPr lang="en-US" sz="1600" b="1">
                <a:latin typeface="Aptos" panose="020B0004020202020204" pitchFamily="34" charset="0"/>
                <a:cs typeface="Arial"/>
              </a:rPr>
              <a:t>Summary: </a:t>
            </a:r>
            <a:r>
              <a:rPr lang="en-US" sz="1600">
                <a:latin typeface="Aptos" panose="020B0004020202020204" pitchFamily="34" charset="0"/>
                <a:cs typeface="Arial"/>
              </a:rPr>
              <a:t>The Working Group recommends that the Commonwealth invest in a range of services and supports across a continuum of needs from upstream eviction prevention measures to economic mobility programs and downpayment assistance and improve access to existing programs in order to support economic and housing mobility for residents who currently have extremely low incomes. These programs and supports include:</a:t>
            </a:r>
            <a:endParaRPr lang="en-US" sz="1600" i="0">
              <a:effectLst/>
              <a:latin typeface="Aptos" panose="020B0004020202020204" pitchFamily="34" charset="0"/>
              <a:cs typeface="Arial"/>
            </a:endParaRPr>
          </a:p>
          <a:p>
            <a:pPr marL="285750" indent="-285750">
              <a:buFont typeface="Arial"/>
              <a:buChar char="•"/>
            </a:pPr>
            <a:r>
              <a:rPr lang="en-US" sz="1600">
                <a:latin typeface="Aptos" panose="020B0004020202020204" pitchFamily="34" charset="0"/>
                <a:cs typeface="Arial"/>
              </a:rPr>
              <a:t>Resident Service Coordinators (increase access)</a:t>
            </a:r>
          </a:p>
          <a:p>
            <a:pPr marL="285750" indent="-285750">
              <a:buFont typeface="Arial"/>
              <a:buChar char="•"/>
            </a:pPr>
            <a:r>
              <a:rPr lang="en-US" sz="1600">
                <a:solidFill>
                  <a:srgbClr val="000000"/>
                </a:solidFill>
                <a:latin typeface="Aptos" panose="020B0004020202020204" pitchFamily="34" charset="0"/>
                <a:cs typeface="Arial"/>
              </a:rPr>
              <a:t>Upstream rental assistance pilot program (no requirement for notice to quit)</a:t>
            </a:r>
          </a:p>
          <a:p>
            <a:pPr marL="285750" indent="-285750">
              <a:buFont typeface="Arial"/>
              <a:buChar char="•"/>
            </a:pPr>
            <a:r>
              <a:rPr lang="en-US" sz="1600">
                <a:solidFill>
                  <a:srgbClr val="000000"/>
                </a:solidFill>
                <a:latin typeface="Aptos" panose="020B0004020202020204" pitchFamily="34" charset="0"/>
                <a:cs typeface="Arial"/>
              </a:rPr>
              <a:t>Continued investments in the Residential Assistance for Families in Transition (RAFT) Program and Tenancy Preservation Program (TPP) </a:t>
            </a:r>
          </a:p>
          <a:p>
            <a:pPr marL="285750" indent="-285750">
              <a:buFont typeface="Arial"/>
              <a:buChar char="•"/>
            </a:pPr>
            <a:r>
              <a:rPr lang="en-US" sz="1600">
                <a:solidFill>
                  <a:srgbClr val="000000"/>
                </a:solidFill>
                <a:latin typeface="Aptos" panose="020B0004020202020204" pitchFamily="34" charset="0"/>
                <a:cs typeface="Arial"/>
              </a:rPr>
              <a:t>Continued investments in downpayment assistance programs</a:t>
            </a:r>
          </a:p>
          <a:p>
            <a:pPr marL="285750" indent="-285750">
              <a:buFont typeface="Arial"/>
              <a:buChar char="•"/>
            </a:pPr>
            <a:r>
              <a:rPr lang="en-US" sz="1600">
                <a:solidFill>
                  <a:srgbClr val="000000"/>
                </a:solidFill>
                <a:latin typeface="Aptos" panose="020B0004020202020204" pitchFamily="34" charset="0"/>
                <a:cs typeface="Arial"/>
              </a:rPr>
              <a:t>Financial mobility programs in affordable housing developments (fund and/or incentivize)</a:t>
            </a:r>
          </a:p>
          <a:p>
            <a:endParaRPr lang="en-US" sz="1600">
              <a:solidFill>
                <a:srgbClr val="000000"/>
              </a:solidFill>
              <a:latin typeface="Aptos" panose="020B0004020202020204" pitchFamily="34" charset="0"/>
              <a:cs typeface="Arial"/>
            </a:endParaRPr>
          </a:p>
          <a:p>
            <a:r>
              <a:rPr lang="en-US" sz="1600">
                <a:solidFill>
                  <a:srgbClr val="000000"/>
                </a:solidFill>
                <a:latin typeface="Aptos" panose="020B0004020202020204" pitchFamily="34" charset="0"/>
                <a:cs typeface="Arial"/>
              </a:rPr>
              <a:t>In order to ensure the effectiveness and efficiency of these programs, the Working Group further recommends that the Commonwealth:</a:t>
            </a:r>
          </a:p>
          <a:p>
            <a:pPr marL="285750" indent="-285750">
              <a:buFont typeface="Arial"/>
              <a:buChar char="•"/>
            </a:pPr>
            <a:r>
              <a:rPr lang="en-US" sz="1600">
                <a:solidFill>
                  <a:srgbClr val="000000"/>
                </a:solidFill>
                <a:latin typeface="Aptos" panose="020B0004020202020204" pitchFamily="34" charset="0"/>
                <a:cs typeface="Arial"/>
              </a:rPr>
              <a:t>Take proactive action to mitigate the impact of federal funding cuts on these programs</a:t>
            </a:r>
          </a:p>
          <a:p>
            <a:pPr marL="285750" indent="-285750">
              <a:buFont typeface="Arial"/>
              <a:buChar char="•"/>
            </a:pPr>
            <a:r>
              <a:rPr lang="en-US" sz="1600">
                <a:solidFill>
                  <a:srgbClr val="000000"/>
                </a:solidFill>
                <a:latin typeface="Aptos" panose="020B0004020202020204" pitchFamily="34" charset="0"/>
                <a:cs typeface="Arial"/>
              </a:rPr>
              <a:t>Improve program targeting to highest need populations, areas</a:t>
            </a:r>
          </a:p>
          <a:p>
            <a:pPr marL="285750" indent="-285750">
              <a:buFont typeface="Arial"/>
              <a:buChar char="•"/>
            </a:pPr>
            <a:r>
              <a:rPr lang="en-US" sz="1600">
                <a:solidFill>
                  <a:srgbClr val="000000"/>
                </a:solidFill>
                <a:latin typeface="Aptos" panose="020B0004020202020204" pitchFamily="34" charset="0"/>
                <a:cs typeface="Arial"/>
              </a:rPr>
              <a:t>Provide technical assistance for tenants of public housing facilities undergoing redevelopment</a:t>
            </a:r>
          </a:p>
          <a:p>
            <a:pPr marL="285750" indent="-285750">
              <a:buFont typeface="Arial"/>
              <a:buChar char="•"/>
            </a:pPr>
            <a:r>
              <a:rPr lang="en-US" sz="1600">
                <a:solidFill>
                  <a:srgbClr val="000000"/>
                </a:solidFill>
                <a:latin typeface="Aptos"/>
                <a:cs typeface="Arial"/>
              </a:rPr>
              <a:t>Update regulations to more easily allow universal income programs and other resident benefit programs</a:t>
            </a:r>
          </a:p>
        </p:txBody>
      </p:sp>
      <p:sp>
        <p:nvSpPr>
          <p:cNvPr id="3" name="TextBox 7">
            <a:extLst>
              <a:ext uri="{FF2B5EF4-FFF2-40B4-BE49-F238E27FC236}">
                <a16:creationId xmlns:a16="http://schemas.microsoft.com/office/drawing/2014/main" id="{217D48BB-C88D-B67E-D621-03C37BE224AB}"/>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178496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F5E5E-F5B1-50A9-7978-EE8AF69139C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EC79B0D-9FD1-8D82-E2A1-AC958FC60A5D}"/>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3)  Supporting Households &amp; Affordable Housing Owners (Page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of </a:t>
            </a:r>
            <a:r>
              <a:rPr lang="en-US" sz="1700">
                <a:solidFill>
                  <a:srgbClr val="F2F2F2"/>
                </a:solidFill>
                <a:latin typeface="Arial" panose="020B0604020202020204"/>
                <a:cs typeface="Arial" panose="020B0604020202020204"/>
              </a:rPr>
              <a:t>3</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B500A180-CCFF-9C22-BD01-251CEC32E62E}"/>
              </a:ext>
            </a:extLst>
          </p:cNvPr>
          <p:cNvSpPr txBox="1"/>
          <p:nvPr/>
        </p:nvSpPr>
        <p:spPr>
          <a:xfrm>
            <a:off x="96520" y="1133860"/>
            <a:ext cx="12035321" cy="5201424"/>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panose="020B0004020202020204" pitchFamily="34" charset="0"/>
              </a:rPr>
              <a:t>Maximize interagency collaboration on implementation, oversight and planning for cross-agency housing stability initiatives (Updated)</a:t>
            </a:r>
            <a:endParaRPr lang="en-US">
              <a:solidFill>
                <a:schemeClr val="accent1"/>
              </a:solidFill>
              <a:latin typeface="Aptos" panose="020B0004020202020204" pitchFamily="34" charset="0"/>
            </a:endParaRPr>
          </a:p>
          <a:p>
            <a:r>
              <a:rPr lang="en-US" sz="1600" b="1">
                <a:latin typeface="Aptos" panose="020B0004020202020204" pitchFamily="34" charset="0"/>
                <a:cs typeface="Arial"/>
              </a:rPr>
              <a:t>Level of Action: Administrative</a:t>
            </a:r>
          </a:p>
          <a:p>
            <a:r>
              <a:rPr lang="en-US" sz="1600" b="1">
                <a:latin typeface="Aptos" panose="020B0004020202020204" pitchFamily="34" charset="0"/>
                <a:cs typeface="Arial"/>
              </a:rPr>
              <a:t>Type of Action: Enhanced Coordination</a:t>
            </a:r>
          </a:p>
          <a:p>
            <a:r>
              <a:rPr lang="en-US" sz="1600" b="1">
                <a:latin typeface="Aptos" panose="020B0004020202020204" pitchFamily="34" charset="0"/>
                <a:cs typeface="Arial"/>
              </a:rPr>
              <a:t>Summary: </a:t>
            </a:r>
            <a:r>
              <a:rPr lang="en-US" sz="1600">
                <a:latin typeface="Aptos" panose="020B0004020202020204" pitchFamily="34" charset="0"/>
                <a:cs typeface="Arial"/>
              </a:rPr>
              <a:t>The Working Group recommends that the Commonwealth convene relevant agencies to:</a:t>
            </a:r>
            <a:endParaRPr lang="en-US" sz="1600">
              <a:solidFill>
                <a:srgbClr val="000000"/>
              </a:solidFill>
              <a:latin typeface="Aptos" panose="020B0004020202020204" pitchFamily="34" charset="0"/>
              <a:cs typeface="Arial"/>
            </a:endParaRPr>
          </a:p>
          <a:p>
            <a:pPr marL="285750" indent="-285750">
              <a:buFont typeface="Arial"/>
              <a:buChar char="•"/>
            </a:pPr>
            <a:r>
              <a:rPr lang="en-US" sz="1600">
                <a:solidFill>
                  <a:srgbClr val="000000"/>
                </a:solidFill>
                <a:latin typeface="Aptos" panose="020B0004020202020204" pitchFamily="34" charset="0"/>
                <a:cs typeface="Arial"/>
              </a:rPr>
              <a:t>Map, assess, and develop strategies to leverage underutilized resources, eliminate service duplication (as needed), and improve resources targeting to address gaps in state and federal programs serving extremely low-income households</a:t>
            </a:r>
          </a:p>
          <a:p>
            <a:pPr marL="285750" indent="-285750">
              <a:buFont typeface="Arial"/>
              <a:buChar char="•"/>
            </a:pPr>
            <a:r>
              <a:rPr lang="en-US" sz="1600">
                <a:solidFill>
                  <a:srgbClr val="000000"/>
                </a:solidFill>
                <a:latin typeface="Aptos" panose="020B0004020202020204" pitchFamily="34" charset="0"/>
                <a:cs typeface="Arial"/>
              </a:rPr>
              <a:t>Identify opportunities and action steps to enable increased use of common applications, auto-enrollment, and other cross-program verification processes to reduce administrative burden</a:t>
            </a:r>
          </a:p>
          <a:p>
            <a:pPr marL="285750" indent="-285750">
              <a:buFont typeface="Arial"/>
              <a:buChar char="•"/>
            </a:pPr>
            <a:endParaRPr lang="en-US" sz="1600">
              <a:solidFill>
                <a:srgbClr val="000000"/>
              </a:solidFill>
              <a:latin typeface="Aptos" panose="020B0004020202020204" pitchFamily="34" charset="0"/>
              <a:cs typeface="Arial"/>
            </a:endParaRPr>
          </a:p>
          <a:p>
            <a:r>
              <a:rPr lang="en-US" sz="1600">
                <a:solidFill>
                  <a:srgbClr val="000000"/>
                </a:solidFill>
                <a:latin typeface="Aptos" panose="020B0004020202020204" pitchFamily="34" charset="0"/>
                <a:cs typeface="Arial"/>
              </a:rPr>
              <a:t>In this convening, the Working Groups further recommends:</a:t>
            </a:r>
          </a:p>
          <a:p>
            <a:pPr marL="285750" indent="-285750">
              <a:buFont typeface="Arial"/>
              <a:buChar char="•"/>
            </a:pPr>
            <a:r>
              <a:rPr lang="en-US" sz="1600">
                <a:solidFill>
                  <a:srgbClr val="000000"/>
                </a:solidFill>
                <a:latin typeface="Aptos" panose="020B0004020202020204" pitchFamily="34" charset="0"/>
                <a:cs typeface="Arial"/>
              </a:rPr>
              <a:t>Leveraging cross-agency data for planning and resource deployment for upstream interventions</a:t>
            </a:r>
          </a:p>
          <a:p>
            <a:pPr marL="285750" indent="-285750">
              <a:buFont typeface="Arial"/>
              <a:buChar char="•"/>
            </a:pPr>
            <a:r>
              <a:rPr lang="en-US" sz="1600">
                <a:solidFill>
                  <a:srgbClr val="000000"/>
                </a:solidFill>
                <a:latin typeface="Aptos" panose="020B0004020202020204" pitchFamily="34" charset="0"/>
                <a:cs typeface="Arial"/>
              </a:rPr>
              <a:t>Coordinating across Commissions and Task Forces, including the Commission to Study Poverty and the Governor's Anti-Hunger Task Force, to assess intersections with housing needs and program, and identify areas for increased inter-agency coordination and collaboration</a:t>
            </a:r>
          </a:p>
          <a:p>
            <a:pPr marL="285750" indent="-285750">
              <a:buFont typeface="Arial"/>
              <a:buChar char="•"/>
            </a:pPr>
            <a:endParaRPr lang="en-US" sz="1600">
              <a:solidFill>
                <a:srgbClr val="000000"/>
              </a:solidFill>
              <a:latin typeface="Aptos" panose="020B0004020202020204" pitchFamily="34" charset="0"/>
              <a:cs typeface="Arial"/>
            </a:endParaRPr>
          </a:p>
          <a:p>
            <a:r>
              <a:rPr lang="en-US" sz="1600">
                <a:solidFill>
                  <a:srgbClr val="000000"/>
                </a:solidFill>
                <a:latin typeface="Aptos" panose="020B0004020202020204" pitchFamily="34" charset="0"/>
                <a:cs typeface="Arial"/>
              </a:rPr>
              <a:t>NB: Intersects with ELI Development &amp; Market Dynamics Working Group (Slide 10)</a:t>
            </a: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F1ADA79C-76FE-FEF9-83B8-BD2FDB9CD380}"/>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4233905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2682980659"/>
              </p:ext>
            </p:extLst>
          </p:nvPr>
        </p:nvGraphicFramePr>
        <p:xfrm>
          <a:off x="263178" y="1102338"/>
          <a:ext cx="11668942" cy="3219965"/>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790612">
                <a:tc>
                  <a:txBody>
                    <a:bodyPr/>
                    <a:lstStyle/>
                    <a:p>
                      <a:pPr marL="229870" lvl="0" indent="0" algn="l">
                        <a:lnSpc>
                          <a:spcPct val="100000"/>
                        </a:lnSpc>
                        <a:spcBef>
                          <a:spcPts val="0"/>
                        </a:spcBef>
                        <a:spcAft>
                          <a:spcPts val="1000"/>
                        </a:spcAft>
                        <a:buNone/>
                      </a:pPr>
                      <a:r>
                        <a:rPr lang="en-US" sz="2400" b="1" i="0" u="none" strike="noStrike" noProof="0">
                          <a:solidFill>
                            <a:schemeClr val="tx1"/>
                          </a:solidFill>
                          <a:latin typeface="Aptos"/>
                        </a:rPr>
                        <a:t>Next meeting: </a:t>
                      </a:r>
                      <a:r>
                        <a:rPr lang="en-US" sz="2400" b="0" i="0" u="none" strike="noStrike" noProof="0">
                          <a:solidFill>
                            <a:schemeClr val="tx1"/>
                          </a:solidFill>
                          <a:latin typeface="Aptos"/>
                        </a:rPr>
                        <a:t>Planned for November 4</a:t>
                      </a:r>
                      <a:r>
                        <a:rPr lang="en-US" sz="2400" b="0" i="0" u="none" strike="noStrike" baseline="30000" noProof="0">
                          <a:solidFill>
                            <a:schemeClr val="tx1"/>
                          </a:solidFill>
                          <a:latin typeface="Aptos"/>
                        </a:rPr>
                        <a:t>th</a:t>
                      </a:r>
                      <a:r>
                        <a:rPr lang="en-US" sz="2400" b="0" i="0" u="none" strike="noStrike" noProof="0">
                          <a:solidFill>
                            <a:schemeClr val="tx1"/>
                          </a:solidFill>
                          <a:latin typeface="Aptos"/>
                        </a:rPr>
                        <a:t> at 10 AM</a:t>
                      </a:r>
                    </a:p>
                    <a:p>
                      <a:pPr marL="572770" lvl="0" indent="-342900" algn="l">
                        <a:lnSpc>
                          <a:spcPct val="100000"/>
                        </a:lnSpc>
                        <a:spcBef>
                          <a:spcPts val="0"/>
                        </a:spcBef>
                        <a:spcAft>
                          <a:spcPts val="2000"/>
                        </a:spcAft>
                        <a:buFont typeface="Arial" panose="020B0604020202020204" pitchFamily="34" charset="0"/>
                        <a:buChar char="•"/>
                      </a:pPr>
                      <a:r>
                        <a:rPr lang="en-US" sz="2000" b="0" i="0" u="sng" strike="noStrike" noProof="0">
                          <a:solidFill>
                            <a:schemeClr val="tx1"/>
                          </a:solidFill>
                          <a:latin typeface="Aptos"/>
                        </a:rPr>
                        <a:t>Target:</a:t>
                      </a:r>
                      <a:r>
                        <a:rPr lang="en-US" sz="2000" b="0" i="0" u="none" strike="noStrike" noProof="0">
                          <a:solidFill>
                            <a:schemeClr val="tx1"/>
                          </a:solidFill>
                          <a:latin typeface="Aptos"/>
                        </a:rPr>
                        <a:t> Review rough draft report</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790612">
                <a:tc>
                  <a:txBody>
                    <a:bodyPr/>
                    <a:lstStyle/>
                    <a:p>
                      <a:pPr marL="229870" lvl="0" indent="0" algn="l">
                        <a:lnSpc>
                          <a:spcPct val="100000"/>
                        </a:lnSpc>
                        <a:spcBef>
                          <a:spcPts val="0"/>
                        </a:spcBef>
                        <a:spcAft>
                          <a:spcPts val="1000"/>
                        </a:spcAft>
                        <a:buNone/>
                      </a:pPr>
                      <a:r>
                        <a:rPr lang="en-US" sz="2400" b="1" i="0" u="none" strike="noStrike" noProof="0">
                          <a:solidFill>
                            <a:schemeClr val="tx1"/>
                          </a:solidFill>
                          <a:latin typeface="Aptos"/>
                        </a:rPr>
                        <a:t>Rest of November:</a:t>
                      </a:r>
                      <a:r>
                        <a:rPr lang="en-US" sz="2400" b="0" i="0" u="none" strike="noStrike" noProof="0">
                          <a:solidFill>
                            <a:schemeClr val="tx1"/>
                          </a:solidFill>
                          <a:latin typeface="Aptos"/>
                        </a:rPr>
                        <a:t> EOHLC continues drafting report based on recommendations</a:t>
                      </a:r>
                    </a:p>
                    <a:p>
                      <a:pPr marL="572770" lvl="0" indent="-342900" algn="l">
                        <a:lnSpc>
                          <a:spcPct val="100000"/>
                        </a:lnSpc>
                        <a:spcBef>
                          <a:spcPts val="0"/>
                        </a:spcBef>
                        <a:spcAft>
                          <a:spcPts val="2000"/>
                        </a:spcAft>
                        <a:buFont typeface="Arial" panose="020B0604020202020204" pitchFamily="34" charset="0"/>
                        <a:buChar char="•"/>
                      </a:pPr>
                      <a:r>
                        <a:rPr lang="en-US" sz="2000" b="0" i="0" u="sng" strike="noStrike" noProof="0">
                          <a:solidFill>
                            <a:schemeClr val="tx1"/>
                          </a:solidFill>
                          <a:latin typeface="Aptos"/>
                        </a:rPr>
                        <a:t>Late November: </a:t>
                      </a:r>
                      <a:r>
                        <a:rPr lang="en-US" sz="2000" b="0" i="0" u="none" strike="noStrike" noProof="0">
                          <a:solidFill>
                            <a:schemeClr val="tx1"/>
                          </a:solidFill>
                          <a:latin typeface="Aptos"/>
                        </a:rPr>
                        <a:t>EOHLC provides final draft report</a:t>
                      </a:r>
                      <a:endParaRPr lang="en-US" sz="2000" b="1" i="0" u="none" strike="noStrike" noProof="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1489165">
                <a:tc>
                  <a:txBody>
                    <a:bodyPr/>
                    <a:lstStyle/>
                    <a:p>
                      <a:pPr marL="229870" lvl="0" indent="0" algn="l">
                        <a:lnSpc>
                          <a:spcPct val="100000"/>
                        </a:lnSpc>
                        <a:spcBef>
                          <a:spcPts val="0"/>
                        </a:spcBef>
                        <a:spcAft>
                          <a:spcPts val="500"/>
                        </a:spcAft>
                        <a:buNone/>
                      </a:pPr>
                      <a:r>
                        <a:rPr lang="en-US" sz="2400" b="1" i="0" u="none" strike="noStrike" noProof="0">
                          <a:solidFill>
                            <a:schemeClr val="tx1"/>
                          </a:solidFill>
                          <a:latin typeface="Aptos"/>
                        </a:rPr>
                        <a:t>December: </a:t>
                      </a:r>
                      <a:r>
                        <a:rPr lang="en-US" sz="2400" b="0" i="0" u="none" strike="noStrike" noProof="0">
                          <a:solidFill>
                            <a:schemeClr val="tx1"/>
                          </a:solidFill>
                          <a:latin typeface="Aptos"/>
                        </a:rPr>
                        <a:t>Planned for December 2</a:t>
                      </a:r>
                      <a:r>
                        <a:rPr lang="en-US" sz="2400" b="0" i="0" u="none" strike="noStrike" baseline="30000" noProof="0">
                          <a:solidFill>
                            <a:schemeClr val="tx1"/>
                          </a:solidFill>
                          <a:latin typeface="Aptos"/>
                        </a:rPr>
                        <a:t>nd</a:t>
                      </a:r>
                      <a:r>
                        <a:rPr lang="en-US" sz="2400" b="0" i="0" u="none" strike="noStrike" noProof="0">
                          <a:solidFill>
                            <a:schemeClr val="tx1"/>
                          </a:solidFill>
                          <a:latin typeface="Aptos"/>
                        </a:rPr>
                        <a:t> at 10AM</a:t>
                      </a:r>
                    </a:p>
                    <a:p>
                      <a:pPr marL="572770" lvl="0" indent="-342900" algn="l">
                        <a:lnSpc>
                          <a:spcPct val="100000"/>
                        </a:lnSpc>
                        <a:spcBef>
                          <a:spcPts val="0"/>
                        </a:spcBef>
                        <a:spcAft>
                          <a:spcPts val="1000"/>
                        </a:spcAft>
                        <a:buFont typeface="Arial"/>
                        <a:buChar char="•"/>
                      </a:pPr>
                      <a:r>
                        <a:rPr lang="en-US" sz="2000" b="0" i="0" u="sng" strike="noStrike" noProof="0">
                          <a:solidFill>
                            <a:schemeClr val="tx1"/>
                          </a:solidFill>
                          <a:latin typeface="Aptos"/>
                        </a:rPr>
                        <a:t>Target:</a:t>
                      </a:r>
                      <a:r>
                        <a:rPr lang="en-US" sz="2000" b="0" i="0" u="none" strike="noStrike" noProof="0">
                          <a:solidFill>
                            <a:schemeClr val="tx1"/>
                          </a:solidFill>
                          <a:latin typeface="Aptos"/>
                        </a:rPr>
                        <a:t> Review final draft report (with November adjustments)</a:t>
                      </a:r>
                    </a:p>
                    <a:p>
                      <a:pPr marL="572770" lvl="0" indent="-342900" algn="l">
                        <a:lnSpc>
                          <a:spcPct val="100000"/>
                        </a:lnSpc>
                        <a:spcBef>
                          <a:spcPts val="0"/>
                        </a:spcBef>
                        <a:spcAft>
                          <a:spcPts val="2000"/>
                        </a:spcAft>
                        <a:buFont typeface="Arial"/>
                        <a:buChar char="•"/>
                      </a:pPr>
                      <a:r>
                        <a:rPr lang="en-US" sz="2000" b="0" i="0" u="sng" strike="noStrike" noProof="0">
                          <a:solidFill>
                            <a:schemeClr val="tx1"/>
                          </a:solidFill>
                          <a:latin typeface="Aptos"/>
                        </a:rPr>
                        <a:t>Mid-to-Late December:</a:t>
                      </a:r>
                      <a:r>
                        <a:rPr lang="en-US" sz="2000" b="0" i="0" u="none" strike="noStrike" noProof="0">
                          <a:solidFill>
                            <a:schemeClr val="tx1"/>
                          </a:solidFill>
                          <a:latin typeface="Aptos"/>
                        </a:rPr>
                        <a:t> EOHLC sends report to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1180051243"/>
              </p:ext>
            </p:extLst>
          </p:nvPr>
        </p:nvGraphicFramePr>
        <p:xfrm>
          <a:off x="616856" y="1360714"/>
          <a:ext cx="10975979" cy="3356736"/>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118912">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118912">
                <a:tc>
                  <a:txBody>
                    <a:bodyPr/>
                    <a:lstStyle/>
                    <a:p>
                      <a:pPr marL="0" lvl="0" indent="0">
                        <a:buNone/>
                      </a:pPr>
                      <a:r>
                        <a:rPr lang="en-US" sz="2000" b="1" strike="noStrike">
                          <a:solidFill>
                            <a:schemeClr val="tx1"/>
                          </a:solidFill>
                        </a:rPr>
                        <a:t>Continuing Draft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a:ln>
                            <a:noFill/>
                          </a:ln>
                          <a:solidFill>
                            <a:srgbClr val="000000"/>
                          </a:solidFill>
                          <a:effectLst/>
                          <a:uLnTx/>
                          <a:uFillTx/>
                          <a:latin typeface="Arial"/>
                          <a:ea typeface="+mn-ea"/>
                          <a:cs typeface="+mn-cs"/>
                        </a:rPr>
                        <a:t>3 – 14</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118912">
                <a:tc>
                  <a:txBody>
                    <a:bodyPr/>
                    <a:lstStyle/>
                    <a:p>
                      <a:r>
                        <a:rPr lang="en-US" sz="2000" b="1" strike="noStrike">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lang="en-US" sz="1700" b="0" i="0" u="none" strike="noStrike" kern="1200" cap="none" spc="0" normalizeH="0" baseline="0" noProof="0">
                          <a:ln>
                            <a:noFill/>
                          </a:ln>
                          <a:solidFill>
                            <a:srgbClr val="000000"/>
                          </a:solidFill>
                          <a:effectLst/>
                          <a:uLnTx/>
                          <a:uFillTx/>
                          <a:latin typeface="Arial"/>
                        </a:rPr>
                        <a:t>15</a:t>
                      </a:r>
                      <a:endParaRPr kumimoji="0" lang="en-US"/>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907232"/>
            <a:ext cx="8181508" cy="553998"/>
          </a:xfrm>
        </p:spPr>
        <p:txBody>
          <a:bodyPr/>
          <a:lstStyle/>
          <a:p>
            <a:pPr algn="l"/>
            <a:r>
              <a:rPr lang="en-US" sz="3600">
                <a:cs typeface="Arial"/>
              </a:rPr>
              <a:t>Continuing Draft Recommendations</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25E02-C729-86D9-9F55-A94AB2A2D55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B7F4DB1-CC49-C6B1-61C1-84865B384970}"/>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Preservation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1 of </a:t>
            </a:r>
            <a:r>
              <a:rPr lang="en-US" sz="1700">
                <a:solidFill>
                  <a:srgbClr val="F2F2F2"/>
                </a:solidFill>
                <a:latin typeface="Arial" panose="020B0604020202020204"/>
                <a:cs typeface="Arial" panose="020B0604020202020204"/>
              </a:rPr>
              <a:t>4</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2" name="TextBox 7">
            <a:extLst>
              <a:ext uri="{FF2B5EF4-FFF2-40B4-BE49-F238E27FC236}">
                <a16:creationId xmlns:a16="http://schemas.microsoft.com/office/drawing/2014/main" id="{86754687-3C9F-29DE-7405-C6DCE311196E}"/>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
        <p:nvSpPr>
          <p:cNvPr id="4" name="TextBox 8">
            <a:extLst>
              <a:ext uri="{FF2B5EF4-FFF2-40B4-BE49-F238E27FC236}">
                <a16:creationId xmlns:a16="http://schemas.microsoft.com/office/drawing/2014/main" id="{38ECA2F2-808E-CA5C-55CC-D95F7B25C42F}"/>
              </a:ext>
            </a:extLst>
          </p:cNvPr>
          <p:cNvSpPr txBox="1"/>
          <p:nvPr/>
        </p:nvSpPr>
        <p:spPr>
          <a:xfrm>
            <a:off x="687167" y="1133860"/>
            <a:ext cx="10855712" cy="390876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rPr>
              <a:t>Increase the MRVP Budget Line to add 2,200 project-based vouchers per year</a:t>
            </a:r>
            <a:endParaRPr lang="en-US">
              <a:solidFill>
                <a:schemeClr val="accent1"/>
              </a:solidFill>
              <a:latin typeface="Aptos"/>
            </a:endParaRPr>
          </a:p>
          <a:p>
            <a:r>
              <a:rPr lang="en-US" sz="1600" b="1">
                <a:latin typeface="Aptos"/>
                <a:cs typeface="Arial"/>
              </a:rPr>
              <a:t>Level of Action: Legislative</a:t>
            </a:r>
          </a:p>
          <a:p>
            <a:r>
              <a:rPr lang="en-US" sz="1600" b="1">
                <a:latin typeface="Aptos"/>
                <a:cs typeface="Arial"/>
              </a:rPr>
              <a:t>Type of Action: Increased funding</a:t>
            </a:r>
          </a:p>
          <a:p>
            <a:r>
              <a:rPr lang="en-US" sz="1600" b="1">
                <a:latin typeface="Aptos"/>
                <a:cs typeface="Arial"/>
              </a:rPr>
              <a:t>Summary: </a:t>
            </a:r>
            <a:r>
              <a:rPr lang="en-US" sz="1600">
                <a:latin typeface="Aptos"/>
                <a:cs typeface="Arial"/>
              </a:rPr>
              <a:t>Increase the MRVP budget line to add 2,200 project-based vouchers per year specifically to provide operating support for units occupied or set aside for occupancy by ELI households. The increase for 2,200 project-based vouchers should be paired with 2,200 new mobile vouchers per year to ensure housing choice and further reduce the number of households with extremely low incomes who are at risk of or are experiencing homelessness. This operating support will enable existing affordable housing not currently supported with project-based vouchers to physically maintain their properties while housing this vulnerable population and ensure that as the Commonwealth grows our housing stock that people with extremely low incomes are part of that growth. </a:t>
            </a:r>
          </a:p>
          <a:p>
            <a:endParaRPr lang="en-US" sz="1600">
              <a:solidFill>
                <a:srgbClr val="000000"/>
              </a:solidFill>
              <a:latin typeface="Aptos" panose="020B0004020202020204" pitchFamily="34" charset="0"/>
              <a:cs typeface="Arial"/>
            </a:endParaRPr>
          </a:p>
          <a:p>
            <a:r>
              <a:rPr lang="en-US" sz="1600">
                <a:solidFill>
                  <a:srgbClr val="000000"/>
                </a:solidFill>
                <a:latin typeface="Aptos"/>
                <a:cs typeface="Arial"/>
              </a:rPr>
              <a:t>NB: Intersects with other Working Group recommendations (Slides 8, 9, 12)</a:t>
            </a:r>
            <a:endParaRPr lang="en-US" sz="1600">
              <a:solidFill>
                <a:srgbClr val="000000"/>
              </a:solidFill>
              <a:latin typeface="Aptos" panose="020B0004020202020204" pitchFamily="34" charset="0"/>
              <a:cs typeface="Arial"/>
            </a:endParaRP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Tree>
    <p:extLst>
      <p:ext uri="{BB962C8B-B14F-4D97-AF65-F5344CB8AC3E}">
        <p14:creationId xmlns:p14="http://schemas.microsoft.com/office/powerpoint/2010/main" val="253919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9E02-F6ED-89FE-74F4-AA4D7BF9453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A8579B6-38E8-9307-CF31-C5ED911FAE55}"/>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Preservation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2 of </a:t>
            </a:r>
            <a:r>
              <a:rPr lang="en-US" sz="1700">
                <a:solidFill>
                  <a:srgbClr val="F2F2F2"/>
                </a:solidFill>
                <a:latin typeface="Arial" panose="020B0604020202020204"/>
                <a:cs typeface="Arial" panose="020B0604020202020204"/>
              </a:rPr>
              <a:t>4</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4E832F41-1EEC-D20B-EA2D-6B5248169595}"/>
              </a:ext>
            </a:extLst>
          </p:cNvPr>
          <p:cNvSpPr txBox="1"/>
          <p:nvPr/>
        </p:nvSpPr>
        <p:spPr>
          <a:xfrm>
            <a:off x="392853" y="1133860"/>
            <a:ext cx="11156905" cy="3170099"/>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panose="020B0004020202020204" pitchFamily="34" charset="0"/>
              </a:rPr>
              <a:t>Preserve 100% of the state’s public housing stock</a:t>
            </a:r>
          </a:p>
          <a:p>
            <a:r>
              <a:rPr lang="en-US" sz="1600" b="1">
                <a:latin typeface="Aptos" panose="020B0004020202020204" pitchFamily="34" charset="0"/>
                <a:cs typeface="Arial"/>
              </a:rPr>
              <a:t>Level of Action: Legislative</a:t>
            </a:r>
          </a:p>
          <a:p>
            <a:r>
              <a:rPr lang="en-US" sz="1600" b="1">
                <a:latin typeface="Aptos" panose="020B0004020202020204" pitchFamily="34" charset="0"/>
                <a:cs typeface="Arial"/>
              </a:rPr>
              <a:t>Type of Action: Increased funding</a:t>
            </a:r>
          </a:p>
          <a:p>
            <a:r>
              <a:rPr lang="en-US" sz="1600" b="1">
                <a:latin typeface="Aptos" panose="020B0004020202020204" pitchFamily="34" charset="0"/>
                <a:cs typeface="Arial"/>
              </a:rPr>
              <a:t>Summary: </a:t>
            </a:r>
            <a:r>
              <a:rPr lang="en-US" sz="1600">
                <a:latin typeface="Aptos" panose="020B0004020202020204" pitchFamily="34" charset="0"/>
                <a:cs typeface="Arial"/>
              </a:rPr>
              <a:t>Preserve 100% of the state’s public housing stock by doing the following:</a:t>
            </a:r>
          </a:p>
          <a:p>
            <a:pPr marL="285750" indent="-285750">
              <a:buFont typeface="Arial" panose="020B0604020202020204" pitchFamily="34" charset="0"/>
              <a:buChar char="•"/>
            </a:pPr>
            <a:r>
              <a:rPr lang="en-US" sz="1600">
                <a:latin typeface="Aptos" panose="020B0004020202020204" pitchFamily="34" charset="0"/>
                <a:cs typeface="Arial"/>
              </a:rPr>
              <a:t>Over 10 years, provide capital funding to address the $8 billion backlog in maintenance and repairs.</a:t>
            </a:r>
          </a:p>
          <a:p>
            <a:pPr marL="285750" indent="-285750">
              <a:buFont typeface="Arial" panose="020B0604020202020204" pitchFamily="34" charset="0"/>
              <a:buChar char="•"/>
            </a:pPr>
            <a:r>
              <a:rPr lang="en-US" sz="1600">
                <a:latin typeface="Aptos"/>
                <a:cs typeface="Arial"/>
              </a:rPr>
              <a:t>Over 10 years, increase the operating budget to close the gap between tenant rents and operating costs. This will better enable housing authorities to maintain and operate properties.</a:t>
            </a:r>
          </a:p>
          <a:p>
            <a:pPr marL="285750" indent="-285750">
              <a:buFont typeface="Arial" panose="020B0604020202020204" pitchFamily="34" charset="0"/>
              <a:buChar char="•"/>
            </a:pPr>
            <a:r>
              <a:rPr lang="en-US" sz="1600">
                <a:latin typeface="Aptos" panose="020B0004020202020204" pitchFamily="34" charset="0"/>
                <a:cs typeface="Arial"/>
              </a:rPr>
              <a:t>Exempt public housing authorities from the public bidding requirements of Chapter 149 while preserving prevailing wages. This would reduce costs and time.</a:t>
            </a: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B3139CBE-5048-D0F3-7BE0-851A9BF5F3AA}"/>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74283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BF13-67ED-38E7-4C6A-B897662A471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7600319-A3CE-8E17-F75B-F656EB84F7F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Preservation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3 of </a:t>
            </a:r>
            <a:r>
              <a:rPr lang="en-US" sz="1700">
                <a:solidFill>
                  <a:srgbClr val="F2F2F2"/>
                </a:solidFill>
                <a:latin typeface="Arial" panose="020B0604020202020204"/>
                <a:cs typeface="Arial" panose="020B0604020202020204"/>
              </a:rPr>
              <a:t>4</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207CB9C9-A969-C15F-B1C1-0F6D66EBD5A9}"/>
              </a:ext>
            </a:extLst>
          </p:cNvPr>
          <p:cNvSpPr txBox="1"/>
          <p:nvPr/>
        </p:nvSpPr>
        <p:spPr>
          <a:xfrm>
            <a:off x="392853" y="1133860"/>
            <a:ext cx="11156905" cy="390876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panose="020B0004020202020204" pitchFamily="34" charset="0"/>
              </a:rPr>
              <a:t>Reallocate resources for subsidized housing preservation with prioritization for ELI housing:</a:t>
            </a:r>
          </a:p>
          <a:p>
            <a:r>
              <a:rPr lang="en-US" sz="1600" b="1">
                <a:latin typeface="Aptos" panose="020B0004020202020204" pitchFamily="34" charset="0"/>
                <a:cs typeface="Arial"/>
              </a:rPr>
              <a:t>Level of Action: Administrative, Legislative</a:t>
            </a:r>
          </a:p>
          <a:p>
            <a:r>
              <a:rPr lang="en-US" sz="1600" b="1">
                <a:latin typeface="Aptos" panose="020B0004020202020204" pitchFamily="34" charset="0"/>
                <a:cs typeface="Arial"/>
              </a:rPr>
              <a:t>Type of Action: Program tweaks, new program</a:t>
            </a:r>
          </a:p>
          <a:p>
            <a:r>
              <a:rPr lang="en-US" sz="1600" b="1">
                <a:latin typeface="Aptos" panose="020B0004020202020204" pitchFamily="34" charset="0"/>
                <a:cs typeface="Arial"/>
              </a:rPr>
              <a:t>Summary:</a:t>
            </a:r>
          </a:p>
          <a:p>
            <a:pPr marL="285750" indent="-285750">
              <a:buFont typeface="Arial" panose="020B0604020202020204" pitchFamily="34" charset="0"/>
              <a:buChar char="•"/>
            </a:pPr>
            <a:r>
              <a:rPr lang="en-US" sz="1600">
                <a:latin typeface="Aptos" panose="020B0004020202020204" pitchFamily="34" charset="0"/>
                <a:cs typeface="Arial"/>
              </a:rPr>
              <a:t>Move </a:t>
            </a:r>
            <a:r>
              <a:rPr lang="en-US" sz="1600" err="1">
                <a:latin typeface="Aptos" panose="020B0004020202020204" pitchFamily="34" charset="0"/>
                <a:cs typeface="Arial"/>
              </a:rPr>
              <a:t>MassSave</a:t>
            </a:r>
            <a:r>
              <a:rPr lang="en-US" sz="1600">
                <a:latin typeface="Aptos" panose="020B0004020202020204" pitchFamily="34" charset="0"/>
                <a:cs typeface="Arial"/>
              </a:rPr>
              <a:t> (LEAN) funds for energy upgrades to affordable multifamily housing over to EOHLC or MassHousing. These funds should be overseen by the agencies that finance affordable housing and understand the needs of the state’s affordable housing stock. In addition, the Weatherization Assistance Program (WAP) should be better aligned with the state’s affordable multifamily housing funding process </a:t>
            </a:r>
          </a:p>
          <a:p>
            <a:pPr marL="285750" indent="-285750">
              <a:buFont typeface="Arial" panose="020B0604020202020204" pitchFamily="34" charset="0"/>
              <a:buChar char="•"/>
            </a:pPr>
            <a:r>
              <a:rPr lang="en-US" sz="1600">
                <a:latin typeface="Aptos" panose="020B0004020202020204" pitchFamily="34" charset="0"/>
                <a:cs typeface="Arial"/>
              </a:rPr>
              <a:t>Change the preservation matrix to prioritize developments with 50% or more ELI units and prioritize developments with significant capital or operating needs.</a:t>
            </a:r>
          </a:p>
          <a:p>
            <a:pPr marL="285750" indent="-285750">
              <a:buFont typeface="Arial" panose="020B0604020202020204" pitchFamily="34" charset="0"/>
              <a:buChar char="•"/>
            </a:pPr>
            <a:r>
              <a:rPr lang="en-US" sz="1600">
                <a:latin typeface="Aptos" panose="020B0004020202020204" pitchFamily="34" charset="0"/>
                <a:cs typeface="Arial"/>
              </a:rPr>
              <a:t>Implement the sales tax exemption for affordable housing construction materials that was recommended in the Unlocking Housing Production Commission report.</a:t>
            </a:r>
          </a:p>
          <a:p>
            <a:endParaRPr lang="en-US" sz="2000" b="1" u="sng">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3A74673D-3062-3EDE-3DCA-1112AF7585C3}"/>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216323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B9CED-6540-6002-9819-549025E53BB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E601653-A4BB-6C49-3CA4-61962208BFD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a:solidFill>
                  <a:srgbClr val="F2F2F2"/>
                </a:solidFill>
                <a:latin typeface="Arial" panose="020B0604020202020204"/>
                <a:cs typeface="Arial" panose="020B0604020202020204"/>
              </a:rPr>
              <a:t>1) Preservation</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4 of 4)</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1594CF0C-AC60-D102-456D-FA20E2542FDD}"/>
              </a:ext>
            </a:extLst>
          </p:cNvPr>
          <p:cNvSpPr txBox="1"/>
          <p:nvPr/>
        </p:nvSpPr>
        <p:spPr>
          <a:xfrm>
            <a:off x="688072" y="1133860"/>
            <a:ext cx="10852217" cy="4893647"/>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panose="020B0004020202020204" pitchFamily="34" charset="0"/>
              </a:rPr>
              <a:t>Invest in Naturally Occurring Affordable Housing (NOAH)</a:t>
            </a:r>
          </a:p>
          <a:p>
            <a:r>
              <a:rPr lang="en-US" sz="1600" b="1">
                <a:latin typeface="Aptos" panose="020B0004020202020204" pitchFamily="34" charset="0"/>
                <a:cs typeface="Arial"/>
              </a:rPr>
              <a:t>Level of Action: Legislative, Administrative</a:t>
            </a:r>
          </a:p>
          <a:p>
            <a:r>
              <a:rPr lang="en-US" sz="1600" b="1">
                <a:latin typeface="Aptos" panose="020B0004020202020204" pitchFamily="34" charset="0"/>
                <a:cs typeface="Arial"/>
              </a:rPr>
              <a:t>Type of Action: Increased funding, Administrative action</a:t>
            </a:r>
          </a:p>
          <a:p>
            <a:r>
              <a:rPr lang="en-US" sz="1600" b="1">
                <a:latin typeface="Aptos" panose="020B0004020202020204" pitchFamily="34" charset="0"/>
                <a:cs typeface="Arial"/>
              </a:rPr>
              <a:t>Summary: </a:t>
            </a:r>
            <a:endParaRPr lang="en-US" sz="1600">
              <a:latin typeface="Aptos" panose="020B0004020202020204" pitchFamily="34" charset="0"/>
              <a:cs typeface="Arial"/>
            </a:endParaRPr>
          </a:p>
          <a:p>
            <a:pPr marL="285750" indent="-285750">
              <a:buFont typeface="Arial" panose="020B0604020202020204" pitchFamily="34" charset="0"/>
              <a:buChar char="•"/>
            </a:pPr>
            <a:r>
              <a:rPr lang="en-US" sz="1600">
                <a:latin typeface="Aptos" panose="020B0004020202020204" pitchFamily="34" charset="0"/>
                <a:cs typeface="Arial"/>
              </a:rPr>
              <a:t>Allocate authorized funds for the Small Properties Acquisition Fund operated by CEDAC. The initial $1 million investment enabled community land trusts to purchase 3 buildings and prevent the displacement of 8 families. CEDAC has established a program that has demonstrated success. $20 million has been authorized by the Legislature to continue this program. </a:t>
            </a:r>
          </a:p>
          <a:p>
            <a:pPr marL="285750" indent="-285750">
              <a:buFont typeface="Arial" panose="020B0604020202020204" pitchFamily="34" charset="0"/>
              <a:buChar char="•"/>
            </a:pPr>
            <a:r>
              <a:rPr lang="en-US" sz="1600">
                <a:latin typeface="Aptos" panose="020B0004020202020204" pitchFamily="34" charset="0"/>
                <a:cs typeface="Arial"/>
              </a:rPr>
              <a:t>Dedicate capital budget dollars for longer term financing of larger NOAH acquisitions. </a:t>
            </a:r>
          </a:p>
          <a:p>
            <a:pPr marL="285750" indent="-285750">
              <a:buFont typeface="Arial" panose="020B0604020202020204" pitchFamily="34" charset="0"/>
              <a:buChar char="•"/>
            </a:pPr>
            <a:r>
              <a:rPr lang="en-US" sz="1600">
                <a:latin typeface="Aptos" panose="020B0004020202020204" pitchFamily="34" charset="0"/>
                <a:cs typeface="Arial"/>
              </a:rPr>
              <a:t>Implement the Donation Tax Credit, adopted in 2016, to create or preserve affordable housing by providing a credit against Massachusetts income tax liability for property owners who donate existing housing properties to qualified nonprofits who commit to long term affordability.</a:t>
            </a:r>
          </a:p>
          <a:p>
            <a:pPr marL="285750" indent="-285750">
              <a:buFont typeface="Arial" panose="020B0604020202020204" pitchFamily="34" charset="0"/>
              <a:buChar char="•"/>
            </a:pPr>
            <a:r>
              <a:rPr lang="en-US" sz="1600">
                <a:latin typeface="Aptos" panose="020B0004020202020204" pitchFamily="34" charset="0"/>
                <a:cs typeface="Arial"/>
              </a:rPr>
              <a:t>To prevent displacement and to preserve and expand affordable housing, EOHLC or a designee should identify buildings not on the Subsidized Housing Inventory (SHI) that either haven’t changed hands in over 10 years or have been transferred 2 or more times in the past 5 years to understand the stock and what resources would be needed to purchase buildings. This could be done in partnership with local assessors.</a:t>
            </a:r>
          </a:p>
          <a:p>
            <a:endParaRPr lang="en-US" sz="2000">
              <a:solidFill>
                <a:srgbClr val="14558F"/>
              </a:solidFill>
              <a:latin typeface="Aptos" panose="020B0004020202020204" pitchFamily="34" charset="0"/>
              <a:cs typeface="Arial"/>
            </a:endParaRPr>
          </a:p>
          <a:p>
            <a:endParaRPr lang="en-US" sz="2000" b="1">
              <a:solidFill>
                <a:srgbClr val="14558F"/>
              </a:solidFill>
              <a:latin typeface="Aptos" panose="020B0004020202020204" pitchFamily="34" charset="0"/>
              <a:cs typeface="Arial"/>
            </a:endParaRPr>
          </a:p>
          <a:p>
            <a:endParaRPr lang="en-US">
              <a:solidFill>
                <a:srgbClr val="000000"/>
              </a:solidFill>
              <a:latin typeface="Aptos" panose="020B0004020202020204" pitchFamily="34" charset="0"/>
              <a:cs typeface="Arial"/>
            </a:endParaRPr>
          </a:p>
        </p:txBody>
      </p:sp>
      <p:sp>
        <p:nvSpPr>
          <p:cNvPr id="3" name="TextBox 7">
            <a:extLst>
              <a:ext uri="{FF2B5EF4-FFF2-40B4-BE49-F238E27FC236}">
                <a16:creationId xmlns:a16="http://schemas.microsoft.com/office/drawing/2014/main" id="{F72255CA-BF1F-F749-CB5A-F2B46AB83D8D}"/>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375225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A6C2-27E3-CA13-C0DA-B228B4E8F4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539C92-96F8-6EC4-D599-C8B82422369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a:solidFill>
                  <a:srgbClr val="F2F2F2"/>
                </a:solidFill>
                <a:latin typeface="Arial" panose="020B0604020202020204"/>
                <a:cs typeface="Arial" panose="020B0604020202020204"/>
              </a:rPr>
              <a:t>Continuing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Working Group Recommendations:</a:t>
            </a:r>
          </a:p>
          <a:p>
            <a:pPr>
              <a:defRPr/>
            </a:pPr>
            <a:r>
              <a:rPr lang="en-US" sz="1700">
                <a:solidFill>
                  <a:srgbClr val="F2F2F2"/>
                </a:solidFill>
                <a:latin typeface="Arial" panose="020B0604020202020204"/>
                <a:cs typeface="Arial" panose="020B0604020202020204"/>
              </a:rPr>
              <a:t>2)     ELI</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Housing </a:t>
            </a:r>
            <a:r>
              <a:rPr lang="en-US" sz="1700">
                <a:solidFill>
                  <a:srgbClr val="F2F2F2"/>
                </a:solidFill>
                <a:latin typeface="Arial" panose="020B0604020202020204"/>
                <a:cs typeface="Arial" panose="020B0604020202020204"/>
              </a:rPr>
              <a:t>Development &amp; Market Dynamics</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1</a:t>
            </a:r>
            <a:r>
              <a:rPr lang="en-US" sz="1700">
                <a:solidFill>
                  <a:srgbClr val="F2F2F2"/>
                </a:solidFill>
                <a:latin typeface="Arial" panose="020B0604020202020204"/>
                <a:cs typeface="Arial" panose="020B0604020202020204"/>
              </a:rPr>
              <a:t>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of 4)</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7D58B2DC-A733-7DF7-20A2-68757207463F}"/>
              </a:ext>
            </a:extLst>
          </p:cNvPr>
          <p:cNvSpPr txBox="1"/>
          <p:nvPr/>
        </p:nvSpPr>
        <p:spPr>
          <a:xfrm>
            <a:off x="387283" y="1133860"/>
            <a:ext cx="11443769" cy="523220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ea typeface="+mn-lt"/>
                <a:cs typeface="+mn-lt"/>
              </a:rPr>
              <a:t>Establish an ELI Housing Production Goal</a:t>
            </a:r>
            <a:endParaRPr lang="en-US" b="1" u="sng">
              <a:solidFill>
                <a:schemeClr val="accent1"/>
              </a:solidFill>
              <a:latin typeface="Aptos"/>
            </a:endParaRPr>
          </a:p>
          <a:p>
            <a:r>
              <a:rPr lang="en-US" sz="1600" b="1">
                <a:latin typeface="Aptos"/>
                <a:ea typeface="+mn-lt"/>
                <a:cs typeface="+mn-lt"/>
              </a:rPr>
              <a:t>Level of Action: Administrative</a:t>
            </a:r>
          </a:p>
          <a:p>
            <a:r>
              <a:rPr lang="en-US" sz="1600" b="1">
                <a:latin typeface="Aptos"/>
                <a:ea typeface="+mn-lt"/>
                <a:cs typeface="+mn-lt"/>
              </a:rPr>
              <a:t>Type of Action: Technical Fix</a:t>
            </a:r>
          </a:p>
          <a:p>
            <a:r>
              <a:rPr lang="en-US" sz="1600" b="1">
                <a:latin typeface="Aptos"/>
                <a:ea typeface="+mn-lt"/>
                <a:cs typeface="+mn-lt"/>
              </a:rPr>
              <a:t>Summary:</a:t>
            </a:r>
            <a:r>
              <a:rPr lang="en-US" sz="1600">
                <a:latin typeface="Aptos"/>
                <a:ea typeface="+mn-lt"/>
                <a:cs typeface="+mn-lt"/>
              </a:rPr>
              <a:t> The Working Group recommends that the Commonwealth set a goal to develop at least 2,200 new units of ELI housing each year from 2025 to 2035, with at least 50% of those new units specifically identified as permanent supportive housing units with supportive services.  The achievement of this goal will require the prioritization of ELI housing units within existing funding programs, as well as the need for additional capital, operating and service funding to support the development of new ELI housing units.</a:t>
            </a:r>
          </a:p>
          <a:p>
            <a:endParaRPr lang="en-US" sz="1600">
              <a:latin typeface="Aptos"/>
              <a:ea typeface="+mn-lt"/>
              <a:cs typeface="+mn-lt"/>
            </a:endParaRPr>
          </a:p>
          <a:p>
            <a:r>
              <a:rPr lang="en-US" sz="1600">
                <a:latin typeface="Aptos"/>
                <a:ea typeface="+mn-lt"/>
                <a:cs typeface="+mn-lt"/>
              </a:rPr>
              <a:t>In order to implement this recommendation, the Working group further recommends that the Commonwealth:</a:t>
            </a:r>
            <a:endParaRPr lang="en-US" sz="1600">
              <a:latin typeface="Aptos"/>
            </a:endParaRPr>
          </a:p>
          <a:p>
            <a:pPr marL="742950" lvl="1" indent="-285750">
              <a:buFont typeface="Arial" panose="020B0604020202020204" pitchFamily="34" charset="0"/>
              <a:buChar char="•"/>
            </a:pPr>
            <a:r>
              <a:rPr lang="en-US" sz="1600">
                <a:latin typeface="Aptos"/>
                <a:ea typeface="+mn-lt"/>
                <a:cs typeface="+mn-lt"/>
              </a:rPr>
              <a:t>Incorporate revisions to the Qualified Allocation Plan (“QAP”) to encourage the development of new ELI housing units, including:</a:t>
            </a:r>
          </a:p>
          <a:p>
            <a:pPr marL="1200150" lvl="2" indent="-285750">
              <a:buFont typeface="Arial" panose="020B0604020202020204" pitchFamily="34" charset="0"/>
              <a:buChar char="•"/>
            </a:pPr>
            <a:r>
              <a:rPr lang="en-US" sz="1600">
                <a:latin typeface="Aptos"/>
                <a:ea typeface="+mn-lt"/>
                <a:cs typeface="+mn-lt"/>
              </a:rPr>
              <a:t>Expand use of “income averaging” for new production/9% low-income housing tax credit project where the sponsor demonstrates appropriate capacity.</a:t>
            </a:r>
            <a:endParaRPr lang="en-US" sz="1600">
              <a:latin typeface="Aptos"/>
            </a:endParaRPr>
          </a:p>
          <a:p>
            <a:pPr marL="1200150" lvl="2" indent="-285750">
              <a:buFont typeface="Arial" panose="020B0604020202020204" pitchFamily="34" charset="0"/>
              <a:buChar char="•"/>
            </a:pPr>
            <a:r>
              <a:rPr lang="en-US" sz="1600">
                <a:latin typeface="Aptos"/>
                <a:ea typeface="+mn-lt"/>
                <a:cs typeface="+mn-lt"/>
              </a:rPr>
              <a:t>Allow ELI Housing to exceed any per-unit eligible basis or allocation cap in the QAP.</a:t>
            </a:r>
            <a:endParaRPr lang="en-US" sz="1600">
              <a:latin typeface="Aptos"/>
            </a:endParaRPr>
          </a:p>
          <a:p>
            <a:pPr marL="742950" lvl="1" indent="-285750">
              <a:buFont typeface="Arial" panose="020B0604020202020204" pitchFamily="34" charset="0"/>
              <a:buChar char="•"/>
            </a:pPr>
            <a:r>
              <a:rPr lang="en-US" sz="1600">
                <a:latin typeface="Aptos"/>
                <a:ea typeface="+mn-lt"/>
                <a:cs typeface="+mn-lt"/>
              </a:rPr>
              <a:t>Allow developers of ELI Housing with substantial supportive services to exceed certain limitations on project-based Massachusetts Rental Assistance Vouchers set by EOHLC when essential for project feasibility and provision of those services, including (a) any per-project limit on the number of project-based vouchers that may be allocated to ELI Housing and (b) increasing rents to up to 110% FMR with the ability to seek periodic increases</a:t>
            </a:r>
          </a:p>
          <a:p>
            <a:pPr marL="742950" lvl="1" indent="-285750">
              <a:buFont typeface="Arial" panose="020B0604020202020204" pitchFamily="34" charset="0"/>
              <a:buChar char="•"/>
            </a:pPr>
            <a:r>
              <a:rPr lang="en-US" sz="1600">
                <a:latin typeface="Aptos"/>
                <a:ea typeface="+mn-lt"/>
                <a:cs typeface="+mn-lt"/>
              </a:rPr>
              <a:t>Implement the Supportive Housing Pool Fund to support the development of more ELI Housing, with a focus on the need for a funding stream to support necessary supportive services.</a:t>
            </a:r>
            <a:endParaRPr lang="en-US" sz="1600">
              <a:latin typeface="Aptos"/>
            </a:endParaRPr>
          </a:p>
        </p:txBody>
      </p:sp>
      <p:sp>
        <p:nvSpPr>
          <p:cNvPr id="3" name="TextBox 7">
            <a:extLst>
              <a:ext uri="{FF2B5EF4-FFF2-40B4-BE49-F238E27FC236}">
                <a16:creationId xmlns:a16="http://schemas.microsoft.com/office/drawing/2014/main" id="{470541BD-49BD-6EF9-B2E7-5C585FA0DDDC}"/>
              </a:ext>
            </a:extLst>
          </p:cNvPr>
          <p:cNvSpPr txBox="1"/>
          <p:nvPr/>
        </p:nvSpPr>
        <p:spPr>
          <a:xfrm>
            <a:off x="681311" y="6540969"/>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115667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B227-F368-BA23-9D9D-823F6741DB5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800E517-4EE6-F792-2EE5-7511223A87D5}"/>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a:solidFill>
                  <a:srgbClr val="F2F2F2"/>
                </a:solidFill>
                <a:latin typeface="Arial" panose="020B0604020202020204"/>
                <a:cs typeface="Arial" panose="020B0604020202020204"/>
              </a:rPr>
              <a:t>Continuing Working</a:t>
            </a:r>
            <a:r>
              <a:rPr kumimoji="0" lang="en-US" sz="28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Group Recommendations:</a:t>
            </a:r>
          </a:p>
          <a:p>
            <a:pPr>
              <a:defRPr/>
            </a:pPr>
            <a:r>
              <a:rPr lang="en-US" sz="1700">
                <a:solidFill>
                  <a:srgbClr val="F2F2F2"/>
                </a:solidFill>
                <a:latin typeface="Arial" panose="020B0604020202020204"/>
                <a:cs typeface="Arial" panose="020B0604020202020204"/>
              </a:rPr>
              <a:t>2)     ELI</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Housing </a:t>
            </a:r>
            <a:r>
              <a:rPr lang="en-US" sz="1700">
                <a:solidFill>
                  <a:srgbClr val="F2F2F2"/>
                </a:solidFill>
                <a:latin typeface="Arial" panose="020B0604020202020204"/>
                <a:cs typeface="Arial" panose="020B0604020202020204"/>
              </a:rPr>
              <a:t>Development &amp; Market Dynamics</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 (Page 2</a:t>
            </a:r>
            <a:r>
              <a:rPr lang="en-US" sz="1700">
                <a:solidFill>
                  <a:srgbClr val="F2F2F2"/>
                </a:solidFill>
                <a:latin typeface="Arial" panose="020B0604020202020204"/>
                <a:cs typeface="Arial" panose="020B0604020202020204"/>
              </a:rPr>
              <a:t> </a:t>
            </a:r>
            <a:r>
              <a:rPr kumimoji="0" lang="en-US" sz="1700" b="1" i="0" u="none" strike="noStrike" kern="1200" cap="none" spc="0" normalizeH="0" baseline="0" noProof="0">
                <a:ln w="6350" cap="flat">
                  <a:noFill/>
                  <a:miter lim="800000"/>
                </a:ln>
                <a:solidFill>
                  <a:srgbClr val="F2F2F2"/>
                </a:solidFill>
                <a:effectLst/>
                <a:uLnTx/>
                <a:uFillTx/>
                <a:latin typeface="Arial" panose="020B0604020202020204"/>
                <a:ea typeface="+mj-ea"/>
                <a:cs typeface="Arial" panose="020B0604020202020204"/>
              </a:rPr>
              <a:t>of 4)</a:t>
            </a:r>
            <a:endParaRPr lang="en-US" sz="1700" b="1" i="0" u="none" strike="noStrike" kern="1200" cap="none" spc="0" normalizeH="0" baseline="0" noProof="0">
              <a:ln w="6350" cap="flat">
                <a:noFill/>
                <a:miter lim="800000"/>
              </a:ln>
              <a:solidFill>
                <a:srgbClr val="F2F2F2"/>
              </a:solidFill>
              <a:effectLst/>
              <a:uLnTx/>
              <a:uFillTx/>
              <a:latin typeface="Arial" panose="020B0604020202020204"/>
              <a:cs typeface="Arial" panose="020B0604020202020204"/>
            </a:endParaRPr>
          </a:p>
        </p:txBody>
      </p:sp>
      <p:sp>
        <p:nvSpPr>
          <p:cNvPr id="4" name="TextBox 8">
            <a:extLst>
              <a:ext uri="{FF2B5EF4-FFF2-40B4-BE49-F238E27FC236}">
                <a16:creationId xmlns:a16="http://schemas.microsoft.com/office/drawing/2014/main" id="{2DA88CA9-B1E8-5B9D-5BF7-4C356A3AD364}"/>
              </a:ext>
            </a:extLst>
          </p:cNvPr>
          <p:cNvSpPr txBox="1"/>
          <p:nvPr/>
        </p:nvSpPr>
        <p:spPr>
          <a:xfrm>
            <a:off x="688072" y="1133860"/>
            <a:ext cx="10972533" cy="419345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u="sng">
                <a:solidFill>
                  <a:schemeClr val="accent1"/>
                </a:solidFill>
                <a:latin typeface="Aptos"/>
                <a:ea typeface="+mn-lt"/>
                <a:cs typeface="+mn-lt"/>
              </a:rPr>
              <a:t>Expand the Massachusetts Rental Voucher Program for ELI Households</a:t>
            </a:r>
            <a:endParaRPr lang="en-US" b="1" u="sng">
              <a:solidFill>
                <a:schemeClr val="accent1"/>
              </a:solidFill>
              <a:latin typeface="Aptos"/>
              <a:cs typeface="Arial"/>
            </a:endParaRPr>
          </a:p>
          <a:p>
            <a:r>
              <a:rPr lang="en-US" sz="1600" b="1">
                <a:latin typeface="Aptos"/>
                <a:ea typeface="+mn-lt"/>
                <a:cs typeface="+mn-lt"/>
              </a:rPr>
              <a:t>Level of Action: Legislative</a:t>
            </a:r>
          </a:p>
          <a:p>
            <a:r>
              <a:rPr lang="en-US" sz="1600" b="1">
                <a:latin typeface="Aptos"/>
                <a:ea typeface="+mn-lt"/>
                <a:cs typeface="+mn-lt"/>
              </a:rPr>
              <a:t>Type of Action: Increased Funding</a:t>
            </a:r>
          </a:p>
          <a:p>
            <a:r>
              <a:rPr lang="en-US" sz="1600" b="1">
                <a:latin typeface="Aptos"/>
                <a:ea typeface="+mn-lt"/>
                <a:cs typeface="+mn-lt"/>
              </a:rPr>
              <a:t>Summary:</a:t>
            </a:r>
            <a:r>
              <a:rPr lang="en-US" sz="1600">
                <a:latin typeface="Aptos"/>
                <a:ea typeface="+mn-lt"/>
                <a:cs typeface="+mn-lt"/>
              </a:rPr>
              <a:t> The existing Massachusetts Rental Voucher Program should be expanded by 2,200 project-based vouchers for ELI households each year in order to meet the goal of developing at least 2,200 new units of ELI housing each year from 2025 to 2035.</a:t>
            </a:r>
          </a:p>
          <a:p>
            <a:endParaRPr lang="en-US" sz="1600">
              <a:latin typeface="Aptos"/>
              <a:ea typeface="+mn-lt"/>
              <a:cs typeface="+mn-lt"/>
            </a:endParaRPr>
          </a:p>
          <a:p>
            <a:r>
              <a:rPr lang="en-US" sz="1600">
                <a:latin typeface="Aptos"/>
                <a:ea typeface="+mn-lt"/>
                <a:cs typeface="+mn-lt"/>
              </a:rPr>
              <a:t>In order to implement this recommendation, the Working group further recommends that the Commonwealth:</a:t>
            </a:r>
            <a:endParaRPr lang="en-US" sz="1600">
              <a:latin typeface="Aptos"/>
            </a:endParaRPr>
          </a:p>
          <a:p>
            <a:pPr marL="342900" indent="-342900">
              <a:spcBef>
                <a:spcPts val="500"/>
              </a:spcBef>
              <a:buFont typeface="Arial" panose="020B0604020202020204" pitchFamily="34" charset="0"/>
              <a:buChar char="•"/>
            </a:pPr>
            <a:r>
              <a:rPr lang="en-US" sz="1600">
                <a:latin typeface="Aptos"/>
                <a:ea typeface="+mn-lt"/>
                <a:cs typeface="+mn-lt"/>
              </a:rPr>
              <a:t>Increase the line item for MRVP in the FY2027 state budget by $40 million over FY26 levels, to support issuance of new project-based vouchers, and require that this additional $40 million be dedicated to project-based vouchers; allow this funding to roll over into the next fiscal year if not fully utilized in FY2027, to preserve funding for projects that have been awarded funding but have not yet been completed.</a:t>
            </a:r>
          </a:p>
          <a:p>
            <a:pPr marL="342900" indent="-342900">
              <a:spcBef>
                <a:spcPts val="500"/>
              </a:spcBef>
              <a:buFont typeface="Arial" panose="020B0604020202020204" pitchFamily="34" charset="0"/>
              <a:buChar char="•"/>
            </a:pPr>
            <a:r>
              <a:rPr lang="en-US" sz="1600">
                <a:latin typeface="Aptos"/>
                <a:ea typeface="+mn-lt"/>
                <a:cs typeface="+mn-lt"/>
              </a:rPr>
              <a:t>In subsequent fiscal years, increase this annual dedicated funding for project-based vouchers for ELI households to account for increases in rental costs.</a:t>
            </a:r>
            <a:endParaRPr lang="en-US" sz="1600">
              <a:latin typeface="Aptos"/>
              <a:cs typeface="Arial" panose="020B0604020202020204"/>
            </a:endParaRPr>
          </a:p>
          <a:p>
            <a:pPr marL="342900" indent="-342900">
              <a:spcBef>
                <a:spcPts val="500"/>
              </a:spcBef>
              <a:buFont typeface="Arial" panose="020B0604020202020204" pitchFamily="34" charset="0"/>
              <a:buChar char="•"/>
            </a:pPr>
            <a:r>
              <a:rPr lang="en-US" sz="1600">
                <a:latin typeface="Aptos"/>
                <a:ea typeface="+mn-lt"/>
                <a:cs typeface="+mn-lt"/>
              </a:rPr>
              <a:t>Given the importance of project-based MRVP in supporting the development of ELI Housing, there should be a Commission-wide discussion on this issue.</a:t>
            </a:r>
          </a:p>
        </p:txBody>
      </p:sp>
      <p:sp>
        <p:nvSpPr>
          <p:cNvPr id="3" name="TextBox 7">
            <a:extLst>
              <a:ext uri="{FF2B5EF4-FFF2-40B4-BE49-F238E27FC236}">
                <a16:creationId xmlns:a16="http://schemas.microsoft.com/office/drawing/2014/main" id="{4F070AB4-2159-45AE-7378-4C67036589CB}"/>
              </a:ext>
            </a:extLst>
          </p:cNvPr>
          <p:cNvSpPr txBox="1"/>
          <p:nvPr/>
        </p:nvSpPr>
        <p:spPr>
          <a:xfrm>
            <a:off x="687167" y="6348325"/>
            <a:ext cx="10855712" cy="184666"/>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300"/>
              </a:spcBef>
              <a:spcAft>
                <a:spcPts val="300"/>
              </a:spcAf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a:t>
            </a:r>
            <a:r>
              <a:rPr lang="en-US" sz="1200">
                <a:solidFill>
                  <a:srgbClr val="FF0000"/>
                </a:solidFill>
                <a:latin typeface="Aptos"/>
              </a:rPr>
              <a:t>recommendations noted above are draft recommendations still in development.</a:t>
            </a:r>
            <a:endParaRPr lang="en-US" sz="1200" b="0" i="0" u="none" strike="noStrike" kern="1200" cap="none" spc="0" normalizeH="0" baseline="0" noProof="0">
              <a:ln>
                <a:noFill/>
              </a:ln>
              <a:solidFill>
                <a:srgbClr val="FF0000"/>
              </a:solidFill>
              <a:effectLst/>
              <a:uLnTx/>
              <a:uFillTx/>
              <a:latin typeface="Aptos"/>
            </a:endParaRPr>
          </a:p>
        </p:txBody>
      </p:sp>
    </p:spTree>
    <p:extLst>
      <p:ext uri="{BB962C8B-B14F-4D97-AF65-F5344CB8AC3E}">
        <p14:creationId xmlns:p14="http://schemas.microsoft.com/office/powerpoint/2010/main" val="479324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180e6be813a64d74e96de618bb0e3e5b">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745458e9a07cac69867ca6f15cf61ba5"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E8BC35-13CC-49ED-9C03-456CA50E8956}">
  <ds:schemaRefs>
    <ds:schemaRef ds:uri="http://schemas.microsoft.com/sharepoint/v3/contenttype/forms"/>
  </ds:schemaRefs>
</ds:datastoreItem>
</file>

<file path=customXml/itemProps2.xml><?xml version="1.0" encoding="utf-8"?>
<ds:datastoreItem xmlns:ds="http://schemas.openxmlformats.org/officeDocument/2006/customXml" ds:itemID="{6068354B-046F-4808-8214-90AA59DBE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f635cb-58c7-4c7c-a2be-5f3d12299da6"/>
    <ds:schemaRef ds:uri="dc119905-464d-4721-bcb1-84ed6b26f1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F027AF-032A-493A-BDB0-E28055DEB150}">
  <ds:schemaRefs>
    <ds:schemaRef ds:uri="00f635cb-58c7-4c7c-a2be-5f3d12299da6"/>
    <ds:schemaRef ds:uri="dc119905-464d-4721-bcb1-84ed6b26f1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15</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White</vt:lpstr>
      <vt:lpstr>1_White</vt:lpstr>
      <vt:lpstr>Extremely Low-Income Housing  Commission: Continuing Draft Recommendations</vt:lpstr>
      <vt:lpstr>Agenda</vt:lpstr>
      <vt:lpstr>Continuing Draft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Next Steps</vt:lpstr>
    </vt:vector>
  </TitlesOfParts>
  <Company>Commonwealth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Cuddy, Joshua (EOHLC)</dc:creator>
  <cp:revision>7</cp:revision>
  <cp:lastPrinted>2025-10-06T14:52:59Z</cp:lastPrinted>
  <dcterms:created xsi:type="dcterms:W3CDTF">2025-08-20T13:48:20Z</dcterms:created>
  <dcterms:modified xsi:type="dcterms:W3CDTF">2025-12-18T19:54:12Z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0x0101001517B14D604B3B48B5D202D444E0E01D</vt:lpwstr>
  </property>
  <property fmtid="{D5CDD505-2E9C-101B-9397-08002B2CF9AE}" pid="3" name="MediaServiceImageTags">
    <vt:lpwstr/>
  </property>
</Properties>
</file>