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146848110" r:id="rId5"/>
    <p:sldId id="2146848111" r:id="rId6"/>
    <p:sldId id="2146848100" r:id="rId7"/>
    <p:sldId id="2146848113" r:id="rId8"/>
    <p:sldId id="2146848116" r:id="rId9"/>
    <p:sldId id="2146848098" r:id="rId10"/>
    <p:sldId id="2146848102" r:id="rId11"/>
    <p:sldId id="2146848119" r:id="rId12"/>
    <p:sldId id="287" r:id="rId13"/>
    <p:sldId id="2146848117" r:id="rId14"/>
    <p:sldId id="263" r:id="rId15"/>
    <p:sldId id="2146847992" r:id="rId16"/>
    <p:sldId id="2146848101" r:id="rId17"/>
    <p:sldId id="2146848090" r:id="rId18"/>
    <p:sldId id="2146848093" r:id="rId19"/>
    <p:sldId id="21457057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52CCA5-7AF5-D364-3402-6DA15FFE710B}" name="Cuddy, Joshua (EOHLC)" initials="JC" userId="S::Joshua.Cuddy@mass.gov::fe00c576-5af3-4d2a-ade8-c0f212999735" providerId="AD"/>
  <p188:author id="{2EFB27D2-5561-7D95-F0B4-D9E809F4A868}" name="Shupin, Eric (EOHLC)" initials="ES" userId="S::eric.shupin@mass.gov::c0128860-9151-4cc9-aba2-fd00b56a7c9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202" autoAdjust="0"/>
  </p:normalViewPr>
  <p:slideViewPr>
    <p:cSldViewPr snapToGrid="0">
      <p:cViewPr varScale="1">
        <p:scale>
          <a:sx n="61" d="100"/>
          <a:sy n="61"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61811-9665-4C3A-B999-EF25C6EAD2BC}"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63727-357C-4CEB-9E80-3E57F91D86BB}" type="slidenum">
              <a:rPr lang="en-US" smtClean="0"/>
              <a:t>‹#›</a:t>
            </a:fld>
            <a:endParaRPr lang="en-US"/>
          </a:p>
        </p:txBody>
      </p:sp>
    </p:spTree>
    <p:extLst>
      <p:ext uri="{BB962C8B-B14F-4D97-AF65-F5344CB8AC3E}">
        <p14:creationId xmlns:p14="http://schemas.microsoft.com/office/powerpoint/2010/main" val="80206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68dd36602c_2_149:notes"/>
          <p:cNvSpPr txBox="1">
            <a:spLocks noGrp="1"/>
          </p:cNvSpPr>
          <p:nvPr>
            <p:ph type="body" idx="1"/>
          </p:nvPr>
        </p:nvSpPr>
        <p:spPr>
          <a:xfrm>
            <a:off x="685800" y="4400550"/>
            <a:ext cx="5486400" cy="3600450"/>
          </a:xfrm>
          <a:prstGeom prst="rect">
            <a:avLst/>
          </a:prstGeom>
        </p:spPr>
        <p:txBody>
          <a:bodyPr spcFirstLastPara="1" wrap="square" lIns="89450" tIns="89450" rIns="89450" bIns="89450" anchor="t" anchorCtr="0">
            <a:noAutofit/>
          </a:bodyPr>
          <a:lstStyle/>
          <a:p>
            <a:pPr marL="0" lvl="0" indent="0" algn="l" rtl="0">
              <a:spcBef>
                <a:spcPts val="0"/>
              </a:spcBef>
              <a:spcAft>
                <a:spcPts val="0"/>
              </a:spcAft>
              <a:buNone/>
            </a:pPr>
            <a:endParaRPr dirty="0"/>
          </a:p>
        </p:txBody>
      </p:sp>
      <p:sp>
        <p:nvSpPr>
          <p:cNvPr id="257" name="Google Shape;257;g368dd36602c_2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EC73-F42A-946F-7A80-16D51C3F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328A0-09D0-0D99-BAD3-483C1AA4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84768-6678-5163-B0E3-E436949A2BCA}"/>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50E5EEF-1E30-E585-796D-FE806E06B0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1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3D05-6C3F-649A-259D-BBEA22C77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FC582-BC59-57FF-8C44-E73BAC4E7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CF10E-4C21-0199-E442-39460F44A9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8D1C6E-2824-0525-E8CC-C4470E9DEB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078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0C868-B294-D08C-C2A6-7E7FF088C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A4090-BFD0-2102-AC50-256B4AE8F3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247C7-83B8-8D43-1FA1-78DF267A9A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CF13E5-E6BC-2CA8-FBF5-0319F4BFD7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21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463C-D842-D6EE-0498-0C9817ACE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A6C8C-74D4-7C92-1E69-146881DE6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C8CD7-2F53-4F20-5B41-0004B4E543F7}"/>
              </a:ext>
            </a:extLst>
          </p:cNvPr>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112FE75-7EF5-A8C8-DB2A-1369C6F340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15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84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A5114-9D0C-FD87-F08E-E9A9FD5D5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AC4C0-9172-4430-A76C-FEFCCDA0B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56DA9-864A-B6D9-E58D-3116BCE1B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0E67F1-11F6-AF93-1849-114290C6F5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29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A9154-8746-C6E6-DD2A-CDBC6E343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5D2EC-9A1B-8FB6-B1D2-6470DFB50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75CBB-132B-929E-8947-C726B876CF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96DF5F-48D6-3B14-28CD-9B324A87E7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58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9206C-DCE6-F6E3-61F2-76D6E6AB2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3EE41-D061-9493-455A-5D5807C5B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B9C20-C6EC-47A8-250E-9E9B998965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204955-B638-7EDE-01F7-3B1E4B6EB8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39AC-FF7C-B360-79BC-30C44E83D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02E04-6DEF-6C5F-2D07-0F98CE4B6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9E713-F1A9-1EFB-A55D-E770407501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B4D2B-1F17-C850-8B8E-060AC2F597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98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7D5B-41A8-657A-FB9B-8EF10D4F4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8EBF7-F23D-9D16-C01D-E2CAE1236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98099-6EA3-0D06-2324-215404002C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E6F0BE-460D-22CC-FED4-336F8EB20D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85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18789-1E4D-EA91-78C0-484A0715A8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BB032-FA81-3AE5-096F-D8863B3A37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618E9-E8EF-0799-B642-547E96B02A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B39648-73B2-DE74-8552-4ED31138E2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79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ED9F4-C1F5-E088-B37B-83E7C6176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F4CF2-F3EA-5DBF-5C70-DD769F67F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A6FC0-B65A-2905-4319-959C33889E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45203F-C12B-EA28-5B03-2BAC147039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5251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16807501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8998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59894024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6799445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258628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21394166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32734554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75050-BC18-44AD-994D-DC41F1AB2295}" type="datetime1">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AB21-C532-4024-9EF4-BE4C138D266F}" type="slidenum">
              <a:rPr lang="en-US" smtClean="0"/>
              <a:t>‹#›</a:t>
            </a:fld>
            <a:endParaRPr lang="en-US"/>
          </a:p>
        </p:txBody>
      </p:sp>
    </p:spTree>
    <p:extLst>
      <p:ext uri="{BB962C8B-B14F-4D97-AF65-F5344CB8AC3E}">
        <p14:creationId xmlns:p14="http://schemas.microsoft.com/office/powerpoint/2010/main" val="279137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76299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October 16,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4533" y="3168562"/>
            <a:ext cx="5688792" cy="2092881"/>
          </a:xfrm>
        </p:spPr>
        <p:txBody>
          <a:bodyPr/>
          <a:lstStyle/>
          <a:p>
            <a:pPr>
              <a:spcBef>
                <a:spcPts val="0"/>
              </a:spcBef>
              <a:spcAft>
                <a:spcPts val="1400"/>
              </a:spcAft>
            </a:pPr>
            <a:r>
              <a:rPr lang="en-US" sz="3800"/>
              <a:t>Senior Housing</a:t>
            </a:r>
            <a:br>
              <a:rPr lang="en-US" sz="3800"/>
            </a:br>
            <a:r>
              <a:rPr lang="en-US" sz="3800"/>
              <a:t>Commission:</a:t>
            </a:r>
            <a:br>
              <a:rPr lang="en-US" sz="3600"/>
            </a:br>
            <a:r>
              <a:rPr lang="en-US" sz="3000">
                <a:cs typeface="Arial"/>
              </a:rPr>
              <a:t>Continuing Draft Recommendations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013CC-A7B9-975A-A97F-CEA9AEFD182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F812008-EEA9-261F-2660-B284D2823A13}"/>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t>Initial Working Group Recommendations:</a:t>
            </a:r>
            <a:br>
              <a:rPr kumimoji="0" 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br>
            <a:r>
              <a:rPr kumimoji="0" lang="en-US" sz="17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t>3)    Place-Based Services (Page 3 of 4)</a:t>
            </a:r>
            <a:endPar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endParaRPr>
          </a:p>
        </p:txBody>
      </p:sp>
      <p:sp>
        <p:nvSpPr>
          <p:cNvPr id="4" name="Google Shape;252;p38">
            <a:extLst>
              <a:ext uri="{FF2B5EF4-FFF2-40B4-BE49-F238E27FC236}">
                <a16:creationId xmlns:a16="http://schemas.microsoft.com/office/drawing/2014/main" id="{61B668D0-AB4B-6AF4-204A-AF8A44F96BFD}"/>
              </a:ext>
            </a:extLst>
          </p:cNvPr>
          <p:cNvSpPr txBox="1">
            <a:spLocks/>
          </p:cNvSpPr>
          <p:nvPr/>
        </p:nvSpPr>
        <p:spPr>
          <a:xfrm>
            <a:off x="180908" y="1268800"/>
            <a:ext cx="5169761" cy="4320400"/>
          </a:xfrm>
          <a:prstGeom prst="rect">
            <a:avLst/>
          </a:prstGeom>
          <a:noFill/>
          <a:ln>
            <a:noFill/>
          </a:ln>
        </p:spPr>
        <p:txBody>
          <a:bodyPr spcFirstLastPara="1" vert="horz" wrap="square" lIns="0" tIns="45700" rIns="0" bIns="45700" rtlCol="0" anchor="t" anchorCtr="0">
            <a:no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spcBef>
                <a:spcPts val="0"/>
              </a:spcBef>
              <a:spcAft>
                <a:spcPts val="0"/>
              </a:spcAft>
              <a:buSzPts val="1500"/>
              <a:buFont typeface="Wingdings" panose="05000000000000000000" pitchFamily="2" charset="2"/>
              <a:buNone/>
            </a:pPr>
            <a:r>
              <a:rPr lang="en-US" b="1">
                <a:solidFill>
                  <a:schemeClr val="accent1"/>
                </a:solidFill>
              </a:rPr>
              <a:t>Place-Based Services Program Elements </a:t>
            </a:r>
            <a:endParaRPr lang="en-US" sz="1333">
              <a:solidFill>
                <a:schemeClr val="accent1"/>
              </a:solidFill>
            </a:endParaRPr>
          </a:p>
          <a:p>
            <a:pPr marL="211661" indent="-228594">
              <a:spcBef>
                <a:spcPts val="667"/>
              </a:spcBef>
              <a:spcAft>
                <a:spcPts val="0"/>
              </a:spcAft>
              <a:buClr>
                <a:srgbClr val="000000"/>
              </a:buClr>
              <a:buSzPts val="1200"/>
              <a:buFont typeface="Wingdings" panose="05000000000000000000" pitchFamily="2" charset="2"/>
              <a:buChar char="ü"/>
            </a:pPr>
            <a:r>
              <a:rPr lang="en-US" sz="1600" u="sng">
                <a:solidFill>
                  <a:srgbClr val="000000"/>
                </a:solidFill>
              </a:rPr>
              <a:t>Onsite</a:t>
            </a:r>
            <a:r>
              <a:rPr lang="en-US" sz="1600">
                <a:solidFill>
                  <a:srgbClr val="000000"/>
                </a:solidFill>
              </a:rPr>
              <a:t> wellness team and trained onsite staff (“eyes on”)</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Proactive outreach to all residents</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Wellness checks / response</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Care and enhanced service coordination</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Community services and community partnerships</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Comprehensive needs assessment and identification of risks</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Health and wellness programming (fitness, nutrition, food security, engagement)</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Mental and behavioral health services, isolation mitigation</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Housing tenancy preservation support</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Efficient delivery of home-based support services in a clustered services model</a:t>
            </a:r>
          </a:p>
          <a:p>
            <a:pPr marL="211661" indent="-228594">
              <a:spcBef>
                <a:spcPts val="667"/>
              </a:spcBef>
              <a:spcAft>
                <a:spcPts val="0"/>
              </a:spcAft>
              <a:buClr>
                <a:srgbClr val="000000"/>
              </a:buClr>
              <a:buSzPts val="1200"/>
              <a:buFont typeface="Wingdings" panose="05000000000000000000" pitchFamily="2" charset="2"/>
              <a:buChar char="ü"/>
            </a:pPr>
            <a:r>
              <a:rPr lang="en-US" sz="1600">
                <a:solidFill>
                  <a:srgbClr val="000000"/>
                </a:solidFill>
              </a:rPr>
              <a:t>Documentation, accountability, and outcomes metrics </a:t>
            </a:r>
            <a:endParaRPr lang="en-US" sz="1600">
              <a:solidFill>
                <a:schemeClr val="dk1"/>
              </a:solidFill>
            </a:endParaRPr>
          </a:p>
        </p:txBody>
      </p:sp>
      <p:sp>
        <p:nvSpPr>
          <p:cNvPr id="5" name="Google Shape;253;p38">
            <a:extLst>
              <a:ext uri="{FF2B5EF4-FFF2-40B4-BE49-F238E27FC236}">
                <a16:creationId xmlns:a16="http://schemas.microsoft.com/office/drawing/2014/main" id="{14BA8E46-3BCA-FC3A-78E6-734414539336}"/>
              </a:ext>
            </a:extLst>
          </p:cNvPr>
          <p:cNvSpPr txBox="1">
            <a:spLocks/>
          </p:cNvSpPr>
          <p:nvPr/>
        </p:nvSpPr>
        <p:spPr>
          <a:xfrm>
            <a:off x="6096000" y="1268800"/>
            <a:ext cx="5351600" cy="5296306"/>
          </a:xfrm>
          <a:prstGeom prst="rect">
            <a:avLst/>
          </a:prstGeom>
          <a:noFill/>
          <a:ln>
            <a:noFill/>
          </a:ln>
        </p:spPr>
        <p:txBody>
          <a:bodyPr spcFirstLastPara="1" vert="horz" wrap="square" lIns="0" tIns="45700" rIns="0" bIns="45700" rtlCol="0" anchor="t" anchorCtr="0">
            <a:no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spcBef>
                <a:spcPts val="0"/>
              </a:spcBef>
              <a:spcAft>
                <a:spcPts val="0"/>
              </a:spcAft>
              <a:buSzPts val="1500"/>
              <a:buFont typeface="Wingdings" panose="05000000000000000000" pitchFamily="2" charset="2"/>
              <a:buNone/>
            </a:pPr>
            <a:r>
              <a:rPr lang="en-US" b="1">
                <a:solidFill>
                  <a:schemeClr val="accent1"/>
                </a:solidFill>
              </a:rPr>
              <a:t>Eligibility for Place-Based Services Pool Fund</a:t>
            </a:r>
            <a:endParaRPr lang="en-US" sz="1333">
              <a:solidFill>
                <a:schemeClr val="accent1"/>
              </a:solidFill>
            </a:endParaRPr>
          </a:p>
          <a:p>
            <a:pPr marL="0" indent="0">
              <a:spcBef>
                <a:spcPts val="667"/>
              </a:spcBef>
              <a:spcAft>
                <a:spcPts val="0"/>
              </a:spcAft>
              <a:buFont typeface="Wingdings" panose="05000000000000000000" pitchFamily="2" charset="2"/>
              <a:buNone/>
            </a:pPr>
            <a:r>
              <a:rPr lang="en-US" sz="1600">
                <a:solidFill>
                  <a:srgbClr val="000000"/>
                </a:solidFill>
              </a:rPr>
              <a:t>Housing provider/operator in partnership with a place-based services program provider, that may include:</a:t>
            </a:r>
          </a:p>
          <a:p>
            <a:pPr marL="448722" lvl="1" indent="-228594">
              <a:spcBef>
                <a:spcPts val="667"/>
              </a:spcBef>
              <a:spcAft>
                <a:spcPts val="0"/>
              </a:spcAft>
              <a:buClr>
                <a:srgbClr val="000000"/>
              </a:buClr>
              <a:buSzPts val="1200"/>
              <a:buFont typeface="Arial" panose="020B0604020202020204" pitchFamily="34" charset="0"/>
              <a:buChar char="•"/>
            </a:pPr>
            <a:r>
              <a:rPr lang="en-US" sz="1600">
                <a:solidFill>
                  <a:srgbClr val="000000"/>
                </a:solidFill>
              </a:rPr>
              <a:t>Housing Provider with Place-Based Services Capabilities</a:t>
            </a:r>
          </a:p>
          <a:p>
            <a:pPr marL="448722" lvl="1" indent="-228594">
              <a:spcBef>
                <a:spcPts val="667"/>
              </a:spcBef>
              <a:spcAft>
                <a:spcPts val="0"/>
              </a:spcAft>
              <a:buClr>
                <a:srgbClr val="000000"/>
              </a:buClr>
              <a:buSzPts val="1200"/>
              <a:buFont typeface="Arial" panose="020B0604020202020204" pitchFamily="34" charset="0"/>
              <a:buChar char="•"/>
            </a:pPr>
            <a:r>
              <a:rPr lang="en-US" sz="1600">
                <a:solidFill>
                  <a:srgbClr val="000000"/>
                </a:solidFill>
              </a:rPr>
              <a:t>Standalone Place-Based Services Provider</a:t>
            </a:r>
          </a:p>
          <a:p>
            <a:pPr marL="448722" lvl="1" indent="-228594">
              <a:spcBef>
                <a:spcPts val="667"/>
              </a:spcBef>
              <a:spcAft>
                <a:spcPts val="0"/>
              </a:spcAft>
              <a:buClr>
                <a:srgbClr val="000000"/>
              </a:buClr>
              <a:buSzPts val="1200"/>
              <a:buFont typeface="Arial" panose="020B0604020202020204" pitchFamily="34" charset="0"/>
              <a:buChar char="•"/>
            </a:pPr>
            <a:r>
              <a:rPr lang="en-US" sz="1600">
                <a:solidFill>
                  <a:srgbClr val="000000"/>
                </a:solidFill>
              </a:rPr>
              <a:t>Aging Services Access Point (ASAP)</a:t>
            </a:r>
          </a:p>
          <a:p>
            <a:pPr marL="448722" lvl="1" indent="-228594">
              <a:spcBef>
                <a:spcPts val="667"/>
              </a:spcBef>
              <a:spcAft>
                <a:spcPts val="0"/>
              </a:spcAft>
              <a:buClr>
                <a:srgbClr val="000000"/>
              </a:buClr>
              <a:buSzPts val="1200"/>
              <a:buFont typeface="Arial" panose="020B0604020202020204" pitchFamily="34" charset="0"/>
              <a:buChar char="•"/>
            </a:pPr>
            <a:r>
              <a:rPr lang="en-US" sz="1600">
                <a:solidFill>
                  <a:srgbClr val="000000"/>
                </a:solidFill>
              </a:rPr>
              <a:t>Health Care Organizations Operating Housing</a:t>
            </a:r>
          </a:p>
          <a:p>
            <a:pPr marL="448722" lvl="1" indent="-228594">
              <a:spcBef>
                <a:spcPts val="667"/>
              </a:spcBef>
              <a:spcAft>
                <a:spcPts val="0"/>
              </a:spcAft>
              <a:buClr>
                <a:srgbClr val="000000"/>
              </a:buClr>
              <a:buSzPts val="1200"/>
              <a:buFont typeface="Arial" panose="020B0604020202020204" pitchFamily="34" charset="0"/>
              <a:buChar char="•"/>
            </a:pPr>
            <a:r>
              <a:rPr lang="en-US" sz="1600">
                <a:solidFill>
                  <a:srgbClr val="000000"/>
                </a:solidFill>
              </a:rPr>
              <a:t>Community Based Organization</a:t>
            </a:r>
          </a:p>
          <a:p>
            <a:pPr marL="0" indent="0">
              <a:spcBef>
                <a:spcPts val="667"/>
              </a:spcBef>
              <a:spcAft>
                <a:spcPts val="0"/>
              </a:spcAft>
              <a:buFont typeface="Wingdings" panose="05000000000000000000" pitchFamily="2" charset="2"/>
              <a:buNone/>
            </a:pPr>
            <a:endParaRPr lang="en-US" sz="1467" b="1">
              <a:solidFill>
                <a:srgbClr val="000000"/>
              </a:solidFill>
            </a:endParaRPr>
          </a:p>
          <a:p>
            <a:pPr marL="0" indent="0">
              <a:spcBef>
                <a:spcPts val="0"/>
              </a:spcBef>
              <a:spcAft>
                <a:spcPts val="0"/>
              </a:spcAft>
              <a:buFont typeface="Wingdings" panose="05000000000000000000" pitchFamily="2" charset="2"/>
              <a:buNone/>
            </a:pPr>
            <a:r>
              <a:rPr lang="en-US" b="1">
                <a:solidFill>
                  <a:schemeClr val="accent1"/>
                </a:solidFill>
              </a:rPr>
              <a:t>Proposed Fund Governance</a:t>
            </a:r>
          </a:p>
          <a:p>
            <a:pPr marL="0" indent="0">
              <a:spcBef>
                <a:spcPts val="0"/>
              </a:spcBef>
              <a:spcAft>
                <a:spcPts val="0"/>
              </a:spcAft>
              <a:buFont typeface="Wingdings" panose="05000000000000000000" pitchFamily="2" charset="2"/>
              <a:buNone/>
            </a:pPr>
            <a:r>
              <a:rPr lang="en-US" sz="1600">
                <a:solidFill>
                  <a:schemeClr val="dk1"/>
                </a:solidFill>
              </a:rPr>
              <a:t>Co-administered by the Executive Office of Health and Human Services (EOHHS) and Executive Office of Housing and Livable Communities  (EOHLC) with an Advisory Board and/or Grant Committee</a:t>
            </a:r>
            <a:endParaRPr lang="en-US" sz="1600">
              <a:solidFill>
                <a:srgbClr val="000000"/>
              </a:solidFill>
            </a:endParaRPr>
          </a:p>
        </p:txBody>
      </p:sp>
      <p:cxnSp>
        <p:nvCxnSpPr>
          <p:cNvPr id="6" name="Google Shape;254;p38">
            <a:extLst>
              <a:ext uri="{FF2B5EF4-FFF2-40B4-BE49-F238E27FC236}">
                <a16:creationId xmlns:a16="http://schemas.microsoft.com/office/drawing/2014/main" id="{F5A9D641-D70A-460C-8AC6-424038DE7961}"/>
              </a:ext>
            </a:extLst>
          </p:cNvPr>
          <p:cNvCxnSpPr>
            <a:cxnSpLocks/>
          </p:cNvCxnSpPr>
          <p:nvPr/>
        </p:nvCxnSpPr>
        <p:spPr>
          <a:xfrm>
            <a:off x="5692491" y="1268800"/>
            <a:ext cx="0" cy="5296306"/>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59775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1" name="Google Shape;261;p39"/>
          <p:cNvSpPr/>
          <p:nvPr/>
        </p:nvSpPr>
        <p:spPr>
          <a:xfrm>
            <a:off x="321713" y="2466911"/>
            <a:ext cx="3200400" cy="3784800"/>
          </a:xfrm>
          <a:prstGeom prst="rect">
            <a:avLst/>
          </a:prstGeom>
          <a:solidFill>
            <a:schemeClr val="accent1"/>
          </a:solidFill>
          <a:ln w="19050" cap="flat" cmpd="sng">
            <a:solidFill>
              <a:srgbClr val="005024"/>
            </a:solidFill>
            <a:prstDash val="solid"/>
            <a:round/>
            <a:headEnd type="none" w="sm" len="sm"/>
            <a:tailEnd type="none" w="sm" len="sm"/>
          </a:ln>
        </p:spPr>
        <p:txBody>
          <a:bodyPr spcFirstLastPara="1" wrap="square" lIns="91433" tIns="45700" rIns="91433" bIns="45700" anchor="t" anchorCtr="0">
            <a:noAutofit/>
          </a:bodyPr>
          <a:lstStyle/>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Decreased Hospitalizations </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Decreased Emergency Department Visits  </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Decreased or Delayed Long Term Care Placements </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Decreased Falls</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Preserved Housing Tenancy</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Increased Medication Adherence </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Increased Self Care (primary care visits, vaccinations, health care proxies)</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Efficient Use and Coordination of Home and Community Based Services</a:t>
            </a:r>
            <a:endParaRPr sz="1533">
              <a:solidFill>
                <a:schemeClr val="bg1"/>
              </a:solidFill>
              <a:latin typeface="Calibri"/>
              <a:ea typeface="Calibri"/>
              <a:cs typeface="Calibri"/>
              <a:sym typeface="Calibri"/>
            </a:endParaRPr>
          </a:p>
          <a:p>
            <a:pPr marL="169329" indent="-165096">
              <a:spcBef>
                <a:spcPts val="133"/>
              </a:spcBef>
              <a:buSzPts val="1150"/>
              <a:buFont typeface="Calibri"/>
              <a:buChar char="•"/>
            </a:pPr>
            <a:r>
              <a:rPr lang="en" sz="1533">
                <a:solidFill>
                  <a:schemeClr val="bg1"/>
                </a:solidFill>
                <a:latin typeface="Calibri"/>
                <a:ea typeface="Calibri"/>
                <a:cs typeface="Calibri"/>
                <a:sym typeface="Calibri"/>
              </a:rPr>
              <a:t>Improved Workforce Satisfaction</a:t>
            </a:r>
            <a:endParaRPr sz="1533">
              <a:solidFill>
                <a:schemeClr val="bg1"/>
              </a:solidFill>
              <a:latin typeface="Calibri"/>
              <a:ea typeface="Calibri"/>
              <a:cs typeface="Calibri"/>
              <a:sym typeface="Calibri"/>
            </a:endParaRPr>
          </a:p>
        </p:txBody>
      </p:sp>
      <p:sp>
        <p:nvSpPr>
          <p:cNvPr id="262" name="Google Shape;262;p39"/>
          <p:cNvSpPr/>
          <p:nvPr/>
        </p:nvSpPr>
        <p:spPr>
          <a:xfrm>
            <a:off x="323105" y="1843711"/>
            <a:ext cx="3200400" cy="623200"/>
          </a:xfrm>
          <a:prstGeom prst="rect">
            <a:avLst/>
          </a:prstGeom>
          <a:solidFill>
            <a:schemeClr val="accent1">
              <a:lumMod val="40000"/>
              <a:lumOff val="60000"/>
            </a:schemeClr>
          </a:solidFill>
          <a:ln w="19050" cap="flat" cmpd="sng">
            <a:solidFill>
              <a:srgbClr val="005024"/>
            </a:solidFill>
            <a:prstDash val="solid"/>
            <a:round/>
            <a:headEnd type="none" w="sm" len="sm"/>
            <a:tailEnd type="none" w="sm" len="sm"/>
          </a:ln>
        </p:spPr>
        <p:txBody>
          <a:bodyPr spcFirstLastPara="1" wrap="square" lIns="91433" tIns="45700" rIns="91433" bIns="45700" anchor="ctr" anchorCtr="0">
            <a:noAutofit/>
          </a:bodyPr>
          <a:lstStyle/>
          <a:p>
            <a:pPr algn="ctr"/>
            <a:r>
              <a:rPr lang="en" sz="1600" b="1">
                <a:solidFill>
                  <a:schemeClr val="lt1"/>
                </a:solidFill>
                <a:latin typeface="Calibri"/>
                <a:ea typeface="Calibri"/>
                <a:cs typeface="Calibri"/>
                <a:sym typeface="Calibri"/>
              </a:rPr>
              <a:t>Potential Example Outcomes</a:t>
            </a:r>
            <a:br>
              <a:rPr lang="en" sz="1600" b="1">
                <a:solidFill>
                  <a:schemeClr val="lt1"/>
                </a:solidFill>
                <a:latin typeface="Calibri"/>
                <a:ea typeface="Calibri"/>
                <a:cs typeface="Calibri"/>
                <a:sym typeface="Calibri"/>
              </a:rPr>
            </a:br>
            <a:r>
              <a:rPr lang="en" sz="1600" b="1">
                <a:solidFill>
                  <a:schemeClr val="lt1"/>
                </a:solidFill>
                <a:latin typeface="Calibri"/>
                <a:ea typeface="Calibri"/>
                <a:cs typeface="Calibri"/>
                <a:sym typeface="Calibri"/>
              </a:rPr>
              <a:t>Place-Based Services</a:t>
            </a:r>
            <a:endParaRPr sz="1467"/>
          </a:p>
        </p:txBody>
      </p:sp>
      <p:sp>
        <p:nvSpPr>
          <p:cNvPr id="263" name="Google Shape;263;p39"/>
          <p:cNvSpPr/>
          <p:nvPr/>
        </p:nvSpPr>
        <p:spPr>
          <a:xfrm>
            <a:off x="4197184" y="2480001"/>
            <a:ext cx="3200400" cy="3784800"/>
          </a:xfrm>
          <a:prstGeom prst="rect">
            <a:avLst/>
          </a:prstGeom>
          <a:solidFill>
            <a:schemeClr val="accent1"/>
          </a:solidFill>
          <a:ln w="19050" cap="flat" cmpd="sng">
            <a:solidFill>
              <a:schemeClr val="tx2"/>
            </a:solidFill>
            <a:prstDash val="solid"/>
            <a:round/>
            <a:headEnd type="none" w="sm" len="sm"/>
            <a:tailEnd type="none" w="sm" len="sm"/>
          </a:ln>
        </p:spPr>
        <p:txBody>
          <a:bodyPr spcFirstLastPara="1" wrap="square" lIns="91433" tIns="45700" rIns="91433" bIns="45700" anchor="t" anchorCtr="0">
            <a:noAutofit/>
          </a:bodyPr>
          <a:lstStyle/>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Resident/Older Adults and Family</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Medicare </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Medicaid (MassHealth)</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Managed Care Plans </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Acute Care Hospitals </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Housing Provider</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AGE and Aging Service Providers </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Case Managers </a:t>
            </a: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Town/City – Local Responders</a:t>
            </a:r>
            <a:endParaRPr sz="1533">
              <a:solidFill>
                <a:schemeClr val="bg1"/>
              </a:solidFill>
              <a:latin typeface="Calibri"/>
              <a:ea typeface="Calibri"/>
              <a:cs typeface="Calibri"/>
              <a:sym typeface="Calibri"/>
            </a:endParaRPr>
          </a:p>
          <a:p>
            <a:pPr marL="169329" indent="-165096">
              <a:spcBef>
                <a:spcPts val="133"/>
              </a:spcBef>
              <a:buClr>
                <a:srgbClr val="000000"/>
              </a:buClr>
              <a:buSzPts val="1150"/>
              <a:buFont typeface="Calibri"/>
              <a:buChar char="•"/>
            </a:pPr>
            <a:r>
              <a:rPr lang="en" sz="1533">
                <a:solidFill>
                  <a:schemeClr val="bg1"/>
                </a:solidFill>
                <a:latin typeface="Calibri"/>
                <a:ea typeface="Calibri"/>
                <a:cs typeface="Calibri"/>
                <a:sym typeface="Calibri"/>
              </a:rPr>
              <a:t>Direct Care and Home Care Workforce </a:t>
            </a:r>
            <a:endParaRPr sz="1533">
              <a:solidFill>
                <a:schemeClr val="bg1"/>
              </a:solidFill>
              <a:latin typeface="Calibri"/>
              <a:ea typeface="Calibri"/>
              <a:cs typeface="Calibri"/>
              <a:sym typeface="Calibri"/>
            </a:endParaRPr>
          </a:p>
          <a:p>
            <a:pPr marL="169329" indent="-67732">
              <a:spcBef>
                <a:spcPts val="133"/>
              </a:spcBef>
              <a:buClr>
                <a:schemeClr val="dk1"/>
              </a:buClr>
              <a:buSzPts val="1200"/>
            </a:pPr>
            <a:endParaRPr sz="1533">
              <a:solidFill>
                <a:srgbClr val="000000"/>
              </a:solidFill>
              <a:latin typeface="Calibri"/>
              <a:ea typeface="Calibri"/>
              <a:cs typeface="Calibri"/>
              <a:sym typeface="Calibri"/>
            </a:endParaRPr>
          </a:p>
          <a:p>
            <a:pPr marL="169329" indent="-67732">
              <a:spcBef>
                <a:spcPts val="133"/>
              </a:spcBef>
              <a:buClr>
                <a:schemeClr val="dk1"/>
              </a:buClr>
              <a:buSzPts val="1200"/>
            </a:pPr>
            <a:endParaRPr sz="1533">
              <a:solidFill>
                <a:srgbClr val="000000"/>
              </a:solidFill>
              <a:latin typeface="Calibri"/>
              <a:ea typeface="Calibri"/>
              <a:cs typeface="Calibri"/>
              <a:sym typeface="Calibri"/>
            </a:endParaRPr>
          </a:p>
        </p:txBody>
      </p:sp>
      <p:sp>
        <p:nvSpPr>
          <p:cNvPr id="264" name="Google Shape;264;p39"/>
          <p:cNvSpPr/>
          <p:nvPr/>
        </p:nvSpPr>
        <p:spPr>
          <a:xfrm>
            <a:off x="4197555" y="1843711"/>
            <a:ext cx="3200400" cy="623200"/>
          </a:xfrm>
          <a:prstGeom prst="rect">
            <a:avLst/>
          </a:prstGeom>
          <a:solidFill>
            <a:schemeClr val="accent1">
              <a:lumMod val="40000"/>
              <a:lumOff val="60000"/>
            </a:schemeClr>
          </a:solidFill>
          <a:ln w="19050" cap="flat" cmpd="sng">
            <a:solidFill>
              <a:schemeClr val="accent1"/>
            </a:solidFill>
            <a:prstDash val="solid"/>
            <a:round/>
            <a:headEnd type="none" w="sm" len="sm"/>
            <a:tailEnd type="none" w="sm" len="sm"/>
          </a:ln>
        </p:spPr>
        <p:txBody>
          <a:bodyPr spcFirstLastPara="1" wrap="square" lIns="91433" tIns="45700" rIns="91433" bIns="45700" anchor="ctr" anchorCtr="0">
            <a:noAutofit/>
          </a:bodyPr>
          <a:lstStyle/>
          <a:p>
            <a:pPr algn="ctr"/>
            <a:r>
              <a:rPr lang="en" sz="1600" b="1">
                <a:solidFill>
                  <a:schemeClr val="lt1"/>
                </a:solidFill>
                <a:latin typeface="Calibri"/>
                <a:ea typeface="Calibri"/>
                <a:cs typeface="Calibri"/>
                <a:sym typeface="Calibri"/>
              </a:rPr>
              <a:t>Potential Benefiting Stakeholders </a:t>
            </a:r>
            <a:endParaRPr sz="1467"/>
          </a:p>
        </p:txBody>
      </p:sp>
      <p:sp>
        <p:nvSpPr>
          <p:cNvPr id="265" name="Google Shape;265;p39"/>
          <p:cNvSpPr/>
          <p:nvPr/>
        </p:nvSpPr>
        <p:spPr>
          <a:xfrm>
            <a:off x="3584160" y="3776109"/>
            <a:ext cx="548640" cy="548640"/>
          </a:xfrm>
          <a:prstGeom prst="rightArrow">
            <a:avLst>
              <a:gd name="adj1" fmla="val 50000"/>
              <a:gd name="adj2" fmla="val 50000"/>
            </a:avLst>
          </a:prstGeom>
          <a:solidFill>
            <a:schemeClr val="accent1"/>
          </a:solidFill>
          <a:ln w="15875" cap="flat" cmpd="sng">
            <a:solidFill>
              <a:schemeClr val="bg1">
                <a:lumMod val="65000"/>
              </a:schemeClr>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66" name="Google Shape;266;p39"/>
          <p:cNvSpPr/>
          <p:nvPr/>
        </p:nvSpPr>
        <p:spPr>
          <a:xfrm>
            <a:off x="8071667" y="2462713"/>
            <a:ext cx="3908000" cy="3784800"/>
          </a:xfrm>
          <a:prstGeom prst="rect">
            <a:avLst/>
          </a:prstGeom>
          <a:solidFill>
            <a:schemeClr val="accent1"/>
          </a:solidFill>
          <a:ln w="19050" cap="flat" cmpd="sng">
            <a:solidFill>
              <a:srgbClr val="CEB20C"/>
            </a:solidFill>
            <a:prstDash val="dash"/>
            <a:round/>
            <a:headEnd type="none" w="sm" len="sm"/>
            <a:tailEnd type="none" w="sm" len="sm"/>
          </a:ln>
        </p:spPr>
        <p:txBody>
          <a:bodyPr spcFirstLastPara="1" wrap="square" lIns="91433" tIns="45700" rIns="91433" bIns="45700" anchor="ctr" anchorCtr="0">
            <a:noAutofit/>
          </a:bodyPr>
          <a:lstStyle/>
          <a:p>
            <a:pPr algn="ctr">
              <a:spcBef>
                <a:spcPts val="133"/>
              </a:spcBef>
              <a:buClr>
                <a:schemeClr val="dk1"/>
              </a:buClr>
              <a:buSzPts val="1150"/>
            </a:pPr>
            <a:r>
              <a:rPr lang="en-US" sz="1533" b="1">
                <a:solidFill>
                  <a:schemeClr val="bg1"/>
                </a:solidFill>
                <a:latin typeface="Calibri"/>
                <a:ea typeface="Calibri"/>
                <a:cs typeface="Calibri"/>
                <a:sym typeface="Calibri"/>
              </a:rPr>
              <a:t>currently</a:t>
            </a:r>
          </a:p>
          <a:p>
            <a:pPr algn="ctr">
              <a:spcBef>
                <a:spcPts val="133"/>
              </a:spcBef>
              <a:buClr>
                <a:schemeClr val="dk1"/>
              </a:buClr>
              <a:buSzPts val="1150"/>
            </a:pPr>
            <a:r>
              <a:rPr lang="en-US" sz="1533" b="1">
                <a:solidFill>
                  <a:schemeClr val="bg1"/>
                </a:solidFill>
                <a:latin typeface="Calibri"/>
                <a:ea typeface="Calibri"/>
                <a:cs typeface="Calibri"/>
                <a:sym typeface="Calibri"/>
              </a:rPr>
              <a:t>in</a:t>
            </a:r>
          </a:p>
          <a:p>
            <a:pPr algn="ctr">
              <a:spcBef>
                <a:spcPts val="133"/>
              </a:spcBef>
              <a:buClr>
                <a:schemeClr val="dk1"/>
              </a:buClr>
              <a:buSzPts val="1150"/>
            </a:pPr>
            <a:r>
              <a:rPr lang="en-US" sz="1533" b="1">
                <a:solidFill>
                  <a:schemeClr val="bg1"/>
                </a:solidFill>
                <a:latin typeface="Calibri"/>
                <a:ea typeface="Calibri"/>
                <a:cs typeface="Calibri"/>
                <a:sym typeface="Calibri"/>
              </a:rPr>
              <a:t>development</a:t>
            </a:r>
            <a:endParaRPr sz="1533">
              <a:solidFill>
                <a:schemeClr val="bg1"/>
              </a:solidFill>
              <a:latin typeface="Calibri"/>
              <a:ea typeface="Calibri"/>
              <a:cs typeface="Calibri"/>
              <a:sym typeface="Calibri"/>
            </a:endParaRPr>
          </a:p>
        </p:txBody>
      </p:sp>
      <p:sp>
        <p:nvSpPr>
          <p:cNvPr id="267" name="Google Shape;267;p39"/>
          <p:cNvSpPr/>
          <p:nvPr/>
        </p:nvSpPr>
        <p:spPr>
          <a:xfrm>
            <a:off x="8071659" y="1843711"/>
            <a:ext cx="3908000" cy="623200"/>
          </a:xfrm>
          <a:prstGeom prst="rect">
            <a:avLst/>
          </a:prstGeom>
          <a:solidFill>
            <a:schemeClr val="accent1">
              <a:lumMod val="40000"/>
              <a:lumOff val="60000"/>
            </a:schemeClr>
          </a:solidFill>
          <a:ln w="19050" cap="flat" cmpd="sng">
            <a:solidFill>
              <a:srgbClr val="CEB20C"/>
            </a:solidFill>
            <a:prstDash val="dash"/>
            <a:round/>
            <a:headEnd type="none" w="sm" len="sm"/>
            <a:tailEnd type="none" w="sm" len="sm"/>
          </a:ln>
        </p:spPr>
        <p:txBody>
          <a:bodyPr spcFirstLastPara="1" wrap="square" lIns="91433" tIns="45700" rIns="91433" bIns="45700" anchor="ctr" anchorCtr="0">
            <a:noAutofit/>
          </a:bodyPr>
          <a:lstStyle/>
          <a:p>
            <a:pPr algn="ctr"/>
            <a:r>
              <a:rPr lang="en" sz="1600" b="1">
                <a:solidFill>
                  <a:schemeClr val="lt1"/>
                </a:solidFill>
                <a:latin typeface="Calibri"/>
                <a:ea typeface="Calibri"/>
                <a:cs typeface="Calibri"/>
                <a:sym typeface="Calibri"/>
              </a:rPr>
              <a:t>Potential Sources to Fund Pool </a:t>
            </a:r>
            <a:br>
              <a:rPr lang="en" sz="1600" b="1">
                <a:solidFill>
                  <a:schemeClr val="lt1"/>
                </a:solidFill>
                <a:latin typeface="Calibri"/>
                <a:ea typeface="Calibri"/>
                <a:cs typeface="Calibri"/>
                <a:sym typeface="Calibri"/>
              </a:rPr>
            </a:br>
            <a:r>
              <a:rPr lang="en" sz="1600" i="1">
                <a:solidFill>
                  <a:schemeClr val="lt1"/>
                </a:solidFill>
                <a:latin typeface="Calibri"/>
                <a:ea typeface="Calibri"/>
                <a:cs typeface="Calibri"/>
                <a:sym typeface="Calibri"/>
              </a:rPr>
              <a:t>(Existing and New)</a:t>
            </a:r>
            <a:endParaRPr sz="1467"/>
          </a:p>
        </p:txBody>
      </p:sp>
      <p:sp>
        <p:nvSpPr>
          <p:cNvPr id="268" name="Google Shape;268;p39"/>
          <p:cNvSpPr/>
          <p:nvPr/>
        </p:nvSpPr>
        <p:spPr>
          <a:xfrm>
            <a:off x="7444347" y="3776189"/>
            <a:ext cx="548640" cy="548640"/>
          </a:xfrm>
          <a:prstGeom prst="rightArrow">
            <a:avLst>
              <a:gd name="adj1" fmla="val 50000"/>
              <a:gd name="adj2" fmla="val 50000"/>
            </a:avLst>
          </a:prstGeom>
          <a:solidFill>
            <a:schemeClr val="accent1"/>
          </a:solidFill>
          <a:ln w="15875" cap="flat" cmpd="sng">
            <a:solidFill>
              <a:schemeClr val="bg1">
                <a:lumMod val="65000"/>
              </a:schemeClr>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1649BA2-40D2-D8DD-4880-C6D3DC23D006}"/>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t>Initial Working Group Recommendations:</a:t>
            </a:r>
            <a:br>
              <a:rPr kumimoji="0" 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br>
            <a:r>
              <a:rPr kumimoji="0" lang="en-US" sz="17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t>3)    Place-Based Services (Page 4 of 4)</a:t>
            </a:r>
            <a:endPar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BD18-4BD7-5F29-4C4A-D0CBF7F91B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31B89F4-08C4-E012-DF20-09A2683B6DA8}"/>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cs typeface="Arial" panose="020B0604020202020204"/>
              </a:rPr>
              <a:t>Initial Working Group Recommendations:</a:t>
            </a:r>
            <a:endParaRPr lang="en-US">
              <a:cs typeface="Arial" panose="020B0604020202020204"/>
            </a:endParaRPr>
          </a:p>
          <a:p>
            <a:pPr>
              <a:defRPr/>
            </a:pPr>
            <a:r>
              <a:rPr lang="en-US" sz="1800">
                <a:cs typeface="Arial" panose="020B0604020202020204"/>
              </a:rPr>
              <a:t>4)  Finance &amp; General Development (Page 1 of 4)</a:t>
            </a:r>
          </a:p>
        </p:txBody>
      </p:sp>
      <p:sp>
        <p:nvSpPr>
          <p:cNvPr id="5" name="TextBox 4">
            <a:extLst>
              <a:ext uri="{FF2B5EF4-FFF2-40B4-BE49-F238E27FC236}">
                <a16:creationId xmlns:a16="http://schemas.microsoft.com/office/drawing/2014/main" id="{B4A95BD1-4A1F-BC28-E791-B2BFE7AEE7C8}"/>
              </a:ext>
            </a:extLst>
          </p:cNvPr>
          <p:cNvSpPr txBox="1"/>
          <p:nvPr/>
        </p:nvSpPr>
        <p:spPr>
          <a:xfrm>
            <a:off x="264634" y="1206500"/>
            <a:ext cx="11696307" cy="32162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mn-lt"/>
                <a:cs typeface="+mn-lt"/>
              </a:rPr>
              <a:t>Create standardized design/best practices to create excellent senior supportive housing. This will ensure design quality in senior housing and serve to control architectural and development costs.</a:t>
            </a:r>
            <a:endParaRPr lang="en-US" sz="2400" b="1" u="sng" dirty="0">
              <a:solidFill>
                <a:srgbClr val="14558F"/>
              </a:solidFill>
              <a:latin typeface="Aptos"/>
              <a:cs typeface="Arial"/>
            </a:endParaRPr>
          </a:p>
          <a:p>
            <a:pPr marL="742950" lvl="1" indent="-285750">
              <a:buFont typeface="Arial"/>
              <a:buChar char="•"/>
            </a:pPr>
            <a:r>
              <a:rPr lang="en-US" sz="2000" b="1" dirty="0">
                <a:latin typeface="Aptos"/>
                <a:ea typeface="+mn-lt"/>
                <a:cs typeface="+mn-lt"/>
              </a:rPr>
              <a:t>Level of Action:</a:t>
            </a:r>
            <a:r>
              <a:rPr lang="en-US" sz="2000" dirty="0">
                <a:latin typeface="Aptos"/>
                <a:ea typeface="+mn-lt"/>
                <a:cs typeface="+mn-lt"/>
              </a:rPr>
              <a:t> Administrative </a:t>
            </a:r>
            <a:endParaRPr lang="en-US" sz="2000" dirty="0">
              <a:latin typeface="Aptos"/>
            </a:endParaRPr>
          </a:p>
          <a:p>
            <a:pPr marL="742950" lvl="1" indent="-285750">
              <a:buFont typeface="Arial"/>
              <a:buChar char="•"/>
            </a:pPr>
            <a:r>
              <a:rPr lang="en-US" sz="2000" b="1" dirty="0">
                <a:latin typeface="Aptos"/>
                <a:ea typeface="+mn-lt"/>
                <a:cs typeface="+mn-lt"/>
              </a:rPr>
              <a:t>Type of Action:</a:t>
            </a:r>
            <a:r>
              <a:rPr lang="en-US" sz="2000" dirty="0">
                <a:latin typeface="Aptos"/>
                <a:ea typeface="+mn-lt"/>
                <a:cs typeface="+mn-lt"/>
              </a:rPr>
              <a:t> Convening </a:t>
            </a:r>
            <a:endParaRPr lang="en-US" sz="2000" dirty="0">
              <a:latin typeface="Aptos"/>
            </a:endParaRPr>
          </a:p>
          <a:p>
            <a:pPr marL="742950" lvl="1" indent="-285750">
              <a:buFont typeface="Arial"/>
              <a:buChar char="•"/>
            </a:pPr>
            <a:r>
              <a:rPr lang="en-US" sz="2000" b="1" dirty="0">
                <a:latin typeface="Aptos"/>
                <a:ea typeface="+mn-lt"/>
                <a:cs typeface="+mn-lt"/>
              </a:rPr>
              <a:t>Summary:</a:t>
            </a:r>
            <a:r>
              <a:rPr lang="en-US" sz="2000" dirty="0">
                <a:latin typeface="Aptos"/>
                <a:ea typeface="+mn-lt"/>
                <a:cs typeface="+mn-lt"/>
              </a:rPr>
              <a:t> The Administration should convene developers, owners, and managers of affordable senior housing with architects and designers to develop common templates for apartment design, common space configurations and spatial considerations for quality programming. Such design guidelines (or templates) will save time and money during the pre-development process.</a:t>
            </a:r>
          </a:p>
          <a:p>
            <a:pPr lvl="1"/>
            <a:endParaRPr lang="en-US" sz="1700" dirty="0"/>
          </a:p>
        </p:txBody>
      </p:sp>
    </p:spTree>
    <p:extLst>
      <p:ext uri="{BB962C8B-B14F-4D97-AF65-F5344CB8AC3E}">
        <p14:creationId xmlns:p14="http://schemas.microsoft.com/office/powerpoint/2010/main" val="170115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7C46-F14B-9971-763B-851B0002C16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23378F2-FE18-6C23-FBD8-FB6A85C75266}"/>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cs typeface="Arial" panose="020B0604020202020204"/>
              </a:rPr>
              <a:t>Initial Working Group Recommendations:</a:t>
            </a:r>
            <a:endParaRPr lang="en-US">
              <a:cs typeface="Arial" panose="020B0604020202020204"/>
            </a:endParaRPr>
          </a:p>
          <a:p>
            <a:pPr>
              <a:defRPr/>
            </a:pPr>
            <a:r>
              <a:rPr lang="en-US" sz="1800">
                <a:cs typeface="Arial" panose="020B0604020202020204"/>
              </a:rPr>
              <a:t>4)  Finance &amp; General Development (Page 2 of 4)</a:t>
            </a:r>
          </a:p>
        </p:txBody>
      </p:sp>
      <p:sp>
        <p:nvSpPr>
          <p:cNvPr id="5" name="TextBox 4">
            <a:extLst>
              <a:ext uri="{FF2B5EF4-FFF2-40B4-BE49-F238E27FC236}">
                <a16:creationId xmlns:a16="http://schemas.microsoft.com/office/drawing/2014/main" id="{84796386-D91A-2C04-367A-57A9F375DAB0}"/>
              </a:ext>
            </a:extLst>
          </p:cNvPr>
          <p:cNvSpPr txBox="1"/>
          <p:nvPr/>
        </p:nvSpPr>
        <p:spPr>
          <a:xfrm>
            <a:off x="137988" y="1206500"/>
            <a:ext cx="11787312" cy="350865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a:solidFill>
                  <a:srgbClr val="14558F"/>
                </a:solidFill>
                <a:latin typeface="Aptos"/>
                <a:ea typeface="+mn-lt"/>
                <a:cs typeface="+mn-lt"/>
              </a:rPr>
              <a:t>Include community/program space and 100% apartment adaptability as an eligible capital expenditure for state funding rounds. </a:t>
            </a:r>
          </a:p>
          <a:p>
            <a:r>
              <a:rPr lang="en-US" sz="2000" b="1">
                <a:latin typeface="Aptos"/>
                <a:ea typeface="+mn-lt"/>
                <a:cs typeface="+mn-lt"/>
              </a:rPr>
              <a:t>Level of Action:</a:t>
            </a:r>
            <a:r>
              <a:rPr lang="en-US" sz="2000">
                <a:latin typeface="Aptos"/>
                <a:ea typeface="+mn-lt"/>
                <a:cs typeface="+mn-lt"/>
              </a:rPr>
              <a:t> Administrative</a:t>
            </a:r>
            <a:endParaRPr lang="en-US" sz="2000">
              <a:latin typeface="Aptos"/>
            </a:endParaRPr>
          </a:p>
          <a:p>
            <a:pPr marL="742950" lvl="1" indent="-285750">
              <a:buFont typeface="Arial"/>
              <a:buChar char="•"/>
            </a:pPr>
            <a:r>
              <a:rPr lang="en-US" sz="2000" b="1">
                <a:latin typeface="Aptos"/>
                <a:ea typeface="+mn-lt"/>
                <a:cs typeface="+mn-lt"/>
              </a:rPr>
              <a:t>Type of Action:</a:t>
            </a:r>
            <a:r>
              <a:rPr lang="en-US" sz="2000">
                <a:latin typeface="Aptos"/>
                <a:ea typeface="+mn-lt"/>
                <a:cs typeface="+mn-lt"/>
              </a:rPr>
              <a:t> Funding—adds amount of capital costs allowed in state funding rounds</a:t>
            </a:r>
          </a:p>
          <a:p>
            <a:pPr marL="742950" lvl="1" indent="-285750">
              <a:buFont typeface="Arial"/>
              <a:buChar char="•"/>
            </a:pPr>
            <a:r>
              <a:rPr lang="en-US" sz="2000" b="1">
                <a:latin typeface="Aptos"/>
                <a:ea typeface="+mn-lt"/>
                <a:cs typeface="+mn-lt"/>
              </a:rPr>
              <a:t>Summary: </a:t>
            </a:r>
            <a:r>
              <a:rPr lang="en-US" sz="2000">
                <a:latin typeface="Aptos"/>
                <a:ea typeface="+mn-lt"/>
                <a:cs typeface="+mn-lt"/>
              </a:rPr>
              <a:t>We believe all senior housing is a community resource that addresses both loneliness and economic insecurity and that significant community/program space is vital for the health of older adults. Recognize that 100% adaptability will allow seniors, as they become frailer, to be able to age in community and not have to move to assisted living or a nursing home. Additionally,  if a project is outside of a DDT/QCT, make up the lost equity in state funding.100% unit adaptability postpones older adults having to move as their mobility lessens. This responds well to recent attention by government and activists to reduce nursing home utilization for those for whom housing is the barrier.</a:t>
            </a:r>
            <a:endParaRPr lang="en-US" sz="2000">
              <a:cs typeface="Arial"/>
            </a:endParaRPr>
          </a:p>
        </p:txBody>
      </p:sp>
    </p:spTree>
    <p:extLst>
      <p:ext uri="{BB962C8B-B14F-4D97-AF65-F5344CB8AC3E}">
        <p14:creationId xmlns:p14="http://schemas.microsoft.com/office/powerpoint/2010/main" val="339445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E97C-267D-1D75-D3E8-91097167E38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03F4869-5352-4734-34CF-9EA9BC63AC26}"/>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4)  </a:t>
            </a:r>
            <a:r>
              <a:rPr kumimoji="0" lang="en-US" sz="1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Finance &amp; General Development (Page 3 of 4)</a:t>
            </a:r>
          </a:p>
        </p:txBody>
      </p:sp>
      <p:sp>
        <p:nvSpPr>
          <p:cNvPr id="3" name="TextBox 2">
            <a:extLst>
              <a:ext uri="{FF2B5EF4-FFF2-40B4-BE49-F238E27FC236}">
                <a16:creationId xmlns:a16="http://schemas.microsoft.com/office/drawing/2014/main" id="{7AD0C59D-C32E-1399-6363-F04ADCDB0C95}"/>
              </a:ext>
            </a:extLst>
          </p:cNvPr>
          <p:cNvSpPr txBox="1"/>
          <p:nvPr/>
        </p:nvSpPr>
        <p:spPr>
          <a:xfrm>
            <a:off x="391584" y="1206500"/>
            <a:ext cx="11239499" cy="517834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14558F"/>
                </a:solidFill>
                <a:effectLst/>
                <a:uLnTx/>
                <a:uFillTx/>
                <a:latin typeface="Aptos"/>
                <a:ea typeface="+mn-lt"/>
                <a:cs typeface="Arial" panose="020B0604020202020204"/>
              </a:rPr>
              <a:t>Make all senior affordable housing truly affordable to seniors.</a:t>
            </a:r>
            <a:endParaRPr kumimoji="0" lang="en-US" sz="22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ptos"/>
                <a:ea typeface="+mn-lt"/>
                <a:cs typeface="Arial" panose="020B0604020202020204"/>
              </a:rPr>
              <a:t>Level of Action:</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 Administrative</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ptos"/>
                <a:ea typeface="+mn-lt"/>
                <a:cs typeface="Arial" panose="020B0604020202020204"/>
              </a:rPr>
              <a:t>Type of Action:</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 Funding</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ptos"/>
                <a:ea typeface="+mn-lt"/>
                <a:cs typeface="Arial" panose="020B0604020202020204"/>
              </a:rPr>
              <a:t>Summary: </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older adults who need subsidized housing are overwhelmingly Extremely Low Income (ELI)  or Very Low Income (VLI) . The allocation of project-based vouchers (PBVs) should mirror the percentage of ELI/VLI in that community.  LIHTC rents should be underwritten at well below the maximum rents (target: 70%).</a:t>
            </a: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14558F"/>
                </a:solidFill>
                <a:effectLst/>
                <a:uLnTx/>
                <a:uFillTx/>
                <a:latin typeface="Aptos"/>
                <a:ea typeface="+mn-lt"/>
                <a:cs typeface="Arial" panose="020B0604020202020204"/>
              </a:rPr>
              <a:t>Make all senior housing fully supportive housing to provide staffing levels and services that prevent or slow declining health as people 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ptos"/>
                <a:ea typeface="+mn-lt"/>
                <a:cs typeface="Arial" panose="020B0604020202020204"/>
              </a:rPr>
              <a:t>Level of Action:</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 Administrative</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ptos"/>
                <a:ea typeface="+mn-lt"/>
                <a:cs typeface="Arial" panose="020B0604020202020204"/>
              </a:rPr>
              <a:t>Type of Action:</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 Funding</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ptos"/>
                <a:ea typeface="+mn-lt"/>
                <a:cs typeface="Arial" panose="020B0604020202020204"/>
              </a:rPr>
              <a:t>Summary: </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Acknowledge and underwrite operating costs that include staffing levels and services that recognize that affordable senior housing developments are THE place-based platform to deliver health/social services needed to keep seniors out of nursing homes. One possible funding source is to require insurance companies offering Medicare plans in MA to pay into a fund. [Note: this recommendation is well articulated in Placed-Based Services working group and is the subject of a pending piece of state legislation—H1369.]</a:t>
            </a:r>
            <a:endParaRPr kumimoji="0" lang="en-US" sz="2000" b="1" i="0" u="sng" strike="noStrike" kern="1200" cap="none" spc="0" normalizeH="0" baseline="0" noProof="0" dirty="0">
              <a:ln>
                <a:noFill/>
              </a:ln>
              <a:solidFill>
                <a:srgbClr val="1455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7320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9F00-29C6-28AD-F06F-1BD915C5FEE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D24C61E-81D3-EBEC-1F58-CB56C224B46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cs typeface="Arial" panose="020B0604020202020204"/>
              </a:rPr>
              <a:t>Initial Working Group Recommendations:</a:t>
            </a:r>
          </a:p>
          <a:p>
            <a:pPr>
              <a:defRPr/>
            </a:pPr>
            <a:r>
              <a:rPr lang="en-US" sz="1800">
                <a:cs typeface="Arial" panose="020B0604020202020204"/>
              </a:rPr>
              <a:t>4)    Finance &amp; General Development (Page 4 of 4)</a:t>
            </a:r>
          </a:p>
        </p:txBody>
      </p:sp>
      <p:sp>
        <p:nvSpPr>
          <p:cNvPr id="3" name="TextBox 2">
            <a:extLst>
              <a:ext uri="{FF2B5EF4-FFF2-40B4-BE49-F238E27FC236}">
                <a16:creationId xmlns:a16="http://schemas.microsoft.com/office/drawing/2014/main" id="{163DA202-74BB-0E30-E940-0B3F84012660}"/>
              </a:ext>
            </a:extLst>
          </p:cNvPr>
          <p:cNvSpPr txBox="1"/>
          <p:nvPr/>
        </p:nvSpPr>
        <p:spPr>
          <a:xfrm>
            <a:off x="160422" y="1145048"/>
            <a:ext cx="11710736" cy="184665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cs typeface="Arial"/>
              </a:rPr>
              <a:t>Allocation of 4% tax credits and tax-exempt bonds for preservation deals should facilitate upgrading existing senior housing for adaptability and sustainability </a:t>
            </a:r>
          </a:p>
          <a:p>
            <a:pPr marL="742950" lvl="1" indent="-285750">
              <a:buFont typeface="Arial" panose="020B0604020202020204" pitchFamily="34" charset="0"/>
              <a:buChar char="•"/>
            </a:pPr>
            <a:r>
              <a:rPr lang="en-US" b="1" dirty="0">
                <a:solidFill>
                  <a:srgbClr val="000000"/>
                </a:solidFill>
                <a:latin typeface="Aptos"/>
                <a:cs typeface="Arial"/>
              </a:rPr>
              <a:t>Level of Action:</a:t>
            </a:r>
            <a:r>
              <a:rPr lang="en-US" dirty="0">
                <a:solidFill>
                  <a:srgbClr val="000000"/>
                </a:solidFill>
                <a:latin typeface="Aptos"/>
                <a:cs typeface="Arial"/>
              </a:rPr>
              <a:t> Administrative</a:t>
            </a:r>
          </a:p>
          <a:p>
            <a:pPr marL="742950" lvl="1" indent="-285750">
              <a:buFont typeface="Arial,Sans-Serif"/>
              <a:buChar char="•"/>
            </a:pPr>
            <a:r>
              <a:rPr lang="en-US" b="1" dirty="0">
                <a:solidFill>
                  <a:srgbClr val="000000"/>
                </a:solidFill>
                <a:latin typeface="Aptos"/>
                <a:cs typeface="Arial"/>
              </a:rPr>
              <a:t>Type of Action:</a:t>
            </a:r>
            <a:r>
              <a:rPr lang="en-US" dirty="0">
                <a:solidFill>
                  <a:srgbClr val="000000"/>
                </a:solidFill>
                <a:latin typeface="Aptos"/>
                <a:cs typeface="Arial"/>
              </a:rPr>
              <a:t> Program Improvement</a:t>
            </a:r>
          </a:p>
          <a:p>
            <a:pPr marL="742950" lvl="1" indent="-285750">
              <a:buFont typeface="Arial,Sans-Serif"/>
              <a:buChar char="•"/>
            </a:pPr>
            <a:r>
              <a:rPr lang="en-US" b="1" dirty="0">
                <a:solidFill>
                  <a:srgbClr val="000000"/>
                </a:solidFill>
                <a:latin typeface="Aptos"/>
                <a:cs typeface="Arial"/>
              </a:rPr>
              <a:t>Summary:</a:t>
            </a:r>
            <a:r>
              <a:rPr lang="en-US" dirty="0">
                <a:solidFill>
                  <a:srgbClr val="000000"/>
                </a:solidFill>
                <a:latin typeface="Aptos"/>
                <a:cs typeface="Arial"/>
              </a:rPr>
              <a:t> We should encourage existing senior housing to be upgraded for adaptability and sustainability. The tool is how we allocate volume cap to make these comprehensive upgrades possible.</a:t>
            </a:r>
            <a:endParaRPr lang="en-US" dirty="0">
              <a:latin typeface="Aptos"/>
              <a:cs typeface="Arial"/>
            </a:endParaRPr>
          </a:p>
        </p:txBody>
      </p:sp>
    </p:spTree>
    <p:extLst>
      <p:ext uri="{BB962C8B-B14F-4D97-AF65-F5344CB8AC3E}">
        <p14:creationId xmlns:p14="http://schemas.microsoft.com/office/powerpoint/2010/main" val="2370852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4144087972"/>
              </p:ext>
            </p:extLst>
          </p:nvPr>
        </p:nvGraphicFramePr>
        <p:xfrm>
          <a:off x="263178" y="1102338"/>
          <a:ext cx="11668942" cy="3219965"/>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790612">
                <a:tc>
                  <a:txBody>
                    <a:bodyPr/>
                    <a:lstStyle/>
                    <a:p>
                      <a:pPr marL="229870" lvl="0" indent="0" algn="l">
                        <a:lnSpc>
                          <a:spcPct val="100000"/>
                        </a:lnSpc>
                        <a:spcBef>
                          <a:spcPts val="0"/>
                        </a:spcBef>
                        <a:spcAft>
                          <a:spcPts val="1000"/>
                        </a:spcAft>
                        <a:buNone/>
                      </a:pPr>
                      <a:r>
                        <a:rPr lang="en-US" sz="2400" b="1" i="0" u="none" strike="noStrike" noProof="0">
                          <a:solidFill>
                            <a:schemeClr val="tx1"/>
                          </a:solidFill>
                          <a:latin typeface="Aptos"/>
                        </a:rPr>
                        <a:t>Next meeting: </a:t>
                      </a:r>
                      <a:r>
                        <a:rPr lang="en-US" sz="2400" b="0" i="0" u="none" strike="noStrike" noProof="0">
                          <a:solidFill>
                            <a:schemeClr val="tx1"/>
                          </a:solidFill>
                          <a:latin typeface="Aptos"/>
                        </a:rPr>
                        <a:t>Planned for November 12</a:t>
                      </a:r>
                      <a:r>
                        <a:rPr lang="en-US" sz="2400" b="0" i="0" u="none" strike="noStrike" baseline="30000" noProof="0">
                          <a:solidFill>
                            <a:schemeClr val="tx1"/>
                          </a:solidFill>
                          <a:latin typeface="Aptos"/>
                        </a:rPr>
                        <a:t>th</a:t>
                      </a:r>
                      <a:r>
                        <a:rPr lang="en-US" sz="2400" b="0" i="0" u="none" strike="noStrike" noProof="0">
                          <a:solidFill>
                            <a:schemeClr val="tx1"/>
                          </a:solidFill>
                          <a:latin typeface="Aptos"/>
                        </a:rPr>
                        <a:t> at 11 AM</a:t>
                      </a:r>
                    </a:p>
                    <a:p>
                      <a:pPr marL="572770" lvl="0" indent="-342900" algn="l">
                        <a:lnSpc>
                          <a:spcPct val="100000"/>
                        </a:lnSpc>
                        <a:spcBef>
                          <a:spcPts val="0"/>
                        </a:spcBef>
                        <a:spcAft>
                          <a:spcPts val="2000"/>
                        </a:spcAft>
                        <a:buFont typeface="Arial" panose="020B0604020202020204" pitchFamily="34" charset="0"/>
                        <a:buChar char="•"/>
                      </a:pPr>
                      <a:r>
                        <a:rPr lang="en-US" sz="2000" b="0" i="0" u="sng" strike="noStrike" noProof="0">
                          <a:solidFill>
                            <a:schemeClr val="tx1"/>
                          </a:solidFill>
                          <a:latin typeface="Aptos"/>
                        </a:rPr>
                        <a:t>Target:</a:t>
                      </a:r>
                      <a:r>
                        <a:rPr lang="en-US" sz="2000" b="0" i="0" u="none" strike="noStrike" noProof="0">
                          <a:solidFill>
                            <a:schemeClr val="tx1"/>
                          </a:solidFill>
                          <a:latin typeface="Aptos"/>
                        </a:rPr>
                        <a:t> Review rough draft report</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33232"/>
                  </a:ext>
                </a:extLst>
              </a:tr>
              <a:tr h="790612">
                <a:tc>
                  <a:txBody>
                    <a:bodyPr/>
                    <a:lstStyle/>
                    <a:p>
                      <a:pPr marL="229870" lvl="0" indent="0" algn="l">
                        <a:lnSpc>
                          <a:spcPct val="100000"/>
                        </a:lnSpc>
                        <a:spcBef>
                          <a:spcPts val="0"/>
                        </a:spcBef>
                        <a:spcAft>
                          <a:spcPts val="1000"/>
                        </a:spcAft>
                        <a:buNone/>
                      </a:pPr>
                      <a:r>
                        <a:rPr lang="en-US" sz="2400" b="1" i="0" u="none" strike="noStrike" noProof="0">
                          <a:solidFill>
                            <a:schemeClr val="tx1"/>
                          </a:solidFill>
                          <a:latin typeface="Aptos"/>
                        </a:rPr>
                        <a:t>Rest of November:</a:t>
                      </a:r>
                      <a:r>
                        <a:rPr lang="en-US" sz="2400" b="0" i="0" u="none" strike="noStrike" noProof="0">
                          <a:solidFill>
                            <a:schemeClr val="tx1"/>
                          </a:solidFill>
                          <a:latin typeface="Aptos"/>
                        </a:rPr>
                        <a:t> EOHLC continues drafting report based on recommendations</a:t>
                      </a:r>
                    </a:p>
                    <a:p>
                      <a:pPr marL="572770" lvl="0" indent="-342900" algn="l">
                        <a:lnSpc>
                          <a:spcPct val="100000"/>
                        </a:lnSpc>
                        <a:spcBef>
                          <a:spcPts val="0"/>
                        </a:spcBef>
                        <a:spcAft>
                          <a:spcPts val="2000"/>
                        </a:spcAft>
                        <a:buFont typeface="Arial" panose="020B0604020202020204" pitchFamily="34" charset="0"/>
                        <a:buChar char="•"/>
                      </a:pPr>
                      <a:r>
                        <a:rPr lang="en-US" sz="2000" b="0" i="0" u="sng" strike="noStrike" noProof="0">
                          <a:solidFill>
                            <a:schemeClr val="tx1"/>
                          </a:solidFill>
                          <a:latin typeface="Aptos"/>
                        </a:rPr>
                        <a:t>Late November:</a:t>
                      </a:r>
                      <a:r>
                        <a:rPr lang="en-US" sz="2000" b="0" i="0" u="none" strike="noStrike" noProof="0">
                          <a:solidFill>
                            <a:schemeClr val="tx1"/>
                          </a:solidFill>
                          <a:latin typeface="Aptos"/>
                        </a:rPr>
                        <a:t> EOHLC provides final draft report</a:t>
                      </a:r>
                      <a:endParaRPr lang="en-US" sz="2000" b="1" i="0" u="none" strike="noStrike" noProof="0">
                        <a:solidFill>
                          <a:schemeClr val="tx1"/>
                        </a:solidFill>
                        <a:latin typeface="Aptos"/>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010400"/>
                  </a:ext>
                </a:extLst>
              </a:tr>
              <a:tr h="1489165">
                <a:tc>
                  <a:txBody>
                    <a:bodyPr/>
                    <a:lstStyle/>
                    <a:p>
                      <a:pPr marL="229870" lvl="0" indent="0" algn="l">
                        <a:lnSpc>
                          <a:spcPct val="100000"/>
                        </a:lnSpc>
                        <a:spcBef>
                          <a:spcPts val="0"/>
                        </a:spcBef>
                        <a:spcAft>
                          <a:spcPts val="500"/>
                        </a:spcAft>
                        <a:buNone/>
                      </a:pPr>
                      <a:r>
                        <a:rPr lang="en-US" sz="2400" b="1" i="0" u="none" strike="noStrike" noProof="0">
                          <a:solidFill>
                            <a:schemeClr val="tx1"/>
                          </a:solidFill>
                          <a:latin typeface="Aptos"/>
                        </a:rPr>
                        <a:t>December: </a:t>
                      </a:r>
                      <a:r>
                        <a:rPr lang="en-US" sz="2400" b="0" i="0" u="none" strike="noStrike" noProof="0">
                          <a:solidFill>
                            <a:schemeClr val="tx1"/>
                          </a:solidFill>
                          <a:latin typeface="Aptos"/>
                        </a:rPr>
                        <a:t>Planned for December 9th at 10AM</a:t>
                      </a:r>
                    </a:p>
                    <a:p>
                      <a:pPr marL="572770" lvl="0" indent="-342900" algn="l">
                        <a:lnSpc>
                          <a:spcPct val="100000"/>
                        </a:lnSpc>
                        <a:spcBef>
                          <a:spcPts val="0"/>
                        </a:spcBef>
                        <a:spcAft>
                          <a:spcPts val="1000"/>
                        </a:spcAft>
                        <a:buFont typeface="Arial"/>
                        <a:buChar char="•"/>
                      </a:pPr>
                      <a:r>
                        <a:rPr lang="en-US" sz="2000" b="0" i="0" u="sng" strike="noStrike" noProof="0">
                          <a:solidFill>
                            <a:schemeClr val="tx1"/>
                          </a:solidFill>
                          <a:latin typeface="Aptos"/>
                        </a:rPr>
                        <a:t>Target:</a:t>
                      </a:r>
                      <a:r>
                        <a:rPr lang="en-US" sz="2000" b="0" i="0" u="none" strike="noStrike" noProof="0">
                          <a:solidFill>
                            <a:schemeClr val="tx1"/>
                          </a:solidFill>
                          <a:latin typeface="Aptos"/>
                        </a:rPr>
                        <a:t> Review final draft report (with November adjustments)</a:t>
                      </a:r>
                    </a:p>
                    <a:p>
                      <a:pPr marL="572770" lvl="0" indent="-342900" algn="l">
                        <a:lnSpc>
                          <a:spcPct val="100000"/>
                        </a:lnSpc>
                        <a:spcBef>
                          <a:spcPts val="0"/>
                        </a:spcBef>
                        <a:spcAft>
                          <a:spcPts val="2000"/>
                        </a:spcAft>
                        <a:buFont typeface="Arial"/>
                        <a:buChar char="•"/>
                      </a:pPr>
                      <a:r>
                        <a:rPr lang="en-US" sz="2000" b="0" i="0" u="sng" strike="noStrike" noProof="0">
                          <a:solidFill>
                            <a:schemeClr val="tx1"/>
                          </a:solidFill>
                          <a:latin typeface="Aptos"/>
                        </a:rPr>
                        <a:t>Mid-to-Late December:</a:t>
                      </a:r>
                      <a:r>
                        <a:rPr lang="en-US" sz="2000" b="0" i="0" u="none" strike="noStrike" noProof="0">
                          <a:solidFill>
                            <a:schemeClr val="tx1"/>
                          </a:solidFill>
                          <a:latin typeface="Aptos"/>
                        </a:rPr>
                        <a:t> EOHLC sends report to Legislature</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168811732"/>
              </p:ext>
            </p:extLst>
          </p:nvPr>
        </p:nvGraphicFramePr>
        <p:xfrm>
          <a:off x="616856" y="1360714"/>
          <a:ext cx="10975979" cy="335673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118912">
                <a:tc>
                  <a:txBody>
                    <a:bodyPr/>
                    <a:lstStyle/>
                    <a:p>
                      <a:pPr lvl="0">
                        <a:buNone/>
                      </a:pPr>
                      <a:r>
                        <a:rPr lang="en-US" sz="2000" b="1" strike="noStrike">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118912">
                <a:tc>
                  <a:txBody>
                    <a:bodyPr/>
                    <a:lstStyle/>
                    <a:p>
                      <a:pPr marL="0" lvl="0" indent="0">
                        <a:buNone/>
                      </a:pPr>
                      <a:r>
                        <a:rPr lang="en-US" sz="2000" b="1" strike="noStrike">
                          <a:solidFill>
                            <a:schemeClr val="tx1"/>
                          </a:solidFill>
                        </a:rPr>
                        <a:t>Continuing Draft Recommendations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700" b="0" i="0" u="none" strike="noStrike" kern="1200" cap="none" spc="0" normalizeH="0" baseline="0" noProof="0">
                          <a:ln>
                            <a:noFill/>
                          </a:ln>
                          <a:solidFill>
                            <a:srgbClr val="000000"/>
                          </a:solidFill>
                          <a:effectLst/>
                          <a:uLnTx/>
                          <a:uFillTx/>
                          <a:latin typeface="Arial"/>
                          <a:ea typeface="+mn-ea"/>
                          <a:cs typeface="+mn-cs"/>
                        </a:rPr>
                        <a:t>3 - 15</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118912">
                <a:tc>
                  <a:txBody>
                    <a:bodyPr/>
                    <a:lstStyle/>
                    <a:p>
                      <a:r>
                        <a:rPr lang="en-US" sz="2000" b="1" strike="noStrike">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kumimoji="0" lang="en-US" sz="1700" b="0" i="0" u="none" strike="noStrike" kern="1200" cap="none" spc="0" normalizeH="0" baseline="0" noProof="0">
                          <a:ln>
                            <a:noFill/>
                          </a:ln>
                          <a:solidFill>
                            <a:srgbClr val="000000"/>
                          </a:solidFill>
                          <a:effectLst/>
                          <a:uLnTx/>
                          <a:uFillTx/>
                          <a:latin typeface="Arial"/>
                        </a:rPr>
                        <a:t>16</a:t>
                      </a:r>
                      <a:endParaRPr kumimoji="0" lang="en-US"/>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ADFBD-0B19-457C-936D-0B4CFA47082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C70311-4FFA-FE62-2622-20E03A251A31}"/>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  </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Housing Lifecycle Management &amp; Search (Page 1 of </a:t>
            </a:r>
            <a:r>
              <a:rPr lang="en-US" sz="1700">
                <a:solidFill>
                  <a:srgbClr val="F2F2F2"/>
                </a:solidFill>
                <a:latin typeface="Arial" panose="020B0604020202020204"/>
                <a:cs typeface="Arial" panose="020B0604020202020204"/>
              </a:rPr>
              <a:t>3</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p>
        </p:txBody>
      </p:sp>
      <p:sp>
        <p:nvSpPr>
          <p:cNvPr id="3" name="TextBox 2">
            <a:extLst>
              <a:ext uri="{FF2B5EF4-FFF2-40B4-BE49-F238E27FC236}">
                <a16:creationId xmlns:a16="http://schemas.microsoft.com/office/drawing/2014/main" id="{E14CE5BA-38BC-689F-A555-CD28F02C59AF}"/>
              </a:ext>
            </a:extLst>
          </p:cNvPr>
          <p:cNvSpPr txBox="1"/>
          <p:nvPr/>
        </p:nvSpPr>
        <p:spPr>
          <a:xfrm>
            <a:off x="136358" y="1054100"/>
            <a:ext cx="11919283" cy="442428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4558F"/>
                </a:solidFill>
                <a:effectLst/>
                <a:uLnTx/>
                <a:uFillTx/>
                <a:latin typeface="Aptos"/>
                <a:ea typeface="+mn-lt"/>
                <a:cs typeface="Arial" panose="020B0604020202020204"/>
              </a:rPr>
              <a:t>Reframing language and communication on senior housing </a:t>
            </a:r>
            <a:endParaRPr lang="en-US" sz="2000" b="1" i="0" u="sng" strike="noStrike" kern="1200" cap="none" spc="0" normalizeH="0" baseline="0" noProof="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Level of Action:</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 Administrative</a:t>
            </a:r>
          </a:p>
          <a:p>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 New Program, Technical Fix</a:t>
            </a:r>
          </a:p>
          <a:p>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Summary: </a:t>
            </a:r>
            <a:r>
              <a:rPr lang="en-US" sz="1600">
                <a:solidFill>
                  <a:srgbClr val="000000"/>
                </a:solidFill>
                <a:latin typeface="Aptos"/>
                <a:ea typeface="+mn-lt"/>
                <a:cs typeface="Arial" panose="020B0604020202020204"/>
              </a:rPr>
              <a:t>Our workgroup recommended an action that is in progress thanks to Governor Healey’s Executive Order #642 on “Instituting Age-Friendly Practices.” This work was announced alongside the </a:t>
            </a:r>
            <a:r>
              <a:rPr lang="en-US" sz="1600" err="1">
                <a:solidFill>
                  <a:srgbClr val="000000"/>
                </a:solidFill>
                <a:latin typeface="Aptos"/>
                <a:ea typeface="+mn-lt"/>
                <a:cs typeface="Arial" panose="020B0604020202020204"/>
              </a:rPr>
              <a:t>ReiMAgine</a:t>
            </a:r>
            <a:r>
              <a:rPr lang="en-US" sz="1600">
                <a:solidFill>
                  <a:srgbClr val="000000"/>
                </a:solidFill>
                <a:latin typeface="Aptos"/>
                <a:ea typeface="+mn-lt"/>
                <a:cs typeface="Arial" panose="020B0604020202020204"/>
              </a:rPr>
              <a:t> Aging 2030 Plan. Keeping this recommendation will help elevate both the plan and executive order to embed age-friendly policy and practice, but also communication and framing, within EOHLC efforts. Once that work is complete, the example set by EOHLC will help local, regional and statewide housing partners use language in communication and policy that emphasizes collective solutions and addresses ageism head-on. </a:t>
            </a:r>
          </a:p>
          <a:p>
            <a:pPr>
              <a:spcBef>
                <a:spcPts val="300"/>
              </a:spcBef>
            </a:pPr>
            <a:r>
              <a:rPr lang="en-US" sz="2000" b="1" u="sng">
                <a:solidFill>
                  <a:srgbClr val="14558F"/>
                </a:solidFill>
                <a:latin typeface="Aptos"/>
                <a:ea typeface="+mn-lt"/>
                <a:cs typeface="Arial" panose="020B0604020202020204"/>
              </a:rPr>
              <a:t>Build and Promote Resources to Help People Plan for Housing Needs</a:t>
            </a:r>
          </a:p>
          <a:p>
            <a:pPr>
              <a:spcBef>
                <a:spcPts val="300"/>
              </a:spcBef>
              <a:spcAft>
                <a:spcPts val="300"/>
              </a:spcAft>
            </a:pPr>
            <a:r>
              <a:rPr lang="en-US" sz="1600" b="1">
                <a:solidFill>
                  <a:srgbClr val="000000"/>
                </a:solidFill>
                <a:latin typeface="Aptos"/>
                <a:ea typeface="+mn-lt"/>
                <a:cs typeface="Arial" panose="020B0604020202020204"/>
              </a:rPr>
              <a:t>Level of Action:</a:t>
            </a:r>
            <a:r>
              <a:rPr lang="en-US" sz="1600">
                <a:solidFill>
                  <a:srgbClr val="000000"/>
                </a:solidFill>
                <a:latin typeface="Aptos"/>
                <a:ea typeface="+mn-lt"/>
                <a:cs typeface="Arial" panose="020B0604020202020204"/>
              </a:rPr>
              <a:t> Administrative, Legislative </a:t>
            </a:r>
          </a:p>
          <a:p>
            <a:r>
              <a:rPr lang="en-US" sz="1600" b="1">
                <a:solidFill>
                  <a:srgbClr val="000000"/>
                </a:solidFill>
                <a:latin typeface="Aptos"/>
                <a:ea typeface="+mn-lt"/>
                <a:cs typeface="Arial" panose="020B0604020202020204"/>
              </a:rPr>
              <a:t>Type of Action: </a:t>
            </a:r>
            <a:r>
              <a:rPr lang="en-US" sz="1600">
                <a:solidFill>
                  <a:srgbClr val="000000"/>
                </a:solidFill>
                <a:latin typeface="Aptos"/>
                <a:ea typeface="+mn-lt"/>
                <a:cs typeface="Arial" panose="020B0604020202020204"/>
              </a:rPr>
              <a:t>New Program</a:t>
            </a:r>
          </a:p>
          <a:p>
            <a:r>
              <a:rPr lang="en-US" sz="1600" b="1">
                <a:solidFill>
                  <a:srgbClr val="000000"/>
                </a:solidFill>
                <a:latin typeface="Aptos"/>
                <a:ea typeface="+mn-lt"/>
                <a:cs typeface="Arial" panose="020B0604020202020204"/>
              </a:rPr>
              <a:t>Context and Actions: </a:t>
            </a:r>
            <a:r>
              <a:rPr lang="en-US" sz="1600"/>
              <a:t>In addition to promoting appropriate language around the issue of senior housing, as well as resources to connect people with housing, our workgroup recommends supporting the ability to plan for housing needs. This can include convening state agencies and organizations to create resources to help people, including older adults and caregivers, plan for housing transitions and costs similar to health care proxies and other legal and financial considerations. This recommendation could also include promoting H.777, An Act Supporting Seniors’ Financial Stability, which directs the State Treasurer’s Office to establish a curriculum to support financial literacy among older adults</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7056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AD9DC-E7DD-81CC-593D-C4E9731AE6D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1CC587F-09F3-B7A5-A24C-29603D7C6466}"/>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  </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Housing Lifecycle Management &amp; Search (Page 2 of 3)</a:t>
            </a:r>
          </a:p>
        </p:txBody>
      </p:sp>
      <p:sp>
        <p:nvSpPr>
          <p:cNvPr id="3" name="TextBox 2">
            <a:extLst>
              <a:ext uri="{FF2B5EF4-FFF2-40B4-BE49-F238E27FC236}">
                <a16:creationId xmlns:a16="http://schemas.microsoft.com/office/drawing/2014/main" id="{A5CFB9EA-73AF-7BF4-0E79-A679B83F07E1}"/>
              </a:ext>
            </a:extLst>
          </p:cNvPr>
          <p:cNvSpPr txBox="1"/>
          <p:nvPr/>
        </p:nvSpPr>
        <p:spPr>
          <a:xfrm>
            <a:off x="136358" y="1054100"/>
            <a:ext cx="11919283" cy="258532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4558F"/>
                </a:solidFill>
                <a:effectLst/>
                <a:uLnTx/>
                <a:uFillTx/>
                <a:latin typeface="Aptos"/>
                <a:ea typeface="+mn-lt"/>
                <a:cs typeface="Arial" panose="020B0604020202020204"/>
              </a:rPr>
              <a:t>Provide Technical Assistance, Training and Resources to the Aging Services Network to Support </a:t>
            </a:r>
            <a:endParaRPr lang="en-US" sz="2000" b="1" i="0" u="sng" strike="noStrike" kern="1200" cap="none" spc="0" normalizeH="0" baseline="0" noProof="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4558F"/>
                </a:solidFill>
                <a:effectLst/>
                <a:uLnTx/>
                <a:uFillTx/>
                <a:latin typeface="Aptos"/>
                <a:ea typeface="+mn-lt"/>
                <a:cs typeface="Arial" panose="020B0604020202020204"/>
              </a:rPr>
              <a:t>Housing Search and Connection</a:t>
            </a:r>
            <a:endParaRPr lang="en-US" sz="2000" b="1" i="0" u="sng" strike="noStrike" kern="1200" cap="none" spc="0" normalizeH="0" baseline="0" noProof="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Level of Action:</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 Administrative</a:t>
            </a:r>
          </a:p>
          <a:p>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 Program Incentive/New Program</a:t>
            </a:r>
          </a:p>
          <a:p>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Summary: </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EOHLC recently released new webpages and resources, including a “step-by-step guide” to navigate </a:t>
            </a:r>
          </a:p>
          <a:p>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affordable housing eligibility, search and application. Our workgroup recommends the creation of a training program </a:t>
            </a:r>
          </a:p>
          <a:p>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based on these resources in coordination with other state agencies and organizational partners. The purpose would be to </a:t>
            </a:r>
          </a:p>
          <a:p>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educate staff of aging service access points and councils on aging, among others, who regularly come into contact with </a:t>
            </a:r>
          </a:p>
          <a:p>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older adults in need of housing assistance and support. We also recommend adding these links and resources to </a:t>
            </a:r>
          </a:p>
          <a:p>
            <a:r>
              <a:rPr kumimoji="0" lang="en-US" sz="1600" b="0" i="0" u="none" strike="noStrike" kern="1200" cap="none" spc="0" normalizeH="0" baseline="0" noProof="0" err="1">
                <a:ln>
                  <a:noFill/>
                </a:ln>
                <a:solidFill>
                  <a:srgbClr val="000000"/>
                </a:solidFill>
                <a:effectLst/>
                <a:uLnTx/>
                <a:uFillTx/>
                <a:latin typeface="Aptos"/>
                <a:ea typeface="+mn-lt"/>
                <a:cs typeface="Arial" panose="020B0604020202020204"/>
              </a:rPr>
              <a:t>MassOptions</a:t>
            </a:r>
            <a:endParaRPr kumimoji="0" lang="en-US" sz="1600" b="0" i="0" u="none" strike="noStrike" kern="1200" cap="none" spc="0" normalizeH="0" baseline="0" noProof="0">
              <a:ln>
                <a:noFill/>
              </a:ln>
              <a:solidFill>
                <a:srgbClr val="000000"/>
              </a:solidFill>
              <a:effectLst/>
              <a:uLnTx/>
              <a:uFillTx/>
              <a:latin typeface="Aptos"/>
              <a:ea typeface="+mn-lt"/>
              <a:cs typeface="Arial" panose="020B0604020202020204"/>
            </a:endParaRPr>
          </a:p>
        </p:txBody>
      </p:sp>
    </p:spTree>
    <p:extLst>
      <p:ext uri="{BB962C8B-B14F-4D97-AF65-F5344CB8AC3E}">
        <p14:creationId xmlns:p14="http://schemas.microsoft.com/office/powerpoint/2010/main" val="87602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7D490-0874-9CF2-D673-12284118E1E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DB7D878-564C-2B1A-AF9F-A47E109DEEC7}"/>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  </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Housing Lifecycle Management &amp; Search (Page 3 of </a:t>
            </a:r>
            <a:r>
              <a:rPr lang="en-US" sz="1700">
                <a:solidFill>
                  <a:srgbClr val="F2F2F2"/>
                </a:solidFill>
                <a:latin typeface="Arial" panose="020B0604020202020204"/>
                <a:cs typeface="Arial" panose="020B0604020202020204"/>
              </a:rPr>
              <a:t>3</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p>
        </p:txBody>
      </p:sp>
      <p:sp>
        <p:nvSpPr>
          <p:cNvPr id="3" name="TextBox 2">
            <a:extLst>
              <a:ext uri="{FF2B5EF4-FFF2-40B4-BE49-F238E27FC236}">
                <a16:creationId xmlns:a16="http://schemas.microsoft.com/office/drawing/2014/main" id="{38D00FD1-572F-EBE9-03E6-08D12F3991BF}"/>
              </a:ext>
            </a:extLst>
          </p:cNvPr>
          <p:cNvSpPr txBox="1"/>
          <p:nvPr/>
        </p:nvSpPr>
        <p:spPr>
          <a:xfrm>
            <a:off x="136358" y="1054100"/>
            <a:ext cx="11919283" cy="380104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4558F"/>
                </a:solidFill>
                <a:effectLst/>
                <a:uLnTx/>
                <a:uFillTx/>
                <a:latin typeface="Aptos"/>
                <a:ea typeface="+mn-lt"/>
                <a:cs typeface="Arial" panose="020B0604020202020204"/>
              </a:rPr>
              <a:t>Support Home-sharing that is Intergenerational and Between Older Adults</a:t>
            </a:r>
            <a:endParaRPr lang="en-US" sz="2000" b="1" i="0" u="sng" strike="noStrike" kern="1200" cap="none" spc="0" normalizeH="0" baseline="0" noProof="0" dirty="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Level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Administrative, legislative</a:t>
            </a:r>
          </a:p>
          <a:p>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New Program</a:t>
            </a:r>
          </a:p>
          <a:p>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Summary: </a:t>
            </a:r>
            <a:r>
              <a:rPr kumimoji="0" lang="en-US" sz="1600" i="0" u="none" strike="noStrike" kern="1200" cap="none" spc="0" normalizeH="0" baseline="0" noProof="0" dirty="0">
                <a:ln>
                  <a:noFill/>
                </a:ln>
                <a:solidFill>
                  <a:srgbClr val="000000"/>
                </a:solidFill>
                <a:effectLst/>
                <a:uLnTx/>
                <a:uFillTx/>
                <a:latin typeface="Aptos"/>
                <a:ea typeface="+mn-lt"/>
                <a:cs typeface="Arial" panose="020B0604020202020204"/>
              </a:rPr>
              <a:t>The City of Boston successfully piloted an intergenerational home-sharing model where the average rent was </a:t>
            </a:r>
          </a:p>
          <a:p>
            <a:r>
              <a:rPr kumimoji="0" lang="en-US" sz="1600" i="0" u="none" strike="noStrike" kern="1200" cap="none" spc="0" normalizeH="0" baseline="0" noProof="0" dirty="0">
                <a:ln>
                  <a:noFill/>
                </a:ln>
                <a:solidFill>
                  <a:srgbClr val="000000"/>
                </a:solidFill>
                <a:effectLst/>
                <a:uLnTx/>
                <a:uFillTx/>
                <a:latin typeface="Aptos"/>
                <a:ea typeface="+mn-lt"/>
                <a:cs typeface="Arial" panose="020B0604020202020204"/>
              </a:rPr>
              <a:t>$700. Maine is in the early stages of a statewide pilot led by </a:t>
            </a:r>
            <a:r>
              <a:rPr kumimoji="0" lang="en-US" sz="1600" i="0" u="none" strike="noStrike" kern="1200" cap="none" spc="0" normalizeH="0" baseline="0" noProof="0" dirty="0" err="1">
                <a:ln>
                  <a:noFill/>
                </a:ln>
                <a:solidFill>
                  <a:srgbClr val="000000"/>
                </a:solidFill>
                <a:effectLst/>
                <a:uLnTx/>
                <a:uFillTx/>
                <a:latin typeface="Aptos"/>
                <a:ea typeface="+mn-lt"/>
                <a:cs typeface="Arial" panose="020B0604020202020204"/>
              </a:rPr>
              <a:t>MaineHousing</a:t>
            </a:r>
            <a:r>
              <a:rPr kumimoji="0" lang="en-US" sz="1600" i="0" u="none" strike="noStrike" kern="1200" cap="none" spc="0" normalizeH="0" baseline="0" noProof="0" dirty="0">
                <a:ln>
                  <a:noFill/>
                </a:ln>
                <a:solidFill>
                  <a:srgbClr val="000000"/>
                </a:solidFill>
                <a:effectLst/>
                <a:uLnTx/>
                <a:uFillTx/>
                <a:latin typeface="Aptos"/>
                <a:ea typeface="+mn-lt"/>
                <a:cs typeface="Arial" panose="020B0604020202020204"/>
              </a:rPr>
              <a:t>, Maine Council on Aging, AARP Maine, the </a:t>
            </a:r>
          </a:p>
          <a:p>
            <a:r>
              <a:rPr kumimoji="0" lang="en-US" sz="1600" i="0" u="none" strike="noStrike" kern="1200" cap="none" spc="0" normalizeH="0" baseline="0" noProof="0" dirty="0">
                <a:ln>
                  <a:noFill/>
                </a:ln>
                <a:solidFill>
                  <a:srgbClr val="000000"/>
                </a:solidFill>
                <a:effectLst/>
                <a:uLnTx/>
                <a:uFillTx/>
                <a:latin typeface="Aptos"/>
                <a:ea typeface="+mn-lt"/>
                <a:cs typeface="Arial" panose="020B0604020202020204"/>
              </a:rPr>
              <a:t>Governor's Cabinet on Aging and </a:t>
            </a:r>
            <a:r>
              <a:rPr kumimoji="0" lang="en-US" sz="1600" i="0" u="none" strike="noStrike" kern="1200" cap="none" spc="0" normalizeH="0" baseline="0" noProof="0" dirty="0" err="1">
                <a:ln>
                  <a:noFill/>
                </a:ln>
                <a:solidFill>
                  <a:srgbClr val="000000"/>
                </a:solidFill>
                <a:effectLst/>
                <a:uLnTx/>
                <a:uFillTx/>
                <a:latin typeface="Aptos"/>
                <a:ea typeface="+mn-lt"/>
                <a:cs typeface="Arial" panose="020B0604020202020204"/>
              </a:rPr>
              <a:t>Nesterly</a:t>
            </a:r>
            <a:r>
              <a:rPr kumimoji="0" lang="en-US" sz="1600" i="0" u="none" strike="noStrike" kern="1200" cap="none" spc="0" normalizeH="0" baseline="0" noProof="0" dirty="0">
                <a:ln>
                  <a:noFill/>
                </a:ln>
                <a:solidFill>
                  <a:srgbClr val="000000"/>
                </a:solidFill>
                <a:effectLst/>
                <a:uLnTx/>
                <a:uFillTx/>
                <a:latin typeface="Aptos"/>
                <a:ea typeface="+mn-lt"/>
                <a:cs typeface="Arial" panose="020B0604020202020204"/>
              </a:rPr>
              <a:t>. We recommend EOHLC explore a pilot that offers options between and within </a:t>
            </a:r>
          </a:p>
          <a:p>
            <a:r>
              <a:rPr kumimoji="0" lang="en-US" sz="1600" i="0" u="none" strike="noStrike" kern="1200" cap="none" spc="0" normalizeH="0" baseline="0" noProof="0" dirty="0">
                <a:ln>
                  <a:noFill/>
                </a:ln>
                <a:solidFill>
                  <a:srgbClr val="000000"/>
                </a:solidFill>
                <a:effectLst/>
                <a:uLnTx/>
                <a:uFillTx/>
                <a:latin typeface="Aptos"/>
                <a:ea typeface="+mn-lt"/>
                <a:cs typeface="Arial" panose="020B0604020202020204"/>
              </a:rPr>
              <a:t>age groups.</a:t>
            </a:r>
          </a:p>
          <a:p>
            <a:endParaRPr kumimoji="0" lang="en-US" sz="1600" i="0" u="none" strike="noStrike" kern="1200" cap="none" spc="0" normalizeH="0" baseline="0" noProof="0" dirty="0">
              <a:ln>
                <a:noFill/>
              </a:ln>
              <a:solidFill>
                <a:srgbClr val="000000"/>
              </a:solidFill>
              <a:effectLst/>
              <a:uLnTx/>
              <a:uFillTx/>
              <a:latin typeface="Aptos"/>
              <a:ea typeface="+mn-lt"/>
              <a:cs typeface="Arial" panose="020B0604020202020204"/>
            </a:endParaRPr>
          </a:p>
          <a:p>
            <a:r>
              <a:rPr lang="en-US" sz="2000" b="1" u="sng" dirty="0">
                <a:solidFill>
                  <a:srgbClr val="14558F"/>
                </a:solidFill>
                <a:latin typeface="Aptos"/>
                <a:ea typeface="+mn-lt"/>
                <a:cs typeface="Arial" panose="020B0604020202020204"/>
              </a:rPr>
              <a:t>Create Funding Support for ADU Development</a:t>
            </a:r>
          </a:p>
          <a:p>
            <a:r>
              <a:rPr lang="en-US" sz="1600" b="1" dirty="0">
                <a:solidFill>
                  <a:srgbClr val="000000"/>
                </a:solidFill>
                <a:latin typeface="Aptos"/>
                <a:ea typeface="+mn-lt"/>
                <a:cs typeface="Arial" panose="020B0604020202020204"/>
              </a:rPr>
              <a:t>Level of Action:</a:t>
            </a:r>
            <a:r>
              <a:rPr lang="en-US" sz="1600" dirty="0">
                <a:solidFill>
                  <a:srgbClr val="000000"/>
                </a:solidFill>
                <a:latin typeface="Aptos"/>
                <a:ea typeface="+mn-lt"/>
                <a:cs typeface="Arial" panose="020B0604020202020204"/>
              </a:rPr>
              <a:t> Administrative, Legislative </a:t>
            </a:r>
          </a:p>
          <a:p>
            <a:r>
              <a:rPr lang="en-US" sz="1600" b="1" dirty="0">
                <a:solidFill>
                  <a:srgbClr val="000000"/>
                </a:solidFill>
                <a:latin typeface="Aptos"/>
                <a:ea typeface="+mn-lt"/>
                <a:cs typeface="Arial" panose="020B0604020202020204"/>
              </a:rPr>
              <a:t>Type of Action: </a:t>
            </a:r>
            <a:r>
              <a:rPr lang="en-US" sz="1600" dirty="0">
                <a:solidFill>
                  <a:srgbClr val="000000"/>
                </a:solidFill>
                <a:latin typeface="Aptos"/>
                <a:ea typeface="+mn-lt"/>
                <a:cs typeface="Arial" panose="020B0604020202020204"/>
              </a:rPr>
              <a:t>New Program, Funding</a:t>
            </a:r>
          </a:p>
          <a:p>
            <a:r>
              <a:rPr lang="en-US" sz="1600" b="1" dirty="0">
                <a:solidFill>
                  <a:srgbClr val="000000"/>
                </a:solidFill>
                <a:latin typeface="Aptos"/>
                <a:ea typeface="+mn-lt"/>
                <a:cs typeface="Arial" panose="020B0604020202020204"/>
              </a:rPr>
              <a:t>Context and Actions: </a:t>
            </a:r>
            <a:r>
              <a:rPr lang="en-US" sz="1600" dirty="0"/>
              <a:t>Allowing ADU’s by-right has led to hundreds of new age-friendly housing options, but financial barriers remain </a:t>
            </a:r>
          </a:p>
          <a:p>
            <a:r>
              <a:rPr lang="en-US" sz="1600" dirty="0"/>
              <a:t>that impedes more rapid development. Our workgroup proposes a grant program to municipalities or other partners that </a:t>
            </a:r>
          </a:p>
          <a:p>
            <a:r>
              <a:rPr lang="en-US" sz="1600" dirty="0"/>
              <a:t>can advance ADUs through financial challenges around site development, utility connection or other factors to help reduce </a:t>
            </a:r>
          </a:p>
          <a:p>
            <a:r>
              <a:rPr lang="en-US" sz="1600" dirty="0"/>
              <a:t>the overall cost of establishing these units</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06447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A6C2-27E3-CA13-C0DA-B228B4E8F4B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0539C92-96F8-6EC4-D599-C8B82422369A}"/>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2</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Accessibility, Maintenance &amp; Modification (Page 1 of 2)</a:t>
            </a:r>
          </a:p>
        </p:txBody>
      </p:sp>
      <p:sp>
        <p:nvSpPr>
          <p:cNvPr id="3" name="TextBox 2">
            <a:extLst>
              <a:ext uri="{FF2B5EF4-FFF2-40B4-BE49-F238E27FC236}">
                <a16:creationId xmlns:a16="http://schemas.microsoft.com/office/drawing/2014/main" id="{DD478BFC-EA3E-F885-3BD1-A7975FC68D47}"/>
              </a:ext>
            </a:extLst>
          </p:cNvPr>
          <p:cNvSpPr txBox="1"/>
          <p:nvPr/>
        </p:nvSpPr>
        <p:spPr>
          <a:xfrm>
            <a:off x="136358" y="1054100"/>
            <a:ext cx="11919283" cy="617861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4558F"/>
                </a:solidFill>
                <a:effectLst/>
                <a:uLnTx/>
                <a:uFillTx/>
                <a:latin typeface="Aptos"/>
                <a:ea typeface="+mn-lt"/>
                <a:cs typeface="Arial" panose="020B0604020202020204"/>
              </a:rPr>
              <a:t>Require 100% of housing be visitable and 10-20% of units to be fully ADA accessible when leveraging any public funding stream in development. </a:t>
            </a:r>
            <a:endParaRPr lang="en-US" sz="2000" b="1" i="0" u="sng" strike="noStrike" kern="1200" cap="none" spc="0" normalizeH="0" baseline="0" noProof="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Level of Action:</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 Legislative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 Funding, New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Summary: </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Require 100% of housing be visitable and 10-20% of units to be fully ADA accessible when leveraging any public funding stream in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1" i="0" u="sng" strike="noStrike" kern="1200" cap="none" spc="0" normalizeH="0" baseline="0" noProof="0">
                <a:ln>
                  <a:noFill/>
                </a:ln>
                <a:solidFill>
                  <a:srgbClr val="14558F"/>
                </a:solidFill>
                <a:effectLst/>
                <a:uLnTx/>
                <a:uFillTx/>
                <a:latin typeface="Aptos"/>
                <a:ea typeface="+mn-lt"/>
                <a:cs typeface="Arial" panose="020B0604020202020204"/>
              </a:rPr>
              <a:t>Create a community development block grant to make accessible unit enhancements in public housing to provide funding between CIP cycles (rolling opportunity, adaptable to community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 Administrative, Legislative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ptos"/>
                <a:ea typeface="+mn-lt"/>
                <a:cs typeface="Arial" panose="020B0604020202020204"/>
              </a:rPr>
              <a:t>Summary: </a:t>
            </a: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Block grant would be a rolling opportunity for smaller projects like bathroom modifications, particularly in instances when healthcare cannot cover and the person cannot wait for CIP funding or turnover of another unit.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0000"/>
                </a:solidFill>
                <a:effectLst/>
                <a:uLnTx/>
                <a:uFillTx/>
                <a:latin typeface="Aptos"/>
                <a:ea typeface="+mn-lt"/>
                <a:cs typeface="Arial" panose="020B0604020202020204"/>
              </a:rPr>
              <a:t>Potential Actions: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Ensure the public housing accessibility Capital Investment Plan (pp38-39) is fully utilized at the legislatively authorized $2 billion.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Help public housing to identify and connect residents with health plan payors who may be able to pay for modifications when outside of grant cycles when individual needs arise.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ptos"/>
                <a:ea typeface="+mn-lt"/>
                <a:cs typeface="Arial" panose="020B0604020202020204"/>
              </a:rPr>
              <a:t>Increase funding for the Home Modification Loan Program under the state’s Capital Investment Plan. Item 7004-0069 under the Affordable Homes Act Session Law - Acts of 2024 Chapter 150 authorized $60 million over 5 years, to ensure the full authorized amount is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15667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3C76-0BE3-4736-B6F5-61442FD6ADA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CBECC9B-456D-60B5-1B2B-780569DE68D7}"/>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2</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Accessibility, Maintenance &amp; Modification (Page 2 of 2)</a:t>
            </a:r>
          </a:p>
        </p:txBody>
      </p:sp>
      <p:sp>
        <p:nvSpPr>
          <p:cNvPr id="3" name="TextBox 2">
            <a:extLst>
              <a:ext uri="{FF2B5EF4-FFF2-40B4-BE49-F238E27FC236}">
                <a16:creationId xmlns:a16="http://schemas.microsoft.com/office/drawing/2014/main" id="{2E48395A-4A34-6AC4-29B6-14AA97A220CA}"/>
              </a:ext>
            </a:extLst>
          </p:cNvPr>
          <p:cNvSpPr txBox="1"/>
          <p:nvPr/>
        </p:nvSpPr>
        <p:spPr>
          <a:xfrm>
            <a:off x="136358" y="1054100"/>
            <a:ext cx="11919283" cy="526297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i="0" u="sng" strike="noStrike" kern="1200" cap="none" spc="0" normalizeH="0" baseline="0" noProof="0" dirty="0">
                <a:ln>
                  <a:noFill/>
                </a:ln>
                <a:solidFill>
                  <a:srgbClr val="14558F"/>
                </a:solidFill>
                <a:effectLst/>
                <a:uLnTx/>
                <a:uFillTx/>
                <a:latin typeface="Aptos"/>
                <a:ea typeface="+mn-lt"/>
                <a:cs typeface="Arial" panose="020B0604020202020204"/>
              </a:rPr>
              <a:t>Create a centralized source for finding housing that identifies accessible accommodation available (like Housing Navigator, </a:t>
            </a:r>
            <a:r>
              <a:rPr kumimoji="0" lang="en-US" sz="2400" b="1" i="0" u="sng" strike="noStrike" kern="1200" cap="none" spc="0" normalizeH="0" baseline="0" noProof="0" dirty="0" err="1">
                <a:ln>
                  <a:noFill/>
                </a:ln>
                <a:solidFill>
                  <a:srgbClr val="14558F"/>
                </a:solidFill>
                <a:effectLst/>
                <a:uLnTx/>
                <a:uFillTx/>
                <a:latin typeface="Aptos"/>
                <a:ea typeface="+mn-lt"/>
                <a:cs typeface="Arial" panose="020B0604020202020204"/>
              </a:rPr>
              <a:t>MassOptions</a:t>
            </a:r>
            <a:r>
              <a:rPr kumimoji="0" lang="en-US" sz="2400" b="1" i="0" u="sng" strike="noStrike" kern="1200" cap="none" spc="0" normalizeH="0" baseline="0" noProof="0" dirty="0">
                <a:ln>
                  <a:noFill/>
                </a:ln>
                <a:solidFill>
                  <a:srgbClr val="14558F"/>
                </a:solidFill>
                <a:effectLst/>
                <a:uLnTx/>
                <a:uFillTx/>
                <a:latin typeface="Aptos"/>
                <a:ea typeface="+mn-lt"/>
                <a:cs typeface="Arial" panose="020B0604020202020204"/>
              </a:rPr>
              <a:t>).</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a:ea typeface="+mn-lt"/>
                <a:cs typeface="Arial" panose="020B0604020202020204"/>
              </a:rPr>
              <a:t>Level of Action:</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 Administrative, Legislative</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1" dirty="0">
                <a:solidFill>
                  <a:srgbClr val="000000"/>
                </a:solidFill>
                <a:latin typeface="Aptos"/>
                <a:ea typeface="+mn-lt"/>
                <a:cs typeface="Arial" panose="020B0604020202020204"/>
              </a:rPr>
              <a:t>Type of Action</a:t>
            </a:r>
            <a:r>
              <a:rPr lang="en-US" dirty="0">
                <a:solidFill>
                  <a:srgbClr val="000000"/>
                </a:solidFill>
                <a:latin typeface="Aptos"/>
                <a:ea typeface="+mn-lt"/>
                <a:cs typeface="Arial" panose="020B0604020202020204"/>
              </a:rPr>
              <a:t>: Technical</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a:ea typeface="+mn-lt"/>
                <a:cs typeface="Arial" panose="020B0604020202020204"/>
              </a:rPr>
              <a:t>Summary</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 Create a single source of truth for finding housing that identifies accessible accommodation available (like Housing Navigator, </a:t>
            </a:r>
            <a:r>
              <a:rPr kumimoji="0" lang="en-US" sz="1800" b="0" i="0" u="none" strike="noStrike" kern="1200" cap="none" spc="0" normalizeH="0" baseline="0" noProof="0" dirty="0" err="1">
                <a:ln>
                  <a:noFill/>
                </a:ln>
                <a:solidFill>
                  <a:srgbClr val="000000"/>
                </a:solidFill>
                <a:effectLst/>
                <a:uLnTx/>
                <a:uFillTx/>
                <a:latin typeface="Aptos"/>
                <a:ea typeface="+mn-lt"/>
                <a:cs typeface="Arial" panose="020B0604020202020204"/>
              </a:rPr>
              <a:t>MassOptions</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Integrate the application process for housing within the same platform, as is done with CHAMP.</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Socialize and train individuals on the tool across housing stakeholders, </a:t>
            </a:r>
            <a:r>
              <a:rPr kumimoji="0" lang="en-US" sz="1800" b="0" i="0" u="none" strike="noStrike" kern="1200" cap="none" spc="0" normalizeH="0" baseline="0" noProof="0" dirty="0" err="1">
                <a:ln>
                  <a:noFill/>
                </a:ln>
                <a:solidFill>
                  <a:srgbClr val="000000"/>
                </a:solidFill>
                <a:effectLst/>
                <a:uLnTx/>
                <a:uFillTx/>
                <a:latin typeface="Aptos"/>
                <a:ea typeface="+mn-lt"/>
                <a:cs typeface="Arial" panose="020B0604020202020204"/>
              </a:rPr>
              <a:t>MassOptions</a:t>
            </a: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 DMH, DDS, etc.</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Remove outdated language that contributes to stigma and discriminatory practices on websites and applications (administrative likely).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rPr>
              <a:t>Any market-rate rental that is developed using public funds must be listed on the Housing Navigator (legislative).</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08732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B6BE1-2DCC-063E-ABDA-A91834074FD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7E1F1B7-1EB8-CD24-7069-6324CA30B8F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t>Initial Working Group Recommendations:</a:t>
            </a:r>
            <a:br>
              <a:rPr kumimoji="0" 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br>
            <a:r>
              <a:rPr kumimoji="0" lang="en-US" sz="1700" b="1" i="0" u="none" strike="noStrike" kern="1200" cap="none" spc="0" normalizeH="0" baseline="0" noProof="0">
                <a:ln>
                  <a:noFill/>
                </a:ln>
                <a:solidFill>
                  <a:srgbClr val="FFFFFF"/>
                </a:solidFill>
                <a:effectLst/>
                <a:uLnTx/>
                <a:uFillTx/>
                <a:latin typeface="Arial" panose="020B0604020202020204"/>
                <a:ea typeface="+mj-ea"/>
                <a:cs typeface="Arial" panose="020B0604020202020204"/>
              </a:rPr>
              <a:t>3)    Place-Based Services (Page 1 of 4)</a:t>
            </a:r>
            <a:endPar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endParaRPr>
          </a:p>
        </p:txBody>
      </p:sp>
      <p:sp>
        <p:nvSpPr>
          <p:cNvPr id="3" name="TextBox 2">
            <a:extLst>
              <a:ext uri="{FF2B5EF4-FFF2-40B4-BE49-F238E27FC236}">
                <a16:creationId xmlns:a16="http://schemas.microsoft.com/office/drawing/2014/main" id="{276DCD86-EF47-58ED-67B1-587C461E91FE}"/>
              </a:ext>
            </a:extLst>
          </p:cNvPr>
          <p:cNvSpPr txBox="1"/>
          <p:nvPr/>
        </p:nvSpPr>
        <p:spPr>
          <a:xfrm>
            <a:off x="136358" y="1054100"/>
            <a:ext cx="11919283" cy="393441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67"/>
              </a:spcBef>
            </a:pPr>
            <a:r>
              <a:rPr lang="en-US" sz="2000" b="1">
                <a:solidFill>
                  <a:schemeClr val="accent1"/>
                </a:solidFill>
                <a:latin typeface="Aptos" panose="020B0004020202020204" pitchFamily="34" charset="0"/>
                <a:ea typeface="Calibri"/>
                <a:cs typeface="Calibri"/>
                <a:sym typeface="Calibri"/>
              </a:rPr>
              <a:t>Create a defined place-based services program to be implemented in all affordable multi-family housing for older adults, which specifies program elements, staff training, documentation and outcomes reporting, and that is funded by a new Place-Based Services Pool Fund made up of multiple new and existing funding sources</a:t>
            </a:r>
            <a:r>
              <a:rPr lang="en-US" sz="2000" b="1" i="1">
                <a:solidFill>
                  <a:schemeClr val="accent1"/>
                </a:solidFill>
                <a:latin typeface="Aptos" panose="020B0004020202020204" pitchFamily="34" charset="0"/>
                <a:ea typeface="Calibri"/>
                <a:cs typeface="Calibri"/>
                <a:sym typeface="Calibri"/>
              </a:rPr>
              <a:t>.</a:t>
            </a:r>
            <a:endParaRPr lang="en-US" sz="2000">
              <a:solidFill>
                <a:schemeClr val="accent1"/>
              </a:solidFill>
              <a:latin typeface="Aptos" panose="020B0004020202020204" pitchFamily="34" charset="0"/>
            </a:endParaRPr>
          </a:p>
          <a:p>
            <a:pPr>
              <a:spcBef>
                <a:spcPts val="667"/>
              </a:spcBef>
            </a:pPr>
            <a:r>
              <a:rPr lang="en-US" b="1" u="sng">
                <a:solidFill>
                  <a:schemeClr val="dk1"/>
                </a:solidFill>
                <a:latin typeface="Aptos" panose="020B0004020202020204" pitchFamily="34" charset="0"/>
                <a:ea typeface="Calibri"/>
                <a:cs typeface="Calibri"/>
                <a:sym typeface="Calibri"/>
              </a:rPr>
              <a:t>Focus Area:</a:t>
            </a:r>
            <a:r>
              <a:rPr lang="en-US" b="1">
                <a:solidFill>
                  <a:schemeClr val="dk1"/>
                </a:solidFill>
                <a:latin typeface="Aptos" panose="020B0004020202020204" pitchFamily="34" charset="0"/>
                <a:ea typeface="Calibri"/>
                <a:cs typeface="Calibri"/>
                <a:sym typeface="Calibri"/>
              </a:rPr>
              <a:t> </a:t>
            </a:r>
            <a:r>
              <a:rPr lang="en-US">
                <a:solidFill>
                  <a:schemeClr val="dk1"/>
                </a:solidFill>
                <a:latin typeface="Aptos" panose="020B0004020202020204" pitchFamily="34" charset="0"/>
                <a:ea typeface="Calibri"/>
                <a:cs typeface="Calibri"/>
                <a:sym typeface="Calibri"/>
              </a:rPr>
              <a:t>(1) Program Development, (2) Payment Mechanism, (3) Capacity Building: Infrastructure and Workforce </a:t>
            </a:r>
            <a:endParaRPr lang="en-US" b="1">
              <a:solidFill>
                <a:schemeClr val="dk1"/>
              </a:solidFill>
              <a:latin typeface="Aptos" panose="020B0004020202020204" pitchFamily="34" charset="0"/>
              <a:ea typeface="Calibri"/>
              <a:cs typeface="Calibri"/>
              <a:sym typeface="Calibri"/>
            </a:endParaRPr>
          </a:p>
          <a:p>
            <a:pPr>
              <a:spcBef>
                <a:spcPts val="667"/>
              </a:spcBef>
            </a:pPr>
            <a:r>
              <a:rPr lang="en-US" b="1" u="sng">
                <a:solidFill>
                  <a:schemeClr val="dk1"/>
                </a:solidFill>
                <a:latin typeface="Aptos" panose="020B0004020202020204" pitchFamily="34" charset="0"/>
                <a:ea typeface="Calibri"/>
                <a:cs typeface="Calibri"/>
                <a:sym typeface="Calibri"/>
              </a:rPr>
              <a:t>Level of Action:</a:t>
            </a:r>
            <a:r>
              <a:rPr lang="en-US" b="1">
                <a:solidFill>
                  <a:schemeClr val="dk1"/>
                </a:solidFill>
                <a:latin typeface="Aptos" panose="020B0004020202020204" pitchFamily="34" charset="0"/>
                <a:ea typeface="Calibri"/>
                <a:cs typeface="Calibri"/>
                <a:sym typeface="Calibri"/>
              </a:rPr>
              <a:t> </a:t>
            </a:r>
            <a:r>
              <a:rPr lang="en-US">
                <a:solidFill>
                  <a:schemeClr val="dk1"/>
                </a:solidFill>
                <a:latin typeface="Aptos" panose="020B0004020202020204" pitchFamily="34" charset="0"/>
                <a:ea typeface="Calibri"/>
                <a:cs typeface="Calibri"/>
                <a:sym typeface="Calibri"/>
              </a:rPr>
              <a:t>Regulatory and/or Legislative</a:t>
            </a:r>
            <a:endParaRPr lang="en-US" b="1">
              <a:solidFill>
                <a:schemeClr val="dk1"/>
              </a:solidFill>
              <a:latin typeface="Aptos" panose="020B0004020202020204" pitchFamily="34" charset="0"/>
              <a:ea typeface="Calibri"/>
              <a:cs typeface="Calibri"/>
              <a:sym typeface="Calibri"/>
            </a:endParaRPr>
          </a:p>
          <a:p>
            <a:pPr>
              <a:spcBef>
                <a:spcPts val="267"/>
              </a:spcBef>
            </a:pPr>
            <a:r>
              <a:rPr lang="en-US" b="1" u="sng">
                <a:solidFill>
                  <a:schemeClr val="dk1"/>
                </a:solidFill>
                <a:latin typeface="Aptos" panose="020B0004020202020204" pitchFamily="34" charset="0"/>
                <a:ea typeface="Calibri"/>
                <a:cs typeface="Calibri"/>
                <a:sym typeface="Calibri"/>
              </a:rPr>
              <a:t>Type of Action:</a:t>
            </a:r>
            <a:r>
              <a:rPr lang="en-US" b="1">
                <a:solidFill>
                  <a:schemeClr val="dk1"/>
                </a:solidFill>
                <a:latin typeface="Aptos" panose="020B0004020202020204" pitchFamily="34" charset="0"/>
                <a:ea typeface="Calibri"/>
                <a:cs typeface="Calibri"/>
                <a:sym typeface="Calibri"/>
              </a:rPr>
              <a:t> </a:t>
            </a:r>
          </a:p>
          <a:p>
            <a:pPr marL="431789" indent="-228594">
              <a:spcBef>
                <a:spcPts val="267"/>
              </a:spcBef>
              <a:buClr>
                <a:schemeClr val="dk1"/>
              </a:buClr>
              <a:buSzPts val="1200"/>
              <a:buFont typeface="Arial" panose="020B0604020202020204" pitchFamily="34" charset="0"/>
              <a:buChar char="•"/>
            </a:pPr>
            <a:r>
              <a:rPr lang="en-US" i="1">
                <a:solidFill>
                  <a:schemeClr val="dk1"/>
                </a:solidFill>
                <a:latin typeface="Aptos" panose="020B0004020202020204" pitchFamily="34" charset="0"/>
                <a:ea typeface="Calibri"/>
                <a:cs typeface="Calibri"/>
                <a:sym typeface="Calibri"/>
              </a:rPr>
              <a:t>New Program – Creates a new placed based services program with specific, clear requirements </a:t>
            </a:r>
            <a:endParaRPr lang="en-US">
              <a:latin typeface="Aptos" panose="020B0004020202020204" pitchFamily="34" charset="0"/>
              <a:ea typeface="Calibri"/>
            </a:endParaRPr>
          </a:p>
          <a:p>
            <a:pPr marL="431789" indent="-228594">
              <a:spcBef>
                <a:spcPts val="267"/>
              </a:spcBef>
              <a:buClr>
                <a:schemeClr val="dk1"/>
              </a:buClr>
              <a:buSzPts val="1200"/>
              <a:buFont typeface="Arial" panose="020B0604020202020204" pitchFamily="34" charset="0"/>
              <a:buChar char="•"/>
            </a:pPr>
            <a:r>
              <a:rPr lang="en-US" i="1">
                <a:solidFill>
                  <a:schemeClr val="dk1"/>
                </a:solidFill>
                <a:latin typeface="Aptos" panose="020B0004020202020204" pitchFamily="34" charset="0"/>
                <a:ea typeface="Calibri"/>
                <a:cs typeface="Calibri"/>
                <a:sym typeface="Calibri"/>
              </a:rPr>
              <a:t>Funding – Creates a new and ongoing funding source for the program with clear requirements for funding access.</a:t>
            </a:r>
            <a:endParaRPr lang="en-US">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51609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EC78-6FCC-4F2F-BC4C-FEEA1C6A90A5}"/>
              </a:ext>
            </a:extLst>
          </p:cNvPr>
          <p:cNvSpPr>
            <a:spLocks noGrp="1"/>
          </p:cNvSpPr>
          <p:nvPr>
            <p:ph type="title"/>
          </p:nvPr>
        </p:nvSpPr>
        <p:spPr>
          <a:xfrm>
            <a:off x="254317" y="-267084"/>
            <a:ext cx="10602604" cy="109553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bg1"/>
                </a:solidFill>
                <a:effectLst/>
                <a:uLnTx/>
                <a:uFillTx/>
                <a:latin typeface="Arial" panose="020B0604020202020204"/>
                <a:ea typeface="+mn-ea"/>
                <a:cs typeface="Arial" panose="020B0604020202020204"/>
              </a:rPr>
              <a:t>Initial Working Group Recommendations:</a:t>
            </a:r>
            <a:br>
              <a:rPr kumimoji="0" lang="en-US" sz="2800" i="0" u="none" strike="noStrike" kern="1200" cap="none" spc="0" normalizeH="0" baseline="0" noProof="0">
                <a:ln>
                  <a:noFill/>
                </a:ln>
                <a:solidFill>
                  <a:schemeClr val="bg1"/>
                </a:solidFill>
                <a:effectLst/>
                <a:uLnTx/>
                <a:uFillTx/>
                <a:latin typeface="Arial" panose="020B0604020202020204"/>
                <a:ea typeface="+mn-ea"/>
                <a:cs typeface="Arial" panose="020B0604020202020204"/>
              </a:rPr>
            </a:br>
            <a:r>
              <a:rPr lang="en-US" sz="1700">
                <a:ln>
                  <a:noFill/>
                </a:ln>
                <a:solidFill>
                  <a:schemeClr val="bg1"/>
                </a:solidFill>
                <a:latin typeface="Arial" panose="020B0604020202020204"/>
                <a:ea typeface="+mn-ea"/>
                <a:cs typeface="Arial" panose="020B0604020202020204"/>
              </a:rPr>
              <a:t>3</a:t>
            </a:r>
            <a:r>
              <a:rPr kumimoji="0" lang="en-US" sz="1700" i="0" u="none" strike="noStrike" kern="1200" cap="none" spc="0" normalizeH="0" baseline="0" noProof="0">
                <a:ln>
                  <a:noFill/>
                </a:ln>
                <a:solidFill>
                  <a:schemeClr val="bg1"/>
                </a:solidFill>
                <a:effectLst/>
                <a:uLnTx/>
                <a:uFillTx/>
                <a:latin typeface="Arial" panose="020B0604020202020204"/>
                <a:ea typeface="+mn-ea"/>
                <a:cs typeface="Arial" panose="020B0604020202020204"/>
              </a:rPr>
              <a:t>)    Place-Based Services (Page 2 of 4)</a:t>
            </a:r>
          </a:p>
        </p:txBody>
      </p:sp>
      <p:sp>
        <p:nvSpPr>
          <p:cNvPr id="5" name="Rectangle 1">
            <a:extLst>
              <a:ext uri="{FF2B5EF4-FFF2-40B4-BE49-F238E27FC236}">
                <a16:creationId xmlns:a16="http://schemas.microsoft.com/office/drawing/2014/main" id="{46322CC7-6961-4413-A663-8A0F42B95A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7" name="Straight Arrow Connector 16">
            <a:extLst>
              <a:ext uri="{FF2B5EF4-FFF2-40B4-BE49-F238E27FC236}">
                <a16:creationId xmlns:a16="http://schemas.microsoft.com/office/drawing/2014/main" id="{887912EF-A915-4555-9C3A-97FCC7D426F1}"/>
              </a:ext>
            </a:extLst>
          </p:cNvPr>
          <p:cNvCxnSpPr>
            <a:cxnSpLocks/>
          </p:cNvCxnSpPr>
          <p:nvPr/>
        </p:nvCxnSpPr>
        <p:spPr>
          <a:xfrm>
            <a:off x="2789339" y="2375534"/>
            <a:ext cx="9282419"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EB9D75-253B-4432-BDB7-0E4866596977}"/>
              </a:ext>
            </a:extLst>
          </p:cNvPr>
          <p:cNvSpPr txBox="1"/>
          <p:nvPr/>
        </p:nvSpPr>
        <p:spPr>
          <a:xfrm>
            <a:off x="4590793" y="1885315"/>
            <a:ext cx="2743200" cy="914400"/>
          </a:xfrm>
          <a:prstGeom prst="rect">
            <a:avLst/>
          </a:prstGeom>
          <a:solidFill>
            <a:schemeClr val="accent1"/>
          </a:solidFill>
        </p:spPr>
        <p:txBody>
          <a:bodyPr wrap="square" rtlCol="0" anchor="ctr">
            <a:noAutofit/>
          </a:bodyPr>
          <a:lstStyle/>
          <a:p>
            <a:pPr algn="ctr"/>
            <a:r>
              <a:rPr lang="en-US" b="1">
                <a:solidFill>
                  <a:schemeClr val="bg1"/>
                </a:solidFill>
              </a:rPr>
              <a:t>Landscape Analysis</a:t>
            </a:r>
          </a:p>
        </p:txBody>
      </p:sp>
      <p:sp>
        <p:nvSpPr>
          <p:cNvPr id="10" name="TextBox 9">
            <a:extLst>
              <a:ext uri="{FF2B5EF4-FFF2-40B4-BE49-F238E27FC236}">
                <a16:creationId xmlns:a16="http://schemas.microsoft.com/office/drawing/2014/main" id="{09C242F7-44BD-44C5-B23D-E335228F9908}"/>
              </a:ext>
            </a:extLst>
          </p:cNvPr>
          <p:cNvSpPr txBox="1"/>
          <p:nvPr/>
        </p:nvSpPr>
        <p:spPr>
          <a:xfrm>
            <a:off x="8794536" y="1886926"/>
            <a:ext cx="2743200" cy="914400"/>
          </a:xfrm>
          <a:prstGeom prst="rect">
            <a:avLst/>
          </a:prstGeom>
          <a:solidFill>
            <a:schemeClr val="accent1"/>
          </a:solidFill>
          <a:ln w="12700">
            <a:solidFill>
              <a:schemeClr val="accent2"/>
            </a:solidFill>
          </a:ln>
        </p:spPr>
        <p:txBody>
          <a:bodyPr wrap="square" rtlCol="0" anchor="ctr">
            <a:noAutofit/>
          </a:bodyPr>
          <a:lstStyle/>
          <a:p>
            <a:pPr algn="ctr"/>
            <a:r>
              <a:rPr lang="en-US" b="1">
                <a:solidFill>
                  <a:schemeClr val="bg1"/>
                </a:solidFill>
              </a:rPr>
              <a:t>Final Comprehensive Recommendation</a:t>
            </a:r>
          </a:p>
        </p:txBody>
      </p:sp>
      <p:sp>
        <p:nvSpPr>
          <p:cNvPr id="12" name="TextBox 11">
            <a:extLst>
              <a:ext uri="{FF2B5EF4-FFF2-40B4-BE49-F238E27FC236}">
                <a16:creationId xmlns:a16="http://schemas.microsoft.com/office/drawing/2014/main" id="{C268E4B7-8910-48BC-86B5-02D9B2FF4124}"/>
              </a:ext>
            </a:extLst>
          </p:cNvPr>
          <p:cNvSpPr txBox="1"/>
          <p:nvPr/>
        </p:nvSpPr>
        <p:spPr>
          <a:xfrm>
            <a:off x="329967" y="5648307"/>
            <a:ext cx="11369917" cy="672525"/>
          </a:xfrm>
          <a:prstGeom prst="rightArrow">
            <a:avLst/>
          </a:prstGeom>
          <a:solidFill>
            <a:schemeClr val="accent1"/>
          </a:solidFill>
          <a:ln>
            <a:solidFill>
              <a:schemeClr val="accent1"/>
            </a:solidFill>
          </a:ln>
        </p:spPr>
        <p:txBody>
          <a:bodyPr wrap="square" rtlCol="0">
            <a:spAutoFit/>
          </a:bodyPr>
          <a:lstStyle/>
          <a:p>
            <a:pPr algn="ctr"/>
            <a:r>
              <a:rPr lang="en-US" sz="1600" b="1">
                <a:solidFill>
                  <a:schemeClr val="bg1"/>
                </a:solidFill>
              </a:rPr>
              <a:t>Additional / Ongoing Proof of Concept (Value of Place-Based Services)</a:t>
            </a:r>
          </a:p>
        </p:txBody>
      </p:sp>
      <p:sp>
        <p:nvSpPr>
          <p:cNvPr id="13" name="TextBox 12">
            <a:extLst>
              <a:ext uri="{FF2B5EF4-FFF2-40B4-BE49-F238E27FC236}">
                <a16:creationId xmlns:a16="http://schemas.microsoft.com/office/drawing/2014/main" id="{285DAFCA-8B2C-4F67-9503-B8D189F96739}"/>
              </a:ext>
            </a:extLst>
          </p:cNvPr>
          <p:cNvSpPr txBox="1"/>
          <p:nvPr/>
        </p:nvSpPr>
        <p:spPr>
          <a:xfrm>
            <a:off x="3465738" y="3088381"/>
            <a:ext cx="2377440" cy="369332"/>
          </a:xfrm>
          <a:prstGeom prst="rect">
            <a:avLst/>
          </a:prstGeom>
          <a:solidFill>
            <a:schemeClr val="accent1"/>
          </a:solidFill>
          <a:ln w="12700">
            <a:solidFill>
              <a:schemeClr val="accent2"/>
            </a:solidFill>
          </a:ln>
        </p:spPr>
        <p:txBody>
          <a:bodyPr wrap="square" rtlCol="0">
            <a:noAutofit/>
          </a:bodyPr>
          <a:lstStyle/>
          <a:p>
            <a:pPr algn="ctr"/>
            <a:r>
              <a:rPr lang="en-US" b="1">
                <a:solidFill>
                  <a:schemeClr val="bg1"/>
                </a:solidFill>
              </a:rPr>
              <a:t>Funding</a:t>
            </a:r>
          </a:p>
        </p:txBody>
      </p:sp>
      <p:sp>
        <p:nvSpPr>
          <p:cNvPr id="14" name="TextBox 13">
            <a:extLst>
              <a:ext uri="{FF2B5EF4-FFF2-40B4-BE49-F238E27FC236}">
                <a16:creationId xmlns:a16="http://schemas.microsoft.com/office/drawing/2014/main" id="{F29082E6-34F5-4D27-B27F-A5C71A7E2D48}"/>
              </a:ext>
            </a:extLst>
          </p:cNvPr>
          <p:cNvSpPr txBox="1"/>
          <p:nvPr/>
        </p:nvSpPr>
        <p:spPr>
          <a:xfrm>
            <a:off x="6053877" y="3075114"/>
            <a:ext cx="2378623" cy="369332"/>
          </a:xfrm>
          <a:prstGeom prst="rect">
            <a:avLst/>
          </a:prstGeom>
          <a:solidFill>
            <a:schemeClr val="accent1"/>
          </a:solidFill>
          <a:ln w="12700">
            <a:solidFill>
              <a:schemeClr val="accent2"/>
            </a:solidFill>
          </a:ln>
        </p:spPr>
        <p:txBody>
          <a:bodyPr wrap="square" rtlCol="0">
            <a:noAutofit/>
          </a:bodyPr>
          <a:lstStyle/>
          <a:p>
            <a:pPr algn="ctr"/>
            <a:r>
              <a:rPr lang="en-US" b="1">
                <a:solidFill>
                  <a:schemeClr val="bg1"/>
                </a:solidFill>
              </a:rPr>
              <a:t>Existing Programs</a:t>
            </a:r>
          </a:p>
        </p:txBody>
      </p:sp>
      <p:sp>
        <p:nvSpPr>
          <p:cNvPr id="15" name="TextBox 14">
            <a:extLst>
              <a:ext uri="{FF2B5EF4-FFF2-40B4-BE49-F238E27FC236}">
                <a16:creationId xmlns:a16="http://schemas.microsoft.com/office/drawing/2014/main" id="{0592C2F7-B2EC-4972-BD3F-5A43550DCB24}"/>
              </a:ext>
            </a:extLst>
          </p:cNvPr>
          <p:cNvSpPr txBox="1"/>
          <p:nvPr/>
        </p:nvSpPr>
        <p:spPr>
          <a:xfrm>
            <a:off x="329967" y="1886926"/>
            <a:ext cx="2743200" cy="914400"/>
          </a:xfrm>
          <a:prstGeom prst="rect">
            <a:avLst/>
          </a:prstGeom>
          <a:solidFill>
            <a:schemeClr val="accent1"/>
          </a:solidFill>
          <a:ln w="12700">
            <a:solidFill>
              <a:schemeClr val="accent2"/>
            </a:solidFill>
          </a:ln>
        </p:spPr>
        <p:txBody>
          <a:bodyPr wrap="square" rtlCol="0" anchor="ctr">
            <a:noAutofit/>
          </a:bodyPr>
          <a:lstStyle/>
          <a:p>
            <a:pPr algn="ctr"/>
            <a:r>
              <a:rPr lang="en-US" b="1">
                <a:solidFill>
                  <a:schemeClr val="bg1"/>
                </a:solidFill>
              </a:rPr>
              <a:t>Additional Stakeholder Engagement</a:t>
            </a:r>
          </a:p>
        </p:txBody>
      </p:sp>
      <p:cxnSp>
        <p:nvCxnSpPr>
          <p:cNvPr id="21" name="Straight Connector 20">
            <a:extLst>
              <a:ext uri="{FF2B5EF4-FFF2-40B4-BE49-F238E27FC236}">
                <a16:creationId xmlns:a16="http://schemas.microsoft.com/office/drawing/2014/main" id="{9A579E71-8E6E-4D9A-A38B-99FA0E4B6162}"/>
              </a:ext>
            </a:extLst>
          </p:cNvPr>
          <p:cNvCxnSpPr>
            <a:cxnSpLocks/>
            <a:stCxn id="8" idx="2"/>
            <a:endCxn id="13" idx="0"/>
          </p:cNvCxnSpPr>
          <p:nvPr/>
        </p:nvCxnSpPr>
        <p:spPr>
          <a:xfrm flipH="1">
            <a:off x="4654458" y="2799715"/>
            <a:ext cx="1307935" cy="288666"/>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97F2C0AC-FA0C-4058-A0D0-099F0F660A80}"/>
              </a:ext>
            </a:extLst>
          </p:cNvPr>
          <p:cNvCxnSpPr>
            <a:cxnSpLocks/>
            <a:stCxn id="8" idx="2"/>
            <a:endCxn id="14" idx="0"/>
          </p:cNvCxnSpPr>
          <p:nvPr/>
        </p:nvCxnSpPr>
        <p:spPr>
          <a:xfrm>
            <a:off x="5962393" y="2799715"/>
            <a:ext cx="1280796" cy="275399"/>
          </a:xfrm>
          <a:prstGeom prst="line">
            <a:avLst/>
          </a:prstGeom>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7D696EDE-A476-49EE-834F-0DCAF37F965A}"/>
              </a:ext>
            </a:extLst>
          </p:cNvPr>
          <p:cNvSpPr txBox="1"/>
          <p:nvPr/>
        </p:nvSpPr>
        <p:spPr>
          <a:xfrm>
            <a:off x="329968" y="2801324"/>
            <a:ext cx="2743200" cy="2790575"/>
          </a:xfrm>
          <a:prstGeom prst="rect">
            <a:avLst/>
          </a:prstGeom>
          <a:noFill/>
          <a:ln w="12700">
            <a:solidFill>
              <a:schemeClr val="accent2"/>
            </a:solidFill>
          </a:ln>
        </p:spPr>
        <p:txBody>
          <a:bodyPr wrap="square" rtlCol="0">
            <a:noAutofit/>
          </a:bodyPr>
          <a:lstStyle/>
          <a:p>
            <a:pPr marL="285750" indent="-285750">
              <a:buFont typeface="Arial" panose="020B0604020202020204" pitchFamily="34" charset="0"/>
              <a:buChar char="•"/>
            </a:pPr>
            <a:r>
              <a:rPr lang="en-US" sz="1500"/>
              <a:t>Workgroup to meet for ~4 additional meetings</a:t>
            </a:r>
          </a:p>
          <a:p>
            <a:pPr marL="285750" indent="-285750">
              <a:buFont typeface="Arial" panose="020B0604020202020204" pitchFamily="34" charset="0"/>
              <a:buChar char="•"/>
            </a:pPr>
            <a:r>
              <a:rPr lang="en-US" sz="1500"/>
              <a:t>Engage key stakeholders in the development of recommendations (MAHP, SCOs, Housing Authorities,)</a:t>
            </a:r>
          </a:p>
          <a:p>
            <a:pPr marL="285750" indent="-285750">
              <a:buFont typeface="Arial" panose="020B0604020202020204" pitchFamily="34" charset="0"/>
              <a:buChar char="•"/>
            </a:pPr>
            <a:r>
              <a:rPr lang="en-US" sz="1500"/>
              <a:t>Review and define potential risks and barriers to recommendations</a:t>
            </a:r>
          </a:p>
          <a:p>
            <a:endParaRPr lang="en-US" sz="1600"/>
          </a:p>
          <a:p>
            <a:endParaRPr lang="en-US" sz="1600"/>
          </a:p>
        </p:txBody>
      </p:sp>
      <p:sp>
        <p:nvSpPr>
          <p:cNvPr id="33" name="TextBox 32">
            <a:extLst>
              <a:ext uri="{FF2B5EF4-FFF2-40B4-BE49-F238E27FC236}">
                <a16:creationId xmlns:a16="http://schemas.microsoft.com/office/drawing/2014/main" id="{0694303B-7242-481F-9603-EF0859A81383}"/>
              </a:ext>
            </a:extLst>
          </p:cNvPr>
          <p:cNvSpPr txBox="1"/>
          <p:nvPr/>
        </p:nvSpPr>
        <p:spPr>
          <a:xfrm>
            <a:off x="3465737" y="3444446"/>
            <a:ext cx="2377440" cy="2154301"/>
          </a:xfrm>
          <a:prstGeom prst="rect">
            <a:avLst/>
          </a:prstGeom>
          <a:noFill/>
          <a:ln w="12700">
            <a:solidFill>
              <a:schemeClr val="accent2"/>
            </a:solidFill>
          </a:ln>
        </p:spPr>
        <p:txBody>
          <a:bodyPr wrap="square" rtlCol="0">
            <a:noAutofit/>
          </a:bodyPr>
          <a:lstStyle/>
          <a:p>
            <a:pPr marL="285750" indent="-285750">
              <a:buFont typeface="Arial" panose="020B0604020202020204" pitchFamily="34" charset="0"/>
              <a:buChar char="•"/>
            </a:pPr>
            <a:r>
              <a:rPr lang="en-US" sz="1600"/>
              <a:t>Review of funding sources for PBS </a:t>
            </a:r>
          </a:p>
          <a:p>
            <a:pPr marL="285750" indent="-285750">
              <a:buFont typeface="Arial" panose="020B0604020202020204" pitchFamily="34" charset="0"/>
              <a:buChar char="•"/>
            </a:pPr>
            <a:r>
              <a:rPr lang="en-US" sz="1600"/>
              <a:t>Analysis of current funding, including sustainability and scalability</a:t>
            </a:r>
          </a:p>
          <a:p>
            <a:pPr marL="285750" indent="-285750">
              <a:buFont typeface="Arial" panose="020B0604020202020204" pitchFamily="34" charset="0"/>
              <a:buChar char="•"/>
            </a:pPr>
            <a:r>
              <a:rPr lang="en-US" sz="1600"/>
              <a:t>Best practices and market review</a:t>
            </a:r>
          </a:p>
        </p:txBody>
      </p:sp>
      <p:sp>
        <p:nvSpPr>
          <p:cNvPr id="34" name="TextBox 33">
            <a:extLst>
              <a:ext uri="{FF2B5EF4-FFF2-40B4-BE49-F238E27FC236}">
                <a16:creationId xmlns:a16="http://schemas.microsoft.com/office/drawing/2014/main" id="{E46BF5F1-6719-428D-B7AA-D5DFE0FDA08A}"/>
              </a:ext>
            </a:extLst>
          </p:cNvPr>
          <p:cNvSpPr txBox="1"/>
          <p:nvPr/>
        </p:nvSpPr>
        <p:spPr>
          <a:xfrm>
            <a:off x="6053877" y="3457713"/>
            <a:ext cx="2378623" cy="2154302"/>
          </a:xfrm>
          <a:prstGeom prst="rect">
            <a:avLst/>
          </a:prstGeom>
          <a:noFill/>
          <a:ln w="12700">
            <a:solidFill>
              <a:schemeClr val="accent2"/>
            </a:solidFill>
          </a:ln>
        </p:spPr>
        <p:txBody>
          <a:bodyPr wrap="square" rtlCol="0">
            <a:noAutofit/>
          </a:bodyPr>
          <a:lstStyle/>
          <a:p>
            <a:pPr marL="285750" indent="-285750">
              <a:buFont typeface="Arial" panose="020B0604020202020204" pitchFamily="34" charset="0"/>
              <a:buChar char="•"/>
            </a:pPr>
            <a:r>
              <a:rPr lang="en-US" sz="1600"/>
              <a:t>Current RSC/PBS across affordable housing </a:t>
            </a:r>
          </a:p>
          <a:p>
            <a:pPr marL="285750" indent="-285750">
              <a:buFont typeface="Arial" panose="020B0604020202020204" pitchFamily="34" charset="0"/>
              <a:buChar char="•"/>
            </a:pPr>
            <a:r>
              <a:rPr lang="en-US" sz="1600"/>
              <a:t>Review of potential outcomes and benefits to payors</a:t>
            </a:r>
          </a:p>
          <a:p>
            <a:pPr marL="285750" indent="-285750">
              <a:buFont typeface="Arial" panose="020B0604020202020204" pitchFamily="34" charset="0"/>
              <a:buChar char="•"/>
            </a:pPr>
            <a:r>
              <a:rPr lang="en-US" sz="1600"/>
              <a:t>Best practices from MA and other states</a:t>
            </a:r>
          </a:p>
          <a:p>
            <a:pPr marL="285750" indent="-285750">
              <a:buFont typeface="Arial" panose="020B0604020202020204" pitchFamily="34" charset="0"/>
              <a:buChar char="•"/>
            </a:pPr>
            <a:endParaRPr lang="en-US" sz="1600"/>
          </a:p>
        </p:txBody>
      </p:sp>
      <p:sp>
        <p:nvSpPr>
          <p:cNvPr id="35" name="TextBox 34">
            <a:extLst>
              <a:ext uri="{FF2B5EF4-FFF2-40B4-BE49-F238E27FC236}">
                <a16:creationId xmlns:a16="http://schemas.microsoft.com/office/drawing/2014/main" id="{A0D6349C-52E0-47D5-985E-9F5E2592CED2}"/>
              </a:ext>
            </a:extLst>
          </p:cNvPr>
          <p:cNvSpPr txBox="1"/>
          <p:nvPr/>
        </p:nvSpPr>
        <p:spPr>
          <a:xfrm>
            <a:off x="8794535" y="2801323"/>
            <a:ext cx="2743200" cy="2790583"/>
          </a:xfrm>
          <a:prstGeom prst="rect">
            <a:avLst/>
          </a:prstGeom>
          <a:noFill/>
          <a:ln w="12700">
            <a:solidFill>
              <a:schemeClr val="accent2"/>
            </a:solidFill>
          </a:ln>
        </p:spPr>
        <p:txBody>
          <a:bodyPr wrap="square" rtlCol="0">
            <a:noAutofit/>
          </a:bodyPr>
          <a:lstStyle/>
          <a:p>
            <a:pPr marL="285750" indent="-285750">
              <a:spcBef>
                <a:spcPts val="200"/>
              </a:spcBef>
              <a:buFont typeface="Arial" panose="020B0604020202020204" pitchFamily="34" charset="0"/>
              <a:buChar char="•"/>
            </a:pPr>
            <a:r>
              <a:rPr lang="en-US" sz="1500"/>
              <a:t>Recommendation with defined program offerings and funding sources to be approved by the Senior Housing Commission </a:t>
            </a:r>
          </a:p>
          <a:p>
            <a:pPr marL="285750" indent="-285750">
              <a:spcBef>
                <a:spcPts val="200"/>
              </a:spcBef>
              <a:buFont typeface="Arial" panose="020B0604020202020204" pitchFamily="34" charset="0"/>
              <a:buChar char="•"/>
            </a:pPr>
            <a:r>
              <a:rPr lang="en-US" sz="1500"/>
              <a:t>Reviewed by EOHLC/ EOHHS and proposed to the Governor</a:t>
            </a:r>
          </a:p>
          <a:p>
            <a:pPr marL="285750" indent="-285750">
              <a:spcBef>
                <a:spcPts val="200"/>
              </a:spcBef>
              <a:buFont typeface="Arial" panose="020B0604020202020204" pitchFamily="34" charset="0"/>
              <a:buChar char="•"/>
            </a:pPr>
            <a:r>
              <a:rPr lang="en-US" sz="1500"/>
              <a:t>Administrative and/or legislative actions to implement</a:t>
            </a:r>
          </a:p>
          <a:p>
            <a:pPr>
              <a:spcBef>
                <a:spcPts val="200"/>
              </a:spcBef>
            </a:pPr>
            <a:endParaRPr lang="en-US" sz="1600"/>
          </a:p>
        </p:txBody>
      </p:sp>
    </p:spTree>
    <p:extLst>
      <p:ext uri="{BB962C8B-B14F-4D97-AF65-F5344CB8AC3E}">
        <p14:creationId xmlns:p14="http://schemas.microsoft.com/office/powerpoint/2010/main" val="2898283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180e6be813a64d74e96de618bb0e3e5b">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745458e9a07cac69867ca6f15cf61ba5"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B55C88-489D-4924-AA12-921A4245A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635cb-58c7-4c7c-a2be-5f3d12299da6"/>
    <ds:schemaRef ds:uri="dc119905-464d-4721-bcb1-84ed6b26f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855944-2E96-4E12-869B-48609664D97B}">
  <ds:schemaRefs>
    <ds:schemaRef ds:uri="http://schemas.microsoft.com/sharepoint/v3/contenttype/forms"/>
  </ds:schemaRefs>
</ds:datastoreItem>
</file>

<file path=customXml/itemProps3.xml><?xml version="1.0" encoding="utf-8"?>
<ds:datastoreItem xmlns:ds="http://schemas.openxmlformats.org/officeDocument/2006/customXml" ds:itemID="{61EA2FFD-7F73-4D52-9D64-126595F68B50}">
  <ds:schemaRefs>
    <ds:schemaRef ds:uri="dc119905-464d-4721-bcb1-84ed6b26f144"/>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00f635cb-58c7-4c7c-a2be-5f3d12299da6"/>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221</TotalTime>
  <Words>2322</Words>
  <Application>Microsoft Office PowerPoint</Application>
  <PresentationFormat>Widescreen</PresentationFormat>
  <Paragraphs>204</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1_White</vt:lpstr>
      <vt:lpstr>Senior Housing Commission: Continuing Draft Recommendations</vt:lpstr>
      <vt:lpstr>Agenda</vt:lpstr>
      <vt:lpstr>PowerPoint Presentation</vt:lpstr>
      <vt:lpstr>PowerPoint Presentation</vt:lpstr>
      <vt:lpstr>PowerPoint Presentation</vt:lpstr>
      <vt:lpstr>PowerPoint Presentation</vt:lpstr>
      <vt:lpstr>PowerPoint Presentation</vt:lpstr>
      <vt:lpstr>PowerPoint Presentation</vt:lpstr>
      <vt:lpstr>Initial Working Group Recommendations: 3)    Place-Based Services (Page 2 of 4)</vt:lpstr>
      <vt:lpstr>PowerPoint Presentation</vt:lpstr>
      <vt:lpstr>PowerPoint Presentation</vt:lpstr>
      <vt:lpstr>PowerPoint Presentation</vt:lpstr>
      <vt:lpstr>PowerPoint Presentation</vt:lpstr>
      <vt:lpstr>PowerPoint Presentation</vt:lpstr>
      <vt:lpstr>PowerPoint Presentation</vt:lpstr>
      <vt:lpstr>5) Next Steps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Cuddy, Joshua (EOHLC)</dc:creator>
  <cp:lastModifiedBy>Cuddy, Joshua (EOHLC)</cp:lastModifiedBy>
  <cp:revision>3</cp:revision>
  <cp:lastPrinted>2025-10-15T19:30:49Z</cp:lastPrinted>
  <dcterms:created xsi:type="dcterms:W3CDTF">2025-10-14T16:26:26Z</dcterms:created>
  <dcterms:modified xsi:type="dcterms:W3CDTF">2025-12-18T19:56:22Z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0x0101001517B14D604B3B48B5D202D444E0E01D</vt:lpwstr>
  </property>
  <property fmtid="{D5CDD505-2E9C-101B-9397-08002B2CF9AE}" pid="3" name="MediaServiceImageTags">
    <vt:lpwstr/>
  </property>
</Properties>
</file>