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1"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4887C5-AAAF-4245-88F6-13F3E49ECDE7}" v="1" dt="2024-10-04T22:00:55.3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5" d="100"/>
          <a:sy n="55" d="100"/>
        </p:scale>
        <p:origin x="114" y="10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nnett, Yukiko (EOTSS)" userId="1a375f8e-71eb-464a-9d86-65c78107010f" providerId="ADAL" clId="{514887C5-AAAF-4245-88F6-13F3E49ECDE7}"/>
    <pc:docChg chg="modSld">
      <pc:chgData name="Gannett, Yukiko (EOTSS)" userId="1a375f8e-71eb-464a-9d86-65c78107010f" providerId="ADAL" clId="{514887C5-AAAF-4245-88F6-13F3E49ECDE7}" dt="2024-10-04T22:00:55.325" v="0"/>
      <pc:docMkLst>
        <pc:docMk/>
      </pc:docMkLst>
      <pc:sldChg chg="setBg">
        <pc:chgData name="Gannett, Yukiko (EOTSS)" userId="1a375f8e-71eb-464a-9d86-65c78107010f" providerId="ADAL" clId="{514887C5-AAAF-4245-88F6-13F3E49ECDE7}" dt="2024-10-04T22:00:55.325" v="0"/>
        <pc:sldMkLst>
          <pc:docMk/>
          <pc:sldMk cId="2881354522" sldId="25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9F2E3-1980-D4FA-823D-4EF191F464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AE42571-3100-E586-26A3-3915E8943D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284DA53-98D9-493A-359D-3F9A48F2084A}"/>
              </a:ext>
            </a:extLst>
          </p:cNvPr>
          <p:cNvSpPr>
            <a:spLocks noGrp="1"/>
          </p:cNvSpPr>
          <p:nvPr>
            <p:ph type="dt" sz="half" idx="10"/>
          </p:nvPr>
        </p:nvSpPr>
        <p:spPr/>
        <p:txBody>
          <a:bodyPr/>
          <a:lstStyle/>
          <a:p>
            <a:fld id="{548457B9-E7C4-46EE-AD2F-41CD53425D8C}" type="datetimeFigureOut">
              <a:rPr lang="en-US" smtClean="0"/>
              <a:t>10/4/2024</a:t>
            </a:fld>
            <a:endParaRPr lang="en-US" dirty="0"/>
          </a:p>
        </p:txBody>
      </p:sp>
      <p:sp>
        <p:nvSpPr>
          <p:cNvPr id="5" name="Footer Placeholder 4">
            <a:extLst>
              <a:ext uri="{FF2B5EF4-FFF2-40B4-BE49-F238E27FC236}">
                <a16:creationId xmlns:a16="http://schemas.microsoft.com/office/drawing/2014/main" id="{CA4CCAB9-2786-4EEA-5E96-9FE1DBD59A3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352EAA-FC85-B476-F027-F07BA635CFC4}"/>
              </a:ext>
            </a:extLst>
          </p:cNvPr>
          <p:cNvSpPr>
            <a:spLocks noGrp="1"/>
          </p:cNvSpPr>
          <p:nvPr>
            <p:ph type="sldNum" sz="quarter" idx="12"/>
          </p:nvPr>
        </p:nvSpPr>
        <p:spPr/>
        <p:txBody>
          <a:bodyPr/>
          <a:lstStyle/>
          <a:p>
            <a:fld id="{BA177FD3-3E9D-4F01-AFF3-4A2BCBECDDC7}" type="slidenum">
              <a:rPr lang="en-US" smtClean="0"/>
              <a:t>‹#›</a:t>
            </a:fld>
            <a:endParaRPr lang="en-US" dirty="0"/>
          </a:p>
        </p:txBody>
      </p:sp>
    </p:spTree>
    <p:extLst>
      <p:ext uri="{BB962C8B-B14F-4D97-AF65-F5344CB8AC3E}">
        <p14:creationId xmlns:p14="http://schemas.microsoft.com/office/powerpoint/2010/main" val="4281982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BF6C5-B25B-793E-0A8B-497AE6CABFA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7B11035-A070-EE26-B5BC-A2B5F904E44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2E63ED-F635-4F48-4041-F104FC369493}"/>
              </a:ext>
            </a:extLst>
          </p:cNvPr>
          <p:cNvSpPr>
            <a:spLocks noGrp="1"/>
          </p:cNvSpPr>
          <p:nvPr>
            <p:ph type="dt" sz="half" idx="10"/>
          </p:nvPr>
        </p:nvSpPr>
        <p:spPr/>
        <p:txBody>
          <a:bodyPr/>
          <a:lstStyle/>
          <a:p>
            <a:fld id="{548457B9-E7C4-46EE-AD2F-41CD53425D8C}" type="datetimeFigureOut">
              <a:rPr lang="en-US" smtClean="0"/>
              <a:t>10/4/2024</a:t>
            </a:fld>
            <a:endParaRPr lang="en-US" dirty="0"/>
          </a:p>
        </p:txBody>
      </p:sp>
      <p:sp>
        <p:nvSpPr>
          <p:cNvPr id="5" name="Footer Placeholder 4">
            <a:extLst>
              <a:ext uri="{FF2B5EF4-FFF2-40B4-BE49-F238E27FC236}">
                <a16:creationId xmlns:a16="http://schemas.microsoft.com/office/drawing/2014/main" id="{58379410-3101-0ACF-069B-5D1F2066BC2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2139285-93F0-33F6-F21E-B0BCBA9B72DB}"/>
              </a:ext>
            </a:extLst>
          </p:cNvPr>
          <p:cNvSpPr>
            <a:spLocks noGrp="1"/>
          </p:cNvSpPr>
          <p:nvPr>
            <p:ph type="sldNum" sz="quarter" idx="12"/>
          </p:nvPr>
        </p:nvSpPr>
        <p:spPr/>
        <p:txBody>
          <a:bodyPr/>
          <a:lstStyle/>
          <a:p>
            <a:fld id="{BA177FD3-3E9D-4F01-AFF3-4A2BCBECDDC7}" type="slidenum">
              <a:rPr lang="en-US" smtClean="0"/>
              <a:t>‹#›</a:t>
            </a:fld>
            <a:endParaRPr lang="en-US" dirty="0"/>
          </a:p>
        </p:txBody>
      </p:sp>
    </p:spTree>
    <p:extLst>
      <p:ext uri="{BB962C8B-B14F-4D97-AF65-F5344CB8AC3E}">
        <p14:creationId xmlns:p14="http://schemas.microsoft.com/office/powerpoint/2010/main" val="475977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E79822-68ED-D73C-9E92-91CFAD1316C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C23F200-C94B-D950-2392-8741612D9D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2AA069-C77E-3313-F406-79A5336039CF}"/>
              </a:ext>
            </a:extLst>
          </p:cNvPr>
          <p:cNvSpPr>
            <a:spLocks noGrp="1"/>
          </p:cNvSpPr>
          <p:nvPr>
            <p:ph type="dt" sz="half" idx="10"/>
          </p:nvPr>
        </p:nvSpPr>
        <p:spPr/>
        <p:txBody>
          <a:bodyPr/>
          <a:lstStyle/>
          <a:p>
            <a:fld id="{548457B9-E7C4-46EE-AD2F-41CD53425D8C}" type="datetimeFigureOut">
              <a:rPr lang="en-US" smtClean="0"/>
              <a:t>10/4/2024</a:t>
            </a:fld>
            <a:endParaRPr lang="en-US" dirty="0"/>
          </a:p>
        </p:txBody>
      </p:sp>
      <p:sp>
        <p:nvSpPr>
          <p:cNvPr id="5" name="Footer Placeholder 4">
            <a:extLst>
              <a:ext uri="{FF2B5EF4-FFF2-40B4-BE49-F238E27FC236}">
                <a16:creationId xmlns:a16="http://schemas.microsoft.com/office/drawing/2014/main" id="{98734C57-10ED-AA72-3827-38E2E9E3E83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A8240B3-00F9-27E3-4601-DC636A4B5DAB}"/>
              </a:ext>
            </a:extLst>
          </p:cNvPr>
          <p:cNvSpPr>
            <a:spLocks noGrp="1"/>
          </p:cNvSpPr>
          <p:nvPr>
            <p:ph type="sldNum" sz="quarter" idx="12"/>
          </p:nvPr>
        </p:nvSpPr>
        <p:spPr/>
        <p:txBody>
          <a:bodyPr/>
          <a:lstStyle/>
          <a:p>
            <a:fld id="{BA177FD3-3E9D-4F01-AFF3-4A2BCBECDDC7}" type="slidenum">
              <a:rPr lang="en-US" smtClean="0"/>
              <a:t>‹#›</a:t>
            </a:fld>
            <a:endParaRPr lang="en-US" dirty="0"/>
          </a:p>
        </p:txBody>
      </p:sp>
    </p:spTree>
    <p:extLst>
      <p:ext uri="{BB962C8B-B14F-4D97-AF65-F5344CB8AC3E}">
        <p14:creationId xmlns:p14="http://schemas.microsoft.com/office/powerpoint/2010/main" val="1276427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50ABC-9D80-B92D-8488-811251812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EA2D67D-77BD-8FBA-37B3-3DADECF3FB4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CEFAF2-BB02-7EE6-2E36-B2419F4E0813}"/>
              </a:ext>
            </a:extLst>
          </p:cNvPr>
          <p:cNvSpPr>
            <a:spLocks noGrp="1"/>
          </p:cNvSpPr>
          <p:nvPr>
            <p:ph type="dt" sz="half" idx="10"/>
          </p:nvPr>
        </p:nvSpPr>
        <p:spPr/>
        <p:txBody>
          <a:bodyPr/>
          <a:lstStyle/>
          <a:p>
            <a:fld id="{548457B9-E7C4-46EE-AD2F-41CD53425D8C}" type="datetimeFigureOut">
              <a:rPr lang="en-US" smtClean="0"/>
              <a:t>10/4/2024</a:t>
            </a:fld>
            <a:endParaRPr lang="en-US" dirty="0"/>
          </a:p>
        </p:txBody>
      </p:sp>
      <p:sp>
        <p:nvSpPr>
          <p:cNvPr id="5" name="Footer Placeholder 4">
            <a:extLst>
              <a:ext uri="{FF2B5EF4-FFF2-40B4-BE49-F238E27FC236}">
                <a16:creationId xmlns:a16="http://schemas.microsoft.com/office/drawing/2014/main" id="{FD568D64-48F9-2883-265B-4913EB28A42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FFE0C82-FCC0-B579-3D4F-D22540F6C80E}"/>
              </a:ext>
            </a:extLst>
          </p:cNvPr>
          <p:cNvSpPr>
            <a:spLocks noGrp="1"/>
          </p:cNvSpPr>
          <p:nvPr>
            <p:ph type="sldNum" sz="quarter" idx="12"/>
          </p:nvPr>
        </p:nvSpPr>
        <p:spPr/>
        <p:txBody>
          <a:bodyPr/>
          <a:lstStyle/>
          <a:p>
            <a:fld id="{BA177FD3-3E9D-4F01-AFF3-4A2BCBECDDC7}" type="slidenum">
              <a:rPr lang="en-US" smtClean="0"/>
              <a:t>‹#›</a:t>
            </a:fld>
            <a:endParaRPr lang="en-US" dirty="0"/>
          </a:p>
        </p:txBody>
      </p:sp>
    </p:spTree>
    <p:extLst>
      <p:ext uri="{BB962C8B-B14F-4D97-AF65-F5344CB8AC3E}">
        <p14:creationId xmlns:p14="http://schemas.microsoft.com/office/powerpoint/2010/main" val="3615979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88201-2EFA-FC34-475E-30FA086B899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EC821E3-E1C2-A872-205D-44344F58F39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02467FA-DCC8-9973-DA10-6C2970A60068}"/>
              </a:ext>
            </a:extLst>
          </p:cNvPr>
          <p:cNvSpPr>
            <a:spLocks noGrp="1"/>
          </p:cNvSpPr>
          <p:nvPr>
            <p:ph type="dt" sz="half" idx="10"/>
          </p:nvPr>
        </p:nvSpPr>
        <p:spPr/>
        <p:txBody>
          <a:bodyPr/>
          <a:lstStyle/>
          <a:p>
            <a:fld id="{548457B9-E7C4-46EE-AD2F-41CD53425D8C}" type="datetimeFigureOut">
              <a:rPr lang="en-US" smtClean="0"/>
              <a:t>10/4/2024</a:t>
            </a:fld>
            <a:endParaRPr lang="en-US" dirty="0"/>
          </a:p>
        </p:txBody>
      </p:sp>
      <p:sp>
        <p:nvSpPr>
          <p:cNvPr id="5" name="Footer Placeholder 4">
            <a:extLst>
              <a:ext uri="{FF2B5EF4-FFF2-40B4-BE49-F238E27FC236}">
                <a16:creationId xmlns:a16="http://schemas.microsoft.com/office/drawing/2014/main" id="{23493A7B-6527-E6C4-2C3A-7EA613C0E93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A311474-C394-0C8C-F136-4C0E3A48CD00}"/>
              </a:ext>
            </a:extLst>
          </p:cNvPr>
          <p:cNvSpPr>
            <a:spLocks noGrp="1"/>
          </p:cNvSpPr>
          <p:nvPr>
            <p:ph type="sldNum" sz="quarter" idx="12"/>
          </p:nvPr>
        </p:nvSpPr>
        <p:spPr/>
        <p:txBody>
          <a:bodyPr/>
          <a:lstStyle/>
          <a:p>
            <a:fld id="{BA177FD3-3E9D-4F01-AFF3-4A2BCBECDDC7}" type="slidenum">
              <a:rPr lang="en-US" smtClean="0"/>
              <a:t>‹#›</a:t>
            </a:fld>
            <a:endParaRPr lang="en-US" dirty="0"/>
          </a:p>
        </p:txBody>
      </p:sp>
    </p:spTree>
    <p:extLst>
      <p:ext uri="{BB962C8B-B14F-4D97-AF65-F5344CB8AC3E}">
        <p14:creationId xmlns:p14="http://schemas.microsoft.com/office/powerpoint/2010/main" val="2216467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C26B8-BB62-4050-618B-D17EB1F309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B96916-A2F3-84E0-32B8-7BBB56FE25D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F3A2E4E-807C-1BE8-A365-2161081981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A78D2CB-9D6F-4B2A-8460-BD2CFE62CD6D}"/>
              </a:ext>
            </a:extLst>
          </p:cNvPr>
          <p:cNvSpPr>
            <a:spLocks noGrp="1"/>
          </p:cNvSpPr>
          <p:nvPr>
            <p:ph type="dt" sz="half" idx="10"/>
          </p:nvPr>
        </p:nvSpPr>
        <p:spPr/>
        <p:txBody>
          <a:bodyPr/>
          <a:lstStyle/>
          <a:p>
            <a:fld id="{548457B9-E7C4-46EE-AD2F-41CD53425D8C}" type="datetimeFigureOut">
              <a:rPr lang="en-US" smtClean="0"/>
              <a:t>10/4/2024</a:t>
            </a:fld>
            <a:endParaRPr lang="en-US" dirty="0"/>
          </a:p>
        </p:txBody>
      </p:sp>
      <p:sp>
        <p:nvSpPr>
          <p:cNvPr id="6" name="Footer Placeholder 5">
            <a:extLst>
              <a:ext uri="{FF2B5EF4-FFF2-40B4-BE49-F238E27FC236}">
                <a16:creationId xmlns:a16="http://schemas.microsoft.com/office/drawing/2014/main" id="{094D12A8-5690-0ABC-ED72-FD529E5D9F7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6631EF-9D2C-D4EA-46C8-BEFBA1F57660}"/>
              </a:ext>
            </a:extLst>
          </p:cNvPr>
          <p:cNvSpPr>
            <a:spLocks noGrp="1"/>
          </p:cNvSpPr>
          <p:nvPr>
            <p:ph type="sldNum" sz="quarter" idx="12"/>
          </p:nvPr>
        </p:nvSpPr>
        <p:spPr/>
        <p:txBody>
          <a:bodyPr/>
          <a:lstStyle/>
          <a:p>
            <a:fld id="{BA177FD3-3E9D-4F01-AFF3-4A2BCBECDDC7}" type="slidenum">
              <a:rPr lang="en-US" smtClean="0"/>
              <a:t>‹#›</a:t>
            </a:fld>
            <a:endParaRPr lang="en-US" dirty="0"/>
          </a:p>
        </p:txBody>
      </p:sp>
    </p:spTree>
    <p:extLst>
      <p:ext uri="{BB962C8B-B14F-4D97-AF65-F5344CB8AC3E}">
        <p14:creationId xmlns:p14="http://schemas.microsoft.com/office/powerpoint/2010/main" val="1153640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82987-C425-7809-0830-3486EC89BB7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B7E62C-2D9D-1A59-D142-0DC2F385D7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EBA504F-1117-65FC-38B6-C1F79D3E8B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0AD141E-6817-C9EE-E1B0-3795032E07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CEB6D19-67CB-4BF5-4D09-C0AFA1A127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B6B7317-7202-6033-2D0D-EB7ADEA3E585}"/>
              </a:ext>
            </a:extLst>
          </p:cNvPr>
          <p:cNvSpPr>
            <a:spLocks noGrp="1"/>
          </p:cNvSpPr>
          <p:nvPr>
            <p:ph type="dt" sz="half" idx="10"/>
          </p:nvPr>
        </p:nvSpPr>
        <p:spPr/>
        <p:txBody>
          <a:bodyPr/>
          <a:lstStyle/>
          <a:p>
            <a:fld id="{548457B9-E7C4-46EE-AD2F-41CD53425D8C}" type="datetimeFigureOut">
              <a:rPr lang="en-US" smtClean="0"/>
              <a:t>10/4/2024</a:t>
            </a:fld>
            <a:endParaRPr lang="en-US" dirty="0"/>
          </a:p>
        </p:txBody>
      </p:sp>
      <p:sp>
        <p:nvSpPr>
          <p:cNvPr id="8" name="Footer Placeholder 7">
            <a:extLst>
              <a:ext uri="{FF2B5EF4-FFF2-40B4-BE49-F238E27FC236}">
                <a16:creationId xmlns:a16="http://schemas.microsoft.com/office/drawing/2014/main" id="{38F37E57-5304-85BB-062F-3CEC8531F28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F7609B9-E9AF-666B-92CB-D5CCB79D6151}"/>
              </a:ext>
            </a:extLst>
          </p:cNvPr>
          <p:cNvSpPr>
            <a:spLocks noGrp="1"/>
          </p:cNvSpPr>
          <p:nvPr>
            <p:ph type="sldNum" sz="quarter" idx="12"/>
          </p:nvPr>
        </p:nvSpPr>
        <p:spPr/>
        <p:txBody>
          <a:bodyPr/>
          <a:lstStyle/>
          <a:p>
            <a:fld id="{BA177FD3-3E9D-4F01-AFF3-4A2BCBECDDC7}" type="slidenum">
              <a:rPr lang="en-US" smtClean="0"/>
              <a:t>‹#›</a:t>
            </a:fld>
            <a:endParaRPr lang="en-US" dirty="0"/>
          </a:p>
        </p:txBody>
      </p:sp>
    </p:spTree>
    <p:extLst>
      <p:ext uri="{BB962C8B-B14F-4D97-AF65-F5344CB8AC3E}">
        <p14:creationId xmlns:p14="http://schemas.microsoft.com/office/powerpoint/2010/main" val="1565000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792EC-D79A-D413-6D1B-891335F47EE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7D34B19-F42C-646E-D90F-983217609AA8}"/>
              </a:ext>
            </a:extLst>
          </p:cNvPr>
          <p:cNvSpPr>
            <a:spLocks noGrp="1"/>
          </p:cNvSpPr>
          <p:nvPr>
            <p:ph type="dt" sz="half" idx="10"/>
          </p:nvPr>
        </p:nvSpPr>
        <p:spPr/>
        <p:txBody>
          <a:bodyPr/>
          <a:lstStyle/>
          <a:p>
            <a:fld id="{548457B9-E7C4-46EE-AD2F-41CD53425D8C}" type="datetimeFigureOut">
              <a:rPr lang="en-US" smtClean="0"/>
              <a:t>10/4/2024</a:t>
            </a:fld>
            <a:endParaRPr lang="en-US" dirty="0"/>
          </a:p>
        </p:txBody>
      </p:sp>
      <p:sp>
        <p:nvSpPr>
          <p:cNvPr id="4" name="Footer Placeholder 3">
            <a:extLst>
              <a:ext uri="{FF2B5EF4-FFF2-40B4-BE49-F238E27FC236}">
                <a16:creationId xmlns:a16="http://schemas.microsoft.com/office/drawing/2014/main" id="{85FFE5DE-409E-5049-7F49-15E4EFED15B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FD82246-02B9-3B95-EDDB-B71BEBB49EFE}"/>
              </a:ext>
            </a:extLst>
          </p:cNvPr>
          <p:cNvSpPr>
            <a:spLocks noGrp="1"/>
          </p:cNvSpPr>
          <p:nvPr>
            <p:ph type="sldNum" sz="quarter" idx="12"/>
          </p:nvPr>
        </p:nvSpPr>
        <p:spPr/>
        <p:txBody>
          <a:bodyPr/>
          <a:lstStyle/>
          <a:p>
            <a:fld id="{BA177FD3-3E9D-4F01-AFF3-4A2BCBECDDC7}" type="slidenum">
              <a:rPr lang="en-US" smtClean="0"/>
              <a:t>‹#›</a:t>
            </a:fld>
            <a:endParaRPr lang="en-US" dirty="0"/>
          </a:p>
        </p:txBody>
      </p:sp>
    </p:spTree>
    <p:extLst>
      <p:ext uri="{BB962C8B-B14F-4D97-AF65-F5344CB8AC3E}">
        <p14:creationId xmlns:p14="http://schemas.microsoft.com/office/powerpoint/2010/main" val="1661857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989C8B-8CAB-166D-9500-27979994577A}"/>
              </a:ext>
            </a:extLst>
          </p:cNvPr>
          <p:cNvSpPr>
            <a:spLocks noGrp="1"/>
          </p:cNvSpPr>
          <p:nvPr>
            <p:ph type="dt" sz="half" idx="10"/>
          </p:nvPr>
        </p:nvSpPr>
        <p:spPr/>
        <p:txBody>
          <a:bodyPr/>
          <a:lstStyle/>
          <a:p>
            <a:fld id="{548457B9-E7C4-46EE-AD2F-41CD53425D8C}" type="datetimeFigureOut">
              <a:rPr lang="en-US" smtClean="0"/>
              <a:t>10/4/2024</a:t>
            </a:fld>
            <a:endParaRPr lang="en-US" dirty="0"/>
          </a:p>
        </p:txBody>
      </p:sp>
      <p:sp>
        <p:nvSpPr>
          <p:cNvPr id="3" name="Footer Placeholder 2">
            <a:extLst>
              <a:ext uri="{FF2B5EF4-FFF2-40B4-BE49-F238E27FC236}">
                <a16:creationId xmlns:a16="http://schemas.microsoft.com/office/drawing/2014/main" id="{4B844320-6E41-C784-657E-0DF75BCA22E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29EAF23-4AED-F4A1-FA18-C79BEBA51104}"/>
              </a:ext>
            </a:extLst>
          </p:cNvPr>
          <p:cNvSpPr>
            <a:spLocks noGrp="1"/>
          </p:cNvSpPr>
          <p:nvPr>
            <p:ph type="sldNum" sz="quarter" idx="12"/>
          </p:nvPr>
        </p:nvSpPr>
        <p:spPr/>
        <p:txBody>
          <a:bodyPr/>
          <a:lstStyle/>
          <a:p>
            <a:fld id="{BA177FD3-3E9D-4F01-AFF3-4A2BCBECDDC7}" type="slidenum">
              <a:rPr lang="en-US" smtClean="0"/>
              <a:t>‹#›</a:t>
            </a:fld>
            <a:endParaRPr lang="en-US" dirty="0"/>
          </a:p>
        </p:txBody>
      </p:sp>
    </p:spTree>
    <p:extLst>
      <p:ext uri="{BB962C8B-B14F-4D97-AF65-F5344CB8AC3E}">
        <p14:creationId xmlns:p14="http://schemas.microsoft.com/office/powerpoint/2010/main" val="1624934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F6308-CFBE-5678-DA20-467909EC64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6DA9F-2706-5E29-F2D8-3322C13C54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EF38EB-2924-5EC2-9304-14C39AAC30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45CB89-7CFC-AEF4-7F2F-8910EA4CD6C0}"/>
              </a:ext>
            </a:extLst>
          </p:cNvPr>
          <p:cNvSpPr>
            <a:spLocks noGrp="1"/>
          </p:cNvSpPr>
          <p:nvPr>
            <p:ph type="dt" sz="half" idx="10"/>
          </p:nvPr>
        </p:nvSpPr>
        <p:spPr/>
        <p:txBody>
          <a:bodyPr/>
          <a:lstStyle/>
          <a:p>
            <a:fld id="{548457B9-E7C4-46EE-AD2F-41CD53425D8C}" type="datetimeFigureOut">
              <a:rPr lang="en-US" smtClean="0"/>
              <a:t>10/4/2024</a:t>
            </a:fld>
            <a:endParaRPr lang="en-US" dirty="0"/>
          </a:p>
        </p:txBody>
      </p:sp>
      <p:sp>
        <p:nvSpPr>
          <p:cNvPr id="6" name="Footer Placeholder 5">
            <a:extLst>
              <a:ext uri="{FF2B5EF4-FFF2-40B4-BE49-F238E27FC236}">
                <a16:creationId xmlns:a16="http://schemas.microsoft.com/office/drawing/2014/main" id="{5CA5A230-D19A-2CA5-5D98-2C50E511A16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80E0478-75E8-DF4D-DBE7-553208DC65AA}"/>
              </a:ext>
            </a:extLst>
          </p:cNvPr>
          <p:cNvSpPr>
            <a:spLocks noGrp="1"/>
          </p:cNvSpPr>
          <p:nvPr>
            <p:ph type="sldNum" sz="quarter" idx="12"/>
          </p:nvPr>
        </p:nvSpPr>
        <p:spPr/>
        <p:txBody>
          <a:bodyPr/>
          <a:lstStyle/>
          <a:p>
            <a:fld id="{BA177FD3-3E9D-4F01-AFF3-4A2BCBECDDC7}" type="slidenum">
              <a:rPr lang="en-US" smtClean="0"/>
              <a:t>‹#›</a:t>
            </a:fld>
            <a:endParaRPr lang="en-US" dirty="0"/>
          </a:p>
        </p:txBody>
      </p:sp>
    </p:spTree>
    <p:extLst>
      <p:ext uri="{BB962C8B-B14F-4D97-AF65-F5344CB8AC3E}">
        <p14:creationId xmlns:p14="http://schemas.microsoft.com/office/powerpoint/2010/main" val="66632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083D7-8932-68B7-07C3-507314128B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03AA693-15EF-37AF-60E7-CD7FDC107D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3C7F616E-0ACA-608B-8E1A-74FAA61158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455B8F-6914-12E6-98D3-7C7A45A11280}"/>
              </a:ext>
            </a:extLst>
          </p:cNvPr>
          <p:cNvSpPr>
            <a:spLocks noGrp="1"/>
          </p:cNvSpPr>
          <p:nvPr>
            <p:ph type="dt" sz="half" idx="10"/>
          </p:nvPr>
        </p:nvSpPr>
        <p:spPr/>
        <p:txBody>
          <a:bodyPr/>
          <a:lstStyle/>
          <a:p>
            <a:fld id="{548457B9-E7C4-46EE-AD2F-41CD53425D8C}" type="datetimeFigureOut">
              <a:rPr lang="en-US" smtClean="0"/>
              <a:t>10/4/2024</a:t>
            </a:fld>
            <a:endParaRPr lang="en-US" dirty="0"/>
          </a:p>
        </p:txBody>
      </p:sp>
      <p:sp>
        <p:nvSpPr>
          <p:cNvPr id="6" name="Footer Placeholder 5">
            <a:extLst>
              <a:ext uri="{FF2B5EF4-FFF2-40B4-BE49-F238E27FC236}">
                <a16:creationId xmlns:a16="http://schemas.microsoft.com/office/drawing/2014/main" id="{2E8ECD7B-A753-1630-69BB-5AC9E89F68A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44E146-5EBF-E3DD-0F2C-8733F6C36F06}"/>
              </a:ext>
            </a:extLst>
          </p:cNvPr>
          <p:cNvSpPr>
            <a:spLocks noGrp="1"/>
          </p:cNvSpPr>
          <p:nvPr>
            <p:ph type="sldNum" sz="quarter" idx="12"/>
          </p:nvPr>
        </p:nvSpPr>
        <p:spPr/>
        <p:txBody>
          <a:bodyPr/>
          <a:lstStyle/>
          <a:p>
            <a:fld id="{BA177FD3-3E9D-4F01-AFF3-4A2BCBECDDC7}" type="slidenum">
              <a:rPr lang="en-US" smtClean="0"/>
              <a:t>‹#›</a:t>
            </a:fld>
            <a:endParaRPr lang="en-US" dirty="0"/>
          </a:p>
        </p:txBody>
      </p:sp>
    </p:spTree>
    <p:extLst>
      <p:ext uri="{BB962C8B-B14F-4D97-AF65-F5344CB8AC3E}">
        <p14:creationId xmlns:p14="http://schemas.microsoft.com/office/powerpoint/2010/main" val="3981451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FD0C04-DC9E-9156-3251-E7BD2F9742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6B5D40-DCF5-1BF4-D7DB-5F9B18FD3A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92C341-B1EF-7921-39D9-92374C40C1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48457B9-E7C4-46EE-AD2F-41CD53425D8C}" type="datetimeFigureOut">
              <a:rPr lang="en-US" smtClean="0"/>
              <a:t>10/4/2024</a:t>
            </a:fld>
            <a:endParaRPr lang="en-US" dirty="0"/>
          </a:p>
        </p:txBody>
      </p:sp>
      <p:sp>
        <p:nvSpPr>
          <p:cNvPr id="5" name="Footer Placeholder 4">
            <a:extLst>
              <a:ext uri="{FF2B5EF4-FFF2-40B4-BE49-F238E27FC236}">
                <a16:creationId xmlns:a16="http://schemas.microsoft.com/office/drawing/2014/main" id="{BA95EB22-4B14-89C7-168E-64D30E0BA9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23040545-54D9-621E-1F15-03499AF498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A177FD3-3E9D-4F01-AFF3-4A2BCBECDDC7}" type="slidenum">
              <a:rPr lang="en-US" smtClean="0"/>
              <a:t>‹#›</a:t>
            </a:fld>
            <a:endParaRPr lang="en-US" dirty="0"/>
          </a:p>
        </p:txBody>
      </p:sp>
    </p:spTree>
    <p:extLst>
      <p:ext uri="{BB962C8B-B14F-4D97-AF65-F5344CB8AC3E}">
        <p14:creationId xmlns:p14="http://schemas.microsoft.com/office/powerpoint/2010/main" val="3440925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30D5B-8506-421B-858B-4CF03C655C7A}"/>
              </a:ext>
            </a:extLst>
          </p:cNvPr>
          <p:cNvSpPr>
            <a:spLocks noGrp="1"/>
          </p:cNvSpPr>
          <p:nvPr>
            <p:ph type="ctrTitle"/>
          </p:nvPr>
        </p:nvSpPr>
        <p:spPr/>
        <p:txBody>
          <a:bodyPr>
            <a:normAutofit fontScale="90000"/>
          </a:bodyPr>
          <a:lstStyle/>
          <a:p>
            <a:r>
              <a:rPr lang="en-US" dirty="0">
                <a:solidFill>
                  <a:schemeClr val="bg1"/>
                </a:solidFill>
              </a:rPr>
              <a:t>Digital Accessibility Board Public Reporting Working Group Update</a:t>
            </a:r>
          </a:p>
        </p:txBody>
      </p:sp>
      <p:sp>
        <p:nvSpPr>
          <p:cNvPr id="3" name="Subtitle 2">
            <a:extLst>
              <a:ext uri="{FF2B5EF4-FFF2-40B4-BE49-F238E27FC236}">
                <a16:creationId xmlns:a16="http://schemas.microsoft.com/office/drawing/2014/main" id="{3F23AFF2-A2C7-CA2F-487C-0584E7FBFCA9}"/>
              </a:ext>
            </a:extLst>
          </p:cNvPr>
          <p:cNvSpPr>
            <a:spLocks noGrp="1"/>
          </p:cNvSpPr>
          <p:nvPr>
            <p:ph type="subTitle" idx="1"/>
          </p:nvPr>
        </p:nvSpPr>
        <p:spPr>
          <a:xfrm>
            <a:off x="1524000" y="3840480"/>
            <a:ext cx="9144000" cy="1417320"/>
          </a:xfrm>
        </p:spPr>
        <p:txBody>
          <a:bodyPr/>
          <a:lstStyle/>
          <a:p>
            <a:r>
              <a:rPr lang="en-US" dirty="0">
                <a:solidFill>
                  <a:schemeClr val="bg1"/>
                </a:solidFill>
              </a:rPr>
              <a:t>October 7, 2024</a:t>
            </a:r>
          </a:p>
        </p:txBody>
      </p:sp>
    </p:spTree>
    <p:extLst>
      <p:ext uri="{BB962C8B-B14F-4D97-AF65-F5344CB8AC3E}">
        <p14:creationId xmlns:p14="http://schemas.microsoft.com/office/powerpoint/2010/main" val="2881354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58CC2-1692-E5BE-6D87-9714002BA09A}"/>
              </a:ext>
            </a:extLst>
          </p:cNvPr>
          <p:cNvSpPr>
            <a:spLocks noGrp="1"/>
          </p:cNvSpPr>
          <p:nvPr>
            <p:ph type="title"/>
          </p:nvPr>
        </p:nvSpPr>
        <p:spPr/>
        <p:txBody>
          <a:bodyPr/>
          <a:lstStyle/>
          <a:p>
            <a:pPr algn="ctr"/>
            <a:r>
              <a:rPr lang="en-US" dirty="0"/>
              <a:t>Public Reporting Group Objective</a:t>
            </a:r>
          </a:p>
        </p:txBody>
      </p:sp>
      <p:sp>
        <p:nvSpPr>
          <p:cNvPr id="3" name="Content Placeholder 2">
            <a:extLst>
              <a:ext uri="{FF2B5EF4-FFF2-40B4-BE49-F238E27FC236}">
                <a16:creationId xmlns:a16="http://schemas.microsoft.com/office/drawing/2014/main" id="{0CE5D7F1-F0B3-BA5E-361B-2738D60E75D2}"/>
              </a:ext>
            </a:extLst>
          </p:cNvPr>
          <p:cNvSpPr>
            <a:spLocks noGrp="1"/>
          </p:cNvSpPr>
          <p:nvPr>
            <p:ph idx="1"/>
          </p:nvPr>
        </p:nvSpPr>
        <p:spPr/>
        <p:txBody>
          <a:bodyPr/>
          <a:lstStyle/>
          <a:p>
            <a:pPr marL="0" indent="0">
              <a:lnSpc>
                <a:spcPct val="100000"/>
              </a:lnSpc>
              <a:buNone/>
            </a:pPr>
            <a:r>
              <a:rPr lang="en-US" sz="3200" dirty="0"/>
              <a:t>Increase accountability and transparency through the use of public reporting to identify trends, gaps, opportunities for improvement and demonstrate maturity.</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938836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99804-8E46-9AF6-0CF1-33473A731A79}"/>
              </a:ext>
            </a:extLst>
          </p:cNvPr>
          <p:cNvSpPr>
            <a:spLocks noGrp="1"/>
          </p:cNvSpPr>
          <p:nvPr>
            <p:ph type="title"/>
          </p:nvPr>
        </p:nvSpPr>
        <p:spPr/>
        <p:txBody>
          <a:bodyPr/>
          <a:lstStyle/>
          <a:p>
            <a:pPr algn="ctr"/>
            <a:r>
              <a:rPr lang="en-US" dirty="0"/>
              <a:t>Executive Order for Public Reporting</a:t>
            </a:r>
          </a:p>
        </p:txBody>
      </p:sp>
      <p:sp>
        <p:nvSpPr>
          <p:cNvPr id="3" name="Content Placeholder 2">
            <a:extLst>
              <a:ext uri="{FF2B5EF4-FFF2-40B4-BE49-F238E27FC236}">
                <a16:creationId xmlns:a16="http://schemas.microsoft.com/office/drawing/2014/main" id="{84818FC7-9649-82D1-35D0-D3AA352A52A1}"/>
              </a:ext>
            </a:extLst>
          </p:cNvPr>
          <p:cNvSpPr>
            <a:spLocks noGrp="1"/>
          </p:cNvSpPr>
          <p:nvPr>
            <p:ph idx="1"/>
          </p:nvPr>
        </p:nvSpPr>
        <p:spPr/>
        <p:txBody>
          <a:bodyPr>
            <a:normAutofit lnSpcReduction="10000"/>
          </a:bodyPr>
          <a:lstStyle/>
          <a:p>
            <a:pPr marL="0" indent="0">
              <a:buNone/>
            </a:pPr>
            <a:r>
              <a:rPr lang="en-US" dirty="0"/>
              <a:t>Executive Order 614 states the following for public reporting:</a:t>
            </a:r>
          </a:p>
          <a:p>
            <a:pPr marL="0" indent="0">
              <a:buNone/>
            </a:pPr>
            <a:endParaRPr lang="en-US" dirty="0"/>
          </a:p>
          <a:p>
            <a:pPr marL="0" indent="0">
              <a:buNone/>
            </a:pPr>
            <a:r>
              <a:rPr lang="en-US" dirty="0"/>
              <a:t>The CIAO, in conjunction with the Board, shall design and implement a mechanism to track and report digital accessibility and equity metrics for Commonwealth agencies. The metrics shall be displayed on a public facing dashboard, developed by EOTSS to encourage accountability and transparency regarding digital accessibility and equity. The SIAOs, at the direction of the CIAO, shall be responsible for tracking, maintaining, and reporting digital accessibility and equity metrics from their respective Secretariats, as determined by the CIAO.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881089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F6ADD-C5AD-4A04-8DB8-164A867B55FA}"/>
              </a:ext>
            </a:extLst>
          </p:cNvPr>
          <p:cNvSpPr>
            <a:spLocks noGrp="1"/>
          </p:cNvSpPr>
          <p:nvPr>
            <p:ph type="title"/>
          </p:nvPr>
        </p:nvSpPr>
        <p:spPr/>
        <p:txBody>
          <a:bodyPr/>
          <a:lstStyle/>
          <a:p>
            <a:pPr algn="ctr"/>
            <a:r>
              <a:rPr lang="en-US" dirty="0"/>
              <a:t>Goal 1: Accessible Dashboard Tool Selection</a:t>
            </a:r>
          </a:p>
        </p:txBody>
      </p:sp>
      <p:sp>
        <p:nvSpPr>
          <p:cNvPr id="3" name="Content Placeholder 2">
            <a:extLst>
              <a:ext uri="{FF2B5EF4-FFF2-40B4-BE49-F238E27FC236}">
                <a16:creationId xmlns:a16="http://schemas.microsoft.com/office/drawing/2014/main" id="{B7332288-4D6C-3649-18D9-B7B9F4114B76}"/>
              </a:ext>
            </a:extLst>
          </p:cNvPr>
          <p:cNvSpPr>
            <a:spLocks noGrp="1"/>
          </p:cNvSpPr>
          <p:nvPr>
            <p:ph idx="1"/>
          </p:nvPr>
        </p:nvSpPr>
        <p:spPr/>
        <p:txBody>
          <a:bodyPr/>
          <a:lstStyle/>
          <a:p>
            <a:pPr marL="0" indent="0">
              <a:buNone/>
            </a:pPr>
            <a:r>
              <a:rPr lang="en-US" sz="2800" b="1" dirty="0">
                <a:effectLst/>
                <a:latin typeface="Aptos" panose="020B0004020202020204" pitchFamily="34" charset="0"/>
                <a:ea typeface="Times New Roman" panose="02020603050405020304" pitchFamily="18" charset="0"/>
                <a:cs typeface="Aptos" panose="020B0004020202020204" pitchFamily="34" charset="0"/>
              </a:rPr>
              <a:t>Reporting platform selection</a:t>
            </a:r>
            <a:r>
              <a:rPr lang="en-US" sz="2800" dirty="0">
                <a:effectLst/>
                <a:latin typeface="Aptos" panose="020B0004020202020204" pitchFamily="34" charset="0"/>
                <a:ea typeface="Times New Roman" panose="02020603050405020304" pitchFamily="18" charset="0"/>
                <a:cs typeface="Aptos" panose="020B0004020202020204" pitchFamily="34" charset="0"/>
              </a:rPr>
              <a:t>:  review existing reporting platforms to determine suitability, cost/effort, and gain consensus on a selection</a:t>
            </a:r>
            <a:endParaRPr lang="en-US" sz="2800" dirty="0">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en-US" dirty="0"/>
          </a:p>
          <a:p>
            <a:pPr marL="0" indent="0">
              <a:buNone/>
            </a:pPr>
            <a:r>
              <a:rPr lang="en-US" dirty="0"/>
              <a:t>Progress update:</a:t>
            </a:r>
          </a:p>
          <a:p>
            <a:pPr marL="514350" indent="-514350">
              <a:buFont typeface="+mj-lt"/>
              <a:buAutoNum type="arabicPeriod"/>
            </a:pPr>
            <a:r>
              <a:rPr lang="en-US" dirty="0"/>
              <a:t>Reviewing internal and external dashboard reporting tools</a:t>
            </a:r>
          </a:p>
          <a:p>
            <a:pPr marL="514350" indent="-514350">
              <a:buFont typeface="+mj-lt"/>
              <a:buAutoNum type="arabicPeriod"/>
            </a:pPr>
            <a:r>
              <a:rPr lang="en-US" dirty="0"/>
              <a:t>Assessing the accessibility of these tools</a:t>
            </a:r>
          </a:p>
        </p:txBody>
      </p:sp>
    </p:spTree>
    <p:extLst>
      <p:ext uri="{BB962C8B-B14F-4D97-AF65-F5344CB8AC3E}">
        <p14:creationId xmlns:p14="http://schemas.microsoft.com/office/powerpoint/2010/main" val="3294271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DD87B-06A4-58FD-1C7C-D59293315481}"/>
              </a:ext>
            </a:extLst>
          </p:cNvPr>
          <p:cNvSpPr>
            <a:spLocks noGrp="1"/>
          </p:cNvSpPr>
          <p:nvPr>
            <p:ph type="title"/>
          </p:nvPr>
        </p:nvSpPr>
        <p:spPr/>
        <p:txBody>
          <a:bodyPr/>
          <a:lstStyle/>
          <a:p>
            <a:pPr algn="ctr"/>
            <a:r>
              <a:rPr lang="en-US" dirty="0"/>
              <a:t>Goal 2: Digital Accessibility Maturity Model Selection</a:t>
            </a:r>
          </a:p>
        </p:txBody>
      </p:sp>
      <p:sp>
        <p:nvSpPr>
          <p:cNvPr id="3" name="Content Placeholder 2">
            <a:extLst>
              <a:ext uri="{FF2B5EF4-FFF2-40B4-BE49-F238E27FC236}">
                <a16:creationId xmlns:a16="http://schemas.microsoft.com/office/drawing/2014/main" id="{3A3FE2C4-D600-55BA-216F-F06079019A74}"/>
              </a:ext>
            </a:extLst>
          </p:cNvPr>
          <p:cNvSpPr>
            <a:spLocks noGrp="1"/>
          </p:cNvSpPr>
          <p:nvPr>
            <p:ph idx="1"/>
          </p:nvPr>
        </p:nvSpPr>
        <p:spPr/>
        <p:txBody>
          <a:bodyPr/>
          <a:lstStyle/>
          <a:p>
            <a:pPr marL="0" indent="0">
              <a:buNone/>
            </a:pPr>
            <a:r>
              <a:rPr lang="en-US" sz="2800" b="1" dirty="0">
                <a:effectLst/>
                <a:latin typeface="Aptos" panose="020B0004020202020204" pitchFamily="34" charset="0"/>
                <a:ea typeface="Times New Roman" panose="02020603050405020304" pitchFamily="18" charset="0"/>
                <a:cs typeface="Aptos" panose="020B0004020202020204" pitchFamily="34" charset="0"/>
              </a:rPr>
              <a:t>Review the maturity model that is referenced by Deque accessibility consulting firm</a:t>
            </a:r>
            <a:r>
              <a:rPr lang="en-US" sz="2800" dirty="0">
                <a:effectLst/>
                <a:latin typeface="Aptos" panose="020B0004020202020204" pitchFamily="34" charset="0"/>
                <a:ea typeface="Times New Roman" panose="02020603050405020304" pitchFamily="18" charset="0"/>
                <a:cs typeface="Aptos" panose="020B0004020202020204" pitchFamily="34" charset="0"/>
              </a:rPr>
              <a:t>:  gain a common understanding of the model and the key dimensions, determine metrics associated with the model’s dimension that can be applied to each Secretariat</a:t>
            </a:r>
            <a:endParaRPr lang="en-US" sz="2800" dirty="0">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en-US" dirty="0"/>
          </a:p>
          <a:p>
            <a:pPr marL="0" indent="0">
              <a:buNone/>
            </a:pPr>
            <a:r>
              <a:rPr lang="en-US" dirty="0"/>
              <a:t>Progress update:</a:t>
            </a:r>
          </a:p>
          <a:p>
            <a:pPr marL="514350" indent="-514350">
              <a:buFont typeface="+mj-lt"/>
              <a:buAutoNum type="arabicPeriod"/>
            </a:pPr>
            <a:r>
              <a:rPr lang="en-US" dirty="0"/>
              <a:t>Reviewed the digital accessibility maturity model from Deque</a:t>
            </a:r>
          </a:p>
          <a:p>
            <a:pPr marL="514350" indent="-514350">
              <a:buFont typeface="+mj-lt"/>
              <a:buAutoNum type="arabicPeriod"/>
            </a:pPr>
            <a:r>
              <a:rPr lang="en-US" dirty="0"/>
              <a:t>Compiling a list of additional maturity models for group review and consideration for reporting</a:t>
            </a:r>
          </a:p>
        </p:txBody>
      </p:sp>
    </p:spTree>
    <p:extLst>
      <p:ext uri="{BB962C8B-B14F-4D97-AF65-F5344CB8AC3E}">
        <p14:creationId xmlns:p14="http://schemas.microsoft.com/office/powerpoint/2010/main" val="2646362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7AE6C-9FCE-0EE8-34E8-7C02F6AF5ABB}"/>
              </a:ext>
            </a:extLst>
          </p:cNvPr>
          <p:cNvSpPr>
            <a:spLocks noGrp="1"/>
          </p:cNvSpPr>
          <p:nvPr>
            <p:ph type="title"/>
          </p:nvPr>
        </p:nvSpPr>
        <p:spPr/>
        <p:txBody>
          <a:bodyPr/>
          <a:lstStyle/>
          <a:p>
            <a:pPr algn="ctr"/>
            <a:r>
              <a:rPr lang="en-US" dirty="0"/>
              <a:t>Goal 3: External Constituent Metrics Feedback and Input</a:t>
            </a:r>
          </a:p>
        </p:txBody>
      </p:sp>
      <p:sp>
        <p:nvSpPr>
          <p:cNvPr id="3" name="Content Placeholder 2">
            <a:extLst>
              <a:ext uri="{FF2B5EF4-FFF2-40B4-BE49-F238E27FC236}">
                <a16:creationId xmlns:a16="http://schemas.microsoft.com/office/drawing/2014/main" id="{C683789F-3B62-717A-B902-DD4223039FBC}"/>
              </a:ext>
            </a:extLst>
          </p:cNvPr>
          <p:cNvSpPr>
            <a:spLocks noGrp="1"/>
          </p:cNvSpPr>
          <p:nvPr>
            <p:ph idx="1"/>
          </p:nvPr>
        </p:nvSpPr>
        <p:spPr/>
        <p:txBody>
          <a:bodyPr/>
          <a:lstStyle/>
          <a:p>
            <a:pPr marL="0" indent="0">
              <a:buNone/>
            </a:pPr>
            <a:r>
              <a:rPr lang="en-US" sz="2800" b="1" dirty="0">
                <a:effectLst/>
                <a:latin typeface="Aptos" panose="020B0004020202020204" pitchFamily="34" charset="0"/>
                <a:ea typeface="Times New Roman" panose="02020603050405020304" pitchFamily="18" charset="0"/>
                <a:cs typeface="Aptos" panose="020B0004020202020204" pitchFamily="34" charset="0"/>
              </a:rPr>
              <a:t>Engage with constituency on metrics that matter to them</a:t>
            </a:r>
            <a:r>
              <a:rPr lang="en-US" sz="2800" dirty="0">
                <a:effectLst/>
                <a:latin typeface="Aptos" panose="020B0004020202020204" pitchFamily="34" charset="0"/>
                <a:ea typeface="Times New Roman" panose="02020603050405020304" pitchFamily="18" charset="0"/>
                <a:cs typeface="Aptos" panose="020B0004020202020204" pitchFamily="34" charset="0"/>
              </a:rPr>
              <a:t>:  meet with constituents and socialize metrics to determine if they are meaningful or if there are other metrics to consider</a:t>
            </a:r>
            <a:endParaRPr lang="en-US" sz="2800" dirty="0">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en-US" dirty="0"/>
          </a:p>
          <a:p>
            <a:pPr marL="0" indent="0">
              <a:buNone/>
            </a:pPr>
            <a:r>
              <a:rPr lang="en-US" dirty="0"/>
              <a:t>Progress update:</a:t>
            </a:r>
          </a:p>
          <a:p>
            <a:pPr marL="514350" indent="-514350">
              <a:buFont typeface="+mj-lt"/>
              <a:buAutoNum type="arabicPeriod"/>
            </a:pPr>
            <a:r>
              <a:rPr lang="en-US" dirty="0"/>
              <a:t>Need to identify metrics for reporting to present to external constituencies</a:t>
            </a:r>
          </a:p>
          <a:p>
            <a:pPr marL="514350" indent="-514350">
              <a:buFont typeface="+mj-lt"/>
              <a:buAutoNum type="arabicPeriod"/>
            </a:pPr>
            <a:r>
              <a:rPr lang="en-US" dirty="0"/>
              <a:t>Need to identify constituency audience</a:t>
            </a:r>
          </a:p>
          <a:p>
            <a:pPr marL="514350" indent="-514350">
              <a:buFont typeface="+mj-lt"/>
              <a:buAutoNum type="arabicPeriod"/>
            </a:pPr>
            <a:r>
              <a:rPr lang="en-US" dirty="0"/>
              <a:t>Need to identify a method for collecting metrics feedback</a:t>
            </a:r>
          </a:p>
        </p:txBody>
      </p:sp>
    </p:spTree>
    <p:extLst>
      <p:ext uri="{BB962C8B-B14F-4D97-AF65-F5344CB8AC3E}">
        <p14:creationId xmlns:p14="http://schemas.microsoft.com/office/powerpoint/2010/main" val="927710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53E39-4D01-AB39-548B-F0FCEF35974F}"/>
              </a:ext>
            </a:extLst>
          </p:cNvPr>
          <p:cNvSpPr>
            <a:spLocks noGrp="1"/>
          </p:cNvSpPr>
          <p:nvPr>
            <p:ph type="title"/>
          </p:nvPr>
        </p:nvSpPr>
        <p:spPr/>
        <p:txBody>
          <a:bodyPr/>
          <a:lstStyle/>
          <a:p>
            <a:pPr algn="ctr"/>
            <a:r>
              <a:rPr lang="en-US" dirty="0"/>
              <a:t>Public Reporting Working Group Next Steps</a:t>
            </a:r>
          </a:p>
        </p:txBody>
      </p:sp>
      <p:sp>
        <p:nvSpPr>
          <p:cNvPr id="3" name="Content Placeholder 2">
            <a:extLst>
              <a:ext uri="{FF2B5EF4-FFF2-40B4-BE49-F238E27FC236}">
                <a16:creationId xmlns:a16="http://schemas.microsoft.com/office/drawing/2014/main" id="{D96E317E-5016-4642-01F0-E86CF9BFE8A0}"/>
              </a:ext>
            </a:extLst>
          </p:cNvPr>
          <p:cNvSpPr>
            <a:spLocks noGrp="1"/>
          </p:cNvSpPr>
          <p:nvPr>
            <p:ph idx="1"/>
          </p:nvPr>
        </p:nvSpPr>
        <p:spPr/>
        <p:txBody>
          <a:bodyPr/>
          <a:lstStyle/>
          <a:p>
            <a:pPr marL="514350" indent="-514350">
              <a:buFont typeface="+mj-lt"/>
              <a:buAutoNum type="arabicPeriod"/>
            </a:pPr>
            <a:r>
              <a:rPr lang="en-US" dirty="0"/>
              <a:t>Review and select an accessible tool to create a dashboard for public reporting for secretariats</a:t>
            </a:r>
          </a:p>
          <a:p>
            <a:pPr marL="514350" indent="-514350">
              <a:buFont typeface="+mj-lt"/>
              <a:buAutoNum type="arabicPeriod"/>
            </a:pPr>
            <a:r>
              <a:rPr lang="en-US" dirty="0"/>
              <a:t>Review and select a digital accessibility maturity model to use to report on digital accessibility coverage areas</a:t>
            </a:r>
          </a:p>
          <a:p>
            <a:pPr marL="514350" indent="-514350">
              <a:buFont typeface="+mj-lt"/>
              <a:buAutoNum type="arabicPeriod"/>
            </a:pPr>
            <a:r>
              <a:rPr lang="en-US" dirty="0"/>
              <a:t>Select reporting metrics for accessibility coverage areas </a:t>
            </a:r>
          </a:p>
          <a:p>
            <a:pPr marL="514350" indent="-514350">
              <a:buFont typeface="+mj-lt"/>
              <a:buAutoNum type="arabicPeriod"/>
            </a:pPr>
            <a:r>
              <a:rPr lang="en-US" dirty="0"/>
              <a:t>Meet with external constituencies to identify additional reporting metrics and update current metric selections</a:t>
            </a:r>
          </a:p>
          <a:p>
            <a:pPr marL="514350" indent="-514350">
              <a:buFont typeface="+mj-lt"/>
              <a:buAutoNum type="arabicPeriod"/>
            </a:pPr>
            <a:r>
              <a:rPr lang="en-US" dirty="0"/>
              <a:t>Present the public-reporting dashboard plan to the board for feedback</a:t>
            </a:r>
          </a:p>
        </p:txBody>
      </p:sp>
    </p:spTree>
    <p:extLst>
      <p:ext uri="{BB962C8B-B14F-4D97-AF65-F5344CB8AC3E}">
        <p14:creationId xmlns:p14="http://schemas.microsoft.com/office/powerpoint/2010/main" val="17615912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80</TotalTime>
  <Words>396</Words>
  <Application>Microsoft Office PowerPoint</Application>
  <PresentationFormat>Widescreen</PresentationFormat>
  <Paragraphs>33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Digital Accessibility Board Public Reporting Working Group Update</vt:lpstr>
      <vt:lpstr>Public Reporting Group Objective</vt:lpstr>
      <vt:lpstr>Executive Order for Public Reporting</vt:lpstr>
      <vt:lpstr>Goal 1: Accessible Dashboard Tool Selection</vt:lpstr>
      <vt:lpstr>Goal 2: Digital Accessibility Maturity Model Selection</vt:lpstr>
      <vt:lpstr>Goal 3: External Constituent Metrics Feedback and Input</vt:lpstr>
      <vt:lpstr>Public Reporting Working Group Next Steps</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Bloom, Ashley (EOTSS)</dc:creator>
  <cp:lastModifiedBy>Gannett, Yukiko (EOTSS)</cp:lastModifiedBy>
  <cp:revision>2</cp:revision>
  <dcterms:created xsi:type="dcterms:W3CDTF">2024-09-30T17:51:43Z</dcterms:created>
  <dcterms:modified xsi:type="dcterms:W3CDTF">2024-10-04T22:01:04Z</dcterms:modified>
</cp:coreProperties>
</file>