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147470002" r:id="rId5"/>
    <p:sldId id="2147470018" r:id="rId6"/>
    <p:sldId id="2147470276" r:id="rId7"/>
    <p:sldId id="2147470008" r:id="rId8"/>
    <p:sldId id="2147470019" r:id="rId9"/>
    <p:sldId id="2147470909" r:id="rId10"/>
    <p:sldId id="2147470911" r:id="rId11"/>
    <p:sldId id="2147470912" r:id="rId12"/>
    <p:sldId id="2147470913" r:id="rId13"/>
    <p:sldId id="2147470897" r:id="rId14"/>
    <p:sldId id="214747090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3A8C87-A010-BE65-9197-07617BE30F5F}" name="Amaral, Kathleen A (DPH)" initials="A(" userId="S::kathleen.a.amaral@mass.gov::8de35bf4-f505-4857-bf53-cfed964f93a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83" autoAdjust="0"/>
    <p:restoredTop sz="94660"/>
  </p:normalViewPr>
  <p:slideViewPr>
    <p:cSldViewPr snapToGrid="0">
      <p:cViewPr varScale="1">
        <p:scale>
          <a:sx n="65" d="100"/>
          <a:sy n="65" d="100"/>
        </p:scale>
        <p:origin x="1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14634-2528-4A92-9F3A-8274FA0AD10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500F7B9-24F6-4E5D-8CF5-3CEF3AEF2418}">
      <dgm:prSet custT="1"/>
      <dgm:spPr/>
      <dgm:t>
        <a:bodyPr/>
        <a:lstStyle/>
        <a:p>
          <a:pPr>
            <a:lnSpc>
              <a:spcPct val="100000"/>
            </a:lnSpc>
          </a:pPr>
          <a:r>
            <a:rPr lang="en-US" sz="2400" dirty="0">
              <a:solidFill>
                <a:schemeClr val="accent1">
                  <a:lumMod val="50000"/>
                </a:schemeClr>
              </a:solidFill>
              <a:latin typeface="Arial" panose="020B0604020202020204" pitchFamily="34" charset="0"/>
              <a:cs typeface="Arial" panose="020B0604020202020204" pitchFamily="34" charset="0"/>
            </a:rPr>
            <a:t>Discuss complex and emerging interconnected issues affecting families of children diagnosed with autism</a:t>
          </a:r>
        </a:p>
      </dgm:t>
    </dgm:pt>
    <dgm:pt modelId="{284B9429-FCE0-4965-8B03-D7895B047566}" type="parTrans" cxnId="{BC2D678E-FA75-4B74-BBAC-27A5B29FD809}">
      <dgm:prSet/>
      <dgm:spPr/>
      <dgm:t>
        <a:bodyPr/>
        <a:lstStyle/>
        <a:p>
          <a:endParaRPr lang="en-US"/>
        </a:p>
      </dgm:t>
    </dgm:pt>
    <dgm:pt modelId="{FBABAA28-A842-48C1-AE37-5B4BB1C0E7F7}" type="sibTrans" cxnId="{BC2D678E-FA75-4B74-BBAC-27A5B29FD809}">
      <dgm:prSet/>
      <dgm:spPr/>
      <dgm:t>
        <a:bodyPr/>
        <a:lstStyle/>
        <a:p>
          <a:endParaRPr lang="en-US"/>
        </a:p>
      </dgm:t>
    </dgm:pt>
    <dgm:pt modelId="{05122D76-64A2-45FB-A7F0-06BE933E8826}">
      <dgm:prSet custT="1"/>
      <dgm:spPr/>
      <dgm:t>
        <a:bodyPr/>
        <a:lstStyle/>
        <a:p>
          <a:pPr>
            <a:lnSpc>
              <a:spcPct val="100000"/>
            </a:lnSpc>
          </a:pPr>
          <a:r>
            <a:rPr lang="en-US" sz="2200" b="0" i="0" dirty="0">
              <a:solidFill>
                <a:schemeClr val="accent1">
                  <a:lumMod val="50000"/>
                </a:schemeClr>
              </a:solidFill>
              <a:latin typeface="Arial" panose="020B0604020202020204" pitchFamily="34" charset="0"/>
              <a:cs typeface="Arial" panose="020B0604020202020204" pitchFamily="34" charset="0"/>
            </a:rPr>
            <a:t>examine available information related to the transition of children with autism spectrum disorder from early intervention to special education, with a focus on the timeliness of this transition and the continuity of support</a:t>
          </a:r>
          <a:endParaRPr lang="en-US" sz="2200" dirty="0">
            <a:solidFill>
              <a:schemeClr val="accent1">
                <a:lumMod val="50000"/>
              </a:schemeClr>
            </a:solidFill>
            <a:latin typeface="Arial" panose="020B0604020202020204" pitchFamily="34" charset="0"/>
            <a:cs typeface="Arial" panose="020B0604020202020204" pitchFamily="34" charset="0"/>
          </a:endParaRPr>
        </a:p>
      </dgm:t>
    </dgm:pt>
    <dgm:pt modelId="{9B0BEF0F-8C50-4F41-B0A5-4BC27558AED8}" type="parTrans" cxnId="{094C2F45-F2A8-43DA-95EF-E448EB97F8F2}">
      <dgm:prSet/>
      <dgm:spPr/>
      <dgm:t>
        <a:bodyPr/>
        <a:lstStyle/>
        <a:p>
          <a:endParaRPr lang="en-US"/>
        </a:p>
      </dgm:t>
    </dgm:pt>
    <dgm:pt modelId="{9B4AF2B8-E46C-489F-9555-967329BD6859}" type="sibTrans" cxnId="{094C2F45-F2A8-43DA-95EF-E448EB97F8F2}">
      <dgm:prSet/>
      <dgm:spPr/>
      <dgm:t>
        <a:bodyPr/>
        <a:lstStyle/>
        <a:p>
          <a:endParaRPr lang="en-US"/>
        </a:p>
      </dgm:t>
    </dgm:pt>
    <dgm:pt modelId="{756DCB05-43EC-4E2F-BEE2-BDC35A5DB42C}">
      <dgm:prSet custT="1"/>
      <dgm:spPr/>
      <dgm:t>
        <a:bodyPr/>
        <a:lstStyle/>
        <a:p>
          <a:pPr>
            <a:lnSpc>
              <a:spcPct val="100000"/>
            </a:lnSpc>
          </a:pPr>
          <a:r>
            <a:rPr lang="en-US" sz="2000" b="0" i="0" dirty="0">
              <a:solidFill>
                <a:schemeClr val="accent1">
                  <a:lumMod val="50000"/>
                </a:schemeClr>
              </a:solidFill>
              <a:latin typeface="Arial" panose="020B0604020202020204" pitchFamily="34" charset="0"/>
              <a:cs typeface="Arial" panose="020B0604020202020204" pitchFamily="34" charset="0"/>
            </a:rPr>
            <a:t>facilitate the sharing of resources that might be available for communities, schools and individual households to improve safety for students with autism spectrum disorder, particularly aimed at addressing concerns such as wandering, bolting, accidental drowning, psychosexual health.</a:t>
          </a:r>
          <a:endParaRPr lang="en-US" sz="2000" dirty="0">
            <a:solidFill>
              <a:schemeClr val="accent1">
                <a:lumMod val="50000"/>
              </a:schemeClr>
            </a:solidFill>
            <a:latin typeface="Arial" panose="020B0604020202020204" pitchFamily="34" charset="0"/>
            <a:cs typeface="Arial" panose="020B0604020202020204" pitchFamily="34" charset="0"/>
          </a:endParaRPr>
        </a:p>
      </dgm:t>
    </dgm:pt>
    <dgm:pt modelId="{B14780D2-76F2-4E4F-A7C7-1221A55A54E2}" type="parTrans" cxnId="{9A32DEF3-CC1D-418D-B56B-D88A71A8381D}">
      <dgm:prSet/>
      <dgm:spPr/>
      <dgm:t>
        <a:bodyPr/>
        <a:lstStyle/>
        <a:p>
          <a:endParaRPr lang="en-US"/>
        </a:p>
      </dgm:t>
    </dgm:pt>
    <dgm:pt modelId="{06D2CFE3-D92C-4DA9-A33D-0E08AC841FED}" type="sibTrans" cxnId="{9A32DEF3-CC1D-418D-B56B-D88A71A8381D}">
      <dgm:prSet/>
      <dgm:spPr/>
      <dgm:t>
        <a:bodyPr/>
        <a:lstStyle/>
        <a:p>
          <a:endParaRPr lang="en-US"/>
        </a:p>
      </dgm:t>
    </dgm:pt>
    <dgm:pt modelId="{E5F512F0-E7EB-4717-96B0-6118DB4083A5}" type="pres">
      <dgm:prSet presAssocID="{CFA14634-2528-4A92-9F3A-8274FA0AD108}" presName="root" presStyleCnt="0">
        <dgm:presLayoutVars>
          <dgm:dir/>
          <dgm:resizeHandles val="exact"/>
        </dgm:presLayoutVars>
      </dgm:prSet>
      <dgm:spPr/>
    </dgm:pt>
    <dgm:pt modelId="{DDC62BE7-0615-4E78-BF6D-25E2A5067054}" type="pres">
      <dgm:prSet presAssocID="{F500F7B9-24F6-4E5D-8CF5-3CEF3AEF2418}" presName="compNode" presStyleCnt="0"/>
      <dgm:spPr/>
    </dgm:pt>
    <dgm:pt modelId="{12091EC8-0904-4306-8C15-3A3370F48322}" type="pres">
      <dgm:prSet presAssocID="{F500F7B9-24F6-4E5D-8CF5-3CEF3AEF2418}" presName="bgRect" presStyleLbl="bgShp" presStyleIdx="0" presStyleCnt="3"/>
      <dgm:spPr/>
    </dgm:pt>
    <dgm:pt modelId="{50B847F3-3EAF-4149-A81C-2DF116E27C63}" type="pres">
      <dgm:prSet presAssocID="{F500F7B9-24F6-4E5D-8CF5-3CEF3AEF2418}"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eeting with solid fill"/>
        </a:ext>
      </dgm:extLst>
    </dgm:pt>
    <dgm:pt modelId="{9E893A56-A4FD-435D-9C74-7942C526EC11}" type="pres">
      <dgm:prSet presAssocID="{F500F7B9-24F6-4E5D-8CF5-3CEF3AEF2418}" presName="spaceRect" presStyleCnt="0"/>
      <dgm:spPr/>
    </dgm:pt>
    <dgm:pt modelId="{7B4F0901-FC85-4639-8639-33E5D01386D4}" type="pres">
      <dgm:prSet presAssocID="{F500F7B9-24F6-4E5D-8CF5-3CEF3AEF2418}" presName="parTx" presStyleLbl="revTx" presStyleIdx="0" presStyleCnt="3">
        <dgm:presLayoutVars>
          <dgm:chMax val="0"/>
          <dgm:chPref val="0"/>
        </dgm:presLayoutVars>
      </dgm:prSet>
      <dgm:spPr/>
    </dgm:pt>
    <dgm:pt modelId="{6E10AC28-5F64-4A23-B0C0-BA32CD419D6F}" type="pres">
      <dgm:prSet presAssocID="{FBABAA28-A842-48C1-AE37-5B4BB1C0E7F7}" presName="sibTrans" presStyleCnt="0"/>
      <dgm:spPr/>
    </dgm:pt>
    <dgm:pt modelId="{6E0A9572-4FC3-4CBB-AD0D-9004560AC88F}" type="pres">
      <dgm:prSet presAssocID="{05122D76-64A2-45FB-A7F0-06BE933E8826}" presName="compNode" presStyleCnt="0"/>
      <dgm:spPr/>
    </dgm:pt>
    <dgm:pt modelId="{883814E8-3A11-4356-BCCE-B00B08E0B101}" type="pres">
      <dgm:prSet presAssocID="{05122D76-64A2-45FB-A7F0-06BE933E8826}" presName="bgRect" presStyleLbl="bgShp" presStyleIdx="1" presStyleCnt="3" custLinFactNeighborX="-153" custLinFactNeighborY="-3187"/>
      <dgm:spPr/>
    </dgm:pt>
    <dgm:pt modelId="{872AF7EE-C462-43CB-9A79-5896B5B99FA3}" type="pres">
      <dgm:prSet presAssocID="{05122D76-64A2-45FB-A7F0-06BE933E8826}"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Research with solid fill"/>
        </a:ext>
      </dgm:extLst>
    </dgm:pt>
    <dgm:pt modelId="{1DA40C65-13E3-4FB1-A5E3-83CAA4A61FAE}" type="pres">
      <dgm:prSet presAssocID="{05122D76-64A2-45FB-A7F0-06BE933E8826}" presName="spaceRect" presStyleCnt="0"/>
      <dgm:spPr/>
    </dgm:pt>
    <dgm:pt modelId="{9E803BD3-7BB3-4655-AFE7-DBC52EE3336F}" type="pres">
      <dgm:prSet presAssocID="{05122D76-64A2-45FB-A7F0-06BE933E8826}" presName="parTx" presStyleLbl="revTx" presStyleIdx="1" presStyleCnt="3">
        <dgm:presLayoutVars>
          <dgm:chMax val="0"/>
          <dgm:chPref val="0"/>
        </dgm:presLayoutVars>
      </dgm:prSet>
      <dgm:spPr/>
    </dgm:pt>
    <dgm:pt modelId="{7DEA3667-F261-4A4B-BEA6-EB6CAD0CF76D}" type="pres">
      <dgm:prSet presAssocID="{9B4AF2B8-E46C-489F-9555-967329BD6859}" presName="sibTrans" presStyleCnt="0"/>
      <dgm:spPr/>
    </dgm:pt>
    <dgm:pt modelId="{A6EB9163-F351-4AF8-AB70-905E904A7AD9}" type="pres">
      <dgm:prSet presAssocID="{756DCB05-43EC-4E2F-BEE2-BDC35A5DB42C}" presName="compNode" presStyleCnt="0"/>
      <dgm:spPr/>
    </dgm:pt>
    <dgm:pt modelId="{0DD413E8-0A02-47AD-8761-E2D4E0A2BF0B}" type="pres">
      <dgm:prSet presAssocID="{756DCB05-43EC-4E2F-BEE2-BDC35A5DB42C}" presName="bgRect" presStyleLbl="bgShp" presStyleIdx="2" presStyleCnt="3"/>
      <dgm:spPr/>
    </dgm:pt>
    <dgm:pt modelId="{245D509A-2C9D-4031-B3A2-61FA251FFFAA}" type="pres">
      <dgm:prSet presAssocID="{756DCB05-43EC-4E2F-BEE2-BDC35A5DB42C}"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hare with solid fill"/>
        </a:ext>
      </dgm:extLst>
    </dgm:pt>
    <dgm:pt modelId="{AE375793-14FF-4DD7-9C35-93740C90F860}" type="pres">
      <dgm:prSet presAssocID="{756DCB05-43EC-4E2F-BEE2-BDC35A5DB42C}" presName="spaceRect" presStyleCnt="0"/>
      <dgm:spPr/>
    </dgm:pt>
    <dgm:pt modelId="{027706B7-09E6-41C7-A3AD-D123555E7CF6}" type="pres">
      <dgm:prSet presAssocID="{756DCB05-43EC-4E2F-BEE2-BDC35A5DB42C}" presName="parTx" presStyleLbl="revTx" presStyleIdx="2" presStyleCnt="3">
        <dgm:presLayoutVars>
          <dgm:chMax val="0"/>
          <dgm:chPref val="0"/>
        </dgm:presLayoutVars>
      </dgm:prSet>
      <dgm:spPr/>
    </dgm:pt>
  </dgm:ptLst>
  <dgm:cxnLst>
    <dgm:cxn modelId="{094C2F45-F2A8-43DA-95EF-E448EB97F8F2}" srcId="{CFA14634-2528-4A92-9F3A-8274FA0AD108}" destId="{05122D76-64A2-45FB-A7F0-06BE933E8826}" srcOrd="1" destOrd="0" parTransId="{9B0BEF0F-8C50-4F41-B0A5-4BC27558AED8}" sibTransId="{9B4AF2B8-E46C-489F-9555-967329BD6859}"/>
    <dgm:cxn modelId="{D599E367-4116-4C79-95DE-933889F3A8A0}" type="presOf" srcId="{F500F7B9-24F6-4E5D-8CF5-3CEF3AEF2418}" destId="{7B4F0901-FC85-4639-8639-33E5D01386D4}" srcOrd="0" destOrd="0" presId="urn:microsoft.com/office/officeart/2018/2/layout/IconVerticalSolidList"/>
    <dgm:cxn modelId="{5A568A55-BCB0-435D-B0DC-14EE59E6D06B}" type="presOf" srcId="{CFA14634-2528-4A92-9F3A-8274FA0AD108}" destId="{E5F512F0-E7EB-4717-96B0-6118DB4083A5}" srcOrd="0" destOrd="0" presId="urn:microsoft.com/office/officeart/2018/2/layout/IconVerticalSolidList"/>
    <dgm:cxn modelId="{BC2D678E-FA75-4B74-BBAC-27A5B29FD809}" srcId="{CFA14634-2528-4A92-9F3A-8274FA0AD108}" destId="{F500F7B9-24F6-4E5D-8CF5-3CEF3AEF2418}" srcOrd="0" destOrd="0" parTransId="{284B9429-FCE0-4965-8B03-D7895B047566}" sibTransId="{FBABAA28-A842-48C1-AE37-5B4BB1C0E7F7}"/>
    <dgm:cxn modelId="{3E5F4D8F-DE58-4FAA-80E3-3FF74A668C64}" type="presOf" srcId="{756DCB05-43EC-4E2F-BEE2-BDC35A5DB42C}" destId="{027706B7-09E6-41C7-A3AD-D123555E7CF6}" srcOrd="0" destOrd="0" presId="urn:microsoft.com/office/officeart/2018/2/layout/IconVerticalSolidList"/>
    <dgm:cxn modelId="{9A32DEF3-CC1D-418D-B56B-D88A71A8381D}" srcId="{CFA14634-2528-4A92-9F3A-8274FA0AD108}" destId="{756DCB05-43EC-4E2F-BEE2-BDC35A5DB42C}" srcOrd="2" destOrd="0" parTransId="{B14780D2-76F2-4E4F-A7C7-1221A55A54E2}" sibTransId="{06D2CFE3-D92C-4DA9-A33D-0E08AC841FED}"/>
    <dgm:cxn modelId="{DC4995F6-930F-4D6B-B534-7EF28BBF3DA0}" type="presOf" srcId="{05122D76-64A2-45FB-A7F0-06BE933E8826}" destId="{9E803BD3-7BB3-4655-AFE7-DBC52EE3336F}" srcOrd="0" destOrd="0" presId="urn:microsoft.com/office/officeart/2018/2/layout/IconVerticalSolidList"/>
    <dgm:cxn modelId="{CC7FB496-4D6F-43F5-B97D-402142C7C1ED}" type="presParOf" srcId="{E5F512F0-E7EB-4717-96B0-6118DB4083A5}" destId="{DDC62BE7-0615-4E78-BF6D-25E2A5067054}" srcOrd="0" destOrd="0" presId="urn:microsoft.com/office/officeart/2018/2/layout/IconVerticalSolidList"/>
    <dgm:cxn modelId="{CC27BE15-3BC5-4FA1-9209-1B7E19E49193}" type="presParOf" srcId="{DDC62BE7-0615-4E78-BF6D-25E2A5067054}" destId="{12091EC8-0904-4306-8C15-3A3370F48322}" srcOrd="0" destOrd="0" presId="urn:microsoft.com/office/officeart/2018/2/layout/IconVerticalSolidList"/>
    <dgm:cxn modelId="{ECD9CA8D-DCFF-4ACD-AF2A-B63573F66899}" type="presParOf" srcId="{DDC62BE7-0615-4E78-BF6D-25E2A5067054}" destId="{50B847F3-3EAF-4149-A81C-2DF116E27C63}" srcOrd="1" destOrd="0" presId="urn:microsoft.com/office/officeart/2018/2/layout/IconVerticalSolidList"/>
    <dgm:cxn modelId="{7FA63C1B-793C-4A7F-B286-E353ECC6B91A}" type="presParOf" srcId="{DDC62BE7-0615-4E78-BF6D-25E2A5067054}" destId="{9E893A56-A4FD-435D-9C74-7942C526EC11}" srcOrd="2" destOrd="0" presId="urn:microsoft.com/office/officeart/2018/2/layout/IconVerticalSolidList"/>
    <dgm:cxn modelId="{3B19B5DB-198C-438F-A27B-C884CE5CAAA8}" type="presParOf" srcId="{DDC62BE7-0615-4E78-BF6D-25E2A5067054}" destId="{7B4F0901-FC85-4639-8639-33E5D01386D4}" srcOrd="3" destOrd="0" presId="urn:microsoft.com/office/officeart/2018/2/layout/IconVerticalSolidList"/>
    <dgm:cxn modelId="{A203C89F-D9D0-4322-B2D0-5F9AAB74DB3E}" type="presParOf" srcId="{E5F512F0-E7EB-4717-96B0-6118DB4083A5}" destId="{6E10AC28-5F64-4A23-B0C0-BA32CD419D6F}" srcOrd="1" destOrd="0" presId="urn:microsoft.com/office/officeart/2018/2/layout/IconVerticalSolidList"/>
    <dgm:cxn modelId="{14D877BF-2156-48AB-B39F-13AE8A881E98}" type="presParOf" srcId="{E5F512F0-E7EB-4717-96B0-6118DB4083A5}" destId="{6E0A9572-4FC3-4CBB-AD0D-9004560AC88F}" srcOrd="2" destOrd="0" presId="urn:microsoft.com/office/officeart/2018/2/layout/IconVerticalSolidList"/>
    <dgm:cxn modelId="{4B029C26-05F3-4418-AB0D-C72EA142A15A}" type="presParOf" srcId="{6E0A9572-4FC3-4CBB-AD0D-9004560AC88F}" destId="{883814E8-3A11-4356-BCCE-B00B08E0B101}" srcOrd="0" destOrd="0" presId="urn:microsoft.com/office/officeart/2018/2/layout/IconVerticalSolidList"/>
    <dgm:cxn modelId="{FE5BC19A-C526-4EB5-A271-8535047BB644}" type="presParOf" srcId="{6E0A9572-4FC3-4CBB-AD0D-9004560AC88F}" destId="{872AF7EE-C462-43CB-9A79-5896B5B99FA3}" srcOrd="1" destOrd="0" presId="urn:microsoft.com/office/officeart/2018/2/layout/IconVerticalSolidList"/>
    <dgm:cxn modelId="{7A1F0ABA-F455-4C50-8652-5681A93A0520}" type="presParOf" srcId="{6E0A9572-4FC3-4CBB-AD0D-9004560AC88F}" destId="{1DA40C65-13E3-4FB1-A5E3-83CAA4A61FAE}" srcOrd="2" destOrd="0" presId="urn:microsoft.com/office/officeart/2018/2/layout/IconVerticalSolidList"/>
    <dgm:cxn modelId="{FDF5B01F-CD57-4D5D-A250-E371BC3D96CF}" type="presParOf" srcId="{6E0A9572-4FC3-4CBB-AD0D-9004560AC88F}" destId="{9E803BD3-7BB3-4655-AFE7-DBC52EE3336F}" srcOrd="3" destOrd="0" presId="urn:microsoft.com/office/officeart/2018/2/layout/IconVerticalSolidList"/>
    <dgm:cxn modelId="{37532E0D-221E-4A98-BE08-A70D24833804}" type="presParOf" srcId="{E5F512F0-E7EB-4717-96B0-6118DB4083A5}" destId="{7DEA3667-F261-4A4B-BEA6-EB6CAD0CF76D}" srcOrd="3" destOrd="0" presId="urn:microsoft.com/office/officeart/2018/2/layout/IconVerticalSolidList"/>
    <dgm:cxn modelId="{73CFA10D-9516-4020-99BF-5B239728F2B4}" type="presParOf" srcId="{E5F512F0-E7EB-4717-96B0-6118DB4083A5}" destId="{A6EB9163-F351-4AF8-AB70-905E904A7AD9}" srcOrd="4" destOrd="0" presId="urn:microsoft.com/office/officeart/2018/2/layout/IconVerticalSolidList"/>
    <dgm:cxn modelId="{03B8D1EA-6E6F-4A78-B005-9AB41A2D7D44}" type="presParOf" srcId="{A6EB9163-F351-4AF8-AB70-905E904A7AD9}" destId="{0DD413E8-0A02-47AD-8761-E2D4E0A2BF0B}" srcOrd="0" destOrd="0" presId="urn:microsoft.com/office/officeart/2018/2/layout/IconVerticalSolidList"/>
    <dgm:cxn modelId="{4E0EC0E8-AE6A-4F93-B57B-BF94501F4F90}" type="presParOf" srcId="{A6EB9163-F351-4AF8-AB70-905E904A7AD9}" destId="{245D509A-2C9D-4031-B3A2-61FA251FFFAA}" srcOrd="1" destOrd="0" presId="urn:microsoft.com/office/officeart/2018/2/layout/IconVerticalSolidList"/>
    <dgm:cxn modelId="{78F6A6B7-688D-4E1E-B54E-73DBA8889E8C}" type="presParOf" srcId="{A6EB9163-F351-4AF8-AB70-905E904A7AD9}" destId="{AE375793-14FF-4DD7-9C35-93740C90F860}" srcOrd="2" destOrd="0" presId="urn:microsoft.com/office/officeart/2018/2/layout/IconVerticalSolidList"/>
    <dgm:cxn modelId="{F791C006-C696-4752-B025-FDE3619A884A}" type="presParOf" srcId="{A6EB9163-F351-4AF8-AB70-905E904A7AD9}" destId="{027706B7-09E6-41C7-A3AD-D123555E7CF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E6B169-89A7-4B9A-9A31-54DD60CD6F3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AAFBEAE-E67E-439A-91BC-4D7FE3894485}">
      <dgm:prSet/>
      <dgm:spPr/>
      <dgm:t>
        <a:bodyPr/>
        <a:lstStyle/>
        <a:p>
          <a:r>
            <a:rPr lang="en-US" dirty="0">
              <a:latin typeface="Arial"/>
              <a:cs typeface="Arial"/>
            </a:rPr>
            <a:t>What is one thing you’ve noticed since we last met that could affect children diagnosed with autism and their families?</a:t>
          </a:r>
        </a:p>
      </dgm:t>
    </dgm:pt>
    <dgm:pt modelId="{386A7255-9D76-4ED5-86B5-EC3B31AD961A}" type="parTrans" cxnId="{EADF2C62-0D5B-47F9-8894-501FC0018EF7}">
      <dgm:prSet/>
      <dgm:spPr/>
      <dgm:t>
        <a:bodyPr/>
        <a:lstStyle/>
        <a:p>
          <a:endParaRPr lang="en-US"/>
        </a:p>
      </dgm:t>
    </dgm:pt>
    <dgm:pt modelId="{56AFB509-7805-45B8-9A18-E66C3E31B1C7}" type="sibTrans" cxnId="{EADF2C62-0D5B-47F9-8894-501FC0018EF7}">
      <dgm:prSet/>
      <dgm:spPr/>
      <dgm:t>
        <a:bodyPr/>
        <a:lstStyle/>
        <a:p>
          <a:endParaRPr lang="en-US"/>
        </a:p>
      </dgm:t>
    </dgm:pt>
    <dgm:pt modelId="{7BF1D4D1-00A9-4101-A4CD-80DB5D033CFC}" type="pres">
      <dgm:prSet presAssocID="{C5E6B169-89A7-4B9A-9A31-54DD60CD6F34}" presName="diagram" presStyleCnt="0">
        <dgm:presLayoutVars>
          <dgm:dir/>
          <dgm:resizeHandles val="exact"/>
        </dgm:presLayoutVars>
      </dgm:prSet>
      <dgm:spPr/>
    </dgm:pt>
    <dgm:pt modelId="{F536C1E6-F86F-4541-8BC5-B2FD668A4BBB}" type="pres">
      <dgm:prSet presAssocID="{0AAFBEAE-E67E-439A-91BC-4D7FE3894485}" presName="node" presStyleLbl="node1" presStyleIdx="0" presStyleCnt="1">
        <dgm:presLayoutVars>
          <dgm:bulletEnabled val="1"/>
        </dgm:presLayoutVars>
      </dgm:prSet>
      <dgm:spPr/>
    </dgm:pt>
  </dgm:ptLst>
  <dgm:cxnLst>
    <dgm:cxn modelId="{EADF2C62-0D5B-47F9-8894-501FC0018EF7}" srcId="{C5E6B169-89A7-4B9A-9A31-54DD60CD6F34}" destId="{0AAFBEAE-E67E-439A-91BC-4D7FE3894485}" srcOrd="0" destOrd="0" parTransId="{386A7255-9D76-4ED5-86B5-EC3B31AD961A}" sibTransId="{56AFB509-7805-45B8-9A18-E66C3E31B1C7}"/>
    <dgm:cxn modelId="{F15BDB4D-D895-44F7-A733-31DB62E77B4D}" type="presOf" srcId="{C5E6B169-89A7-4B9A-9A31-54DD60CD6F34}" destId="{7BF1D4D1-00A9-4101-A4CD-80DB5D033CFC}" srcOrd="0" destOrd="0" presId="urn:microsoft.com/office/officeart/2005/8/layout/default"/>
    <dgm:cxn modelId="{112E8D88-7DED-4793-AD02-D273F4C000BC}" type="presOf" srcId="{0AAFBEAE-E67E-439A-91BC-4D7FE3894485}" destId="{F536C1E6-F86F-4541-8BC5-B2FD668A4BBB}" srcOrd="0" destOrd="0" presId="urn:microsoft.com/office/officeart/2005/8/layout/default"/>
    <dgm:cxn modelId="{D7749EE8-A152-48CA-B5EE-92DC1FD2E160}" type="presParOf" srcId="{7BF1D4D1-00A9-4101-A4CD-80DB5D033CFC}" destId="{F536C1E6-F86F-4541-8BC5-B2FD668A4BBB}"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091EC8-0904-4306-8C15-3A3370F48322}">
      <dsp:nvSpPr>
        <dsp:cNvPr id="0" name=""/>
        <dsp:cNvSpPr/>
      </dsp:nvSpPr>
      <dsp:spPr>
        <a:xfrm>
          <a:off x="0" y="2855"/>
          <a:ext cx="10972800" cy="136490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B847F3-3EAF-4149-A81C-2DF116E27C63}">
      <dsp:nvSpPr>
        <dsp:cNvPr id="0" name=""/>
        <dsp:cNvSpPr/>
      </dsp:nvSpPr>
      <dsp:spPr>
        <a:xfrm>
          <a:off x="412883" y="309959"/>
          <a:ext cx="751430" cy="75069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4F0901-FC85-4639-8639-33E5D01386D4}">
      <dsp:nvSpPr>
        <dsp:cNvPr id="0" name=""/>
        <dsp:cNvSpPr/>
      </dsp:nvSpPr>
      <dsp:spPr>
        <a:xfrm>
          <a:off x="1577197" y="2855"/>
          <a:ext cx="9228492" cy="1366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594" tIns="144594" rIns="144594" bIns="144594" numCol="1" spcCol="1270" anchor="ctr" anchorCtr="0">
          <a:noAutofit/>
        </a:bodyPr>
        <a:lstStyle/>
        <a:p>
          <a:pPr marL="0" lvl="0" indent="0" algn="l" defTabSz="1066800">
            <a:lnSpc>
              <a:spcPct val="100000"/>
            </a:lnSpc>
            <a:spcBef>
              <a:spcPct val="0"/>
            </a:spcBef>
            <a:spcAft>
              <a:spcPct val="35000"/>
            </a:spcAft>
            <a:buNone/>
          </a:pPr>
          <a:r>
            <a:rPr lang="en-US" sz="2400" kern="1200" dirty="0">
              <a:solidFill>
                <a:schemeClr val="accent1">
                  <a:lumMod val="50000"/>
                </a:schemeClr>
              </a:solidFill>
              <a:latin typeface="Arial" panose="020B0604020202020204" pitchFamily="34" charset="0"/>
              <a:cs typeface="Arial" panose="020B0604020202020204" pitchFamily="34" charset="0"/>
            </a:rPr>
            <a:t>Discuss complex and emerging interconnected issues affecting families of children diagnosed with autism</a:t>
          </a:r>
        </a:p>
      </dsp:txBody>
      <dsp:txXfrm>
        <a:off x="1577197" y="2855"/>
        <a:ext cx="9228492" cy="1366237"/>
      </dsp:txXfrm>
    </dsp:sp>
    <dsp:sp modelId="{883814E8-3A11-4356-BCCE-B00B08E0B101}">
      <dsp:nvSpPr>
        <dsp:cNvPr id="0" name=""/>
        <dsp:cNvSpPr/>
      </dsp:nvSpPr>
      <dsp:spPr>
        <a:xfrm>
          <a:off x="0" y="1613223"/>
          <a:ext cx="10972800" cy="136490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2AF7EE-C462-43CB-9A79-5896B5B99FA3}">
      <dsp:nvSpPr>
        <dsp:cNvPr id="0" name=""/>
        <dsp:cNvSpPr/>
      </dsp:nvSpPr>
      <dsp:spPr>
        <a:xfrm>
          <a:off x="412883" y="1963825"/>
          <a:ext cx="751430" cy="75069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803BD3-7BB3-4655-AFE7-DBC52EE3336F}">
      <dsp:nvSpPr>
        <dsp:cNvPr id="0" name=""/>
        <dsp:cNvSpPr/>
      </dsp:nvSpPr>
      <dsp:spPr>
        <a:xfrm>
          <a:off x="1577197" y="1656722"/>
          <a:ext cx="9228492" cy="1366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594" tIns="144594" rIns="144594" bIns="144594" numCol="1" spcCol="1270" anchor="ctr" anchorCtr="0">
          <a:noAutofit/>
        </a:bodyPr>
        <a:lstStyle/>
        <a:p>
          <a:pPr marL="0" lvl="0" indent="0" algn="l" defTabSz="977900">
            <a:lnSpc>
              <a:spcPct val="100000"/>
            </a:lnSpc>
            <a:spcBef>
              <a:spcPct val="0"/>
            </a:spcBef>
            <a:spcAft>
              <a:spcPct val="35000"/>
            </a:spcAft>
            <a:buNone/>
          </a:pPr>
          <a:r>
            <a:rPr lang="en-US" sz="2200" b="0" i="0" kern="1200" dirty="0">
              <a:solidFill>
                <a:schemeClr val="accent1">
                  <a:lumMod val="50000"/>
                </a:schemeClr>
              </a:solidFill>
              <a:latin typeface="Arial" panose="020B0604020202020204" pitchFamily="34" charset="0"/>
              <a:cs typeface="Arial" panose="020B0604020202020204" pitchFamily="34" charset="0"/>
            </a:rPr>
            <a:t>examine available information related to the transition of children with autism spectrum disorder from early intervention to special education, with a focus on the timeliness of this transition and the continuity of support</a:t>
          </a:r>
          <a:endParaRPr lang="en-US" sz="2200" kern="1200" dirty="0">
            <a:solidFill>
              <a:schemeClr val="accent1">
                <a:lumMod val="50000"/>
              </a:schemeClr>
            </a:solidFill>
            <a:latin typeface="Arial" panose="020B0604020202020204" pitchFamily="34" charset="0"/>
            <a:cs typeface="Arial" panose="020B0604020202020204" pitchFamily="34" charset="0"/>
          </a:endParaRPr>
        </a:p>
      </dsp:txBody>
      <dsp:txXfrm>
        <a:off x="1577197" y="1656722"/>
        <a:ext cx="9228492" cy="1366237"/>
      </dsp:txXfrm>
    </dsp:sp>
    <dsp:sp modelId="{0DD413E8-0A02-47AD-8761-E2D4E0A2BF0B}">
      <dsp:nvSpPr>
        <dsp:cNvPr id="0" name=""/>
        <dsp:cNvSpPr/>
      </dsp:nvSpPr>
      <dsp:spPr>
        <a:xfrm>
          <a:off x="0" y="3310589"/>
          <a:ext cx="10972800" cy="136490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5D509A-2C9D-4031-B3A2-61FA251FFFAA}">
      <dsp:nvSpPr>
        <dsp:cNvPr id="0" name=""/>
        <dsp:cNvSpPr/>
      </dsp:nvSpPr>
      <dsp:spPr>
        <a:xfrm>
          <a:off x="412883" y="3617692"/>
          <a:ext cx="751430" cy="750697"/>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7706B7-09E6-41C7-A3AD-D123555E7CF6}">
      <dsp:nvSpPr>
        <dsp:cNvPr id="0" name=""/>
        <dsp:cNvSpPr/>
      </dsp:nvSpPr>
      <dsp:spPr>
        <a:xfrm>
          <a:off x="1577197" y="3310589"/>
          <a:ext cx="9228492" cy="1366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594" tIns="144594" rIns="144594" bIns="144594" numCol="1" spcCol="1270" anchor="ctr" anchorCtr="0">
          <a:noAutofit/>
        </a:bodyPr>
        <a:lstStyle/>
        <a:p>
          <a:pPr marL="0" lvl="0" indent="0" algn="l" defTabSz="889000">
            <a:lnSpc>
              <a:spcPct val="100000"/>
            </a:lnSpc>
            <a:spcBef>
              <a:spcPct val="0"/>
            </a:spcBef>
            <a:spcAft>
              <a:spcPct val="35000"/>
            </a:spcAft>
            <a:buNone/>
          </a:pPr>
          <a:r>
            <a:rPr lang="en-US" sz="2000" b="0" i="0" kern="1200" dirty="0">
              <a:solidFill>
                <a:schemeClr val="accent1">
                  <a:lumMod val="50000"/>
                </a:schemeClr>
              </a:solidFill>
              <a:latin typeface="Arial" panose="020B0604020202020204" pitchFamily="34" charset="0"/>
              <a:cs typeface="Arial" panose="020B0604020202020204" pitchFamily="34" charset="0"/>
            </a:rPr>
            <a:t>facilitate the sharing of resources that might be available for communities, schools and individual households to improve safety for students with autism spectrum disorder, particularly aimed at addressing concerns such as wandering, bolting, accidental drowning, psychosexual health.</a:t>
          </a:r>
          <a:endParaRPr lang="en-US" sz="2000" kern="1200" dirty="0">
            <a:solidFill>
              <a:schemeClr val="accent1">
                <a:lumMod val="50000"/>
              </a:schemeClr>
            </a:solidFill>
            <a:latin typeface="Arial" panose="020B0604020202020204" pitchFamily="34" charset="0"/>
            <a:cs typeface="Arial" panose="020B0604020202020204" pitchFamily="34" charset="0"/>
          </a:endParaRPr>
        </a:p>
      </dsp:txBody>
      <dsp:txXfrm>
        <a:off x="1577197" y="3310589"/>
        <a:ext cx="9228492" cy="13662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36C1E6-F86F-4541-8BC5-B2FD668A4BBB}">
      <dsp:nvSpPr>
        <dsp:cNvPr id="0" name=""/>
        <dsp:cNvSpPr/>
      </dsp:nvSpPr>
      <dsp:spPr>
        <a:xfrm>
          <a:off x="1569839" y="1578"/>
          <a:ext cx="7833121" cy="469987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en-US" sz="5400" kern="1200" dirty="0">
              <a:latin typeface="Arial"/>
              <a:cs typeface="Arial"/>
            </a:rPr>
            <a:t>What is one thing you’ve noticed since we last met that could affect children diagnosed with autism and their families?</a:t>
          </a:r>
        </a:p>
      </dsp:txBody>
      <dsp:txXfrm>
        <a:off x="1569839" y="1578"/>
        <a:ext cx="7833121" cy="469987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9CAEE0-C017-4BD2-895A-8191FE0E822C}" type="datetimeFigureOut">
              <a:rPr lang="en-US" smtClean="0"/>
              <a:t>10/20/2025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76B2B2-C256-45E1-9C86-A37262C6A81D}" type="slidenum">
              <a:rPr lang="en-US" smtClean="0"/>
              <a:t>‹#›</a:t>
            </a:fld>
            <a:endParaRPr lang="en-US"/>
          </a:p>
        </p:txBody>
      </p:sp>
    </p:spTree>
    <p:extLst>
      <p:ext uri="{BB962C8B-B14F-4D97-AF65-F5344CB8AC3E}">
        <p14:creationId xmlns:p14="http://schemas.microsoft.com/office/powerpoint/2010/main" val="436412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74048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4513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1693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6429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7810F-7147-9EA4-2017-A204E7AC58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A6486E-4F17-5297-C72F-94CECBEBCD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F288F-FE22-0E3D-2B3A-738D586435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6C765B-3AB2-C792-2C98-1712DA9051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2844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28443-B626-E8B8-14C0-629F86392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EA6A7A-76AD-7F67-7357-B0F1E68FC3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620C98-347E-98BA-EB1E-A21A4F85D8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64EC8D-1570-92B1-875D-157FFCD790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7016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C4274-898B-C447-0F64-8FC6F6B360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B8BA06-FFBC-F351-6174-794D9DB703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F2F135-C087-ED46-65CE-7A28045310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E89F54-DC02-A1C8-1451-6AAEA82710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2352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5790B-68F4-BDB9-3383-A5688D6DC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D9BD9-B015-9013-1BB6-7282D7F0B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E07AFE-E78A-520A-F883-95BE5A3579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6816EA-8EC9-59F7-6714-B740FBF99A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66687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7506C-355B-A0BA-52F6-E7244569A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10698-86B7-6C0D-1CBB-3FC3B08581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46E682-740C-8BEF-CA97-05C8AF2C0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604C06-1ABE-C3F8-6FEF-911C43A9409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53322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069140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93558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324739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3725199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45234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255447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8751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D05194-A4D1-445D-8437-04B0E4ADFBAD}" type="slidenum">
              <a:rPr lang="en-US"/>
              <a:pPr>
                <a:defRPr/>
              </a:pPr>
              <a:t>‹#›</a:t>
            </a:fld>
            <a:endParaRPr lang="en-US"/>
          </a:p>
        </p:txBody>
      </p:sp>
    </p:spTree>
    <p:extLst>
      <p:ext uri="{BB962C8B-B14F-4D97-AF65-F5344CB8AC3E}">
        <p14:creationId xmlns:p14="http://schemas.microsoft.com/office/powerpoint/2010/main" val="2612559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1893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9"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body" sz="quarter" idx="10"/>
          </p:nvPr>
        </p:nvSpPr>
        <p:spPr/>
        <p:txBody>
          <a:bodyPr/>
          <a:lstStyle/>
          <a:p>
            <a:r>
              <a:rPr lang="en-US" dirty="0"/>
              <a:t>Birth-14 Subcommittee </a:t>
            </a:r>
          </a:p>
          <a:p>
            <a:r>
              <a:rPr lang="en-US" dirty="0"/>
              <a:t>Massachusetts Autism Commission</a:t>
            </a:r>
          </a:p>
        </p:txBody>
      </p:sp>
      <p:sp>
        <p:nvSpPr>
          <p:cNvPr id="6" name="Text Placeholder 5">
            <a:extLst>
              <a:ext uri="{FF2B5EF4-FFF2-40B4-BE49-F238E27FC236}">
                <a16:creationId xmlns:a16="http://schemas.microsoft.com/office/drawing/2014/main" id="{47C6150D-AC60-4C53-BF42-5D0DCA499FFF}"/>
              </a:ext>
            </a:extLst>
          </p:cNvPr>
          <p:cNvSpPr>
            <a:spLocks noGrp="1"/>
          </p:cNvSpPr>
          <p:nvPr>
            <p:ph type="body" sz="quarter" idx="11"/>
          </p:nvPr>
        </p:nvSpPr>
        <p:spPr/>
        <p:txBody>
          <a:bodyPr/>
          <a:lstStyle/>
          <a:p>
            <a:r>
              <a:rPr lang="en-US" dirty="0"/>
              <a:t>October 8, 2025</a:t>
            </a:r>
          </a:p>
        </p:txBody>
      </p:sp>
      <p:sp>
        <p:nvSpPr>
          <p:cNvPr id="7" name="Text Placeholder 6">
            <a:extLst>
              <a:ext uri="{FF2B5EF4-FFF2-40B4-BE49-F238E27FC236}">
                <a16:creationId xmlns:a16="http://schemas.microsoft.com/office/drawing/2014/main" id="{A9AD708C-07C5-4CCE-B44A-7D309F3B522C}"/>
              </a:ext>
            </a:extLst>
          </p:cNvPr>
          <p:cNvSpPr>
            <a:spLocks noGrp="1"/>
          </p:cNvSpPr>
          <p:nvPr>
            <p:ph type="body" sz="quarter" idx="12"/>
          </p:nvPr>
        </p:nvSpPr>
        <p:spPr/>
        <p:txBody>
          <a:bodyPr lIns="91440" tIns="45720" rIns="91440" bIns="45720" anchor="t">
            <a:normAutofit fontScale="92500"/>
          </a:bodyPr>
          <a:lstStyle/>
          <a:p>
            <a:r>
              <a:rPr lang="en-US" dirty="0">
                <a:latin typeface="Arial"/>
                <a:cs typeface="Arial"/>
              </a:rPr>
              <a:t>Emily White (DPH) &amp; Iraida Alvarez (DESE)</a:t>
            </a:r>
          </a:p>
          <a:p>
            <a:r>
              <a:rPr lang="en-US" dirty="0">
                <a:latin typeface="Arial"/>
                <a:cs typeface="Arial"/>
              </a:rPr>
              <a:t> </a:t>
            </a:r>
          </a:p>
        </p:txBody>
      </p:sp>
    </p:spTree>
    <p:extLst>
      <p:ext uri="{BB962C8B-B14F-4D97-AF65-F5344CB8AC3E}">
        <p14:creationId xmlns:p14="http://schemas.microsoft.com/office/powerpoint/2010/main" val="2552531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B5FE8-AB2A-1116-E671-117D17226463}"/>
              </a:ext>
            </a:extLst>
          </p:cNvPr>
          <p:cNvSpPr>
            <a:spLocks noGrp="1"/>
          </p:cNvSpPr>
          <p:nvPr>
            <p:ph type="title"/>
          </p:nvPr>
        </p:nvSpPr>
        <p:spPr/>
        <p:txBody>
          <a:bodyPr/>
          <a:lstStyle/>
          <a:p>
            <a:r>
              <a:rPr lang="en-US" dirty="0">
                <a:latin typeface="Arial"/>
                <a:cs typeface="Arial"/>
              </a:rPr>
              <a:t>Review Subcommittee Priorities</a:t>
            </a:r>
            <a:endParaRPr lang="en-US" dirty="0"/>
          </a:p>
        </p:txBody>
      </p:sp>
      <p:sp>
        <p:nvSpPr>
          <p:cNvPr id="3" name="Content Placeholder 2">
            <a:extLst>
              <a:ext uri="{FF2B5EF4-FFF2-40B4-BE49-F238E27FC236}">
                <a16:creationId xmlns:a16="http://schemas.microsoft.com/office/drawing/2014/main" id="{B051225A-78AC-577E-0E48-B5682204BDBA}"/>
              </a:ext>
            </a:extLst>
          </p:cNvPr>
          <p:cNvSpPr>
            <a:spLocks noGrp="1"/>
          </p:cNvSpPr>
          <p:nvPr>
            <p:ph idx="1"/>
          </p:nvPr>
        </p:nvSpPr>
        <p:spPr>
          <a:xfrm>
            <a:off x="585787" y="1081275"/>
            <a:ext cx="10972800" cy="4703031"/>
          </a:xfrm>
        </p:spPr>
        <p:txBody>
          <a:bodyPr vert="horz" lIns="91440" tIns="45720" rIns="91440" bIns="45720" rtlCol="0" anchor="t">
            <a:noAutofit/>
          </a:bodyPr>
          <a:lstStyle/>
          <a:p>
            <a:pPr marL="0" indent="0">
              <a:lnSpc>
                <a:spcPct val="100000"/>
              </a:lnSpc>
              <a:buNone/>
            </a:pPr>
            <a:endParaRPr lang="en-US" sz="1700" b="1" dirty="0">
              <a:solidFill>
                <a:schemeClr val="accent1">
                  <a:lumMod val="50000"/>
                </a:schemeClr>
              </a:solidFill>
            </a:endParaRPr>
          </a:p>
          <a:p>
            <a:pPr marL="0" indent="0">
              <a:lnSpc>
                <a:spcPct val="100000"/>
              </a:lnSpc>
              <a:buNone/>
            </a:pPr>
            <a:r>
              <a:rPr lang="en-US" sz="2400" b="1" dirty="0">
                <a:solidFill>
                  <a:schemeClr val="accent1">
                    <a:lumMod val="50000"/>
                  </a:schemeClr>
                </a:solidFill>
                <a:latin typeface="Arial"/>
                <a:cs typeface="Arial"/>
              </a:rPr>
              <a:t>Transition from Early Intervention to Special Education</a:t>
            </a:r>
            <a:endParaRPr lang="en-US" sz="2400" dirty="0">
              <a:solidFill>
                <a:schemeClr val="accent1">
                  <a:lumMod val="50000"/>
                </a:schemeClr>
              </a:solidFill>
              <a:latin typeface="Arial"/>
              <a:cs typeface="Arial"/>
            </a:endParaRPr>
          </a:p>
          <a:p>
            <a:pPr lvl="1">
              <a:lnSpc>
                <a:spcPct val="100000"/>
              </a:lnSpc>
            </a:pPr>
            <a:r>
              <a:rPr lang="en-US" sz="2400" dirty="0">
                <a:solidFill>
                  <a:schemeClr val="accent1">
                    <a:lumMod val="50000"/>
                  </a:schemeClr>
                </a:solidFill>
              </a:rPr>
              <a:t>The Birth to 14 Subcommittee will examine available information related to the transition of children with autism spectrum disorder from early intervention to special education, with a focus on the timeliness of this transition and the continuity of supports. </a:t>
            </a:r>
          </a:p>
          <a:p>
            <a:pPr marL="457200" lvl="1" indent="0">
              <a:lnSpc>
                <a:spcPct val="100000"/>
              </a:lnSpc>
              <a:buNone/>
            </a:pPr>
            <a:endParaRPr lang="en-US" sz="2000" dirty="0">
              <a:solidFill>
                <a:schemeClr val="accent1">
                  <a:lumMod val="50000"/>
                </a:schemeClr>
              </a:solidFill>
              <a:latin typeface="Arial"/>
              <a:cs typeface="Arial"/>
            </a:endParaRPr>
          </a:p>
          <a:p>
            <a:pPr marL="0" indent="0">
              <a:lnSpc>
                <a:spcPct val="100000"/>
              </a:lnSpc>
              <a:buNone/>
            </a:pPr>
            <a:r>
              <a:rPr lang="en-US" sz="2400" b="1" dirty="0">
                <a:solidFill>
                  <a:schemeClr val="accent1">
                    <a:lumMod val="50000"/>
                  </a:schemeClr>
                </a:solidFill>
                <a:latin typeface="Arial"/>
                <a:cs typeface="Arial"/>
              </a:rPr>
              <a:t>Child Safety</a:t>
            </a:r>
            <a:endParaRPr lang="en-US" sz="2400" dirty="0">
              <a:solidFill>
                <a:schemeClr val="accent1">
                  <a:lumMod val="50000"/>
                </a:schemeClr>
              </a:solidFill>
              <a:latin typeface="Arial"/>
              <a:cs typeface="Arial"/>
            </a:endParaRPr>
          </a:p>
          <a:p>
            <a:pPr lvl="1">
              <a:lnSpc>
                <a:spcPct val="100000"/>
              </a:lnSpc>
            </a:pPr>
            <a:r>
              <a:rPr lang="en-US" sz="2400" dirty="0">
                <a:solidFill>
                  <a:schemeClr val="accent1">
                    <a:lumMod val="50000"/>
                  </a:schemeClr>
                </a:solidFill>
              </a:rPr>
              <a:t>The Birth to 14 Subcommittee will facilitate the sharing of resources that might be available for communities, schools, and individual households to improve safety for students with autism spectrum disorder. Areas of focus include wandering, bolting, accidental drowning, and psychosexual health. </a:t>
            </a:r>
            <a:endParaRPr lang="en-US" sz="2000" dirty="0">
              <a:solidFill>
                <a:schemeClr val="accent1">
                  <a:lumMod val="50000"/>
                </a:schemeClr>
              </a:solidFill>
              <a:latin typeface="Arial"/>
              <a:cs typeface="Arial"/>
            </a:endParaRPr>
          </a:p>
        </p:txBody>
      </p:sp>
      <p:sp>
        <p:nvSpPr>
          <p:cNvPr id="4" name="Slide Number Placeholder 3">
            <a:extLst>
              <a:ext uri="{FF2B5EF4-FFF2-40B4-BE49-F238E27FC236}">
                <a16:creationId xmlns:a16="http://schemas.microsoft.com/office/drawing/2014/main" id="{B87BA74E-3D63-7E95-4867-F6A9CAB508BF}"/>
              </a:ext>
            </a:extLst>
          </p:cNvPr>
          <p:cNvSpPr>
            <a:spLocks noGrp="1"/>
          </p:cNvSpPr>
          <p:nvPr>
            <p:ph type="sldNum" sz="quarter" idx="4"/>
          </p:nvPr>
        </p:nvSpPr>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1966646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21144-EC48-A7D3-704D-66C93D26669D}"/>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BAE2ECCD-0B43-E77C-A6E0-33180A19974C}"/>
              </a:ext>
            </a:extLst>
          </p:cNvPr>
          <p:cNvSpPr>
            <a:spLocks noGrp="1"/>
          </p:cNvSpPr>
          <p:nvPr>
            <p:ph type="body" sz="quarter" idx="10"/>
          </p:nvPr>
        </p:nvSpPr>
        <p:spPr/>
        <p:txBody>
          <a:bodyPr/>
          <a:lstStyle/>
          <a:p>
            <a:r>
              <a:rPr lang="en-US" dirty="0"/>
              <a:t>Birth-14 Subcommittee </a:t>
            </a:r>
          </a:p>
          <a:p>
            <a:r>
              <a:rPr lang="en-US" dirty="0"/>
              <a:t>Massachusetts Autism Commission</a:t>
            </a:r>
          </a:p>
        </p:txBody>
      </p:sp>
      <p:sp>
        <p:nvSpPr>
          <p:cNvPr id="6" name="Text Placeholder 5">
            <a:extLst>
              <a:ext uri="{FF2B5EF4-FFF2-40B4-BE49-F238E27FC236}">
                <a16:creationId xmlns:a16="http://schemas.microsoft.com/office/drawing/2014/main" id="{B36B3CCC-9D7D-312B-8DD0-8FA0E5371EAF}"/>
              </a:ext>
            </a:extLst>
          </p:cNvPr>
          <p:cNvSpPr>
            <a:spLocks noGrp="1"/>
          </p:cNvSpPr>
          <p:nvPr>
            <p:ph type="body" sz="quarter" idx="11"/>
          </p:nvPr>
        </p:nvSpPr>
        <p:spPr/>
        <p:txBody>
          <a:bodyPr/>
          <a:lstStyle/>
          <a:p>
            <a:r>
              <a:rPr lang="en-US" dirty="0"/>
              <a:t>October 8, 2025</a:t>
            </a:r>
          </a:p>
        </p:txBody>
      </p:sp>
      <p:sp>
        <p:nvSpPr>
          <p:cNvPr id="7" name="Text Placeholder 6">
            <a:extLst>
              <a:ext uri="{FF2B5EF4-FFF2-40B4-BE49-F238E27FC236}">
                <a16:creationId xmlns:a16="http://schemas.microsoft.com/office/drawing/2014/main" id="{E36EA635-049A-D00E-50C3-35E4DF885A30}"/>
              </a:ext>
            </a:extLst>
          </p:cNvPr>
          <p:cNvSpPr>
            <a:spLocks noGrp="1"/>
          </p:cNvSpPr>
          <p:nvPr>
            <p:ph type="body" sz="quarter" idx="12"/>
          </p:nvPr>
        </p:nvSpPr>
        <p:spPr/>
        <p:txBody>
          <a:bodyPr lIns="91440" tIns="45720" rIns="91440" bIns="45720" anchor="t">
            <a:normAutofit fontScale="92500"/>
          </a:bodyPr>
          <a:lstStyle/>
          <a:p>
            <a:r>
              <a:rPr lang="en-US" dirty="0">
                <a:latin typeface="Arial"/>
                <a:cs typeface="Arial"/>
              </a:rPr>
              <a:t>Emily White (DPH) &amp; Iraida Alvarez (DESE)</a:t>
            </a:r>
          </a:p>
          <a:p>
            <a:r>
              <a:rPr lang="en-US" dirty="0">
                <a:latin typeface="Arial"/>
                <a:cs typeface="Arial"/>
              </a:rPr>
              <a:t> </a:t>
            </a:r>
          </a:p>
        </p:txBody>
      </p:sp>
    </p:spTree>
    <p:extLst>
      <p:ext uri="{BB962C8B-B14F-4D97-AF65-F5344CB8AC3E}">
        <p14:creationId xmlns:p14="http://schemas.microsoft.com/office/powerpoint/2010/main" val="245593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73A03-6E7C-412B-9584-DE0166CE816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595E9B8-5571-418D-908E-160435FD805C}"/>
              </a:ext>
            </a:extLst>
          </p:cNvPr>
          <p:cNvSpPr>
            <a:spLocks noGrp="1"/>
          </p:cNvSpPr>
          <p:nvPr>
            <p:ph idx="1"/>
          </p:nvPr>
        </p:nvSpPr>
        <p:spPr>
          <a:xfrm>
            <a:off x="592822" y="970718"/>
            <a:ext cx="10086467" cy="5521784"/>
          </a:xfrm>
        </p:spPr>
        <p:txBody>
          <a:bodyPr vert="horz" lIns="91440" tIns="45720" rIns="91440" bIns="45720" rtlCol="0" anchor="t">
            <a:normAutofit/>
          </a:bodyPr>
          <a:lstStyle/>
          <a:p>
            <a:r>
              <a:rPr lang="en-US" sz="2400" dirty="0">
                <a:solidFill>
                  <a:schemeClr val="accent1">
                    <a:lumMod val="50000"/>
                  </a:schemeClr>
                </a:solidFill>
                <a:ea typeface="Calibri"/>
              </a:rPr>
              <a:t>Attendance</a:t>
            </a:r>
          </a:p>
          <a:p>
            <a:r>
              <a:rPr lang="en-US" sz="2400" dirty="0">
                <a:solidFill>
                  <a:schemeClr val="accent1">
                    <a:lumMod val="50000"/>
                  </a:schemeClr>
                </a:solidFill>
                <a:ea typeface="Calibri"/>
              </a:rPr>
              <a:t>Welcome </a:t>
            </a:r>
          </a:p>
          <a:p>
            <a:r>
              <a:rPr lang="en-US" sz="2400" dirty="0">
                <a:solidFill>
                  <a:schemeClr val="accent1">
                    <a:lumMod val="50000"/>
                  </a:schemeClr>
                </a:solidFill>
                <a:ea typeface="Calibri"/>
              </a:rPr>
              <a:t>Vote Minutes</a:t>
            </a:r>
          </a:p>
          <a:p>
            <a:r>
              <a:rPr lang="en-US" sz="2400" dirty="0">
                <a:solidFill>
                  <a:schemeClr val="accent1">
                    <a:lumMod val="50000"/>
                  </a:schemeClr>
                </a:solidFill>
                <a:ea typeface="Calibri"/>
              </a:rPr>
              <a:t>Icebreaker</a:t>
            </a:r>
          </a:p>
          <a:p>
            <a:r>
              <a:rPr kumimoji="0" lang="en-US" sz="2400" b="0" i="0" u="none" strike="noStrike" kern="1200" cap="none" spc="0" normalizeH="0" baseline="0" noProof="0" dirty="0">
                <a:ln>
                  <a:noFill/>
                </a:ln>
                <a:solidFill>
                  <a:schemeClr val="accent1">
                    <a:lumMod val="50000"/>
                  </a:schemeClr>
                </a:solidFill>
                <a:effectLst/>
                <a:uLnTx/>
                <a:uFillTx/>
                <a:ea typeface="Calibri"/>
              </a:rPr>
              <a:t>Review Current Charges</a:t>
            </a:r>
            <a:endParaRPr lang="en-US" sz="2400" dirty="0">
              <a:solidFill>
                <a:schemeClr val="accent1">
                  <a:lumMod val="50000"/>
                </a:schemeClr>
              </a:solidFill>
              <a:ea typeface="Calibri"/>
            </a:endParaRPr>
          </a:p>
          <a:p>
            <a:r>
              <a:rPr lang="en-US" sz="2400" dirty="0">
                <a:solidFill>
                  <a:schemeClr val="accent1">
                    <a:lumMod val="50000"/>
                  </a:schemeClr>
                </a:solidFill>
                <a:ea typeface="Calibri"/>
              </a:rPr>
              <a:t>Recommend Charges for March 2026-March 2027</a:t>
            </a:r>
          </a:p>
        </p:txBody>
      </p:sp>
      <p:sp>
        <p:nvSpPr>
          <p:cNvPr id="4" name="Slide Number Placeholder 3">
            <a:extLst>
              <a:ext uri="{FF2B5EF4-FFF2-40B4-BE49-F238E27FC236}">
                <a16:creationId xmlns:a16="http://schemas.microsoft.com/office/drawing/2014/main" id="{79D9B757-7031-4392-91B5-F09AB3C6910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80348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94E3680-3BF5-E8B9-EEB7-221BCAD1C860}"/>
              </a:ext>
            </a:extLst>
          </p:cNvPr>
          <p:cNvGraphicFramePr>
            <a:graphicFrameLocks noGrp="1"/>
          </p:cNvGraphicFramePr>
          <p:nvPr>
            <p:extLst>
              <p:ext uri="{D42A27DB-BD31-4B8C-83A1-F6EECF244321}">
                <p14:modId xmlns:p14="http://schemas.microsoft.com/office/powerpoint/2010/main" val="2036486474"/>
              </p:ext>
            </p:extLst>
          </p:nvPr>
        </p:nvGraphicFramePr>
        <p:xfrm>
          <a:off x="870857" y="1355926"/>
          <a:ext cx="11220036" cy="1371600"/>
        </p:xfrm>
        <a:graphic>
          <a:graphicData uri="http://schemas.openxmlformats.org/drawingml/2006/table">
            <a:tbl>
              <a:tblPr firstRow="1" bandRow="1">
                <a:tableStyleId>{5C22544A-7EE6-4342-B048-85BDC9FD1C3A}</a:tableStyleId>
              </a:tblPr>
              <a:tblGrid>
                <a:gridCol w="11220036">
                  <a:extLst>
                    <a:ext uri="{9D8B030D-6E8A-4147-A177-3AD203B41FA5}">
                      <a16:colId xmlns:a16="http://schemas.microsoft.com/office/drawing/2014/main" val="1602659227"/>
                    </a:ext>
                  </a:extLst>
                </a:gridCol>
              </a:tblGrid>
              <a:tr h="368234">
                <a:tc>
                  <a:txBody>
                    <a:bodyPr/>
                    <a:lstStyle/>
                    <a:p>
                      <a:pPr marL="0" lvl="0" indent="0" algn="l">
                        <a:lnSpc>
                          <a:spcPct val="100000"/>
                        </a:lnSpc>
                        <a:buFont typeface="Arial"/>
                        <a:buNone/>
                      </a:pPr>
                      <a:r>
                        <a:rPr lang="en-US" sz="2400" b="1" i="0" u="none" strike="noStrike" baseline="0" noProof="0" dirty="0">
                          <a:solidFill>
                            <a:srgbClr val="032E53"/>
                          </a:solidFill>
                          <a:latin typeface="Arial"/>
                        </a:rPr>
                        <a:t>Cameras:</a:t>
                      </a:r>
                      <a:r>
                        <a:rPr lang="en-US" sz="2400" b="0" i="0" u="none" strike="noStrike" baseline="0" noProof="0" dirty="0">
                          <a:solidFill>
                            <a:srgbClr val="032E53"/>
                          </a:solidFill>
                          <a:latin typeface="Arial"/>
                        </a:rPr>
                        <a:t>  Camera should be on throughout,  but </a:t>
                      </a:r>
                      <a:r>
                        <a:rPr lang="en-US" sz="2400" b="1" i="0" u="none" strike="noStrike" baseline="0" noProof="0" dirty="0">
                          <a:solidFill>
                            <a:srgbClr val="032E53"/>
                          </a:solidFill>
                          <a:latin typeface="Arial"/>
                        </a:rPr>
                        <a:t>required</a:t>
                      </a:r>
                      <a:r>
                        <a:rPr lang="en-US" sz="2400" b="0" i="0" u="none" strike="noStrike" baseline="0" noProof="0" dirty="0">
                          <a:solidFill>
                            <a:srgbClr val="032E53"/>
                          </a:solidFill>
                          <a:latin typeface="Arial"/>
                        </a:rPr>
                        <a:t> for roll call &amp; voting</a:t>
                      </a:r>
                    </a:p>
                  </a:txBody>
                  <a:tcPr>
                    <a:lnB w="12700" cmpd="sng">
                      <a:noFill/>
                    </a:lnB>
                    <a:noFill/>
                  </a:tcPr>
                </a:tc>
                <a:extLst>
                  <a:ext uri="{0D108BD9-81ED-4DB2-BD59-A6C34878D82A}">
                    <a16:rowId xmlns:a16="http://schemas.microsoft.com/office/drawing/2014/main" val="1448708986"/>
                  </a:ext>
                </a:extLst>
              </a:tr>
              <a:tr h="352560">
                <a:tc>
                  <a:txBody>
                    <a:bodyPr/>
                    <a:lstStyle/>
                    <a:p>
                      <a:pPr marL="0" lvl="0" indent="0">
                        <a:buFont typeface="Arial"/>
                        <a:buNone/>
                      </a:pPr>
                      <a:endParaRPr lang="en-US" sz="2400" b="0" i="0" u="none" strike="noStrike" baseline="0" noProof="0" dirty="0">
                        <a:solidFill>
                          <a:srgbClr val="032E53"/>
                        </a:solidFill>
                        <a:latin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97837003"/>
                  </a:ext>
                </a:extLst>
              </a:tr>
              <a:tr h="352560">
                <a:tc>
                  <a:txBody>
                    <a:bodyPr/>
                    <a:lstStyle/>
                    <a:p>
                      <a:pPr marL="0" indent="0">
                        <a:buFont typeface="Arial"/>
                        <a:buNone/>
                      </a:pPr>
                      <a:r>
                        <a:rPr lang="en-US" sz="2400" b="1" dirty="0">
                          <a:solidFill>
                            <a:srgbClr val="032E53"/>
                          </a:solidFill>
                          <a:latin typeface="Arial"/>
                        </a:rPr>
                        <a:t>Voting Responses</a:t>
                      </a:r>
                      <a:r>
                        <a:rPr lang="en-US" sz="2400" dirty="0">
                          <a:solidFill>
                            <a:srgbClr val="032E53"/>
                          </a:solidFill>
                          <a:latin typeface="Arial"/>
                        </a:rPr>
                        <a:t>: Please respond either "</a:t>
                      </a:r>
                      <a:r>
                        <a:rPr lang="en-US" sz="2400" b="1" dirty="0">
                          <a:solidFill>
                            <a:srgbClr val="032E53"/>
                          </a:solidFill>
                          <a:latin typeface="Arial"/>
                        </a:rPr>
                        <a:t>Yes", "No", or "Abstain" </a:t>
                      </a:r>
                    </a:p>
                  </a:txBody>
                  <a:tcPr>
                    <a:lnT w="12700" cmpd="sng">
                      <a:noFill/>
                    </a:lnT>
                    <a:noFill/>
                  </a:tcPr>
                </a:tc>
                <a:extLst>
                  <a:ext uri="{0D108BD9-81ED-4DB2-BD59-A6C34878D82A}">
                    <a16:rowId xmlns:a16="http://schemas.microsoft.com/office/drawing/2014/main" val="4032894942"/>
                  </a:ext>
                </a:extLst>
              </a:tr>
            </a:tbl>
          </a:graphicData>
        </a:graphic>
      </p:graphicFrame>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mn-ea"/>
                <a:cs typeface="Arial"/>
              </a:rPr>
              <a:t>5</a:t>
            </a:r>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a:xfrm>
            <a:off x="376006" y="110656"/>
            <a:ext cx="10972800" cy="874654"/>
          </a:xfrm>
        </p:spPr>
        <p:txBody>
          <a:bodyPr>
            <a:normAutofit/>
          </a:bodyPr>
          <a:lstStyle/>
          <a:p>
            <a:r>
              <a:rPr lang="en-US" dirty="0"/>
              <a:t>Vote on July 23, 2025 Minutes</a:t>
            </a:r>
          </a:p>
        </p:txBody>
      </p:sp>
      <p:graphicFrame>
        <p:nvGraphicFramePr>
          <p:cNvPr id="9" name="Table 8">
            <a:extLst>
              <a:ext uri="{FF2B5EF4-FFF2-40B4-BE49-F238E27FC236}">
                <a16:creationId xmlns:a16="http://schemas.microsoft.com/office/drawing/2014/main" id="{B0249786-9523-D09C-0BF3-158CB492B86A}"/>
              </a:ext>
            </a:extLst>
          </p:cNvPr>
          <p:cNvGraphicFramePr>
            <a:graphicFrameLocks noGrp="1"/>
          </p:cNvGraphicFramePr>
          <p:nvPr>
            <p:extLst>
              <p:ext uri="{D42A27DB-BD31-4B8C-83A1-F6EECF244321}">
                <p14:modId xmlns:p14="http://schemas.microsoft.com/office/powerpoint/2010/main" val="3708071203"/>
              </p:ext>
            </p:extLst>
          </p:nvPr>
        </p:nvGraphicFramePr>
        <p:xfrm>
          <a:off x="2146300" y="3098142"/>
          <a:ext cx="7899399" cy="1584960"/>
        </p:xfrm>
        <a:graphic>
          <a:graphicData uri="http://schemas.openxmlformats.org/drawingml/2006/table">
            <a:tbl>
              <a:tblPr firstRow="1" bandRow="1">
                <a:tableStyleId>{6E25E649-3F16-4E02-A733-19D2CDBF48F0}</a:tableStyleId>
              </a:tblPr>
              <a:tblGrid>
                <a:gridCol w="2633133">
                  <a:extLst>
                    <a:ext uri="{9D8B030D-6E8A-4147-A177-3AD203B41FA5}">
                      <a16:colId xmlns:a16="http://schemas.microsoft.com/office/drawing/2014/main" val="2725557317"/>
                    </a:ext>
                  </a:extLst>
                </a:gridCol>
                <a:gridCol w="2633133">
                  <a:extLst>
                    <a:ext uri="{9D8B030D-6E8A-4147-A177-3AD203B41FA5}">
                      <a16:colId xmlns:a16="http://schemas.microsoft.com/office/drawing/2014/main" val="905770276"/>
                    </a:ext>
                  </a:extLst>
                </a:gridCol>
                <a:gridCol w="2633133">
                  <a:extLst>
                    <a:ext uri="{9D8B030D-6E8A-4147-A177-3AD203B41FA5}">
                      <a16:colId xmlns:a16="http://schemas.microsoft.com/office/drawing/2014/main" val="3913997745"/>
                    </a:ext>
                  </a:extLst>
                </a:gridCol>
              </a:tblGrid>
              <a:tr h="390085">
                <a:tc gridSpan="3">
                  <a:txBody>
                    <a:bodyPr/>
                    <a:lstStyle/>
                    <a:p>
                      <a:pPr algn="ctr"/>
                      <a:r>
                        <a:rPr lang="en-US" sz="2000" dirty="0"/>
                        <a:t>Attendance July 23, 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55994"/>
                    </a:solidFill>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55994"/>
                    </a:solidFill>
                  </a:tcPr>
                </a:tc>
                <a:extLst>
                  <a:ext uri="{0D108BD9-81ED-4DB2-BD59-A6C34878D82A}">
                    <a16:rowId xmlns:a16="http://schemas.microsoft.com/office/drawing/2014/main" val="130110715"/>
                  </a:ext>
                </a:extLst>
              </a:tr>
              <a:tr h="357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baseline="0" noProof="0" dirty="0">
                          <a:solidFill>
                            <a:srgbClr val="032E53"/>
                          </a:solidFill>
                        </a:rPr>
                        <a:t>Iraida Alvarez</a:t>
                      </a:r>
                      <a:endParaRPr lang="en-US" sz="2000" b="1" dirty="0">
                        <a:solidFill>
                          <a:srgbClr val="032E53"/>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Stephanie Coburn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Eileen Crehan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890891111"/>
                  </a:ext>
                </a:extLst>
              </a:tr>
              <a:tr h="3386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Mary Kate Haswell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kern="1200" cap="none" spc="0" normalizeH="0" baseline="0" noProof="0" dirty="0">
                          <a:ln>
                            <a:noFill/>
                          </a:ln>
                          <a:solidFill>
                            <a:srgbClr val="032E53"/>
                          </a:solidFill>
                          <a:effectLst/>
                          <a:uLnTx/>
                          <a:uFillTx/>
                          <a:latin typeface="+mn-lt"/>
                          <a:ea typeface="+mn-ea"/>
                          <a:cs typeface="+mn-cs"/>
                        </a:rPr>
                        <a:t>Zachary Houston</a:t>
                      </a:r>
                      <a:endParaRPr kumimoji="0" lang="en-US" sz="2000" b="1" i="0" u="none" strike="noStrike" kern="1200" cap="none" spc="0" normalizeH="0" baseline="0" noProof="0" dirty="0">
                        <a:ln>
                          <a:noFill/>
                        </a:ln>
                        <a:solidFill>
                          <a:srgbClr val="032E53"/>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Emily White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225913998"/>
                  </a:ext>
                </a:extLst>
              </a:tr>
              <a:tr h="3386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Carolyn Kain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32E53"/>
                          </a:solidFill>
                          <a:effectLst/>
                          <a:uLnTx/>
                          <a:uFillTx/>
                          <a:latin typeface="+mn-lt"/>
                          <a:ea typeface="+mn-ea"/>
                          <a:cs typeface="+mn-cs"/>
                        </a:rPr>
                        <a:t>Dianne Lescinskas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32E53"/>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10873681"/>
                  </a:ext>
                </a:extLst>
              </a:tr>
            </a:tbl>
          </a:graphicData>
        </a:graphic>
      </p:graphicFrame>
    </p:spTree>
    <p:extLst>
      <p:ext uri="{BB962C8B-B14F-4D97-AF65-F5344CB8AC3E}">
        <p14:creationId xmlns:p14="http://schemas.microsoft.com/office/powerpoint/2010/main" val="1714567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E9A743A-6E08-477F-9617-272BD0A97921}"/>
              </a:ext>
            </a:extLst>
          </p:cNvPr>
          <p:cNvSpPr>
            <a:spLocks noGrp="1"/>
          </p:cNvSpPr>
          <p:nvPr>
            <p:ph type="sldNum" sz="quarter" idx="4"/>
          </p:nvPr>
        </p:nvSpPr>
        <p:spPr>
          <a:xfrm>
            <a:off x="9034825" y="6492502"/>
            <a:ext cx="2736415" cy="365125"/>
          </a:xfrm>
        </p:spPr>
        <p:txBody>
          <a:bodyPr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5C964C6C-AB97-4ADB-A75E-DCDC6FD1FC7F}"/>
              </a:ext>
            </a:extLst>
          </p:cNvPr>
          <p:cNvSpPr>
            <a:spLocks noGrp="1"/>
          </p:cNvSpPr>
          <p:nvPr>
            <p:ph type="title"/>
          </p:nvPr>
        </p:nvSpPr>
        <p:spPr>
          <a:xfrm>
            <a:off x="592822" y="56524"/>
            <a:ext cx="10972800" cy="874654"/>
          </a:xfrm>
        </p:spPr>
        <p:txBody>
          <a:bodyPr anchor="ctr">
            <a:normAutofit/>
          </a:bodyPr>
          <a:lstStyle/>
          <a:p>
            <a:r>
              <a:rPr lang="en-US" dirty="0"/>
              <a:t>Overarching Objectives</a:t>
            </a:r>
          </a:p>
        </p:txBody>
      </p:sp>
      <p:graphicFrame>
        <p:nvGraphicFramePr>
          <p:cNvPr id="8" name="Content Placeholder 4">
            <a:extLst>
              <a:ext uri="{FF2B5EF4-FFF2-40B4-BE49-F238E27FC236}">
                <a16:creationId xmlns:a16="http://schemas.microsoft.com/office/drawing/2014/main" id="{182DF515-175E-F322-3238-ED835B588972}"/>
              </a:ext>
            </a:extLst>
          </p:cNvPr>
          <p:cNvGraphicFramePr>
            <a:graphicFrameLocks noGrp="1"/>
          </p:cNvGraphicFramePr>
          <p:nvPr>
            <p:ph idx="1"/>
            <p:extLst>
              <p:ext uri="{D42A27DB-BD31-4B8C-83A1-F6EECF244321}">
                <p14:modId xmlns:p14="http://schemas.microsoft.com/office/powerpoint/2010/main" val="3634212882"/>
              </p:ext>
            </p:extLst>
          </p:nvPr>
        </p:nvGraphicFramePr>
        <p:xfrm>
          <a:off x="609600" y="1434514"/>
          <a:ext cx="10972800" cy="4679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3865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6EF93B-B8AF-F738-2A30-48C866FDD8D8}"/>
              </a:ext>
            </a:extLst>
          </p:cNvPr>
          <p:cNvSpPr>
            <a:spLocks noGrp="1"/>
          </p:cNvSpPr>
          <p:nvPr>
            <p:ph type="title"/>
          </p:nvPr>
        </p:nvSpPr>
        <p:spPr>
          <a:xfrm>
            <a:off x="592822" y="56524"/>
            <a:ext cx="10972800" cy="874654"/>
          </a:xfrm>
        </p:spPr>
        <p:txBody>
          <a:bodyPr anchor="ctr">
            <a:normAutofit/>
          </a:bodyPr>
          <a:lstStyle/>
          <a:p>
            <a:r>
              <a:rPr lang="en-US" dirty="0"/>
              <a:t>Icebreaker</a:t>
            </a:r>
          </a:p>
        </p:txBody>
      </p:sp>
      <p:sp>
        <p:nvSpPr>
          <p:cNvPr id="2" name="Slide Number Placeholder 1">
            <a:extLst>
              <a:ext uri="{FF2B5EF4-FFF2-40B4-BE49-F238E27FC236}">
                <a16:creationId xmlns:a16="http://schemas.microsoft.com/office/drawing/2014/main" id="{453F1202-6B00-FC5E-F009-C1FB69BCB361}"/>
              </a:ext>
            </a:extLst>
          </p:cNvPr>
          <p:cNvSpPr>
            <a:spLocks noGrp="1"/>
          </p:cNvSpPr>
          <p:nvPr>
            <p:ph type="sldNum" sz="quarter" idx="4"/>
          </p:nvPr>
        </p:nvSpPr>
        <p:spPr>
          <a:xfrm>
            <a:off x="9034825" y="6492502"/>
            <a:ext cx="2736415" cy="365125"/>
          </a:xfrm>
        </p:spPr>
        <p:txBody>
          <a:bodyPr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7" name="Content Placeholder 3">
            <a:extLst>
              <a:ext uri="{FF2B5EF4-FFF2-40B4-BE49-F238E27FC236}">
                <a16:creationId xmlns:a16="http://schemas.microsoft.com/office/drawing/2014/main" id="{AF9920EC-31D0-5503-1D7F-28DE7C23D8BF}"/>
              </a:ext>
            </a:extLst>
          </p:cNvPr>
          <p:cNvGraphicFramePr>
            <a:graphicFrameLocks noGrp="1"/>
          </p:cNvGraphicFramePr>
          <p:nvPr>
            <p:ph idx="1"/>
            <p:extLst>
              <p:ext uri="{D42A27DB-BD31-4B8C-83A1-F6EECF244321}">
                <p14:modId xmlns:p14="http://schemas.microsoft.com/office/powerpoint/2010/main" val="2138280199"/>
              </p:ext>
            </p:extLst>
          </p:nvPr>
        </p:nvGraphicFramePr>
        <p:xfrm>
          <a:off x="609600" y="1438462"/>
          <a:ext cx="10972800" cy="47030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4126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FE40C-2C40-0D42-A0F0-4ABDF662A1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76427-81BA-C8ED-A266-A94E9A893FD3}"/>
              </a:ext>
            </a:extLst>
          </p:cNvPr>
          <p:cNvSpPr>
            <a:spLocks noGrp="1"/>
          </p:cNvSpPr>
          <p:nvPr>
            <p:ph type="title"/>
          </p:nvPr>
        </p:nvSpPr>
        <p:spPr/>
        <p:txBody>
          <a:bodyPr/>
          <a:lstStyle/>
          <a:p>
            <a:r>
              <a:rPr lang="en-US" dirty="0">
                <a:latin typeface="Arial"/>
                <a:cs typeface="Arial"/>
              </a:rPr>
              <a:t>Systems Coordination &amp; Access</a:t>
            </a:r>
          </a:p>
        </p:txBody>
      </p:sp>
      <p:sp>
        <p:nvSpPr>
          <p:cNvPr id="3" name="Content Placeholder 2">
            <a:extLst>
              <a:ext uri="{FF2B5EF4-FFF2-40B4-BE49-F238E27FC236}">
                <a16:creationId xmlns:a16="http://schemas.microsoft.com/office/drawing/2014/main" id="{9BEEBF3E-CBA9-00CC-EE4E-FB24F90ACEB1}"/>
              </a:ext>
            </a:extLst>
          </p:cNvPr>
          <p:cNvSpPr>
            <a:spLocks noGrp="1"/>
          </p:cNvSpPr>
          <p:nvPr>
            <p:ph idx="1"/>
          </p:nvPr>
        </p:nvSpPr>
        <p:spPr/>
        <p:txBody>
          <a:bodyPr vert="horz" lIns="91440" tIns="45720" rIns="91440" bIns="45720" rtlCol="0" anchor="t">
            <a:noAutofit/>
          </a:bodyPr>
          <a:lstStyle/>
          <a:p>
            <a:pPr>
              <a:lnSpc>
                <a:spcPct val="100000"/>
              </a:lnSpc>
            </a:pPr>
            <a:r>
              <a:rPr lang="en-US" sz="2800" dirty="0">
                <a:solidFill>
                  <a:schemeClr val="accent1">
                    <a:lumMod val="50000"/>
                  </a:schemeClr>
                </a:solidFill>
              </a:rPr>
              <a:t>How can we strengthen the coordination between Early Intervention, public schools, and healthcare systems to ensure that children diagnosed with autism experience seamless transitions across services? </a:t>
            </a:r>
          </a:p>
          <a:p>
            <a:pPr>
              <a:lnSpc>
                <a:spcPct val="100000"/>
              </a:lnSpc>
            </a:pPr>
            <a:r>
              <a:rPr lang="en-US" sz="2800" dirty="0">
                <a:solidFill>
                  <a:schemeClr val="accent1">
                    <a:lumMod val="50000"/>
                  </a:schemeClr>
                </a:solidFill>
                <a:latin typeface="Arial"/>
                <a:ea typeface="Calibri"/>
                <a:cs typeface="Calibri"/>
              </a:rPr>
              <a:t>Where do families still encounter the greatest barriers to accessing early intervention, and how can our policies or partnerships reduce those barriers (e.g., eligibility confusion, long waitlists, inconsistent referrals)? </a:t>
            </a:r>
          </a:p>
          <a:p>
            <a:pPr>
              <a:lnSpc>
                <a:spcPct val="100000"/>
              </a:lnSpc>
            </a:pPr>
            <a:r>
              <a:rPr lang="en-US" sz="2800" dirty="0">
                <a:solidFill>
                  <a:schemeClr val="accent1">
                    <a:lumMod val="50000"/>
                  </a:schemeClr>
                </a:solidFill>
              </a:rPr>
              <a:t>What strategies can help ensure that autism screening, diagnosis, and service referrals are equitable across racial, linguistic, and socioeconomic groups? </a:t>
            </a:r>
            <a:endParaRPr lang="en-US" sz="2800" dirty="0">
              <a:solidFill>
                <a:schemeClr val="accent1">
                  <a:lumMod val="50000"/>
                </a:schemeClr>
              </a:solidFill>
              <a:latin typeface="Arial"/>
              <a:ea typeface="Calibri"/>
              <a:cs typeface="Calibri"/>
            </a:endParaRPr>
          </a:p>
          <a:p>
            <a:pPr marL="0" indent="0">
              <a:lnSpc>
                <a:spcPct val="100000"/>
              </a:lnSpc>
              <a:buNone/>
            </a:pPr>
            <a:endParaRPr lang="en-US" sz="2800" dirty="0">
              <a:latin typeface="Arial"/>
              <a:ea typeface="Calibri"/>
              <a:cs typeface="Calibri"/>
            </a:endParaRPr>
          </a:p>
        </p:txBody>
      </p:sp>
      <p:sp>
        <p:nvSpPr>
          <p:cNvPr id="4" name="Slide Number Placeholder 3">
            <a:extLst>
              <a:ext uri="{FF2B5EF4-FFF2-40B4-BE49-F238E27FC236}">
                <a16:creationId xmlns:a16="http://schemas.microsoft.com/office/drawing/2014/main" id="{B11F2A58-C3C4-6340-5FBD-B7C5F34825E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82796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C4264-1AFB-7F71-765C-D1D971103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05ADCA-3C4A-C183-7C6F-5582FA066AE4}"/>
              </a:ext>
            </a:extLst>
          </p:cNvPr>
          <p:cNvSpPr>
            <a:spLocks noGrp="1"/>
          </p:cNvSpPr>
          <p:nvPr>
            <p:ph type="title"/>
          </p:nvPr>
        </p:nvSpPr>
        <p:spPr/>
        <p:txBody>
          <a:bodyPr/>
          <a:lstStyle/>
          <a:p>
            <a:r>
              <a:rPr lang="en-US" dirty="0">
                <a:latin typeface="Arial"/>
                <a:cs typeface="Arial"/>
              </a:rPr>
              <a:t>Family Engagement &amp; Support</a:t>
            </a:r>
          </a:p>
        </p:txBody>
      </p:sp>
      <p:sp>
        <p:nvSpPr>
          <p:cNvPr id="3" name="Content Placeholder 2">
            <a:extLst>
              <a:ext uri="{FF2B5EF4-FFF2-40B4-BE49-F238E27FC236}">
                <a16:creationId xmlns:a16="http://schemas.microsoft.com/office/drawing/2014/main" id="{09473A3E-1415-06EE-09D4-994A6AA57B0C}"/>
              </a:ext>
            </a:extLst>
          </p:cNvPr>
          <p:cNvSpPr>
            <a:spLocks noGrp="1"/>
          </p:cNvSpPr>
          <p:nvPr>
            <p:ph idx="1"/>
          </p:nvPr>
        </p:nvSpPr>
        <p:spPr/>
        <p:txBody>
          <a:bodyPr vert="horz" lIns="91440" tIns="45720" rIns="91440" bIns="45720" rtlCol="0" anchor="t">
            <a:noAutofit/>
          </a:bodyPr>
          <a:lstStyle/>
          <a:p>
            <a:pPr>
              <a:lnSpc>
                <a:spcPct val="100000"/>
              </a:lnSpc>
            </a:pPr>
            <a:r>
              <a:rPr lang="en-US" sz="2800" dirty="0">
                <a:solidFill>
                  <a:schemeClr val="accent1">
                    <a:lumMod val="50000"/>
                  </a:schemeClr>
                </a:solidFill>
              </a:rPr>
              <a:t>What feedback are we hearing from families about their experiences navigating diagnosis, access to services, and advocacy? </a:t>
            </a:r>
          </a:p>
          <a:p>
            <a:pPr>
              <a:lnSpc>
                <a:spcPct val="100000"/>
              </a:lnSpc>
            </a:pPr>
            <a:r>
              <a:rPr lang="en-US" sz="2800" dirty="0">
                <a:solidFill>
                  <a:schemeClr val="accent1">
                    <a:lumMod val="50000"/>
                  </a:schemeClr>
                </a:solidFill>
                <a:latin typeface="Arial"/>
                <a:ea typeface="Calibri"/>
                <a:cs typeface="Calibri"/>
              </a:rPr>
              <a:t>How do we ensure that family perspectives directly inform policy and funding recommendations? </a:t>
            </a:r>
          </a:p>
          <a:p>
            <a:pPr>
              <a:lnSpc>
                <a:spcPct val="100000"/>
              </a:lnSpc>
            </a:pPr>
            <a:r>
              <a:rPr lang="en-US" sz="2800" dirty="0">
                <a:solidFill>
                  <a:schemeClr val="accent1">
                    <a:lumMod val="50000"/>
                  </a:schemeClr>
                </a:solidFill>
              </a:rPr>
              <a:t>How can we build stronger, culturally responsive family engagement strategies that empower caregivers to participate actively in treatment planning and system improvement? </a:t>
            </a:r>
            <a:endParaRPr lang="en-US" sz="2800" dirty="0">
              <a:latin typeface="Arial"/>
              <a:ea typeface="Calibri"/>
              <a:cs typeface="Calibri"/>
            </a:endParaRPr>
          </a:p>
        </p:txBody>
      </p:sp>
      <p:sp>
        <p:nvSpPr>
          <p:cNvPr id="4" name="Slide Number Placeholder 3">
            <a:extLst>
              <a:ext uri="{FF2B5EF4-FFF2-40B4-BE49-F238E27FC236}">
                <a16:creationId xmlns:a16="http://schemas.microsoft.com/office/drawing/2014/main" id="{AE8FFE7D-BCD7-8053-0F56-B0090222762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67192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B2E0C-D981-1A50-13C6-AE4AF2544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69080-2472-3E1F-47A5-DDD35ACB28A1}"/>
              </a:ext>
            </a:extLst>
          </p:cNvPr>
          <p:cNvSpPr>
            <a:spLocks noGrp="1"/>
          </p:cNvSpPr>
          <p:nvPr>
            <p:ph type="title"/>
          </p:nvPr>
        </p:nvSpPr>
        <p:spPr/>
        <p:txBody>
          <a:bodyPr/>
          <a:lstStyle/>
          <a:p>
            <a:r>
              <a:rPr lang="en-US" dirty="0">
                <a:latin typeface="Arial"/>
                <a:cs typeface="Arial"/>
              </a:rPr>
              <a:t>High-Quality Outcomes &amp; Data</a:t>
            </a:r>
          </a:p>
        </p:txBody>
      </p:sp>
      <p:sp>
        <p:nvSpPr>
          <p:cNvPr id="3" name="Content Placeholder 2">
            <a:extLst>
              <a:ext uri="{FF2B5EF4-FFF2-40B4-BE49-F238E27FC236}">
                <a16:creationId xmlns:a16="http://schemas.microsoft.com/office/drawing/2014/main" id="{3E280301-48D7-7EEA-1F9A-5838026367A5}"/>
              </a:ext>
            </a:extLst>
          </p:cNvPr>
          <p:cNvSpPr>
            <a:spLocks noGrp="1"/>
          </p:cNvSpPr>
          <p:nvPr>
            <p:ph idx="1"/>
          </p:nvPr>
        </p:nvSpPr>
        <p:spPr/>
        <p:txBody>
          <a:bodyPr vert="horz" lIns="91440" tIns="45720" rIns="91440" bIns="45720" rtlCol="0" anchor="t">
            <a:noAutofit/>
          </a:bodyPr>
          <a:lstStyle/>
          <a:p>
            <a:pPr>
              <a:lnSpc>
                <a:spcPct val="100000"/>
              </a:lnSpc>
            </a:pPr>
            <a:r>
              <a:rPr lang="en-US" sz="2800" dirty="0">
                <a:solidFill>
                  <a:schemeClr val="accent1">
                    <a:lumMod val="50000"/>
                  </a:schemeClr>
                </a:solidFill>
              </a:rPr>
              <a:t>How can we use data more effectively to communicate the value and return on investment of early identification and intervention? </a:t>
            </a:r>
          </a:p>
          <a:p>
            <a:pPr>
              <a:lnSpc>
                <a:spcPct val="100000"/>
              </a:lnSpc>
            </a:pPr>
            <a:r>
              <a:rPr lang="en-US" sz="2800" dirty="0">
                <a:solidFill>
                  <a:schemeClr val="accent1">
                    <a:lumMod val="50000"/>
                  </a:schemeClr>
                </a:solidFill>
                <a:latin typeface="Arial"/>
                <a:ea typeface="Calibri"/>
                <a:cs typeface="Calibri"/>
              </a:rPr>
              <a:t>How can we improve the validity, reliability, and timeliness of data used to assess program performance and policy impact? </a:t>
            </a:r>
          </a:p>
          <a:p>
            <a:pPr>
              <a:lnSpc>
                <a:spcPct val="100000"/>
              </a:lnSpc>
            </a:pPr>
            <a:r>
              <a:rPr lang="en-US" sz="2800" dirty="0">
                <a:solidFill>
                  <a:schemeClr val="accent1">
                    <a:lumMod val="50000"/>
                  </a:schemeClr>
                </a:solidFill>
              </a:rPr>
              <a:t>What data do we currently collect about outcomes for children with autism birth-14, and what key indicators are still missing? </a:t>
            </a:r>
            <a:endParaRPr lang="en-US" sz="2800" dirty="0">
              <a:latin typeface="Arial"/>
              <a:ea typeface="Calibri"/>
              <a:cs typeface="Calibri"/>
            </a:endParaRPr>
          </a:p>
        </p:txBody>
      </p:sp>
      <p:sp>
        <p:nvSpPr>
          <p:cNvPr id="4" name="Slide Number Placeholder 3">
            <a:extLst>
              <a:ext uri="{FF2B5EF4-FFF2-40B4-BE49-F238E27FC236}">
                <a16:creationId xmlns:a16="http://schemas.microsoft.com/office/drawing/2014/main" id="{2DF5BE82-4E56-2430-4309-168BE23BD7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44168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23288-E7F1-B2BB-522C-48B576F25D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DB4F9-BD62-6F66-1A90-963437BFAF5C}"/>
              </a:ext>
            </a:extLst>
          </p:cNvPr>
          <p:cNvSpPr>
            <a:spLocks noGrp="1"/>
          </p:cNvSpPr>
          <p:nvPr>
            <p:ph type="title"/>
          </p:nvPr>
        </p:nvSpPr>
        <p:spPr/>
        <p:txBody>
          <a:bodyPr/>
          <a:lstStyle/>
          <a:p>
            <a:r>
              <a:rPr lang="en-US" dirty="0">
                <a:latin typeface="Arial"/>
                <a:cs typeface="Arial"/>
              </a:rPr>
              <a:t>Safety, Health, &amp; Community Inclusion</a:t>
            </a:r>
          </a:p>
        </p:txBody>
      </p:sp>
      <p:sp>
        <p:nvSpPr>
          <p:cNvPr id="3" name="Content Placeholder 2">
            <a:extLst>
              <a:ext uri="{FF2B5EF4-FFF2-40B4-BE49-F238E27FC236}">
                <a16:creationId xmlns:a16="http://schemas.microsoft.com/office/drawing/2014/main" id="{32A6BFF7-F180-3BDC-0484-3753EFD9B991}"/>
              </a:ext>
            </a:extLst>
          </p:cNvPr>
          <p:cNvSpPr>
            <a:spLocks noGrp="1"/>
          </p:cNvSpPr>
          <p:nvPr>
            <p:ph idx="1"/>
          </p:nvPr>
        </p:nvSpPr>
        <p:spPr/>
        <p:txBody>
          <a:bodyPr vert="horz" lIns="91440" tIns="45720" rIns="91440" bIns="45720" rtlCol="0" anchor="t">
            <a:noAutofit/>
          </a:bodyPr>
          <a:lstStyle/>
          <a:p>
            <a:pPr>
              <a:lnSpc>
                <a:spcPct val="100000"/>
              </a:lnSpc>
            </a:pPr>
            <a:r>
              <a:rPr lang="en-US" sz="2800" dirty="0">
                <a:solidFill>
                  <a:schemeClr val="accent1">
                    <a:lumMod val="50000"/>
                  </a:schemeClr>
                </a:solidFill>
              </a:rPr>
              <a:t>What statewide strategies can reduce safety risks for children with autism, including wandering, drowning, and unsafe interactions in the community? </a:t>
            </a:r>
          </a:p>
          <a:p>
            <a:pPr>
              <a:lnSpc>
                <a:spcPct val="100000"/>
              </a:lnSpc>
            </a:pPr>
            <a:r>
              <a:rPr lang="en-US" sz="2800" dirty="0">
                <a:solidFill>
                  <a:schemeClr val="accent1">
                    <a:lumMod val="50000"/>
                  </a:schemeClr>
                </a:solidFill>
                <a:latin typeface="Arial"/>
                <a:ea typeface="Calibri"/>
                <a:cs typeface="Calibri"/>
              </a:rPr>
              <a:t>What emerging areas of concern (e.g., psychosexual health education, digital safety) could the commission address through public awareness or resource development? </a:t>
            </a:r>
          </a:p>
          <a:p>
            <a:pPr>
              <a:lnSpc>
                <a:spcPct val="100000"/>
              </a:lnSpc>
            </a:pPr>
            <a:r>
              <a:rPr lang="en-US" sz="2800" dirty="0">
                <a:solidFill>
                  <a:schemeClr val="accent1">
                    <a:lumMod val="50000"/>
                  </a:schemeClr>
                </a:solidFill>
              </a:rPr>
              <a:t>How can we promote community inclusion and positive social participation for children with autism and their families across everyday environments? </a:t>
            </a:r>
            <a:endParaRPr lang="en-US" sz="2800" dirty="0">
              <a:latin typeface="Arial"/>
              <a:ea typeface="Calibri"/>
              <a:cs typeface="Calibri"/>
            </a:endParaRPr>
          </a:p>
        </p:txBody>
      </p:sp>
      <p:sp>
        <p:nvSpPr>
          <p:cNvPr id="4" name="Slide Number Placeholder 3">
            <a:extLst>
              <a:ext uri="{FF2B5EF4-FFF2-40B4-BE49-F238E27FC236}">
                <a16:creationId xmlns:a16="http://schemas.microsoft.com/office/drawing/2014/main" id="{D31E5944-B891-CF09-7289-D4F4FB79BC7F}"/>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431082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0a2ca50b-76a1-425c-9a92-ebfe671e129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024B94DDFE5FE4583DC53E66D467DB2" ma:contentTypeVersion="16" ma:contentTypeDescription="Create a new document." ma:contentTypeScope="" ma:versionID="a1167728c44d74c24569848ee4f55c16">
  <xsd:schema xmlns:xsd="http://www.w3.org/2001/XMLSchema" xmlns:xs="http://www.w3.org/2001/XMLSchema" xmlns:p="http://schemas.microsoft.com/office/2006/metadata/properties" xmlns:ns3="eb2efcdc-2936-4e30-89b4-1eab780719d7" xmlns:ns4="0a2ca50b-76a1-425c-9a92-ebfe671e129a" targetNamespace="http://schemas.microsoft.com/office/2006/metadata/properties" ma:root="true" ma:fieldsID="60a655ff5d61891a5e6df66579667143" ns3:_="" ns4:_="">
    <xsd:import namespace="eb2efcdc-2936-4e30-89b4-1eab780719d7"/>
    <xsd:import namespace="0a2ca50b-76a1-425c-9a92-ebfe671e129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SearchProperties" minOccurs="0"/>
                <xsd:element ref="ns4:MediaLengthInSecond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efcdc-2936-4e30-89b4-1eab780719d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2ca50b-76a1-425c-9a92-ebfe671e12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85BB80-AD8C-4248-A9BA-56417AA02463}">
  <ds:schemaRefs>
    <ds:schemaRef ds:uri="http://purl.org/dc/dcmitype/"/>
    <ds:schemaRef ds:uri="http://schemas.microsoft.com/office/infopath/2007/PartnerControls"/>
    <ds:schemaRef ds:uri="eb2efcdc-2936-4e30-89b4-1eab780719d7"/>
    <ds:schemaRef ds:uri="http://schemas.microsoft.com/office/2006/documentManagement/types"/>
    <ds:schemaRef ds:uri="http://purl.org/dc/elements/1.1/"/>
    <ds:schemaRef ds:uri="http://schemas.microsoft.com/office/2006/metadata/properties"/>
    <ds:schemaRef ds:uri="0a2ca50b-76a1-425c-9a92-ebfe671e129a"/>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6A901D2-BCD1-4A60-A2B8-0E700701AF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efcdc-2936-4e30-89b4-1eab780719d7"/>
    <ds:schemaRef ds:uri="0a2ca50b-76a1-425c-9a92-ebfe671e12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E4E82E-5308-466E-A0E3-E7F2754F603F}">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400</TotalTime>
  <Words>656</Words>
  <Application>Microsoft Office PowerPoint</Application>
  <PresentationFormat>Widescreen</PresentationFormat>
  <Paragraphs>76</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Franklin Gothic Book</vt:lpstr>
      <vt:lpstr>1_Office Theme</vt:lpstr>
      <vt:lpstr>PowerPoint Presentation</vt:lpstr>
      <vt:lpstr>Agenda</vt:lpstr>
      <vt:lpstr>Vote on July 23, 2025 Minutes</vt:lpstr>
      <vt:lpstr>Overarching Objectives</vt:lpstr>
      <vt:lpstr>Icebreaker</vt:lpstr>
      <vt:lpstr>Systems Coordination &amp; Access</vt:lpstr>
      <vt:lpstr>Family Engagement &amp; Support</vt:lpstr>
      <vt:lpstr>High-Quality Outcomes &amp; Data</vt:lpstr>
      <vt:lpstr>Safety, Health, &amp; Community Inclusion</vt:lpstr>
      <vt:lpstr>Review Subcommittee Priorities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White, Emily A (DPH)</dc:creator>
  <cp:lastModifiedBy>Harrison, Deborah (EHS)</cp:lastModifiedBy>
  <cp:revision>417</cp:revision>
  <dcterms:created xsi:type="dcterms:W3CDTF">2025-07-21T13:08:17Z</dcterms:created>
  <dcterms:modified xsi:type="dcterms:W3CDTF">2025-10-20T15:09:34Z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0x0101000024B94DDFE5FE4583DC53E66D467DB2</vt:lpwstr>
  </property>
</Properties>
</file>