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284" r:id="rId4"/>
  </p:sldMasterIdLst>
  <p:notesMasterIdLst>
    <p:notesMasterId r:id="rId13"/>
  </p:notesMasterIdLst>
  <p:handoutMasterIdLst>
    <p:handoutMasterId r:id="rId14"/>
  </p:handoutMasterIdLst>
  <p:sldIdLst>
    <p:sldId id="1278" r:id="rId5"/>
    <p:sldId id="1338" r:id="rId6"/>
    <p:sldId id="1282" r:id="rId7"/>
    <p:sldId id="1351" r:id="rId8"/>
    <p:sldId id="1254" r:id="rId9"/>
    <p:sldId id="1312" r:id="rId10"/>
    <p:sldId id="1356" r:id="rId11"/>
    <p:sldId id="1331" r:id="rId12"/>
  </p:sldIdLst>
  <p:sldSz cx="12192000" cy="6858000"/>
  <p:notesSz cx="7315200" cy="9601200"/>
  <p:custDataLst>
    <p:tags r:id="rId15"/>
  </p:custDataLst>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0" userDrawn="1">
          <p15:clr>
            <a:srgbClr val="A4A3A4"/>
          </p15:clr>
        </p15:guide>
        <p15:guide id="11" orient="horz" pos="2047" userDrawn="1">
          <p15:clr>
            <a:srgbClr val="A4A3A4"/>
          </p15:clr>
        </p15:guide>
        <p15:guide id="12" orient="horz" pos="1440" userDrawn="1">
          <p15:clr>
            <a:srgbClr val="A4A3A4"/>
          </p15:clr>
        </p15:guide>
        <p15:guide id="13" orient="horz" pos="2568" userDrawn="1">
          <p15:clr>
            <a:srgbClr val="A4A3A4"/>
          </p15:clr>
        </p15:guide>
        <p15:guide id="14" orient="horz" pos="3370" userDrawn="1">
          <p15:clr>
            <a:srgbClr val="A4A3A4"/>
          </p15:clr>
        </p15:guide>
        <p15:guide id="15" orient="horz" pos="3589" userDrawn="1">
          <p15:clr>
            <a:srgbClr val="A4A3A4"/>
          </p15:clr>
        </p15:guide>
        <p15:guide id="16" pos="4224"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dministrator" initials="A" lastIdx="1" clrIdx="6">
    <p:extLst>
      <p:ext uri="{19B8F6BF-5375-455C-9EA6-DF929625EA0E}">
        <p15:presenceInfo xmlns:p15="http://schemas.microsoft.com/office/powerpoint/2012/main" userId="Administrator" providerId="None"/>
      </p:ext>
    </p:extLst>
  </p:cmAuthor>
  <p:cmAuthor id="1" name="Vander Kuur, Cindy K" initials="CV" lastIdx="7" clrIdx="0">
    <p:extLst>
      <p:ext uri="{19B8F6BF-5375-455C-9EA6-DF929625EA0E}">
        <p15:presenceInfo xmlns:p15="http://schemas.microsoft.com/office/powerpoint/2012/main" userId="Vander Kuur, Cindy K" providerId="None"/>
      </p:ext>
    </p:extLst>
  </p:cmAuthor>
  <p:cmAuthor id="8" name="Harris, Amanda (US - Chicago)" initials="HA(-C" lastIdx="1" clrIdx="7">
    <p:extLst>
      <p:ext uri="{19B8F6BF-5375-455C-9EA6-DF929625EA0E}">
        <p15:presenceInfo xmlns:p15="http://schemas.microsoft.com/office/powerpoint/2012/main" userId="S-1-5-21-238447276-1040861923-1850952788-1207905" providerId="AD"/>
      </p:ext>
    </p:extLst>
  </p:cmAuthor>
  <p:cmAuthor id="2" name="Shah, Meghna (US - Boston)" initials="SM(-B" lastIdx="27" clrIdx="1">
    <p:extLst>
      <p:ext uri="{19B8F6BF-5375-455C-9EA6-DF929625EA0E}">
        <p15:presenceInfo xmlns:p15="http://schemas.microsoft.com/office/powerpoint/2012/main" userId="S-1-5-21-238447276-1040861923-1850952788-2298226" providerId="AD"/>
      </p:ext>
    </p:extLst>
  </p:cmAuthor>
  <p:cmAuthor id="9" name="Hildebrand, Rebecca (US - Boston)" initials="HR(-B" lastIdx="6" clrIdx="8">
    <p:extLst>
      <p:ext uri="{19B8F6BF-5375-455C-9EA6-DF929625EA0E}">
        <p15:presenceInfo xmlns:p15="http://schemas.microsoft.com/office/powerpoint/2012/main" userId="S-1-5-21-238447276-1040861923-1850952788-138588" providerId="AD"/>
      </p:ext>
    </p:extLst>
  </p:cmAuthor>
  <p:cmAuthor id="3" name="Andy Madden" initials="AM" lastIdx="31" clrIdx="2">
    <p:extLst>
      <p:ext uri="{19B8F6BF-5375-455C-9EA6-DF929625EA0E}">
        <p15:presenceInfo xmlns:p15="http://schemas.microsoft.com/office/powerpoint/2012/main" userId="Andy Madden" providerId="None"/>
      </p:ext>
    </p:extLst>
  </p:cmAuthor>
  <p:cmAuthor id="10" name="Harris, Amanda" initials="HA" lastIdx="30" clrIdx="9">
    <p:extLst>
      <p:ext uri="{19B8F6BF-5375-455C-9EA6-DF929625EA0E}">
        <p15:presenceInfo xmlns:p15="http://schemas.microsoft.com/office/powerpoint/2012/main" userId="S::amaharris@deloitte.com::57cfbdd2-db3e-4bd6-9ea2-8f7d91315d7e" providerId="AD"/>
      </p:ext>
    </p:extLst>
  </p:cmAuthor>
  <p:cmAuthor id="4" name="Kateri Waltermeyer" initials="KW" lastIdx="9" clrIdx="3">
    <p:extLst>
      <p:ext uri="{19B8F6BF-5375-455C-9EA6-DF929625EA0E}">
        <p15:presenceInfo xmlns:p15="http://schemas.microsoft.com/office/powerpoint/2012/main" userId="Kateri Waltermeyer" providerId="None"/>
      </p:ext>
    </p:extLst>
  </p:cmAuthor>
  <p:cmAuthor id="11" name="Eaton, David" initials="ED" lastIdx="12" clrIdx="10">
    <p:extLst>
      <p:ext uri="{19B8F6BF-5375-455C-9EA6-DF929625EA0E}">
        <p15:presenceInfo xmlns:p15="http://schemas.microsoft.com/office/powerpoint/2012/main" userId="S::daeaton@deloitte.com::32aa0df0-60b3-45ef-a185-4ba97070fbb0" providerId="AD"/>
      </p:ext>
    </p:extLst>
  </p:cmAuthor>
  <p:cmAuthor id="5" name="Harris, Amanda" initials="AH" lastIdx="17" clrIdx="4">
    <p:extLst>
      <p:ext uri="{19B8F6BF-5375-455C-9EA6-DF929625EA0E}">
        <p15:presenceInfo xmlns:p15="http://schemas.microsoft.com/office/powerpoint/2012/main" userId="Harris, Amanda" providerId="None"/>
      </p:ext>
    </p:extLst>
  </p:cmAuthor>
  <p:cmAuthor id="6" name="Coughlan, Chris" initials="CC" lastIdx="1" clrIdx="5">
    <p:extLst>
      <p:ext uri="{19B8F6BF-5375-455C-9EA6-DF929625EA0E}">
        <p15:presenceInfo xmlns:p15="http://schemas.microsoft.com/office/powerpoint/2012/main" userId="Coughlan, Chr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942"/>
    <a:srgbClr val="8C5491"/>
    <a:srgbClr val="0085B0"/>
    <a:srgbClr val="92D050"/>
    <a:srgbClr val="A1D3EF"/>
    <a:srgbClr val="2392D2"/>
    <a:srgbClr val="8C3FC5"/>
    <a:srgbClr val="86BC25"/>
    <a:srgbClr val="17618C"/>
    <a:srgbClr val="CFE8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05BAD-9FC5-4EB5-8D2B-8FD2494A3A23}" v="812" dt="2020-08-20T16:52:05.487"/>
    <p1510:client id="{D473A2A8-D16A-495E-9FC5-C469AB4E7B77}" v="3736" dt="2020-08-20T16:53:22.5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817" autoAdjust="0"/>
  </p:normalViewPr>
  <p:slideViewPr>
    <p:cSldViewPr snapToGrid="0">
      <p:cViewPr varScale="1">
        <p:scale>
          <a:sx n="49" d="100"/>
          <a:sy n="49" d="100"/>
        </p:scale>
        <p:origin x="642" y="48"/>
      </p:cViewPr>
      <p:guideLst>
        <p:guide/>
        <p:guide orient="horz" pos="2047"/>
        <p:guide orient="horz" pos="1440"/>
        <p:guide orient="horz" pos="2568"/>
        <p:guide orient="horz" pos="3370"/>
        <p:guide orient="horz" pos="3589"/>
        <p:guide pos="4224"/>
      </p:guideLst>
    </p:cSldViewPr>
  </p:slid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170138" cy="479539"/>
          </a:xfrm>
          <a:prstGeom prst="rect">
            <a:avLst/>
          </a:prstGeom>
        </p:spPr>
        <p:txBody>
          <a:bodyPr vert="horz" lIns="90913" tIns="45457" rIns="90913" bIns="45457" rtlCol="0"/>
          <a:lstStyle>
            <a:lvl1pPr algn="l">
              <a:defRPr sz="11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143427" y="1"/>
            <a:ext cx="3170138" cy="479539"/>
          </a:xfrm>
          <a:prstGeom prst="rect">
            <a:avLst/>
          </a:prstGeom>
        </p:spPr>
        <p:txBody>
          <a:bodyPr vert="horz" lIns="90913" tIns="45457" rIns="90913" bIns="45457" rtlCol="0"/>
          <a:lstStyle>
            <a:lvl1pPr algn="r">
              <a:defRPr sz="1100"/>
            </a:lvl1pPr>
          </a:lstStyle>
          <a:p>
            <a:fld id="{B4AD245C-091B-44E2-BFB0-BD94217887F7}" type="datetimeFigureOut">
              <a:rPr lang="en-US" smtClean="0">
                <a:latin typeface="Arial" panose="020B0604020202020204" pitchFamily="34" charset="0"/>
              </a:rPr>
              <a:t>8/25/2020</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4" y="9120173"/>
            <a:ext cx="3170138" cy="479539"/>
          </a:xfrm>
          <a:prstGeom prst="rect">
            <a:avLst/>
          </a:prstGeom>
        </p:spPr>
        <p:txBody>
          <a:bodyPr vert="horz" lIns="90913" tIns="45457" rIns="90913" bIns="45457" rtlCol="0" anchor="b"/>
          <a:lstStyle>
            <a:lvl1pPr algn="l">
              <a:defRPr sz="11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143427" y="9120173"/>
            <a:ext cx="3170138" cy="479539"/>
          </a:xfrm>
          <a:prstGeom prst="rect">
            <a:avLst/>
          </a:prstGeom>
        </p:spPr>
        <p:txBody>
          <a:bodyPr vert="horz" lIns="90913" tIns="45457" rIns="90913" bIns="45457" rtlCol="0" anchor="b"/>
          <a:lstStyle>
            <a:lvl1pPr algn="r">
              <a:defRPr sz="1100"/>
            </a:lvl1pPr>
          </a:lstStyle>
          <a:p>
            <a:fld id="{9A913F39-CFF6-40F1-84D1-700840B41EAB}"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8478" tIns="49238" rIns="98478" bIns="49238"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143589" y="1"/>
            <a:ext cx="3169920" cy="480060"/>
          </a:xfrm>
          <a:prstGeom prst="rect">
            <a:avLst/>
          </a:prstGeom>
        </p:spPr>
        <p:txBody>
          <a:bodyPr vert="horz" lIns="98478" tIns="49238" rIns="98478" bIns="49238" rtlCol="0"/>
          <a:lstStyle>
            <a:lvl1pPr algn="r">
              <a:defRPr sz="1200">
                <a:latin typeface="Arial" panose="020B0604020202020204" pitchFamily="34" charset="0"/>
              </a:defRPr>
            </a:lvl1pPr>
          </a:lstStyle>
          <a:p>
            <a:fld id="{0BA5BBE4-AEA3-489A-A28E-0C2FAF2506E3}" type="datetimeFigureOut">
              <a:rPr lang="en-US" smtClean="0"/>
              <a:pPr/>
              <a:t>8/25/2020</a:t>
            </a:fld>
            <a:endParaRPr lang="en-US" dirty="0"/>
          </a:p>
        </p:txBody>
      </p:sp>
      <p:sp>
        <p:nvSpPr>
          <p:cNvPr id="4" name="Slide Image Placeholder 3"/>
          <p:cNvSpPr>
            <a:spLocks noGrp="1" noRot="1" noChangeAspect="1"/>
          </p:cNvSpPr>
          <p:nvPr>
            <p:ph type="sldImg" idx="2"/>
          </p:nvPr>
        </p:nvSpPr>
        <p:spPr>
          <a:xfrm>
            <a:off x="458788" y="720725"/>
            <a:ext cx="6397625" cy="3598863"/>
          </a:xfrm>
          <a:prstGeom prst="rect">
            <a:avLst/>
          </a:prstGeom>
          <a:noFill/>
          <a:ln w="12700">
            <a:solidFill>
              <a:prstClr val="black"/>
            </a:solidFill>
          </a:ln>
        </p:spPr>
        <p:txBody>
          <a:bodyPr vert="horz" lIns="98478" tIns="49238" rIns="98478" bIns="49238" rtlCol="0" anchor="ctr"/>
          <a:lstStyle/>
          <a:p>
            <a:endParaRPr lang="en-GB"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8478" tIns="49238" rIns="98478" bIns="4923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8478" tIns="49238" rIns="98478" bIns="49238"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143589" y="9119475"/>
            <a:ext cx="3169920" cy="480060"/>
          </a:xfrm>
          <a:prstGeom prst="rect">
            <a:avLst/>
          </a:prstGeom>
        </p:spPr>
        <p:txBody>
          <a:bodyPr vert="horz" lIns="98478" tIns="49238" rIns="98478" bIns="49238" rtlCol="0" anchor="b"/>
          <a:lstStyle>
            <a:lvl1pPr algn="r">
              <a:defRPr sz="1200">
                <a:latin typeface="Arial" panose="020B0604020202020204" pitchFamily="34" charset="0"/>
              </a:defRPr>
            </a:lvl1pPr>
          </a:lstStyle>
          <a:p>
            <a:fld id="{C0F4A2C8-6C88-4E71-83EE-698B9D4FE22F}" type="slidenum">
              <a:rPr lang="en-US" smtClean="0"/>
              <a:pPr/>
              <a:t>‹#›</a:t>
            </a:fld>
            <a:endParaRPr lang="en-US" dirty="0"/>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1219170" rtl="0" eaLnBrk="1" latinLnBrk="0" hangingPunct="1">
      <a:defRPr sz="1600" kern="1200">
        <a:solidFill>
          <a:schemeClr val="tx1"/>
        </a:solidFill>
        <a:latin typeface="Arial" panose="020B0604020202020204" pitchFamily="34" charset="0"/>
        <a:ea typeface="+mn-ea"/>
        <a:cs typeface="+mn-cs"/>
      </a:defRPr>
    </a:lvl1pPr>
    <a:lvl2pPr marL="609585" algn="l" defTabSz="1219170" rtl="0" eaLnBrk="1" latinLnBrk="0" hangingPunct="1">
      <a:defRPr sz="1600" kern="1200">
        <a:solidFill>
          <a:schemeClr val="tx1"/>
        </a:solidFill>
        <a:latin typeface="Arial" panose="020B0604020202020204" pitchFamily="34" charset="0"/>
        <a:ea typeface="+mn-ea"/>
        <a:cs typeface="+mn-cs"/>
      </a:defRPr>
    </a:lvl2pPr>
    <a:lvl3pPr marL="1219170" algn="l" defTabSz="1219170" rtl="0" eaLnBrk="1" latinLnBrk="0" hangingPunct="1">
      <a:defRPr sz="1600" kern="1200">
        <a:solidFill>
          <a:schemeClr val="tx1"/>
        </a:solidFill>
        <a:latin typeface="Arial" panose="020B0604020202020204" pitchFamily="34" charset="0"/>
        <a:ea typeface="+mn-ea"/>
        <a:cs typeface="+mn-cs"/>
      </a:defRPr>
    </a:lvl3pPr>
    <a:lvl4pPr marL="1828754" algn="l" defTabSz="1219170" rtl="0" eaLnBrk="1" latinLnBrk="0" hangingPunct="1">
      <a:defRPr sz="1600" kern="1200">
        <a:solidFill>
          <a:schemeClr val="tx1"/>
        </a:solidFill>
        <a:latin typeface="Arial" panose="020B0604020202020204" pitchFamily="34" charset="0"/>
        <a:ea typeface="+mn-ea"/>
        <a:cs typeface="+mn-cs"/>
      </a:defRPr>
    </a:lvl4pPr>
    <a:lvl5pPr marL="2438339" algn="l" defTabSz="1219170" rtl="0" eaLnBrk="1" latinLnBrk="0" hangingPunct="1">
      <a:defRPr sz="1600" kern="1200">
        <a:solidFill>
          <a:schemeClr val="tx1"/>
        </a:solidFill>
        <a:latin typeface="Arial" panose="020B0604020202020204"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19773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03108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63593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93313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70403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67520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84632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3837" rtl="0" eaLnBrk="1" fontAlgn="auto" latinLnBrk="0" hangingPunct="1">
              <a:lnSpc>
                <a:spcPct val="100000"/>
              </a:lnSpc>
              <a:spcBef>
                <a:spcPts val="0"/>
              </a:spcBef>
              <a:spcAft>
                <a:spcPts val="0"/>
              </a:spcAft>
              <a:buClrTx/>
              <a:buSzTx/>
              <a:buFontTx/>
              <a:buNone/>
              <a:tabLst/>
              <a:defRPr/>
            </a:pPr>
            <a:fld id="{08A34052-12FB-4B01-8A2E-D87AD7371E9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837"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62393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ubhead">
    <p:spTree>
      <p:nvGrpSpPr>
        <p:cNvPr id="1" name=""/>
        <p:cNvGrpSpPr/>
        <p:nvPr/>
      </p:nvGrpSpPr>
      <p:grpSpPr>
        <a:xfrm>
          <a:off x="0" y="0"/>
          <a:ext cx="0" cy="0"/>
          <a:chOff x="0" y="0"/>
          <a:chExt cx="0" cy="0"/>
        </a:xfrm>
      </p:grpSpPr>
      <p:sp>
        <p:nvSpPr>
          <p:cNvPr id="2" name="Title 1"/>
          <p:cNvSpPr>
            <a:spLocks noGrp="1"/>
          </p:cNvSpPr>
          <p:nvPr>
            <p:ph type="title"/>
          </p:nvPr>
        </p:nvSpPr>
        <p:spPr>
          <a:xfrm>
            <a:off x="914400" y="694944"/>
            <a:ext cx="10363200" cy="594360"/>
          </a:xfrm>
        </p:spPr>
        <p:txBody>
          <a:bodyPr vert="horz" lIns="0" tIns="45720" rIns="0" bIns="0" rtlCol="0" anchor="b" anchorCtr="0">
            <a:noAutofit/>
          </a:bodyPr>
          <a:lstStyle>
            <a:lvl1pPr>
              <a:defRPr lang="en-US" sz="3600" b="0" spc="-75" dirty="0">
                <a:latin typeface="+mj-lt"/>
              </a:defRPr>
            </a:lvl1pPr>
          </a:lstStyle>
          <a:p>
            <a:pPr lvl="0" defTabSz="685800">
              <a:lnSpc>
                <a:spcPct val="85000"/>
              </a:lnSpc>
            </a:pPr>
            <a:r>
              <a:rPr lang="en-US"/>
              <a:t>Click to edit Master title style</a:t>
            </a:r>
          </a:p>
        </p:txBody>
      </p:sp>
      <p:sp>
        <p:nvSpPr>
          <p:cNvPr id="4" name="Text Placeholder 8"/>
          <p:cNvSpPr>
            <a:spLocks noGrp="1"/>
          </p:cNvSpPr>
          <p:nvPr>
            <p:ph type="body" sz="quarter" idx="14"/>
          </p:nvPr>
        </p:nvSpPr>
        <p:spPr>
          <a:xfrm>
            <a:off x="914721" y="1353312"/>
            <a:ext cx="10362880" cy="475488"/>
          </a:xfrm>
        </p:spPr>
        <p:txBody>
          <a:bodyPr vert="horz" lIns="0" tIns="0" rIns="0" bIns="0" rtlCol="0">
            <a:noAutofit/>
          </a:bodyPr>
          <a:lstStyle>
            <a:lvl1pPr marL="0" indent="0">
              <a:buNone/>
              <a:defRPr lang="en-US" sz="1200"/>
            </a:lvl1pPr>
          </a:lstStyle>
          <a:p>
            <a:pPr marL="228600" lvl="0" indent="-228600">
              <a:lnSpc>
                <a:spcPct val="130000"/>
              </a:lnSpc>
            </a:pPr>
            <a:r>
              <a:rPr lang="en-US"/>
              <a:t>Click to edit Master text styles</a:t>
            </a:r>
          </a:p>
        </p:txBody>
      </p:sp>
      <p:pic>
        <p:nvPicPr>
          <p:cNvPr id="5" name="Picture 4">
            <a:extLst>
              <a:ext uri="{FF2B5EF4-FFF2-40B4-BE49-F238E27FC236}">
                <a16:creationId xmlns:a16="http://schemas.microsoft.com/office/drawing/2014/main" id="{3AED8E19-5AEB-4696-905C-6F2114565852}"/>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378614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DD Agency - Content 1 Breadcrumbs">
    <p:spTree>
      <p:nvGrpSpPr>
        <p:cNvPr id="1" name=""/>
        <p:cNvGrpSpPr/>
        <p:nvPr/>
      </p:nvGrpSpPr>
      <p:grpSpPr>
        <a:xfrm>
          <a:off x="0" y="0"/>
          <a:ext cx="0" cy="0"/>
          <a:chOff x="0" y="0"/>
          <a:chExt cx="0" cy="0"/>
        </a:xfrm>
      </p:grpSpPr>
      <p:sp>
        <p:nvSpPr>
          <p:cNvPr id="62" name="Shape 62"/>
          <p:cNvSpPr>
            <a:spLocks noGrp="1"/>
          </p:cNvSpPr>
          <p:nvPr>
            <p:ph type="title"/>
          </p:nvPr>
        </p:nvSpPr>
        <p:spPr>
          <a:xfrm>
            <a:off x="914400" y="942141"/>
            <a:ext cx="10363200" cy="709008"/>
          </a:xfrm>
          <a:prstGeom prst="rect">
            <a:avLst/>
          </a:prstGeom>
        </p:spPr>
        <p:txBody>
          <a:bodyPr/>
          <a:lstStyle/>
          <a:p>
            <a:r>
              <a:t>Title Text</a:t>
            </a:r>
          </a:p>
        </p:txBody>
      </p:sp>
      <p:sp>
        <p:nvSpPr>
          <p:cNvPr id="63" name="Shape 63"/>
          <p:cNvSpPr>
            <a:spLocks noGrp="1"/>
          </p:cNvSpPr>
          <p:nvPr>
            <p:ph type="body" sz="quarter" idx="1"/>
          </p:nvPr>
        </p:nvSpPr>
        <p:spPr>
          <a:xfrm>
            <a:off x="914721" y="1651148"/>
            <a:ext cx="10362880" cy="647701"/>
          </a:xfrm>
          <a:prstGeom prst="rect">
            <a:avLst/>
          </a:prstGeom>
        </p:spPr>
        <p:txBody>
          <a:bodyPr>
            <a:normAutofit/>
          </a:bodyPr>
          <a:lstStyle>
            <a:lvl1pPr marL="0" indent="0">
              <a:lnSpc>
                <a:spcPct val="130000"/>
              </a:lnSpc>
              <a:spcBef>
                <a:spcPts val="500"/>
              </a:spcBef>
              <a:buClrTx/>
              <a:buSzTx/>
              <a:buFontTx/>
              <a:buNone/>
              <a:defRPr sz="1200" spc="0"/>
            </a:lvl1pPr>
            <a:lvl2pPr marL="0" indent="228600">
              <a:lnSpc>
                <a:spcPct val="130000"/>
              </a:lnSpc>
              <a:spcBef>
                <a:spcPts val="500"/>
              </a:spcBef>
              <a:buClrTx/>
              <a:buSzTx/>
              <a:buFontTx/>
              <a:buNone/>
              <a:defRPr sz="1200" spc="0"/>
            </a:lvl2pPr>
            <a:lvl3pPr marL="0" indent="457200">
              <a:lnSpc>
                <a:spcPct val="130000"/>
              </a:lnSpc>
              <a:spcBef>
                <a:spcPts val="500"/>
              </a:spcBef>
              <a:buClrTx/>
              <a:buSzTx/>
              <a:buFontTx/>
              <a:buNone/>
              <a:defRPr sz="1200" spc="0"/>
            </a:lvl3pPr>
            <a:lvl4pPr marL="0" indent="685800">
              <a:lnSpc>
                <a:spcPct val="130000"/>
              </a:lnSpc>
              <a:spcBef>
                <a:spcPts val="500"/>
              </a:spcBef>
              <a:buClrTx/>
              <a:buSzTx/>
              <a:buFontTx/>
              <a:buNone/>
              <a:defRPr sz="1200" spc="0"/>
            </a:lvl4pPr>
            <a:lvl5pPr marL="0" indent="914400">
              <a:lnSpc>
                <a:spcPct val="130000"/>
              </a:lnSpc>
              <a:spcBef>
                <a:spcPts val="500"/>
              </a:spcBef>
              <a:buClrTx/>
              <a:buSzTx/>
              <a:buFontTx/>
              <a:buNone/>
              <a:defRPr sz="1200" spc="0"/>
            </a:lvl5pPr>
          </a:lstStyle>
          <a:p>
            <a:r>
              <a:t>Body Level One</a:t>
            </a:r>
          </a:p>
          <a:p>
            <a:pPr lvl="1"/>
            <a:r>
              <a:t>Body Level Two</a:t>
            </a:r>
          </a:p>
          <a:p>
            <a:pPr lvl="2"/>
            <a:r>
              <a:t>Body Level Three</a:t>
            </a:r>
          </a:p>
          <a:p>
            <a:pPr lvl="3"/>
            <a:r>
              <a:t>Body Level Four</a:t>
            </a:r>
          </a:p>
          <a:p>
            <a:pPr lvl="4"/>
            <a:r>
              <a:t>Body Level Five</a:t>
            </a:r>
          </a:p>
        </p:txBody>
      </p:sp>
      <p:sp>
        <p:nvSpPr>
          <p:cNvPr id="64" name="Shape 64"/>
          <p:cNvSpPr>
            <a:spLocks noGrp="1"/>
          </p:cNvSpPr>
          <p:nvPr>
            <p:ph type="body" sz="quarter" idx="13"/>
          </p:nvPr>
        </p:nvSpPr>
        <p:spPr>
          <a:xfrm>
            <a:off x="914971" y="544050"/>
            <a:ext cx="3186113" cy="203201"/>
          </a:xfrm>
          <a:prstGeom prst="rect">
            <a:avLst/>
          </a:prstGeom>
        </p:spPr>
        <p:txBody>
          <a:bodyPr>
            <a:normAutofit/>
          </a:bodyPr>
          <a:lstStyle>
            <a:lvl1pPr marL="0" indent="0">
              <a:buClrTx/>
              <a:buSzTx/>
              <a:buFontTx/>
              <a:buNone/>
              <a:defRPr sz="1800" spc="400">
                <a:solidFill>
                  <a:schemeClr val="accent5"/>
                </a:solidFill>
                <a:latin typeface="Nexa Black"/>
                <a:ea typeface="Nexa Black"/>
                <a:cs typeface="Nexa Black"/>
                <a:sym typeface="Nexa Black"/>
              </a:defRPr>
            </a:lvl1pPr>
          </a:lstStyle>
          <a:p>
            <a:pPr marL="0" indent="0">
              <a:buClrTx/>
              <a:buSzTx/>
              <a:buFontTx/>
              <a:buNone/>
              <a:defRPr sz="1800" spc="400">
                <a:solidFill>
                  <a:schemeClr val="accent5"/>
                </a:solidFill>
                <a:latin typeface="Nexa Black"/>
                <a:ea typeface="Nexa Black"/>
                <a:cs typeface="Nexa Black"/>
                <a:sym typeface="Nexa Black"/>
              </a:defRPr>
            </a:pPr>
            <a:endParaRPr/>
          </a:p>
        </p:txBody>
      </p:sp>
      <p:sp>
        <p:nvSpPr>
          <p:cNvPr id="65" name="Shape 65"/>
          <p:cNvSpPr>
            <a:spLocks noGrp="1"/>
          </p:cNvSpPr>
          <p:nvPr>
            <p:ph type="sldNum" sz="quarter" idx="2"/>
          </p:nvPr>
        </p:nvSpPr>
        <p:spPr>
          <a:xfrm>
            <a:off x="914719" y="6444147"/>
            <a:ext cx="267768" cy="311151"/>
          </a:xfrm>
          <a:prstGeom prst="rect">
            <a:avLst/>
          </a:prstGeom>
        </p:spPr>
        <p:txBody>
          <a:bodyPr/>
          <a:lstStyle/>
          <a:p>
            <a:fld id="{86CB4B4D-7CA3-9044-876B-883B54F8677D}" type="slidenum">
              <a:t>‹#›</a:t>
            </a:fld>
            <a:endParaRPr dirty="0"/>
          </a:p>
        </p:txBody>
      </p:sp>
      <p:pic>
        <p:nvPicPr>
          <p:cNvPr id="6" name="Picture 5">
            <a:extLst>
              <a:ext uri="{FF2B5EF4-FFF2-40B4-BE49-F238E27FC236}">
                <a16:creationId xmlns:a16="http://schemas.microsoft.com/office/drawing/2014/main" id="{32C983A3-581E-4BBE-A931-F12632EEDAF6}"/>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3706915812"/>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Title Slide - Circle Black">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4210150" y="1530450"/>
            <a:ext cx="3780000" cy="3780000"/>
          </a:xfrm>
          <a:prstGeom prst="ellipse">
            <a:avLst/>
          </a:prstGeom>
          <a:ln w="25400">
            <a:solidFill>
              <a:schemeClr val="accent1"/>
            </a:solidFill>
          </a:ln>
        </p:spPr>
        <p:txBody>
          <a:bodyPr lIns="108000" tIns="108000" rIns="108000" bIns="108000" anchor="ctr" anchorCtr="0">
            <a:normAutofit/>
          </a:bodyPr>
          <a:lstStyle>
            <a:lvl1pPr algn="ctr">
              <a:lnSpc>
                <a:spcPts val="3800"/>
              </a:lnSpc>
              <a:defRPr sz="3200" b="0">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Subtitle 2"/>
          <p:cNvSpPr>
            <a:spLocks noGrp="1"/>
          </p:cNvSpPr>
          <p:nvPr>
            <p:ph type="subTitle" idx="1"/>
          </p:nvPr>
        </p:nvSpPr>
        <p:spPr bwMode="gray">
          <a:xfrm>
            <a:off x="475200" y="5845180"/>
            <a:ext cx="5592011"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bg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a:t>Click to edit Master subtitle style</a:t>
            </a:r>
          </a:p>
        </p:txBody>
      </p:sp>
      <p:sp>
        <p:nvSpPr>
          <p:cNvPr id="5" name="Text Placeholder 4"/>
          <p:cNvSpPr>
            <a:spLocks noGrp="1"/>
          </p:cNvSpPr>
          <p:nvPr>
            <p:ph type="body" sz="quarter" idx="10"/>
          </p:nvPr>
        </p:nvSpPr>
        <p:spPr>
          <a:xfrm>
            <a:off x="475200" y="6362699"/>
            <a:ext cx="5594349" cy="298451"/>
          </a:xfrm>
          <a:prstGeom prst="rect">
            <a:avLst/>
          </a:prstGeom>
        </p:spPr>
        <p:txBody>
          <a:bodyPr/>
          <a:lstStyle>
            <a:lvl1pPr>
              <a:spcAft>
                <a:spcPts val="0"/>
              </a:spcAft>
              <a:defRPr sz="105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16" name="Group 15"/>
          <p:cNvGrpSpPr>
            <a:grpSpLocks noChangeAspect="1"/>
          </p:cNvGrpSpPr>
          <p:nvPr userDrawn="1"/>
        </p:nvGrpSpPr>
        <p:grpSpPr>
          <a:xfrm>
            <a:off x="469900" y="457761"/>
            <a:ext cx="1998000" cy="374400"/>
            <a:chOff x="398463" y="404813"/>
            <a:chExt cx="1627187" cy="307976"/>
          </a:xfrm>
          <a:solidFill>
            <a:schemeClr val="tx1"/>
          </a:solidFill>
        </p:grpSpPr>
        <p:sp>
          <p:nvSpPr>
            <p:cNvPr id="17"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18"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19" name="Rectangle 7"/>
            <p:cNvSpPr>
              <a:spLocks noChangeArrowheads="1"/>
            </p:cNvSpPr>
            <p:nvPr userDrawn="1"/>
          </p:nvSpPr>
          <p:spPr bwMode="auto">
            <a:xfrm>
              <a:off x="906463" y="404813"/>
              <a:ext cx="74612" cy="30321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20"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21" name="Rectangle 9"/>
            <p:cNvSpPr>
              <a:spLocks noChangeArrowheads="1"/>
            </p:cNvSpPr>
            <p:nvPr userDrawn="1"/>
          </p:nvSpPr>
          <p:spPr bwMode="auto">
            <a:xfrm>
              <a:off x="1257300" y="482601"/>
              <a:ext cx="74612" cy="2254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33" name="Rectangle 10"/>
            <p:cNvSpPr>
              <a:spLocks noChangeArrowheads="1"/>
            </p:cNvSpPr>
            <p:nvPr userDrawn="1"/>
          </p:nvSpPr>
          <p:spPr bwMode="auto">
            <a:xfrm>
              <a:off x="1257300" y="404813"/>
              <a:ext cx="74612" cy="508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34"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35"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36"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sp>
          <p:nvSpPr>
            <p:cNvPr id="37"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prstClr val="white"/>
                </a:solidFill>
              </a:endParaRPr>
            </a:p>
          </p:txBody>
        </p:sp>
      </p:grpSp>
      <p:pic>
        <p:nvPicPr>
          <p:cNvPr id="22" name="Picture 21">
            <a:extLst>
              <a:ext uri="{FF2B5EF4-FFF2-40B4-BE49-F238E27FC236}">
                <a16:creationId xmlns:a16="http://schemas.microsoft.com/office/drawing/2014/main" id="{B931AE89-D071-495C-8165-E41D32F61C9B}"/>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643075531"/>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15:guide id="1" orient="horz" pos="408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4"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5"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pic>
        <p:nvPicPr>
          <p:cNvPr id="6" name="Picture 5">
            <a:extLst>
              <a:ext uri="{FF2B5EF4-FFF2-40B4-BE49-F238E27FC236}">
                <a16:creationId xmlns:a16="http://schemas.microsoft.com/office/drawing/2014/main" id="{6402A32B-BA49-40E7-BCE5-4F9A94D957E2}"/>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366799055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ubhead &amp; Breadcrumb">
    <p:spTree>
      <p:nvGrpSpPr>
        <p:cNvPr id="1" name=""/>
        <p:cNvGrpSpPr/>
        <p:nvPr/>
      </p:nvGrpSpPr>
      <p:grpSpPr>
        <a:xfrm>
          <a:off x="0" y="0"/>
          <a:ext cx="0" cy="0"/>
          <a:chOff x="0" y="0"/>
          <a:chExt cx="0" cy="0"/>
        </a:xfrm>
      </p:grpSpPr>
      <p:sp>
        <p:nvSpPr>
          <p:cNvPr id="2" name="Title 1"/>
          <p:cNvSpPr>
            <a:spLocks noGrp="1"/>
          </p:cNvSpPr>
          <p:nvPr>
            <p:ph type="title"/>
          </p:nvPr>
        </p:nvSpPr>
        <p:spPr>
          <a:xfrm>
            <a:off x="914400" y="694944"/>
            <a:ext cx="10363200" cy="594360"/>
          </a:xfrm>
        </p:spPr>
        <p:txBody>
          <a:bodyPr vert="horz" lIns="0" tIns="45720" rIns="0" bIns="0" rtlCol="0" anchor="b" anchorCtr="0">
            <a:noAutofit/>
          </a:bodyPr>
          <a:lstStyle>
            <a:lvl1pPr>
              <a:defRPr lang="en-US" sz="3600" spc="-75" dirty="0">
                <a:latin typeface="+mj-lt"/>
              </a:defRPr>
            </a:lvl1pPr>
          </a:lstStyle>
          <a:p>
            <a:pPr lvl="0" defTabSz="685800">
              <a:lnSpc>
                <a:spcPct val="85000"/>
              </a:lnSpc>
            </a:pPr>
            <a:r>
              <a:rPr lang="en-US"/>
              <a:t>Click to edit Master title style</a:t>
            </a:r>
          </a:p>
        </p:txBody>
      </p:sp>
      <p:sp>
        <p:nvSpPr>
          <p:cNvPr id="4" name="Text Placeholder 8"/>
          <p:cNvSpPr>
            <a:spLocks noGrp="1"/>
          </p:cNvSpPr>
          <p:nvPr>
            <p:ph type="body" sz="quarter" idx="14"/>
          </p:nvPr>
        </p:nvSpPr>
        <p:spPr>
          <a:xfrm>
            <a:off x="914721" y="1353312"/>
            <a:ext cx="10362880" cy="475488"/>
          </a:xfrm>
        </p:spPr>
        <p:txBody>
          <a:bodyPr vert="horz" lIns="0" tIns="0" rIns="0" bIns="0" rtlCol="0">
            <a:noAutofit/>
          </a:bodyPr>
          <a:lstStyle>
            <a:lvl1pPr marL="0" indent="0">
              <a:buNone/>
              <a:defRPr lang="en-US" sz="1200"/>
            </a:lvl1pPr>
          </a:lstStyle>
          <a:p>
            <a:pPr marL="228600" lvl="0" indent="-228600">
              <a:lnSpc>
                <a:spcPct val="130000"/>
              </a:lnSpc>
            </a:pPr>
            <a:r>
              <a:rPr lang="en-US"/>
              <a:t>Click to edit Master text styles</a:t>
            </a:r>
          </a:p>
        </p:txBody>
      </p:sp>
      <p:sp>
        <p:nvSpPr>
          <p:cNvPr id="8" name="Text Placeholder 5"/>
          <p:cNvSpPr>
            <a:spLocks noGrp="1"/>
          </p:cNvSpPr>
          <p:nvPr>
            <p:ph type="body" sz="quarter" idx="15" hasCustomPrompt="1"/>
          </p:nvPr>
        </p:nvSpPr>
        <p:spPr>
          <a:xfrm>
            <a:off x="914971" y="466344"/>
            <a:ext cx="3355848" cy="203200"/>
          </a:xfrm>
        </p:spPr>
        <p:txBody>
          <a:bodyPr vert="horz" lIns="0" tIns="0" rIns="0" bIns="0" rtlCol="0">
            <a:noAutofit/>
          </a:bodyPr>
          <a:lstStyle>
            <a:lvl1pPr marL="0" indent="0">
              <a:buNone/>
              <a:defRPr lang="en-US" sz="900" b="1" kern="0" cap="all" spc="250" baseline="0" dirty="0">
                <a:solidFill>
                  <a:schemeClr val="accent5">
                    <a:lumMod val="60000"/>
                    <a:lumOff val="40000"/>
                  </a:schemeClr>
                </a:solidFill>
                <a:ea typeface="Nexa Black" charset="0"/>
                <a:cs typeface="Nexa Black" charset="0"/>
              </a:defRPr>
            </a:lvl1pPr>
          </a:lstStyle>
          <a:p>
            <a:pPr marL="228600" lvl="0" indent="-228600"/>
            <a:r>
              <a:rPr lang="en-US"/>
              <a:t>BREADCRUMBS</a:t>
            </a:r>
          </a:p>
        </p:txBody>
      </p:sp>
      <p:pic>
        <p:nvPicPr>
          <p:cNvPr id="5" name="Picture 4">
            <a:extLst>
              <a:ext uri="{FF2B5EF4-FFF2-40B4-BE49-F238E27FC236}">
                <a16:creationId xmlns:a16="http://schemas.microsoft.com/office/drawing/2014/main" id="{B8D41FE7-BE41-4D5A-86C0-49F979D4F9F9}"/>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519713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Left, Subhead">
    <p:spTree>
      <p:nvGrpSpPr>
        <p:cNvPr id="1" name=""/>
        <p:cNvGrpSpPr/>
        <p:nvPr/>
      </p:nvGrpSpPr>
      <p:grpSpPr>
        <a:xfrm>
          <a:off x="0" y="0"/>
          <a:ext cx="0" cy="0"/>
          <a:chOff x="0" y="0"/>
          <a:chExt cx="0" cy="0"/>
        </a:xfrm>
      </p:grpSpPr>
      <p:sp>
        <p:nvSpPr>
          <p:cNvPr id="2" name="Title 1"/>
          <p:cNvSpPr>
            <a:spLocks noGrp="1"/>
          </p:cNvSpPr>
          <p:nvPr>
            <p:ph type="title"/>
          </p:nvPr>
        </p:nvSpPr>
        <p:spPr>
          <a:xfrm>
            <a:off x="914400" y="804672"/>
            <a:ext cx="3347390" cy="1995802"/>
          </a:xfrm>
        </p:spPr>
        <p:txBody>
          <a:bodyPr vert="horz" lIns="0" tIns="45720" rIns="0" bIns="0" rtlCol="0" anchor="t" anchorCtr="0">
            <a:noAutofit/>
          </a:bodyPr>
          <a:lstStyle>
            <a:lvl1pPr>
              <a:defRPr lang="en-US" sz="3600" spc="-75" dirty="0">
                <a:latin typeface="+mj-lt"/>
              </a:defRPr>
            </a:lvl1pPr>
          </a:lstStyle>
          <a:p>
            <a:pPr lvl="0" defTabSz="685800">
              <a:lnSpc>
                <a:spcPct val="85000"/>
              </a:lnSpc>
            </a:pPr>
            <a:r>
              <a:rPr lang="en-US"/>
              <a:t>Click to edit Master title style</a:t>
            </a:r>
          </a:p>
        </p:txBody>
      </p:sp>
      <p:sp>
        <p:nvSpPr>
          <p:cNvPr id="4" name="Text Placeholder 4"/>
          <p:cNvSpPr>
            <a:spLocks noGrp="1"/>
          </p:cNvSpPr>
          <p:nvPr>
            <p:ph type="body" sz="quarter" idx="16" hasCustomPrompt="1"/>
          </p:nvPr>
        </p:nvSpPr>
        <p:spPr>
          <a:xfrm>
            <a:off x="914400" y="2743200"/>
            <a:ext cx="3355975" cy="1169988"/>
          </a:xfrm>
        </p:spPr>
        <p:txBody>
          <a:bodyPr/>
          <a:lstStyle>
            <a:lvl1pPr marL="0" indent="0">
              <a:lnSpc>
                <a:spcPct val="130000"/>
              </a:lnSpc>
              <a:buNone/>
              <a:defRPr sz="1200" baseline="0"/>
            </a:lvl1pPr>
          </a:lstStyle>
          <a:p>
            <a:pPr lvl="0"/>
            <a:r>
              <a:rPr lang="en-US"/>
              <a:t>Click to edit Master text styles</a:t>
            </a:r>
          </a:p>
        </p:txBody>
      </p:sp>
      <p:pic>
        <p:nvPicPr>
          <p:cNvPr id="5" name="Picture 4">
            <a:extLst>
              <a:ext uri="{FF2B5EF4-FFF2-40B4-BE49-F238E27FC236}">
                <a16:creationId xmlns:a16="http://schemas.microsoft.com/office/drawing/2014/main" id="{C4A2502F-AA2C-4824-8DA9-24B35CAC2AB7}"/>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2368690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Left, Subhead &amp; Breadcrumb">
    <p:spTree>
      <p:nvGrpSpPr>
        <p:cNvPr id="1" name=""/>
        <p:cNvGrpSpPr/>
        <p:nvPr/>
      </p:nvGrpSpPr>
      <p:grpSpPr>
        <a:xfrm>
          <a:off x="0" y="0"/>
          <a:ext cx="0" cy="0"/>
          <a:chOff x="0" y="0"/>
          <a:chExt cx="0" cy="0"/>
        </a:xfrm>
      </p:grpSpPr>
      <p:sp>
        <p:nvSpPr>
          <p:cNvPr id="2" name="Title 1"/>
          <p:cNvSpPr>
            <a:spLocks noGrp="1"/>
          </p:cNvSpPr>
          <p:nvPr>
            <p:ph type="title"/>
          </p:nvPr>
        </p:nvSpPr>
        <p:spPr>
          <a:xfrm>
            <a:off x="914400" y="804672"/>
            <a:ext cx="3352800" cy="1993390"/>
          </a:xfrm>
        </p:spPr>
        <p:txBody>
          <a:bodyPr vert="horz" lIns="0" tIns="45720" rIns="0" bIns="0" rtlCol="0" anchor="t" anchorCtr="0">
            <a:noAutofit/>
          </a:bodyPr>
          <a:lstStyle>
            <a:lvl1pPr>
              <a:defRPr lang="en-US" sz="3600" spc="-75" dirty="0">
                <a:latin typeface="+mj-lt"/>
              </a:defRPr>
            </a:lvl1pPr>
          </a:lstStyle>
          <a:p>
            <a:pPr lvl="0" defTabSz="685800">
              <a:lnSpc>
                <a:spcPct val="85000"/>
              </a:lnSpc>
            </a:pPr>
            <a:r>
              <a:rPr lang="en-US"/>
              <a:t>Click to edit Master title style</a:t>
            </a:r>
          </a:p>
        </p:txBody>
      </p:sp>
      <p:sp>
        <p:nvSpPr>
          <p:cNvPr id="8" name="Text Placeholder 5"/>
          <p:cNvSpPr>
            <a:spLocks noGrp="1"/>
          </p:cNvSpPr>
          <p:nvPr>
            <p:ph type="body" sz="quarter" idx="15" hasCustomPrompt="1"/>
          </p:nvPr>
        </p:nvSpPr>
        <p:spPr>
          <a:xfrm>
            <a:off x="914971" y="466344"/>
            <a:ext cx="3355848" cy="203200"/>
          </a:xfrm>
        </p:spPr>
        <p:txBody>
          <a:bodyPr vert="horz" lIns="0" tIns="0" rIns="0" bIns="0" rtlCol="0">
            <a:noAutofit/>
          </a:bodyPr>
          <a:lstStyle>
            <a:lvl1pPr marL="0" indent="0">
              <a:buNone/>
              <a:defRPr lang="en-US" sz="900" b="1" kern="0" cap="all" spc="250" baseline="0" dirty="0">
                <a:solidFill>
                  <a:schemeClr val="accent5">
                    <a:lumMod val="60000"/>
                    <a:lumOff val="40000"/>
                  </a:schemeClr>
                </a:solidFill>
                <a:ea typeface="Nexa Black" charset="0"/>
                <a:cs typeface="Nexa Black" charset="0"/>
              </a:defRPr>
            </a:lvl1pPr>
          </a:lstStyle>
          <a:p>
            <a:pPr marL="228600" lvl="0" indent="-228600"/>
            <a:r>
              <a:rPr lang="en-US"/>
              <a:t>BREADCRUMBS</a:t>
            </a:r>
          </a:p>
        </p:txBody>
      </p:sp>
      <p:sp>
        <p:nvSpPr>
          <p:cNvPr id="5" name="Text Placeholder 4"/>
          <p:cNvSpPr>
            <a:spLocks noGrp="1"/>
          </p:cNvSpPr>
          <p:nvPr>
            <p:ph type="body" sz="quarter" idx="16" hasCustomPrompt="1"/>
          </p:nvPr>
        </p:nvSpPr>
        <p:spPr>
          <a:xfrm>
            <a:off x="914400" y="2743200"/>
            <a:ext cx="3355975" cy="1169988"/>
          </a:xfrm>
        </p:spPr>
        <p:txBody>
          <a:bodyPr/>
          <a:lstStyle>
            <a:lvl1pPr marL="0" indent="0">
              <a:lnSpc>
                <a:spcPct val="130000"/>
              </a:lnSpc>
              <a:buNone/>
              <a:defRPr sz="1200" baseline="0"/>
            </a:lvl1pPr>
          </a:lstStyle>
          <a:p>
            <a:pPr lvl="0"/>
            <a:r>
              <a:rPr lang="en-US"/>
              <a:t>Click to edit Master text styles</a:t>
            </a:r>
          </a:p>
        </p:txBody>
      </p:sp>
      <p:pic>
        <p:nvPicPr>
          <p:cNvPr id="6" name="Picture 5">
            <a:extLst>
              <a:ext uri="{FF2B5EF4-FFF2-40B4-BE49-F238E27FC236}">
                <a16:creationId xmlns:a16="http://schemas.microsoft.com/office/drawing/2014/main" id="{6822EC13-7358-42CE-A351-045F28D7DAB2}"/>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2134661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D4C347A-4872-46E1-8F51-FF9149272D52}"/>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965618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Closin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91001" y="1961812"/>
            <a:ext cx="8001000" cy="2921731"/>
          </a:xfrm>
        </p:spPr>
        <p:txBody>
          <a:bodyPr anchor="b" anchorCtr="0"/>
          <a:lstStyle>
            <a:lvl1pPr>
              <a:lnSpc>
                <a:spcPct val="85000"/>
              </a:lnSpc>
              <a:defRPr sz="5400" b="1" baseline="0">
                <a:latin typeface="+mn-lt"/>
              </a:defRPr>
            </a:lvl1pPr>
          </a:lstStyle>
          <a:p>
            <a:r>
              <a:rPr lang="en-US"/>
              <a:t>Thank You </a:t>
            </a:r>
            <a:br>
              <a:rPr lang="en-US"/>
            </a:br>
            <a:r>
              <a:rPr lang="en-US"/>
              <a:t>Goes Here.</a:t>
            </a:r>
          </a:p>
        </p:txBody>
      </p:sp>
      <p:sp>
        <p:nvSpPr>
          <p:cNvPr id="9" name="Rectangle 8"/>
          <p:cNvSpPr/>
          <p:nvPr/>
        </p:nvSpPr>
        <p:spPr>
          <a:xfrm>
            <a:off x="4134012" y="5436072"/>
            <a:ext cx="7143588" cy="1421928"/>
          </a:xfrm>
          <a:prstGeom prst="rect">
            <a:avLst/>
          </a:prstGeom>
        </p:spPr>
        <p:txBody>
          <a:bodyPr wrap="square" numCol="2" spcCol="182880">
            <a:spAutoFit/>
          </a:bodyPr>
          <a:lstStyle/>
          <a:p>
            <a:pPr>
              <a:lnSpc>
                <a:spcPct val="120000"/>
              </a:lnSpc>
            </a:pPr>
            <a:r>
              <a:rPr lang="en-US" sz="700" dirty="0">
                <a:latin typeface="Open Sans" charset="0"/>
                <a:ea typeface="Open Sans" charset="0"/>
                <a:cs typeface="Open Sans" charset="0"/>
              </a:rPr>
              <a:t>This publication contains general information only, and none of the member firms of Deloitte Touche Tohmatsu Limited, its member firms, or their related entities (collective, the “Deloitte Network”) is, by means of this publication, rendering professional advice or services. Before making any decision or taking any action that may affect your business, you should consult a qualified professional adviser. No entity in the Deloitte Network shall be responsible for any loss whatsoever sustained by any person who relies on this publication.</a:t>
            </a:r>
          </a:p>
          <a:p>
            <a:pPr>
              <a:lnSpc>
                <a:spcPct val="120000"/>
              </a:lnSpc>
            </a:pPr>
            <a:br>
              <a:rPr lang="en-US" sz="700" dirty="0">
                <a:latin typeface="Open Sans" charset="0"/>
                <a:ea typeface="Open Sans" charset="0"/>
                <a:cs typeface="Open Sans" charset="0"/>
              </a:rPr>
            </a:br>
            <a:br>
              <a:rPr lang="en-US" sz="700" dirty="0">
                <a:latin typeface="Open Sans" charset="0"/>
                <a:ea typeface="Open Sans" charset="0"/>
                <a:cs typeface="Open Sans" charset="0"/>
              </a:rPr>
            </a:br>
            <a:endParaRPr lang="en-US" sz="700" dirty="0">
              <a:latin typeface="Open Sans" charset="0"/>
              <a:ea typeface="Open Sans" charset="0"/>
              <a:cs typeface="Open Sans" charset="0"/>
            </a:endParaRPr>
          </a:p>
          <a:p>
            <a:pPr>
              <a:lnSpc>
                <a:spcPct val="120000"/>
              </a:lnSpc>
            </a:pPr>
            <a:r>
              <a:rPr lang="en-US" sz="700" dirty="0">
                <a:latin typeface="Open Sans" charset="0"/>
                <a:ea typeface="Open Sans" charset="0"/>
                <a:cs typeface="Open Sans" charset="0"/>
              </a:rPr>
              <a:t>As used in this document, “Deloitte” means Deloitte Consulting LLP, a subsidiary of Deloitte LLP. Please see www.deloitte.com/us/about for a detailed description of the legal structure of Deloitte USA LLP, Deloitte LLP and their respective subsidiaries. Certain services may not be available to attest clients under </a:t>
            </a:r>
            <a:br>
              <a:rPr lang="en-US" sz="700" dirty="0">
                <a:latin typeface="Open Sans" charset="0"/>
                <a:ea typeface="Open Sans" charset="0"/>
                <a:cs typeface="Open Sans" charset="0"/>
              </a:rPr>
            </a:br>
            <a:r>
              <a:rPr lang="en-US" sz="700" dirty="0">
                <a:latin typeface="Open Sans" charset="0"/>
                <a:ea typeface="Open Sans" charset="0"/>
                <a:cs typeface="Open Sans" charset="0"/>
              </a:rPr>
              <a:t>the rules and regulations of public accounting.</a:t>
            </a:r>
          </a:p>
          <a:p>
            <a:endParaRPr lang="en-US" sz="700" dirty="0">
              <a:latin typeface="Open Sans" charset="0"/>
              <a:ea typeface="Open Sans" charset="0"/>
              <a:cs typeface="Open Sans" charset="0"/>
              <a:sym typeface="Frutiger Next Pro Light" charset="0"/>
            </a:endParaRPr>
          </a:p>
          <a:p>
            <a:r>
              <a:rPr lang="en-US" sz="700" b="1" dirty="0">
                <a:latin typeface="Open Sans" charset="0"/>
                <a:ea typeface="Open Sans" charset="0"/>
                <a:cs typeface="Open Sans" charset="0"/>
                <a:sym typeface="Frutiger Next Pro Light" charset="0"/>
              </a:rPr>
              <a:t>Copyright © 2017 Deloitte Development LLC. </a:t>
            </a:r>
            <a:br>
              <a:rPr lang="en-US" sz="700" dirty="0">
                <a:latin typeface="Open Sans" charset="0"/>
                <a:ea typeface="Open Sans" charset="0"/>
                <a:cs typeface="Open Sans" charset="0"/>
                <a:sym typeface="Frutiger Next Pro Light" charset="0"/>
              </a:rPr>
            </a:br>
            <a:r>
              <a:rPr lang="en-US" sz="700" b="1" dirty="0">
                <a:latin typeface="Open Sans" charset="0"/>
                <a:ea typeface="Open Sans" charset="0"/>
                <a:cs typeface="Open Sans" charset="0"/>
                <a:sym typeface="Frutiger Next Pro Light" charset="0"/>
              </a:rPr>
              <a:t>All rights reserved. </a:t>
            </a:r>
            <a:r>
              <a:rPr lang="en-US" sz="700" b="1" dirty="0">
                <a:latin typeface="Open Sans" charset="0"/>
                <a:ea typeface="Open Sans" charset="0"/>
                <a:cs typeface="Open Sans" charset="0"/>
              </a:rPr>
              <a:t>Member of Deloitte Touche Tohmatsu Limited</a:t>
            </a: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4400" y="762001"/>
            <a:ext cx="1788289" cy="828260"/>
          </a:xfrm>
          <a:prstGeom prst="rect">
            <a:avLst/>
          </a:prstGeom>
        </p:spPr>
      </p:pic>
      <p:pic>
        <p:nvPicPr>
          <p:cNvPr id="5" name="Picture 4">
            <a:extLst>
              <a:ext uri="{FF2B5EF4-FFF2-40B4-BE49-F238E27FC236}">
                <a16:creationId xmlns:a16="http://schemas.microsoft.com/office/drawing/2014/main" id="{B85F3A1A-4384-4923-909D-CD562255B9AA}"/>
              </a:ext>
            </a:extLst>
          </p:cNvPr>
          <p:cNvPicPr>
            <a:picLocks noChangeAspect="1"/>
          </p:cNvPicPr>
          <p:nvPr userDrawn="1"/>
        </p:nvPicPr>
        <p:blipFill rotWithShape="1">
          <a:blip r:embed="rId3"/>
          <a:srcRect l="10274"/>
          <a:stretch/>
        </p:blipFill>
        <p:spPr>
          <a:xfrm>
            <a:off x="10313974" y="327741"/>
            <a:ext cx="1452895" cy="628650"/>
          </a:xfrm>
          <a:prstGeom prst="rect">
            <a:avLst/>
          </a:prstGeom>
        </p:spPr>
      </p:pic>
    </p:spTree>
    <p:extLst>
      <p:ext uri="{BB962C8B-B14F-4D97-AF65-F5344CB8AC3E}">
        <p14:creationId xmlns:p14="http://schemas.microsoft.com/office/powerpoint/2010/main" val="342731198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Master Blocker">
    <p:bg>
      <p:bgPr>
        <a:solidFill>
          <a:schemeClr val="accent2"/>
        </a:solidFill>
        <a:effectLst/>
      </p:bgPr>
    </p:bg>
    <p:spTree>
      <p:nvGrpSpPr>
        <p:cNvPr id="1" name=""/>
        <p:cNvGrpSpPr/>
        <p:nvPr/>
      </p:nvGrpSpPr>
      <p:grpSpPr>
        <a:xfrm>
          <a:off x="0" y="0"/>
          <a:ext cx="0" cy="0"/>
          <a:chOff x="0" y="0"/>
          <a:chExt cx="0" cy="0"/>
        </a:xfrm>
      </p:grpSpPr>
      <p:sp>
        <p:nvSpPr>
          <p:cNvPr id="3" name="TextBox 2"/>
          <p:cNvSpPr txBox="1"/>
          <p:nvPr userDrawn="1"/>
        </p:nvSpPr>
        <p:spPr>
          <a:xfrm>
            <a:off x="914400" y="1217629"/>
            <a:ext cx="10363200" cy="4616648"/>
          </a:xfrm>
          <a:prstGeom prst="rect">
            <a:avLst/>
          </a:prstGeom>
          <a:noFill/>
        </p:spPr>
        <p:txBody>
          <a:bodyPr wrap="square" rtlCol="0">
            <a:spAutoFit/>
          </a:bodyPr>
          <a:lstStyle/>
          <a:p>
            <a:pPr algn="ctr"/>
            <a:r>
              <a:rPr lang="en-US" sz="11500" b="1" dirty="0"/>
              <a:t>Do not use this</a:t>
            </a:r>
            <a:r>
              <a:rPr lang="en-US" sz="11500" b="1" baseline="0" dirty="0"/>
              <a:t> layout</a:t>
            </a:r>
          </a:p>
          <a:p>
            <a:pPr algn="ctr"/>
            <a:endParaRPr lang="en-US" sz="3200" b="1" baseline="0" dirty="0"/>
          </a:p>
          <a:p>
            <a:pPr algn="ctr"/>
            <a:r>
              <a:rPr lang="en-US" sz="3200" b="0" baseline="0" dirty="0"/>
              <a:t>Delete any master slides that occur after this layout</a:t>
            </a:r>
            <a:endParaRPr lang="en-US" sz="3200" b="0" dirty="0"/>
          </a:p>
        </p:txBody>
      </p:sp>
    </p:spTree>
    <p:extLst>
      <p:ext uri="{BB962C8B-B14F-4D97-AF65-F5344CB8AC3E}">
        <p14:creationId xmlns:p14="http://schemas.microsoft.com/office/powerpoint/2010/main" val="2383201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Divider, Image Top">
    <p:bg>
      <p:bgPr>
        <a:solidFill>
          <a:schemeClr val="bg1"/>
        </a:solidFill>
        <a:effectLst/>
      </p:bgPr>
    </p:bg>
    <p:spTree>
      <p:nvGrpSpPr>
        <p:cNvPr id="1" name=""/>
        <p:cNvGrpSpPr/>
        <p:nvPr/>
      </p:nvGrpSpPr>
      <p:grpSpPr>
        <a:xfrm>
          <a:off x="0" y="0"/>
          <a:ext cx="0" cy="0"/>
          <a:chOff x="0" y="0"/>
          <a:chExt cx="0" cy="0"/>
        </a:xfrm>
      </p:grpSpPr>
      <p:sp>
        <p:nvSpPr>
          <p:cNvPr id="6" name="Picture Placeholder 5"/>
          <p:cNvSpPr>
            <a:spLocks noGrp="1"/>
          </p:cNvSpPr>
          <p:nvPr>
            <p:ph type="pic" sz="quarter" idx="11"/>
          </p:nvPr>
        </p:nvSpPr>
        <p:spPr>
          <a:xfrm>
            <a:off x="0" y="1"/>
            <a:ext cx="12192000" cy="3972393"/>
          </a:xfrm>
        </p:spPr>
        <p:txBody>
          <a:bodyPr anchor="ctr"/>
          <a:lstStyle>
            <a:lvl1pPr marL="0" indent="0" algn="ctr">
              <a:buNone/>
              <a:defRPr>
                <a:solidFill>
                  <a:srgbClr val="FFFFFF"/>
                </a:solidFill>
              </a:defRPr>
            </a:lvl1pPr>
          </a:lstStyle>
          <a:p>
            <a:r>
              <a:rPr lang="en-US" dirty="0"/>
              <a:t>Drag picture to placeholder or click icon to add</a:t>
            </a:r>
          </a:p>
        </p:txBody>
      </p:sp>
      <p:sp>
        <p:nvSpPr>
          <p:cNvPr id="3" name="Title 1"/>
          <p:cNvSpPr>
            <a:spLocks noGrp="1"/>
          </p:cNvSpPr>
          <p:nvPr>
            <p:ph type="title" hasCustomPrompt="1"/>
          </p:nvPr>
        </p:nvSpPr>
        <p:spPr>
          <a:xfrm>
            <a:off x="914400" y="4092315"/>
            <a:ext cx="10363200" cy="1385500"/>
          </a:xfrm>
        </p:spPr>
        <p:txBody>
          <a:bodyPr vert="horz" lIns="0" tIns="182880" rIns="0" bIns="0" rtlCol="0" anchor="b" anchorCtr="0">
            <a:normAutofit/>
          </a:bodyPr>
          <a:lstStyle>
            <a:lvl1pPr>
              <a:defRPr lang="en-US" sz="4400" b="1" dirty="0">
                <a:solidFill>
                  <a:sysClr val="windowText" lastClr="000000"/>
                </a:solidFill>
                <a:latin typeface="+mn-lt"/>
              </a:defRPr>
            </a:lvl1pPr>
          </a:lstStyle>
          <a:p>
            <a:pPr lvl="0">
              <a:lnSpc>
                <a:spcPct val="85000"/>
              </a:lnSpc>
            </a:pPr>
            <a:r>
              <a:rPr lang="en-US"/>
              <a:t>Divider</a:t>
            </a:r>
          </a:p>
        </p:txBody>
      </p:sp>
      <p:sp>
        <p:nvSpPr>
          <p:cNvPr id="4" name="Text Placeholder 4"/>
          <p:cNvSpPr>
            <a:spLocks noGrp="1"/>
          </p:cNvSpPr>
          <p:nvPr>
            <p:ph type="body" sz="quarter" idx="10" hasCustomPrompt="1"/>
          </p:nvPr>
        </p:nvSpPr>
        <p:spPr>
          <a:xfrm>
            <a:off x="914403" y="5717660"/>
            <a:ext cx="10363200" cy="621931"/>
          </a:xfrm>
        </p:spPr>
        <p:txBody>
          <a:bodyPr vert="horz" lIns="0" tIns="0" rIns="0" bIns="0" rtlCol="0">
            <a:noAutofit/>
          </a:bodyPr>
          <a:lstStyle>
            <a:lvl1pPr marL="0" indent="0">
              <a:buNone/>
              <a:defRPr lang="en-US" sz="1800" dirty="0"/>
            </a:lvl1pPr>
          </a:lstStyle>
          <a:p>
            <a:pPr marL="228600" lvl="0" indent="-228600">
              <a:lnSpc>
                <a:spcPct val="130000"/>
              </a:lnSpc>
            </a:pPr>
            <a:r>
              <a:rPr lang="en-US"/>
              <a:t>Subtitle</a:t>
            </a:r>
          </a:p>
        </p:txBody>
      </p:sp>
      <p:pic>
        <p:nvPicPr>
          <p:cNvPr id="5" name="Picture 4">
            <a:extLst>
              <a:ext uri="{FF2B5EF4-FFF2-40B4-BE49-F238E27FC236}">
                <a16:creationId xmlns:a16="http://schemas.microsoft.com/office/drawing/2014/main" id="{EFB1FBF4-81D7-406C-9263-2FC5193574AF}"/>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4208301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DD Agency - Content 1">
    <p:spTree>
      <p:nvGrpSpPr>
        <p:cNvPr id="1" name=""/>
        <p:cNvGrpSpPr/>
        <p:nvPr/>
      </p:nvGrpSpPr>
      <p:grpSpPr>
        <a:xfrm>
          <a:off x="0" y="0"/>
          <a:ext cx="0" cy="0"/>
          <a:chOff x="0" y="0"/>
          <a:chExt cx="0" cy="0"/>
        </a:xfrm>
      </p:grpSpPr>
      <p:sp>
        <p:nvSpPr>
          <p:cNvPr id="2" name="Title 1"/>
          <p:cNvSpPr>
            <a:spLocks noGrp="1"/>
          </p:cNvSpPr>
          <p:nvPr>
            <p:ph type="title"/>
          </p:nvPr>
        </p:nvSpPr>
        <p:spPr>
          <a:xfrm>
            <a:off x="914400" y="978408"/>
            <a:ext cx="10363200" cy="709007"/>
          </a:xfrm>
        </p:spPr>
        <p:txBody>
          <a:bodyPr/>
          <a:lstStyle>
            <a:lvl1pPr>
              <a:lnSpc>
                <a:spcPct val="85000"/>
              </a:lnSpc>
              <a:defRPr/>
            </a:lvl1pPr>
          </a:lstStyle>
          <a:p>
            <a:r>
              <a:rPr lang="en-US"/>
              <a:t>Click to edit Master title style</a:t>
            </a:r>
          </a:p>
        </p:txBody>
      </p:sp>
      <p:sp>
        <p:nvSpPr>
          <p:cNvPr id="4" name="Text Placeholder 8"/>
          <p:cNvSpPr>
            <a:spLocks noGrp="1"/>
          </p:cNvSpPr>
          <p:nvPr>
            <p:ph type="body" sz="quarter" idx="14"/>
          </p:nvPr>
        </p:nvSpPr>
        <p:spPr>
          <a:xfrm>
            <a:off x="914721" y="1691640"/>
            <a:ext cx="10362880" cy="647700"/>
          </a:xfrm>
        </p:spPr>
        <p:txBody>
          <a:bodyPr>
            <a:noAutofit/>
          </a:bodyPr>
          <a:lstStyle>
            <a:lvl1pPr marL="0" indent="0">
              <a:lnSpc>
                <a:spcPct val="130000"/>
              </a:lnSpc>
              <a:spcBef>
                <a:spcPts val="500"/>
              </a:spcBef>
              <a:buNone/>
              <a:defRPr sz="1200" spc="0" baseline="0">
                <a:solidFill>
                  <a:schemeClr val="tx2"/>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sp>
        <p:nvSpPr>
          <p:cNvPr id="6" name="Rectangle 2"/>
          <p:cNvSpPr>
            <a:spLocks/>
          </p:cNvSpPr>
          <p:nvPr/>
        </p:nvSpPr>
        <p:spPr bwMode="auto">
          <a:xfrm>
            <a:off x="914719" y="6444147"/>
            <a:ext cx="3347070" cy="12311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0" tIns="0" rIns="0" bIns="0">
            <a:spAutoFit/>
          </a:bodyPr>
          <a:lstStyle/>
          <a:p>
            <a:fld id="{C84F2FB2-4A16-1542-BD5E-F56870239E74}" type="slidenum">
              <a:rPr lang="en-US" sz="800" smtClean="0">
                <a:solidFill>
                  <a:schemeClr val="accent5"/>
                </a:solidFill>
                <a:latin typeface="Open Sans" charset="0"/>
                <a:ea typeface="Open Sans" charset="0"/>
                <a:cs typeface="Open Sans" charset="0"/>
                <a:sym typeface="Frutiger Next Pro Light" charset="0"/>
              </a:rPr>
              <a:t>‹#›</a:t>
            </a:fld>
            <a:r>
              <a:rPr lang="en-US" sz="800" dirty="0">
                <a:solidFill>
                  <a:schemeClr val="accent5"/>
                </a:solidFill>
                <a:latin typeface="Open Sans" charset="0"/>
                <a:ea typeface="Open Sans" charset="0"/>
                <a:cs typeface="Open Sans" charset="0"/>
                <a:sym typeface="Frutiger Next Pro Light" charset="0"/>
              </a:rPr>
              <a:t>  |  Copyright © 2016 Deloitte Development LLC. All rights reserved.</a:t>
            </a:r>
          </a:p>
        </p:txBody>
      </p:sp>
      <p:pic>
        <p:nvPicPr>
          <p:cNvPr id="5" name="Picture 4">
            <a:extLst>
              <a:ext uri="{FF2B5EF4-FFF2-40B4-BE49-F238E27FC236}">
                <a16:creationId xmlns:a16="http://schemas.microsoft.com/office/drawing/2014/main" id="{D5375836-C8C1-4292-83EB-4BE0D16AF105}"/>
              </a:ext>
            </a:extLst>
          </p:cNvPr>
          <p:cNvPicPr>
            <a:picLocks noChangeAspect="1"/>
          </p:cNvPicPr>
          <p:nvPr userDrawn="1"/>
        </p:nvPicPr>
        <p:blipFill rotWithShape="1">
          <a:blip r:embed="rId2"/>
          <a:srcRect l="10274"/>
          <a:stretch/>
        </p:blipFill>
        <p:spPr>
          <a:xfrm>
            <a:off x="10313974" y="327741"/>
            <a:ext cx="1452895" cy="628650"/>
          </a:xfrm>
          <a:prstGeom prst="rect">
            <a:avLst/>
          </a:prstGeom>
        </p:spPr>
      </p:pic>
    </p:spTree>
    <p:extLst>
      <p:ext uri="{BB962C8B-B14F-4D97-AF65-F5344CB8AC3E}">
        <p14:creationId xmlns:p14="http://schemas.microsoft.com/office/powerpoint/2010/main" val="3117698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14400" y="1828800"/>
            <a:ext cx="10363200" cy="4346274"/>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p:ph type="title"/>
          </p:nvPr>
        </p:nvSpPr>
        <p:spPr>
          <a:xfrm>
            <a:off x="914912" y="718263"/>
            <a:ext cx="10362688" cy="879756"/>
          </a:xfrm>
          <a:prstGeom prst="rect">
            <a:avLst/>
          </a:prstGeom>
        </p:spPr>
        <p:txBody>
          <a:bodyPr vert="horz" lIns="0" tIns="45720" rIns="91440" bIns="0" rtlCol="0" anchor="t" anchorCtr="0">
            <a:noAutofit/>
          </a:bodyPr>
          <a:lstStyle/>
          <a:p>
            <a:r>
              <a:rPr lang="en-US"/>
              <a:t>Click To Edit Master Title</a:t>
            </a:r>
          </a:p>
        </p:txBody>
      </p:sp>
      <p:sp>
        <p:nvSpPr>
          <p:cNvPr id="4" name="Rectangle 2"/>
          <p:cNvSpPr>
            <a:spLocks/>
          </p:cNvSpPr>
          <p:nvPr userDrawn="1"/>
        </p:nvSpPr>
        <p:spPr bwMode="auto">
          <a:xfrm>
            <a:off x="11824019" y="6567258"/>
            <a:ext cx="181140" cy="12311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0" tIns="0" rIns="0" bIns="0">
            <a:spAutoFit/>
          </a:bodyPr>
          <a:lstStyle/>
          <a:p>
            <a:fld id="{C84F2FB2-4A16-1542-BD5E-F56870239E74}" type="slidenum">
              <a:rPr lang="en-US" sz="800" smtClean="0">
                <a:solidFill>
                  <a:schemeClr val="accent5">
                    <a:lumMod val="60000"/>
                    <a:lumOff val="40000"/>
                  </a:schemeClr>
                </a:solidFill>
                <a:latin typeface="Open Sans" charset="0"/>
                <a:ea typeface="Open Sans" charset="0"/>
                <a:cs typeface="Open Sans" charset="0"/>
                <a:sym typeface="Frutiger Next Pro Light" charset="0"/>
              </a:rPr>
              <a:t>‹#›</a:t>
            </a:fld>
            <a:r>
              <a:rPr lang="en-US" sz="800" dirty="0">
                <a:solidFill>
                  <a:schemeClr val="accent5">
                    <a:lumMod val="60000"/>
                    <a:lumOff val="40000"/>
                  </a:schemeClr>
                </a:solidFill>
                <a:latin typeface="Open Sans" charset="0"/>
                <a:ea typeface="Open Sans" charset="0"/>
                <a:cs typeface="Open Sans" charset="0"/>
                <a:sym typeface="Frutiger Next Pro Light" charset="0"/>
              </a:rPr>
              <a:t>  </a:t>
            </a:r>
          </a:p>
        </p:txBody>
      </p:sp>
      <p:pic>
        <p:nvPicPr>
          <p:cNvPr id="5" name="Picture 4">
            <a:extLst>
              <a:ext uri="{FF2B5EF4-FFF2-40B4-BE49-F238E27FC236}">
                <a16:creationId xmlns:a16="http://schemas.microsoft.com/office/drawing/2014/main" id="{93D13877-9F81-4D16-B359-83385108B2EB}"/>
              </a:ext>
            </a:extLst>
          </p:cNvPr>
          <p:cNvPicPr>
            <a:picLocks noChangeAspect="1"/>
          </p:cNvPicPr>
          <p:nvPr userDrawn="1"/>
        </p:nvPicPr>
        <p:blipFill rotWithShape="1">
          <a:blip r:embed="rId14"/>
          <a:srcRect l="10274"/>
          <a:stretch/>
        </p:blipFill>
        <p:spPr>
          <a:xfrm>
            <a:off x="10313974" y="327741"/>
            <a:ext cx="1452895" cy="628650"/>
          </a:xfrm>
          <a:prstGeom prst="rect">
            <a:avLst/>
          </a:prstGeom>
        </p:spPr>
      </p:pic>
    </p:spTree>
    <p:extLst>
      <p:ext uri="{BB962C8B-B14F-4D97-AF65-F5344CB8AC3E}">
        <p14:creationId xmlns:p14="http://schemas.microsoft.com/office/powerpoint/2010/main" val="4161011319"/>
      </p:ext>
    </p:extLst>
  </p:cSld>
  <p:clrMap bg1="lt1" tx1="dk1" bg2="lt2" tx2="dk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 id="2147484296" r:id="rId12"/>
  </p:sldLayoutIdLst>
  <p:txStyles>
    <p:titleStyle>
      <a:lvl1pPr algn="l" defTabSz="914400" rtl="0" eaLnBrk="1" latinLnBrk="0" hangingPunct="1">
        <a:lnSpc>
          <a:spcPct val="80000"/>
        </a:lnSpc>
        <a:spcBef>
          <a:spcPct val="0"/>
        </a:spcBef>
        <a:buNone/>
        <a:defRPr sz="4800" b="0" i="0" kern="1200" cap="none" spc="-100" baseline="0">
          <a:solidFill>
            <a:schemeClr val="tx1"/>
          </a:solidFill>
          <a:latin typeface="+mj-lt"/>
          <a:ea typeface="Bebas Neue" charset="0"/>
          <a:cs typeface="Chronicle Display Black"/>
        </a:defRPr>
      </a:lvl1pPr>
    </p:titleStyle>
    <p:bodyStyle>
      <a:lvl1pPr marL="228600" indent="-228600" algn="l" defTabSz="914400" rtl="0" eaLnBrk="1" latinLnBrk="0" hangingPunct="1">
        <a:lnSpc>
          <a:spcPct val="100000"/>
        </a:lnSpc>
        <a:spcBef>
          <a:spcPts val="1000"/>
        </a:spcBef>
        <a:buClr>
          <a:schemeClr val="accent5"/>
        </a:buClr>
        <a:buSzPct val="75000"/>
        <a:buFont typeface="Arial" panose="020B0604020202020204" pitchFamily="34" charset="0"/>
        <a:buChar char="•"/>
        <a:defRPr sz="2000" kern="1200" spc="-30">
          <a:solidFill>
            <a:schemeClr val="tx1"/>
          </a:solidFill>
          <a:latin typeface="+mn-lt"/>
          <a:ea typeface="Open Sans" charset="0"/>
          <a:cs typeface="Open Sans" charset="0"/>
        </a:defRPr>
      </a:lvl1pPr>
      <a:lvl2pPr marL="6858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800" kern="1200" spc="-30">
          <a:solidFill>
            <a:schemeClr val="tx1"/>
          </a:solidFill>
          <a:latin typeface="+mn-lt"/>
          <a:ea typeface="Open Sans" charset="0"/>
          <a:cs typeface="Open Sans" charset="0"/>
        </a:defRPr>
      </a:lvl2pPr>
      <a:lvl3pPr marL="11430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600" kern="1200" spc="-30">
          <a:solidFill>
            <a:schemeClr val="tx1"/>
          </a:solidFill>
          <a:latin typeface="+mn-lt"/>
          <a:ea typeface="Open Sans" charset="0"/>
          <a:cs typeface="Open Sans" charset="0"/>
        </a:defRPr>
      </a:lvl3pPr>
      <a:lvl4pPr marL="16002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400" kern="1200" spc="-30">
          <a:solidFill>
            <a:schemeClr val="tx1"/>
          </a:solidFill>
          <a:latin typeface="+mn-lt"/>
          <a:ea typeface="Open Sans" charset="0"/>
          <a:cs typeface="Open Sans" charset="0"/>
        </a:defRPr>
      </a:lvl4pPr>
      <a:lvl5pPr marL="20574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400" kern="1200" spc="-30">
          <a:solidFill>
            <a:schemeClr val="tx1"/>
          </a:solidFill>
          <a:latin typeface="+mn-lt"/>
          <a:ea typeface="Open Sans" charset="0"/>
          <a:cs typeface="Open Sans"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576">
          <p15:clr>
            <a:srgbClr val="F26B43"/>
          </p15:clr>
        </p15:guide>
        <p15:guide id="4" pos="7104">
          <p15:clr>
            <a:srgbClr val="F26B43"/>
          </p15:clr>
        </p15:guide>
        <p15:guide id="5" pos="2976">
          <p15:clr>
            <a:srgbClr val="F26B43"/>
          </p15:clr>
        </p15:guide>
        <p15:guide id="6" orient="horz" pos="1152">
          <p15:clr>
            <a:srgbClr val="F26B43"/>
          </p15:clr>
        </p15:guide>
        <p15:guide id="7" pos="26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471" y="427409"/>
            <a:ext cx="9657929" cy="594360"/>
          </a:xfrm>
        </p:spPr>
        <p:txBody>
          <a:bodyPr anchor="t"/>
          <a:lstStyle/>
          <a:p>
            <a:pPr lvl="0" defTabSz="684213" eaLnBrk="0" fontAlgn="base" hangingPunct="0">
              <a:lnSpc>
                <a:spcPts val="3200"/>
              </a:lnSpc>
              <a:spcBef>
                <a:spcPts val="0"/>
              </a:spcBef>
              <a:spcAft>
                <a:spcPct val="0"/>
              </a:spcAft>
              <a:buSzPct val="25000"/>
            </a:pPr>
            <a:r>
              <a:rPr lang="en-US" sz="3200" b="1" dirty="0"/>
              <a:t>COVID-19 has changed the way we do business…</a:t>
            </a:r>
          </a:p>
        </p:txBody>
      </p:sp>
      <p:sp>
        <p:nvSpPr>
          <p:cNvPr id="3" name="Rectangle 2">
            <a:extLst>
              <a:ext uri="{FF2B5EF4-FFF2-40B4-BE49-F238E27FC236}">
                <a16:creationId xmlns:a16="http://schemas.microsoft.com/office/drawing/2014/main" id="{7733B35F-3615-43DD-BAB4-0BF0CA2500DA}"/>
              </a:ext>
            </a:extLst>
          </p:cNvPr>
          <p:cNvSpPr/>
          <p:nvPr/>
        </p:nvSpPr>
        <p:spPr>
          <a:xfrm>
            <a:off x="527472" y="1984743"/>
            <a:ext cx="3597962" cy="2320195"/>
          </a:xfrm>
          <a:prstGeom prst="rect">
            <a:avLst/>
          </a:prstGeom>
          <a:solidFill>
            <a:srgbClr val="0085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Referrals to MRC programs have dropped by </a:t>
            </a:r>
          </a:p>
          <a:p>
            <a:pPr algn="ctr"/>
            <a:r>
              <a:rPr lang="en-US" sz="4800" b="1" dirty="0"/>
              <a:t>~44%</a:t>
            </a:r>
            <a:endParaRPr lang="en-US" b="1" dirty="0"/>
          </a:p>
        </p:txBody>
      </p:sp>
      <p:sp>
        <p:nvSpPr>
          <p:cNvPr id="73" name="Rectangle 72">
            <a:extLst>
              <a:ext uri="{FF2B5EF4-FFF2-40B4-BE49-F238E27FC236}">
                <a16:creationId xmlns:a16="http://schemas.microsoft.com/office/drawing/2014/main" id="{18727E83-0F3A-43D1-834A-097BB98C9445}"/>
              </a:ext>
            </a:extLst>
          </p:cNvPr>
          <p:cNvSpPr/>
          <p:nvPr/>
        </p:nvSpPr>
        <p:spPr>
          <a:xfrm>
            <a:off x="4380308" y="3349451"/>
            <a:ext cx="7372519" cy="955488"/>
          </a:xfrm>
          <a:prstGeom prst="rect">
            <a:avLst/>
          </a:prstGeom>
          <a:solidFill>
            <a:srgbClr val="72B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MRC Staff will continue to work remotely throughout the Calendar Year</a:t>
            </a:r>
          </a:p>
        </p:txBody>
      </p:sp>
      <p:sp>
        <p:nvSpPr>
          <p:cNvPr id="74" name="Rectangle 73">
            <a:extLst>
              <a:ext uri="{FF2B5EF4-FFF2-40B4-BE49-F238E27FC236}">
                <a16:creationId xmlns:a16="http://schemas.microsoft.com/office/drawing/2014/main" id="{A8895671-F2AE-475D-933B-EB6CEF4BDB60}"/>
              </a:ext>
            </a:extLst>
          </p:cNvPr>
          <p:cNvSpPr/>
          <p:nvPr/>
        </p:nvSpPr>
        <p:spPr>
          <a:xfrm>
            <a:off x="4380308" y="1984743"/>
            <a:ext cx="7372519" cy="1271311"/>
          </a:xfrm>
          <a:prstGeom prst="rect">
            <a:avLst/>
          </a:prstGeom>
          <a:solidFill>
            <a:srgbClr val="8C5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consumer technology initiative has provided consumers with MiFi, hotspots, computer monitors, internet access, etc. ​</a:t>
            </a:r>
            <a:endParaRPr lang="en-US" b="1" dirty="0"/>
          </a:p>
        </p:txBody>
      </p:sp>
      <p:sp>
        <p:nvSpPr>
          <p:cNvPr id="75" name="Rectangle 74">
            <a:extLst>
              <a:ext uri="{FF2B5EF4-FFF2-40B4-BE49-F238E27FC236}">
                <a16:creationId xmlns:a16="http://schemas.microsoft.com/office/drawing/2014/main" id="{C5F13E54-24A0-42FD-A4B5-10F407E6EBAD}"/>
              </a:ext>
            </a:extLst>
          </p:cNvPr>
          <p:cNvSpPr/>
          <p:nvPr/>
        </p:nvSpPr>
        <p:spPr>
          <a:xfrm>
            <a:off x="8154865" y="4398335"/>
            <a:ext cx="3597962" cy="2169042"/>
          </a:xfrm>
          <a:prstGeom prst="rect">
            <a:avLst/>
          </a:prstGeom>
          <a:solidFill>
            <a:srgbClr val="0085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Inquiries to MRC have dropped by </a:t>
            </a:r>
          </a:p>
          <a:p>
            <a:pPr algn="ctr"/>
            <a:r>
              <a:rPr lang="en-US" sz="4800" b="1" dirty="0"/>
              <a:t>~45% </a:t>
            </a:r>
          </a:p>
        </p:txBody>
      </p:sp>
      <p:sp>
        <p:nvSpPr>
          <p:cNvPr id="6" name="TextBox 5">
            <a:extLst>
              <a:ext uri="{FF2B5EF4-FFF2-40B4-BE49-F238E27FC236}">
                <a16:creationId xmlns:a16="http://schemas.microsoft.com/office/drawing/2014/main" id="{933B3070-92BE-4CC2-8158-A92E09740B37}"/>
              </a:ext>
            </a:extLst>
          </p:cNvPr>
          <p:cNvSpPr txBox="1"/>
          <p:nvPr/>
        </p:nvSpPr>
        <p:spPr>
          <a:xfrm>
            <a:off x="2572019" y="1455601"/>
            <a:ext cx="9261831" cy="400110"/>
          </a:xfrm>
          <a:prstGeom prst="rect">
            <a:avLst/>
          </a:prstGeom>
          <a:noFill/>
        </p:spPr>
        <p:txBody>
          <a:bodyPr wrap="none" rtlCol="0">
            <a:spAutoFit/>
          </a:bodyPr>
          <a:lstStyle/>
          <a:p>
            <a:r>
              <a:rPr lang="en-US" sz="2000" dirty="0"/>
              <a:t>…and MRC is committed to supporting consumers in new and creative ways. </a:t>
            </a:r>
          </a:p>
        </p:txBody>
      </p:sp>
      <p:sp>
        <p:nvSpPr>
          <p:cNvPr id="8" name="Rectangle 7">
            <a:extLst>
              <a:ext uri="{FF2B5EF4-FFF2-40B4-BE49-F238E27FC236}">
                <a16:creationId xmlns:a16="http://schemas.microsoft.com/office/drawing/2014/main" id="{66136C1C-C5CC-49EE-8691-128F3BFD9A62}"/>
              </a:ext>
            </a:extLst>
          </p:cNvPr>
          <p:cNvSpPr/>
          <p:nvPr/>
        </p:nvSpPr>
        <p:spPr>
          <a:xfrm>
            <a:off x="527471" y="4398334"/>
            <a:ext cx="7372519" cy="2169041"/>
          </a:xfrm>
          <a:prstGeom prst="rect">
            <a:avLst/>
          </a:prstGeom>
          <a:solidFill>
            <a:srgbClr val="8C5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4" name="TextBox 3">
            <a:extLst>
              <a:ext uri="{FF2B5EF4-FFF2-40B4-BE49-F238E27FC236}">
                <a16:creationId xmlns:a16="http://schemas.microsoft.com/office/drawing/2014/main" id="{48287D14-D029-41A0-895C-EE2DF6E7D9BB}"/>
              </a:ext>
            </a:extLst>
          </p:cNvPr>
          <p:cNvSpPr txBox="1"/>
          <p:nvPr/>
        </p:nvSpPr>
        <p:spPr>
          <a:xfrm>
            <a:off x="5067300" y="6290376"/>
            <a:ext cx="3810000" cy="261610"/>
          </a:xfrm>
          <a:prstGeom prst="rect">
            <a:avLst/>
          </a:prstGeom>
          <a:noFill/>
        </p:spPr>
        <p:txBody>
          <a:bodyPr wrap="square" rtlCol="0">
            <a:spAutoFit/>
          </a:bodyPr>
          <a:lstStyle/>
          <a:p>
            <a:pPr algn="ctr"/>
            <a:r>
              <a:rPr lang="en-US" sz="1050" i="1" dirty="0">
                <a:solidFill>
                  <a:schemeClr val="bg1"/>
                </a:solidFill>
              </a:rPr>
              <a:t>Source: US Dept. of Labor</a:t>
            </a:r>
          </a:p>
        </p:txBody>
      </p:sp>
      <p:sp>
        <p:nvSpPr>
          <p:cNvPr id="5" name="Rectangle 4">
            <a:extLst>
              <a:ext uri="{FF2B5EF4-FFF2-40B4-BE49-F238E27FC236}">
                <a16:creationId xmlns:a16="http://schemas.microsoft.com/office/drawing/2014/main" id="{5AD16CBD-3C3E-4C26-8318-1D206DADE653}"/>
              </a:ext>
            </a:extLst>
          </p:cNvPr>
          <p:cNvSpPr/>
          <p:nvPr/>
        </p:nvSpPr>
        <p:spPr>
          <a:xfrm>
            <a:off x="1606516" y="5586434"/>
            <a:ext cx="2130711" cy="523220"/>
          </a:xfrm>
          <a:prstGeom prst="rect">
            <a:avLst/>
          </a:prstGeom>
        </p:spPr>
        <p:txBody>
          <a:bodyPr wrap="none">
            <a:spAutoFit/>
          </a:bodyPr>
          <a:lstStyle/>
          <a:p>
            <a:pPr algn="ctr"/>
            <a:r>
              <a:rPr lang="en-US" sz="2800" b="1" dirty="0">
                <a:solidFill>
                  <a:schemeClr val="bg1"/>
                </a:solidFill>
              </a:rPr>
              <a:t>2019: 7.3% </a:t>
            </a:r>
            <a:endParaRPr lang="en-US" sz="2800" dirty="0">
              <a:solidFill>
                <a:schemeClr val="bg1"/>
              </a:solidFill>
            </a:endParaRPr>
          </a:p>
        </p:txBody>
      </p:sp>
      <p:sp>
        <p:nvSpPr>
          <p:cNvPr id="7" name="Rectangle 6">
            <a:extLst>
              <a:ext uri="{FF2B5EF4-FFF2-40B4-BE49-F238E27FC236}">
                <a16:creationId xmlns:a16="http://schemas.microsoft.com/office/drawing/2014/main" id="{34738CFC-7F30-4D13-94D1-0E7E924A5C10}"/>
              </a:ext>
            </a:extLst>
          </p:cNvPr>
          <p:cNvSpPr/>
          <p:nvPr/>
        </p:nvSpPr>
        <p:spPr>
          <a:xfrm>
            <a:off x="5120199" y="5586434"/>
            <a:ext cx="2242922" cy="523220"/>
          </a:xfrm>
          <a:prstGeom prst="rect">
            <a:avLst/>
          </a:prstGeom>
        </p:spPr>
        <p:txBody>
          <a:bodyPr wrap="none">
            <a:spAutoFit/>
          </a:bodyPr>
          <a:lstStyle/>
          <a:p>
            <a:pPr algn="ctr"/>
            <a:r>
              <a:rPr lang="en-US" sz="2800" b="1" dirty="0">
                <a:solidFill>
                  <a:schemeClr val="bg1"/>
                </a:solidFill>
              </a:rPr>
              <a:t>2020: 14.3%</a:t>
            </a:r>
          </a:p>
        </p:txBody>
      </p:sp>
      <p:sp>
        <p:nvSpPr>
          <p:cNvPr id="9" name="Rectangle 8">
            <a:extLst>
              <a:ext uri="{FF2B5EF4-FFF2-40B4-BE49-F238E27FC236}">
                <a16:creationId xmlns:a16="http://schemas.microsoft.com/office/drawing/2014/main" id="{6799C5D3-7FFB-4E2F-A793-9A1817703C72}"/>
              </a:ext>
            </a:extLst>
          </p:cNvPr>
          <p:cNvSpPr/>
          <p:nvPr/>
        </p:nvSpPr>
        <p:spPr>
          <a:xfrm>
            <a:off x="1454538" y="4433970"/>
            <a:ext cx="5696404" cy="830997"/>
          </a:xfrm>
          <a:prstGeom prst="rect">
            <a:avLst/>
          </a:prstGeom>
        </p:spPr>
        <p:txBody>
          <a:bodyPr wrap="square">
            <a:spAutoFit/>
          </a:bodyPr>
          <a:lstStyle/>
          <a:p>
            <a:pPr algn="ctr"/>
            <a:r>
              <a:rPr lang="en-US" dirty="0">
                <a:solidFill>
                  <a:schemeClr val="bg1"/>
                </a:solidFill>
              </a:rPr>
              <a:t>Unemployment Rate for Persons with Disability (16+) </a:t>
            </a:r>
          </a:p>
        </p:txBody>
      </p:sp>
    </p:spTree>
    <p:extLst>
      <p:ext uri="{BB962C8B-B14F-4D97-AF65-F5344CB8AC3E}">
        <p14:creationId xmlns:p14="http://schemas.microsoft.com/office/powerpoint/2010/main" val="1614375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471" y="427409"/>
            <a:ext cx="10363200" cy="594360"/>
          </a:xfrm>
        </p:spPr>
        <p:txBody>
          <a:bodyPr anchor="t"/>
          <a:lstStyle/>
          <a:p>
            <a:pPr lvl="0" defTabSz="684213" eaLnBrk="0" fontAlgn="base" hangingPunct="0">
              <a:lnSpc>
                <a:spcPct val="100000"/>
              </a:lnSpc>
              <a:spcBef>
                <a:spcPts val="300"/>
              </a:spcBef>
              <a:spcAft>
                <a:spcPct val="0"/>
              </a:spcAft>
              <a:buSzPct val="25000"/>
            </a:pPr>
            <a:r>
              <a:rPr lang="en-US" b="1" dirty="0"/>
              <a:t>Stage 1 of Integrated Eligibility</a:t>
            </a:r>
          </a:p>
        </p:txBody>
      </p:sp>
      <p:sp>
        <p:nvSpPr>
          <p:cNvPr id="4" name="Arrow: Pentagon 3">
            <a:extLst>
              <a:ext uri="{FF2B5EF4-FFF2-40B4-BE49-F238E27FC236}">
                <a16:creationId xmlns:a16="http://schemas.microsoft.com/office/drawing/2014/main" id="{15EF99D8-4643-4031-A3C8-F6F8EEC12D7E}"/>
              </a:ext>
            </a:extLst>
          </p:cNvPr>
          <p:cNvSpPr/>
          <p:nvPr/>
        </p:nvSpPr>
        <p:spPr bwMode="gray">
          <a:xfrm>
            <a:off x="282144" y="1597889"/>
            <a:ext cx="4278445" cy="877486"/>
          </a:xfrm>
          <a:prstGeom prst="homePlate">
            <a:avLst/>
          </a:prstGeom>
          <a:solidFill>
            <a:srgbClr val="92D050"/>
          </a:solidFill>
          <a:ln w="19050" algn="ctr">
            <a:noFill/>
            <a:miter lim="800000"/>
            <a:headEnd/>
            <a:tailEnd/>
          </a:ln>
        </p:spPr>
        <p:txBody>
          <a:bodyPr rot="0" spcFirstLastPara="0" vertOverflow="overflow" horzOverflow="overflow" vert="horz" wrap="square" lIns="88900" tIns="88900" rIns="88900" bIns="889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latin typeface="Verdana"/>
                <a:ea typeface="+mn-ea"/>
                <a:cs typeface="+mn-cs"/>
              </a:rPr>
              <a:t>Stage 1 – Test Online Application</a:t>
            </a:r>
          </a:p>
        </p:txBody>
      </p:sp>
      <p:sp>
        <p:nvSpPr>
          <p:cNvPr id="38" name="Arrow: Chevron 37">
            <a:extLst>
              <a:ext uri="{FF2B5EF4-FFF2-40B4-BE49-F238E27FC236}">
                <a16:creationId xmlns:a16="http://schemas.microsoft.com/office/drawing/2014/main" id="{C570E1FA-5273-4645-9113-B28584E15A97}"/>
              </a:ext>
            </a:extLst>
          </p:cNvPr>
          <p:cNvSpPr/>
          <p:nvPr/>
        </p:nvSpPr>
        <p:spPr>
          <a:xfrm>
            <a:off x="4387862" y="1597889"/>
            <a:ext cx="3713370" cy="877486"/>
          </a:xfrm>
          <a:prstGeom prst="chevron">
            <a:avLst/>
          </a:prstGeom>
          <a:solidFill>
            <a:schemeClr val="bg1">
              <a:lumMod val="85000"/>
            </a:schemeClr>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US" sz="1800" b="1" i="0" u="none" strike="noStrike" kern="0" cap="none" spc="0" normalizeH="0" baseline="0" noProof="0" dirty="0">
                <a:ln>
                  <a:noFill/>
                </a:ln>
                <a:solidFill>
                  <a:prstClr val="white"/>
                </a:solidFill>
                <a:effectLst/>
                <a:uLnTx/>
                <a:uFillTx/>
                <a:latin typeface="Verdana"/>
                <a:ea typeface="+mn-ea"/>
                <a:cs typeface="+mn-cs"/>
              </a:rPr>
              <a:t>Stage 2 – IE Design and Preparations</a:t>
            </a:r>
          </a:p>
        </p:txBody>
      </p:sp>
      <p:sp>
        <p:nvSpPr>
          <p:cNvPr id="40" name="Arrow: Chevron 39">
            <a:extLst>
              <a:ext uri="{FF2B5EF4-FFF2-40B4-BE49-F238E27FC236}">
                <a16:creationId xmlns:a16="http://schemas.microsoft.com/office/drawing/2014/main" id="{E97D3EEC-C105-4729-A338-6D631CAEE421}"/>
              </a:ext>
            </a:extLst>
          </p:cNvPr>
          <p:cNvSpPr/>
          <p:nvPr/>
        </p:nvSpPr>
        <p:spPr>
          <a:xfrm>
            <a:off x="7953314" y="1596396"/>
            <a:ext cx="3713370" cy="877486"/>
          </a:xfrm>
          <a:prstGeom prst="chevron">
            <a:avLst/>
          </a:prstGeom>
          <a:solidFill>
            <a:schemeClr val="bg1">
              <a:lumMod val="85000"/>
            </a:schemeClr>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latin typeface="Verdana"/>
                <a:ea typeface="+mn-ea"/>
                <a:cs typeface="+mn-cs"/>
              </a:rPr>
              <a:t>Stage – 3 IE Rollout</a:t>
            </a:r>
          </a:p>
        </p:txBody>
      </p:sp>
      <p:sp>
        <p:nvSpPr>
          <p:cNvPr id="6" name="TextBox 5">
            <a:extLst>
              <a:ext uri="{FF2B5EF4-FFF2-40B4-BE49-F238E27FC236}">
                <a16:creationId xmlns:a16="http://schemas.microsoft.com/office/drawing/2014/main" id="{B978C7C3-4DB9-4083-98C0-49192E5803D9}"/>
              </a:ext>
            </a:extLst>
          </p:cNvPr>
          <p:cNvSpPr txBox="1"/>
          <p:nvPr/>
        </p:nvSpPr>
        <p:spPr>
          <a:xfrm>
            <a:off x="394246" y="3490114"/>
            <a:ext cx="5079454" cy="3231654"/>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srgbClr val="000000"/>
                </a:solidFill>
                <a:effectLst/>
                <a:uLnTx/>
                <a:uFillTx/>
                <a:latin typeface="Open Sans"/>
                <a:ea typeface="+mn-ea"/>
                <a:cs typeface="+mn-cs"/>
              </a:rPr>
              <a:t>What is the Online Application?</a:t>
            </a:r>
          </a:p>
          <a:p>
            <a:pPr marL="0" marR="0" lvl="0" indent="0" defTabSz="914400" rtl="0" eaLnBrk="1" fontAlgn="auto" latinLnBrk="0" hangingPunct="1">
              <a:lnSpc>
                <a:spcPct val="100000"/>
              </a:lnSpc>
              <a:spcBef>
                <a:spcPts val="0"/>
              </a:spcBef>
              <a:spcAft>
                <a:spcPts val="0"/>
              </a:spcAft>
              <a:buClrTx/>
              <a:buSzTx/>
              <a:buFontTx/>
              <a:buNone/>
              <a:tabLst/>
              <a:defRPr/>
            </a:pPr>
            <a:endParaRPr lang="en-US" sz="2000" b="1" dirty="0">
              <a:solidFill>
                <a:srgbClr val="000000"/>
              </a:solidFill>
              <a:latin typeface="Open San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i="0" u="none" strike="noStrike" kern="1200" cap="none" spc="0" normalizeH="0" baseline="0" noProof="0" dirty="0">
                <a:ln>
                  <a:noFill/>
                </a:ln>
                <a:solidFill>
                  <a:srgbClr val="000000"/>
                </a:solidFill>
                <a:effectLst/>
                <a:uLnTx/>
                <a:uFillTx/>
                <a:latin typeface="Open Sans"/>
                <a:ea typeface="+mn-ea"/>
                <a:cs typeface="+mn-cs"/>
              </a:rPr>
              <a:t>A </a:t>
            </a:r>
            <a:r>
              <a:rPr kumimoji="0" lang="en-US" sz="2000" i="0" u="sng" strike="noStrike" kern="1200" cap="none" spc="0" normalizeH="0" baseline="0" noProof="0" dirty="0">
                <a:ln>
                  <a:noFill/>
                </a:ln>
                <a:solidFill>
                  <a:srgbClr val="000000"/>
                </a:solidFill>
                <a:effectLst/>
                <a:uLnTx/>
                <a:uFillTx/>
                <a:latin typeface="Open Sans"/>
                <a:ea typeface="+mn-ea"/>
                <a:cs typeface="+mn-cs"/>
              </a:rPr>
              <a:t>standardized application </a:t>
            </a:r>
            <a:r>
              <a:rPr kumimoji="0" lang="en-US" sz="2000" i="0" u="none" strike="noStrike" kern="1200" cap="none" spc="0" normalizeH="0" baseline="0" noProof="0" dirty="0">
                <a:ln>
                  <a:noFill/>
                </a:ln>
                <a:solidFill>
                  <a:srgbClr val="000000"/>
                </a:solidFill>
                <a:effectLst/>
                <a:uLnTx/>
                <a:uFillTx/>
                <a:latin typeface="Open Sans"/>
                <a:ea typeface="+mn-ea"/>
                <a:cs typeface="+mn-cs"/>
              </a:rPr>
              <a:t>that collects information from consumers based on their needs that can be used by MRC to engage the consumer for the first time and identify programs the consumer may be eligible for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latin typeface="Open San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2000" i="1" u="none" strike="noStrike" kern="1200" cap="none" spc="0" normalizeH="0" baseline="0" noProof="0" dirty="0">
                <a:ln>
                  <a:noFill/>
                </a:ln>
                <a:solidFill>
                  <a:srgbClr val="000000"/>
                </a:solidFill>
                <a:effectLst/>
                <a:uLnTx/>
                <a:uFillTx/>
                <a:latin typeface="Open Sans"/>
                <a:ea typeface="+mn-ea"/>
                <a:cs typeface="+mn-cs"/>
              </a:rPr>
              <a:t>Application = Referral</a:t>
            </a:r>
          </a:p>
        </p:txBody>
      </p:sp>
      <p:sp>
        <p:nvSpPr>
          <p:cNvPr id="3" name="Arrow: Down 2">
            <a:extLst>
              <a:ext uri="{FF2B5EF4-FFF2-40B4-BE49-F238E27FC236}">
                <a16:creationId xmlns:a16="http://schemas.microsoft.com/office/drawing/2014/main" id="{4183EFA1-B54A-43A3-8FD1-402CAD965799}"/>
              </a:ext>
            </a:extLst>
          </p:cNvPr>
          <p:cNvSpPr/>
          <p:nvPr/>
        </p:nvSpPr>
        <p:spPr>
          <a:xfrm>
            <a:off x="1805651" y="2568030"/>
            <a:ext cx="798653" cy="608186"/>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6728BA28-0BCE-4ECD-BB75-1598A97A35E5}"/>
              </a:ext>
            </a:extLst>
          </p:cNvPr>
          <p:cNvSpPr txBox="1"/>
          <p:nvPr/>
        </p:nvSpPr>
        <p:spPr>
          <a:xfrm>
            <a:off x="6096000" y="4198282"/>
            <a:ext cx="5232398" cy="2123658"/>
          </a:xfrm>
          <a:prstGeom prst="rect">
            <a:avLst/>
          </a:prstGeom>
          <a:noFill/>
        </p:spPr>
        <p:txBody>
          <a:bodyPr wrap="square" rtlCol="0">
            <a:spAutoFit/>
          </a:bodyPr>
          <a:lstStyle/>
          <a:p>
            <a:pPr marL="342900" indent="-342900">
              <a:buFont typeface="Arial" panose="020B0604020202020204" pitchFamily="34" charset="0"/>
              <a:buChar char="•"/>
            </a:pPr>
            <a:r>
              <a:rPr lang="en-US" sz="2000" dirty="0"/>
              <a:t>Vocational Rehabilitation</a:t>
            </a:r>
          </a:p>
          <a:p>
            <a:pPr marL="342900" indent="-342900">
              <a:buFont typeface="Arial" panose="020B0604020202020204" pitchFamily="34" charset="0"/>
              <a:buChar char="•"/>
            </a:pPr>
            <a:r>
              <a:rPr lang="en-US" sz="2000" dirty="0">
                <a:solidFill>
                  <a:srgbClr val="000000"/>
                </a:solidFill>
              </a:rPr>
              <a:t>Statewide Head Injury Program (SHIP)</a:t>
            </a:r>
          </a:p>
          <a:p>
            <a:pPr marL="342900" indent="-342900">
              <a:buFont typeface="Arial" panose="020B0604020202020204" pitchFamily="34" charset="0"/>
              <a:buChar char="•"/>
            </a:pPr>
            <a:r>
              <a:rPr lang="en-US" sz="2000" dirty="0"/>
              <a:t>Home Care Assistance Program (HCAP)</a:t>
            </a:r>
          </a:p>
          <a:p>
            <a:pPr marL="342900" indent="-342900">
              <a:buFont typeface="Arial" panose="020B0604020202020204" pitchFamily="34" charset="0"/>
              <a:buChar char="•"/>
            </a:pPr>
            <a:r>
              <a:rPr lang="en-US" sz="2000" dirty="0">
                <a:solidFill>
                  <a:srgbClr val="000000"/>
                </a:solidFill>
              </a:rPr>
              <a:t>Supported Living (SL)</a:t>
            </a:r>
          </a:p>
          <a:p>
            <a:endParaRPr lang="en-US" dirty="0"/>
          </a:p>
          <a:p>
            <a:pPr marL="342900" indent="-342900">
              <a:buFont typeface="Arial" panose="020B0604020202020204" pitchFamily="34" charset="0"/>
              <a:buChar char="•"/>
            </a:pPr>
            <a:endParaRPr lang="en-US" dirty="0"/>
          </a:p>
        </p:txBody>
      </p:sp>
      <p:cxnSp>
        <p:nvCxnSpPr>
          <p:cNvPr id="10" name="Straight Connector 9">
            <a:extLst>
              <a:ext uri="{FF2B5EF4-FFF2-40B4-BE49-F238E27FC236}">
                <a16:creationId xmlns:a16="http://schemas.microsoft.com/office/drawing/2014/main" id="{0DB92BCD-CDF1-4DE8-9954-2F7B447DA120}"/>
              </a:ext>
            </a:extLst>
          </p:cNvPr>
          <p:cNvCxnSpPr>
            <a:cxnSpLocks/>
          </p:cNvCxnSpPr>
          <p:nvPr/>
        </p:nvCxnSpPr>
        <p:spPr>
          <a:xfrm>
            <a:off x="6262486" y="3986671"/>
            <a:ext cx="3986412" cy="0"/>
          </a:xfrm>
          <a:prstGeom prst="line">
            <a:avLst/>
          </a:prstGeom>
          <a:ln w="57150">
            <a:solidFill>
              <a:srgbClr val="0085B0"/>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2DD86067-6E8B-405A-A7C6-AB7806FC422B}"/>
              </a:ext>
            </a:extLst>
          </p:cNvPr>
          <p:cNvSpPr txBox="1"/>
          <p:nvPr/>
        </p:nvSpPr>
        <p:spPr>
          <a:xfrm>
            <a:off x="6096000" y="3176216"/>
            <a:ext cx="4152898" cy="830997"/>
          </a:xfrm>
          <a:prstGeom prst="rect">
            <a:avLst/>
          </a:prstGeom>
          <a:noFill/>
        </p:spPr>
        <p:txBody>
          <a:bodyPr wrap="square" rtlCol="0">
            <a:spAutoFit/>
          </a:bodyPr>
          <a:lstStyle/>
          <a:p>
            <a:r>
              <a:rPr lang="en-US" b="1" dirty="0"/>
              <a:t>Which programs will use the online application?</a:t>
            </a:r>
          </a:p>
        </p:txBody>
      </p:sp>
      <p:cxnSp>
        <p:nvCxnSpPr>
          <p:cNvPr id="12" name="Straight Connector 11">
            <a:extLst>
              <a:ext uri="{FF2B5EF4-FFF2-40B4-BE49-F238E27FC236}">
                <a16:creationId xmlns:a16="http://schemas.microsoft.com/office/drawing/2014/main" id="{5EC8D189-03AF-4582-BC03-B3661AADCEAB}"/>
              </a:ext>
            </a:extLst>
          </p:cNvPr>
          <p:cNvCxnSpPr>
            <a:cxnSpLocks/>
          </p:cNvCxnSpPr>
          <p:nvPr/>
        </p:nvCxnSpPr>
        <p:spPr>
          <a:xfrm>
            <a:off x="502071" y="3968081"/>
            <a:ext cx="4666829" cy="0"/>
          </a:xfrm>
          <a:prstGeom prst="line">
            <a:avLst/>
          </a:prstGeom>
          <a:ln w="57150">
            <a:solidFill>
              <a:srgbClr val="0085B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8916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471" y="427409"/>
            <a:ext cx="10363200" cy="594360"/>
          </a:xfrm>
        </p:spPr>
        <p:txBody>
          <a:bodyPr anchor="t"/>
          <a:lstStyle/>
          <a:p>
            <a:pPr lvl="0" defTabSz="684213" eaLnBrk="0" fontAlgn="base" hangingPunct="0">
              <a:lnSpc>
                <a:spcPct val="100000"/>
              </a:lnSpc>
              <a:spcBef>
                <a:spcPts val="300"/>
              </a:spcBef>
              <a:spcAft>
                <a:spcPct val="0"/>
              </a:spcAft>
              <a:buSzPct val="25000"/>
            </a:pPr>
            <a:r>
              <a:rPr lang="en-US" b="1" dirty="0"/>
              <a:t>Consumer Experience</a:t>
            </a:r>
          </a:p>
        </p:txBody>
      </p:sp>
      <p:grpSp>
        <p:nvGrpSpPr>
          <p:cNvPr id="3" name="Group 2">
            <a:extLst>
              <a:ext uri="{FF2B5EF4-FFF2-40B4-BE49-F238E27FC236}">
                <a16:creationId xmlns:a16="http://schemas.microsoft.com/office/drawing/2014/main" id="{6091FADB-B279-416F-989B-96E9020809EE}"/>
              </a:ext>
            </a:extLst>
          </p:cNvPr>
          <p:cNvGrpSpPr/>
          <p:nvPr/>
        </p:nvGrpSpPr>
        <p:grpSpPr>
          <a:xfrm>
            <a:off x="2232083" y="5097073"/>
            <a:ext cx="2053960" cy="1159365"/>
            <a:chOff x="5132324" y="4468927"/>
            <a:chExt cx="2053960" cy="1159365"/>
          </a:xfrm>
        </p:grpSpPr>
        <p:sp>
          <p:nvSpPr>
            <p:cNvPr id="59" name="Freeform 569">
              <a:extLst>
                <a:ext uri="{FF2B5EF4-FFF2-40B4-BE49-F238E27FC236}">
                  <a16:creationId xmlns:a16="http://schemas.microsoft.com/office/drawing/2014/main" id="{4F2A7D76-7C34-42E6-B019-06E7ACD5D3E0}"/>
                </a:ext>
              </a:extLst>
            </p:cNvPr>
            <p:cNvSpPr>
              <a:spLocks noChangeAspect="1" noEditPoints="1"/>
            </p:cNvSpPr>
            <p:nvPr/>
          </p:nvSpPr>
          <p:spPr bwMode="auto">
            <a:xfrm>
              <a:off x="5834961" y="4468927"/>
              <a:ext cx="628046" cy="710968"/>
            </a:xfrm>
            <a:custGeom>
              <a:avLst/>
              <a:gdLst>
                <a:gd name="T0" fmla="*/ 2458 w 3532"/>
                <a:gd name="T1" fmla="*/ 3201 h 3772"/>
                <a:gd name="T2" fmla="*/ 3208 w 3532"/>
                <a:gd name="T3" fmla="*/ 2790 h 3772"/>
                <a:gd name="T4" fmla="*/ 324 w 3532"/>
                <a:gd name="T5" fmla="*/ 2790 h 3772"/>
                <a:gd name="T6" fmla="*/ 1074 w 3532"/>
                <a:gd name="T7" fmla="*/ 3201 h 3772"/>
                <a:gd name="T8" fmla="*/ 324 w 3532"/>
                <a:gd name="T9" fmla="*/ 2790 h 3772"/>
                <a:gd name="T10" fmla="*/ 2458 w 3532"/>
                <a:gd name="T11" fmla="*/ 2602 h 3772"/>
                <a:gd name="T12" fmla="*/ 3208 w 3532"/>
                <a:gd name="T13" fmla="*/ 2191 h 3772"/>
                <a:gd name="T14" fmla="*/ 1311 w 3532"/>
                <a:gd name="T15" fmla="*/ 2191 h 3772"/>
                <a:gd name="T16" fmla="*/ 2222 w 3532"/>
                <a:gd name="T17" fmla="*/ 2602 h 3772"/>
                <a:gd name="T18" fmla="*/ 1311 w 3532"/>
                <a:gd name="T19" fmla="*/ 2191 h 3772"/>
                <a:gd name="T20" fmla="*/ 324 w 3532"/>
                <a:gd name="T21" fmla="*/ 2602 h 3772"/>
                <a:gd name="T22" fmla="*/ 1074 w 3532"/>
                <a:gd name="T23" fmla="*/ 2191 h 3772"/>
                <a:gd name="T24" fmla="*/ 2458 w 3532"/>
                <a:gd name="T25" fmla="*/ 1593 h 3772"/>
                <a:gd name="T26" fmla="*/ 3208 w 3532"/>
                <a:gd name="T27" fmla="*/ 2004 h 3772"/>
                <a:gd name="T28" fmla="*/ 2458 w 3532"/>
                <a:gd name="T29" fmla="*/ 1593 h 3772"/>
                <a:gd name="T30" fmla="*/ 1311 w 3532"/>
                <a:gd name="T31" fmla="*/ 2004 h 3772"/>
                <a:gd name="T32" fmla="*/ 2222 w 3532"/>
                <a:gd name="T33" fmla="*/ 1593 h 3772"/>
                <a:gd name="T34" fmla="*/ 324 w 3532"/>
                <a:gd name="T35" fmla="*/ 1593 h 3772"/>
                <a:gd name="T36" fmla="*/ 1074 w 3532"/>
                <a:gd name="T37" fmla="*/ 2004 h 3772"/>
                <a:gd name="T38" fmla="*/ 324 w 3532"/>
                <a:gd name="T39" fmla="*/ 1593 h 3772"/>
                <a:gd name="T40" fmla="*/ 2458 w 3532"/>
                <a:gd name="T41" fmla="*/ 1406 h 3772"/>
                <a:gd name="T42" fmla="*/ 3208 w 3532"/>
                <a:gd name="T43" fmla="*/ 994 h 3772"/>
                <a:gd name="T44" fmla="*/ 1311 w 3532"/>
                <a:gd name="T45" fmla="*/ 994 h 3772"/>
                <a:gd name="T46" fmla="*/ 2222 w 3532"/>
                <a:gd name="T47" fmla="*/ 1406 h 3772"/>
                <a:gd name="T48" fmla="*/ 1311 w 3532"/>
                <a:gd name="T49" fmla="*/ 994 h 3772"/>
                <a:gd name="T50" fmla="*/ 324 w 3532"/>
                <a:gd name="T51" fmla="*/ 1406 h 3772"/>
                <a:gd name="T52" fmla="*/ 1074 w 3532"/>
                <a:gd name="T53" fmla="*/ 994 h 3772"/>
                <a:gd name="T54" fmla="*/ 2458 w 3532"/>
                <a:gd name="T55" fmla="*/ 396 h 3772"/>
                <a:gd name="T56" fmla="*/ 3208 w 3532"/>
                <a:gd name="T57" fmla="*/ 808 h 3772"/>
                <a:gd name="T58" fmla="*/ 2458 w 3532"/>
                <a:gd name="T59" fmla="*/ 396 h 3772"/>
                <a:gd name="T60" fmla="*/ 1311 w 3532"/>
                <a:gd name="T61" fmla="*/ 808 h 3772"/>
                <a:gd name="T62" fmla="*/ 2222 w 3532"/>
                <a:gd name="T63" fmla="*/ 396 h 3772"/>
                <a:gd name="T64" fmla="*/ 324 w 3532"/>
                <a:gd name="T65" fmla="*/ 396 h 3772"/>
                <a:gd name="T66" fmla="*/ 1074 w 3532"/>
                <a:gd name="T67" fmla="*/ 808 h 3772"/>
                <a:gd name="T68" fmla="*/ 324 w 3532"/>
                <a:gd name="T69" fmla="*/ 396 h 3772"/>
                <a:gd name="T70" fmla="*/ 3532 w 3532"/>
                <a:gd name="T71" fmla="*/ 0 h 3772"/>
                <a:gd name="T72" fmla="*/ 2116 w 3532"/>
                <a:gd name="T73" fmla="*/ 3772 h 3772"/>
                <a:gd name="T74" fmla="*/ 2112 w 3532"/>
                <a:gd name="T75" fmla="*/ 3003 h 3772"/>
                <a:gd name="T76" fmla="*/ 2088 w 3532"/>
                <a:gd name="T77" fmla="*/ 2956 h 3772"/>
                <a:gd name="T78" fmla="*/ 2043 w 3532"/>
                <a:gd name="T79" fmla="*/ 2918 h 3772"/>
                <a:gd name="T80" fmla="*/ 1982 w 3532"/>
                <a:gd name="T81" fmla="*/ 2889 h 3772"/>
                <a:gd name="T82" fmla="*/ 1909 w 3532"/>
                <a:gd name="T83" fmla="*/ 2869 h 3772"/>
                <a:gd name="T84" fmla="*/ 1828 w 3532"/>
                <a:gd name="T85" fmla="*/ 2858 h 3772"/>
                <a:gd name="T86" fmla="*/ 1745 w 3532"/>
                <a:gd name="T87" fmla="*/ 2855 h 3772"/>
                <a:gd name="T88" fmla="*/ 1663 w 3532"/>
                <a:gd name="T89" fmla="*/ 2862 h 3772"/>
                <a:gd name="T90" fmla="*/ 1586 w 3532"/>
                <a:gd name="T91" fmla="*/ 2879 h 3772"/>
                <a:gd name="T92" fmla="*/ 1518 w 3532"/>
                <a:gd name="T93" fmla="*/ 2903 h 3772"/>
                <a:gd name="T94" fmla="*/ 1465 w 3532"/>
                <a:gd name="T95" fmla="*/ 2936 h 3772"/>
                <a:gd name="T96" fmla="*/ 1430 w 3532"/>
                <a:gd name="T97" fmla="*/ 2979 h 3772"/>
                <a:gd name="T98" fmla="*/ 1417 w 3532"/>
                <a:gd name="T99" fmla="*/ 3030 h 3772"/>
                <a:gd name="T100" fmla="*/ 0 w 3532"/>
                <a:gd name="T101" fmla="*/ 3772 h 3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32" h="3772">
                  <a:moveTo>
                    <a:pt x="2458" y="2790"/>
                  </a:moveTo>
                  <a:lnTo>
                    <a:pt x="2458" y="3201"/>
                  </a:lnTo>
                  <a:lnTo>
                    <a:pt x="3208" y="3201"/>
                  </a:lnTo>
                  <a:lnTo>
                    <a:pt x="3208" y="2790"/>
                  </a:lnTo>
                  <a:lnTo>
                    <a:pt x="2458" y="2790"/>
                  </a:lnTo>
                  <a:close/>
                  <a:moveTo>
                    <a:pt x="324" y="2790"/>
                  </a:moveTo>
                  <a:lnTo>
                    <a:pt x="324" y="3201"/>
                  </a:lnTo>
                  <a:lnTo>
                    <a:pt x="1074" y="3201"/>
                  </a:lnTo>
                  <a:lnTo>
                    <a:pt x="1074" y="2790"/>
                  </a:lnTo>
                  <a:lnTo>
                    <a:pt x="324" y="2790"/>
                  </a:lnTo>
                  <a:close/>
                  <a:moveTo>
                    <a:pt x="2458" y="2191"/>
                  </a:moveTo>
                  <a:lnTo>
                    <a:pt x="2458" y="2602"/>
                  </a:lnTo>
                  <a:lnTo>
                    <a:pt x="3208" y="2602"/>
                  </a:lnTo>
                  <a:lnTo>
                    <a:pt x="3208" y="2191"/>
                  </a:lnTo>
                  <a:lnTo>
                    <a:pt x="2458" y="2191"/>
                  </a:lnTo>
                  <a:close/>
                  <a:moveTo>
                    <a:pt x="1311" y="2191"/>
                  </a:moveTo>
                  <a:lnTo>
                    <a:pt x="1311" y="2602"/>
                  </a:lnTo>
                  <a:lnTo>
                    <a:pt x="2222" y="2602"/>
                  </a:lnTo>
                  <a:lnTo>
                    <a:pt x="2222" y="2191"/>
                  </a:lnTo>
                  <a:lnTo>
                    <a:pt x="1311" y="2191"/>
                  </a:lnTo>
                  <a:close/>
                  <a:moveTo>
                    <a:pt x="324" y="2191"/>
                  </a:moveTo>
                  <a:lnTo>
                    <a:pt x="324" y="2602"/>
                  </a:lnTo>
                  <a:lnTo>
                    <a:pt x="1074" y="2602"/>
                  </a:lnTo>
                  <a:lnTo>
                    <a:pt x="1074" y="2191"/>
                  </a:lnTo>
                  <a:lnTo>
                    <a:pt x="324" y="2191"/>
                  </a:lnTo>
                  <a:close/>
                  <a:moveTo>
                    <a:pt x="2458" y="1593"/>
                  </a:moveTo>
                  <a:lnTo>
                    <a:pt x="2458" y="2004"/>
                  </a:lnTo>
                  <a:lnTo>
                    <a:pt x="3208" y="2004"/>
                  </a:lnTo>
                  <a:lnTo>
                    <a:pt x="3208" y="1593"/>
                  </a:lnTo>
                  <a:lnTo>
                    <a:pt x="2458" y="1593"/>
                  </a:lnTo>
                  <a:close/>
                  <a:moveTo>
                    <a:pt x="1311" y="1593"/>
                  </a:moveTo>
                  <a:lnTo>
                    <a:pt x="1311" y="2004"/>
                  </a:lnTo>
                  <a:lnTo>
                    <a:pt x="2222" y="2004"/>
                  </a:lnTo>
                  <a:lnTo>
                    <a:pt x="2222" y="1593"/>
                  </a:lnTo>
                  <a:lnTo>
                    <a:pt x="1311" y="1593"/>
                  </a:lnTo>
                  <a:close/>
                  <a:moveTo>
                    <a:pt x="324" y="1593"/>
                  </a:moveTo>
                  <a:lnTo>
                    <a:pt x="324" y="2004"/>
                  </a:lnTo>
                  <a:lnTo>
                    <a:pt x="1074" y="2004"/>
                  </a:lnTo>
                  <a:lnTo>
                    <a:pt x="1074" y="1593"/>
                  </a:lnTo>
                  <a:lnTo>
                    <a:pt x="324" y="1593"/>
                  </a:lnTo>
                  <a:close/>
                  <a:moveTo>
                    <a:pt x="2458" y="994"/>
                  </a:moveTo>
                  <a:lnTo>
                    <a:pt x="2458" y="1406"/>
                  </a:lnTo>
                  <a:lnTo>
                    <a:pt x="3208" y="1406"/>
                  </a:lnTo>
                  <a:lnTo>
                    <a:pt x="3208" y="994"/>
                  </a:lnTo>
                  <a:lnTo>
                    <a:pt x="2458" y="994"/>
                  </a:lnTo>
                  <a:close/>
                  <a:moveTo>
                    <a:pt x="1311" y="994"/>
                  </a:moveTo>
                  <a:lnTo>
                    <a:pt x="1311" y="1406"/>
                  </a:lnTo>
                  <a:lnTo>
                    <a:pt x="2222" y="1406"/>
                  </a:lnTo>
                  <a:lnTo>
                    <a:pt x="2222" y="994"/>
                  </a:lnTo>
                  <a:lnTo>
                    <a:pt x="1311" y="994"/>
                  </a:lnTo>
                  <a:close/>
                  <a:moveTo>
                    <a:pt x="324" y="994"/>
                  </a:moveTo>
                  <a:lnTo>
                    <a:pt x="324" y="1406"/>
                  </a:lnTo>
                  <a:lnTo>
                    <a:pt x="1074" y="1406"/>
                  </a:lnTo>
                  <a:lnTo>
                    <a:pt x="1074" y="994"/>
                  </a:lnTo>
                  <a:lnTo>
                    <a:pt x="324" y="994"/>
                  </a:lnTo>
                  <a:close/>
                  <a:moveTo>
                    <a:pt x="2458" y="396"/>
                  </a:moveTo>
                  <a:lnTo>
                    <a:pt x="2458" y="808"/>
                  </a:lnTo>
                  <a:lnTo>
                    <a:pt x="3208" y="808"/>
                  </a:lnTo>
                  <a:lnTo>
                    <a:pt x="3208" y="396"/>
                  </a:lnTo>
                  <a:lnTo>
                    <a:pt x="2458" y="396"/>
                  </a:lnTo>
                  <a:close/>
                  <a:moveTo>
                    <a:pt x="1311" y="396"/>
                  </a:moveTo>
                  <a:lnTo>
                    <a:pt x="1311" y="808"/>
                  </a:lnTo>
                  <a:lnTo>
                    <a:pt x="2222" y="808"/>
                  </a:lnTo>
                  <a:lnTo>
                    <a:pt x="2222" y="396"/>
                  </a:lnTo>
                  <a:lnTo>
                    <a:pt x="1311" y="396"/>
                  </a:lnTo>
                  <a:close/>
                  <a:moveTo>
                    <a:pt x="324" y="396"/>
                  </a:moveTo>
                  <a:lnTo>
                    <a:pt x="324" y="808"/>
                  </a:lnTo>
                  <a:lnTo>
                    <a:pt x="1074" y="808"/>
                  </a:lnTo>
                  <a:lnTo>
                    <a:pt x="1074" y="396"/>
                  </a:lnTo>
                  <a:lnTo>
                    <a:pt x="324" y="396"/>
                  </a:lnTo>
                  <a:close/>
                  <a:moveTo>
                    <a:pt x="0" y="0"/>
                  </a:moveTo>
                  <a:lnTo>
                    <a:pt x="3532" y="0"/>
                  </a:lnTo>
                  <a:lnTo>
                    <a:pt x="3532" y="3772"/>
                  </a:lnTo>
                  <a:lnTo>
                    <a:pt x="2116" y="3772"/>
                  </a:lnTo>
                  <a:lnTo>
                    <a:pt x="2116" y="3030"/>
                  </a:lnTo>
                  <a:lnTo>
                    <a:pt x="2112" y="3003"/>
                  </a:lnTo>
                  <a:lnTo>
                    <a:pt x="2103" y="2979"/>
                  </a:lnTo>
                  <a:lnTo>
                    <a:pt x="2088" y="2956"/>
                  </a:lnTo>
                  <a:lnTo>
                    <a:pt x="2067" y="2936"/>
                  </a:lnTo>
                  <a:lnTo>
                    <a:pt x="2043" y="2918"/>
                  </a:lnTo>
                  <a:lnTo>
                    <a:pt x="2014" y="2903"/>
                  </a:lnTo>
                  <a:lnTo>
                    <a:pt x="1982" y="2889"/>
                  </a:lnTo>
                  <a:lnTo>
                    <a:pt x="1947" y="2879"/>
                  </a:lnTo>
                  <a:lnTo>
                    <a:pt x="1909" y="2869"/>
                  </a:lnTo>
                  <a:lnTo>
                    <a:pt x="1870" y="2862"/>
                  </a:lnTo>
                  <a:lnTo>
                    <a:pt x="1828" y="2858"/>
                  </a:lnTo>
                  <a:lnTo>
                    <a:pt x="1787" y="2855"/>
                  </a:lnTo>
                  <a:lnTo>
                    <a:pt x="1745" y="2855"/>
                  </a:lnTo>
                  <a:lnTo>
                    <a:pt x="1704" y="2858"/>
                  </a:lnTo>
                  <a:lnTo>
                    <a:pt x="1663" y="2862"/>
                  </a:lnTo>
                  <a:lnTo>
                    <a:pt x="1623" y="2869"/>
                  </a:lnTo>
                  <a:lnTo>
                    <a:pt x="1586" y="2879"/>
                  </a:lnTo>
                  <a:lnTo>
                    <a:pt x="1550" y="2889"/>
                  </a:lnTo>
                  <a:lnTo>
                    <a:pt x="1518" y="2903"/>
                  </a:lnTo>
                  <a:lnTo>
                    <a:pt x="1490" y="2919"/>
                  </a:lnTo>
                  <a:lnTo>
                    <a:pt x="1465" y="2936"/>
                  </a:lnTo>
                  <a:lnTo>
                    <a:pt x="1445" y="2956"/>
                  </a:lnTo>
                  <a:lnTo>
                    <a:pt x="1430" y="2979"/>
                  </a:lnTo>
                  <a:lnTo>
                    <a:pt x="1420" y="3003"/>
                  </a:lnTo>
                  <a:lnTo>
                    <a:pt x="1417" y="3030"/>
                  </a:lnTo>
                  <a:lnTo>
                    <a:pt x="1417" y="3772"/>
                  </a:lnTo>
                  <a:lnTo>
                    <a:pt x="0" y="3772"/>
                  </a:lnTo>
                  <a:lnTo>
                    <a:pt x="0" y="0"/>
                  </a:lnTo>
                  <a:close/>
                </a:path>
              </a:pathLst>
            </a:custGeom>
            <a:solidFill>
              <a:srgbClr val="0085B0"/>
            </a:solidFill>
            <a:ln w="0">
              <a:noFill/>
              <a:prstDash val="solid"/>
              <a:round/>
              <a:headEnd/>
              <a:tailEnd/>
            </a:ln>
          </p:spPr>
          <p:txBody>
            <a:bodyPr vert="horz" wrap="square" lIns="146304" tIns="73152" rIns="146304" bIns="73152" numCol="1" anchor="t" anchorCtr="0" compatLnSpc="1">
              <a:prstTxWarp prst="textNoShape">
                <a:avLst/>
              </a:prstTxWarp>
            </a:bodyPr>
            <a:lstStyle/>
            <a:p>
              <a:pPr marL="0" marR="0" lvl="0" indent="0" algn="l" defTabSz="1463040" rtl="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Open Sans"/>
                <a:ea typeface="+mn-ea"/>
                <a:cs typeface="+mn-cs"/>
              </a:endParaRPr>
            </a:p>
          </p:txBody>
        </p:sp>
        <p:sp>
          <p:nvSpPr>
            <p:cNvPr id="60" name="TextBox 59">
              <a:extLst>
                <a:ext uri="{FF2B5EF4-FFF2-40B4-BE49-F238E27FC236}">
                  <a16:creationId xmlns:a16="http://schemas.microsoft.com/office/drawing/2014/main" id="{759A9BFE-10D0-4A0B-98FA-6CCC0876E7E3}"/>
                </a:ext>
              </a:extLst>
            </p:cNvPr>
            <p:cNvSpPr txBox="1"/>
            <p:nvPr/>
          </p:nvSpPr>
          <p:spPr>
            <a:xfrm>
              <a:off x="5132324" y="5203560"/>
              <a:ext cx="2053960" cy="424732"/>
            </a:xfrm>
            <a:prstGeom prst="rect">
              <a:avLst/>
            </a:prstGeom>
            <a:noFill/>
          </p:spPr>
          <p:txBody>
            <a:bodyPr wrap="none" lIns="146304" tIns="73152" rIns="146304" bIns="73152" rtlCol="0">
              <a:spAutoFit/>
            </a:bodyPr>
            <a:lstStyle/>
            <a:p>
              <a:pPr marL="0" marR="0" lvl="0" indent="0" algn="l" defTabSz="146304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MRC Program 4</a:t>
              </a:r>
            </a:p>
          </p:txBody>
        </p:sp>
      </p:grpSp>
      <p:grpSp>
        <p:nvGrpSpPr>
          <p:cNvPr id="61" name="Group 60">
            <a:extLst>
              <a:ext uri="{FF2B5EF4-FFF2-40B4-BE49-F238E27FC236}">
                <a16:creationId xmlns:a16="http://schemas.microsoft.com/office/drawing/2014/main" id="{7F8EAEAA-6712-4A94-9F83-2AA4B5D20F39}"/>
              </a:ext>
            </a:extLst>
          </p:cNvPr>
          <p:cNvGrpSpPr/>
          <p:nvPr/>
        </p:nvGrpSpPr>
        <p:grpSpPr>
          <a:xfrm>
            <a:off x="2197305" y="1545803"/>
            <a:ext cx="2053960" cy="1159365"/>
            <a:chOff x="5132324" y="4468927"/>
            <a:chExt cx="2053960" cy="1159365"/>
          </a:xfrm>
        </p:grpSpPr>
        <p:sp>
          <p:nvSpPr>
            <p:cNvPr id="62" name="Freeform 569">
              <a:extLst>
                <a:ext uri="{FF2B5EF4-FFF2-40B4-BE49-F238E27FC236}">
                  <a16:creationId xmlns:a16="http://schemas.microsoft.com/office/drawing/2014/main" id="{15C40471-5E78-4648-AB88-9C4DA1EB7E27}"/>
                </a:ext>
              </a:extLst>
            </p:cNvPr>
            <p:cNvSpPr>
              <a:spLocks noChangeAspect="1" noEditPoints="1"/>
            </p:cNvSpPr>
            <p:nvPr/>
          </p:nvSpPr>
          <p:spPr bwMode="auto">
            <a:xfrm>
              <a:off x="5834961" y="4468927"/>
              <a:ext cx="628046" cy="710968"/>
            </a:xfrm>
            <a:custGeom>
              <a:avLst/>
              <a:gdLst>
                <a:gd name="T0" fmla="*/ 2458 w 3532"/>
                <a:gd name="T1" fmla="*/ 3201 h 3772"/>
                <a:gd name="T2" fmla="*/ 3208 w 3532"/>
                <a:gd name="T3" fmla="*/ 2790 h 3772"/>
                <a:gd name="T4" fmla="*/ 324 w 3532"/>
                <a:gd name="T5" fmla="*/ 2790 h 3772"/>
                <a:gd name="T6" fmla="*/ 1074 w 3532"/>
                <a:gd name="T7" fmla="*/ 3201 h 3772"/>
                <a:gd name="T8" fmla="*/ 324 w 3532"/>
                <a:gd name="T9" fmla="*/ 2790 h 3772"/>
                <a:gd name="T10" fmla="*/ 2458 w 3532"/>
                <a:gd name="T11" fmla="*/ 2602 h 3772"/>
                <a:gd name="T12" fmla="*/ 3208 w 3532"/>
                <a:gd name="T13" fmla="*/ 2191 h 3772"/>
                <a:gd name="T14" fmla="*/ 1311 w 3532"/>
                <a:gd name="T15" fmla="*/ 2191 h 3772"/>
                <a:gd name="T16" fmla="*/ 2222 w 3532"/>
                <a:gd name="T17" fmla="*/ 2602 h 3772"/>
                <a:gd name="T18" fmla="*/ 1311 w 3532"/>
                <a:gd name="T19" fmla="*/ 2191 h 3772"/>
                <a:gd name="T20" fmla="*/ 324 w 3532"/>
                <a:gd name="T21" fmla="*/ 2602 h 3772"/>
                <a:gd name="T22" fmla="*/ 1074 w 3532"/>
                <a:gd name="T23" fmla="*/ 2191 h 3772"/>
                <a:gd name="T24" fmla="*/ 2458 w 3532"/>
                <a:gd name="T25" fmla="*/ 1593 h 3772"/>
                <a:gd name="T26" fmla="*/ 3208 w 3532"/>
                <a:gd name="T27" fmla="*/ 2004 h 3772"/>
                <a:gd name="T28" fmla="*/ 2458 w 3532"/>
                <a:gd name="T29" fmla="*/ 1593 h 3772"/>
                <a:gd name="T30" fmla="*/ 1311 w 3532"/>
                <a:gd name="T31" fmla="*/ 2004 h 3772"/>
                <a:gd name="T32" fmla="*/ 2222 w 3532"/>
                <a:gd name="T33" fmla="*/ 1593 h 3772"/>
                <a:gd name="T34" fmla="*/ 324 w 3532"/>
                <a:gd name="T35" fmla="*/ 1593 h 3772"/>
                <a:gd name="T36" fmla="*/ 1074 w 3532"/>
                <a:gd name="T37" fmla="*/ 2004 h 3772"/>
                <a:gd name="T38" fmla="*/ 324 w 3532"/>
                <a:gd name="T39" fmla="*/ 1593 h 3772"/>
                <a:gd name="T40" fmla="*/ 2458 w 3532"/>
                <a:gd name="T41" fmla="*/ 1406 h 3772"/>
                <a:gd name="T42" fmla="*/ 3208 w 3532"/>
                <a:gd name="T43" fmla="*/ 994 h 3772"/>
                <a:gd name="T44" fmla="*/ 1311 w 3532"/>
                <a:gd name="T45" fmla="*/ 994 h 3772"/>
                <a:gd name="T46" fmla="*/ 2222 w 3532"/>
                <a:gd name="T47" fmla="*/ 1406 h 3772"/>
                <a:gd name="T48" fmla="*/ 1311 w 3532"/>
                <a:gd name="T49" fmla="*/ 994 h 3772"/>
                <a:gd name="T50" fmla="*/ 324 w 3532"/>
                <a:gd name="T51" fmla="*/ 1406 h 3772"/>
                <a:gd name="T52" fmla="*/ 1074 w 3532"/>
                <a:gd name="T53" fmla="*/ 994 h 3772"/>
                <a:gd name="T54" fmla="*/ 2458 w 3532"/>
                <a:gd name="T55" fmla="*/ 396 h 3772"/>
                <a:gd name="T56" fmla="*/ 3208 w 3532"/>
                <a:gd name="T57" fmla="*/ 808 h 3772"/>
                <a:gd name="T58" fmla="*/ 2458 w 3532"/>
                <a:gd name="T59" fmla="*/ 396 h 3772"/>
                <a:gd name="T60" fmla="*/ 1311 w 3532"/>
                <a:gd name="T61" fmla="*/ 808 h 3772"/>
                <a:gd name="T62" fmla="*/ 2222 w 3532"/>
                <a:gd name="T63" fmla="*/ 396 h 3772"/>
                <a:gd name="T64" fmla="*/ 324 w 3532"/>
                <a:gd name="T65" fmla="*/ 396 h 3772"/>
                <a:gd name="T66" fmla="*/ 1074 w 3532"/>
                <a:gd name="T67" fmla="*/ 808 h 3772"/>
                <a:gd name="T68" fmla="*/ 324 w 3532"/>
                <a:gd name="T69" fmla="*/ 396 h 3772"/>
                <a:gd name="T70" fmla="*/ 3532 w 3532"/>
                <a:gd name="T71" fmla="*/ 0 h 3772"/>
                <a:gd name="T72" fmla="*/ 2116 w 3532"/>
                <a:gd name="T73" fmla="*/ 3772 h 3772"/>
                <a:gd name="T74" fmla="*/ 2112 w 3532"/>
                <a:gd name="T75" fmla="*/ 3003 h 3772"/>
                <a:gd name="T76" fmla="*/ 2088 w 3532"/>
                <a:gd name="T77" fmla="*/ 2956 h 3772"/>
                <a:gd name="T78" fmla="*/ 2043 w 3532"/>
                <a:gd name="T79" fmla="*/ 2918 h 3772"/>
                <a:gd name="T80" fmla="*/ 1982 w 3532"/>
                <a:gd name="T81" fmla="*/ 2889 h 3772"/>
                <a:gd name="T82" fmla="*/ 1909 w 3532"/>
                <a:gd name="T83" fmla="*/ 2869 h 3772"/>
                <a:gd name="T84" fmla="*/ 1828 w 3532"/>
                <a:gd name="T85" fmla="*/ 2858 h 3772"/>
                <a:gd name="T86" fmla="*/ 1745 w 3532"/>
                <a:gd name="T87" fmla="*/ 2855 h 3772"/>
                <a:gd name="T88" fmla="*/ 1663 w 3532"/>
                <a:gd name="T89" fmla="*/ 2862 h 3772"/>
                <a:gd name="T90" fmla="*/ 1586 w 3532"/>
                <a:gd name="T91" fmla="*/ 2879 h 3772"/>
                <a:gd name="T92" fmla="*/ 1518 w 3532"/>
                <a:gd name="T93" fmla="*/ 2903 h 3772"/>
                <a:gd name="T94" fmla="*/ 1465 w 3532"/>
                <a:gd name="T95" fmla="*/ 2936 h 3772"/>
                <a:gd name="T96" fmla="*/ 1430 w 3532"/>
                <a:gd name="T97" fmla="*/ 2979 h 3772"/>
                <a:gd name="T98" fmla="*/ 1417 w 3532"/>
                <a:gd name="T99" fmla="*/ 3030 h 3772"/>
                <a:gd name="T100" fmla="*/ 0 w 3532"/>
                <a:gd name="T101" fmla="*/ 3772 h 3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32" h="3772">
                  <a:moveTo>
                    <a:pt x="2458" y="2790"/>
                  </a:moveTo>
                  <a:lnTo>
                    <a:pt x="2458" y="3201"/>
                  </a:lnTo>
                  <a:lnTo>
                    <a:pt x="3208" y="3201"/>
                  </a:lnTo>
                  <a:lnTo>
                    <a:pt x="3208" y="2790"/>
                  </a:lnTo>
                  <a:lnTo>
                    <a:pt x="2458" y="2790"/>
                  </a:lnTo>
                  <a:close/>
                  <a:moveTo>
                    <a:pt x="324" y="2790"/>
                  </a:moveTo>
                  <a:lnTo>
                    <a:pt x="324" y="3201"/>
                  </a:lnTo>
                  <a:lnTo>
                    <a:pt x="1074" y="3201"/>
                  </a:lnTo>
                  <a:lnTo>
                    <a:pt x="1074" y="2790"/>
                  </a:lnTo>
                  <a:lnTo>
                    <a:pt x="324" y="2790"/>
                  </a:lnTo>
                  <a:close/>
                  <a:moveTo>
                    <a:pt x="2458" y="2191"/>
                  </a:moveTo>
                  <a:lnTo>
                    <a:pt x="2458" y="2602"/>
                  </a:lnTo>
                  <a:lnTo>
                    <a:pt x="3208" y="2602"/>
                  </a:lnTo>
                  <a:lnTo>
                    <a:pt x="3208" y="2191"/>
                  </a:lnTo>
                  <a:lnTo>
                    <a:pt x="2458" y="2191"/>
                  </a:lnTo>
                  <a:close/>
                  <a:moveTo>
                    <a:pt x="1311" y="2191"/>
                  </a:moveTo>
                  <a:lnTo>
                    <a:pt x="1311" y="2602"/>
                  </a:lnTo>
                  <a:lnTo>
                    <a:pt x="2222" y="2602"/>
                  </a:lnTo>
                  <a:lnTo>
                    <a:pt x="2222" y="2191"/>
                  </a:lnTo>
                  <a:lnTo>
                    <a:pt x="1311" y="2191"/>
                  </a:lnTo>
                  <a:close/>
                  <a:moveTo>
                    <a:pt x="324" y="2191"/>
                  </a:moveTo>
                  <a:lnTo>
                    <a:pt x="324" y="2602"/>
                  </a:lnTo>
                  <a:lnTo>
                    <a:pt x="1074" y="2602"/>
                  </a:lnTo>
                  <a:lnTo>
                    <a:pt x="1074" y="2191"/>
                  </a:lnTo>
                  <a:lnTo>
                    <a:pt x="324" y="2191"/>
                  </a:lnTo>
                  <a:close/>
                  <a:moveTo>
                    <a:pt x="2458" y="1593"/>
                  </a:moveTo>
                  <a:lnTo>
                    <a:pt x="2458" y="2004"/>
                  </a:lnTo>
                  <a:lnTo>
                    <a:pt x="3208" y="2004"/>
                  </a:lnTo>
                  <a:lnTo>
                    <a:pt x="3208" y="1593"/>
                  </a:lnTo>
                  <a:lnTo>
                    <a:pt x="2458" y="1593"/>
                  </a:lnTo>
                  <a:close/>
                  <a:moveTo>
                    <a:pt x="1311" y="1593"/>
                  </a:moveTo>
                  <a:lnTo>
                    <a:pt x="1311" y="2004"/>
                  </a:lnTo>
                  <a:lnTo>
                    <a:pt x="2222" y="2004"/>
                  </a:lnTo>
                  <a:lnTo>
                    <a:pt x="2222" y="1593"/>
                  </a:lnTo>
                  <a:lnTo>
                    <a:pt x="1311" y="1593"/>
                  </a:lnTo>
                  <a:close/>
                  <a:moveTo>
                    <a:pt x="324" y="1593"/>
                  </a:moveTo>
                  <a:lnTo>
                    <a:pt x="324" y="2004"/>
                  </a:lnTo>
                  <a:lnTo>
                    <a:pt x="1074" y="2004"/>
                  </a:lnTo>
                  <a:lnTo>
                    <a:pt x="1074" y="1593"/>
                  </a:lnTo>
                  <a:lnTo>
                    <a:pt x="324" y="1593"/>
                  </a:lnTo>
                  <a:close/>
                  <a:moveTo>
                    <a:pt x="2458" y="994"/>
                  </a:moveTo>
                  <a:lnTo>
                    <a:pt x="2458" y="1406"/>
                  </a:lnTo>
                  <a:lnTo>
                    <a:pt x="3208" y="1406"/>
                  </a:lnTo>
                  <a:lnTo>
                    <a:pt x="3208" y="994"/>
                  </a:lnTo>
                  <a:lnTo>
                    <a:pt x="2458" y="994"/>
                  </a:lnTo>
                  <a:close/>
                  <a:moveTo>
                    <a:pt x="1311" y="994"/>
                  </a:moveTo>
                  <a:lnTo>
                    <a:pt x="1311" y="1406"/>
                  </a:lnTo>
                  <a:lnTo>
                    <a:pt x="2222" y="1406"/>
                  </a:lnTo>
                  <a:lnTo>
                    <a:pt x="2222" y="994"/>
                  </a:lnTo>
                  <a:lnTo>
                    <a:pt x="1311" y="994"/>
                  </a:lnTo>
                  <a:close/>
                  <a:moveTo>
                    <a:pt x="324" y="994"/>
                  </a:moveTo>
                  <a:lnTo>
                    <a:pt x="324" y="1406"/>
                  </a:lnTo>
                  <a:lnTo>
                    <a:pt x="1074" y="1406"/>
                  </a:lnTo>
                  <a:lnTo>
                    <a:pt x="1074" y="994"/>
                  </a:lnTo>
                  <a:lnTo>
                    <a:pt x="324" y="994"/>
                  </a:lnTo>
                  <a:close/>
                  <a:moveTo>
                    <a:pt x="2458" y="396"/>
                  </a:moveTo>
                  <a:lnTo>
                    <a:pt x="2458" y="808"/>
                  </a:lnTo>
                  <a:lnTo>
                    <a:pt x="3208" y="808"/>
                  </a:lnTo>
                  <a:lnTo>
                    <a:pt x="3208" y="396"/>
                  </a:lnTo>
                  <a:lnTo>
                    <a:pt x="2458" y="396"/>
                  </a:lnTo>
                  <a:close/>
                  <a:moveTo>
                    <a:pt x="1311" y="396"/>
                  </a:moveTo>
                  <a:lnTo>
                    <a:pt x="1311" y="808"/>
                  </a:lnTo>
                  <a:lnTo>
                    <a:pt x="2222" y="808"/>
                  </a:lnTo>
                  <a:lnTo>
                    <a:pt x="2222" y="396"/>
                  </a:lnTo>
                  <a:lnTo>
                    <a:pt x="1311" y="396"/>
                  </a:lnTo>
                  <a:close/>
                  <a:moveTo>
                    <a:pt x="324" y="396"/>
                  </a:moveTo>
                  <a:lnTo>
                    <a:pt x="324" y="808"/>
                  </a:lnTo>
                  <a:lnTo>
                    <a:pt x="1074" y="808"/>
                  </a:lnTo>
                  <a:lnTo>
                    <a:pt x="1074" y="396"/>
                  </a:lnTo>
                  <a:lnTo>
                    <a:pt x="324" y="396"/>
                  </a:lnTo>
                  <a:close/>
                  <a:moveTo>
                    <a:pt x="0" y="0"/>
                  </a:moveTo>
                  <a:lnTo>
                    <a:pt x="3532" y="0"/>
                  </a:lnTo>
                  <a:lnTo>
                    <a:pt x="3532" y="3772"/>
                  </a:lnTo>
                  <a:lnTo>
                    <a:pt x="2116" y="3772"/>
                  </a:lnTo>
                  <a:lnTo>
                    <a:pt x="2116" y="3030"/>
                  </a:lnTo>
                  <a:lnTo>
                    <a:pt x="2112" y="3003"/>
                  </a:lnTo>
                  <a:lnTo>
                    <a:pt x="2103" y="2979"/>
                  </a:lnTo>
                  <a:lnTo>
                    <a:pt x="2088" y="2956"/>
                  </a:lnTo>
                  <a:lnTo>
                    <a:pt x="2067" y="2936"/>
                  </a:lnTo>
                  <a:lnTo>
                    <a:pt x="2043" y="2918"/>
                  </a:lnTo>
                  <a:lnTo>
                    <a:pt x="2014" y="2903"/>
                  </a:lnTo>
                  <a:lnTo>
                    <a:pt x="1982" y="2889"/>
                  </a:lnTo>
                  <a:lnTo>
                    <a:pt x="1947" y="2879"/>
                  </a:lnTo>
                  <a:lnTo>
                    <a:pt x="1909" y="2869"/>
                  </a:lnTo>
                  <a:lnTo>
                    <a:pt x="1870" y="2862"/>
                  </a:lnTo>
                  <a:lnTo>
                    <a:pt x="1828" y="2858"/>
                  </a:lnTo>
                  <a:lnTo>
                    <a:pt x="1787" y="2855"/>
                  </a:lnTo>
                  <a:lnTo>
                    <a:pt x="1745" y="2855"/>
                  </a:lnTo>
                  <a:lnTo>
                    <a:pt x="1704" y="2858"/>
                  </a:lnTo>
                  <a:lnTo>
                    <a:pt x="1663" y="2862"/>
                  </a:lnTo>
                  <a:lnTo>
                    <a:pt x="1623" y="2869"/>
                  </a:lnTo>
                  <a:lnTo>
                    <a:pt x="1586" y="2879"/>
                  </a:lnTo>
                  <a:lnTo>
                    <a:pt x="1550" y="2889"/>
                  </a:lnTo>
                  <a:lnTo>
                    <a:pt x="1518" y="2903"/>
                  </a:lnTo>
                  <a:lnTo>
                    <a:pt x="1490" y="2919"/>
                  </a:lnTo>
                  <a:lnTo>
                    <a:pt x="1465" y="2936"/>
                  </a:lnTo>
                  <a:lnTo>
                    <a:pt x="1445" y="2956"/>
                  </a:lnTo>
                  <a:lnTo>
                    <a:pt x="1430" y="2979"/>
                  </a:lnTo>
                  <a:lnTo>
                    <a:pt x="1420" y="3003"/>
                  </a:lnTo>
                  <a:lnTo>
                    <a:pt x="1417" y="3030"/>
                  </a:lnTo>
                  <a:lnTo>
                    <a:pt x="1417" y="3772"/>
                  </a:lnTo>
                  <a:lnTo>
                    <a:pt x="0" y="3772"/>
                  </a:lnTo>
                  <a:lnTo>
                    <a:pt x="0" y="0"/>
                  </a:lnTo>
                  <a:close/>
                </a:path>
              </a:pathLst>
            </a:custGeom>
            <a:solidFill>
              <a:srgbClr val="0085B0"/>
            </a:solidFill>
            <a:ln w="0">
              <a:noFill/>
              <a:prstDash val="solid"/>
              <a:round/>
              <a:headEnd/>
              <a:tailEnd/>
            </a:ln>
          </p:spPr>
          <p:txBody>
            <a:bodyPr vert="horz" wrap="square" lIns="146304" tIns="73152" rIns="146304" bIns="73152" numCol="1" anchor="t" anchorCtr="0" compatLnSpc="1">
              <a:prstTxWarp prst="textNoShape">
                <a:avLst/>
              </a:prstTxWarp>
            </a:bodyPr>
            <a:lstStyle/>
            <a:p>
              <a:pPr marL="0" marR="0" lvl="0" indent="0" algn="l" defTabSz="1463040" rtl="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Open Sans"/>
                <a:ea typeface="+mn-ea"/>
                <a:cs typeface="+mn-cs"/>
              </a:endParaRPr>
            </a:p>
          </p:txBody>
        </p:sp>
        <p:sp>
          <p:nvSpPr>
            <p:cNvPr id="63" name="TextBox 62">
              <a:extLst>
                <a:ext uri="{FF2B5EF4-FFF2-40B4-BE49-F238E27FC236}">
                  <a16:creationId xmlns:a16="http://schemas.microsoft.com/office/drawing/2014/main" id="{DE66E5A7-2A8D-4B0B-810C-D62262212812}"/>
                </a:ext>
              </a:extLst>
            </p:cNvPr>
            <p:cNvSpPr txBox="1"/>
            <p:nvPr/>
          </p:nvSpPr>
          <p:spPr>
            <a:xfrm>
              <a:off x="5132324" y="5203560"/>
              <a:ext cx="2053960" cy="424732"/>
            </a:xfrm>
            <a:prstGeom prst="rect">
              <a:avLst/>
            </a:prstGeom>
            <a:noFill/>
          </p:spPr>
          <p:txBody>
            <a:bodyPr wrap="none" lIns="146304" tIns="73152" rIns="146304" bIns="73152" rtlCol="0">
              <a:spAutoFit/>
            </a:bodyPr>
            <a:lstStyle/>
            <a:p>
              <a:pPr marL="0" marR="0" lvl="0" indent="0" algn="l" defTabSz="146304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MRC Program 2</a:t>
              </a:r>
            </a:p>
          </p:txBody>
        </p:sp>
      </p:grpSp>
      <p:grpSp>
        <p:nvGrpSpPr>
          <p:cNvPr id="64" name="Group 63">
            <a:extLst>
              <a:ext uri="{FF2B5EF4-FFF2-40B4-BE49-F238E27FC236}">
                <a16:creationId xmlns:a16="http://schemas.microsoft.com/office/drawing/2014/main" id="{0E50A15E-0ED4-4F4D-BE77-990A3565F55C}"/>
              </a:ext>
            </a:extLst>
          </p:cNvPr>
          <p:cNvGrpSpPr/>
          <p:nvPr/>
        </p:nvGrpSpPr>
        <p:grpSpPr>
          <a:xfrm>
            <a:off x="33283" y="3425843"/>
            <a:ext cx="2053960" cy="1159365"/>
            <a:chOff x="5132324" y="4468927"/>
            <a:chExt cx="2053960" cy="1159365"/>
          </a:xfrm>
        </p:grpSpPr>
        <p:sp>
          <p:nvSpPr>
            <p:cNvPr id="65" name="Freeform 569">
              <a:extLst>
                <a:ext uri="{FF2B5EF4-FFF2-40B4-BE49-F238E27FC236}">
                  <a16:creationId xmlns:a16="http://schemas.microsoft.com/office/drawing/2014/main" id="{1A9B2007-9FD2-4ACE-942D-EB93260A0BC6}"/>
                </a:ext>
              </a:extLst>
            </p:cNvPr>
            <p:cNvSpPr>
              <a:spLocks noChangeAspect="1" noEditPoints="1"/>
            </p:cNvSpPr>
            <p:nvPr/>
          </p:nvSpPr>
          <p:spPr bwMode="auto">
            <a:xfrm>
              <a:off x="5834961" y="4468927"/>
              <a:ext cx="628046" cy="710968"/>
            </a:xfrm>
            <a:custGeom>
              <a:avLst/>
              <a:gdLst>
                <a:gd name="T0" fmla="*/ 2458 w 3532"/>
                <a:gd name="T1" fmla="*/ 3201 h 3772"/>
                <a:gd name="T2" fmla="*/ 3208 w 3532"/>
                <a:gd name="T3" fmla="*/ 2790 h 3772"/>
                <a:gd name="T4" fmla="*/ 324 w 3532"/>
                <a:gd name="T5" fmla="*/ 2790 h 3772"/>
                <a:gd name="T6" fmla="*/ 1074 w 3532"/>
                <a:gd name="T7" fmla="*/ 3201 h 3772"/>
                <a:gd name="T8" fmla="*/ 324 w 3532"/>
                <a:gd name="T9" fmla="*/ 2790 h 3772"/>
                <a:gd name="T10" fmla="*/ 2458 w 3532"/>
                <a:gd name="T11" fmla="*/ 2602 h 3772"/>
                <a:gd name="T12" fmla="*/ 3208 w 3532"/>
                <a:gd name="T13" fmla="*/ 2191 h 3772"/>
                <a:gd name="T14" fmla="*/ 1311 w 3532"/>
                <a:gd name="T15" fmla="*/ 2191 h 3772"/>
                <a:gd name="T16" fmla="*/ 2222 w 3532"/>
                <a:gd name="T17" fmla="*/ 2602 h 3772"/>
                <a:gd name="T18" fmla="*/ 1311 w 3532"/>
                <a:gd name="T19" fmla="*/ 2191 h 3772"/>
                <a:gd name="T20" fmla="*/ 324 w 3532"/>
                <a:gd name="T21" fmla="*/ 2602 h 3772"/>
                <a:gd name="T22" fmla="*/ 1074 w 3532"/>
                <a:gd name="T23" fmla="*/ 2191 h 3772"/>
                <a:gd name="T24" fmla="*/ 2458 w 3532"/>
                <a:gd name="T25" fmla="*/ 1593 h 3772"/>
                <a:gd name="T26" fmla="*/ 3208 w 3532"/>
                <a:gd name="T27" fmla="*/ 2004 h 3772"/>
                <a:gd name="T28" fmla="*/ 2458 w 3532"/>
                <a:gd name="T29" fmla="*/ 1593 h 3772"/>
                <a:gd name="T30" fmla="*/ 1311 w 3532"/>
                <a:gd name="T31" fmla="*/ 2004 h 3772"/>
                <a:gd name="T32" fmla="*/ 2222 w 3532"/>
                <a:gd name="T33" fmla="*/ 1593 h 3772"/>
                <a:gd name="T34" fmla="*/ 324 w 3532"/>
                <a:gd name="T35" fmla="*/ 1593 h 3772"/>
                <a:gd name="T36" fmla="*/ 1074 w 3532"/>
                <a:gd name="T37" fmla="*/ 2004 h 3772"/>
                <a:gd name="T38" fmla="*/ 324 w 3532"/>
                <a:gd name="T39" fmla="*/ 1593 h 3772"/>
                <a:gd name="T40" fmla="*/ 2458 w 3532"/>
                <a:gd name="T41" fmla="*/ 1406 h 3772"/>
                <a:gd name="T42" fmla="*/ 3208 w 3532"/>
                <a:gd name="T43" fmla="*/ 994 h 3772"/>
                <a:gd name="T44" fmla="*/ 1311 w 3532"/>
                <a:gd name="T45" fmla="*/ 994 h 3772"/>
                <a:gd name="T46" fmla="*/ 2222 w 3532"/>
                <a:gd name="T47" fmla="*/ 1406 h 3772"/>
                <a:gd name="T48" fmla="*/ 1311 w 3532"/>
                <a:gd name="T49" fmla="*/ 994 h 3772"/>
                <a:gd name="T50" fmla="*/ 324 w 3532"/>
                <a:gd name="T51" fmla="*/ 1406 h 3772"/>
                <a:gd name="T52" fmla="*/ 1074 w 3532"/>
                <a:gd name="T53" fmla="*/ 994 h 3772"/>
                <a:gd name="T54" fmla="*/ 2458 w 3532"/>
                <a:gd name="T55" fmla="*/ 396 h 3772"/>
                <a:gd name="T56" fmla="*/ 3208 w 3532"/>
                <a:gd name="T57" fmla="*/ 808 h 3772"/>
                <a:gd name="T58" fmla="*/ 2458 w 3532"/>
                <a:gd name="T59" fmla="*/ 396 h 3772"/>
                <a:gd name="T60" fmla="*/ 1311 w 3532"/>
                <a:gd name="T61" fmla="*/ 808 h 3772"/>
                <a:gd name="T62" fmla="*/ 2222 w 3532"/>
                <a:gd name="T63" fmla="*/ 396 h 3772"/>
                <a:gd name="T64" fmla="*/ 324 w 3532"/>
                <a:gd name="T65" fmla="*/ 396 h 3772"/>
                <a:gd name="T66" fmla="*/ 1074 w 3532"/>
                <a:gd name="T67" fmla="*/ 808 h 3772"/>
                <a:gd name="T68" fmla="*/ 324 w 3532"/>
                <a:gd name="T69" fmla="*/ 396 h 3772"/>
                <a:gd name="T70" fmla="*/ 3532 w 3532"/>
                <a:gd name="T71" fmla="*/ 0 h 3772"/>
                <a:gd name="T72" fmla="*/ 2116 w 3532"/>
                <a:gd name="T73" fmla="*/ 3772 h 3772"/>
                <a:gd name="T74" fmla="*/ 2112 w 3532"/>
                <a:gd name="T75" fmla="*/ 3003 h 3772"/>
                <a:gd name="T76" fmla="*/ 2088 w 3532"/>
                <a:gd name="T77" fmla="*/ 2956 h 3772"/>
                <a:gd name="T78" fmla="*/ 2043 w 3532"/>
                <a:gd name="T79" fmla="*/ 2918 h 3772"/>
                <a:gd name="T80" fmla="*/ 1982 w 3532"/>
                <a:gd name="T81" fmla="*/ 2889 h 3772"/>
                <a:gd name="T82" fmla="*/ 1909 w 3532"/>
                <a:gd name="T83" fmla="*/ 2869 h 3772"/>
                <a:gd name="T84" fmla="*/ 1828 w 3532"/>
                <a:gd name="T85" fmla="*/ 2858 h 3772"/>
                <a:gd name="T86" fmla="*/ 1745 w 3532"/>
                <a:gd name="T87" fmla="*/ 2855 h 3772"/>
                <a:gd name="T88" fmla="*/ 1663 w 3532"/>
                <a:gd name="T89" fmla="*/ 2862 h 3772"/>
                <a:gd name="T90" fmla="*/ 1586 w 3532"/>
                <a:gd name="T91" fmla="*/ 2879 h 3772"/>
                <a:gd name="T92" fmla="*/ 1518 w 3532"/>
                <a:gd name="T93" fmla="*/ 2903 h 3772"/>
                <a:gd name="T94" fmla="*/ 1465 w 3532"/>
                <a:gd name="T95" fmla="*/ 2936 h 3772"/>
                <a:gd name="T96" fmla="*/ 1430 w 3532"/>
                <a:gd name="T97" fmla="*/ 2979 h 3772"/>
                <a:gd name="T98" fmla="*/ 1417 w 3532"/>
                <a:gd name="T99" fmla="*/ 3030 h 3772"/>
                <a:gd name="T100" fmla="*/ 0 w 3532"/>
                <a:gd name="T101" fmla="*/ 3772 h 3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32" h="3772">
                  <a:moveTo>
                    <a:pt x="2458" y="2790"/>
                  </a:moveTo>
                  <a:lnTo>
                    <a:pt x="2458" y="3201"/>
                  </a:lnTo>
                  <a:lnTo>
                    <a:pt x="3208" y="3201"/>
                  </a:lnTo>
                  <a:lnTo>
                    <a:pt x="3208" y="2790"/>
                  </a:lnTo>
                  <a:lnTo>
                    <a:pt x="2458" y="2790"/>
                  </a:lnTo>
                  <a:close/>
                  <a:moveTo>
                    <a:pt x="324" y="2790"/>
                  </a:moveTo>
                  <a:lnTo>
                    <a:pt x="324" y="3201"/>
                  </a:lnTo>
                  <a:lnTo>
                    <a:pt x="1074" y="3201"/>
                  </a:lnTo>
                  <a:lnTo>
                    <a:pt x="1074" y="2790"/>
                  </a:lnTo>
                  <a:lnTo>
                    <a:pt x="324" y="2790"/>
                  </a:lnTo>
                  <a:close/>
                  <a:moveTo>
                    <a:pt x="2458" y="2191"/>
                  </a:moveTo>
                  <a:lnTo>
                    <a:pt x="2458" y="2602"/>
                  </a:lnTo>
                  <a:lnTo>
                    <a:pt x="3208" y="2602"/>
                  </a:lnTo>
                  <a:lnTo>
                    <a:pt x="3208" y="2191"/>
                  </a:lnTo>
                  <a:lnTo>
                    <a:pt x="2458" y="2191"/>
                  </a:lnTo>
                  <a:close/>
                  <a:moveTo>
                    <a:pt x="1311" y="2191"/>
                  </a:moveTo>
                  <a:lnTo>
                    <a:pt x="1311" y="2602"/>
                  </a:lnTo>
                  <a:lnTo>
                    <a:pt x="2222" y="2602"/>
                  </a:lnTo>
                  <a:lnTo>
                    <a:pt x="2222" y="2191"/>
                  </a:lnTo>
                  <a:lnTo>
                    <a:pt x="1311" y="2191"/>
                  </a:lnTo>
                  <a:close/>
                  <a:moveTo>
                    <a:pt x="324" y="2191"/>
                  </a:moveTo>
                  <a:lnTo>
                    <a:pt x="324" y="2602"/>
                  </a:lnTo>
                  <a:lnTo>
                    <a:pt x="1074" y="2602"/>
                  </a:lnTo>
                  <a:lnTo>
                    <a:pt x="1074" y="2191"/>
                  </a:lnTo>
                  <a:lnTo>
                    <a:pt x="324" y="2191"/>
                  </a:lnTo>
                  <a:close/>
                  <a:moveTo>
                    <a:pt x="2458" y="1593"/>
                  </a:moveTo>
                  <a:lnTo>
                    <a:pt x="2458" y="2004"/>
                  </a:lnTo>
                  <a:lnTo>
                    <a:pt x="3208" y="2004"/>
                  </a:lnTo>
                  <a:lnTo>
                    <a:pt x="3208" y="1593"/>
                  </a:lnTo>
                  <a:lnTo>
                    <a:pt x="2458" y="1593"/>
                  </a:lnTo>
                  <a:close/>
                  <a:moveTo>
                    <a:pt x="1311" y="1593"/>
                  </a:moveTo>
                  <a:lnTo>
                    <a:pt x="1311" y="2004"/>
                  </a:lnTo>
                  <a:lnTo>
                    <a:pt x="2222" y="2004"/>
                  </a:lnTo>
                  <a:lnTo>
                    <a:pt x="2222" y="1593"/>
                  </a:lnTo>
                  <a:lnTo>
                    <a:pt x="1311" y="1593"/>
                  </a:lnTo>
                  <a:close/>
                  <a:moveTo>
                    <a:pt x="324" y="1593"/>
                  </a:moveTo>
                  <a:lnTo>
                    <a:pt x="324" y="2004"/>
                  </a:lnTo>
                  <a:lnTo>
                    <a:pt x="1074" y="2004"/>
                  </a:lnTo>
                  <a:lnTo>
                    <a:pt x="1074" y="1593"/>
                  </a:lnTo>
                  <a:lnTo>
                    <a:pt x="324" y="1593"/>
                  </a:lnTo>
                  <a:close/>
                  <a:moveTo>
                    <a:pt x="2458" y="994"/>
                  </a:moveTo>
                  <a:lnTo>
                    <a:pt x="2458" y="1406"/>
                  </a:lnTo>
                  <a:lnTo>
                    <a:pt x="3208" y="1406"/>
                  </a:lnTo>
                  <a:lnTo>
                    <a:pt x="3208" y="994"/>
                  </a:lnTo>
                  <a:lnTo>
                    <a:pt x="2458" y="994"/>
                  </a:lnTo>
                  <a:close/>
                  <a:moveTo>
                    <a:pt x="1311" y="994"/>
                  </a:moveTo>
                  <a:lnTo>
                    <a:pt x="1311" y="1406"/>
                  </a:lnTo>
                  <a:lnTo>
                    <a:pt x="2222" y="1406"/>
                  </a:lnTo>
                  <a:lnTo>
                    <a:pt x="2222" y="994"/>
                  </a:lnTo>
                  <a:lnTo>
                    <a:pt x="1311" y="994"/>
                  </a:lnTo>
                  <a:close/>
                  <a:moveTo>
                    <a:pt x="324" y="994"/>
                  </a:moveTo>
                  <a:lnTo>
                    <a:pt x="324" y="1406"/>
                  </a:lnTo>
                  <a:lnTo>
                    <a:pt x="1074" y="1406"/>
                  </a:lnTo>
                  <a:lnTo>
                    <a:pt x="1074" y="994"/>
                  </a:lnTo>
                  <a:lnTo>
                    <a:pt x="324" y="994"/>
                  </a:lnTo>
                  <a:close/>
                  <a:moveTo>
                    <a:pt x="2458" y="396"/>
                  </a:moveTo>
                  <a:lnTo>
                    <a:pt x="2458" y="808"/>
                  </a:lnTo>
                  <a:lnTo>
                    <a:pt x="3208" y="808"/>
                  </a:lnTo>
                  <a:lnTo>
                    <a:pt x="3208" y="396"/>
                  </a:lnTo>
                  <a:lnTo>
                    <a:pt x="2458" y="396"/>
                  </a:lnTo>
                  <a:close/>
                  <a:moveTo>
                    <a:pt x="1311" y="396"/>
                  </a:moveTo>
                  <a:lnTo>
                    <a:pt x="1311" y="808"/>
                  </a:lnTo>
                  <a:lnTo>
                    <a:pt x="2222" y="808"/>
                  </a:lnTo>
                  <a:lnTo>
                    <a:pt x="2222" y="396"/>
                  </a:lnTo>
                  <a:lnTo>
                    <a:pt x="1311" y="396"/>
                  </a:lnTo>
                  <a:close/>
                  <a:moveTo>
                    <a:pt x="324" y="396"/>
                  </a:moveTo>
                  <a:lnTo>
                    <a:pt x="324" y="808"/>
                  </a:lnTo>
                  <a:lnTo>
                    <a:pt x="1074" y="808"/>
                  </a:lnTo>
                  <a:lnTo>
                    <a:pt x="1074" y="396"/>
                  </a:lnTo>
                  <a:lnTo>
                    <a:pt x="324" y="396"/>
                  </a:lnTo>
                  <a:close/>
                  <a:moveTo>
                    <a:pt x="0" y="0"/>
                  </a:moveTo>
                  <a:lnTo>
                    <a:pt x="3532" y="0"/>
                  </a:lnTo>
                  <a:lnTo>
                    <a:pt x="3532" y="3772"/>
                  </a:lnTo>
                  <a:lnTo>
                    <a:pt x="2116" y="3772"/>
                  </a:lnTo>
                  <a:lnTo>
                    <a:pt x="2116" y="3030"/>
                  </a:lnTo>
                  <a:lnTo>
                    <a:pt x="2112" y="3003"/>
                  </a:lnTo>
                  <a:lnTo>
                    <a:pt x="2103" y="2979"/>
                  </a:lnTo>
                  <a:lnTo>
                    <a:pt x="2088" y="2956"/>
                  </a:lnTo>
                  <a:lnTo>
                    <a:pt x="2067" y="2936"/>
                  </a:lnTo>
                  <a:lnTo>
                    <a:pt x="2043" y="2918"/>
                  </a:lnTo>
                  <a:lnTo>
                    <a:pt x="2014" y="2903"/>
                  </a:lnTo>
                  <a:lnTo>
                    <a:pt x="1982" y="2889"/>
                  </a:lnTo>
                  <a:lnTo>
                    <a:pt x="1947" y="2879"/>
                  </a:lnTo>
                  <a:lnTo>
                    <a:pt x="1909" y="2869"/>
                  </a:lnTo>
                  <a:lnTo>
                    <a:pt x="1870" y="2862"/>
                  </a:lnTo>
                  <a:lnTo>
                    <a:pt x="1828" y="2858"/>
                  </a:lnTo>
                  <a:lnTo>
                    <a:pt x="1787" y="2855"/>
                  </a:lnTo>
                  <a:lnTo>
                    <a:pt x="1745" y="2855"/>
                  </a:lnTo>
                  <a:lnTo>
                    <a:pt x="1704" y="2858"/>
                  </a:lnTo>
                  <a:lnTo>
                    <a:pt x="1663" y="2862"/>
                  </a:lnTo>
                  <a:lnTo>
                    <a:pt x="1623" y="2869"/>
                  </a:lnTo>
                  <a:lnTo>
                    <a:pt x="1586" y="2879"/>
                  </a:lnTo>
                  <a:lnTo>
                    <a:pt x="1550" y="2889"/>
                  </a:lnTo>
                  <a:lnTo>
                    <a:pt x="1518" y="2903"/>
                  </a:lnTo>
                  <a:lnTo>
                    <a:pt x="1490" y="2919"/>
                  </a:lnTo>
                  <a:lnTo>
                    <a:pt x="1465" y="2936"/>
                  </a:lnTo>
                  <a:lnTo>
                    <a:pt x="1445" y="2956"/>
                  </a:lnTo>
                  <a:lnTo>
                    <a:pt x="1430" y="2979"/>
                  </a:lnTo>
                  <a:lnTo>
                    <a:pt x="1420" y="3003"/>
                  </a:lnTo>
                  <a:lnTo>
                    <a:pt x="1417" y="3030"/>
                  </a:lnTo>
                  <a:lnTo>
                    <a:pt x="1417" y="3772"/>
                  </a:lnTo>
                  <a:lnTo>
                    <a:pt x="0" y="3772"/>
                  </a:lnTo>
                  <a:lnTo>
                    <a:pt x="0" y="0"/>
                  </a:lnTo>
                  <a:close/>
                </a:path>
              </a:pathLst>
            </a:custGeom>
            <a:solidFill>
              <a:srgbClr val="0085B0"/>
            </a:solidFill>
            <a:ln w="0">
              <a:noFill/>
              <a:prstDash val="solid"/>
              <a:round/>
              <a:headEnd/>
              <a:tailEnd/>
            </a:ln>
          </p:spPr>
          <p:txBody>
            <a:bodyPr vert="horz" wrap="square" lIns="146304" tIns="73152" rIns="146304" bIns="73152" numCol="1" anchor="t" anchorCtr="0" compatLnSpc="1">
              <a:prstTxWarp prst="textNoShape">
                <a:avLst/>
              </a:prstTxWarp>
            </a:bodyPr>
            <a:lstStyle/>
            <a:p>
              <a:pPr marL="0" marR="0" lvl="0" indent="0" algn="l" defTabSz="1463040" rtl="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Open Sans"/>
                <a:ea typeface="+mn-ea"/>
                <a:cs typeface="+mn-cs"/>
              </a:endParaRPr>
            </a:p>
          </p:txBody>
        </p:sp>
        <p:sp>
          <p:nvSpPr>
            <p:cNvPr id="66" name="TextBox 65">
              <a:extLst>
                <a:ext uri="{FF2B5EF4-FFF2-40B4-BE49-F238E27FC236}">
                  <a16:creationId xmlns:a16="http://schemas.microsoft.com/office/drawing/2014/main" id="{0E60AD01-B3DE-4409-9C7B-9BE11A36C0CA}"/>
                </a:ext>
              </a:extLst>
            </p:cNvPr>
            <p:cNvSpPr txBox="1"/>
            <p:nvPr/>
          </p:nvSpPr>
          <p:spPr>
            <a:xfrm>
              <a:off x="5132324" y="5203560"/>
              <a:ext cx="2053960" cy="424732"/>
            </a:xfrm>
            <a:prstGeom prst="rect">
              <a:avLst/>
            </a:prstGeom>
            <a:noFill/>
          </p:spPr>
          <p:txBody>
            <a:bodyPr wrap="none" lIns="146304" tIns="73152" rIns="146304" bIns="73152" rtlCol="0">
              <a:spAutoFit/>
            </a:bodyPr>
            <a:lstStyle/>
            <a:p>
              <a:pPr marL="0" marR="0" lvl="0" indent="0" algn="l" defTabSz="146304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MRC Program 1</a:t>
              </a:r>
            </a:p>
          </p:txBody>
        </p:sp>
      </p:grpSp>
      <p:grpSp>
        <p:nvGrpSpPr>
          <p:cNvPr id="67" name="Group 66">
            <a:extLst>
              <a:ext uri="{FF2B5EF4-FFF2-40B4-BE49-F238E27FC236}">
                <a16:creationId xmlns:a16="http://schemas.microsoft.com/office/drawing/2014/main" id="{275570D1-4A50-44A7-91AB-7B066399098F}"/>
              </a:ext>
            </a:extLst>
          </p:cNvPr>
          <p:cNvGrpSpPr/>
          <p:nvPr/>
        </p:nvGrpSpPr>
        <p:grpSpPr>
          <a:xfrm>
            <a:off x="4735810" y="3298538"/>
            <a:ext cx="2053960" cy="1159365"/>
            <a:chOff x="5132324" y="4468927"/>
            <a:chExt cx="2053960" cy="1159365"/>
          </a:xfrm>
        </p:grpSpPr>
        <p:sp>
          <p:nvSpPr>
            <p:cNvPr id="68" name="Freeform 569">
              <a:extLst>
                <a:ext uri="{FF2B5EF4-FFF2-40B4-BE49-F238E27FC236}">
                  <a16:creationId xmlns:a16="http://schemas.microsoft.com/office/drawing/2014/main" id="{2C2BD5CC-7365-4937-BB5D-C35909F9AF72}"/>
                </a:ext>
              </a:extLst>
            </p:cNvPr>
            <p:cNvSpPr>
              <a:spLocks noChangeAspect="1" noEditPoints="1"/>
            </p:cNvSpPr>
            <p:nvPr/>
          </p:nvSpPr>
          <p:spPr bwMode="auto">
            <a:xfrm>
              <a:off x="5834961" y="4468927"/>
              <a:ext cx="628046" cy="710968"/>
            </a:xfrm>
            <a:custGeom>
              <a:avLst/>
              <a:gdLst>
                <a:gd name="T0" fmla="*/ 2458 w 3532"/>
                <a:gd name="T1" fmla="*/ 3201 h 3772"/>
                <a:gd name="T2" fmla="*/ 3208 w 3532"/>
                <a:gd name="T3" fmla="*/ 2790 h 3772"/>
                <a:gd name="T4" fmla="*/ 324 w 3532"/>
                <a:gd name="T5" fmla="*/ 2790 h 3772"/>
                <a:gd name="T6" fmla="*/ 1074 w 3532"/>
                <a:gd name="T7" fmla="*/ 3201 h 3772"/>
                <a:gd name="T8" fmla="*/ 324 w 3532"/>
                <a:gd name="T9" fmla="*/ 2790 h 3772"/>
                <a:gd name="T10" fmla="*/ 2458 w 3532"/>
                <a:gd name="T11" fmla="*/ 2602 h 3772"/>
                <a:gd name="T12" fmla="*/ 3208 w 3532"/>
                <a:gd name="T13" fmla="*/ 2191 h 3772"/>
                <a:gd name="T14" fmla="*/ 1311 w 3532"/>
                <a:gd name="T15" fmla="*/ 2191 h 3772"/>
                <a:gd name="T16" fmla="*/ 2222 w 3532"/>
                <a:gd name="T17" fmla="*/ 2602 h 3772"/>
                <a:gd name="T18" fmla="*/ 1311 w 3532"/>
                <a:gd name="T19" fmla="*/ 2191 h 3772"/>
                <a:gd name="T20" fmla="*/ 324 w 3532"/>
                <a:gd name="T21" fmla="*/ 2602 h 3772"/>
                <a:gd name="T22" fmla="*/ 1074 w 3532"/>
                <a:gd name="T23" fmla="*/ 2191 h 3772"/>
                <a:gd name="T24" fmla="*/ 2458 w 3532"/>
                <a:gd name="T25" fmla="*/ 1593 h 3772"/>
                <a:gd name="T26" fmla="*/ 3208 w 3532"/>
                <a:gd name="T27" fmla="*/ 2004 h 3772"/>
                <a:gd name="T28" fmla="*/ 2458 w 3532"/>
                <a:gd name="T29" fmla="*/ 1593 h 3772"/>
                <a:gd name="T30" fmla="*/ 1311 w 3532"/>
                <a:gd name="T31" fmla="*/ 2004 h 3772"/>
                <a:gd name="T32" fmla="*/ 2222 w 3532"/>
                <a:gd name="T33" fmla="*/ 1593 h 3772"/>
                <a:gd name="T34" fmla="*/ 324 w 3532"/>
                <a:gd name="T35" fmla="*/ 1593 h 3772"/>
                <a:gd name="T36" fmla="*/ 1074 w 3532"/>
                <a:gd name="T37" fmla="*/ 2004 h 3772"/>
                <a:gd name="T38" fmla="*/ 324 w 3532"/>
                <a:gd name="T39" fmla="*/ 1593 h 3772"/>
                <a:gd name="T40" fmla="*/ 2458 w 3532"/>
                <a:gd name="T41" fmla="*/ 1406 h 3772"/>
                <a:gd name="T42" fmla="*/ 3208 w 3532"/>
                <a:gd name="T43" fmla="*/ 994 h 3772"/>
                <a:gd name="T44" fmla="*/ 1311 w 3532"/>
                <a:gd name="T45" fmla="*/ 994 h 3772"/>
                <a:gd name="T46" fmla="*/ 2222 w 3532"/>
                <a:gd name="T47" fmla="*/ 1406 h 3772"/>
                <a:gd name="T48" fmla="*/ 1311 w 3532"/>
                <a:gd name="T49" fmla="*/ 994 h 3772"/>
                <a:gd name="T50" fmla="*/ 324 w 3532"/>
                <a:gd name="T51" fmla="*/ 1406 h 3772"/>
                <a:gd name="T52" fmla="*/ 1074 w 3532"/>
                <a:gd name="T53" fmla="*/ 994 h 3772"/>
                <a:gd name="T54" fmla="*/ 2458 w 3532"/>
                <a:gd name="T55" fmla="*/ 396 h 3772"/>
                <a:gd name="T56" fmla="*/ 3208 w 3532"/>
                <a:gd name="T57" fmla="*/ 808 h 3772"/>
                <a:gd name="T58" fmla="*/ 2458 w 3532"/>
                <a:gd name="T59" fmla="*/ 396 h 3772"/>
                <a:gd name="T60" fmla="*/ 1311 w 3532"/>
                <a:gd name="T61" fmla="*/ 808 h 3772"/>
                <a:gd name="T62" fmla="*/ 2222 w 3532"/>
                <a:gd name="T63" fmla="*/ 396 h 3772"/>
                <a:gd name="T64" fmla="*/ 324 w 3532"/>
                <a:gd name="T65" fmla="*/ 396 h 3772"/>
                <a:gd name="T66" fmla="*/ 1074 w 3532"/>
                <a:gd name="T67" fmla="*/ 808 h 3772"/>
                <a:gd name="T68" fmla="*/ 324 w 3532"/>
                <a:gd name="T69" fmla="*/ 396 h 3772"/>
                <a:gd name="T70" fmla="*/ 3532 w 3532"/>
                <a:gd name="T71" fmla="*/ 0 h 3772"/>
                <a:gd name="T72" fmla="*/ 2116 w 3532"/>
                <a:gd name="T73" fmla="*/ 3772 h 3772"/>
                <a:gd name="T74" fmla="*/ 2112 w 3532"/>
                <a:gd name="T75" fmla="*/ 3003 h 3772"/>
                <a:gd name="T76" fmla="*/ 2088 w 3532"/>
                <a:gd name="T77" fmla="*/ 2956 h 3772"/>
                <a:gd name="T78" fmla="*/ 2043 w 3532"/>
                <a:gd name="T79" fmla="*/ 2918 h 3772"/>
                <a:gd name="T80" fmla="*/ 1982 w 3532"/>
                <a:gd name="T81" fmla="*/ 2889 h 3772"/>
                <a:gd name="T82" fmla="*/ 1909 w 3532"/>
                <a:gd name="T83" fmla="*/ 2869 h 3772"/>
                <a:gd name="T84" fmla="*/ 1828 w 3532"/>
                <a:gd name="T85" fmla="*/ 2858 h 3772"/>
                <a:gd name="T86" fmla="*/ 1745 w 3532"/>
                <a:gd name="T87" fmla="*/ 2855 h 3772"/>
                <a:gd name="T88" fmla="*/ 1663 w 3532"/>
                <a:gd name="T89" fmla="*/ 2862 h 3772"/>
                <a:gd name="T90" fmla="*/ 1586 w 3532"/>
                <a:gd name="T91" fmla="*/ 2879 h 3772"/>
                <a:gd name="T92" fmla="*/ 1518 w 3532"/>
                <a:gd name="T93" fmla="*/ 2903 h 3772"/>
                <a:gd name="T94" fmla="*/ 1465 w 3532"/>
                <a:gd name="T95" fmla="*/ 2936 h 3772"/>
                <a:gd name="T96" fmla="*/ 1430 w 3532"/>
                <a:gd name="T97" fmla="*/ 2979 h 3772"/>
                <a:gd name="T98" fmla="*/ 1417 w 3532"/>
                <a:gd name="T99" fmla="*/ 3030 h 3772"/>
                <a:gd name="T100" fmla="*/ 0 w 3532"/>
                <a:gd name="T101" fmla="*/ 3772 h 37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32" h="3772">
                  <a:moveTo>
                    <a:pt x="2458" y="2790"/>
                  </a:moveTo>
                  <a:lnTo>
                    <a:pt x="2458" y="3201"/>
                  </a:lnTo>
                  <a:lnTo>
                    <a:pt x="3208" y="3201"/>
                  </a:lnTo>
                  <a:lnTo>
                    <a:pt x="3208" y="2790"/>
                  </a:lnTo>
                  <a:lnTo>
                    <a:pt x="2458" y="2790"/>
                  </a:lnTo>
                  <a:close/>
                  <a:moveTo>
                    <a:pt x="324" y="2790"/>
                  </a:moveTo>
                  <a:lnTo>
                    <a:pt x="324" y="3201"/>
                  </a:lnTo>
                  <a:lnTo>
                    <a:pt x="1074" y="3201"/>
                  </a:lnTo>
                  <a:lnTo>
                    <a:pt x="1074" y="2790"/>
                  </a:lnTo>
                  <a:lnTo>
                    <a:pt x="324" y="2790"/>
                  </a:lnTo>
                  <a:close/>
                  <a:moveTo>
                    <a:pt x="2458" y="2191"/>
                  </a:moveTo>
                  <a:lnTo>
                    <a:pt x="2458" y="2602"/>
                  </a:lnTo>
                  <a:lnTo>
                    <a:pt x="3208" y="2602"/>
                  </a:lnTo>
                  <a:lnTo>
                    <a:pt x="3208" y="2191"/>
                  </a:lnTo>
                  <a:lnTo>
                    <a:pt x="2458" y="2191"/>
                  </a:lnTo>
                  <a:close/>
                  <a:moveTo>
                    <a:pt x="1311" y="2191"/>
                  </a:moveTo>
                  <a:lnTo>
                    <a:pt x="1311" y="2602"/>
                  </a:lnTo>
                  <a:lnTo>
                    <a:pt x="2222" y="2602"/>
                  </a:lnTo>
                  <a:lnTo>
                    <a:pt x="2222" y="2191"/>
                  </a:lnTo>
                  <a:lnTo>
                    <a:pt x="1311" y="2191"/>
                  </a:lnTo>
                  <a:close/>
                  <a:moveTo>
                    <a:pt x="324" y="2191"/>
                  </a:moveTo>
                  <a:lnTo>
                    <a:pt x="324" y="2602"/>
                  </a:lnTo>
                  <a:lnTo>
                    <a:pt x="1074" y="2602"/>
                  </a:lnTo>
                  <a:lnTo>
                    <a:pt x="1074" y="2191"/>
                  </a:lnTo>
                  <a:lnTo>
                    <a:pt x="324" y="2191"/>
                  </a:lnTo>
                  <a:close/>
                  <a:moveTo>
                    <a:pt x="2458" y="1593"/>
                  </a:moveTo>
                  <a:lnTo>
                    <a:pt x="2458" y="2004"/>
                  </a:lnTo>
                  <a:lnTo>
                    <a:pt x="3208" y="2004"/>
                  </a:lnTo>
                  <a:lnTo>
                    <a:pt x="3208" y="1593"/>
                  </a:lnTo>
                  <a:lnTo>
                    <a:pt x="2458" y="1593"/>
                  </a:lnTo>
                  <a:close/>
                  <a:moveTo>
                    <a:pt x="1311" y="1593"/>
                  </a:moveTo>
                  <a:lnTo>
                    <a:pt x="1311" y="2004"/>
                  </a:lnTo>
                  <a:lnTo>
                    <a:pt x="2222" y="2004"/>
                  </a:lnTo>
                  <a:lnTo>
                    <a:pt x="2222" y="1593"/>
                  </a:lnTo>
                  <a:lnTo>
                    <a:pt x="1311" y="1593"/>
                  </a:lnTo>
                  <a:close/>
                  <a:moveTo>
                    <a:pt x="324" y="1593"/>
                  </a:moveTo>
                  <a:lnTo>
                    <a:pt x="324" y="2004"/>
                  </a:lnTo>
                  <a:lnTo>
                    <a:pt x="1074" y="2004"/>
                  </a:lnTo>
                  <a:lnTo>
                    <a:pt x="1074" y="1593"/>
                  </a:lnTo>
                  <a:lnTo>
                    <a:pt x="324" y="1593"/>
                  </a:lnTo>
                  <a:close/>
                  <a:moveTo>
                    <a:pt x="2458" y="994"/>
                  </a:moveTo>
                  <a:lnTo>
                    <a:pt x="2458" y="1406"/>
                  </a:lnTo>
                  <a:lnTo>
                    <a:pt x="3208" y="1406"/>
                  </a:lnTo>
                  <a:lnTo>
                    <a:pt x="3208" y="994"/>
                  </a:lnTo>
                  <a:lnTo>
                    <a:pt x="2458" y="994"/>
                  </a:lnTo>
                  <a:close/>
                  <a:moveTo>
                    <a:pt x="1311" y="994"/>
                  </a:moveTo>
                  <a:lnTo>
                    <a:pt x="1311" y="1406"/>
                  </a:lnTo>
                  <a:lnTo>
                    <a:pt x="2222" y="1406"/>
                  </a:lnTo>
                  <a:lnTo>
                    <a:pt x="2222" y="994"/>
                  </a:lnTo>
                  <a:lnTo>
                    <a:pt x="1311" y="994"/>
                  </a:lnTo>
                  <a:close/>
                  <a:moveTo>
                    <a:pt x="324" y="994"/>
                  </a:moveTo>
                  <a:lnTo>
                    <a:pt x="324" y="1406"/>
                  </a:lnTo>
                  <a:lnTo>
                    <a:pt x="1074" y="1406"/>
                  </a:lnTo>
                  <a:lnTo>
                    <a:pt x="1074" y="994"/>
                  </a:lnTo>
                  <a:lnTo>
                    <a:pt x="324" y="994"/>
                  </a:lnTo>
                  <a:close/>
                  <a:moveTo>
                    <a:pt x="2458" y="396"/>
                  </a:moveTo>
                  <a:lnTo>
                    <a:pt x="2458" y="808"/>
                  </a:lnTo>
                  <a:lnTo>
                    <a:pt x="3208" y="808"/>
                  </a:lnTo>
                  <a:lnTo>
                    <a:pt x="3208" y="396"/>
                  </a:lnTo>
                  <a:lnTo>
                    <a:pt x="2458" y="396"/>
                  </a:lnTo>
                  <a:close/>
                  <a:moveTo>
                    <a:pt x="1311" y="396"/>
                  </a:moveTo>
                  <a:lnTo>
                    <a:pt x="1311" y="808"/>
                  </a:lnTo>
                  <a:lnTo>
                    <a:pt x="2222" y="808"/>
                  </a:lnTo>
                  <a:lnTo>
                    <a:pt x="2222" y="396"/>
                  </a:lnTo>
                  <a:lnTo>
                    <a:pt x="1311" y="396"/>
                  </a:lnTo>
                  <a:close/>
                  <a:moveTo>
                    <a:pt x="324" y="396"/>
                  </a:moveTo>
                  <a:lnTo>
                    <a:pt x="324" y="808"/>
                  </a:lnTo>
                  <a:lnTo>
                    <a:pt x="1074" y="808"/>
                  </a:lnTo>
                  <a:lnTo>
                    <a:pt x="1074" y="396"/>
                  </a:lnTo>
                  <a:lnTo>
                    <a:pt x="324" y="396"/>
                  </a:lnTo>
                  <a:close/>
                  <a:moveTo>
                    <a:pt x="0" y="0"/>
                  </a:moveTo>
                  <a:lnTo>
                    <a:pt x="3532" y="0"/>
                  </a:lnTo>
                  <a:lnTo>
                    <a:pt x="3532" y="3772"/>
                  </a:lnTo>
                  <a:lnTo>
                    <a:pt x="2116" y="3772"/>
                  </a:lnTo>
                  <a:lnTo>
                    <a:pt x="2116" y="3030"/>
                  </a:lnTo>
                  <a:lnTo>
                    <a:pt x="2112" y="3003"/>
                  </a:lnTo>
                  <a:lnTo>
                    <a:pt x="2103" y="2979"/>
                  </a:lnTo>
                  <a:lnTo>
                    <a:pt x="2088" y="2956"/>
                  </a:lnTo>
                  <a:lnTo>
                    <a:pt x="2067" y="2936"/>
                  </a:lnTo>
                  <a:lnTo>
                    <a:pt x="2043" y="2918"/>
                  </a:lnTo>
                  <a:lnTo>
                    <a:pt x="2014" y="2903"/>
                  </a:lnTo>
                  <a:lnTo>
                    <a:pt x="1982" y="2889"/>
                  </a:lnTo>
                  <a:lnTo>
                    <a:pt x="1947" y="2879"/>
                  </a:lnTo>
                  <a:lnTo>
                    <a:pt x="1909" y="2869"/>
                  </a:lnTo>
                  <a:lnTo>
                    <a:pt x="1870" y="2862"/>
                  </a:lnTo>
                  <a:lnTo>
                    <a:pt x="1828" y="2858"/>
                  </a:lnTo>
                  <a:lnTo>
                    <a:pt x="1787" y="2855"/>
                  </a:lnTo>
                  <a:lnTo>
                    <a:pt x="1745" y="2855"/>
                  </a:lnTo>
                  <a:lnTo>
                    <a:pt x="1704" y="2858"/>
                  </a:lnTo>
                  <a:lnTo>
                    <a:pt x="1663" y="2862"/>
                  </a:lnTo>
                  <a:lnTo>
                    <a:pt x="1623" y="2869"/>
                  </a:lnTo>
                  <a:lnTo>
                    <a:pt x="1586" y="2879"/>
                  </a:lnTo>
                  <a:lnTo>
                    <a:pt x="1550" y="2889"/>
                  </a:lnTo>
                  <a:lnTo>
                    <a:pt x="1518" y="2903"/>
                  </a:lnTo>
                  <a:lnTo>
                    <a:pt x="1490" y="2919"/>
                  </a:lnTo>
                  <a:lnTo>
                    <a:pt x="1465" y="2936"/>
                  </a:lnTo>
                  <a:lnTo>
                    <a:pt x="1445" y="2956"/>
                  </a:lnTo>
                  <a:lnTo>
                    <a:pt x="1430" y="2979"/>
                  </a:lnTo>
                  <a:lnTo>
                    <a:pt x="1420" y="3003"/>
                  </a:lnTo>
                  <a:lnTo>
                    <a:pt x="1417" y="3030"/>
                  </a:lnTo>
                  <a:lnTo>
                    <a:pt x="1417" y="3772"/>
                  </a:lnTo>
                  <a:lnTo>
                    <a:pt x="0" y="3772"/>
                  </a:lnTo>
                  <a:lnTo>
                    <a:pt x="0" y="0"/>
                  </a:lnTo>
                  <a:close/>
                </a:path>
              </a:pathLst>
            </a:custGeom>
            <a:solidFill>
              <a:srgbClr val="0085B0"/>
            </a:solidFill>
            <a:ln w="0">
              <a:noFill/>
              <a:prstDash val="solid"/>
              <a:round/>
              <a:headEnd/>
              <a:tailEnd/>
            </a:ln>
          </p:spPr>
          <p:txBody>
            <a:bodyPr vert="horz" wrap="square" lIns="146304" tIns="73152" rIns="146304" bIns="73152" numCol="1" anchor="t" anchorCtr="0" compatLnSpc="1">
              <a:prstTxWarp prst="textNoShape">
                <a:avLst/>
              </a:prstTxWarp>
            </a:bodyPr>
            <a:lstStyle/>
            <a:p>
              <a:pPr marL="0" marR="0" lvl="0" indent="0" algn="l" defTabSz="1463040" rtl="0" eaLnBrk="1" fontAlgn="auto" latinLnBrk="0" hangingPunct="1">
                <a:lnSpc>
                  <a:spcPct val="100000"/>
                </a:lnSpc>
                <a:spcBef>
                  <a:spcPts val="0"/>
                </a:spcBef>
                <a:spcAft>
                  <a:spcPts val="0"/>
                </a:spcAft>
                <a:buClrTx/>
                <a:buSzTx/>
                <a:buFontTx/>
                <a:buNone/>
                <a:tabLst/>
                <a:defRPr/>
              </a:pPr>
              <a:endParaRPr kumimoji="0" lang="en-US" sz="1000" b="0" i="0" u="none" strike="noStrike" kern="0" cap="none" spc="0" normalizeH="0" baseline="0" noProof="0" dirty="0">
                <a:ln>
                  <a:noFill/>
                </a:ln>
                <a:solidFill>
                  <a:prstClr val="black"/>
                </a:solidFill>
                <a:effectLst/>
                <a:uLnTx/>
                <a:uFillTx/>
                <a:latin typeface="Open Sans"/>
                <a:ea typeface="+mn-ea"/>
                <a:cs typeface="+mn-cs"/>
              </a:endParaRPr>
            </a:p>
          </p:txBody>
        </p:sp>
        <p:sp>
          <p:nvSpPr>
            <p:cNvPr id="69" name="TextBox 68">
              <a:extLst>
                <a:ext uri="{FF2B5EF4-FFF2-40B4-BE49-F238E27FC236}">
                  <a16:creationId xmlns:a16="http://schemas.microsoft.com/office/drawing/2014/main" id="{D42D94C2-26CE-4AAD-818F-E594EF35F7FD}"/>
                </a:ext>
              </a:extLst>
            </p:cNvPr>
            <p:cNvSpPr txBox="1"/>
            <p:nvPr/>
          </p:nvSpPr>
          <p:spPr>
            <a:xfrm>
              <a:off x="5132324" y="5203560"/>
              <a:ext cx="2053960" cy="424732"/>
            </a:xfrm>
            <a:prstGeom prst="rect">
              <a:avLst/>
            </a:prstGeom>
            <a:noFill/>
          </p:spPr>
          <p:txBody>
            <a:bodyPr wrap="none" lIns="146304" tIns="73152" rIns="146304" bIns="73152" rtlCol="0">
              <a:spAutoFit/>
            </a:bodyPr>
            <a:lstStyle/>
            <a:p>
              <a:pPr marL="0" marR="0" lvl="0" indent="0" algn="l" defTabSz="146304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MRC Program 3</a:t>
              </a:r>
            </a:p>
          </p:txBody>
        </p:sp>
      </p:grpSp>
      <p:cxnSp>
        <p:nvCxnSpPr>
          <p:cNvPr id="74" name="Curved Connector 22">
            <a:extLst>
              <a:ext uri="{FF2B5EF4-FFF2-40B4-BE49-F238E27FC236}">
                <a16:creationId xmlns:a16="http://schemas.microsoft.com/office/drawing/2014/main" id="{1726A064-8E86-46DC-A24E-5FD85383051E}"/>
              </a:ext>
            </a:extLst>
          </p:cNvPr>
          <p:cNvCxnSpPr>
            <a:cxnSpLocks/>
          </p:cNvCxnSpPr>
          <p:nvPr/>
        </p:nvCxnSpPr>
        <p:spPr>
          <a:xfrm flipH="1">
            <a:off x="1099027" y="2053928"/>
            <a:ext cx="1097280" cy="1097280"/>
          </a:xfrm>
          <a:prstGeom prst="curvedConnector2">
            <a:avLst/>
          </a:prstGeom>
          <a:noFill/>
          <a:ln w="38100" cap="flat" cmpd="sng" algn="ctr">
            <a:solidFill>
              <a:schemeClr val="tx1"/>
            </a:solidFill>
            <a:prstDash val="solid"/>
            <a:headEnd type="triangle"/>
            <a:tailEnd type="triangle"/>
          </a:ln>
          <a:effectLst/>
        </p:spPr>
      </p:cxnSp>
      <p:cxnSp>
        <p:nvCxnSpPr>
          <p:cNvPr id="76" name="Curved Connector 24">
            <a:extLst>
              <a:ext uri="{FF2B5EF4-FFF2-40B4-BE49-F238E27FC236}">
                <a16:creationId xmlns:a16="http://schemas.microsoft.com/office/drawing/2014/main" id="{5DD5C895-66F2-44C1-ACFE-A4973AC8FAF3}"/>
              </a:ext>
            </a:extLst>
          </p:cNvPr>
          <p:cNvCxnSpPr>
            <a:cxnSpLocks/>
          </p:cNvCxnSpPr>
          <p:nvPr/>
        </p:nvCxnSpPr>
        <p:spPr>
          <a:xfrm rot="16200000" flipH="1">
            <a:off x="1078671" y="4620183"/>
            <a:ext cx="1097280" cy="1097280"/>
          </a:xfrm>
          <a:prstGeom prst="curvedConnector2">
            <a:avLst/>
          </a:prstGeom>
          <a:noFill/>
          <a:ln w="38100" cap="flat" cmpd="sng" algn="ctr">
            <a:solidFill>
              <a:schemeClr val="tx1"/>
            </a:solidFill>
            <a:prstDash val="solid"/>
            <a:headEnd type="triangle"/>
            <a:tailEnd type="triangle"/>
          </a:ln>
          <a:effectLst/>
        </p:spPr>
      </p:cxnSp>
      <p:cxnSp>
        <p:nvCxnSpPr>
          <p:cNvPr id="77" name="Curved Connector 22">
            <a:extLst>
              <a:ext uri="{FF2B5EF4-FFF2-40B4-BE49-F238E27FC236}">
                <a16:creationId xmlns:a16="http://schemas.microsoft.com/office/drawing/2014/main" id="{2FC5653F-DBAC-457C-9EDB-514E7E05B38F}"/>
              </a:ext>
            </a:extLst>
          </p:cNvPr>
          <p:cNvCxnSpPr/>
          <p:nvPr/>
        </p:nvCxnSpPr>
        <p:spPr>
          <a:xfrm>
            <a:off x="4357348" y="2077280"/>
            <a:ext cx="1097280" cy="1097280"/>
          </a:xfrm>
          <a:prstGeom prst="curvedConnector2">
            <a:avLst/>
          </a:prstGeom>
          <a:noFill/>
          <a:ln w="38100" cap="flat" cmpd="sng" algn="ctr">
            <a:solidFill>
              <a:schemeClr val="tx1"/>
            </a:solidFill>
            <a:prstDash val="solid"/>
            <a:headEnd type="triangle"/>
            <a:tailEnd type="triangle"/>
          </a:ln>
          <a:effectLst/>
        </p:spPr>
      </p:cxnSp>
      <p:cxnSp>
        <p:nvCxnSpPr>
          <p:cNvPr id="78" name="Curved Connector 24">
            <a:extLst>
              <a:ext uri="{FF2B5EF4-FFF2-40B4-BE49-F238E27FC236}">
                <a16:creationId xmlns:a16="http://schemas.microsoft.com/office/drawing/2014/main" id="{CD6CBD19-E736-44C5-878E-5A59A9890811}"/>
              </a:ext>
            </a:extLst>
          </p:cNvPr>
          <p:cNvCxnSpPr/>
          <p:nvPr/>
        </p:nvCxnSpPr>
        <p:spPr>
          <a:xfrm rot="5400000">
            <a:off x="4357348" y="4596833"/>
            <a:ext cx="1097280" cy="1097280"/>
          </a:xfrm>
          <a:prstGeom prst="curvedConnector2">
            <a:avLst/>
          </a:prstGeom>
          <a:noFill/>
          <a:ln w="38100" cap="flat" cmpd="sng" algn="ctr">
            <a:solidFill>
              <a:schemeClr val="tx1"/>
            </a:solidFill>
            <a:prstDash val="solid"/>
            <a:headEnd type="triangle"/>
            <a:tailEnd type="triangle"/>
          </a:ln>
          <a:effectLst/>
        </p:spPr>
      </p:cxnSp>
      <p:cxnSp>
        <p:nvCxnSpPr>
          <p:cNvPr id="80" name="Straight Arrow Connector 79">
            <a:extLst>
              <a:ext uri="{FF2B5EF4-FFF2-40B4-BE49-F238E27FC236}">
                <a16:creationId xmlns:a16="http://schemas.microsoft.com/office/drawing/2014/main" id="{4D424B5D-BF9C-4264-AC9B-D7099F42CBE1}"/>
              </a:ext>
            </a:extLst>
          </p:cNvPr>
          <p:cNvCxnSpPr>
            <a:cxnSpLocks/>
          </p:cNvCxnSpPr>
          <p:nvPr/>
        </p:nvCxnSpPr>
        <p:spPr>
          <a:xfrm>
            <a:off x="3224285" y="2705168"/>
            <a:ext cx="1317" cy="45720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28DF601A-6691-43F8-B5EA-00B48B43C05F}"/>
              </a:ext>
            </a:extLst>
          </p:cNvPr>
          <p:cNvCxnSpPr/>
          <p:nvPr/>
        </p:nvCxnSpPr>
        <p:spPr>
          <a:xfrm>
            <a:off x="3233637" y="4560317"/>
            <a:ext cx="1317" cy="45720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02E474F8-9131-46C3-A5EA-864FFB689A7D}"/>
              </a:ext>
            </a:extLst>
          </p:cNvPr>
          <p:cNvCxnSpPr/>
          <p:nvPr/>
        </p:nvCxnSpPr>
        <p:spPr>
          <a:xfrm>
            <a:off x="1534417" y="3778765"/>
            <a:ext cx="457200"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C965DE4E-3073-4C9C-9054-A6B3FF2F34EF}"/>
              </a:ext>
            </a:extLst>
          </p:cNvPr>
          <p:cNvCxnSpPr/>
          <p:nvPr/>
        </p:nvCxnSpPr>
        <p:spPr>
          <a:xfrm>
            <a:off x="4507210" y="3778765"/>
            <a:ext cx="457200"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51" name="Group 50">
            <a:extLst>
              <a:ext uri="{FF2B5EF4-FFF2-40B4-BE49-F238E27FC236}">
                <a16:creationId xmlns:a16="http://schemas.microsoft.com/office/drawing/2014/main" id="{DE7D6B06-3346-4279-9372-70E7A737EE59}"/>
              </a:ext>
            </a:extLst>
          </p:cNvPr>
          <p:cNvGrpSpPr/>
          <p:nvPr/>
        </p:nvGrpSpPr>
        <p:grpSpPr>
          <a:xfrm>
            <a:off x="2329490" y="3298538"/>
            <a:ext cx="1838505" cy="1367736"/>
            <a:chOff x="339974" y="3014152"/>
            <a:chExt cx="597602" cy="453351"/>
          </a:xfrm>
        </p:grpSpPr>
        <p:sp>
          <p:nvSpPr>
            <p:cNvPr id="52" name="Freeform 257">
              <a:extLst>
                <a:ext uri="{FF2B5EF4-FFF2-40B4-BE49-F238E27FC236}">
                  <a16:creationId xmlns:a16="http://schemas.microsoft.com/office/drawing/2014/main" id="{C5268842-E757-4C00-9EDE-A8B5B3F6BF22}"/>
                </a:ext>
              </a:extLst>
            </p:cNvPr>
            <p:cNvSpPr>
              <a:spLocks noEditPoints="1"/>
            </p:cNvSpPr>
            <p:nvPr/>
          </p:nvSpPr>
          <p:spPr bwMode="auto">
            <a:xfrm>
              <a:off x="590578" y="3027350"/>
              <a:ext cx="114708" cy="297647"/>
            </a:xfrm>
            <a:custGeom>
              <a:avLst/>
              <a:gdLst>
                <a:gd name="T0" fmla="*/ 32 w 111"/>
                <a:gd name="T1" fmla="*/ 23 h 288"/>
                <a:gd name="T2" fmla="*/ 56 w 111"/>
                <a:gd name="T3" fmla="*/ 0 h 288"/>
                <a:gd name="T4" fmla="*/ 79 w 111"/>
                <a:gd name="T5" fmla="*/ 23 h 288"/>
                <a:gd name="T6" fmla="*/ 56 w 111"/>
                <a:gd name="T7" fmla="*/ 47 h 288"/>
                <a:gd name="T8" fmla="*/ 32 w 111"/>
                <a:gd name="T9" fmla="*/ 23 h 288"/>
                <a:gd name="T10" fmla="*/ 81 w 111"/>
                <a:gd name="T11" fmla="*/ 58 h 288"/>
                <a:gd name="T12" fmla="*/ 30 w 111"/>
                <a:gd name="T13" fmla="*/ 58 h 288"/>
                <a:gd name="T14" fmla="*/ 0 w 111"/>
                <a:gd name="T15" fmla="*/ 87 h 288"/>
                <a:gd name="T16" fmla="*/ 0 w 111"/>
                <a:gd name="T17" fmla="*/ 160 h 288"/>
                <a:gd name="T18" fmla="*/ 9 w 111"/>
                <a:gd name="T19" fmla="*/ 169 h 288"/>
                <a:gd name="T20" fmla="*/ 17 w 111"/>
                <a:gd name="T21" fmla="*/ 160 h 288"/>
                <a:gd name="T22" fmla="*/ 17 w 111"/>
                <a:gd name="T23" fmla="*/ 94 h 288"/>
                <a:gd name="T24" fmla="*/ 28 w 111"/>
                <a:gd name="T25" fmla="*/ 94 h 288"/>
                <a:gd name="T26" fmla="*/ 29 w 111"/>
                <a:gd name="T27" fmla="*/ 276 h 288"/>
                <a:gd name="T28" fmla="*/ 39 w 111"/>
                <a:gd name="T29" fmla="*/ 288 h 288"/>
                <a:gd name="T30" fmla="*/ 50 w 111"/>
                <a:gd name="T31" fmla="*/ 276 h 288"/>
                <a:gd name="T32" fmla="*/ 50 w 111"/>
                <a:gd name="T33" fmla="*/ 170 h 288"/>
                <a:gd name="T34" fmla="*/ 61 w 111"/>
                <a:gd name="T35" fmla="*/ 170 h 288"/>
                <a:gd name="T36" fmla="*/ 61 w 111"/>
                <a:gd name="T37" fmla="*/ 276 h 288"/>
                <a:gd name="T38" fmla="*/ 72 w 111"/>
                <a:gd name="T39" fmla="*/ 288 h 288"/>
                <a:gd name="T40" fmla="*/ 83 w 111"/>
                <a:gd name="T41" fmla="*/ 276 h 288"/>
                <a:gd name="T42" fmla="*/ 83 w 111"/>
                <a:gd name="T43" fmla="*/ 94 h 288"/>
                <a:gd name="T44" fmla="*/ 94 w 111"/>
                <a:gd name="T45" fmla="*/ 94 h 288"/>
                <a:gd name="T46" fmla="*/ 94 w 111"/>
                <a:gd name="T47" fmla="*/ 160 h 288"/>
                <a:gd name="T48" fmla="*/ 102 w 111"/>
                <a:gd name="T49" fmla="*/ 169 h 288"/>
                <a:gd name="T50" fmla="*/ 111 w 111"/>
                <a:gd name="T51" fmla="*/ 160 h 288"/>
                <a:gd name="T52" fmla="*/ 111 w 111"/>
                <a:gd name="T53" fmla="*/ 87 h 288"/>
                <a:gd name="T54" fmla="*/ 81 w 111"/>
                <a:gd name="T55" fmla="*/ 5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1" h="288">
                  <a:moveTo>
                    <a:pt x="32" y="23"/>
                  </a:moveTo>
                  <a:cubicBezTo>
                    <a:pt x="32" y="11"/>
                    <a:pt x="43" y="0"/>
                    <a:pt x="56" y="0"/>
                  </a:cubicBezTo>
                  <a:cubicBezTo>
                    <a:pt x="68" y="0"/>
                    <a:pt x="79" y="11"/>
                    <a:pt x="79" y="23"/>
                  </a:cubicBezTo>
                  <a:cubicBezTo>
                    <a:pt x="79" y="36"/>
                    <a:pt x="68" y="47"/>
                    <a:pt x="56" y="47"/>
                  </a:cubicBezTo>
                  <a:cubicBezTo>
                    <a:pt x="43" y="47"/>
                    <a:pt x="32" y="36"/>
                    <a:pt x="32" y="23"/>
                  </a:cubicBezTo>
                  <a:close/>
                  <a:moveTo>
                    <a:pt x="81" y="58"/>
                  </a:moveTo>
                  <a:cubicBezTo>
                    <a:pt x="73" y="58"/>
                    <a:pt x="38" y="58"/>
                    <a:pt x="30" y="58"/>
                  </a:cubicBezTo>
                  <a:cubicBezTo>
                    <a:pt x="14" y="58"/>
                    <a:pt x="0" y="71"/>
                    <a:pt x="0" y="87"/>
                  </a:cubicBezTo>
                  <a:cubicBezTo>
                    <a:pt x="0" y="96"/>
                    <a:pt x="0" y="154"/>
                    <a:pt x="0" y="160"/>
                  </a:cubicBezTo>
                  <a:cubicBezTo>
                    <a:pt x="0" y="165"/>
                    <a:pt x="3" y="169"/>
                    <a:pt x="9" y="169"/>
                  </a:cubicBezTo>
                  <a:cubicBezTo>
                    <a:pt x="14" y="169"/>
                    <a:pt x="17" y="165"/>
                    <a:pt x="17" y="160"/>
                  </a:cubicBezTo>
                  <a:cubicBezTo>
                    <a:pt x="17" y="153"/>
                    <a:pt x="17" y="94"/>
                    <a:pt x="17" y="94"/>
                  </a:cubicBezTo>
                  <a:cubicBezTo>
                    <a:pt x="28" y="94"/>
                    <a:pt x="28" y="94"/>
                    <a:pt x="28" y="94"/>
                  </a:cubicBezTo>
                  <a:cubicBezTo>
                    <a:pt x="28" y="94"/>
                    <a:pt x="29" y="265"/>
                    <a:pt x="29" y="276"/>
                  </a:cubicBezTo>
                  <a:cubicBezTo>
                    <a:pt x="29" y="284"/>
                    <a:pt x="32" y="288"/>
                    <a:pt x="39" y="288"/>
                  </a:cubicBezTo>
                  <a:cubicBezTo>
                    <a:pt x="47" y="288"/>
                    <a:pt x="50" y="284"/>
                    <a:pt x="50" y="276"/>
                  </a:cubicBezTo>
                  <a:cubicBezTo>
                    <a:pt x="50" y="265"/>
                    <a:pt x="50" y="170"/>
                    <a:pt x="50" y="170"/>
                  </a:cubicBezTo>
                  <a:cubicBezTo>
                    <a:pt x="61" y="170"/>
                    <a:pt x="61" y="170"/>
                    <a:pt x="61" y="170"/>
                  </a:cubicBezTo>
                  <a:cubicBezTo>
                    <a:pt x="61" y="170"/>
                    <a:pt x="61" y="265"/>
                    <a:pt x="61" y="276"/>
                  </a:cubicBezTo>
                  <a:cubicBezTo>
                    <a:pt x="61" y="284"/>
                    <a:pt x="64" y="288"/>
                    <a:pt x="72" y="288"/>
                  </a:cubicBezTo>
                  <a:cubicBezTo>
                    <a:pt x="79" y="288"/>
                    <a:pt x="83" y="284"/>
                    <a:pt x="83" y="276"/>
                  </a:cubicBezTo>
                  <a:cubicBezTo>
                    <a:pt x="83" y="265"/>
                    <a:pt x="83" y="94"/>
                    <a:pt x="83" y="94"/>
                  </a:cubicBezTo>
                  <a:cubicBezTo>
                    <a:pt x="94" y="94"/>
                    <a:pt x="94" y="94"/>
                    <a:pt x="94" y="94"/>
                  </a:cubicBezTo>
                  <a:cubicBezTo>
                    <a:pt x="94" y="94"/>
                    <a:pt x="94" y="153"/>
                    <a:pt x="94" y="160"/>
                  </a:cubicBezTo>
                  <a:cubicBezTo>
                    <a:pt x="94" y="165"/>
                    <a:pt x="97" y="169"/>
                    <a:pt x="102" y="169"/>
                  </a:cubicBezTo>
                  <a:cubicBezTo>
                    <a:pt x="108" y="169"/>
                    <a:pt x="111" y="165"/>
                    <a:pt x="111" y="160"/>
                  </a:cubicBezTo>
                  <a:cubicBezTo>
                    <a:pt x="111" y="154"/>
                    <a:pt x="111" y="96"/>
                    <a:pt x="111" y="87"/>
                  </a:cubicBezTo>
                  <a:cubicBezTo>
                    <a:pt x="111" y="71"/>
                    <a:pt x="97" y="58"/>
                    <a:pt x="81" y="58"/>
                  </a:cubicBezTo>
                  <a:close/>
                </a:path>
              </a:pathLst>
            </a:custGeom>
            <a:solidFill>
              <a:schemeClr val="tx1"/>
            </a:solidFill>
            <a:ln>
              <a:noFill/>
            </a:ln>
          </p:spPr>
          <p:txBody>
            <a:bodyPr vert="horz" wrap="square" lIns="73152" tIns="36576" rIns="73152"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4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53" name="Freeform 258">
              <a:extLst>
                <a:ext uri="{FF2B5EF4-FFF2-40B4-BE49-F238E27FC236}">
                  <a16:creationId xmlns:a16="http://schemas.microsoft.com/office/drawing/2014/main" id="{78706C91-6F06-4B49-A53F-4338B8584979}"/>
                </a:ext>
              </a:extLst>
            </p:cNvPr>
            <p:cNvSpPr>
              <a:spLocks noEditPoints="1"/>
            </p:cNvSpPr>
            <p:nvPr/>
          </p:nvSpPr>
          <p:spPr bwMode="auto">
            <a:xfrm>
              <a:off x="823857" y="3014152"/>
              <a:ext cx="113719" cy="297647"/>
            </a:xfrm>
            <a:custGeom>
              <a:avLst/>
              <a:gdLst>
                <a:gd name="T0" fmla="*/ 32 w 110"/>
                <a:gd name="T1" fmla="*/ 23 h 288"/>
                <a:gd name="T2" fmla="*/ 55 w 110"/>
                <a:gd name="T3" fmla="*/ 0 h 288"/>
                <a:gd name="T4" fmla="*/ 78 w 110"/>
                <a:gd name="T5" fmla="*/ 23 h 288"/>
                <a:gd name="T6" fmla="*/ 55 w 110"/>
                <a:gd name="T7" fmla="*/ 46 h 288"/>
                <a:gd name="T8" fmla="*/ 32 w 110"/>
                <a:gd name="T9" fmla="*/ 23 h 288"/>
                <a:gd name="T10" fmla="*/ 81 w 110"/>
                <a:gd name="T11" fmla="*/ 57 h 288"/>
                <a:gd name="T12" fmla="*/ 29 w 110"/>
                <a:gd name="T13" fmla="*/ 57 h 288"/>
                <a:gd name="T14" fmla="*/ 0 w 110"/>
                <a:gd name="T15" fmla="*/ 87 h 288"/>
                <a:gd name="T16" fmla="*/ 0 w 110"/>
                <a:gd name="T17" fmla="*/ 159 h 288"/>
                <a:gd name="T18" fmla="*/ 8 w 110"/>
                <a:gd name="T19" fmla="*/ 169 h 288"/>
                <a:gd name="T20" fmla="*/ 17 w 110"/>
                <a:gd name="T21" fmla="*/ 159 h 288"/>
                <a:gd name="T22" fmla="*/ 17 w 110"/>
                <a:gd name="T23" fmla="*/ 94 h 288"/>
                <a:gd name="T24" fmla="*/ 28 w 110"/>
                <a:gd name="T25" fmla="*/ 94 h 288"/>
                <a:gd name="T26" fmla="*/ 28 w 110"/>
                <a:gd name="T27" fmla="*/ 276 h 288"/>
                <a:gd name="T28" fmla="*/ 39 w 110"/>
                <a:gd name="T29" fmla="*/ 288 h 288"/>
                <a:gd name="T30" fmla="*/ 49 w 110"/>
                <a:gd name="T31" fmla="*/ 276 h 288"/>
                <a:gd name="T32" fmla="*/ 49 w 110"/>
                <a:gd name="T33" fmla="*/ 170 h 288"/>
                <a:gd name="T34" fmla="*/ 60 w 110"/>
                <a:gd name="T35" fmla="*/ 170 h 288"/>
                <a:gd name="T36" fmla="*/ 60 w 110"/>
                <a:gd name="T37" fmla="*/ 276 h 288"/>
                <a:gd name="T38" fmla="*/ 71 w 110"/>
                <a:gd name="T39" fmla="*/ 288 h 288"/>
                <a:gd name="T40" fmla="*/ 82 w 110"/>
                <a:gd name="T41" fmla="*/ 276 h 288"/>
                <a:gd name="T42" fmla="*/ 82 w 110"/>
                <a:gd name="T43" fmla="*/ 94 h 288"/>
                <a:gd name="T44" fmla="*/ 93 w 110"/>
                <a:gd name="T45" fmla="*/ 94 h 288"/>
                <a:gd name="T46" fmla="*/ 93 w 110"/>
                <a:gd name="T47" fmla="*/ 159 h 288"/>
                <a:gd name="T48" fmla="*/ 102 w 110"/>
                <a:gd name="T49" fmla="*/ 169 h 288"/>
                <a:gd name="T50" fmla="*/ 110 w 110"/>
                <a:gd name="T51" fmla="*/ 159 h 288"/>
                <a:gd name="T52" fmla="*/ 110 w 110"/>
                <a:gd name="T53" fmla="*/ 87 h 288"/>
                <a:gd name="T54" fmla="*/ 81 w 110"/>
                <a:gd name="T55" fmla="*/ 57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0" h="288">
                  <a:moveTo>
                    <a:pt x="32" y="23"/>
                  </a:moveTo>
                  <a:cubicBezTo>
                    <a:pt x="32" y="10"/>
                    <a:pt x="42" y="0"/>
                    <a:pt x="55" y="0"/>
                  </a:cubicBezTo>
                  <a:cubicBezTo>
                    <a:pt x="68" y="0"/>
                    <a:pt x="78" y="10"/>
                    <a:pt x="78" y="23"/>
                  </a:cubicBezTo>
                  <a:cubicBezTo>
                    <a:pt x="78" y="36"/>
                    <a:pt x="68" y="46"/>
                    <a:pt x="55" y="46"/>
                  </a:cubicBezTo>
                  <a:cubicBezTo>
                    <a:pt x="42" y="46"/>
                    <a:pt x="32" y="36"/>
                    <a:pt x="32" y="23"/>
                  </a:cubicBezTo>
                  <a:close/>
                  <a:moveTo>
                    <a:pt x="81" y="57"/>
                  </a:moveTo>
                  <a:cubicBezTo>
                    <a:pt x="72" y="57"/>
                    <a:pt x="37" y="57"/>
                    <a:pt x="29" y="57"/>
                  </a:cubicBezTo>
                  <a:cubicBezTo>
                    <a:pt x="13" y="57"/>
                    <a:pt x="0" y="71"/>
                    <a:pt x="0" y="87"/>
                  </a:cubicBezTo>
                  <a:cubicBezTo>
                    <a:pt x="0" y="95"/>
                    <a:pt x="0" y="153"/>
                    <a:pt x="0" y="159"/>
                  </a:cubicBezTo>
                  <a:cubicBezTo>
                    <a:pt x="0" y="165"/>
                    <a:pt x="3" y="169"/>
                    <a:pt x="8" y="169"/>
                  </a:cubicBezTo>
                  <a:cubicBezTo>
                    <a:pt x="14" y="169"/>
                    <a:pt x="17" y="165"/>
                    <a:pt x="17" y="159"/>
                  </a:cubicBezTo>
                  <a:cubicBezTo>
                    <a:pt x="17" y="153"/>
                    <a:pt x="17" y="94"/>
                    <a:pt x="17" y="94"/>
                  </a:cubicBezTo>
                  <a:cubicBezTo>
                    <a:pt x="28" y="94"/>
                    <a:pt x="28" y="94"/>
                    <a:pt x="28" y="94"/>
                  </a:cubicBezTo>
                  <a:cubicBezTo>
                    <a:pt x="28" y="94"/>
                    <a:pt x="28" y="265"/>
                    <a:pt x="28" y="276"/>
                  </a:cubicBezTo>
                  <a:cubicBezTo>
                    <a:pt x="28" y="283"/>
                    <a:pt x="31" y="288"/>
                    <a:pt x="39" y="288"/>
                  </a:cubicBezTo>
                  <a:cubicBezTo>
                    <a:pt x="46" y="288"/>
                    <a:pt x="49" y="283"/>
                    <a:pt x="49" y="276"/>
                  </a:cubicBezTo>
                  <a:cubicBezTo>
                    <a:pt x="49" y="265"/>
                    <a:pt x="49" y="170"/>
                    <a:pt x="49" y="170"/>
                  </a:cubicBezTo>
                  <a:cubicBezTo>
                    <a:pt x="60" y="170"/>
                    <a:pt x="60" y="170"/>
                    <a:pt x="60" y="170"/>
                  </a:cubicBezTo>
                  <a:cubicBezTo>
                    <a:pt x="60" y="170"/>
                    <a:pt x="60" y="265"/>
                    <a:pt x="60" y="276"/>
                  </a:cubicBezTo>
                  <a:cubicBezTo>
                    <a:pt x="60" y="283"/>
                    <a:pt x="64" y="288"/>
                    <a:pt x="71" y="288"/>
                  </a:cubicBezTo>
                  <a:cubicBezTo>
                    <a:pt x="79" y="288"/>
                    <a:pt x="82" y="283"/>
                    <a:pt x="82" y="276"/>
                  </a:cubicBezTo>
                  <a:cubicBezTo>
                    <a:pt x="82" y="265"/>
                    <a:pt x="82" y="94"/>
                    <a:pt x="82" y="94"/>
                  </a:cubicBezTo>
                  <a:cubicBezTo>
                    <a:pt x="93" y="94"/>
                    <a:pt x="93" y="94"/>
                    <a:pt x="93" y="94"/>
                  </a:cubicBezTo>
                  <a:cubicBezTo>
                    <a:pt x="93" y="94"/>
                    <a:pt x="93" y="153"/>
                    <a:pt x="93" y="159"/>
                  </a:cubicBezTo>
                  <a:cubicBezTo>
                    <a:pt x="93" y="165"/>
                    <a:pt x="96" y="169"/>
                    <a:pt x="102" y="169"/>
                  </a:cubicBezTo>
                  <a:cubicBezTo>
                    <a:pt x="107" y="169"/>
                    <a:pt x="110" y="165"/>
                    <a:pt x="110" y="159"/>
                  </a:cubicBezTo>
                  <a:cubicBezTo>
                    <a:pt x="110" y="153"/>
                    <a:pt x="110" y="95"/>
                    <a:pt x="110" y="87"/>
                  </a:cubicBezTo>
                  <a:cubicBezTo>
                    <a:pt x="110" y="71"/>
                    <a:pt x="97" y="57"/>
                    <a:pt x="81" y="57"/>
                  </a:cubicBezTo>
                  <a:close/>
                </a:path>
              </a:pathLst>
            </a:custGeom>
            <a:solidFill>
              <a:schemeClr val="tx1"/>
            </a:solidFill>
            <a:ln>
              <a:noFill/>
            </a:ln>
          </p:spPr>
          <p:txBody>
            <a:bodyPr vert="horz" wrap="square" lIns="73152" tIns="36576" rIns="73152"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4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54" name="Freeform 259">
              <a:extLst>
                <a:ext uri="{FF2B5EF4-FFF2-40B4-BE49-F238E27FC236}">
                  <a16:creationId xmlns:a16="http://schemas.microsoft.com/office/drawing/2014/main" id="{1039383D-D9E8-4D0D-9315-E3C6C071909C}"/>
                </a:ext>
              </a:extLst>
            </p:cNvPr>
            <p:cNvSpPr>
              <a:spLocks noEditPoints="1"/>
            </p:cNvSpPr>
            <p:nvPr/>
          </p:nvSpPr>
          <p:spPr bwMode="auto">
            <a:xfrm>
              <a:off x="463525" y="3145135"/>
              <a:ext cx="147341" cy="322368"/>
            </a:xfrm>
            <a:custGeom>
              <a:avLst/>
              <a:gdLst>
                <a:gd name="T0" fmla="*/ 47 w 143"/>
                <a:gd name="T1" fmla="*/ 25 h 312"/>
                <a:gd name="T2" fmla="*/ 72 w 143"/>
                <a:gd name="T3" fmla="*/ 0 h 312"/>
                <a:gd name="T4" fmla="*/ 97 w 143"/>
                <a:gd name="T5" fmla="*/ 25 h 312"/>
                <a:gd name="T6" fmla="*/ 72 w 143"/>
                <a:gd name="T7" fmla="*/ 50 h 312"/>
                <a:gd name="T8" fmla="*/ 47 w 143"/>
                <a:gd name="T9" fmla="*/ 25 h 312"/>
                <a:gd name="T10" fmla="*/ 142 w 143"/>
                <a:gd name="T11" fmla="*/ 156 h 312"/>
                <a:gd name="T12" fmla="*/ 122 w 143"/>
                <a:gd name="T13" fmla="*/ 89 h 312"/>
                <a:gd name="T14" fmla="*/ 91 w 143"/>
                <a:gd name="T15" fmla="*/ 62 h 312"/>
                <a:gd name="T16" fmla="*/ 72 w 143"/>
                <a:gd name="T17" fmla="*/ 62 h 312"/>
                <a:gd name="T18" fmla="*/ 53 w 143"/>
                <a:gd name="T19" fmla="*/ 62 h 312"/>
                <a:gd name="T20" fmla="*/ 21 w 143"/>
                <a:gd name="T21" fmla="*/ 89 h 312"/>
                <a:gd name="T22" fmla="*/ 2 w 143"/>
                <a:gd name="T23" fmla="*/ 156 h 312"/>
                <a:gd name="T24" fmla="*/ 7 w 143"/>
                <a:gd name="T25" fmla="*/ 171 h 312"/>
                <a:gd name="T26" fmla="*/ 19 w 143"/>
                <a:gd name="T27" fmla="*/ 163 h 312"/>
                <a:gd name="T28" fmla="*/ 37 w 143"/>
                <a:gd name="T29" fmla="*/ 97 h 312"/>
                <a:gd name="T30" fmla="*/ 50 w 143"/>
                <a:gd name="T31" fmla="*/ 97 h 312"/>
                <a:gd name="T32" fmla="*/ 17 w 143"/>
                <a:gd name="T33" fmla="*/ 214 h 312"/>
                <a:gd name="T34" fmla="*/ 44 w 143"/>
                <a:gd name="T35" fmla="*/ 214 h 312"/>
                <a:gd name="T36" fmla="*/ 44 w 143"/>
                <a:gd name="T37" fmla="*/ 215 h 312"/>
                <a:gd name="T38" fmla="*/ 44 w 143"/>
                <a:gd name="T39" fmla="*/ 302 h 312"/>
                <a:gd name="T40" fmla="*/ 56 w 143"/>
                <a:gd name="T41" fmla="*/ 312 h 312"/>
                <a:gd name="T42" fmla="*/ 66 w 143"/>
                <a:gd name="T43" fmla="*/ 302 h 312"/>
                <a:gd name="T44" fmla="*/ 66 w 143"/>
                <a:gd name="T45" fmla="*/ 214 h 312"/>
                <a:gd name="T46" fmla="*/ 78 w 143"/>
                <a:gd name="T47" fmla="*/ 214 h 312"/>
                <a:gd name="T48" fmla="*/ 78 w 143"/>
                <a:gd name="T49" fmla="*/ 302 h 312"/>
                <a:gd name="T50" fmla="*/ 88 w 143"/>
                <a:gd name="T51" fmla="*/ 312 h 312"/>
                <a:gd name="T52" fmla="*/ 99 w 143"/>
                <a:gd name="T53" fmla="*/ 302 h 312"/>
                <a:gd name="T54" fmla="*/ 99 w 143"/>
                <a:gd name="T55" fmla="*/ 215 h 312"/>
                <a:gd name="T56" fmla="*/ 99 w 143"/>
                <a:gd name="T57" fmla="*/ 214 h 312"/>
                <a:gd name="T58" fmla="*/ 127 w 143"/>
                <a:gd name="T59" fmla="*/ 215 h 312"/>
                <a:gd name="T60" fmla="*/ 93 w 143"/>
                <a:gd name="T61" fmla="*/ 98 h 312"/>
                <a:gd name="T62" fmla="*/ 105 w 143"/>
                <a:gd name="T63" fmla="*/ 97 h 312"/>
                <a:gd name="T64" fmla="*/ 124 w 143"/>
                <a:gd name="T65" fmla="*/ 163 h 312"/>
                <a:gd name="T66" fmla="*/ 136 w 143"/>
                <a:gd name="T67" fmla="*/ 171 h 312"/>
                <a:gd name="T68" fmla="*/ 142 w 143"/>
                <a:gd name="T69" fmla="*/ 156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3" h="312">
                  <a:moveTo>
                    <a:pt x="47" y="25"/>
                  </a:moveTo>
                  <a:cubicBezTo>
                    <a:pt x="47" y="11"/>
                    <a:pt x="58" y="0"/>
                    <a:pt x="72" y="0"/>
                  </a:cubicBezTo>
                  <a:cubicBezTo>
                    <a:pt x="86" y="0"/>
                    <a:pt x="97" y="11"/>
                    <a:pt x="97" y="25"/>
                  </a:cubicBezTo>
                  <a:cubicBezTo>
                    <a:pt x="97" y="39"/>
                    <a:pt x="86" y="50"/>
                    <a:pt x="72" y="50"/>
                  </a:cubicBezTo>
                  <a:cubicBezTo>
                    <a:pt x="58" y="50"/>
                    <a:pt x="47" y="39"/>
                    <a:pt x="47" y="25"/>
                  </a:cubicBezTo>
                  <a:close/>
                  <a:moveTo>
                    <a:pt x="142" y="156"/>
                  </a:moveTo>
                  <a:cubicBezTo>
                    <a:pt x="122" y="89"/>
                    <a:pt x="122" y="89"/>
                    <a:pt x="122" y="89"/>
                  </a:cubicBezTo>
                  <a:cubicBezTo>
                    <a:pt x="114" y="61"/>
                    <a:pt x="91" y="62"/>
                    <a:pt x="91" y="62"/>
                  </a:cubicBezTo>
                  <a:cubicBezTo>
                    <a:pt x="72" y="62"/>
                    <a:pt x="72" y="62"/>
                    <a:pt x="72" y="62"/>
                  </a:cubicBezTo>
                  <a:cubicBezTo>
                    <a:pt x="53" y="62"/>
                    <a:pt x="53" y="62"/>
                    <a:pt x="53" y="62"/>
                  </a:cubicBezTo>
                  <a:cubicBezTo>
                    <a:pt x="53" y="62"/>
                    <a:pt x="29" y="61"/>
                    <a:pt x="21" y="89"/>
                  </a:cubicBezTo>
                  <a:cubicBezTo>
                    <a:pt x="2" y="156"/>
                    <a:pt x="2" y="156"/>
                    <a:pt x="2" y="156"/>
                  </a:cubicBezTo>
                  <a:cubicBezTo>
                    <a:pt x="0" y="163"/>
                    <a:pt x="1" y="169"/>
                    <a:pt x="7" y="171"/>
                  </a:cubicBezTo>
                  <a:cubicBezTo>
                    <a:pt x="12" y="172"/>
                    <a:pt x="17" y="168"/>
                    <a:pt x="19" y="163"/>
                  </a:cubicBezTo>
                  <a:cubicBezTo>
                    <a:pt x="37" y="97"/>
                    <a:pt x="37" y="97"/>
                    <a:pt x="37" y="97"/>
                  </a:cubicBezTo>
                  <a:cubicBezTo>
                    <a:pt x="50" y="97"/>
                    <a:pt x="50" y="97"/>
                    <a:pt x="50" y="97"/>
                  </a:cubicBezTo>
                  <a:cubicBezTo>
                    <a:pt x="17" y="214"/>
                    <a:pt x="17" y="214"/>
                    <a:pt x="17" y="214"/>
                  </a:cubicBezTo>
                  <a:cubicBezTo>
                    <a:pt x="44" y="214"/>
                    <a:pt x="44" y="214"/>
                    <a:pt x="44" y="214"/>
                  </a:cubicBezTo>
                  <a:cubicBezTo>
                    <a:pt x="44" y="215"/>
                    <a:pt x="44" y="215"/>
                    <a:pt x="44" y="215"/>
                  </a:cubicBezTo>
                  <a:cubicBezTo>
                    <a:pt x="44" y="302"/>
                    <a:pt x="44" y="302"/>
                    <a:pt x="44" y="302"/>
                  </a:cubicBezTo>
                  <a:cubicBezTo>
                    <a:pt x="44" y="309"/>
                    <a:pt x="49" y="312"/>
                    <a:pt x="56" y="312"/>
                  </a:cubicBezTo>
                  <a:cubicBezTo>
                    <a:pt x="62" y="312"/>
                    <a:pt x="66" y="308"/>
                    <a:pt x="66" y="302"/>
                  </a:cubicBezTo>
                  <a:cubicBezTo>
                    <a:pt x="66" y="214"/>
                    <a:pt x="66" y="214"/>
                    <a:pt x="66" y="214"/>
                  </a:cubicBezTo>
                  <a:cubicBezTo>
                    <a:pt x="78" y="214"/>
                    <a:pt x="78" y="214"/>
                    <a:pt x="78" y="214"/>
                  </a:cubicBezTo>
                  <a:cubicBezTo>
                    <a:pt x="78" y="302"/>
                    <a:pt x="78" y="302"/>
                    <a:pt x="78" y="302"/>
                  </a:cubicBezTo>
                  <a:cubicBezTo>
                    <a:pt x="78" y="308"/>
                    <a:pt x="82" y="312"/>
                    <a:pt x="88" y="312"/>
                  </a:cubicBezTo>
                  <a:cubicBezTo>
                    <a:pt x="95" y="312"/>
                    <a:pt x="99" y="309"/>
                    <a:pt x="99" y="302"/>
                  </a:cubicBezTo>
                  <a:cubicBezTo>
                    <a:pt x="99" y="215"/>
                    <a:pt x="99" y="215"/>
                    <a:pt x="99" y="215"/>
                  </a:cubicBezTo>
                  <a:cubicBezTo>
                    <a:pt x="99" y="214"/>
                    <a:pt x="99" y="214"/>
                    <a:pt x="99" y="214"/>
                  </a:cubicBezTo>
                  <a:cubicBezTo>
                    <a:pt x="127" y="215"/>
                    <a:pt x="127" y="215"/>
                    <a:pt x="127" y="215"/>
                  </a:cubicBezTo>
                  <a:cubicBezTo>
                    <a:pt x="93" y="98"/>
                    <a:pt x="93" y="98"/>
                    <a:pt x="93" y="98"/>
                  </a:cubicBezTo>
                  <a:cubicBezTo>
                    <a:pt x="105" y="97"/>
                    <a:pt x="105" y="97"/>
                    <a:pt x="105" y="97"/>
                  </a:cubicBezTo>
                  <a:cubicBezTo>
                    <a:pt x="124" y="163"/>
                    <a:pt x="124" y="163"/>
                    <a:pt x="124" y="163"/>
                  </a:cubicBezTo>
                  <a:cubicBezTo>
                    <a:pt x="126" y="168"/>
                    <a:pt x="130" y="173"/>
                    <a:pt x="136" y="171"/>
                  </a:cubicBezTo>
                  <a:cubicBezTo>
                    <a:pt x="142" y="169"/>
                    <a:pt x="143" y="163"/>
                    <a:pt x="142" y="156"/>
                  </a:cubicBezTo>
                  <a:close/>
                </a:path>
              </a:pathLst>
            </a:custGeom>
            <a:solidFill>
              <a:schemeClr val="tx1"/>
            </a:solidFill>
            <a:ln>
              <a:noFill/>
            </a:ln>
          </p:spPr>
          <p:txBody>
            <a:bodyPr vert="horz" wrap="square" lIns="73152" tIns="36576" rIns="73152"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4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55" name="Freeform 260">
              <a:extLst>
                <a:ext uri="{FF2B5EF4-FFF2-40B4-BE49-F238E27FC236}">
                  <a16:creationId xmlns:a16="http://schemas.microsoft.com/office/drawing/2014/main" id="{CC9B42DD-77D8-4A06-9228-91381C38A154}"/>
                </a:ext>
              </a:extLst>
            </p:cNvPr>
            <p:cNvSpPr>
              <a:spLocks noEditPoints="1"/>
            </p:cNvSpPr>
            <p:nvPr/>
          </p:nvSpPr>
          <p:spPr bwMode="auto">
            <a:xfrm>
              <a:off x="691940" y="3122609"/>
              <a:ext cx="149318" cy="322368"/>
            </a:xfrm>
            <a:custGeom>
              <a:avLst/>
              <a:gdLst>
                <a:gd name="T0" fmla="*/ 47 w 144"/>
                <a:gd name="T1" fmla="*/ 25 h 312"/>
                <a:gd name="T2" fmla="*/ 72 w 144"/>
                <a:gd name="T3" fmla="*/ 0 h 312"/>
                <a:gd name="T4" fmla="*/ 97 w 144"/>
                <a:gd name="T5" fmla="*/ 25 h 312"/>
                <a:gd name="T6" fmla="*/ 72 w 144"/>
                <a:gd name="T7" fmla="*/ 50 h 312"/>
                <a:gd name="T8" fmla="*/ 47 w 144"/>
                <a:gd name="T9" fmla="*/ 25 h 312"/>
                <a:gd name="T10" fmla="*/ 142 w 144"/>
                <a:gd name="T11" fmla="*/ 156 h 312"/>
                <a:gd name="T12" fmla="*/ 123 w 144"/>
                <a:gd name="T13" fmla="*/ 89 h 312"/>
                <a:gd name="T14" fmla="*/ 91 w 144"/>
                <a:gd name="T15" fmla="*/ 62 h 312"/>
                <a:gd name="T16" fmla="*/ 72 w 144"/>
                <a:gd name="T17" fmla="*/ 62 h 312"/>
                <a:gd name="T18" fmla="*/ 53 w 144"/>
                <a:gd name="T19" fmla="*/ 62 h 312"/>
                <a:gd name="T20" fmla="*/ 22 w 144"/>
                <a:gd name="T21" fmla="*/ 89 h 312"/>
                <a:gd name="T22" fmla="*/ 2 w 144"/>
                <a:gd name="T23" fmla="*/ 156 h 312"/>
                <a:gd name="T24" fmla="*/ 7 w 144"/>
                <a:gd name="T25" fmla="*/ 170 h 312"/>
                <a:gd name="T26" fmla="*/ 19 w 144"/>
                <a:gd name="T27" fmla="*/ 163 h 312"/>
                <a:gd name="T28" fmla="*/ 38 w 144"/>
                <a:gd name="T29" fmla="*/ 97 h 312"/>
                <a:gd name="T30" fmla="*/ 51 w 144"/>
                <a:gd name="T31" fmla="*/ 97 h 312"/>
                <a:gd name="T32" fmla="*/ 17 w 144"/>
                <a:gd name="T33" fmla="*/ 214 h 312"/>
                <a:gd name="T34" fmla="*/ 45 w 144"/>
                <a:gd name="T35" fmla="*/ 214 h 312"/>
                <a:gd name="T36" fmla="*/ 45 w 144"/>
                <a:gd name="T37" fmla="*/ 214 h 312"/>
                <a:gd name="T38" fmla="*/ 45 w 144"/>
                <a:gd name="T39" fmla="*/ 302 h 312"/>
                <a:gd name="T40" fmla="*/ 56 w 144"/>
                <a:gd name="T41" fmla="*/ 312 h 312"/>
                <a:gd name="T42" fmla="*/ 66 w 144"/>
                <a:gd name="T43" fmla="*/ 301 h 312"/>
                <a:gd name="T44" fmla="*/ 66 w 144"/>
                <a:gd name="T45" fmla="*/ 214 h 312"/>
                <a:gd name="T46" fmla="*/ 78 w 144"/>
                <a:gd name="T47" fmla="*/ 214 h 312"/>
                <a:gd name="T48" fmla="*/ 78 w 144"/>
                <a:gd name="T49" fmla="*/ 301 h 312"/>
                <a:gd name="T50" fmla="*/ 89 w 144"/>
                <a:gd name="T51" fmla="*/ 312 h 312"/>
                <a:gd name="T52" fmla="*/ 100 w 144"/>
                <a:gd name="T53" fmla="*/ 302 h 312"/>
                <a:gd name="T54" fmla="*/ 100 w 144"/>
                <a:gd name="T55" fmla="*/ 214 h 312"/>
                <a:gd name="T56" fmla="*/ 100 w 144"/>
                <a:gd name="T57" fmla="*/ 214 h 312"/>
                <a:gd name="T58" fmla="*/ 127 w 144"/>
                <a:gd name="T59" fmla="*/ 214 h 312"/>
                <a:gd name="T60" fmla="*/ 93 w 144"/>
                <a:gd name="T61" fmla="*/ 97 h 312"/>
                <a:gd name="T62" fmla="*/ 106 w 144"/>
                <a:gd name="T63" fmla="*/ 97 h 312"/>
                <a:gd name="T64" fmla="*/ 125 w 144"/>
                <a:gd name="T65" fmla="*/ 163 h 312"/>
                <a:gd name="T66" fmla="*/ 136 w 144"/>
                <a:gd name="T67" fmla="*/ 171 h 312"/>
                <a:gd name="T68" fmla="*/ 142 w 144"/>
                <a:gd name="T69" fmla="*/ 156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4" h="312">
                  <a:moveTo>
                    <a:pt x="47" y="25"/>
                  </a:moveTo>
                  <a:cubicBezTo>
                    <a:pt x="47" y="11"/>
                    <a:pt x="58" y="0"/>
                    <a:pt x="72" y="0"/>
                  </a:cubicBezTo>
                  <a:cubicBezTo>
                    <a:pt x="86" y="0"/>
                    <a:pt x="97" y="11"/>
                    <a:pt x="97" y="25"/>
                  </a:cubicBezTo>
                  <a:cubicBezTo>
                    <a:pt x="97" y="39"/>
                    <a:pt x="86" y="50"/>
                    <a:pt x="72" y="50"/>
                  </a:cubicBezTo>
                  <a:cubicBezTo>
                    <a:pt x="58" y="50"/>
                    <a:pt x="47" y="39"/>
                    <a:pt x="47" y="25"/>
                  </a:cubicBezTo>
                  <a:close/>
                  <a:moveTo>
                    <a:pt x="142" y="156"/>
                  </a:moveTo>
                  <a:cubicBezTo>
                    <a:pt x="123" y="89"/>
                    <a:pt x="123" y="89"/>
                    <a:pt x="123" y="89"/>
                  </a:cubicBezTo>
                  <a:cubicBezTo>
                    <a:pt x="115" y="61"/>
                    <a:pt x="91" y="62"/>
                    <a:pt x="91" y="62"/>
                  </a:cubicBezTo>
                  <a:cubicBezTo>
                    <a:pt x="72" y="62"/>
                    <a:pt x="72" y="62"/>
                    <a:pt x="72" y="62"/>
                  </a:cubicBezTo>
                  <a:cubicBezTo>
                    <a:pt x="53" y="62"/>
                    <a:pt x="53" y="62"/>
                    <a:pt x="53" y="62"/>
                  </a:cubicBezTo>
                  <a:cubicBezTo>
                    <a:pt x="53" y="62"/>
                    <a:pt x="30" y="61"/>
                    <a:pt x="22" y="89"/>
                  </a:cubicBezTo>
                  <a:cubicBezTo>
                    <a:pt x="2" y="156"/>
                    <a:pt x="2" y="156"/>
                    <a:pt x="2" y="156"/>
                  </a:cubicBezTo>
                  <a:cubicBezTo>
                    <a:pt x="0" y="162"/>
                    <a:pt x="1" y="169"/>
                    <a:pt x="7" y="170"/>
                  </a:cubicBezTo>
                  <a:cubicBezTo>
                    <a:pt x="13" y="172"/>
                    <a:pt x="18" y="168"/>
                    <a:pt x="19" y="163"/>
                  </a:cubicBezTo>
                  <a:cubicBezTo>
                    <a:pt x="38" y="97"/>
                    <a:pt x="38" y="97"/>
                    <a:pt x="38" y="97"/>
                  </a:cubicBezTo>
                  <a:cubicBezTo>
                    <a:pt x="51" y="97"/>
                    <a:pt x="51" y="97"/>
                    <a:pt x="51" y="97"/>
                  </a:cubicBezTo>
                  <a:cubicBezTo>
                    <a:pt x="17" y="214"/>
                    <a:pt x="17" y="214"/>
                    <a:pt x="17" y="214"/>
                  </a:cubicBezTo>
                  <a:cubicBezTo>
                    <a:pt x="45" y="214"/>
                    <a:pt x="45" y="214"/>
                    <a:pt x="45" y="214"/>
                  </a:cubicBezTo>
                  <a:cubicBezTo>
                    <a:pt x="45" y="214"/>
                    <a:pt x="45" y="214"/>
                    <a:pt x="45" y="214"/>
                  </a:cubicBezTo>
                  <a:cubicBezTo>
                    <a:pt x="45" y="302"/>
                    <a:pt x="45" y="302"/>
                    <a:pt x="45" y="302"/>
                  </a:cubicBezTo>
                  <a:cubicBezTo>
                    <a:pt x="45" y="309"/>
                    <a:pt x="49" y="312"/>
                    <a:pt x="56" y="312"/>
                  </a:cubicBezTo>
                  <a:cubicBezTo>
                    <a:pt x="62" y="312"/>
                    <a:pt x="66" y="308"/>
                    <a:pt x="66" y="301"/>
                  </a:cubicBezTo>
                  <a:cubicBezTo>
                    <a:pt x="66" y="214"/>
                    <a:pt x="66" y="214"/>
                    <a:pt x="66" y="214"/>
                  </a:cubicBezTo>
                  <a:cubicBezTo>
                    <a:pt x="78" y="214"/>
                    <a:pt x="78" y="214"/>
                    <a:pt x="78" y="214"/>
                  </a:cubicBezTo>
                  <a:cubicBezTo>
                    <a:pt x="78" y="301"/>
                    <a:pt x="78" y="301"/>
                    <a:pt x="78" y="301"/>
                  </a:cubicBezTo>
                  <a:cubicBezTo>
                    <a:pt x="78" y="308"/>
                    <a:pt x="82" y="312"/>
                    <a:pt x="89" y="312"/>
                  </a:cubicBezTo>
                  <a:cubicBezTo>
                    <a:pt x="95" y="312"/>
                    <a:pt x="100" y="309"/>
                    <a:pt x="100" y="302"/>
                  </a:cubicBezTo>
                  <a:cubicBezTo>
                    <a:pt x="100" y="214"/>
                    <a:pt x="100" y="214"/>
                    <a:pt x="100" y="214"/>
                  </a:cubicBezTo>
                  <a:cubicBezTo>
                    <a:pt x="100" y="214"/>
                    <a:pt x="100" y="214"/>
                    <a:pt x="100" y="214"/>
                  </a:cubicBezTo>
                  <a:cubicBezTo>
                    <a:pt x="127" y="214"/>
                    <a:pt x="127" y="214"/>
                    <a:pt x="127" y="214"/>
                  </a:cubicBezTo>
                  <a:cubicBezTo>
                    <a:pt x="93" y="97"/>
                    <a:pt x="93" y="97"/>
                    <a:pt x="93" y="97"/>
                  </a:cubicBezTo>
                  <a:cubicBezTo>
                    <a:pt x="106" y="97"/>
                    <a:pt x="106" y="97"/>
                    <a:pt x="106" y="97"/>
                  </a:cubicBezTo>
                  <a:cubicBezTo>
                    <a:pt x="125" y="163"/>
                    <a:pt x="125" y="163"/>
                    <a:pt x="125" y="163"/>
                  </a:cubicBezTo>
                  <a:cubicBezTo>
                    <a:pt x="126" y="168"/>
                    <a:pt x="131" y="172"/>
                    <a:pt x="136" y="171"/>
                  </a:cubicBezTo>
                  <a:cubicBezTo>
                    <a:pt x="142" y="169"/>
                    <a:pt x="144" y="163"/>
                    <a:pt x="142" y="156"/>
                  </a:cubicBezTo>
                  <a:close/>
                </a:path>
              </a:pathLst>
            </a:custGeom>
            <a:solidFill>
              <a:schemeClr val="tx1"/>
            </a:solidFill>
            <a:ln>
              <a:noFill/>
            </a:ln>
          </p:spPr>
          <p:txBody>
            <a:bodyPr vert="horz" wrap="square" lIns="73152" tIns="36576" rIns="73152"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4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sp>
          <p:nvSpPr>
            <p:cNvPr id="56" name="Freeform 260">
              <a:extLst>
                <a:ext uri="{FF2B5EF4-FFF2-40B4-BE49-F238E27FC236}">
                  <a16:creationId xmlns:a16="http://schemas.microsoft.com/office/drawing/2014/main" id="{71E040EE-97A8-42FA-8E56-78F46F011366}"/>
                </a:ext>
              </a:extLst>
            </p:cNvPr>
            <p:cNvSpPr>
              <a:spLocks noEditPoints="1"/>
            </p:cNvSpPr>
            <p:nvPr/>
          </p:nvSpPr>
          <p:spPr bwMode="auto">
            <a:xfrm>
              <a:off x="339974" y="3014341"/>
              <a:ext cx="149318" cy="322368"/>
            </a:xfrm>
            <a:custGeom>
              <a:avLst/>
              <a:gdLst>
                <a:gd name="T0" fmla="*/ 47 w 144"/>
                <a:gd name="T1" fmla="*/ 25 h 312"/>
                <a:gd name="T2" fmla="*/ 72 w 144"/>
                <a:gd name="T3" fmla="*/ 0 h 312"/>
                <a:gd name="T4" fmla="*/ 97 w 144"/>
                <a:gd name="T5" fmla="*/ 25 h 312"/>
                <a:gd name="T6" fmla="*/ 72 w 144"/>
                <a:gd name="T7" fmla="*/ 50 h 312"/>
                <a:gd name="T8" fmla="*/ 47 w 144"/>
                <a:gd name="T9" fmla="*/ 25 h 312"/>
                <a:gd name="T10" fmla="*/ 142 w 144"/>
                <a:gd name="T11" fmla="*/ 156 h 312"/>
                <a:gd name="T12" fmla="*/ 123 w 144"/>
                <a:gd name="T13" fmla="*/ 89 h 312"/>
                <a:gd name="T14" fmla="*/ 91 w 144"/>
                <a:gd name="T15" fmla="*/ 62 h 312"/>
                <a:gd name="T16" fmla="*/ 72 w 144"/>
                <a:gd name="T17" fmla="*/ 62 h 312"/>
                <a:gd name="T18" fmla="*/ 53 w 144"/>
                <a:gd name="T19" fmla="*/ 62 h 312"/>
                <a:gd name="T20" fmla="*/ 22 w 144"/>
                <a:gd name="T21" fmla="*/ 89 h 312"/>
                <a:gd name="T22" fmla="*/ 2 w 144"/>
                <a:gd name="T23" fmla="*/ 156 h 312"/>
                <a:gd name="T24" fmla="*/ 7 w 144"/>
                <a:gd name="T25" fmla="*/ 170 h 312"/>
                <a:gd name="T26" fmla="*/ 19 w 144"/>
                <a:gd name="T27" fmla="*/ 163 h 312"/>
                <a:gd name="T28" fmla="*/ 38 w 144"/>
                <a:gd name="T29" fmla="*/ 97 h 312"/>
                <a:gd name="T30" fmla="*/ 51 w 144"/>
                <a:gd name="T31" fmla="*/ 97 h 312"/>
                <a:gd name="T32" fmla="*/ 17 w 144"/>
                <a:gd name="T33" fmla="*/ 214 h 312"/>
                <a:gd name="T34" fmla="*/ 45 w 144"/>
                <a:gd name="T35" fmla="*/ 214 h 312"/>
                <a:gd name="T36" fmla="*/ 45 w 144"/>
                <a:gd name="T37" fmla="*/ 214 h 312"/>
                <a:gd name="T38" fmla="*/ 45 w 144"/>
                <a:gd name="T39" fmla="*/ 302 h 312"/>
                <a:gd name="T40" fmla="*/ 56 w 144"/>
                <a:gd name="T41" fmla="*/ 312 h 312"/>
                <a:gd name="T42" fmla="*/ 66 w 144"/>
                <a:gd name="T43" fmla="*/ 301 h 312"/>
                <a:gd name="T44" fmla="*/ 66 w 144"/>
                <a:gd name="T45" fmla="*/ 214 h 312"/>
                <a:gd name="T46" fmla="*/ 78 w 144"/>
                <a:gd name="T47" fmla="*/ 214 h 312"/>
                <a:gd name="T48" fmla="*/ 78 w 144"/>
                <a:gd name="T49" fmla="*/ 301 h 312"/>
                <a:gd name="T50" fmla="*/ 89 w 144"/>
                <a:gd name="T51" fmla="*/ 312 h 312"/>
                <a:gd name="T52" fmla="*/ 100 w 144"/>
                <a:gd name="T53" fmla="*/ 302 h 312"/>
                <a:gd name="T54" fmla="*/ 100 w 144"/>
                <a:gd name="T55" fmla="*/ 214 h 312"/>
                <a:gd name="T56" fmla="*/ 100 w 144"/>
                <a:gd name="T57" fmla="*/ 214 h 312"/>
                <a:gd name="T58" fmla="*/ 127 w 144"/>
                <a:gd name="T59" fmla="*/ 214 h 312"/>
                <a:gd name="T60" fmla="*/ 93 w 144"/>
                <a:gd name="T61" fmla="*/ 97 h 312"/>
                <a:gd name="T62" fmla="*/ 106 w 144"/>
                <a:gd name="T63" fmla="*/ 97 h 312"/>
                <a:gd name="T64" fmla="*/ 125 w 144"/>
                <a:gd name="T65" fmla="*/ 163 h 312"/>
                <a:gd name="T66" fmla="*/ 136 w 144"/>
                <a:gd name="T67" fmla="*/ 171 h 312"/>
                <a:gd name="T68" fmla="*/ 142 w 144"/>
                <a:gd name="T69" fmla="*/ 156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4" h="312">
                  <a:moveTo>
                    <a:pt x="47" y="25"/>
                  </a:moveTo>
                  <a:cubicBezTo>
                    <a:pt x="47" y="11"/>
                    <a:pt x="58" y="0"/>
                    <a:pt x="72" y="0"/>
                  </a:cubicBezTo>
                  <a:cubicBezTo>
                    <a:pt x="86" y="0"/>
                    <a:pt x="97" y="11"/>
                    <a:pt x="97" y="25"/>
                  </a:cubicBezTo>
                  <a:cubicBezTo>
                    <a:pt x="97" y="39"/>
                    <a:pt x="86" y="50"/>
                    <a:pt x="72" y="50"/>
                  </a:cubicBezTo>
                  <a:cubicBezTo>
                    <a:pt x="58" y="50"/>
                    <a:pt x="47" y="39"/>
                    <a:pt x="47" y="25"/>
                  </a:cubicBezTo>
                  <a:close/>
                  <a:moveTo>
                    <a:pt x="142" y="156"/>
                  </a:moveTo>
                  <a:cubicBezTo>
                    <a:pt x="123" y="89"/>
                    <a:pt x="123" y="89"/>
                    <a:pt x="123" y="89"/>
                  </a:cubicBezTo>
                  <a:cubicBezTo>
                    <a:pt x="115" y="61"/>
                    <a:pt x="91" y="62"/>
                    <a:pt x="91" y="62"/>
                  </a:cubicBezTo>
                  <a:cubicBezTo>
                    <a:pt x="72" y="62"/>
                    <a:pt x="72" y="62"/>
                    <a:pt x="72" y="62"/>
                  </a:cubicBezTo>
                  <a:cubicBezTo>
                    <a:pt x="53" y="62"/>
                    <a:pt x="53" y="62"/>
                    <a:pt x="53" y="62"/>
                  </a:cubicBezTo>
                  <a:cubicBezTo>
                    <a:pt x="53" y="62"/>
                    <a:pt x="30" y="61"/>
                    <a:pt x="22" y="89"/>
                  </a:cubicBezTo>
                  <a:cubicBezTo>
                    <a:pt x="2" y="156"/>
                    <a:pt x="2" y="156"/>
                    <a:pt x="2" y="156"/>
                  </a:cubicBezTo>
                  <a:cubicBezTo>
                    <a:pt x="0" y="162"/>
                    <a:pt x="1" y="169"/>
                    <a:pt x="7" y="170"/>
                  </a:cubicBezTo>
                  <a:cubicBezTo>
                    <a:pt x="13" y="172"/>
                    <a:pt x="18" y="168"/>
                    <a:pt x="19" y="163"/>
                  </a:cubicBezTo>
                  <a:cubicBezTo>
                    <a:pt x="38" y="97"/>
                    <a:pt x="38" y="97"/>
                    <a:pt x="38" y="97"/>
                  </a:cubicBezTo>
                  <a:cubicBezTo>
                    <a:pt x="51" y="97"/>
                    <a:pt x="51" y="97"/>
                    <a:pt x="51" y="97"/>
                  </a:cubicBezTo>
                  <a:cubicBezTo>
                    <a:pt x="17" y="214"/>
                    <a:pt x="17" y="214"/>
                    <a:pt x="17" y="214"/>
                  </a:cubicBezTo>
                  <a:cubicBezTo>
                    <a:pt x="45" y="214"/>
                    <a:pt x="45" y="214"/>
                    <a:pt x="45" y="214"/>
                  </a:cubicBezTo>
                  <a:cubicBezTo>
                    <a:pt x="45" y="214"/>
                    <a:pt x="45" y="214"/>
                    <a:pt x="45" y="214"/>
                  </a:cubicBezTo>
                  <a:cubicBezTo>
                    <a:pt x="45" y="302"/>
                    <a:pt x="45" y="302"/>
                    <a:pt x="45" y="302"/>
                  </a:cubicBezTo>
                  <a:cubicBezTo>
                    <a:pt x="45" y="309"/>
                    <a:pt x="49" y="312"/>
                    <a:pt x="56" y="312"/>
                  </a:cubicBezTo>
                  <a:cubicBezTo>
                    <a:pt x="62" y="312"/>
                    <a:pt x="66" y="308"/>
                    <a:pt x="66" y="301"/>
                  </a:cubicBezTo>
                  <a:cubicBezTo>
                    <a:pt x="66" y="214"/>
                    <a:pt x="66" y="214"/>
                    <a:pt x="66" y="214"/>
                  </a:cubicBezTo>
                  <a:cubicBezTo>
                    <a:pt x="78" y="214"/>
                    <a:pt x="78" y="214"/>
                    <a:pt x="78" y="214"/>
                  </a:cubicBezTo>
                  <a:cubicBezTo>
                    <a:pt x="78" y="301"/>
                    <a:pt x="78" y="301"/>
                    <a:pt x="78" y="301"/>
                  </a:cubicBezTo>
                  <a:cubicBezTo>
                    <a:pt x="78" y="308"/>
                    <a:pt x="82" y="312"/>
                    <a:pt x="89" y="312"/>
                  </a:cubicBezTo>
                  <a:cubicBezTo>
                    <a:pt x="95" y="312"/>
                    <a:pt x="100" y="309"/>
                    <a:pt x="100" y="302"/>
                  </a:cubicBezTo>
                  <a:cubicBezTo>
                    <a:pt x="100" y="214"/>
                    <a:pt x="100" y="214"/>
                    <a:pt x="100" y="214"/>
                  </a:cubicBezTo>
                  <a:cubicBezTo>
                    <a:pt x="100" y="214"/>
                    <a:pt x="100" y="214"/>
                    <a:pt x="100" y="214"/>
                  </a:cubicBezTo>
                  <a:cubicBezTo>
                    <a:pt x="127" y="214"/>
                    <a:pt x="127" y="214"/>
                    <a:pt x="127" y="214"/>
                  </a:cubicBezTo>
                  <a:cubicBezTo>
                    <a:pt x="93" y="97"/>
                    <a:pt x="93" y="97"/>
                    <a:pt x="93" y="97"/>
                  </a:cubicBezTo>
                  <a:cubicBezTo>
                    <a:pt x="106" y="97"/>
                    <a:pt x="106" y="97"/>
                    <a:pt x="106" y="97"/>
                  </a:cubicBezTo>
                  <a:cubicBezTo>
                    <a:pt x="125" y="163"/>
                    <a:pt x="125" y="163"/>
                    <a:pt x="125" y="163"/>
                  </a:cubicBezTo>
                  <a:cubicBezTo>
                    <a:pt x="126" y="168"/>
                    <a:pt x="131" y="172"/>
                    <a:pt x="136" y="171"/>
                  </a:cubicBezTo>
                  <a:cubicBezTo>
                    <a:pt x="142" y="169"/>
                    <a:pt x="144" y="163"/>
                    <a:pt x="142" y="156"/>
                  </a:cubicBezTo>
                  <a:close/>
                </a:path>
              </a:pathLst>
            </a:custGeom>
            <a:solidFill>
              <a:schemeClr val="tx1"/>
            </a:solidFill>
            <a:ln>
              <a:noFill/>
            </a:ln>
          </p:spPr>
          <p:txBody>
            <a:bodyPr vert="horz" wrap="square" lIns="73152" tIns="36576" rIns="73152" bIns="36576"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40" b="0" i="0" u="none" strike="noStrike" kern="0" cap="none" spc="0" normalizeH="0" baseline="0" noProof="0" dirty="0">
                <a:ln>
                  <a:noFill/>
                </a:ln>
                <a:solidFill>
                  <a:srgbClr val="000000"/>
                </a:solidFill>
                <a:effectLst/>
                <a:uLnTx/>
                <a:uFillTx/>
                <a:latin typeface="Calibri" panose="020F0502020204030204"/>
                <a:ea typeface="+mn-ea"/>
                <a:cs typeface="+mn-cs"/>
              </a:endParaRPr>
            </a:p>
          </p:txBody>
        </p:sp>
      </p:grpSp>
      <p:sp>
        <p:nvSpPr>
          <p:cNvPr id="36" name="Rectangle 35">
            <a:extLst>
              <a:ext uri="{FF2B5EF4-FFF2-40B4-BE49-F238E27FC236}">
                <a16:creationId xmlns:a16="http://schemas.microsoft.com/office/drawing/2014/main" id="{64C6F2FE-1B35-4882-8936-1AD7E0DD384C}"/>
              </a:ext>
            </a:extLst>
          </p:cNvPr>
          <p:cNvSpPr/>
          <p:nvPr/>
        </p:nvSpPr>
        <p:spPr>
          <a:xfrm>
            <a:off x="6859403" y="2445088"/>
            <a:ext cx="5002397" cy="387414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7" name="TextBox 36">
            <a:extLst>
              <a:ext uri="{FF2B5EF4-FFF2-40B4-BE49-F238E27FC236}">
                <a16:creationId xmlns:a16="http://schemas.microsoft.com/office/drawing/2014/main" id="{A3E29CAA-1F07-481C-95C3-BB213659989A}"/>
              </a:ext>
            </a:extLst>
          </p:cNvPr>
          <p:cNvSpPr txBox="1"/>
          <p:nvPr/>
        </p:nvSpPr>
        <p:spPr>
          <a:xfrm>
            <a:off x="7128031" y="2625920"/>
            <a:ext cx="4465139" cy="3693319"/>
          </a:xfrm>
          <a:prstGeom prst="rect">
            <a:avLst/>
          </a:prstGeom>
          <a:noFill/>
        </p:spPr>
        <p:txBody>
          <a:bodyPr wrap="square" rtlCol="0">
            <a:spAutoFit/>
          </a:bodyPr>
          <a:lstStyle/>
          <a:p>
            <a:pPr marL="342900" indent="-342900">
              <a:buFont typeface="Arial" panose="020B0604020202020204" pitchFamily="34" charset="0"/>
              <a:buChar char="•"/>
            </a:pPr>
            <a:r>
              <a:rPr lang="en-US" sz="1800" dirty="0"/>
              <a:t>Increases opportunity for referrals</a:t>
            </a:r>
          </a:p>
          <a:p>
            <a:pPr marL="342900" indent="-342900">
              <a:buFont typeface="Arial" panose="020B0604020202020204" pitchFamily="34" charset="0"/>
              <a:buChar char="•"/>
            </a:pPr>
            <a:r>
              <a:rPr lang="en-US" sz="1800" dirty="0"/>
              <a:t>Improves customer service by increasing access</a:t>
            </a:r>
          </a:p>
          <a:p>
            <a:pPr marL="342900" indent="-342900">
              <a:buFont typeface="Arial" panose="020B0604020202020204" pitchFamily="34" charset="0"/>
              <a:buChar char="•"/>
            </a:pPr>
            <a:r>
              <a:rPr lang="en-US" sz="1800" dirty="0"/>
              <a:t>Collects an individual’s information once and can be shared across VR and CL Programs</a:t>
            </a:r>
          </a:p>
          <a:p>
            <a:pPr marL="342900" indent="-342900">
              <a:buFont typeface="Arial" panose="020B0604020202020204" pitchFamily="34" charset="0"/>
              <a:buChar char="•"/>
            </a:pPr>
            <a:r>
              <a:rPr lang="en-US" sz="1800" dirty="0"/>
              <a:t>Helps identify an individual’s needs so MRC can determine available and appropriate services within multiple MRC programs</a:t>
            </a:r>
          </a:p>
          <a:p>
            <a:pPr marL="342900" indent="-342900">
              <a:buFont typeface="Arial" panose="020B0604020202020204" pitchFamily="34" charset="0"/>
              <a:buChar char="•"/>
            </a:pPr>
            <a:r>
              <a:rPr lang="en-US" sz="1800" dirty="0">
                <a:solidFill>
                  <a:srgbClr val="000000"/>
                </a:solidFill>
              </a:rPr>
              <a:t>Aligns with the consumer technology initiative</a:t>
            </a:r>
            <a:endParaRPr lang="en-US" sz="1800" dirty="0"/>
          </a:p>
          <a:p>
            <a:pPr marL="342900" indent="-342900">
              <a:buFont typeface="Arial" panose="020B0604020202020204" pitchFamily="34" charset="0"/>
              <a:buChar char="•"/>
            </a:pPr>
            <a:endParaRPr lang="en-US" sz="1800" dirty="0"/>
          </a:p>
        </p:txBody>
      </p:sp>
      <p:cxnSp>
        <p:nvCxnSpPr>
          <p:cNvPr id="38" name="Straight Connector 37">
            <a:extLst>
              <a:ext uri="{FF2B5EF4-FFF2-40B4-BE49-F238E27FC236}">
                <a16:creationId xmlns:a16="http://schemas.microsoft.com/office/drawing/2014/main" id="{6A7BBF87-2928-4F97-92C8-74151633209D}"/>
              </a:ext>
            </a:extLst>
          </p:cNvPr>
          <p:cNvCxnSpPr>
            <a:cxnSpLocks/>
          </p:cNvCxnSpPr>
          <p:nvPr/>
        </p:nvCxnSpPr>
        <p:spPr>
          <a:xfrm>
            <a:off x="6859403" y="2445088"/>
            <a:ext cx="5002397" cy="0"/>
          </a:xfrm>
          <a:prstGeom prst="line">
            <a:avLst/>
          </a:prstGeom>
          <a:ln w="57150">
            <a:solidFill>
              <a:srgbClr val="0085B0"/>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3EC6F851-9CD7-45B3-9532-CD01B0B095BA}"/>
              </a:ext>
            </a:extLst>
          </p:cNvPr>
          <p:cNvSpPr txBox="1"/>
          <p:nvPr/>
        </p:nvSpPr>
        <p:spPr>
          <a:xfrm>
            <a:off x="6789770" y="1523675"/>
            <a:ext cx="5156208" cy="830997"/>
          </a:xfrm>
          <a:prstGeom prst="rect">
            <a:avLst/>
          </a:prstGeom>
          <a:noFill/>
        </p:spPr>
        <p:txBody>
          <a:bodyPr wrap="square" rtlCol="0">
            <a:spAutoFit/>
          </a:bodyPr>
          <a:lstStyle/>
          <a:p>
            <a:r>
              <a:rPr lang="en-US" b="1" dirty="0"/>
              <a:t>What are the expected benefits of the Online Application?</a:t>
            </a:r>
          </a:p>
        </p:txBody>
      </p:sp>
    </p:spTree>
    <p:extLst>
      <p:ext uri="{BB962C8B-B14F-4D97-AF65-F5344CB8AC3E}">
        <p14:creationId xmlns:p14="http://schemas.microsoft.com/office/powerpoint/2010/main" val="2028316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795A32E-2E7F-46FD-BBAC-1182F7D6B97E}"/>
              </a:ext>
            </a:extLst>
          </p:cNvPr>
          <p:cNvSpPr/>
          <p:nvPr/>
        </p:nvSpPr>
        <p:spPr>
          <a:xfrm>
            <a:off x="538726" y="1566323"/>
            <a:ext cx="7505654" cy="40795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527471" y="427409"/>
            <a:ext cx="9849906" cy="830996"/>
          </a:xfrm>
        </p:spPr>
        <p:txBody>
          <a:bodyPr vert="horz" lIns="0" tIns="45720" rIns="0" bIns="0" rtlCol="0" anchor="t" anchorCtr="0">
            <a:noAutofit/>
          </a:bodyPr>
          <a:lstStyle/>
          <a:p>
            <a:pPr defTabSz="684213" eaLnBrk="0" fontAlgn="base" hangingPunct="0">
              <a:lnSpc>
                <a:spcPts val="3200"/>
              </a:lnSpc>
              <a:spcBef>
                <a:spcPts val="0"/>
              </a:spcBef>
              <a:spcAft>
                <a:spcPct val="0"/>
              </a:spcAft>
              <a:buSzPct val="25000"/>
            </a:pPr>
            <a:r>
              <a:rPr lang="en-US" sz="3200" b="1" dirty="0"/>
              <a:t>How do consumers apply? The Online Application provides one </a:t>
            </a:r>
            <a:r>
              <a:rPr lang="en-US" sz="3200" b="1" dirty="0">
                <a:solidFill>
                  <a:srgbClr val="72B942"/>
                </a:solidFill>
              </a:rPr>
              <a:t>additional</a:t>
            </a:r>
            <a:r>
              <a:rPr lang="en-US" sz="3200" b="1" dirty="0"/>
              <a:t> avenue for consumers to be referred to MRC</a:t>
            </a:r>
          </a:p>
        </p:txBody>
      </p:sp>
      <p:sp>
        <p:nvSpPr>
          <p:cNvPr id="3" name="Rectangle 2">
            <a:extLst>
              <a:ext uri="{FF2B5EF4-FFF2-40B4-BE49-F238E27FC236}">
                <a16:creationId xmlns:a16="http://schemas.microsoft.com/office/drawing/2014/main" id="{9222DB14-2233-47F2-BD12-78F2F0CA0B99}"/>
              </a:ext>
            </a:extLst>
          </p:cNvPr>
          <p:cNvSpPr/>
          <p:nvPr/>
        </p:nvSpPr>
        <p:spPr>
          <a:xfrm>
            <a:off x="8962974" y="1562991"/>
            <a:ext cx="2467040" cy="4079571"/>
          </a:xfrm>
          <a:prstGeom prst="rect">
            <a:avLst/>
          </a:prstGeom>
          <a:solidFill>
            <a:srgbClr val="CFE8BE">
              <a:alpha val="5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General_Fill_38">
            <a:extLst>
              <a:ext uri="{FF2B5EF4-FFF2-40B4-BE49-F238E27FC236}">
                <a16:creationId xmlns:a16="http://schemas.microsoft.com/office/drawing/2014/main" id="{5AD6F16E-5F45-4829-AB7A-14AD4118E9D4}"/>
              </a:ext>
            </a:extLst>
          </p:cNvPr>
          <p:cNvSpPr>
            <a:spLocks noChangeAspect="1" noEditPoints="1"/>
          </p:cNvSpPr>
          <p:nvPr/>
        </p:nvSpPr>
        <p:spPr bwMode="auto">
          <a:xfrm>
            <a:off x="0" y="0"/>
            <a:ext cx="0" cy="0"/>
          </a:xfrm>
          <a:custGeom>
            <a:avLst/>
            <a:gdLst>
              <a:gd name="T0" fmla="*/ 0 w 512"/>
              <a:gd name="T1" fmla="*/ 256 h 512"/>
              <a:gd name="T2" fmla="*/ 512 w 512"/>
              <a:gd name="T3" fmla="*/ 256 h 512"/>
              <a:gd name="T4" fmla="*/ 416 w 512"/>
              <a:gd name="T5" fmla="*/ 330 h 512"/>
              <a:gd name="T6" fmla="*/ 394 w 512"/>
              <a:gd name="T7" fmla="*/ 341 h 512"/>
              <a:gd name="T8" fmla="*/ 384 w 512"/>
              <a:gd name="T9" fmla="*/ 320 h 512"/>
              <a:gd name="T10" fmla="*/ 371 w 512"/>
              <a:gd name="T11" fmla="*/ 334 h 512"/>
              <a:gd name="T12" fmla="*/ 338 w 512"/>
              <a:gd name="T13" fmla="*/ 359 h 512"/>
              <a:gd name="T14" fmla="*/ 318 w 512"/>
              <a:gd name="T15" fmla="*/ 376 h 512"/>
              <a:gd name="T16" fmla="*/ 277 w 512"/>
              <a:gd name="T17" fmla="*/ 370 h 512"/>
              <a:gd name="T18" fmla="*/ 250 w 512"/>
              <a:gd name="T19" fmla="*/ 384 h 512"/>
              <a:gd name="T20" fmla="*/ 217 w 512"/>
              <a:gd name="T21" fmla="*/ 381 h 512"/>
              <a:gd name="T22" fmla="*/ 172 w 512"/>
              <a:gd name="T23" fmla="*/ 368 h 512"/>
              <a:gd name="T24" fmla="*/ 128 w 512"/>
              <a:gd name="T25" fmla="*/ 320 h 512"/>
              <a:gd name="T26" fmla="*/ 117 w 512"/>
              <a:gd name="T27" fmla="*/ 341 h 512"/>
              <a:gd name="T28" fmla="*/ 96 w 512"/>
              <a:gd name="T29" fmla="*/ 330 h 512"/>
              <a:gd name="T30" fmla="*/ 106 w 512"/>
              <a:gd name="T31" fmla="*/ 170 h 512"/>
              <a:gd name="T32" fmla="*/ 106 w 512"/>
              <a:gd name="T33" fmla="*/ 149 h 512"/>
              <a:gd name="T34" fmla="*/ 128 w 512"/>
              <a:gd name="T35" fmla="*/ 160 h 512"/>
              <a:gd name="T36" fmla="*/ 224 w 512"/>
              <a:gd name="T37" fmla="*/ 181 h 512"/>
              <a:gd name="T38" fmla="*/ 261 w 512"/>
              <a:gd name="T39" fmla="*/ 161 h 512"/>
              <a:gd name="T40" fmla="*/ 343 w 512"/>
              <a:gd name="T41" fmla="*/ 181 h 512"/>
              <a:gd name="T42" fmla="*/ 384 w 512"/>
              <a:gd name="T43" fmla="*/ 160 h 512"/>
              <a:gd name="T44" fmla="*/ 405 w 512"/>
              <a:gd name="T45" fmla="*/ 149 h 512"/>
              <a:gd name="T46" fmla="*/ 405 w 512"/>
              <a:gd name="T47" fmla="*/ 170 h 512"/>
              <a:gd name="T48" fmla="*/ 416 w 512"/>
              <a:gd name="T49" fmla="*/ 330 h 512"/>
              <a:gd name="T50" fmla="*/ 350 w 512"/>
              <a:gd name="T51" fmla="*/ 328 h 512"/>
              <a:gd name="T52" fmla="*/ 335 w 512"/>
              <a:gd name="T53" fmla="*/ 337 h 512"/>
              <a:gd name="T54" fmla="*/ 328 w 512"/>
              <a:gd name="T55" fmla="*/ 332 h 512"/>
              <a:gd name="T56" fmla="*/ 294 w 512"/>
              <a:gd name="T57" fmla="*/ 274 h 512"/>
              <a:gd name="T58" fmla="*/ 275 w 512"/>
              <a:gd name="T59" fmla="*/ 284 h 512"/>
              <a:gd name="T60" fmla="*/ 310 w 512"/>
              <a:gd name="T61" fmla="*/ 343 h 512"/>
              <a:gd name="T62" fmla="*/ 290 w 512"/>
              <a:gd name="T63" fmla="*/ 353 h 512"/>
              <a:gd name="T64" fmla="*/ 243 w 512"/>
              <a:gd name="T65" fmla="*/ 296 h 512"/>
              <a:gd name="T66" fmla="*/ 260 w 512"/>
              <a:gd name="T67" fmla="*/ 345 h 512"/>
              <a:gd name="T68" fmla="*/ 256 w 512"/>
              <a:gd name="T69" fmla="*/ 361 h 512"/>
              <a:gd name="T70" fmla="*/ 239 w 512"/>
              <a:gd name="T71" fmla="*/ 357 h 512"/>
              <a:gd name="T72" fmla="*/ 228 w 512"/>
              <a:gd name="T73" fmla="*/ 337 h 512"/>
              <a:gd name="T74" fmla="*/ 220 w 512"/>
              <a:gd name="T75" fmla="*/ 325 h 512"/>
              <a:gd name="T76" fmla="*/ 202 w 512"/>
              <a:gd name="T77" fmla="*/ 337 h 512"/>
              <a:gd name="T78" fmla="*/ 207 w 512"/>
              <a:gd name="T79" fmla="*/ 363 h 512"/>
              <a:gd name="T80" fmla="*/ 158 w 512"/>
              <a:gd name="T81" fmla="*/ 304 h 512"/>
              <a:gd name="T82" fmla="*/ 128 w 512"/>
              <a:gd name="T83" fmla="*/ 298 h 512"/>
              <a:gd name="T84" fmla="*/ 184 w 512"/>
              <a:gd name="T85" fmla="*/ 202 h 512"/>
              <a:gd name="T86" fmla="*/ 160 w 512"/>
              <a:gd name="T87" fmla="*/ 234 h 512"/>
              <a:gd name="T88" fmla="*/ 193 w 512"/>
              <a:gd name="T89" fmla="*/ 266 h 512"/>
              <a:gd name="T90" fmla="*/ 349 w 512"/>
              <a:gd name="T91" fmla="*/ 319 h 512"/>
              <a:gd name="T92" fmla="*/ 384 w 512"/>
              <a:gd name="T93" fmla="*/ 202 h 512"/>
              <a:gd name="T94" fmla="*/ 362 w 512"/>
              <a:gd name="T95" fmla="*/ 298 h 512"/>
              <a:gd name="T96" fmla="*/ 322 w 512"/>
              <a:gd name="T97" fmla="*/ 230 h 512"/>
              <a:gd name="T98" fmla="*/ 190 w 512"/>
              <a:gd name="T99" fmla="*/ 245 h 512"/>
              <a:gd name="T100" fmla="*/ 181 w 512"/>
              <a:gd name="T101" fmla="*/ 234 h 512"/>
              <a:gd name="T102" fmla="*/ 268 w 512"/>
              <a:gd name="T103" fmla="*/ 182 h 512"/>
              <a:gd name="T104" fmla="*/ 341 w 512"/>
              <a:gd name="T105"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416" y="330"/>
                </a:moveTo>
                <a:cubicBezTo>
                  <a:pt x="416" y="336"/>
                  <a:pt x="411" y="341"/>
                  <a:pt x="405" y="341"/>
                </a:cubicBezTo>
                <a:cubicBezTo>
                  <a:pt x="394" y="341"/>
                  <a:pt x="394" y="341"/>
                  <a:pt x="394" y="341"/>
                </a:cubicBezTo>
                <a:cubicBezTo>
                  <a:pt x="388" y="341"/>
                  <a:pt x="384" y="336"/>
                  <a:pt x="384" y="330"/>
                </a:cubicBezTo>
                <a:cubicBezTo>
                  <a:pt x="384" y="320"/>
                  <a:pt x="384" y="320"/>
                  <a:pt x="384" y="320"/>
                </a:cubicBezTo>
                <a:cubicBezTo>
                  <a:pt x="371" y="320"/>
                  <a:pt x="371" y="320"/>
                  <a:pt x="371" y="320"/>
                </a:cubicBezTo>
                <a:cubicBezTo>
                  <a:pt x="372" y="324"/>
                  <a:pt x="372" y="329"/>
                  <a:pt x="371" y="334"/>
                </a:cubicBezTo>
                <a:cubicBezTo>
                  <a:pt x="368" y="342"/>
                  <a:pt x="363" y="350"/>
                  <a:pt x="355" y="354"/>
                </a:cubicBezTo>
                <a:cubicBezTo>
                  <a:pt x="350" y="357"/>
                  <a:pt x="344" y="359"/>
                  <a:pt x="338" y="359"/>
                </a:cubicBezTo>
                <a:cubicBezTo>
                  <a:pt x="336" y="359"/>
                  <a:pt x="334" y="358"/>
                  <a:pt x="332" y="358"/>
                </a:cubicBezTo>
                <a:cubicBezTo>
                  <a:pt x="330" y="365"/>
                  <a:pt x="325" y="372"/>
                  <a:pt x="318" y="376"/>
                </a:cubicBezTo>
                <a:cubicBezTo>
                  <a:pt x="313" y="380"/>
                  <a:pt x="307" y="381"/>
                  <a:pt x="301" y="381"/>
                </a:cubicBezTo>
                <a:cubicBezTo>
                  <a:pt x="292" y="381"/>
                  <a:pt x="283" y="377"/>
                  <a:pt x="277" y="370"/>
                </a:cubicBezTo>
                <a:cubicBezTo>
                  <a:pt x="274" y="374"/>
                  <a:pt x="271" y="377"/>
                  <a:pt x="267" y="379"/>
                </a:cubicBezTo>
                <a:cubicBezTo>
                  <a:pt x="261" y="382"/>
                  <a:pt x="256" y="384"/>
                  <a:pt x="250" y="384"/>
                </a:cubicBezTo>
                <a:cubicBezTo>
                  <a:pt x="241" y="384"/>
                  <a:pt x="232" y="380"/>
                  <a:pt x="226" y="374"/>
                </a:cubicBezTo>
                <a:cubicBezTo>
                  <a:pt x="224" y="376"/>
                  <a:pt x="221" y="379"/>
                  <a:pt x="217" y="381"/>
                </a:cubicBezTo>
                <a:cubicBezTo>
                  <a:pt x="212" y="384"/>
                  <a:pt x="207" y="385"/>
                  <a:pt x="202" y="385"/>
                </a:cubicBezTo>
                <a:cubicBezTo>
                  <a:pt x="190" y="385"/>
                  <a:pt x="178" y="379"/>
                  <a:pt x="172" y="368"/>
                </a:cubicBezTo>
                <a:cubicBezTo>
                  <a:pt x="143" y="320"/>
                  <a:pt x="143" y="320"/>
                  <a:pt x="143" y="320"/>
                </a:cubicBezTo>
                <a:cubicBezTo>
                  <a:pt x="128" y="320"/>
                  <a:pt x="128" y="320"/>
                  <a:pt x="128" y="320"/>
                </a:cubicBezTo>
                <a:cubicBezTo>
                  <a:pt x="128" y="330"/>
                  <a:pt x="128" y="330"/>
                  <a:pt x="128" y="330"/>
                </a:cubicBezTo>
                <a:cubicBezTo>
                  <a:pt x="128" y="336"/>
                  <a:pt x="123" y="341"/>
                  <a:pt x="117" y="341"/>
                </a:cubicBezTo>
                <a:cubicBezTo>
                  <a:pt x="106" y="341"/>
                  <a:pt x="106" y="341"/>
                  <a:pt x="106" y="341"/>
                </a:cubicBezTo>
                <a:cubicBezTo>
                  <a:pt x="100" y="341"/>
                  <a:pt x="96" y="336"/>
                  <a:pt x="96" y="330"/>
                </a:cubicBezTo>
                <a:cubicBezTo>
                  <a:pt x="96" y="324"/>
                  <a:pt x="100" y="320"/>
                  <a:pt x="106" y="320"/>
                </a:cubicBezTo>
                <a:cubicBezTo>
                  <a:pt x="106" y="170"/>
                  <a:pt x="106" y="170"/>
                  <a:pt x="106" y="170"/>
                </a:cubicBezTo>
                <a:cubicBezTo>
                  <a:pt x="100" y="170"/>
                  <a:pt x="96" y="166"/>
                  <a:pt x="96" y="160"/>
                </a:cubicBezTo>
                <a:cubicBezTo>
                  <a:pt x="96" y="154"/>
                  <a:pt x="100" y="149"/>
                  <a:pt x="106" y="149"/>
                </a:cubicBezTo>
                <a:cubicBezTo>
                  <a:pt x="117" y="149"/>
                  <a:pt x="117" y="149"/>
                  <a:pt x="117" y="149"/>
                </a:cubicBezTo>
                <a:cubicBezTo>
                  <a:pt x="123" y="149"/>
                  <a:pt x="128" y="154"/>
                  <a:pt x="128" y="160"/>
                </a:cubicBezTo>
                <a:cubicBezTo>
                  <a:pt x="128" y="181"/>
                  <a:pt x="128" y="181"/>
                  <a:pt x="128" y="181"/>
                </a:cubicBezTo>
                <a:cubicBezTo>
                  <a:pt x="224" y="181"/>
                  <a:pt x="224" y="181"/>
                  <a:pt x="224" y="181"/>
                </a:cubicBezTo>
                <a:cubicBezTo>
                  <a:pt x="224" y="181"/>
                  <a:pt x="224" y="181"/>
                  <a:pt x="224" y="181"/>
                </a:cubicBezTo>
                <a:cubicBezTo>
                  <a:pt x="261" y="161"/>
                  <a:pt x="261" y="161"/>
                  <a:pt x="261" y="161"/>
                </a:cubicBezTo>
                <a:cubicBezTo>
                  <a:pt x="264" y="160"/>
                  <a:pt x="267" y="159"/>
                  <a:pt x="269" y="160"/>
                </a:cubicBezTo>
                <a:cubicBezTo>
                  <a:pt x="343" y="181"/>
                  <a:pt x="343" y="181"/>
                  <a:pt x="343" y="181"/>
                </a:cubicBezTo>
                <a:cubicBezTo>
                  <a:pt x="384" y="181"/>
                  <a:pt x="384" y="181"/>
                  <a:pt x="384" y="181"/>
                </a:cubicBezTo>
                <a:cubicBezTo>
                  <a:pt x="384" y="160"/>
                  <a:pt x="384" y="160"/>
                  <a:pt x="384" y="160"/>
                </a:cubicBezTo>
                <a:cubicBezTo>
                  <a:pt x="384" y="154"/>
                  <a:pt x="388" y="149"/>
                  <a:pt x="394" y="149"/>
                </a:cubicBezTo>
                <a:cubicBezTo>
                  <a:pt x="405" y="149"/>
                  <a:pt x="405" y="149"/>
                  <a:pt x="405" y="149"/>
                </a:cubicBezTo>
                <a:cubicBezTo>
                  <a:pt x="411" y="149"/>
                  <a:pt x="416" y="154"/>
                  <a:pt x="416" y="160"/>
                </a:cubicBezTo>
                <a:cubicBezTo>
                  <a:pt x="416" y="166"/>
                  <a:pt x="411" y="170"/>
                  <a:pt x="405" y="170"/>
                </a:cubicBezTo>
                <a:cubicBezTo>
                  <a:pt x="405" y="320"/>
                  <a:pt x="405" y="320"/>
                  <a:pt x="405" y="320"/>
                </a:cubicBezTo>
                <a:cubicBezTo>
                  <a:pt x="411" y="320"/>
                  <a:pt x="416" y="324"/>
                  <a:pt x="416" y="330"/>
                </a:cubicBezTo>
                <a:close/>
                <a:moveTo>
                  <a:pt x="349" y="319"/>
                </a:moveTo>
                <a:cubicBezTo>
                  <a:pt x="350" y="322"/>
                  <a:pt x="351" y="325"/>
                  <a:pt x="350" y="328"/>
                </a:cubicBezTo>
                <a:cubicBezTo>
                  <a:pt x="349" y="332"/>
                  <a:pt x="347" y="334"/>
                  <a:pt x="344" y="336"/>
                </a:cubicBezTo>
                <a:cubicBezTo>
                  <a:pt x="342" y="337"/>
                  <a:pt x="338" y="338"/>
                  <a:pt x="335" y="337"/>
                </a:cubicBezTo>
                <a:cubicBezTo>
                  <a:pt x="332" y="336"/>
                  <a:pt x="330" y="334"/>
                  <a:pt x="328" y="332"/>
                </a:cubicBezTo>
                <a:cubicBezTo>
                  <a:pt x="328" y="332"/>
                  <a:pt x="328" y="332"/>
                  <a:pt x="328" y="332"/>
                </a:cubicBezTo>
                <a:cubicBezTo>
                  <a:pt x="328" y="332"/>
                  <a:pt x="328" y="332"/>
                  <a:pt x="328" y="331"/>
                </a:cubicBezTo>
                <a:cubicBezTo>
                  <a:pt x="294" y="274"/>
                  <a:pt x="294" y="274"/>
                  <a:pt x="294" y="274"/>
                </a:cubicBezTo>
                <a:cubicBezTo>
                  <a:pt x="291" y="268"/>
                  <a:pt x="284" y="267"/>
                  <a:pt x="279" y="270"/>
                </a:cubicBezTo>
                <a:cubicBezTo>
                  <a:pt x="274" y="273"/>
                  <a:pt x="272" y="279"/>
                  <a:pt x="275" y="284"/>
                </a:cubicBezTo>
                <a:cubicBezTo>
                  <a:pt x="310" y="343"/>
                  <a:pt x="310" y="343"/>
                  <a:pt x="310" y="343"/>
                </a:cubicBezTo>
                <a:cubicBezTo>
                  <a:pt x="310" y="343"/>
                  <a:pt x="310" y="343"/>
                  <a:pt x="310" y="343"/>
                </a:cubicBezTo>
                <a:cubicBezTo>
                  <a:pt x="313" y="348"/>
                  <a:pt x="313" y="355"/>
                  <a:pt x="307" y="358"/>
                </a:cubicBezTo>
                <a:cubicBezTo>
                  <a:pt x="301" y="361"/>
                  <a:pt x="294" y="359"/>
                  <a:pt x="290" y="353"/>
                </a:cubicBezTo>
                <a:cubicBezTo>
                  <a:pt x="258" y="300"/>
                  <a:pt x="258" y="300"/>
                  <a:pt x="258" y="300"/>
                </a:cubicBezTo>
                <a:cubicBezTo>
                  <a:pt x="255" y="295"/>
                  <a:pt x="249" y="293"/>
                  <a:pt x="243" y="296"/>
                </a:cubicBezTo>
                <a:cubicBezTo>
                  <a:pt x="238" y="299"/>
                  <a:pt x="237" y="306"/>
                  <a:pt x="240" y="311"/>
                </a:cubicBezTo>
                <a:cubicBezTo>
                  <a:pt x="260" y="345"/>
                  <a:pt x="260" y="345"/>
                  <a:pt x="260" y="345"/>
                </a:cubicBezTo>
                <a:cubicBezTo>
                  <a:pt x="262" y="347"/>
                  <a:pt x="262" y="350"/>
                  <a:pt x="261" y="353"/>
                </a:cubicBezTo>
                <a:cubicBezTo>
                  <a:pt x="261" y="356"/>
                  <a:pt x="259" y="359"/>
                  <a:pt x="256" y="361"/>
                </a:cubicBezTo>
                <a:cubicBezTo>
                  <a:pt x="250" y="364"/>
                  <a:pt x="243" y="362"/>
                  <a:pt x="239" y="357"/>
                </a:cubicBezTo>
                <a:cubicBezTo>
                  <a:pt x="239" y="357"/>
                  <a:pt x="239" y="357"/>
                  <a:pt x="239" y="357"/>
                </a:cubicBezTo>
                <a:cubicBezTo>
                  <a:pt x="228" y="337"/>
                  <a:pt x="228" y="337"/>
                  <a:pt x="228" y="337"/>
                </a:cubicBezTo>
                <a:cubicBezTo>
                  <a:pt x="228" y="337"/>
                  <a:pt x="228" y="337"/>
                  <a:pt x="228" y="337"/>
                </a:cubicBezTo>
                <a:cubicBezTo>
                  <a:pt x="228" y="337"/>
                  <a:pt x="228" y="337"/>
                  <a:pt x="228" y="337"/>
                </a:cubicBezTo>
                <a:cubicBezTo>
                  <a:pt x="220" y="325"/>
                  <a:pt x="220" y="325"/>
                  <a:pt x="220" y="325"/>
                </a:cubicBezTo>
                <a:cubicBezTo>
                  <a:pt x="217" y="320"/>
                  <a:pt x="210" y="319"/>
                  <a:pt x="206" y="322"/>
                </a:cubicBezTo>
                <a:cubicBezTo>
                  <a:pt x="201" y="325"/>
                  <a:pt x="199" y="332"/>
                  <a:pt x="202" y="337"/>
                </a:cubicBezTo>
                <a:cubicBezTo>
                  <a:pt x="210" y="348"/>
                  <a:pt x="210" y="348"/>
                  <a:pt x="210" y="348"/>
                </a:cubicBezTo>
                <a:cubicBezTo>
                  <a:pt x="211" y="350"/>
                  <a:pt x="214" y="358"/>
                  <a:pt x="207" y="363"/>
                </a:cubicBezTo>
                <a:cubicBezTo>
                  <a:pt x="201" y="366"/>
                  <a:pt x="193" y="362"/>
                  <a:pt x="190" y="357"/>
                </a:cubicBezTo>
                <a:cubicBezTo>
                  <a:pt x="158" y="304"/>
                  <a:pt x="158" y="304"/>
                  <a:pt x="158" y="304"/>
                </a:cubicBezTo>
                <a:cubicBezTo>
                  <a:pt x="156" y="300"/>
                  <a:pt x="153" y="298"/>
                  <a:pt x="149" y="298"/>
                </a:cubicBezTo>
                <a:cubicBezTo>
                  <a:pt x="128" y="298"/>
                  <a:pt x="128" y="298"/>
                  <a:pt x="128" y="298"/>
                </a:cubicBezTo>
                <a:cubicBezTo>
                  <a:pt x="128" y="202"/>
                  <a:pt x="128" y="202"/>
                  <a:pt x="128" y="202"/>
                </a:cubicBezTo>
                <a:cubicBezTo>
                  <a:pt x="184" y="202"/>
                  <a:pt x="184" y="202"/>
                  <a:pt x="184" y="202"/>
                </a:cubicBezTo>
                <a:cubicBezTo>
                  <a:pt x="176" y="207"/>
                  <a:pt x="176" y="207"/>
                  <a:pt x="176" y="207"/>
                </a:cubicBezTo>
                <a:cubicBezTo>
                  <a:pt x="166" y="213"/>
                  <a:pt x="160" y="223"/>
                  <a:pt x="160" y="234"/>
                </a:cubicBezTo>
                <a:cubicBezTo>
                  <a:pt x="160" y="244"/>
                  <a:pt x="164" y="254"/>
                  <a:pt x="170" y="260"/>
                </a:cubicBezTo>
                <a:cubicBezTo>
                  <a:pt x="177" y="265"/>
                  <a:pt x="185" y="267"/>
                  <a:pt x="193" y="266"/>
                </a:cubicBezTo>
                <a:cubicBezTo>
                  <a:pt x="307" y="247"/>
                  <a:pt x="307" y="247"/>
                  <a:pt x="307" y="247"/>
                </a:cubicBezTo>
                <a:lnTo>
                  <a:pt x="349" y="319"/>
                </a:lnTo>
                <a:close/>
                <a:moveTo>
                  <a:pt x="341" y="202"/>
                </a:moveTo>
                <a:cubicBezTo>
                  <a:pt x="384" y="202"/>
                  <a:pt x="384" y="202"/>
                  <a:pt x="384" y="202"/>
                </a:cubicBezTo>
                <a:cubicBezTo>
                  <a:pt x="384" y="298"/>
                  <a:pt x="384" y="298"/>
                  <a:pt x="384" y="298"/>
                </a:cubicBezTo>
                <a:cubicBezTo>
                  <a:pt x="362" y="298"/>
                  <a:pt x="362" y="298"/>
                  <a:pt x="362" y="298"/>
                </a:cubicBezTo>
                <a:cubicBezTo>
                  <a:pt x="362" y="298"/>
                  <a:pt x="362" y="299"/>
                  <a:pt x="361" y="299"/>
                </a:cubicBezTo>
                <a:cubicBezTo>
                  <a:pt x="322" y="230"/>
                  <a:pt x="322" y="230"/>
                  <a:pt x="322" y="230"/>
                </a:cubicBezTo>
                <a:cubicBezTo>
                  <a:pt x="320" y="226"/>
                  <a:pt x="316" y="224"/>
                  <a:pt x="311" y="225"/>
                </a:cubicBezTo>
                <a:cubicBezTo>
                  <a:pt x="190" y="245"/>
                  <a:pt x="190" y="245"/>
                  <a:pt x="190" y="245"/>
                </a:cubicBezTo>
                <a:cubicBezTo>
                  <a:pt x="187" y="246"/>
                  <a:pt x="185" y="245"/>
                  <a:pt x="184" y="244"/>
                </a:cubicBezTo>
                <a:cubicBezTo>
                  <a:pt x="182" y="242"/>
                  <a:pt x="181" y="238"/>
                  <a:pt x="181" y="234"/>
                </a:cubicBezTo>
                <a:cubicBezTo>
                  <a:pt x="181" y="229"/>
                  <a:pt x="184" y="227"/>
                  <a:pt x="186" y="226"/>
                </a:cubicBezTo>
                <a:cubicBezTo>
                  <a:pt x="268" y="182"/>
                  <a:pt x="268" y="182"/>
                  <a:pt x="268" y="182"/>
                </a:cubicBezTo>
                <a:cubicBezTo>
                  <a:pt x="338" y="202"/>
                  <a:pt x="338" y="202"/>
                  <a:pt x="338" y="202"/>
                </a:cubicBezTo>
                <a:cubicBezTo>
                  <a:pt x="339" y="202"/>
                  <a:pt x="340" y="202"/>
                  <a:pt x="341" y="202"/>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sz="1200" dirty="0"/>
          </a:p>
        </p:txBody>
      </p:sp>
      <p:sp>
        <p:nvSpPr>
          <p:cNvPr id="52" name="General_Fill_38">
            <a:extLst>
              <a:ext uri="{FF2B5EF4-FFF2-40B4-BE49-F238E27FC236}">
                <a16:creationId xmlns:a16="http://schemas.microsoft.com/office/drawing/2014/main" id="{DE9D306C-DE53-45EF-A8FA-D1177BF16C30}"/>
              </a:ext>
            </a:extLst>
          </p:cNvPr>
          <p:cNvSpPr>
            <a:spLocks noChangeAspect="1" noEditPoints="1"/>
          </p:cNvSpPr>
          <p:nvPr/>
        </p:nvSpPr>
        <p:spPr bwMode="auto">
          <a:xfrm>
            <a:off x="1212889" y="2286222"/>
            <a:ext cx="1392177" cy="1392177"/>
          </a:xfrm>
          <a:custGeom>
            <a:avLst/>
            <a:gdLst>
              <a:gd name="T0" fmla="*/ 0 w 512"/>
              <a:gd name="T1" fmla="*/ 256 h 512"/>
              <a:gd name="T2" fmla="*/ 512 w 512"/>
              <a:gd name="T3" fmla="*/ 256 h 512"/>
              <a:gd name="T4" fmla="*/ 416 w 512"/>
              <a:gd name="T5" fmla="*/ 330 h 512"/>
              <a:gd name="T6" fmla="*/ 394 w 512"/>
              <a:gd name="T7" fmla="*/ 341 h 512"/>
              <a:gd name="T8" fmla="*/ 384 w 512"/>
              <a:gd name="T9" fmla="*/ 320 h 512"/>
              <a:gd name="T10" fmla="*/ 371 w 512"/>
              <a:gd name="T11" fmla="*/ 334 h 512"/>
              <a:gd name="T12" fmla="*/ 338 w 512"/>
              <a:gd name="T13" fmla="*/ 359 h 512"/>
              <a:gd name="T14" fmla="*/ 318 w 512"/>
              <a:gd name="T15" fmla="*/ 376 h 512"/>
              <a:gd name="T16" fmla="*/ 277 w 512"/>
              <a:gd name="T17" fmla="*/ 370 h 512"/>
              <a:gd name="T18" fmla="*/ 250 w 512"/>
              <a:gd name="T19" fmla="*/ 384 h 512"/>
              <a:gd name="T20" fmla="*/ 217 w 512"/>
              <a:gd name="T21" fmla="*/ 381 h 512"/>
              <a:gd name="T22" fmla="*/ 172 w 512"/>
              <a:gd name="T23" fmla="*/ 368 h 512"/>
              <a:gd name="T24" fmla="*/ 128 w 512"/>
              <a:gd name="T25" fmla="*/ 320 h 512"/>
              <a:gd name="T26" fmla="*/ 117 w 512"/>
              <a:gd name="T27" fmla="*/ 341 h 512"/>
              <a:gd name="T28" fmla="*/ 96 w 512"/>
              <a:gd name="T29" fmla="*/ 330 h 512"/>
              <a:gd name="T30" fmla="*/ 106 w 512"/>
              <a:gd name="T31" fmla="*/ 170 h 512"/>
              <a:gd name="T32" fmla="*/ 106 w 512"/>
              <a:gd name="T33" fmla="*/ 149 h 512"/>
              <a:gd name="T34" fmla="*/ 128 w 512"/>
              <a:gd name="T35" fmla="*/ 160 h 512"/>
              <a:gd name="T36" fmla="*/ 224 w 512"/>
              <a:gd name="T37" fmla="*/ 181 h 512"/>
              <a:gd name="T38" fmla="*/ 261 w 512"/>
              <a:gd name="T39" fmla="*/ 161 h 512"/>
              <a:gd name="T40" fmla="*/ 343 w 512"/>
              <a:gd name="T41" fmla="*/ 181 h 512"/>
              <a:gd name="T42" fmla="*/ 384 w 512"/>
              <a:gd name="T43" fmla="*/ 160 h 512"/>
              <a:gd name="T44" fmla="*/ 405 w 512"/>
              <a:gd name="T45" fmla="*/ 149 h 512"/>
              <a:gd name="T46" fmla="*/ 405 w 512"/>
              <a:gd name="T47" fmla="*/ 170 h 512"/>
              <a:gd name="T48" fmla="*/ 416 w 512"/>
              <a:gd name="T49" fmla="*/ 330 h 512"/>
              <a:gd name="T50" fmla="*/ 350 w 512"/>
              <a:gd name="T51" fmla="*/ 328 h 512"/>
              <a:gd name="T52" fmla="*/ 335 w 512"/>
              <a:gd name="T53" fmla="*/ 337 h 512"/>
              <a:gd name="T54" fmla="*/ 328 w 512"/>
              <a:gd name="T55" fmla="*/ 332 h 512"/>
              <a:gd name="T56" fmla="*/ 294 w 512"/>
              <a:gd name="T57" fmla="*/ 274 h 512"/>
              <a:gd name="T58" fmla="*/ 275 w 512"/>
              <a:gd name="T59" fmla="*/ 284 h 512"/>
              <a:gd name="T60" fmla="*/ 310 w 512"/>
              <a:gd name="T61" fmla="*/ 343 h 512"/>
              <a:gd name="T62" fmla="*/ 290 w 512"/>
              <a:gd name="T63" fmla="*/ 353 h 512"/>
              <a:gd name="T64" fmla="*/ 243 w 512"/>
              <a:gd name="T65" fmla="*/ 296 h 512"/>
              <a:gd name="T66" fmla="*/ 260 w 512"/>
              <a:gd name="T67" fmla="*/ 345 h 512"/>
              <a:gd name="T68" fmla="*/ 256 w 512"/>
              <a:gd name="T69" fmla="*/ 361 h 512"/>
              <a:gd name="T70" fmla="*/ 239 w 512"/>
              <a:gd name="T71" fmla="*/ 357 h 512"/>
              <a:gd name="T72" fmla="*/ 228 w 512"/>
              <a:gd name="T73" fmla="*/ 337 h 512"/>
              <a:gd name="T74" fmla="*/ 220 w 512"/>
              <a:gd name="T75" fmla="*/ 325 h 512"/>
              <a:gd name="T76" fmla="*/ 202 w 512"/>
              <a:gd name="T77" fmla="*/ 337 h 512"/>
              <a:gd name="T78" fmla="*/ 207 w 512"/>
              <a:gd name="T79" fmla="*/ 363 h 512"/>
              <a:gd name="T80" fmla="*/ 158 w 512"/>
              <a:gd name="T81" fmla="*/ 304 h 512"/>
              <a:gd name="T82" fmla="*/ 128 w 512"/>
              <a:gd name="T83" fmla="*/ 298 h 512"/>
              <a:gd name="T84" fmla="*/ 184 w 512"/>
              <a:gd name="T85" fmla="*/ 202 h 512"/>
              <a:gd name="T86" fmla="*/ 160 w 512"/>
              <a:gd name="T87" fmla="*/ 234 h 512"/>
              <a:gd name="T88" fmla="*/ 193 w 512"/>
              <a:gd name="T89" fmla="*/ 266 h 512"/>
              <a:gd name="T90" fmla="*/ 349 w 512"/>
              <a:gd name="T91" fmla="*/ 319 h 512"/>
              <a:gd name="T92" fmla="*/ 384 w 512"/>
              <a:gd name="T93" fmla="*/ 202 h 512"/>
              <a:gd name="T94" fmla="*/ 362 w 512"/>
              <a:gd name="T95" fmla="*/ 298 h 512"/>
              <a:gd name="T96" fmla="*/ 322 w 512"/>
              <a:gd name="T97" fmla="*/ 230 h 512"/>
              <a:gd name="T98" fmla="*/ 190 w 512"/>
              <a:gd name="T99" fmla="*/ 245 h 512"/>
              <a:gd name="T100" fmla="*/ 181 w 512"/>
              <a:gd name="T101" fmla="*/ 234 h 512"/>
              <a:gd name="T102" fmla="*/ 268 w 512"/>
              <a:gd name="T103" fmla="*/ 182 h 512"/>
              <a:gd name="T104" fmla="*/ 341 w 512"/>
              <a:gd name="T105"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416" y="330"/>
                </a:moveTo>
                <a:cubicBezTo>
                  <a:pt x="416" y="336"/>
                  <a:pt x="411" y="341"/>
                  <a:pt x="405" y="341"/>
                </a:cubicBezTo>
                <a:cubicBezTo>
                  <a:pt x="394" y="341"/>
                  <a:pt x="394" y="341"/>
                  <a:pt x="394" y="341"/>
                </a:cubicBezTo>
                <a:cubicBezTo>
                  <a:pt x="388" y="341"/>
                  <a:pt x="384" y="336"/>
                  <a:pt x="384" y="330"/>
                </a:cubicBezTo>
                <a:cubicBezTo>
                  <a:pt x="384" y="320"/>
                  <a:pt x="384" y="320"/>
                  <a:pt x="384" y="320"/>
                </a:cubicBezTo>
                <a:cubicBezTo>
                  <a:pt x="371" y="320"/>
                  <a:pt x="371" y="320"/>
                  <a:pt x="371" y="320"/>
                </a:cubicBezTo>
                <a:cubicBezTo>
                  <a:pt x="372" y="324"/>
                  <a:pt x="372" y="329"/>
                  <a:pt x="371" y="334"/>
                </a:cubicBezTo>
                <a:cubicBezTo>
                  <a:pt x="368" y="342"/>
                  <a:pt x="363" y="350"/>
                  <a:pt x="355" y="354"/>
                </a:cubicBezTo>
                <a:cubicBezTo>
                  <a:pt x="350" y="357"/>
                  <a:pt x="344" y="359"/>
                  <a:pt x="338" y="359"/>
                </a:cubicBezTo>
                <a:cubicBezTo>
                  <a:pt x="336" y="359"/>
                  <a:pt x="334" y="358"/>
                  <a:pt x="332" y="358"/>
                </a:cubicBezTo>
                <a:cubicBezTo>
                  <a:pt x="330" y="365"/>
                  <a:pt x="325" y="372"/>
                  <a:pt x="318" y="376"/>
                </a:cubicBezTo>
                <a:cubicBezTo>
                  <a:pt x="313" y="380"/>
                  <a:pt x="307" y="381"/>
                  <a:pt x="301" y="381"/>
                </a:cubicBezTo>
                <a:cubicBezTo>
                  <a:pt x="292" y="381"/>
                  <a:pt x="283" y="377"/>
                  <a:pt x="277" y="370"/>
                </a:cubicBezTo>
                <a:cubicBezTo>
                  <a:pt x="274" y="374"/>
                  <a:pt x="271" y="377"/>
                  <a:pt x="267" y="379"/>
                </a:cubicBezTo>
                <a:cubicBezTo>
                  <a:pt x="261" y="382"/>
                  <a:pt x="256" y="384"/>
                  <a:pt x="250" y="384"/>
                </a:cubicBezTo>
                <a:cubicBezTo>
                  <a:pt x="241" y="384"/>
                  <a:pt x="232" y="380"/>
                  <a:pt x="226" y="374"/>
                </a:cubicBezTo>
                <a:cubicBezTo>
                  <a:pt x="224" y="376"/>
                  <a:pt x="221" y="379"/>
                  <a:pt x="217" y="381"/>
                </a:cubicBezTo>
                <a:cubicBezTo>
                  <a:pt x="212" y="384"/>
                  <a:pt x="207" y="385"/>
                  <a:pt x="202" y="385"/>
                </a:cubicBezTo>
                <a:cubicBezTo>
                  <a:pt x="190" y="385"/>
                  <a:pt x="178" y="379"/>
                  <a:pt x="172" y="368"/>
                </a:cubicBezTo>
                <a:cubicBezTo>
                  <a:pt x="143" y="320"/>
                  <a:pt x="143" y="320"/>
                  <a:pt x="143" y="320"/>
                </a:cubicBezTo>
                <a:cubicBezTo>
                  <a:pt x="128" y="320"/>
                  <a:pt x="128" y="320"/>
                  <a:pt x="128" y="320"/>
                </a:cubicBezTo>
                <a:cubicBezTo>
                  <a:pt x="128" y="330"/>
                  <a:pt x="128" y="330"/>
                  <a:pt x="128" y="330"/>
                </a:cubicBezTo>
                <a:cubicBezTo>
                  <a:pt x="128" y="336"/>
                  <a:pt x="123" y="341"/>
                  <a:pt x="117" y="341"/>
                </a:cubicBezTo>
                <a:cubicBezTo>
                  <a:pt x="106" y="341"/>
                  <a:pt x="106" y="341"/>
                  <a:pt x="106" y="341"/>
                </a:cubicBezTo>
                <a:cubicBezTo>
                  <a:pt x="100" y="341"/>
                  <a:pt x="96" y="336"/>
                  <a:pt x="96" y="330"/>
                </a:cubicBezTo>
                <a:cubicBezTo>
                  <a:pt x="96" y="324"/>
                  <a:pt x="100" y="320"/>
                  <a:pt x="106" y="320"/>
                </a:cubicBezTo>
                <a:cubicBezTo>
                  <a:pt x="106" y="170"/>
                  <a:pt x="106" y="170"/>
                  <a:pt x="106" y="170"/>
                </a:cubicBezTo>
                <a:cubicBezTo>
                  <a:pt x="100" y="170"/>
                  <a:pt x="96" y="166"/>
                  <a:pt x="96" y="160"/>
                </a:cubicBezTo>
                <a:cubicBezTo>
                  <a:pt x="96" y="154"/>
                  <a:pt x="100" y="149"/>
                  <a:pt x="106" y="149"/>
                </a:cubicBezTo>
                <a:cubicBezTo>
                  <a:pt x="117" y="149"/>
                  <a:pt x="117" y="149"/>
                  <a:pt x="117" y="149"/>
                </a:cubicBezTo>
                <a:cubicBezTo>
                  <a:pt x="123" y="149"/>
                  <a:pt x="128" y="154"/>
                  <a:pt x="128" y="160"/>
                </a:cubicBezTo>
                <a:cubicBezTo>
                  <a:pt x="128" y="181"/>
                  <a:pt x="128" y="181"/>
                  <a:pt x="128" y="181"/>
                </a:cubicBezTo>
                <a:cubicBezTo>
                  <a:pt x="224" y="181"/>
                  <a:pt x="224" y="181"/>
                  <a:pt x="224" y="181"/>
                </a:cubicBezTo>
                <a:cubicBezTo>
                  <a:pt x="224" y="181"/>
                  <a:pt x="224" y="181"/>
                  <a:pt x="224" y="181"/>
                </a:cubicBezTo>
                <a:cubicBezTo>
                  <a:pt x="261" y="161"/>
                  <a:pt x="261" y="161"/>
                  <a:pt x="261" y="161"/>
                </a:cubicBezTo>
                <a:cubicBezTo>
                  <a:pt x="264" y="160"/>
                  <a:pt x="267" y="159"/>
                  <a:pt x="269" y="160"/>
                </a:cubicBezTo>
                <a:cubicBezTo>
                  <a:pt x="343" y="181"/>
                  <a:pt x="343" y="181"/>
                  <a:pt x="343" y="181"/>
                </a:cubicBezTo>
                <a:cubicBezTo>
                  <a:pt x="384" y="181"/>
                  <a:pt x="384" y="181"/>
                  <a:pt x="384" y="181"/>
                </a:cubicBezTo>
                <a:cubicBezTo>
                  <a:pt x="384" y="160"/>
                  <a:pt x="384" y="160"/>
                  <a:pt x="384" y="160"/>
                </a:cubicBezTo>
                <a:cubicBezTo>
                  <a:pt x="384" y="154"/>
                  <a:pt x="388" y="149"/>
                  <a:pt x="394" y="149"/>
                </a:cubicBezTo>
                <a:cubicBezTo>
                  <a:pt x="405" y="149"/>
                  <a:pt x="405" y="149"/>
                  <a:pt x="405" y="149"/>
                </a:cubicBezTo>
                <a:cubicBezTo>
                  <a:pt x="411" y="149"/>
                  <a:pt x="416" y="154"/>
                  <a:pt x="416" y="160"/>
                </a:cubicBezTo>
                <a:cubicBezTo>
                  <a:pt x="416" y="166"/>
                  <a:pt x="411" y="170"/>
                  <a:pt x="405" y="170"/>
                </a:cubicBezTo>
                <a:cubicBezTo>
                  <a:pt x="405" y="320"/>
                  <a:pt x="405" y="320"/>
                  <a:pt x="405" y="320"/>
                </a:cubicBezTo>
                <a:cubicBezTo>
                  <a:pt x="411" y="320"/>
                  <a:pt x="416" y="324"/>
                  <a:pt x="416" y="330"/>
                </a:cubicBezTo>
                <a:close/>
                <a:moveTo>
                  <a:pt x="349" y="319"/>
                </a:moveTo>
                <a:cubicBezTo>
                  <a:pt x="350" y="322"/>
                  <a:pt x="351" y="325"/>
                  <a:pt x="350" y="328"/>
                </a:cubicBezTo>
                <a:cubicBezTo>
                  <a:pt x="349" y="332"/>
                  <a:pt x="347" y="334"/>
                  <a:pt x="344" y="336"/>
                </a:cubicBezTo>
                <a:cubicBezTo>
                  <a:pt x="342" y="337"/>
                  <a:pt x="338" y="338"/>
                  <a:pt x="335" y="337"/>
                </a:cubicBezTo>
                <a:cubicBezTo>
                  <a:pt x="332" y="336"/>
                  <a:pt x="330" y="334"/>
                  <a:pt x="328" y="332"/>
                </a:cubicBezTo>
                <a:cubicBezTo>
                  <a:pt x="328" y="332"/>
                  <a:pt x="328" y="332"/>
                  <a:pt x="328" y="332"/>
                </a:cubicBezTo>
                <a:cubicBezTo>
                  <a:pt x="328" y="332"/>
                  <a:pt x="328" y="332"/>
                  <a:pt x="328" y="331"/>
                </a:cubicBezTo>
                <a:cubicBezTo>
                  <a:pt x="294" y="274"/>
                  <a:pt x="294" y="274"/>
                  <a:pt x="294" y="274"/>
                </a:cubicBezTo>
                <a:cubicBezTo>
                  <a:pt x="291" y="268"/>
                  <a:pt x="284" y="267"/>
                  <a:pt x="279" y="270"/>
                </a:cubicBezTo>
                <a:cubicBezTo>
                  <a:pt x="274" y="273"/>
                  <a:pt x="272" y="279"/>
                  <a:pt x="275" y="284"/>
                </a:cubicBezTo>
                <a:cubicBezTo>
                  <a:pt x="310" y="343"/>
                  <a:pt x="310" y="343"/>
                  <a:pt x="310" y="343"/>
                </a:cubicBezTo>
                <a:cubicBezTo>
                  <a:pt x="310" y="343"/>
                  <a:pt x="310" y="343"/>
                  <a:pt x="310" y="343"/>
                </a:cubicBezTo>
                <a:cubicBezTo>
                  <a:pt x="313" y="348"/>
                  <a:pt x="313" y="355"/>
                  <a:pt x="307" y="358"/>
                </a:cubicBezTo>
                <a:cubicBezTo>
                  <a:pt x="301" y="361"/>
                  <a:pt x="294" y="359"/>
                  <a:pt x="290" y="353"/>
                </a:cubicBezTo>
                <a:cubicBezTo>
                  <a:pt x="258" y="300"/>
                  <a:pt x="258" y="300"/>
                  <a:pt x="258" y="300"/>
                </a:cubicBezTo>
                <a:cubicBezTo>
                  <a:pt x="255" y="295"/>
                  <a:pt x="249" y="293"/>
                  <a:pt x="243" y="296"/>
                </a:cubicBezTo>
                <a:cubicBezTo>
                  <a:pt x="238" y="299"/>
                  <a:pt x="237" y="306"/>
                  <a:pt x="240" y="311"/>
                </a:cubicBezTo>
                <a:cubicBezTo>
                  <a:pt x="260" y="345"/>
                  <a:pt x="260" y="345"/>
                  <a:pt x="260" y="345"/>
                </a:cubicBezTo>
                <a:cubicBezTo>
                  <a:pt x="262" y="347"/>
                  <a:pt x="262" y="350"/>
                  <a:pt x="261" y="353"/>
                </a:cubicBezTo>
                <a:cubicBezTo>
                  <a:pt x="261" y="356"/>
                  <a:pt x="259" y="359"/>
                  <a:pt x="256" y="361"/>
                </a:cubicBezTo>
                <a:cubicBezTo>
                  <a:pt x="250" y="364"/>
                  <a:pt x="243" y="362"/>
                  <a:pt x="239" y="357"/>
                </a:cubicBezTo>
                <a:cubicBezTo>
                  <a:pt x="239" y="357"/>
                  <a:pt x="239" y="357"/>
                  <a:pt x="239" y="357"/>
                </a:cubicBezTo>
                <a:cubicBezTo>
                  <a:pt x="228" y="337"/>
                  <a:pt x="228" y="337"/>
                  <a:pt x="228" y="337"/>
                </a:cubicBezTo>
                <a:cubicBezTo>
                  <a:pt x="228" y="337"/>
                  <a:pt x="228" y="337"/>
                  <a:pt x="228" y="337"/>
                </a:cubicBezTo>
                <a:cubicBezTo>
                  <a:pt x="228" y="337"/>
                  <a:pt x="228" y="337"/>
                  <a:pt x="228" y="337"/>
                </a:cubicBezTo>
                <a:cubicBezTo>
                  <a:pt x="220" y="325"/>
                  <a:pt x="220" y="325"/>
                  <a:pt x="220" y="325"/>
                </a:cubicBezTo>
                <a:cubicBezTo>
                  <a:pt x="217" y="320"/>
                  <a:pt x="210" y="319"/>
                  <a:pt x="206" y="322"/>
                </a:cubicBezTo>
                <a:cubicBezTo>
                  <a:pt x="201" y="325"/>
                  <a:pt x="199" y="332"/>
                  <a:pt x="202" y="337"/>
                </a:cubicBezTo>
                <a:cubicBezTo>
                  <a:pt x="210" y="348"/>
                  <a:pt x="210" y="348"/>
                  <a:pt x="210" y="348"/>
                </a:cubicBezTo>
                <a:cubicBezTo>
                  <a:pt x="211" y="350"/>
                  <a:pt x="214" y="358"/>
                  <a:pt x="207" y="363"/>
                </a:cubicBezTo>
                <a:cubicBezTo>
                  <a:pt x="201" y="366"/>
                  <a:pt x="193" y="362"/>
                  <a:pt x="190" y="357"/>
                </a:cubicBezTo>
                <a:cubicBezTo>
                  <a:pt x="158" y="304"/>
                  <a:pt x="158" y="304"/>
                  <a:pt x="158" y="304"/>
                </a:cubicBezTo>
                <a:cubicBezTo>
                  <a:pt x="156" y="300"/>
                  <a:pt x="153" y="298"/>
                  <a:pt x="149" y="298"/>
                </a:cubicBezTo>
                <a:cubicBezTo>
                  <a:pt x="128" y="298"/>
                  <a:pt x="128" y="298"/>
                  <a:pt x="128" y="298"/>
                </a:cubicBezTo>
                <a:cubicBezTo>
                  <a:pt x="128" y="202"/>
                  <a:pt x="128" y="202"/>
                  <a:pt x="128" y="202"/>
                </a:cubicBezTo>
                <a:cubicBezTo>
                  <a:pt x="184" y="202"/>
                  <a:pt x="184" y="202"/>
                  <a:pt x="184" y="202"/>
                </a:cubicBezTo>
                <a:cubicBezTo>
                  <a:pt x="176" y="207"/>
                  <a:pt x="176" y="207"/>
                  <a:pt x="176" y="207"/>
                </a:cubicBezTo>
                <a:cubicBezTo>
                  <a:pt x="166" y="213"/>
                  <a:pt x="160" y="223"/>
                  <a:pt x="160" y="234"/>
                </a:cubicBezTo>
                <a:cubicBezTo>
                  <a:pt x="160" y="244"/>
                  <a:pt x="164" y="254"/>
                  <a:pt x="170" y="260"/>
                </a:cubicBezTo>
                <a:cubicBezTo>
                  <a:pt x="177" y="265"/>
                  <a:pt x="185" y="267"/>
                  <a:pt x="193" y="266"/>
                </a:cubicBezTo>
                <a:cubicBezTo>
                  <a:pt x="307" y="247"/>
                  <a:pt x="307" y="247"/>
                  <a:pt x="307" y="247"/>
                </a:cubicBezTo>
                <a:lnTo>
                  <a:pt x="349" y="319"/>
                </a:lnTo>
                <a:close/>
                <a:moveTo>
                  <a:pt x="341" y="202"/>
                </a:moveTo>
                <a:cubicBezTo>
                  <a:pt x="384" y="202"/>
                  <a:pt x="384" y="202"/>
                  <a:pt x="384" y="202"/>
                </a:cubicBezTo>
                <a:cubicBezTo>
                  <a:pt x="384" y="298"/>
                  <a:pt x="384" y="298"/>
                  <a:pt x="384" y="298"/>
                </a:cubicBezTo>
                <a:cubicBezTo>
                  <a:pt x="362" y="298"/>
                  <a:pt x="362" y="298"/>
                  <a:pt x="362" y="298"/>
                </a:cubicBezTo>
                <a:cubicBezTo>
                  <a:pt x="362" y="298"/>
                  <a:pt x="362" y="299"/>
                  <a:pt x="361" y="299"/>
                </a:cubicBezTo>
                <a:cubicBezTo>
                  <a:pt x="322" y="230"/>
                  <a:pt x="322" y="230"/>
                  <a:pt x="322" y="230"/>
                </a:cubicBezTo>
                <a:cubicBezTo>
                  <a:pt x="320" y="226"/>
                  <a:pt x="316" y="224"/>
                  <a:pt x="311" y="225"/>
                </a:cubicBezTo>
                <a:cubicBezTo>
                  <a:pt x="190" y="245"/>
                  <a:pt x="190" y="245"/>
                  <a:pt x="190" y="245"/>
                </a:cubicBezTo>
                <a:cubicBezTo>
                  <a:pt x="187" y="246"/>
                  <a:pt x="185" y="245"/>
                  <a:pt x="184" y="244"/>
                </a:cubicBezTo>
                <a:cubicBezTo>
                  <a:pt x="182" y="242"/>
                  <a:pt x="181" y="238"/>
                  <a:pt x="181" y="234"/>
                </a:cubicBezTo>
                <a:cubicBezTo>
                  <a:pt x="181" y="229"/>
                  <a:pt x="184" y="227"/>
                  <a:pt x="186" y="226"/>
                </a:cubicBezTo>
                <a:cubicBezTo>
                  <a:pt x="268" y="182"/>
                  <a:pt x="268" y="182"/>
                  <a:pt x="268" y="182"/>
                </a:cubicBezTo>
                <a:cubicBezTo>
                  <a:pt x="338" y="202"/>
                  <a:pt x="338" y="202"/>
                  <a:pt x="338" y="202"/>
                </a:cubicBezTo>
                <a:cubicBezTo>
                  <a:pt x="339" y="202"/>
                  <a:pt x="340" y="202"/>
                  <a:pt x="341" y="202"/>
                </a:cubicBezTo>
                <a:close/>
              </a:path>
            </a:pathLst>
          </a:custGeom>
          <a:solidFill>
            <a:srgbClr val="8C5491"/>
          </a:solidFill>
          <a:ln>
            <a:noFill/>
          </a:ln>
        </p:spPr>
        <p:txBody>
          <a:bodyPr vert="horz" wrap="square" lIns="91440" tIns="45720" rIns="91440" bIns="45720" numCol="1" anchor="t" anchorCtr="0" compatLnSpc="1">
            <a:prstTxWarp prst="textNoShape">
              <a:avLst/>
            </a:prstTxWarp>
          </a:bodyPr>
          <a:lstStyle/>
          <a:p>
            <a:endParaRPr lang="en-US" sz="1200" dirty="0"/>
          </a:p>
        </p:txBody>
      </p:sp>
      <p:sp>
        <p:nvSpPr>
          <p:cNvPr id="4" name="TextBox 3">
            <a:extLst>
              <a:ext uri="{FF2B5EF4-FFF2-40B4-BE49-F238E27FC236}">
                <a16:creationId xmlns:a16="http://schemas.microsoft.com/office/drawing/2014/main" id="{6E46D747-F4B7-4A5E-B104-C9F3FA056C39}"/>
              </a:ext>
            </a:extLst>
          </p:cNvPr>
          <p:cNvSpPr txBox="1"/>
          <p:nvPr/>
        </p:nvSpPr>
        <p:spPr>
          <a:xfrm>
            <a:off x="416075" y="3809677"/>
            <a:ext cx="2985807" cy="1631216"/>
          </a:xfrm>
          <a:prstGeom prst="rect">
            <a:avLst/>
          </a:prstGeom>
          <a:noFill/>
        </p:spPr>
        <p:txBody>
          <a:bodyPr wrap="square" rtlCol="0">
            <a:spAutoFit/>
          </a:bodyPr>
          <a:lstStyle/>
          <a:p>
            <a:pPr algn="ctr"/>
            <a:r>
              <a:rPr lang="en-US" sz="2000" b="1" dirty="0"/>
              <a:t>Referral Source</a:t>
            </a:r>
            <a:r>
              <a:rPr lang="en-US" sz="2000" dirty="0"/>
              <a:t> (schools, hospitals, mental health providers, other state agencies, etc.)</a:t>
            </a:r>
          </a:p>
        </p:txBody>
      </p:sp>
      <p:sp>
        <p:nvSpPr>
          <p:cNvPr id="54" name="General_Fill_113">
            <a:extLst>
              <a:ext uri="{FF2B5EF4-FFF2-40B4-BE49-F238E27FC236}">
                <a16:creationId xmlns:a16="http://schemas.microsoft.com/office/drawing/2014/main" id="{CAF9DB34-F3D7-45EB-AE1A-6233FD8686ED}"/>
              </a:ext>
            </a:extLst>
          </p:cNvPr>
          <p:cNvSpPr>
            <a:spLocks noChangeAspect="1" noEditPoints="1"/>
          </p:cNvSpPr>
          <p:nvPr/>
        </p:nvSpPr>
        <p:spPr bwMode="auto">
          <a:xfrm>
            <a:off x="9471730" y="2286222"/>
            <a:ext cx="1392177" cy="1376420"/>
          </a:xfrm>
          <a:custGeom>
            <a:avLst/>
            <a:gdLst>
              <a:gd name="T0" fmla="*/ 213 w 512"/>
              <a:gd name="T1" fmla="*/ 160 h 512"/>
              <a:gd name="T2" fmla="*/ 256 w 512"/>
              <a:gd name="T3" fmla="*/ 117 h 512"/>
              <a:gd name="T4" fmla="*/ 298 w 512"/>
              <a:gd name="T5" fmla="*/ 160 h 512"/>
              <a:gd name="T6" fmla="*/ 256 w 512"/>
              <a:gd name="T7" fmla="*/ 202 h 512"/>
              <a:gd name="T8" fmla="*/ 213 w 512"/>
              <a:gd name="T9" fmla="*/ 160 h 512"/>
              <a:gd name="T10" fmla="*/ 512 w 512"/>
              <a:gd name="T11" fmla="*/ 256 h 512"/>
              <a:gd name="T12" fmla="*/ 256 w 512"/>
              <a:gd name="T13" fmla="*/ 512 h 512"/>
              <a:gd name="T14" fmla="*/ 0 w 512"/>
              <a:gd name="T15" fmla="*/ 256 h 512"/>
              <a:gd name="T16" fmla="*/ 256 w 512"/>
              <a:gd name="T17" fmla="*/ 0 h 512"/>
              <a:gd name="T18" fmla="*/ 512 w 512"/>
              <a:gd name="T19" fmla="*/ 256 h 512"/>
              <a:gd name="T20" fmla="*/ 192 w 512"/>
              <a:gd name="T21" fmla="*/ 160 h 512"/>
              <a:gd name="T22" fmla="*/ 256 w 512"/>
              <a:gd name="T23" fmla="*/ 224 h 512"/>
              <a:gd name="T24" fmla="*/ 320 w 512"/>
              <a:gd name="T25" fmla="*/ 160 h 512"/>
              <a:gd name="T26" fmla="*/ 256 w 512"/>
              <a:gd name="T27" fmla="*/ 96 h 512"/>
              <a:gd name="T28" fmla="*/ 192 w 512"/>
              <a:gd name="T29" fmla="*/ 160 h 512"/>
              <a:gd name="T30" fmla="*/ 384 w 512"/>
              <a:gd name="T31" fmla="*/ 309 h 512"/>
              <a:gd name="T32" fmla="*/ 320 w 512"/>
              <a:gd name="T33" fmla="*/ 245 h 512"/>
              <a:gd name="T34" fmla="*/ 192 w 512"/>
              <a:gd name="T35" fmla="*/ 245 h 512"/>
              <a:gd name="T36" fmla="*/ 128 w 512"/>
              <a:gd name="T37" fmla="*/ 309 h 512"/>
              <a:gd name="T38" fmla="*/ 128 w 512"/>
              <a:gd name="T39" fmla="*/ 405 h 512"/>
              <a:gd name="T40" fmla="*/ 138 w 512"/>
              <a:gd name="T41" fmla="*/ 416 h 512"/>
              <a:gd name="T42" fmla="*/ 149 w 512"/>
              <a:gd name="T43" fmla="*/ 405 h 512"/>
              <a:gd name="T44" fmla="*/ 149 w 512"/>
              <a:gd name="T45" fmla="*/ 309 h 512"/>
              <a:gd name="T46" fmla="*/ 192 w 512"/>
              <a:gd name="T47" fmla="*/ 266 h 512"/>
              <a:gd name="T48" fmla="*/ 320 w 512"/>
              <a:gd name="T49" fmla="*/ 266 h 512"/>
              <a:gd name="T50" fmla="*/ 362 w 512"/>
              <a:gd name="T51" fmla="*/ 309 h 512"/>
              <a:gd name="T52" fmla="*/ 362 w 512"/>
              <a:gd name="T53" fmla="*/ 405 h 512"/>
              <a:gd name="T54" fmla="*/ 373 w 512"/>
              <a:gd name="T55" fmla="*/ 416 h 512"/>
              <a:gd name="T56" fmla="*/ 384 w 512"/>
              <a:gd name="T57" fmla="*/ 405 h 512"/>
              <a:gd name="T58" fmla="*/ 384 w 512"/>
              <a:gd name="T59" fmla="*/ 30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2" h="512">
                <a:moveTo>
                  <a:pt x="213" y="160"/>
                </a:moveTo>
                <a:cubicBezTo>
                  <a:pt x="213" y="136"/>
                  <a:pt x="232" y="117"/>
                  <a:pt x="256" y="117"/>
                </a:cubicBezTo>
                <a:cubicBezTo>
                  <a:pt x="279" y="117"/>
                  <a:pt x="298" y="136"/>
                  <a:pt x="298" y="160"/>
                </a:cubicBezTo>
                <a:cubicBezTo>
                  <a:pt x="298" y="183"/>
                  <a:pt x="279" y="202"/>
                  <a:pt x="256" y="202"/>
                </a:cubicBezTo>
                <a:cubicBezTo>
                  <a:pt x="232" y="202"/>
                  <a:pt x="213" y="183"/>
                  <a:pt x="213" y="160"/>
                </a:cubicBez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192" y="160"/>
                </a:moveTo>
                <a:cubicBezTo>
                  <a:pt x="192" y="195"/>
                  <a:pt x="220" y="224"/>
                  <a:pt x="256" y="224"/>
                </a:cubicBezTo>
                <a:cubicBezTo>
                  <a:pt x="291" y="224"/>
                  <a:pt x="320" y="195"/>
                  <a:pt x="320" y="160"/>
                </a:cubicBezTo>
                <a:cubicBezTo>
                  <a:pt x="320" y="124"/>
                  <a:pt x="291" y="96"/>
                  <a:pt x="256" y="96"/>
                </a:cubicBezTo>
                <a:cubicBezTo>
                  <a:pt x="220" y="96"/>
                  <a:pt x="192" y="124"/>
                  <a:pt x="192" y="160"/>
                </a:cubicBezTo>
                <a:close/>
                <a:moveTo>
                  <a:pt x="384" y="309"/>
                </a:moveTo>
                <a:cubicBezTo>
                  <a:pt x="384" y="274"/>
                  <a:pt x="355" y="245"/>
                  <a:pt x="320" y="245"/>
                </a:cubicBezTo>
                <a:cubicBezTo>
                  <a:pt x="192" y="245"/>
                  <a:pt x="192" y="245"/>
                  <a:pt x="192" y="245"/>
                </a:cubicBezTo>
                <a:cubicBezTo>
                  <a:pt x="156" y="245"/>
                  <a:pt x="128" y="274"/>
                  <a:pt x="128" y="309"/>
                </a:cubicBezTo>
                <a:cubicBezTo>
                  <a:pt x="128" y="405"/>
                  <a:pt x="128" y="405"/>
                  <a:pt x="128" y="405"/>
                </a:cubicBezTo>
                <a:cubicBezTo>
                  <a:pt x="128" y="411"/>
                  <a:pt x="132" y="416"/>
                  <a:pt x="138" y="416"/>
                </a:cubicBezTo>
                <a:cubicBezTo>
                  <a:pt x="144" y="416"/>
                  <a:pt x="149" y="411"/>
                  <a:pt x="149" y="405"/>
                </a:cubicBezTo>
                <a:cubicBezTo>
                  <a:pt x="149" y="309"/>
                  <a:pt x="149" y="309"/>
                  <a:pt x="149" y="309"/>
                </a:cubicBezTo>
                <a:cubicBezTo>
                  <a:pt x="149" y="285"/>
                  <a:pt x="168" y="266"/>
                  <a:pt x="192" y="266"/>
                </a:cubicBezTo>
                <a:cubicBezTo>
                  <a:pt x="320" y="266"/>
                  <a:pt x="320" y="266"/>
                  <a:pt x="320" y="266"/>
                </a:cubicBezTo>
                <a:cubicBezTo>
                  <a:pt x="343" y="266"/>
                  <a:pt x="362" y="285"/>
                  <a:pt x="362" y="309"/>
                </a:cubicBezTo>
                <a:cubicBezTo>
                  <a:pt x="362" y="405"/>
                  <a:pt x="362" y="405"/>
                  <a:pt x="362" y="405"/>
                </a:cubicBezTo>
                <a:cubicBezTo>
                  <a:pt x="362" y="411"/>
                  <a:pt x="367" y="416"/>
                  <a:pt x="373" y="416"/>
                </a:cubicBezTo>
                <a:cubicBezTo>
                  <a:pt x="379" y="416"/>
                  <a:pt x="384" y="411"/>
                  <a:pt x="384" y="405"/>
                </a:cubicBezTo>
                <a:lnTo>
                  <a:pt x="384" y="309"/>
                </a:lnTo>
                <a:close/>
              </a:path>
            </a:pathLst>
          </a:custGeom>
          <a:solidFill>
            <a:srgbClr val="72B942"/>
          </a:solidFill>
          <a:ln>
            <a:noFill/>
          </a:ln>
        </p:spPr>
        <p:txBody>
          <a:bodyPr vert="horz" wrap="square" lIns="91440" tIns="45720" rIns="91440" bIns="45720" numCol="1" anchor="t" anchorCtr="0" compatLnSpc="1">
            <a:prstTxWarp prst="textNoShape">
              <a:avLst/>
            </a:prstTxWarp>
          </a:bodyPr>
          <a:lstStyle/>
          <a:p>
            <a:endParaRPr lang="en-US" sz="1200" dirty="0"/>
          </a:p>
        </p:txBody>
      </p:sp>
      <p:sp>
        <p:nvSpPr>
          <p:cNvPr id="10" name="Rectangle 9">
            <a:extLst>
              <a:ext uri="{FF2B5EF4-FFF2-40B4-BE49-F238E27FC236}">
                <a16:creationId xmlns:a16="http://schemas.microsoft.com/office/drawing/2014/main" id="{B9FD5DD7-E97A-452D-B349-5E317D06CB20}"/>
              </a:ext>
            </a:extLst>
          </p:cNvPr>
          <p:cNvSpPr/>
          <p:nvPr/>
        </p:nvSpPr>
        <p:spPr>
          <a:xfrm>
            <a:off x="660354" y="5914387"/>
            <a:ext cx="10871291" cy="646331"/>
          </a:xfrm>
          <a:prstGeom prst="rect">
            <a:avLst/>
          </a:prstGeom>
        </p:spPr>
        <p:txBody>
          <a:bodyPr wrap="square">
            <a:spAutoFit/>
          </a:bodyPr>
          <a:lstStyle/>
          <a:p>
            <a:pPr algn="ctr"/>
            <a:r>
              <a:rPr lang="en-US" sz="1800" dirty="0">
                <a:solidFill>
                  <a:srgbClr val="000000"/>
                </a:solidFill>
                <a:ea typeface="Calibri" panose="020F0502020204030204" pitchFamily="34" charset="0"/>
              </a:rPr>
              <a:t>* Link to application will be on MRC website and social media. Communication will be made to MRC stakeholders regarding the availability of the online application. </a:t>
            </a:r>
            <a:endParaRPr lang="en-US" sz="1600" dirty="0">
              <a:effectLst/>
              <a:ea typeface="Calibri" panose="020F0502020204030204" pitchFamily="34" charset="0"/>
            </a:endParaRPr>
          </a:p>
        </p:txBody>
      </p:sp>
      <p:sp>
        <p:nvSpPr>
          <p:cNvPr id="56" name="TextBox 55">
            <a:extLst>
              <a:ext uri="{FF2B5EF4-FFF2-40B4-BE49-F238E27FC236}">
                <a16:creationId xmlns:a16="http://schemas.microsoft.com/office/drawing/2014/main" id="{8FF84025-EA84-42C5-93CE-67CEA89F2387}"/>
              </a:ext>
            </a:extLst>
          </p:cNvPr>
          <p:cNvSpPr txBox="1"/>
          <p:nvPr/>
        </p:nvSpPr>
        <p:spPr>
          <a:xfrm>
            <a:off x="4186866" y="3809677"/>
            <a:ext cx="2948148" cy="1015663"/>
          </a:xfrm>
          <a:prstGeom prst="rect">
            <a:avLst/>
          </a:prstGeom>
          <a:noFill/>
        </p:spPr>
        <p:txBody>
          <a:bodyPr wrap="square" rtlCol="0">
            <a:spAutoFit/>
          </a:bodyPr>
          <a:lstStyle/>
          <a:p>
            <a:pPr algn="ctr"/>
            <a:r>
              <a:rPr lang="en-US" sz="2000" b="1" dirty="0"/>
              <a:t>Direct Contact from Consumer by Phone or Walk In</a:t>
            </a:r>
            <a:endParaRPr lang="en-US" sz="2000" dirty="0"/>
          </a:p>
        </p:txBody>
      </p:sp>
      <p:sp>
        <p:nvSpPr>
          <p:cNvPr id="80" name="General_Fill_104">
            <a:extLst>
              <a:ext uri="{FF2B5EF4-FFF2-40B4-BE49-F238E27FC236}">
                <a16:creationId xmlns:a16="http://schemas.microsoft.com/office/drawing/2014/main" id="{F78A868A-E2B8-45A9-9498-AD4CFF19FEE9}"/>
              </a:ext>
            </a:extLst>
          </p:cNvPr>
          <p:cNvSpPr>
            <a:spLocks noChangeAspect="1" noEditPoints="1"/>
          </p:cNvSpPr>
          <p:nvPr/>
        </p:nvSpPr>
        <p:spPr bwMode="auto">
          <a:xfrm>
            <a:off x="4934308" y="2286222"/>
            <a:ext cx="1453264" cy="1376420"/>
          </a:xfrm>
          <a:custGeom>
            <a:avLst/>
            <a:gdLst>
              <a:gd name="T0" fmla="*/ 369 w 512"/>
              <a:gd name="T1" fmla="*/ 277 h 512"/>
              <a:gd name="T2" fmla="*/ 299 w 512"/>
              <a:gd name="T3" fmla="*/ 202 h 512"/>
              <a:gd name="T4" fmla="*/ 328 w 512"/>
              <a:gd name="T5" fmla="*/ 128 h 512"/>
              <a:gd name="T6" fmla="*/ 375 w 512"/>
              <a:gd name="T7" fmla="*/ 191 h 512"/>
              <a:gd name="T8" fmla="*/ 328 w 512"/>
              <a:gd name="T9" fmla="*/ 373 h 512"/>
              <a:gd name="T10" fmla="*/ 352 w 512"/>
              <a:gd name="T11" fmla="*/ 355 h 512"/>
              <a:gd name="T12" fmla="*/ 313 w 512"/>
              <a:gd name="T13" fmla="*/ 326 h 512"/>
              <a:gd name="T14" fmla="*/ 200 w 512"/>
              <a:gd name="T15" fmla="*/ 326 h 512"/>
              <a:gd name="T16" fmla="*/ 161 w 512"/>
              <a:gd name="T17" fmla="*/ 355 h 512"/>
              <a:gd name="T18" fmla="*/ 185 w 512"/>
              <a:gd name="T19" fmla="*/ 373 h 512"/>
              <a:gd name="T20" fmla="*/ 203 w 512"/>
              <a:gd name="T21" fmla="*/ 349 h 512"/>
              <a:gd name="T22" fmla="*/ 185 w 512"/>
              <a:gd name="T23" fmla="*/ 128 h 512"/>
              <a:gd name="T24" fmla="*/ 138 w 512"/>
              <a:gd name="T25" fmla="*/ 191 h 512"/>
              <a:gd name="T26" fmla="*/ 201 w 512"/>
              <a:gd name="T27" fmla="*/ 263 h 512"/>
              <a:gd name="T28" fmla="*/ 202 w 512"/>
              <a:gd name="T29" fmla="*/ 135 h 512"/>
              <a:gd name="T30" fmla="*/ 512 w 512"/>
              <a:gd name="T31" fmla="*/ 256 h 512"/>
              <a:gd name="T32" fmla="*/ 0 w 512"/>
              <a:gd name="T33" fmla="*/ 256 h 512"/>
              <a:gd name="T34" fmla="*/ 512 w 512"/>
              <a:gd name="T35" fmla="*/ 256 h 512"/>
              <a:gd name="T36" fmla="*/ 219 w 512"/>
              <a:gd name="T37" fmla="*/ 314 h 512"/>
              <a:gd name="T38" fmla="*/ 138 w 512"/>
              <a:gd name="T39" fmla="*/ 329 h 512"/>
              <a:gd name="T40" fmla="*/ 139 w 512"/>
              <a:gd name="T41" fmla="*/ 358 h 512"/>
              <a:gd name="T42" fmla="*/ 182 w 512"/>
              <a:gd name="T43" fmla="*/ 394 h 512"/>
              <a:gd name="T44" fmla="*/ 216 w 512"/>
              <a:gd name="T45" fmla="*/ 377 h 512"/>
              <a:gd name="T46" fmla="*/ 218 w 512"/>
              <a:gd name="T47" fmla="*/ 120 h 512"/>
              <a:gd name="T48" fmla="*/ 185 w 512"/>
              <a:gd name="T49" fmla="*/ 106 h 512"/>
              <a:gd name="T50" fmla="*/ 116 w 512"/>
              <a:gd name="T51" fmla="*/ 190 h 512"/>
              <a:gd name="T52" fmla="*/ 131 w 512"/>
              <a:gd name="T53" fmla="*/ 301 h 512"/>
              <a:gd name="T54" fmla="*/ 140 w 512"/>
              <a:gd name="T55" fmla="*/ 301 h 512"/>
              <a:gd name="T56" fmla="*/ 220 w 512"/>
              <a:gd name="T57" fmla="*/ 276 h 512"/>
              <a:gd name="T58" fmla="*/ 235 w 512"/>
              <a:gd name="T59" fmla="*/ 206 h 512"/>
              <a:gd name="T60" fmla="*/ 376 w 512"/>
              <a:gd name="T61" fmla="*/ 337 h 512"/>
              <a:gd name="T62" fmla="*/ 304 w 512"/>
              <a:gd name="T63" fmla="*/ 305 h 512"/>
              <a:gd name="T64" fmla="*/ 289 w 512"/>
              <a:gd name="T65" fmla="*/ 346 h 512"/>
              <a:gd name="T66" fmla="*/ 331 w 512"/>
              <a:gd name="T67" fmla="*/ 394 h 512"/>
              <a:gd name="T68" fmla="*/ 373 w 512"/>
              <a:gd name="T69" fmla="*/ 358 h 512"/>
              <a:gd name="T70" fmla="*/ 396 w 512"/>
              <a:gd name="T71" fmla="*/ 190 h 512"/>
              <a:gd name="T72" fmla="*/ 328 w 512"/>
              <a:gd name="T73" fmla="*/ 106 h 512"/>
              <a:gd name="T74" fmla="*/ 294 w 512"/>
              <a:gd name="T75" fmla="*/ 120 h 512"/>
              <a:gd name="T76" fmla="*/ 278 w 512"/>
              <a:gd name="T77" fmla="*/ 207 h 512"/>
              <a:gd name="T78" fmla="*/ 304 w 512"/>
              <a:gd name="T79" fmla="*/ 284 h 512"/>
              <a:gd name="T80" fmla="*/ 377 w 512"/>
              <a:gd name="T81" fmla="*/ 302 h 512"/>
              <a:gd name="T82" fmla="*/ 387 w 512"/>
              <a:gd name="T83" fmla="*/ 295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2" h="512">
                <a:moveTo>
                  <a:pt x="375" y="191"/>
                </a:moveTo>
                <a:cubicBezTo>
                  <a:pt x="375" y="197"/>
                  <a:pt x="374" y="247"/>
                  <a:pt x="369" y="277"/>
                </a:cubicBezTo>
                <a:cubicBezTo>
                  <a:pt x="355" y="272"/>
                  <a:pt x="331" y="265"/>
                  <a:pt x="312" y="263"/>
                </a:cubicBezTo>
                <a:cubicBezTo>
                  <a:pt x="309" y="247"/>
                  <a:pt x="301" y="214"/>
                  <a:pt x="299" y="202"/>
                </a:cubicBezTo>
                <a:cubicBezTo>
                  <a:pt x="297" y="188"/>
                  <a:pt x="296" y="151"/>
                  <a:pt x="310" y="135"/>
                </a:cubicBezTo>
                <a:cubicBezTo>
                  <a:pt x="315" y="130"/>
                  <a:pt x="320" y="128"/>
                  <a:pt x="328" y="128"/>
                </a:cubicBezTo>
                <a:cubicBezTo>
                  <a:pt x="328" y="128"/>
                  <a:pt x="328" y="128"/>
                  <a:pt x="328" y="128"/>
                </a:cubicBezTo>
                <a:cubicBezTo>
                  <a:pt x="366" y="128"/>
                  <a:pt x="374" y="184"/>
                  <a:pt x="375" y="191"/>
                </a:cubicBezTo>
                <a:close/>
                <a:moveTo>
                  <a:pt x="310" y="349"/>
                </a:moveTo>
                <a:cubicBezTo>
                  <a:pt x="308" y="360"/>
                  <a:pt x="316" y="371"/>
                  <a:pt x="328" y="373"/>
                </a:cubicBezTo>
                <a:cubicBezTo>
                  <a:pt x="334" y="374"/>
                  <a:pt x="339" y="372"/>
                  <a:pt x="344" y="369"/>
                </a:cubicBezTo>
                <a:cubicBezTo>
                  <a:pt x="348" y="365"/>
                  <a:pt x="351" y="360"/>
                  <a:pt x="352" y="355"/>
                </a:cubicBezTo>
                <a:cubicBezTo>
                  <a:pt x="354" y="338"/>
                  <a:pt x="354" y="338"/>
                  <a:pt x="354" y="338"/>
                </a:cubicBezTo>
                <a:cubicBezTo>
                  <a:pt x="347" y="331"/>
                  <a:pt x="333" y="327"/>
                  <a:pt x="313" y="326"/>
                </a:cubicBezTo>
                <a:lnTo>
                  <a:pt x="310" y="349"/>
                </a:lnTo>
                <a:close/>
                <a:moveTo>
                  <a:pt x="200" y="326"/>
                </a:moveTo>
                <a:cubicBezTo>
                  <a:pt x="180" y="327"/>
                  <a:pt x="166" y="331"/>
                  <a:pt x="158" y="338"/>
                </a:cubicBezTo>
                <a:cubicBezTo>
                  <a:pt x="161" y="355"/>
                  <a:pt x="161" y="355"/>
                  <a:pt x="161" y="355"/>
                </a:cubicBezTo>
                <a:cubicBezTo>
                  <a:pt x="161" y="360"/>
                  <a:pt x="164" y="365"/>
                  <a:pt x="169" y="369"/>
                </a:cubicBezTo>
                <a:cubicBezTo>
                  <a:pt x="173" y="372"/>
                  <a:pt x="179" y="374"/>
                  <a:pt x="185" y="373"/>
                </a:cubicBezTo>
                <a:cubicBezTo>
                  <a:pt x="190" y="372"/>
                  <a:pt x="195" y="369"/>
                  <a:pt x="199" y="364"/>
                </a:cubicBezTo>
                <a:cubicBezTo>
                  <a:pt x="202" y="360"/>
                  <a:pt x="204" y="354"/>
                  <a:pt x="203" y="349"/>
                </a:cubicBezTo>
                <a:lnTo>
                  <a:pt x="200" y="326"/>
                </a:lnTo>
                <a:close/>
                <a:moveTo>
                  <a:pt x="185" y="128"/>
                </a:moveTo>
                <a:cubicBezTo>
                  <a:pt x="185" y="128"/>
                  <a:pt x="185" y="128"/>
                  <a:pt x="185" y="128"/>
                </a:cubicBezTo>
                <a:cubicBezTo>
                  <a:pt x="147" y="128"/>
                  <a:pt x="138" y="184"/>
                  <a:pt x="138" y="191"/>
                </a:cubicBezTo>
                <a:cubicBezTo>
                  <a:pt x="138" y="197"/>
                  <a:pt x="138" y="248"/>
                  <a:pt x="144" y="277"/>
                </a:cubicBezTo>
                <a:cubicBezTo>
                  <a:pt x="158" y="272"/>
                  <a:pt x="182" y="265"/>
                  <a:pt x="201" y="263"/>
                </a:cubicBezTo>
                <a:cubicBezTo>
                  <a:pt x="204" y="248"/>
                  <a:pt x="211" y="214"/>
                  <a:pt x="214" y="202"/>
                </a:cubicBezTo>
                <a:cubicBezTo>
                  <a:pt x="216" y="188"/>
                  <a:pt x="217" y="151"/>
                  <a:pt x="202" y="135"/>
                </a:cubicBezTo>
                <a:cubicBezTo>
                  <a:pt x="198" y="130"/>
                  <a:pt x="192" y="128"/>
                  <a:pt x="185" y="128"/>
                </a:cubicBez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224" y="346"/>
                </a:moveTo>
                <a:cubicBezTo>
                  <a:pt x="219" y="314"/>
                  <a:pt x="219" y="314"/>
                  <a:pt x="219" y="314"/>
                </a:cubicBezTo>
                <a:cubicBezTo>
                  <a:pt x="219" y="309"/>
                  <a:pt x="214" y="305"/>
                  <a:pt x="209" y="305"/>
                </a:cubicBezTo>
                <a:cubicBezTo>
                  <a:pt x="174" y="305"/>
                  <a:pt x="150" y="312"/>
                  <a:pt x="138" y="329"/>
                </a:cubicBezTo>
                <a:cubicBezTo>
                  <a:pt x="137" y="331"/>
                  <a:pt x="136" y="334"/>
                  <a:pt x="136" y="337"/>
                </a:cubicBezTo>
                <a:cubicBezTo>
                  <a:pt x="139" y="358"/>
                  <a:pt x="139" y="358"/>
                  <a:pt x="139" y="358"/>
                </a:cubicBezTo>
                <a:cubicBezTo>
                  <a:pt x="141" y="369"/>
                  <a:pt x="147" y="379"/>
                  <a:pt x="156" y="386"/>
                </a:cubicBezTo>
                <a:cubicBezTo>
                  <a:pt x="163" y="391"/>
                  <a:pt x="172" y="394"/>
                  <a:pt x="182" y="394"/>
                </a:cubicBezTo>
                <a:cubicBezTo>
                  <a:pt x="184" y="394"/>
                  <a:pt x="186" y="394"/>
                  <a:pt x="188" y="394"/>
                </a:cubicBezTo>
                <a:cubicBezTo>
                  <a:pt x="199" y="392"/>
                  <a:pt x="209" y="386"/>
                  <a:pt x="216" y="377"/>
                </a:cubicBezTo>
                <a:cubicBezTo>
                  <a:pt x="223" y="368"/>
                  <a:pt x="225" y="357"/>
                  <a:pt x="224" y="346"/>
                </a:cubicBezTo>
                <a:close/>
                <a:moveTo>
                  <a:pt x="218" y="120"/>
                </a:moveTo>
                <a:cubicBezTo>
                  <a:pt x="210" y="111"/>
                  <a:pt x="198" y="106"/>
                  <a:pt x="185" y="106"/>
                </a:cubicBezTo>
                <a:cubicBezTo>
                  <a:pt x="185" y="106"/>
                  <a:pt x="185" y="106"/>
                  <a:pt x="185" y="106"/>
                </a:cubicBezTo>
                <a:cubicBezTo>
                  <a:pt x="126" y="106"/>
                  <a:pt x="117" y="185"/>
                  <a:pt x="116" y="189"/>
                </a:cubicBezTo>
                <a:cubicBezTo>
                  <a:pt x="116" y="189"/>
                  <a:pt x="116" y="189"/>
                  <a:pt x="116" y="190"/>
                </a:cubicBezTo>
                <a:cubicBezTo>
                  <a:pt x="116" y="193"/>
                  <a:pt x="117" y="265"/>
                  <a:pt x="125" y="294"/>
                </a:cubicBezTo>
                <a:cubicBezTo>
                  <a:pt x="126" y="297"/>
                  <a:pt x="128" y="300"/>
                  <a:pt x="131" y="301"/>
                </a:cubicBezTo>
                <a:cubicBezTo>
                  <a:pt x="133" y="302"/>
                  <a:pt x="134" y="302"/>
                  <a:pt x="136" y="302"/>
                </a:cubicBezTo>
                <a:cubicBezTo>
                  <a:pt x="137" y="302"/>
                  <a:pt x="138" y="302"/>
                  <a:pt x="140" y="301"/>
                </a:cubicBezTo>
                <a:cubicBezTo>
                  <a:pt x="153" y="296"/>
                  <a:pt x="191" y="283"/>
                  <a:pt x="208" y="284"/>
                </a:cubicBezTo>
                <a:cubicBezTo>
                  <a:pt x="214" y="285"/>
                  <a:pt x="218" y="281"/>
                  <a:pt x="220" y="276"/>
                </a:cubicBezTo>
                <a:cubicBezTo>
                  <a:pt x="220" y="276"/>
                  <a:pt x="231" y="221"/>
                  <a:pt x="235" y="207"/>
                </a:cubicBezTo>
                <a:cubicBezTo>
                  <a:pt x="235" y="206"/>
                  <a:pt x="235" y="206"/>
                  <a:pt x="235" y="206"/>
                </a:cubicBezTo>
                <a:cubicBezTo>
                  <a:pt x="236" y="200"/>
                  <a:pt x="242" y="147"/>
                  <a:pt x="218" y="120"/>
                </a:cubicBezTo>
                <a:close/>
                <a:moveTo>
                  <a:pt x="376" y="337"/>
                </a:moveTo>
                <a:cubicBezTo>
                  <a:pt x="377" y="334"/>
                  <a:pt x="376" y="331"/>
                  <a:pt x="374" y="329"/>
                </a:cubicBezTo>
                <a:cubicBezTo>
                  <a:pt x="362" y="312"/>
                  <a:pt x="339" y="305"/>
                  <a:pt x="304" y="305"/>
                </a:cubicBezTo>
                <a:cubicBezTo>
                  <a:pt x="298" y="305"/>
                  <a:pt x="294" y="309"/>
                  <a:pt x="293" y="314"/>
                </a:cubicBezTo>
                <a:cubicBezTo>
                  <a:pt x="289" y="346"/>
                  <a:pt x="289" y="346"/>
                  <a:pt x="289" y="346"/>
                </a:cubicBezTo>
                <a:cubicBezTo>
                  <a:pt x="285" y="369"/>
                  <a:pt x="302" y="391"/>
                  <a:pt x="325" y="394"/>
                </a:cubicBezTo>
                <a:cubicBezTo>
                  <a:pt x="327" y="394"/>
                  <a:pt x="329" y="394"/>
                  <a:pt x="331" y="394"/>
                </a:cubicBezTo>
                <a:cubicBezTo>
                  <a:pt x="340" y="394"/>
                  <a:pt x="349" y="391"/>
                  <a:pt x="357" y="386"/>
                </a:cubicBezTo>
                <a:cubicBezTo>
                  <a:pt x="366" y="379"/>
                  <a:pt x="372" y="369"/>
                  <a:pt x="373" y="358"/>
                </a:cubicBezTo>
                <a:lnTo>
                  <a:pt x="376" y="337"/>
                </a:lnTo>
                <a:close/>
                <a:moveTo>
                  <a:pt x="396" y="190"/>
                </a:moveTo>
                <a:cubicBezTo>
                  <a:pt x="396" y="189"/>
                  <a:pt x="396" y="189"/>
                  <a:pt x="396" y="189"/>
                </a:cubicBezTo>
                <a:cubicBezTo>
                  <a:pt x="396" y="185"/>
                  <a:pt x="387" y="106"/>
                  <a:pt x="328" y="106"/>
                </a:cubicBezTo>
                <a:cubicBezTo>
                  <a:pt x="328" y="106"/>
                  <a:pt x="328" y="106"/>
                  <a:pt x="328" y="106"/>
                </a:cubicBezTo>
                <a:cubicBezTo>
                  <a:pt x="314" y="106"/>
                  <a:pt x="303" y="111"/>
                  <a:pt x="294" y="120"/>
                </a:cubicBezTo>
                <a:cubicBezTo>
                  <a:pt x="271" y="147"/>
                  <a:pt x="277" y="199"/>
                  <a:pt x="277" y="205"/>
                </a:cubicBezTo>
                <a:cubicBezTo>
                  <a:pt x="277" y="206"/>
                  <a:pt x="278" y="206"/>
                  <a:pt x="278" y="207"/>
                </a:cubicBezTo>
                <a:cubicBezTo>
                  <a:pt x="281" y="221"/>
                  <a:pt x="293" y="275"/>
                  <a:pt x="293" y="276"/>
                </a:cubicBezTo>
                <a:cubicBezTo>
                  <a:pt x="294" y="281"/>
                  <a:pt x="299" y="285"/>
                  <a:pt x="304" y="284"/>
                </a:cubicBezTo>
                <a:cubicBezTo>
                  <a:pt x="322" y="283"/>
                  <a:pt x="360" y="296"/>
                  <a:pt x="373" y="301"/>
                </a:cubicBezTo>
                <a:cubicBezTo>
                  <a:pt x="374" y="302"/>
                  <a:pt x="376" y="302"/>
                  <a:pt x="377" y="302"/>
                </a:cubicBezTo>
                <a:cubicBezTo>
                  <a:pt x="379" y="302"/>
                  <a:pt x="380" y="302"/>
                  <a:pt x="382" y="301"/>
                </a:cubicBezTo>
                <a:cubicBezTo>
                  <a:pt x="384" y="300"/>
                  <a:pt x="386" y="297"/>
                  <a:pt x="387" y="295"/>
                </a:cubicBezTo>
                <a:cubicBezTo>
                  <a:pt x="396" y="265"/>
                  <a:pt x="396" y="193"/>
                  <a:pt x="396" y="190"/>
                </a:cubicBezTo>
                <a:close/>
              </a:path>
            </a:pathLst>
          </a:custGeom>
          <a:solidFill>
            <a:srgbClr val="0085B0"/>
          </a:solidFill>
          <a:ln>
            <a:noFill/>
          </a:ln>
        </p:spPr>
        <p:txBody>
          <a:bodyPr vert="horz" wrap="square" lIns="91440" tIns="45720" rIns="91440" bIns="45720" numCol="1" anchor="t" anchorCtr="0" compatLnSpc="1">
            <a:prstTxWarp prst="textNoShape">
              <a:avLst/>
            </a:prstTxWarp>
          </a:bodyPr>
          <a:lstStyle/>
          <a:p>
            <a:endParaRPr lang="en-US" sz="1200" dirty="0"/>
          </a:p>
        </p:txBody>
      </p:sp>
      <p:sp>
        <p:nvSpPr>
          <p:cNvPr id="81" name="TextBox 80">
            <a:extLst>
              <a:ext uri="{FF2B5EF4-FFF2-40B4-BE49-F238E27FC236}">
                <a16:creationId xmlns:a16="http://schemas.microsoft.com/office/drawing/2014/main" id="{2BBC6665-3649-4C32-AEC1-EE2299B95465}"/>
              </a:ext>
            </a:extLst>
          </p:cNvPr>
          <p:cNvSpPr txBox="1"/>
          <p:nvPr/>
        </p:nvSpPr>
        <p:spPr>
          <a:xfrm>
            <a:off x="9058026" y="3809677"/>
            <a:ext cx="2303362" cy="1631216"/>
          </a:xfrm>
          <a:prstGeom prst="rect">
            <a:avLst/>
          </a:prstGeom>
          <a:noFill/>
        </p:spPr>
        <p:txBody>
          <a:bodyPr wrap="square" rtlCol="0">
            <a:spAutoFit/>
          </a:bodyPr>
          <a:lstStyle/>
          <a:p>
            <a:pPr algn="ctr"/>
            <a:r>
              <a:rPr lang="en-US" sz="2000" b="1" dirty="0"/>
              <a:t>Online Application</a:t>
            </a:r>
          </a:p>
          <a:p>
            <a:pPr algn="ctr"/>
            <a:endParaRPr lang="en-US" sz="2000" b="1" dirty="0"/>
          </a:p>
          <a:p>
            <a:pPr algn="ctr"/>
            <a:r>
              <a:rPr lang="en-US" sz="2000" b="1" dirty="0"/>
              <a:t>(test sept. 8 to oct. 31)</a:t>
            </a:r>
            <a:endParaRPr lang="en-US" sz="2000" dirty="0"/>
          </a:p>
        </p:txBody>
      </p:sp>
      <p:sp>
        <p:nvSpPr>
          <p:cNvPr id="11" name="TextBox 10">
            <a:extLst>
              <a:ext uri="{FF2B5EF4-FFF2-40B4-BE49-F238E27FC236}">
                <a16:creationId xmlns:a16="http://schemas.microsoft.com/office/drawing/2014/main" id="{ED5FC51B-0824-47E9-A103-2C8527BF2396}"/>
              </a:ext>
            </a:extLst>
          </p:cNvPr>
          <p:cNvSpPr txBox="1"/>
          <p:nvPr/>
        </p:nvSpPr>
        <p:spPr>
          <a:xfrm>
            <a:off x="8962974" y="1649830"/>
            <a:ext cx="2303362" cy="461665"/>
          </a:xfrm>
          <a:prstGeom prst="rect">
            <a:avLst/>
          </a:prstGeom>
          <a:noFill/>
        </p:spPr>
        <p:txBody>
          <a:bodyPr wrap="square" rtlCol="0">
            <a:spAutoFit/>
          </a:bodyPr>
          <a:lstStyle/>
          <a:p>
            <a:pPr algn="ctr"/>
            <a:r>
              <a:rPr lang="en-US" b="1" dirty="0"/>
              <a:t>NEW!</a:t>
            </a:r>
          </a:p>
        </p:txBody>
      </p:sp>
      <p:sp>
        <p:nvSpPr>
          <p:cNvPr id="14" name="TextBox 13">
            <a:extLst>
              <a:ext uri="{FF2B5EF4-FFF2-40B4-BE49-F238E27FC236}">
                <a16:creationId xmlns:a16="http://schemas.microsoft.com/office/drawing/2014/main" id="{562CCF10-8794-4C26-98C5-2AB6951D42E2}"/>
              </a:ext>
            </a:extLst>
          </p:cNvPr>
          <p:cNvSpPr txBox="1"/>
          <p:nvPr/>
        </p:nvSpPr>
        <p:spPr>
          <a:xfrm>
            <a:off x="2398483" y="1649830"/>
            <a:ext cx="3576766" cy="461665"/>
          </a:xfrm>
          <a:prstGeom prst="rect">
            <a:avLst/>
          </a:prstGeom>
          <a:noFill/>
        </p:spPr>
        <p:txBody>
          <a:bodyPr wrap="square" rtlCol="0">
            <a:spAutoFit/>
          </a:bodyPr>
          <a:lstStyle/>
          <a:p>
            <a:r>
              <a:rPr lang="en-US" b="1" dirty="0"/>
              <a:t>Current Avenues</a:t>
            </a:r>
          </a:p>
        </p:txBody>
      </p:sp>
      <p:sp>
        <p:nvSpPr>
          <p:cNvPr id="6" name="Plus Sign 5">
            <a:extLst>
              <a:ext uri="{FF2B5EF4-FFF2-40B4-BE49-F238E27FC236}">
                <a16:creationId xmlns:a16="http://schemas.microsoft.com/office/drawing/2014/main" id="{97A291D6-CA8A-44C8-A276-3C49FB0120BA}"/>
              </a:ext>
            </a:extLst>
          </p:cNvPr>
          <p:cNvSpPr/>
          <p:nvPr/>
        </p:nvSpPr>
        <p:spPr>
          <a:xfrm>
            <a:off x="8034719" y="3205442"/>
            <a:ext cx="914400" cy="914400"/>
          </a:xfrm>
          <a:prstGeom prst="mathPlus">
            <a:avLst/>
          </a:prstGeom>
          <a:solidFill>
            <a:srgbClr val="72B9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0840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F3227D5-EE6F-43E9-A011-708F837EE37C}"/>
              </a:ext>
            </a:extLst>
          </p:cNvPr>
          <p:cNvGraphicFramePr>
            <a:graphicFrameLocks noGrp="1"/>
          </p:cNvGraphicFramePr>
          <p:nvPr>
            <p:extLst>
              <p:ext uri="{D42A27DB-BD31-4B8C-83A1-F6EECF244321}">
                <p14:modId xmlns:p14="http://schemas.microsoft.com/office/powerpoint/2010/main" val="3756206999"/>
              </p:ext>
            </p:extLst>
          </p:nvPr>
        </p:nvGraphicFramePr>
        <p:xfrm>
          <a:off x="440384" y="1539239"/>
          <a:ext cx="7604328" cy="4929815"/>
        </p:xfrm>
        <a:graphic>
          <a:graphicData uri="http://schemas.openxmlformats.org/drawingml/2006/table">
            <a:tbl>
              <a:tblPr firstRow="1" bandRow="1">
                <a:tableStyleId>{5A111915-BE36-4E01-A7E5-04B1672EAD32}</a:tableStyleId>
              </a:tblPr>
              <a:tblGrid>
                <a:gridCol w="1490349">
                  <a:extLst>
                    <a:ext uri="{9D8B030D-6E8A-4147-A177-3AD203B41FA5}">
                      <a16:colId xmlns:a16="http://schemas.microsoft.com/office/drawing/2014/main" val="2298941436"/>
                    </a:ext>
                  </a:extLst>
                </a:gridCol>
                <a:gridCol w="6113979">
                  <a:extLst>
                    <a:ext uri="{9D8B030D-6E8A-4147-A177-3AD203B41FA5}">
                      <a16:colId xmlns:a16="http://schemas.microsoft.com/office/drawing/2014/main" val="924807863"/>
                    </a:ext>
                  </a:extLst>
                </a:gridCol>
              </a:tblGrid>
              <a:tr h="596348">
                <a:tc gridSpan="2">
                  <a:txBody>
                    <a:bodyPr/>
                    <a:lstStyle/>
                    <a:p>
                      <a:pPr algn="ctr"/>
                      <a:r>
                        <a:rPr lang="en-US" sz="2400" dirty="0"/>
                        <a:t>Online Application Sections</a:t>
                      </a:r>
                    </a:p>
                  </a:txBody>
                  <a:tcPr anchor="ctr">
                    <a:solidFill>
                      <a:schemeClr val="accent2">
                        <a:lumMod val="50000"/>
                      </a:schemeClr>
                    </a:solidFill>
                  </a:tcPr>
                </a:tc>
                <a:tc hMerge="1">
                  <a:txBody>
                    <a:bodyPr/>
                    <a:lstStyle/>
                    <a:p>
                      <a:endParaRPr lang="en-US"/>
                    </a:p>
                  </a:txBody>
                  <a:tcPr/>
                </a:tc>
                <a:extLst>
                  <a:ext uri="{0D108BD9-81ED-4DB2-BD59-A6C34878D82A}">
                    <a16:rowId xmlns:a16="http://schemas.microsoft.com/office/drawing/2014/main" val="3214108330"/>
                  </a:ext>
                </a:extLst>
              </a:tr>
              <a:tr h="516835">
                <a:tc>
                  <a:txBody>
                    <a:bodyPr/>
                    <a:lstStyle/>
                    <a:p>
                      <a:pPr algn="ctr"/>
                      <a:r>
                        <a:rPr lang="en-US" sz="2000" b="1" dirty="0"/>
                        <a:t>#</a:t>
                      </a:r>
                    </a:p>
                  </a:txBody>
                  <a:tcPr anchor="ctr">
                    <a:lnR w="127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algn="ctr"/>
                      <a:r>
                        <a:rPr lang="en-US" sz="2000" b="1" dirty="0"/>
                        <a:t>Title</a:t>
                      </a:r>
                    </a:p>
                  </a:txBody>
                  <a:tcPr anchor="ctr">
                    <a:lnL w="12700" cap="flat" cmpd="sng" algn="ctr">
                      <a:solidFill>
                        <a:schemeClr val="tx1"/>
                      </a:solidFill>
                      <a:prstDash val="solid"/>
                      <a:round/>
                      <a:headEnd type="none" w="med" len="med"/>
                      <a:tailEnd type="none" w="med" len="med"/>
                    </a:lnL>
                    <a:solidFill>
                      <a:schemeClr val="accent5">
                        <a:lumMod val="20000"/>
                        <a:lumOff val="80000"/>
                      </a:schemeClr>
                    </a:solidFill>
                  </a:tcPr>
                </a:tc>
                <a:extLst>
                  <a:ext uri="{0D108BD9-81ED-4DB2-BD59-A6C34878D82A}">
                    <a16:rowId xmlns:a16="http://schemas.microsoft.com/office/drawing/2014/main" val="2210444898"/>
                  </a:ext>
                </a:extLst>
              </a:tr>
              <a:tr h="477079">
                <a:tc>
                  <a:txBody>
                    <a:bodyPr/>
                    <a:lstStyle/>
                    <a:p>
                      <a:pPr algn="ctr" fontAlgn="ctr"/>
                      <a:r>
                        <a:rPr lang="en-US" sz="1800" b="1" u="none" strike="noStrike" dirty="0">
                          <a:effectLst/>
                        </a:rPr>
                        <a:t>0</a:t>
                      </a:r>
                      <a:endParaRPr lang="en-US" sz="1800" b="1"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solidFill>
                      <a:srgbClr val="72B840"/>
                    </a:solidFill>
                  </a:tcPr>
                </a:tc>
                <a:tc>
                  <a:txBody>
                    <a:bodyPr/>
                    <a:lstStyle/>
                    <a:p>
                      <a:pPr lvl="0" algn="l" fontAlgn="ctr"/>
                      <a:r>
                        <a:rPr lang="en-US" sz="1800" b="1" u="none" strike="noStrike" dirty="0">
                          <a:effectLst/>
                        </a:rPr>
                        <a:t>Prescreen</a:t>
                      </a:r>
                      <a:endParaRPr lang="en-US" sz="1800" b="1"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solidFill>
                      <a:srgbClr val="72B840"/>
                    </a:solidFill>
                  </a:tcPr>
                </a:tc>
                <a:extLst>
                  <a:ext uri="{0D108BD9-81ED-4DB2-BD59-A6C34878D82A}">
                    <a16:rowId xmlns:a16="http://schemas.microsoft.com/office/drawing/2014/main" val="4078436991"/>
                  </a:ext>
                </a:extLst>
              </a:tr>
              <a:tr h="477079">
                <a:tc>
                  <a:txBody>
                    <a:bodyPr/>
                    <a:lstStyle/>
                    <a:p>
                      <a:pPr algn="ctr" fontAlgn="ctr"/>
                      <a:r>
                        <a:rPr lang="en-US" sz="1800" u="none" strike="noStrike" dirty="0">
                          <a:effectLst/>
                        </a:rPr>
                        <a:t>1</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Applicant Information</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69610249"/>
                  </a:ext>
                </a:extLst>
              </a:tr>
              <a:tr h="477079">
                <a:tc>
                  <a:txBody>
                    <a:bodyPr/>
                    <a:lstStyle/>
                    <a:p>
                      <a:pPr algn="ctr" fontAlgn="ctr"/>
                      <a:r>
                        <a:rPr lang="en-US" sz="1800" u="none" strike="noStrike" dirty="0">
                          <a:effectLst/>
                        </a:rPr>
                        <a:t>2</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Referrer Information</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8816580"/>
                  </a:ext>
                </a:extLst>
              </a:tr>
              <a:tr h="477079">
                <a:tc>
                  <a:txBody>
                    <a:bodyPr/>
                    <a:lstStyle/>
                    <a:p>
                      <a:pPr algn="ctr" fontAlgn="ctr"/>
                      <a:r>
                        <a:rPr lang="en-US" sz="1800" u="none" strike="noStrike" dirty="0">
                          <a:effectLst/>
                        </a:rPr>
                        <a:t>3</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Education Information</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96758068"/>
                  </a:ext>
                </a:extLst>
              </a:tr>
              <a:tr h="477079">
                <a:tc>
                  <a:txBody>
                    <a:bodyPr/>
                    <a:lstStyle/>
                    <a:p>
                      <a:pPr algn="ctr" fontAlgn="ctr"/>
                      <a:r>
                        <a:rPr lang="en-US" sz="1800" u="none" strike="noStrike" dirty="0">
                          <a:effectLst/>
                        </a:rPr>
                        <a:t>4</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Healthcare / Benefits Information</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26110115"/>
                  </a:ext>
                </a:extLst>
              </a:tr>
              <a:tr h="477079">
                <a:tc>
                  <a:txBody>
                    <a:bodyPr/>
                    <a:lstStyle/>
                    <a:p>
                      <a:pPr algn="ctr" fontAlgn="ctr"/>
                      <a:r>
                        <a:rPr lang="en-US" sz="1800" u="none" strike="noStrike" dirty="0">
                          <a:effectLst/>
                        </a:rPr>
                        <a:t>5</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Employment / Financial Information</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80297147"/>
                  </a:ext>
                </a:extLst>
              </a:tr>
              <a:tr h="477079">
                <a:tc>
                  <a:txBody>
                    <a:bodyPr/>
                    <a:lstStyle/>
                    <a:p>
                      <a:pPr algn="ctr" fontAlgn="ctr"/>
                      <a:r>
                        <a:rPr lang="en-US" sz="1800" u="none" strike="noStrike" dirty="0">
                          <a:effectLst/>
                        </a:rPr>
                        <a:t>6</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Other Services</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68732916"/>
                  </a:ext>
                </a:extLst>
              </a:tr>
              <a:tr h="477079">
                <a:tc>
                  <a:txBody>
                    <a:bodyPr/>
                    <a:lstStyle/>
                    <a:p>
                      <a:pPr algn="ctr" fontAlgn="ctr"/>
                      <a:r>
                        <a:rPr lang="en-US" sz="1800" u="none" strike="noStrike" dirty="0">
                          <a:effectLst/>
                        </a:rPr>
                        <a:t>7</a:t>
                      </a:r>
                      <a:endParaRPr lang="en-US" sz="1800" b="0" i="0" u="none" strike="noStrike" dirty="0">
                        <a:solidFill>
                          <a:srgbClr val="000000"/>
                        </a:solidFill>
                        <a:effectLst/>
                        <a:latin typeface="Calibri" panose="020F0502020204030204" pitchFamily="34" charset="0"/>
                      </a:endParaRPr>
                    </a:p>
                  </a:txBody>
                  <a:tcPr marL="0" marR="0" marT="0" marB="0" anchor="ctr">
                    <a:lnR w="12700" cap="flat" cmpd="sng" algn="ctr">
                      <a:solidFill>
                        <a:schemeClr val="tx1"/>
                      </a:solidFill>
                      <a:prstDash val="solid"/>
                      <a:round/>
                      <a:headEnd type="none" w="med" len="med"/>
                      <a:tailEnd type="none" w="med" len="med"/>
                    </a:lnR>
                  </a:tcPr>
                </a:tc>
                <a:tc>
                  <a:txBody>
                    <a:bodyPr/>
                    <a:lstStyle/>
                    <a:p>
                      <a:pPr lvl="0" algn="l" fontAlgn="ctr"/>
                      <a:r>
                        <a:rPr lang="en-US" sz="1800" u="none" strike="noStrike" dirty="0">
                          <a:effectLst/>
                        </a:rPr>
                        <a:t>Consent</a:t>
                      </a:r>
                      <a:endParaRPr lang="en-US" sz="1800" b="0" i="0" u="none" strike="noStrike" dirty="0">
                        <a:solidFill>
                          <a:srgbClr val="000000"/>
                        </a:solidFill>
                        <a:effectLst/>
                        <a:latin typeface="Calibri" panose="020F0502020204030204" pitchFamily="34" charset="0"/>
                      </a:endParaRPr>
                    </a:p>
                  </a:txBody>
                  <a:tcPr marL="45720" marR="4572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6129510"/>
                  </a:ext>
                </a:extLst>
              </a:tr>
            </a:tbl>
          </a:graphicData>
        </a:graphic>
      </p:graphicFrame>
      <p:sp>
        <p:nvSpPr>
          <p:cNvPr id="45" name="Title 1">
            <a:extLst>
              <a:ext uri="{FF2B5EF4-FFF2-40B4-BE49-F238E27FC236}">
                <a16:creationId xmlns:a16="http://schemas.microsoft.com/office/drawing/2014/main" id="{863B0FC2-7FAF-4AD9-AE6D-FEA564869076}"/>
              </a:ext>
            </a:extLst>
          </p:cNvPr>
          <p:cNvSpPr txBox="1">
            <a:spLocks/>
          </p:cNvSpPr>
          <p:nvPr/>
        </p:nvSpPr>
        <p:spPr>
          <a:xfrm>
            <a:off x="440384" y="388946"/>
            <a:ext cx="9849906" cy="830996"/>
          </a:xfrm>
          <a:prstGeom prst="rect">
            <a:avLst/>
          </a:prstGeom>
        </p:spPr>
        <p:txBody>
          <a:bodyPr vert="horz" lIns="0" tIns="45720" rIns="0" bIns="0" rtlCol="0" anchor="t" anchorCtr="0">
            <a:noAutofit/>
          </a:bodyPr>
          <a:lstStyle>
            <a:lvl1pPr algn="l" defTabSz="914400" rtl="0" eaLnBrk="1" latinLnBrk="0" hangingPunct="1">
              <a:lnSpc>
                <a:spcPct val="80000"/>
              </a:lnSpc>
              <a:spcBef>
                <a:spcPct val="0"/>
              </a:spcBef>
              <a:buNone/>
              <a:defRPr lang="en-US" sz="3600" b="0" i="0" kern="1200" cap="none" spc="-75" baseline="0" dirty="0">
                <a:solidFill>
                  <a:schemeClr val="tx1"/>
                </a:solidFill>
                <a:latin typeface="+mj-lt"/>
                <a:ea typeface="Bebas Neue" charset="0"/>
                <a:cs typeface="Chronicle Display Black"/>
              </a:defRPr>
            </a:lvl1pPr>
          </a:lstStyle>
          <a:p>
            <a:pPr defTabSz="684213" eaLnBrk="0" fontAlgn="base" hangingPunct="0">
              <a:lnSpc>
                <a:spcPts val="3200"/>
              </a:lnSpc>
              <a:spcBef>
                <a:spcPts val="0"/>
              </a:spcBef>
              <a:spcAft>
                <a:spcPct val="0"/>
              </a:spcAft>
              <a:buSzPct val="25000"/>
            </a:pPr>
            <a:r>
              <a:rPr lang="en-US" sz="3200" b="1" dirty="0"/>
              <a:t>For the online application test, what information will the online application collect?</a:t>
            </a:r>
          </a:p>
        </p:txBody>
      </p:sp>
    </p:spTree>
    <p:extLst>
      <p:ext uri="{BB962C8B-B14F-4D97-AF65-F5344CB8AC3E}">
        <p14:creationId xmlns:p14="http://schemas.microsoft.com/office/powerpoint/2010/main" val="4027192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242" y="479400"/>
            <a:ext cx="9901043" cy="594360"/>
          </a:xfrm>
        </p:spPr>
        <p:txBody>
          <a:bodyPr vert="horz" lIns="0" tIns="45720" rIns="0" bIns="0" rtlCol="0" anchor="t" anchorCtr="0">
            <a:noAutofit/>
          </a:bodyPr>
          <a:lstStyle/>
          <a:p>
            <a:pPr defTabSz="684213" eaLnBrk="0" fontAlgn="base" hangingPunct="0">
              <a:lnSpc>
                <a:spcPts val="3200"/>
              </a:lnSpc>
              <a:spcBef>
                <a:spcPts val="0"/>
              </a:spcBef>
              <a:spcAft>
                <a:spcPct val="0"/>
              </a:spcAft>
              <a:buSzPct val="25000"/>
            </a:pPr>
            <a:r>
              <a:rPr lang="en-US" sz="3200" b="1" dirty="0"/>
              <a:t>How and when are we going to launch the online application?</a:t>
            </a:r>
            <a:br>
              <a:rPr lang="en-US" sz="3200" b="1" dirty="0"/>
            </a:br>
            <a:endParaRPr lang="en-US" sz="3200" b="1" dirty="0"/>
          </a:p>
        </p:txBody>
      </p:sp>
      <p:sp>
        <p:nvSpPr>
          <p:cNvPr id="5" name="Arrow: Chevron 4">
            <a:extLst>
              <a:ext uri="{FF2B5EF4-FFF2-40B4-BE49-F238E27FC236}">
                <a16:creationId xmlns:a16="http://schemas.microsoft.com/office/drawing/2014/main" id="{73E90D32-01FD-4496-8F81-92B3AAEE09D1}"/>
              </a:ext>
            </a:extLst>
          </p:cNvPr>
          <p:cNvSpPr/>
          <p:nvPr/>
        </p:nvSpPr>
        <p:spPr bwMode="gray">
          <a:xfrm>
            <a:off x="664173" y="3083512"/>
            <a:ext cx="2664614" cy="765334"/>
          </a:xfrm>
          <a:prstGeom prst="chevron">
            <a:avLst/>
          </a:prstGeom>
          <a:solidFill>
            <a:srgbClr val="62B5E5">
              <a:lumMod val="60000"/>
              <a:lumOff val="40000"/>
            </a:srgbClr>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0" cap="none" spc="0" normalizeH="0" baseline="0" noProof="0" dirty="0">
                <a:ln>
                  <a:noFill/>
                </a:ln>
                <a:solidFill>
                  <a:prstClr val="black"/>
                </a:solidFill>
                <a:effectLst/>
                <a:uLnTx/>
                <a:uFillTx/>
                <a:latin typeface="Verdana"/>
                <a:ea typeface="+mn-ea"/>
                <a:cs typeface="+mn-cs"/>
              </a:rPr>
              <a:t>Pre-Testing of Online App</a:t>
            </a:r>
          </a:p>
        </p:txBody>
      </p:sp>
      <p:sp>
        <p:nvSpPr>
          <p:cNvPr id="6" name="Arrow: Chevron 5">
            <a:extLst>
              <a:ext uri="{FF2B5EF4-FFF2-40B4-BE49-F238E27FC236}">
                <a16:creationId xmlns:a16="http://schemas.microsoft.com/office/drawing/2014/main" id="{B3EF892C-3733-4C6D-AACF-F5E18956FD55}"/>
              </a:ext>
            </a:extLst>
          </p:cNvPr>
          <p:cNvSpPr/>
          <p:nvPr/>
        </p:nvSpPr>
        <p:spPr bwMode="gray">
          <a:xfrm>
            <a:off x="6012349" y="3083509"/>
            <a:ext cx="2597890" cy="765335"/>
          </a:xfrm>
          <a:prstGeom prst="chevron">
            <a:avLst/>
          </a:prstGeom>
          <a:solidFill>
            <a:srgbClr val="86BC25"/>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0" cap="none" spc="0" normalizeH="0" baseline="0" noProof="0" dirty="0">
                <a:ln>
                  <a:noFill/>
                </a:ln>
                <a:solidFill>
                  <a:prstClr val="white"/>
                </a:solidFill>
                <a:effectLst/>
                <a:uLnTx/>
                <a:uFillTx/>
                <a:latin typeface="Verdana"/>
                <a:ea typeface="+mn-ea"/>
                <a:cs typeface="+mn-cs"/>
              </a:rPr>
              <a:t>Online Form is Live</a:t>
            </a:r>
          </a:p>
        </p:txBody>
      </p:sp>
      <p:sp>
        <p:nvSpPr>
          <p:cNvPr id="7" name="Arrow: Chevron 6">
            <a:extLst>
              <a:ext uri="{FF2B5EF4-FFF2-40B4-BE49-F238E27FC236}">
                <a16:creationId xmlns:a16="http://schemas.microsoft.com/office/drawing/2014/main" id="{070BB5AF-CAD1-4A20-8D4C-FF979771A2C2}"/>
              </a:ext>
            </a:extLst>
          </p:cNvPr>
          <p:cNvSpPr/>
          <p:nvPr/>
        </p:nvSpPr>
        <p:spPr bwMode="gray">
          <a:xfrm>
            <a:off x="8582494" y="3083508"/>
            <a:ext cx="2867278" cy="765336"/>
          </a:xfrm>
          <a:prstGeom prst="chevron">
            <a:avLst/>
          </a:prstGeom>
          <a:solidFill>
            <a:srgbClr val="62B5E5">
              <a:lumMod val="50000"/>
            </a:srgbClr>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0" cap="none" spc="0" normalizeH="0" baseline="0" noProof="0" dirty="0">
                <a:ln>
                  <a:noFill/>
                </a:ln>
                <a:solidFill>
                  <a:prstClr val="white"/>
                </a:solidFill>
                <a:effectLst/>
                <a:uLnTx/>
                <a:uFillTx/>
                <a:latin typeface="Verdana"/>
                <a:ea typeface="+mn-ea"/>
                <a:cs typeface="+mn-cs"/>
              </a:rPr>
              <a:t>Monitoring and Feedback</a:t>
            </a:r>
          </a:p>
        </p:txBody>
      </p:sp>
      <p:sp>
        <p:nvSpPr>
          <p:cNvPr id="15" name="Arrow: Chevron 14">
            <a:extLst>
              <a:ext uri="{FF2B5EF4-FFF2-40B4-BE49-F238E27FC236}">
                <a16:creationId xmlns:a16="http://schemas.microsoft.com/office/drawing/2014/main" id="{282404FD-D92F-4D84-885E-FBA840645629}"/>
              </a:ext>
            </a:extLst>
          </p:cNvPr>
          <p:cNvSpPr/>
          <p:nvPr/>
        </p:nvSpPr>
        <p:spPr bwMode="gray">
          <a:xfrm>
            <a:off x="3234318" y="3083512"/>
            <a:ext cx="2778031" cy="765333"/>
          </a:xfrm>
          <a:prstGeom prst="chevron">
            <a:avLst/>
          </a:prstGeom>
          <a:solidFill>
            <a:srgbClr val="62B5E5">
              <a:lumMod val="75000"/>
            </a:srgbClr>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600" b="1" i="0" u="none" strike="noStrike" kern="0" cap="none" spc="0" normalizeH="0" baseline="0" noProof="0" dirty="0">
                <a:ln>
                  <a:noFill/>
                </a:ln>
                <a:solidFill>
                  <a:prstClr val="white"/>
                </a:solidFill>
                <a:effectLst/>
                <a:uLnTx/>
                <a:uFillTx/>
                <a:latin typeface="Verdana"/>
                <a:ea typeface="+mn-ea"/>
                <a:cs typeface="+mn-cs"/>
              </a:rPr>
              <a:t>Train / Communicate Stakeholders</a:t>
            </a:r>
          </a:p>
        </p:txBody>
      </p:sp>
      <p:sp>
        <p:nvSpPr>
          <p:cNvPr id="16" name="TextBox 15">
            <a:extLst>
              <a:ext uri="{FF2B5EF4-FFF2-40B4-BE49-F238E27FC236}">
                <a16:creationId xmlns:a16="http://schemas.microsoft.com/office/drawing/2014/main" id="{58E39239-6A12-4B2E-B66F-F8B76C0AE827}"/>
              </a:ext>
            </a:extLst>
          </p:cNvPr>
          <p:cNvSpPr txBox="1"/>
          <p:nvPr/>
        </p:nvSpPr>
        <p:spPr>
          <a:xfrm>
            <a:off x="3688535" y="2706250"/>
            <a:ext cx="1858630" cy="246221"/>
          </a:xfrm>
          <a:prstGeom prst="rect">
            <a:avLst/>
          </a:prstGeom>
          <a:noFill/>
        </p:spPr>
        <p:txBody>
          <a:bodyPr vert="horz" wrap="square" lIns="0" tIns="0" rIns="0" bIns="0" rtlCol="0">
            <a:spAutoFit/>
          </a:bodyPr>
          <a:lstStyle/>
          <a:p>
            <a:pPr marL="0" marR="0" lvl="0" indent="0" algn="ctr" defTabSz="1219170" rtl="0" eaLnBrk="1" fontAlgn="auto" latinLnBrk="0" hangingPunct="1">
              <a:lnSpc>
                <a:spcPct val="100000"/>
              </a:lnSpc>
              <a:spcBef>
                <a:spcPts val="200"/>
              </a:spcBef>
              <a:spcAft>
                <a:spcPts val="0"/>
              </a:spcAft>
              <a:buClrTx/>
              <a:buSzPct val="100000"/>
              <a:buFontTx/>
              <a:buNone/>
              <a:tabLst/>
              <a:defRPr/>
            </a:pPr>
            <a:r>
              <a:rPr kumimoji="0" lang="en-US" sz="1600" b="1" i="0" u="none" strike="noStrike" kern="1200" cap="none" spc="0" normalizeH="0" baseline="0" noProof="0" dirty="0">
                <a:ln>
                  <a:noFill/>
                </a:ln>
                <a:solidFill>
                  <a:prstClr val="black"/>
                </a:solidFill>
                <a:effectLst/>
                <a:uLnTx/>
                <a:uFillTx/>
                <a:latin typeface="Verdana"/>
                <a:ea typeface="+mn-ea"/>
                <a:cs typeface="+mn-cs"/>
              </a:rPr>
              <a:t>Aug 24 – Sept 4</a:t>
            </a:r>
          </a:p>
        </p:txBody>
      </p:sp>
      <p:sp>
        <p:nvSpPr>
          <p:cNvPr id="17" name="TextBox 16">
            <a:extLst>
              <a:ext uri="{FF2B5EF4-FFF2-40B4-BE49-F238E27FC236}">
                <a16:creationId xmlns:a16="http://schemas.microsoft.com/office/drawing/2014/main" id="{2C2FE473-E5C2-4BBA-91A2-D37BD607477D}"/>
              </a:ext>
            </a:extLst>
          </p:cNvPr>
          <p:cNvSpPr txBox="1"/>
          <p:nvPr/>
        </p:nvSpPr>
        <p:spPr>
          <a:xfrm>
            <a:off x="6381979" y="2706250"/>
            <a:ext cx="1858630" cy="246221"/>
          </a:xfrm>
          <a:prstGeom prst="rect">
            <a:avLst/>
          </a:prstGeom>
          <a:noFill/>
        </p:spPr>
        <p:txBody>
          <a:bodyPr vert="horz" wrap="square" lIns="0" tIns="0" rIns="0" bIns="0" rtlCol="0">
            <a:spAutoFit/>
          </a:bodyPr>
          <a:lstStyle/>
          <a:p>
            <a:pPr marL="0" marR="0" lvl="0" indent="0" algn="ctr" defTabSz="1219170" rtl="0" eaLnBrk="1" fontAlgn="auto" latinLnBrk="0" hangingPunct="1">
              <a:lnSpc>
                <a:spcPct val="100000"/>
              </a:lnSpc>
              <a:spcBef>
                <a:spcPts val="200"/>
              </a:spcBef>
              <a:spcAft>
                <a:spcPts val="0"/>
              </a:spcAft>
              <a:buClrTx/>
              <a:buSzPct val="100000"/>
              <a:buFontTx/>
              <a:buNone/>
              <a:tabLst/>
              <a:defRPr/>
            </a:pPr>
            <a:r>
              <a:rPr kumimoji="0" lang="en-US" sz="1600" b="1" i="0" u="none" strike="noStrike" kern="1200" cap="none" spc="0" normalizeH="0" baseline="0" noProof="0" dirty="0">
                <a:ln>
                  <a:noFill/>
                </a:ln>
                <a:solidFill>
                  <a:prstClr val="black"/>
                </a:solidFill>
                <a:effectLst/>
                <a:uLnTx/>
                <a:uFillTx/>
                <a:latin typeface="Verdana"/>
                <a:ea typeface="+mn-ea"/>
                <a:cs typeface="+mn-cs"/>
              </a:rPr>
              <a:t>Week of Sept 8</a:t>
            </a:r>
          </a:p>
        </p:txBody>
      </p:sp>
      <p:sp>
        <p:nvSpPr>
          <p:cNvPr id="18" name="TextBox 17">
            <a:extLst>
              <a:ext uri="{FF2B5EF4-FFF2-40B4-BE49-F238E27FC236}">
                <a16:creationId xmlns:a16="http://schemas.microsoft.com/office/drawing/2014/main" id="{ACC0F7B1-A882-4059-BC26-99BA314D09E5}"/>
              </a:ext>
            </a:extLst>
          </p:cNvPr>
          <p:cNvSpPr txBox="1"/>
          <p:nvPr/>
        </p:nvSpPr>
        <p:spPr>
          <a:xfrm>
            <a:off x="1067165" y="2706250"/>
            <a:ext cx="1858630" cy="246221"/>
          </a:xfrm>
          <a:prstGeom prst="rect">
            <a:avLst/>
          </a:prstGeom>
          <a:noFill/>
        </p:spPr>
        <p:txBody>
          <a:bodyPr vert="horz" wrap="square" lIns="0" tIns="0" rIns="0" bIns="0" rtlCol="0">
            <a:spAutoFit/>
          </a:bodyPr>
          <a:lstStyle/>
          <a:p>
            <a:pPr marL="0" marR="0" lvl="0" indent="0" algn="ctr" defTabSz="1219170" rtl="0" eaLnBrk="1" fontAlgn="auto" latinLnBrk="0" hangingPunct="1">
              <a:lnSpc>
                <a:spcPct val="100000"/>
              </a:lnSpc>
              <a:spcBef>
                <a:spcPts val="200"/>
              </a:spcBef>
              <a:spcAft>
                <a:spcPts val="0"/>
              </a:spcAft>
              <a:buClrTx/>
              <a:buSzPct val="100000"/>
              <a:buFontTx/>
              <a:buNone/>
              <a:tabLst/>
              <a:defRPr/>
            </a:pPr>
            <a:r>
              <a:rPr kumimoji="0" lang="en-US" sz="1600" b="1" i="0" u="none" strike="noStrike" kern="1200" cap="none" spc="0" normalizeH="0" baseline="0" noProof="0" dirty="0">
                <a:ln>
                  <a:noFill/>
                </a:ln>
                <a:solidFill>
                  <a:prstClr val="black"/>
                </a:solidFill>
                <a:effectLst/>
                <a:uLnTx/>
                <a:uFillTx/>
                <a:latin typeface="Verdana"/>
                <a:ea typeface="+mn-ea"/>
                <a:cs typeface="+mn-cs"/>
              </a:rPr>
              <a:t>Aug 24 – Sept 4</a:t>
            </a:r>
          </a:p>
        </p:txBody>
      </p:sp>
      <p:sp>
        <p:nvSpPr>
          <p:cNvPr id="27" name="TextBox 26">
            <a:extLst>
              <a:ext uri="{FF2B5EF4-FFF2-40B4-BE49-F238E27FC236}">
                <a16:creationId xmlns:a16="http://schemas.microsoft.com/office/drawing/2014/main" id="{961FEB62-A638-47A3-ACF3-43F22C4ED062}"/>
              </a:ext>
            </a:extLst>
          </p:cNvPr>
          <p:cNvSpPr txBox="1"/>
          <p:nvPr/>
        </p:nvSpPr>
        <p:spPr>
          <a:xfrm>
            <a:off x="9093519" y="2706250"/>
            <a:ext cx="1858630" cy="246221"/>
          </a:xfrm>
          <a:prstGeom prst="rect">
            <a:avLst/>
          </a:prstGeom>
          <a:noFill/>
        </p:spPr>
        <p:txBody>
          <a:bodyPr vert="horz" wrap="square" lIns="0" tIns="0" rIns="0" bIns="0" rtlCol="0">
            <a:spAutoFit/>
          </a:bodyPr>
          <a:lstStyle/>
          <a:p>
            <a:pPr marL="0" marR="0" lvl="0" indent="0" algn="ctr" defTabSz="1219170" rtl="0" eaLnBrk="1" fontAlgn="auto" latinLnBrk="0" hangingPunct="1">
              <a:lnSpc>
                <a:spcPct val="100000"/>
              </a:lnSpc>
              <a:spcBef>
                <a:spcPts val="200"/>
              </a:spcBef>
              <a:spcAft>
                <a:spcPts val="0"/>
              </a:spcAft>
              <a:buClrTx/>
              <a:buSzPct val="100000"/>
              <a:buFontTx/>
              <a:buNone/>
              <a:tabLst/>
              <a:defRPr/>
            </a:pPr>
            <a:r>
              <a:rPr kumimoji="0" lang="en-US" sz="1600" b="1" i="0" u="none" strike="noStrike" kern="1200" cap="none" spc="0" normalizeH="0" baseline="0" noProof="0" dirty="0">
                <a:ln>
                  <a:noFill/>
                </a:ln>
                <a:solidFill>
                  <a:prstClr val="black"/>
                </a:solidFill>
                <a:effectLst/>
                <a:uLnTx/>
                <a:uFillTx/>
                <a:latin typeface="Verdana"/>
                <a:ea typeface="+mn-ea"/>
                <a:cs typeface="+mn-cs"/>
              </a:rPr>
              <a:t>Sept 8 – Oct 31</a:t>
            </a:r>
          </a:p>
        </p:txBody>
      </p:sp>
      <p:sp>
        <p:nvSpPr>
          <p:cNvPr id="29" name="Rectangle 28">
            <a:extLst>
              <a:ext uri="{FF2B5EF4-FFF2-40B4-BE49-F238E27FC236}">
                <a16:creationId xmlns:a16="http://schemas.microsoft.com/office/drawing/2014/main" id="{A28D877A-523E-4B16-B9F8-42299DD4DA88}"/>
              </a:ext>
            </a:extLst>
          </p:cNvPr>
          <p:cNvSpPr/>
          <p:nvPr/>
        </p:nvSpPr>
        <p:spPr>
          <a:xfrm>
            <a:off x="259289" y="1270655"/>
            <a:ext cx="10774938" cy="369332"/>
          </a:xfrm>
          <a:prstGeom prst="rect">
            <a:avLst/>
          </a:prstGeom>
        </p:spPr>
        <p:txBody>
          <a:bodyPr wrap="square">
            <a:spAutoFit/>
          </a:bodyPr>
          <a:lstStyle/>
          <a:p>
            <a:r>
              <a:rPr lang="en-US" sz="1800" dirty="0"/>
              <a:t>MRC is launching the online application </a:t>
            </a:r>
            <a:r>
              <a:rPr lang="en-US" sz="1800" b="1" dirty="0"/>
              <a:t>Sept. 8 until Oct. 31 </a:t>
            </a:r>
            <a:r>
              <a:rPr lang="en-US" sz="1800" dirty="0"/>
              <a:t>for a controlled and time-limited test</a:t>
            </a:r>
          </a:p>
        </p:txBody>
      </p:sp>
      <p:sp>
        <p:nvSpPr>
          <p:cNvPr id="14" name="TextBox 13">
            <a:extLst>
              <a:ext uri="{FF2B5EF4-FFF2-40B4-BE49-F238E27FC236}">
                <a16:creationId xmlns:a16="http://schemas.microsoft.com/office/drawing/2014/main" id="{E2207677-8BBF-45A5-B935-197B81A2650D}"/>
              </a:ext>
            </a:extLst>
          </p:cNvPr>
          <p:cNvSpPr txBox="1"/>
          <p:nvPr/>
        </p:nvSpPr>
        <p:spPr>
          <a:xfrm>
            <a:off x="701493" y="4019644"/>
            <a:ext cx="2396237" cy="830997"/>
          </a:xfrm>
          <a:prstGeom prst="rect">
            <a:avLst/>
          </a:prstGeom>
          <a:noFill/>
        </p:spPr>
        <p:txBody>
          <a:bodyPr wrap="square" rtlCol="0">
            <a:spAutoFit/>
          </a:bodyPr>
          <a:lstStyle/>
          <a:p>
            <a:r>
              <a:rPr lang="en-US" sz="1600" dirty="0"/>
              <a:t>Pre-testing with internal and external stakeholders</a:t>
            </a:r>
          </a:p>
        </p:txBody>
      </p:sp>
      <p:sp>
        <p:nvSpPr>
          <p:cNvPr id="35" name="TextBox 34">
            <a:extLst>
              <a:ext uri="{FF2B5EF4-FFF2-40B4-BE49-F238E27FC236}">
                <a16:creationId xmlns:a16="http://schemas.microsoft.com/office/drawing/2014/main" id="{5DF4E0A3-5866-43D7-88EB-EF8B28943DAF}"/>
              </a:ext>
            </a:extLst>
          </p:cNvPr>
          <p:cNvSpPr txBox="1"/>
          <p:nvPr/>
        </p:nvSpPr>
        <p:spPr>
          <a:xfrm>
            <a:off x="3230643" y="4019644"/>
            <a:ext cx="2396237" cy="1077218"/>
          </a:xfrm>
          <a:prstGeom prst="rect">
            <a:avLst/>
          </a:prstGeom>
          <a:noFill/>
        </p:spPr>
        <p:txBody>
          <a:bodyPr wrap="square" rtlCol="0">
            <a:spAutoFit/>
          </a:bodyPr>
          <a:lstStyle/>
          <a:p>
            <a:r>
              <a:rPr lang="en-US" sz="1600" dirty="0"/>
              <a:t>Job aides and communication will be provided to impacted staff</a:t>
            </a:r>
          </a:p>
        </p:txBody>
      </p:sp>
      <p:sp>
        <p:nvSpPr>
          <p:cNvPr id="40" name="TextBox 39">
            <a:extLst>
              <a:ext uri="{FF2B5EF4-FFF2-40B4-BE49-F238E27FC236}">
                <a16:creationId xmlns:a16="http://schemas.microsoft.com/office/drawing/2014/main" id="{6F1425EE-2645-419B-870B-40B200419E9D}"/>
              </a:ext>
            </a:extLst>
          </p:cNvPr>
          <p:cNvSpPr txBox="1"/>
          <p:nvPr/>
        </p:nvSpPr>
        <p:spPr>
          <a:xfrm>
            <a:off x="8625026" y="4045740"/>
            <a:ext cx="2699985" cy="830997"/>
          </a:xfrm>
          <a:prstGeom prst="rect">
            <a:avLst/>
          </a:prstGeom>
          <a:noFill/>
        </p:spPr>
        <p:txBody>
          <a:bodyPr wrap="square" rtlCol="0">
            <a:spAutoFit/>
          </a:bodyPr>
          <a:lstStyle/>
          <a:p>
            <a:r>
              <a:rPr lang="en-US" sz="1600" dirty="0"/>
              <a:t> A dedicated team will be monitoring the test and incorporating feedback</a:t>
            </a:r>
          </a:p>
        </p:txBody>
      </p:sp>
      <p:sp>
        <p:nvSpPr>
          <p:cNvPr id="42" name="TextBox 41">
            <a:extLst>
              <a:ext uri="{FF2B5EF4-FFF2-40B4-BE49-F238E27FC236}">
                <a16:creationId xmlns:a16="http://schemas.microsoft.com/office/drawing/2014/main" id="{DCE89B2C-9BDA-4AD5-A027-F187749D7850}"/>
              </a:ext>
            </a:extLst>
          </p:cNvPr>
          <p:cNvSpPr txBox="1"/>
          <p:nvPr/>
        </p:nvSpPr>
        <p:spPr>
          <a:xfrm>
            <a:off x="6012350" y="4045740"/>
            <a:ext cx="2398004" cy="830997"/>
          </a:xfrm>
          <a:prstGeom prst="rect">
            <a:avLst/>
          </a:prstGeom>
          <a:noFill/>
        </p:spPr>
        <p:txBody>
          <a:bodyPr wrap="square" rtlCol="0">
            <a:spAutoFit/>
          </a:bodyPr>
          <a:lstStyle/>
          <a:p>
            <a:r>
              <a:rPr lang="en-US" sz="1600" dirty="0"/>
              <a:t>Link published on MRC website, social media, etc.</a:t>
            </a:r>
          </a:p>
        </p:txBody>
      </p:sp>
    </p:spTree>
    <p:extLst>
      <p:ext uri="{BB962C8B-B14F-4D97-AF65-F5344CB8AC3E}">
        <p14:creationId xmlns:p14="http://schemas.microsoft.com/office/powerpoint/2010/main" val="1669822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0242" y="360694"/>
            <a:ext cx="9901043" cy="594360"/>
          </a:xfrm>
        </p:spPr>
        <p:txBody>
          <a:bodyPr vert="horz" lIns="0" tIns="45720" rIns="0" bIns="0" rtlCol="0" anchor="t" anchorCtr="0">
            <a:noAutofit/>
          </a:bodyPr>
          <a:lstStyle/>
          <a:p>
            <a:pPr defTabSz="684213" eaLnBrk="0" fontAlgn="base" hangingPunct="0">
              <a:lnSpc>
                <a:spcPts val="3200"/>
              </a:lnSpc>
              <a:spcBef>
                <a:spcPts val="0"/>
              </a:spcBef>
              <a:spcAft>
                <a:spcPct val="0"/>
              </a:spcAft>
              <a:buSzPct val="25000"/>
            </a:pPr>
            <a:r>
              <a:rPr lang="en-US" sz="3200" b="1" dirty="0"/>
              <a:t>How is the online application test going to work?</a:t>
            </a:r>
            <a:br>
              <a:rPr lang="en-US" sz="3200" b="1" dirty="0"/>
            </a:br>
            <a:endParaRPr lang="en-US" sz="3200" b="1" dirty="0"/>
          </a:p>
        </p:txBody>
      </p:sp>
      <p:sp>
        <p:nvSpPr>
          <p:cNvPr id="8" name="Rectangle 7">
            <a:extLst>
              <a:ext uri="{FF2B5EF4-FFF2-40B4-BE49-F238E27FC236}">
                <a16:creationId xmlns:a16="http://schemas.microsoft.com/office/drawing/2014/main" id="{083ABCFF-C92A-4AB7-B27A-5726D98E0293}"/>
              </a:ext>
            </a:extLst>
          </p:cNvPr>
          <p:cNvSpPr/>
          <p:nvPr/>
        </p:nvSpPr>
        <p:spPr>
          <a:xfrm>
            <a:off x="502979" y="943394"/>
            <a:ext cx="11186042" cy="594360"/>
          </a:xfrm>
          <a:prstGeom prst="rect">
            <a:avLst/>
          </a:prstGeom>
          <a:solidFill>
            <a:srgbClr val="0085B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A Consumer Calls a Program or Office Directly</a:t>
            </a:r>
          </a:p>
        </p:txBody>
      </p:sp>
      <p:sp>
        <p:nvSpPr>
          <p:cNvPr id="9" name="TextBox 8">
            <a:extLst>
              <a:ext uri="{FF2B5EF4-FFF2-40B4-BE49-F238E27FC236}">
                <a16:creationId xmlns:a16="http://schemas.microsoft.com/office/drawing/2014/main" id="{312A0F1B-774E-446B-AF58-AB3451D5D0A2}"/>
              </a:ext>
            </a:extLst>
          </p:cNvPr>
          <p:cNvSpPr txBox="1"/>
          <p:nvPr/>
        </p:nvSpPr>
        <p:spPr>
          <a:xfrm>
            <a:off x="502979" y="1428041"/>
            <a:ext cx="11430000" cy="1269578"/>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1700" dirty="0"/>
              <a:t>Process referral as you would today, “business as usual”</a:t>
            </a:r>
            <a:endParaRPr lang="en-US" sz="1700" b="1" dirty="0"/>
          </a:p>
          <a:p>
            <a:pPr marL="342900" indent="-342900">
              <a:buFont typeface="Arial" panose="020B0604020202020204" pitchFamily="34" charset="0"/>
              <a:buChar char="•"/>
            </a:pPr>
            <a:endParaRPr lang="en-US" sz="1700" b="1" dirty="0"/>
          </a:p>
          <a:p>
            <a:pPr marL="342900" indent="-342900">
              <a:buFont typeface="Arial" panose="020B0604020202020204" pitchFamily="34" charset="0"/>
              <a:buChar char="•"/>
            </a:pPr>
            <a:r>
              <a:rPr lang="en-US" sz="1700" b="1" dirty="0"/>
              <a:t>Why? </a:t>
            </a:r>
            <a:r>
              <a:rPr lang="en-US" sz="1700" dirty="0"/>
              <a:t>To limit the referral volume sent to online application, and have a streamlined way for consumers to continue to apply while MRC tests the online application</a:t>
            </a:r>
          </a:p>
        </p:txBody>
      </p:sp>
      <p:sp>
        <p:nvSpPr>
          <p:cNvPr id="25" name="Rectangle 24">
            <a:extLst>
              <a:ext uri="{FF2B5EF4-FFF2-40B4-BE49-F238E27FC236}">
                <a16:creationId xmlns:a16="http://schemas.microsoft.com/office/drawing/2014/main" id="{90B00041-8235-450E-91FB-D16E40D9A458}"/>
              </a:ext>
            </a:extLst>
          </p:cNvPr>
          <p:cNvSpPr/>
          <p:nvPr/>
        </p:nvSpPr>
        <p:spPr>
          <a:xfrm>
            <a:off x="426779" y="2697619"/>
            <a:ext cx="11186042" cy="594360"/>
          </a:xfrm>
          <a:prstGeom prst="rect">
            <a:avLst/>
          </a:prstGeom>
          <a:solidFill>
            <a:srgbClr val="8C549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A Consumer Working with a Referral Source</a:t>
            </a:r>
          </a:p>
        </p:txBody>
      </p:sp>
      <p:sp>
        <p:nvSpPr>
          <p:cNvPr id="26" name="TextBox 25">
            <a:extLst>
              <a:ext uri="{FF2B5EF4-FFF2-40B4-BE49-F238E27FC236}">
                <a16:creationId xmlns:a16="http://schemas.microsoft.com/office/drawing/2014/main" id="{641EB1D6-ADEA-4C95-A0DD-A30B33C9F1D2}"/>
              </a:ext>
            </a:extLst>
          </p:cNvPr>
          <p:cNvSpPr txBox="1"/>
          <p:nvPr/>
        </p:nvSpPr>
        <p:spPr>
          <a:xfrm>
            <a:off x="502979" y="5571861"/>
            <a:ext cx="11331058" cy="1138773"/>
          </a:xfrm>
          <a:prstGeom prst="rect">
            <a:avLst/>
          </a:prstGeom>
          <a:noFill/>
        </p:spPr>
        <p:txBody>
          <a:bodyPr wrap="square" rtlCol="0">
            <a:spAutoFit/>
          </a:bodyPr>
          <a:lstStyle/>
          <a:p>
            <a:pPr marL="342900" indent="-342900">
              <a:buFont typeface="Arial" panose="020B0604020202020204" pitchFamily="34" charset="0"/>
              <a:buChar char="•"/>
            </a:pPr>
            <a:r>
              <a:rPr lang="en-US" sz="1700" dirty="0"/>
              <a:t>Consumer calls a program ( VR or CL) explains they are stuck on the online application, program can share the dedicated Online Application phone number or email.</a:t>
            </a:r>
          </a:p>
          <a:p>
            <a:endParaRPr lang="en-US" sz="1700" dirty="0"/>
          </a:p>
          <a:p>
            <a:pPr marL="342900" indent="-342900">
              <a:buFont typeface="Arial" panose="020B0604020202020204" pitchFamily="34" charset="0"/>
              <a:buChar char="•"/>
            </a:pPr>
            <a:r>
              <a:rPr lang="en-US" sz="1700" b="1" dirty="0"/>
              <a:t>Why? </a:t>
            </a:r>
            <a:r>
              <a:rPr lang="en-US" sz="1700" dirty="0"/>
              <a:t>To encourage the consumer’s continued use of the online application and provide customer service</a:t>
            </a:r>
          </a:p>
        </p:txBody>
      </p:sp>
      <p:sp>
        <p:nvSpPr>
          <p:cNvPr id="28" name="Rectangle 27">
            <a:extLst>
              <a:ext uri="{FF2B5EF4-FFF2-40B4-BE49-F238E27FC236}">
                <a16:creationId xmlns:a16="http://schemas.microsoft.com/office/drawing/2014/main" id="{E4A8EC7B-5EED-4688-8DA7-E908386CD434}"/>
              </a:ext>
            </a:extLst>
          </p:cNvPr>
          <p:cNvSpPr/>
          <p:nvPr/>
        </p:nvSpPr>
        <p:spPr>
          <a:xfrm>
            <a:off x="502979" y="4987166"/>
            <a:ext cx="11186042" cy="594360"/>
          </a:xfrm>
          <a:prstGeom prst="rect">
            <a:avLst/>
          </a:prstGeom>
          <a:solidFill>
            <a:srgbClr val="72B94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A Consumer Calls MRC and Requests Online Application Help</a:t>
            </a:r>
          </a:p>
        </p:txBody>
      </p:sp>
      <p:sp>
        <p:nvSpPr>
          <p:cNvPr id="30" name="TextBox 29">
            <a:extLst>
              <a:ext uri="{FF2B5EF4-FFF2-40B4-BE49-F238E27FC236}">
                <a16:creationId xmlns:a16="http://schemas.microsoft.com/office/drawing/2014/main" id="{ACA3BAB8-F627-42FD-81D5-B34FB4A48EBF}"/>
              </a:ext>
            </a:extLst>
          </p:cNvPr>
          <p:cNvSpPr txBox="1"/>
          <p:nvPr/>
        </p:nvSpPr>
        <p:spPr>
          <a:xfrm>
            <a:off x="426779" y="3291979"/>
            <a:ext cx="11483458" cy="1661993"/>
          </a:xfrm>
          <a:prstGeom prst="rect">
            <a:avLst/>
          </a:prstGeom>
          <a:noFill/>
        </p:spPr>
        <p:txBody>
          <a:bodyPr wrap="square" rtlCol="0">
            <a:spAutoFit/>
          </a:bodyPr>
          <a:lstStyle/>
          <a:p>
            <a:pPr marL="342900" indent="-342900">
              <a:buFont typeface="Arial" panose="020B0604020202020204" pitchFamily="34" charset="0"/>
              <a:buChar char="•"/>
            </a:pPr>
            <a:r>
              <a:rPr lang="en-US" sz="1700" dirty="0"/>
              <a:t>Supports/directs consumers to use online application or completes the application on the consumer’s behalf</a:t>
            </a:r>
          </a:p>
          <a:p>
            <a:pPr marL="342900" indent="-342900">
              <a:buFont typeface="Arial" panose="020B0604020202020204" pitchFamily="34" charset="0"/>
              <a:buChar char="•"/>
            </a:pPr>
            <a:endParaRPr lang="en-US" sz="1700" dirty="0"/>
          </a:p>
          <a:p>
            <a:pPr marL="342900" indent="-342900">
              <a:buFont typeface="Arial" panose="020B0604020202020204" pitchFamily="34" charset="0"/>
              <a:buChar char="•"/>
            </a:pPr>
            <a:r>
              <a:rPr lang="en-US" sz="1700" dirty="0"/>
              <a:t>The application will come to MRC and a dedicated person will review application and connects consumer to the appropriate MRC program within Vocational Rehabilitation or Community Living (CL)</a:t>
            </a:r>
          </a:p>
          <a:p>
            <a:endParaRPr lang="en-US" sz="1700" dirty="0"/>
          </a:p>
          <a:p>
            <a:pPr marL="342900" indent="-342900">
              <a:buFont typeface="Arial" panose="020B0604020202020204" pitchFamily="34" charset="0"/>
              <a:buChar char="•"/>
            </a:pPr>
            <a:r>
              <a:rPr lang="en-US" sz="1700" b="1" dirty="0"/>
              <a:t>Why? </a:t>
            </a:r>
            <a:r>
              <a:rPr lang="en-US" sz="1700" dirty="0"/>
              <a:t>Provides an additional avenue for consumers to access MRC in an effort to increase referrals</a:t>
            </a:r>
          </a:p>
        </p:txBody>
      </p:sp>
      <p:sp>
        <p:nvSpPr>
          <p:cNvPr id="4" name="AutoShape 2" descr="data:image/pjpeg;base64,/9j/4AAQSkZJRgABAQEAYABgAAD/2wBDAAEBAQEBAQEBAQEBAQEBAQEBAQEBAQEBAQEBAQEBAQEBAQEBAQEBAQEBAQEBAQEBAQEBAQEBAQEBAQEBAQEBAQH/2wBDAQEBAQEBAQEBAQEBAQEBAQEBAQEBAQEBAQEBAQEBAQEBAQEBAQEBAQEBAQEBAQEBAQEBAQEBAQEBAQEBAQEBAQH/wAARCABAAEA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IW+kvxd3QGpXIJurkAhrjaMSyDr5/HOPx3YB4w2J9Q2Mx1O6wFDDMlyMqAT/AM9yccHjnp14+Z19DGl7f7lBxd3H3ZOeJWJz8oB5Ay3IxjHzURRh1YZ2gBT/AK1yBgccIh65weck89MYAHwvdORnU7wluDiS6IxkDHM5wOo6cA8j0+zfgT+x58c/jVoA8Y+BPhb8UviL4btmuI73UfCmia9qNnbzxlytviyWSe9bYpluPsH2iWBXiPkSCVQfmLwB4Zh8R+JbDTruaZNP83zr8o7vI9vGd720CbRumudv2ePG/aZDMcpESP8ATP8A2F4fg98P/hZ4K+EHg/7B4cTwt4K06a20mfSdU0hLm1SCNbvU4Lm7023tdVkubppLm+uLO5vXeWU3ErYlVm+K4t4hxGUrD4fBxTr1rzqVG2o0qcWlq1bllK63a0ae2/6Z4fcH4TiKWNxeYVZU8NhFCFOnFR5q9apty8yd1BJtpJvRq27X+cv8VvhHd/DrUzovizw9418AaoY2nC61Fq9v9lXzPLB1PSr+C01GxQMEieQiWOFmLvJt4r5+aO9gl2fbb6VVO5ZI5ppopFLbldJfteGR1IYEMAQwyOmf76/+CuvhT4OftC/s++OYLPTLPxT4o8ETvdeH/EdnoWsWkun3Wm3Uba1baX4rn0m1t/s8tjFdRSrbX82nz3QtxIJJREK/hR8a+FrHw5qc+m2V3qM6WVxd2dxHcW0VrPb3MF1LBJC0SNCjqvlIVlSGMN86iPjNc3CXElfM5zw+MuqnM4xUm76Q54zjeKbpzV0m3bnVo6b3x7wdhsgdOvgZqph504zUoQ5VZz9nOnNRbiqlKe7XLeL1V1p5nI94rljd6iTubq0mM8A5zd888ZIJyOW4OSGW+N3Z4uNSI+0RZO+TacyDjYZ+M9wcDI9OmibeIct5ud2QSmcDB7+cOcg84wSdxIyabb29uLuy2h9xuISco4yfNBySJz39Rx9xeDx98fmBBeNGLy/CNhvtlwCfnIwZSOMJkNnHPAXGRwcFsJUiTA5DdoXO7HOc+WM4I57gZGCMZ1b9LgXl8Vt0AN1ccKq5JEpIJ3P3AbIGN3JOAc0+1W4UHfaoTuU4KQgZ7k4kzk5JG4dcAd8gHtn7Od1Y6f8AEPwrrd/YSX0Gi+M/BU15ZRxCOCXS7nxbo9hqb3kjKSlrFp97cfKQUlkMcJ+WVhX+hF4d8EfA7wfqo+InhjwYnh/xb4l0a6fxJ4o03w9qLteGLR9ZmtbHZpdreXc1zJLq1zH9q+zJG8s0dl5x8iKKH+Cf9m7RNM1bQ/iZoN+gtvEHjPQovDXg6WOOMJa6pBcR6q2pI6hZRJpt5BpNzE0e4HZKzE7Uz/Yf/wAE5v26fgb+2l8P10n4i6x4e8BfH34AacngX4kJ4gt/D6aXr9o7ahDp/iDSrvX9Nv8ATbzSNZu9N1PUbfTsDUNA1QXtt89n5V5f/jfGrq18yrujOao4aUaWOnTTny0q1DCOHPDnhH2ca0fZzblpJq6ukf0j4TVcJQy2GFxjo0quPtXwM68LpVcPVxiqODUKk41J0p80OWDlKClyppu/ofx/8O/A34b/AAR+KPxU8N/DS2sviZr3w+1yfxNcavpMsV1qFha6DcXV488rEmGGWPTULWtzbwXFr1aCMsRJ/Fp+1Loxg1nwvqM1okV3qHg7wzqOr3qWflLq2sX+n2sdxqIjEQKtJNZ3NjcPhRcXWnT3TGSR5Gr+oD/gqT+1R4U+GXwHufgr8EbfSLqb43+Kr3wlqHjP/Q4IdT02+sYbLxLrmmNZwWy6ulppTWfhyLVI0g0+E6tbpYmVLFYU/nS/a/ttWsbL4VwatH9muE+GXge2u3ZTG89xpEes2FqYHdjJJb3drK19atcFnktIN0TsQ0Y8PhHEVFnOX1alXm9ti44eE5yfPOlQpqlZpylyxi3KKXO7WirWUVH0PE5YarlOIwmFpxX1PDVa1T2dKMIOviantedNRi5SnFKTla8uZt+9KR+eRtQrMY1k2lsn5AccnpkAMACxzhRhfu5BFPtIZjeWwIkAaaIbWt0k+Xenfk5HAA4xjB6gHdeR9ro0pRWOP3pC8bgwYASncOwOOSQAuele2KNd2Y+0JgXSD/XumcuDnaXVQDwCAB6Hgbq/oA/l4gu4VluLwl4ebq5+VgDk+ZIePvMNx2qMDvjGzcabHb4R2EsLgPFyq9OwGGCkMDydu4AjnJJrQuF33N/s+zr/AKRIcjahOH5Y5V8dRncoBJ3EnAp8dtG8blsY8yP5SVHJAHBSD7qtz3IU4560Afav7H/w4vfFGh/Gvxva6oli3wd+FviPxXDbW6iS91DVb5VsNIsrKEqgha8ulNtcXuVltgVeJfNCMn7I/wDBG39gjxx4R8afEj9oC717wdr/AIT12K48Pz+EdXle9h1KCxmXWRe6vC0UtubiRJlXTB+9kMF1dTziNJwp/Pf/AIJ6+FLm7+E37SXl6Nf3mqeNtN8LeGfB8VnE6pf6lZXGtT3sN7NIsEMWlxtf2N9czCXO/S2DlbdLye3/AKV/+Cd/gc/BX9gnSvFGr6ppk8/iLVPE15d+KYNRil0e5sLC+1DQZ9eGoPL9lEK2miyraM0yRrdGAHjMZ/nvi/M6lHOuJcFhqnNSr1sLQnopRtLCUa2IhzPSMqeIU7X97mbjG/I7f0v4e5dTr5Vw9jMZDknhaOIxEFrGTUMXKjh6nJpKaqYeSbkny8iUpW51f8xf+CiegeGfiX+0h4E8N6Z4VtrC006w0zR4JdOMj6Vpmt3HiHStbext4gREk2oadYajDc2cI85xNp6LbKLZ3P5Z/wDBR3xT4T+F3jJfAeqabZfE7UdA8G+HfBmkXzajd6Vo1v8A2da6vPaaxcxaWYNV1DUdMstZsrCOMXljbXX71pxI0UIg/VCPxx4e+Nnx51HRfD+tMvh7QdfufiZ4n1R/MNpf3eim1tNA0HSmSE3BtdPtLca1M8JI1vXotJ0QRPBuuYvwP/4KJrZab8abXwub+LU9V8O6CNQ8USw+XMU1/W72S4urB7tZZfPuNPt4Ird5PmiTyFMW9HDV5fBFGOYcTZXl1RT9nhcNXxFakpzj8MFUhOcouMoN1GoOMbJ88OZu7S6eOsY6GVZrj6UqaqV8VRo0ZuEJK0uSm4wUlKM0qUXLmld3UpJJxifKHhDWzqgjtb8NBduW8jy2KCdEXJQh8KkoXBHLGRY2LgSD5u1jg23NntN0Ga4XbtulwG8xSBhQFYbfv4AJ4YE5UjwfV9S03/hINSuPDcOq6ToX9p3E2h2Gr6lDqeq2OnLcSSaZb6rqllpuj2moala27QreX9no2lW91cRvNbabYxSLbR+u+FtYtNYGnx3FzcxXqSqDvmdFvFS4RRcwCUD5GJ/eptfyZCCwDK0Y/ptwaipKLUdNHutFo9/vu1fT1/matDlk5K1nq7aJPS9l2126FmaSBLjUFYI++4nwGS1JxJPjIDRuM7V7n5cZ6mtDSAb2a1sreFPPvL61tomZbQp5s86QoSfsRAVd48z23ds0t3pVws92fsd4gE7tg27Nw0u7OcKOVO4/MM7jywG0SWWnSCNZC91bFZN6N9klV98Z3KUMNwBkNhw7AEDL8nBObu00nZtOztezto7dbPoYxaTTauk02trq+qv5o/QC1+JmoaD+zD4q0bw3rEnhX4jeGdZ8UeHbOy07bDZ6j4U0S00w67qF9HvVX8UwWVh4l1PT72QyWh/08w28eqxabdHzv9lL9pX4z6f8P9U+GPjv4reK0/ZS8B30/je58E6hPLc+G28R391aXFxpemW008M+t6jeTzSara+D/wC0v7LvtXX+2rvSbiSS7W7+YdV1LxAND8RTW8sk1/qVndx3U8luwlMOov5uttCovGRb/Urd7q0upzEd9ne6hb+X5l750XiEen6lpqWd9qfh/VUtNb06S70dp7bULJNQto7250ua/s5mijGoWZvtP1LTJJbWS4t/t1rd2zStcWs0C/DYPg2awOc4TE1qCnmeOVdYqNONStGL5HNwlUjzRqS/eckpqfsqtSrNRnGST/QK/F6nisqxWFhiEsvwSwroSqulTlJJqMXGEuWVNe6pRjyqpThTi3GUUz9f5vjonw4+Al7+0B4e8EifWvEni/xD4T8JX2u397p1kmo65rvinUdI1dPDmn/YB4gudE0a1t/t09/eXnhvTbuPTl/s2K/uLCW2/HPxj4q1Lxh4n8Q+Jdank1LVdYlu2uLqVzLJcTSswjYsv7tERkJVUPleWAsaiMqtdZ4l8YeO/E+mQ6XrWua/qGjxwWFpaaTLLey2Fla6Wj/2dp+n2cr/AGW1trMu8Vt9nii8tZpvLEgnfPATWATT7aa1NydQkvdQt7vS/sN2klnY2tvp0tpqH2p0+zzJfPNqcAtVYT2f9m75SyXkKjq4S4Qw/D1TGYmcKMsdiK1S1aEpTlSwspRlRw3tJqLcabUm3GMFUm3Uatyxjz8RcUV89WGpOdRYajCC9nO0VUrrSpW5IuSTnpyq8vZRXJzNucpcaGKDcxGXUFTt5JOFJB5P+yCMchx0Faul3l3aatpWoW1wyzwXVqI2Zt+IhMmYiHBDQshYPEF24ZuMmvWfBfw1tdX0Fr/V7S/kmu55JLeGKR4Ws7UFYxPEpAiaSZoySsqPlFiXaSQW4PV/C2p+HvECWJsr2S2+3o2n3DQljcWr3A8p2aESRCUxbRPHGf3c+5B04+7U1NuKte3VXTt89tf6sfKKcZc0VbRNW/mWm1tHbt+isf/Z">
            <a:extLst>
              <a:ext uri="{FF2B5EF4-FFF2-40B4-BE49-F238E27FC236}">
                <a16:creationId xmlns:a16="http://schemas.microsoft.com/office/drawing/2014/main" id="{71714B9C-A87B-4180-832C-905A36B6014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786435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471" y="427409"/>
            <a:ext cx="9647887" cy="594360"/>
          </a:xfrm>
        </p:spPr>
        <p:txBody>
          <a:bodyPr anchor="t"/>
          <a:lstStyle/>
          <a:p>
            <a:pPr lvl="0" defTabSz="684213" eaLnBrk="0" fontAlgn="base" hangingPunct="0">
              <a:lnSpc>
                <a:spcPct val="100000"/>
              </a:lnSpc>
              <a:spcBef>
                <a:spcPts val="300"/>
              </a:spcBef>
              <a:spcAft>
                <a:spcPct val="0"/>
              </a:spcAft>
              <a:buSzPct val="25000"/>
            </a:pPr>
            <a:r>
              <a:rPr lang="en-US" b="1" dirty="0"/>
              <a:t>Have additional questions on today’s presentation?</a:t>
            </a:r>
          </a:p>
        </p:txBody>
      </p:sp>
      <p:pic>
        <p:nvPicPr>
          <p:cNvPr id="2050" name="Picture 2">
            <a:extLst>
              <a:ext uri="{FF2B5EF4-FFF2-40B4-BE49-F238E27FC236}">
                <a16:creationId xmlns:a16="http://schemas.microsoft.com/office/drawing/2014/main" id="{B650D1C2-FF02-45C1-AB2C-4B63496562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471" y="1763074"/>
            <a:ext cx="4505325" cy="466751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9023D0E0-A9D3-4646-919A-3B266801D475}"/>
              </a:ext>
            </a:extLst>
          </p:cNvPr>
          <p:cNvSpPr/>
          <p:nvPr/>
        </p:nvSpPr>
        <p:spPr>
          <a:xfrm>
            <a:off x="5351414" y="1763074"/>
            <a:ext cx="6096000" cy="3046988"/>
          </a:xfrm>
          <a:prstGeom prst="rect">
            <a:avLst/>
          </a:prstGeom>
        </p:spPr>
        <p:txBody>
          <a:bodyPr>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Open Sans"/>
                <a:ea typeface="+mn-ea"/>
                <a:cs typeface="+mn-cs"/>
              </a:rPr>
              <a:t>Submit a Suggestion Form and let us know your questions!</a:t>
            </a:r>
          </a:p>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AAE7"/>
              </a:solidFill>
              <a:effectLst/>
              <a:uLnTx/>
              <a:uFillTx/>
              <a:latin typeface="Open Sans"/>
              <a:ea typeface="+mn-ea"/>
              <a:cs typeface="+mn-cs"/>
              <a:hlinkClick r:id="" action="ppaction://noaction">
                <a:extLst>
                  <a:ext uri="{A12FA001-AC4F-418D-AE19-62706E023703}">
                    <ahyp:hlinkClr xmlns:ahyp="http://schemas.microsoft.com/office/drawing/2018/hyperlinkcolor" val="tx"/>
                  </a:ext>
                </a:extLst>
              </a:hlinkClick>
            </a:endParaRPr>
          </a:p>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AAE7"/>
                </a:solidFill>
                <a:effectLst/>
                <a:uLnTx/>
                <a:uFillTx/>
                <a:latin typeface="Open Sans"/>
                <a:ea typeface="+mn-ea"/>
                <a:cs typeface="+mn-cs"/>
                <a:hlinkClick r:id="" action="ppaction://noaction">
                  <a:extLst>
                    <a:ext uri="{A12FA001-AC4F-418D-AE19-62706E023703}">
                      <ahyp:hlinkClr xmlns:ahyp="http://schemas.microsoft.com/office/drawing/2018/hyperlinkcolor" val="tx"/>
                    </a:ext>
                  </a:extLst>
                </a:hlinkClick>
              </a:rPr>
              <a:t>https://mrc.formstack.com/forms/priority_area_feedback</a:t>
            </a:r>
            <a:endParaRPr kumimoji="0" lang="en-US" sz="2400" b="0" i="0" u="none" strike="noStrike" kern="1200" cap="none" spc="0" normalizeH="0" baseline="0" noProof="0" dirty="0">
              <a:ln>
                <a:noFill/>
              </a:ln>
              <a:solidFill>
                <a:srgbClr val="00AAE7"/>
              </a:solidFill>
              <a:effectLst/>
              <a:uLnTx/>
              <a:uFillTx/>
              <a:latin typeface="Open Sans"/>
              <a:ea typeface="+mn-ea"/>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AAE7"/>
              </a:solidFill>
              <a:effectLst/>
              <a:uLnTx/>
              <a:uFillTx/>
              <a:latin typeface="Open Sans"/>
              <a:ea typeface="+mn-ea"/>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Open Sans"/>
              <a:ea typeface="+mn-ea"/>
              <a:cs typeface="+mn-cs"/>
            </a:endParaRPr>
          </a:p>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Open Sans"/>
              <a:ea typeface="+mn-ea"/>
              <a:cs typeface="+mn-cs"/>
            </a:endParaRPr>
          </a:p>
        </p:txBody>
      </p:sp>
    </p:spTree>
    <p:extLst>
      <p:ext uri="{BB962C8B-B14F-4D97-AF65-F5344CB8AC3E}">
        <p14:creationId xmlns:p14="http://schemas.microsoft.com/office/powerpoint/2010/main" val="21162370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DD Template Feb 2017 16x9">
  <a:themeElements>
    <a:clrScheme name="DD Rebrand Dec 2016">
      <a:dk1>
        <a:srgbClr val="000000"/>
      </a:dk1>
      <a:lt1>
        <a:srgbClr val="FFFFFF"/>
      </a:lt1>
      <a:dk2>
        <a:srgbClr val="000000"/>
      </a:dk2>
      <a:lt2>
        <a:srgbClr val="F7F5F3"/>
      </a:lt2>
      <a:accent1>
        <a:srgbClr val="86F200"/>
      </a:accent1>
      <a:accent2>
        <a:srgbClr val="34F0FF"/>
      </a:accent2>
      <a:accent3>
        <a:srgbClr val="FDD300"/>
      </a:accent3>
      <a:accent4>
        <a:srgbClr val="3EFAC5"/>
      </a:accent4>
      <a:accent5>
        <a:srgbClr val="787878"/>
      </a:accent5>
      <a:accent6>
        <a:srgbClr val="5A5A5A"/>
      </a:accent6>
      <a:hlink>
        <a:srgbClr val="3C3C3C"/>
      </a:hlink>
      <a:folHlink>
        <a:srgbClr val="1E1E1E"/>
      </a:folHlink>
    </a:clrScheme>
    <a:fontScheme name="DD Agency">
      <a:majorFont>
        <a:latin typeface="Chronicle Display Black"/>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DRebrandMaster_16x9_v1" id="{90B4DB23-4054-474E-A189-0311DCA37F9F}" vid="{49D8AB05-F05B-114C-B15F-F8DA1370C6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BFC87884A7F347B142F828651A9524" ma:contentTypeVersion="5" ma:contentTypeDescription="Create a new document." ma:contentTypeScope="" ma:versionID="629f99755f58429b552f21a6d8501f6f">
  <xsd:schema xmlns:xsd="http://www.w3.org/2001/XMLSchema" xmlns:xs="http://www.w3.org/2001/XMLSchema" xmlns:p="http://schemas.microsoft.com/office/2006/metadata/properties" xmlns:ns2="391c7447-6e1b-4ffc-89f6-9b05bba96e01" targetNamespace="http://schemas.microsoft.com/office/2006/metadata/properties" ma:root="true" ma:fieldsID="814d5276e3b1e9e75bf8ccadf96f29a3" ns2:_="">
    <xsd:import namespace="391c7447-6e1b-4ffc-89f6-9b05bba96e0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1c7447-6e1b-4ffc-89f6-9b05bba96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E0CCBF-1D13-42FC-80B1-F3B993D941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1c7447-6e1b-4ffc-89f6-9b05bba96e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206774-70D8-4A0E-923C-93FD4FDB2ADB}">
  <ds:schemaRefs>
    <ds:schemaRef ds:uri="http://purl.org/dc/dcmityp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www.w3.org/XML/1998/namespace"/>
    <ds:schemaRef ds:uri="391c7447-6e1b-4ffc-89f6-9b05bba96e01"/>
    <ds:schemaRef ds:uri="http://purl.org/dc/terms/"/>
  </ds:schemaRefs>
</ds:datastoreItem>
</file>

<file path=customXml/itemProps3.xml><?xml version="1.0" encoding="utf-8"?>
<ds:datastoreItem xmlns:ds="http://schemas.openxmlformats.org/officeDocument/2006/customXml" ds:itemID="{07B014BF-D360-4E81-9040-F2884D04B8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Deloitte_16_9_Onscreen_US</Template>
  <TotalTime>3143</TotalTime>
  <Words>730</Words>
  <Application>Microsoft Office PowerPoint</Application>
  <PresentationFormat>Widescreen</PresentationFormat>
  <Paragraphs>108</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Chronicle Display Black</vt:lpstr>
      <vt:lpstr>Nexa Black</vt:lpstr>
      <vt:lpstr>Open Sans</vt:lpstr>
      <vt:lpstr>Verdana</vt:lpstr>
      <vt:lpstr>Wingdings 2</vt:lpstr>
      <vt:lpstr>DD Template Feb 2017 16x9</vt:lpstr>
      <vt:lpstr>COVID-19 has changed the way we do business…</vt:lpstr>
      <vt:lpstr>Stage 1 of Integrated Eligibility</vt:lpstr>
      <vt:lpstr>Consumer Experience</vt:lpstr>
      <vt:lpstr>How do consumers apply? The Online Application provides one additional avenue for consumers to be referred to MRC</vt:lpstr>
      <vt:lpstr>PowerPoint Presentation</vt:lpstr>
      <vt:lpstr>How and when are we going to launch the online application? </vt:lpstr>
      <vt:lpstr>How is the online application test going to work? </vt:lpstr>
      <vt:lpstr>Have additional questions on today’s presentation?</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MRC Kickoff Meeting</dc:title>
  <dc:creator>Shah, Meghna (US - Boston)</dc:creator>
  <cp:lastModifiedBy>will stern</cp:lastModifiedBy>
  <cp:revision>4</cp:revision>
  <cp:lastPrinted>2014-06-25T02:16:22Z</cp:lastPrinted>
  <dcterms:created xsi:type="dcterms:W3CDTF">2018-09-19T14:35:40Z</dcterms:created>
  <dcterms:modified xsi:type="dcterms:W3CDTF">2020-08-25T17:38:28Z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0x0101007ABFC87884A7F347B142F828651A9524</vt:lpwstr>
  </property>
</Properties>
</file>