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5"/>
  </p:notesMasterIdLst>
  <p:sldIdLst>
    <p:sldId id="645" r:id="rId6"/>
    <p:sldId id="2147470568" r:id="rId7"/>
    <p:sldId id="2147470569" r:id="rId8"/>
    <p:sldId id="2147470578" r:id="rId9"/>
    <p:sldId id="2147470570" r:id="rId10"/>
    <p:sldId id="2147470573" r:id="rId11"/>
    <p:sldId id="2147470572" r:id="rId12"/>
    <p:sldId id="2147470576" r:id="rId13"/>
    <p:sldId id="21474705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474D5A-1CAA-4B41-B27F-BD8CDE4CEAA7}" name="Olasoju, Olawunmi" initials="OO" userId="S::oolasoju@deloitte.com::351307c8-f42f-42fa-9e2b-582586440463" providerId="AD"/>
  <p188:author id="{4EC17860-F580-9E59-0879-F2CBEE17596A}" name="McGill, Henri M. (EHS)" initials="M(" userId="S::henri.m.mcgill@mass.gov::2824b745-cdd4-48df-a92b-35ba6289d8be" providerId="AD"/>
  <p188:author id="{89A894A0-F923-CD96-2938-6257DD595DA2}" name="Cass, Sean" initials="CS" userId="S::seancass@deloitte.com::0bbf7d92-1346-488a-8fa2-95f6656e20f5" providerId="AD"/>
  <p188:author id="{33B5CCC2-41A2-AEB5-F04E-EA7CF3442487}" name="Karabin, Christine" initials="KC" userId="S::ckarabin@deloitte.com::e5a7c151-78c9-478b-a2e8-edaff87f8f5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6E63C-241D-4397-91BD-52A12D41572E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B7306-569E-4E2B-919D-7889274E67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66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2B7306-569E-4E2B-919D-7889274E679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711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4" Type="http://schemas.openxmlformats.org/officeDocument/2006/relationships/image" Target="NUL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AFC95-77C9-A4FD-7E33-43CC98B3C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D6AED-6A84-6999-B18E-0DD3E05D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5222E-E587-078A-97E6-705E043A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F95E1-7D01-DA6E-5001-B1E96614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3BE40-BA48-2098-DED9-81102906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47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A92F3-27D0-A0DC-F1CE-F2B7E73FC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43579-D0CF-E485-9477-EBAA8D984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D9481-80F8-1C8A-D949-0ED8E868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0FC8E-95D9-6166-A749-69C4F519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FEAD-C1F3-D7B3-5948-D7BC875CC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7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002D8-F264-A6BB-3008-8156FD246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D46EA1-4D75-4CDF-068C-F6BB7CC572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75EF5-5945-495C-C166-F1FF934F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58756-C591-28AB-065E-BE1BE80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C97A9-1232-995A-BBCB-6148F57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89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4212000" y="1530000"/>
            <a:ext cx="3780000" cy="37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3800"/>
              </a:lnSpc>
              <a:defRPr sz="32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475327" y="5845180"/>
            <a:ext cx="559434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550404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4212000" y="1530000"/>
            <a:ext cx="3780000" cy="37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3800"/>
              </a:lnSpc>
              <a:defRPr sz="32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475327" y="5845180"/>
            <a:ext cx="559434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088737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0" y="1700213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899" y="3423545"/>
            <a:ext cx="10418235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5975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RI</a:t>
            </a:r>
            <a:r>
              <a:rPr lang="en-US" sz="650" baseline="0" noProof="0" dirty="0">
                <a:solidFill>
                  <a:schemeClr val="bg1"/>
                </a:solidFill>
              </a:rPr>
              <a:t> UHIP – Leadership Meeting</a:t>
            </a:r>
          </a:p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baseline="0" noProof="0" dirty="0">
                <a:solidFill>
                  <a:schemeClr val="bg1"/>
                </a:solidFill>
              </a:rPr>
              <a:t>15 August 2016</a:t>
            </a:r>
          </a:p>
        </p:txBody>
      </p:sp>
      <p:sp>
        <p:nvSpPr>
          <p:cNvPr id="21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1219170" rtl="0" eaLnBrk="1" latinLnBrk="0" hangingPunct="1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b="0" noProof="0" dirty="0">
                <a:solidFill>
                  <a:schemeClr val="bg1"/>
                </a:solidFill>
                <a:latin typeface="+mn-lt"/>
              </a:rPr>
              <a:t>Copyright © 2016 Deloitte Consulting LLP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100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10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9248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414125" y="6477000"/>
            <a:ext cx="30797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100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10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9424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State</a:t>
            </a:r>
            <a:r>
              <a:rPr lang="en-US" sz="650" baseline="0" noProof="0" dirty="0">
                <a:solidFill>
                  <a:schemeClr val="bg1"/>
                </a:solidFill>
              </a:rPr>
              <a:t> of Rhode Island UHIP</a:t>
            </a:r>
            <a:endParaRPr lang="en-US" sz="650" noProof="0" dirty="0">
              <a:solidFill>
                <a:schemeClr val="bg1"/>
              </a:solidFill>
            </a:endParaRPr>
          </a:p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Core</a:t>
            </a:r>
            <a:r>
              <a:rPr lang="en-US" sz="650" baseline="0" noProof="0" dirty="0">
                <a:solidFill>
                  <a:schemeClr val="bg1"/>
                </a:solidFill>
              </a:rPr>
              <a:t> Scenario Testing - </a:t>
            </a:r>
            <a:fld id="{2D320FDA-AB0E-403E-92A8-B19CE3FC7648}" type="datetime3">
              <a:rPr lang="en-US" sz="650" baseline="0" noProof="0" smtClean="0">
                <a:solidFill>
                  <a:schemeClr val="bg1"/>
                </a:solidFill>
              </a:rPr>
              <a:pPr marL="0" indent="0" algn="r">
                <a:spcBef>
                  <a:spcPts val="0"/>
                </a:spcBef>
                <a:buSzPct val="100000"/>
                <a:buFont typeface="Arial"/>
                <a:buNone/>
              </a:pPr>
              <a:t>30 June 2023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21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2016 Deloitte Consulting LLP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53322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21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2016 Deloitte Development LLC. All rights reserved.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87691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1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54100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06153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D0D3E-CDC9-BE7F-D3D2-6B14FF5B8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7C0DC-0EC9-B2A8-24DE-0A5C88263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DEACA-7BCB-A0C7-3A2D-32E74848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B7BFE-C1DC-F32B-39F8-5878C648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B5F98-CCA1-E6FF-5328-AEA041CB0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508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RI</a:t>
            </a:r>
            <a:r>
              <a:rPr lang="en-US" sz="650" baseline="0" noProof="0" dirty="0">
                <a:solidFill>
                  <a:schemeClr val="bg1"/>
                </a:solidFill>
              </a:rPr>
              <a:t> UHIP Contract Finance Meeting</a:t>
            </a:r>
          </a:p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baseline="0" noProof="0" dirty="0">
                <a:solidFill>
                  <a:schemeClr val="bg1"/>
                </a:solidFill>
              </a:rPr>
              <a:t>10 August 2016</a:t>
            </a:r>
          </a:p>
        </p:txBody>
      </p:sp>
      <p:sp>
        <p:nvSpPr>
          <p:cNvPr id="13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2016 Deloitte Development LLC. All rights reserved.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98941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5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1219170" rtl="0" eaLnBrk="1" latinLnBrk="0" hangingPunct="1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b="0" noProof="0" dirty="0">
                <a:solidFill>
                  <a:schemeClr val="bg1"/>
                </a:solidFill>
                <a:latin typeface="+mn-lt"/>
              </a:rPr>
              <a:t>Copyright © 2016 Deloitte Consulting LLP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32485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9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2016 Deloitte Development LLC.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05120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5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2016 Deloitte Development LLC. All rights reserved.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24447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91"/>
            <a:ext cx="9348787" cy="4633910"/>
          </a:xfrm>
          <a:prstGeom prst="rect">
            <a:avLst/>
          </a:prstGeom>
        </p:spPr>
        <p:txBody>
          <a:bodyPr/>
          <a:lstStyle>
            <a:lvl1pPr>
              <a:tabLst>
                <a:tab pos="8972326" algn="r"/>
              </a:tabLst>
              <a:defRPr/>
            </a:lvl1pPr>
            <a:lvl2pPr>
              <a:tabLst>
                <a:tab pos="8972326" algn="r"/>
              </a:tabLst>
              <a:defRPr/>
            </a:lvl2pPr>
            <a:lvl3pPr>
              <a:tabLst>
                <a:tab pos="8972326" algn="r"/>
              </a:tabLst>
              <a:defRPr/>
            </a:lvl3pPr>
            <a:lvl4pPr>
              <a:tabLst>
                <a:tab pos="8972326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  <a:lvl6pPr>
              <a:tabLst>
                <a:tab pos="8972326" algn="r"/>
              </a:tabLst>
              <a:defRPr/>
            </a:lvl6pPr>
            <a:lvl7pPr>
              <a:tabLst>
                <a:tab pos="8972326" algn="r"/>
              </a:tabLst>
              <a:defRPr/>
            </a:lvl7pPr>
            <a:lvl8pPr>
              <a:tabLst>
                <a:tab pos="8972326" algn="r"/>
              </a:tabLst>
              <a:defRPr/>
            </a:lvl8pPr>
            <a:lvl9pPr>
              <a:tabLst>
                <a:tab pos="8972326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0014715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604867" y="1700213"/>
            <a:ext cx="6117233" cy="4598988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90"/>
            <a:ext cx="4333663" cy="4633911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012041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469900" y="1665290"/>
            <a:ext cx="11252200" cy="463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0374683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0" y="1665818"/>
            <a:ext cx="11252200" cy="46333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>
              <a:buFontTx/>
              <a:buNone/>
              <a:defRPr/>
            </a:lvl1pPr>
            <a:lvl2pPr marL="127000" indent="-127000" algn="l">
              <a:buClrTx/>
              <a:buSzPct val="100000"/>
              <a:buFont typeface="Arial" panose="020B0604020202020204" pitchFamily="34" charset="0"/>
              <a:buChar char="•"/>
              <a:defRPr/>
            </a:lvl2pPr>
            <a:lvl3pPr marL="279400" indent="-127000" algn="l">
              <a:buClrTx/>
              <a:buSzPct val="100000"/>
              <a:buFont typeface="Arial" panose="020B0604020202020204" pitchFamily="34" charset="0"/>
              <a:buChar char="−"/>
              <a:defRPr/>
            </a:lvl3pPr>
            <a:lvl4pPr marL="431800" indent="-127000" algn="l">
              <a:buClrTx/>
              <a:buSzPct val="100000"/>
              <a:buFont typeface="Arial" panose="020B0604020202020204" pitchFamily="34" charset="0"/>
              <a:buChar char="◦"/>
              <a:defRPr/>
            </a:lvl4pPr>
            <a:lvl5pPr marL="584200" indent="-127000" algn="l">
              <a:buClrTx/>
              <a:buSzPct val="100000"/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82190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0" y="1676402"/>
            <a:ext cx="11252200" cy="4622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800281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468000" y="2054581"/>
            <a:ext cx="11252200" cy="3928209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8000" y="1659816"/>
            <a:ext cx="11252200" cy="3571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221361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1DA63-713A-3CBC-8440-B1AEC9627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6C4FC-53E7-2CBA-7FAE-B2FD040BF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628AA-B97A-191D-E402-AF3B4FDC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5CEB3-AD26-2D40-C7E5-6AEBA340D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FAC2B-5A41-8474-2C1C-D84302F0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464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468000" y="2051999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8000" y="1665289"/>
            <a:ext cx="3600000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296000" y="2051998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296003" y="1665288"/>
            <a:ext cx="3600000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8086960" y="2051999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8086959" y="1659145"/>
            <a:ext cx="3600000" cy="39825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6"/>
            <a:ext cx="11252200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5413988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468000" y="1665288"/>
            <a:ext cx="5328000" cy="4622507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56000"/>
            <a:ext cx="5328000" cy="4631795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948250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9"/>
            <a:ext cx="4431857" cy="4633913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482100" y="1700213"/>
            <a:ext cx="6240000" cy="4598989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5220764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8"/>
            <a:ext cx="5328000" cy="463391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 sz="1600"/>
            </a:lvl1pPr>
            <a:lvl2pPr>
              <a:tabLst>
                <a:tab pos="6705432" algn="r"/>
              </a:tabLst>
              <a:defRPr sz="1600"/>
            </a:lvl2pPr>
            <a:lvl3pPr>
              <a:tabLst>
                <a:tab pos="6705432" algn="r"/>
              </a:tabLst>
              <a:defRPr sz="1600"/>
            </a:lvl3pPr>
            <a:lvl4pPr>
              <a:tabLst>
                <a:tab pos="6705432" algn="r"/>
              </a:tabLst>
              <a:defRPr sz="1600"/>
            </a:lvl4pPr>
            <a:lvl5pPr>
              <a:tabLst>
                <a:tab pos="6705432" algn="r"/>
              </a:tabLst>
              <a:defRPr sz="1000" baseline="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65288"/>
            <a:ext cx="5328000" cy="463391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 sz="1600"/>
            </a:lvl1pPr>
            <a:lvl2pPr>
              <a:tabLst>
                <a:tab pos="6705432" algn="r"/>
              </a:tabLst>
              <a:defRPr sz="1600"/>
            </a:lvl2pPr>
            <a:lvl3pPr>
              <a:tabLst>
                <a:tab pos="6705432" algn="r"/>
              </a:tabLst>
              <a:defRPr sz="1600"/>
            </a:lvl3pPr>
            <a:lvl4pPr>
              <a:tabLst>
                <a:tab pos="6705432" algn="r"/>
              </a:tabLst>
              <a:defRPr sz="1600"/>
            </a:lvl4pPr>
            <a:lvl5pPr>
              <a:tabLst>
                <a:tab pos="6705432" algn="r"/>
              </a:tabLst>
              <a:defRPr sz="1000" baseline="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589323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8"/>
            <a:ext cx="5480400" cy="431750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239584" y="2125013"/>
            <a:ext cx="5482516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239584" y="1655763"/>
            <a:ext cx="5482516" cy="42068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9989116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239584" y="2125013"/>
            <a:ext cx="5482516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239585" y="1654028"/>
            <a:ext cx="5482516" cy="42068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469900" y="2125013"/>
            <a:ext cx="5482517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469898" y="1665288"/>
            <a:ext cx="5482517" cy="40942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8637681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8609" y="1700213"/>
            <a:ext cx="3639312" cy="2052830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82784" y="1700213"/>
            <a:ext cx="3639316" cy="2059099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284188" y="1700212"/>
            <a:ext cx="3636962" cy="2057767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478609" y="3832225"/>
            <a:ext cx="3639312" cy="21814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4278313" y="3832224"/>
            <a:ext cx="3636962" cy="21866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8082784" y="3832224"/>
            <a:ext cx="3639316" cy="218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3713983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1155228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9900" y="402586"/>
            <a:ext cx="11252200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899" y="1857892"/>
            <a:ext cx="5544000" cy="1695451"/>
          </a:xfrm>
        </p:spPr>
        <p:txBody>
          <a:bodyPr/>
          <a:lstStyle>
            <a:lvl1pPr marL="0" indent="0" algn="l">
              <a:spcAft>
                <a:spcPts val="1333"/>
              </a:spcAft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177462" y="1857892"/>
            <a:ext cx="5544000" cy="1695451"/>
          </a:xfrm>
        </p:spPr>
        <p:txBody>
          <a:bodyPr/>
          <a:lstStyle>
            <a:lvl1pPr marL="0" indent="0" algn="l">
              <a:spcAft>
                <a:spcPts val="1333"/>
              </a:spcAft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469899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167796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9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67635" y="1857892"/>
            <a:ext cx="1244161" cy="549275"/>
          </a:xfr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20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34795" y="1863917"/>
            <a:ext cx="1244906" cy="549275"/>
          </a:xfr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379058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899" y="1857892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177462" y="1857892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69899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167796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67635" y="1857892"/>
            <a:ext cx="1244161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469899" y="4249681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177460" y="4249681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469899" y="4103519"/>
            <a:ext cx="5544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6167796" y="4103519"/>
            <a:ext cx="5544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4700436" y="4249683"/>
            <a:ext cx="1274916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10459036" y="4248209"/>
            <a:ext cx="1244160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34795" y="1863917"/>
            <a:ext cx="1244906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666016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543BA-91B3-D36E-61BA-6E92A601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4D02-7C0C-95BD-9D43-F021C9146F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9882B-71EA-3346-BAB9-C3B8717FD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CAFAD-E57D-7442-7D78-D354809C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952A1-040F-5316-005C-92036A4A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03B97-BAE3-8B97-0B1E-06E02D0C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2489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278313" y="1705968"/>
            <a:ext cx="3636962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9900" y="1705968"/>
            <a:ext cx="362743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104176" y="1705968"/>
            <a:ext cx="3629025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278313" y="1851441"/>
            <a:ext cx="3630168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9900" y="1851441"/>
            <a:ext cx="3627438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093075" y="1851441"/>
            <a:ext cx="3629025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8204913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900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130100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56633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243366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948028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9" imgH="631" progId="TCLayout.ActiveDocument.1">
                  <p:embed/>
                </p:oleObj>
              </mc:Choice>
              <mc:Fallback>
                <p:oleObj name="think-cell Slide" r:id="rId3" imgW="629" imgH="631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5017881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596651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5325" y="4102100"/>
            <a:ext cx="8555263" cy="2197101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80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9402597" y="4102100"/>
            <a:ext cx="2319503" cy="1725448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r>
              <a:rPr lang="en-US" sz="1200" noProof="0" dirty="0"/>
              <a:t>Insert sponsorship mark here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402598" y="5935479"/>
            <a:ext cx="2319501" cy="363723"/>
          </a:xfrm>
        </p:spPr>
        <p:txBody>
          <a:bodyPr anchor="b" anchorCtr="0"/>
          <a:lstStyle>
            <a:lvl1pPr>
              <a:lnSpc>
                <a:spcPct val="100000"/>
              </a:lnSpc>
              <a:defRPr sz="1267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0" name="Group 19"/>
          <p:cNvGrpSpPr>
            <a:grpSpLocks noChangeAspect="1"/>
          </p:cNvGrpSpPr>
          <p:nvPr userDrawn="1"/>
        </p:nvGrpSpPr>
        <p:grpSpPr>
          <a:xfrm>
            <a:off x="475325" y="457200"/>
            <a:ext cx="1998000" cy="374400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91819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6/30/23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77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8F0C4-2863-A442-12A6-421769D3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DD5A1-CB80-B528-8DAF-1DEE4F0B2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5263A-AB46-8CE6-B3D0-441C5F654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097D1E-560A-5061-FA1E-289ED2B8CC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9AEB79-89FD-67BD-F014-3A7E7A03B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17D67F-9E22-D5DE-345A-0686A9015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BA7CC9-0B68-68B8-A8F3-F5558205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F1CA6-A59D-F5B8-2411-979441BB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2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94CF8-970D-41F1-2C07-F66988DB7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2D405-3DFF-45B5-BA04-582AAFAC7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5BF55-9E3D-C0A5-14CD-1E3B96F88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43D59-643D-AFB4-CC60-B12A564ED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055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A143A-385D-81AE-B997-D4715CA1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F27EB-2761-A62E-6370-041095BC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00C5DA-63D1-3CE9-2DEB-343FBEB5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2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42A66-E435-98F0-61D2-6561FABD4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85DAA-F35A-3AEB-EEF0-C9DEA4D44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190A2-B589-6ACD-F3D7-EC9CBD1DA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74738-9CAC-1681-EEBB-EDD62DEC0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6EFFD-2B70-D06A-F252-5CB4042F6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31323-5E4D-2C92-24F5-785E5D2DF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4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DC475-CD04-F6DC-665B-4BDA02EDB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D459E1-DF34-9E1F-80D5-2CF8E15B1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4A04F-20E1-4CBF-A48A-7CC5F46DA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BB168-9D20-4CD0-FCEB-CAB0AE08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F8327-8D26-20BB-E4D4-BB9D1D3F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A696D-D94E-9508-C7E1-43BD9D36D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3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21" Type="http://schemas.openxmlformats.org/officeDocument/2006/relationships/slideLayout" Target="../slideLayouts/slideLayout33.xml"/><Relationship Id="rId34" Type="http://schemas.openxmlformats.org/officeDocument/2006/relationships/theme" Target="../theme/theme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slideLayout" Target="../slideLayouts/slideLayout44.xml"/><Relationship Id="rId37" Type="http://schemas.openxmlformats.org/officeDocument/2006/relationships/image" Target="NUL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474C3A-D33C-01BA-26CA-F16DC6E5A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B1AAE-12CC-4666-D1C2-06473B72D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A3032-CC65-3EBC-4035-2E0813A91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4230-E82B-474D-9F62-F19B1C8053E3}" type="datetimeFigureOut">
              <a:rPr lang="en-US" smtClean="0"/>
              <a:t>6/30/23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76470-A8CC-A725-DDB5-B39D0675E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91BF5-5DE9-3791-470A-ACA5882F3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4F88-CEEA-4573-A794-17C42B437A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67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35"/>
            </p:custData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270" imgH="270" progId="TCLayout.ActiveDocument.1">
                  <p:embed/>
                </p:oleObj>
              </mc:Choice>
              <mc:Fallback>
                <p:oleObj name="think-cell Slide" r:id="rId36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69900" y="402586"/>
            <a:ext cx="11252200" cy="6921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469900" y="1665290"/>
            <a:ext cx="11252200" cy="463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318D3B-AFE5-4589-BE88-F54F69F135E0}"/>
              </a:ext>
            </a:extLst>
          </p:cNvPr>
          <p:cNvSpPr txBox="1"/>
          <p:nvPr userDrawn="1"/>
        </p:nvSpPr>
        <p:spPr>
          <a:xfrm>
            <a:off x="11414125" y="6477000"/>
            <a:ext cx="30797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800" noProof="0" smtClean="0">
                <a:solidFill>
                  <a:schemeClr val="tx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7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</p:sldLayoutIdLst>
  <p:transition>
    <p:fade/>
  </p:transition>
  <p:hf hdr="0" dt="0"/>
  <p:txStyles>
    <p:titleStyle>
      <a:lvl1pPr algn="l" defTabSz="121917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spcAft>
          <a:spcPts val="1333"/>
        </a:spcAft>
        <a:buSzPct val="100000"/>
        <a:buFontTx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270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•"/>
        <a:defRPr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2794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−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4318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◦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4200" indent="-127000" algn="l" defTabSz="1064657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098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968">
          <p15:clr>
            <a:srgbClr val="F26B43"/>
          </p15:clr>
        </p15:guide>
        <p15:guide id="4" pos="296">
          <p15:clr>
            <a:srgbClr val="F26B43"/>
          </p15:clr>
        </p15:guide>
        <p15:guide id="5" pos="7384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245">
          <p15:clr>
            <a:srgbClr val="F26B43"/>
          </p15:clr>
        </p15:guide>
        <p15:guide id="8" orient="horz" pos="4081">
          <p15:clr>
            <a:srgbClr val="F26B43"/>
          </p15:clr>
        </p15:guide>
        <p15:guide id="9" pos="4986">
          <p15:clr>
            <a:srgbClr val="F26B43"/>
          </p15:clr>
        </p15:guide>
        <p15:guide id="10" pos="1382">
          <p15:clr>
            <a:srgbClr val="F26B43"/>
          </p15:clr>
        </p15:guide>
        <p15:guide id="11" pos="1496">
          <p15:clr>
            <a:srgbClr val="F26B43"/>
          </p15:clr>
        </p15:guide>
        <p15:guide id="12" pos="2581">
          <p15:clr>
            <a:srgbClr val="F26B43"/>
          </p15:clr>
        </p15:guide>
        <p15:guide id="13" pos="2695">
          <p15:clr>
            <a:srgbClr val="F26B43"/>
          </p15:clr>
        </p15:guide>
        <p15:guide id="14" pos="6185">
          <p15:clr>
            <a:srgbClr val="F26B43"/>
          </p15:clr>
        </p15:guide>
        <p15:guide id="15" pos="3783">
          <p15:clr>
            <a:srgbClr val="F26B43"/>
          </p15:clr>
        </p15:guide>
        <p15:guide id="16" pos="3896">
          <p15:clr>
            <a:srgbClr val="F26B43"/>
          </p15:clr>
        </p15:guide>
        <p15:guide id="17" pos="3840">
          <p15:clr>
            <a:srgbClr val="F26B43"/>
          </p15:clr>
        </p15:guide>
        <p15:guide id="18" pos="6299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orient="horz" pos="641">
          <p15:clr>
            <a:srgbClr val="F26B43"/>
          </p15:clr>
        </p15:guide>
        <p15:guide id="21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9BDCF-0734-43CD-9977-F57C2987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2000" y="1530000"/>
            <a:ext cx="4060130" cy="3998930"/>
          </a:xfrm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en-US" sz="2400" dirty="0"/>
              <a:t> </a:t>
            </a:r>
          </a:p>
        </p:txBody>
      </p:sp>
      <p:sp>
        <p:nvSpPr>
          <p:cNvPr id="7" name="TextBox 6" descr="One Care : Care Model Focus Initiative (CMFI)&#10;">
            <a:extLst>
              <a:ext uri="{FF2B5EF4-FFF2-40B4-BE49-F238E27FC236}">
                <a16:creationId xmlns:a16="http://schemas.microsoft.com/office/drawing/2014/main" id="{BB8E0900-4C50-461D-BC16-31DD6FA0940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379811" y="2870310"/>
            <a:ext cx="3724508" cy="13183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One Care </a:t>
            </a:r>
          </a:p>
          <a:p>
            <a:pPr algn="ctr">
              <a:spcBef>
                <a:spcPts val="200"/>
              </a:spcBef>
              <a:buSzPct val="100000"/>
              <a:defRPr/>
            </a:pPr>
            <a:r>
              <a:rPr lang="en-US" sz="2800" b="1" dirty="0">
                <a:latin typeface="Verdana"/>
                <a:ea typeface="Verdana"/>
              </a:rPr>
              <a:t>&amp; SCO Comparison</a:t>
            </a:r>
            <a:endParaRPr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Verdan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E50AE7-9019-4925-A94B-8044E6339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541" y="457200"/>
            <a:ext cx="1718830" cy="859415"/>
          </a:xfrm>
          <a:prstGeom prst="rect">
            <a:avLst/>
          </a:prstGeom>
        </p:spPr>
      </p:pic>
      <p:sp>
        <p:nvSpPr>
          <p:cNvPr id="9" name="Text Placeholder 3" descr="March 10, 2022&#10;">
            <a:extLst>
              <a:ext uri="{FF2B5EF4-FFF2-40B4-BE49-F238E27FC236}">
                <a16:creationId xmlns:a16="http://schemas.microsoft.com/office/drawing/2014/main" id="{E849F157-6FB6-41B1-9D39-92E2BD2A6BF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spcAft>
                <a:spcPts val="0"/>
              </a:spcAft>
              <a:buSzPct val="100000"/>
              <a:buFontTx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00" indent="-127000" algn="l" defTabSz="1219170" rtl="0" eaLnBrk="1" latinLnBrk="0" hangingPunct="1">
              <a:spcBef>
                <a:spcPts val="0"/>
              </a:spcBef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 lang="en-US"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79400" indent="-127000" algn="l" defTabSz="1219170" rtl="0" eaLnBrk="1" latinLnBrk="0" hangingPunct="1">
              <a:spcBef>
                <a:spcPts val="0"/>
              </a:spcBef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lang="en-US"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431800" indent="-127000" algn="l" defTabSz="1219170" rtl="0" eaLnBrk="1" latinLnBrk="0" hangingPunct="1">
              <a:spcBef>
                <a:spcPts val="0"/>
              </a:spcBef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 lang="en-US" sz="1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584200" indent="-127000" algn="l" defTabSz="1064657" rtl="0" eaLnBrk="1" latinLnBrk="0" hangingPunct="1">
              <a:spcBef>
                <a:spcPts val="0"/>
              </a:spcBef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tabLst/>
              <a:defRPr lang="en-US" sz="1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710382" indent="-235194" algn="l" defTabSz="1219170" rtl="0" eaLnBrk="1" latinLnBrk="0" hangingPunct="1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0382" indent="-235194" algn="l" defTabSz="1219170" rtl="0" eaLnBrk="1" latinLnBrk="0" hangingPunct="1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0382" indent="-235194" algn="l" defTabSz="1219170" rtl="0" eaLnBrk="1" latinLnBrk="0" hangingPunct="1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0382" indent="-235194" algn="l" defTabSz="1219170" rtl="0" eaLnBrk="1" latinLnBrk="0" hangingPunct="1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1200" dirty="0">
                <a:latin typeface="Verdana"/>
              </a:rPr>
              <a:t>June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2023</a:t>
            </a:r>
          </a:p>
        </p:txBody>
      </p:sp>
      <p:sp>
        <p:nvSpPr>
          <p:cNvPr id="10" name="Subtitle 2" descr="Core Team Meeting: Care Team Roles/Composition, Assessment Process/Timing&#10;">
            <a:extLst>
              <a:ext uri="{FF2B5EF4-FFF2-40B4-BE49-F238E27FC236}">
                <a16:creationId xmlns:a16="http://schemas.microsoft.com/office/drawing/2014/main" id="{BCD8F317-1ACE-46A3-8C4A-C9AC7D18EB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326" y="5845180"/>
            <a:ext cx="10458973" cy="505645"/>
          </a:xfrm>
        </p:spPr>
        <p:txBody>
          <a:bodyPr/>
          <a:lstStyle/>
          <a:p>
            <a:endParaRPr kumimoji="0" 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750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Integrated Care Program Eligibility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DA0DE30-40D0-4769-A7C9-B4397C469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775013"/>
              </p:ext>
            </p:extLst>
          </p:nvPr>
        </p:nvGraphicFramePr>
        <p:xfrm>
          <a:off x="469899" y="940159"/>
          <a:ext cx="11252196" cy="543999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9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8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18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636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One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Care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 PACE</a:t>
                      </a:r>
                      <a:endParaRPr lang="en-US" sz="18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Senior Care Options (SCO)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983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Eligible Ages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marR="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Age 21-64</a:t>
                      </a:r>
                    </a:p>
                    <a:p>
                      <a:pPr marL="274320" marR="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65+ (if already enrolled in One Care and maintain MassHealth Standard and CommonHealth)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Age 55+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Age 65+ (individuals on the Frail Elder Waiver can only join SCO) 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712747"/>
                  </a:ext>
                </a:extLst>
              </a:tr>
              <a:tr h="30833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MassHealth Coverage Types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MassHealth Standard</a:t>
                      </a:r>
                    </a:p>
                    <a:p>
                      <a:pPr marL="274320" lvl="4" indent="-27432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CommonHealth 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MassHealth Standard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MassHealth Standard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89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</a:rPr>
                        <a:t>Waiver Coverage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 defTabSz="913429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dirty="0"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</a:rPr>
                        <a:t>Frail Elder Waiver (FEW)</a:t>
                      </a:r>
                      <a:endParaRPr lang="en-US" dirty="0"/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</a:rPr>
                        <a:t>FEW benefits available to all SCO members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336333"/>
                  </a:ext>
                </a:extLst>
              </a:tr>
              <a:tr h="46189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Clinical Assessment Required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 - But all members must be disabled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Yes - Must be certified as needing nursing home level of care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059251"/>
                  </a:ext>
                </a:extLst>
              </a:tr>
              <a:tr h="61718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Medicare Eligibility Required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</a:rPr>
                        <a:t>Must be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eligible for Medicare A, B, and D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No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May be eligible for Medicare A, B, and D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May be private pay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May be eligible for Medicare A, B, and 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36426"/>
                  </a:ext>
                </a:extLst>
              </a:tr>
              <a:tr h="105696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Geography (by county)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All except: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Dukes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Nantucket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All except: 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Barnstable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Dukes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Nantucket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All except: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Dukes </a:t>
                      </a:r>
                    </a:p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Nantucket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01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76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Integrated Care Program Benefits</a:t>
            </a:r>
          </a:p>
        </p:txBody>
      </p:sp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8C48E52-7019-41DD-9266-2DEF6AED2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788047"/>
              </p:ext>
            </p:extLst>
          </p:nvPr>
        </p:nvGraphicFramePr>
        <p:xfrm>
          <a:off x="469899" y="940159"/>
          <a:ext cx="11252198" cy="339984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96698">
                  <a:extLst>
                    <a:ext uri="{9D8B030D-6E8A-4147-A177-3AD203B41FA5}">
                      <a16:colId xmlns:a16="http://schemas.microsoft.com/office/drawing/2014/main" val="642527899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204261602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2232229006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269576387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999337522"/>
                    </a:ext>
                  </a:extLst>
                </a:gridCol>
              </a:tblGrid>
              <a:tr h="29921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One Care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PACE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SCO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MassHealth FFS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898936"/>
                  </a:ext>
                </a:extLst>
              </a:tr>
              <a:tr h="47376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Care Coordination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Through the One Care Plan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Through the PACE Organization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Through the SCO Plan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Not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607845"/>
                  </a:ext>
                </a:extLst>
              </a:tr>
              <a:tr h="47376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Additional Coordination Support</a:t>
                      </a:r>
                      <a:endParaRPr lang="en-US" sz="1600" b="1" dirty="0">
                        <a:latin typeface="Avenir Book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Long Term Supports Coordinator (LTS-C)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Integrated Care Team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Geriatric Support Services Coordinator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600" dirty="0">
                        <a:highlight>
                          <a:srgbClr val="FFFF00"/>
                        </a:highlight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366570"/>
                  </a:ext>
                </a:extLst>
              </a:tr>
              <a:tr h="47376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Care Team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Yes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895915"/>
                  </a:ext>
                </a:extLst>
              </a:tr>
              <a:tr h="274283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Care Plan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0" dirty="0"/>
                        <a:t>No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98783"/>
                  </a:ext>
                </a:extLst>
              </a:tr>
              <a:tr h="872720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How services are requested</a:t>
                      </a:r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/>
                        <a:t>Member request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Provider request</a:t>
                      </a:r>
                    </a:p>
                    <a:p>
                      <a:pPr marL="274320" lvl="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Care Team</a:t>
                      </a:r>
                    </a:p>
                    <a:p>
                      <a:pPr marL="274320" lvl="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Care 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92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4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Integrated Care Program Benefits, continued...</a:t>
            </a:r>
          </a:p>
        </p:txBody>
      </p:sp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8C48E52-7019-41DD-9266-2DEF6AED2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624947"/>
              </p:ext>
            </p:extLst>
          </p:nvPr>
        </p:nvGraphicFramePr>
        <p:xfrm>
          <a:off x="469899" y="940159"/>
          <a:ext cx="11252198" cy="45720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96698">
                  <a:extLst>
                    <a:ext uri="{9D8B030D-6E8A-4147-A177-3AD203B41FA5}">
                      <a16:colId xmlns:a16="http://schemas.microsoft.com/office/drawing/2014/main" val="642527899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204261602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2232229006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269576387"/>
                    </a:ext>
                  </a:extLst>
                </a:gridCol>
                <a:gridCol w="2263875">
                  <a:extLst>
                    <a:ext uri="{9D8B030D-6E8A-4147-A177-3AD203B41FA5}">
                      <a16:colId xmlns:a16="http://schemas.microsoft.com/office/drawing/2014/main" val="1999337522"/>
                    </a:ext>
                  </a:extLst>
                </a:gridCol>
              </a:tblGrid>
              <a:tr h="29921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One Care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PACE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SCO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MassHealth FFS</a:t>
                      </a:r>
                      <a:endParaRPr lang="en-US" sz="18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898936"/>
                  </a:ext>
                </a:extLst>
              </a:tr>
              <a:tr h="47376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Service Delivery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Plan’s provider network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All-services provided at the PACE Center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Plan’s provider network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MassHealth provider network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895915"/>
                  </a:ext>
                </a:extLst>
              </a:tr>
              <a:tr h="274283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Copayments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No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No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No</a:t>
                      </a:r>
                      <a:endParaRPr lang="en-US" sz="1600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Yes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98783"/>
                  </a:ext>
                </a:extLst>
              </a:tr>
              <a:tr h="274283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Capitation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067010"/>
                  </a:ext>
                </a:extLst>
              </a:tr>
              <a:tr h="473762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Utilization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37561"/>
                  </a:ext>
                </a:extLst>
              </a:tr>
              <a:tr h="872720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Benefits</a:t>
                      </a:r>
                      <a:endParaRPr lang="en-US" sz="1600" b="1" dirty="0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Medicare Part A (hospital)</a:t>
                      </a: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Medicare Part B (outpatient)</a:t>
                      </a: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Medicare Part D (prescriptions)</a:t>
                      </a: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All MassHealth services (LTSS, dental, vision, and BH Diversionary Services)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en-US">
                        <a:latin typeface="Avenir Book" panose="02000503020000020003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92516"/>
                  </a:ext>
                </a:extLst>
              </a:tr>
              <a:tr h="107219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b="1" dirty="0"/>
                        <a:t>Differences between Integrated Care</a:t>
                      </a:r>
                      <a:endParaRPr lang="en-US" sz="1600" b="1" dirty="0">
                        <a:latin typeface="Avenir Book"/>
                      </a:endParaRPr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SCO Frail Elder Waiver Services 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Dental and Vision (SCO – through Supplemental Benefits) vs. One Care benefits through MassHealth State Plan </a:t>
                      </a: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Wellness Allowance (SCO plans HSA)</a:t>
                      </a:r>
                    </a:p>
                    <a:p>
                      <a:pPr marL="274320" indent="-27432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One Care and SCO plan networks are not always the same provider network </a:t>
                      </a:r>
                      <a:endParaRPr lang="en-US" sz="1600" dirty="0">
                        <a:latin typeface="Avenir Book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017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43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One Care and SCO Benefit Comparison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A5E002-69CD-4705-B4C0-D94174881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96974"/>
              </p:ext>
            </p:extLst>
          </p:nvPr>
        </p:nvGraphicFramePr>
        <p:xfrm>
          <a:off x="469899" y="940159"/>
          <a:ext cx="11252199" cy="43586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750733">
                  <a:extLst>
                    <a:ext uri="{9D8B030D-6E8A-4147-A177-3AD203B41FA5}">
                      <a16:colId xmlns:a16="http://schemas.microsoft.com/office/drawing/2014/main" val="1701282822"/>
                    </a:ext>
                  </a:extLst>
                </a:gridCol>
                <a:gridCol w="3750733">
                  <a:extLst>
                    <a:ext uri="{9D8B030D-6E8A-4147-A177-3AD203B41FA5}">
                      <a16:colId xmlns:a16="http://schemas.microsoft.com/office/drawing/2014/main" val="161125178"/>
                    </a:ext>
                  </a:extLst>
                </a:gridCol>
                <a:gridCol w="3750733">
                  <a:extLst>
                    <a:ext uri="{9D8B030D-6E8A-4147-A177-3AD203B41FA5}">
                      <a16:colId xmlns:a16="http://schemas.microsoft.com/office/drawing/2014/main" val="3902738278"/>
                    </a:ext>
                  </a:extLst>
                </a:gridCol>
              </a:tblGrid>
              <a:tr h="274320">
                <a:tc gridSpan="3"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rtl="0" fontAlgn="auto"/>
                      <a:r>
                        <a:rPr lang="en-US" sz="1800" dirty="0">
                          <a:effectLst/>
                        </a:rPr>
                        <a:t>​One Care and SCO cover the following MassHealth and Medicare Services</a:t>
                      </a: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Avenir Book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endParaRPr lang="en-US" sz="18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075886"/>
                  </a:ext>
                </a:extLst>
              </a:tr>
              <a:tr h="324981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indent="-27432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Adult Foster Care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Adult Day Health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Ambulance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Audiologist Services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BH Services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Chiropractic Care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Chronic Disease and Rehabilitation Hospital Inpatient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Community Health Center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Day Habilitation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Dental Services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Durable Medical Equipment Family Planning 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effectLst/>
                        </a:rPr>
                        <a:t>Group Adult Foster Care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Hearing Aid Services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marR="0" lvl="0" indent="-27432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Home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Hospice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Independent Nursing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Inpatient Hospital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Laboratory/X-ray/Imaging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Medically Necessary Non-Emergency Transportation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Nurse Midwife Services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Nurse Midwife Services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Orthotic Services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Outpatient Hospital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Outpatient Surgery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Oxygen and Respiratory Therapy Equipment</a:t>
                      </a:r>
                    </a:p>
                    <a:p>
                      <a:pPr marL="274320" lvl="0" indent="-274320" algn="l" defTabSz="121917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Personal Care Assistance </a:t>
                      </a:r>
                    </a:p>
                    <a:p>
                      <a:pPr marL="274320" lvl="0" indent="-274320" algn="l" defTabSz="121917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Pharmacy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74320" lvl="0" indent="-274320" algn="l" defTabSz="121917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Physician 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Podiatry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Prosthetics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Renal Dialysis Services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Skilled Nursing Facility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Speech and Hearing Services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Therapy: Physical, Occupational, and Speech/Language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Tobacco-cessation Services </a:t>
                      </a:r>
                      <a:endParaRPr lang="en-US" sz="1600" dirty="0"/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Vision Care</a:t>
                      </a:r>
                    </a:p>
                    <a:p>
                      <a:pPr marL="274320" lvl="0" indent="-274320">
                        <a:buNone/>
                      </a:pPr>
                      <a:endParaRPr lang="en-US" sz="1600" b="0" u="none" strike="noStrike" noProof="0" dirty="0">
                        <a:effectLst/>
                      </a:endParaRPr>
                    </a:p>
                    <a:p>
                      <a:pPr marL="274320" lvl="0" indent="-274320">
                        <a:buFont typeface="Arial" panose="020B0604020202020204" pitchFamily="34" charset="0"/>
                        <a:buNone/>
                      </a:pPr>
                      <a:r>
                        <a:rPr lang="en-US" sz="1600" b="1" u="none" strike="noStrike" noProof="0" dirty="0">
                          <a:effectLst/>
                        </a:rPr>
                        <a:t>Community-based Services:</a:t>
                      </a:r>
                      <a:endParaRPr lang="en-US" sz="1600" b="0" u="none" strike="noStrike" noProof="0" dirty="0">
                        <a:effectLst/>
                      </a:endParaRP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Medication Management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Respite Care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Medical Transportation</a:t>
                      </a:r>
                      <a:endParaRPr lang="en-US" sz="1600" b="0" i="0" u="none" strike="noStrike" noProof="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38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08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One Care and SCO Benefit Comparison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A5E002-69CD-4705-B4C0-D94174881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61132"/>
              </p:ext>
            </p:extLst>
          </p:nvPr>
        </p:nvGraphicFramePr>
        <p:xfrm>
          <a:off x="469899" y="940159"/>
          <a:ext cx="11252199" cy="36271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750733">
                  <a:extLst>
                    <a:ext uri="{9D8B030D-6E8A-4147-A177-3AD203B41FA5}">
                      <a16:colId xmlns:a16="http://schemas.microsoft.com/office/drawing/2014/main" val="1236268970"/>
                    </a:ext>
                  </a:extLst>
                </a:gridCol>
                <a:gridCol w="3750733">
                  <a:extLst>
                    <a:ext uri="{9D8B030D-6E8A-4147-A177-3AD203B41FA5}">
                      <a16:colId xmlns:a16="http://schemas.microsoft.com/office/drawing/2014/main" val="3426256324"/>
                    </a:ext>
                  </a:extLst>
                </a:gridCol>
                <a:gridCol w="3750733">
                  <a:extLst>
                    <a:ext uri="{9D8B030D-6E8A-4147-A177-3AD203B41FA5}">
                      <a16:colId xmlns:a16="http://schemas.microsoft.com/office/drawing/2014/main" val="83529416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rtl="0" fontAlgn="base"/>
                      <a:r>
                        <a:rPr lang="en-US" sz="1800" dirty="0">
                          <a:effectLst/>
                        </a:rPr>
                        <a:t>One Care​ Exclusive Benefits</a:t>
                      </a:r>
                      <a:endParaRPr lang="en-US" sz="18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0" fontAlgn="base"/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Senior Care Options Exclusive Benefits</a:t>
                      </a:r>
                    </a:p>
                  </a:txBody>
                  <a:tcPr/>
                </a:tc>
                <a:tc hMerge="1"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rtl="0" fontAlgn="base"/>
                      <a:r>
                        <a:rPr lang="en-US" sz="1800" dirty="0">
                          <a:effectLst/>
                        </a:rPr>
                        <a:t>Senior Care Options Exclusive Benefits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075886"/>
                  </a:ext>
                </a:extLst>
              </a:tr>
              <a:tr h="318018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indent="-27432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Social Transportation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PCA Cueing and Monitoring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Home Modifications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Home Care</a:t>
                      </a:r>
                    </a:p>
                    <a:p>
                      <a:pPr marL="274320" lvl="0" indent="-27432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Flexible Benefits for otherwise uncovered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Frail Elder Waiver Services: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Alzheimer’s/Dementia Coaching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Personal Care, Respite Care, Chore Services, Companion Services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Complex Care Training and Oversight (formerly Skilled Nursing)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Enhanced Technology/Cellular Personal Emergency Response System (PERS)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Environmental Accessibility Adaptations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Evidence Based Education Programs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Goal Engagement Program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endParaRPr lang="en-US" sz="1600" b="0" u="none" strike="noStrike" kern="1200" noProof="0" dirty="0">
                        <a:solidFill>
                          <a:schemeClr val="dk1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21917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Frail Elder Waiver Services continued: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Home Based Wandering Response Systems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Home Safety/Independence Evaluations (formerly Occupational Therapy)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Orientation and Mobility Services, Peer Support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Supportive Day Program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Supportive Home Care Aide</a:t>
                      </a:r>
                    </a:p>
                    <a:p>
                      <a:pPr marL="285750" indent="-285750" rtl="0" fontAlgn="base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u="none" strike="noStrike" noProof="0" dirty="0">
                          <a:effectLst/>
                        </a:rPr>
                        <a:t>Transitional Assistance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38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79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99" y="402587"/>
            <a:ext cx="11252200" cy="334102"/>
          </a:xfrm>
        </p:spPr>
        <p:txBody>
          <a:bodyPr/>
          <a:lstStyle/>
          <a:p>
            <a:r>
              <a:rPr lang="en-US" sz="2400" b="1" dirty="0"/>
              <a:t>Integrated Care Program Policy Differences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38FA0BA-E1B7-4C05-BD79-4133D5AB1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341769"/>
              </p:ext>
            </p:extLst>
          </p:nvPr>
        </p:nvGraphicFramePr>
        <p:xfrm>
          <a:off x="469899" y="940159"/>
          <a:ext cx="11252198" cy="62788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339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59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One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Care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 PACE</a:t>
                      </a:r>
                      <a:endParaRPr lang="en-US" sz="18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Senior Care Options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27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Continuity of Care for New Enrollees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marR="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712747"/>
                  </a:ext>
                </a:extLst>
              </a:tr>
              <a:tr h="63133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Health Savings Accounts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(gift card or similar offered by the plan)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27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Minimum Assessment Frequency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Bi-annual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059251"/>
                  </a:ext>
                </a:extLst>
              </a:tr>
              <a:tr h="25721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Passive Enrollment</a:t>
                      </a:r>
                    </a:p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(MassHealth occasionally auto enrolls members who are able to opt-out)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36426"/>
                  </a:ext>
                </a:extLst>
              </a:tr>
              <a:tr h="44427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Enrollments Processed by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MassHealth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PACE organization in partnership with MassHealth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SCO plan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475063"/>
                  </a:ext>
                </a:extLst>
              </a:tr>
              <a:tr h="1753713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Participating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4" indent="-34290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AutoNum type="arabicPeriod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Commonwealth Care Alliance</a:t>
                      </a:r>
                    </a:p>
                    <a:p>
                      <a:pPr marL="342900" lvl="4" indent="-34290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AutoNum type="arabicPeriod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Tufts Health Unify</a:t>
                      </a:r>
                    </a:p>
                    <a:p>
                      <a:pPr marL="342900" lvl="4" indent="-34290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United Healthcare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CHA PACE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Elder Service Plan of Harbor Health Services, Inc.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Element Care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Fallon Health-Summit ElderCare</a:t>
                      </a:r>
                    </a:p>
                    <a:p>
                      <a:pPr marL="342900" marR="0" lvl="4" indent="-342900" algn="l" defTabSz="121917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Mercy LIFE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Neighborhood PACE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Serenity Care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AutoNum type="arabicPeriod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Upham's Elder Service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4" indent="-342900" algn="l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AutoNum type="arabicPeriod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Commonwealth Care Alliance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AutoNum type="arabicPeriod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Fallon Health – NaviCare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AutoNum type="arabicPeriod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Senior Whole Health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AutoNum type="arabicPeriod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Tufts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AutoNum type="arabicPeriod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United Healthcare</a:t>
                      </a:r>
                    </a:p>
                    <a:p>
                      <a:pPr marL="342900" lvl="4" indent="-34290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3565A"/>
                        </a:buClr>
                        <a:buSzPct val="85000"/>
                        <a:buAutoNum type="arabicPeriod"/>
                      </a:pPr>
                      <a:r>
                        <a:rPr lang="en-US" sz="1600" b="0" kern="120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WellSense</a:t>
                      </a:r>
                      <a:endParaRPr lang="en-US" sz="1600" b="0" kern="1200" dirty="0" err="1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6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63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Integrated Care Program Policy Differences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38FA0BA-E1B7-4C05-BD79-4133D5AB1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839720"/>
              </p:ext>
            </p:extLst>
          </p:nvPr>
        </p:nvGraphicFramePr>
        <p:xfrm>
          <a:off x="469899" y="940159"/>
          <a:ext cx="11252198" cy="291998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339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986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One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Care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 PACE</a:t>
                      </a:r>
                      <a:endParaRPr lang="en-US" sz="18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Senior Care Options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89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My Ombudsman Services Available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349935"/>
                  </a:ext>
                </a:extLst>
              </a:tr>
              <a:tr h="58389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Federal Program Type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spc="0" baseline="0" dirty="0">
                          <a:solidFill>
                            <a:schemeClr val="tx1"/>
                          </a:solidFill>
                        </a:rPr>
                        <a:t>Medicare/Medicaid Demonstration Program (through 2025; FIDE-SNP after 2026)</a:t>
                      </a:r>
                      <a:endParaRPr lang="en-US" sz="1600" kern="1200" spc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R="45720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/>
                        <a:t>PACE Organization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</a:rPr>
                        <a:t>Fully-Integrated Dual Eligible Special Needs Plan (FIDE-SNP)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0328"/>
                  </a:ext>
                </a:extLst>
              </a:tr>
              <a:tr h="24657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Financing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Capitation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85000"/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Capitation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4320" lvl="4" indent="-274320" algn="l" defTabSz="913429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Capitation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244807"/>
                  </a:ext>
                </a:extLst>
              </a:tr>
              <a:tr h="246569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Federal 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Managed Care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PACE 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Managed Care Rule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9721"/>
                  </a:ext>
                </a:extLst>
              </a:tr>
              <a:tr h="246569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 defTabSz="913429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  <a:tabLst>
                          <a:tab pos="228600" algn="l"/>
                        </a:tabLst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 defTabSz="913429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  <a:tabLst>
                          <a:tab pos="228600" algn="l"/>
                        </a:tabLst>
                        <a:defRPr/>
                      </a:pP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012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82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Prioritization and Planning Overview">
            <a:extLst>
              <a:ext uri="{FF2B5EF4-FFF2-40B4-BE49-F238E27FC236}">
                <a16:creationId xmlns:a16="http://schemas.microsoft.com/office/drawing/2014/main" id="{FB254BFE-CC42-4B8F-B4BC-EA7EC9AB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Integrated Care Program Policy Differences, continued...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38FA0BA-E1B7-4C05-BD79-4133D5AB1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240064"/>
              </p:ext>
            </p:extLst>
          </p:nvPr>
        </p:nvGraphicFramePr>
        <p:xfrm>
          <a:off x="469899" y="940159"/>
          <a:ext cx="11252198" cy="410870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339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986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One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Care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 PACE</a:t>
                      </a:r>
                      <a:endParaRPr lang="en-US" sz="18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Senior Care Options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69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Rating Categories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F1: Facility-Based Care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C4: Transitional Living Need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C3B: Community Tier 3 – Very High Community Needs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C3A: Community Tier 3 – High Community Needs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C2B: Community Tier 2 – Community Very High 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Behavioral Health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C2A: Community Tier 2 – 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Community High Behavioral Health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C1: Community Tier 1 – Community Other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Medicaid only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dirty="0">
                          <a:latin typeface="Calibri"/>
                        </a:rPr>
                        <a:t>Dual Eligible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Community Other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Community Behavioral Health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Community Nursing Home Certifiable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Institutional – Tier 1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Institutional – Tier2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Institutional – Tier 3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Transition to Community</a:t>
                      </a:r>
                    </a:p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Transition to Institution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9721"/>
                  </a:ext>
                </a:extLst>
              </a:tr>
              <a:tr h="246569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Rating Category Descriptions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 defTabSz="913429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  <a:tabLst>
                          <a:tab pos="228600" algn="l"/>
                        </a:tabLst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</a:pP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4" indent="-285750" algn="l" defTabSz="913429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§"/>
                        <a:tabLst>
                          <a:tab pos="228600" algn="l"/>
                        </a:tabLst>
                        <a:defRPr/>
                      </a:pP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012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3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6_Deloitte_US_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spcBef>
            <a:spcPts val="200"/>
          </a:spcBef>
          <a:buSzPct val="100000"/>
          <a:defRPr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resentation5" id="{21219445-7334-4AA3-9246-0115222D80DA}" vid="{F469ED6C-1D06-4A16-8A79-F12014AA15C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42FC5B8B920D4BB6C445E99411392A" ma:contentTypeVersion="16" ma:contentTypeDescription="Create a new document." ma:contentTypeScope="" ma:versionID="73d7dfd0ddaccebe8f632143fcfc5692">
  <xsd:schema xmlns:xsd="http://www.w3.org/2001/XMLSchema" xmlns:xs="http://www.w3.org/2001/XMLSchema" xmlns:p="http://schemas.microsoft.com/office/2006/metadata/properties" xmlns:ns2="6f41c3f9-0ddd-4792-9cc5-2aa494f8de60" xmlns:ns3="3efdb8b0-c47e-4c3c-846a-2bf99d413b35" targetNamespace="http://schemas.microsoft.com/office/2006/metadata/properties" ma:root="true" ma:fieldsID="d736407010dfc4d07b20fe2691512503" ns2:_="" ns3:_="">
    <xsd:import namespace="6f41c3f9-0ddd-4792-9cc5-2aa494f8de60"/>
    <xsd:import namespace="3efdb8b0-c47e-4c3c-846a-2bf99d413b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opicofOutreach" minOccurs="0"/>
                <xsd:element ref="ns2:Dateoutreachs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1c3f9-0ddd-4792-9cc5-2aa494f8de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opicofOutreach" ma:index="22" nillable="true" ma:displayName="Topic of Outreach" ma:format="Dropdown" ma:internalName="TopicofOutreach">
      <xsd:simpleType>
        <xsd:restriction base="dms:Note">
          <xsd:maxLength value="255"/>
        </xsd:restriction>
      </xsd:simpleType>
    </xsd:element>
    <xsd:element name="Dateoutreachsent" ma:index="23" nillable="true" ma:displayName="Date outreach sent " ma:format="DateOnly" ma:internalName="Dateoutreachsent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fdb8b0-c47e-4c3c-846a-2bf99d413b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8b40b15-145b-42ce-8af4-d69715b8fbd9}" ma:internalName="TaxCatchAll" ma:showField="CatchAllData" ma:web="3efdb8b0-c47e-4c3c-846a-2bf99d413b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41c3f9-0ddd-4792-9cc5-2aa494f8de60">
      <Terms xmlns="http://schemas.microsoft.com/office/infopath/2007/PartnerControls"/>
    </lcf76f155ced4ddcb4097134ff3c332f>
    <TaxCatchAll xmlns="3efdb8b0-c47e-4c3c-846a-2bf99d413b35" xsi:nil="true"/>
    <SharedWithUsers xmlns="3efdb8b0-c47e-4c3c-846a-2bf99d413b35">
      <UserInfo>
        <DisplayName>Waheed, Mina</DisplayName>
        <AccountId>48</AccountId>
        <AccountType/>
      </UserInfo>
      <UserInfo>
        <DisplayName>Cass, Sean</DisplayName>
        <AccountId>49</AccountId>
        <AccountType/>
      </UserInfo>
    </SharedWithUsers>
    <TopicofOutreach xmlns="6f41c3f9-0ddd-4792-9cc5-2aa494f8de60" xsi:nil="true"/>
    <Dateoutreachsent xmlns="6f41c3f9-0ddd-4792-9cc5-2aa494f8de60" xsi:nil="true"/>
  </documentManagement>
</p:properties>
</file>

<file path=customXml/itemProps1.xml><?xml version="1.0" encoding="utf-8"?>
<ds:datastoreItem xmlns:ds="http://schemas.openxmlformats.org/officeDocument/2006/customXml" ds:itemID="{FF992C74-0E1D-48A2-964C-F6FD6CD3A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1c3f9-0ddd-4792-9cc5-2aa494f8de60"/>
    <ds:schemaRef ds:uri="3efdb8b0-c47e-4c3c-846a-2bf99d413b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76D729-44BC-4842-8188-807A2D45EB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14720F-0B7E-452F-A56B-80D5534A1241}">
  <ds:schemaRefs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1cd5d930-a369-4a99-ba97-27d753c5316f"/>
    <ds:schemaRef ds:uri="81055abd-31d4-4be0-b89d-6fffcb4547d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6f41c3f9-0ddd-4792-9cc5-2aa494f8de60"/>
    <ds:schemaRef ds:uri="3efdb8b0-c47e-4c3c-846a-2bf99d413b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910</Words>
  <Application>Microsoft Macintosh PowerPoint</Application>
  <PresentationFormat>Widescreen</PresentationFormat>
  <Paragraphs>263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Avenir Book</vt:lpstr>
      <vt:lpstr>Calibri</vt:lpstr>
      <vt:lpstr>Calibri Light</vt:lpstr>
      <vt:lpstr>Verdana</vt:lpstr>
      <vt:lpstr>Wingdings</vt:lpstr>
      <vt:lpstr>Office Theme</vt:lpstr>
      <vt:lpstr>36_Deloitte_US_Onscreen</vt:lpstr>
      <vt:lpstr>think-cell Slide</vt:lpstr>
      <vt:lpstr> </vt:lpstr>
      <vt:lpstr>Integrated Care Program Eligibility </vt:lpstr>
      <vt:lpstr>Integrated Care Program Benefits</vt:lpstr>
      <vt:lpstr>Integrated Care Program Benefits, continued...</vt:lpstr>
      <vt:lpstr>One Care and SCO Benefit Comparison</vt:lpstr>
      <vt:lpstr>One Care and SCO Benefit Comparison</vt:lpstr>
      <vt:lpstr>Integrated Care Program Policy Differences</vt:lpstr>
      <vt:lpstr>Integrated Care Program Policy Differences</vt:lpstr>
      <vt:lpstr>Integrated Care Program Policy Differences, continued...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Care Program Eligibility</dc:title>
  <dc:creator>McGill, Henri M. (EHS)</dc:creator>
  <cp:lastModifiedBy>Cohen, Daniel (EHS)</cp:lastModifiedBy>
  <cp:revision>174</cp:revision>
  <dcterms:created xsi:type="dcterms:W3CDTF">2022-12-09T15:01:50Z</dcterms:created>
  <dcterms:modified xsi:type="dcterms:W3CDTF">2023-06-30T18:26:58Z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0x010100B642FC5B8B920D4BB6C445E99411392A</vt:lpwstr>
  </property>
  <property fmtid="{D5CDD505-2E9C-101B-9397-08002B2CF9AE}" pid="3" name="MediaServiceImageTags">
    <vt:lpwstr/>
  </property>
  <property fmtid="{D5CDD505-2E9C-101B-9397-08002B2CF9AE}" pid="4" name="MSIP_Label_ea60d57e-af5b-4752-ac57-3e4f28ca11dc_Enabled">
    <vt:lpwstr>true</vt:lpwstr>
  </property>
  <property fmtid="{D5CDD505-2E9C-101B-9397-08002B2CF9AE}" pid="5" name="MSIP_Label_ea60d57e-af5b-4752-ac57-3e4f28ca11dc_SetDate">
    <vt:lpwstr>2023-04-19T17:31:31Z</vt:lpwstr>
  </property>
  <property fmtid="{D5CDD505-2E9C-101B-9397-08002B2CF9AE}" pid="6" name="MSIP_Label_ea60d57e-af5b-4752-ac57-3e4f28ca11dc_Method">
    <vt:lpwstr>Standard</vt:lpwstr>
  </property>
  <property fmtid="{D5CDD505-2E9C-101B-9397-08002B2CF9AE}" pid="7" name="MSIP_Label_ea60d57e-af5b-4752-ac57-3e4f28ca11dc_Name">
    <vt:lpwstr>ea60d57e-af5b-4752-ac57-3e4f28ca11dc</vt:lpwstr>
  </property>
  <property fmtid="{D5CDD505-2E9C-101B-9397-08002B2CF9AE}" pid="8" name="MSIP_Label_ea60d57e-af5b-4752-ac57-3e4f28ca11dc_SiteId">
    <vt:lpwstr>36da45f1-dd2c-4d1f-af13-5abe46b99921</vt:lpwstr>
  </property>
  <property fmtid="{D5CDD505-2E9C-101B-9397-08002B2CF9AE}" pid="9" name="MSIP_Label_ea60d57e-af5b-4752-ac57-3e4f28ca11dc_ActionId">
    <vt:lpwstr>4b857b33-3cd9-4010-8dd8-5800f5d29f31</vt:lpwstr>
  </property>
  <property fmtid="{D5CDD505-2E9C-101B-9397-08002B2CF9AE}" pid="10" name="MSIP_Label_ea60d57e-af5b-4752-ac57-3e4f28ca11dc_ContentBits">
    <vt:lpwstr>0</vt:lpwstr>
  </property>
</Properties>
</file>