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147470183" r:id="rId5"/>
    <p:sldId id="2147470343" r:id="rId6"/>
    <p:sldId id="2147470560" r:id="rId7"/>
    <p:sldId id="2147470561" r:id="rId8"/>
    <p:sldId id="2147470562" r:id="rId9"/>
    <p:sldId id="2147470563" r:id="rId10"/>
    <p:sldId id="2147470571" r:id="rId11"/>
    <p:sldId id="2147470577" r:id="rId12"/>
    <p:sldId id="2147470569" r:id="rId13"/>
    <p:sldId id="2147470586" r:id="rId14"/>
    <p:sldId id="2147470584" r:id="rId15"/>
    <p:sldId id="2147470573" r:id="rId16"/>
    <p:sldId id="2147470581" r:id="rId17"/>
    <p:sldId id="2147470575" r:id="rId18"/>
    <p:sldId id="2147470565" r:id="rId19"/>
    <p:sldId id="2147470587" r:id="rId20"/>
    <p:sldId id="21474701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2605D5E-21DC-4625-A8CA-27D73DB9300F}">
          <p14:sldIdLst>
            <p14:sldId id="2147470183"/>
            <p14:sldId id="2147470343"/>
            <p14:sldId id="2147470560"/>
            <p14:sldId id="2147470561"/>
            <p14:sldId id="2147470562"/>
            <p14:sldId id="2147470563"/>
            <p14:sldId id="2147470571"/>
            <p14:sldId id="2147470577"/>
            <p14:sldId id="2147470569"/>
            <p14:sldId id="2147470586"/>
            <p14:sldId id="2147470584"/>
            <p14:sldId id="2147470573"/>
            <p14:sldId id="2147470581"/>
            <p14:sldId id="2147470575"/>
            <p14:sldId id="2147470565"/>
            <p14:sldId id="2147470587"/>
            <p14:sldId id="214747017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EFA9B4D-8E14-AF0A-DA5D-057BCF22069A}" name="Altman Moore, Corrinne (EHS)" initials="AMC(" userId="S::corrinne.altmanmoore@mass.gov::20d7aeab-6d22-4899-87e4-30e5f41fa6dd" providerId="AD"/>
  <p188:author id="{3B55766A-07A4-1BB0-792F-AEBA91DECCBF}" name="Mitrano, Roseanne (EHS)" initials="M(" userId="S::roseanne.mitrano@mass.gov::2d5b76c6-1f70-4bad-8c77-0ec502b921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ss, Sean" initials="CS" lastIdx="9" clrIdx="0">
    <p:extLst>
      <p:ext uri="{19B8F6BF-5375-455C-9EA6-DF929625EA0E}">
        <p15:presenceInfo xmlns:p15="http://schemas.microsoft.com/office/powerpoint/2012/main" userId="S::seancass@deloitte.com::0bbf7d92-1346-488a-8fa2-95f6656e20f5" providerId="AD"/>
      </p:ext>
    </p:extLst>
  </p:cmAuthor>
  <p:cmAuthor id="2" name="Waheed, Mina" initials="WM" lastIdx="11" clrIdx="1">
    <p:extLst>
      <p:ext uri="{19B8F6BF-5375-455C-9EA6-DF929625EA0E}">
        <p15:presenceInfo xmlns:p15="http://schemas.microsoft.com/office/powerpoint/2012/main" userId="S::mwaheed@deloitte.com::bd8b419a-b036-400e-bebb-9a9bc45d2146" providerId="AD"/>
      </p:ext>
    </p:extLst>
  </p:cmAuthor>
  <p:cmAuthor id="3" name="Karabin, Christine" initials="KC" lastIdx="1" clrIdx="2">
    <p:extLst>
      <p:ext uri="{19B8F6BF-5375-455C-9EA6-DF929625EA0E}">
        <p15:presenceInfo xmlns:p15="http://schemas.microsoft.com/office/powerpoint/2012/main" userId="S::ckarabin@deloitte.com::e5a7c151-78c9-478b-a2e8-edaff87f8f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392D2"/>
    <a:srgbClr val="0076A8"/>
    <a:srgbClr val="E0F0FA"/>
    <a:srgbClr val="C0E1F5"/>
    <a:srgbClr val="A1D3EF"/>
    <a:srgbClr val="005587"/>
    <a:srgbClr val="01194F"/>
    <a:srgbClr val="0144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AD263A-DE85-4887-80F1-EE8203DC1047}" v="2" dt="2022-10-05T13:53:41.7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60"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rano, Roseanne (EHS)" userId="S::roseanne.mitrano@mass.gov::2d5b76c6-1f70-4bad-8c77-0ec502b921d7" providerId="AD" clId="Web-{CBAD263A-DE85-4887-80F1-EE8203DC1047}"/>
    <pc:docChg chg="mod">
      <pc:chgData name="Mitrano, Roseanne (EHS)" userId="S::roseanne.mitrano@mass.gov::2d5b76c6-1f70-4bad-8c77-0ec502b921d7" providerId="AD" clId="Web-{CBAD263A-DE85-4887-80F1-EE8203DC1047}" dt="2022-10-05T13:53:41.773" v="1"/>
      <pc:docMkLst>
        <pc:docMk/>
      </pc:docMkLst>
      <pc:sldChg chg="modCm">
        <pc:chgData name="Mitrano, Roseanne (EHS)" userId="S::roseanne.mitrano@mass.gov::2d5b76c6-1f70-4bad-8c77-0ec502b921d7" providerId="AD" clId="Web-{CBAD263A-DE85-4887-80F1-EE8203DC1047}" dt="2022-10-05T13:53:41.773" v="1"/>
        <pc:sldMkLst>
          <pc:docMk/>
          <pc:sldMk cId="4052948505" sldId="2147470562"/>
        </pc:sldMkLst>
      </pc:sldChg>
    </pc:docChg>
  </pc:docChgLst>
  <pc:docChgLst>
    <pc:chgData name="Altman Moore, Corrinne (EHS)" userId="20d7aeab-6d22-4899-87e4-30e5f41fa6dd" providerId="ADAL" clId="{852E3D53-8EA4-40E3-94A3-DAAB9BCE3328}"/>
    <pc:docChg chg="modSld">
      <pc:chgData name="Altman Moore, Corrinne (EHS)" userId="20d7aeab-6d22-4899-87e4-30e5f41fa6dd" providerId="ADAL" clId="{852E3D53-8EA4-40E3-94A3-DAAB9BCE3328}" dt="2022-10-06T13:13:22.542" v="37" actId="20577"/>
      <pc:docMkLst>
        <pc:docMk/>
      </pc:docMkLst>
      <pc:sldChg chg="modSp mod">
        <pc:chgData name="Altman Moore, Corrinne (EHS)" userId="20d7aeab-6d22-4899-87e4-30e5f41fa6dd" providerId="ADAL" clId="{852E3D53-8EA4-40E3-94A3-DAAB9BCE3328}" dt="2022-10-06T13:13:22.542" v="37" actId="20577"/>
        <pc:sldMkLst>
          <pc:docMk/>
          <pc:sldMk cId="1156227154" sldId="2147470183"/>
        </pc:sldMkLst>
        <pc:spChg chg="mod">
          <ac:chgData name="Altman Moore, Corrinne (EHS)" userId="20d7aeab-6d22-4899-87e4-30e5f41fa6dd" providerId="ADAL" clId="{852E3D53-8EA4-40E3-94A3-DAAB9BCE3328}" dt="2022-10-06T13:13:22.542" v="37" actId="20577"/>
          <ac:spMkLst>
            <pc:docMk/>
            <pc:sldMk cId="1156227154" sldId="2147470183"/>
            <ac:spMk id="3" creationId="{E1B48ECC-60FB-48BB-8852-BA5E1B89E139}"/>
          </ac:spMkLst>
        </pc:spChg>
      </pc:sldChg>
      <pc:sldChg chg="delCm">
        <pc:chgData name="Altman Moore, Corrinne (EHS)" userId="20d7aeab-6d22-4899-87e4-30e5f41fa6dd" providerId="ADAL" clId="{852E3D53-8EA4-40E3-94A3-DAAB9BCE3328}" dt="2022-10-06T13:12:13.663" v="0"/>
        <pc:sldMkLst>
          <pc:docMk/>
          <pc:sldMk cId="4052948505" sldId="2147470562"/>
        </pc:sldMkLst>
      </pc:sldChg>
      <pc:sldChg chg="delCm">
        <pc:chgData name="Altman Moore, Corrinne (EHS)" userId="20d7aeab-6d22-4899-87e4-30e5f41fa6dd" providerId="ADAL" clId="{852E3D53-8EA4-40E3-94A3-DAAB9BCE3328}" dt="2022-10-06T13:12:43.711" v="1"/>
        <pc:sldMkLst>
          <pc:docMk/>
          <pc:sldMk cId="1695898049" sldId="2147470587"/>
        </pc:sldMkLst>
      </pc:sldChg>
    </pc:docChg>
  </pc:docChgLst>
  <pc:docChgLst>
    <pc:chgData name="Altman Moore, Corrinne (EHS)" userId="20d7aeab-6d22-4899-87e4-30e5f41fa6dd" providerId="ADAL" clId="{6C643DF1-A828-4AAB-B255-A0BC94E134CE}"/>
    <pc:docChg chg="undo custSel addSld delSld modSld modSection">
      <pc:chgData name="Altman Moore, Corrinne (EHS)" userId="20d7aeab-6d22-4899-87e4-30e5f41fa6dd" providerId="ADAL" clId="{6C643DF1-A828-4AAB-B255-A0BC94E134CE}" dt="2022-10-04T21:16:03.720" v="5928" actId="20577"/>
      <pc:docMkLst>
        <pc:docMk/>
      </pc:docMkLst>
      <pc:sldChg chg="modSp mod">
        <pc:chgData name="Altman Moore, Corrinne (EHS)" userId="20d7aeab-6d22-4899-87e4-30e5f41fa6dd" providerId="ADAL" clId="{6C643DF1-A828-4AAB-B255-A0BC94E134CE}" dt="2022-10-04T15:56:57.215" v="541" actId="20577"/>
        <pc:sldMkLst>
          <pc:docMk/>
          <pc:sldMk cId="2815726871" sldId="2147470560"/>
        </pc:sldMkLst>
        <pc:spChg chg="mod">
          <ac:chgData name="Altman Moore, Corrinne (EHS)" userId="20d7aeab-6d22-4899-87e4-30e5f41fa6dd" providerId="ADAL" clId="{6C643DF1-A828-4AAB-B255-A0BC94E134CE}" dt="2022-10-04T15:56:57.215" v="541" actId="20577"/>
          <ac:spMkLst>
            <pc:docMk/>
            <pc:sldMk cId="2815726871" sldId="2147470560"/>
            <ac:spMk id="7" creationId="{95DF1C92-9C9E-4636-9586-AD2380FACBF3}"/>
          </ac:spMkLst>
        </pc:spChg>
        <pc:spChg chg="mod">
          <ac:chgData name="Altman Moore, Corrinne (EHS)" userId="20d7aeab-6d22-4899-87e4-30e5f41fa6dd" providerId="ADAL" clId="{6C643DF1-A828-4AAB-B255-A0BC94E134CE}" dt="2022-10-04T15:54:12.559" v="388" actId="1036"/>
          <ac:spMkLst>
            <pc:docMk/>
            <pc:sldMk cId="2815726871" sldId="2147470560"/>
            <ac:spMk id="8" creationId="{6FC16CD9-C95B-4EF6-AA49-EAC48251CFC4}"/>
          </ac:spMkLst>
        </pc:spChg>
        <pc:spChg chg="mod">
          <ac:chgData name="Altman Moore, Corrinne (EHS)" userId="20d7aeab-6d22-4899-87e4-30e5f41fa6dd" providerId="ADAL" clId="{6C643DF1-A828-4AAB-B255-A0BC94E134CE}" dt="2022-10-04T15:54:12.559" v="388" actId="1036"/>
          <ac:spMkLst>
            <pc:docMk/>
            <pc:sldMk cId="2815726871" sldId="2147470560"/>
            <ac:spMk id="9" creationId="{F8E67497-5198-4B8C-A420-81DE86930337}"/>
          </ac:spMkLst>
        </pc:spChg>
        <pc:spChg chg="mod">
          <ac:chgData name="Altman Moore, Corrinne (EHS)" userId="20d7aeab-6d22-4899-87e4-30e5f41fa6dd" providerId="ADAL" clId="{6C643DF1-A828-4AAB-B255-A0BC94E134CE}" dt="2022-10-04T15:54:12.559" v="388" actId="1036"/>
          <ac:spMkLst>
            <pc:docMk/>
            <pc:sldMk cId="2815726871" sldId="2147470560"/>
            <ac:spMk id="11" creationId="{E51F5A35-F319-4615-A85F-60756F91190D}"/>
          </ac:spMkLst>
        </pc:spChg>
        <pc:spChg chg="mod">
          <ac:chgData name="Altman Moore, Corrinne (EHS)" userId="20d7aeab-6d22-4899-87e4-30e5f41fa6dd" providerId="ADAL" clId="{6C643DF1-A828-4AAB-B255-A0BC94E134CE}" dt="2022-10-04T15:54:12.559" v="388" actId="1036"/>
          <ac:spMkLst>
            <pc:docMk/>
            <pc:sldMk cId="2815726871" sldId="2147470560"/>
            <ac:spMk id="12" creationId="{62CD7B17-109F-4CEB-AE73-EFBAE6883FCC}"/>
          </ac:spMkLst>
        </pc:spChg>
        <pc:spChg chg="mod">
          <ac:chgData name="Altman Moore, Corrinne (EHS)" userId="20d7aeab-6d22-4899-87e4-30e5f41fa6dd" providerId="ADAL" clId="{6C643DF1-A828-4AAB-B255-A0BC94E134CE}" dt="2022-10-04T15:54:12.559" v="388" actId="1036"/>
          <ac:spMkLst>
            <pc:docMk/>
            <pc:sldMk cId="2815726871" sldId="2147470560"/>
            <ac:spMk id="13" creationId="{3C204F09-8412-49D0-9595-FB8F63E29398}"/>
          </ac:spMkLst>
        </pc:spChg>
        <pc:spChg chg="mod">
          <ac:chgData name="Altman Moore, Corrinne (EHS)" userId="20d7aeab-6d22-4899-87e4-30e5f41fa6dd" providerId="ADAL" clId="{6C643DF1-A828-4AAB-B255-A0BC94E134CE}" dt="2022-10-04T15:54:12.559" v="388" actId="1036"/>
          <ac:spMkLst>
            <pc:docMk/>
            <pc:sldMk cId="2815726871" sldId="2147470560"/>
            <ac:spMk id="14" creationId="{26787698-7ED7-4E73-B3B2-A0F5B3AD326D}"/>
          </ac:spMkLst>
        </pc:spChg>
        <pc:spChg chg="mod">
          <ac:chgData name="Altman Moore, Corrinne (EHS)" userId="20d7aeab-6d22-4899-87e4-30e5f41fa6dd" providerId="ADAL" clId="{6C643DF1-A828-4AAB-B255-A0BC94E134CE}" dt="2022-10-04T15:54:12.559" v="388" actId="1036"/>
          <ac:spMkLst>
            <pc:docMk/>
            <pc:sldMk cId="2815726871" sldId="2147470560"/>
            <ac:spMk id="15" creationId="{7753C659-E8A6-4540-B7B1-1FEEB7B27CD1}"/>
          </ac:spMkLst>
        </pc:spChg>
        <pc:spChg chg="mod">
          <ac:chgData name="Altman Moore, Corrinne (EHS)" userId="20d7aeab-6d22-4899-87e4-30e5f41fa6dd" providerId="ADAL" clId="{6C643DF1-A828-4AAB-B255-A0BC94E134CE}" dt="2022-10-04T15:54:12.559" v="388" actId="1036"/>
          <ac:spMkLst>
            <pc:docMk/>
            <pc:sldMk cId="2815726871" sldId="2147470560"/>
            <ac:spMk id="17" creationId="{E0EF7130-5D2A-4EFC-B525-354C17FFD51C}"/>
          </ac:spMkLst>
        </pc:spChg>
        <pc:spChg chg="mod">
          <ac:chgData name="Altman Moore, Corrinne (EHS)" userId="20d7aeab-6d22-4899-87e4-30e5f41fa6dd" providerId="ADAL" clId="{6C643DF1-A828-4AAB-B255-A0BC94E134CE}" dt="2022-10-04T15:54:12.559" v="388" actId="1036"/>
          <ac:spMkLst>
            <pc:docMk/>
            <pc:sldMk cId="2815726871" sldId="2147470560"/>
            <ac:spMk id="18" creationId="{887DC6A5-1D32-493C-9EED-81B6511BE6E3}"/>
          </ac:spMkLst>
        </pc:spChg>
        <pc:spChg chg="mod">
          <ac:chgData name="Altman Moore, Corrinne (EHS)" userId="20d7aeab-6d22-4899-87e4-30e5f41fa6dd" providerId="ADAL" clId="{6C643DF1-A828-4AAB-B255-A0BC94E134CE}" dt="2022-10-04T15:54:12.559" v="388" actId="1036"/>
          <ac:spMkLst>
            <pc:docMk/>
            <pc:sldMk cId="2815726871" sldId="2147470560"/>
            <ac:spMk id="20" creationId="{6FE4992E-921A-4F0E-9692-DCE8296F17C5}"/>
          </ac:spMkLst>
        </pc:spChg>
        <pc:spChg chg="mod">
          <ac:chgData name="Altman Moore, Corrinne (EHS)" userId="20d7aeab-6d22-4899-87e4-30e5f41fa6dd" providerId="ADAL" clId="{6C643DF1-A828-4AAB-B255-A0BC94E134CE}" dt="2022-10-04T15:54:12.559" v="388" actId="1036"/>
          <ac:spMkLst>
            <pc:docMk/>
            <pc:sldMk cId="2815726871" sldId="2147470560"/>
            <ac:spMk id="21" creationId="{44419323-9FC1-4BEE-9F1D-0CC612FE3A58}"/>
          </ac:spMkLst>
        </pc:spChg>
        <pc:spChg chg="mod">
          <ac:chgData name="Altman Moore, Corrinne (EHS)" userId="20d7aeab-6d22-4899-87e4-30e5f41fa6dd" providerId="ADAL" clId="{6C643DF1-A828-4AAB-B255-A0BC94E134CE}" dt="2022-10-04T15:54:12.559" v="388" actId="1036"/>
          <ac:spMkLst>
            <pc:docMk/>
            <pc:sldMk cId="2815726871" sldId="2147470560"/>
            <ac:spMk id="22" creationId="{5E480B45-37B3-4431-A29F-D77F97C09287}"/>
          </ac:spMkLst>
        </pc:spChg>
        <pc:spChg chg="mod">
          <ac:chgData name="Altman Moore, Corrinne (EHS)" userId="20d7aeab-6d22-4899-87e4-30e5f41fa6dd" providerId="ADAL" clId="{6C643DF1-A828-4AAB-B255-A0BC94E134CE}" dt="2022-10-04T15:54:12.559" v="388" actId="1036"/>
          <ac:spMkLst>
            <pc:docMk/>
            <pc:sldMk cId="2815726871" sldId="2147470560"/>
            <ac:spMk id="23" creationId="{00250BF5-7C51-4A81-BEA6-756B79EEC021}"/>
          </ac:spMkLst>
        </pc:spChg>
        <pc:spChg chg="mod">
          <ac:chgData name="Altman Moore, Corrinne (EHS)" userId="20d7aeab-6d22-4899-87e4-30e5f41fa6dd" providerId="ADAL" clId="{6C643DF1-A828-4AAB-B255-A0BC94E134CE}" dt="2022-10-04T15:54:12.559" v="388" actId="1036"/>
          <ac:spMkLst>
            <pc:docMk/>
            <pc:sldMk cId="2815726871" sldId="2147470560"/>
            <ac:spMk id="24" creationId="{FF4D6877-1662-4A14-AFCB-5E8064CD4CDD}"/>
          </ac:spMkLst>
        </pc:spChg>
        <pc:grpChg chg="mod">
          <ac:chgData name="Altman Moore, Corrinne (EHS)" userId="20d7aeab-6d22-4899-87e4-30e5f41fa6dd" providerId="ADAL" clId="{6C643DF1-A828-4AAB-B255-A0BC94E134CE}" dt="2022-10-04T15:54:12.559" v="388" actId="1036"/>
          <ac:grpSpMkLst>
            <pc:docMk/>
            <pc:sldMk cId="2815726871" sldId="2147470560"/>
            <ac:grpSpMk id="5" creationId="{7E385CA0-7B68-4DBC-9CA1-2D6BB41B87CE}"/>
          </ac:grpSpMkLst>
        </pc:grpChg>
        <pc:grpChg chg="mod">
          <ac:chgData name="Altman Moore, Corrinne (EHS)" userId="20d7aeab-6d22-4899-87e4-30e5f41fa6dd" providerId="ADAL" clId="{6C643DF1-A828-4AAB-B255-A0BC94E134CE}" dt="2022-10-04T15:54:12.559" v="388" actId="1036"/>
          <ac:grpSpMkLst>
            <pc:docMk/>
            <pc:sldMk cId="2815726871" sldId="2147470560"/>
            <ac:grpSpMk id="16" creationId="{B4E55E4D-9AA8-4F85-98AB-15662E357701}"/>
          </ac:grpSpMkLst>
        </pc:grpChg>
        <pc:grpChg chg="mod">
          <ac:chgData name="Altman Moore, Corrinne (EHS)" userId="20d7aeab-6d22-4899-87e4-30e5f41fa6dd" providerId="ADAL" clId="{6C643DF1-A828-4AAB-B255-A0BC94E134CE}" dt="2022-10-04T15:54:12.559" v="388" actId="1036"/>
          <ac:grpSpMkLst>
            <pc:docMk/>
            <pc:sldMk cId="2815726871" sldId="2147470560"/>
            <ac:grpSpMk id="19" creationId="{8A7DEF69-E698-49C6-B7B2-4A1179E56232}"/>
          </ac:grpSpMkLst>
        </pc:grpChg>
      </pc:sldChg>
      <pc:sldChg chg="addSp delSp modSp mod">
        <pc:chgData name="Altman Moore, Corrinne (EHS)" userId="20d7aeab-6d22-4899-87e4-30e5f41fa6dd" providerId="ADAL" clId="{6C643DF1-A828-4AAB-B255-A0BC94E134CE}" dt="2022-10-04T19:42:49.008" v="1915" actId="14100"/>
        <pc:sldMkLst>
          <pc:docMk/>
          <pc:sldMk cId="3692388629" sldId="2147470561"/>
        </pc:sldMkLst>
        <pc:spChg chg="add mod">
          <ac:chgData name="Altman Moore, Corrinne (EHS)" userId="20d7aeab-6d22-4899-87e4-30e5f41fa6dd" providerId="ADAL" clId="{6C643DF1-A828-4AAB-B255-A0BC94E134CE}" dt="2022-10-04T19:35:31.224" v="1536" actId="6549"/>
          <ac:spMkLst>
            <pc:docMk/>
            <pc:sldMk cId="3692388629" sldId="2147470561"/>
            <ac:spMk id="2" creationId="{7D089304-6985-6F09-4DF1-C986B9ADAB75}"/>
          </ac:spMkLst>
        </pc:spChg>
        <pc:spChg chg="mod">
          <ac:chgData name="Altman Moore, Corrinne (EHS)" userId="20d7aeab-6d22-4899-87e4-30e5f41fa6dd" providerId="ADAL" clId="{6C643DF1-A828-4AAB-B255-A0BC94E134CE}" dt="2022-10-04T19:42:49.008" v="1915" actId="14100"/>
          <ac:spMkLst>
            <pc:docMk/>
            <pc:sldMk cId="3692388629" sldId="2147470561"/>
            <ac:spMk id="6" creationId="{364E09B6-6A8A-4B6C-8CAD-31178863B3DD}"/>
          </ac:spMkLst>
        </pc:spChg>
        <pc:spChg chg="del mod">
          <ac:chgData name="Altman Moore, Corrinne (EHS)" userId="20d7aeab-6d22-4899-87e4-30e5f41fa6dd" providerId="ADAL" clId="{6C643DF1-A828-4AAB-B255-A0BC94E134CE}" dt="2022-10-04T18:30:28.273" v="1506" actId="478"/>
          <ac:spMkLst>
            <pc:docMk/>
            <pc:sldMk cId="3692388629" sldId="2147470561"/>
            <ac:spMk id="10" creationId="{448DB838-D3F5-4CBA-BA7B-BC08CA3B50E2}"/>
          </ac:spMkLst>
        </pc:spChg>
        <pc:graphicFrameChg chg="mod modGraphic">
          <ac:chgData name="Altman Moore, Corrinne (EHS)" userId="20d7aeab-6d22-4899-87e4-30e5f41fa6dd" providerId="ADAL" clId="{6C643DF1-A828-4AAB-B255-A0BC94E134CE}" dt="2022-10-04T19:39:44.102" v="1738" actId="6549"/>
          <ac:graphicFrameMkLst>
            <pc:docMk/>
            <pc:sldMk cId="3692388629" sldId="2147470561"/>
            <ac:graphicFrameMk id="12" creationId="{5F84A5BC-3554-401C-B5B8-75A7BD6C7142}"/>
          </ac:graphicFrameMkLst>
        </pc:graphicFrameChg>
      </pc:sldChg>
      <pc:sldChg chg="modSp mod addCm">
        <pc:chgData name="Altman Moore, Corrinne (EHS)" userId="20d7aeab-6d22-4899-87e4-30e5f41fa6dd" providerId="ADAL" clId="{6C643DF1-A828-4AAB-B255-A0BC94E134CE}" dt="2022-10-04T19:45:56.501" v="1918"/>
        <pc:sldMkLst>
          <pc:docMk/>
          <pc:sldMk cId="4052948505" sldId="2147470562"/>
        </pc:sldMkLst>
        <pc:spChg chg="mod">
          <ac:chgData name="Altman Moore, Corrinne (EHS)" userId="20d7aeab-6d22-4899-87e4-30e5f41fa6dd" providerId="ADAL" clId="{6C643DF1-A828-4AAB-B255-A0BC94E134CE}" dt="2022-10-04T19:45:13.991" v="1917" actId="13926"/>
          <ac:spMkLst>
            <pc:docMk/>
            <pc:sldMk cId="4052948505" sldId="2147470562"/>
            <ac:spMk id="7" creationId="{5E4B15F1-81DE-4396-AD61-5B9E6854487F}"/>
          </ac:spMkLst>
        </pc:spChg>
      </pc:sldChg>
      <pc:sldChg chg="modSp mod">
        <pc:chgData name="Altman Moore, Corrinne (EHS)" userId="20d7aeab-6d22-4899-87e4-30e5f41fa6dd" providerId="ADAL" clId="{6C643DF1-A828-4AAB-B255-A0BC94E134CE}" dt="2022-10-04T19:46:44.355" v="1924" actId="20577"/>
        <pc:sldMkLst>
          <pc:docMk/>
          <pc:sldMk cId="1780790522" sldId="2147470563"/>
        </pc:sldMkLst>
        <pc:spChg chg="mod">
          <ac:chgData name="Altman Moore, Corrinne (EHS)" userId="20d7aeab-6d22-4899-87e4-30e5f41fa6dd" providerId="ADAL" clId="{6C643DF1-A828-4AAB-B255-A0BC94E134CE}" dt="2022-10-04T19:46:44.355" v="1924" actId="20577"/>
          <ac:spMkLst>
            <pc:docMk/>
            <pc:sldMk cId="1780790522" sldId="2147470563"/>
            <ac:spMk id="7" creationId="{15F02A14-BA31-4D35-AA09-3E67BAC25C46}"/>
          </ac:spMkLst>
        </pc:spChg>
      </pc:sldChg>
      <pc:sldChg chg="modSp mod">
        <pc:chgData name="Altman Moore, Corrinne (EHS)" userId="20d7aeab-6d22-4899-87e4-30e5f41fa6dd" providerId="ADAL" clId="{6C643DF1-A828-4AAB-B255-A0BC94E134CE}" dt="2022-10-04T21:13:19.835" v="5615" actId="6549"/>
        <pc:sldMkLst>
          <pc:docMk/>
          <pc:sldMk cId="3179506638" sldId="2147470565"/>
        </pc:sldMkLst>
        <pc:spChg chg="mod">
          <ac:chgData name="Altman Moore, Corrinne (EHS)" userId="20d7aeab-6d22-4899-87e4-30e5f41fa6dd" providerId="ADAL" clId="{6C643DF1-A828-4AAB-B255-A0BC94E134CE}" dt="2022-10-04T21:12:49.500" v="5583" actId="20577"/>
          <ac:spMkLst>
            <pc:docMk/>
            <pc:sldMk cId="3179506638" sldId="2147470565"/>
            <ac:spMk id="5" creationId="{B8A653F3-1F0C-47A5-BDCE-1302BFB9FD10}"/>
          </ac:spMkLst>
        </pc:spChg>
        <pc:spChg chg="mod">
          <ac:chgData name="Altman Moore, Corrinne (EHS)" userId="20d7aeab-6d22-4899-87e4-30e5f41fa6dd" providerId="ADAL" clId="{6C643DF1-A828-4AAB-B255-A0BC94E134CE}" dt="2022-10-04T21:13:19.835" v="5615" actId="6549"/>
          <ac:spMkLst>
            <pc:docMk/>
            <pc:sldMk cId="3179506638" sldId="2147470565"/>
            <ac:spMk id="20" creationId="{72992941-5693-4E80-B6B2-D031596E3F6E}"/>
          </ac:spMkLst>
        </pc:spChg>
      </pc:sldChg>
      <pc:sldChg chg="modSp mod">
        <pc:chgData name="Altman Moore, Corrinne (EHS)" userId="20d7aeab-6d22-4899-87e4-30e5f41fa6dd" providerId="ADAL" clId="{6C643DF1-A828-4AAB-B255-A0BC94E134CE}" dt="2022-10-04T20:39:20.199" v="3095" actId="20577"/>
        <pc:sldMkLst>
          <pc:docMk/>
          <pc:sldMk cId="528445975" sldId="2147470569"/>
        </pc:sldMkLst>
        <pc:spChg chg="mod">
          <ac:chgData name="Altman Moore, Corrinne (EHS)" userId="20d7aeab-6d22-4899-87e4-30e5f41fa6dd" providerId="ADAL" clId="{6C643DF1-A828-4AAB-B255-A0BC94E134CE}" dt="2022-10-04T20:25:49.567" v="2817" actId="6549"/>
          <ac:spMkLst>
            <pc:docMk/>
            <pc:sldMk cId="528445975" sldId="2147470569"/>
            <ac:spMk id="70" creationId="{3B30F052-1BB2-41E8-A525-758C22CC3124}"/>
          </ac:spMkLst>
        </pc:spChg>
        <pc:spChg chg="mod">
          <ac:chgData name="Altman Moore, Corrinne (EHS)" userId="20d7aeab-6d22-4899-87e4-30e5f41fa6dd" providerId="ADAL" clId="{6C643DF1-A828-4AAB-B255-A0BC94E134CE}" dt="2022-10-04T20:38:47.659" v="3051" actId="20577"/>
          <ac:spMkLst>
            <pc:docMk/>
            <pc:sldMk cId="528445975" sldId="2147470569"/>
            <ac:spMk id="76" creationId="{D2640341-D1A1-45AF-B1C9-F807BC2E9491}"/>
          </ac:spMkLst>
        </pc:spChg>
        <pc:spChg chg="mod">
          <ac:chgData name="Altman Moore, Corrinne (EHS)" userId="20d7aeab-6d22-4899-87e4-30e5f41fa6dd" providerId="ADAL" clId="{6C643DF1-A828-4AAB-B255-A0BC94E134CE}" dt="2022-10-04T20:39:20.199" v="3095" actId="20577"/>
          <ac:spMkLst>
            <pc:docMk/>
            <pc:sldMk cId="528445975" sldId="2147470569"/>
            <ac:spMk id="88" creationId="{B2F586CD-8A02-47AD-AE4B-1ADFE3885503}"/>
          </ac:spMkLst>
        </pc:spChg>
      </pc:sldChg>
      <pc:sldChg chg="modSp mod">
        <pc:chgData name="Altman Moore, Corrinne (EHS)" userId="20d7aeab-6d22-4899-87e4-30e5f41fa6dd" providerId="ADAL" clId="{6C643DF1-A828-4AAB-B255-A0BC94E134CE}" dt="2022-10-04T19:58:41.527" v="2193" actId="20577"/>
        <pc:sldMkLst>
          <pc:docMk/>
          <pc:sldMk cId="1072744435" sldId="2147470571"/>
        </pc:sldMkLst>
        <pc:spChg chg="mod">
          <ac:chgData name="Altman Moore, Corrinne (EHS)" userId="20d7aeab-6d22-4899-87e4-30e5f41fa6dd" providerId="ADAL" clId="{6C643DF1-A828-4AAB-B255-A0BC94E134CE}" dt="2022-10-04T19:58:41.527" v="2193" actId="20577"/>
          <ac:spMkLst>
            <pc:docMk/>
            <pc:sldMk cId="1072744435" sldId="2147470571"/>
            <ac:spMk id="7" creationId="{D4A8BABC-A4A2-4D06-B9C2-DB4F4231D95B}"/>
          </ac:spMkLst>
        </pc:spChg>
      </pc:sldChg>
      <pc:sldChg chg="modSp mod">
        <pc:chgData name="Altman Moore, Corrinne (EHS)" userId="20d7aeab-6d22-4899-87e4-30e5f41fa6dd" providerId="ADAL" clId="{6C643DF1-A828-4AAB-B255-A0BC94E134CE}" dt="2022-10-04T21:08:01.880" v="5451" actId="20577"/>
        <pc:sldMkLst>
          <pc:docMk/>
          <pc:sldMk cId="140446808" sldId="2147470573"/>
        </pc:sldMkLst>
        <pc:spChg chg="mod">
          <ac:chgData name="Altman Moore, Corrinne (EHS)" userId="20d7aeab-6d22-4899-87e4-30e5f41fa6dd" providerId="ADAL" clId="{6C643DF1-A828-4AAB-B255-A0BC94E134CE}" dt="2022-10-04T21:08:01.880" v="5451" actId="20577"/>
          <ac:spMkLst>
            <pc:docMk/>
            <pc:sldMk cId="140446808" sldId="2147470573"/>
            <ac:spMk id="4" creationId="{6F4D6B12-8B96-46C0-86C2-6A3D2B0B886F}"/>
          </ac:spMkLst>
        </pc:spChg>
      </pc:sldChg>
      <pc:sldChg chg="modSp mod">
        <pc:chgData name="Altman Moore, Corrinne (EHS)" userId="20d7aeab-6d22-4899-87e4-30e5f41fa6dd" providerId="ADAL" clId="{6C643DF1-A828-4AAB-B255-A0BC94E134CE}" dt="2022-10-04T21:12:23.829" v="5571" actId="6549"/>
        <pc:sldMkLst>
          <pc:docMk/>
          <pc:sldMk cId="1732049233" sldId="2147470575"/>
        </pc:sldMkLst>
        <pc:spChg chg="mod">
          <ac:chgData name="Altman Moore, Corrinne (EHS)" userId="20d7aeab-6d22-4899-87e4-30e5f41fa6dd" providerId="ADAL" clId="{6C643DF1-A828-4AAB-B255-A0BC94E134CE}" dt="2022-10-04T21:12:23.829" v="5571" actId="6549"/>
          <ac:spMkLst>
            <pc:docMk/>
            <pc:sldMk cId="1732049233" sldId="2147470575"/>
            <ac:spMk id="8" creationId="{A8E3E7CD-7409-41BA-AD74-59805ED7C4A3}"/>
          </ac:spMkLst>
        </pc:spChg>
      </pc:sldChg>
      <pc:sldChg chg="modSp mod">
        <pc:chgData name="Altman Moore, Corrinne (EHS)" userId="20d7aeab-6d22-4899-87e4-30e5f41fa6dd" providerId="ADAL" clId="{6C643DF1-A828-4AAB-B255-A0BC94E134CE}" dt="2022-10-04T20:19:13.357" v="2497" actId="6549"/>
        <pc:sldMkLst>
          <pc:docMk/>
          <pc:sldMk cId="2280264216" sldId="2147470577"/>
        </pc:sldMkLst>
        <pc:spChg chg="mod">
          <ac:chgData name="Altman Moore, Corrinne (EHS)" userId="20d7aeab-6d22-4899-87e4-30e5f41fa6dd" providerId="ADAL" clId="{6C643DF1-A828-4AAB-B255-A0BC94E134CE}" dt="2022-10-04T19:59:58.570" v="2196" actId="20577"/>
          <ac:spMkLst>
            <pc:docMk/>
            <pc:sldMk cId="2280264216" sldId="2147470577"/>
            <ac:spMk id="34" creationId="{543D7C1E-28AF-4D84-8F07-98ADD4DDE7F4}"/>
          </ac:spMkLst>
        </pc:spChg>
        <pc:spChg chg="mod">
          <ac:chgData name="Altman Moore, Corrinne (EHS)" userId="20d7aeab-6d22-4899-87e4-30e5f41fa6dd" providerId="ADAL" clId="{6C643DF1-A828-4AAB-B255-A0BC94E134CE}" dt="2022-10-04T19:59:32.355" v="2194" actId="20577"/>
          <ac:spMkLst>
            <pc:docMk/>
            <pc:sldMk cId="2280264216" sldId="2147470577"/>
            <ac:spMk id="35" creationId="{9AB11B2D-D2F2-46C3-ACF7-6F0F112D76A0}"/>
          </ac:spMkLst>
        </pc:spChg>
        <pc:spChg chg="mod">
          <ac:chgData name="Altman Moore, Corrinne (EHS)" userId="20d7aeab-6d22-4899-87e4-30e5f41fa6dd" providerId="ADAL" clId="{6C643DF1-A828-4AAB-B255-A0BC94E134CE}" dt="2022-10-04T20:00:26.197" v="2216" actId="20577"/>
          <ac:spMkLst>
            <pc:docMk/>
            <pc:sldMk cId="2280264216" sldId="2147470577"/>
            <ac:spMk id="36" creationId="{92223290-916C-40A0-86BE-02627F132A3F}"/>
          </ac:spMkLst>
        </pc:spChg>
        <pc:spChg chg="mod">
          <ac:chgData name="Altman Moore, Corrinne (EHS)" userId="20d7aeab-6d22-4899-87e4-30e5f41fa6dd" providerId="ADAL" clId="{6C643DF1-A828-4AAB-B255-A0BC94E134CE}" dt="2022-10-04T20:19:13.357" v="2497" actId="6549"/>
          <ac:spMkLst>
            <pc:docMk/>
            <pc:sldMk cId="2280264216" sldId="2147470577"/>
            <ac:spMk id="38" creationId="{6FBF2844-8B60-4C16-8507-2A75A00CC007}"/>
          </ac:spMkLst>
        </pc:spChg>
      </pc:sldChg>
      <pc:sldChg chg="modSp mod">
        <pc:chgData name="Altman Moore, Corrinne (EHS)" userId="20d7aeab-6d22-4899-87e4-30e5f41fa6dd" providerId="ADAL" clId="{6C643DF1-A828-4AAB-B255-A0BC94E134CE}" dt="2022-10-04T21:11:19.388" v="5510" actId="20577"/>
        <pc:sldMkLst>
          <pc:docMk/>
          <pc:sldMk cId="2621834061" sldId="2147470581"/>
        </pc:sldMkLst>
        <pc:spChg chg="mod">
          <ac:chgData name="Altman Moore, Corrinne (EHS)" userId="20d7aeab-6d22-4899-87e4-30e5f41fa6dd" providerId="ADAL" clId="{6C643DF1-A828-4AAB-B255-A0BC94E134CE}" dt="2022-10-04T21:08:44.793" v="5455" actId="20577"/>
          <ac:spMkLst>
            <pc:docMk/>
            <pc:sldMk cId="2621834061" sldId="2147470581"/>
            <ac:spMk id="5" creationId="{9010D411-B1CF-4649-8551-BE81B81B511B}"/>
          </ac:spMkLst>
        </pc:spChg>
        <pc:spChg chg="mod">
          <ac:chgData name="Altman Moore, Corrinne (EHS)" userId="20d7aeab-6d22-4899-87e4-30e5f41fa6dd" providerId="ADAL" clId="{6C643DF1-A828-4AAB-B255-A0BC94E134CE}" dt="2022-10-04T21:11:19.388" v="5510" actId="20577"/>
          <ac:spMkLst>
            <pc:docMk/>
            <pc:sldMk cId="2621834061" sldId="2147470581"/>
            <ac:spMk id="8" creationId="{A8E3E7CD-7409-41BA-AD74-59805ED7C4A3}"/>
          </ac:spMkLst>
        </pc:spChg>
      </pc:sldChg>
      <pc:sldChg chg="modSp mod">
        <pc:chgData name="Altman Moore, Corrinne (EHS)" userId="20d7aeab-6d22-4899-87e4-30e5f41fa6dd" providerId="ADAL" clId="{6C643DF1-A828-4AAB-B255-A0BC94E134CE}" dt="2022-10-04T21:05:55.182" v="5212" actId="20577"/>
        <pc:sldMkLst>
          <pc:docMk/>
          <pc:sldMk cId="4239576609" sldId="2147470584"/>
        </pc:sldMkLst>
        <pc:spChg chg="mod ord">
          <ac:chgData name="Altman Moore, Corrinne (EHS)" userId="20d7aeab-6d22-4899-87e4-30e5f41fa6dd" providerId="ADAL" clId="{6C643DF1-A828-4AAB-B255-A0BC94E134CE}" dt="2022-10-04T21:01:15.846" v="4724" actId="6549"/>
          <ac:spMkLst>
            <pc:docMk/>
            <pc:sldMk cId="4239576609" sldId="2147470584"/>
            <ac:spMk id="4" creationId="{6F4D6B12-8B96-46C0-86C2-6A3D2B0B886F}"/>
          </ac:spMkLst>
        </pc:spChg>
        <pc:spChg chg="mod ord">
          <ac:chgData name="Altman Moore, Corrinne (EHS)" userId="20d7aeab-6d22-4899-87e4-30e5f41fa6dd" providerId="ADAL" clId="{6C643DF1-A828-4AAB-B255-A0BC94E134CE}" dt="2022-10-04T21:00:30.919" v="4683" actId="166"/>
          <ac:spMkLst>
            <pc:docMk/>
            <pc:sldMk cId="4239576609" sldId="2147470584"/>
            <ac:spMk id="5" creationId="{9010D411-B1CF-4649-8551-BE81B81B511B}"/>
          </ac:spMkLst>
        </pc:spChg>
        <pc:spChg chg="mod">
          <ac:chgData name="Altman Moore, Corrinne (EHS)" userId="20d7aeab-6d22-4899-87e4-30e5f41fa6dd" providerId="ADAL" clId="{6C643DF1-A828-4AAB-B255-A0BC94E134CE}" dt="2022-10-04T21:05:55.182" v="5212" actId="20577"/>
          <ac:spMkLst>
            <pc:docMk/>
            <pc:sldMk cId="4239576609" sldId="2147470584"/>
            <ac:spMk id="8" creationId="{A8E3E7CD-7409-41BA-AD74-59805ED7C4A3}"/>
          </ac:spMkLst>
        </pc:spChg>
      </pc:sldChg>
      <pc:sldChg chg="addSp modSp mod">
        <pc:chgData name="Altman Moore, Corrinne (EHS)" userId="20d7aeab-6d22-4899-87e4-30e5f41fa6dd" providerId="ADAL" clId="{6C643DF1-A828-4AAB-B255-A0BC94E134CE}" dt="2022-10-04T20:53:54.689" v="4357" actId="20577"/>
        <pc:sldMkLst>
          <pc:docMk/>
          <pc:sldMk cId="3797367590" sldId="2147470586"/>
        </pc:sldMkLst>
        <pc:spChg chg="add mod">
          <ac:chgData name="Altman Moore, Corrinne (EHS)" userId="20d7aeab-6d22-4899-87e4-30e5f41fa6dd" providerId="ADAL" clId="{6C643DF1-A828-4AAB-B255-A0BC94E134CE}" dt="2022-10-04T20:52:09.030" v="4232" actId="947"/>
          <ac:spMkLst>
            <pc:docMk/>
            <pc:sldMk cId="3797367590" sldId="2147470586"/>
            <ac:spMk id="2" creationId="{3362C4A9-84EE-7CBA-7555-931A76B1A43E}"/>
          </ac:spMkLst>
        </pc:spChg>
        <pc:spChg chg="add mod">
          <ac:chgData name="Altman Moore, Corrinne (EHS)" userId="20d7aeab-6d22-4899-87e4-30e5f41fa6dd" providerId="ADAL" clId="{6C643DF1-A828-4AAB-B255-A0BC94E134CE}" dt="2022-10-04T20:53:54.689" v="4357" actId="20577"/>
          <ac:spMkLst>
            <pc:docMk/>
            <pc:sldMk cId="3797367590" sldId="2147470586"/>
            <ac:spMk id="3" creationId="{FEB7986D-884E-863B-B1C7-042158A31827}"/>
          </ac:spMkLst>
        </pc:spChg>
        <pc:spChg chg="mod">
          <ac:chgData name="Altman Moore, Corrinne (EHS)" userId="20d7aeab-6d22-4899-87e4-30e5f41fa6dd" providerId="ADAL" clId="{6C643DF1-A828-4AAB-B255-A0BC94E134CE}" dt="2022-10-04T20:42:31.268" v="3144" actId="20577"/>
          <ac:spMkLst>
            <pc:docMk/>
            <pc:sldMk cId="3797367590" sldId="2147470586"/>
            <ac:spMk id="7" creationId="{9B5D50C8-1EFB-4B58-BEC2-4D3D2FB2B95C}"/>
          </ac:spMkLst>
        </pc:spChg>
        <pc:spChg chg="mod">
          <ac:chgData name="Altman Moore, Corrinne (EHS)" userId="20d7aeab-6d22-4899-87e4-30e5f41fa6dd" providerId="ADAL" clId="{6C643DF1-A828-4AAB-B255-A0BC94E134CE}" dt="2022-10-04T20:47:04.661" v="3662" actId="1035"/>
          <ac:spMkLst>
            <pc:docMk/>
            <pc:sldMk cId="3797367590" sldId="2147470586"/>
            <ac:spMk id="16" creationId="{83F95F38-5027-433A-AED7-9B6B49025B76}"/>
          </ac:spMkLst>
        </pc:spChg>
        <pc:spChg chg="mod">
          <ac:chgData name="Altman Moore, Corrinne (EHS)" userId="20d7aeab-6d22-4899-87e4-30e5f41fa6dd" providerId="ADAL" clId="{6C643DF1-A828-4AAB-B255-A0BC94E134CE}" dt="2022-10-04T20:47:04.661" v="3662" actId="1035"/>
          <ac:spMkLst>
            <pc:docMk/>
            <pc:sldMk cId="3797367590" sldId="2147470586"/>
            <ac:spMk id="17" creationId="{58B0BB8C-E69C-418D-B1D3-68148C1367AF}"/>
          </ac:spMkLst>
        </pc:spChg>
        <pc:spChg chg="mod">
          <ac:chgData name="Altman Moore, Corrinne (EHS)" userId="20d7aeab-6d22-4899-87e4-30e5f41fa6dd" providerId="ADAL" clId="{6C643DF1-A828-4AAB-B255-A0BC94E134CE}" dt="2022-10-04T20:47:04.661" v="3662" actId="1035"/>
          <ac:spMkLst>
            <pc:docMk/>
            <pc:sldMk cId="3797367590" sldId="2147470586"/>
            <ac:spMk id="18" creationId="{E239FB04-FFFB-43BF-B5E6-E64D0C55E686}"/>
          </ac:spMkLst>
        </pc:spChg>
        <pc:spChg chg="mod">
          <ac:chgData name="Altman Moore, Corrinne (EHS)" userId="20d7aeab-6d22-4899-87e4-30e5f41fa6dd" providerId="ADAL" clId="{6C643DF1-A828-4AAB-B255-A0BC94E134CE}" dt="2022-10-04T20:47:04.661" v="3662" actId="1035"/>
          <ac:spMkLst>
            <pc:docMk/>
            <pc:sldMk cId="3797367590" sldId="2147470586"/>
            <ac:spMk id="22" creationId="{9258CF77-C0AD-48F7-BC45-F5E35DAF5924}"/>
          </ac:spMkLst>
        </pc:spChg>
        <pc:spChg chg="mod">
          <ac:chgData name="Altman Moore, Corrinne (EHS)" userId="20d7aeab-6d22-4899-87e4-30e5f41fa6dd" providerId="ADAL" clId="{6C643DF1-A828-4AAB-B255-A0BC94E134CE}" dt="2022-10-04T20:47:04.661" v="3662" actId="1035"/>
          <ac:spMkLst>
            <pc:docMk/>
            <pc:sldMk cId="3797367590" sldId="2147470586"/>
            <ac:spMk id="23" creationId="{6A32FFBC-2D9B-4B17-AD14-7BAF2D0E9957}"/>
          </ac:spMkLst>
        </pc:spChg>
        <pc:spChg chg="mod">
          <ac:chgData name="Altman Moore, Corrinne (EHS)" userId="20d7aeab-6d22-4899-87e4-30e5f41fa6dd" providerId="ADAL" clId="{6C643DF1-A828-4AAB-B255-A0BC94E134CE}" dt="2022-10-04T20:47:04.661" v="3662" actId="1035"/>
          <ac:spMkLst>
            <pc:docMk/>
            <pc:sldMk cId="3797367590" sldId="2147470586"/>
            <ac:spMk id="24" creationId="{23E5186C-6F74-4C5A-8DAB-A80F35516016}"/>
          </ac:spMkLst>
        </pc:spChg>
        <pc:spChg chg="mod">
          <ac:chgData name="Altman Moore, Corrinne (EHS)" userId="20d7aeab-6d22-4899-87e4-30e5f41fa6dd" providerId="ADAL" clId="{6C643DF1-A828-4AAB-B255-A0BC94E134CE}" dt="2022-10-04T20:47:04.661" v="3662" actId="1035"/>
          <ac:spMkLst>
            <pc:docMk/>
            <pc:sldMk cId="3797367590" sldId="2147470586"/>
            <ac:spMk id="25" creationId="{8B42D287-7B1E-4A7B-AADF-0F26650F77A6}"/>
          </ac:spMkLst>
        </pc:spChg>
        <pc:spChg chg="mod">
          <ac:chgData name="Altman Moore, Corrinne (EHS)" userId="20d7aeab-6d22-4899-87e4-30e5f41fa6dd" providerId="ADAL" clId="{6C643DF1-A828-4AAB-B255-A0BC94E134CE}" dt="2022-10-04T20:47:04.661" v="3662" actId="1035"/>
          <ac:spMkLst>
            <pc:docMk/>
            <pc:sldMk cId="3797367590" sldId="2147470586"/>
            <ac:spMk id="26" creationId="{4A7180F5-1BFF-4E84-BC4A-DBCDE421F76F}"/>
          </ac:spMkLst>
        </pc:spChg>
        <pc:spChg chg="mod">
          <ac:chgData name="Altman Moore, Corrinne (EHS)" userId="20d7aeab-6d22-4899-87e4-30e5f41fa6dd" providerId="ADAL" clId="{6C643DF1-A828-4AAB-B255-A0BC94E134CE}" dt="2022-10-04T20:47:04.661" v="3662" actId="1035"/>
          <ac:spMkLst>
            <pc:docMk/>
            <pc:sldMk cId="3797367590" sldId="2147470586"/>
            <ac:spMk id="30" creationId="{5F5C41A0-147F-4B7C-AB3B-780B25A2C2D1}"/>
          </ac:spMkLst>
        </pc:spChg>
        <pc:spChg chg="mod">
          <ac:chgData name="Altman Moore, Corrinne (EHS)" userId="20d7aeab-6d22-4899-87e4-30e5f41fa6dd" providerId="ADAL" clId="{6C643DF1-A828-4AAB-B255-A0BC94E134CE}" dt="2022-10-04T20:47:04.661" v="3662" actId="1035"/>
          <ac:spMkLst>
            <pc:docMk/>
            <pc:sldMk cId="3797367590" sldId="2147470586"/>
            <ac:spMk id="31" creationId="{0CCB9E79-2557-4965-99C3-686C2FB109ED}"/>
          </ac:spMkLst>
        </pc:spChg>
        <pc:spChg chg="mod">
          <ac:chgData name="Altman Moore, Corrinne (EHS)" userId="20d7aeab-6d22-4899-87e4-30e5f41fa6dd" providerId="ADAL" clId="{6C643DF1-A828-4AAB-B255-A0BC94E134CE}" dt="2022-10-04T20:47:04.661" v="3662" actId="1035"/>
          <ac:spMkLst>
            <pc:docMk/>
            <pc:sldMk cId="3797367590" sldId="2147470586"/>
            <ac:spMk id="32" creationId="{AF44FB3A-EC53-4EC2-9385-75325E982639}"/>
          </ac:spMkLst>
        </pc:spChg>
        <pc:spChg chg="mod">
          <ac:chgData name="Altman Moore, Corrinne (EHS)" userId="20d7aeab-6d22-4899-87e4-30e5f41fa6dd" providerId="ADAL" clId="{6C643DF1-A828-4AAB-B255-A0BC94E134CE}" dt="2022-10-04T20:47:04.661" v="3662" actId="1035"/>
          <ac:spMkLst>
            <pc:docMk/>
            <pc:sldMk cId="3797367590" sldId="2147470586"/>
            <ac:spMk id="33" creationId="{7DFC52C8-47AD-4AE5-AECA-E8E8F9034D97}"/>
          </ac:spMkLst>
        </pc:spChg>
        <pc:spChg chg="mod">
          <ac:chgData name="Altman Moore, Corrinne (EHS)" userId="20d7aeab-6d22-4899-87e4-30e5f41fa6dd" providerId="ADAL" clId="{6C643DF1-A828-4AAB-B255-A0BC94E134CE}" dt="2022-10-04T20:47:04.661" v="3662" actId="1035"/>
          <ac:spMkLst>
            <pc:docMk/>
            <pc:sldMk cId="3797367590" sldId="2147470586"/>
            <ac:spMk id="34" creationId="{44615552-7DA8-44BC-BFB1-8564F5FC2C30}"/>
          </ac:spMkLst>
        </pc:spChg>
        <pc:spChg chg="mod">
          <ac:chgData name="Altman Moore, Corrinne (EHS)" userId="20d7aeab-6d22-4899-87e4-30e5f41fa6dd" providerId="ADAL" clId="{6C643DF1-A828-4AAB-B255-A0BC94E134CE}" dt="2022-10-04T20:47:04.661" v="3662" actId="1035"/>
          <ac:spMkLst>
            <pc:docMk/>
            <pc:sldMk cId="3797367590" sldId="2147470586"/>
            <ac:spMk id="35" creationId="{ECC57D8F-48C8-4B21-87C3-517E8F7B1CF1}"/>
          </ac:spMkLst>
        </pc:spChg>
        <pc:spChg chg="mod">
          <ac:chgData name="Altman Moore, Corrinne (EHS)" userId="20d7aeab-6d22-4899-87e4-30e5f41fa6dd" providerId="ADAL" clId="{6C643DF1-A828-4AAB-B255-A0BC94E134CE}" dt="2022-10-04T20:47:04.661" v="3662" actId="1035"/>
          <ac:spMkLst>
            <pc:docMk/>
            <pc:sldMk cId="3797367590" sldId="2147470586"/>
            <ac:spMk id="36" creationId="{C0B0A1C7-F9F2-4420-B217-029AA8CFA967}"/>
          </ac:spMkLst>
        </pc:spChg>
        <pc:spChg chg="mod">
          <ac:chgData name="Altman Moore, Corrinne (EHS)" userId="20d7aeab-6d22-4899-87e4-30e5f41fa6dd" providerId="ADAL" clId="{6C643DF1-A828-4AAB-B255-A0BC94E134CE}" dt="2022-10-04T20:47:04.661" v="3662" actId="1035"/>
          <ac:spMkLst>
            <pc:docMk/>
            <pc:sldMk cId="3797367590" sldId="2147470586"/>
            <ac:spMk id="37" creationId="{8EAAB58A-6AC1-44A1-B67E-DF43E473D57D}"/>
          </ac:spMkLst>
        </pc:spChg>
        <pc:spChg chg="mod">
          <ac:chgData name="Altman Moore, Corrinne (EHS)" userId="20d7aeab-6d22-4899-87e4-30e5f41fa6dd" providerId="ADAL" clId="{6C643DF1-A828-4AAB-B255-A0BC94E134CE}" dt="2022-10-04T20:47:04.661" v="3662" actId="1035"/>
          <ac:spMkLst>
            <pc:docMk/>
            <pc:sldMk cId="3797367590" sldId="2147470586"/>
            <ac:spMk id="48" creationId="{95059B46-E810-48C2-95F9-C76CDF7A4AC7}"/>
          </ac:spMkLst>
        </pc:spChg>
        <pc:cxnChg chg="mod">
          <ac:chgData name="Altman Moore, Corrinne (EHS)" userId="20d7aeab-6d22-4899-87e4-30e5f41fa6dd" providerId="ADAL" clId="{6C643DF1-A828-4AAB-B255-A0BC94E134CE}" dt="2022-10-04T20:47:13.578" v="3690" actId="1036"/>
          <ac:cxnSpMkLst>
            <pc:docMk/>
            <pc:sldMk cId="3797367590" sldId="2147470586"/>
            <ac:cxnSpMk id="47" creationId="{CFA335F2-4849-4C20-956E-7614074CBF35}"/>
          </ac:cxnSpMkLst>
        </pc:cxnChg>
      </pc:sldChg>
      <pc:sldChg chg="delSp modSp add mod">
        <pc:chgData name="Altman Moore, Corrinne (EHS)" userId="20d7aeab-6d22-4899-87e4-30e5f41fa6dd" providerId="ADAL" clId="{6C643DF1-A828-4AAB-B255-A0BC94E134CE}" dt="2022-10-04T21:16:03.720" v="5928" actId="20577"/>
        <pc:sldMkLst>
          <pc:docMk/>
          <pc:sldMk cId="1695898049" sldId="2147470587"/>
        </pc:sldMkLst>
        <pc:spChg chg="mod">
          <ac:chgData name="Altman Moore, Corrinne (EHS)" userId="20d7aeab-6d22-4899-87e4-30e5f41fa6dd" providerId="ADAL" clId="{6C643DF1-A828-4AAB-B255-A0BC94E134CE}" dt="2022-10-04T21:14:19.028" v="5626" actId="20577"/>
          <ac:spMkLst>
            <pc:docMk/>
            <pc:sldMk cId="1695898049" sldId="2147470587"/>
            <ac:spMk id="6" creationId="{364E09B6-6A8A-4B6C-8CAD-31178863B3DD}"/>
          </ac:spMkLst>
        </pc:spChg>
        <pc:spChg chg="mod">
          <ac:chgData name="Altman Moore, Corrinne (EHS)" userId="20d7aeab-6d22-4899-87e4-30e5f41fa6dd" providerId="ADAL" clId="{6C643DF1-A828-4AAB-B255-A0BC94E134CE}" dt="2022-10-04T21:16:03.720" v="5928" actId="20577"/>
          <ac:spMkLst>
            <pc:docMk/>
            <pc:sldMk cId="1695898049" sldId="2147470587"/>
            <ac:spMk id="7" creationId="{5E4B15F1-81DE-4396-AD61-5B9E6854487F}"/>
          </ac:spMkLst>
        </pc:spChg>
        <pc:picChg chg="del">
          <ac:chgData name="Altman Moore, Corrinne (EHS)" userId="20d7aeab-6d22-4899-87e4-30e5f41fa6dd" providerId="ADAL" clId="{6C643DF1-A828-4AAB-B255-A0BC94E134CE}" dt="2022-10-04T21:15:29.250" v="5806" actId="478"/>
          <ac:picMkLst>
            <pc:docMk/>
            <pc:sldMk cId="1695898049" sldId="2147470587"/>
            <ac:picMk id="3" creationId="{04EC76F3-7ED4-4E6B-B84D-43B1AB824D87}"/>
          </ac:picMkLst>
        </pc:picChg>
      </pc:sldChg>
      <pc:sldChg chg="delSp add del mod">
        <pc:chgData name="Altman Moore, Corrinne (EHS)" userId="20d7aeab-6d22-4899-87e4-30e5f41fa6dd" providerId="ADAL" clId="{6C643DF1-A828-4AAB-B255-A0BC94E134CE}" dt="2022-10-04T21:05:44.893" v="5211" actId="2696"/>
        <pc:sldMkLst>
          <pc:docMk/>
          <pc:sldMk cId="3938168859" sldId="2147470587"/>
        </pc:sldMkLst>
        <pc:graphicFrameChg chg="del">
          <ac:chgData name="Altman Moore, Corrinne (EHS)" userId="20d7aeab-6d22-4899-87e4-30e5f41fa6dd" providerId="ADAL" clId="{6C643DF1-A828-4AAB-B255-A0BC94E134CE}" dt="2022-10-04T15:59:08.711" v="543" actId="478"/>
          <ac:graphicFrameMkLst>
            <pc:docMk/>
            <pc:sldMk cId="3938168859" sldId="2147470587"/>
            <ac:graphicFrameMk id="12" creationId="{5F84A5BC-3554-401C-B5B8-75A7BD6C714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1FD7B8-1C92-4F97-BC9B-7411EF4C5169}" type="datetimeFigureOut">
              <a:rPr lang="en-US" smtClean="0"/>
              <a:t>10/6/2022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8350AB-DEFE-4158-AB0D-E577DC175D0C}" type="slidenum">
              <a:rPr lang="en-US" smtClean="0"/>
              <a:t>‹#›</a:t>
            </a:fld>
            <a:endParaRPr lang="en-US"/>
          </a:p>
        </p:txBody>
      </p:sp>
    </p:spTree>
    <p:extLst>
      <p:ext uri="{BB962C8B-B14F-4D97-AF65-F5344CB8AC3E}">
        <p14:creationId xmlns:p14="http://schemas.microsoft.com/office/powerpoint/2010/main" val="2156674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rtl="0" eaLnBrk="1" fontAlgn="base" latinLnBrk="0" hangingPunct="1">
              <a:spcBef>
                <a:spcPts val="0"/>
              </a:spcBef>
              <a:spcAft>
                <a:spcPts val="0"/>
              </a:spcAft>
            </a:pPr>
            <a:endParaRPr lang="en-US" sz="1800" b="0" i="0" u="none" strike="noStrike">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950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1592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4204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7498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6818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6767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3481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6270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8227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6993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6336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2002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1237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80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22030D-BA52-4407-A484-3CBB39512D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1036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NUL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4212000" y="1530000"/>
            <a:ext cx="3780000" cy="3780000"/>
          </a:xfrm>
          <a:prstGeom prst="ellipse">
            <a:avLst/>
          </a:prstGeom>
          <a:ln w="25400">
            <a:solidFill>
              <a:schemeClr val="accent1"/>
            </a:solidFill>
          </a:ln>
        </p:spPr>
        <p:txBody>
          <a:bodyPr lIns="108000" tIns="108000" rIns="108000" bIns="108000" anchor="ctr" anchorCtr="0">
            <a:normAutofit/>
          </a:bodyPr>
          <a:lstStyle>
            <a:lvl1pPr algn="ctr">
              <a:lnSpc>
                <a:spcPts val="3800"/>
              </a:lnSpc>
              <a:defRPr sz="3200" b="0">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Subtitle 2"/>
          <p:cNvSpPr>
            <a:spLocks noGrp="1"/>
          </p:cNvSpPr>
          <p:nvPr>
            <p:ph type="subTitle" idx="1"/>
          </p:nvPr>
        </p:nvSpPr>
        <p:spPr bwMode="gray">
          <a:xfrm>
            <a:off x="475327" y="5845180"/>
            <a:ext cx="5594348"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tx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a:t>Click to edit Master subtitle style</a:t>
            </a:r>
          </a:p>
        </p:txBody>
      </p:sp>
      <p:sp>
        <p:nvSpPr>
          <p:cNvPr id="5" name="Text Placeholder 4"/>
          <p:cNvSpPr>
            <a:spLocks noGrp="1"/>
          </p:cNvSpPr>
          <p:nvPr>
            <p:ph type="body" sz="quarter" idx="10"/>
          </p:nvPr>
        </p:nvSpPr>
        <p:spPr>
          <a:xfrm>
            <a:off x="475325" y="6362699"/>
            <a:ext cx="5594349" cy="298451"/>
          </a:xfrm>
          <a:prstGeom prst="rect">
            <a:avLst/>
          </a:prstGeom>
        </p:spPr>
        <p:txBody>
          <a:bodyPr>
            <a:noAutofit/>
          </a:bodyPr>
          <a:lstStyle>
            <a:lvl1pPr>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spTree>
    <p:extLst>
      <p:ext uri="{BB962C8B-B14F-4D97-AF65-F5344CB8AC3E}">
        <p14:creationId xmlns:p14="http://schemas.microsoft.com/office/powerpoint/2010/main" val="2749447675"/>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Pr>
        <a:solidFill>
          <a:schemeClr val="accent5"/>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0"/>
          </p:nvPr>
        </p:nvSpPr>
        <p:spPr>
          <a:xfrm>
            <a:off x="480484" y="1590675"/>
            <a:ext cx="9029604" cy="4708525"/>
          </a:xfrm>
          <a:prstGeom prst="rect">
            <a:avLst/>
          </a:prstGeom>
        </p:spPr>
        <p:txBody>
          <a:bodyPr>
            <a:noAutofit/>
          </a:bodyPr>
          <a:lstStyle>
            <a:lvl1pPr>
              <a:spcBef>
                <a:spcPts val="4800"/>
              </a:spcBef>
              <a:defRPr sz="2800">
                <a:solidFill>
                  <a:schemeClr val="bg1"/>
                </a:solidFill>
              </a:defRPr>
            </a:lvl1pPr>
            <a:lvl2pPr marL="609585" indent="-609585">
              <a:defRPr sz="4000">
                <a:solidFill>
                  <a:schemeClr val="bg2"/>
                </a:solidFill>
              </a:defRPr>
            </a:lvl2pPr>
            <a:lvl3pPr>
              <a:defRPr sz="4000">
                <a:solidFill>
                  <a:schemeClr val="bg2"/>
                </a:solidFill>
              </a:defRPr>
            </a:lvl3pPr>
            <a:lvl4pPr>
              <a:defRPr sz="4000">
                <a:solidFill>
                  <a:schemeClr val="bg2"/>
                </a:solidFill>
              </a:defRPr>
            </a:lvl4pPr>
            <a:lvl5pPr>
              <a:defRPr sz="4000">
                <a:solidFill>
                  <a:schemeClr val="bg2"/>
                </a:solidFill>
              </a:defRPr>
            </a:lvl5pPr>
          </a:lstStyle>
          <a:p>
            <a:pPr lvl="0"/>
            <a:r>
              <a:rPr lang="en-US" noProof="0"/>
              <a:t>Click to edit Master text styles</a:t>
            </a:r>
          </a:p>
        </p:txBody>
      </p:sp>
      <p:sp>
        <p:nvSpPr>
          <p:cNvPr id="18"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Presentation title</a:t>
            </a:r>
            <a:br>
              <a:rPr lang="en-US" sz="650" noProof="0">
                <a:solidFill>
                  <a:schemeClr val="bg1"/>
                </a:solidFill>
              </a:rPr>
            </a:br>
            <a:r>
              <a:rPr lang="en-US" sz="650" noProof="0">
                <a:solidFill>
                  <a:schemeClr val="bg1"/>
                </a:solidFill>
              </a:rPr>
              <a:t>[To edit, click View &gt; Slide Master &gt; Slide master1]</a:t>
            </a:r>
          </a:p>
        </p:txBody>
      </p:sp>
      <p:sp>
        <p:nvSpPr>
          <p:cNvPr id="19"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spcBef>
                <a:spcPts val="800"/>
              </a:spcBef>
              <a:buSzPct val="100000"/>
              <a:buFont typeface="Arial"/>
              <a:buNone/>
            </a:pPr>
            <a:r>
              <a:rPr lang="en-US" sz="650" noProof="0">
                <a:solidFill>
                  <a:schemeClr val="bg1"/>
                </a:solidFill>
              </a:rPr>
              <a:t>Copyright © 2016 Deloitte Development LLC. All rights reserved.</a:t>
            </a:r>
          </a:p>
        </p:txBody>
      </p:sp>
      <p:sp>
        <p:nvSpPr>
          <p:cNvPr id="20" name="TextBox 19"/>
          <p:cNvSpPr txBox="1"/>
          <p:nvPr userDrawn="1"/>
        </p:nvSpPr>
        <p:spPr>
          <a:xfrm>
            <a:off x="11414125"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bg1"/>
                </a:solidFill>
              </a:rPr>
              <a:pPr marL="0" indent="0" algn="r">
                <a:spcBef>
                  <a:spcPts val="800"/>
                </a:spcBef>
                <a:buSzPct val="100000"/>
                <a:buFont typeface="Arial"/>
                <a:buNone/>
              </a:pPr>
              <a:t>‹#›</a:t>
            </a:fld>
            <a:endParaRPr lang="en-US" sz="650" noProof="0">
              <a:solidFill>
                <a:schemeClr val="bg1"/>
              </a:solidFill>
            </a:endParaRPr>
          </a:p>
        </p:txBody>
      </p:sp>
    </p:spTree>
    <p:extLst>
      <p:ext uri="{BB962C8B-B14F-4D97-AF65-F5344CB8AC3E}">
        <p14:creationId xmlns:p14="http://schemas.microsoft.com/office/powerpoint/2010/main" val="108136623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13" name="Text Placeholder 3"/>
          <p:cNvSpPr>
            <a:spLocks noGrp="1"/>
          </p:cNvSpPr>
          <p:nvPr>
            <p:ph type="body" sz="quarter" idx="10"/>
          </p:nvPr>
        </p:nvSpPr>
        <p:spPr>
          <a:xfrm>
            <a:off x="480484" y="1590675"/>
            <a:ext cx="9029604" cy="4708525"/>
          </a:xfrm>
          <a:prstGeom prst="rect">
            <a:avLst/>
          </a:prstGeom>
        </p:spPr>
        <p:txBody>
          <a:bodyPr>
            <a:noAutofit/>
          </a:bodyPr>
          <a:lstStyle>
            <a:lvl1pPr>
              <a:spcBef>
                <a:spcPts val="4800"/>
              </a:spcBef>
              <a:defRPr sz="2800">
                <a:solidFill>
                  <a:schemeClr val="bg1"/>
                </a:solidFill>
              </a:defRPr>
            </a:lvl1pPr>
            <a:lvl2pPr marL="609585" indent="-609585">
              <a:defRPr sz="4000">
                <a:solidFill>
                  <a:schemeClr val="bg2"/>
                </a:solidFill>
              </a:defRPr>
            </a:lvl2pPr>
            <a:lvl3pPr>
              <a:defRPr sz="4000">
                <a:solidFill>
                  <a:schemeClr val="bg2"/>
                </a:solidFill>
              </a:defRPr>
            </a:lvl3pPr>
            <a:lvl4pPr>
              <a:defRPr sz="4000">
                <a:solidFill>
                  <a:schemeClr val="bg2"/>
                </a:solidFill>
              </a:defRPr>
            </a:lvl4pPr>
            <a:lvl5pPr>
              <a:defRPr sz="4000">
                <a:solidFill>
                  <a:schemeClr val="bg2"/>
                </a:solidFill>
              </a:defRPr>
            </a:lvl5pPr>
          </a:lstStyle>
          <a:p>
            <a:pPr lvl="0"/>
            <a:r>
              <a:rPr lang="en-US" noProof="0"/>
              <a:t>Click to edit Master text styles</a:t>
            </a:r>
          </a:p>
        </p:txBody>
      </p:sp>
      <p:sp>
        <p:nvSpPr>
          <p:cNvPr id="14"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Presentation title</a:t>
            </a:r>
            <a:br>
              <a:rPr lang="en-US" sz="650" noProof="0">
                <a:solidFill>
                  <a:schemeClr val="bg1"/>
                </a:solidFill>
              </a:rPr>
            </a:br>
            <a:r>
              <a:rPr lang="en-US" sz="650" noProof="0">
                <a:solidFill>
                  <a:schemeClr val="bg1"/>
                </a:solidFill>
              </a:rPr>
              <a:t>[To edit, click View &gt; Slide Master &gt; Slide master1]</a:t>
            </a:r>
          </a:p>
        </p:txBody>
      </p:sp>
      <p:sp>
        <p:nvSpPr>
          <p:cNvPr id="15"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spcBef>
                <a:spcPts val="800"/>
              </a:spcBef>
              <a:buSzPct val="100000"/>
              <a:buFont typeface="Arial"/>
              <a:buNone/>
            </a:pPr>
            <a:r>
              <a:rPr lang="en-US" sz="650" noProof="0">
                <a:solidFill>
                  <a:schemeClr val="bg1"/>
                </a:solidFill>
              </a:rPr>
              <a:t>Copyright © 2016 Deloitte Development LLC. All rights reserved.</a:t>
            </a:r>
          </a:p>
        </p:txBody>
      </p:sp>
      <p:sp>
        <p:nvSpPr>
          <p:cNvPr id="16" name="TextBox 15"/>
          <p:cNvSpPr txBox="1"/>
          <p:nvPr userDrawn="1"/>
        </p:nvSpPr>
        <p:spPr>
          <a:xfrm>
            <a:off x="11414125"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bg1"/>
                </a:solidFill>
              </a:rPr>
              <a:pPr marL="0" indent="0" algn="r">
                <a:spcBef>
                  <a:spcPts val="800"/>
                </a:spcBef>
                <a:buSzPct val="100000"/>
                <a:buFont typeface="Arial"/>
                <a:buNone/>
              </a:pPr>
              <a:t>‹#›</a:t>
            </a:fld>
            <a:endParaRPr lang="en-US" sz="650" noProof="0">
              <a:solidFill>
                <a:schemeClr val="bg1"/>
              </a:solidFill>
            </a:endParaRPr>
          </a:p>
        </p:txBody>
      </p:sp>
    </p:spTree>
    <p:extLst>
      <p:ext uri="{BB962C8B-B14F-4D97-AF65-F5344CB8AC3E}">
        <p14:creationId xmlns:p14="http://schemas.microsoft.com/office/powerpoint/2010/main" val="204163470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69900" y="1665291"/>
            <a:ext cx="9348787" cy="4633910"/>
          </a:xfrm>
          <a:prstGeom prst="rect">
            <a:avLst/>
          </a:prstGeom>
        </p:spPr>
        <p:txBody>
          <a:bodyPr/>
          <a:lstStyle>
            <a:lvl1pPr>
              <a:tabLst>
                <a:tab pos="8972326" algn="r"/>
              </a:tabLst>
              <a:defRPr/>
            </a:lvl1pPr>
            <a:lvl2pPr>
              <a:tabLst>
                <a:tab pos="8972326" algn="r"/>
              </a:tabLst>
              <a:defRPr/>
            </a:lvl2pPr>
            <a:lvl3pPr>
              <a:tabLst>
                <a:tab pos="8972326" algn="r"/>
              </a:tabLst>
              <a:defRPr/>
            </a:lvl3pPr>
            <a:lvl4pPr>
              <a:tabLst>
                <a:tab pos="8972326" algn="r"/>
              </a:tabLst>
              <a:defRPr/>
            </a:lvl4pPr>
            <a:lvl5pPr>
              <a:tabLst>
                <a:tab pos="6705432" algn="r"/>
              </a:tabLst>
              <a:defRPr baseline="0"/>
            </a:lvl5pPr>
            <a:lvl6pPr>
              <a:tabLst>
                <a:tab pos="8972326" algn="r"/>
              </a:tabLst>
              <a:defRPr/>
            </a:lvl6pPr>
            <a:lvl7pPr>
              <a:tabLst>
                <a:tab pos="8972326" algn="r"/>
              </a:tabLst>
              <a:defRPr/>
            </a:lvl7pPr>
            <a:lvl8pPr>
              <a:tabLst>
                <a:tab pos="8972326" algn="r"/>
              </a:tabLst>
              <a:defRPr/>
            </a:lvl8pPr>
            <a:lvl9pPr>
              <a:tabLst>
                <a:tab pos="8972326" algn="r"/>
              </a:tabLs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6"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355625720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604867" y="1700213"/>
            <a:ext cx="6117233" cy="4598988"/>
          </a:xfrm>
        </p:spPr>
        <p:txBody>
          <a:bodyPr/>
          <a:lstStyle/>
          <a:p>
            <a:r>
              <a:rPr lang="en-US" noProof="0"/>
              <a:t>Click icon to add picture</a:t>
            </a:r>
          </a:p>
        </p:txBody>
      </p:sp>
      <p:sp>
        <p:nvSpPr>
          <p:cNvPr id="6" name="Content Placeholder 3"/>
          <p:cNvSpPr>
            <a:spLocks noGrp="1"/>
          </p:cNvSpPr>
          <p:nvPr>
            <p:ph sz="quarter" idx="10"/>
          </p:nvPr>
        </p:nvSpPr>
        <p:spPr>
          <a:xfrm>
            <a:off x="469900" y="1665290"/>
            <a:ext cx="4333663" cy="4633911"/>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9"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1986911562"/>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14" name="Text Placeholder 18"/>
          <p:cNvSpPr>
            <a:spLocks noGrp="1"/>
          </p:cNvSpPr>
          <p:nvPr>
            <p:ph idx="1"/>
          </p:nvPr>
        </p:nvSpPr>
        <p:spPr>
          <a:xfrm>
            <a:off x="469900" y="1665290"/>
            <a:ext cx="11252200" cy="463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2782773767"/>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4"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
        <p:nvSpPr>
          <p:cNvPr id="8" name="Text Placeholder 18"/>
          <p:cNvSpPr>
            <a:spLocks noGrp="1"/>
          </p:cNvSpPr>
          <p:nvPr>
            <p:ph idx="1"/>
          </p:nvPr>
        </p:nvSpPr>
        <p:spPr>
          <a:xfrm>
            <a:off x="469900" y="1665818"/>
            <a:ext cx="11252200" cy="4633383"/>
          </a:xfrm>
          <a:prstGeom prst="rect">
            <a:avLst/>
          </a:prstGeom>
        </p:spPr>
        <p:txBody>
          <a:bodyPr vert="horz" lIns="0" tIns="0" rIns="0" bIns="0" rtlCol="0">
            <a:noAutofit/>
          </a:bodyPr>
          <a:lstStyle>
            <a:lvl1pPr marL="0" indent="0" algn="l">
              <a:buFontTx/>
              <a:buNone/>
              <a:defRPr/>
            </a:lvl1pPr>
            <a:lvl2pPr marL="127000" indent="-127000" algn="l">
              <a:buClrTx/>
              <a:buSzPct val="100000"/>
              <a:buFont typeface="Arial" panose="020B0604020202020204" pitchFamily="34" charset="0"/>
              <a:buChar char="•"/>
              <a:defRPr/>
            </a:lvl2pPr>
            <a:lvl3pPr marL="279400" indent="-127000" algn="l">
              <a:buClrTx/>
              <a:buSzPct val="100000"/>
              <a:buFont typeface="Arial" panose="020B0604020202020204" pitchFamily="34" charset="0"/>
              <a:buChar char="−"/>
              <a:defRPr/>
            </a:lvl3pPr>
            <a:lvl4pPr marL="431800" indent="-127000" algn="l">
              <a:buClrTx/>
              <a:buSzPct val="100000"/>
              <a:buFont typeface="Arial" panose="020B0604020202020204" pitchFamily="34" charset="0"/>
              <a:buChar char="◦"/>
              <a:defRPr/>
            </a:lvl4pPr>
            <a:lvl5pPr marL="584200" indent="-127000" algn="l">
              <a:buClrTx/>
              <a:buSzPct val="100000"/>
              <a:buFont typeface="Arial" panose="020B0604020202020204" pitchFamily="34" charset="0"/>
              <a:buChar char="−"/>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09218466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8" name="Text Placeholder 18"/>
          <p:cNvSpPr>
            <a:spLocks noGrp="1"/>
          </p:cNvSpPr>
          <p:nvPr>
            <p:ph idx="1"/>
          </p:nvPr>
        </p:nvSpPr>
        <p:spPr>
          <a:xfrm>
            <a:off x="469900" y="1676402"/>
            <a:ext cx="11252200" cy="4622799"/>
          </a:xfrm>
          <a:prstGeom prst="rect">
            <a:avLst/>
          </a:prstGeom>
        </p:spPr>
        <p:txBody>
          <a:bodyPr vert="horz" lIns="0" tIns="0" rIns="0" bIns="0" rtlCol="0">
            <a:noAutofit/>
          </a:bodyPr>
          <a:lstStyle>
            <a:lvl1pPr>
              <a:defRPr sz="1600"/>
            </a:lvl1pPr>
            <a:lvl2pPr>
              <a:defRPr sz="1600"/>
            </a:lvl2pPr>
            <a:lvl3pPr>
              <a:defRPr sz="1600"/>
            </a:lvl3pPr>
            <a:lvl4pPr>
              <a:defRPr sz="1600"/>
            </a:lvl4pPr>
            <a:lvl5pPr>
              <a:defRPr sz="1600"/>
            </a:lvl5pPr>
            <a:lvl6pPr>
              <a:defRPr sz="2133"/>
            </a:lvl6pPr>
            <a:lvl7pPr>
              <a:defRPr sz="2133"/>
            </a:lvl7pPr>
            <a:lvl8pPr>
              <a:defRPr sz="2133"/>
            </a:lvl8pPr>
            <a:lvl9pPr>
              <a:defRPr sz="2133"/>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6"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3888015515"/>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7" name="Chart Placeholder 3"/>
          <p:cNvSpPr>
            <a:spLocks noGrp="1"/>
          </p:cNvSpPr>
          <p:nvPr>
            <p:ph type="chart" sz="quarter" idx="15"/>
          </p:nvPr>
        </p:nvSpPr>
        <p:spPr>
          <a:xfrm>
            <a:off x="468000" y="2054581"/>
            <a:ext cx="11252200" cy="3928209"/>
          </a:xfrm>
          <a:prstGeom prst="rect">
            <a:avLst/>
          </a:prstGeom>
        </p:spPr>
        <p:txBody>
          <a:bodyPr/>
          <a:lstStyle/>
          <a:p>
            <a:r>
              <a:rPr lang="en-US" noProof="0"/>
              <a:t>Click icon to add chart</a:t>
            </a:r>
          </a:p>
        </p:txBody>
      </p:sp>
      <p:sp>
        <p:nvSpPr>
          <p:cNvPr id="18" name="Text Placeholder 8"/>
          <p:cNvSpPr>
            <a:spLocks noGrp="1"/>
          </p:cNvSpPr>
          <p:nvPr>
            <p:ph type="body" sz="quarter" idx="18"/>
          </p:nvPr>
        </p:nvSpPr>
        <p:spPr>
          <a:xfrm>
            <a:off x="468000" y="1659816"/>
            <a:ext cx="11252200" cy="357187"/>
          </a:xfrm>
        </p:spPr>
        <p:txBody>
          <a:bodyPr/>
          <a:lstStyle/>
          <a:p>
            <a:pPr lvl="0"/>
            <a:r>
              <a:rPr lang="en-US" noProof="0"/>
              <a:t>Click to edit Master text styles</a:t>
            </a:r>
          </a:p>
        </p:txBody>
      </p:sp>
      <p:sp>
        <p:nvSpPr>
          <p:cNvPr id="7"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8"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2959996088"/>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7" name="Chart Placeholder 3"/>
          <p:cNvSpPr>
            <a:spLocks noGrp="1"/>
          </p:cNvSpPr>
          <p:nvPr>
            <p:ph type="chart" sz="quarter" idx="15"/>
          </p:nvPr>
        </p:nvSpPr>
        <p:spPr>
          <a:xfrm>
            <a:off x="468000" y="2051999"/>
            <a:ext cx="3600000" cy="3930791"/>
          </a:xfrm>
          <a:prstGeom prst="rect">
            <a:avLst/>
          </a:prstGeom>
        </p:spPr>
        <p:txBody>
          <a:bodyPr/>
          <a:lstStyle/>
          <a:p>
            <a:r>
              <a:rPr lang="en-US" noProof="0"/>
              <a:t>Click icon to add chart</a:t>
            </a:r>
          </a:p>
        </p:txBody>
      </p:sp>
      <p:sp>
        <p:nvSpPr>
          <p:cNvPr id="18" name="Text Placeholder 8"/>
          <p:cNvSpPr>
            <a:spLocks noGrp="1"/>
          </p:cNvSpPr>
          <p:nvPr>
            <p:ph type="body" sz="quarter" idx="18"/>
          </p:nvPr>
        </p:nvSpPr>
        <p:spPr>
          <a:xfrm>
            <a:off x="468000" y="1665289"/>
            <a:ext cx="3600000" cy="392112"/>
          </a:xfrm>
        </p:spPr>
        <p:txBody>
          <a:bodyPr/>
          <a:lstStyle/>
          <a:p>
            <a:pPr lvl="0"/>
            <a:r>
              <a:rPr lang="en-US" noProof="0"/>
              <a:t>Click to edit Master text styles</a:t>
            </a:r>
          </a:p>
        </p:txBody>
      </p:sp>
      <p:sp>
        <p:nvSpPr>
          <p:cNvPr id="7" name="Chart Placeholder 3"/>
          <p:cNvSpPr>
            <a:spLocks noGrp="1"/>
          </p:cNvSpPr>
          <p:nvPr>
            <p:ph type="chart" sz="quarter" idx="19"/>
          </p:nvPr>
        </p:nvSpPr>
        <p:spPr>
          <a:xfrm>
            <a:off x="4296000" y="2051998"/>
            <a:ext cx="3600000" cy="3930791"/>
          </a:xfrm>
          <a:prstGeom prst="rect">
            <a:avLst/>
          </a:prstGeom>
        </p:spPr>
        <p:txBody>
          <a:bodyPr/>
          <a:lstStyle/>
          <a:p>
            <a:r>
              <a:rPr lang="en-US" noProof="0"/>
              <a:t>Click icon to add chart</a:t>
            </a:r>
          </a:p>
        </p:txBody>
      </p:sp>
      <p:sp>
        <p:nvSpPr>
          <p:cNvPr id="8" name="Text Placeholder 8"/>
          <p:cNvSpPr>
            <a:spLocks noGrp="1"/>
          </p:cNvSpPr>
          <p:nvPr>
            <p:ph type="body" sz="quarter" idx="20"/>
          </p:nvPr>
        </p:nvSpPr>
        <p:spPr>
          <a:xfrm>
            <a:off x="4296003" y="1665288"/>
            <a:ext cx="3600000" cy="392112"/>
          </a:xfrm>
        </p:spPr>
        <p:txBody>
          <a:bodyPr/>
          <a:lstStyle/>
          <a:p>
            <a:pPr lvl="0"/>
            <a:r>
              <a:rPr lang="en-US" noProof="0"/>
              <a:t>Click to edit Master text styles</a:t>
            </a:r>
          </a:p>
        </p:txBody>
      </p:sp>
      <p:sp>
        <p:nvSpPr>
          <p:cNvPr id="9" name="Chart Placeholder 3"/>
          <p:cNvSpPr>
            <a:spLocks noGrp="1"/>
          </p:cNvSpPr>
          <p:nvPr>
            <p:ph type="chart" sz="quarter" idx="21"/>
          </p:nvPr>
        </p:nvSpPr>
        <p:spPr>
          <a:xfrm>
            <a:off x="8086960" y="2051999"/>
            <a:ext cx="3600000" cy="3930791"/>
          </a:xfrm>
          <a:prstGeom prst="rect">
            <a:avLst/>
          </a:prstGeom>
        </p:spPr>
        <p:txBody>
          <a:bodyPr/>
          <a:lstStyle/>
          <a:p>
            <a:r>
              <a:rPr lang="en-US" noProof="0"/>
              <a:t>Click icon to add chart</a:t>
            </a:r>
          </a:p>
        </p:txBody>
      </p:sp>
      <p:sp>
        <p:nvSpPr>
          <p:cNvPr id="10" name="Text Placeholder 8"/>
          <p:cNvSpPr>
            <a:spLocks noGrp="1"/>
          </p:cNvSpPr>
          <p:nvPr>
            <p:ph type="body" sz="quarter" idx="22"/>
          </p:nvPr>
        </p:nvSpPr>
        <p:spPr>
          <a:xfrm>
            <a:off x="8086959" y="1659145"/>
            <a:ext cx="3600000" cy="398256"/>
          </a:xfrm>
        </p:spPr>
        <p:txBody>
          <a:bodyPr/>
          <a:lstStyle/>
          <a:p>
            <a:pPr lvl="0"/>
            <a:r>
              <a:rPr lang="en-US" noProof="0"/>
              <a:t>Click to edit Master text styles</a:t>
            </a:r>
          </a:p>
        </p:txBody>
      </p:sp>
      <p:sp>
        <p:nvSpPr>
          <p:cNvPr id="13"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4" name="Title Placeholder 1"/>
          <p:cNvSpPr>
            <a:spLocks noGrp="1"/>
          </p:cNvSpPr>
          <p:nvPr>
            <p:ph type="title"/>
          </p:nvPr>
        </p:nvSpPr>
        <p:spPr>
          <a:xfrm>
            <a:off x="469900" y="402586"/>
            <a:ext cx="11252200" cy="334101"/>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423069186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3" name="Content Placeholder 3"/>
          <p:cNvSpPr>
            <a:spLocks noGrp="1"/>
          </p:cNvSpPr>
          <p:nvPr>
            <p:ph sz="quarter" idx="10"/>
          </p:nvPr>
        </p:nvSpPr>
        <p:spPr>
          <a:xfrm>
            <a:off x="468000" y="1665288"/>
            <a:ext cx="5328000" cy="4622507"/>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Content Placeholder 3"/>
          <p:cNvSpPr>
            <a:spLocks noGrp="1"/>
          </p:cNvSpPr>
          <p:nvPr>
            <p:ph sz="quarter" idx="20"/>
          </p:nvPr>
        </p:nvSpPr>
        <p:spPr>
          <a:xfrm>
            <a:off x="6394100" y="1656000"/>
            <a:ext cx="5328000" cy="4631795"/>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7"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359295432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69900" y="1700213"/>
            <a:ext cx="10418233"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69899" y="3423545"/>
            <a:ext cx="10418235" cy="1566532"/>
          </a:xfrm>
        </p:spPr>
        <p:txBody>
          <a:bodyPr lIns="0" tIns="0" rIns="0" bIns="0">
            <a:noAutofit/>
          </a:bodyPr>
          <a:lstStyle>
            <a:lvl1pPr marL="0" indent="0">
              <a:lnSpc>
                <a:spcPct val="95000"/>
              </a:lnSpc>
              <a:spcAft>
                <a:spcPts val="0"/>
              </a:spcAft>
              <a:buNone/>
              <a:defRPr sz="3850">
                <a:solidFill>
                  <a:schemeClr val="bg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2143374993"/>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6" name="Content Placeholder 3"/>
          <p:cNvSpPr>
            <a:spLocks noGrp="1"/>
          </p:cNvSpPr>
          <p:nvPr>
            <p:ph sz="quarter" idx="10"/>
          </p:nvPr>
        </p:nvSpPr>
        <p:spPr>
          <a:xfrm>
            <a:off x="469900" y="1665289"/>
            <a:ext cx="4431857" cy="4633913"/>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Content Placeholder 3"/>
          <p:cNvSpPr>
            <a:spLocks noGrp="1"/>
          </p:cNvSpPr>
          <p:nvPr>
            <p:ph sz="quarter" idx="16"/>
          </p:nvPr>
        </p:nvSpPr>
        <p:spPr>
          <a:xfrm>
            <a:off x="5482100" y="1700213"/>
            <a:ext cx="6240000" cy="4598989"/>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1"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670831109"/>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11" name="Content Placeholder 3"/>
          <p:cNvSpPr>
            <a:spLocks noGrp="1"/>
          </p:cNvSpPr>
          <p:nvPr>
            <p:ph sz="quarter" idx="10"/>
          </p:nvPr>
        </p:nvSpPr>
        <p:spPr>
          <a:xfrm>
            <a:off x="469900" y="1665288"/>
            <a:ext cx="5328000" cy="4633912"/>
          </a:xfrm>
          <a:prstGeom prst="rect">
            <a:avLst/>
          </a:prstGeom>
        </p:spPr>
        <p:txBody>
          <a:bodyPr>
            <a:noAutofit/>
          </a:bodyPr>
          <a:lstStyle>
            <a:lvl1pPr>
              <a:tabLst>
                <a:tab pos="6705432" algn="r"/>
              </a:tabLst>
              <a:defRPr sz="1600"/>
            </a:lvl1pPr>
            <a:lvl2pPr>
              <a:tabLst>
                <a:tab pos="6705432" algn="r"/>
              </a:tabLst>
              <a:defRPr sz="1600"/>
            </a:lvl2pPr>
            <a:lvl3pPr>
              <a:tabLst>
                <a:tab pos="6705432" algn="r"/>
              </a:tabLst>
              <a:defRPr sz="1600"/>
            </a:lvl3pPr>
            <a:lvl4pPr>
              <a:tabLst>
                <a:tab pos="6705432" algn="r"/>
              </a:tabLst>
              <a:defRPr sz="1600"/>
            </a:lvl4pPr>
            <a:lvl5pPr>
              <a:tabLst>
                <a:tab pos="6705432" algn="r"/>
              </a:tabLst>
              <a:defRPr sz="1000" baseline="0"/>
            </a:lvl5pPr>
            <a:lvl6pPr>
              <a:defRPr sz="2133"/>
            </a:lvl6pPr>
            <a:lvl7pPr>
              <a:defRPr sz="2133"/>
            </a:lvl7pPr>
            <a:lvl8pPr>
              <a:defRPr sz="2133"/>
            </a:lvl8pPr>
            <a:lvl9pPr>
              <a:defRPr sz="2133"/>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Content Placeholder 3"/>
          <p:cNvSpPr>
            <a:spLocks noGrp="1"/>
          </p:cNvSpPr>
          <p:nvPr>
            <p:ph sz="quarter" idx="20"/>
          </p:nvPr>
        </p:nvSpPr>
        <p:spPr>
          <a:xfrm>
            <a:off x="6394100" y="1665288"/>
            <a:ext cx="5328000" cy="4633912"/>
          </a:xfrm>
          <a:prstGeom prst="rect">
            <a:avLst/>
          </a:prstGeom>
        </p:spPr>
        <p:txBody>
          <a:bodyPr>
            <a:noAutofit/>
          </a:bodyPr>
          <a:lstStyle>
            <a:lvl1pPr>
              <a:tabLst>
                <a:tab pos="6705432" algn="r"/>
              </a:tabLst>
              <a:defRPr sz="1600"/>
            </a:lvl1pPr>
            <a:lvl2pPr>
              <a:tabLst>
                <a:tab pos="6705432" algn="r"/>
              </a:tabLst>
              <a:defRPr sz="1600"/>
            </a:lvl2pPr>
            <a:lvl3pPr>
              <a:tabLst>
                <a:tab pos="6705432" algn="r"/>
              </a:tabLst>
              <a:defRPr sz="1600"/>
            </a:lvl3pPr>
            <a:lvl4pPr>
              <a:tabLst>
                <a:tab pos="6705432" algn="r"/>
              </a:tabLst>
              <a:defRPr sz="1600"/>
            </a:lvl4pPr>
            <a:lvl5pPr>
              <a:tabLst>
                <a:tab pos="6705432" algn="r"/>
              </a:tabLst>
              <a:defRPr sz="1000" baseline="0"/>
            </a:lvl5pPr>
            <a:lvl6pPr>
              <a:defRPr sz="2133"/>
            </a:lvl6pPr>
            <a:lvl7pPr>
              <a:defRPr sz="2133"/>
            </a:lvl7pPr>
            <a:lvl8pPr>
              <a:defRPr sz="2133"/>
            </a:lvl8pPr>
            <a:lvl9pPr>
              <a:defRPr sz="2133"/>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9"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156544671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469900" y="1665288"/>
            <a:ext cx="5480400" cy="4317502"/>
          </a:xfrm>
          <a:prstGeom prst="rect">
            <a:avLst/>
          </a:prstGeom>
        </p:spPr>
        <p:txBody>
          <a:bodyPr>
            <a:noAutofit/>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Chart Placeholder 2"/>
          <p:cNvSpPr>
            <a:spLocks noGrp="1"/>
          </p:cNvSpPr>
          <p:nvPr>
            <p:ph type="chart" sz="quarter" idx="21"/>
          </p:nvPr>
        </p:nvSpPr>
        <p:spPr>
          <a:xfrm>
            <a:off x="6239584" y="2125013"/>
            <a:ext cx="5482516" cy="3857777"/>
          </a:xfrm>
        </p:spPr>
        <p:txBody>
          <a:bodyPr>
            <a:noAutofit/>
          </a:bodyPr>
          <a:lstStyle/>
          <a:p>
            <a:r>
              <a:rPr lang="en-US" noProof="0"/>
              <a:t>Click icon to add chart</a:t>
            </a:r>
          </a:p>
        </p:txBody>
      </p:sp>
      <p:sp>
        <p:nvSpPr>
          <p:cNvPr id="6" name="Text Placeholder 5"/>
          <p:cNvSpPr>
            <a:spLocks noGrp="1"/>
          </p:cNvSpPr>
          <p:nvPr>
            <p:ph type="body" sz="quarter" idx="22"/>
          </p:nvPr>
        </p:nvSpPr>
        <p:spPr>
          <a:xfrm>
            <a:off x="6239584" y="1655763"/>
            <a:ext cx="5482516" cy="420687"/>
          </a:xfrm>
        </p:spPr>
        <p:txBody>
          <a:bodyPr>
            <a:noAutofit/>
          </a:bodyPr>
          <a:lstStyle/>
          <a:p>
            <a:pPr lvl="0"/>
            <a:r>
              <a:rPr lang="en-US" noProof="0"/>
              <a:t>Click to edit Master text styles</a:t>
            </a:r>
          </a:p>
        </p:txBody>
      </p:sp>
      <p:sp>
        <p:nvSpPr>
          <p:cNvPr id="12"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4"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286392603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6239584" y="2125013"/>
            <a:ext cx="5482516" cy="3857777"/>
          </a:xfrm>
        </p:spPr>
        <p:txBody>
          <a:bodyPr>
            <a:noAutofit/>
          </a:bodyPr>
          <a:lstStyle/>
          <a:p>
            <a:r>
              <a:rPr lang="en-US" noProof="0"/>
              <a:t>Click icon to add chart</a:t>
            </a:r>
          </a:p>
        </p:txBody>
      </p:sp>
      <p:sp>
        <p:nvSpPr>
          <p:cNvPr id="6" name="Text Placeholder 5"/>
          <p:cNvSpPr>
            <a:spLocks noGrp="1"/>
          </p:cNvSpPr>
          <p:nvPr>
            <p:ph type="body" sz="quarter" idx="22"/>
          </p:nvPr>
        </p:nvSpPr>
        <p:spPr>
          <a:xfrm>
            <a:off x="6239585" y="1654028"/>
            <a:ext cx="5482516" cy="420687"/>
          </a:xfrm>
        </p:spPr>
        <p:txBody>
          <a:bodyPr>
            <a:noAutofit/>
          </a:bodyPr>
          <a:lstStyle/>
          <a:p>
            <a:pPr lvl="0"/>
            <a:r>
              <a:rPr lang="en-US" noProof="0"/>
              <a:t>Click to edit Master text styles</a:t>
            </a:r>
          </a:p>
        </p:txBody>
      </p:sp>
      <p:sp>
        <p:nvSpPr>
          <p:cNvPr id="9" name="Chart Placeholder 2"/>
          <p:cNvSpPr>
            <a:spLocks noGrp="1"/>
          </p:cNvSpPr>
          <p:nvPr>
            <p:ph type="chart" sz="quarter" idx="24"/>
          </p:nvPr>
        </p:nvSpPr>
        <p:spPr>
          <a:xfrm>
            <a:off x="469900" y="2125013"/>
            <a:ext cx="5482517" cy="3857777"/>
          </a:xfrm>
        </p:spPr>
        <p:txBody>
          <a:bodyPr>
            <a:noAutofit/>
          </a:bodyPr>
          <a:lstStyle/>
          <a:p>
            <a:r>
              <a:rPr lang="en-US" noProof="0"/>
              <a:t>Click icon to add chart</a:t>
            </a:r>
          </a:p>
        </p:txBody>
      </p:sp>
      <p:sp>
        <p:nvSpPr>
          <p:cNvPr id="12" name="Text Placeholder 5"/>
          <p:cNvSpPr>
            <a:spLocks noGrp="1"/>
          </p:cNvSpPr>
          <p:nvPr>
            <p:ph type="body" sz="quarter" idx="25"/>
          </p:nvPr>
        </p:nvSpPr>
        <p:spPr>
          <a:xfrm>
            <a:off x="469898" y="1665288"/>
            <a:ext cx="5482517" cy="409427"/>
          </a:xfrm>
        </p:spPr>
        <p:txBody>
          <a:bodyPr>
            <a:noAutofit/>
          </a:bodyPr>
          <a:lstStyle/>
          <a:p>
            <a:pPr lvl="0"/>
            <a:r>
              <a:rPr lang="en-US" noProof="0"/>
              <a:t>Click to edit Master text styles</a:t>
            </a:r>
          </a:p>
        </p:txBody>
      </p:sp>
      <p:sp>
        <p:nvSpPr>
          <p:cNvPr id="16"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7"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2288402769"/>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4" name="Picture Placeholder 7"/>
          <p:cNvSpPr>
            <a:spLocks noGrp="1"/>
          </p:cNvSpPr>
          <p:nvPr>
            <p:ph type="pic" sz="quarter" idx="13"/>
          </p:nvPr>
        </p:nvSpPr>
        <p:spPr>
          <a:xfrm>
            <a:off x="478609" y="1700213"/>
            <a:ext cx="3639312" cy="2052830"/>
          </a:xfrm>
        </p:spPr>
        <p:txBody>
          <a:bodyPr/>
          <a:lstStyle/>
          <a:p>
            <a:r>
              <a:rPr lang="en-US" noProof="0"/>
              <a:t>Click icon to add picture</a:t>
            </a:r>
          </a:p>
        </p:txBody>
      </p:sp>
      <p:sp>
        <p:nvSpPr>
          <p:cNvPr id="5" name="Picture Placeholder 7"/>
          <p:cNvSpPr>
            <a:spLocks noGrp="1"/>
          </p:cNvSpPr>
          <p:nvPr>
            <p:ph type="pic" sz="quarter" idx="14"/>
          </p:nvPr>
        </p:nvSpPr>
        <p:spPr>
          <a:xfrm>
            <a:off x="8082784" y="1700213"/>
            <a:ext cx="3639316" cy="2059099"/>
          </a:xfrm>
        </p:spPr>
        <p:txBody>
          <a:bodyPr/>
          <a:lstStyle/>
          <a:p>
            <a:r>
              <a:rPr lang="en-US" noProof="0"/>
              <a:t>Click icon to add picture</a:t>
            </a:r>
          </a:p>
        </p:txBody>
      </p:sp>
      <p:sp>
        <p:nvSpPr>
          <p:cNvPr id="6" name="Picture Placeholder 7"/>
          <p:cNvSpPr>
            <a:spLocks noGrp="1"/>
          </p:cNvSpPr>
          <p:nvPr>
            <p:ph type="pic" sz="quarter" idx="15"/>
          </p:nvPr>
        </p:nvSpPr>
        <p:spPr>
          <a:xfrm>
            <a:off x="4284188" y="1700212"/>
            <a:ext cx="3636962" cy="2057767"/>
          </a:xfrm>
        </p:spPr>
        <p:txBody>
          <a:bodyPr/>
          <a:lstStyle/>
          <a:p>
            <a:r>
              <a:rPr lang="en-US" noProof="0"/>
              <a:t>Click icon to add picture</a:t>
            </a:r>
          </a:p>
        </p:txBody>
      </p:sp>
      <p:sp>
        <p:nvSpPr>
          <p:cNvPr id="9" name="Text Placeholder 18"/>
          <p:cNvSpPr>
            <a:spLocks noGrp="1"/>
          </p:cNvSpPr>
          <p:nvPr>
            <p:ph idx="1" hasCustomPrompt="1"/>
          </p:nvPr>
        </p:nvSpPr>
        <p:spPr>
          <a:xfrm>
            <a:off x="478609" y="3832225"/>
            <a:ext cx="3639312" cy="218144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18"/>
          <p:cNvSpPr>
            <a:spLocks noGrp="1"/>
          </p:cNvSpPr>
          <p:nvPr>
            <p:ph idx="16" hasCustomPrompt="1"/>
          </p:nvPr>
        </p:nvSpPr>
        <p:spPr>
          <a:xfrm>
            <a:off x="4278313" y="3832224"/>
            <a:ext cx="3636962" cy="2186686"/>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Text Placeholder 18"/>
          <p:cNvSpPr>
            <a:spLocks noGrp="1"/>
          </p:cNvSpPr>
          <p:nvPr>
            <p:ph idx="17" hasCustomPrompt="1"/>
          </p:nvPr>
        </p:nvSpPr>
        <p:spPr>
          <a:xfrm>
            <a:off x="8082784" y="3832224"/>
            <a:ext cx="3639316" cy="218810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8"/>
          <p:cNvSpPr>
            <a:spLocks noGrp="1"/>
          </p:cNvSpPr>
          <p:nvPr>
            <p:ph type="body" sz="quarter" idx="18"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2"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49019460"/>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4"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5"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1676180120"/>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1" name="Title Placeholder 1"/>
          <p:cNvSpPr>
            <a:spLocks noGrp="1"/>
          </p:cNvSpPr>
          <p:nvPr>
            <p:ph type="title"/>
          </p:nvPr>
        </p:nvSpPr>
        <p:spPr>
          <a:xfrm>
            <a:off x="469900" y="402586"/>
            <a:ext cx="11252200" cy="334101"/>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
        <p:nvSpPr>
          <p:cNvPr id="14" name="Text Placeholder 8"/>
          <p:cNvSpPr>
            <a:spLocks noGrp="1"/>
          </p:cNvSpPr>
          <p:nvPr>
            <p:ph type="body" sz="quarter" idx="17"/>
          </p:nvPr>
        </p:nvSpPr>
        <p:spPr>
          <a:xfrm>
            <a:off x="469899" y="1857892"/>
            <a:ext cx="5544000" cy="1695451"/>
          </a:xfrm>
        </p:spPr>
        <p:txBody>
          <a:bodyPr/>
          <a:lstStyle>
            <a:lvl1pPr marL="0" indent="0" algn="l">
              <a:spcAft>
                <a:spcPts val="1333"/>
              </a:spcAft>
              <a:buFontTx/>
              <a:buNone/>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8"/>
          <p:cNvSpPr>
            <a:spLocks noGrp="1"/>
          </p:cNvSpPr>
          <p:nvPr>
            <p:ph type="body" sz="quarter" idx="21"/>
          </p:nvPr>
        </p:nvSpPr>
        <p:spPr>
          <a:xfrm>
            <a:off x="6177462" y="1857892"/>
            <a:ext cx="5544000" cy="1695451"/>
          </a:xfrm>
        </p:spPr>
        <p:txBody>
          <a:bodyPr/>
          <a:lstStyle>
            <a:lvl1pPr marL="0" indent="0" algn="l">
              <a:spcAft>
                <a:spcPts val="1333"/>
              </a:spcAft>
              <a:buFontTx/>
              <a:buNone/>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Rectangle 16"/>
          <p:cNvSpPr/>
          <p:nvPr userDrawn="1"/>
        </p:nvSpPr>
        <p:spPr>
          <a:xfrm>
            <a:off x="469899" y="1705379"/>
            <a:ext cx="5544000"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333"/>
              </a:spcAft>
            </a:pPr>
            <a:endParaRPr lang="en-US" sz="1467" noProof="0">
              <a:solidFill>
                <a:schemeClr val="bg1"/>
              </a:solidFill>
            </a:endParaRPr>
          </a:p>
        </p:txBody>
      </p:sp>
      <p:sp>
        <p:nvSpPr>
          <p:cNvPr id="18" name="Rectangle 17"/>
          <p:cNvSpPr/>
          <p:nvPr userDrawn="1"/>
        </p:nvSpPr>
        <p:spPr>
          <a:xfrm>
            <a:off x="6167796" y="1705379"/>
            <a:ext cx="5544000"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333"/>
              </a:spcAft>
            </a:pPr>
            <a:endParaRPr lang="en-US" sz="1467" noProof="0">
              <a:solidFill>
                <a:schemeClr val="bg1"/>
              </a:solidFill>
            </a:endParaRPr>
          </a:p>
        </p:txBody>
      </p:sp>
      <p:sp>
        <p:nvSpPr>
          <p:cNvPr id="19" name="Picture Placeholder 29"/>
          <p:cNvSpPr>
            <a:spLocks noGrp="1"/>
          </p:cNvSpPr>
          <p:nvPr>
            <p:ph type="pic" sz="quarter" idx="20" hasCustomPrompt="1"/>
          </p:nvPr>
        </p:nvSpPr>
        <p:spPr>
          <a:xfrm>
            <a:off x="10467635" y="1857892"/>
            <a:ext cx="1244161" cy="549275"/>
          </a:xfrm>
        </p:spPr>
        <p:txBody>
          <a:bodyPr/>
          <a:lstStyle>
            <a:lvl1pPr marL="0" marR="0" indent="0" algn="l" defTabSz="1219170" rtl="0" eaLnBrk="1" fontAlgn="auto" latinLnBrk="0" hangingPunct="1">
              <a:lnSpc>
                <a:spcPct val="100000"/>
              </a:lnSpc>
              <a:spcBef>
                <a:spcPts val="0"/>
              </a:spcBef>
              <a:spcAft>
                <a:spcPts val="1333"/>
              </a:spcAft>
              <a:buClrTx/>
              <a:buSzTx/>
              <a:buFont typeface="Arial" panose="020B0604020202020204" pitchFamily="34" charset="0"/>
              <a:buNone/>
              <a:tabLst/>
              <a:defRPr sz="1200"/>
            </a:lvl1pPr>
          </a:lstStyle>
          <a:p>
            <a:pPr>
              <a:spcBef>
                <a:spcPct val="0"/>
              </a:spcBef>
            </a:pPr>
            <a:r>
              <a:rPr lang="en-US" sz="1600" noProof="0">
                <a:solidFill>
                  <a:schemeClr val="bg1"/>
                </a:solidFill>
              </a:rPr>
              <a:t>Co-brand</a:t>
            </a:r>
            <a:br>
              <a:rPr lang="en-US" sz="1600" noProof="0">
                <a:solidFill>
                  <a:schemeClr val="bg1"/>
                </a:solidFill>
              </a:rPr>
            </a:br>
            <a:r>
              <a:rPr lang="en-US" sz="1600" noProof="0">
                <a:solidFill>
                  <a:schemeClr val="bg1"/>
                </a:solidFill>
              </a:rPr>
              <a:t>Logo</a:t>
            </a:r>
          </a:p>
          <a:p>
            <a:endParaRPr lang="en-US" noProof="0"/>
          </a:p>
        </p:txBody>
      </p:sp>
      <p:sp>
        <p:nvSpPr>
          <p:cNvPr id="20" name="Picture Placeholder 29"/>
          <p:cNvSpPr>
            <a:spLocks noGrp="1"/>
          </p:cNvSpPr>
          <p:nvPr>
            <p:ph type="pic" sz="quarter" idx="19" hasCustomPrompt="1"/>
          </p:nvPr>
        </p:nvSpPr>
        <p:spPr>
          <a:xfrm>
            <a:off x="4734795" y="1863917"/>
            <a:ext cx="1244906" cy="549275"/>
          </a:xfrm>
        </p:spPr>
        <p:txBody>
          <a:bodyPr/>
          <a:lstStyle>
            <a:lvl1pPr marL="0" marR="0" indent="0" algn="l" defTabSz="1219170" rtl="0" eaLnBrk="1" fontAlgn="auto" latinLnBrk="0" hangingPunct="1">
              <a:lnSpc>
                <a:spcPct val="100000"/>
              </a:lnSpc>
              <a:spcBef>
                <a:spcPts val="0"/>
              </a:spcBef>
              <a:spcAft>
                <a:spcPts val="1333"/>
              </a:spcAft>
              <a:buClrTx/>
              <a:buSzTx/>
              <a:buFont typeface="Arial" panose="020B0604020202020204" pitchFamily="34" charset="0"/>
              <a:buNone/>
              <a:tabLst/>
              <a:defRPr sz="1200"/>
            </a:lvl1pPr>
          </a:lstStyle>
          <a:p>
            <a:pPr>
              <a:spcBef>
                <a:spcPct val="0"/>
              </a:spcBef>
            </a:pPr>
            <a:r>
              <a:rPr lang="en-US" sz="1600" noProof="0">
                <a:solidFill>
                  <a:schemeClr val="bg1"/>
                </a:solidFill>
              </a:rPr>
              <a:t>Co-brand</a:t>
            </a:r>
            <a:br>
              <a:rPr lang="en-US" sz="1600" noProof="0">
                <a:solidFill>
                  <a:schemeClr val="bg1"/>
                </a:solidFill>
              </a:rPr>
            </a:br>
            <a:r>
              <a:rPr lang="en-US" sz="1600" noProof="0">
                <a:solidFill>
                  <a:schemeClr val="bg1"/>
                </a:solidFill>
              </a:rPr>
              <a:t>Logo</a:t>
            </a:r>
          </a:p>
          <a:p>
            <a:endParaRPr lang="en-US" noProof="0"/>
          </a:p>
        </p:txBody>
      </p:sp>
    </p:spTree>
    <p:extLst>
      <p:ext uri="{BB962C8B-B14F-4D97-AF65-F5344CB8AC3E}">
        <p14:creationId xmlns:p14="http://schemas.microsoft.com/office/powerpoint/2010/main" val="2798006630"/>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69899" y="1857892"/>
            <a:ext cx="5544000" cy="1695451"/>
          </a:xfrm>
        </p:spPr>
        <p:txBody>
          <a:bodyPr>
            <a:noAutofit/>
          </a:bodyPr>
          <a:lstStyle>
            <a:lvl1pPr marL="0" indent="0">
              <a:spcAft>
                <a:spcPts val="1333"/>
              </a:spcAft>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8"/>
          <p:cNvSpPr>
            <a:spLocks noGrp="1"/>
          </p:cNvSpPr>
          <p:nvPr>
            <p:ph type="body" sz="quarter" idx="21"/>
          </p:nvPr>
        </p:nvSpPr>
        <p:spPr>
          <a:xfrm>
            <a:off x="6177462" y="1857892"/>
            <a:ext cx="5544000" cy="1695451"/>
          </a:xfrm>
        </p:spPr>
        <p:txBody>
          <a:bodyPr>
            <a:noAutofit/>
          </a:bodyPr>
          <a:lstStyle>
            <a:lvl1pPr marL="0" indent="0">
              <a:spcAft>
                <a:spcPts val="1333"/>
              </a:spcAft>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Rectangle 3"/>
          <p:cNvSpPr/>
          <p:nvPr userDrawn="1"/>
        </p:nvSpPr>
        <p:spPr>
          <a:xfrm>
            <a:off x="469899" y="1705379"/>
            <a:ext cx="5544000"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spcAft>
                <a:spcPts val="1333"/>
              </a:spcAft>
            </a:pPr>
            <a:endParaRPr lang="en-US" sz="1467" noProof="0">
              <a:solidFill>
                <a:schemeClr val="bg1"/>
              </a:solidFill>
            </a:endParaRPr>
          </a:p>
        </p:txBody>
      </p:sp>
      <p:sp>
        <p:nvSpPr>
          <p:cNvPr id="5" name="Rectangle 4"/>
          <p:cNvSpPr/>
          <p:nvPr userDrawn="1"/>
        </p:nvSpPr>
        <p:spPr>
          <a:xfrm>
            <a:off x="6167796" y="1705379"/>
            <a:ext cx="5544000"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spcAft>
                <a:spcPts val="1333"/>
              </a:spcAft>
            </a:pPr>
            <a:endParaRPr lang="en-US" sz="1467" noProof="0">
              <a:solidFill>
                <a:schemeClr val="bg1"/>
              </a:solidFill>
            </a:endParaRPr>
          </a:p>
        </p:txBody>
      </p:sp>
      <p:sp>
        <p:nvSpPr>
          <p:cNvPr id="7" name="Picture Placeholder 29"/>
          <p:cNvSpPr>
            <a:spLocks noGrp="1"/>
          </p:cNvSpPr>
          <p:nvPr>
            <p:ph type="pic" sz="quarter" idx="20" hasCustomPrompt="1"/>
          </p:nvPr>
        </p:nvSpPr>
        <p:spPr>
          <a:xfrm>
            <a:off x="10467635" y="1857892"/>
            <a:ext cx="1244161" cy="549275"/>
          </a:xfrm>
        </p:spPr>
        <p:txBody>
          <a:bodyPr>
            <a:noAutofit/>
          </a:bodyPr>
          <a:lstStyle>
            <a:lvl1pPr marL="0" marR="0" indent="0" algn="l" defTabSz="1219170" rtl="0" eaLnBrk="1" fontAlgn="auto" latinLnBrk="0" hangingPunct="1">
              <a:lnSpc>
                <a:spcPct val="100000"/>
              </a:lnSpc>
              <a:spcBef>
                <a:spcPts val="0"/>
              </a:spcBef>
              <a:spcAft>
                <a:spcPts val="1333"/>
              </a:spcAft>
              <a:buClrTx/>
              <a:buSzTx/>
              <a:buFont typeface="Arial" panose="020B0604020202020204" pitchFamily="34" charset="0"/>
              <a:buNone/>
              <a:tabLst/>
              <a:defRPr sz="1200"/>
            </a:lvl1pPr>
          </a:lstStyle>
          <a:p>
            <a:pPr>
              <a:spcBef>
                <a:spcPct val="0"/>
              </a:spcBef>
            </a:pPr>
            <a:r>
              <a:rPr lang="en-US" sz="1600" noProof="0">
                <a:solidFill>
                  <a:schemeClr val="bg1"/>
                </a:solidFill>
              </a:rPr>
              <a:t>Co-brand</a:t>
            </a:r>
            <a:br>
              <a:rPr lang="en-US" sz="1600" noProof="0">
                <a:solidFill>
                  <a:schemeClr val="bg1"/>
                </a:solidFill>
              </a:rPr>
            </a:br>
            <a:r>
              <a:rPr lang="en-US" sz="1600" noProof="0">
                <a:solidFill>
                  <a:schemeClr val="bg1"/>
                </a:solidFill>
              </a:rPr>
              <a:t>Logo</a:t>
            </a:r>
          </a:p>
          <a:p>
            <a:endParaRPr lang="en-US" noProof="0"/>
          </a:p>
        </p:txBody>
      </p:sp>
      <p:sp>
        <p:nvSpPr>
          <p:cNvPr id="10" name="Text Placeholder 8"/>
          <p:cNvSpPr>
            <a:spLocks noGrp="1"/>
          </p:cNvSpPr>
          <p:nvPr>
            <p:ph type="body" sz="quarter" idx="22"/>
          </p:nvPr>
        </p:nvSpPr>
        <p:spPr>
          <a:xfrm>
            <a:off x="469899" y="4249681"/>
            <a:ext cx="5544000" cy="1695451"/>
          </a:xfrm>
        </p:spPr>
        <p:txBody>
          <a:bodyPr>
            <a:noAutofit/>
          </a:bodyPr>
          <a:lstStyle>
            <a:lvl1pPr marL="0" indent="0">
              <a:spcAft>
                <a:spcPts val="1333"/>
              </a:spcAft>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8"/>
          <p:cNvSpPr>
            <a:spLocks noGrp="1"/>
          </p:cNvSpPr>
          <p:nvPr>
            <p:ph type="body" sz="quarter" idx="23"/>
          </p:nvPr>
        </p:nvSpPr>
        <p:spPr>
          <a:xfrm>
            <a:off x="6177460" y="4249681"/>
            <a:ext cx="5544000" cy="1695451"/>
          </a:xfrm>
        </p:spPr>
        <p:txBody>
          <a:bodyPr>
            <a:noAutofit/>
          </a:bodyPr>
          <a:lstStyle>
            <a:lvl1pPr marL="0" indent="0">
              <a:spcAft>
                <a:spcPts val="1333"/>
              </a:spcAft>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Rectangle 11"/>
          <p:cNvSpPr/>
          <p:nvPr userDrawn="1"/>
        </p:nvSpPr>
        <p:spPr>
          <a:xfrm>
            <a:off x="469899" y="4103519"/>
            <a:ext cx="5544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spcAft>
                <a:spcPts val="1333"/>
              </a:spcAft>
            </a:pPr>
            <a:endParaRPr lang="en-US" sz="1467" noProof="0">
              <a:solidFill>
                <a:schemeClr val="bg1"/>
              </a:solidFill>
            </a:endParaRPr>
          </a:p>
        </p:txBody>
      </p:sp>
      <p:sp>
        <p:nvSpPr>
          <p:cNvPr id="13" name="Rectangle 12"/>
          <p:cNvSpPr/>
          <p:nvPr userDrawn="1"/>
        </p:nvSpPr>
        <p:spPr>
          <a:xfrm>
            <a:off x="6167796" y="4103519"/>
            <a:ext cx="5544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lgn="ctr">
              <a:spcAft>
                <a:spcPts val="1333"/>
              </a:spcAft>
            </a:pPr>
            <a:endParaRPr lang="en-US" sz="1467" noProof="0">
              <a:solidFill>
                <a:schemeClr val="bg1"/>
              </a:solidFill>
            </a:endParaRPr>
          </a:p>
        </p:txBody>
      </p:sp>
      <p:sp>
        <p:nvSpPr>
          <p:cNvPr id="14" name="Picture Placeholder 29"/>
          <p:cNvSpPr>
            <a:spLocks noGrp="1"/>
          </p:cNvSpPr>
          <p:nvPr>
            <p:ph type="pic" sz="quarter" idx="24" hasCustomPrompt="1"/>
          </p:nvPr>
        </p:nvSpPr>
        <p:spPr>
          <a:xfrm>
            <a:off x="4700436" y="4249683"/>
            <a:ext cx="1274916" cy="549275"/>
          </a:xfrm>
        </p:spPr>
        <p:txBody>
          <a:bodyPr>
            <a:noAutofit/>
          </a:bodyPr>
          <a:lstStyle>
            <a:lvl1pPr marL="0" marR="0" indent="0" algn="l" defTabSz="1219170" rtl="0" eaLnBrk="1" fontAlgn="auto" latinLnBrk="0" hangingPunct="1">
              <a:lnSpc>
                <a:spcPct val="100000"/>
              </a:lnSpc>
              <a:spcBef>
                <a:spcPts val="0"/>
              </a:spcBef>
              <a:spcAft>
                <a:spcPts val="1333"/>
              </a:spcAft>
              <a:buClrTx/>
              <a:buSzTx/>
              <a:buFont typeface="Arial" panose="020B0604020202020204" pitchFamily="34" charset="0"/>
              <a:buNone/>
              <a:tabLst/>
              <a:defRPr sz="1200"/>
            </a:lvl1pPr>
          </a:lstStyle>
          <a:p>
            <a:pPr>
              <a:spcBef>
                <a:spcPct val="0"/>
              </a:spcBef>
            </a:pPr>
            <a:r>
              <a:rPr lang="en-US" sz="1600" noProof="0">
                <a:solidFill>
                  <a:schemeClr val="bg1"/>
                </a:solidFill>
              </a:rPr>
              <a:t>Co-brand</a:t>
            </a:r>
            <a:br>
              <a:rPr lang="en-US" sz="1600" noProof="0">
                <a:solidFill>
                  <a:schemeClr val="bg1"/>
                </a:solidFill>
              </a:rPr>
            </a:br>
            <a:r>
              <a:rPr lang="en-US" sz="1600" noProof="0">
                <a:solidFill>
                  <a:schemeClr val="bg1"/>
                </a:solidFill>
              </a:rPr>
              <a:t>Logo</a:t>
            </a:r>
          </a:p>
          <a:p>
            <a:endParaRPr lang="en-US" noProof="0"/>
          </a:p>
        </p:txBody>
      </p:sp>
      <p:sp>
        <p:nvSpPr>
          <p:cNvPr id="15" name="Picture Placeholder 29"/>
          <p:cNvSpPr>
            <a:spLocks noGrp="1"/>
          </p:cNvSpPr>
          <p:nvPr>
            <p:ph type="pic" sz="quarter" idx="25" hasCustomPrompt="1"/>
          </p:nvPr>
        </p:nvSpPr>
        <p:spPr>
          <a:xfrm>
            <a:off x="10459036" y="4248209"/>
            <a:ext cx="1244160" cy="549275"/>
          </a:xfrm>
        </p:spPr>
        <p:txBody>
          <a:bodyPr>
            <a:noAutofit/>
          </a:bodyPr>
          <a:lstStyle>
            <a:lvl1pPr marL="0" marR="0" indent="0" algn="l" defTabSz="1219170" rtl="0" eaLnBrk="1" fontAlgn="auto" latinLnBrk="0" hangingPunct="1">
              <a:lnSpc>
                <a:spcPct val="100000"/>
              </a:lnSpc>
              <a:spcBef>
                <a:spcPts val="0"/>
              </a:spcBef>
              <a:spcAft>
                <a:spcPts val="1333"/>
              </a:spcAft>
              <a:buClrTx/>
              <a:buSzTx/>
              <a:buFont typeface="Arial" panose="020B0604020202020204" pitchFamily="34" charset="0"/>
              <a:buNone/>
              <a:tabLst/>
              <a:defRPr sz="1200"/>
            </a:lvl1pPr>
          </a:lstStyle>
          <a:p>
            <a:pPr>
              <a:spcBef>
                <a:spcPct val="0"/>
              </a:spcBef>
            </a:pPr>
            <a:r>
              <a:rPr lang="en-US" sz="1600" noProof="0">
                <a:solidFill>
                  <a:schemeClr val="bg1"/>
                </a:solidFill>
              </a:rPr>
              <a:t>Co-brand</a:t>
            </a:r>
            <a:br>
              <a:rPr lang="en-US" sz="1600" noProof="0">
                <a:solidFill>
                  <a:schemeClr val="bg1"/>
                </a:solidFill>
              </a:rPr>
            </a:br>
            <a:r>
              <a:rPr lang="en-US" sz="1600" noProof="0">
                <a:solidFill>
                  <a:schemeClr val="bg1"/>
                </a:solidFill>
              </a:rPr>
              <a:t>Logo</a:t>
            </a:r>
          </a:p>
          <a:p>
            <a:endParaRPr lang="en-US" noProof="0"/>
          </a:p>
        </p:txBody>
      </p:sp>
      <p:sp>
        <p:nvSpPr>
          <p:cNvPr id="17" name="Picture Placeholder 29"/>
          <p:cNvSpPr>
            <a:spLocks noGrp="1"/>
          </p:cNvSpPr>
          <p:nvPr>
            <p:ph type="pic" sz="quarter" idx="19" hasCustomPrompt="1"/>
          </p:nvPr>
        </p:nvSpPr>
        <p:spPr>
          <a:xfrm>
            <a:off x="4734795" y="1863917"/>
            <a:ext cx="1244906" cy="549275"/>
          </a:xfrm>
        </p:spPr>
        <p:txBody>
          <a:bodyPr>
            <a:noAutofit/>
          </a:bodyPr>
          <a:lstStyle>
            <a:lvl1pPr marL="0" marR="0" indent="0" algn="l" defTabSz="1219170" rtl="0" eaLnBrk="1" fontAlgn="auto" latinLnBrk="0" hangingPunct="1">
              <a:lnSpc>
                <a:spcPct val="100000"/>
              </a:lnSpc>
              <a:spcBef>
                <a:spcPts val="0"/>
              </a:spcBef>
              <a:spcAft>
                <a:spcPts val="1333"/>
              </a:spcAft>
              <a:buClrTx/>
              <a:buSzTx/>
              <a:buFont typeface="Arial" panose="020B0604020202020204" pitchFamily="34" charset="0"/>
              <a:buNone/>
              <a:tabLst/>
              <a:defRPr sz="1200"/>
            </a:lvl1pPr>
          </a:lstStyle>
          <a:p>
            <a:pPr>
              <a:spcBef>
                <a:spcPct val="0"/>
              </a:spcBef>
            </a:pPr>
            <a:r>
              <a:rPr lang="en-US" sz="1600" noProof="0">
                <a:solidFill>
                  <a:schemeClr val="bg1"/>
                </a:solidFill>
              </a:rPr>
              <a:t>Co-brand</a:t>
            </a:r>
            <a:br>
              <a:rPr lang="en-US" sz="1600" noProof="0">
                <a:solidFill>
                  <a:schemeClr val="bg1"/>
                </a:solidFill>
              </a:rPr>
            </a:br>
            <a:r>
              <a:rPr lang="en-US" sz="1600" noProof="0">
                <a:solidFill>
                  <a:schemeClr val="bg1"/>
                </a:solidFill>
              </a:rPr>
              <a:t>Logo</a:t>
            </a:r>
          </a:p>
          <a:p>
            <a:endParaRPr lang="en-US" noProof="0"/>
          </a:p>
        </p:txBody>
      </p:sp>
      <p:sp>
        <p:nvSpPr>
          <p:cNvPr id="18"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9"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1041986560"/>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4" name="Rectangle 3"/>
          <p:cNvSpPr/>
          <p:nvPr userDrawn="1"/>
        </p:nvSpPr>
        <p:spPr>
          <a:xfrm>
            <a:off x="4278313" y="1705968"/>
            <a:ext cx="3636962"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a:solidFill>
                <a:schemeClr val="bg1"/>
              </a:solidFill>
            </a:endParaRPr>
          </a:p>
        </p:txBody>
      </p:sp>
      <p:sp>
        <p:nvSpPr>
          <p:cNvPr id="5" name="Rectangle 4"/>
          <p:cNvSpPr/>
          <p:nvPr userDrawn="1"/>
        </p:nvSpPr>
        <p:spPr>
          <a:xfrm>
            <a:off x="469900" y="1705968"/>
            <a:ext cx="3627438"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a:solidFill>
                <a:schemeClr val="bg1"/>
              </a:solidFill>
            </a:endParaRPr>
          </a:p>
        </p:txBody>
      </p:sp>
      <p:sp>
        <p:nvSpPr>
          <p:cNvPr id="6" name="Rectangle 5"/>
          <p:cNvSpPr/>
          <p:nvPr userDrawn="1"/>
        </p:nvSpPr>
        <p:spPr>
          <a:xfrm>
            <a:off x="8104176" y="1705968"/>
            <a:ext cx="3629025"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a:solidFill>
                <a:schemeClr val="bg1"/>
              </a:solidFill>
            </a:endParaRPr>
          </a:p>
        </p:txBody>
      </p:sp>
      <p:sp>
        <p:nvSpPr>
          <p:cNvPr id="7" name="Text Placeholder 8"/>
          <p:cNvSpPr>
            <a:spLocks noGrp="1"/>
          </p:cNvSpPr>
          <p:nvPr>
            <p:ph type="body" sz="quarter" idx="17"/>
          </p:nvPr>
        </p:nvSpPr>
        <p:spPr>
          <a:xfrm>
            <a:off x="4278313" y="1851441"/>
            <a:ext cx="3630168" cy="3845755"/>
          </a:xfrm>
        </p:spPr>
        <p:txBody>
          <a:bodyPr/>
          <a:lstStyle>
            <a:lvl1pPr marL="0" indent="0" algn="l">
              <a:buFontTx/>
              <a:buNone/>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8"/>
          <p:cNvSpPr>
            <a:spLocks noGrp="1"/>
          </p:cNvSpPr>
          <p:nvPr>
            <p:ph type="body" sz="quarter" idx="18"/>
          </p:nvPr>
        </p:nvSpPr>
        <p:spPr>
          <a:xfrm>
            <a:off x="469900" y="1851441"/>
            <a:ext cx="3627438" cy="3845755"/>
          </a:xfrm>
        </p:spPr>
        <p:txBody>
          <a:bodyPr/>
          <a:lstStyle>
            <a:lvl1pPr marL="0" indent="0" algn="l">
              <a:buFontTx/>
              <a:buNone/>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8"/>
          <p:cNvSpPr>
            <a:spLocks noGrp="1"/>
          </p:cNvSpPr>
          <p:nvPr>
            <p:ph type="body" sz="quarter" idx="19"/>
          </p:nvPr>
        </p:nvSpPr>
        <p:spPr>
          <a:xfrm>
            <a:off x="8093075" y="1851441"/>
            <a:ext cx="3629025" cy="3845755"/>
          </a:xfrm>
        </p:spPr>
        <p:txBody>
          <a:bodyPr/>
          <a:lstStyle>
            <a:lvl1pPr marL="0" indent="0" algn="l">
              <a:buFontTx/>
              <a:buNone/>
              <a:defRPr b="1">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2"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430149824"/>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4" name="Text Placeholder 8"/>
          <p:cNvSpPr>
            <a:spLocks noGrp="1"/>
          </p:cNvSpPr>
          <p:nvPr>
            <p:ph type="body" sz="quarter" idx="17"/>
          </p:nvPr>
        </p:nvSpPr>
        <p:spPr>
          <a:xfrm>
            <a:off x="469900" y="2556000"/>
            <a:ext cx="2592000" cy="3394800"/>
          </a:xfrm>
        </p:spPr>
        <p:txBody>
          <a:bodyPr/>
          <a:lstStyle>
            <a:lvl1pPr marL="0" indent="0" algn="l">
              <a:buFontTx/>
              <a:buNone/>
              <a:defRPr b="0">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8"/>
          <p:cNvSpPr>
            <a:spLocks noGrp="1"/>
          </p:cNvSpPr>
          <p:nvPr>
            <p:ph type="body" sz="quarter" idx="18"/>
          </p:nvPr>
        </p:nvSpPr>
        <p:spPr>
          <a:xfrm>
            <a:off x="9130100" y="2556000"/>
            <a:ext cx="2592000" cy="3394800"/>
          </a:xfrm>
        </p:spPr>
        <p:txBody>
          <a:bodyPr/>
          <a:lstStyle>
            <a:lvl1pPr marL="0" indent="0" algn="l">
              <a:buFontTx/>
              <a:buNone/>
              <a:defRPr b="0">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Text Placeholder 8"/>
          <p:cNvSpPr>
            <a:spLocks noGrp="1"/>
          </p:cNvSpPr>
          <p:nvPr>
            <p:ph type="body" sz="quarter" idx="19"/>
          </p:nvPr>
        </p:nvSpPr>
        <p:spPr>
          <a:xfrm>
            <a:off x="3356633" y="2556000"/>
            <a:ext cx="2592000" cy="3394800"/>
          </a:xfrm>
        </p:spPr>
        <p:txBody>
          <a:bodyPr/>
          <a:lstStyle>
            <a:lvl1pPr marL="0" indent="0" algn="l">
              <a:buFontTx/>
              <a:buNone/>
              <a:defRPr b="0">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Text Placeholder 8"/>
          <p:cNvSpPr>
            <a:spLocks noGrp="1"/>
          </p:cNvSpPr>
          <p:nvPr>
            <p:ph type="body" sz="quarter" idx="20"/>
          </p:nvPr>
        </p:nvSpPr>
        <p:spPr>
          <a:xfrm>
            <a:off x="6243366" y="2556000"/>
            <a:ext cx="2592000" cy="3394800"/>
          </a:xfrm>
        </p:spPr>
        <p:txBody>
          <a:bodyPr/>
          <a:lstStyle>
            <a:lvl1pPr marL="0" indent="0" algn="l">
              <a:buFontTx/>
              <a:buNone/>
              <a:defRPr b="0">
                <a:solidFill>
                  <a:schemeClr val="tx1"/>
                </a:solidFill>
              </a:defRPr>
            </a:lvl1pPr>
            <a:lvl2pPr marL="127000" indent="-127000" algn="l">
              <a:spcAft>
                <a:spcPts val="1333"/>
              </a:spcAft>
              <a:buClrTx/>
              <a:buSzPct val="100000"/>
              <a:buFont typeface="Arial" panose="020B0604020202020204" pitchFamily="34" charset="0"/>
              <a:buChar char="•"/>
              <a:defRPr>
                <a:solidFill>
                  <a:schemeClr val="tx1"/>
                </a:solidFill>
              </a:defRPr>
            </a:lvl2pPr>
            <a:lvl3pPr marL="279400" indent="-127000" algn="l">
              <a:spcAft>
                <a:spcPts val="1333"/>
              </a:spcAft>
              <a:buClrTx/>
              <a:buSzPct val="100000"/>
              <a:buFont typeface="Arial" panose="020B0604020202020204" pitchFamily="34" charset="0"/>
              <a:buChar char="−"/>
              <a:defRPr>
                <a:solidFill>
                  <a:schemeClr val="tx1"/>
                </a:solidFill>
              </a:defRPr>
            </a:lvl3pPr>
            <a:lvl4pPr marL="431800" indent="-127000" algn="l">
              <a:spcAft>
                <a:spcPts val="1333"/>
              </a:spcAft>
              <a:buClrTx/>
              <a:buSzPct val="100000"/>
              <a:buFont typeface="Arial" panose="020B0604020202020204" pitchFamily="34" charset="0"/>
              <a:buChar char="◦"/>
              <a:defRPr>
                <a:solidFill>
                  <a:schemeClr val="tx1"/>
                </a:solidFill>
              </a:defRPr>
            </a:lvl4pPr>
            <a:lvl5pPr marL="584200" indent="-127000" algn="l">
              <a:spcAft>
                <a:spcPts val="1333"/>
              </a:spcAft>
              <a:buClrTx/>
              <a:buSzPct val="100000"/>
              <a:buFont typeface="Arial" panose="020B0604020202020204" pitchFamily="34" charset="0"/>
              <a:buChar char="−"/>
              <a:defRPr baseline="0">
                <a:solidFill>
                  <a:schemeClr val="tx1"/>
                </a:solidFill>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10"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415767875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18" name="Title 1"/>
          <p:cNvSpPr>
            <a:spLocks noGrp="1"/>
          </p:cNvSpPr>
          <p:nvPr>
            <p:ph type="title"/>
          </p:nvPr>
        </p:nvSpPr>
        <p:spPr bwMode="gray">
          <a:xfrm>
            <a:off x="469900" y="1705668"/>
            <a:ext cx="10418233"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19" name="Text Placeholder 2"/>
          <p:cNvSpPr>
            <a:spLocks noGrp="1"/>
          </p:cNvSpPr>
          <p:nvPr>
            <p:ph type="body" idx="1"/>
          </p:nvPr>
        </p:nvSpPr>
        <p:spPr bwMode="gray">
          <a:xfrm>
            <a:off x="469900" y="3429000"/>
            <a:ext cx="10418233" cy="1566532"/>
          </a:xfrm>
        </p:spPr>
        <p:txBody>
          <a:bodyPr lIns="0" tIns="0" rIns="0" bIns="0">
            <a:noAutofit/>
          </a:bodyPr>
          <a:lstStyle>
            <a:lvl1pPr marL="0" indent="0">
              <a:lnSpc>
                <a:spcPct val="95000"/>
              </a:lnSpc>
              <a:spcAft>
                <a:spcPts val="0"/>
              </a:spcAft>
              <a:buNone/>
              <a:defRPr sz="3850">
                <a:solidFill>
                  <a:schemeClr val="bg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
        <p:nvSpPr>
          <p:cNvPr id="20"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RI</a:t>
            </a:r>
            <a:r>
              <a:rPr lang="en-US" sz="650" baseline="0" noProof="0">
                <a:solidFill>
                  <a:schemeClr val="bg1"/>
                </a:solidFill>
              </a:rPr>
              <a:t> UHIP – Leadership Meeting</a:t>
            </a:r>
          </a:p>
          <a:p>
            <a:pPr marL="0" indent="0" algn="r">
              <a:spcBef>
                <a:spcPts val="0"/>
              </a:spcBef>
              <a:buSzPct val="100000"/>
              <a:buFont typeface="Arial"/>
              <a:buNone/>
            </a:pPr>
            <a:r>
              <a:rPr lang="en-US" sz="650" baseline="0" noProof="0">
                <a:solidFill>
                  <a:schemeClr val="bg1"/>
                </a:solidFill>
              </a:rPr>
              <a:t>15 August 2016</a:t>
            </a:r>
          </a:p>
        </p:txBody>
      </p:sp>
      <p:sp>
        <p:nvSpPr>
          <p:cNvPr id="21"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lgn="l" defTabSz="1219170" rtl="0" eaLnBrk="1" latinLnBrk="0" hangingPunct="1">
              <a:spcBef>
                <a:spcPts val="800"/>
              </a:spcBef>
              <a:buSzPct val="100000"/>
              <a:buFont typeface="Arial"/>
              <a:buNone/>
            </a:pPr>
            <a:r>
              <a:rPr lang="en-US" sz="650" b="0" noProof="0">
                <a:solidFill>
                  <a:schemeClr val="bg1"/>
                </a:solidFill>
                <a:latin typeface="+mn-lt"/>
              </a:rPr>
              <a:t>Copyright © 2016 Deloitte Consulting LLP</a:t>
            </a:r>
          </a:p>
        </p:txBody>
      </p:sp>
      <p:sp>
        <p:nvSpPr>
          <p:cNvPr id="22" name="TextBox 21"/>
          <p:cNvSpPr txBox="1"/>
          <p:nvPr userDrawn="1"/>
        </p:nvSpPr>
        <p:spPr>
          <a:xfrm>
            <a:off x="11414125" y="6477000"/>
            <a:ext cx="307975" cy="153888"/>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1000" noProof="0" smtClean="0">
                <a:solidFill>
                  <a:schemeClr val="bg1"/>
                </a:solidFill>
              </a:rPr>
              <a:pPr marL="0" indent="0" algn="r">
                <a:spcBef>
                  <a:spcPts val="800"/>
                </a:spcBef>
                <a:buSzPct val="100000"/>
                <a:buFont typeface="Arial"/>
                <a:buNone/>
              </a:pPr>
              <a:t>‹#›</a:t>
            </a:fld>
            <a:endParaRPr lang="en-US" sz="1000" noProof="0">
              <a:solidFill>
                <a:schemeClr val="bg1"/>
              </a:solidFill>
            </a:endParaRPr>
          </a:p>
        </p:txBody>
      </p:sp>
    </p:spTree>
    <p:extLst>
      <p:ext uri="{BB962C8B-B14F-4D97-AF65-F5344CB8AC3E}">
        <p14:creationId xmlns:p14="http://schemas.microsoft.com/office/powerpoint/2010/main" val="2016380861"/>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629" imgH="631" progId="TCLayout.ActiveDocument.1">
                  <p:embed/>
                </p:oleObj>
              </mc:Choice>
              <mc:Fallback>
                <p:oleObj name="think-cell Slide" r:id="rId3" imgW="629" imgH="631"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586138480"/>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362340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75325" y="4102100"/>
            <a:ext cx="8555263" cy="2197101"/>
          </a:xfrm>
        </p:spPr>
        <p:txBody>
          <a:bodyPr anchor="b" anchorCtr="0">
            <a:noAutofit/>
          </a:bodyPr>
          <a:lstStyle>
            <a:lvl1pPr>
              <a:lnSpc>
                <a:spcPct val="100000"/>
              </a:lnSpc>
              <a:spcAft>
                <a:spcPts val="800"/>
              </a:spcAft>
              <a:defRPr sz="900"/>
            </a:lvl1pPr>
          </a:lstStyle>
          <a:p>
            <a:pPr lvl="0"/>
            <a:r>
              <a:rPr lang="en-US" noProof="0"/>
              <a:t>Click to edit Master text styles</a:t>
            </a:r>
          </a:p>
        </p:txBody>
      </p:sp>
      <p:sp>
        <p:nvSpPr>
          <p:cNvPr id="3" name="Picture Placeholder 2"/>
          <p:cNvSpPr>
            <a:spLocks noGrp="1"/>
          </p:cNvSpPr>
          <p:nvPr>
            <p:ph type="pic" sz="quarter" idx="14" hasCustomPrompt="1"/>
          </p:nvPr>
        </p:nvSpPr>
        <p:spPr>
          <a:xfrm>
            <a:off x="9402597" y="4102100"/>
            <a:ext cx="2319503" cy="1725448"/>
          </a:xfrm>
        </p:spPr>
        <p:txBody>
          <a:bodyPr anchor="ctr" anchorCtr="0"/>
          <a:lstStyle>
            <a:lvl1pPr algn="ctr">
              <a:defRPr sz="1200"/>
            </a:lvl1pPr>
          </a:lstStyle>
          <a:p>
            <a:r>
              <a:rPr lang="en-US" sz="1200" noProof="0"/>
              <a:t>Insert sponsorship mark here</a:t>
            </a:r>
            <a:endParaRPr lang="en-US" noProof="0"/>
          </a:p>
        </p:txBody>
      </p:sp>
      <p:sp>
        <p:nvSpPr>
          <p:cNvPr id="8" name="Text Placeholder 7"/>
          <p:cNvSpPr>
            <a:spLocks noGrp="1"/>
          </p:cNvSpPr>
          <p:nvPr>
            <p:ph type="body" sz="quarter" idx="15"/>
          </p:nvPr>
        </p:nvSpPr>
        <p:spPr>
          <a:xfrm>
            <a:off x="9402598" y="5935479"/>
            <a:ext cx="2319501" cy="363723"/>
          </a:xfrm>
        </p:spPr>
        <p:txBody>
          <a:bodyPr anchor="b" anchorCtr="0"/>
          <a:lstStyle>
            <a:lvl1pPr>
              <a:lnSpc>
                <a:spcPct val="100000"/>
              </a:lnSpc>
              <a:defRPr sz="1267"/>
            </a:lvl1pPr>
          </a:lstStyle>
          <a:p>
            <a:pPr lvl="0"/>
            <a:r>
              <a:rPr lang="en-US" noProof="0"/>
              <a:t>Click to edit Master text styles</a:t>
            </a:r>
          </a:p>
        </p:txBody>
      </p:sp>
      <p:grpSp>
        <p:nvGrpSpPr>
          <p:cNvPr id="20" name="Group 19"/>
          <p:cNvGrpSpPr>
            <a:grpSpLocks noChangeAspect="1"/>
          </p:cNvGrpSpPr>
          <p:nvPr userDrawn="1"/>
        </p:nvGrpSpPr>
        <p:grpSpPr>
          <a:xfrm>
            <a:off x="475325" y="457200"/>
            <a:ext cx="1998000" cy="374400"/>
            <a:chOff x="398463" y="404813"/>
            <a:chExt cx="1627187" cy="307976"/>
          </a:xfrm>
          <a:solidFill>
            <a:schemeClr val="tx1"/>
          </a:solidFill>
        </p:grpSpPr>
        <p:sp>
          <p:nvSpPr>
            <p:cNvPr id="2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2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sp>
          <p:nvSpPr>
            <p:cNvPr id="3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a:solidFill>
                  <a:schemeClr val="bg1"/>
                </a:solidFill>
              </a:endParaRPr>
            </a:p>
          </p:txBody>
        </p:sp>
      </p:grpSp>
    </p:spTree>
    <p:extLst>
      <p:ext uri="{BB962C8B-B14F-4D97-AF65-F5344CB8AC3E}">
        <p14:creationId xmlns:p14="http://schemas.microsoft.com/office/powerpoint/2010/main" val="23301287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BEC63-6E5B-427F-93E0-4FC013399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3B3ADA-6FC1-4337-9833-069CD98B10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F7E3EE-8A25-4DFA-8322-D21F9883F23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E72F006-FA02-4946-93C9-9832F1F78CFD}" type="datetimeFigureOut">
              <a:rPr kumimoji="0" lang="en-US" sz="1800" b="0" i="0" u="none" strike="noStrike" kern="1200" cap="none" spc="0" normalizeH="0" baseline="0" noProof="0" smtClean="0">
                <a:ln>
                  <a:noFill/>
                </a:ln>
                <a:solidFill>
                  <a:prstClr val="black"/>
                </a:solidFill>
                <a:effectLst/>
                <a:uLnTx/>
                <a:uFillTx/>
                <a:latin typeface="Verdana"/>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10/6/2022</a:t>
            </a:fld>
            <a:endParaRPr kumimoji="0" lang="en-US" sz="1800" b="0" i="0" u="none" strike="noStrike" kern="1200" cap="none" spc="0" normalizeH="0" baseline="0" noProof="0">
              <a:ln>
                <a:noFill/>
              </a:ln>
              <a:solidFill>
                <a:prstClr val="black"/>
              </a:solidFill>
              <a:effectLst/>
              <a:uLnTx/>
              <a:uFillTx/>
              <a:latin typeface="Verdana"/>
              <a:ea typeface="+mn-ea"/>
              <a:cs typeface="+mn-cs"/>
            </a:endParaRPr>
          </a:p>
        </p:txBody>
      </p:sp>
      <p:sp>
        <p:nvSpPr>
          <p:cNvPr id="5" name="Footer Placeholder 4">
            <a:extLst>
              <a:ext uri="{FF2B5EF4-FFF2-40B4-BE49-F238E27FC236}">
                <a16:creationId xmlns:a16="http://schemas.microsoft.com/office/drawing/2014/main" id="{8E222F7A-7AC9-40A0-AD1B-621D75879FC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Verdana"/>
              <a:ea typeface="+mn-ea"/>
              <a:cs typeface="+mn-cs"/>
            </a:endParaRPr>
          </a:p>
        </p:txBody>
      </p:sp>
      <p:sp>
        <p:nvSpPr>
          <p:cNvPr id="6" name="Slide Number Placeholder 5">
            <a:extLst>
              <a:ext uri="{FF2B5EF4-FFF2-40B4-BE49-F238E27FC236}">
                <a16:creationId xmlns:a16="http://schemas.microsoft.com/office/drawing/2014/main" id="{F676502E-59B7-4EEE-AE37-4A20C1968C6C}"/>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11DBDC9-48BF-41F9-BE6F-044C1CAACF2C}" type="slidenum">
              <a:rPr kumimoji="0" lang="en-US" sz="1800" b="0" i="0" u="none" strike="noStrike" kern="1200" cap="none" spc="0" normalizeH="0" baseline="0" noProof="0" smtClean="0">
                <a:ln>
                  <a:noFill/>
                </a:ln>
                <a:solidFill>
                  <a:prstClr val="black"/>
                </a:solidFill>
                <a:effectLst/>
                <a:uLnTx/>
                <a:uFillTx/>
                <a:latin typeface="Verdana"/>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Verdana"/>
              <a:ea typeface="+mn-ea"/>
              <a:cs typeface="+mn-cs"/>
            </a:endParaRPr>
          </a:p>
        </p:txBody>
      </p:sp>
    </p:spTree>
    <p:extLst>
      <p:ext uri="{BB962C8B-B14F-4D97-AF65-F5344CB8AC3E}">
        <p14:creationId xmlns:p14="http://schemas.microsoft.com/office/powerpoint/2010/main" val="923582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69900" y="1705668"/>
            <a:ext cx="10418233"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69900" y="3429000"/>
            <a:ext cx="10418233" cy="1566532"/>
          </a:xfrm>
        </p:spPr>
        <p:txBody>
          <a:bodyPr lIns="0" tIns="0" rIns="0" bIns="0">
            <a:noAutofit/>
          </a:bodyPr>
          <a:lstStyle>
            <a:lvl1pPr marL="0" indent="0">
              <a:lnSpc>
                <a:spcPct val="95000"/>
              </a:lnSpc>
              <a:spcAft>
                <a:spcPts val="0"/>
              </a:spcAft>
              <a:buNone/>
              <a:defRPr sz="3850">
                <a:solidFill>
                  <a:schemeClr val="bg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
        <p:nvSpPr>
          <p:cNvPr id="9" name="TextBox 8"/>
          <p:cNvSpPr txBox="1"/>
          <p:nvPr userDrawn="1"/>
        </p:nvSpPr>
        <p:spPr>
          <a:xfrm>
            <a:off x="11414125" y="6477000"/>
            <a:ext cx="307975" cy="153888"/>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1000" noProof="0" smtClean="0">
                <a:solidFill>
                  <a:schemeClr val="bg1"/>
                </a:solidFill>
              </a:rPr>
              <a:pPr marL="0" indent="0" algn="r">
                <a:spcBef>
                  <a:spcPts val="800"/>
                </a:spcBef>
                <a:buSzPct val="100000"/>
                <a:buFont typeface="Arial"/>
                <a:buNone/>
              </a:pPr>
              <a:t>‹#›</a:t>
            </a:fld>
            <a:endParaRPr lang="en-US" sz="1000" noProof="0">
              <a:solidFill>
                <a:schemeClr val="bg1"/>
              </a:solidFill>
            </a:endParaRPr>
          </a:p>
        </p:txBody>
      </p:sp>
    </p:spTree>
    <p:extLst>
      <p:ext uri="{BB962C8B-B14F-4D97-AF65-F5344CB8AC3E}">
        <p14:creationId xmlns:p14="http://schemas.microsoft.com/office/powerpoint/2010/main" val="608225211"/>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18" name="Title 1"/>
          <p:cNvSpPr>
            <a:spLocks noGrp="1"/>
          </p:cNvSpPr>
          <p:nvPr>
            <p:ph type="title"/>
          </p:nvPr>
        </p:nvSpPr>
        <p:spPr bwMode="gray">
          <a:xfrm>
            <a:off x="469900" y="1705668"/>
            <a:ext cx="10418233"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19" name="Text Placeholder 2"/>
          <p:cNvSpPr>
            <a:spLocks noGrp="1"/>
          </p:cNvSpPr>
          <p:nvPr>
            <p:ph type="body" idx="1"/>
          </p:nvPr>
        </p:nvSpPr>
        <p:spPr bwMode="gray">
          <a:xfrm>
            <a:off x="469900" y="3429000"/>
            <a:ext cx="10418233" cy="1566532"/>
          </a:xfrm>
        </p:spPr>
        <p:txBody>
          <a:bodyPr lIns="0" tIns="0" rIns="0" bIns="0">
            <a:noAutofit/>
          </a:bodyPr>
          <a:lstStyle>
            <a:lvl1pPr marL="0" indent="0">
              <a:lnSpc>
                <a:spcPct val="95000"/>
              </a:lnSpc>
              <a:spcAft>
                <a:spcPts val="0"/>
              </a:spcAft>
              <a:buNone/>
              <a:defRPr sz="3850">
                <a:solidFill>
                  <a:schemeClr val="bg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
        <p:nvSpPr>
          <p:cNvPr id="20"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State</a:t>
            </a:r>
            <a:r>
              <a:rPr lang="en-US" sz="650" baseline="0" noProof="0">
                <a:solidFill>
                  <a:schemeClr val="bg1"/>
                </a:solidFill>
              </a:rPr>
              <a:t> of Rhode Island UHIP</a:t>
            </a:r>
            <a:endParaRPr lang="en-US" sz="650" noProof="0">
              <a:solidFill>
                <a:schemeClr val="bg1"/>
              </a:solidFill>
            </a:endParaRPr>
          </a:p>
          <a:p>
            <a:pPr marL="0" indent="0" algn="r">
              <a:spcBef>
                <a:spcPts val="0"/>
              </a:spcBef>
              <a:buSzPct val="100000"/>
              <a:buFont typeface="Arial"/>
              <a:buNone/>
            </a:pPr>
            <a:r>
              <a:rPr lang="en-US" sz="650" noProof="0">
                <a:solidFill>
                  <a:schemeClr val="bg1"/>
                </a:solidFill>
              </a:rPr>
              <a:t>Core</a:t>
            </a:r>
            <a:r>
              <a:rPr lang="en-US" sz="650" baseline="0" noProof="0">
                <a:solidFill>
                  <a:schemeClr val="bg1"/>
                </a:solidFill>
              </a:rPr>
              <a:t> Scenario Testing - </a:t>
            </a:r>
            <a:fld id="{2D320FDA-AB0E-403E-92A8-B19CE3FC7648}" type="datetime3">
              <a:rPr lang="en-US" sz="650" baseline="0" noProof="0" smtClean="0">
                <a:solidFill>
                  <a:schemeClr val="bg1"/>
                </a:solidFill>
              </a:rPr>
              <a:pPr marL="0" indent="0" algn="r">
                <a:spcBef>
                  <a:spcPts val="0"/>
                </a:spcBef>
                <a:buSzPct val="100000"/>
                <a:buFont typeface="Arial"/>
                <a:buNone/>
              </a:pPr>
              <a:t>6 October 2022</a:t>
            </a:fld>
            <a:endParaRPr lang="en-US" sz="650" noProof="0">
              <a:solidFill>
                <a:schemeClr val="bg1"/>
              </a:solidFill>
            </a:endParaRPr>
          </a:p>
        </p:txBody>
      </p:sp>
      <p:sp>
        <p:nvSpPr>
          <p:cNvPr id="21"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spcBef>
                <a:spcPts val="800"/>
              </a:spcBef>
              <a:buSzPct val="100000"/>
              <a:buFont typeface="Arial"/>
              <a:buNone/>
            </a:pPr>
            <a:r>
              <a:rPr lang="en-US" sz="650" noProof="0">
                <a:solidFill>
                  <a:schemeClr val="bg1"/>
                </a:solidFill>
              </a:rPr>
              <a:t>Copyright © 2016 Deloitte Consulting LLP</a:t>
            </a:r>
          </a:p>
        </p:txBody>
      </p:sp>
      <p:sp>
        <p:nvSpPr>
          <p:cNvPr id="22" name="TextBox 21"/>
          <p:cNvSpPr txBox="1"/>
          <p:nvPr userDrawn="1"/>
        </p:nvSpPr>
        <p:spPr>
          <a:xfrm>
            <a:off x="11414125"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bg1"/>
                </a:solidFill>
              </a:rPr>
              <a:pPr marL="0" indent="0" algn="r">
                <a:spcBef>
                  <a:spcPts val="800"/>
                </a:spcBef>
                <a:buSzPct val="100000"/>
                <a:buFont typeface="Arial"/>
                <a:buNone/>
              </a:pPr>
              <a:t>‹#›</a:t>
            </a:fld>
            <a:endParaRPr lang="en-US" sz="650" noProof="0">
              <a:solidFill>
                <a:schemeClr val="bg1"/>
              </a:solidFill>
            </a:endParaRPr>
          </a:p>
        </p:txBody>
      </p:sp>
    </p:spTree>
    <p:extLst>
      <p:ext uri="{BB962C8B-B14F-4D97-AF65-F5344CB8AC3E}">
        <p14:creationId xmlns:p14="http://schemas.microsoft.com/office/powerpoint/2010/main" val="47015471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18" name="Title 1"/>
          <p:cNvSpPr>
            <a:spLocks noGrp="1"/>
          </p:cNvSpPr>
          <p:nvPr>
            <p:ph type="title"/>
          </p:nvPr>
        </p:nvSpPr>
        <p:spPr bwMode="gray">
          <a:xfrm>
            <a:off x="469900" y="1705668"/>
            <a:ext cx="10418233"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19" name="Text Placeholder 2"/>
          <p:cNvSpPr>
            <a:spLocks noGrp="1"/>
          </p:cNvSpPr>
          <p:nvPr>
            <p:ph type="body" idx="1"/>
          </p:nvPr>
        </p:nvSpPr>
        <p:spPr bwMode="gray">
          <a:xfrm>
            <a:off x="469900" y="3429000"/>
            <a:ext cx="10418233" cy="1566532"/>
          </a:xfrm>
        </p:spPr>
        <p:txBody>
          <a:bodyPr lIns="0" tIns="0" rIns="0" bIns="0">
            <a:noAutofit/>
          </a:bodyPr>
          <a:lstStyle>
            <a:lvl1pPr marL="0" indent="0">
              <a:lnSpc>
                <a:spcPct val="95000"/>
              </a:lnSpc>
              <a:spcAft>
                <a:spcPts val="0"/>
              </a:spcAft>
              <a:buNone/>
              <a:defRPr sz="3850">
                <a:solidFill>
                  <a:schemeClr val="bg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
        <p:nvSpPr>
          <p:cNvPr id="20"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Presentation title</a:t>
            </a:r>
            <a:br>
              <a:rPr lang="en-US" sz="650" noProof="0">
                <a:solidFill>
                  <a:schemeClr val="bg1"/>
                </a:solidFill>
              </a:rPr>
            </a:br>
            <a:r>
              <a:rPr lang="en-US" sz="650" noProof="0">
                <a:solidFill>
                  <a:schemeClr val="bg1"/>
                </a:solidFill>
              </a:rPr>
              <a:t>[To edit, click View &gt; Slide Master &gt; Slide master1]</a:t>
            </a:r>
          </a:p>
        </p:txBody>
      </p:sp>
      <p:sp>
        <p:nvSpPr>
          <p:cNvPr id="21"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spcBef>
                <a:spcPts val="800"/>
              </a:spcBef>
              <a:buSzPct val="100000"/>
              <a:buFont typeface="Arial"/>
              <a:buNone/>
            </a:pPr>
            <a:r>
              <a:rPr lang="en-US" sz="650" noProof="0">
                <a:solidFill>
                  <a:schemeClr val="bg1"/>
                </a:solidFill>
              </a:rPr>
              <a:t>Copyright © 2016 Deloitte Development LLC. All rights reserved.</a:t>
            </a:r>
          </a:p>
        </p:txBody>
      </p:sp>
      <p:sp>
        <p:nvSpPr>
          <p:cNvPr id="22" name="TextBox 21"/>
          <p:cNvSpPr txBox="1"/>
          <p:nvPr userDrawn="1"/>
        </p:nvSpPr>
        <p:spPr>
          <a:xfrm>
            <a:off x="11414125"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bg1"/>
                </a:solidFill>
              </a:rPr>
              <a:pPr marL="0" indent="0" algn="r">
                <a:spcBef>
                  <a:spcPts val="800"/>
                </a:spcBef>
                <a:buSzPct val="100000"/>
                <a:buFont typeface="Arial"/>
                <a:buNone/>
              </a:pPr>
              <a:t>‹#›</a:t>
            </a:fld>
            <a:endParaRPr lang="en-US" sz="650" noProof="0">
              <a:solidFill>
                <a:schemeClr val="bg1"/>
              </a:solidFill>
            </a:endParaRPr>
          </a:p>
        </p:txBody>
      </p:sp>
    </p:spTree>
    <p:extLst>
      <p:ext uri="{BB962C8B-B14F-4D97-AF65-F5344CB8AC3E}">
        <p14:creationId xmlns:p14="http://schemas.microsoft.com/office/powerpoint/2010/main" val="404690078"/>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69901" y="1705668"/>
            <a:ext cx="10418233"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69900" y="3429000"/>
            <a:ext cx="10541000" cy="1566532"/>
          </a:xfrm>
        </p:spPr>
        <p:txBody>
          <a:bodyPr lIns="0" tIns="0" rIns="0" bIns="0">
            <a:noAutofit/>
          </a:bodyPr>
          <a:lstStyle>
            <a:lvl1pPr marL="0" indent="0">
              <a:lnSpc>
                <a:spcPct val="95000"/>
              </a:lnSpc>
              <a:spcAft>
                <a:spcPts val="0"/>
              </a:spcAft>
              <a:buNone/>
              <a:defRPr sz="385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3626470486"/>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80484" y="1590675"/>
            <a:ext cx="9029604" cy="4708525"/>
          </a:xfrm>
          <a:prstGeom prst="rect">
            <a:avLst/>
          </a:prstGeom>
        </p:spPr>
        <p:txBody>
          <a:bodyPr>
            <a:noAutofit/>
          </a:bodyPr>
          <a:lstStyle>
            <a:lvl1pPr>
              <a:spcBef>
                <a:spcPts val="4800"/>
              </a:spcBef>
              <a:defRPr sz="2800">
                <a:solidFill>
                  <a:schemeClr val="bg1"/>
                </a:solidFill>
              </a:defRPr>
            </a:lvl1pPr>
            <a:lvl2pPr marL="609585" indent="-609585">
              <a:defRPr sz="4000">
                <a:solidFill>
                  <a:schemeClr val="bg2"/>
                </a:solidFill>
              </a:defRPr>
            </a:lvl2pPr>
            <a:lvl3pPr>
              <a:defRPr sz="4000">
                <a:solidFill>
                  <a:schemeClr val="bg2"/>
                </a:solidFill>
              </a:defRPr>
            </a:lvl3pPr>
            <a:lvl4pPr>
              <a:defRPr sz="4000">
                <a:solidFill>
                  <a:schemeClr val="bg2"/>
                </a:solidFill>
              </a:defRPr>
            </a:lvl4pPr>
            <a:lvl5pPr>
              <a:defRPr sz="4000">
                <a:solidFill>
                  <a:schemeClr val="bg2"/>
                </a:solidFill>
              </a:defRPr>
            </a:lvl5pPr>
          </a:lstStyle>
          <a:p>
            <a:pPr lvl="0"/>
            <a:r>
              <a:rPr lang="en-US" noProof="0"/>
              <a:t>Click to edit Master text styles</a:t>
            </a:r>
          </a:p>
        </p:txBody>
      </p:sp>
      <p:sp>
        <p:nvSpPr>
          <p:cNvPr id="9"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RI</a:t>
            </a:r>
            <a:r>
              <a:rPr lang="en-US" sz="650" baseline="0" noProof="0">
                <a:solidFill>
                  <a:schemeClr val="bg1"/>
                </a:solidFill>
              </a:rPr>
              <a:t> UHIP Contract Finance Meeting</a:t>
            </a:r>
          </a:p>
          <a:p>
            <a:pPr marL="0" indent="0" algn="r">
              <a:spcBef>
                <a:spcPts val="0"/>
              </a:spcBef>
              <a:buSzPct val="100000"/>
              <a:buFont typeface="Arial"/>
              <a:buNone/>
            </a:pPr>
            <a:r>
              <a:rPr lang="en-US" sz="650" baseline="0" noProof="0">
                <a:solidFill>
                  <a:schemeClr val="bg1"/>
                </a:solidFill>
              </a:rPr>
              <a:t>10 August 2016</a:t>
            </a:r>
          </a:p>
        </p:txBody>
      </p:sp>
      <p:sp>
        <p:nvSpPr>
          <p:cNvPr id="13"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spcBef>
                <a:spcPts val="800"/>
              </a:spcBef>
              <a:buSzPct val="100000"/>
              <a:buFont typeface="Arial"/>
              <a:buNone/>
            </a:pPr>
            <a:r>
              <a:rPr lang="en-US" sz="650" noProof="0">
                <a:solidFill>
                  <a:schemeClr val="bg1"/>
                </a:solidFill>
              </a:rPr>
              <a:t>Copyright © 2016 Deloitte Development LLC. All rights reserved.</a:t>
            </a:r>
          </a:p>
        </p:txBody>
      </p:sp>
      <p:sp>
        <p:nvSpPr>
          <p:cNvPr id="14" name="TextBox 13"/>
          <p:cNvSpPr txBox="1"/>
          <p:nvPr userDrawn="1"/>
        </p:nvSpPr>
        <p:spPr>
          <a:xfrm>
            <a:off x="11414125"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bg1"/>
                </a:solidFill>
              </a:rPr>
              <a:pPr marL="0" indent="0" algn="r">
                <a:spcBef>
                  <a:spcPts val="800"/>
                </a:spcBef>
                <a:buSzPct val="100000"/>
                <a:buFont typeface="Arial"/>
                <a:buNone/>
              </a:pPr>
              <a:t>‹#›</a:t>
            </a:fld>
            <a:endParaRPr lang="en-US" sz="650" noProof="0">
              <a:solidFill>
                <a:schemeClr val="bg1"/>
              </a:solidFill>
            </a:endParaRPr>
          </a:p>
        </p:txBody>
      </p:sp>
    </p:spTree>
    <p:extLst>
      <p:ext uri="{BB962C8B-B14F-4D97-AF65-F5344CB8AC3E}">
        <p14:creationId xmlns:p14="http://schemas.microsoft.com/office/powerpoint/2010/main" val="15512994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13" name="Text Placeholder 3"/>
          <p:cNvSpPr>
            <a:spLocks noGrp="1"/>
          </p:cNvSpPr>
          <p:nvPr>
            <p:ph type="body" sz="quarter" idx="10"/>
          </p:nvPr>
        </p:nvSpPr>
        <p:spPr>
          <a:xfrm>
            <a:off x="480484" y="1590675"/>
            <a:ext cx="9029604" cy="4708525"/>
          </a:xfrm>
          <a:prstGeom prst="rect">
            <a:avLst/>
          </a:prstGeom>
        </p:spPr>
        <p:txBody>
          <a:bodyPr>
            <a:noAutofit/>
          </a:bodyPr>
          <a:lstStyle>
            <a:lvl1pPr>
              <a:spcBef>
                <a:spcPts val="4800"/>
              </a:spcBef>
              <a:defRPr sz="2800">
                <a:solidFill>
                  <a:schemeClr val="bg1"/>
                </a:solidFill>
              </a:defRPr>
            </a:lvl1pPr>
            <a:lvl2pPr marL="609585" indent="-609585">
              <a:defRPr sz="4000">
                <a:solidFill>
                  <a:schemeClr val="bg2"/>
                </a:solidFill>
              </a:defRPr>
            </a:lvl2pPr>
            <a:lvl3pPr>
              <a:defRPr sz="4000">
                <a:solidFill>
                  <a:schemeClr val="bg2"/>
                </a:solidFill>
              </a:defRPr>
            </a:lvl3pPr>
            <a:lvl4pPr>
              <a:defRPr sz="4000">
                <a:solidFill>
                  <a:schemeClr val="bg2"/>
                </a:solidFill>
              </a:defRPr>
            </a:lvl4pPr>
            <a:lvl5pPr>
              <a:defRPr sz="4000">
                <a:solidFill>
                  <a:schemeClr val="bg2"/>
                </a:solidFill>
              </a:defRPr>
            </a:lvl5pPr>
          </a:lstStyle>
          <a:p>
            <a:pPr lvl="0"/>
            <a:r>
              <a:rPr lang="en-US" noProof="0"/>
              <a:t>Click to edit Master text styles</a:t>
            </a:r>
          </a:p>
        </p:txBody>
      </p:sp>
      <p:sp>
        <p:nvSpPr>
          <p:cNvPr id="14" name="CaseCode"/>
          <p:cNvSpPr txBox="1"/>
          <p:nvPr userDrawn="1"/>
        </p:nvSpPr>
        <p:spPr>
          <a:xfrm>
            <a:off x="6336000" y="6476999"/>
            <a:ext cx="489656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a:solidFill>
                  <a:schemeClr val="bg1"/>
                </a:solidFill>
              </a:rPr>
              <a:t>Presentation title</a:t>
            </a:r>
            <a:br>
              <a:rPr lang="en-US" sz="650" noProof="0">
                <a:solidFill>
                  <a:schemeClr val="bg1"/>
                </a:solidFill>
              </a:rPr>
            </a:br>
            <a:r>
              <a:rPr lang="en-US" sz="650" noProof="0">
                <a:solidFill>
                  <a:schemeClr val="bg1"/>
                </a:solidFill>
              </a:rPr>
              <a:t>[To edit, click View &gt; Slide Master &gt; Slide master1]</a:t>
            </a:r>
          </a:p>
        </p:txBody>
      </p:sp>
      <p:sp>
        <p:nvSpPr>
          <p:cNvPr id="15" name="Copyright"/>
          <p:cNvSpPr txBox="1"/>
          <p:nvPr userDrawn="1"/>
        </p:nvSpPr>
        <p:spPr>
          <a:xfrm>
            <a:off x="469900" y="6477000"/>
            <a:ext cx="5355167" cy="100027"/>
          </a:xfrm>
          <a:prstGeom prst="rect">
            <a:avLst/>
          </a:prstGeom>
          <a:noFill/>
        </p:spPr>
        <p:txBody>
          <a:bodyPr wrap="square" lIns="0" tIns="0" rIns="0" bIns="0" rtlCol="0">
            <a:spAutoFit/>
          </a:bodyPr>
          <a:lstStyle/>
          <a:p>
            <a:pPr marL="0" indent="0" algn="l" defTabSz="1219170" rtl="0" eaLnBrk="1" latinLnBrk="0" hangingPunct="1">
              <a:spcBef>
                <a:spcPts val="800"/>
              </a:spcBef>
              <a:buSzPct val="100000"/>
              <a:buFont typeface="Arial"/>
              <a:buNone/>
            </a:pPr>
            <a:r>
              <a:rPr lang="en-US" sz="650" b="0" noProof="0">
                <a:solidFill>
                  <a:schemeClr val="bg1"/>
                </a:solidFill>
                <a:latin typeface="+mn-lt"/>
              </a:rPr>
              <a:t>Copyright © 2016 Deloitte Consulting LLP</a:t>
            </a:r>
          </a:p>
        </p:txBody>
      </p:sp>
      <p:sp>
        <p:nvSpPr>
          <p:cNvPr id="16" name="TextBox 15"/>
          <p:cNvSpPr txBox="1"/>
          <p:nvPr userDrawn="1"/>
        </p:nvSpPr>
        <p:spPr>
          <a:xfrm>
            <a:off x="11414125"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bg1"/>
                </a:solidFill>
              </a:rPr>
              <a:pPr marL="0" indent="0" algn="r">
                <a:spcBef>
                  <a:spcPts val="800"/>
                </a:spcBef>
                <a:buSzPct val="100000"/>
                <a:buFont typeface="Arial"/>
                <a:buNone/>
              </a:pPr>
              <a:t>‹#›</a:t>
            </a:fld>
            <a:endParaRPr lang="en-US" sz="650" noProof="0">
              <a:solidFill>
                <a:schemeClr val="bg1"/>
              </a:solidFill>
            </a:endParaRPr>
          </a:p>
        </p:txBody>
      </p:sp>
    </p:spTree>
    <p:extLst>
      <p:ext uri="{BB962C8B-B14F-4D97-AF65-F5344CB8AC3E}">
        <p14:creationId xmlns:p14="http://schemas.microsoft.com/office/powerpoint/2010/main" val="228807246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NUL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ags" Target="../tags/tag1.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5"/>
            </p:custData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6" imgW="270" imgH="270" progId="TCLayout.ActiveDocument.1">
                  <p:embed/>
                </p:oleObj>
              </mc:Choice>
              <mc:Fallback>
                <p:oleObj name="think-cell Slide" r:id="rId36" imgW="270" imgH="270" progId="TCLayout.ActiveDocument.1">
                  <p:embed/>
                  <p:pic>
                    <p:nvPicPr>
                      <p:cNvPr id="4" name="Object 3" hidden="1"/>
                      <p:cNvPicPr/>
                      <p:nvPr/>
                    </p:nvPicPr>
                    <p:blipFill>
                      <a:blip r:embed="rId37"/>
                      <a:stretch>
                        <a:fillRect/>
                      </a:stretch>
                    </p:blipFill>
                    <p:spPr>
                      <a:xfrm>
                        <a:off x="2119" y="1589"/>
                        <a:ext cx="2116" cy="1587"/>
                      </a:xfrm>
                      <a:prstGeom prst="rect">
                        <a:avLst/>
                      </a:prstGeom>
                    </p:spPr>
                  </p:pic>
                </p:oleObj>
              </mc:Fallback>
            </mc:AlternateContent>
          </a:graphicData>
        </a:graphic>
      </p:graphicFrame>
      <p:sp>
        <p:nvSpPr>
          <p:cNvPr id="2" name="Title Placeholder 1"/>
          <p:cNvSpPr>
            <a:spLocks noGrp="1"/>
          </p:cNvSpPr>
          <p:nvPr>
            <p:ph type="title"/>
          </p:nvPr>
        </p:nvSpPr>
        <p:spPr bwMode="gray">
          <a:xfrm>
            <a:off x="469900" y="402586"/>
            <a:ext cx="11252200" cy="692151"/>
          </a:xfrm>
          <a:prstGeom prst="rect">
            <a:avLst/>
          </a:prstGeom>
        </p:spPr>
        <p:txBody>
          <a:bodyPr vert="horz" lIns="0" tIns="0" rIns="0" bIns="0" rtlCol="0" anchor="t" anchorCtr="0">
            <a:noAutofit/>
          </a:bodyPr>
          <a:lstStyle/>
          <a:p>
            <a:r>
              <a:rPr lang="en-US" noProof="0"/>
              <a:t>Click to edit Master title style</a:t>
            </a:r>
          </a:p>
        </p:txBody>
      </p:sp>
      <p:sp>
        <p:nvSpPr>
          <p:cNvPr id="19" name="Text Placeholder 18"/>
          <p:cNvSpPr>
            <a:spLocks noGrp="1"/>
          </p:cNvSpPr>
          <p:nvPr>
            <p:ph type="body" idx="1"/>
          </p:nvPr>
        </p:nvSpPr>
        <p:spPr>
          <a:xfrm>
            <a:off x="469900" y="1665290"/>
            <a:ext cx="11252200" cy="463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TextBox 6">
            <a:extLst>
              <a:ext uri="{FF2B5EF4-FFF2-40B4-BE49-F238E27FC236}">
                <a16:creationId xmlns:a16="http://schemas.microsoft.com/office/drawing/2014/main" id="{B2318D3B-AFE5-4589-BE88-F54F69F135E0}"/>
              </a:ext>
            </a:extLst>
          </p:cNvPr>
          <p:cNvSpPr txBox="1"/>
          <p:nvPr userDrawn="1"/>
        </p:nvSpPr>
        <p:spPr>
          <a:xfrm>
            <a:off x="11414125" y="6477000"/>
            <a:ext cx="307975" cy="123111"/>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800" noProof="0" smtClean="0">
                <a:solidFill>
                  <a:schemeClr val="tx1"/>
                </a:solidFill>
              </a:rPr>
              <a:pPr marL="0" indent="0" algn="r">
                <a:spcBef>
                  <a:spcPts val="800"/>
                </a:spcBef>
                <a:buSzPct val="100000"/>
                <a:buFont typeface="Arial"/>
                <a:buNone/>
              </a:pPr>
              <a:t>‹#›</a:t>
            </a:fld>
            <a:endParaRPr lang="en-US" sz="800" noProof="0">
              <a:solidFill>
                <a:schemeClr val="tx1"/>
              </a:solidFill>
            </a:endParaRPr>
          </a:p>
        </p:txBody>
      </p:sp>
    </p:spTree>
    <p:extLst>
      <p:ext uri="{BB962C8B-B14F-4D97-AF65-F5344CB8AC3E}">
        <p14:creationId xmlns:p14="http://schemas.microsoft.com/office/powerpoint/2010/main" val="4038549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transition>
    <p:fade/>
  </p:transition>
  <p:hf hdr="0" dt="0"/>
  <p:txStyles>
    <p:titleStyle>
      <a:lvl1pPr algn="l" defTabSz="1219170" rtl="0" eaLnBrk="1" latinLnBrk="0" hangingPunct="1">
        <a:spcBef>
          <a:spcPct val="0"/>
        </a:spcBef>
        <a:buNone/>
        <a:defRPr sz="2000" kern="1200">
          <a:solidFill>
            <a:schemeClr val="tx1"/>
          </a:solidFill>
          <a:latin typeface="+mj-lt"/>
          <a:ea typeface="+mj-ea"/>
          <a:cs typeface="+mj-cs"/>
        </a:defRPr>
      </a:lvl1pPr>
    </p:titleStyle>
    <p:bodyStyle>
      <a:lvl1pPr marL="0" indent="0" algn="l" defTabSz="1219170" rtl="0" eaLnBrk="1" latinLnBrk="0" hangingPunct="1">
        <a:spcBef>
          <a:spcPts val="0"/>
        </a:spcBef>
        <a:spcAft>
          <a:spcPts val="1333"/>
        </a:spcAft>
        <a:buSzPct val="100000"/>
        <a:buFontTx/>
        <a:buNone/>
        <a:defRPr sz="1200" b="0" kern="1200">
          <a:solidFill>
            <a:schemeClr val="tx1"/>
          </a:solidFill>
          <a:latin typeface="+mn-lt"/>
          <a:ea typeface="+mn-ea"/>
          <a:cs typeface="+mn-cs"/>
        </a:defRPr>
      </a:lvl1pPr>
      <a:lvl2pPr marL="127000" indent="-127000" algn="l" defTabSz="1219170" rtl="0" eaLnBrk="1" latinLnBrk="0" hangingPunct="1">
        <a:spcBef>
          <a:spcPts val="0"/>
        </a:spcBef>
        <a:spcAft>
          <a:spcPts val="1333"/>
        </a:spcAft>
        <a:buClrTx/>
        <a:buSzPct val="100000"/>
        <a:buFont typeface="Arial" panose="020B0604020202020204" pitchFamily="34" charset="0"/>
        <a:buChar char="•"/>
        <a:defRPr lang="en-US" sz="1200" b="0" kern="1200" dirty="0" smtClean="0">
          <a:solidFill>
            <a:schemeClr val="tx1"/>
          </a:solidFill>
          <a:latin typeface="+mn-lt"/>
          <a:ea typeface="+mn-ea"/>
          <a:cs typeface="+mn-cs"/>
        </a:defRPr>
      </a:lvl2pPr>
      <a:lvl3pPr marL="279400" indent="-127000" algn="l" defTabSz="1219170" rtl="0" eaLnBrk="1" latinLnBrk="0" hangingPunct="1">
        <a:spcBef>
          <a:spcPts val="0"/>
        </a:spcBef>
        <a:spcAft>
          <a:spcPts val="1333"/>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431800" indent="-127000" algn="l" defTabSz="1219170" rtl="0" eaLnBrk="1" latinLnBrk="0" hangingPunct="1">
        <a:spcBef>
          <a:spcPts val="0"/>
        </a:spcBef>
        <a:spcAft>
          <a:spcPts val="1333"/>
        </a:spcAft>
        <a:buClrTx/>
        <a:buSzPct val="100000"/>
        <a:buFont typeface="Arial" panose="020B0604020202020204" pitchFamily="34" charset="0"/>
        <a:buChar char="◦"/>
        <a:defRPr lang="en-US" sz="1200" kern="1200" baseline="0" dirty="0" smtClean="0">
          <a:solidFill>
            <a:schemeClr val="tx1"/>
          </a:solidFill>
          <a:latin typeface="+mn-lt"/>
          <a:ea typeface="+mn-ea"/>
          <a:cs typeface="+mn-cs"/>
        </a:defRPr>
      </a:lvl4pPr>
      <a:lvl5pPr marL="584200" indent="-127000" algn="l" defTabSz="1064657" rtl="0" eaLnBrk="1" latinLnBrk="0" hangingPunct="1">
        <a:spcBef>
          <a:spcPts val="0"/>
        </a:spcBef>
        <a:spcAft>
          <a:spcPts val="1333"/>
        </a:spcAft>
        <a:buClrTx/>
        <a:buSzPct val="100000"/>
        <a:buFont typeface="Arial" panose="020B060402020202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098">
          <p15:clr>
            <a:srgbClr val="F26B43"/>
          </p15:clr>
        </p15:guide>
        <p15:guide id="2" orient="horz" pos="2160">
          <p15:clr>
            <a:srgbClr val="F26B43"/>
          </p15:clr>
        </p15:guide>
        <p15:guide id="3" orient="horz" pos="3968">
          <p15:clr>
            <a:srgbClr val="F26B43"/>
          </p15:clr>
        </p15:guide>
        <p15:guide id="4" pos="296">
          <p15:clr>
            <a:srgbClr val="F26B43"/>
          </p15:clr>
        </p15:guide>
        <p15:guide id="5" pos="7384">
          <p15:clr>
            <a:srgbClr val="F26B43"/>
          </p15:clr>
        </p15:guide>
        <p15:guide id="6" orient="horz" pos="1071">
          <p15:clr>
            <a:srgbClr val="F26B43"/>
          </p15:clr>
        </p15:guide>
        <p15:guide id="7" orient="horz" pos="245">
          <p15:clr>
            <a:srgbClr val="F26B43"/>
          </p15:clr>
        </p15:guide>
        <p15:guide id="8" orient="horz" pos="4081">
          <p15:clr>
            <a:srgbClr val="F26B43"/>
          </p15:clr>
        </p15:guide>
        <p15:guide id="9" pos="4986">
          <p15:clr>
            <a:srgbClr val="F26B43"/>
          </p15:clr>
        </p15:guide>
        <p15:guide id="10" pos="1382">
          <p15:clr>
            <a:srgbClr val="F26B43"/>
          </p15:clr>
        </p15:guide>
        <p15:guide id="11" pos="1496">
          <p15:clr>
            <a:srgbClr val="F26B43"/>
          </p15:clr>
        </p15:guide>
        <p15:guide id="12" pos="2581">
          <p15:clr>
            <a:srgbClr val="F26B43"/>
          </p15:clr>
        </p15:guide>
        <p15:guide id="13" pos="2695">
          <p15:clr>
            <a:srgbClr val="F26B43"/>
          </p15:clr>
        </p15:guide>
        <p15:guide id="14" pos="6185">
          <p15:clr>
            <a:srgbClr val="F26B43"/>
          </p15:clr>
        </p15:guide>
        <p15:guide id="15" pos="3783">
          <p15:clr>
            <a:srgbClr val="F26B43"/>
          </p15:clr>
        </p15:guide>
        <p15:guide id="16" pos="3896">
          <p15:clr>
            <a:srgbClr val="F26B43"/>
          </p15:clr>
        </p15:guide>
        <p15:guide id="17" pos="3840">
          <p15:clr>
            <a:srgbClr val="F26B43"/>
          </p15:clr>
        </p15:guide>
        <p15:guide id="18" pos="6299">
          <p15:clr>
            <a:srgbClr val="F26B43"/>
          </p15:clr>
        </p15:guide>
        <p15:guide id="19" orient="horz" pos="1049">
          <p15:clr>
            <a:srgbClr val="F26B43"/>
          </p15:clr>
        </p15:guide>
        <p15:guide id="20" orient="horz" pos="641">
          <p15:clr>
            <a:srgbClr val="F26B43"/>
          </p15:clr>
        </p15:guide>
        <p15:guide id="21" orient="horz" pos="2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ass.gov/info-details/one-care-transition-planning" TargetMode="External"/><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3" Type="http://schemas.openxmlformats.org/officeDocument/2006/relationships/hyperlink" Target="http://www.deloitte.com/about" TargetMode="External"/><Relationship Id="rId2" Type="http://schemas.openxmlformats.org/officeDocument/2006/relationships/image" Target="../media/image4.png"/><Relationship Id="rId1" Type="http://schemas.openxmlformats.org/officeDocument/2006/relationships/slideLayout" Target="../slideLayouts/slideLayout32.xml"/><Relationship Id="rId4" Type="http://schemas.openxmlformats.org/officeDocument/2006/relationships/hyperlink" Target="http://www.deloitte.com/us/abou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3" Type="http://schemas.openxmlformats.org/officeDocument/2006/relationships/hyperlink" Target="http://www.mass.gov/one-care" TargetMode="External"/><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9BDCF-0734-43CD-9977-F57C2987C9D7}"/>
              </a:ext>
              <a:ext uri="{C183D7F6-B498-43B3-948B-1728B52AA6E4}">
                <adec:decorative xmlns:adec="http://schemas.microsoft.com/office/drawing/2017/decorative" val="1"/>
              </a:ext>
            </a:extLst>
          </p:cNvPr>
          <p:cNvSpPr>
            <a:spLocks noGrp="1"/>
          </p:cNvSpPr>
          <p:nvPr>
            <p:ph type="ctrTitle"/>
          </p:nvPr>
        </p:nvSpPr>
        <p:spPr>
          <a:xfrm>
            <a:off x="4212000" y="1530000"/>
            <a:ext cx="4060130" cy="3998930"/>
          </a:xfrm>
          <a:ln>
            <a:solidFill>
              <a:schemeClr val="accent4"/>
            </a:solidFill>
          </a:ln>
        </p:spPr>
        <p:txBody>
          <a:bodyPr>
            <a:noAutofit/>
          </a:bodyPr>
          <a:lstStyle/>
          <a:p>
            <a:r>
              <a:rPr lang="en-US" sz="2400"/>
              <a:t> </a:t>
            </a:r>
          </a:p>
        </p:txBody>
      </p:sp>
      <p:sp>
        <p:nvSpPr>
          <p:cNvPr id="7" name="TextBox 6" descr="One Care : Care Model Focus Initiative (CMFI)&#10;">
            <a:extLst>
              <a:ext uri="{FF2B5EF4-FFF2-40B4-BE49-F238E27FC236}">
                <a16:creationId xmlns:a16="http://schemas.microsoft.com/office/drawing/2014/main" id="{BB8E0900-4C50-461D-BC16-31DD6FA0940C}"/>
              </a:ext>
              <a:ext uri="{C183D7F6-B498-43B3-948B-1728B52AA6E4}">
                <adec:decorative xmlns:adec="http://schemas.microsoft.com/office/drawing/2017/decorative" val="0"/>
              </a:ext>
            </a:extLst>
          </p:cNvPr>
          <p:cNvSpPr txBox="1"/>
          <p:nvPr/>
        </p:nvSpPr>
        <p:spPr>
          <a:xfrm>
            <a:off x="4411470" y="2894714"/>
            <a:ext cx="3661190" cy="1846659"/>
          </a:xfrm>
          <a:prstGeom prst="rect">
            <a:avLst/>
          </a:prstGeom>
          <a:noFill/>
        </p:spPr>
        <p:txBody>
          <a:bodyPr vert="horz" wrap="square" lIns="0" tIns="0" rIns="0" bIns="0" rtlCol="0">
            <a:spAutoFit/>
          </a:bodyPr>
          <a:lstStyle/>
          <a:p>
            <a:pPr marL="0" marR="0" lvl="0" indent="0" algn="ctr" defTabSz="914400" rtl="0" eaLnBrk="1" fontAlgn="auto" latinLnBrk="0" hangingPunct="1">
              <a:lnSpc>
                <a:spcPct val="100000"/>
              </a:lnSpc>
              <a:spcBef>
                <a:spcPts val="200"/>
              </a:spcBef>
              <a:spcAft>
                <a:spcPts val="0"/>
              </a:spcAft>
              <a:buClrTx/>
              <a:buSzPct val="100000"/>
              <a:buFontTx/>
              <a:buNone/>
              <a:tabLst/>
              <a:defRPr/>
            </a:pPr>
            <a:r>
              <a:rPr kumimoji="0" lang="en-US" sz="2400" b="1" i="0" u="none" strike="noStrike" kern="1200" cap="none" spc="0" normalizeH="0" baseline="0" noProof="0">
                <a:ln>
                  <a:noFill/>
                </a:ln>
                <a:solidFill>
                  <a:prstClr val="black"/>
                </a:solidFill>
                <a:effectLst/>
                <a:uLnTx/>
                <a:uFillTx/>
                <a:latin typeface="Verdana"/>
                <a:ea typeface="+mn-ea"/>
                <a:cs typeface="+mn-cs"/>
              </a:rPr>
              <a:t>Commonwealth of Massachusetts Executive Office of Health and Human Services </a:t>
            </a:r>
          </a:p>
        </p:txBody>
      </p:sp>
      <p:sp>
        <p:nvSpPr>
          <p:cNvPr id="3" name="Subtitle 2" descr="Core Team Meeting: Care Team Roles/Composition, Assessment Process/Timing&#10;">
            <a:extLst>
              <a:ext uri="{FF2B5EF4-FFF2-40B4-BE49-F238E27FC236}">
                <a16:creationId xmlns:a16="http://schemas.microsoft.com/office/drawing/2014/main" id="{E1B48ECC-60FB-48BB-8852-BA5E1B89E139}"/>
              </a:ext>
              <a:ext uri="{C183D7F6-B498-43B3-948B-1728B52AA6E4}">
                <adec:decorative xmlns:adec="http://schemas.microsoft.com/office/drawing/2017/decorative" val="0"/>
              </a:ext>
            </a:extLst>
          </p:cNvPr>
          <p:cNvSpPr>
            <a:spLocks noGrp="1"/>
          </p:cNvSpPr>
          <p:nvPr>
            <p:ph type="subTitle" idx="1"/>
          </p:nvPr>
        </p:nvSpPr>
        <p:spPr>
          <a:xfrm>
            <a:off x="475326" y="5845180"/>
            <a:ext cx="10458973" cy="505645"/>
          </a:xfrm>
        </p:spPr>
        <p:txBody>
          <a:bodyPr/>
          <a:lstStyle/>
          <a:p>
            <a:r>
              <a:rPr lang="en-US" b="1" dirty="0"/>
              <a:t>Massachusetts Duals Demonstration Transition Plan to an Integrated D-SNP</a:t>
            </a:r>
          </a:p>
          <a:p>
            <a:r>
              <a:rPr lang="en-US" b="1" dirty="0"/>
              <a:t>Stakeholder </a:t>
            </a:r>
            <a:r>
              <a:rPr lang="en-US" b="1"/>
              <a:t>Forum October 6, 2022 </a:t>
            </a:r>
          </a:p>
        </p:txBody>
      </p:sp>
      <p:pic>
        <p:nvPicPr>
          <p:cNvPr id="9" name="Picture 8">
            <a:extLst>
              <a:ext uri="{FF2B5EF4-FFF2-40B4-BE49-F238E27FC236}">
                <a16:creationId xmlns:a16="http://schemas.microsoft.com/office/drawing/2014/main" id="{08577973-70B9-40FA-A0F5-47A785122B25}"/>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5325" y="204120"/>
            <a:ext cx="1554480" cy="1737360"/>
          </a:xfrm>
          <a:prstGeom prst="rect">
            <a:avLst/>
          </a:prstGeom>
          <a:noFill/>
          <a:ln>
            <a:noFill/>
          </a:ln>
        </p:spPr>
      </p:pic>
      <p:pic>
        <p:nvPicPr>
          <p:cNvPr id="10" name="Picture 9">
            <a:extLst>
              <a:ext uri="{FF2B5EF4-FFF2-40B4-BE49-F238E27FC236}">
                <a16:creationId xmlns:a16="http://schemas.microsoft.com/office/drawing/2014/main" id="{3360CF2C-C650-402B-9C6B-39852FEA9384}"/>
              </a:ext>
              <a:ext uri="{C183D7F6-B498-43B3-948B-1728B52AA6E4}">
                <adec:decorative xmlns:adec="http://schemas.microsoft.com/office/drawing/2017/decorative" val="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96435" y="507175"/>
            <a:ext cx="1920240" cy="914400"/>
          </a:xfrm>
          <a:prstGeom prst="rect">
            <a:avLst/>
          </a:prstGeom>
          <a:solidFill>
            <a:srgbClr val="014494"/>
          </a:solidFill>
          <a:ln>
            <a:noFill/>
          </a:ln>
        </p:spPr>
      </p:pic>
    </p:spTree>
    <p:extLst>
      <p:ext uri="{BB962C8B-B14F-4D97-AF65-F5344CB8AC3E}">
        <p14:creationId xmlns:p14="http://schemas.microsoft.com/office/powerpoint/2010/main" val="115622715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Policy and Operational Considerations</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9B5D50C8-1EFB-4B58-BEC2-4D3D2FB2B95C}"/>
              </a:ext>
            </a:extLst>
          </p:cNvPr>
          <p:cNvSpPr txBox="1"/>
          <p:nvPr/>
        </p:nvSpPr>
        <p:spPr>
          <a:xfrm>
            <a:off x="469900" y="1240263"/>
            <a:ext cx="11252200" cy="1030603"/>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600"/>
              </a:spcBef>
              <a:spcAft>
                <a:spcPts val="600"/>
              </a:spcAft>
              <a:buClrTx/>
              <a:buSzTx/>
              <a:buFontTx/>
              <a:buNone/>
              <a:tabLst/>
              <a:defRPr/>
            </a:pPr>
            <a:r>
              <a:rPr lang="en-US" sz="1600">
                <a:effectLst/>
                <a:latin typeface="+mj-lt"/>
                <a:ea typeface="Calibri" panose="020F0502020204030204" pitchFamily="34" charset="0"/>
                <a:cs typeface="Times New Roman" panose="02020603050405020304" pitchFamily="18" charset="0"/>
              </a:rPr>
              <a:t>EOHHS is committed to the principles and care model of One Care to ensure access to integrated care for its dual eligible members. EOHHS will need to develop options and determine the direction for several key areas in consultation with CMS to carry forward the advanced integration features of One Care into a FIDE SNP model.</a:t>
            </a:r>
          </a:p>
        </p:txBody>
      </p:sp>
      <p:sp>
        <p:nvSpPr>
          <p:cNvPr id="16" name="Rectangle 15">
            <a:extLst>
              <a:ext uri="{FF2B5EF4-FFF2-40B4-BE49-F238E27FC236}">
                <a16:creationId xmlns:a16="http://schemas.microsoft.com/office/drawing/2014/main" id="{83F95F38-5027-433A-AED7-9B6B49025B76}"/>
              </a:ext>
            </a:extLst>
          </p:cNvPr>
          <p:cNvSpPr/>
          <p:nvPr/>
        </p:nvSpPr>
        <p:spPr>
          <a:xfrm>
            <a:off x="1515962" y="3079144"/>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Enrollment Approach</a:t>
            </a:r>
            <a:endParaRPr lang="en-US" sz="1400">
              <a:latin typeface="+mj-lt"/>
              <a:ea typeface="Open Sans" charset="0"/>
              <a:cs typeface="Open Sans" charset="0"/>
            </a:endParaRPr>
          </a:p>
        </p:txBody>
      </p:sp>
      <p:sp>
        <p:nvSpPr>
          <p:cNvPr id="17" name="Rectangle 16">
            <a:extLst>
              <a:ext uri="{FF2B5EF4-FFF2-40B4-BE49-F238E27FC236}">
                <a16:creationId xmlns:a16="http://schemas.microsoft.com/office/drawing/2014/main" id="{58B0BB8C-E69C-418D-B1D3-68148C1367AF}"/>
              </a:ext>
            </a:extLst>
          </p:cNvPr>
          <p:cNvSpPr/>
          <p:nvPr/>
        </p:nvSpPr>
        <p:spPr>
          <a:xfrm>
            <a:off x="1515962" y="3999505"/>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Quality Measurement</a:t>
            </a:r>
            <a:endParaRPr lang="en-US" sz="1400">
              <a:latin typeface="+mj-lt"/>
              <a:ea typeface="Open Sans" charset="0"/>
              <a:cs typeface="Open Sans" charset="0"/>
            </a:endParaRPr>
          </a:p>
        </p:txBody>
      </p:sp>
      <p:sp>
        <p:nvSpPr>
          <p:cNvPr id="18" name="Rectangle 17">
            <a:extLst>
              <a:ext uri="{FF2B5EF4-FFF2-40B4-BE49-F238E27FC236}">
                <a16:creationId xmlns:a16="http://schemas.microsoft.com/office/drawing/2014/main" id="{E239FB04-FFFB-43BF-B5E6-E64D0C55E686}"/>
              </a:ext>
            </a:extLst>
          </p:cNvPr>
          <p:cNvSpPr/>
          <p:nvPr/>
        </p:nvSpPr>
        <p:spPr>
          <a:xfrm>
            <a:off x="1522145" y="4459290"/>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Integrated Member Experience</a:t>
            </a:r>
            <a:endParaRPr lang="en-US" sz="1400">
              <a:latin typeface="+mj-lt"/>
              <a:ea typeface="Open Sans" charset="0"/>
              <a:cs typeface="Open Sans" charset="0"/>
            </a:endParaRPr>
          </a:p>
        </p:txBody>
      </p:sp>
      <p:sp>
        <p:nvSpPr>
          <p:cNvPr id="22" name="Rectangle 21">
            <a:extLst>
              <a:ext uri="{FF2B5EF4-FFF2-40B4-BE49-F238E27FC236}">
                <a16:creationId xmlns:a16="http://schemas.microsoft.com/office/drawing/2014/main" id="{9258CF77-C0AD-48F7-BC45-F5E35DAF5924}"/>
              </a:ext>
            </a:extLst>
          </p:cNvPr>
          <p:cNvSpPr/>
          <p:nvPr/>
        </p:nvSpPr>
        <p:spPr>
          <a:xfrm>
            <a:off x="1515962" y="3538394"/>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Benefit Package</a:t>
            </a:r>
            <a:endParaRPr lang="en-US" sz="1400">
              <a:latin typeface="+mj-lt"/>
              <a:ea typeface="Open Sans" charset="0"/>
              <a:cs typeface="Open Sans" charset="0"/>
            </a:endParaRPr>
          </a:p>
        </p:txBody>
      </p:sp>
      <p:sp>
        <p:nvSpPr>
          <p:cNvPr id="23" name="Oval 22">
            <a:extLst>
              <a:ext uri="{FF2B5EF4-FFF2-40B4-BE49-F238E27FC236}">
                <a16:creationId xmlns:a16="http://schemas.microsoft.com/office/drawing/2014/main" id="{6A32FFBC-2D9B-4B17-AD14-7BAF2D0E9957}"/>
              </a:ext>
            </a:extLst>
          </p:cNvPr>
          <p:cNvSpPr/>
          <p:nvPr/>
        </p:nvSpPr>
        <p:spPr>
          <a:xfrm>
            <a:off x="1158407" y="3114971"/>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1</a:t>
            </a:r>
          </a:p>
        </p:txBody>
      </p:sp>
      <p:sp>
        <p:nvSpPr>
          <p:cNvPr id="24" name="Oval 23">
            <a:extLst>
              <a:ext uri="{FF2B5EF4-FFF2-40B4-BE49-F238E27FC236}">
                <a16:creationId xmlns:a16="http://schemas.microsoft.com/office/drawing/2014/main" id="{23E5186C-6F74-4C5A-8DAB-A80F35516016}"/>
              </a:ext>
            </a:extLst>
          </p:cNvPr>
          <p:cNvSpPr/>
          <p:nvPr/>
        </p:nvSpPr>
        <p:spPr>
          <a:xfrm>
            <a:off x="1158408" y="3574221"/>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2</a:t>
            </a:r>
          </a:p>
        </p:txBody>
      </p:sp>
      <p:sp>
        <p:nvSpPr>
          <p:cNvPr id="25" name="Oval 24">
            <a:extLst>
              <a:ext uri="{FF2B5EF4-FFF2-40B4-BE49-F238E27FC236}">
                <a16:creationId xmlns:a16="http://schemas.microsoft.com/office/drawing/2014/main" id="{8B42D287-7B1E-4A7B-AADF-0F26650F77A6}"/>
              </a:ext>
            </a:extLst>
          </p:cNvPr>
          <p:cNvSpPr/>
          <p:nvPr/>
        </p:nvSpPr>
        <p:spPr>
          <a:xfrm>
            <a:off x="1158408" y="4035332"/>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3</a:t>
            </a:r>
          </a:p>
        </p:txBody>
      </p:sp>
      <p:sp>
        <p:nvSpPr>
          <p:cNvPr id="26" name="Oval 25">
            <a:extLst>
              <a:ext uri="{FF2B5EF4-FFF2-40B4-BE49-F238E27FC236}">
                <a16:creationId xmlns:a16="http://schemas.microsoft.com/office/drawing/2014/main" id="{4A7180F5-1BFF-4E84-BC4A-DBCDE421F76F}"/>
              </a:ext>
            </a:extLst>
          </p:cNvPr>
          <p:cNvSpPr/>
          <p:nvPr/>
        </p:nvSpPr>
        <p:spPr>
          <a:xfrm>
            <a:off x="1158408" y="4495117"/>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4</a:t>
            </a:r>
          </a:p>
        </p:txBody>
      </p:sp>
      <p:sp>
        <p:nvSpPr>
          <p:cNvPr id="30" name="Rectangle 29">
            <a:extLst>
              <a:ext uri="{FF2B5EF4-FFF2-40B4-BE49-F238E27FC236}">
                <a16:creationId xmlns:a16="http://schemas.microsoft.com/office/drawing/2014/main" id="{5F5C41A0-147F-4B7C-AB3B-780B25A2C2D1}"/>
              </a:ext>
            </a:extLst>
          </p:cNvPr>
          <p:cNvSpPr/>
          <p:nvPr/>
        </p:nvSpPr>
        <p:spPr>
          <a:xfrm>
            <a:off x="6638290" y="3083937"/>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Financial Approach</a:t>
            </a:r>
            <a:endParaRPr lang="en-US" sz="1400">
              <a:latin typeface="+mj-lt"/>
              <a:ea typeface="Open Sans" charset="0"/>
              <a:cs typeface="Open Sans" charset="0"/>
            </a:endParaRPr>
          </a:p>
        </p:txBody>
      </p:sp>
      <p:sp>
        <p:nvSpPr>
          <p:cNvPr id="31" name="Rectangle 30">
            <a:extLst>
              <a:ext uri="{FF2B5EF4-FFF2-40B4-BE49-F238E27FC236}">
                <a16:creationId xmlns:a16="http://schemas.microsoft.com/office/drawing/2014/main" id="{0CCB9E79-2557-4965-99C3-686C2FB109ED}"/>
              </a:ext>
            </a:extLst>
          </p:cNvPr>
          <p:cNvSpPr/>
          <p:nvPr/>
        </p:nvSpPr>
        <p:spPr>
          <a:xfrm>
            <a:off x="6638290" y="4003181"/>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Other Gap Areas</a:t>
            </a:r>
            <a:endParaRPr lang="en-US" sz="1400">
              <a:latin typeface="+mj-lt"/>
              <a:ea typeface="Open Sans" charset="0"/>
              <a:cs typeface="Open Sans" charset="0"/>
            </a:endParaRPr>
          </a:p>
        </p:txBody>
      </p:sp>
      <p:sp>
        <p:nvSpPr>
          <p:cNvPr id="32" name="Rectangle 31">
            <a:extLst>
              <a:ext uri="{FF2B5EF4-FFF2-40B4-BE49-F238E27FC236}">
                <a16:creationId xmlns:a16="http://schemas.microsoft.com/office/drawing/2014/main" id="{AF44FB3A-EC53-4EC2-9385-75325E982639}"/>
              </a:ext>
            </a:extLst>
          </p:cNvPr>
          <p:cNvSpPr/>
          <p:nvPr/>
        </p:nvSpPr>
        <p:spPr>
          <a:xfrm>
            <a:off x="6638290" y="4456894"/>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Alternative Options for Integration</a:t>
            </a:r>
            <a:r>
              <a:rPr lang="en-US" sz="1400">
                <a:latin typeface="+mj-lt"/>
                <a:ea typeface="Open Sans" charset="0"/>
                <a:cs typeface="Open Sans" charset="0"/>
              </a:rPr>
              <a:t> </a:t>
            </a:r>
          </a:p>
        </p:txBody>
      </p:sp>
      <p:sp>
        <p:nvSpPr>
          <p:cNvPr id="33" name="Rectangle 32">
            <a:extLst>
              <a:ext uri="{FF2B5EF4-FFF2-40B4-BE49-F238E27FC236}">
                <a16:creationId xmlns:a16="http://schemas.microsoft.com/office/drawing/2014/main" id="{7DFC52C8-47AD-4AE5-AECA-E8E8F9034D97}"/>
              </a:ext>
            </a:extLst>
          </p:cNvPr>
          <p:cNvSpPr/>
          <p:nvPr/>
        </p:nvSpPr>
        <p:spPr>
          <a:xfrm>
            <a:off x="6638290" y="3541372"/>
            <a:ext cx="4572000" cy="286232"/>
          </a:xfrm>
          <a:prstGeom prst="rect">
            <a:avLst/>
          </a:prstGeom>
        </p:spPr>
        <p:txBody>
          <a:bodyPr wrap="square">
            <a:spAutoFit/>
          </a:bodyPr>
          <a:lstStyle/>
          <a:p>
            <a:pPr lvl="0">
              <a:lnSpc>
                <a:spcPct val="90000"/>
              </a:lnSpc>
              <a:spcAft>
                <a:spcPts val="600"/>
              </a:spcAft>
            </a:pPr>
            <a:r>
              <a:rPr lang="en-US" sz="1400" b="1">
                <a:latin typeface="+mj-lt"/>
                <a:ea typeface="Open Sans" charset="0"/>
                <a:cs typeface="Open Sans" charset="0"/>
              </a:rPr>
              <a:t>Administration, Oversight, and Operations</a:t>
            </a:r>
            <a:endParaRPr lang="en-US" sz="1400">
              <a:latin typeface="+mj-lt"/>
              <a:ea typeface="Open Sans" charset="0"/>
              <a:cs typeface="Open Sans" charset="0"/>
            </a:endParaRPr>
          </a:p>
        </p:txBody>
      </p:sp>
      <p:sp>
        <p:nvSpPr>
          <p:cNvPr id="34" name="Oval 33">
            <a:extLst>
              <a:ext uri="{FF2B5EF4-FFF2-40B4-BE49-F238E27FC236}">
                <a16:creationId xmlns:a16="http://schemas.microsoft.com/office/drawing/2014/main" id="{44615552-7DA8-44BC-BFB1-8564F5FC2C30}"/>
              </a:ext>
            </a:extLst>
          </p:cNvPr>
          <p:cNvSpPr/>
          <p:nvPr/>
        </p:nvSpPr>
        <p:spPr>
          <a:xfrm>
            <a:off x="6280735" y="3119764"/>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5</a:t>
            </a:r>
          </a:p>
        </p:txBody>
      </p:sp>
      <p:sp>
        <p:nvSpPr>
          <p:cNvPr id="35" name="Oval 34">
            <a:extLst>
              <a:ext uri="{FF2B5EF4-FFF2-40B4-BE49-F238E27FC236}">
                <a16:creationId xmlns:a16="http://schemas.microsoft.com/office/drawing/2014/main" id="{ECC57D8F-48C8-4B21-87C3-517E8F7B1CF1}"/>
              </a:ext>
            </a:extLst>
          </p:cNvPr>
          <p:cNvSpPr/>
          <p:nvPr/>
        </p:nvSpPr>
        <p:spPr>
          <a:xfrm>
            <a:off x="6280736" y="3577199"/>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6</a:t>
            </a:r>
          </a:p>
        </p:txBody>
      </p:sp>
      <p:sp>
        <p:nvSpPr>
          <p:cNvPr id="36" name="Oval 35">
            <a:extLst>
              <a:ext uri="{FF2B5EF4-FFF2-40B4-BE49-F238E27FC236}">
                <a16:creationId xmlns:a16="http://schemas.microsoft.com/office/drawing/2014/main" id="{C0B0A1C7-F9F2-4420-B217-029AA8CFA967}"/>
              </a:ext>
            </a:extLst>
          </p:cNvPr>
          <p:cNvSpPr/>
          <p:nvPr/>
        </p:nvSpPr>
        <p:spPr>
          <a:xfrm>
            <a:off x="6280736" y="4039008"/>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7</a:t>
            </a:r>
          </a:p>
        </p:txBody>
      </p:sp>
      <p:sp>
        <p:nvSpPr>
          <p:cNvPr id="37" name="Oval 36">
            <a:extLst>
              <a:ext uri="{FF2B5EF4-FFF2-40B4-BE49-F238E27FC236}">
                <a16:creationId xmlns:a16="http://schemas.microsoft.com/office/drawing/2014/main" id="{8EAAB58A-6AC1-44A1-B67E-DF43E473D57D}"/>
              </a:ext>
            </a:extLst>
          </p:cNvPr>
          <p:cNvSpPr/>
          <p:nvPr/>
        </p:nvSpPr>
        <p:spPr>
          <a:xfrm>
            <a:off x="6280736" y="4492721"/>
            <a:ext cx="213185" cy="214578"/>
          </a:xfrm>
          <a:prstGeom prst="ellipse">
            <a:avLst/>
          </a:prstGeom>
          <a:solidFill>
            <a:schemeClr val="accent6">
              <a:lumMod val="20000"/>
              <a:lumOff val="80000"/>
            </a:schemeClr>
          </a:solidFill>
          <a:ln w="28575" cmpd="sng">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txBody>
          <a:bodyPr lIns="121917" tIns="60958" rIns="121917" bIns="60958" rtlCol="0" anchor="ctr"/>
          <a:lstStyle/>
          <a:p>
            <a:pPr algn="ctr"/>
            <a:r>
              <a:rPr lang="en-US" sz="1400" b="1">
                <a:latin typeface="+mj-lt"/>
                <a:ea typeface="Open Sans" panose="020B0606030504020204" pitchFamily="34" charset="0"/>
                <a:cs typeface="Open Sans" panose="020B0606030504020204" pitchFamily="34" charset="0"/>
              </a:rPr>
              <a:t>8</a:t>
            </a:r>
          </a:p>
        </p:txBody>
      </p:sp>
      <p:cxnSp>
        <p:nvCxnSpPr>
          <p:cNvPr id="47" name="Straight Connector 46">
            <a:extLst>
              <a:ext uri="{FF2B5EF4-FFF2-40B4-BE49-F238E27FC236}">
                <a16:creationId xmlns:a16="http://schemas.microsoft.com/office/drawing/2014/main" id="{CFA335F2-4849-4C20-956E-7614074CBF35}"/>
              </a:ext>
            </a:extLst>
          </p:cNvPr>
          <p:cNvCxnSpPr>
            <a:cxnSpLocks/>
          </p:cNvCxnSpPr>
          <p:nvPr/>
        </p:nvCxnSpPr>
        <p:spPr>
          <a:xfrm>
            <a:off x="469899" y="2737845"/>
            <a:ext cx="11155680" cy="0"/>
          </a:xfrm>
          <a:prstGeom prst="line">
            <a:avLst/>
          </a:prstGeom>
          <a:ln w="38100"/>
        </p:spPr>
        <p:style>
          <a:lnRef idx="1">
            <a:schemeClr val="accent5"/>
          </a:lnRef>
          <a:fillRef idx="0">
            <a:schemeClr val="accent5"/>
          </a:fillRef>
          <a:effectRef idx="0">
            <a:schemeClr val="accent5"/>
          </a:effectRef>
          <a:fontRef idx="minor">
            <a:schemeClr val="tx1"/>
          </a:fontRef>
        </p:style>
      </p:cxnSp>
      <p:sp>
        <p:nvSpPr>
          <p:cNvPr id="48" name="Rectangle 47">
            <a:extLst>
              <a:ext uri="{FF2B5EF4-FFF2-40B4-BE49-F238E27FC236}">
                <a16:creationId xmlns:a16="http://schemas.microsoft.com/office/drawing/2014/main" id="{95059B46-E810-48C2-95F9-C76CDF7A4AC7}"/>
              </a:ext>
            </a:extLst>
          </p:cNvPr>
          <p:cNvSpPr/>
          <p:nvPr/>
        </p:nvSpPr>
        <p:spPr>
          <a:xfrm>
            <a:off x="5371139" y="2500600"/>
            <a:ext cx="1353199" cy="480131"/>
          </a:xfrm>
          <a:prstGeom prst="rect">
            <a:avLst/>
          </a:prstGeom>
          <a:solidFill>
            <a:schemeClr val="bg1"/>
          </a:solidFill>
        </p:spPr>
        <p:txBody>
          <a:bodyPr wrap="square">
            <a:spAutoFit/>
          </a:bodyPr>
          <a:lstStyle/>
          <a:p>
            <a:pPr lvl="0" algn="ctr">
              <a:lnSpc>
                <a:spcPct val="90000"/>
              </a:lnSpc>
              <a:spcAft>
                <a:spcPts val="600"/>
              </a:spcAft>
            </a:pPr>
            <a:r>
              <a:rPr lang="en-US" sz="1400" b="1">
                <a:latin typeface="+mj-lt"/>
                <a:ea typeface="Open Sans" charset="0"/>
                <a:cs typeface="Open Sans" charset="0"/>
              </a:rPr>
              <a:t>Identified Key Areas</a:t>
            </a:r>
            <a:endParaRPr lang="en-US" sz="1400">
              <a:latin typeface="+mj-lt"/>
              <a:ea typeface="Open Sans" charset="0"/>
              <a:cs typeface="Open Sans" charset="0"/>
            </a:endParaRPr>
          </a:p>
        </p:txBody>
      </p:sp>
      <p:sp>
        <p:nvSpPr>
          <p:cNvPr id="2" name="TextBox 1" descr="Any comments on the distributed meeting notes from 2/24 Core Team meeting?">
            <a:extLst>
              <a:ext uri="{FF2B5EF4-FFF2-40B4-BE49-F238E27FC236}">
                <a16:creationId xmlns:a16="http://schemas.microsoft.com/office/drawing/2014/main" id="{3362C4A9-84EE-7CBA-7555-931A76B1A43E}"/>
              </a:ext>
            </a:extLst>
          </p:cNvPr>
          <p:cNvSpPr txBox="1"/>
          <p:nvPr/>
        </p:nvSpPr>
        <p:spPr>
          <a:xfrm>
            <a:off x="469900" y="5399118"/>
            <a:ext cx="11252200" cy="767133"/>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600"/>
              </a:spcBef>
              <a:spcAft>
                <a:spcPts val="600"/>
              </a:spcAft>
              <a:buClrTx/>
              <a:buSzTx/>
              <a:buFontTx/>
              <a:buNone/>
              <a:tabLst/>
              <a:defRPr/>
            </a:pPr>
            <a:r>
              <a:rPr lang="en-US" sz="1600">
                <a:effectLst/>
                <a:latin typeface="+mj-lt"/>
                <a:ea typeface="Calibri" panose="020F0502020204030204" pitchFamily="34" charset="0"/>
                <a:cs typeface="Times New Roman" panose="02020603050405020304" pitchFamily="18" charset="0"/>
              </a:rPr>
              <a:t>EOHHS submitted comments</a:t>
            </a:r>
            <a:r>
              <a:rPr lang="en-US" sz="1600" baseline="30000">
                <a:effectLst/>
                <a:latin typeface="+mj-lt"/>
                <a:ea typeface="Calibri" panose="020F0502020204030204" pitchFamily="34" charset="0"/>
                <a:cs typeface="Times New Roman" panose="02020603050405020304" pitchFamily="18" charset="0"/>
              </a:rPr>
              <a:t>1</a:t>
            </a:r>
            <a:r>
              <a:rPr lang="en-US" sz="1600">
                <a:effectLst/>
                <a:latin typeface="+mj-lt"/>
                <a:ea typeface="Calibri" panose="020F0502020204030204" pitchFamily="34" charset="0"/>
                <a:cs typeface="Times New Roman" panose="02020603050405020304" pitchFamily="18" charset="0"/>
              </a:rPr>
              <a:t> in response to the transition proposed by CMS. We expect to continue discussions with CMS and stakeholders on the topics discussed in the comment letter, and other topics that may come up during the planning process.</a:t>
            </a:r>
          </a:p>
        </p:txBody>
      </p:sp>
      <p:sp>
        <p:nvSpPr>
          <p:cNvPr id="3" name="TextBox 2" descr="1 Core Team meetings on 6/9/2022 and 6/23/2022 will be dedicated to both prioritization and planning as well as performance indicator development. &#10;">
            <a:extLst>
              <a:ext uri="{FF2B5EF4-FFF2-40B4-BE49-F238E27FC236}">
                <a16:creationId xmlns:a16="http://schemas.microsoft.com/office/drawing/2014/main" id="{FEB7986D-884E-863B-B1C7-042158A31827}"/>
              </a:ext>
            </a:extLst>
          </p:cNvPr>
          <p:cNvSpPr txBox="1"/>
          <p:nvPr/>
        </p:nvSpPr>
        <p:spPr>
          <a:xfrm>
            <a:off x="469896" y="6547225"/>
            <a:ext cx="11252198" cy="161583"/>
          </a:xfrm>
          <a:prstGeom prst="rect">
            <a:avLst/>
          </a:prstGeom>
          <a:noFill/>
        </p:spPr>
        <p:txBody>
          <a:bodyPr vert="horz" wrap="square" lIns="0" tIns="0" rIns="0" bIns="0" rtlCol="0" anchor="b">
            <a:spAutoFit/>
          </a:bodyPr>
          <a:lstStyle/>
          <a:p>
            <a:pPr marL="0" marR="0" lvl="0" indent="0" algn="l" defTabSz="914400" rtl="0" eaLnBrk="1" fontAlgn="auto" latinLnBrk="0" hangingPunct="1">
              <a:lnSpc>
                <a:spcPct val="100000"/>
              </a:lnSpc>
              <a:spcBef>
                <a:spcPts val="200"/>
              </a:spcBef>
              <a:spcAft>
                <a:spcPts val="0"/>
              </a:spcAft>
              <a:buClrTx/>
              <a:buSzPct val="100000"/>
              <a:buFontTx/>
              <a:buNone/>
              <a:tabLst/>
              <a:defRPr/>
            </a:pPr>
            <a:r>
              <a:rPr kumimoji="0" lang="en-US" sz="1050" b="0" i="0" u="none" strike="noStrike" kern="1200" cap="none" spc="0" normalizeH="0" baseline="30000" noProof="0">
                <a:ln>
                  <a:noFill/>
                </a:ln>
                <a:solidFill>
                  <a:prstClr val="black"/>
                </a:solidFill>
                <a:effectLst/>
                <a:uLnTx/>
                <a:uFillTx/>
                <a:latin typeface="Verdana"/>
                <a:ea typeface="+mn-ea"/>
                <a:cs typeface="+mn-cs"/>
              </a:rPr>
              <a:t>1</a:t>
            </a:r>
            <a:r>
              <a:rPr kumimoji="0" lang="en-US" sz="1050" b="0" i="0" u="none" strike="noStrike" kern="1200" cap="none" spc="0" normalizeH="0" baseline="0" noProof="0">
                <a:ln>
                  <a:noFill/>
                </a:ln>
                <a:solidFill>
                  <a:prstClr val="black"/>
                </a:solidFill>
                <a:effectLst/>
                <a:uLnTx/>
                <a:uFillTx/>
                <a:latin typeface="Verdana"/>
                <a:ea typeface="+mn-ea"/>
                <a:cs typeface="+mn-cs"/>
              </a:rPr>
              <a:t> The March 2022 comment letter is available on the One Care Transition Planning webpage (</a:t>
            </a:r>
            <a:r>
              <a:rPr lang="en-US" sz="1050">
                <a:hlinkClick r:id="rId3"/>
              </a:rPr>
              <a:t>www.mass.gov/info-details/one-care-transition-planning</a:t>
            </a:r>
            <a:r>
              <a:rPr lang="en-US" sz="1050"/>
              <a:t>) </a:t>
            </a:r>
            <a:endParaRPr kumimoji="0" lang="en-US" sz="1050" b="0" i="0" u="none" strike="noStrike" kern="1200" cap="none" spc="0" normalizeH="0" baseline="0" noProof="0">
              <a:ln>
                <a:noFill/>
              </a:ln>
              <a:solidFill>
                <a:prstClr val="black"/>
              </a:solidFill>
              <a:effectLst/>
              <a:uLnTx/>
              <a:uFillTx/>
              <a:latin typeface="Verdana"/>
              <a:ea typeface="+mn-ea"/>
              <a:cs typeface="+mn-cs"/>
            </a:endParaRPr>
          </a:p>
        </p:txBody>
      </p:sp>
    </p:spTree>
    <p:extLst>
      <p:ext uri="{BB962C8B-B14F-4D97-AF65-F5344CB8AC3E}">
        <p14:creationId xmlns:p14="http://schemas.microsoft.com/office/powerpoint/2010/main" val="3797367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Policy and Operational Considerations </a:t>
            </a:r>
            <a:r>
              <a:rPr kumimoji="0" lang="en-US" sz="2400" i="1" u="none" strike="noStrike" kern="1200" cap="none" spc="0" normalizeH="0" baseline="0" noProof="0">
                <a:ln>
                  <a:noFill/>
                </a:ln>
                <a:solidFill>
                  <a:prstClr val="black"/>
                </a:solidFill>
                <a:effectLst/>
                <a:uLnTx/>
                <a:uFillTx/>
                <a:latin typeface="Verdana"/>
                <a:ea typeface="+mj-ea"/>
                <a:cs typeface="+mj-cs"/>
              </a:rPr>
              <a:t>(continued)</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9B5D50C8-1EFB-4B58-BEC2-4D3D2FB2B95C}"/>
              </a:ext>
            </a:extLst>
          </p:cNvPr>
          <p:cNvSpPr txBox="1"/>
          <p:nvPr/>
        </p:nvSpPr>
        <p:spPr>
          <a:xfrm>
            <a:off x="469900" y="1240263"/>
            <a:ext cx="11252200" cy="4512197"/>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6F4D6B12-8B96-46C0-86C2-6A3D2B0B886F}"/>
              </a:ext>
            </a:extLst>
          </p:cNvPr>
          <p:cNvSpPr/>
          <p:nvPr/>
        </p:nvSpPr>
        <p:spPr>
          <a:xfrm>
            <a:off x="469899" y="1240263"/>
            <a:ext cx="5971241" cy="5215150"/>
          </a:xfrm>
          <a:prstGeom prst="rect">
            <a:avLst/>
          </a:prstGeom>
          <a:noFill/>
          <a:ln w="222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defRPr/>
            </a:pPr>
            <a:endParaRPr lang="en-US" sz="1050" spc="-10">
              <a:solidFill>
                <a:schemeClr val="tx1"/>
              </a:solidFill>
              <a:latin typeface="+mj-lt"/>
              <a:ea typeface="Calibri" panose="020F0502020204030204" pitchFamily="34" charset="0"/>
              <a:cs typeface="Times New Roman" panose="02020603050405020304" pitchFamily="18" charset="0"/>
            </a:endParaRPr>
          </a:p>
          <a:p>
            <a:pPr>
              <a:spcAft>
                <a:spcPts val="600"/>
              </a:spcAft>
              <a:defRPr/>
            </a:pPr>
            <a:r>
              <a:rPr lang="en-US" sz="1400" b="1" spc="-10">
                <a:solidFill>
                  <a:schemeClr val="tx1"/>
                </a:solidFill>
                <a:effectLst/>
                <a:latin typeface="+mj-lt"/>
                <a:ea typeface="Calibri" panose="020F0502020204030204" pitchFamily="34" charset="0"/>
                <a:cs typeface="Times New Roman" panose="02020603050405020304" pitchFamily="18" charset="0"/>
              </a:rPr>
              <a:t>Exclusively Aligned Dual Enrollment </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expects to continue requiring exclusively aligned enrollment and will consider options requiring dual eligible individuals to enroll in the same plan for both their Medicare and Medicaid benefits (as in One Care and SCO today).</a:t>
            </a:r>
          </a:p>
          <a:p>
            <a:pPr>
              <a:spcAft>
                <a:spcPts val="600"/>
              </a:spcAft>
              <a:defRPr/>
            </a:pPr>
            <a:r>
              <a:rPr lang="en-US" sz="1400" b="1" spc="-10">
                <a:solidFill>
                  <a:schemeClr val="tx1"/>
                </a:solidFill>
                <a:latin typeface="+mj-lt"/>
                <a:ea typeface="Calibri" panose="020F0502020204030204" pitchFamily="34" charset="0"/>
                <a:cs typeface="Times New Roman" panose="02020603050405020304" pitchFamily="18" charset="0"/>
              </a:rPr>
              <a:t>Enrollment Mechanisms </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expects to continue pursuing authority to designate One Care – rather than fee-for-service - as the default delivery system for individuals who become newly dual eligible by gaining either MassHealth or Medicare coverage. EOHHS will prioritize strong member protections for enrollments and </a:t>
            </a:r>
            <a:r>
              <a:rPr lang="en-US" sz="1400" spc="-10" err="1">
                <a:solidFill>
                  <a:schemeClr val="tx1"/>
                </a:solidFill>
                <a:latin typeface="+mj-lt"/>
                <a:ea typeface="Calibri" panose="020F0502020204030204" pitchFamily="34" charset="0"/>
                <a:cs typeface="Times New Roman" panose="02020603050405020304" pitchFamily="18" charset="0"/>
              </a:rPr>
              <a:t>disenrollments</a:t>
            </a:r>
            <a:r>
              <a:rPr lang="en-US" sz="1400" spc="-10">
                <a:solidFill>
                  <a:schemeClr val="tx1"/>
                </a:solidFill>
                <a:latin typeface="+mj-lt"/>
                <a:ea typeface="Calibri" panose="020F0502020204030204" pitchFamily="34" charset="0"/>
                <a:cs typeface="Times New Roman" panose="02020603050405020304" pitchFamily="18" charset="0"/>
              </a:rPr>
              <a:t>, and will explore options to continue Medicare special enrollment period flexibilities.</a:t>
            </a:r>
          </a:p>
          <a:p>
            <a:pPr>
              <a:spcAft>
                <a:spcPts val="600"/>
              </a:spcAft>
              <a:defRPr/>
            </a:pPr>
            <a:r>
              <a:rPr lang="en-US" sz="1400" b="1" spc="-10">
                <a:solidFill>
                  <a:schemeClr val="tx1"/>
                </a:solidFill>
                <a:latin typeface="+mj-lt"/>
                <a:cs typeface="Times New Roman" panose="02020603050405020304" pitchFamily="18" charset="0"/>
              </a:rPr>
              <a:t>Member Protections in Enrollment Operations </a:t>
            </a:r>
          </a:p>
          <a:p>
            <a:pPr marL="171450" indent="-171450">
              <a:spcAft>
                <a:spcPts val="600"/>
              </a:spcAft>
              <a:buFont typeface="Arial" panose="020B0604020202020204" pitchFamily="34" charset="0"/>
              <a:buChar char="•"/>
              <a:defRPr/>
            </a:pPr>
            <a:r>
              <a:rPr lang="en-US" sz="1400" spc="-10">
                <a:solidFill>
                  <a:schemeClr val="tx1"/>
                </a:solidFill>
                <a:latin typeface="+mj-lt"/>
                <a:cs typeface="Times New Roman" panose="02020603050405020304" pitchFamily="18" charset="0"/>
              </a:rPr>
              <a:t>The state’s independent enrollment broker handles One Care enrollments and </a:t>
            </a:r>
            <a:r>
              <a:rPr lang="en-US" sz="1400" spc="-10" err="1">
                <a:solidFill>
                  <a:schemeClr val="tx1"/>
                </a:solidFill>
                <a:latin typeface="+mj-lt"/>
                <a:cs typeface="Times New Roman" panose="02020603050405020304" pitchFamily="18" charset="0"/>
              </a:rPr>
              <a:t>disenrollments</a:t>
            </a:r>
            <a:r>
              <a:rPr lang="en-US" sz="1400" spc="-10">
                <a:solidFill>
                  <a:schemeClr val="tx1"/>
                </a:solidFill>
                <a:latin typeface="+mj-lt"/>
                <a:cs typeface="Times New Roman" panose="02020603050405020304" pitchFamily="18" charset="0"/>
              </a:rPr>
              <a:t>. This provides member protections for dual eligible individuals and facilitates integrated enrollment processes. EOHHS expects to explore options to operationalize Medicaid/Medicare enrollments through state infrastructure and interface with CMS’ enrollment systems.</a:t>
            </a:r>
          </a:p>
          <a:p>
            <a:pPr marL="171450" indent="-171450">
              <a:buFont typeface="Arial" panose="020B0604020202020204" pitchFamily="34" charset="0"/>
              <a:buChar char="•"/>
              <a:defRPr/>
            </a:pPr>
            <a:endParaRPr lang="en-US" sz="1050" b="1" spc="-10">
              <a:solidFill>
                <a:schemeClr val="tx1"/>
              </a:solidFill>
              <a:highlight>
                <a:srgbClr val="FFFF00"/>
              </a:highlight>
              <a:latin typeface="+mj-lt"/>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A8E3E7CD-7409-41BA-AD74-59805ED7C4A3}"/>
              </a:ext>
            </a:extLst>
          </p:cNvPr>
          <p:cNvSpPr/>
          <p:nvPr/>
        </p:nvSpPr>
        <p:spPr>
          <a:xfrm>
            <a:off x="6750424" y="1241996"/>
            <a:ext cx="4971676" cy="5213417"/>
          </a:xfrm>
          <a:prstGeom prst="rect">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marL="171450" indent="-171450">
              <a:buFont typeface="Arial" panose="020B0604020202020204" pitchFamily="34" charset="0"/>
              <a:buChar char="•"/>
              <a:defRPr/>
            </a:pPr>
            <a:endParaRPr lang="en-US" sz="1400" spc="-10">
              <a:solidFill>
                <a:schemeClr val="tx1"/>
              </a:solidFill>
              <a:highlight>
                <a:srgbClr val="FFFF00"/>
              </a:highlight>
              <a:latin typeface="+mj-lt"/>
              <a:ea typeface="Calibri" panose="020F0502020204030204" pitchFamily="34" charset="0"/>
              <a:cs typeface="Times New Roman" panose="02020603050405020304" pitchFamily="18" charset="0"/>
            </a:endParaRP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expects to pursue coverage of all current One Care services, including the expanded package of Behavioral Health services available under EOHHS’s Section 1115 MassHealth Demonstration project and State Plan services.</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Community-based services not currently authorized under the Massachusetts State Plan will need new/updated Medicaid authority or alternate ways to support them (e.g., Supplemental Benefits).</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Certain services and spending (i.e., Targeted Case Management provided by DDS and DMH) would likely continue to be carved out of One Care.</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consider whether to require FIDE SNPs  to cover any services as Medicare supplemental benefits.</a:t>
            </a:r>
          </a:p>
          <a:p>
            <a:pPr marR="0"/>
            <a:endParaRPr lang="en-US" sz="1050" spc="-10" baseline="0">
              <a:solidFill>
                <a:schemeClr val="tx1"/>
              </a:solidFill>
              <a:latin typeface="+mj-lt"/>
              <a:ea typeface="Calibri" panose="020F0502020204030204" pitchFamily="34" charset="0"/>
              <a:cs typeface="Times New Roman" panose="02020603050405020304" pitchFamily="18" charset="0"/>
            </a:endParaRPr>
          </a:p>
        </p:txBody>
      </p:sp>
      <p:sp>
        <p:nvSpPr>
          <p:cNvPr id="9"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F78CC9D0-D4E8-4D62-9F16-B35BEB4024D3}"/>
              </a:ext>
            </a:extLst>
          </p:cNvPr>
          <p:cNvSpPr txBox="1">
            <a:spLocks/>
          </p:cNvSpPr>
          <p:nvPr/>
        </p:nvSpPr>
        <p:spPr>
          <a:xfrm>
            <a:off x="7904480" y="1103103"/>
            <a:ext cx="210312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a typeface="Calibri" panose="020F0502020204030204" pitchFamily="34" charset="0"/>
                <a:cs typeface="Times New Roman" panose="02020603050405020304" pitchFamily="18" charset="0"/>
              </a:rPr>
              <a:t>Benefit Package</a:t>
            </a:r>
            <a:endParaRPr lang="en-US" sz="1600">
              <a:effectLst/>
              <a:latin typeface="+mj-lt"/>
              <a:ea typeface="Calibri" panose="020F0502020204030204" pitchFamily="34" charset="0"/>
              <a:cs typeface="Times New Roman" panose="02020603050405020304" pitchFamily="18" charset="0"/>
            </a:endParaRPr>
          </a:p>
        </p:txBody>
      </p:sp>
      <p:sp>
        <p:nvSpPr>
          <p:cNvPr id="5"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9010D411-B1CF-4649-8551-BE81B81B511B}"/>
              </a:ext>
            </a:extLst>
          </p:cNvPr>
          <p:cNvSpPr txBox="1">
            <a:spLocks/>
          </p:cNvSpPr>
          <p:nvPr/>
        </p:nvSpPr>
        <p:spPr>
          <a:xfrm>
            <a:off x="1910080" y="1103103"/>
            <a:ext cx="265176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ffectLst/>
                <a:ea typeface="Calibri" panose="020F0502020204030204" pitchFamily="34" charset="0"/>
                <a:cs typeface="Times New Roman" panose="02020603050405020304" pitchFamily="18" charset="0"/>
              </a:rPr>
              <a:t>Enrollment Approach</a:t>
            </a:r>
            <a:endParaRPr lang="en-US" sz="160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9576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Policy and Operational Considerations </a:t>
            </a:r>
            <a:r>
              <a:rPr kumimoji="0" lang="en-US" sz="2400" i="1" u="none" strike="noStrike" kern="1200" cap="none" spc="0" normalizeH="0" baseline="0" noProof="0">
                <a:ln>
                  <a:noFill/>
                </a:ln>
                <a:solidFill>
                  <a:prstClr val="black"/>
                </a:solidFill>
                <a:effectLst/>
                <a:uLnTx/>
                <a:uFillTx/>
                <a:latin typeface="Verdana"/>
                <a:ea typeface="+mj-ea"/>
                <a:cs typeface="+mj-cs"/>
              </a:rPr>
              <a:t>(continued)</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4" name="Rectangle 3">
            <a:extLst>
              <a:ext uri="{FF2B5EF4-FFF2-40B4-BE49-F238E27FC236}">
                <a16:creationId xmlns:a16="http://schemas.microsoft.com/office/drawing/2014/main" id="{6F4D6B12-8B96-46C0-86C2-6A3D2B0B886F}"/>
              </a:ext>
            </a:extLst>
          </p:cNvPr>
          <p:cNvSpPr/>
          <p:nvPr/>
        </p:nvSpPr>
        <p:spPr>
          <a:xfrm>
            <a:off x="469900" y="1240263"/>
            <a:ext cx="5532120" cy="5215150"/>
          </a:xfrm>
          <a:prstGeom prst="rect">
            <a:avLst/>
          </a:prstGeom>
          <a:noFill/>
          <a:ln w="222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defRPr/>
            </a:pPr>
            <a:endParaRPr lang="en-US" sz="1400" spc="-10">
              <a:solidFill>
                <a:schemeClr val="tx1"/>
              </a:solidFill>
              <a:latin typeface="+mj-lt"/>
              <a:ea typeface="Calibri" panose="020F0502020204030204" pitchFamily="34" charset="0"/>
              <a:cs typeface="Times New Roman" panose="02020603050405020304" pitchFamily="18" charset="0"/>
            </a:endParaRP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seek to ensure quality measurement is aligned with and appropriate for the adult population with disabilities for which One Care is designed, including augmenting Medicare quality measurement with Medicaid measures. </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work with CMS to ensure that measurement and related Medicare financial incentives are not structurally misaligned for the population of younger dual eligible adults with disabilities served by One Care.</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seek options with CMS to avoid Medicare Stars payment gaps post-transition, including collecting data necessary to calculate Star ratings prior to CY2026.</a:t>
            </a:r>
          </a:p>
          <a:p>
            <a:pPr marL="171450" indent="-171450">
              <a:spcAft>
                <a:spcPts val="600"/>
              </a:spcAft>
              <a:buFont typeface="Arial" panose="020B0604020202020204" pitchFamily="34" charset="0"/>
              <a:buChar char="•"/>
              <a:defRPr/>
            </a:pPr>
            <a:endParaRPr lang="en-US" sz="1400" spc="-10">
              <a:solidFill>
                <a:schemeClr val="tx1"/>
              </a:solidFill>
              <a:latin typeface="+mj-lt"/>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defRPr/>
            </a:pPr>
            <a:endParaRPr lang="en-US" sz="1050" b="1" spc="-10">
              <a:solidFill>
                <a:schemeClr val="tx1"/>
              </a:solidFill>
              <a:highlight>
                <a:srgbClr val="FFFF00"/>
              </a:highlight>
              <a:latin typeface="+mj-lt"/>
              <a:ea typeface="Calibri" panose="020F0502020204030204" pitchFamily="34" charset="0"/>
              <a:cs typeface="Times New Roman" panose="02020603050405020304" pitchFamily="18" charset="0"/>
            </a:endParaRPr>
          </a:p>
        </p:txBody>
      </p:sp>
      <p:sp>
        <p:nvSpPr>
          <p:cNvPr id="5"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9010D411-B1CF-4649-8551-BE81B81B511B}"/>
              </a:ext>
            </a:extLst>
          </p:cNvPr>
          <p:cNvSpPr txBox="1">
            <a:spLocks/>
          </p:cNvSpPr>
          <p:nvPr/>
        </p:nvSpPr>
        <p:spPr>
          <a:xfrm>
            <a:off x="1910080" y="1103101"/>
            <a:ext cx="265176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ffectLst/>
                <a:ea typeface="Calibri" panose="020F0502020204030204" pitchFamily="34" charset="0"/>
                <a:cs typeface="Times New Roman" panose="02020603050405020304" pitchFamily="18" charset="0"/>
              </a:rPr>
              <a:t>Quality Measurement</a:t>
            </a:r>
            <a:endParaRPr lang="en-US" sz="1600">
              <a:effectLst/>
              <a:latin typeface="+mj-lt"/>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A8E3E7CD-7409-41BA-AD74-59805ED7C4A3}"/>
              </a:ext>
            </a:extLst>
          </p:cNvPr>
          <p:cNvSpPr/>
          <p:nvPr/>
        </p:nvSpPr>
        <p:spPr>
          <a:xfrm>
            <a:off x="6189980" y="1240262"/>
            <a:ext cx="5532120" cy="5215150"/>
          </a:xfrm>
          <a:prstGeom prst="rect">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defRPr/>
            </a:pPr>
            <a:endParaRPr lang="en-US" sz="1200" spc="-10">
              <a:solidFill>
                <a:schemeClr val="tx1"/>
              </a:solidFill>
              <a:highlight>
                <a:srgbClr val="FFFF00"/>
              </a:highlight>
              <a:latin typeface="+mj-lt"/>
              <a:ea typeface="Calibri" panose="020F0502020204030204" pitchFamily="34" charset="0"/>
              <a:cs typeface="Times New Roman" panose="02020603050405020304" pitchFamily="18" charset="0"/>
            </a:endParaRPr>
          </a:p>
          <a:p>
            <a:pPr marL="285750" indent="-2857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continue integrated notices and cohesive member communications, integrated benefit administration and determinations, and other member-facing elements of One Care policies. </a:t>
            </a:r>
          </a:p>
          <a:p>
            <a:pPr marL="285750" indent="-2857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work with stakeholders and CMS to carry forward the person-centered design and care model of One Care and to improve member experiences. </a:t>
            </a:r>
          </a:p>
          <a:p>
            <a:pPr marR="0"/>
            <a:endParaRPr lang="en-US" sz="1050" spc="-10" baseline="0">
              <a:solidFill>
                <a:schemeClr val="tx1"/>
              </a:solidFill>
              <a:latin typeface="+mj-lt"/>
              <a:ea typeface="Calibri" panose="020F0502020204030204" pitchFamily="34" charset="0"/>
              <a:cs typeface="Times New Roman" panose="02020603050405020304" pitchFamily="18" charset="0"/>
            </a:endParaRPr>
          </a:p>
        </p:txBody>
      </p:sp>
      <p:sp>
        <p:nvSpPr>
          <p:cNvPr id="9"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F78CC9D0-D4E8-4D62-9F16-B35BEB4024D3}"/>
              </a:ext>
            </a:extLst>
          </p:cNvPr>
          <p:cNvSpPr txBox="1">
            <a:spLocks/>
          </p:cNvSpPr>
          <p:nvPr/>
        </p:nvSpPr>
        <p:spPr>
          <a:xfrm>
            <a:off x="7035800" y="1103101"/>
            <a:ext cx="384048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a typeface="Calibri" panose="020F0502020204030204" pitchFamily="34" charset="0"/>
                <a:cs typeface="Times New Roman" panose="02020603050405020304" pitchFamily="18" charset="0"/>
              </a:rPr>
              <a:t>Integrated Member Experience </a:t>
            </a:r>
            <a:endParaRPr lang="en-US" sz="160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446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Policy and Operational Considerations </a:t>
            </a:r>
            <a:r>
              <a:rPr kumimoji="0" lang="en-US" sz="2400" i="1" u="none" strike="noStrike" kern="1200" cap="none" spc="0" normalizeH="0" baseline="0" noProof="0">
                <a:ln>
                  <a:noFill/>
                </a:ln>
                <a:solidFill>
                  <a:prstClr val="black"/>
                </a:solidFill>
                <a:effectLst/>
                <a:uLnTx/>
                <a:uFillTx/>
                <a:latin typeface="Verdana"/>
                <a:ea typeface="+mj-ea"/>
                <a:cs typeface="+mj-cs"/>
              </a:rPr>
              <a:t>(continued)</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9B5D50C8-1EFB-4B58-BEC2-4D3D2FB2B95C}"/>
              </a:ext>
            </a:extLst>
          </p:cNvPr>
          <p:cNvSpPr txBox="1"/>
          <p:nvPr/>
        </p:nvSpPr>
        <p:spPr>
          <a:xfrm>
            <a:off x="469900" y="1240263"/>
            <a:ext cx="11252200" cy="5116337"/>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1200"/>
              </a:spcBef>
              <a:spcAft>
                <a:spcPts val="1200"/>
              </a:spcAft>
              <a:buClrTx/>
              <a:buSzTx/>
              <a:buFontTx/>
              <a:buNone/>
              <a:tabLst/>
              <a:defRPr/>
            </a:pPr>
            <a:endParaRPr lang="en-US">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6F4D6B12-8B96-46C0-86C2-6A3D2B0B886F}"/>
              </a:ext>
            </a:extLst>
          </p:cNvPr>
          <p:cNvSpPr/>
          <p:nvPr/>
        </p:nvSpPr>
        <p:spPr>
          <a:xfrm>
            <a:off x="469900" y="1240263"/>
            <a:ext cx="5532120" cy="5215150"/>
          </a:xfrm>
          <a:prstGeom prst="rect">
            <a:avLst/>
          </a:prstGeom>
          <a:noFill/>
          <a:ln w="222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defRPr/>
            </a:pPr>
            <a:endParaRPr lang="en-US" sz="1050" spc="-10">
              <a:solidFill>
                <a:schemeClr val="tx1"/>
              </a:solidFill>
              <a:latin typeface="+mj-lt"/>
              <a:ea typeface="Calibri" panose="020F0502020204030204" pitchFamily="34" charset="0"/>
              <a:cs typeface="Times New Roman" panose="02020603050405020304" pitchFamily="18" charset="0"/>
            </a:endParaRPr>
          </a:p>
          <a:p>
            <a:pPr marL="171450" indent="-171450">
              <a:spcAft>
                <a:spcPts val="600"/>
              </a:spcAft>
              <a:buFont typeface="Arial" panose="020B0604020202020204" pitchFamily="34" charset="0"/>
              <a:buChar char="•"/>
              <a:defRPr/>
            </a:pPr>
            <a:r>
              <a:rPr lang="en-US" sz="1400" spc="-10">
                <a:solidFill>
                  <a:schemeClr val="tx1"/>
                </a:solidFill>
                <a:effectLst/>
                <a:latin typeface="+mj-lt"/>
                <a:ea typeface="Calibri" panose="020F0502020204030204" pitchFamily="34" charset="0"/>
                <a:cs typeface="Times New Roman" panose="02020603050405020304" pitchFamily="18" charset="0"/>
              </a:rPr>
              <a:t>EOHHS will continue to work with CMS to identify options for shared investments, savings, and for comprehensive risk mitigation mechanisms that consider the overall program performance and financials.</a:t>
            </a:r>
            <a:endParaRPr lang="en-US" sz="1100" spc="-10">
              <a:solidFill>
                <a:schemeClr val="tx1"/>
              </a:solidFill>
              <a:highlight>
                <a:srgbClr val="FFFF00"/>
              </a:highlight>
              <a:latin typeface="+mj-lt"/>
              <a:ea typeface="Calibri" panose="020F0502020204030204" pitchFamily="34" charset="0"/>
              <a:cs typeface="Times New Roman" panose="02020603050405020304" pitchFamily="18" charset="0"/>
            </a:endParaRPr>
          </a:p>
        </p:txBody>
      </p:sp>
      <p:sp>
        <p:nvSpPr>
          <p:cNvPr id="5"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9010D411-B1CF-4649-8551-BE81B81B511B}"/>
              </a:ext>
            </a:extLst>
          </p:cNvPr>
          <p:cNvSpPr txBox="1">
            <a:spLocks/>
          </p:cNvSpPr>
          <p:nvPr/>
        </p:nvSpPr>
        <p:spPr>
          <a:xfrm>
            <a:off x="2047240" y="1114533"/>
            <a:ext cx="237744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ffectLst/>
                <a:ea typeface="Calibri" panose="020F0502020204030204" pitchFamily="34" charset="0"/>
                <a:cs typeface="Times New Roman" panose="02020603050405020304" pitchFamily="18" charset="0"/>
              </a:rPr>
              <a:t>Financial Approach </a:t>
            </a:r>
            <a:endParaRPr lang="en-US" sz="1600">
              <a:effectLst/>
              <a:latin typeface="+mj-lt"/>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A8E3E7CD-7409-41BA-AD74-59805ED7C4A3}"/>
              </a:ext>
            </a:extLst>
          </p:cNvPr>
          <p:cNvSpPr/>
          <p:nvPr/>
        </p:nvSpPr>
        <p:spPr>
          <a:xfrm>
            <a:off x="6189980" y="1240263"/>
            <a:ext cx="5532120" cy="5215150"/>
          </a:xfrm>
          <a:prstGeom prst="rect">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defRPr/>
            </a:pPr>
            <a:endParaRPr lang="en-US" sz="1400" spc="-10">
              <a:solidFill>
                <a:schemeClr val="tx1"/>
              </a:solidFill>
              <a:latin typeface="+mj-lt"/>
              <a:ea typeface="Calibri" panose="020F0502020204030204" pitchFamily="34" charset="0"/>
              <a:cs typeface="Times New Roman" panose="02020603050405020304" pitchFamily="18" charset="0"/>
            </a:endParaRP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distinguish One Care and SCO programs from one another and preserve the population focus for which each was designed.</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ensure integrated oversight functions and contract management structures for the state and CMS.</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explore State Plan, waiver, and demonstration authority options to secure Medicaid managed care authority for One Care operations and benefits.</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develop timelines and work plans for system changes and processes to facilitate exclusively aligned enrollment and support other transition modifications.</a:t>
            </a:r>
          </a:p>
          <a:p>
            <a:pPr marL="171450" indent="-1714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EOHHS will rewrite the One Care three-way Contract as a Medicaid managed care contract. EOHHS will seek to codify elements of duals demonstration guidance and One Care policies, and incorporate stakeholder insight into contract elements. EOHHS will seek to collaborate with CMS to resource reporting, measurement, auditing, and other administrative functions to preserve oversight and management transparency.</a:t>
            </a:r>
            <a:endParaRPr lang="en-US" sz="1050" spc="-10" baseline="0">
              <a:solidFill>
                <a:schemeClr val="tx1"/>
              </a:solidFill>
              <a:latin typeface="+mj-lt"/>
              <a:ea typeface="Calibri" panose="020F0502020204030204" pitchFamily="34" charset="0"/>
              <a:cs typeface="Times New Roman" panose="02020603050405020304" pitchFamily="18" charset="0"/>
            </a:endParaRPr>
          </a:p>
        </p:txBody>
      </p:sp>
      <p:sp>
        <p:nvSpPr>
          <p:cNvPr id="9"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F78CC9D0-D4E8-4D62-9F16-B35BEB4024D3}"/>
              </a:ext>
            </a:extLst>
          </p:cNvPr>
          <p:cNvSpPr txBox="1">
            <a:spLocks/>
          </p:cNvSpPr>
          <p:nvPr/>
        </p:nvSpPr>
        <p:spPr>
          <a:xfrm>
            <a:off x="6350000" y="1114533"/>
            <a:ext cx="512064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a typeface="Calibri" panose="020F0502020204030204" pitchFamily="34" charset="0"/>
                <a:cs typeface="Times New Roman" panose="02020603050405020304" pitchFamily="18" charset="0"/>
              </a:rPr>
              <a:t>Administration, Oversight, and Operations</a:t>
            </a:r>
          </a:p>
        </p:txBody>
      </p:sp>
    </p:spTree>
    <p:extLst>
      <p:ext uri="{BB962C8B-B14F-4D97-AF65-F5344CB8AC3E}">
        <p14:creationId xmlns:p14="http://schemas.microsoft.com/office/powerpoint/2010/main" val="2621834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Policy and Operational Considerations </a:t>
            </a:r>
            <a:r>
              <a:rPr kumimoji="0" lang="en-US" sz="2400" i="1" u="none" strike="noStrike" kern="1200" cap="none" spc="0" normalizeH="0" baseline="0" noProof="0">
                <a:ln>
                  <a:noFill/>
                </a:ln>
                <a:solidFill>
                  <a:prstClr val="black"/>
                </a:solidFill>
                <a:effectLst/>
                <a:uLnTx/>
                <a:uFillTx/>
                <a:latin typeface="Verdana"/>
                <a:ea typeface="+mj-ea"/>
                <a:cs typeface="+mj-cs"/>
              </a:rPr>
              <a:t>(continued)</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4" name="Rectangle 3">
            <a:extLst>
              <a:ext uri="{FF2B5EF4-FFF2-40B4-BE49-F238E27FC236}">
                <a16:creationId xmlns:a16="http://schemas.microsoft.com/office/drawing/2014/main" id="{6F4D6B12-8B96-46C0-86C2-6A3D2B0B886F}"/>
              </a:ext>
            </a:extLst>
          </p:cNvPr>
          <p:cNvSpPr/>
          <p:nvPr/>
        </p:nvSpPr>
        <p:spPr>
          <a:xfrm>
            <a:off x="469900" y="1240263"/>
            <a:ext cx="5532120" cy="5215150"/>
          </a:xfrm>
          <a:prstGeom prst="rect">
            <a:avLst/>
          </a:prstGeom>
          <a:noFill/>
          <a:ln w="222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marL="285750" indent="-285750">
              <a:buFont typeface="Arial" panose="020B0604020202020204" pitchFamily="34" charset="0"/>
              <a:buChar char="•"/>
              <a:defRPr/>
            </a:pPr>
            <a:endParaRPr lang="en-US" sz="1400" spc="-10">
              <a:solidFill>
                <a:schemeClr val="tx1"/>
              </a:solidFill>
              <a:latin typeface="+mj-lt"/>
              <a:ea typeface="Calibri" panose="020F0502020204030204" pitchFamily="34" charset="0"/>
              <a:cs typeface="Times New Roman" panose="02020603050405020304" pitchFamily="18" charset="0"/>
            </a:endParaRPr>
          </a:p>
          <a:p>
            <a:pPr marL="285750" indent="-2857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In</a:t>
            </a:r>
            <a:r>
              <a:rPr lang="en-US" sz="1400" spc="-10">
                <a:solidFill>
                  <a:schemeClr val="tx1"/>
                </a:solidFill>
                <a:effectLst/>
                <a:latin typeface="+mj-lt"/>
                <a:ea typeface="Calibri" panose="020F0502020204030204" pitchFamily="34" charset="0"/>
                <a:cs typeface="Times New Roman" panose="02020603050405020304" pitchFamily="18" charset="0"/>
              </a:rPr>
              <a:t> March 2022, EOHHS submitted significant comments on the proposed rule. These comments describe known gap areas between the more advanced integration in One Care and the D-SNP requirements that EOHHS will plan to address with CMS during the transition process.</a:t>
            </a:r>
          </a:p>
          <a:p>
            <a:pPr marL="285750" indent="-285750">
              <a:spcAft>
                <a:spcPts val="600"/>
              </a:spcAft>
              <a:buFont typeface="Arial" panose="020B0604020202020204" pitchFamily="34" charset="0"/>
              <a:buChar char="•"/>
              <a:defRPr/>
            </a:pPr>
            <a:r>
              <a:rPr lang="en-US" sz="1400" spc="-10">
                <a:solidFill>
                  <a:schemeClr val="tx1"/>
                </a:solidFill>
                <a:effectLst/>
                <a:latin typeface="+mj-lt"/>
                <a:ea typeface="Calibri" panose="020F0502020204030204" pitchFamily="34" charset="0"/>
                <a:cs typeface="Times New Roman" panose="02020603050405020304" pitchFamily="18" charset="0"/>
              </a:rPr>
              <a:t>EOHHS will plan to process additional elements in the transition phase with stakeholders and CMS.</a:t>
            </a:r>
          </a:p>
          <a:p>
            <a:pPr marL="171450" indent="-171450">
              <a:buFont typeface="Arial" panose="020B0604020202020204" pitchFamily="34" charset="0"/>
              <a:buChar char="•"/>
              <a:defRPr/>
            </a:pPr>
            <a:endParaRPr lang="en-US" sz="1050" b="1" spc="-10">
              <a:solidFill>
                <a:schemeClr val="tx1"/>
              </a:solidFill>
              <a:highlight>
                <a:srgbClr val="FFFF00"/>
              </a:highlight>
              <a:latin typeface="+mj-lt"/>
              <a:ea typeface="Calibri" panose="020F0502020204030204" pitchFamily="34" charset="0"/>
              <a:cs typeface="Times New Roman" panose="02020603050405020304" pitchFamily="18" charset="0"/>
            </a:endParaRPr>
          </a:p>
        </p:txBody>
      </p:sp>
      <p:sp>
        <p:nvSpPr>
          <p:cNvPr id="5"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9010D411-B1CF-4649-8551-BE81B81B511B}"/>
              </a:ext>
            </a:extLst>
          </p:cNvPr>
          <p:cNvSpPr txBox="1">
            <a:spLocks/>
          </p:cNvSpPr>
          <p:nvPr/>
        </p:nvSpPr>
        <p:spPr>
          <a:xfrm>
            <a:off x="2184400" y="1103103"/>
            <a:ext cx="210312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ffectLst/>
                <a:ea typeface="Calibri" panose="020F0502020204030204" pitchFamily="34" charset="0"/>
                <a:cs typeface="Times New Roman" panose="02020603050405020304" pitchFamily="18" charset="0"/>
              </a:rPr>
              <a:t>Other Gap Areas</a:t>
            </a:r>
            <a:endParaRPr lang="en-US" sz="1600">
              <a:effectLst/>
              <a:latin typeface="+mj-lt"/>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A8E3E7CD-7409-41BA-AD74-59805ED7C4A3}"/>
              </a:ext>
            </a:extLst>
          </p:cNvPr>
          <p:cNvSpPr/>
          <p:nvPr/>
        </p:nvSpPr>
        <p:spPr>
          <a:xfrm>
            <a:off x="6189982" y="1240263"/>
            <a:ext cx="5532120" cy="5215150"/>
          </a:xfrm>
          <a:prstGeom prst="rect">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45720" bIns="0" rtlCol="0" anchor="t" anchorCtr="0"/>
          <a:lstStyle/>
          <a:p>
            <a:pPr>
              <a:defRPr/>
            </a:pPr>
            <a:endParaRPr lang="en-US" sz="1050" b="1" spc="-10">
              <a:solidFill>
                <a:schemeClr val="tx1"/>
              </a:solidFill>
              <a:highlight>
                <a:srgbClr val="FFFF00"/>
              </a:highlight>
              <a:latin typeface="+mj-lt"/>
              <a:ea typeface="Calibri" panose="020F0502020204030204" pitchFamily="34" charset="0"/>
              <a:cs typeface="Times New Roman" panose="02020603050405020304" pitchFamily="18" charset="0"/>
            </a:endParaRPr>
          </a:p>
          <a:p>
            <a:pPr marL="285750" indent="-285750">
              <a:spcAft>
                <a:spcPts val="600"/>
              </a:spcAft>
              <a:buFont typeface="Arial" panose="020B0604020202020204" pitchFamily="34" charset="0"/>
              <a:buChar char="•"/>
              <a:defRPr/>
            </a:pPr>
            <a:r>
              <a:rPr lang="en-US" sz="1400" spc="-10">
                <a:solidFill>
                  <a:schemeClr val="tx1"/>
                </a:solidFill>
                <a:latin typeface="+mj-lt"/>
                <a:ea typeface="Calibri" panose="020F0502020204030204" pitchFamily="34" charset="0"/>
                <a:cs typeface="Times New Roman" panose="02020603050405020304" pitchFamily="18" charset="0"/>
              </a:rPr>
              <a:t>Legislation introduced in Congress (S.4635) is a statutory option (Title XXII) to create an optional state-administered program to provide fully integrated comprehensive care for full benefit dual eligible individuals: the All Inclusive Medicare-Medicaid (AIM) Program. AIM is intended to advance integration for dual eligible. If this legislation is enacted, EOHHS will carefully consider – with stakeholder input - whether to AIM would be a preferred alternative to transitioning One Care to a D-SNP platform. Adapting to  a D-SNP platform would likely entail operational, IT, policy, and federal authority changes that are directionally opposed to changes AIM would require. </a:t>
            </a:r>
            <a:endParaRPr lang="en-US" sz="1050" spc="-10" baseline="0">
              <a:solidFill>
                <a:schemeClr val="tx1"/>
              </a:solidFill>
              <a:latin typeface="+mj-lt"/>
              <a:ea typeface="Calibri" panose="020F0502020204030204" pitchFamily="34" charset="0"/>
              <a:cs typeface="Times New Roman" panose="02020603050405020304" pitchFamily="18" charset="0"/>
            </a:endParaRPr>
          </a:p>
        </p:txBody>
      </p:sp>
      <p:sp>
        <p:nvSpPr>
          <p:cNvPr id="9" name="Text Placeholder 1" descr="Streamlining Care Team roles and participants’ relationships with the Enrollee, within the Care Team, and relative to the Health Plan will optimize One Care delivery.&#10;">
            <a:extLst>
              <a:ext uri="{FF2B5EF4-FFF2-40B4-BE49-F238E27FC236}">
                <a16:creationId xmlns:a16="http://schemas.microsoft.com/office/drawing/2014/main" id="{F78CC9D0-D4E8-4D62-9F16-B35BEB4024D3}"/>
              </a:ext>
            </a:extLst>
          </p:cNvPr>
          <p:cNvSpPr txBox="1">
            <a:spLocks/>
          </p:cNvSpPr>
          <p:nvPr/>
        </p:nvSpPr>
        <p:spPr>
          <a:xfrm>
            <a:off x="6852922" y="1103103"/>
            <a:ext cx="4206240" cy="274320"/>
          </a:xfrm>
          <a:prstGeom prst="rect">
            <a:avLst/>
          </a:prstGeom>
          <a:solidFill>
            <a:schemeClr val="bg1"/>
          </a:solidFill>
        </p:spPr>
        <p:txBody>
          <a:bodyPr vert="horz" lIns="0" tIns="0" rIns="0" bIns="0" rtlCol="0" anchor="ctr" anchorCtr="0">
            <a:noAutofit/>
          </a:bodyPr>
          <a:lstStyle>
            <a:lvl1pPr defTabSz="1219170">
              <a:spcBef>
                <a:spcPct val="0"/>
              </a:spcBef>
              <a:buNone/>
              <a:defRPr sz="2000">
                <a:latin typeface="+mj-lt"/>
                <a:ea typeface="+mj-ea"/>
                <a:cs typeface="+mj-cs"/>
              </a:defRPr>
            </a:lvl1pPr>
            <a:lvl2pPr marL="101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2pPr>
            <a:lvl3pPr marL="228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dirty="0" smtClean="0">
                <a:solidFill>
                  <a:schemeClr val="tx1"/>
                </a:solidFill>
                <a:latin typeface="+mn-lt"/>
                <a:ea typeface="+mn-ea"/>
                <a:cs typeface="+mn-cs"/>
              </a:defRPr>
            </a:lvl3pPr>
            <a:lvl4pPr marL="355600" indent="-101600" algn="l" defTabSz="914400" rtl="0" eaLnBrk="1" latinLnBrk="0" hangingPunct="1">
              <a:spcBef>
                <a:spcPts val="0"/>
              </a:spcBef>
              <a:spcAft>
                <a:spcPts val="1000"/>
              </a:spcAft>
              <a:buClrTx/>
              <a:buSzPct val="100000"/>
              <a:buFont typeface="Arial" panose="020B0604020202020204" pitchFamily="34" charset="0"/>
              <a:buChar char="◦"/>
              <a:defRPr lang="en-US" sz="1000" b="0" kern="1200" baseline="0" dirty="0" smtClean="0">
                <a:solidFill>
                  <a:schemeClr val="tx1"/>
                </a:solidFill>
                <a:latin typeface="+mn-lt"/>
                <a:ea typeface="+mn-ea"/>
                <a:cs typeface="+mn-cs"/>
              </a:defRPr>
            </a:lvl4pPr>
            <a:lvl5pPr marL="482600" indent="-101600" algn="l" defTabSz="798513" rtl="0" eaLnBrk="1" latinLnBrk="0" hangingPunct="1">
              <a:spcBef>
                <a:spcPts val="0"/>
              </a:spcBef>
              <a:spcAft>
                <a:spcPts val="1000"/>
              </a:spcAft>
              <a:buClrTx/>
              <a:buSzPct val="100000"/>
              <a:buFont typeface="Arial" panose="020B0604020202020204" pitchFamily="34" charset="0"/>
              <a:buChar char="−"/>
              <a:tabLst/>
              <a:defRPr lang="en-US" sz="1000" b="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algn="ctr"/>
            <a:r>
              <a:rPr lang="en-US" sz="1600" b="1">
                <a:ea typeface="Calibri" panose="020F0502020204030204" pitchFamily="34" charset="0"/>
                <a:cs typeface="Times New Roman" panose="02020603050405020304" pitchFamily="18" charset="0"/>
              </a:rPr>
              <a:t>Alternative Options for Integration </a:t>
            </a:r>
          </a:p>
        </p:txBody>
      </p:sp>
    </p:spTree>
    <p:extLst>
      <p:ext uri="{BB962C8B-B14F-4D97-AF65-F5344CB8AC3E}">
        <p14:creationId xmlns:p14="http://schemas.microsoft.com/office/powerpoint/2010/main" val="1732049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Timeline for Policy and Operational Decision-Making</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5" name="TextBox 4" descr="Any comments on the distributed meeting notes from 2/24 Core Team meeting?">
            <a:extLst>
              <a:ext uri="{FF2B5EF4-FFF2-40B4-BE49-F238E27FC236}">
                <a16:creationId xmlns:a16="http://schemas.microsoft.com/office/drawing/2014/main" id="{B8A653F3-1F0C-47A5-BDCE-1302BFB9FD10}"/>
              </a:ext>
            </a:extLst>
          </p:cNvPr>
          <p:cNvSpPr txBox="1"/>
          <p:nvPr/>
        </p:nvSpPr>
        <p:spPr>
          <a:xfrm>
            <a:off x="469900" y="1240263"/>
            <a:ext cx="11252200" cy="503664"/>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1200"/>
              </a:spcBef>
              <a:spcAft>
                <a:spcPts val="1200"/>
              </a:spcAft>
              <a:buClrTx/>
              <a:buSzTx/>
              <a:buFontTx/>
              <a:buNone/>
              <a:tabLst/>
              <a:defRPr/>
            </a:pPr>
            <a:r>
              <a:rPr kumimoji="0" lang="en-US" sz="16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In the remainder of 2022 and 2023, EOHHS will determine policy and structural decisions, informed by stakeholder engagement and CMS collaboration and consultation. </a:t>
            </a:r>
          </a:p>
        </p:txBody>
      </p:sp>
      <p:sp>
        <p:nvSpPr>
          <p:cNvPr id="12" name="TextBox 11">
            <a:extLst>
              <a:ext uri="{FF2B5EF4-FFF2-40B4-BE49-F238E27FC236}">
                <a16:creationId xmlns:a16="http://schemas.microsoft.com/office/drawing/2014/main" id="{BF44C754-4386-4453-8033-6E9B486CA34E}"/>
              </a:ext>
            </a:extLst>
          </p:cNvPr>
          <p:cNvSpPr txBox="1"/>
          <p:nvPr/>
        </p:nvSpPr>
        <p:spPr>
          <a:xfrm>
            <a:off x="4413834" y="2637814"/>
            <a:ext cx="3352799" cy="1508105"/>
          </a:xfrm>
          <a:prstGeom prst="rect">
            <a:avLst/>
          </a:prstGeom>
          <a:noFill/>
        </p:spPr>
        <p:txBody>
          <a:bodyPr wrap="square" lIns="0" tIns="0" rIns="0" bIns="0" rtlCol="0">
            <a:spAutoFit/>
          </a:bodyPr>
          <a:lstStyle/>
          <a:p>
            <a:pPr>
              <a:spcAft>
                <a:spcPts val="1200"/>
              </a:spcAft>
              <a:defRPr/>
            </a:pPr>
            <a:r>
              <a:rPr lang="en-US" sz="1400">
                <a:solidFill>
                  <a:srgbClr val="000000"/>
                </a:solidFill>
                <a:latin typeface="+mj-lt"/>
                <a:ea typeface="Verdana" panose="020B0604030504040204" pitchFamily="34" charset="0"/>
                <a:cs typeface="Verdana" panose="020B0604030504040204" pitchFamily="34" charset="0"/>
              </a:rPr>
              <a:t>If a One Care plan re-procurement is necessary, that process would occur in 2024, with Medicare Notices of Intent to Apply (NOIAs) for CY2026 due in November 2024, </a:t>
            </a:r>
            <a:r>
              <a:rPr kumimoji="0" lang="en-US" sz="1400" b="0" i="0" u="none" strike="noStrike" kern="1200" cap="none" spc="0" normalizeH="0" baseline="0" noProof="0">
                <a:ln>
                  <a:noFill/>
                </a:ln>
                <a:solidFill>
                  <a:prstClr val="black"/>
                </a:solidFill>
                <a:effectLst/>
                <a:uLnTx/>
                <a:uFillTx/>
                <a:latin typeface="+mj-lt"/>
                <a:ea typeface="Calibri" panose="020F0502020204030204" pitchFamily="34" charset="0"/>
                <a:cs typeface="Times New Roman" panose="02020603050405020304" pitchFamily="18" charset="0"/>
              </a:rPr>
              <a:t>and the Medicare application and contracting process occurring during 2025. </a:t>
            </a:r>
            <a:endParaRPr lang="en-US" sz="1400">
              <a:solidFill>
                <a:srgbClr val="000000"/>
              </a:solidFill>
              <a:latin typeface="+mj-lt"/>
              <a:ea typeface="Verdana" panose="020B0604030504040204" pitchFamily="34" charset="0"/>
              <a:cs typeface="Verdana" panose="020B0604030504040204" pitchFamily="34" charset="0"/>
            </a:endParaRPr>
          </a:p>
        </p:txBody>
      </p:sp>
      <p:sp>
        <p:nvSpPr>
          <p:cNvPr id="20" name="TextBox 19">
            <a:extLst>
              <a:ext uri="{FF2B5EF4-FFF2-40B4-BE49-F238E27FC236}">
                <a16:creationId xmlns:a16="http://schemas.microsoft.com/office/drawing/2014/main" id="{72992941-5693-4E80-B6B2-D031596E3F6E}"/>
              </a:ext>
            </a:extLst>
          </p:cNvPr>
          <p:cNvSpPr txBox="1"/>
          <p:nvPr/>
        </p:nvSpPr>
        <p:spPr>
          <a:xfrm>
            <a:off x="917449" y="2637814"/>
            <a:ext cx="3326023" cy="1800493"/>
          </a:xfrm>
          <a:prstGeom prst="rect">
            <a:avLst/>
          </a:prstGeom>
          <a:noFill/>
        </p:spPr>
        <p:txBody>
          <a:bodyPr wrap="square" lIns="0" tIns="0" rIns="0" bIns="0" rtlCol="0">
            <a:spAutoFit/>
          </a:bodyPr>
          <a:lstStyle/>
          <a:p>
            <a:pPr>
              <a:spcAft>
                <a:spcPts val="600"/>
              </a:spcAft>
              <a:defRPr/>
            </a:pPr>
            <a:r>
              <a:rPr kumimoji="0" lang="en-US" sz="14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With stakeholder input, EOHHS will determine the direction for first order and downstream policy decisions </a:t>
            </a:r>
            <a:r>
              <a:rPr kumimoji="0" lang="en-US" sz="1400" b="0" i="0" u="none" strike="noStrike" kern="1200" cap="none" spc="0" normalizeH="0" baseline="0" noProof="0">
                <a:ln>
                  <a:noFill/>
                </a:ln>
                <a:solidFill>
                  <a:prstClr val="black"/>
                </a:solidFill>
                <a:effectLst/>
                <a:uLnTx/>
                <a:uFillTx/>
                <a:latin typeface="+mj-lt"/>
                <a:ea typeface="Calibri" panose="020F0502020204030204" pitchFamily="34" charset="0"/>
                <a:cs typeface="Times New Roman" panose="02020603050405020304" pitchFamily="18" charset="0"/>
              </a:rPr>
              <a:t>in</a:t>
            </a:r>
            <a:r>
              <a:rPr kumimoji="0" lang="en-US" sz="14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 2023. </a:t>
            </a:r>
          </a:p>
          <a:p>
            <a:pPr>
              <a:spcAft>
                <a:spcPts val="600"/>
              </a:spcAft>
              <a:defRPr/>
            </a:pPr>
            <a:r>
              <a:rPr lang="en-US" sz="1400">
                <a:solidFill>
                  <a:prstClr val="black"/>
                </a:solidFill>
                <a:latin typeface="Verdana"/>
                <a:ea typeface="Verdana" panose="020B0604030504040204" pitchFamily="34" charset="0"/>
                <a:cs typeface="Times New Roman" panose="02020603050405020304" pitchFamily="18" charset="0"/>
              </a:rPr>
              <a:t>EOHHS will provide updates on policy direction and decisions in the stakeholder forums (at least quarterly). </a:t>
            </a:r>
          </a:p>
        </p:txBody>
      </p:sp>
      <p:sp>
        <p:nvSpPr>
          <p:cNvPr id="28" name="TextBox 27">
            <a:extLst>
              <a:ext uri="{FF2B5EF4-FFF2-40B4-BE49-F238E27FC236}">
                <a16:creationId xmlns:a16="http://schemas.microsoft.com/office/drawing/2014/main" id="{D5B50774-1BCC-4C85-A871-6C7CCA321DB3}"/>
              </a:ext>
            </a:extLst>
          </p:cNvPr>
          <p:cNvSpPr txBox="1"/>
          <p:nvPr/>
        </p:nvSpPr>
        <p:spPr>
          <a:xfrm>
            <a:off x="469900" y="4851565"/>
            <a:ext cx="11116271" cy="1694182"/>
          </a:xfrm>
          <a:prstGeom prst="rect">
            <a:avLst/>
          </a:prstGeom>
          <a:noFill/>
        </p:spPr>
        <p:txBody>
          <a:bodyPr wrap="square">
            <a:spAutoFit/>
          </a:bodyPr>
          <a:lstStyle/>
          <a:p>
            <a:pPr marL="0" marR="0" lvl="0" indent="0" algn="l" defTabSz="914400" rtl="0" eaLnBrk="1" fontAlgn="auto" latinLnBrk="0" hangingPunct="1">
              <a:lnSpc>
                <a:spcPct val="107000"/>
              </a:lnSpc>
              <a:spcBef>
                <a:spcPts val="1200"/>
              </a:spcBef>
              <a:spcAft>
                <a:spcPts val="1200"/>
              </a:spcAft>
              <a:buClrTx/>
              <a:buSzTx/>
              <a:buFontTx/>
              <a:buNone/>
              <a:tabLst/>
              <a:defRPr/>
            </a:pPr>
            <a:r>
              <a:rPr kumimoji="0" lang="en-US" sz="16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If new federal options for integrated care become available, EOHHS will consult with CMS to determine how they may alternatively advance One Care goals and priorities. EOHHS will work to ensure seamless operations of One Care in pursuit of any new options.</a:t>
            </a:r>
          </a:p>
          <a:p>
            <a:pPr marL="0" marR="0" lvl="0" indent="0" algn="l" defTabSz="914400" rtl="0" eaLnBrk="1" fontAlgn="auto" latinLnBrk="0" hangingPunct="1">
              <a:lnSpc>
                <a:spcPct val="107000"/>
              </a:lnSpc>
              <a:spcBef>
                <a:spcPts val="1200"/>
              </a:spcBef>
              <a:spcAft>
                <a:spcPts val="1200"/>
              </a:spcAft>
              <a:buClrTx/>
              <a:buSzTx/>
              <a:buFontTx/>
              <a:buNone/>
              <a:tabLst/>
              <a:defRPr/>
            </a:pPr>
            <a:r>
              <a:rPr kumimoji="0" lang="en-US" sz="16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EOHHS looks forward to further developing and updating this plan in collaboration with stakeholders and CMS in the coming months. </a:t>
            </a:r>
          </a:p>
        </p:txBody>
      </p:sp>
      <p:sp>
        <p:nvSpPr>
          <p:cNvPr id="29" name="Rectangle 28">
            <a:extLst>
              <a:ext uri="{FF2B5EF4-FFF2-40B4-BE49-F238E27FC236}">
                <a16:creationId xmlns:a16="http://schemas.microsoft.com/office/drawing/2014/main" id="{63AD7415-FFA5-4F6E-8CB2-13E5BEE29FD7}"/>
              </a:ext>
            </a:extLst>
          </p:cNvPr>
          <p:cNvSpPr/>
          <p:nvPr/>
        </p:nvSpPr>
        <p:spPr>
          <a:xfrm>
            <a:off x="914400" y="2153646"/>
            <a:ext cx="3065738" cy="477897"/>
          </a:xfrm>
          <a:prstGeom prst="rect">
            <a:avLst/>
          </a:prstGeom>
          <a:noFill/>
          <a:ln w="12700" cap="flat" cmpd="sng" algn="ctr">
            <a:noFill/>
            <a:prstDash val="solid"/>
            <a:miter lim="800000"/>
          </a:ln>
          <a:effectLst/>
        </p:spPr>
        <p:txBody>
          <a:bodyPr lIns="0" tIns="91440" bIns="91440" rtlCol="0" anchor="ct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mj-lt"/>
                <a:ea typeface="+mn-ea"/>
                <a:cs typeface="Chronicle Display Black"/>
              </a:rPr>
              <a:t>2023</a:t>
            </a:r>
          </a:p>
        </p:txBody>
      </p:sp>
      <p:sp>
        <p:nvSpPr>
          <p:cNvPr id="30" name="Rectangle 29">
            <a:extLst>
              <a:ext uri="{FF2B5EF4-FFF2-40B4-BE49-F238E27FC236}">
                <a16:creationId xmlns:a16="http://schemas.microsoft.com/office/drawing/2014/main" id="{7FCE4A54-54E6-4306-9E5E-65AA85EC60D4}"/>
              </a:ext>
            </a:extLst>
          </p:cNvPr>
          <p:cNvSpPr/>
          <p:nvPr/>
        </p:nvSpPr>
        <p:spPr>
          <a:xfrm>
            <a:off x="4425696" y="2153646"/>
            <a:ext cx="3065738" cy="477897"/>
          </a:xfrm>
          <a:prstGeom prst="rect">
            <a:avLst/>
          </a:prstGeom>
          <a:noFill/>
          <a:ln w="12700" cap="flat" cmpd="sng" algn="ctr">
            <a:noFill/>
            <a:prstDash val="solid"/>
            <a:miter lim="800000"/>
          </a:ln>
          <a:effectLst/>
        </p:spPr>
        <p:txBody>
          <a:bodyPr lIns="0" tIns="91440" bIns="91440" rtlCol="0" anchor="ct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mj-lt"/>
                <a:ea typeface="+mn-ea"/>
                <a:cs typeface="Chronicle Display Black"/>
              </a:rPr>
              <a:t>2024-2025</a:t>
            </a:r>
          </a:p>
        </p:txBody>
      </p:sp>
      <p:sp>
        <p:nvSpPr>
          <p:cNvPr id="31" name="Rectangle 30">
            <a:extLst>
              <a:ext uri="{FF2B5EF4-FFF2-40B4-BE49-F238E27FC236}">
                <a16:creationId xmlns:a16="http://schemas.microsoft.com/office/drawing/2014/main" id="{3C6ED883-11AC-497C-A4C2-1760FBC47C80}"/>
              </a:ext>
            </a:extLst>
          </p:cNvPr>
          <p:cNvSpPr/>
          <p:nvPr/>
        </p:nvSpPr>
        <p:spPr>
          <a:xfrm>
            <a:off x="7936992" y="2153646"/>
            <a:ext cx="3065738" cy="477897"/>
          </a:xfrm>
          <a:prstGeom prst="rect">
            <a:avLst/>
          </a:prstGeom>
          <a:noFill/>
          <a:ln w="12700" cap="flat" cmpd="sng" algn="ctr">
            <a:noFill/>
            <a:prstDash val="solid"/>
            <a:miter lim="800000"/>
          </a:ln>
          <a:effectLst/>
        </p:spPr>
        <p:txBody>
          <a:bodyPr lIns="0" tIns="91440" bIns="91440" rtlCol="0" anchor="ct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mj-lt"/>
                <a:ea typeface="+mn-ea"/>
                <a:cs typeface="Chronicle Display Black"/>
              </a:rPr>
              <a:t>2026</a:t>
            </a:r>
          </a:p>
        </p:txBody>
      </p:sp>
      <p:cxnSp>
        <p:nvCxnSpPr>
          <p:cNvPr id="32" name="Straight Connector 31">
            <a:extLst>
              <a:ext uri="{FF2B5EF4-FFF2-40B4-BE49-F238E27FC236}">
                <a16:creationId xmlns:a16="http://schemas.microsoft.com/office/drawing/2014/main" id="{200F138C-BEDD-49C3-BB49-3D6513286293}"/>
              </a:ext>
            </a:extLst>
          </p:cNvPr>
          <p:cNvCxnSpPr/>
          <p:nvPr/>
        </p:nvCxnSpPr>
        <p:spPr>
          <a:xfrm>
            <a:off x="914400" y="2153646"/>
            <a:ext cx="3352800" cy="0"/>
          </a:xfrm>
          <a:prstGeom prst="line">
            <a:avLst/>
          </a:prstGeom>
          <a:ln w="28575">
            <a:solidFill>
              <a:srgbClr val="2392D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F3CD1E4-3DCA-45AF-898A-359FB23E8547}"/>
              </a:ext>
            </a:extLst>
          </p:cNvPr>
          <p:cNvCxnSpPr/>
          <p:nvPr/>
        </p:nvCxnSpPr>
        <p:spPr>
          <a:xfrm>
            <a:off x="4425696" y="2153646"/>
            <a:ext cx="3352800" cy="0"/>
          </a:xfrm>
          <a:prstGeom prst="line">
            <a:avLst/>
          </a:prstGeom>
          <a:ln w="28575">
            <a:solidFill>
              <a:srgbClr val="2392D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7084B6E-FE40-4586-984A-9B67D7551DF8}"/>
              </a:ext>
            </a:extLst>
          </p:cNvPr>
          <p:cNvCxnSpPr/>
          <p:nvPr/>
        </p:nvCxnSpPr>
        <p:spPr>
          <a:xfrm>
            <a:off x="7936992" y="2153646"/>
            <a:ext cx="3352800" cy="0"/>
          </a:xfrm>
          <a:prstGeom prst="line">
            <a:avLst/>
          </a:prstGeom>
          <a:ln w="28575">
            <a:solidFill>
              <a:srgbClr val="2392D2"/>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2CA4309-17F4-438C-A02B-B17AD97C1548}"/>
              </a:ext>
            </a:extLst>
          </p:cNvPr>
          <p:cNvSpPr txBox="1"/>
          <p:nvPr/>
        </p:nvSpPr>
        <p:spPr>
          <a:xfrm>
            <a:off x="7936994" y="2621736"/>
            <a:ext cx="3352798" cy="1508105"/>
          </a:xfrm>
          <a:prstGeom prst="rect">
            <a:avLst/>
          </a:prstGeom>
          <a:noFill/>
        </p:spPr>
        <p:txBody>
          <a:bodyPr wrap="square" lIns="0" tIns="0" rIns="0" bIns="0" rtlCol="0" anchor="t">
            <a:spAutoFit/>
          </a:bodyPr>
          <a:lstStyle/>
          <a:p>
            <a:pPr>
              <a:spcAft>
                <a:spcPts val="600"/>
              </a:spcAft>
              <a:defRPr/>
            </a:pPr>
            <a:r>
              <a:rPr lang="en-US" sz="1400" spc="-20">
                <a:solidFill>
                  <a:srgbClr val="000000"/>
                </a:solidFill>
                <a:latin typeface="+mj-lt"/>
                <a:ea typeface="Verdana"/>
                <a:cs typeface="Verdana" panose="020B0604030504040204" pitchFamily="34" charset="0"/>
              </a:rPr>
              <a:t>EOHHS expects One Care to operate via FIDE SNPs effective January 1, 2026. EOHHS expects to work with CMS to effectuate enrollment transitions and ensure appropriate extensions of Duals Demonstration authority. </a:t>
            </a:r>
          </a:p>
        </p:txBody>
      </p:sp>
    </p:spTree>
    <p:extLst>
      <p:ext uri="{BB962C8B-B14F-4D97-AF65-F5344CB8AC3E}">
        <p14:creationId xmlns:p14="http://schemas.microsoft.com/office/powerpoint/2010/main" val="3179506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Discussion</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5E4B15F1-81DE-4396-AD61-5B9E6854487F}"/>
              </a:ext>
            </a:extLst>
          </p:cNvPr>
          <p:cNvSpPr txBox="1"/>
          <p:nvPr/>
        </p:nvSpPr>
        <p:spPr>
          <a:xfrm>
            <a:off x="469900" y="1240263"/>
            <a:ext cx="11252200" cy="1953933"/>
          </a:xfrm>
          <a:prstGeom prst="rect">
            <a:avLst/>
          </a:prstGeom>
          <a:noFill/>
          <a:ln w="19050">
            <a:noFill/>
          </a:ln>
        </p:spPr>
        <p:txBody>
          <a:bodyPr vert="horz" wrap="square" lIns="0" tIns="0" rIns="0" bIns="0" rtlCol="0">
            <a:spAutoFit/>
          </a:bodyPr>
          <a:lstStyle/>
          <a:p>
            <a:pPr marL="342900" marR="0" indent="-342900">
              <a:lnSpc>
                <a:spcPct val="107000"/>
              </a:lnSpc>
              <a:spcBef>
                <a:spcPts val="1200"/>
              </a:spcBef>
              <a:spcAft>
                <a:spcPts val="1200"/>
              </a:spcAft>
              <a:buAutoNum type="arabicParenR"/>
            </a:pPr>
            <a:r>
              <a:rPr lang="en-US" sz="1600">
                <a:effectLst/>
                <a:latin typeface="+mj-lt"/>
                <a:ea typeface="Calibri" panose="020F0502020204030204" pitchFamily="34" charset="0"/>
                <a:cs typeface="Times New Roman" panose="02020603050405020304" pitchFamily="18" charset="0"/>
              </a:rPr>
              <a:t>Initial input on key topic areas?</a:t>
            </a:r>
          </a:p>
          <a:p>
            <a:pPr marL="342900" marR="0" indent="-342900">
              <a:lnSpc>
                <a:spcPct val="107000"/>
              </a:lnSpc>
              <a:spcBef>
                <a:spcPts val="1200"/>
              </a:spcBef>
              <a:spcAft>
                <a:spcPts val="1200"/>
              </a:spcAft>
              <a:buAutoNum type="arabicParenR"/>
            </a:pPr>
            <a:r>
              <a:rPr lang="en-US" sz="1600">
                <a:effectLst/>
                <a:latin typeface="+mj-lt"/>
                <a:ea typeface="Calibri" panose="020F0502020204030204" pitchFamily="34" charset="0"/>
                <a:cs typeface="Times New Roman" panose="02020603050405020304" pitchFamily="18" charset="0"/>
              </a:rPr>
              <a:t>What is most urgent to figure out?</a:t>
            </a:r>
          </a:p>
          <a:p>
            <a:pPr marL="342900" marR="0" indent="-342900">
              <a:lnSpc>
                <a:spcPct val="107000"/>
              </a:lnSpc>
              <a:spcBef>
                <a:spcPts val="1200"/>
              </a:spcBef>
              <a:spcAft>
                <a:spcPts val="1200"/>
              </a:spcAft>
              <a:buAutoNum type="arabicParenR"/>
            </a:pPr>
            <a:r>
              <a:rPr lang="en-US" sz="1600">
                <a:effectLst/>
                <a:latin typeface="+mj-lt"/>
                <a:ea typeface="Calibri" panose="020F0502020204030204" pitchFamily="34" charset="0"/>
                <a:cs typeface="Times New Roman" panose="02020603050405020304" pitchFamily="18" charset="0"/>
              </a:rPr>
              <a:t>What topics likely need deeper workgroup processing?</a:t>
            </a:r>
          </a:p>
          <a:p>
            <a:pPr marL="342900" marR="0" indent="-342900">
              <a:lnSpc>
                <a:spcPct val="107000"/>
              </a:lnSpc>
              <a:spcBef>
                <a:spcPts val="1200"/>
              </a:spcBef>
              <a:spcAft>
                <a:spcPts val="1200"/>
              </a:spcAft>
              <a:buAutoNum type="arabicParenR"/>
            </a:pPr>
            <a:r>
              <a:rPr lang="en-US" sz="1600">
                <a:latin typeface="+mj-lt"/>
                <a:ea typeface="Calibri" panose="020F0502020204030204" pitchFamily="34" charset="0"/>
                <a:cs typeface="Times New Roman" panose="02020603050405020304" pitchFamily="18" charset="0"/>
              </a:rPr>
              <a:t>Other comments and questions?</a:t>
            </a:r>
            <a:endParaRPr lang="en-US" sz="160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5898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USOC">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a:off x="477509" y="4709125"/>
            <a:ext cx="3951056" cy="742413"/>
          </a:xfrm>
          <a:prstGeom prst="rect">
            <a:avLst/>
          </a:prstGeom>
        </p:spPr>
      </p:pic>
      <p:sp>
        <p:nvSpPr>
          <p:cNvPr id="6" name="USOC_Text"/>
          <p:cNvSpPr txBox="1">
            <a:spLocks/>
          </p:cNvSpPr>
          <p:nvPr/>
        </p:nvSpPr>
        <p:spPr bwMode="gray">
          <a:xfrm>
            <a:off x="477509" y="5498090"/>
            <a:ext cx="7079737" cy="1136099"/>
          </a:xfrm>
          <a:prstGeom prst="rect">
            <a:avLst/>
          </a:prstGeom>
        </p:spPr>
        <p:txBody>
          <a:bodyPr lIns="0" rIns="0" anchor="b" anchorCtr="0">
            <a:normAutofit fontScale="92500"/>
          </a:bodyPr>
          <a:lstStyle>
            <a:lvl1pPr marL="0" indent="0" algn="l" defTabSz="914400" rtl="0" eaLnBrk="1" latinLnBrk="0" hangingPunct="1">
              <a:spcBef>
                <a:spcPts val="1200"/>
              </a:spcBef>
              <a:buFont typeface="Arial" pitchFamily="34" charset="0"/>
              <a:buNone/>
              <a:defRPr sz="1800" b="0" kern="1200">
                <a:solidFill>
                  <a:schemeClr val="tx2"/>
                </a:solidFill>
                <a:latin typeface="+mn-lt"/>
                <a:ea typeface="+mn-ea"/>
                <a:cs typeface="+mn-cs"/>
              </a:defRPr>
            </a:lvl1pPr>
            <a:lvl2pPr marL="266700" indent="-266700" algn="l" defTabSz="914400" rtl="0" eaLnBrk="1" latinLnBrk="0" hangingPunct="1">
              <a:spcBef>
                <a:spcPts val="1200"/>
              </a:spcBef>
              <a:buFont typeface="Arial" pitchFamily="34" charset="0"/>
              <a:buChar char="•"/>
              <a:defRPr sz="1800" kern="1200">
                <a:solidFill>
                  <a:schemeClr val="tx2"/>
                </a:solidFill>
                <a:latin typeface="+mn-lt"/>
                <a:ea typeface="+mn-ea"/>
                <a:cs typeface="+mn-cs"/>
              </a:defRPr>
            </a:lvl2pPr>
            <a:lvl3pPr marL="266700" indent="-266700" algn="l" defTabSz="914400" rtl="0" eaLnBrk="1" latinLnBrk="0" hangingPunct="1">
              <a:spcBef>
                <a:spcPts val="1200"/>
              </a:spcBef>
              <a:buFont typeface="Arial" pitchFamily="34" charset="0"/>
              <a:buChar char="•"/>
              <a:defRPr sz="1800" i="1" kern="1200">
                <a:solidFill>
                  <a:schemeClr val="tx2"/>
                </a:solidFill>
                <a:latin typeface="+mn-lt"/>
                <a:ea typeface="+mn-ea"/>
                <a:cs typeface="+mn-cs"/>
              </a:defRPr>
            </a:lvl3pPr>
            <a:lvl4pPr marL="539750" indent="-273050" algn="l" defTabSz="914400" rtl="0" eaLnBrk="1" latinLnBrk="0" hangingPunct="1">
              <a:spcBef>
                <a:spcPts val="1200"/>
              </a:spcBef>
              <a:buFont typeface="Arial" pitchFamily="34" charset="0"/>
              <a:buChar char="−"/>
              <a:defRPr sz="1800" kern="1200">
                <a:solidFill>
                  <a:schemeClr val="tx2"/>
                </a:solidFill>
                <a:latin typeface="+mn-lt"/>
                <a:ea typeface="+mn-ea"/>
                <a:cs typeface="+mn-cs"/>
              </a:defRPr>
            </a:lvl4pPr>
            <a:lvl5pPr marL="806450" indent="-266700" algn="l" defTabSz="914400" rtl="0" eaLnBrk="1" latinLnBrk="0" hangingPunct="1">
              <a:spcBef>
                <a:spcPts val="1200"/>
              </a:spcBef>
              <a:buSzPct val="60000"/>
              <a:buFont typeface="Courier New" panose="02070309020205020404" pitchFamily="49" charset="0"/>
              <a:buChar char="o"/>
              <a:defRPr sz="18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ts val="900"/>
              </a:lnSpc>
              <a:spcBef>
                <a:spcPts val="1200"/>
              </a:spcBef>
              <a:spcAft>
                <a:spcPts val="0"/>
              </a:spcAft>
              <a:buClrTx/>
              <a:buSzTx/>
              <a:buFont typeface="Arial" pitchFamily="34" charset="0"/>
              <a:buNone/>
              <a:tabLst/>
              <a:defRPr/>
            </a:pPr>
            <a:r>
              <a:rPr kumimoji="0" lang="en-US" sz="700" b="1" i="0" u="none" strike="noStrike" kern="1200" cap="none" spc="0" normalizeH="0" baseline="0" noProof="0">
                <a:ln>
                  <a:noFill/>
                </a:ln>
                <a:solidFill>
                  <a:prstClr val="black"/>
                </a:solidFill>
                <a:effectLst/>
                <a:uLnTx/>
                <a:uFillTx/>
                <a:latin typeface="Verdana"/>
                <a:ea typeface="+mn-ea"/>
                <a:cs typeface="+mn-cs"/>
              </a:rPr>
              <a:t>About Deloitte</a:t>
            </a:r>
            <a:br>
              <a:rPr kumimoji="0" lang="en-US" sz="700" b="0" i="0" u="none" strike="noStrike" kern="1200" cap="none" spc="0" normalizeH="0" baseline="0" noProof="0">
                <a:ln>
                  <a:noFill/>
                </a:ln>
                <a:solidFill>
                  <a:prstClr val="black"/>
                </a:solidFill>
                <a:effectLst/>
                <a:uLnTx/>
                <a:uFillTx/>
                <a:latin typeface="Verdana"/>
                <a:ea typeface="+mn-ea"/>
                <a:cs typeface="+mn-cs"/>
              </a:rPr>
            </a:br>
            <a:r>
              <a:rPr kumimoji="0" lang="en-US" sz="700" b="0" i="0" u="none" strike="noStrike" kern="1200" cap="none" spc="0" normalizeH="0" baseline="0" noProof="0">
                <a:ln>
                  <a:noFill/>
                </a:ln>
                <a:solidFill>
                  <a:prstClr val="black"/>
                </a:solidFill>
                <a:effectLst/>
                <a:uLnTx/>
                <a:uFillTx/>
                <a:latin typeface="Verdana"/>
                <a:ea typeface="+mn-ea"/>
                <a:cs typeface="+mn-cs"/>
              </a:rPr>
              <a:t>Deloitte refers to one or more of Deloitte </a:t>
            </a:r>
            <a:r>
              <a:rPr kumimoji="0" lang="en-US" sz="700" b="0" i="0" u="none" strike="noStrike" kern="1200" cap="none" spc="0" normalizeH="0" baseline="0" noProof="1">
                <a:ln>
                  <a:noFill/>
                </a:ln>
                <a:solidFill>
                  <a:prstClr val="black"/>
                </a:solidFill>
                <a:effectLst/>
                <a:uLnTx/>
                <a:uFillTx/>
                <a:latin typeface="Verdana"/>
                <a:ea typeface="+mn-ea"/>
                <a:cs typeface="+mn-cs"/>
              </a:rPr>
              <a:t>Touche</a:t>
            </a:r>
            <a:r>
              <a:rPr kumimoji="0" lang="en-US" sz="700" b="0" i="0" u="none" strike="noStrike" kern="1200" cap="none" spc="0" normalizeH="0" baseline="0" noProof="0">
                <a:ln>
                  <a:noFill/>
                </a:ln>
                <a:solidFill>
                  <a:prstClr val="black"/>
                </a:solidFill>
                <a:effectLst/>
                <a:uLnTx/>
                <a:uFillTx/>
                <a:latin typeface="Verdana"/>
                <a:ea typeface="+mn-ea"/>
                <a:cs typeface="+mn-cs"/>
              </a:rPr>
              <a:t> Tohmatsu Limited, a UK private company limited by guarantee (“DTTL”), its network of member firms, and their related entities. DTTL and each of its member firms are legally separate and independent entities. DTTL (also referred to as “Deloitte Global”) does not provide services to clients. Please see </a:t>
            </a:r>
            <a:r>
              <a:rPr kumimoji="0" lang="en-US" sz="700" b="0" i="0" u="none" strike="noStrike" kern="1200" cap="none" spc="0" normalizeH="0" baseline="0" noProof="0">
                <a:ln>
                  <a:noFill/>
                </a:ln>
                <a:solidFill>
                  <a:prstClr val="black"/>
                </a:solidFill>
                <a:effectLst/>
                <a:uLnTx/>
                <a:uFillTx/>
                <a:latin typeface="Verdana"/>
                <a:ea typeface="+mn-ea"/>
                <a:cs typeface="+mn-cs"/>
                <a:hlinkClick r:id="rId3"/>
              </a:rPr>
              <a:t>www.deloitte.com/about</a:t>
            </a:r>
            <a:r>
              <a:rPr kumimoji="0" lang="en-US" sz="700" b="0" i="0" u="none" strike="noStrike" kern="1200" cap="none" spc="0" normalizeH="0" baseline="0" noProof="0">
                <a:ln>
                  <a:noFill/>
                </a:ln>
                <a:solidFill>
                  <a:prstClr val="black"/>
                </a:solidFill>
                <a:effectLst/>
                <a:uLnTx/>
                <a:uFillTx/>
                <a:latin typeface="Verdana"/>
                <a:ea typeface="+mn-ea"/>
                <a:cs typeface="+mn-cs"/>
              </a:rPr>
              <a:t> for a detailed description of DTTL and its member firms. Please see </a:t>
            </a:r>
            <a:r>
              <a:rPr kumimoji="0" lang="en-US" sz="700" b="0" i="0" u="none" strike="noStrike" kern="1200" cap="none" spc="0" normalizeH="0" baseline="0" noProof="0">
                <a:ln>
                  <a:noFill/>
                </a:ln>
                <a:solidFill>
                  <a:prstClr val="black"/>
                </a:solidFill>
                <a:effectLst/>
                <a:uLnTx/>
                <a:uFillTx/>
                <a:latin typeface="Verdana"/>
                <a:ea typeface="+mn-ea"/>
                <a:cs typeface="+mn-cs"/>
                <a:hlinkClick r:id="rId4"/>
              </a:rPr>
              <a:t>www.deloitte.com/us/about</a:t>
            </a:r>
            <a:r>
              <a:rPr kumimoji="0" lang="en-US" sz="700" b="0" i="0" u="none" strike="noStrike" kern="1200" cap="none" spc="0" normalizeH="0" baseline="0" noProof="0">
                <a:ln>
                  <a:noFill/>
                </a:ln>
                <a:solidFill>
                  <a:prstClr val="black"/>
                </a:solidFill>
                <a:effectLst/>
                <a:uLnTx/>
                <a:uFillTx/>
                <a:latin typeface="Verdana"/>
                <a:ea typeface="+mn-ea"/>
                <a:cs typeface="+mn-cs"/>
              </a:rPr>
              <a:t> for a detailed description of the legal structure of Deloitte LLP and its subsidiaries. Certain services may not be available to attest clients under the rules and regulations of public accounting.</a:t>
            </a:r>
            <a:br>
              <a:rPr kumimoji="0" lang="en-US" sz="700" b="0" i="0" u="none" strike="noStrike" kern="1200" cap="none" spc="0" normalizeH="0" baseline="0" noProof="0">
                <a:ln>
                  <a:noFill/>
                </a:ln>
                <a:solidFill>
                  <a:prstClr val="black"/>
                </a:solidFill>
                <a:effectLst/>
                <a:uLnTx/>
                <a:uFillTx/>
                <a:latin typeface="Verdana"/>
                <a:ea typeface="+mn-ea"/>
                <a:cs typeface="+mn-cs"/>
              </a:rPr>
            </a:br>
            <a:br>
              <a:rPr kumimoji="0" lang="en-US" sz="700" b="0" i="0" u="none" strike="noStrike" kern="1200" cap="none" spc="0" normalizeH="0" baseline="0" noProof="0">
                <a:ln>
                  <a:noFill/>
                </a:ln>
                <a:solidFill>
                  <a:prstClr val="black"/>
                </a:solidFill>
                <a:effectLst/>
                <a:uLnTx/>
                <a:uFillTx/>
                <a:latin typeface="Verdana"/>
                <a:ea typeface="+mn-ea"/>
                <a:cs typeface="+mn-cs"/>
              </a:rPr>
            </a:br>
            <a:r>
              <a:rPr kumimoji="0" lang="en-US" sz="700" b="0" i="0" u="none" strike="noStrike" kern="1200" cap="none" spc="0" normalizeH="0" baseline="0" noProof="0">
                <a:ln>
                  <a:noFill/>
                </a:ln>
                <a:solidFill>
                  <a:prstClr val="black"/>
                </a:solidFill>
                <a:effectLst/>
                <a:uLnTx/>
                <a:uFillTx/>
                <a:latin typeface="Verdana"/>
                <a:ea typeface="+mn-ea"/>
                <a:cs typeface="+mn-cs"/>
              </a:rPr>
              <a:t>Copyright © 2022 Deloitte Development LLC. All rights reserved.</a:t>
            </a:r>
            <a:br>
              <a:rPr kumimoji="0" lang="en-US" sz="700" b="0" i="0" u="none" strike="noStrike" kern="1200" cap="none" spc="0" normalizeH="0" baseline="0" noProof="0">
                <a:ln>
                  <a:noFill/>
                </a:ln>
                <a:solidFill>
                  <a:prstClr val="black"/>
                </a:solidFill>
                <a:effectLst/>
                <a:uLnTx/>
                <a:uFillTx/>
                <a:latin typeface="Verdana"/>
                <a:ea typeface="+mn-ea"/>
                <a:cs typeface="+mn-cs"/>
              </a:rPr>
            </a:br>
            <a:r>
              <a:rPr kumimoji="0" lang="en-US" sz="700" b="0" i="0" u="none" strike="noStrike" kern="1200" cap="none" spc="0" normalizeH="0" baseline="0" noProof="0">
                <a:ln>
                  <a:noFill/>
                </a:ln>
                <a:solidFill>
                  <a:prstClr val="black"/>
                </a:solidFill>
                <a:effectLst/>
                <a:uLnTx/>
                <a:uFillTx/>
                <a:latin typeface="Verdana"/>
                <a:ea typeface="+mn-ea"/>
                <a:cs typeface="+mn-cs"/>
              </a:rPr>
              <a:t>36 USC 220506</a:t>
            </a:r>
            <a:br>
              <a:rPr kumimoji="0" lang="en-US" sz="700" b="0" i="0" u="none" strike="noStrike" kern="1200" cap="none" spc="0" normalizeH="0" baseline="0" noProof="0">
                <a:ln>
                  <a:noFill/>
                </a:ln>
                <a:solidFill>
                  <a:prstClr val="black"/>
                </a:solidFill>
                <a:effectLst/>
                <a:uLnTx/>
                <a:uFillTx/>
                <a:latin typeface="Verdana"/>
                <a:ea typeface="+mn-ea"/>
                <a:cs typeface="+mn-cs"/>
              </a:rPr>
            </a:br>
            <a:r>
              <a:rPr kumimoji="0" lang="en-US" sz="700" b="0" i="0" u="none" strike="noStrike" kern="1200" cap="none" spc="0" normalizeH="0" baseline="0" noProof="0">
                <a:ln>
                  <a:noFill/>
                </a:ln>
                <a:solidFill>
                  <a:prstClr val="black"/>
                </a:solidFill>
                <a:effectLst/>
                <a:uLnTx/>
                <a:uFillTx/>
                <a:latin typeface="Verdana"/>
                <a:ea typeface="+mn-ea"/>
                <a:cs typeface="+mn-cs"/>
              </a:rPr>
              <a:t>Member of Deloitte Touche Tohmatsu Limited</a:t>
            </a:r>
          </a:p>
        </p:txBody>
      </p:sp>
    </p:spTree>
    <p:extLst>
      <p:ext uri="{BB962C8B-B14F-4D97-AF65-F5344CB8AC3E}">
        <p14:creationId xmlns:p14="http://schemas.microsoft.com/office/powerpoint/2010/main" val="423859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genda">
            <a:extLst>
              <a:ext uri="{FF2B5EF4-FFF2-40B4-BE49-F238E27FC236}">
                <a16:creationId xmlns:a16="http://schemas.microsoft.com/office/drawing/2014/main" id="{364E09B6-6A8A-4B6C-8CAD-31178863B3DD}"/>
              </a:ext>
            </a:extLst>
          </p:cNvPr>
          <p:cNvSpPr>
            <a:spLocks noGrp="1"/>
          </p:cNvSpPr>
          <p:nvPr>
            <p:ph type="title"/>
          </p:nvPr>
        </p:nvSpPr>
        <p:spPr/>
        <p:txBody>
          <a:bodyPr/>
          <a:lstStyle/>
          <a:p>
            <a:r>
              <a:rPr lang="en-US" sz="2400" b="1"/>
              <a:t>Table of Contents</a:t>
            </a:r>
          </a:p>
        </p:txBody>
      </p:sp>
      <p:sp>
        <p:nvSpPr>
          <p:cNvPr id="14" name="TextBox 13" descr="Next Steps&#10;">
            <a:extLst>
              <a:ext uri="{FF2B5EF4-FFF2-40B4-BE49-F238E27FC236}">
                <a16:creationId xmlns:a16="http://schemas.microsoft.com/office/drawing/2014/main" id="{1D298FA6-E753-4D73-B3BD-24E78DC390BE}"/>
              </a:ext>
            </a:extLst>
          </p:cNvPr>
          <p:cNvSpPr txBox="1"/>
          <p:nvPr/>
        </p:nvSpPr>
        <p:spPr>
          <a:xfrm>
            <a:off x="469900" y="4247054"/>
            <a:ext cx="5705407" cy="369332"/>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a:ln>
                  <a:noFill/>
                </a:ln>
                <a:solidFill>
                  <a:prstClr val="black"/>
                </a:solidFill>
                <a:effectLst/>
                <a:uLnTx/>
                <a:uFillTx/>
                <a:latin typeface="Verdana"/>
                <a:ea typeface="+mn-ea"/>
                <a:cs typeface="+mn-cs"/>
              </a:rPr>
              <a:t>Policy and Operational Considerations</a:t>
            </a:r>
          </a:p>
        </p:txBody>
      </p:sp>
      <p:sp>
        <p:nvSpPr>
          <p:cNvPr id="21" name="TextBox 20" descr="Meeting Notes, 2/24/2022">
            <a:extLst>
              <a:ext uri="{FF2B5EF4-FFF2-40B4-BE49-F238E27FC236}">
                <a16:creationId xmlns:a16="http://schemas.microsoft.com/office/drawing/2014/main" id="{56062F66-FFD5-476A-B95F-24494A7A1017}"/>
              </a:ext>
            </a:extLst>
          </p:cNvPr>
          <p:cNvSpPr txBox="1"/>
          <p:nvPr/>
        </p:nvSpPr>
        <p:spPr>
          <a:xfrm>
            <a:off x="469900" y="2032244"/>
            <a:ext cx="6224157" cy="369332"/>
          </a:xfrm>
          <a:prstGeom prst="rect">
            <a:avLst/>
          </a:prstGeom>
          <a:solidFill>
            <a:schemeClr val="bg1"/>
          </a:solidFill>
        </p:spPr>
        <p:txBody>
          <a:bodyPr wrap="square" lIns="0"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800" b="1" i="0" u="none" strike="noStrike" kern="1200" cap="none" spc="0" normalizeH="0" baseline="0" noProof="0">
                <a:ln>
                  <a:noFill/>
                </a:ln>
                <a:solidFill>
                  <a:prstClr val="black"/>
                </a:solidFill>
                <a:effectLst/>
                <a:uLnTx/>
                <a:uFillTx/>
                <a:latin typeface="Verdana"/>
                <a:ea typeface="+mn-ea"/>
                <a:cs typeface="+mn-cs"/>
              </a:rPr>
              <a:t>Background</a:t>
            </a:r>
          </a:p>
        </p:txBody>
      </p:sp>
      <p:sp>
        <p:nvSpPr>
          <p:cNvPr id="18" name="TextBox 17" descr="Meeting Notes, 2/24/2022">
            <a:extLst>
              <a:ext uri="{FF2B5EF4-FFF2-40B4-BE49-F238E27FC236}">
                <a16:creationId xmlns:a16="http://schemas.microsoft.com/office/drawing/2014/main" id="{DFC24CA1-3658-4E1D-86A4-276E75F3CB34}"/>
              </a:ext>
            </a:extLst>
          </p:cNvPr>
          <p:cNvSpPr txBox="1"/>
          <p:nvPr/>
        </p:nvSpPr>
        <p:spPr>
          <a:xfrm>
            <a:off x="469900" y="1293974"/>
            <a:ext cx="1153521" cy="369332"/>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a:ln>
                  <a:noFill/>
                </a:ln>
                <a:solidFill>
                  <a:prstClr val="black"/>
                </a:solidFill>
                <a:effectLst/>
                <a:uLnTx/>
                <a:uFillTx/>
                <a:latin typeface="Verdana"/>
                <a:ea typeface="+mn-ea"/>
                <a:cs typeface="+mn-cs"/>
              </a:rPr>
              <a:t>Purpose</a:t>
            </a:r>
          </a:p>
        </p:txBody>
      </p:sp>
      <p:sp>
        <p:nvSpPr>
          <p:cNvPr id="30" name="TextBox 29" descr="Meeting Notes, 2/24/2022">
            <a:extLst>
              <a:ext uri="{FF2B5EF4-FFF2-40B4-BE49-F238E27FC236}">
                <a16:creationId xmlns:a16="http://schemas.microsoft.com/office/drawing/2014/main" id="{601429BC-391F-4827-BB82-612BBA3C21A3}"/>
              </a:ext>
            </a:extLst>
          </p:cNvPr>
          <p:cNvSpPr txBox="1"/>
          <p:nvPr/>
        </p:nvSpPr>
        <p:spPr>
          <a:xfrm>
            <a:off x="458433" y="2770514"/>
            <a:ext cx="6224157" cy="369332"/>
          </a:xfrm>
          <a:prstGeom prst="rect">
            <a:avLst/>
          </a:prstGeom>
          <a:solidFill>
            <a:schemeClr val="bg1"/>
          </a:solidFill>
        </p:spPr>
        <p:txBody>
          <a:bodyPr wrap="square" lIns="0"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800" b="1" i="0" u="none" strike="noStrike" kern="1200" cap="none" spc="0" normalizeH="0" baseline="0" noProof="0">
                <a:ln>
                  <a:noFill/>
                </a:ln>
                <a:solidFill>
                  <a:prstClr val="black"/>
                </a:solidFill>
                <a:effectLst/>
                <a:uLnTx/>
                <a:uFillTx/>
                <a:latin typeface="Verdana"/>
                <a:ea typeface="+mn-ea"/>
                <a:cs typeface="+mn-cs"/>
              </a:rPr>
              <a:t>Ombudsman Support</a:t>
            </a:r>
          </a:p>
        </p:txBody>
      </p:sp>
      <p:sp>
        <p:nvSpPr>
          <p:cNvPr id="31" name="TextBox 30" descr="Meeting Notes, 2/24/2022">
            <a:extLst>
              <a:ext uri="{FF2B5EF4-FFF2-40B4-BE49-F238E27FC236}">
                <a16:creationId xmlns:a16="http://schemas.microsoft.com/office/drawing/2014/main" id="{651CD51E-9DBA-47FD-AEAB-633F83B0604A}"/>
              </a:ext>
            </a:extLst>
          </p:cNvPr>
          <p:cNvSpPr txBox="1"/>
          <p:nvPr/>
        </p:nvSpPr>
        <p:spPr>
          <a:xfrm>
            <a:off x="458432" y="3508784"/>
            <a:ext cx="6224157" cy="369332"/>
          </a:xfrm>
          <a:prstGeom prst="rect">
            <a:avLst/>
          </a:prstGeom>
          <a:solidFill>
            <a:schemeClr val="bg1"/>
          </a:solidFill>
        </p:spPr>
        <p:txBody>
          <a:bodyPr wrap="square" lIns="0"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800" b="1" i="0" u="none" strike="noStrike" kern="1200" cap="none" spc="-20" normalizeH="0" baseline="0" noProof="0">
                <a:ln>
                  <a:noFill/>
                </a:ln>
                <a:solidFill>
                  <a:prstClr val="black"/>
                </a:solidFill>
                <a:effectLst/>
                <a:uLnTx/>
                <a:uFillTx/>
                <a:latin typeface="Verdana"/>
                <a:ea typeface="+mn-ea"/>
                <a:cs typeface="+mn-cs"/>
              </a:rPr>
              <a:t>Stakeholder Engagement </a:t>
            </a:r>
          </a:p>
        </p:txBody>
      </p:sp>
      <p:cxnSp>
        <p:nvCxnSpPr>
          <p:cNvPr id="26" name="Straight Connector 25">
            <a:extLst>
              <a:ext uri="{FF2B5EF4-FFF2-40B4-BE49-F238E27FC236}">
                <a16:creationId xmlns:a16="http://schemas.microsoft.com/office/drawing/2014/main" id="{6261C0FE-5879-4E86-BF17-F3E5E5C5A1EF}"/>
              </a:ext>
              <a:ext uri="{C183D7F6-B498-43B3-948B-1728B52AA6E4}">
                <adec:decorative xmlns:adec="http://schemas.microsoft.com/office/drawing/2017/decorative" val="1"/>
              </a:ext>
            </a:extLst>
          </p:cNvPr>
          <p:cNvCxnSpPr>
            <a:cxnSpLocks/>
          </p:cNvCxnSpPr>
          <p:nvPr/>
        </p:nvCxnSpPr>
        <p:spPr>
          <a:xfrm>
            <a:off x="11706405" y="1202230"/>
            <a:ext cx="0" cy="553880"/>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BB25E23-AEF1-4F2F-A1BA-1561D5851589}"/>
              </a:ext>
              <a:ext uri="{C183D7F6-B498-43B3-948B-1728B52AA6E4}">
                <adec:decorative xmlns:adec="http://schemas.microsoft.com/office/drawing/2017/decorative" val="1"/>
              </a:ext>
            </a:extLst>
          </p:cNvPr>
          <p:cNvCxnSpPr>
            <a:cxnSpLocks/>
          </p:cNvCxnSpPr>
          <p:nvPr/>
        </p:nvCxnSpPr>
        <p:spPr>
          <a:xfrm>
            <a:off x="11706405" y="2678770"/>
            <a:ext cx="0" cy="553880"/>
          </a:xfrm>
          <a:prstGeom prst="line">
            <a:avLst/>
          </a:prstGeom>
          <a:ln w="63500">
            <a:solidFill>
              <a:srgbClr val="62B5E5"/>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64AD509-C777-44F1-9543-6BA169657764}"/>
              </a:ext>
              <a:ext uri="{C183D7F6-B498-43B3-948B-1728B52AA6E4}">
                <adec:decorative xmlns:adec="http://schemas.microsoft.com/office/drawing/2017/decorative" val="1"/>
              </a:ext>
            </a:extLst>
          </p:cNvPr>
          <p:cNvCxnSpPr>
            <a:cxnSpLocks/>
          </p:cNvCxnSpPr>
          <p:nvPr/>
        </p:nvCxnSpPr>
        <p:spPr>
          <a:xfrm>
            <a:off x="11706405" y="1940500"/>
            <a:ext cx="0" cy="553880"/>
          </a:xfrm>
          <a:prstGeom prst="line">
            <a:avLst/>
          </a:prstGeom>
          <a:ln w="63500">
            <a:solidFill>
              <a:srgbClr val="046A38"/>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6B29F91-EFAE-4815-93DA-90DF8DF4BC48}"/>
              </a:ext>
              <a:ext uri="{C183D7F6-B498-43B3-948B-1728B52AA6E4}">
                <adec:decorative xmlns:adec="http://schemas.microsoft.com/office/drawing/2017/decorative" val="1"/>
              </a:ext>
            </a:extLst>
          </p:cNvPr>
          <p:cNvCxnSpPr>
            <a:cxnSpLocks/>
          </p:cNvCxnSpPr>
          <p:nvPr/>
        </p:nvCxnSpPr>
        <p:spPr>
          <a:xfrm>
            <a:off x="11706405" y="3417040"/>
            <a:ext cx="0" cy="55388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0657590-9D89-4C16-BD4A-012A38F361AE}"/>
              </a:ext>
              <a:ext uri="{C183D7F6-B498-43B3-948B-1728B52AA6E4}">
                <adec:decorative xmlns:adec="http://schemas.microsoft.com/office/drawing/2017/decorative" val="1"/>
              </a:ext>
            </a:extLst>
          </p:cNvPr>
          <p:cNvCxnSpPr>
            <a:cxnSpLocks/>
          </p:cNvCxnSpPr>
          <p:nvPr/>
        </p:nvCxnSpPr>
        <p:spPr>
          <a:xfrm>
            <a:off x="11706405" y="4155309"/>
            <a:ext cx="0" cy="553880"/>
          </a:xfrm>
          <a:prstGeom prst="line">
            <a:avLst/>
          </a:prstGeom>
          <a:ln w="635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4" name="TextBox 33" descr="Next Steps&#10;">
            <a:extLst>
              <a:ext uri="{FF2B5EF4-FFF2-40B4-BE49-F238E27FC236}">
                <a16:creationId xmlns:a16="http://schemas.microsoft.com/office/drawing/2014/main" id="{F873D8EE-5BA8-4EF1-9168-D78CE596A5D0}"/>
              </a:ext>
            </a:extLst>
          </p:cNvPr>
          <p:cNvSpPr txBox="1"/>
          <p:nvPr/>
        </p:nvSpPr>
        <p:spPr>
          <a:xfrm>
            <a:off x="458433" y="4985322"/>
            <a:ext cx="11252199" cy="369332"/>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a:ln>
                  <a:noFill/>
                </a:ln>
                <a:solidFill>
                  <a:prstClr val="black"/>
                </a:solidFill>
                <a:effectLst/>
                <a:uLnTx/>
                <a:uFillTx/>
                <a:latin typeface="Verdana"/>
                <a:ea typeface="+mn-ea"/>
                <a:cs typeface="+mn-cs"/>
              </a:rPr>
              <a:t>Timeline for Policy and Operational Decision-Making </a:t>
            </a:r>
          </a:p>
        </p:txBody>
      </p:sp>
      <p:cxnSp>
        <p:nvCxnSpPr>
          <p:cNvPr id="38" name="Straight Connector 37">
            <a:extLst>
              <a:ext uri="{FF2B5EF4-FFF2-40B4-BE49-F238E27FC236}">
                <a16:creationId xmlns:a16="http://schemas.microsoft.com/office/drawing/2014/main" id="{4114A6AB-3698-475D-8BCA-59B0C6E0E9BF}"/>
              </a:ext>
              <a:ext uri="{C183D7F6-B498-43B3-948B-1728B52AA6E4}">
                <adec:decorative xmlns:adec="http://schemas.microsoft.com/office/drawing/2017/decorative" val="1"/>
              </a:ext>
            </a:extLst>
          </p:cNvPr>
          <p:cNvCxnSpPr>
            <a:cxnSpLocks/>
          </p:cNvCxnSpPr>
          <p:nvPr/>
        </p:nvCxnSpPr>
        <p:spPr>
          <a:xfrm>
            <a:off x="11706405" y="4880287"/>
            <a:ext cx="0" cy="55388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977189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Purpose </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95DF1C92-9C9E-4636-9586-AD2380FACBF3}"/>
              </a:ext>
            </a:extLst>
          </p:cNvPr>
          <p:cNvSpPr txBox="1"/>
          <p:nvPr/>
        </p:nvSpPr>
        <p:spPr>
          <a:xfrm>
            <a:off x="469900" y="1240263"/>
            <a:ext cx="10883900" cy="5293757"/>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1200"/>
              </a:spcAft>
              <a:buClrTx/>
              <a:buSzPct val="87000"/>
              <a:buFontTx/>
              <a:buNone/>
              <a:tabLst/>
              <a:defRPr/>
            </a:pP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As required by federal rule, EOHHS is planning </a:t>
            </a:r>
            <a:r>
              <a:rPr lang="en-US" sz="1600">
                <a:solidFill>
                  <a:prstClr val="black"/>
                </a:solidFill>
                <a:latin typeface="Verdana"/>
                <a:cs typeface="Calibri" panose="020F0502020204030204" pitchFamily="34" charset="0"/>
              </a:rPr>
              <a:t>to transition the One Care program </a:t>
            </a: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from the Massachusetts Duals Demonstration, under which One Care currently operates, to new federal Medicare and Medicaid authority.</a:t>
            </a:r>
          </a:p>
          <a:p>
            <a:pPr marL="0" marR="0" lvl="0" indent="0" algn="l" defTabSz="914400" rtl="0" eaLnBrk="1" fontAlgn="auto" latinLnBrk="0" hangingPunct="1">
              <a:lnSpc>
                <a:spcPct val="100000"/>
              </a:lnSpc>
              <a:spcBef>
                <a:spcPts val="0"/>
              </a:spcBef>
              <a:spcAft>
                <a:spcPts val="1200"/>
              </a:spcAft>
              <a:buClrTx/>
              <a:buSzPct val="87000"/>
              <a:buFontTx/>
              <a:buNone/>
              <a:tabLst/>
              <a:defRPr/>
            </a:pP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As of January 1, 2026, One Care will consist of Medicare Fully Integrated Dual Eligible Special Needs Plans (FIDE SNPs) with companion </a:t>
            </a:r>
            <a:r>
              <a:rPr lang="en-US" sz="1600">
                <a:solidFill>
                  <a:prstClr val="black"/>
                </a:solidFill>
                <a:latin typeface="Verdana"/>
                <a:cs typeface="Calibri" panose="020F0502020204030204" pitchFamily="34" charset="0"/>
              </a:rPr>
              <a:t>Medicaid managed care plans.</a:t>
            </a: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 </a:t>
            </a:r>
          </a:p>
          <a:p>
            <a:pPr marL="0" marR="0" lvl="0" indent="0" algn="l" defTabSz="914400" rtl="0" eaLnBrk="1" fontAlgn="auto" latinLnBrk="0" hangingPunct="1">
              <a:lnSpc>
                <a:spcPct val="100000"/>
              </a:lnSpc>
              <a:spcBef>
                <a:spcPts val="0"/>
              </a:spcBef>
              <a:spcAft>
                <a:spcPts val="1200"/>
              </a:spcAft>
              <a:buClrTx/>
              <a:buSzPct val="87000"/>
              <a:buFontTx/>
              <a:buNone/>
              <a:tabLst/>
              <a:defRPr/>
            </a:pP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EOHHS submitted an initial Transition </a:t>
            </a:r>
            <a:r>
              <a:rPr lang="en-US" sz="1600">
                <a:solidFill>
                  <a:prstClr val="black"/>
                </a:solidFill>
                <a:latin typeface="Verdana"/>
                <a:cs typeface="Calibri" panose="020F0502020204030204" pitchFamily="34" charset="0"/>
              </a:rPr>
              <a:t>P</a:t>
            </a: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lan</a:t>
            </a:r>
            <a:r>
              <a:rPr kumimoji="0" lang="en-US" sz="1600" b="0" i="0" u="none" strike="noStrike" kern="1200" cap="none" spc="0" normalizeH="0" baseline="30000" noProof="0">
                <a:ln>
                  <a:noFill/>
                </a:ln>
                <a:solidFill>
                  <a:prstClr val="black"/>
                </a:solidFill>
                <a:effectLst/>
                <a:uLnTx/>
                <a:uFillTx/>
                <a:latin typeface="Verdana"/>
                <a:ea typeface="+mn-ea"/>
                <a:cs typeface="Calibri" panose="020F0502020204030204" pitchFamily="34" charset="0"/>
              </a:rPr>
              <a:t>1</a:t>
            </a: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 to CMS outlining the process to we will use - together with stakeholders - to determine the direction of the transition, including:</a:t>
            </a:r>
          </a:p>
          <a:p>
            <a:pPr marL="0" marR="0" lvl="0" indent="0" algn="l" defTabSz="914400" rtl="0" eaLnBrk="1" fontAlgn="auto" latinLnBrk="0" hangingPunct="1">
              <a:lnSpc>
                <a:spcPct val="100000"/>
              </a:lnSpc>
              <a:spcBef>
                <a:spcPts val="0"/>
              </a:spcBef>
              <a:spcAft>
                <a:spcPts val="1200"/>
              </a:spcAft>
              <a:buClrTx/>
              <a:buSzPct val="87000"/>
              <a:buFontTx/>
              <a:buNone/>
              <a:tabLst/>
              <a:defRPr/>
            </a:pPr>
            <a:endPar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endParaRPr>
          </a:p>
          <a:p>
            <a:pPr marL="1196975" lvl="3">
              <a:spcAft>
                <a:spcPts val="1200"/>
              </a:spcAft>
              <a:buSzPct val="87000"/>
              <a:defRPr/>
            </a:pPr>
            <a:r>
              <a:rPr lang="en-US" sz="1600">
                <a:solidFill>
                  <a:prstClr val="black"/>
                </a:solidFill>
                <a:latin typeface="Verdana"/>
                <a:cs typeface="Calibri" panose="020F0502020204030204" pitchFamily="34" charset="0"/>
              </a:rPr>
              <a:t>Ongoing commitment to making Ombudsman services available to One Care members</a:t>
            </a:r>
          </a:p>
          <a:p>
            <a:pPr marL="1200150" lvl="2" indent="-285750">
              <a:spcAft>
                <a:spcPts val="1200"/>
              </a:spcAft>
              <a:buSzPct val="87000"/>
              <a:buFont typeface="Wingdings" panose="05000000000000000000" pitchFamily="2" charset="2"/>
              <a:buChar char="Ø"/>
              <a:defRPr/>
            </a:pPr>
            <a:endPar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endParaRPr>
          </a:p>
          <a:p>
            <a:pPr marL="1196975" lvl="3">
              <a:spcAft>
                <a:spcPts val="1200"/>
              </a:spcAft>
              <a:buSzPct val="87000"/>
              <a:defRPr/>
            </a:pPr>
            <a:r>
              <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rPr>
              <a:t>Overview of stakeholder engagement channels, including the structured process that EOHHS expects to use for collaboration with stakeholders to develop the specifics of Transition</a:t>
            </a:r>
          </a:p>
          <a:p>
            <a:pPr lvl="3">
              <a:spcAft>
                <a:spcPts val="1200"/>
              </a:spcAft>
              <a:buSzPct val="87000"/>
              <a:defRPr/>
            </a:pPr>
            <a:endParaRPr kumimoji="0" lang="en-US" sz="1600" b="0" i="0" u="none" strike="noStrike" kern="1200" cap="none" spc="0" normalizeH="0" baseline="0" noProof="0">
              <a:ln>
                <a:noFill/>
              </a:ln>
              <a:solidFill>
                <a:prstClr val="black"/>
              </a:solidFill>
              <a:effectLst/>
              <a:uLnTx/>
              <a:uFillTx/>
              <a:latin typeface="Verdana"/>
              <a:ea typeface="+mn-ea"/>
              <a:cs typeface="Calibri" panose="020F0502020204030204" pitchFamily="34" charset="0"/>
            </a:endParaRPr>
          </a:p>
          <a:p>
            <a:pPr marL="1196975" lvl="3">
              <a:spcAft>
                <a:spcPts val="1200"/>
              </a:spcAft>
              <a:buSzPct val="87000"/>
              <a:defRPr/>
            </a:pPr>
            <a:r>
              <a:rPr lang="en-US" sz="1600">
                <a:solidFill>
                  <a:prstClr val="black"/>
                </a:solidFill>
                <a:latin typeface="Verdana"/>
                <a:cs typeface="Calibri" panose="020F0502020204030204" pitchFamily="34" charset="0"/>
              </a:rPr>
              <a:t>Summary of known policy, operational, and structural elements and issues that will need to be addressed and resolved</a:t>
            </a:r>
          </a:p>
          <a:p>
            <a:pPr marL="0" marR="0" lvl="0" indent="0" algn="l" defTabSz="914400" rtl="0" eaLnBrk="1" fontAlgn="auto" latinLnBrk="0" hangingPunct="1">
              <a:lnSpc>
                <a:spcPct val="100000"/>
              </a:lnSpc>
              <a:spcBef>
                <a:spcPts val="0"/>
              </a:spcBef>
              <a:spcAft>
                <a:spcPts val="1200"/>
              </a:spcAft>
              <a:buClrTx/>
              <a:buSzPct val="87000"/>
              <a:buFontTx/>
              <a:buNone/>
              <a:tabLst/>
              <a:defRPr/>
            </a:pPr>
            <a:endParaRPr kumimoji="0" lang="en-US" sz="1400" b="0" i="0" u="none" strike="noStrike" kern="1200" cap="none" spc="0" normalizeH="0" baseline="0" noProof="0">
              <a:ln>
                <a:noFill/>
              </a:ln>
              <a:solidFill>
                <a:prstClr val="black"/>
              </a:solidFill>
              <a:effectLst/>
              <a:uLnTx/>
              <a:uFillTx/>
              <a:latin typeface="Verdana"/>
              <a:ea typeface="+mn-ea"/>
              <a:cs typeface="Calibri" panose="020F0502020204030204" pitchFamily="34" charset="0"/>
            </a:endParaRPr>
          </a:p>
        </p:txBody>
      </p:sp>
      <p:sp>
        <p:nvSpPr>
          <p:cNvPr id="10" name="TextBox 9" descr="1 Core Team meetings on 6/9/2022 and 6/23/2022 will be dedicated to both prioritization and planning as well as performance indicator development. &#10;">
            <a:extLst>
              <a:ext uri="{FF2B5EF4-FFF2-40B4-BE49-F238E27FC236}">
                <a16:creationId xmlns:a16="http://schemas.microsoft.com/office/drawing/2014/main" id="{4D18921C-F1D6-4CC9-9B07-6744313FEEB7}"/>
              </a:ext>
            </a:extLst>
          </p:cNvPr>
          <p:cNvSpPr txBox="1"/>
          <p:nvPr/>
        </p:nvSpPr>
        <p:spPr>
          <a:xfrm>
            <a:off x="469896" y="6547225"/>
            <a:ext cx="11252198" cy="161583"/>
          </a:xfrm>
          <a:prstGeom prst="rect">
            <a:avLst/>
          </a:prstGeom>
          <a:noFill/>
        </p:spPr>
        <p:txBody>
          <a:bodyPr vert="horz" wrap="square" lIns="0" tIns="0" rIns="0" bIns="0" rtlCol="0" anchor="b">
            <a:spAutoFit/>
          </a:bodyPr>
          <a:lstStyle/>
          <a:p>
            <a:pPr marL="0" marR="0" lvl="0" indent="0" algn="l" defTabSz="914400" rtl="0" eaLnBrk="1" fontAlgn="auto" latinLnBrk="0" hangingPunct="1">
              <a:lnSpc>
                <a:spcPct val="100000"/>
              </a:lnSpc>
              <a:spcBef>
                <a:spcPts val="200"/>
              </a:spcBef>
              <a:spcAft>
                <a:spcPts val="0"/>
              </a:spcAft>
              <a:buClrTx/>
              <a:buSzPct val="100000"/>
              <a:buFontTx/>
              <a:buNone/>
              <a:tabLst/>
              <a:defRPr/>
            </a:pPr>
            <a:r>
              <a:rPr kumimoji="0" lang="en-US" sz="1050" b="0" i="0" u="none" strike="noStrike" kern="1200" cap="none" spc="0" normalizeH="0" baseline="30000" noProof="0">
                <a:ln>
                  <a:noFill/>
                </a:ln>
                <a:solidFill>
                  <a:prstClr val="black"/>
                </a:solidFill>
                <a:effectLst/>
                <a:uLnTx/>
                <a:uFillTx/>
                <a:latin typeface="Verdana"/>
                <a:ea typeface="+mn-ea"/>
                <a:cs typeface="+mn-cs"/>
              </a:rPr>
              <a:t>1</a:t>
            </a:r>
            <a:r>
              <a:rPr kumimoji="0" lang="en-US" sz="1050" b="0" i="0" u="none" strike="noStrike" kern="1200" cap="none" spc="0" normalizeH="0" baseline="0" noProof="0">
                <a:ln>
                  <a:noFill/>
                </a:ln>
                <a:solidFill>
                  <a:prstClr val="black"/>
                </a:solidFill>
                <a:effectLst/>
                <a:uLnTx/>
                <a:uFillTx/>
                <a:latin typeface="Verdana"/>
                <a:ea typeface="+mn-ea"/>
                <a:cs typeface="+mn-cs"/>
              </a:rPr>
              <a:t> This plan will be a living document that will be updated and expanded based on the feedback received from all the relevant stakeholders and CMS.</a:t>
            </a:r>
          </a:p>
        </p:txBody>
      </p:sp>
      <p:grpSp>
        <p:nvGrpSpPr>
          <p:cNvPr id="5" name="Group 4">
            <a:extLst>
              <a:ext uri="{FF2B5EF4-FFF2-40B4-BE49-F238E27FC236}">
                <a16:creationId xmlns:a16="http://schemas.microsoft.com/office/drawing/2014/main" id="{7E385CA0-7B68-4DBC-9CA1-2D6BB41B87CE}"/>
              </a:ext>
            </a:extLst>
          </p:cNvPr>
          <p:cNvGrpSpPr>
            <a:grpSpLocks noChangeAspect="1"/>
          </p:cNvGrpSpPr>
          <p:nvPr/>
        </p:nvGrpSpPr>
        <p:grpSpPr>
          <a:xfrm>
            <a:off x="850888" y="3525907"/>
            <a:ext cx="651331" cy="647418"/>
            <a:chOff x="6537910" y="4611206"/>
            <a:chExt cx="1849437" cy="1838325"/>
          </a:xfrm>
          <a:solidFill>
            <a:srgbClr val="0076A8"/>
          </a:solidFill>
        </p:grpSpPr>
        <p:sp>
          <p:nvSpPr>
            <p:cNvPr id="8" name="Freeform 15">
              <a:extLst>
                <a:ext uri="{FF2B5EF4-FFF2-40B4-BE49-F238E27FC236}">
                  <a16:creationId xmlns:a16="http://schemas.microsoft.com/office/drawing/2014/main" id="{6FC16CD9-C95B-4EF6-AA49-EAC48251CFC4}"/>
                </a:ext>
              </a:extLst>
            </p:cNvPr>
            <p:cNvSpPr>
              <a:spLocks noEditPoints="1"/>
            </p:cNvSpPr>
            <p:nvPr/>
          </p:nvSpPr>
          <p:spPr bwMode="auto">
            <a:xfrm>
              <a:off x="7688847" y="5262081"/>
              <a:ext cx="312737" cy="766763"/>
            </a:xfrm>
            <a:custGeom>
              <a:avLst/>
              <a:gdLst>
                <a:gd name="T0" fmla="*/ 41 w 65"/>
                <a:gd name="T1" fmla="*/ 0 h 160"/>
                <a:gd name="T2" fmla="*/ 25 w 65"/>
                <a:gd name="T3" fmla="*/ 0 h 160"/>
                <a:gd name="T4" fmla="*/ 17 w 65"/>
                <a:gd name="T5" fmla="*/ 6 h 160"/>
                <a:gd name="T6" fmla="*/ 1 w 65"/>
                <a:gd name="T7" fmla="*/ 86 h 160"/>
                <a:gd name="T8" fmla="*/ 2 w 65"/>
                <a:gd name="T9" fmla="*/ 93 h 160"/>
                <a:gd name="T10" fmla="*/ 9 w 65"/>
                <a:gd name="T11" fmla="*/ 96 h 160"/>
                <a:gd name="T12" fmla="*/ 9 w 65"/>
                <a:gd name="T13" fmla="*/ 152 h 160"/>
                <a:gd name="T14" fmla="*/ 17 w 65"/>
                <a:gd name="T15" fmla="*/ 160 h 160"/>
                <a:gd name="T16" fmla="*/ 25 w 65"/>
                <a:gd name="T17" fmla="*/ 152 h 160"/>
                <a:gd name="T18" fmla="*/ 25 w 65"/>
                <a:gd name="T19" fmla="*/ 96 h 160"/>
                <a:gd name="T20" fmla="*/ 41 w 65"/>
                <a:gd name="T21" fmla="*/ 96 h 160"/>
                <a:gd name="T22" fmla="*/ 41 w 65"/>
                <a:gd name="T23" fmla="*/ 152 h 160"/>
                <a:gd name="T24" fmla="*/ 49 w 65"/>
                <a:gd name="T25" fmla="*/ 160 h 160"/>
                <a:gd name="T26" fmla="*/ 57 w 65"/>
                <a:gd name="T27" fmla="*/ 152 h 160"/>
                <a:gd name="T28" fmla="*/ 57 w 65"/>
                <a:gd name="T29" fmla="*/ 96 h 160"/>
                <a:gd name="T30" fmla="*/ 63 w 65"/>
                <a:gd name="T31" fmla="*/ 93 h 160"/>
                <a:gd name="T32" fmla="*/ 65 w 65"/>
                <a:gd name="T33" fmla="*/ 86 h 160"/>
                <a:gd name="T34" fmla="*/ 49 w 65"/>
                <a:gd name="T35" fmla="*/ 6 h 160"/>
                <a:gd name="T36" fmla="*/ 41 w 65"/>
                <a:gd name="T37" fmla="*/ 0 h 160"/>
                <a:gd name="T38" fmla="*/ 31 w 65"/>
                <a:gd name="T39" fmla="*/ 16 h 160"/>
                <a:gd name="T40" fmla="*/ 34 w 65"/>
                <a:gd name="T41" fmla="*/ 16 h 160"/>
                <a:gd name="T42" fmla="*/ 47 w 65"/>
                <a:gd name="T43" fmla="*/ 80 h 160"/>
                <a:gd name="T44" fmla="*/ 18 w 65"/>
                <a:gd name="T45" fmla="*/ 80 h 160"/>
                <a:gd name="T46" fmla="*/ 31 w 65"/>
                <a:gd name="T47" fmla="*/ 1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5" h="160">
                  <a:moveTo>
                    <a:pt x="41" y="0"/>
                  </a:moveTo>
                  <a:cubicBezTo>
                    <a:pt x="25" y="0"/>
                    <a:pt x="25" y="0"/>
                    <a:pt x="25" y="0"/>
                  </a:cubicBezTo>
                  <a:cubicBezTo>
                    <a:pt x="21" y="0"/>
                    <a:pt x="18" y="2"/>
                    <a:pt x="17" y="6"/>
                  </a:cubicBezTo>
                  <a:cubicBezTo>
                    <a:pt x="1" y="86"/>
                    <a:pt x="1" y="86"/>
                    <a:pt x="1" y="86"/>
                  </a:cubicBezTo>
                  <a:cubicBezTo>
                    <a:pt x="0" y="88"/>
                    <a:pt x="1" y="91"/>
                    <a:pt x="2" y="93"/>
                  </a:cubicBezTo>
                  <a:cubicBezTo>
                    <a:pt x="4" y="95"/>
                    <a:pt x="6" y="96"/>
                    <a:pt x="9" y="96"/>
                  </a:cubicBezTo>
                  <a:cubicBezTo>
                    <a:pt x="9" y="152"/>
                    <a:pt x="9" y="152"/>
                    <a:pt x="9" y="152"/>
                  </a:cubicBezTo>
                  <a:cubicBezTo>
                    <a:pt x="9" y="156"/>
                    <a:pt x="12" y="160"/>
                    <a:pt x="17" y="160"/>
                  </a:cubicBezTo>
                  <a:cubicBezTo>
                    <a:pt x="21" y="160"/>
                    <a:pt x="25" y="156"/>
                    <a:pt x="25" y="152"/>
                  </a:cubicBezTo>
                  <a:cubicBezTo>
                    <a:pt x="25" y="96"/>
                    <a:pt x="25" y="96"/>
                    <a:pt x="25" y="96"/>
                  </a:cubicBezTo>
                  <a:cubicBezTo>
                    <a:pt x="41" y="96"/>
                    <a:pt x="41" y="96"/>
                    <a:pt x="41" y="96"/>
                  </a:cubicBezTo>
                  <a:cubicBezTo>
                    <a:pt x="41" y="152"/>
                    <a:pt x="41" y="152"/>
                    <a:pt x="41" y="152"/>
                  </a:cubicBezTo>
                  <a:cubicBezTo>
                    <a:pt x="41" y="156"/>
                    <a:pt x="44" y="160"/>
                    <a:pt x="49" y="160"/>
                  </a:cubicBezTo>
                  <a:cubicBezTo>
                    <a:pt x="53" y="160"/>
                    <a:pt x="57" y="156"/>
                    <a:pt x="57" y="152"/>
                  </a:cubicBezTo>
                  <a:cubicBezTo>
                    <a:pt x="57" y="96"/>
                    <a:pt x="57" y="96"/>
                    <a:pt x="57" y="96"/>
                  </a:cubicBezTo>
                  <a:cubicBezTo>
                    <a:pt x="59" y="96"/>
                    <a:pt x="61" y="95"/>
                    <a:pt x="63" y="93"/>
                  </a:cubicBezTo>
                  <a:cubicBezTo>
                    <a:pt x="64" y="91"/>
                    <a:pt x="65" y="88"/>
                    <a:pt x="65" y="86"/>
                  </a:cubicBezTo>
                  <a:cubicBezTo>
                    <a:pt x="49" y="6"/>
                    <a:pt x="49" y="6"/>
                    <a:pt x="49" y="6"/>
                  </a:cubicBezTo>
                  <a:cubicBezTo>
                    <a:pt x="48" y="2"/>
                    <a:pt x="44" y="0"/>
                    <a:pt x="41" y="0"/>
                  </a:cubicBezTo>
                  <a:close/>
                  <a:moveTo>
                    <a:pt x="31" y="16"/>
                  </a:moveTo>
                  <a:cubicBezTo>
                    <a:pt x="34" y="16"/>
                    <a:pt x="34" y="16"/>
                    <a:pt x="34" y="16"/>
                  </a:cubicBezTo>
                  <a:cubicBezTo>
                    <a:pt x="47" y="80"/>
                    <a:pt x="47" y="80"/>
                    <a:pt x="47" y="80"/>
                  </a:cubicBezTo>
                  <a:cubicBezTo>
                    <a:pt x="18" y="80"/>
                    <a:pt x="18" y="80"/>
                    <a:pt x="18" y="80"/>
                  </a:cubicBezTo>
                  <a:lnTo>
                    <a:pt x="31"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16">
              <a:extLst>
                <a:ext uri="{FF2B5EF4-FFF2-40B4-BE49-F238E27FC236}">
                  <a16:creationId xmlns:a16="http://schemas.microsoft.com/office/drawing/2014/main" id="{F8E67497-5198-4B8C-A420-81DE86930337}"/>
                </a:ext>
              </a:extLst>
            </p:cNvPr>
            <p:cNvSpPr>
              <a:spLocks noEditPoints="1"/>
            </p:cNvSpPr>
            <p:nvPr/>
          </p:nvSpPr>
          <p:spPr bwMode="auto">
            <a:xfrm>
              <a:off x="7731710" y="4955694"/>
              <a:ext cx="231775" cy="230188"/>
            </a:xfrm>
            <a:custGeom>
              <a:avLst/>
              <a:gdLst>
                <a:gd name="T0" fmla="*/ 24 w 48"/>
                <a:gd name="T1" fmla="*/ 48 h 48"/>
                <a:gd name="T2" fmla="*/ 48 w 48"/>
                <a:gd name="T3" fmla="*/ 24 h 48"/>
                <a:gd name="T4" fmla="*/ 24 w 48"/>
                <a:gd name="T5" fmla="*/ 0 h 48"/>
                <a:gd name="T6" fmla="*/ 0 w 48"/>
                <a:gd name="T7" fmla="*/ 24 h 48"/>
                <a:gd name="T8" fmla="*/ 24 w 48"/>
                <a:gd name="T9" fmla="*/ 48 h 48"/>
                <a:gd name="T10" fmla="*/ 24 w 48"/>
                <a:gd name="T11" fmla="*/ 16 h 48"/>
                <a:gd name="T12" fmla="*/ 32 w 48"/>
                <a:gd name="T13" fmla="*/ 24 h 48"/>
                <a:gd name="T14" fmla="*/ 24 w 48"/>
                <a:gd name="T15" fmla="*/ 32 h 48"/>
                <a:gd name="T16" fmla="*/ 16 w 48"/>
                <a:gd name="T17" fmla="*/ 24 h 48"/>
                <a:gd name="T18" fmla="*/ 24 w 48"/>
                <a:gd name="T19" fmla="*/ 1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37" y="48"/>
                    <a:pt x="48" y="37"/>
                    <a:pt x="48" y="24"/>
                  </a:cubicBezTo>
                  <a:cubicBezTo>
                    <a:pt x="48" y="10"/>
                    <a:pt x="37" y="0"/>
                    <a:pt x="24" y="0"/>
                  </a:cubicBezTo>
                  <a:cubicBezTo>
                    <a:pt x="10" y="0"/>
                    <a:pt x="0" y="10"/>
                    <a:pt x="0" y="24"/>
                  </a:cubicBezTo>
                  <a:cubicBezTo>
                    <a:pt x="0" y="37"/>
                    <a:pt x="10" y="48"/>
                    <a:pt x="24" y="48"/>
                  </a:cubicBezTo>
                  <a:close/>
                  <a:moveTo>
                    <a:pt x="24" y="16"/>
                  </a:moveTo>
                  <a:cubicBezTo>
                    <a:pt x="28" y="16"/>
                    <a:pt x="32" y="19"/>
                    <a:pt x="32" y="24"/>
                  </a:cubicBezTo>
                  <a:cubicBezTo>
                    <a:pt x="32" y="28"/>
                    <a:pt x="28" y="32"/>
                    <a:pt x="24" y="32"/>
                  </a:cubicBezTo>
                  <a:cubicBezTo>
                    <a:pt x="19" y="32"/>
                    <a:pt x="16" y="28"/>
                    <a:pt x="16" y="24"/>
                  </a:cubicBezTo>
                  <a:cubicBezTo>
                    <a:pt x="16" y="19"/>
                    <a:pt x="19" y="16"/>
                    <a:pt x="24"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7">
              <a:extLst>
                <a:ext uri="{FF2B5EF4-FFF2-40B4-BE49-F238E27FC236}">
                  <a16:creationId xmlns:a16="http://schemas.microsoft.com/office/drawing/2014/main" id="{E51F5A35-F319-4615-A85F-60756F91190D}"/>
                </a:ext>
              </a:extLst>
            </p:cNvPr>
            <p:cNvSpPr>
              <a:spLocks noEditPoints="1"/>
            </p:cNvSpPr>
            <p:nvPr/>
          </p:nvSpPr>
          <p:spPr bwMode="auto">
            <a:xfrm>
              <a:off x="6923672" y="5262081"/>
              <a:ext cx="307975" cy="766763"/>
            </a:xfrm>
            <a:custGeom>
              <a:avLst/>
              <a:gdLst>
                <a:gd name="T0" fmla="*/ 56 w 64"/>
                <a:gd name="T1" fmla="*/ 0 h 160"/>
                <a:gd name="T2" fmla="*/ 8 w 64"/>
                <a:gd name="T3" fmla="*/ 0 h 160"/>
                <a:gd name="T4" fmla="*/ 0 w 64"/>
                <a:gd name="T5" fmla="*/ 8 h 160"/>
                <a:gd name="T6" fmla="*/ 0 w 64"/>
                <a:gd name="T7" fmla="*/ 72 h 160"/>
                <a:gd name="T8" fmla="*/ 8 w 64"/>
                <a:gd name="T9" fmla="*/ 80 h 160"/>
                <a:gd name="T10" fmla="*/ 8 w 64"/>
                <a:gd name="T11" fmla="*/ 152 h 160"/>
                <a:gd name="T12" fmla="*/ 16 w 64"/>
                <a:gd name="T13" fmla="*/ 160 h 160"/>
                <a:gd name="T14" fmla="*/ 24 w 64"/>
                <a:gd name="T15" fmla="*/ 152 h 160"/>
                <a:gd name="T16" fmla="*/ 24 w 64"/>
                <a:gd name="T17" fmla="*/ 80 h 160"/>
                <a:gd name="T18" fmla="*/ 40 w 64"/>
                <a:gd name="T19" fmla="*/ 80 h 160"/>
                <a:gd name="T20" fmla="*/ 40 w 64"/>
                <a:gd name="T21" fmla="*/ 152 h 160"/>
                <a:gd name="T22" fmla="*/ 48 w 64"/>
                <a:gd name="T23" fmla="*/ 160 h 160"/>
                <a:gd name="T24" fmla="*/ 56 w 64"/>
                <a:gd name="T25" fmla="*/ 152 h 160"/>
                <a:gd name="T26" fmla="*/ 56 w 64"/>
                <a:gd name="T27" fmla="*/ 80 h 160"/>
                <a:gd name="T28" fmla="*/ 64 w 64"/>
                <a:gd name="T29" fmla="*/ 72 h 160"/>
                <a:gd name="T30" fmla="*/ 64 w 64"/>
                <a:gd name="T31" fmla="*/ 8 h 160"/>
                <a:gd name="T32" fmla="*/ 56 w 64"/>
                <a:gd name="T33" fmla="*/ 0 h 160"/>
                <a:gd name="T34" fmla="*/ 16 w 64"/>
                <a:gd name="T35" fmla="*/ 16 h 160"/>
                <a:gd name="T36" fmla="*/ 48 w 64"/>
                <a:gd name="T37" fmla="*/ 16 h 160"/>
                <a:gd name="T38" fmla="*/ 48 w 64"/>
                <a:gd name="T39" fmla="*/ 64 h 160"/>
                <a:gd name="T40" fmla="*/ 16 w 64"/>
                <a:gd name="T41" fmla="*/ 64 h 160"/>
                <a:gd name="T42" fmla="*/ 16 w 64"/>
                <a:gd name="T43" fmla="*/ 1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4" h="160">
                  <a:moveTo>
                    <a:pt x="56" y="0"/>
                  </a:moveTo>
                  <a:cubicBezTo>
                    <a:pt x="8" y="0"/>
                    <a:pt x="8" y="0"/>
                    <a:pt x="8" y="0"/>
                  </a:cubicBezTo>
                  <a:cubicBezTo>
                    <a:pt x="3" y="0"/>
                    <a:pt x="0" y="3"/>
                    <a:pt x="0" y="8"/>
                  </a:cubicBezTo>
                  <a:cubicBezTo>
                    <a:pt x="0" y="72"/>
                    <a:pt x="0" y="72"/>
                    <a:pt x="0" y="72"/>
                  </a:cubicBezTo>
                  <a:cubicBezTo>
                    <a:pt x="0" y="76"/>
                    <a:pt x="3" y="80"/>
                    <a:pt x="8" y="80"/>
                  </a:cubicBezTo>
                  <a:cubicBezTo>
                    <a:pt x="8" y="152"/>
                    <a:pt x="8" y="152"/>
                    <a:pt x="8" y="152"/>
                  </a:cubicBezTo>
                  <a:cubicBezTo>
                    <a:pt x="8" y="156"/>
                    <a:pt x="11" y="160"/>
                    <a:pt x="16" y="160"/>
                  </a:cubicBezTo>
                  <a:cubicBezTo>
                    <a:pt x="20" y="160"/>
                    <a:pt x="24" y="156"/>
                    <a:pt x="24" y="152"/>
                  </a:cubicBezTo>
                  <a:cubicBezTo>
                    <a:pt x="24" y="80"/>
                    <a:pt x="24" y="80"/>
                    <a:pt x="24" y="80"/>
                  </a:cubicBezTo>
                  <a:cubicBezTo>
                    <a:pt x="40" y="80"/>
                    <a:pt x="40" y="80"/>
                    <a:pt x="40" y="80"/>
                  </a:cubicBezTo>
                  <a:cubicBezTo>
                    <a:pt x="40" y="152"/>
                    <a:pt x="40" y="152"/>
                    <a:pt x="40" y="152"/>
                  </a:cubicBezTo>
                  <a:cubicBezTo>
                    <a:pt x="40" y="156"/>
                    <a:pt x="43" y="160"/>
                    <a:pt x="48" y="160"/>
                  </a:cubicBezTo>
                  <a:cubicBezTo>
                    <a:pt x="52" y="160"/>
                    <a:pt x="56" y="156"/>
                    <a:pt x="56" y="152"/>
                  </a:cubicBezTo>
                  <a:cubicBezTo>
                    <a:pt x="56" y="80"/>
                    <a:pt x="56" y="80"/>
                    <a:pt x="56" y="80"/>
                  </a:cubicBezTo>
                  <a:cubicBezTo>
                    <a:pt x="60" y="80"/>
                    <a:pt x="64" y="76"/>
                    <a:pt x="64" y="72"/>
                  </a:cubicBezTo>
                  <a:cubicBezTo>
                    <a:pt x="64" y="8"/>
                    <a:pt x="64" y="8"/>
                    <a:pt x="64" y="8"/>
                  </a:cubicBezTo>
                  <a:cubicBezTo>
                    <a:pt x="64" y="3"/>
                    <a:pt x="60" y="0"/>
                    <a:pt x="56" y="0"/>
                  </a:cubicBezTo>
                  <a:close/>
                  <a:moveTo>
                    <a:pt x="16" y="16"/>
                  </a:moveTo>
                  <a:cubicBezTo>
                    <a:pt x="48" y="16"/>
                    <a:pt x="48" y="16"/>
                    <a:pt x="48" y="16"/>
                  </a:cubicBezTo>
                  <a:cubicBezTo>
                    <a:pt x="48" y="64"/>
                    <a:pt x="48" y="64"/>
                    <a:pt x="48" y="64"/>
                  </a:cubicBezTo>
                  <a:cubicBezTo>
                    <a:pt x="16" y="64"/>
                    <a:pt x="16" y="64"/>
                    <a:pt x="16" y="64"/>
                  </a:cubicBezTo>
                  <a:lnTo>
                    <a:pt x="16"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a:extLst>
                <a:ext uri="{FF2B5EF4-FFF2-40B4-BE49-F238E27FC236}">
                  <a16:creationId xmlns:a16="http://schemas.microsoft.com/office/drawing/2014/main" id="{62CD7B17-109F-4CEB-AE73-EFBAE6883FCC}"/>
                </a:ext>
              </a:extLst>
            </p:cNvPr>
            <p:cNvSpPr>
              <a:spLocks noEditPoints="1"/>
            </p:cNvSpPr>
            <p:nvPr/>
          </p:nvSpPr>
          <p:spPr bwMode="auto">
            <a:xfrm>
              <a:off x="6961772" y="4955694"/>
              <a:ext cx="231775" cy="230188"/>
            </a:xfrm>
            <a:custGeom>
              <a:avLst/>
              <a:gdLst>
                <a:gd name="T0" fmla="*/ 24 w 48"/>
                <a:gd name="T1" fmla="*/ 48 h 48"/>
                <a:gd name="T2" fmla="*/ 48 w 48"/>
                <a:gd name="T3" fmla="*/ 24 h 48"/>
                <a:gd name="T4" fmla="*/ 24 w 48"/>
                <a:gd name="T5" fmla="*/ 0 h 48"/>
                <a:gd name="T6" fmla="*/ 0 w 48"/>
                <a:gd name="T7" fmla="*/ 24 h 48"/>
                <a:gd name="T8" fmla="*/ 24 w 48"/>
                <a:gd name="T9" fmla="*/ 48 h 48"/>
                <a:gd name="T10" fmla="*/ 24 w 48"/>
                <a:gd name="T11" fmla="*/ 16 h 48"/>
                <a:gd name="T12" fmla="*/ 32 w 48"/>
                <a:gd name="T13" fmla="*/ 24 h 48"/>
                <a:gd name="T14" fmla="*/ 24 w 48"/>
                <a:gd name="T15" fmla="*/ 32 h 48"/>
                <a:gd name="T16" fmla="*/ 16 w 48"/>
                <a:gd name="T17" fmla="*/ 24 h 48"/>
                <a:gd name="T18" fmla="*/ 24 w 48"/>
                <a:gd name="T19" fmla="*/ 1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37" y="48"/>
                    <a:pt x="48" y="37"/>
                    <a:pt x="48" y="24"/>
                  </a:cubicBezTo>
                  <a:cubicBezTo>
                    <a:pt x="48" y="10"/>
                    <a:pt x="37" y="0"/>
                    <a:pt x="24" y="0"/>
                  </a:cubicBezTo>
                  <a:cubicBezTo>
                    <a:pt x="10" y="0"/>
                    <a:pt x="0" y="10"/>
                    <a:pt x="0" y="24"/>
                  </a:cubicBezTo>
                  <a:cubicBezTo>
                    <a:pt x="0" y="37"/>
                    <a:pt x="10" y="48"/>
                    <a:pt x="24" y="48"/>
                  </a:cubicBezTo>
                  <a:close/>
                  <a:moveTo>
                    <a:pt x="24" y="16"/>
                  </a:moveTo>
                  <a:cubicBezTo>
                    <a:pt x="28" y="16"/>
                    <a:pt x="32" y="19"/>
                    <a:pt x="32" y="24"/>
                  </a:cubicBezTo>
                  <a:cubicBezTo>
                    <a:pt x="32" y="28"/>
                    <a:pt x="28" y="32"/>
                    <a:pt x="24" y="32"/>
                  </a:cubicBezTo>
                  <a:cubicBezTo>
                    <a:pt x="19" y="32"/>
                    <a:pt x="16" y="28"/>
                    <a:pt x="16" y="24"/>
                  </a:cubicBezTo>
                  <a:cubicBezTo>
                    <a:pt x="16" y="19"/>
                    <a:pt x="19" y="16"/>
                    <a:pt x="24"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19">
              <a:extLst>
                <a:ext uri="{FF2B5EF4-FFF2-40B4-BE49-F238E27FC236}">
                  <a16:creationId xmlns:a16="http://schemas.microsoft.com/office/drawing/2014/main" id="{3C204F09-8412-49D0-9595-FB8F63E29398}"/>
                </a:ext>
              </a:extLst>
            </p:cNvPr>
            <p:cNvSpPr>
              <a:spLocks noEditPoints="1"/>
            </p:cNvSpPr>
            <p:nvPr/>
          </p:nvSpPr>
          <p:spPr bwMode="auto">
            <a:xfrm>
              <a:off x="7307847" y="5262081"/>
              <a:ext cx="309562" cy="766763"/>
            </a:xfrm>
            <a:custGeom>
              <a:avLst/>
              <a:gdLst>
                <a:gd name="T0" fmla="*/ 56 w 64"/>
                <a:gd name="T1" fmla="*/ 0 h 160"/>
                <a:gd name="T2" fmla="*/ 8 w 64"/>
                <a:gd name="T3" fmla="*/ 0 h 160"/>
                <a:gd name="T4" fmla="*/ 0 w 64"/>
                <a:gd name="T5" fmla="*/ 8 h 160"/>
                <a:gd name="T6" fmla="*/ 0 w 64"/>
                <a:gd name="T7" fmla="*/ 72 h 160"/>
                <a:gd name="T8" fmla="*/ 8 w 64"/>
                <a:gd name="T9" fmla="*/ 80 h 160"/>
                <a:gd name="T10" fmla="*/ 8 w 64"/>
                <a:gd name="T11" fmla="*/ 152 h 160"/>
                <a:gd name="T12" fmla="*/ 16 w 64"/>
                <a:gd name="T13" fmla="*/ 160 h 160"/>
                <a:gd name="T14" fmla="*/ 24 w 64"/>
                <a:gd name="T15" fmla="*/ 152 h 160"/>
                <a:gd name="T16" fmla="*/ 24 w 64"/>
                <a:gd name="T17" fmla="*/ 80 h 160"/>
                <a:gd name="T18" fmla="*/ 40 w 64"/>
                <a:gd name="T19" fmla="*/ 80 h 160"/>
                <a:gd name="T20" fmla="*/ 40 w 64"/>
                <a:gd name="T21" fmla="*/ 152 h 160"/>
                <a:gd name="T22" fmla="*/ 48 w 64"/>
                <a:gd name="T23" fmla="*/ 160 h 160"/>
                <a:gd name="T24" fmla="*/ 56 w 64"/>
                <a:gd name="T25" fmla="*/ 152 h 160"/>
                <a:gd name="T26" fmla="*/ 56 w 64"/>
                <a:gd name="T27" fmla="*/ 80 h 160"/>
                <a:gd name="T28" fmla="*/ 64 w 64"/>
                <a:gd name="T29" fmla="*/ 72 h 160"/>
                <a:gd name="T30" fmla="*/ 64 w 64"/>
                <a:gd name="T31" fmla="*/ 8 h 160"/>
                <a:gd name="T32" fmla="*/ 56 w 64"/>
                <a:gd name="T33" fmla="*/ 0 h 160"/>
                <a:gd name="T34" fmla="*/ 16 w 64"/>
                <a:gd name="T35" fmla="*/ 16 h 160"/>
                <a:gd name="T36" fmla="*/ 48 w 64"/>
                <a:gd name="T37" fmla="*/ 16 h 160"/>
                <a:gd name="T38" fmla="*/ 48 w 64"/>
                <a:gd name="T39" fmla="*/ 64 h 160"/>
                <a:gd name="T40" fmla="*/ 16 w 64"/>
                <a:gd name="T41" fmla="*/ 64 h 160"/>
                <a:gd name="T42" fmla="*/ 16 w 64"/>
                <a:gd name="T43" fmla="*/ 1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4" h="160">
                  <a:moveTo>
                    <a:pt x="56" y="0"/>
                  </a:moveTo>
                  <a:cubicBezTo>
                    <a:pt x="8" y="0"/>
                    <a:pt x="8" y="0"/>
                    <a:pt x="8" y="0"/>
                  </a:cubicBezTo>
                  <a:cubicBezTo>
                    <a:pt x="3" y="0"/>
                    <a:pt x="0" y="3"/>
                    <a:pt x="0" y="8"/>
                  </a:cubicBezTo>
                  <a:cubicBezTo>
                    <a:pt x="0" y="72"/>
                    <a:pt x="0" y="72"/>
                    <a:pt x="0" y="72"/>
                  </a:cubicBezTo>
                  <a:cubicBezTo>
                    <a:pt x="0" y="76"/>
                    <a:pt x="3" y="80"/>
                    <a:pt x="8" y="80"/>
                  </a:cubicBezTo>
                  <a:cubicBezTo>
                    <a:pt x="8" y="152"/>
                    <a:pt x="8" y="152"/>
                    <a:pt x="8" y="152"/>
                  </a:cubicBezTo>
                  <a:cubicBezTo>
                    <a:pt x="8" y="156"/>
                    <a:pt x="11" y="160"/>
                    <a:pt x="16" y="160"/>
                  </a:cubicBezTo>
                  <a:cubicBezTo>
                    <a:pt x="20" y="160"/>
                    <a:pt x="24" y="156"/>
                    <a:pt x="24" y="152"/>
                  </a:cubicBezTo>
                  <a:cubicBezTo>
                    <a:pt x="24" y="80"/>
                    <a:pt x="24" y="80"/>
                    <a:pt x="24" y="80"/>
                  </a:cubicBezTo>
                  <a:cubicBezTo>
                    <a:pt x="40" y="80"/>
                    <a:pt x="40" y="80"/>
                    <a:pt x="40" y="80"/>
                  </a:cubicBezTo>
                  <a:cubicBezTo>
                    <a:pt x="40" y="152"/>
                    <a:pt x="40" y="152"/>
                    <a:pt x="40" y="152"/>
                  </a:cubicBezTo>
                  <a:cubicBezTo>
                    <a:pt x="40" y="156"/>
                    <a:pt x="43" y="160"/>
                    <a:pt x="48" y="160"/>
                  </a:cubicBezTo>
                  <a:cubicBezTo>
                    <a:pt x="52" y="160"/>
                    <a:pt x="56" y="156"/>
                    <a:pt x="56" y="152"/>
                  </a:cubicBezTo>
                  <a:cubicBezTo>
                    <a:pt x="56" y="80"/>
                    <a:pt x="56" y="80"/>
                    <a:pt x="56" y="80"/>
                  </a:cubicBezTo>
                  <a:cubicBezTo>
                    <a:pt x="60" y="80"/>
                    <a:pt x="64" y="76"/>
                    <a:pt x="64" y="72"/>
                  </a:cubicBezTo>
                  <a:cubicBezTo>
                    <a:pt x="64" y="8"/>
                    <a:pt x="64" y="8"/>
                    <a:pt x="64" y="8"/>
                  </a:cubicBezTo>
                  <a:cubicBezTo>
                    <a:pt x="64" y="3"/>
                    <a:pt x="60" y="0"/>
                    <a:pt x="56" y="0"/>
                  </a:cubicBezTo>
                  <a:close/>
                  <a:moveTo>
                    <a:pt x="16" y="16"/>
                  </a:moveTo>
                  <a:cubicBezTo>
                    <a:pt x="48" y="16"/>
                    <a:pt x="48" y="16"/>
                    <a:pt x="48" y="16"/>
                  </a:cubicBezTo>
                  <a:cubicBezTo>
                    <a:pt x="48" y="64"/>
                    <a:pt x="48" y="64"/>
                    <a:pt x="48" y="64"/>
                  </a:cubicBezTo>
                  <a:cubicBezTo>
                    <a:pt x="16" y="64"/>
                    <a:pt x="16" y="64"/>
                    <a:pt x="16" y="64"/>
                  </a:cubicBezTo>
                  <a:lnTo>
                    <a:pt x="16"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0">
              <a:extLst>
                <a:ext uri="{FF2B5EF4-FFF2-40B4-BE49-F238E27FC236}">
                  <a16:creationId xmlns:a16="http://schemas.microsoft.com/office/drawing/2014/main" id="{26787698-7ED7-4E73-B3B2-A0F5B3AD326D}"/>
                </a:ext>
              </a:extLst>
            </p:cNvPr>
            <p:cNvSpPr>
              <a:spLocks noEditPoints="1"/>
            </p:cNvSpPr>
            <p:nvPr/>
          </p:nvSpPr>
          <p:spPr bwMode="auto">
            <a:xfrm>
              <a:off x="7347535" y="4955694"/>
              <a:ext cx="230187" cy="230188"/>
            </a:xfrm>
            <a:custGeom>
              <a:avLst/>
              <a:gdLst>
                <a:gd name="T0" fmla="*/ 24 w 48"/>
                <a:gd name="T1" fmla="*/ 48 h 48"/>
                <a:gd name="T2" fmla="*/ 48 w 48"/>
                <a:gd name="T3" fmla="*/ 24 h 48"/>
                <a:gd name="T4" fmla="*/ 24 w 48"/>
                <a:gd name="T5" fmla="*/ 0 h 48"/>
                <a:gd name="T6" fmla="*/ 0 w 48"/>
                <a:gd name="T7" fmla="*/ 24 h 48"/>
                <a:gd name="T8" fmla="*/ 24 w 48"/>
                <a:gd name="T9" fmla="*/ 48 h 48"/>
                <a:gd name="T10" fmla="*/ 24 w 48"/>
                <a:gd name="T11" fmla="*/ 16 h 48"/>
                <a:gd name="T12" fmla="*/ 32 w 48"/>
                <a:gd name="T13" fmla="*/ 24 h 48"/>
                <a:gd name="T14" fmla="*/ 24 w 48"/>
                <a:gd name="T15" fmla="*/ 32 h 48"/>
                <a:gd name="T16" fmla="*/ 16 w 48"/>
                <a:gd name="T17" fmla="*/ 24 h 48"/>
                <a:gd name="T18" fmla="*/ 24 w 48"/>
                <a:gd name="T19" fmla="*/ 1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37" y="48"/>
                    <a:pt x="48" y="37"/>
                    <a:pt x="48" y="24"/>
                  </a:cubicBezTo>
                  <a:cubicBezTo>
                    <a:pt x="48" y="10"/>
                    <a:pt x="37" y="0"/>
                    <a:pt x="24" y="0"/>
                  </a:cubicBezTo>
                  <a:cubicBezTo>
                    <a:pt x="10" y="0"/>
                    <a:pt x="0" y="10"/>
                    <a:pt x="0" y="24"/>
                  </a:cubicBezTo>
                  <a:cubicBezTo>
                    <a:pt x="0" y="37"/>
                    <a:pt x="10" y="48"/>
                    <a:pt x="24" y="48"/>
                  </a:cubicBezTo>
                  <a:close/>
                  <a:moveTo>
                    <a:pt x="24" y="16"/>
                  </a:moveTo>
                  <a:cubicBezTo>
                    <a:pt x="28" y="16"/>
                    <a:pt x="32" y="19"/>
                    <a:pt x="32" y="24"/>
                  </a:cubicBezTo>
                  <a:cubicBezTo>
                    <a:pt x="32" y="28"/>
                    <a:pt x="28" y="32"/>
                    <a:pt x="24" y="32"/>
                  </a:cubicBezTo>
                  <a:cubicBezTo>
                    <a:pt x="19" y="32"/>
                    <a:pt x="16" y="28"/>
                    <a:pt x="16" y="24"/>
                  </a:cubicBezTo>
                  <a:cubicBezTo>
                    <a:pt x="16" y="19"/>
                    <a:pt x="19" y="16"/>
                    <a:pt x="24"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5" name="Freeform 21">
              <a:extLst>
                <a:ext uri="{FF2B5EF4-FFF2-40B4-BE49-F238E27FC236}">
                  <a16:creationId xmlns:a16="http://schemas.microsoft.com/office/drawing/2014/main" id="{7753C659-E8A6-4540-B7B1-1FEEB7B27CD1}"/>
                </a:ext>
              </a:extLst>
            </p:cNvPr>
            <p:cNvSpPr>
              <a:spLocks noEditPoints="1"/>
            </p:cNvSpPr>
            <p:nvPr/>
          </p:nvSpPr>
          <p:spPr bwMode="auto">
            <a:xfrm>
              <a:off x="6537910" y="4611206"/>
              <a:ext cx="1849437" cy="1838325"/>
            </a:xfrm>
            <a:custGeom>
              <a:avLst/>
              <a:gdLst>
                <a:gd name="T0" fmla="*/ 192 w 384"/>
                <a:gd name="T1" fmla="*/ 0 h 384"/>
                <a:gd name="T2" fmla="*/ 0 w 384"/>
                <a:gd name="T3" fmla="*/ 192 h 384"/>
                <a:gd name="T4" fmla="*/ 192 w 384"/>
                <a:gd name="T5" fmla="*/ 384 h 384"/>
                <a:gd name="T6" fmla="*/ 384 w 384"/>
                <a:gd name="T7" fmla="*/ 192 h 384"/>
                <a:gd name="T8" fmla="*/ 192 w 384"/>
                <a:gd name="T9" fmla="*/ 0 h 384"/>
                <a:gd name="T10" fmla="*/ 192 w 384"/>
                <a:gd name="T11" fmla="*/ 368 h 384"/>
                <a:gd name="T12" fmla="*/ 16 w 384"/>
                <a:gd name="T13" fmla="*/ 192 h 384"/>
                <a:gd name="T14" fmla="*/ 192 w 384"/>
                <a:gd name="T15" fmla="*/ 16 h 384"/>
                <a:gd name="T16" fmla="*/ 368 w 384"/>
                <a:gd name="T17" fmla="*/ 192 h 384"/>
                <a:gd name="T18" fmla="*/ 192 w 384"/>
                <a:gd name="T19" fmla="*/ 368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4" h="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68"/>
                  </a:moveTo>
                  <a:cubicBezTo>
                    <a:pt x="95" y="368"/>
                    <a:pt x="16" y="289"/>
                    <a:pt x="16" y="192"/>
                  </a:cubicBezTo>
                  <a:cubicBezTo>
                    <a:pt x="16" y="95"/>
                    <a:pt x="95" y="16"/>
                    <a:pt x="192" y="16"/>
                  </a:cubicBezTo>
                  <a:cubicBezTo>
                    <a:pt x="289" y="16"/>
                    <a:pt x="368" y="95"/>
                    <a:pt x="368" y="192"/>
                  </a:cubicBezTo>
                  <a:cubicBezTo>
                    <a:pt x="368" y="289"/>
                    <a:pt x="289" y="368"/>
                    <a:pt x="192" y="3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grpSp>
        <p:nvGrpSpPr>
          <p:cNvPr id="16" name="Group 639">
            <a:extLst>
              <a:ext uri="{FF2B5EF4-FFF2-40B4-BE49-F238E27FC236}">
                <a16:creationId xmlns:a16="http://schemas.microsoft.com/office/drawing/2014/main" id="{B4E55E4D-9AA8-4F85-98AB-15662E357701}"/>
              </a:ext>
            </a:extLst>
          </p:cNvPr>
          <p:cNvGrpSpPr>
            <a:grpSpLocks noChangeAspect="1"/>
          </p:cNvGrpSpPr>
          <p:nvPr/>
        </p:nvGrpSpPr>
        <p:grpSpPr bwMode="auto">
          <a:xfrm>
            <a:off x="854892" y="4473316"/>
            <a:ext cx="647320" cy="649225"/>
            <a:chOff x="5418" y="2871"/>
            <a:chExt cx="340" cy="341"/>
          </a:xfrm>
          <a:solidFill>
            <a:srgbClr val="0076A8"/>
          </a:solidFill>
        </p:grpSpPr>
        <p:sp>
          <p:nvSpPr>
            <p:cNvPr id="17" name="Freeform 640">
              <a:extLst>
                <a:ext uri="{FF2B5EF4-FFF2-40B4-BE49-F238E27FC236}">
                  <a16:creationId xmlns:a16="http://schemas.microsoft.com/office/drawing/2014/main" id="{E0EF7130-5D2A-4EFC-B525-354C17FFD51C}"/>
                </a:ext>
              </a:extLst>
            </p:cNvPr>
            <p:cNvSpPr>
              <a:spLocks noEditPoints="1"/>
            </p:cNvSpPr>
            <p:nvPr/>
          </p:nvSpPr>
          <p:spPr bwMode="auto">
            <a:xfrm>
              <a:off x="5481" y="2948"/>
              <a:ext cx="214" cy="157"/>
            </a:xfrm>
            <a:custGeom>
              <a:avLst/>
              <a:gdLst>
                <a:gd name="T0" fmla="*/ 182 w 322"/>
                <a:gd name="T1" fmla="*/ 30 h 236"/>
                <a:gd name="T2" fmla="*/ 175 w 322"/>
                <a:gd name="T3" fmla="*/ 23 h 236"/>
                <a:gd name="T4" fmla="*/ 166 w 322"/>
                <a:gd name="T5" fmla="*/ 24 h 236"/>
                <a:gd name="T6" fmla="*/ 6 w 322"/>
                <a:gd name="T7" fmla="*/ 120 h 236"/>
                <a:gd name="T8" fmla="*/ 1 w 322"/>
                <a:gd name="T9" fmla="*/ 132 h 236"/>
                <a:gd name="T10" fmla="*/ 15 w 322"/>
                <a:gd name="T11" fmla="*/ 185 h 236"/>
                <a:gd name="T12" fmla="*/ 25 w 322"/>
                <a:gd name="T13" fmla="*/ 193 h 236"/>
                <a:gd name="T14" fmla="*/ 75 w 322"/>
                <a:gd name="T15" fmla="*/ 193 h 236"/>
                <a:gd name="T16" fmla="*/ 75 w 322"/>
                <a:gd name="T17" fmla="*/ 193 h 236"/>
                <a:gd name="T18" fmla="*/ 118 w 322"/>
                <a:gd name="T19" fmla="*/ 236 h 236"/>
                <a:gd name="T20" fmla="*/ 161 w 322"/>
                <a:gd name="T21" fmla="*/ 193 h 236"/>
                <a:gd name="T22" fmla="*/ 161 w 322"/>
                <a:gd name="T23" fmla="*/ 193 h 236"/>
                <a:gd name="T24" fmla="*/ 214 w 322"/>
                <a:gd name="T25" fmla="*/ 193 h 236"/>
                <a:gd name="T26" fmla="*/ 214 w 322"/>
                <a:gd name="T27" fmla="*/ 193 h 236"/>
                <a:gd name="T28" fmla="*/ 223 w 322"/>
                <a:gd name="T29" fmla="*/ 189 h 236"/>
                <a:gd name="T30" fmla="*/ 224 w 322"/>
                <a:gd name="T31" fmla="*/ 179 h 236"/>
                <a:gd name="T32" fmla="*/ 182 w 322"/>
                <a:gd name="T33" fmla="*/ 30 h 236"/>
                <a:gd name="T34" fmla="*/ 139 w 322"/>
                <a:gd name="T35" fmla="*/ 193 h 236"/>
                <a:gd name="T36" fmla="*/ 118 w 322"/>
                <a:gd name="T37" fmla="*/ 214 h 236"/>
                <a:gd name="T38" fmla="*/ 97 w 322"/>
                <a:gd name="T39" fmla="*/ 193 h 236"/>
                <a:gd name="T40" fmla="*/ 97 w 322"/>
                <a:gd name="T41" fmla="*/ 193 h 236"/>
                <a:gd name="T42" fmla="*/ 139 w 322"/>
                <a:gd name="T43" fmla="*/ 193 h 236"/>
                <a:gd name="T44" fmla="*/ 139 w 322"/>
                <a:gd name="T45" fmla="*/ 193 h 236"/>
                <a:gd name="T46" fmla="*/ 33 w 322"/>
                <a:gd name="T47" fmla="*/ 172 h 236"/>
                <a:gd name="T48" fmla="*/ 24 w 322"/>
                <a:gd name="T49" fmla="*/ 134 h 236"/>
                <a:gd name="T50" fmla="*/ 165 w 322"/>
                <a:gd name="T51" fmla="*/ 49 h 236"/>
                <a:gd name="T52" fmla="*/ 200 w 322"/>
                <a:gd name="T53" fmla="*/ 172 h 236"/>
                <a:gd name="T54" fmla="*/ 33 w 322"/>
                <a:gd name="T55" fmla="*/ 172 h 236"/>
                <a:gd name="T56" fmla="*/ 238 w 322"/>
                <a:gd name="T57" fmla="*/ 107 h 236"/>
                <a:gd name="T58" fmla="*/ 235 w 322"/>
                <a:gd name="T59" fmla="*/ 108 h 236"/>
                <a:gd name="T60" fmla="*/ 225 w 322"/>
                <a:gd name="T61" fmla="*/ 100 h 236"/>
                <a:gd name="T62" fmla="*/ 232 w 322"/>
                <a:gd name="T63" fmla="*/ 87 h 236"/>
                <a:gd name="T64" fmla="*/ 307 w 322"/>
                <a:gd name="T65" fmla="*/ 65 h 236"/>
                <a:gd name="T66" fmla="*/ 320 w 322"/>
                <a:gd name="T67" fmla="*/ 73 h 236"/>
                <a:gd name="T68" fmla="*/ 313 w 322"/>
                <a:gd name="T69" fmla="*/ 86 h 236"/>
                <a:gd name="T70" fmla="*/ 238 w 322"/>
                <a:gd name="T71" fmla="*/ 107 h 236"/>
                <a:gd name="T72" fmla="*/ 206 w 322"/>
                <a:gd name="T73" fmla="*/ 61 h 236"/>
                <a:gd name="T74" fmla="*/ 207 w 322"/>
                <a:gd name="T75" fmla="*/ 46 h 236"/>
                <a:gd name="T76" fmla="*/ 261 w 322"/>
                <a:gd name="T77" fmla="*/ 3 h 236"/>
                <a:gd name="T78" fmla="*/ 276 w 322"/>
                <a:gd name="T79" fmla="*/ 5 h 236"/>
                <a:gd name="T80" fmla="*/ 274 w 322"/>
                <a:gd name="T81" fmla="*/ 20 h 236"/>
                <a:gd name="T82" fmla="*/ 221 w 322"/>
                <a:gd name="T83" fmla="*/ 63 h 236"/>
                <a:gd name="T84" fmla="*/ 214 w 322"/>
                <a:gd name="T85" fmla="*/ 65 h 236"/>
                <a:gd name="T86" fmla="*/ 206 w 322"/>
                <a:gd name="T87" fmla="*/ 61 h 236"/>
                <a:gd name="T88" fmla="*/ 321 w 322"/>
                <a:gd name="T89" fmla="*/ 163 h 236"/>
                <a:gd name="T90" fmla="*/ 310 w 322"/>
                <a:gd name="T91" fmla="*/ 172 h 236"/>
                <a:gd name="T92" fmla="*/ 308 w 322"/>
                <a:gd name="T93" fmla="*/ 172 h 236"/>
                <a:gd name="T94" fmla="*/ 244 w 322"/>
                <a:gd name="T95" fmla="*/ 161 h 236"/>
                <a:gd name="T96" fmla="*/ 235 w 322"/>
                <a:gd name="T97" fmla="*/ 149 h 236"/>
                <a:gd name="T98" fmla="*/ 248 w 322"/>
                <a:gd name="T99" fmla="*/ 140 h 236"/>
                <a:gd name="T100" fmla="*/ 312 w 322"/>
                <a:gd name="T101" fmla="*/ 150 h 236"/>
                <a:gd name="T102" fmla="*/ 321 w 322"/>
                <a:gd name="T103" fmla="*/ 163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22" h="236">
                  <a:moveTo>
                    <a:pt x="182" y="30"/>
                  </a:moveTo>
                  <a:cubicBezTo>
                    <a:pt x="181" y="27"/>
                    <a:pt x="178" y="24"/>
                    <a:pt x="175" y="23"/>
                  </a:cubicBezTo>
                  <a:cubicBezTo>
                    <a:pt x="172" y="22"/>
                    <a:pt x="169" y="22"/>
                    <a:pt x="166" y="24"/>
                  </a:cubicBezTo>
                  <a:cubicBezTo>
                    <a:pt x="6" y="120"/>
                    <a:pt x="6" y="120"/>
                    <a:pt x="6" y="120"/>
                  </a:cubicBezTo>
                  <a:cubicBezTo>
                    <a:pt x="2" y="122"/>
                    <a:pt x="0" y="127"/>
                    <a:pt x="1" y="132"/>
                  </a:cubicBezTo>
                  <a:cubicBezTo>
                    <a:pt x="15" y="185"/>
                    <a:pt x="15" y="185"/>
                    <a:pt x="15" y="185"/>
                  </a:cubicBezTo>
                  <a:cubicBezTo>
                    <a:pt x="16" y="190"/>
                    <a:pt x="20" y="193"/>
                    <a:pt x="25" y="193"/>
                  </a:cubicBezTo>
                  <a:cubicBezTo>
                    <a:pt x="75" y="193"/>
                    <a:pt x="75" y="193"/>
                    <a:pt x="75" y="193"/>
                  </a:cubicBezTo>
                  <a:cubicBezTo>
                    <a:pt x="75" y="193"/>
                    <a:pt x="75" y="193"/>
                    <a:pt x="75" y="193"/>
                  </a:cubicBezTo>
                  <a:cubicBezTo>
                    <a:pt x="75" y="217"/>
                    <a:pt x="94" y="236"/>
                    <a:pt x="118" y="236"/>
                  </a:cubicBezTo>
                  <a:cubicBezTo>
                    <a:pt x="142" y="236"/>
                    <a:pt x="161" y="217"/>
                    <a:pt x="161" y="193"/>
                  </a:cubicBezTo>
                  <a:cubicBezTo>
                    <a:pt x="161" y="193"/>
                    <a:pt x="161" y="193"/>
                    <a:pt x="161" y="193"/>
                  </a:cubicBezTo>
                  <a:cubicBezTo>
                    <a:pt x="214" y="193"/>
                    <a:pt x="214" y="193"/>
                    <a:pt x="214" y="193"/>
                  </a:cubicBezTo>
                  <a:cubicBezTo>
                    <a:pt x="214" y="193"/>
                    <a:pt x="214" y="193"/>
                    <a:pt x="214" y="193"/>
                  </a:cubicBezTo>
                  <a:cubicBezTo>
                    <a:pt x="217" y="193"/>
                    <a:pt x="221" y="191"/>
                    <a:pt x="223" y="189"/>
                  </a:cubicBezTo>
                  <a:cubicBezTo>
                    <a:pt x="225" y="186"/>
                    <a:pt x="225" y="183"/>
                    <a:pt x="224" y="179"/>
                  </a:cubicBezTo>
                  <a:lnTo>
                    <a:pt x="182" y="30"/>
                  </a:lnTo>
                  <a:close/>
                  <a:moveTo>
                    <a:pt x="139" y="193"/>
                  </a:moveTo>
                  <a:cubicBezTo>
                    <a:pt x="139" y="205"/>
                    <a:pt x="130" y="214"/>
                    <a:pt x="118" y="214"/>
                  </a:cubicBezTo>
                  <a:cubicBezTo>
                    <a:pt x="106" y="214"/>
                    <a:pt x="97" y="205"/>
                    <a:pt x="97" y="193"/>
                  </a:cubicBezTo>
                  <a:cubicBezTo>
                    <a:pt x="97" y="193"/>
                    <a:pt x="97" y="193"/>
                    <a:pt x="97" y="193"/>
                  </a:cubicBezTo>
                  <a:cubicBezTo>
                    <a:pt x="139" y="193"/>
                    <a:pt x="139" y="193"/>
                    <a:pt x="139" y="193"/>
                  </a:cubicBezTo>
                  <a:cubicBezTo>
                    <a:pt x="139" y="193"/>
                    <a:pt x="139" y="193"/>
                    <a:pt x="139" y="193"/>
                  </a:cubicBezTo>
                  <a:close/>
                  <a:moveTo>
                    <a:pt x="33" y="172"/>
                  </a:moveTo>
                  <a:cubicBezTo>
                    <a:pt x="24" y="134"/>
                    <a:pt x="24" y="134"/>
                    <a:pt x="24" y="134"/>
                  </a:cubicBezTo>
                  <a:cubicBezTo>
                    <a:pt x="165" y="49"/>
                    <a:pt x="165" y="49"/>
                    <a:pt x="165" y="49"/>
                  </a:cubicBezTo>
                  <a:cubicBezTo>
                    <a:pt x="200" y="172"/>
                    <a:pt x="200" y="172"/>
                    <a:pt x="200" y="172"/>
                  </a:cubicBezTo>
                  <a:lnTo>
                    <a:pt x="33" y="172"/>
                  </a:lnTo>
                  <a:close/>
                  <a:moveTo>
                    <a:pt x="238" y="107"/>
                  </a:moveTo>
                  <a:cubicBezTo>
                    <a:pt x="237" y="108"/>
                    <a:pt x="236" y="108"/>
                    <a:pt x="235" y="108"/>
                  </a:cubicBezTo>
                  <a:cubicBezTo>
                    <a:pt x="231" y="108"/>
                    <a:pt x="226" y="105"/>
                    <a:pt x="225" y="100"/>
                  </a:cubicBezTo>
                  <a:cubicBezTo>
                    <a:pt x="223" y="94"/>
                    <a:pt x="227" y="88"/>
                    <a:pt x="232" y="87"/>
                  </a:cubicBezTo>
                  <a:cubicBezTo>
                    <a:pt x="307" y="65"/>
                    <a:pt x="307" y="65"/>
                    <a:pt x="307" y="65"/>
                  </a:cubicBezTo>
                  <a:cubicBezTo>
                    <a:pt x="313" y="64"/>
                    <a:pt x="319" y="67"/>
                    <a:pt x="320" y="73"/>
                  </a:cubicBezTo>
                  <a:cubicBezTo>
                    <a:pt x="322" y="78"/>
                    <a:pt x="319" y="84"/>
                    <a:pt x="313" y="86"/>
                  </a:cubicBezTo>
                  <a:lnTo>
                    <a:pt x="238" y="107"/>
                  </a:lnTo>
                  <a:close/>
                  <a:moveTo>
                    <a:pt x="206" y="61"/>
                  </a:moveTo>
                  <a:cubicBezTo>
                    <a:pt x="202" y="56"/>
                    <a:pt x="203" y="50"/>
                    <a:pt x="207" y="46"/>
                  </a:cubicBezTo>
                  <a:cubicBezTo>
                    <a:pt x="261" y="3"/>
                    <a:pt x="261" y="3"/>
                    <a:pt x="261" y="3"/>
                  </a:cubicBezTo>
                  <a:cubicBezTo>
                    <a:pt x="265" y="0"/>
                    <a:pt x="272" y="0"/>
                    <a:pt x="276" y="5"/>
                  </a:cubicBezTo>
                  <a:cubicBezTo>
                    <a:pt x="279" y="10"/>
                    <a:pt x="279" y="16"/>
                    <a:pt x="274" y="20"/>
                  </a:cubicBezTo>
                  <a:cubicBezTo>
                    <a:pt x="221" y="63"/>
                    <a:pt x="221" y="63"/>
                    <a:pt x="221" y="63"/>
                  </a:cubicBezTo>
                  <a:cubicBezTo>
                    <a:pt x="219" y="64"/>
                    <a:pt x="216" y="65"/>
                    <a:pt x="214" y="65"/>
                  </a:cubicBezTo>
                  <a:cubicBezTo>
                    <a:pt x="211" y="65"/>
                    <a:pt x="208" y="64"/>
                    <a:pt x="206" y="61"/>
                  </a:cubicBezTo>
                  <a:close/>
                  <a:moveTo>
                    <a:pt x="321" y="163"/>
                  </a:moveTo>
                  <a:cubicBezTo>
                    <a:pt x="320" y="168"/>
                    <a:pt x="315" y="172"/>
                    <a:pt x="310" y="172"/>
                  </a:cubicBezTo>
                  <a:cubicBezTo>
                    <a:pt x="309" y="172"/>
                    <a:pt x="309" y="172"/>
                    <a:pt x="308" y="172"/>
                  </a:cubicBezTo>
                  <a:cubicBezTo>
                    <a:pt x="244" y="161"/>
                    <a:pt x="244" y="161"/>
                    <a:pt x="244" y="161"/>
                  </a:cubicBezTo>
                  <a:cubicBezTo>
                    <a:pt x="238" y="160"/>
                    <a:pt x="235" y="154"/>
                    <a:pt x="235" y="149"/>
                  </a:cubicBezTo>
                  <a:cubicBezTo>
                    <a:pt x="236" y="143"/>
                    <a:pt x="242" y="139"/>
                    <a:pt x="248" y="140"/>
                  </a:cubicBezTo>
                  <a:cubicBezTo>
                    <a:pt x="312" y="150"/>
                    <a:pt x="312" y="150"/>
                    <a:pt x="312" y="150"/>
                  </a:cubicBezTo>
                  <a:cubicBezTo>
                    <a:pt x="318" y="151"/>
                    <a:pt x="321" y="157"/>
                    <a:pt x="321" y="16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8" name="Freeform 641">
              <a:extLst>
                <a:ext uri="{FF2B5EF4-FFF2-40B4-BE49-F238E27FC236}">
                  <a16:creationId xmlns:a16="http://schemas.microsoft.com/office/drawing/2014/main" id="{887DC6A5-1D32-493C-9EED-81B6511BE6E3}"/>
                </a:ext>
              </a:extLst>
            </p:cNvPr>
            <p:cNvSpPr>
              <a:spLocks noEditPoints="1"/>
            </p:cNvSpPr>
            <p:nvPr/>
          </p:nvSpPr>
          <p:spPr bwMode="auto">
            <a:xfrm>
              <a:off x="5418" y="2871"/>
              <a:ext cx="340" cy="341"/>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grpSp>
        <p:nvGrpSpPr>
          <p:cNvPr id="19" name="Group 656">
            <a:extLst>
              <a:ext uri="{FF2B5EF4-FFF2-40B4-BE49-F238E27FC236}">
                <a16:creationId xmlns:a16="http://schemas.microsoft.com/office/drawing/2014/main" id="{8A7DEF69-E698-49C6-B7B2-4A1179E56232}"/>
              </a:ext>
            </a:extLst>
          </p:cNvPr>
          <p:cNvGrpSpPr>
            <a:grpSpLocks noChangeAspect="1"/>
          </p:cNvGrpSpPr>
          <p:nvPr/>
        </p:nvGrpSpPr>
        <p:grpSpPr bwMode="auto">
          <a:xfrm>
            <a:off x="850896" y="5422531"/>
            <a:ext cx="649222" cy="649224"/>
            <a:chOff x="6597" y="2396"/>
            <a:chExt cx="341" cy="341"/>
          </a:xfrm>
          <a:solidFill>
            <a:srgbClr val="0076A8"/>
          </a:solidFill>
        </p:grpSpPr>
        <p:sp>
          <p:nvSpPr>
            <p:cNvPr id="20" name="Freeform 657">
              <a:extLst>
                <a:ext uri="{FF2B5EF4-FFF2-40B4-BE49-F238E27FC236}">
                  <a16:creationId xmlns:a16="http://schemas.microsoft.com/office/drawing/2014/main" id="{6FE4992E-921A-4F0E-9692-DCE8296F17C5}"/>
                </a:ext>
              </a:extLst>
            </p:cNvPr>
            <p:cNvSpPr>
              <a:spLocks noEditPoints="1"/>
            </p:cNvSpPr>
            <p:nvPr/>
          </p:nvSpPr>
          <p:spPr bwMode="auto">
            <a:xfrm>
              <a:off x="6689" y="2460"/>
              <a:ext cx="156" cy="213"/>
            </a:xfrm>
            <a:custGeom>
              <a:avLst/>
              <a:gdLst>
                <a:gd name="T0" fmla="*/ 234 w 235"/>
                <a:gd name="T1" fmla="*/ 81 h 320"/>
                <a:gd name="T2" fmla="*/ 232 w 235"/>
                <a:gd name="T3" fmla="*/ 77 h 320"/>
                <a:gd name="T4" fmla="*/ 157 w 235"/>
                <a:gd name="T5" fmla="*/ 3 h 320"/>
                <a:gd name="T6" fmla="*/ 157 w 235"/>
                <a:gd name="T7" fmla="*/ 2 h 320"/>
                <a:gd name="T8" fmla="*/ 157 w 235"/>
                <a:gd name="T9" fmla="*/ 2 h 320"/>
                <a:gd name="T10" fmla="*/ 157 w 235"/>
                <a:gd name="T11" fmla="*/ 2 h 320"/>
                <a:gd name="T12" fmla="*/ 150 w 235"/>
                <a:gd name="T13" fmla="*/ 0 h 320"/>
                <a:gd name="T14" fmla="*/ 11 w 235"/>
                <a:gd name="T15" fmla="*/ 0 h 320"/>
                <a:gd name="T16" fmla="*/ 0 w 235"/>
                <a:gd name="T17" fmla="*/ 10 h 320"/>
                <a:gd name="T18" fmla="*/ 0 w 235"/>
                <a:gd name="T19" fmla="*/ 309 h 320"/>
                <a:gd name="T20" fmla="*/ 11 w 235"/>
                <a:gd name="T21" fmla="*/ 320 h 320"/>
                <a:gd name="T22" fmla="*/ 224 w 235"/>
                <a:gd name="T23" fmla="*/ 320 h 320"/>
                <a:gd name="T24" fmla="*/ 235 w 235"/>
                <a:gd name="T25" fmla="*/ 309 h 320"/>
                <a:gd name="T26" fmla="*/ 235 w 235"/>
                <a:gd name="T27" fmla="*/ 85 h 320"/>
                <a:gd name="T28" fmla="*/ 235 w 235"/>
                <a:gd name="T29" fmla="*/ 85 h 320"/>
                <a:gd name="T30" fmla="*/ 234 w 235"/>
                <a:gd name="T31" fmla="*/ 81 h 320"/>
                <a:gd name="T32" fmla="*/ 160 w 235"/>
                <a:gd name="T33" fmla="*/ 36 h 320"/>
                <a:gd name="T34" fmla="*/ 199 w 235"/>
                <a:gd name="T35" fmla="*/ 74 h 320"/>
                <a:gd name="T36" fmla="*/ 160 w 235"/>
                <a:gd name="T37" fmla="*/ 74 h 320"/>
                <a:gd name="T38" fmla="*/ 160 w 235"/>
                <a:gd name="T39" fmla="*/ 36 h 320"/>
                <a:gd name="T40" fmla="*/ 214 w 235"/>
                <a:gd name="T41" fmla="*/ 298 h 320"/>
                <a:gd name="T42" fmla="*/ 22 w 235"/>
                <a:gd name="T43" fmla="*/ 298 h 320"/>
                <a:gd name="T44" fmla="*/ 22 w 235"/>
                <a:gd name="T45" fmla="*/ 21 h 320"/>
                <a:gd name="T46" fmla="*/ 139 w 235"/>
                <a:gd name="T47" fmla="*/ 21 h 320"/>
                <a:gd name="T48" fmla="*/ 139 w 235"/>
                <a:gd name="T49" fmla="*/ 85 h 320"/>
                <a:gd name="T50" fmla="*/ 150 w 235"/>
                <a:gd name="T51" fmla="*/ 96 h 320"/>
                <a:gd name="T52" fmla="*/ 214 w 235"/>
                <a:gd name="T53" fmla="*/ 96 h 320"/>
                <a:gd name="T54" fmla="*/ 214 w 235"/>
                <a:gd name="T55" fmla="*/ 298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35" h="320">
                  <a:moveTo>
                    <a:pt x="234" y="81"/>
                  </a:moveTo>
                  <a:cubicBezTo>
                    <a:pt x="234" y="80"/>
                    <a:pt x="233" y="78"/>
                    <a:pt x="232" y="77"/>
                  </a:cubicBezTo>
                  <a:cubicBezTo>
                    <a:pt x="157" y="3"/>
                    <a:pt x="157" y="3"/>
                    <a:pt x="157" y="3"/>
                  </a:cubicBezTo>
                  <a:cubicBezTo>
                    <a:pt x="157" y="3"/>
                    <a:pt x="157" y="3"/>
                    <a:pt x="157" y="2"/>
                  </a:cubicBezTo>
                  <a:cubicBezTo>
                    <a:pt x="157" y="2"/>
                    <a:pt x="157" y="2"/>
                    <a:pt x="157" y="2"/>
                  </a:cubicBezTo>
                  <a:cubicBezTo>
                    <a:pt x="157" y="2"/>
                    <a:pt x="157" y="2"/>
                    <a:pt x="157" y="2"/>
                  </a:cubicBezTo>
                  <a:cubicBezTo>
                    <a:pt x="155" y="1"/>
                    <a:pt x="152" y="0"/>
                    <a:pt x="150" y="0"/>
                  </a:cubicBezTo>
                  <a:cubicBezTo>
                    <a:pt x="11" y="0"/>
                    <a:pt x="11" y="0"/>
                    <a:pt x="11" y="0"/>
                  </a:cubicBezTo>
                  <a:cubicBezTo>
                    <a:pt x="5" y="0"/>
                    <a:pt x="0" y="4"/>
                    <a:pt x="0" y="10"/>
                  </a:cubicBezTo>
                  <a:cubicBezTo>
                    <a:pt x="0" y="309"/>
                    <a:pt x="0" y="309"/>
                    <a:pt x="0" y="309"/>
                  </a:cubicBezTo>
                  <a:cubicBezTo>
                    <a:pt x="0" y="315"/>
                    <a:pt x="5" y="320"/>
                    <a:pt x="11" y="320"/>
                  </a:cubicBezTo>
                  <a:cubicBezTo>
                    <a:pt x="224" y="320"/>
                    <a:pt x="224" y="320"/>
                    <a:pt x="224" y="320"/>
                  </a:cubicBezTo>
                  <a:cubicBezTo>
                    <a:pt x="230" y="320"/>
                    <a:pt x="235" y="315"/>
                    <a:pt x="235" y="309"/>
                  </a:cubicBezTo>
                  <a:cubicBezTo>
                    <a:pt x="235" y="85"/>
                    <a:pt x="235" y="85"/>
                    <a:pt x="235" y="85"/>
                  </a:cubicBezTo>
                  <a:cubicBezTo>
                    <a:pt x="235" y="85"/>
                    <a:pt x="235" y="85"/>
                    <a:pt x="235" y="85"/>
                  </a:cubicBezTo>
                  <a:cubicBezTo>
                    <a:pt x="235" y="84"/>
                    <a:pt x="235" y="82"/>
                    <a:pt x="234" y="81"/>
                  </a:cubicBezTo>
                  <a:close/>
                  <a:moveTo>
                    <a:pt x="160" y="36"/>
                  </a:moveTo>
                  <a:cubicBezTo>
                    <a:pt x="199" y="74"/>
                    <a:pt x="199" y="74"/>
                    <a:pt x="199" y="74"/>
                  </a:cubicBezTo>
                  <a:cubicBezTo>
                    <a:pt x="160" y="74"/>
                    <a:pt x="160" y="74"/>
                    <a:pt x="160" y="74"/>
                  </a:cubicBezTo>
                  <a:lnTo>
                    <a:pt x="160" y="36"/>
                  </a:lnTo>
                  <a:close/>
                  <a:moveTo>
                    <a:pt x="214" y="298"/>
                  </a:moveTo>
                  <a:cubicBezTo>
                    <a:pt x="22" y="298"/>
                    <a:pt x="22" y="298"/>
                    <a:pt x="22" y="298"/>
                  </a:cubicBezTo>
                  <a:cubicBezTo>
                    <a:pt x="22" y="21"/>
                    <a:pt x="22" y="21"/>
                    <a:pt x="22" y="21"/>
                  </a:cubicBezTo>
                  <a:cubicBezTo>
                    <a:pt x="139" y="21"/>
                    <a:pt x="139" y="21"/>
                    <a:pt x="139" y="21"/>
                  </a:cubicBezTo>
                  <a:cubicBezTo>
                    <a:pt x="139" y="85"/>
                    <a:pt x="139" y="85"/>
                    <a:pt x="139" y="85"/>
                  </a:cubicBezTo>
                  <a:cubicBezTo>
                    <a:pt x="139" y="91"/>
                    <a:pt x="144" y="96"/>
                    <a:pt x="150" y="96"/>
                  </a:cubicBezTo>
                  <a:cubicBezTo>
                    <a:pt x="214" y="96"/>
                    <a:pt x="214" y="96"/>
                    <a:pt x="214" y="96"/>
                  </a:cubicBezTo>
                  <a:lnTo>
                    <a:pt x="214" y="2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1" name="Freeform 658">
              <a:extLst>
                <a:ext uri="{FF2B5EF4-FFF2-40B4-BE49-F238E27FC236}">
                  <a16:creationId xmlns:a16="http://schemas.microsoft.com/office/drawing/2014/main" id="{44419323-9FC1-4BEE-9F1D-0CC612FE3A58}"/>
                </a:ext>
              </a:extLst>
            </p:cNvPr>
            <p:cNvSpPr>
              <a:spLocks/>
            </p:cNvSpPr>
            <p:nvPr/>
          </p:nvSpPr>
          <p:spPr bwMode="auto">
            <a:xfrm>
              <a:off x="6738" y="2544"/>
              <a:ext cx="59" cy="79"/>
            </a:xfrm>
            <a:custGeom>
              <a:avLst/>
              <a:gdLst>
                <a:gd name="T0" fmla="*/ 3 w 88"/>
                <a:gd name="T1" fmla="*/ 102 h 119"/>
                <a:gd name="T2" fmla="*/ 6 w 88"/>
                <a:gd name="T3" fmla="*/ 117 h 119"/>
                <a:gd name="T4" fmla="*/ 12 w 88"/>
                <a:gd name="T5" fmla="*/ 119 h 119"/>
                <a:gd name="T6" fmla="*/ 21 w 88"/>
                <a:gd name="T7" fmla="*/ 114 h 119"/>
                <a:gd name="T8" fmla="*/ 85 w 88"/>
                <a:gd name="T9" fmla="*/ 18 h 119"/>
                <a:gd name="T10" fmla="*/ 82 w 88"/>
                <a:gd name="T11" fmla="*/ 3 h 119"/>
                <a:gd name="T12" fmla="*/ 67 w 88"/>
                <a:gd name="T13" fmla="*/ 6 h 119"/>
                <a:gd name="T14" fmla="*/ 3 w 88"/>
                <a:gd name="T15" fmla="*/ 102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119">
                  <a:moveTo>
                    <a:pt x="3" y="102"/>
                  </a:moveTo>
                  <a:cubicBezTo>
                    <a:pt x="0" y="107"/>
                    <a:pt x="1" y="114"/>
                    <a:pt x="6" y="117"/>
                  </a:cubicBezTo>
                  <a:cubicBezTo>
                    <a:pt x="8" y="118"/>
                    <a:pt x="10" y="119"/>
                    <a:pt x="12" y="119"/>
                  </a:cubicBezTo>
                  <a:cubicBezTo>
                    <a:pt x="15" y="119"/>
                    <a:pt x="18" y="117"/>
                    <a:pt x="21" y="114"/>
                  </a:cubicBezTo>
                  <a:cubicBezTo>
                    <a:pt x="85" y="18"/>
                    <a:pt x="85" y="18"/>
                    <a:pt x="85" y="18"/>
                  </a:cubicBezTo>
                  <a:cubicBezTo>
                    <a:pt x="88" y="13"/>
                    <a:pt x="86" y="7"/>
                    <a:pt x="82" y="3"/>
                  </a:cubicBezTo>
                  <a:cubicBezTo>
                    <a:pt x="77" y="0"/>
                    <a:pt x="70" y="2"/>
                    <a:pt x="67" y="6"/>
                  </a:cubicBezTo>
                  <a:lnTo>
                    <a:pt x="3" y="1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2" name="Freeform 659">
              <a:extLst>
                <a:ext uri="{FF2B5EF4-FFF2-40B4-BE49-F238E27FC236}">
                  <a16:creationId xmlns:a16="http://schemas.microsoft.com/office/drawing/2014/main" id="{5E480B45-37B3-4431-A29F-D77F97C09287}"/>
                </a:ext>
              </a:extLst>
            </p:cNvPr>
            <p:cNvSpPr>
              <a:spLocks/>
            </p:cNvSpPr>
            <p:nvPr/>
          </p:nvSpPr>
          <p:spPr bwMode="auto">
            <a:xfrm>
              <a:off x="6718" y="2537"/>
              <a:ext cx="36" cy="43"/>
            </a:xfrm>
            <a:custGeom>
              <a:avLst/>
              <a:gdLst>
                <a:gd name="T0" fmla="*/ 43 w 55"/>
                <a:gd name="T1" fmla="*/ 65 h 65"/>
                <a:gd name="T2" fmla="*/ 52 w 55"/>
                <a:gd name="T3" fmla="*/ 60 h 65"/>
                <a:gd name="T4" fmla="*/ 49 w 55"/>
                <a:gd name="T5" fmla="*/ 45 h 65"/>
                <a:gd name="T6" fmla="*/ 30 w 55"/>
                <a:gd name="T7" fmla="*/ 33 h 65"/>
                <a:gd name="T8" fmla="*/ 49 w 55"/>
                <a:gd name="T9" fmla="*/ 21 h 65"/>
                <a:gd name="T10" fmla="*/ 52 w 55"/>
                <a:gd name="T11" fmla="*/ 6 h 65"/>
                <a:gd name="T12" fmla="*/ 37 w 55"/>
                <a:gd name="T13" fmla="*/ 3 h 65"/>
                <a:gd name="T14" fmla="*/ 5 w 55"/>
                <a:gd name="T15" fmla="*/ 24 h 65"/>
                <a:gd name="T16" fmla="*/ 0 w 55"/>
                <a:gd name="T17" fmla="*/ 33 h 65"/>
                <a:gd name="T18" fmla="*/ 5 w 55"/>
                <a:gd name="T19" fmla="*/ 42 h 65"/>
                <a:gd name="T20" fmla="*/ 37 w 55"/>
                <a:gd name="T21" fmla="*/ 63 h 65"/>
                <a:gd name="T22" fmla="*/ 43 w 55"/>
                <a:gd name="T23"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65">
                  <a:moveTo>
                    <a:pt x="43" y="65"/>
                  </a:moveTo>
                  <a:cubicBezTo>
                    <a:pt x="46" y="65"/>
                    <a:pt x="49" y="63"/>
                    <a:pt x="52" y="60"/>
                  </a:cubicBezTo>
                  <a:cubicBezTo>
                    <a:pt x="55" y="55"/>
                    <a:pt x="53" y="49"/>
                    <a:pt x="49" y="45"/>
                  </a:cubicBezTo>
                  <a:cubicBezTo>
                    <a:pt x="30" y="33"/>
                    <a:pt x="30" y="33"/>
                    <a:pt x="30" y="33"/>
                  </a:cubicBezTo>
                  <a:cubicBezTo>
                    <a:pt x="49" y="21"/>
                    <a:pt x="49" y="21"/>
                    <a:pt x="49" y="21"/>
                  </a:cubicBezTo>
                  <a:cubicBezTo>
                    <a:pt x="53" y="17"/>
                    <a:pt x="55" y="11"/>
                    <a:pt x="52" y="6"/>
                  </a:cubicBezTo>
                  <a:cubicBezTo>
                    <a:pt x="48" y="1"/>
                    <a:pt x="42" y="0"/>
                    <a:pt x="37" y="3"/>
                  </a:cubicBezTo>
                  <a:cubicBezTo>
                    <a:pt x="5" y="24"/>
                    <a:pt x="5" y="24"/>
                    <a:pt x="5" y="24"/>
                  </a:cubicBezTo>
                  <a:cubicBezTo>
                    <a:pt x="2" y="26"/>
                    <a:pt x="0" y="29"/>
                    <a:pt x="0" y="33"/>
                  </a:cubicBezTo>
                  <a:cubicBezTo>
                    <a:pt x="0" y="37"/>
                    <a:pt x="2" y="40"/>
                    <a:pt x="5" y="42"/>
                  </a:cubicBezTo>
                  <a:cubicBezTo>
                    <a:pt x="37" y="63"/>
                    <a:pt x="37" y="63"/>
                    <a:pt x="37" y="63"/>
                  </a:cubicBezTo>
                  <a:cubicBezTo>
                    <a:pt x="39" y="64"/>
                    <a:pt x="41" y="65"/>
                    <a:pt x="43" y="65"/>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3" name="Freeform 660">
              <a:extLst>
                <a:ext uri="{FF2B5EF4-FFF2-40B4-BE49-F238E27FC236}">
                  <a16:creationId xmlns:a16="http://schemas.microsoft.com/office/drawing/2014/main" id="{00250BF5-7C51-4A81-BEA6-756B79EEC021}"/>
                </a:ext>
              </a:extLst>
            </p:cNvPr>
            <p:cNvSpPr>
              <a:spLocks/>
            </p:cNvSpPr>
            <p:nvPr/>
          </p:nvSpPr>
          <p:spPr bwMode="auto">
            <a:xfrm>
              <a:off x="6781" y="2586"/>
              <a:ext cx="36" cy="44"/>
            </a:xfrm>
            <a:custGeom>
              <a:avLst/>
              <a:gdLst>
                <a:gd name="T0" fmla="*/ 3 w 54"/>
                <a:gd name="T1" fmla="*/ 6 h 66"/>
                <a:gd name="T2" fmla="*/ 6 w 54"/>
                <a:gd name="T3" fmla="*/ 21 h 66"/>
                <a:gd name="T4" fmla="*/ 24 w 54"/>
                <a:gd name="T5" fmla="*/ 34 h 66"/>
                <a:gd name="T6" fmla="*/ 6 w 54"/>
                <a:gd name="T7" fmla="*/ 46 h 66"/>
                <a:gd name="T8" fmla="*/ 3 w 54"/>
                <a:gd name="T9" fmla="*/ 61 h 66"/>
                <a:gd name="T10" fmla="*/ 12 w 54"/>
                <a:gd name="T11" fmla="*/ 66 h 66"/>
                <a:gd name="T12" fmla="*/ 18 w 54"/>
                <a:gd name="T13" fmla="*/ 64 h 66"/>
                <a:gd name="T14" fmla="*/ 50 w 54"/>
                <a:gd name="T15" fmla="*/ 43 h 66"/>
                <a:gd name="T16" fmla="*/ 54 w 54"/>
                <a:gd name="T17" fmla="*/ 34 h 66"/>
                <a:gd name="T18" fmla="*/ 50 w 54"/>
                <a:gd name="T19" fmla="*/ 25 h 66"/>
                <a:gd name="T20" fmla="*/ 18 w 54"/>
                <a:gd name="T21" fmla="*/ 3 h 66"/>
                <a:gd name="T22" fmla="*/ 3 w 54"/>
                <a:gd name="T23" fmla="*/ 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 h="66">
                  <a:moveTo>
                    <a:pt x="3" y="6"/>
                  </a:moveTo>
                  <a:cubicBezTo>
                    <a:pt x="0" y="11"/>
                    <a:pt x="1" y="18"/>
                    <a:pt x="6" y="21"/>
                  </a:cubicBezTo>
                  <a:cubicBezTo>
                    <a:pt x="24" y="34"/>
                    <a:pt x="24" y="34"/>
                    <a:pt x="24" y="34"/>
                  </a:cubicBezTo>
                  <a:cubicBezTo>
                    <a:pt x="6" y="46"/>
                    <a:pt x="6" y="46"/>
                    <a:pt x="6" y="46"/>
                  </a:cubicBezTo>
                  <a:cubicBezTo>
                    <a:pt x="1" y="49"/>
                    <a:pt x="0" y="56"/>
                    <a:pt x="3" y="61"/>
                  </a:cubicBezTo>
                  <a:cubicBezTo>
                    <a:pt x="5" y="64"/>
                    <a:pt x="8" y="66"/>
                    <a:pt x="12" y="66"/>
                  </a:cubicBezTo>
                  <a:cubicBezTo>
                    <a:pt x="14" y="66"/>
                    <a:pt x="16" y="65"/>
                    <a:pt x="18" y="64"/>
                  </a:cubicBezTo>
                  <a:cubicBezTo>
                    <a:pt x="50" y="43"/>
                    <a:pt x="50" y="43"/>
                    <a:pt x="50" y="43"/>
                  </a:cubicBezTo>
                  <a:cubicBezTo>
                    <a:pt x="53" y="41"/>
                    <a:pt x="54" y="37"/>
                    <a:pt x="54" y="34"/>
                  </a:cubicBezTo>
                  <a:cubicBezTo>
                    <a:pt x="54" y="30"/>
                    <a:pt x="53" y="27"/>
                    <a:pt x="50" y="25"/>
                  </a:cubicBezTo>
                  <a:cubicBezTo>
                    <a:pt x="18" y="3"/>
                    <a:pt x="18" y="3"/>
                    <a:pt x="18" y="3"/>
                  </a:cubicBezTo>
                  <a:cubicBezTo>
                    <a:pt x="13" y="0"/>
                    <a:pt x="6" y="2"/>
                    <a:pt x="3" y="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4" name="Freeform 661">
              <a:extLst>
                <a:ext uri="{FF2B5EF4-FFF2-40B4-BE49-F238E27FC236}">
                  <a16:creationId xmlns:a16="http://schemas.microsoft.com/office/drawing/2014/main" id="{FF4D6877-1662-4A14-AFCB-5E8064CD4CDD}"/>
                </a:ext>
              </a:extLst>
            </p:cNvPr>
            <p:cNvSpPr>
              <a:spLocks noEditPoints="1"/>
            </p:cNvSpPr>
            <p:nvPr/>
          </p:nvSpPr>
          <p:spPr bwMode="auto">
            <a:xfrm>
              <a:off x="6597" y="2396"/>
              <a:ext cx="341" cy="341"/>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spTree>
    <p:extLst>
      <p:ext uri="{BB962C8B-B14F-4D97-AF65-F5344CB8AC3E}">
        <p14:creationId xmlns:p14="http://schemas.microsoft.com/office/powerpoint/2010/main" val="2815726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a:xfrm>
            <a:off x="469899" y="402587"/>
            <a:ext cx="11362709" cy="33410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Background: Massachusetts Integrated, Managed Care Landscape</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graphicFrame>
        <p:nvGraphicFramePr>
          <p:cNvPr id="12" name="Table 11">
            <a:extLst>
              <a:ext uri="{FF2B5EF4-FFF2-40B4-BE49-F238E27FC236}">
                <a16:creationId xmlns:a16="http://schemas.microsoft.com/office/drawing/2014/main" id="{5F84A5BC-3554-401C-B5B8-75A7BD6C7142}"/>
              </a:ext>
            </a:extLst>
          </p:cNvPr>
          <p:cNvGraphicFramePr>
            <a:graphicFrameLocks noGrp="1"/>
          </p:cNvGraphicFramePr>
          <p:nvPr>
            <p:extLst>
              <p:ext uri="{D42A27DB-BD31-4B8C-83A1-F6EECF244321}">
                <p14:modId xmlns:p14="http://schemas.microsoft.com/office/powerpoint/2010/main" val="2479117126"/>
              </p:ext>
            </p:extLst>
          </p:nvPr>
        </p:nvGraphicFramePr>
        <p:xfrm>
          <a:off x="469900" y="924489"/>
          <a:ext cx="11252199" cy="5118100"/>
        </p:xfrm>
        <a:graphic>
          <a:graphicData uri="http://schemas.openxmlformats.org/drawingml/2006/table">
            <a:tbl>
              <a:tblPr firstRow="1" bandRow="1"/>
              <a:tblGrid>
                <a:gridCol w="2482945">
                  <a:extLst>
                    <a:ext uri="{9D8B030D-6E8A-4147-A177-3AD203B41FA5}">
                      <a16:colId xmlns:a16="http://schemas.microsoft.com/office/drawing/2014/main" val="647989049"/>
                    </a:ext>
                  </a:extLst>
                </a:gridCol>
                <a:gridCol w="4384627">
                  <a:extLst>
                    <a:ext uri="{9D8B030D-6E8A-4147-A177-3AD203B41FA5}">
                      <a16:colId xmlns:a16="http://schemas.microsoft.com/office/drawing/2014/main" val="3983738023"/>
                    </a:ext>
                  </a:extLst>
                </a:gridCol>
                <a:gridCol w="4384627">
                  <a:extLst>
                    <a:ext uri="{9D8B030D-6E8A-4147-A177-3AD203B41FA5}">
                      <a16:colId xmlns:a16="http://schemas.microsoft.com/office/drawing/2014/main" val="2022868797"/>
                    </a:ext>
                  </a:extLst>
                </a:gridCol>
              </a:tblGrid>
              <a:tr h="342874">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000000"/>
                        </a:solidFill>
                        <a:effectLst/>
                        <a:uLnTx/>
                        <a:uFillTx/>
                        <a:latin typeface="+mn-lt"/>
                        <a:ea typeface="+mn-ea"/>
                        <a:cs typeface="+mn-cs"/>
                      </a:endParaRPr>
                    </a:p>
                  </a:txBody>
                  <a:tcPr marT="91440" marB="91440" anchor="ctr">
                    <a:lnL>
                      <a:noFill/>
                    </a:lnL>
                    <a:lnR>
                      <a:noFill/>
                    </a:lnR>
                    <a:lnT w="12700" cap="flat" cmpd="sng" algn="ctr">
                      <a:solidFill>
                        <a:srgbClr val="005587"/>
                      </a:solidFill>
                      <a:prstDash val="solid"/>
                      <a:round/>
                      <a:headEnd type="none" w="med" len="med"/>
                      <a:tailEnd type="none" w="med" len="med"/>
                    </a:lnT>
                    <a:lnB w="12700" cap="flat" cmpd="sng" algn="ctr">
                      <a:solidFill>
                        <a:srgbClr val="0055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algn="ctr"/>
                      <a:r>
                        <a:rPr lang="en-US" sz="1800" b="1">
                          <a:latin typeface="+mj-lt"/>
                        </a:rPr>
                        <a:t>One Care</a:t>
                      </a:r>
                      <a:endParaRPr lang="en-US" sz="1800" b="0" i="1">
                        <a:latin typeface="+mj-lt"/>
                      </a:endParaRPr>
                    </a:p>
                  </a:txBody>
                  <a:tcPr marT="91440" marB="91440" anchor="ctr">
                    <a:lnL>
                      <a:noFill/>
                    </a:lnL>
                    <a:lnR>
                      <a:noFill/>
                    </a:lnR>
                    <a:lnT w="12700" cap="flat" cmpd="sng" algn="ctr">
                      <a:solidFill>
                        <a:srgbClr val="005587"/>
                      </a:solidFill>
                      <a:prstDash val="solid"/>
                      <a:round/>
                      <a:headEnd type="none" w="med" len="med"/>
                      <a:tailEnd type="none" w="med" len="med"/>
                    </a:lnT>
                    <a:lnB w="12700" cap="flat" cmpd="sng" algn="ctr">
                      <a:solidFill>
                        <a:srgbClr val="0055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algn="ctr"/>
                      <a:r>
                        <a:rPr lang="en-US" sz="1800" b="1">
                          <a:latin typeface="+mj-lt"/>
                        </a:rPr>
                        <a:t>SCO</a:t>
                      </a:r>
                      <a:endParaRPr lang="en-US" sz="1800" b="0" i="1">
                        <a:latin typeface="+mj-lt"/>
                      </a:endParaRPr>
                    </a:p>
                  </a:txBody>
                  <a:tcPr marT="91440" marB="91440" anchor="ctr">
                    <a:lnL>
                      <a:noFill/>
                    </a:lnL>
                    <a:lnR>
                      <a:noFill/>
                    </a:lnR>
                    <a:lnT w="12700" cap="flat" cmpd="sng" algn="ctr">
                      <a:solidFill>
                        <a:srgbClr val="005587"/>
                      </a:solidFill>
                      <a:prstDash val="solid"/>
                      <a:round/>
                      <a:headEnd type="none" w="med" len="med"/>
                      <a:tailEnd type="none" w="med" len="med"/>
                    </a:lnT>
                    <a:lnB w="12700" cap="flat" cmpd="sng" algn="ctr">
                      <a:solidFill>
                        <a:srgbClr val="0055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6485014"/>
                  </a:ext>
                </a:extLst>
              </a:tr>
              <a:tr h="523340">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chemeClr val="tx1"/>
                          </a:solidFill>
                          <a:effectLst/>
                          <a:uLnTx/>
                          <a:uFillTx/>
                          <a:latin typeface="+mj-lt"/>
                          <a:ea typeface="+mn-ea"/>
                          <a:cs typeface="+mn-cs"/>
                        </a:rPr>
                        <a:t>TARGET POPULATION</a:t>
                      </a:r>
                    </a:p>
                  </a:txBody>
                  <a:tcPr marT="91440" marB="91440" anchor="ctr">
                    <a:lnL>
                      <a:noFill/>
                    </a:lnL>
                    <a:lnR>
                      <a:noFill/>
                    </a:lnR>
                    <a:lnT w="12700" cap="flat" cmpd="sng" algn="ctr">
                      <a:solidFill>
                        <a:srgbClr val="005587"/>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a:ln>
                            <a:noFill/>
                          </a:ln>
                          <a:solidFill>
                            <a:srgbClr val="000000"/>
                          </a:solidFill>
                          <a:effectLst/>
                          <a:uLnTx/>
                          <a:uFillTx/>
                          <a:latin typeface="+mn-lt"/>
                          <a:ea typeface="+mn-ea"/>
                          <a:cs typeface="+mn-cs"/>
                        </a:rPr>
                        <a:t>Adults with disabilities eligible for both Medicare and Medicaid (dual </a:t>
                      </a:r>
                      <a:r>
                        <a:rPr kumimoji="0" lang="en-US" sz="1400" b="0" i="0" u="none" strike="noStrike" kern="1200" cap="none" spc="0" normalizeH="0" baseline="0" err="1">
                          <a:ln>
                            <a:noFill/>
                          </a:ln>
                          <a:solidFill>
                            <a:srgbClr val="000000"/>
                          </a:solidFill>
                          <a:effectLst/>
                          <a:uLnTx/>
                          <a:uFillTx/>
                          <a:latin typeface="+mn-lt"/>
                          <a:ea typeface="+mn-ea"/>
                          <a:cs typeface="+mn-cs"/>
                        </a:rPr>
                        <a:t>eligibles</a:t>
                      </a:r>
                      <a:r>
                        <a:rPr kumimoji="0" lang="en-US" sz="1400" b="0" i="0" u="none" strike="noStrike" kern="1200" cap="none" spc="0" normalizeH="0" baseline="0">
                          <a:ln>
                            <a:noFill/>
                          </a:ln>
                          <a:solidFill>
                            <a:srgbClr val="000000"/>
                          </a:solidFill>
                          <a:effectLst/>
                          <a:uLnTx/>
                          <a:uFillTx/>
                          <a:latin typeface="+mn-lt"/>
                          <a:ea typeface="+mn-ea"/>
                          <a:cs typeface="+mn-cs"/>
                        </a:rPr>
                        <a:t>) who enroll between ages 21-64</a:t>
                      </a:r>
                      <a:r>
                        <a:rPr kumimoji="0" lang="en-US" sz="1400" b="0" i="0" u="none" strike="noStrike" kern="1200" cap="none" spc="0" normalizeH="0" baseline="30000">
                          <a:ln>
                            <a:noFill/>
                          </a:ln>
                          <a:solidFill>
                            <a:srgbClr val="000000"/>
                          </a:solidFill>
                          <a:effectLst/>
                          <a:uLnTx/>
                          <a:uFillTx/>
                          <a:latin typeface="+mn-lt"/>
                          <a:ea typeface="+mn-ea"/>
                          <a:cs typeface="+mn-cs"/>
                        </a:rPr>
                        <a:t>1</a:t>
                      </a:r>
                    </a:p>
                  </a:txBody>
                  <a:tcPr marT="91440" marB="91440" anchor="ctr">
                    <a:lnL>
                      <a:noFill/>
                    </a:lnL>
                    <a:lnR>
                      <a:noFill/>
                    </a:lnR>
                    <a:lnT w="12700" cap="flat" cmpd="sng" algn="ctr">
                      <a:solidFill>
                        <a:srgbClr val="005587"/>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j-lt"/>
                          <a:ea typeface="+mn-ea"/>
                          <a:cs typeface="+mn-cs"/>
                        </a:rPr>
                        <a:t>Adults ages 65 and older on MassHealth, with or without Medicare (dual eligible or MassHealth-only)</a:t>
                      </a:r>
                    </a:p>
                  </a:txBody>
                  <a:tcPr marT="91440" marB="91440" anchor="ctr">
                    <a:lnL>
                      <a:noFill/>
                    </a:lnL>
                    <a:lnR>
                      <a:noFill/>
                    </a:lnR>
                    <a:lnT w="12700" cap="flat" cmpd="sng" algn="ctr">
                      <a:solidFill>
                        <a:srgbClr val="005587"/>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81602796"/>
                  </a:ext>
                </a:extLst>
              </a:tr>
              <a:tr h="519882">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effectLst/>
                          <a:uLnTx/>
                          <a:uFillTx/>
                          <a:latin typeface="+mj-lt"/>
                        </a:rPr>
                        <a:t>ENROLLMENT </a:t>
                      </a:r>
                      <a:br>
                        <a:rPr kumimoji="0" lang="en-US" sz="1400" b="1" u="none" strike="noStrike" kern="1200" cap="none" spc="0" normalizeH="0" baseline="0" noProof="0">
                          <a:ln>
                            <a:noFill/>
                          </a:ln>
                          <a:effectLst/>
                          <a:uLnTx/>
                          <a:uFillTx/>
                          <a:latin typeface="+mj-lt"/>
                        </a:rPr>
                      </a:br>
                      <a:r>
                        <a:rPr kumimoji="0" lang="en-US" sz="1400" b="0" u="none" strike="noStrike" kern="1200" cap="none" spc="0" normalizeH="0" baseline="0" noProof="0">
                          <a:ln>
                            <a:noFill/>
                          </a:ln>
                          <a:effectLst/>
                          <a:uLnTx/>
                          <a:uFillTx/>
                          <a:latin typeface="+mj-lt"/>
                        </a:rPr>
                        <a:t>(Sept. 2022)</a:t>
                      </a:r>
                      <a:endParaRPr kumimoji="0" lang="en-US" sz="1400" b="0" u="none" strike="noStrike" kern="1200" cap="none" spc="0" normalizeH="0" baseline="0" noProof="0">
                        <a:ln>
                          <a:noFill/>
                        </a:ln>
                        <a:solidFill>
                          <a:schemeClr val="tx1"/>
                        </a:solidFill>
                        <a:effectLst/>
                        <a:uLnTx/>
                        <a:uFillTx/>
                        <a:latin typeface="+mj-lt"/>
                        <a:ea typeface="+mn-ea"/>
                        <a:cs typeface="+mn-cs"/>
                      </a:endParaRP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35,000</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66,000 Medicare and Medicaid Eligible </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7,000 MassHealth-only</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1540014"/>
                  </a:ext>
                </a:extLst>
              </a:tr>
              <a:tr h="5008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chemeClr val="tx1"/>
                          </a:solidFill>
                          <a:effectLst/>
                          <a:uLnTx/>
                          <a:uFillTx/>
                          <a:latin typeface="+mj-lt"/>
                          <a:ea typeface="+mn-ea"/>
                          <a:cs typeface="+mn-cs"/>
                        </a:rPr>
                        <a:t>PLANS</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3 Medicare-Medicaid Plans (MMP) </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Serving 12 of 14 Massachusetts counties</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6 plans that hold FIDE SNP contracts with CMS </a:t>
                      </a:r>
                      <a:r>
                        <a:rPr kumimoji="0" lang="en-US" sz="1400" b="1" i="0" u="none" strike="noStrike" kern="1200" cap="none" spc="0" normalizeH="0" baseline="0" noProof="0">
                          <a:ln>
                            <a:noFill/>
                          </a:ln>
                          <a:solidFill>
                            <a:srgbClr val="000000"/>
                          </a:solidFill>
                          <a:effectLst/>
                          <a:uLnTx/>
                          <a:uFillTx/>
                          <a:latin typeface="+mn-lt"/>
                          <a:ea typeface="+mn-ea"/>
                          <a:cs typeface="+mn-cs"/>
                        </a:rPr>
                        <a:t>and</a:t>
                      </a:r>
                      <a:r>
                        <a:rPr kumimoji="0" lang="en-US" sz="1400" b="0" i="0" u="none" strike="noStrike" kern="1200" cap="none" spc="0" normalizeH="0" baseline="0" noProof="0">
                          <a:ln>
                            <a:noFill/>
                          </a:ln>
                          <a:solidFill>
                            <a:srgbClr val="000000"/>
                          </a:solidFill>
                          <a:effectLst/>
                          <a:uLnTx/>
                          <a:uFillTx/>
                          <a:latin typeface="+mn-lt"/>
                          <a:ea typeface="+mn-ea"/>
                          <a:cs typeface="+mn-cs"/>
                        </a:rPr>
                        <a:t> SCO Medicaid Managed Care contracts with EOHHS</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Serving 12 of 14 Massachusetts counties</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3 organizations operate both One Care and SCO</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w="635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1643849"/>
                  </a:ext>
                </a:extLst>
              </a:tr>
              <a:tr h="1537074">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effectLst/>
                          <a:uLnTx/>
                          <a:uFillTx/>
                          <a:latin typeface="+mj-lt"/>
                        </a:rPr>
                        <a:t>GOALS</a:t>
                      </a:r>
                      <a:endParaRPr kumimoji="0" lang="en-US" sz="1400" b="1" u="none" strike="noStrike" kern="1200" cap="none" spc="0" normalizeH="0" baseline="0" noProof="0">
                        <a:ln>
                          <a:noFill/>
                        </a:ln>
                        <a:solidFill>
                          <a:schemeClr val="tx1"/>
                        </a:solidFill>
                        <a:effectLst/>
                        <a:uLnTx/>
                        <a:uFillTx/>
                        <a:latin typeface="+mj-lt"/>
                        <a:ea typeface="+mn-ea"/>
                        <a:cs typeface="+mn-cs"/>
                      </a:endParaRP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Improve beneficiary experience in accessing care</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Deliver person-centered care</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Promote independence in the community </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Improve quality</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100" b="1" spc="200"/>
                      </a:pPr>
                      <a:r>
                        <a:rPr kumimoji="0" lang="en-US" sz="1400" b="0" i="0" u="none" strike="noStrike" kern="1200" cap="none" spc="0" normalizeH="0" baseline="0" noProof="0">
                          <a:ln>
                            <a:noFill/>
                          </a:ln>
                          <a:solidFill>
                            <a:srgbClr val="000000"/>
                          </a:solidFill>
                          <a:effectLst/>
                          <a:uLnTx/>
                          <a:uFillTx/>
                          <a:latin typeface="+mn-lt"/>
                          <a:ea typeface="+mn-ea"/>
                          <a:cs typeface="+mn-cs"/>
                        </a:rPr>
                        <a:t>Eliminate cost shifting between Medicaid and Medicare</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Open Sans"/>
                        </a:defRPr>
                      </a:lvl1pPr>
                      <a:lvl2pPr marL="609585" algn="l" defTabSz="1219170" rtl="0" eaLnBrk="1" latinLnBrk="0" hangingPunct="1">
                        <a:defRPr sz="2400" kern="1200">
                          <a:solidFill>
                            <a:schemeClr val="tx1"/>
                          </a:solidFill>
                          <a:latin typeface="Open Sans"/>
                        </a:defRPr>
                      </a:lvl2pPr>
                      <a:lvl3pPr marL="1219170" algn="l" defTabSz="1219170" rtl="0" eaLnBrk="1" latinLnBrk="0" hangingPunct="1">
                        <a:defRPr sz="2400" kern="1200">
                          <a:solidFill>
                            <a:schemeClr val="tx1"/>
                          </a:solidFill>
                          <a:latin typeface="Open Sans"/>
                        </a:defRPr>
                      </a:lvl3pPr>
                      <a:lvl4pPr marL="1828754" algn="l" defTabSz="1219170" rtl="0" eaLnBrk="1" latinLnBrk="0" hangingPunct="1">
                        <a:defRPr sz="2400" kern="1200">
                          <a:solidFill>
                            <a:schemeClr val="tx1"/>
                          </a:solidFill>
                          <a:latin typeface="Open Sans"/>
                        </a:defRPr>
                      </a:lvl4pPr>
                      <a:lvl5pPr marL="2438339" algn="l" defTabSz="1219170" rtl="0" eaLnBrk="1" latinLnBrk="0" hangingPunct="1">
                        <a:defRPr sz="2400" kern="1200">
                          <a:solidFill>
                            <a:schemeClr val="tx1"/>
                          </a:solidFill>
                          <a:latin typeface="Open Sans"/>
                        </a:defRPr>
                      </a:lvl5pPr>
                      <a:lvl6pPr marL="3047924" algn="l" defTabSz="1219170" rtl="0" eaLnBrk="1" latinLnBrk="0" hangingPunct="1">
                        <a:defRPr sz="2400" kern="1200">
                          <a:solidFill>
                            <a:schemeClr val="tx1"/>
                          </a:solidFill>
                          <a:latin typeface="Open Sans"/>
                        </a:defRPr>
                      </a:lvl6pPr>
                      <a:lvl7pPr marL="3657509" algn="l" defTabSz="1219170" rtl="0" eaLnBrk="1" latinLnBrk="0" hangingPunct="1">
                        <a:defRPr sz="2400" kern="1200">
                          <a:solidFill>
                            <a:schemeClr val="tx1"/>
                          </a:solidFill>
                          <a:latin typeface="Open Sans"/>
                        </a:defRPr>
                      </a:lvl7pPr>
                      <a:lvl8pPr marL="4267093" algn="l" defTabSz="1219170" rtl="0" eaLnBrk="1" latinLnBrk="0" hangingPunct="1">
                        <a:defRPr sz="2400" kern="1200">
                          <a:solidFill>
                            <a:schemeClr val="tx1"/>
                          </a:solidFill>
                          <a:latin typeface="Open Sans"/>
                        </a:defRPr>
                      </a:lvl8pPr>
                      <a:lvl9pPr marL="4876678" algn="l" defTabSz="1219170" rtl="0" eaLnBrk="1" latinLnBrk="0" hangingPunct="1">
                        <a:defRPr sz="2400" kern="1200">
                          <a:solidFill>
                            <a:schemeClr val="tx1"/>
                          </a:solidFill>
                          <a:latin typeface="Open Sans"/>
                        </a:defRPr>
                      </a:lvl9pPr>
                    </a:lstStyle>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Offer seamless benefit administration by combining and coordinating health services with social services</a:t>
                      </a:r>
                    </a:p>
                    <a:p>
                      <a:pPr marL="171450" marR="0" lvl="0" indent="-17145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sz="1000"/>
                      </a:pPr>
                      <a:r>
                        <a:rPr kumimoji="0" lang="en-US" sz="1400" b="0" i="0" u="none" strike="noStrike" kern="1200" cap="none" spc="0" normalizeH="0" baseline="0" noProof="0">
                          <a:ln>
                            <a:noFill/>
                          </a:ln>
                          <a:solidFill>
                            <a:srgbClr val="000000"/>
                          </a:solidFill>
                          <a:effectLst/>
                          <a:uLnTx/>
                          <a:uFillTx/>
                          <a:latin typeface="+mn-lt"/>
                          <a:ea typeface="+mn-ea"/>
                          <a:cs typeface="+mn-cs"/>
                        </a:rPr>
                        <a:t>Deliver integrated coordinated noticing and member communications and appeals and grievances processes</a:t>
                      </a:r>
                    </a:p>
                  </a:txBody>
                  <a:tcPr marT="91440" marB="91440" anchor="ctr">
                    <a:lnL>
                      <a:noFill/>
                    </a:lnL>
                    <a:lnR>
                      <a:noFill/>
                    </a:lnR>
                    <a:lnT w="6350" cap="flat" cmpd="sng" algn="ctr">
                      <a:solidFill>
                        <a:srgbClr val="FFFFFF">
                          <a:lumMod val="85000"/>
                        </a:srgbClr>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516860351"/>
                  </a:ext>
                </a:extLst>
              </a:tr>
            </a:tbl>
          </a:graphicData>
        </a:graphic>
      </p:graphicFrame>
      <p:sp>
        <p:nvSpPr>
          <p:cNvPr id="2" name="TextBox 1" descr="1 Core Team meetings on 6/9/2022 and 6/23/2022 will be dedicated to both prioritization and planning as well as performance indicator development. &#10;">
            <a:extLst>
              <a:ext uri="{FF2B5EF4-FFF2-40B4-BE49-F238E27FC236}">
                <a16:creationId xmlns:a16="http://schemas.microsoft.com/office/drawing/2014/main" id="{7D089304-6985-6F09-4DF1-C986B9ADAB75}"/>
              </a:ext>
            </a:extLst>
          </p:cNvPr>
          <p:cNvSpPr txBox="1"/>
          <p:nvPr/>
        </p:nvSpPr>
        <p:spPr>
          <a:xfrm>
            <a:off x="469896" y="6547225"/>
            <a:ext cx="11252198" cy="161583"/>
          </a:xfrm>
          <a:prstGeom prst="rect">
            <a:avLst/>
          </a:prstGeom>
          <a:noFill/>
        </p:spPr>
        <p:txBody>
          <a:bodyPr vert="horz" wrap="square" lIns="0" tIns="0" rIns="0" bIns="0" rtlCol="0" anchor="b">
            <a:spAutoFit/>
          </a:bodyPr>
          <a:lstStyle/>
          <a:p>
            <a:pPr marL="0" marR="0" lvl="0" indent="0" algn="l" defTabSz="914400" rtl="0" eaLnBrk="1" fontAlgn="auto" latinLnBrk="0" hangingPunct="1">
              <a:lnSpc>
                <a:spcPct val="100000"/>
              </a:lnSpc>
              <a:spcBef>
                <a:spcPts val="200"/>
              </a:spcBef>
              <a:spcAft>
                <a:spcPts val="0"/>
              </a:spcAft>
              <a:buClrTx/>
              <a:buSzPct val="100000"/>
              <a:buFontTx/>
              <a:buNone/>
              <a:tabLst/>
              <a:defRPr/>
            </a:pPr>
            <a:r>
              <a:rPr kumimoji="0" lang="en-US" sz="1050" b="0" i="0" u="none" strike="noStrike" kern="1200" cap="none" spc="0" normalizeH="0" baseline="30000" noProof="0">
                <a:ln>
                  <a:noFill/>
                </a:ln>
                <a:solidFill>
                  <a:prstClr val="black"/>
                </a:solidFill>
                <a:effectLst/>
                <a:uLnTx/>
                <a:uFillTx/>
                <a:latin typeface="Verdana"/>
                <a:ea typeface="+mn-ea"/>
                <a:cs typeface="+mn-cs"/>
              </a:rPr>
              <a:t>1</a:t>
            </a:r>
            <a:r>
              <a:rPr kumimoji="0" lang="en-US" sz="1050" b="0" i="0" u="none" strike="noStrike" kern="1200" cap="none" spc="0" normalizeH="0" baseline="0" noProof="0">
                <a:ln>
                  <a:noFill/>
                </a:ln>
                <a:solidFill>
                  <a:prstClr val="black"/>
                </a:solidFill>
                <a:effectLst/>
                <a:uLnTx/>
                <a:uFillTx/>
                <a:latin typeface="Verdana"/>
                <a:ea typeface="+mn-ea"/>
                <a:cs typeface="+mn-cs"/>
              </a:rPr>
              <a:t> One Care enrollees can remain in One Care after turning 65 when they remain eligible for MassHealth Standard or CommonHealth</a:t>
            </a:r>
          </a:p>
        </p:txBody>
      </p:sp>
    </p:spTree>
    <p:extLst>
      <p:ext uri="{BB962C8B-B14F-4D97-AF65-F5344CB8AC3E}">
        <p14:creationId xmlns:p14="http://schemas.microsoft.com/office/powerpoint/2010/main" val="3692388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Ombudsman Support</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5E4B15F1-81DE-4396-AD61-5B9E6854487F}"/>
              </a:ext>
            </a:extLst>
          </p:cNvPr>
          <p:cNvSpPr txBox="1"/>
          <p:nvPr/>
        </p:nvSpPr>
        <p:spPr>
          <a:xfrm>
            <a:off x="469900" y="1240263"/>
            <a:ext cx="11252200" cy="3798219"/>
          </a:xfrm>
          <a:prstGeom prst="rect">
            <a:avLst/>
          </a:prstGeom>
          <a:noFill/>
          <a:ln w="19050">
            <a:noFill/>
          </a:ln>
        </p:spPr>
        <p:txBody>
          <a:bodyPr vert="horz" wrap="square" lIns="0" tIns="0" rIns="0" bIns="0" rtlCol="0">
            <a:spAutoFit/>
          </a:bodyPr>
          <a:lstStyle/>
          <a:p>
            <a:pPr marL="0" marR="0">
              <a:lnSpc>
                <a:spcPct val="107000"/>
              </a:lnSpc>
              <a:spcBef>
                <a:spcPts val="1200"/>
              </a:spcBef>
              <a:spcAft>
                <a:spcPts val="1200"/>
              </a:spcAft>
            </a:pPr>
            <a:r>
              <a:rPr lang="en-US" sz="1600">
                <a:effectLst/>
                <a:latin typeface="+mj-lt"/>
                <a:ea typeface="Calibri" panose="020F0502020204030204" pitchFamily="34" charset="0"/>
                <a:cs typeface="Times New Roman" panose="02020603050405020304" pitchFamily="18" charset="0"/>
              </a:rPr>
              <a:t>EOHHS contracts with a non-profit community organization to provide access to independent ombudsman supports for all MassHealth members, including members enrolled in One Care. </a:t>
            </a:r>
            <a:r>
              <a:rPr lang="en-US" sz="1600" i="1">
                <a:effectLst/>
                <a:latin typeface="+mj-lt"/>
                <a:ea typeface="Calibri" panose="020F0502020204030204" pitchFamily="34" charset="0"/>
                <a:cs typeface="Times New Roman" panose="02020603050405020304" pitchFamily="18" charset="0"/>
              </a:rPr>
              <a:t>My Ombudsman</a:t>
            </a:r>
            <a:r>
              <a:rPr lang="en-US" sz="1600">
                <a:effectLst/>
                <a:latin typeface="+mj-lt"/>
                <a:ea typeface="Calibri" panose="020F0502020204030204" pitchFamily="34" charset="0"/>
                <a:cs typeface="Times New Roman" panose="02020603050405020304" pitchFamily="18" charset="0"/>
              </a:rPr>
              <a:t> serves One Care enrollees by answering questions, helping to identify barriers or address confusion, investigating complaints, mediating between parties, explaining member rights, and making referrals.</a:t>
            </a:r>
          </a:p>
          <a:p>
            <a:pPr marL="0" marR="0">
              <a:lnSpc>
                <a:spcPct val="107000"/>
              </a:lnSpc>
              <a:spcBef>
                <a:spcPts val="1200"/>
              </a:spcBef>
              <a:spcAft>
                <a:spcPts val="1200"/>
              </a:spcAft>
            </a:pPr>
            <a:r>
              <a:rPr lang="en-US" sz="1600">
                <a:latin typeface="+mj-lt"/>
                <a:ea typeface="Calibri" panose="020F0502020204030204" pitchFamily="34" charset="0"/>
                <a:cs typeface="Times New Roman" panose="02020603050405020304" pitchFamily="18" charset="0"/>
              </a:rPr>
              <a:t>MassHealth is committed to continuing to offer </a:t>
            </a:r>
            <a:r>
              <a:rPr lang="en-US" sz="1600" i="1">
                <a:latin typeface="+mj-lt"/>
                <a:ea typeface="Calibri" panose="020F0502020204030204" pitchFamily="34" charset="0"/>
                <a:cs typeface="Times New Roman" panose="02020603050405020304" pitchFamily="18" charset="0"/>
              </a:rPr>
              <a:t>My Ombudsman </a:t>
            </a:r>
            <a:r>
              <a:rPr lang="en-US" sz="1600">
                <a:latin typeface="+mj-lt"/>
                <a:ea typeface="Calibri" panose="020F0502020204030204" pitchFamily="34" charset="0"/>
                <a:cs typeface="Times New Roman" panose="02020603050405020304" pitchFamily="18" charset="0"/>
              </a:rPr>
              <a:t>services to One Care members after federal grant funding is exhausted. EOHHS plans to take the following action to achieve this continuity: </a:t>
            </a:r>
            <a:endParaRPr lang="en-US" sz="1600">
              <a:effectLst/>
              <a:latin typeface="+mj-lt"/>
              <a:ea typeface="Calibri" panose="020F0502020204030204" pitchFamily="34" charset="0"/>
              <a:cs typeface="Times New Roman" panose="02020603050405020304" pitchFamily="18" charset="0"/>
            </a:endParaRPr>
          </a:p>
          <a:p>
            <a:pPr marL="4000500" lvl="8" indent="-342900">
              <a:lnSpc>
                <a:spcPct val="107000"/>
              </a:lnSpc>
              <a:spcBef>
                <a:spcPts val="1200"/>
              </a:spcBef>
              <a:spcAft>
                <a:spcPts val="1200"/>
              </a:spcAft>
              <a:buAutoNum type="arabicPeriod"/>
            </a:pPr>
            <a:r>
              <a:rPr lang="en-US" sz="1600">
                <a:latin typeface="+mj-lt"/>
                <a:ea typeface="Calibri" panose="020F0502020204030204" pitchFamily="34" charset="0"/>
                <a:cs typeface="Times New Roman" panose="02020603050405020304" pitchFamily="18" charset="0"/>
              </a:rPr>
              <a:t>Request </a:t>
            </a:r>
            <a:r>
              <a:rPr lang="en-US" sz="1600">
                <a:effectLst/>
                <a:latin typeface="+mj-lt"/>
                <a:ea typeface="Calibri" panose="020F0502020204030204" pitchFamily="34" charset="0"/>
                <a:cs typeface="Times New Roman" panose="02020603050405020304" pitchFamily="18" charset="0"/>
              </a:rPr>
              <a:t>that CMS consider options to continue federal funding for ombudsman supports</a:t>
            </a:r>
            <a:endParaRPr lang="en-US" sz="1600">
              <a:latin typeface="+mj-lt"/>
              <a:ea typeface="Calibri" panose="020F0502020204030204" pitchFamily="34" charset="0"/>
              <a:cs typeface="Times New Roman" panose="02020603050405020304" pitchFamily="18" charset="0"/>
            </a:endParaRPr>
          </a:p>
          <a:p>
            <a:pPr marL="4000500" lvl="8" indent="-342900">
              <a:lnSpc>
                <a:spcPct val="107000"/>
              </a:lnSpc>
              <a:spcBef>
                <a:spcPts val="1200"/>
              </a:spcBef>
              <a:spcAft>
                <a:spcPts val="1200"/>
              </a:spcAft>
              <a:buAutoNum type="arabicPeriod"/>
            </a:pPr>
            <a:r>
              <a:rPr lang="en-US" sz="1600">
                <a:effectLst/>
                <a:latin typeface="+mj-lt"/>
                <a:ea typeface="Calibri" panose="020F0502020204030204" pitchFamily="34" charset="0"/>
                <a:cs typeface="Times New Roman" panose="02020603050405020304" pitchFamily="18" charset="0"/>
              </a:rPr>
              <a:t>Seek funding through the state appropriations process, as needed, to ensure MassHealth members enrolled in One Care continue to be able to access these ombudsman supports</a:t>
            </a:r>
          </a:p>
        </p:txBody>
      </p:sp>
      <p:pic>
        <p:nvPicPr>
          <p:cNvPr id="3" name="Picture 2">
            <a:extLst>
              <a:ext uri="{FF2B5EF4-FFF2-40B4-BE49-F238E27FC236}">
                <a16:creationId xmlns:a16="http://schemas.microsoft.com/office/drawing/2014/main" id="{04EC76F3-7ED4-4E6B-B84D-43B1AB824D87}"/>
              </a:ext>
            </a:extLst>
          </p:cNvPr>
          <p:cNvPicPr>
            <a:picLocks noChangeAspect="1"/>
          </p:cNvPicPr>
          <p:nvPr/>
        </p:nvPicPr>
        <p:blipFill>
          <a:blip r:embed="rId3"/>
          <a:stretch>
            <a:fillRect/>
          </a:stretch>
        </p:blipFill>
        <p:spPr>
          <a:xfrm>
            <a:off x="469900" y="4049486"/>
            <a:ext cx="3358710" cy="478971"/>
          </a:xfrm>
          <a:prstGeom prst="rect">
            <a:avLst/>
          </a:prstGeom>
        </p:spPr>
      </p:pic>
    </p:spTree>
    <p:extLst>
      <p:ext uri="{BB962C8B-B14F-4D97-AF65-F5344CB8AC3E}">
        <p14:creationId xmlns:p14="http://schemas.microsoft.com/office/powerpoint/2010/main" val="4052948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Stakeholder Engagement</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7" name="TextBox 6" descr="Any comments on the distributed meeting notes from 2/24 Core Team meeting?">
            <a:extLst>
              <a:ext uri="{FF2B5EF4-FFF2-40B4-BE49-F238E27FC236}">
                <a16:creationId xmlns:a16="http://schemas.microsoft.com/office/drawing/2014/main" id="{15F02A14-BA31-4D35-AA09-3E67BAC25C46}"/>
              </a:ext>
            </a:extLst>
          </p:cNvPr>
          <p:cNvSpPr txBox="1"/>
          <p:nvPr/>
        </p:nvSpPr>
        <p:spPr>
          <a:xfrm>
            <a:off x="469900" y="1240263"/>
            <a:ext cx="11252200" cy="1030603"/>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1200"/>
              </a:spcBef>
              <a:spcAft>
                <a:spcPts val="1200"/>
              </a:spcAft>
              <a:buClrTx/>
              <a:buSzTx/>
              <a:buFontTx/>
              <a:buNone/>
              <a:tabLst/>
              <a:defRPr/>
            </a:pPr>
            <a:r>
              <a:rPr kumimoji="0" lang="en-US" sz="16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Stakeholder engagement has played a significant role in One Care since its inception and continues to be a hallmark of the program. EOHHS is committed to an engagement process with a wide array of stakeholders to promote collaborative discussion on the planning and implementation as it begins the transition planning process. </a:t>
            </a:r>
          </a:p>
        </p:txBody>
      </p:sp>
      <p:sp>
        <p:nvSpPr>
          <p:cNvPr id="8" name="TextBox 7">
            <a:extLst>
              <a:ext uri="{FF2B5EF4-FFF2-40B4-BE49-F238E27FC236}">
                <a16:creationId xmlns:a16="http://schemas.microsoft.com/office/drawing/2014/main" id="{33508E75-39F5-45D8-A368-4963C378A72C}"/>
              </a:ext>
            </a:extLst>
          </p:cNvPr>
          <p:cNvSpPr txBox="1"/>
          <p:nvPr/>
        </p:nvSpPr>
        <p:spPr>
          <a:xfrm>
            <a:off x="1295400" y="3779441"/>
            <a:ext cx="2816093" cy="584775"/>
          </a:xfrm>
          <a:prstGeom prst="rect">
            <a:avLst/>
          </a:prstGeom>
          <a:noFill/>
        </p:spPr>
        <p:txBody>
          <a:bodyPr wrap="square" rtlCol="0">
            <a:spAutoFit/>
          </a:bodyPr>
          <a:lstStyle/>
          <a:p>
            <a:pPr marL="0" lvl="1">
              <a:spcBef>
                <a:spcPts val="600"/>
              </a:spcBef>
              <a:spcAft>
                <a:spcPts val="600"/>
              </a:spcAft>
              <a:buSzPct val="100000"/>
              <a:defRPr/>
            </a:pPr>
            <a:r>
              <a:rPr lang="en-US" sz="1600" b="1">
                <a:solidFill>
                  <a:srgbClr val="000000"/>
                </a:solidFill>
                <a:latin typeface="+mj-lt"/>
                <a:ea typeface="Verdana" panose="020B0604030504040204" pitchFamily="34" charset="0"/>
                <a:cs typeface="Calibri" panose="020F0502020204030204" pitchFamily="34" charset="0"/>
              </a:rPr>
              <a:t>Current Stakeholder Engagement Forums</a:t>
            </a:r>
          </a:p>
        </p:txBody>
      </p:sp>
      <p:sp>
        <p:nvSpPr>
          <p:cNvPr id="9" name="Freeform 13">
            <a:extLst>
              <a:ext uri="{FF2B5EF4-FFF2-40B4-BE49-F238E27FC236}">
                <a16:creationId xmlns:a16="http://schemas.microsoft.com/office/drawing/2014/main" id="{D995E609-3777-46CD-A486-0A57BD16AC08}"/>
              </a:ext>
            </a:extLst>
          </p:cNvPr>
          <p:cNvSpPr>
            <a:spLocks/>
          </p:cNvSpPr>
          <p:nvPr/>
        </p:nvSpPr>
        <p:spPr>
          <a:xfrm>
            <a:off x="4438992" y="2709690"/>
            <a:ext cx="1178363" cy="1421074"/>
          </a:xfrm>
          <a:custGeom>
            <a:avLst/>
            <a:gdLst>
              <a:gd name="connsiteX0" fmla="*/ 0 w 1591056"/>
              <a:gd name="connsiteY0" fmla="*/ 1581912 h 1581912"/>
              <a:gd name="connsiteX1" fmla="*/ 1161288 w 1591056"/>
              <a:gd name="connsiteY1" fmla="*/ 0 h 1581912"/>
              <a:gd name="connsiteX2" fmla="*/ 1591056 w 1591056"/>
              <a:gd name="connsiteY2" fmla="*/ 0 h 1581912"/>
            </a:gdLst>
            <a:ahLst/>
            <a:cxnLst>
              <a:cxn ang="0">
                <a:pos x="connsiteX0" y="connsiteY0"/>
              </a:cxn>
              <a:cxn ang="0">
                <a:pos x="connsiteX1" y="connsiteY1"/>
              </a:cxn>
              <a:cxn ang="0">
                <a:pos x="connsiteX2" y="connsiteY2"/>
              </a:cxn>
            </a:cxnLst>
            <a:rect l="l" t="t" r="r" b="b"/>
            <a:pathLst>
              <a:path w="1591056" h="1581912">
                <a:moveTo>
                  <a:pt x="0" y="1581912"/>
                </a:moveTo>
                <a:lnTo>
                  <a:pt x="1161288" y="0"/>
                </a:lnTo>
                <a:lnTo>
                  <a:pt x="1591056" y="0"/>
                </a:lnTo>
              </a:path>
            </a:pathLst>
          </a:custGeom>
          <a:noFill/>
          <a:ln w="28575" cap="flat" cmpd="sng" algn="ctr">
            <a:solidFill>
              <a:srgbClr val="041E42"/>
            </a:solidFill>
            <a:prstDash val="solid"/>
            <a:miter lim="800000"/>
            <a:tailEnd type="triangle"/>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sp>
        <p:nvSpPr>
          <p:cNvPr id="10" name="Freeform 14">
            <a:extLst>
              <a:ext uri="{FF2B5EF4-FFF2-40B4-BE49-F238E27FC236}">
                <a16:creationId xmlns:a16="http://schemas.microsoft.com/office/drawing/2014/main" id="{86A02098-58CC-4226-AF7B-E3A84E5ABAB7}"/>
              </a:ext>
            </a:extLst>
          </p:cNvPr>
          <p:cNvSpPr/>
          <p:nvPr/>
        </p:nvSpPr>
        <p:spPr>
          <a:xfrm>
            <a:off x="4446854" y="3220318"/>
            <a:ext cx="1167141" cy="918045"/>
          </a:xfrm>
          <a:custGeom>
            <a:avLst/>
            <a:gdLst>
              <a:gd name="connsiteX0" fmla="*/ 0 w 1597231"/>
              <a:gd name="connsiteY0" fmla="*/ 670956 h 670956"/>
              <a:gd name="connsiteX1" fmla="*/ 1163781 w 1597231"/>
              <a:gd name="connsiteY1" fmla="*/ 0 h 670956"/>
              <a:gd name="connsiteX2" fmla="*/ 1597231 w 1597231"/>
              <a:gd name="connsiteY2" fmla="*/ 0 h 670956"/>
            </a:gdLst>
            <a:ahLst/>
            <a:cxnLst>
              <a:cxn ang="0">
                <a:pos x="connsiteX0" y="connsiteY0"/>
              </a:cxn>
              <a:cxn ang="0">
                <a:pos x="connsiteX1" y="connsiteY1"/>
              </a:cxn>
              <a:cxn ang="0">
                <a:pos x="connsiteX2" y="connsiteY2"/>
              </a:cxn>
            </a:cxnLst>
            <a:rect l="l" t="t" r="r" b="b"/>
            <a:pathLst>
              <a:path w="1597231" h="670956">
                <a:moveTo>
                  <a:pt x="0" y="670956"/>
                </a:moveTo>
                <a:lnTo>
                  <a:pt x="1163781" y="0"/>
                </a:lnTo>
                <a:lnTo>
                  <a:pt x="1597231" y="0"/>
                </a:lnTo>
              </a:path>
            </a:pathLst>
          </a:custGeom>
          <a:noFill/>
          <a:ln w="28575" cap="flat" cmpd="sng" algn="ctr">
            <a:solidFill>
              <a:srgbClr val="005587"/>
            </a:solidFill>
            <a:prstDash val="solid"/>
            <a:miter lim="800000"/>
            <a:tailEnd type="triangle"/>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sp>
        <p:nvSpPr>
          <p:cNvPr id="12" name="Freeform 17">
            <a:extLst>
              <a:ext uri="{FF2B5EF4-FFF2-40B4-BE49-F238E27FC236}">
                <a16:creationId xmlns:a16="http://schemas.microsoft.com/office/drawing/2014/main" id="{DBA9FE14-5E5B-4A30-8D08-2FADB3598BA8}"/>
              </a:ext>
            </a:extLst>
          </p:cNvPr>
          <p:cNvSpPr/>
          <p:nvPr/>
        </p:nvSpPr>
        <p:spPr>
          <a:xfrm>
            <a:off x="4434419" y="4130763"/>
            <a:ext cx="1179576" cy="1410678"/>
          </a:xfrm>
          <a:custGeom>
            <a:avLst/>
            <a:gdLst>
              <a:gd name="connsiteX0" fmla="*/ 0 w 1591293"/>
              <a:gd name="connsiteY0" fmla="*/ 0 h 1151907"/>
              <a:gd name="connsiteX1" fmla="*/ 1169719 w 1591293"/>
              <a:gd name="connsiteY1" fmla="*/ 1151907 h 1151907"/>
              <a:gd name="connsiteX2" fmla="*/ 1591293 w 1591293"/>
              <a:gd name="connsiteY2" fmla="*/ 1151907 h 1151907"/>
            </a:gdLst>
            <a:ahLst/>
            <a:cxnLst>
              <a:cxn ang="0">
                <a:pos x="connsiteX0" y="connsiteY0"/>
              </a:cxn>
              <a:cxn ang="0">
                <a:pos x="connsiteX1" y="connsiteY1"/>
              </a:cxn>
              <a:cxn ang="0">
                <a:pos x="connsiteX2" y="connsiteY2"/>
              </a:cxn>
            </a:cxnLst>
            <a:rect l="l" t="t" r="r" b="b"/>
            <a:pathLst>
              <a:path w="1591293" h="1151907">
                <a:moveTo>
                  <a:pt x="0" y="0"/>
                </a:moveTo>
                <a:lnTo>
                  <a:pt x="1169719" y="1151907"/>
                </a:lnTo>
                <a:lnTo>
                  <a:pt x="1591293" y="1151907"/>
                </a:lnTo>
              </a:path>
            </a:pathLst>
          </a:custGeom>
          <a:noFill/>
          <a:ln w="28575" cap="flat" cmpd="sng" algn="ctr">
            <a:solidFill>
              <a:srgbClr val="E0F0FA"/>
            </a:solidFill>
            <a:prstDash val="solid"/>
            <a:miter lim="800000"/>
            <a:tailEnd type="triangle"/>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cxnSp>
        <p:nvCxnSpPr>
          <p:cNvPr id="13" name="Straight Connector 12">
            <a:extLst>
              <a:ext uri="{FF2B5EF4-FFF2-40B4-BE49-F238E27FC236}">
                <a16:creationId xmlns:a16="http://schemas.microsoft.com/office/drawing/2014/main" id="{882CF410-05A2-4FDB-A6FC-EB458B33CA1F}"/>
              </a:ext>
            </a:extLst>
          </p:cNvPr>
          <p:cNvCxnSpPr>
            <a:cxnSpLocks/>
          </p:cNvCxnSpPr>
          <p:nvPr/>
        </p:nvCxnSpPr>
        <p:spPr>
          <a:xfrm flipV="1">
            <a:off x="4247228" y="4142923"/>
            <a:ext cx="220448" cy="1290"/>
          </a:xfrm>
          <a:prstGeom prst="line">
            <a:avLst/>
          </a:prstGeom>
          <a:noFill/>
          <a:ln w="28575" cap="flat" cmpd="sng" algn="ctr">
            <a:solidFill>
              <a:srgbClr val="2392D2"/>
            </a:solidFill>
            <a:prstDash val="solid"/>
            <a:miter lim="800000"/>
          </a:ln>
          <a:effectLst/>
        </p:spPr>
      </p:cxnSp>
      <p:sp>
        <p:nvSpPr>
          <p:cNvPr id="14" name="TextBox 13">
            <a:extLst>
              <a:ext uri="{FF2B5EF4-FFF2-40B4-BE49-F238E27FC236}">
                <a16:creationId xmlns:a16="http://schemas.microsoft.com/office/drawing/2014/main" id="{FF4E5B42-B63C-43CA-9799-3AB826FBA887}"/>
              </a:ext>
            </a:extLst>
          </p:cNvPr>
          <p:cNvSpPr txBox="1">
            <a:spLocks/>
          </p:cNvSpPr>
          <p:nvPr/>
        </p:nvSpPr>
        <p:spPr>
          <a:xfrm>
            <a:off x="5749729" y="2605838"/>
            <a:ext cx="5972371" cy="246221"/>
          </a:xfrm>
          <a:prstGeom prst="rect">
            <a:avLst/>
          </a:prstGeom>
          <a:noFill/>
        </p:spPr>
        <p:txBody>
          <a:bodyPr vert="horz" wrap="square" lIns="0" tIns="0" rIns="0" bIns="0" rtlCol="0">
            <a:spAutoFit/>
          </a:bodyPr>
          <a:lstStyle/>
          <a:p>
            <a:pPr marL="0" lvl="1">
              <a:spcBef>
                <a:spcPts val="600"/>
              </a:spcBef>
              <a:spcAft>
                <a:spcPts val="600"/>
              </a:spcAft>
              <a:buSzPct val="100000"/>
              <a:defRPr/>
            </a:pPr>
            <a:r>
              <a:rPr lang="en-US" sz="1600" b="1">
                <a:solidFill>
                  <a:srgbClr val="000000"/>
                </a:solidFill>
                <a:latin typeface="+mj-lt"/>
                <a:ea typeface="Verdana" panose="020B0604030504040204" pitchFamily="34" charset="0"/>
                <a:cs typeface="Verdana" panose="020B0604030504040204" pitchFamily="34" charset="0"/>
              </a:rPr>
              <a:t>Implementation Council</a:t>
            </a:r>
            <a:endParaRPr lang="en-US" sz="1600">
              <a:solidFill>
                <a:srgbClr val="000000"/>
              </a:solidFill>
              <a:latin typeface="+mj-lt"/>
              <a:ea typeface="Verdana" panose="020B0604030504040204" pitchFamily="34" charset="0"/>
              <a:cs typeface="Verdana" panose="020B0604030504040204" pitchFamily="34" charset="0"/>
            </a:endParaRPr>
          </a:p>
        </p:txBody>
      </p:sp>
      <p:sp>
        <p:nvSpPr>
          <p:cNvPr id="15" name="Rectangle 14">
            <a:extLst>
              <a:ext uri="{FF2B5EF4-FFF2-40B4-BE49-F238E27FC236}">
                <a16:creationId xmlns:a16="http://schemas.microsoft.com/office/drawing/2014/main" id="{6D178AC9-A753-4D20-A7C9-7BCD22A0C734}"/>
              </a:ext>
            </a:extLst>
          </p:cNvPr>
          <p:cNvSpPr>
            <a:spLocks/>
          </p:cNvSpPr>
          <p:nvPr/>
        </p:nvSpPr>
        <p:spPr>
          <a:xfrm>
            <a:off x="5749730" y="3113724"/>
            <a:ext cx="5972370" cy="246221"/>
          </a:xfrm>
          <a:prstGeom prst="rect">
            <a:avLst/>
          </a:prstGeom>
        </p:spPr>
        <p:txBody>
          <a:bodyPr wrap="square" lIns="0" tIns="0" rIns="0" bIns="0">
            <a:spAutoFit/>
          </a:bodyPr>
          <a:lstStyle/>
          <a:p>
            <a:pPr marL="0" lvl="1">
              <a:spcBef>
                <a:spcPts val="600"/>
              </a:spcBef>
              <a:spcAft>
                <a:spcPts val="600"/>
              </a:spcAft>
              <a:buSzPct val="100000"/>
              <a:defRPr/>
            </a:pPr>
            <a:r>
              <a:rPr lang="en-US" sz="1600" b="1">
                <a:solidFill>
                  <a:srgbClr val="000000"/>
                </a:solidFill>
                <a:latin typeface="+mj-lt"/>
                <a:ea typeface="Verdana" panose="020B0604030504040204" pitchFamily="34" charset="0"/>
                <a:cs typeface="Verdana" panose="020B0604030504040204" pitchFamily="34" charset="0"/>
              </a:rPr>
              <a:t>Care Model Focus Initiative (CMFI)</a:t>
            </a:r>
            <a:endParaRPr lang="en-US" sz="1600">
              <a:solidFill>
                <a:srgbClr val="000000"/>
              </a:solidFill>
              <a:latin typeface="+mj-lt"/>
              <a:ea typeface="Verdana" panose="020B0604030504040204" pitchFamily="34" charset="0"/>
              <a:cs typeface="Verdana" panose="020B0604030504040204" pitchFamily="34" charset="0"/>
            </a:endParaRPr>
          </a:p>
        </p:txBody>
      </p:sp>
      <p:sp>
        <p:nvSpPr>
          <p:cNvPr id="16" name="Rectangle 15">
            <a:extLst>
              <a:ext uri="{FF2B5EF4-FFF2-40B4-BE49-F238E27FC236}">
                <a16:creationId xmlns:a16="http://schemas.microsoft.com/office/drawing/2014/main" id="{16759678-6674-4202-857D-7F4B3B4563CB}"/>
              </a:ext>
            </a:extLst>
          </p:cNvPr>
          <p:cNvSpPr>
            <a:spLocks/>
          </p:cNvSpPr>
          <p:nvPr/>
        </p:nvSpPr>
        <p:spPr>
          <a:xfrm>
            <a:off x="5749730" y="3577387"/>
            <a:ext cx="5972370" cy="246221"/>
          </a:xfrm>
          <a:prstGeom prst="rect">
            <a:avLst/>
          </a:prstGeom>
        </p:spPr>
        <p:txBody>
          <a:bodyPr wrap="square" lIns="0" tIns="0" rIns="0" bIns="0">
            <a:spAutoFit/>
          </a:bodyPr>
          <a:lstStyle/>
          <a:p>
            <a:pPr marL="0" lvl="1">
              <a:spcBef>
                <a:spcPts val="300"/>
              </a:spcBef>
              <a:spcAft>
                <a:spcPts val="300"/>
              </a:spcAft>
              <a:buSzPct val="100000"/>
              <a:defRPr/>
            </a:pPr>
            <a:r>
              <a:rPr lang="en-US" sz="1600" b="1">
                <a:solidFill>
                  <a:srgbClr val="000000"/>
                </a:solidFill>
                <a:latin typeface="+mj-lt"/>
              </a:rPr>
              <a:t>Public Meetings </a:t>
            </a:r>
          </a:p>
        </p:txBody>
      </p:sp>
      <p:cxnSp>
        <p:nvCxnSpPr>
          <p:cNvPr id="17" name="Straight Arrow Connector 16">
            <a:extLst>
              <a:ext uri="{FF2B5EF4-FFF2-40B4-BE49-F238E27FC236}">
                <a16:creationId xmlns:a16="http://schemas.microsoft.com/office/drawing/2014/main" id="{3B15560D-EDE8-4963-B57F-8B4899B91633}"/>
              </a:ext>
            </a:extLst>
          </p:cNvPr>
          <p:cNvCxnSpPr>
            <a:cxnSpLocks/>
            <a:stCxn id="10" idx="0"/>
          </p:cNvCxnSpPr>
          <p:nvPr/>
        </p:nvCxnSpPr>
        <p:spPr>
          <a:xfrm flipV="1">
            <a:off x="4446854" y="4137073"/>
            <a:ext cx="1175004" cy="1290"/>
          </a:xfrm>
          <a:prstGeom prst="straightConnector1">
            <a:avLst/>
          </a:prstGeom>
          <a:ln w="28575">
            <a:solidFill>
              <a:srgbClr val="2392D2"/>
            </a:solidFill>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9EEAFBF-DC92-4B25-BE59-33F8B05CD1FE}"/>
              </a:ext>
            </a:extLst>
          </p:cNvPr>
          <p:cNvSpPr>
            <a:spLocks/>
          </p:cNvSpPr>
          <p:nvPr/>
        </p:nvSpPr>
        <p:spPr>
          <a:xfrm>
            <a:off x="5749729" y="4504715"/>
            <a:ext cx="5972370" cy="246221"/>
          </a:xfrm>
          <a:prstGeom prst="rect">
            <a:avLst/>
          </a:prstGeom>
        </p:spPr>
        <p:txBody>
          <a:bodyPr wrap="square" lIns="0" tIns="0" rIns="0" bIns="0">
            <a:spAutoFit/>
          </a:bodyPr>
          <a:lstStyle/>
          <a:p>
            <a:pPr marL="0" lvl="1">
              <a:spcBef>
                <a:spcPts val="300"/>
              </a:spcBef>
              <a:spcAft>
                <a:spcPts val="300"/>
              </a:spcAft>
              <a:buSzPct val="100000"/>
              <a:defRPr/>
            </a:pPr>
            <a:r>
              <a:rPr lang="en-US" sz="1600" b="1">
                <a:solidFill>
                  <a:srgbClr val="000000"/>
                </a:solidFill>
                <a:latin typeface="+mj-lt"/>
              </a:rPr>
              <a:t>Stakeholder Emails</a:t>
            </a:r>
            <a:endParaRPr lang="en-US" sz="1600">
              <a:solidFill>
                <a:srgbClr val="000000"/>
              </a:solidFill>
              <a:latin typeface="+mj-lt"/>
            </a:endParaRPr>
          </a:p>
        </p:txBody>
      </p:sp>
      <p:sp>
        <p:nvSpPr>
          <p:cNvPr id="20" name="Freeform 14">
            <a:extLst>
              <a:ext uri="{FF2B5EF4-FFF2-40B4-BE49-F238E27FC236}">
                <a16:creationId xmlns:a16="http://schemas.microsoft.com/office/drawing/2014/main" id="{F89AEF04-23D6-4A49-A276-9BF08300B899}"/>
              </a:ext>
            </a:extLst>
          </p:cNvPr>
          <p:cNvSpPr/>
          <p:nvPr/>
        </p:nvSpPr>
        <p:spPr>
          <a:xfrm>
            <a:off x="4434418" y="3681910"/>
            <a:ext cx="1167141" cy="466863"/>
          </a:xfrm>
          <a:custGeom>
            <a:avLst/>
            <a:gdLst>
              <a:gd name="connsiteX0" fmla="*/ 0 w 1597231"/>
              <a:gd name="connsiteY0" fmla="*/ 670956 h 670956"/>
              <a:gd name="connsiteX1" fmla="*/ 1163781 w 1597231"/>
              <a:gd name="connsiteY1" fmla="*/ 0 h 670956"/>
              <a:gd name="connsiteX2" fmla="*/ 1597231 w 1597231"/>
              <a:gd name="connsiteY2" fmla="*/ 0 h 670956"/>
            </a:gdLst>
            <a:ahLst/>
            <a:cxnLst>
              <a:cxn ang="0">
                <a:pos x="connsiteX0" y="connsiteY0"/>
              </a:cxn>
              <a:cxn ang="0">
                <a:pos x="connsiteX1" y="connsiteY1"/>
              </a:cxn>
              <a:cxn ang="0">
                <a:pos x="connsiteX2" y="connsiteY2"/>
              </a:cxn>
            </a:cxnLst>
            <a:rect l="l" t="t" r="r" b="b"/>
            <a:pathLst>
              <a:path w="1597231" h="670956">
                <a:moveTo>
                  <a:pt x="0" y="670956"/>
                </a:moveTo>
                <a:lnTo>
                  <a:pt x="1163781" y="0"/>
                </a:lnTo>
                <a:lnTo>
                  <a:pt x="1597231" y="0"/>
                </a:lnTo>
              </a:path>
            </a:pathLst>
          </a:custGeom>
          <a:noFill/>
          <a:ln w="28575" cap="flat" cmpd="sng" algn="ctr">
            <a:solidFill>
              <a:srgbClr val="0076A8"/>
            </a:solidFill>
            <a:prstDash val="solid"/>
            <a:miter lim="800000"/>
            <a:tailEnd type="triangle"/>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sp>
        <p:nvSpPr>
          <p:cNvPr id="22" name="Rectangle 21">
            <a:extLst>
              <a:ext uri="{FF2B5EF4-FFF2-40B4-BE49-F238E27FC236}">
                <a16:creationId xmlns:a16="http://schemas.microsoft.com/office/drawing/2014/main" id="{A040A815-628F-4E8A-B222-99B9691007DA}"/>
              </a:ext>
            </a:extLst>
          </p:cNvPr>
          <p:cNvSpPr>
            <a:spLocks/>
          </p:cNvSpPr>
          <p:nvPr/>
        </p:nvSpPr>
        <p:spPr>
          <a:xfrm>
            <a:off x="5749730" y="4041051"/>
            <a:ext cx="5972370" cy="246221"/>
          </a:xfrm>
          <a:prstGeom prst="rect">
            <a:avLst/>
          </a:prstGeom>
        </p:spPr>
        <p:txBody>
          <a:bodyPr wrap="square" lIns="0" tIns="0" rIns="0" bIns="0">
            <a:spAutoFit/>
          </a:bodyPr>
          <a:lstStyle/>
          <a:p>
            <a:pPr marL="0" lvl="1">
              <a:spcBef>
                <a:spcPts val="300"/>
              </a:spcBef>
              <a:spcAft>
                <a:spcPts val="300"/>
              </a:spcAft>
              <a:buSzPct val="100000"/>
              <a:defRPr/>
            </a:pPr>
            <a:r>
              <a:rPr lang="en-US" sz="1600" b="1">
                <a:solidFill>
                  <a:srgbClr val="000000"/>
                </a:solidFill>
                <a:latin typeface="+mj-lt"/>
              </a:rPr>
              <a:t>Disability Advocate Meetings</a:t>
            </a:r>
            <a:endParaRPr lang="en-US" sz="1600">
              <a:solidFill>
                <a:srgbClr val="000000"/>
              </a:solidFill>
              <a:latin typeface="+mj-lt"/>
            </a:endParaRPr>
          </a:p>
        </p:txBody>
      </p:sp>
      <p:sp>
        <p:nvSpPr>
          <p:cNvPr id="23" name="Rectangle 22">
            <a:extLst>
              <a:ext uri="{FF2B5EF4-FFF2-40B4-BE49-F238E27FC236}">
                <a16:creationId xmlns:a16="http://schemas.microsoft.com/office/drawing/2014/main" id="{8B6CC9BD-79BA-4B14-B057-E9A7B112D573}"/>
              </a:ext>
            </a:extLst>
          </p:cNvPr>
          <p:cNvSpPr>
            <a:spLocks/>
          </p:cNvSpPr>
          <p:nvPr/>
        </p:nvSpPr>
        <p:spPr>
          <a:xfrm>
            <a:off x="5749729" y="4990102"/>
            <a:ext cx="5972370" cy="246221"/>
          </a:xfrm>
          <a:prstGeom prst="rect">
            <a:avLst/>
          </a:prstGeom>
        </p:spPr>
        <p:txBody>
          <a:bodyPr wrap="square" lIns="0" tIns="0" rIns="0" bIns="0">
            <a:spAutoFit/>
          </a:bodyPr>
          <a:lstStyle/>
          <a:p>
            <a:pPr marL="0" lvl="1">
              <a:spcBef>
                <a:spcPts val="300"/>
              </a:spcBef>
              <a:spcAft>
                <a:spcPts val="300"/>
              </a:spcAft>
              <a:buSzPct val="100000"/>
              <a:defRPr/>
            </a:pPr>
            <a:r>
              <a:rPr lang="en-US" sz="1600" b="1">
                <a:solidFill>
                  <a:srgbClr val="000000"/>
                </a:solidFill>
                <a:latin typeface="+mj-lt"/>
              </a:rPr>
              <a:t>Website</a:t>
            </a:r>
            <a:endParaRPr lang="en-US" sz="1600">
              <a:solidFill>
                <a:srgbClr val="000000"/>
              </a:solidFill>
              <a:latin typeface="+mj-lt"/>
            </a:endParaRPr>
          </a:p>
        </p:txBody>
      </p:sp>
      <p:sp>
        <p:nvSpPr>
          <p:cNvPr id="24" name="Rectangle 23">
            <a:extLst>
              <a:ext uri="{FF2B5EF4-FFF2-40B4-BE49-F238E27FC236}">
                <a16:creationId xmlns:a16="http://schemas.microsoft.com/office/drawing/2014/main" id="{0337A6BD-019F-4976-B808-F223A0528AF7}"/>
              </a:ext>
            </a:extLst>
          </p:cNvPr>
          <p:cNvSpPr>
            <a:spLocks/>
          </p:cNvSpPr>
          <p:nvPr/>
        </p:nvSpPr>
        <p:spPr>
          <a:xfrm>
            <a:off x="5749729" y="5439323"/>
            <a:ext cx="5972370" cy="246221"/>
          </a:xfrm>
          <a:prstGeom prst="rect">
            <a:avLst/>
          </a:prstGeom>
        </p:spPr>
        <p:txBody>
          <a:bodyPr wrap="square" lIns="0" tIns="0" rIns="0" bIns="0">
            <a:spAutoFit/>
          </a:bodyPr>
          <a:lstStyle/>
          <a:p>
            <a:pPr marL="0" lvl="1">
              <a:spcBef>
                <a:spcPts val="300"/>
              </a:spcBef>
              <a:spcAft>
                <a:spcPts val="300"/>
              </a:spcAft>
              <a:buSzPct val="100000"/>
              <a:defRPr/>
            </a:pPr>
            <a:r>
              <a:rPr lang="en-US" sz="1600" b="1">
                <a:solidFill>
                  <a:srgbClr val="000000"/>
                </a:solidFill>
                <a:latin typeface="+mj-lt"/>
              </a:rPr>
              <a:t>Health Plans Communications</a:t>
            </a:r>
            <a:endParaRPr lang="en-US" sz="1600">
              <a:solidFill>
                <a:srgbClr val="000000"/>
              </a:solidFill>
              <a:latin typeface="+mj-lt"/>
            </a:endParaRPr>
          </a:p>
        </p:txBody>
      </p:sp>
      <p:sp>
        <p:nvSpPr>
          <p:cNvPr id="30" name="Freeform 16">
            <a:extLst>
              <a:ext uri="{FF2B5EF4-FFF2-40B4-BE49-F238E27FC236}">
                <a16:creationId xmlns:a16="http://schemas.microsoft.com/office/drawing/2014/main" id="{25E57BF5-7108-435E-B086-2CC6BDEAB998}"/>
              </a:ext>
            </a:extLst>
          </p:cNvPr>
          <p:cNvSpPr>
            <a:spLocks/>
          </p:cNvSpPr>
          <p:nvPr/>
        </p:nvSpPr>
        <p:spPr>
          <a:xfrm>
            <a:off x="4438991" y="4125436"/>
            <a:ext cx="1175003" cy="972388"/>
          </a:xfrm>
          <a:custGeom>
            <a:avLst/>
            <a:gdLst>
              <a:gd name="connsiteX0" fmla="*/ 0 w 1585356"/>
              <a:gd name="connsiteY0" fmla="*/ 0 h 249382"/>
              <a:gd name="connsiteX1" fmla="*/ 1157844 w 1585356"/>
              <a:gd name="connsiteY1" fmla="*/ 249382 h 249382"/>
              <a:gd name="connsiteX2" fmla="*/ 1585356 w 1585356"/>
              <a:gd name="connsiteY2" fmla="*/ 249382 h 249382"/>
            </a:gdLst>
            <a:ahLst/>
            <a:cxnLst>
              <a:cxn ang="0">
                <a:pos x="connsiteX0" y="connsiteY0"/>
              </a:cxn>
              <a:cxn ang="0">
                <a:pos x="connsiteX1" y="connsiteY1"/>
              </a:cxn>
              <a:cxn ang="0">
                <a:pos x="connsiteX2" y="connsiteY2"/>
              </a:cxn>
            </a:cxnLst>
            <a:rect l="l" t="t" r="r" b="b"/>
            <a:pathLst>
              <a:path w="1585356" h="249382">
                <a:moveTo>
                  <a:pt x="0" y="0"/>
                </a:moveTo>
                <a:lnTo>
                  <a:pt x="1157844" y="249382"/>
                </a:lnTo>
                <a:lnTo>
                  <a:pt x="1585356" y="249382"/>
                </a:lnTo>
              </a:path>
            </a:pathLst>
          </a:custGeom>
          <a:noFill/>
          <a:ln w="28575" cap="flat" cmpd="sng" algn="ctr">
            <a:solidFill>
              <a:srgbClr val="C0E1F5"/>
            </a:solidFill>
            <a:prstDash val="solid"/>
            <a:miter lim="800000"/>
            <a:tailEnd type="triangle"/>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sp>
        <p:nvSpPr>
          <p:cNvPr id="31" name="Freeform 16">
            <a:extLst>
              <a:ext uri="{FF2B5EF4-FFF2-40B4-BE49-F238E27FC236}">
                <a16:creationId xmlns:a16="http://schemas.microsoft.com/office/drawing/2014/main" id="{46382A1F-95EB-4204-B959-33764FBD8C26}"/>
              </a:ext>
            </a:extLst>
          </p:cNvPr>
          <p:cNvSpPr>
            <a:spLocks/>
          </p:cNvSpPr>
          <p:nvPr/>
        </p:nvSpPr>
        <p:spPr>
          <a:xfrm>
            <a:off x="4430486" y="4136091"/>
            <a:ext cx="1175003" cy="442235"/>
          </a:xfrm>
          <a:custGeom>
            <a:avLst/>
            <a:gdLst>
              <a:gd name="connsiteX0" fmla="*/ 0 w 1585356"/>
              <a:gd name="connsiteY0" fmla="*/ 0 h 249382"/>
              <a:gd name="connsiteX1" fmla="*/ 1157844 w 1585356"/>
              <a:gd name="connsiteY1" fmla="*/ 249382 h 249382"/>
              <a:gd name="connsiteX2" fmla="*/ 1585356 w 1585356"/>
              <a:gd name="connsiteY2" fmla="*/ 249382 h 249382"/>
            </a:gdLst>
            <a:ahLst/>
            <a:cxnLst>
              <a:cxn ang="0">
                <a:pos x="connsiteX0" y="connsiteY0"/>
              </a:cxn>
              <a:cxn ang="0">
                <a:pos x="connsiteX1" y="connsiteY1"/>
              </a:cxn>
              <a:cxn ang="0">
                <a:pos x="connsiteX2" y="connsiteY2"/>
              </a:cxn>
            </a:cxnLst>
            <a:rect l="l" t="t" r="r" b="b"/>
            <a:pathLst>
              <a:path w="1585356" h="249382">
                <a:moveTo>
                  <a:pt x="0" y="0"/>
                </a:moveTo>
                <a:lnTo>
                  <a:pt x="1157844" y="249382"/>
                </a:lnTo>
                <a:lnTo>
                  <a:pt x="1585356" y="249382"/>
                </a:lnTo>
              </a:path>
            </a:pathLst>
          </a:custGeom>
          <a:noFill/>
          <a:ln w="28575" cap="flat" cmpd="sng" algn="ctr">
            <a:solidFill>
              <a:srgbClr val="A1D3EF"/>
            </a:solidFill>
            <a:prstDash val="solid"/>
            <a:miter lim="800000"/>
            <a:tailEnd type="triangle"/>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spTree>
    <p:extLst>
      <p:ext uri="{BB962C8B-B14F-4D97-AF65-F5344CB8AC3E}">
        <p14:creationId xmlns:p14="http://schemas.microsoft.com/office/powerpoint/2010/main" val="1780790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Stakeholder Engagement Forums</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26" name="Rectangle 25">
            <a:extLst>
              <a:ext uri="{FF2B5EF4-FFF2-40B4-BE49-F238E27FC236}">
                <a16:creationId xmlns:a16="http://schemas.microsoft.com/office/drawing/2014/main" id="{643F1A5D-58D9-4176-B4D8-118719F1069A}"/>
              </a:ext>
            </a:extLst>
          </p:cNvPr>
          <p:cNvSpPr/>
          <p:nvPr/>
        </p:nvSpPr>
        <p:spPr>
          <a:xfrm>
            <a:off x="2298700" y="2609849"/>
            <a:ext cx="9418320" cy="1014984"/>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prstClr val="black"/>
                </a:solidFill>
                <a:effectLst/>
                <a:uLnTx/>
                <a:uFillTx/>
                <a:latin typeface="Verdana"/>
                <a:ea typeface="Open Sans" panose="020B0606030504020204" pitchFamily="34" charset="0"/>
                <a:cs typeface="Open Sans" panose="020B0606030504020204" pitchFamily="34" charset="0"/>
              </a:rPr>
              <a:t>The CMFI was established in 2022 as a time-limited, highly focused continuous improvement effort incorporating perspectives, inputs, and work of key partners that contribute to One Care’s success. </a:t>
            </a:r>
            <a:r>
              <a:rPr lang="en-US" sz="1400" kern="0">
                <a:solidFill>
                  <a:prstClr val="black"/>
                </a:solidFill>
                <a:latin typeface="Verdana"/>
                <a:ea typeface="Open Sans" panose="020B0606030504020204" pitchFamily="34" charset="0"/>
                <a:cs typeface="Open Sans" panose="020B0606030504020204" pitchFamily="34" charset="0"/>
              </a:rPr>
              <a:t>CMFI provided recommendations for One Care improvements and EOHHS plans to ensure that these are carried forward in One Care through the transition.</a:t>
            </a:r>
            <a:endParaRPr kumimoji="0" lang="en-US" sz="1400" b="0" i="0" u="none" strike="noStrike" kern="0" cap="none" spc="0" normalizeH="0" baseline="0" noProof="0">
              <a:ln>
                <a:noFill/>
              </a:ln>
              <a:solidFill>
                <a:prstClr val="black"/>
              </a:solidFill>
              <a:effectLst/>
              <a:uLnTx/>
              <a:uFillTx/>
              <a:latin typeface="Verdana"/>
              <a:ea typeface="Open Sans" panose="020B0606030504020204" pitchFamily="34" charset="0"/>
              <a:cs typeface="Open Sans" panose="020B0606030504020204" pitchFamily="34" charset="0"/>
            </a:endParaRPr>
          </a:p>
        </p:txBody>
      </p:sp>
      <p:sp>
        <p:nvSpPr>
          <p:cNvPr id="27" name="Rectangle 26">
            <a:extLst>
              <a:ext uri="{FF2B5EF4-FFF2-40B4-BE49-F238E27FC236}">
                <a16:creationId xmlns:a16="http://schemas.microsoft.com/office/drawing/2014/main" id="{2FE2D981-D744-4278-A589-42CADF287386}"/>
              </a:ext>
            </a:extLst>
          </p:cNvPr>
          <p:cNvSpPr/>
          <p:nvPr/>
        </p:nvSpPr>
        <p:spPr>
          <a:xfrm>
            <a:off x="2298700" y="1240264"/>
            <a:ext cx="9418320" cy="1013080"/>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400" kern="0">
                <a:solidFill>
                  <a:srgbClr val="000000"/>
                </a:solidFill>
                <a:latin typeface="Verdana"/>
                <a:cs typeface="Open Sans"/>
              </a:rPr>
              <a:t>The</a:t>
            </a:r>
            <a:r>
              <a:rPr kumimoji="0" lang="en-US" sz="1400" b="0" i="0" u="none" strike="noStrike" kern="0" cap="none" spc="0" normalizeH="0" baseline="0" noProof="0">
                <a:ln>
                  <a:noFill/>
                </a:ln>
                <a:solidFill>
                  <a:srgbClr val="000000"/>
                </a:solidFill>
                <a:effectLst/>
                <a:uLnTx/>
                <a:uFillTx/>
                <a:latin typeface="Verdana"/>
                <a:ea typeface="+mn-ea"/>
                <a:cs typeface="Open Sans"/>
              </a:rPr>
              <a:t> Implementation Council (Council) is a consumer-led working committee </a:t>
            </a:r>
            <a:r>
              <a:rPr lang="en-US" sz="1400" kern="0">
                <a:solidFill>
                  <a:srgbClr val="000000"/>
                </a:solidFill>
                <a:latin typeface="Verdana"/>
                <a:cs typeface="Open Sans"/>
              </a:rPr>
              <a:t>whose responsibilities include </a:t>
            </a:r>
            <a:r>
              <a:rPr kumimoji="0" lang="en-US" sz="1400" b="0" i="0" u="none" strike="noStrike" kern="0" cap="none" spc="0" normalizeH="0" baseline="0" noProof="0">
                <a:ln>
                  <a:noFill/>
                </a:ln>
                <a:solidFill>
                  <a:srgbClr val="000000"/>
                </a:solidFill>
                <a:effectLst/>
                <a:uLnTx/>
                <a:uFillTx/>
                <a:latin typeface="Verdana"/>
                <a:ea typeface="+mn-ea"/>
                <a:cs typeface="Open Sans"/>
              </a:rPr>
              <a:t>advising the EOHHS on One Care and soliciting input from stakeholders. Throughout the Transition planning process, EOHHS will request feedback and provide updates at the monthly public Council meetings. EOHHS will also convene working groups with the Council to address issues.</a:t>
            </a:r>
          </a:p>
        </p:txBody>
      </p:sp>
      <p:sp>
        <p:nvSpPr>
          <p:cNvPr id="28" name="Rectangle 27">
            <a:extLst>
              <a:ext uri="{FF2B5EF4-FFF2-40B4-BE49-F238E27FC236}">
                <a16:creationId xmlns:a16="http://schemas.microsoft.com/office/drawing/2014/main" id="{BA0B3320-1996-4189-8966-AE5A6292CB1A}"/>
              </a:ext>
            </a:extLst>
          </p:cNvPr>
          <p:cNvSpPr/>
          <p:nvPr/>
        </p:nvSpPr>
        <p:spPr bwMode="gray">
          <a:xfrm>
            <a:off x="469900" y="1240264"/>
            <a:ext cx="1828800" cy="1013080"/>
          </a:xfrm>
          <a:prstGeom prst="rect">
            <a:avLst/>
          </a:prstGeom>
          <a:noFill/>
          <a:ln w="19050" algn="ctr">
            <a:solidFill>
              <a:schemeClr val="accent4">
                <a:lumMod val="75000"/>
              </a:schemeClr>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1" i="0" u="none" strike="noStrike" kern="1200" cap="none" spc="-30" normalizeH="0" baseline="0" noProof="0">
                <a:ln>
                  <a:noFill/>
                </a:ln>
                <a:solidFill>
                  <a:prstClr val="black"/>
                </a:solidFill>
                <a:effectLst/>
                <a:uLnTx/>
                <a:uFillTx/>
                <a:latin typeface="Verdana"/>
                <a:ea typeface="+mn-ea"/>
                <a:cs typeface="+mn-cs"/>
              </a:rPr>
              <a:t>Implementation Council</a:t>
            </a:r>
          </a:p>
        </p:txBody>
      </p:sp>
      <p:sp>
        <p:nvSpPr>
          <p:cNvPr id="29" name="Rectangle 28">
            <a:extLst>
              <a:ext uri="{FF2B5EF4-FFF2-40B4-BE49-F238E27FC236}">
                <a16:creationId xmlns:a16="http://schemas.microsoft.com/office/drawing/2014/main" id="{060C60A5-1D46-423B-9EA0-75D5247EC8AB}"/>
              </a:ext>
            </a:extLst>
          </p:cNvPr>
          <p:cNvSpPr/>
          <p:nvPr/>
        </p:nvSpPr>
        <p:spPr bwMode="gray">
          <a:xfrm>
            <a:off x="469900" y="2609849"/>
            <a:ext cx="1828800" cy="1014984"/>
          </a:xfrm>
          <a:prstGeom prst="rect">
            <a:avLst/>
          </a:prstGeom>
          <a:noFill/>
          <a:ln w="19050" algn="ctr">
            <a:solidFill>
              <a:srgbClr val="005587"/>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400" b="1" spc="-30">
                <a:solidFill>
                  <a:prstClr val="black"/>
                </a:solidFill>
                <a:latin typeface="Verdana"/>
              </a:rPr>
              <a:t>Care Model Focus Initiative (CMFI)</a:t>
            </a:r>
            <a:endParaRPr kumimoji="0" lang="en-US" sz="1400" b="1" i="0" u="none" strike="noStrike" kern="1200" cap="none" spc="-30" normalizeH="0" baseline="0" noProof="0">
              <a:ln>
                <a:noFill/>
              </a:ln>
              <a:solidFill>
                <a:prstClr val="black"/>
              </a:solidFill>
              <a:effectLst/>
              <a:uLnTx/>
              <a:uFillTx/>
              <a:latin typeface="Verdana"/>
              <a:ea typeface="+mn-ea"/>
              <a:cs typeface="+mn-cs"/>
            </a:endParaRPr>
          </a:p>
        </p:txBody>
      </p:sp>
      <p:sp>
        <p:nvSpPr>
          <p:cNvPr id="7" name="Rectangle 6">
            <a:extLst>
              <a:ext uri="{FF2B5EF4-FFF2-40B4-BE49-F238E27FC236}">
                <a16:creationId xmlns:a16="http://schemas.microsoft.com/office/drawing/2014/main" id="{D4A8BABC-A4A2-4D06-B9C2-DB4F4231D95B}"/>
              </a:ext>
            </a:extLst>
          </p:cNvPr>
          <p:cNvSpPr/>
          <p:nvPr/>
        </p:nvSpPr>
        <p:spPr>
          <a:xfrm>
            <a:off x="2312321" y="3981338"/>
            <a:ext cx="9418320" cy="1014984"/>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srgbClr val="000000"/>
                </a:solidFill>
                <a:effectLst/>
                <a:uLnTx/>
                <a:uFillTx/>
                <a:latin typeface="Verdana"/>
                <a:ea typeface="+mn-ea"/>
                <a:cs typeface="Open Sans"/>
              </a:rPr>
              <a:t>EOHHS convenes public meetings to share information and request input on relevant issues. Information about meetings is shared in advance on the One Care website to raise awareness among the public about the opportunity to attend and participate. </a:t>
            </a:r>
            <a:r>
              <a:rPr kumimoji="0" lang="en-US" sz="1400" i="0" u="none" strike="noStrike" kern="0" cap="none" spc="0" normalizeH="0" baseline="0" noProof="0">
                <a:ln>
                  <a:noFill/>
                </a:ln>
                <a:solidFill>
                  <a:srgbClr val="000000"/>
                </a:solidFill>
                <a:effectLst/>
                <a:uLnTx/>
                <a:uFillTx/>
                <a:latin typeface="Verdana"/>
                <a:ea typeface="+mn-ea"/>
                <a:cs typeface="Open Sans"/>
              </a:rPr>
              <a:t>Public meetings will be a primary forum to discuss policy options with stakeholders during development of the Transition Plan.</a:t>
            </a:r>
            <a:endParaRPr kumimoji="0" lang="en-US" i="0" u="none" strike="noStrike" kern="0" cap="none" spc="0" normalizeH="0" baseline="0" noProof="0">
              <a:ln>
                <a:noFill/>
              </a:ln>
              <a:solidFill>
                <a:srgbClr val="000000"/>
              </a:solidFill>
              <a:effectLst/>
              <a:uLnTx/>
              <a:uFillTx/>
              <a:latin typeface="Open Sans"/>
              <a:ea typeface="+mn-ea"/>
              <a:cs typeface="Open Sans"/>
            </a:endParaRPr>
          </a:p>
        </p:txBody>
      </p:sp>
      <p:sp>
        <p:nvSpPr>
          <p:cNvPr id="8" name="Rectangle 7">
            <a:extLst>
              <a:ext uri="{FF2B5EF4-FFF2-40B4-BE49-F238E27FC236}">
                <a16:creationId xmlns:a16="http://schemas.microsoft.com/office/drawing/2014/main" id="{4D387D88-E865-400F-98C8-82C0C3673266}"/>
              </a:ext>
            </a:extLst>
          </p:cNvPr>
          <p:cNvSpPr/>
          <p:nvPr/>
        </p:nvSpPr>
        <p:spPr bwMode="gray">
          <a:xfrm>
            <a:off x="469900" y="3981338"/>
            <a:ext cx="1828800" cy="1014984"/>
          </a:xfrm>
          <a:prstGeom prst="rect">
            <a:avLst/>
          </a:prstGeom>
          <a:noFill/>
          <a:ln w="19050" algn="ctr">
            <a:solidFill>
              <a:srgbClr val="0076A8"/>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1" i="0" u="none" strike="noStrike" kern="1200" cap="none" spc="-30" normalizeH="0" baseline="0" noProof="0">
                <a:ln>
                  <a:noFill/>
                </a:ln>
                <a:solidFill>
                  <a:prstClr val="black"/>
                </a:solidFill>
                <a:effectLst/>
                <a:uLnTx/>
                <a:uFillTx/>
                <a:latin typeface="Verdana"/>
                <a:ea typeface="+mn-ea"/>
                <a:cs typeface="+mn-cs"/>
              </a:rPr>
              <a:t>Public Meetings</a:t>
            </a:r>
          </a:p>
        </p:txBody>
      </p:sp>
      <p:sp>
        <p:nvSpPr>
          <p:cNvPr id="9" name="Rectangle 8">
            <a:extLst>
              <a:ext uri="{FF2B5EF4-FFF2-40B4-BE49-F238E27FC236}">
                <a16:creationId xmlns:a16="http://schemas.microsoft.com/office/drawing/2014/main" id="{B2676643-2099-4BDD-BBDC-97F0618D316E}"/>
              </a:ext>
            </a:extLst>
          </p:cNvPr>
          <p:cNvSpPr/>
          <p:nvPr/>
        </p:nvSpPr>
        <p:spPr>
          <a:xfrm>
            <a:off x="2295755" y="5365109"/>
            <a:ext cx="9418320" cy="1014984"/>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srgbClr val="000000"/>
                </a:solidFill>
                <a:effectLst/>
                <a:uLnTx/>
                <a:uFillTx/>
                <a:latin typeface="Verdana"/>
                <a:ea typeface="+mn-ea"/>
                <a:cs typeface="Open Sans"/>
              </a:rPr>
              <a:t>EOHHS meets monthly with disability advocates to discuss and process issues affecting the disability community. One Care-related issues are often raised to EOHHS in this forum, and these meetings provide further opportunities for EOHHS to discuss policy options as we develop our plan for Transition.</a:t>
            </a:r>
            <a:endParaRPr kumimoji="0" lang="en-US" b="0" i="0" u="none" strike="noStrike" kern="0" cap="none" spc="0" normalizeH="0" baseline="0" noProof="0">
              <a:ln>
                <a:noFill/>
              </a:ln>
              <a:solidFill>
                <a:srgbClr val="000000"/>
              </a:solidFill>
              <a:effectLst/>
              <a:uLnTx/>
              <a:uFillTx/>
              <a:latin typeface="Open Sans"/>
              <a:ea typeface="+mn-ea"/>
              <a:cs typeface="Open Sans"/>
            </a:endParaRPr>
          </a:p>
        </p:txBody>
      </p:sp>
      <p:sp>
        <p:nvSpPr>
          <p:cNvPr id="10" name="Rectangle 9">
            <a:extLst>
              <a:ext uri="{FF2B5EF4-FFF2-40B4-BE49-F238E27FC236}">
                <a16:creationId xmlns:a16="http://schemas.microsoft.com/office/drawing/2014/main" id="{5B71FB8A-89DE-43C3-9F59-57EB8FE43386}"/>
              </a:ext>
            </a:extLst>
          </p:cNvPr>
          <p:cNvSpPr/>
          <p:nvPr/>
        </p:nvSpPr>
        <p:spPr bwMode="gray">
          <a:xfrm>
            <a:off x="466955" y="5365109"/>
            <a:ext cx="1828800" cy="1014984"/>
          </a:xfrm>
          <a:prstGeom prst="rect">
            <a:avLst/>
          </a:prstGeom>
          <a:noFill/>
          <a:ln w="19050" algn="ctr">
            <a:solidFill>
              <a:schemeClr val="accent3">
                <a:lumMod val="75000"/>
              </a:schemeClr>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1" i="0" u="none" strike="noStrike" kern="1200" cap="none" spc="-30" normalizeH="0" baseline="0" noProof="0">
                <a:ln>
                  <a:noFill/>
                </a:ln>
                <a:solidFill>
                  <a:prstClr val="black"/>
                </a:solidFill>
                <a:effectLst/>
                <a:uLnTx/>
                <a:uFillTx/>
                <a:latin typeface="Verdana"/>
                <a:ea typeface="+mn-ea"/>
                <a:cs typeface="+mn-cs"/>
              </a:rPr>
              <a:t>Disability Advocate Meetings</a:t>
            </a:r>
          </a:p>
        </p:txBody>
      </p:sp>
    </p:spTree>
    <p:extLst>
      <p:ext uri="{BB962C8B-B14F-4D97-AF65-F5344CB8AC3E}">
        <p14:creationId xmlns:p14="http://schemas.microsoft.com/office/powerpoint/2010/main" val="1072744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Stakeholder Engagement Forums </a:t>
            </a:r>
            <a:r>
              <a:rPr kumimoji="0" lang="en-US" sz="2400" i="1" u="none" strike="noStrike" kern="1200" cap="none" spc="0" normalizeH="0" baseline="0" noProof="0">
                <a:ln>
                  <a:noFill/>
                </a:ln>
                <a:solidFill>
                  <a:prstClr val="black"/>
                </a:solidFill>
                <a:effectLst/>
                <a:uLnTx/>
                <a:uFillTx/>
                <a:latin typeface="Verdana"/>
                <a:ea typeface="+mj-ea"/>
                <a:cs typeface="+mj-cs"/>
              </a:rPr>
              <a:t>(continued)</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34" name="Rectangle 33">
            <a:extLst>
              <a:ext uri="{FF2B5EF4-FFF2-40B4-BE49-F238E27FC236}">
                <a16:creationId xmlns:a16="http://schemas.microsoft.com/office/drawing/2014/main" id="{543D7C1E-28AF-4D84-8F07-98ADD4DDE7F4}"/>
              </a:ext>
            </a:extLst>
          </p:cNvPr>
          <p:cNvSpPr/>
          <p:nvPr/>
        </p:nvSpPr>
        <p:spPr>
          <a:xfrm>
            <a:off x="2295755" y="1240264"/>
            <a:ext cx="9418320" cy="1014984"/>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srgbClr val="000000"/>
                </a:solidFill>
                <a:effectLst/>
                <a:uLnTx/>
                <a:uFillTx/>
                <a:latin typeface="Verdana"/>
                <a:ea typeface="+mn-ea"/>
                <a:cs typeface="Open Sans"/>
              </a:rPr>
              <a:t>EOHHS shares information about public comment periods and public meetings, as well as informational updates through stakeholder emails. Any member of the public can send an email to the One Care mailbox (Onecare@mass.gov) to be added to the list.</a:t>
            </a:r>
            <a:endParaRPr kumimoji="0" lang="en-US" b="0" i="0" u="none" strike="noStrike" kern="0" cap="none" spc="0" normalizeH="0" baseline="0" noProof="0">
              <a:ln>
                <a:noFill/>
              </a:ln>
              <a:solidFill>
                <a:srgbClr val="000000"/>
              </a:solidFill>
              <a:effectLst/>
              <a:uLnTx/>
              <a:uFillTx/>
              <a:latin typeface="Open Sans"/>
              <a:ea typeface="+mn-ea"/>
              <a:cs typeface="Open Sans"/>
            </a:endParaRPr>
          </a:p>
        </p:txBody>
      </p:sp>
      <p:sp>
        <p:nvSpPr>
          <p:cNvPr id="35" name="Rectangle 34">
            <a:extLst>
              <a:ext uri="{FF2B5EF4-FFF2-40B4-BE49-F238E27FC236}">
                <a16:creationId xmlns:a16="http://schemas.microsoft.com/office/drawing/2014/main" id="{9AB11B2D-D2F2-46C3-ACF7-6F0F112D76A0}"/>
              </a:ext>
            </a:extLst>
          </p:cNvPr>
          <p:cNvSpPr/>
          <p:nvPr/>
        </p:nvSpPr>
        <p:spPr bwMode="gray">
          <a:xfrm>
            <a:off x="466955" y="1240264"/>
            <a:ext cx="1828800" cy="1014984"/>
          </a:xfrm>
          <a:prstGeom prst="rect">
            <a:avLst/>
          </a:prstGeom>
          <a:noFill/>
          <a:ln w="19050" algn="ctr">
            <a:solidFill>
              <a:schemeClr val="accent3">
                <a:lumMod val="60000"/>
                <a:lumOff val="40000"/>
              </a:schemeClr>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400" b="1" spc="-30">
                <a:solidFill>
                  <a:prstClr val="black"/>
                </a:solidFill>
                <a:latin typeface="Verdana"/>
              </a:rPr>
              <a:t>Stakeholder Emails</a:t>
            </a:r>
            <a:endParaRPr kumimoji="0" lang="en-US" sz="1400" b="1" i="0" u="none" strike="noStrike" kern="1200" cap="none" spc="-30" normalizeH="0" baseline="0" noProof="0">
              <a:ln>
                <a:noFill/>
              </a:ln>
              <a:solidFill>
                <a:prstClr val="black"/>
              </a:solidFill>
              <a:effectLst/>
              <a:uLnTx/>
              <a:uFillTx/>
              <a:latin typeface="Verdana"/>
              <a:ea typeface="+mn-ea"/>
              <a:cs typeface="+mn-cs"/>
            </a:endParaRPr>
          </a:p>
        </p:txBody>
      </p:sp>
      <p:sp>
        <p:nvSpPr>
          <p:cNvPr id="36" name="Rectangle 35">
            <a:extLst>
              <a:ext uri="{FF2B5EF4-FFF2-40B4-BE49-F238E27FC236}">
                <a16:creationId xmlns:a16="http://schemas.microsoft.com/office/drawing/2014/main" id="{92223290-916C-40A0-86BE-02627F132A3F}"/>
              </a:ext>
            </a:extLst>
          </p:cNvPr>
          <p:cNvSpPr/>
          <p:nvPr/>
        </p:nvSpPr>
        <p:spPr>
          <a:xfrm>
            <a:off x="2287730" y="2610801"/>
            <a:ext cx="9418320" cy="1014984"/>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srgbClr val="000000"/>
                </a:solidFill>
                <a:effectLst/>
                <a:uLnTx/>
                <a:uFillTx/>
                <a:latin typeface="Verdana"/>
                <a:ea typeface="+mn-ea"/>
                <a:cs typeface="Open Sans"/>
              </a:rPr>
              <a:t>EOHHS hosts public facing web pages with information about One Care (</a:t>
            </a:r>
            <a:r>
              <a:rPr kumimoji="0" lang="en-US" sz="1400" b="0" i="0" u="none" strike="noStrike" kern="0" cap="none" spc="0" normalizeH="0" baseline="0" noProof="0">
                <a:ln>
                  <a:noFill/>
                </a:ln>
                <a:solidFill>
                  <a:srgbClr val="000000"/>
                </a:solidFill>
                <a:effectLst/>
                <a:uLnTx/>
                <a:uFillTx/>
                <a:latin typeface="Verdana"/>
                <a:ea typeface="+mn-ea"/>
                <a:cs typeface="Open Sans"/>
                <a:hlinkClick r:id="rId3"/>
              </a:rPr>
              <a:t>www.mass.gov/one-care</a:t>
            </a:r>
            <a:r>
              <a:rPr kumimoji="0" lang="en-US" sz="1400" b="0" i="0" u="none" strike="noStrike" kern="0" cap="none" spc="0" normalizeH="0" baseline="0" noProof="0">
                <a:ln>
                  <a:noFill/>
                </a:ln>
                <a:solidFill>
                  <a:srgbClr val="000000"/>
                </a:solidFill>
                <a:effectLst/>
                <a:uLnTx/>
                <a:uFillTx/>
                <a:latin typeface="Verdana"/>
                <a:ea typeface="+mn-ea"/>
                <a:cs typeface="Open Sans"/>
              </a:rPr>
              <a:t>). Information, updates, and public meeting information are posted on these pages.</a:t>
            </a:r>
            <a:endParaRPr kumimoji="0" lang="en-US" b="0" i="0" u="none" strike="noStrike" kern="0" cap="none" spc="0" normalizeH="0" baseline="0" noProof="0">
              <a:ln>
                <a:noFill/>
              </a:ln>
              <a:solidFill>
                <a:srgbClr val="000000"/>
              </a:solidFill>
              <a:effectLst/>
              <a:uLnTx/>
              <a:uFillTx/>
              <a:latin typeface="Open Sans"/>
              <a:ea typeface="+mn-ea"/>
              <a:cs typeface="Open Sans"/>
            </a:endParaRPr>
          </a:p>
        </p:txBody>
      </p:sp>
      <p:sp>
        <p:nvSpPr>
          <p:cNvPr id="37" name="Rectangle 36">
            <a:extLst>
              <a:ext uri="{FF2B5EF4-FFF2-40B4-BE49-F238E27FC236}">
                <a16:creationId xmlns:a16="http://schemas.microsoft.com/office/drawing/2014/main" id="{0D4BC4AE-BB92-4A2E-A650-24C054F4484F}"/>
              </a:ext>
            </a:extLst>
          </p:cNvPr>
          <p:cNvSpPr/>
          <p:nvPr/>
        </p:nvSpPr>
        <p:spPr bwMode="gray">
          <a:xfrm>
            <a:off x="458930" y="2610801"/>
            <a:ext cx="1828800" cy="1014984"/>
          </a:xfrm>
          <a:prstGeom prst="rect">
            <a:avLst/>
          </a:prstGeom>
          <a:noFill/>
          <a:ln w="19050" algn="ctr">
            <a:solidFill>
              <a:schemeClr val="accent3">
                <a:lumMod val="40000"/>
                <a:lumOff val="60000"/>
              </a:schemeClr>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400" b="1" spc="-30">
                <a:solidFill>
                  <a:prstClr val="black"/>
                </a:solidFill>
                <a:latin typeface="Verdana"/>
              </a:rPr>
              <a:t>Website</a:t>
            </a:r>
            <a:endParaRPr kumimoji="0" lang="en-US" sz="1400" b="1" i="0" u="none" strike="noStrike" kern="1200" cap="none" spc="-30" normalizeH="0" baseline="0" noProof="0">
              <a:ln>
                <a:noFill/>
              </a:ln>
              <a:solidFill>
                <a:prstClr val="black"/>
              </a:solidFill>
              <a:effectLst/>
              <a:uLnTx/>
              <a:uFillTx/>
              <a:latin typeface="Verdana"/>
              <a:ea typeface="+mn-ea"/>
              <a:cs typeface="+mn-cs"/>
            </a:endParaRPr>
          </a:p>
        </p:txBody>
      </p:sp>
      <p:sp>
        <p:nvSpPr>
          <p:cNvPr id="38" name="Rectangle 37">
            <a:extLst>
              <a:ext uri="{FF2B5EF4-FFF2-40B4-BE49-F238E27FC236}">
                <a16:creationId xmlns:a16="http://schemas.microsoft.com/office/drawing/2014/main" id="{6FBF2844-8B60-4C16-8507-2A75A00CC007}"/>
              </a:ext>
            </a:extLst>
          </p:cNvPr>
          <p:cNvSpPr/>
          <p:nvPr/>
        </p:nvSpPr>
        <p:spPr>
          <a:xfrm>
            <a:off x="2295755" y="3981338"/>
            <a:ext cx="9418320" cy="1014984"/>
          </a:xfrm>
          <a:prstGeom prst="rect">
            <a:avLst/>
          </a:prstGeom>
          <a:solidFill>
            <a:schemeClr val="bg1">
              <a:lumMod val="95000"/>
            </a:schemeClr>
          </a:solidFill>
          <a:ln w="28575" cap="flat" cmpd="sng" algn="ctr">
            <a:noFill/>
            <a:prstDash val="solid"/>
            <a:miter lim="800000"/>
          </a:ln>
          <a:effectLst/>
        </p:spPr>
        <p:txBody>
          <a:bodyPr lIns="182880" tIns="91440" rIns="182880" bIns="91440" rtlCol="0" anchor="ctr" anchorCtr="0"/>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srgbClr val="000000"/>
                </a:solidFill>
                <a:effectLst/>
                <a:uLnTx/>
                <a:uFillTx/>
                <a:latin typeface="Verdana"/>
                <a:ea typeface="+mn-ea"/>
                <a:cs typeface="Open Sans"/>
              </a:rPr>
              <a:t>EOHHS engages with its contracted health plans in each program – as well as with health plan trade organizations – through formal and informal meetings and written communications. One Care Plans can provide insight into program-specific operational and plan considerations based on their experience. </a:t>
            </a:r>
            <a:endParaRPr kumimoji="0" lang="en-US" b="0" i="0" u="none" strike="noStrike" kern="0" cap="none" spc="0" normalizeH="0" baseline="0" noProof="0">
              <a:ln>
                <a:noFill/>
              </a:ln>
              <a:solidFill>
                <a:srgbClr val="000000"/>
              </a:solidFill>
              <a:effectLst/>
              <a:uLnTx/>
              <a:uFillTx/>
              <a:latin typeface="Open Sans"/>
              <a:ea typeface="+mn-ea"/>
              <a:cs typeface="Open Sans"/>
            </a:endParaRPr>
          </a:p>
        </p:txBody>
      </p:sp>
      <p:sp>
        <p:nvSpPr>
          <p:cNvPr id="39" name="Rectangle 38">
            <a:extLst>
              <a:ext uri="{FF2B5EF4-FFF2-40B4-BE49-F238E27FC236}">
                <a16:creationId xmlns:a16="http://schemas.microsoft.com/office/drawing/2014/main" id="{A0730BE3-5F60-4366-8153-55D9EA6E0F5E}"/>
              </a:ext>
            </a:extLst>
          </p:cNvPr>
          <p:cNvSpPr/>
          <p:nvPr/>
        </p:nvSpPr>
        <p:spPr bwMode="gray">
          <a:xfrm>
            <a:off x="469900" y="3981338"/>
            <a:ext cx="1828800" cy="1014984"/>
          </a:xfrm>
          <a:prstGeom prst="rect">
            <a:avLst/>
          </a:prstGeom>
          <a:noFill/>
          <a:ln w="19050" algn="ctr">
            <a:solidFill>
              <a:schemeClr val="accent3">
                <a:lumMod val="20000"/>
                <a:lumOff val="80000"/>
              </a:schemeClr>
            </a:solidFill>
            <a:miter lim="800000"/>
            <a:headEnd/>
            <a:tailEnd/>
          </a:ln>
        </p:spPr>
        <p:txBody>
          <a:bodyPr wrap="square" lIns="45720" tIns="88900" rIns="4572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1" i="0" u="none" strike="noStrike" kern="1200" cap="none" spc="-30" normalizeH="0" baseline="0" noProof="0">
                <a:ln>
                  <a:noFill/>
                </a:ln>
                <a:solidFill>
                  <a:prstClr val="black"/>
                </a:solidFill>
                <a:effectLst/>
                <a:uLnTx/>
                <a:uFillTx/>
                <a:latin typeface="Verdana"/>
                <a:ea typeface="+mn-ea"/>
                <a:cs typeface="+mn-cs"/>
              </a:rPr>
              <a:t>Health </a:t>
            </a:r>
            <a:r>
              <a:rPr lang="en-US" sz="1400" b="1" spc="-30">
                <a:solidFill>
                  <a:prstClr val="black"/>
                </a:solidFill>
                <a:latin typeface="Verdana"/>
              </a:rPr>
              <a:t>Plan Communications</a:t>
            </a:r>
            <a:endParaRPr kumimoji="0" lang="en-US" sz="1400" b="1" i="0" u="none" strike="noStrike" kern="1200" cap="none" spc="-30" normalizeH="0" baseline="0" noProof="0">
              <a:ln>
                <a:noFill/>
              </a:ln>
              <a:solidFill>
                <a:prstClr val="black"/>
              </a:solidFill>
              <a:effectLst/>
              <a:uLnTx/>
              <a:uFillTx/>
              <a:latin typeface="Verdana"/>
              <a:ea typeface="+mn-ea"/>
              <a:cs typeface="+mn-cs"/>
            </a:endParaRPr>
          </a:p>
        </p:txBody>
      </p:sp>
    </p:spTree>
    <p:extLst>
      <p:ext uri="{BB962C8B-B14F-4D97-AF65-F5344CB8AC3E}">
        <p14:creationId xmlns:p14="http://schemas.microsoft.com/office/powerpoint/2010/main" val="2280264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Person-Centered Care Review: Kickoff Meeting Discussion">
            <a:extLst>
              <a:ext uri="{FF2B5EF4-FFF2-40B4-BE49-F238E27FC236}">
                <a16:creationId xmlns:a16="http://schemas.microsoft.com/office/drawing/2014/main" id="{364E09B6-6A8A-4B6C-8CAD-31178863B3DD}"/>
              </a:ext>
            </a:extLst>
          </p:cNvPr>
          <p:cNvSpPr>
            <a:spLocks noGrp="1"/>
          </p:cNvSpPr>
          <p:nvPr>
            <p:ph type="title"/>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Verdana"/>
                <a:ea typeface="+mj-ea"/>
                <a:cs typeface="+mj-cs"/>
              </a:rPr>
              <a:t>Stakeholder Engagement Plan</a:t>
            </a:r>
            <a:endParaRPr kumimoji="0" lang="en-US" sz="2400" b="0" i="0" u="none" strike="noStrike" kern="1200" cap="none" spc="0" normalizeH="0" baseline="0" noProof="0">
              <a:ln>
                <a:noFill/>
              </a:ln>
              <a:solidFill>
                <a:prstClr val="black"/>
              </a:solidFill>
              <a:effectLst/>
              <a:highlight>
                <a:srgbClr val="FFFF00"/>
              </a:highlight>
              <a:uLnTx/>
              <a:uFillTx/>
              <a:latin typeface="Verdana"/>
              <a:ea typeface="+mn-ea"/>
              <a:cs typeface="+mn-cs"/>
            </a:endParaRPr>
          </a:p>
        </p:txBody>
      </p:sp>
      <p:sp>
        <p:nvSpPr>
          <p:cNvPr id="32" name="TextBox 31" descr="Any comments on the distributed meeting notes from 2/24 Core Team meeting?">
            <a:extLst>
              <a:ext uri="{FF2B5EF4-FFF2-40B4-BE49-F238E27FC236}">
                <a16:creationId xmlns:a16="http://schemas.microsoft.com/office/drawing/2014/main" id="{7427EC14-3383-4449-9215-3AD64132340A}"/>
              </a:ext>
            </a:extLst>
          </p:cNvPr>
          <p:cNvSpPr txBox="1"/>
          <p:nvPr/>
        </p:nvSpPr>
        <p:spPr>
          <a:xfrm>
            <a:off x="469900" y="1240263"/>
            <a:ext cx="11252200" cy="767133"/>
          </a:xfrm>
          <a:prstGeom prst="rect">
            <a:avLst/>
          </a:prstGeom>
          <a:noFill/>
          <a:ln w="19050">
            <a:noFill/>
          </a:ln>
        </p:spPr>
        <p:txBody>
          <a:bodyPr vert="horz" wrap="square" lIns="0" tIns="0" rIns="0" bIns="0" rtlCol="0">
            <a:spAutoFit/>
          </a:bodyPr>
          <a:lstStyle/>
          <a:p>
            <a:pPr marL="0" marR="0" lvl="0" indent="0" algn="l" defTabSz="914400" rtl="0" eaLnBrk="1" fontAlgn="auto" latinLnBrk="0" hangingPunct="1">
              <a:lnSpc>
                <a:spcPct val="107000"/>
              </a:lnSpc>
              <a:spcBef>
                <a:spcPts val="1200"/>
              </a:spcBef>
              <a:spcAft>
                <a:spcPts val="1200"/>
              </a:spcAft>
              <a:buClrTx/>
              <a:buSzTx/>
              <a:buFontTx/>
              <a:buNone/>
              <a:tabLst/>
              <a:defRPr/>
            </a:pPr>
            <a:r>
              <a:rPr kumimoji="0" lang="en-US" sz="1600" b="0" i="0" u="none" strike="noStrike" kern="1200" cap="none" spc="0" normalizeH="0" baseline="0" noProof="0">
                <a:ln>
                  <a:noFill/>
                </a:ln>
                <a:solidFill>
                  <a:prstClr val="black"/>
                </a:solidFill>
                <a:effectLst/>
                <a:uLnTx/>
                <a:uFillTx/>
                <a:latin typeface="Verdana"/>
                <a:ea typeface="Calibri" panose="020F0502020204030204" pitchFamily="34" charset="0"/>
                <a:cs typeface="Times New Roman" panose="02020603050405020304" pitchFamily="18" charset="0"/>
              </a:rPr>
              <a:t>EOHHS anticipates using the following structure at least through the end of 2023 for substantive stakeholder Transition discussions, to process structural and policy directions for the Transition in addition to the engagement forums:</a:t>
            </a:r>
          </a:p>
        </p:txBody>
      </p:sp>
      <p:sp>
        <p:nvSpPr>
          <p:cNvPr id="70" name="TextBox 69">
            <a:extLst>
              <a:ext uri="{FF2B5EF4-FFF2-40B4-BE49-F238E27FC236}">
                <a16:creationId xmlns:a16="http://schemas.microsoft.com/office/drawing/2014/main" id="{3B30F052-1BB2-41E8-A525-758C22CC3124}"/>
              </a:ext>
            </a:extLst>
          </p:cNvPr>
          <p:cNvSpPr txBox="1"/>
          <p:nvPr/>
        </p:nvSpPr>
        <p:spPr>
          <a:xfrm>
            <a:off x="1337076" y="2499214"/>
            <a:ext cx="10087801" cy="840551"/>
          </a:xfrm>
          <a:prstGeom prst="rect">
            <a:avLst/>
          </a:prstGeom>
          <a:solidFill>
            <a:schemeClr val="bg1"/>
          </a:solidFill>
        </p:spPr>
        <p:txBody>
          <a:bodyPr wrap="square" rtlCol="0">
            <a:spAutoFit/>
          </a:bodyPr>
          <a:lstStyle>
            <a:defPPr>
              <a:defRPr lang="en-US"/>
            </a:defPPr>
            <a:lvl1pPr marL="171450" marR="0" lvl="0" indent="-171450" fontAlgn="auto">
              <a:lnSpc>
                <a:spcPct val="100000"/>
              </a:lnSpc>
              <a:spcBef>
                <a:spcPts val="0"/>
              </a:spcBef>
              <a:spcAft>
                <a:spcPts val="500"/>
              </a:spcAft>
              <a:buClrTx/>
              <a:buSzTx/>
              <a:buFont typeface="Arial" panose="020B0604020202020204" pitchFamily="34" charset="0"/>
              <a:buChar char="•"/>
              <a:tabLst/>
              <a:defRPr kumimoji="0" sz="1100" b="0" u="none" strike="noStrike" cap="none" spc="0" normalizeH="0" baseline="0">
                <a:ln>
                  <a:noFill/>
                </a:ln>
                <a:solidFill>
                  <a:srgbClr val="717176"/>
                </a:solidFill>
                <a:effectLst/>
                <a:uLnTx/>
                <a:uFillTx/>
                <a:latin typeface="+mj-lt"/>
              </a:defRPr>
            </a:lvl1pPr>
          </a:lstStyle>
          <a:p>
            <a:pPr marL="0" lvl="0" indent="0">
              <a:lnSpc>
                <a:spcPct val="120000"/>
              </a:lnSpc>
              <a:spcAft>
                <a:spcPts val="0"/>
              </a:spcAft>
              <a:buNone/>
              <a:defRPr/>
            </a:pPr>
            <a:r>
              <a:rPr kumimoji="0" lang="en-US" sz="1400" b="1" i="0" u="none" strike="noStrike" kern="1200" cap="none" spc="0" normalizeH="0" baseline="0" noProof="0">
                <a:ln>
                  <a:noFill/>
                </a:ln>
                <a:solidFill>
                  <a:srgbClr val="000000"/>
                </a:solidFill>
                <a:effectLst/>
                <a:uLnTx/>
                <a:uFillTx/>
                <a:ea typeface="+mn-ea"/>
                <a:cs typeface="+mn-cs"/>
              </a:rPr>
              <a:t>Transition Meetings: </a:t>
            </a:r>
            <a:r>
              <a:rPr kumimoji="0" lang="en-US" sz="1400" b="0" i="0" u="none" strike="noStrike" kern="1200" cap="none" spc="0" normalizeH="0" baseline="0" noProof="0">
                <a:ln>
                  <a:noFill/>
                </a:ln>
                <a:solidFill>
                  <a:srgbClr val="000000"/>
                </a:solidFill>
                <a:effectLst/>
                <a:uLnTx/>
                <a:uFillTx/>
                <a:ea typeface="+mn-ea"/>
                <a:cs typeface="+mn-cs"/>
              </a:rPr>
              <a:t>EOHHS expects to convene public meetings at least quarterly throughout 2023 </a:t>
            </a:r>
            <a:r>
              <a:rPr lang="en-US" sz="1400">
                <a:solidFill>
                  <a:srgbClr val="000000"/>
                </a:solidFill>
              </a:rPr>
              <a:t>to discuss Transition issues and topics. EOHHS also expects to hold additional listening sessions and discussions with subgroups of stakeholders.</a:t>
            </a:r>
            <a:endParaRPr kumimoji="0" lang="en-US" sz="1400" b="0" i="0" u="none" strike="noStrike" kern="1200" cap="none" spc="0" normalizeH="0" baseline="0" noProof="0">
              <a:ln>
                <a:noFill/>
              </a:ln>
              <a:solidFill>
                <a:srgbClr val="000000"/>
              </a:solidFill>
              <a:effectLst/>
              <a:uLnTx/>
              <a:uFillTx/>
              <a:ea typeface="+mn-ea"/>
              <a:cs typeface="+mn-cs"/>
            </a:endParaRPr>
          </a:p>
        </p:txBody>
      </p:sp>
      <p:cxnSp>
        <p:nvCxnSpPr>
          <p:cNvPr id="71" name="Straight Connector 70">
            <a:extLst>
              <a:ext uri="{FF2B5EF4-FFF2-40B4-BE49-F238E27FC236}">
                <a16:creationId xmlns:a16="http://schemas.microsoft.com/office/drawing/2014/main" id="{B96877EC-ABB6-48EB-BAAB-FEC3919CBCC2}"/>
              </a:ext>
            </a:extLst>
          </p:cNvPr>
          <p:cNvCxnSpPr>
            <a:cxnSpLocks/>
          </p:cNvCxnSpPr>
          <p:nvPr/>
        </p:nvCxnSpPr>
        <p:spPr>
          <a:xfrm>
            <a:off x="1256794" y="2592586"/>
            <a:ext cx="0" cy="365760"/>
          </a:xfrm>
          <a:prstGeom prst="line">
            <a:avLst/>
          </a:prstGeom>
          <a:ln w="53975">
            <a:solidFill>
              <a:schemeClr val="accent3"/>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D2640341-D1A1-45AF-B1C9-F807BC2E9491}"/>
              </a:ext>
            </a:extLst>
          </p:cNvPr>
          <p:cNvSpPr txBox="1"/>
          <p:nvPr/>
        </p:nvSpPr>
        <p:spPr>
          <a:xfrm>
            <a:off x="1353851" y="3557494"/>
            <a:ext cx="9988977" cy="582019"/>
          </a:xfrm>
          <a:prstGeom prst="rect">
            <a:avLst/>
          </a:prstGeom>
          <a:solidFill>
            <a:schemeClr val="bg1"/>
          </a:solidFill>
        </p:spPr>
        <p:txBody>
          <a:bodyPr wrap="square" rtlCol="0">
            <a:spAutoFit/>
          </a:bodyPr>
          <a:lstStyle>
            <a:defPPr>
              <a:defRPr lang="en-US"/>
            </a:defPPr>
            <a:lvl1pPr marL="171450" marR="0" lvl="0" indent="-171450" fontAlgn="auto">
              <a:lnSpc>
                <a:spcPct val="100000"/>
              </a:lnSpc>
              <a:spcBef>
                <a:spcPts val="0"/>
              </a:spcBef>
              <a:spcAft>
                <a:spcPts val="500"/>
              </a:spcAft>
              <a:buClrTx/>
              <a:buSzTx/>
              <a:buFont typeface="Arial" panose="020B0604020202020204" pitchFamily="34" charset="0"/>
              <a:buChar char="•"/>
              <a:tabLst/>
              <a:defRPr kumimoji="0" sz="1100" b="0" u="none" strike="noStrike" cap="none" spc="0" normalizeH="0" baseline="0">
                <a:ln>
                  <a:noFill/>
                </a:ln>
                <a:solidFill>
                  <a:srgbClr val="717176"/>
                </a:solidFill>
                <a:effectLst/>
                <a:uLnTx/>
                <a:uFillTx/>
                <a:latin typeface="+mj-lt"/>
              </a:defRPr>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en-US" sz="1400" b="1" i="0" u="none" strike="noStrike" kern="1200" cap="none" spc="0" normalizeH="0" baseline="0" noProof="0">
                <a:ln>
                  <a:noFill/>
                </a:ln>
                <a:solidFill>
                  <a:srgbClr val="000000"/>
                </a:solidFill>
                <a:effectLst/>
                <a:uLnTx/>
                <a:uFillTx/>
                <a:ea typeface="+mn-ea"/>
                <a:cs typeface="+mn-cs"/>
              </a:rPr>
              <a:t>Workgroups:</a:t>
            </a:r>
            <a:r>
              <a:rPr kumimoji="0" lang="en-US" sz="1400" b="0" i="0" u="none" strike="noStrike" kern="1200" cap="none" spc="0" normalizeH="0" baseline="0" noProof="0">
                <a:ln>
                  <a:noFill/>
                </a:ln>
                <a:solidFill>
                  <a:srgbClr val="000000"/>
                </a:solidFill>
                <a:effectLst/>
                <a:uLnTx/>
                <a:uFillTx/>
                <a:ea typeface="+mn-ea"/>
                <a:cs typeface="+mn-cs"/>
              </a:rPr>
              <a:t> EOHHS may convene workgroups for topics needing deeper background and discussion. Topics will be determined as we move through Transition policy work.</a:t>
            </a:r>
          </a:p>
        </p:txBody>
      </p:sp>
      <p:cxnSp>
        <p:nvCxnSpPr>
          <p:cNvPr id="77" name="Straight Connector 76">
            <a:extLst>
              <a:ext uri="{FF2B5EF4-FFF2-40B4-BE49-F238E27FC236}">
                <a16:creationId xmlns:a16="http://schemas.microsoft.com/office/drawing/2014/main" id="{68AB2036-AB0E-4C7B-8D10-8610FDDFD530}"/>
              </a:ext>
            </a:extLst>
          </p:cNvPr>
          <p:cNvCxnSpPr>
            <a:cxnSpLocks/>
          </p:cNvCxnSpPr>
          <p:nvPr/>
        </p:nvCxnSpPr>
        <p:spPr>
          <a:xfrm>
            <a:off x="1256794" y="3543539"/>
            <a:ext cx="0" cy="365760"/>
          </a:xfrm>
          <a:prstGeom prst="line">
            <a:avLst/>
          </a:prstGeom>
          <a:ln w="539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21" name="Group 120">
            <a:extLst>
              <a:ext uri="{FF2B5EF4-FFF2-40B4-BE49-F238E27FC236}">
                <a16:creationId xmlns:a16="http://schemas.microsoft.com/office/drawing/2014/main" id="{E1B70A4F-1219-49C5-BEC5-69046F0EDAFF}"/>
              </a:ext>
            </a:extLst>
          </p:cNvPr>
          <p:cNvGrpSpPr/>
          <p:nvPr/>
        </p:nvGrpSpPr>
        <p:grpSpPr>
          <a:xfrm>
            <a:off x="686612" y="2584436"/>
            <a:ext cx="380898" cy="382060"/>
            <a:chOff x="680412" y="2147491"/>
            <a:chExt cx="380898" cy="382060"/>
          </a:xfrm>
        </p:grpSpPr>
        <p:sp>
          <p:nvSpPr>
            <p:cNvPr id="72" name="Freeform 81">
              <a:extLst>
                <a:ext uri="{FF2B5EF4-FFF2-40B4-BE49-F238E27FC236}">
                  <a16:creationId xmlns:a16="http://schemas.microsoft.com/office/drawing/2014/main" id="{AA728C0C-DBE7-4D09-9098-ED6DBFB06C94}"/>
                </a:ext>
              </a:extLst>
            </p:cNvPr>
            <p:cNvSpPr>
              <a:spLocks noEditPoints="1"/>
            </p:cNvSpPr>
            <p:nvPr/>
          </p:nvSpPr>
          <p:spPr bwMode="auto">
            <a:xfrm>
              <a:off x="680412" y="2147491"/>
              <a:ext cx="380898" cy="382060"/>
            </a:xfrm>
            <a:custGeom>
              <a:avLst/>
              <a:gdLst>
                <a:gd name="T0" fmla="*/ 312 w 657"/>
                <a:gd name="T1" fmla="*/ 657 h 658"/>
                <a:gd name="T2" fmla="*/ 262 w 657"/>
                <a:gd name="T3" fmla="*/ 651 h 658"/>
                <a:gd name="T4" fmla="*/ 200 w 657"/>
                <a:gd name="T5" fmla="*/ 631 h 658"/>
                <a:gd name="T6" fmla="*/ 120 w 657"/>
                <a:gd name="T7" fmla="*/ 583 h 658"/>
                <a:gd name="T8" fmla="*/ 56 w 657"/>
                <a:gd name="T9" fmla="*/ 513 h 658"/>
                <a:gd name="T10" fmla="*/ 15 w 657"/>
                <a:gd name="T11" fmla="*/ 427 h 658"/>
                <a:gd name="T12" fmla="*/ 4 w 657"/>
                <a:gd name="T13" fmla="*/ 379 h 658"/>
                <a:gd name="T14" fmla="*/ 0 w 657"/>
                <a:gd name="T15" fmla="*/ 329 h 658"/>
                <a:gd name="T16" fmla="*/ 1 w 657"/>
                <a:gd name="T17" fmla="*/ 295 h 658"/>
                <a:gd name="T18" fmla="*/ 11 w 657"/>
                <a:gd name="T19" fmla="*/ 247 h 658"/>
                <a:gd name="T20" fmla="*/ 39 w 657"/>
                <a:gd name="T21" fmla="*/ 172 h 658"/>
                <a:gd name="T22" fmla="*/ 97 w 657"/>
                <a:gd name="T23" fmla="*/ 96 h 658"/>
                <a:gd name="T24" fmla="*/ 172 w 657"/>
                <a:gd name="T25" fmla="*/ 40 h 658"/>
                <a:gd name="T26" fmla="*/ 247 w 657"/>
                <a:gd name="T27" fmla="*/ 11 h 658"/>
                <a:gd name="T28" fmla="*/ 296 w 657"/>
                <a:gd name="T29" fmla="*/ 2 h 658"/>
                <a:gd name="T30" fmla="*/ 329 w 657"/>
                <a:gd name="T31" fmla="*/ 0 h 658"/>
                <a:gd name="T32" fmla="*/ 379 w 657"/>
                <a:gd name="T33" fmla="*/ 4 h 658"/>
                <a:gd name="T34" fmla="*/ 426 w 657"/>
                <a:gd name="T35" fmla="*/ 15 h 658"/>
                <a:gd name="T36" fmla="*/ 512 w 657"/>
                <a:gd name="T37" fmla="*/ 56 h 658"/>
                <a:gd name="T38" fmla="*/ 582 w 657"/>
                <a:gd name="T39" fmla="*/ 119 h 658"/>
                <a:gd name="T40" fmla="*/ 631 w 657"/>
                <a:gd name="T41" fmla="*/ 201 h 658"/>
                <a:gd name="T42" fmla="*/ 650 w 657"/>
                <a:gd name="T43" fmla="*/ 263 h 658"/>
                <a:gd name="T44" fmla="*/ 657 w 657"/>
                <a:gd name="T45" fmla="*/ 311 h 658"/>
                <a:gd name="T46" fmla="*/ 657 w 657"/>
                <a:gd name="T47" fmla="*/ 346 h 658"/>
                <a:gd name="T48" fmla="*/ 650 w 657"/>
                <a:gd name="T49" fmla="*/ 395 h 658"/>
                <a:gd name="T50" fmla="*/ 631 w 657"/>
                <a:gd name="T51" fmla="*/ 456 h 658"/>
                <a:gd name="T52" fmla="*/ 582 w 657"/>
                <a:gd name="T53" fmla="*/ 538 h 658"/>
                <a:gd name="T54" fmla="*/ 512 w 657"/>
                <a:gd name="T55" fmla="*/ 602 h 658"/>
                <a:gd name="T56" fmla="*/ 426 w 657"/>
                <a:gd name="T57" fmla="*/ 643 h 658"/>
                <a:gd name="T58" fmla="*/ 379 w 657"/>
                <a:gd name="T59" fmla="*/ 654 h 658"/>
                <a:gd name="T60" fmla="*/ 329 w 657"/>
                <a:gd name="T61" fmla="*/ 658 h 658"/>
                <a:gd name="T62" fmla="*/ 329 w 657"/>
                <a:gd name="T63" fmla="*/ 37 h 658"/>
                <a:gd name="T64" fmla="*/ 242 w 657"/>
                <a:gd name="T65" fmla="*/ 51 h 658"/>
                <a:gd name="T66" fmla="*/ 167 w 657"/>
                <a:gd name="T67" fmla="*/ 87 h 658"/>
                <a:gd name="T68" fmla="*/ 103 w 657"/>
                <a:gd name="T69" fmla="*/ 144 h 658"/>
                <a:gd name="T70" fmla="*/ 60 w 657"/>
                <a:gd name="T71" fmla="*/ 216 h 658"/>
                <a:gd name="T72" fmla="*/ 39 w 657"/>
                <a:gd name="T73" fmla="*/ 299 h 658"/>
                <a:gd name="T74" fmla="*/ 39 w 657"/>
                <a:gd name="T75" fmla="*/ 358 h 658"/>
                <a:gd name="T76" fmla="*/ 60 w 657"/>
                <a:gd name="T77" fmla="*/ 442 h 658"/>
                <a:gd name="T78" fmla="*/ 103 w 657"/>
                <a:gd name="T79" fmla="*/ 514 h 658"/>
                <a:gd name="T80" fmla="*/ 167 w 657"/>
                <a:gd name="T81" fmla="*/ 571 h 658"/>
                <a:gd name="T82" fmla="*/ 242 w 657"/>
                <a:gd name="T83" fmla="*/ 607 h 658"/>
                <a:gd name="T84" fmla="*/ 329 w 657"/>
                <a:gd name="T85" fmla="*/ 620 h 658"/>
                <a:gd name="T86" fmla="*/ 387 w 657"/>
                <a:gd name="T87" fmla="*/ 614 h 658"/>
                <a:gd name="T88" fmla="*/ 467 w 657"/>
                <a:gd name="T89" fmla="*/ 585 h 658"/>
                <a:gd name="T90" fmla="*/ 535 w 657"/>
                <a:gd name="T91" fmla="*/ 534 h 658"/>
                <a:gd name="T92" fmla="*/ 584 w 657"/>
                <a:gd name="T93" fmla="*/ 467 h 658"/>
                <a:gd name="T94" fmla="*/ 614 w 657"/>
                <a:gd name="T95" fmla="*/ 388 h 658"/>
                <a:gd name="T96" fmla="*/ 619 w 657"/>
                <a:gd name="T97" fmla="*/ 329 h 658"/>
                <a:gd name="T98" fmla="*/ 607 w 657"/>
                <a:gd name="T99" fmla="*/ 243 h 658"/>
                <a:gd name="T100" fmla="*/ 570 w 657"/>
                <a:gd name="T101" fmla="*/ 166 h 658"/>
                <a:gd name="T102" fmla="*/ 513 w 657"/>
                <a:gd name="T103" fmla="*/ 105 h 658"/>
                <a:gd name="T104" fmla="*/ 442 w 657"/>
                <a:gd name="T105" fmla="*/ 60 h 658"/>
                <a:gd name="T106" fmla="*/ 359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2" y="657"/>
                  </a:lnTo>
                  <a:lnTo>
                    <a:pt x="296" y="655"/>
                  </a:lnTo>
                  <a:lnTo>
                    <a:pt x="278" y="654"/>
                  </a:lnTo>
                  <a:lnTo>
                    <a:pt x="262" y="651"/>
                  </a:lnTo>
                  <a:lnTo>
                    <a:pt x="247" y="647"/>
                  </a:lnTo>
                  <a:lnTo>
                    <a:pt x="231" y="643"/>
                  </a:lnTo>
                  <a:lnTo>
                    <a:pt x="200" y="631"/>
                  </a:lnTo>
                  <a:lnTo>
                    <a:pt x="172" y="618"/>
                  </a:lnTo>
                  <a:lnTo>
                    <a:pt x="145" y="602"/>
                  </a:lnTo>
                  <a:lnTo>
                    <a:pt x="120" y="583"/>
                  </a:lnTo>
                  <a:lnTo>
                    <a:pt x="97" y="561"/>
                  </a:lnTo>
                  <a:lnTo>
                    <a:pt x="75" y="538"/>
                  </a:lnTo>
                  <a:lnTo>
                    <a:pt x="56" y="513"/>
                  </a:lnTo>
                  <a:lnTo>
                    <a:pt x="39" y="486"/>
                  </a:lnTo>
                  <a:lnTo>
                    <a:pt x="26" y="456"/>
                  </a:lnTo>
                  <a:lnTo>
                    <a:pt x="15" y="427"/>
                  </a:lnTo>
                  <a:lnTo>
                    <a:pt x="11" y="411"/>
                  </a:lnTo>
                  <a:lnTo>
                    <a:pt x="7" y="395"/>
                  </a:lnTo>
                  <a:lnTo>
                    <a:pt x="4" y="379"/>
                  </a:lnTo>
                  <a:lnTo>
                    <a:pt x="1" y="362"/>
                  </a:lnTo>
                  <a:lnTo>
                    <a:pt x="0" y="346"/>
                  </a:lnTo>
                  <a:lnTo>
                    <a:pt x="0" y="329"/>
                  </a:lnTo>
                  <a:lnTo>
                    <a:pt x="0" y="329"/>
                  </a:lnTo>
                  <a:lnTo>
                    <a:pt x="0" y="311"/>
                  </a:lnTo>
                  <a:lnTo>
                    <a:pt x="1" y="295"/>
                  </a:lnTo>
                  <a:lnTo>
                    <a:pt x="4" y="279"/>
                  </a:lnTo>
                  <a:lnTo>
                    <a:pt x="7" y="263"/>
                  </a:lnTo>
                  <a:lnTo>
                    <a:pt x="11" y="247"/>
                  </a:lnTo>
                  <a:lnTo>
                    <a:pt x="15" y="231"/>
                  </a:lnTo>
                  <a:lnTo>
                    <a:pt x="26" y="201"/>
                  </a:lnTo>
                  <a:lnTo>
                    <a:pt x="39" y="172"/>
                  </a:lnTo>
                  <a:lnTo>
                    <a:pt x="56" y="145"/>
                  </a:lnTo>
                  <a:lnTo>
                    <a:pt x="75" y="119"/>
                  </a:lnTo>
                  <a:lnTo>
                    <a:pt x="97" y="96"/>
                  </a:lnTo>
                  <a:lnTo>
                    <a:pt x="120" y="75"/>
                  </a:lnTo>
                  <a:lnTo>
                    <a:pt x="145" y="56"/>
                  </a:lnTo>
                  <a:lnTo>
                    <a:pt x="172" y="40"/>
                  </a:lnTo>
                  <a:lnTo>
                    <a:pt x="200" y="27"/>
                  </a:lnTo>
                  <a:lnTo>
                    <a:pt x="231" y="15"/>
                  </a:lnTo>
                  <a:lnTo>
                    <a:pt x="247" y="11"/>
                  </a:lnTo>
                  <a:lnTo>
                    <a:pt x="262" y="6"/>
                  </a:lnTo>
                  <a:lnTo>
                    <a:pt x="278" y="4"/>
                  </a:lnTo>
                  <a:lnTo>
                    <a:pt x="296" y="2"/>
                  </a:lnTo>
                  <a:lnTo>
                    <a:pt x="312" y="1"/>
                  </a:lnTo>
                  <a:lnTo>
                    <a:pt x="329" y="0"/>
                  </a:lnTo>
                  <a:lnTo>
                    <a:pt x="329" y="0"/>
                  </a:lnTo>
                  <a:lnTo>
                    <a:pt x="345" y="1"/>
                  </a:lnTo>
                  <a:lnTo>
                    <a:pt x="363" y="2"/>
                  </a:lnTo>
                  <a:lnTo>
                    <a:pt x="379" y="4"/>
                  </a:lnTo>
                  <a:lnTo>
                    <a:pt x="395" y="6"/>
                  </a:lnTo>
                  <a:lnTo>
                    <a:pt x="411" y="11"/>
                  </a:lnTo>
                  <a:lnTo>
                    <a:pt x="426" y="15"/>
                  </a:lnTo>
                  <a:lnTo>
                    <a:pt x="457" y="27"/>
                  </a:lnTo>
                  <a:lnTo>
                    <a:pt x="485" y="40"/>
                  </a:lnTo>
                  <a:lnTo>
                    <a:pt x="512" y="56"/>
                  </a:lnTo>
                  <a:lnTo>
                    <a:pt x="537" y="75"/>
                  </a:lnTo>
                  <a:lnTo>
                    <a:pt x="561" y="96"/>
                  </a:lnTo>
                  <a:lnTo>
                    <a:pt x="582" y="119"/>
                  </a:lnTo>
                  <a:lnTo>
                    <a:pt x="602" y="145"/>
                  </a:lnTo>
                  <a:lnTo>
                    <a:pt x="618" y="172"/>
                  </a:lnTo>
                  <a:lnTo>
                    <a:pt x="631" y="201"/>
                  </a:lnTo>
                  <a:lnTo>
                    <a:pt x="642" y="231"/>
                  </a:lnTo>
                  <a:lnTo>
                    <a:pt x="647" y="247"/>
                  </a:lnTo>
                  <a:lnTo>
                    <a:pt x="650" y="263"/>
                  </a:lnTo>
                  <a:lnTo>
                    <a:pt x="654" y="279"/>
                  </a:lnTo>
                  <a:lnTo>
                    <a:pt x="655" y="295"/>
                  </a:lnTo>
                  <a:lnTo>
                    <a:pt x="657" y="311"/>
                  </a:lnTo>
                  <a:lnTo>
                    <a:pt x="657" y="329"/>
                  </a:lnTo>
                  <a:lnTo>
                    <a:pt x="657" y="329"/>
                  </a:lnTo>
                  <a:lnTo>
                    <a:pt x="657" y="346"/>
                  </a:lnTo>
                  <a:lnTo>
                    <a:pt x="655" y="362"/>
                  </a:lnTo>
                  <a:lnTo>
                    <a:pt x="654" y="379"/>
                  </a:lnTo>
                  <a:lnTo>
                    <a:pt x="650" y="395"/>
                  </a:lnTo>
                  <a:lnTo>
                    <a:pt x="647" y="411"/>
                  </a:lnTo>
                  <a:lnTo>
                    <a:pt x="642" y="427"/>
                  </a:lnTo>
                  <a:lnTo>
                    <a:pt x="631" y="456"/>
                  </a:lnTo>
                  <a:lnTo>
                    <a:pt x="618" y="486"/>
                  </a:lnTo>
                  <a:lnTo>
                    <a:pt x="602" y="513"/>
                  </a:lnTo>
                  <a:lnTo>
                    <a:pt x="582" y="538"/>
                  </a:lnTo>
                  <a:lnTo>
                    <a:pt x="561" y="561"/>
                  </a:lnTo>
                  <a:lnTo>
                    <a:pt x="537" y="583"/>
                  </a:lnTo>
                  <a:lnTo>
                    <a:pt x="512" y="602"/>
                  </a:lnTo>
                  <a:lnTo>
                    <a:pt x="485" y="618"/>
                  </a:lnTo>
                  <a:lnTo>
                    <a:pt x="457" y="631"/>
                  </a:lnTo>
                  <a:lnTo>
                    <a:pt x="426" y="643"/>
                  </a:lnTo>
                  <a:lnTo>
                    <a:pt x="411" y="647"/>
                  </a:lnTo>
                  <a:lnTo>
                    <a:pt x="395" y="651"/>
                  </a:lnTo>
                  <a:lnTo>
                    <a:pt x="379" y="654"/>
                  </a:lnTo>
                  <a:lnTo>
                    <a:pt x="363" y="655"/>
                  </a:lnTo>
                  <a:lnTo>
                    <a:pt x="345" y="657"/>
                  </a:lnTo>
                  <a:lnTo>
                    <a:pt x="329" y="658"/>
                  </a:lnTo>
                  <a:lnTo>
                    <a:pt x="329" y="658"/>
                  </a:lnTo>
                  <a:close/>
                  <a:moveTo>
                    <a:pt x="329" y="37"/>
                  </a:moveTo>
                  <a:lnTo>
                    <a:pt x="329" y="37"/>
                  </a:lnTo>
                  <a:lnTo>
                    <a:pt x="300" y="39"/>
                  </a:lnTo>
                  <a:lnTo>
                    <a:pt x="270" y="44"/>
                  </a:lnTo>
                  <a:lnTo>
                    <a:pt x="242" y="51"/>
                  </a:lnTo>
                  <a:lnTo>
                    <a:pt x="215" y="60"/>
                  </a:lnTo>
                  <a:lnTo>
                    <a:pt x="189" y="72"/>
                  </a:lnTo>
                  <a:lnTo>
                    <a:pt x="167" y="87"/>
                  </a:lnTo>
                  <a:lnTo>
                    <a:pt x="144" y="105"/>
                  </a:lnTo>
                  <a:lnTo>
                    <a:pt x="122" y="123"/>
                  </a:lnTo>
                  <a:lnTo>
                    <a:pt x="103" y="144"/>
                  </a:lnTo>
                  <a:lnTo>
                    <a:pt x="87" y="166"/>
                  </a:lnTo>
                  <a:lnTo>
                    <a:pt x="73" y="191"/>
                  </a:lnTo>
                  <a:lnTo>
                    <a:pt x="60" y="216"/>
                  </a:lnTo>
                  <a:lnTo>
                    <a:pt x="51" y="243"/>
                  </a:lnTo>
                  <a:lnTo>
                    <a:pt x="43" y="270"/>
                  </a:lnTo>
                  <a:lnTo>
                    <a:pt x="39" y="299"/>
                  </a:lnTo>
                  <a:lnTo>
                    <a:pt x="38" y="329"/>
                  </a:lnTo>
                  <a:lnTo>
                    <a:pt x="38" y="329"/>
                  </a:lnTo>
                  <a:lnTo>
                    <a:pt x="39" y="358"/>
                  </a:lnTo>
                  <a:lnTo>
                    <a:pt x="43" y="388"/>
                  </a:lnTo>
                  <a:lnTo>
                    <a:pt x="51" y="415"/>
                  </a:lnTo>
                  <a:lnTo>
                    <a:pt x="60" y="442"/>
                  </a:lnTo>
                  <a:lnTo>
                    <a:pt x="73" y="467"/>
                  </a:lnTo>
                  <a:lnTo>
                    <a:pt x="87" y="491"/>
                  </a:lnTo>
                  <a:lnTo>
                    <a:pt x="103" y="514"/>
                  </a:lnTo>
                  <a:lnTo>
                    <a:pt x="122" y="534"/>
                  </a:lnTo>
                  <a:lnTo>
                    <a:pt x="144" y="553"/>
                  </a:lnTo>
                  <a:lnTo>
                    <a:pt x="167" y="571"/>
                  </a:lnTo>
                  <a:lnTo>
                    <a:pt x="189" y="585"/>
                  </a:lnTo>
                  <a:lnTo>
                    <a:pt x="215" y="597"/>
                  </a:lnTo>
                  <a:lnTo>
                    <a:pt x="242" y="607"/>
                  </a:lnTo>
                  <a:lnTo>
                    <a:pt x="270" y="614"/>
                  </a:lnTo>
                  <a:lnTo>
                    <a:pt x="300" y="619"/>
                  </a:lnTo>
                  <a:lnTo>
                    <a:pt x="329" y="620"/>
                  </a:lnTo>
                  <a:lnTo>
                    <a:pt x="329" y="620"/>
                  </a:lnTo>
                  <a:lnTo>
                    <a:pt x="359" y="619"/>
                  </a:lnTo>
                  <a:lnTo>
                    <a:pt x="387" y="614"/>
                  </a:lnTo>
                  <a:lnTo>
                    <a:pt x="415" y="607"/>
                  </a:lnTo>
                  <a:lnTo>
                    <a:pt x="442" y="597"/>
                  </a:lnTo>
                  <a:lnTo>
                    <a:pt x="467" y="585"/>
                  </a:lnTo>
                  <a:lnTo>
                    <a:pt x="492" y="571"/>
                  </a:lnTo>
                  <a:lnTo>
                    <a:pt x="513" y="553"/>
                  </a:lnTo>
                  <a:lnTo>
                    <a:pt x="535" y="534"/>
                  </a:lnTo>
                  <a:lnTo>
                    <a:pt x="553" y="514"/>
                  </a:lnTo>
                  <a:lnTo>
                    <a:pt x="570" y="491"/>
                  </a:lnTo>
                  <a:lnTo>
                    <a:pt x="584" y="467"/>
                  </a:lnTo>
                  <a:lnTo>
                    <a:pt x="596" y="442"/>
                  </a:lnTo>
                  <a:lnTo>
                    <a:pt x="607" y="415"/>
                  </a:lnTo>
                  <a:lnTo>
                    <a:pt x="614" y="388"/>
                  </a:lnTo>
                  <a:lnTo>
                    <a:pt x="618" y="358"/>
                  </a:lnTo>
                  <a:lnTo>
                    <a:pt x="619" y="329"/>
                  </a:lnTo>
                  <a:lnTo>
                    <a:pt x="619" y="329"/>
                  </a:lnTo>
                  <a:lnTo>
                    <a:pt x="618" y="299"/>
                  </a:lnTo>
                  <a:lnTo>
                    <a:pt x="614" y="270"/>
                  </a:lnTo>
                  <a:lnTo>
                    <a:pt x="607" y="243"/>
                  </a:lnTo>
                  <a:lnTo>
                    <a:pt x="596" y="216"/>
                  </a:lnTo>
                  <a:lnTo>
                    <a:pt x="584" y="191"/>
                  </a:lnTo>
                  <a:lnTo>
                    <a:pt x="570" y="166"/>
                  </a:lnTo>
                  <a:lnTo>
                    <a:pt x="553" y="144"/>
                  </a:lnTo>
                  <a:lnTo>
                    <a:pt x="535" y="123"/>
                  </a:lnTo>
                  <a:lnTo>
                    <a:pt x="513" y="105"/>
                  </a:lnTo>
                  <a:lnTo>
                    <a:pt x="492" y="87"/>
                  </a:lnTo>
                  <a:lnTo>
                    <a:pt x="467" y="72"/>
                  </a:lnTo>
                  <a:lnTo>
                    <a:pt x="442" y="60"/>
                  </a:lnTo>
                  <a:lnTo>
                    <a:pt x="415" y="51"/>
                  </a:lnTo>
                  <a:lnTo>
                    <a:pt x="387" y="44"/>
                  </a:lnTo>
                  <a:lnTo>
                    <a:pt x="359" y="39"/>
                  </a:lnTo>
                  <a:lnTo>
                    <a:pt x="329" y="37"/>
                  </a:lnTo>
                  <a:lnTo>
                    <a:pt x="329"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grpSp>
          <p:nvGrpSpPr>
            <p:cNvPr id="78" name="Group 77">
              <a:extLst>
                <a:ext uri="{FF2B5EF4-FFF2-40B4-BE49-F238E27FC236}">
                  <a16:creationId xmlns:a16="http://schemas.microsoft.com/office/drawing/2014/main" id="{2B34421D-1D88-41B9-B151-458C7451DA3D}"/>
                </a:ext>
              </a:extLst>
            </p:cNvPr>
            <p:cNvGrpSpPr>
              <a:grpSpLocks noChangeAspect="1"/>
            </p:cNvGrpSpPr>
            <p:nvPr/>
          </p:nvGrpSpPr>
          <p:grpSpPr>
            <a:xfrm>
              <a:off x="763070" y="2236213"/>
              <a:ext cx="203151" cy="204421"/>
              <a:chOff x="5970588" y="5137785"/>
              <a:chExt cx="254000" cy="255588"/>
            </a:xfrm>
          </p:grpSpPr>
          <p:sp>
            <p:nvSpPr>
              <p:cNvPr id="79" name="Freeform 180">
                <a:extLst>
                  <a:ext uri="{FF2B5EF4-FFF2-40B4-BE49-F238E27FC236}">
                    <a16:creationId xmlns:a16="http://schemas.microsoft.com/office/drawing/2014/main" id="{FB1D16AD-8E16-4F5A-A892-525A0B981F31}"/>
                  </a:ext>
                </a:extLst>
              </p:cNvPr>
              <p:cNvSpPr>
                <a:spLocks/>
              </p:cNvSpPr>
              <p:nvPr/>
            </p:nvSpPr>
            <p:spPr bwMode="auto">
              <a:xfrm>
                <a:off x="6022976" y="5137785"/>
                <a:ext cx="17463" cy="58738"/>
              </a:xfrm>
              <a:custGeom>
                <a:avLst/>
                <a:gdLst>
                  <a:gd name="T0" fmla="*/ 5 w 21"/>
                  <a:gd name="T1" fmla="*/ 72 h 72"/>
                  <a:gd name="T2" fmla="*/ 16 w 21"/>
                  <a:gd name="T3" fmla="*/ 72 h 72"/>
                  <a:gd name="T4" fmla="*/ 16 w 21"/>
                  <a:gd name="T5" fmla="*/ 72 h 72"/>
                  <a:gd name="T6" fmla="*/ 17 w 21"/>
                  <a:gd name="T7" fmla="*/ 72 h 72"/>
                  <a:gd name="T8" fmla="*/ 18 w 21"/>
                  <a:gd name="T9" fmla="*/ 71 h 72"/>
                  <a:gd name="T10" fmla="*/ 20 w 21"/>
                  <a:gd name="T11" fmla="*/ 70 h 72"/>
                  <a:gd name="T12" fmla="*/ 21 w 21"/>
                  <a:gd name="T13" fmla="*/ 67 h 72"/>
                  <a:gd name="T14" fmla="*/ 21 w 21"/>
                  <a:gd name="T15" fmla="*/ 5 h 72"/>
                  <a:gd name="T16" fmla="*/ 21 w 21"/>
                  <a:gd name="T17" fmla="*/ 5 h 72"/>
                  <a:gd name="T18" fmla="*/ 20 w 21"/>
                  <a:gd name="T19" fmla="*/ 4 h 72"/>
                  <a:gd name="T20" fmla="*/ 18 w 21"/>
                  <a:gd name="T21" fmla="*/ 2 h 72"/>
                  <a:gd name="T22" fmla="*/ 17 w 21"/>
                  <a:gd name="T23" fmla="*/ 1 h 72"/>
                  <a:gd name="T24" fmla="*/ 16 w 21"/>
                  <a:gd name="T25" fmla="*/ 0 h 72"/>
                  <a:gd name="T26" fmla="*/ 5 w 21"/>
                  <a:gd name="T27" fmla="*/ 0 h 72"/>
                  <a:gd name="T28" fmla="*/ 5 w 21"/>
                  <a:gd name="T29" fmla="*/ 0 h 72"/>
                  <a:gd name="T30" fmla="*/ 4 w 21"/>
                  <a:gd name="T31" fmla="*/ 1 h 72"/>
                  <a:gd name="T32" fmla="*/ 1 w 21"/>
                  <a:gd name="T33" fmla="*/ 2 h 72"/>
                  <a:gd name="T34" fmla="*/ 0 w 21"/>
                  <a:gd name="T35" fmla="*/ 4 h 72"/>
                  <a:gd name="T36" fmla="*/ 0 w 21"/>
                  <a:gd name="T37" fmla="*/ 5 h 72"/>
                  <a:gd name="T38" fmla="*/ 0 w 21"/>
                  <a:gd name="T39" fmla="*/ 67 h 72"/>
                  <a:gd name="T40" fmla="*/ 0 w 21"/>
                  <a:gd name="T41" fmla="*/ 67 h 72"/>
                  <a:gd name="T42" fmla="*/ 0 w 21"/>
                  <a:gd name="T43" fmla="*/ 70 h 72"/>
                  <a:gd name="T44" fmla="*/ 1 w 21"/>
                  <a:gd name="T45" fmla="*/ 71 h 72"/>
                  <a:gd name="T46" fmla="*/ 4 w 21"/>
                  <a:gd name="T47" fmla="*/ 72 h 72"/>
                  <a:gd name="T48" fmla="*/ 5 w 21"/>
                  <a:gd name="T49" fmla="*/ 72 h 72"/>
                  <a:gd name="T50" fmla="*/ 5 w 21"/>
                  <a:gd name="T51"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1" h="72">
                    <a:moveTo>
                      <a:pt x="5" y="72"/>
                    </a:moveTo>
                    <a:lnTo>
                      <a:pt x="16" y="72"/>
                    </a:lnTo>
                    <a:lnTo>
                      <a:pt x="16" y="72"/>
                    </a:lnTo>
                    <a:lnTo>
                      <a:pt x="17" y="72"/>
                    </a:lnTo>
                    <a:lnTo>
                      <a:pt x="18" y="71"/>
                    </a:lnTo>
                    <a:lnTo>
                      <a:pt x="20" y="70"/>
                    </a:lnTo>
                    <a:lnTo>
                      <a:pt x="21" y="67"/>
                    </a:lnTo>
                    <a:lnTo>
                      <a:pt x="21" y="5"/>
                    </a:lnTo>
                    <a:lnTo>
                      <a:pt x="21" y="5"/>
                    </a:lnTo>
                    <a:lnTo>
                      <a:pt x="20" y="4"/>
                    </a:lnTo>
                    <a:lnTo>
                      <a:pt x="18" y="2"/>
                    </a:lnTo>
                    <a:lnTo>
                      <a:pt x="17" y="1"/>
                    </a:lnTo>
                    <a:lnTo>
                      <a:pt x="16" y="0"/>
                    </a:lnTo>
                    <a:lnTo>
                      <a:pt x="5" y="0"/>
                    </a:lnTo>
                    <a:lnTo>
                      <a:pt x="5" y="0"/>
                    </a:lnTo>
                    <a:lnTo>
                      <a:pt x="4" y="1"/>
                    </a:lnTo>
                    <a:lnTo>
                      <a:pt x="1" y="2"/>
                    </a:lnTo>
                    <a:lnTo>
                      <a:pt x="0" y="4"/>
                    </a:lnTo>
                    <a:lnTo>
                      <a:pt x="0" y="5"/>
                    </a:lnTo>
                    <a:lnTo>
                      <a:pt x="0" y="67"/>
                    </a:lnTo>
                    <a:lnTo>
                      <a:pt x="0" y="67"/>
                    </a:lnTo>
                    <a:lnTo>
                      <a:pt x="0" y="70"/>
                    </a:lnTo>
                    <a:lnTo>
                      <a:pt x="1" y="71"/>
                    </a:lnTo>
                    <a:lnTo>
                      <a:pt x="4" y="72"/>
                    </a:lnTo>
                    <a:lnTo>
                      <a:pt x="5" y="72"/>
                    </a:lnTo>
                    <a:lnTo>
                      <a:pt x="5"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0" name="Freeform 181">
                <a:extLst>
                  <a:ext uri="{FF2B5EF4-FFF2-40B4-BE49-F238E27FC236}">
                    <a16:creationId xmlns:a16="http://schemas.microsoft.com/office/drawing/2014/main" id="{B5F7FF7B-9813-436B-B534-99811630EEC3}"/>
                  </a:ext>
                </a:extLst>
              </p:cNvPr>
              <p:cNvSpPr>
                <a:spLocks/>
              </p:cNvSpPr>
              <p:nvPr/>
            </p:nvSpPr>
            <p:spPr bwMode="auto">
              <a:xfrm>
                <a:off x="6154738" y="5137785"/>
                <a:ext cx="17463" cy="58738"/>
              </a:xfrm>
              <a:custGeom>
                <a:avLst/>
                <a:gdLst>
                  <a:gd name="T0" fmla="*/ 5 w 21"/>
                  <a:gd name="T1" fmla="*/ 72 h 72"/>
                  <a:gd name="T2" fmla="*/ 16 w 21"/>
                  <a:gd name="T3" fmla="*/ 72 h 72"/>
                  <a:gd name="T4" fmla="*/ 16 w 21"/>
                  <a:gd name="T5" fmla="*/ 72 h 72"/>
                  <a:gd name="T6" fmla="*/ 17 w 21"/>
                  <a:gd name="T7" fmla="*/ 72 h 72"/>
                  <a:gd name="T8" fmla="*/ 20 w 21"/>
                  <a:gd name="T9" fmla="*/ 71 h 72"/>
                  <a:gd name="T10" fmla="*/ 20 w 21"/>
                  <a:gd name="T11" fmla="*/ 70 h 72"/>
                  <a:gd name="T12" fmla="*/ 21 w 21"/>
                  <a:gd name="T13" fmla="*/ 67 h 72"/>
                  <a:gd name="T14" fmla="*/ 21 w 21"/>
                  <a:gd name="T15" fmla="*/ 5 h 72"/>
                  <a:gd name="T16" fmla="*/ 21 w 21"/>
                  <a:gd name="T17" fmla="*/ 5 h 72"/>
                  <a:gd name="T18" fmla="*/ 20 w 21"/>
                  <a:gd name="T19" fmla="*/ 4 h 72"/>
                  <a:gd name="T20" fmla="*/ 20 w 21"/>
                  <a:gd name="T21" fmla="*/ 2 h 72"/>
                  <a:gd name="T22" fmla="*/ 17 w 21"/>
                  <a:gd name="T23" fmla="*/ 1 h 72"/>
                  <a:gd name="T24" fmla="*/ 16 w 21"/>
                  <a:gd name="T25" fmla="*/ 0 h 72"/>
                  <a:gd name="T26" fmla="*/ 5 w 21"/>
                  <a:gd name="T27" fmla="*/ 0 h 72"/>
                  <a:gd name="T28" fmla="*/ 5 w 21"/>
                  <a:gd name="T29" fmla="*/ 0 h 72"/>
                  <a:gd name="T30" fmla="*/ 4 w 21"/>
                  <a:gd name="T31" fmla="*/ 1 h 72"/>
                  <a:gd name="T32" fmla="*/ 3 w 21"/>
                  <a:gd name="T33" fmla="*/ 2 h 72"/>
                  <a:gd name="T34" fmla="*/ 1 w 21"/>
                  <a:gd name="T35" fmla="*/ 4 h 72"/>
                  <a:gd name="T36" fmla="*/ 0 w 21"/>
                  <a:gd name="T37" fmla="*/ 5 h 72"/>
                  <a:gd name="T38" fmla="*/ 0 w 21"/>
                  <a:gd name="T39" fmla="*/ 67 h 72"/>
                  <a:gd name="T40" fmla="*/ 0 w 21"/>
                  <a:gd name="T41" fmla="*/ 67 h 72"/>
                  <a:gd name="T42" fmla="*/ 1 w 21"/>
                  <a:gd name="T43" fmla="*/ 70 h 72"/>
                  <a:gd name="T44" fmla="*/ 3 w 21"/>
                  <a:gd name="T45" fmla="*/ 71 h 72"/>
                  <a:gd name="T46" fmla="*/ 4 w 21"/>
                  <a:gd name="T47" fmla="*/ 72 h 72"/>
                  <a:gd name="T48" fmla="*/ 5 w 21"/>
                  <a:gd name="T49" fmla="*/ 72 h 72"/>
                  <a:gd name="T50" fmla="*/ 5 w 21"/>
                  <a:gd name="T51"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1" h="72">
                    <a:moveTo>
                      <a:pt x="5" y="72"/>
                    </a:moveTo>
                    <a:lnTo>
                      <a:pt x="16" y="72"/>
                    </a:lnTo>
                    <a:lnTo>
                      <a:pt x="16" y="72"/>
                    </a:lnTo>
                    <a:lnTo>
                      <a:pt x="17" y="72"/>
                    </a:lnTo>
                    <a:lnTo>
                      <a:pt x="20" y="71"/>
                    </a:lnTo>
                    <a:lnTo>
                      <a:pt x="20" y="70"/>
                    </a:lnTo>
                    <a:lnTo>
                      <a:pt x="21" y="67"/>
                    </a:lnTo>
                    <a:lnTo>
                      <a:pt x="21" y="5"/>
                    </a:lnTo>
                    <a:lnTo>
                      <a:pt x="21" y="5"/>
                    </a:lnTo>
                    <a:lnTo>
                      <a:pt x="20" y="4"/>
                    </a:lnTo>
                    <a:lnTo>
                      <a:pt x="20" y="2"/>
                    </a:lnTo>
                    <a:lnTo>
                      <a:pt x="17" y="1"/>
                    </a:lnTo>
                    <a:lnTo>
                      <a:pt x="16" y="0"/>
                    </a:lnTo>
                    <a:lnTo>
                      <a:pt x="5" y="0"/>
                    </a:lnTo>
                    <a:lnTo>
                      <a:pt x="5" y="0"/>
                    </a:lnTo>
                    <a:lnTo>
                      <a:pt x="4" y="1"/>
                    </a:lnTo>
                    <a:lnTo>
                      <a:pt x="3" y="2"/>
                    </a:lnTo>
                    <a:lnTo>
                      <a:pt x="1" y="4"/>
                    </a:lnTo>
                    <a:lnTo>
                      <a:pt x="0" y="5"/>
                    </a:lnTo>
                    <a:lnTo>
                      <a:pt x="0" y="67"/>
                    </a:lnTo>
                    <a:lnTo>
                      <a:pt x="0" y="67"/>
                    </a:lnTo>
                    <a:lnTo>
                      <a:pt x="1" y="70"/>
                    </a:lnTo>
                    <a:lnTo>
                      <a:pt x="3" y="71"/>
                    </a:lnTo>
                    <a:lnTo>
                      <a:pt x="4" y="72"/>
                    </a:lnTo>
                    <a:lnTo>
                      <a:pt x="5" y="72"/>
                    </a:lnTo>
                    <a:lnTo>
                      <a:pt x="5"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1" name="Freeform 182">
                <a:extLst>
                  <a:ext uri="{FF2B5EF4-FFF2-40B4-BE49-F238E27FC236}">
                    <a16:creationId xmlns:a16="http://schemas.microsoft.com/office/drawing/2014/main" id="{7F7D20E9-41D0-4F31-A739-6F234A2F1283}"/>
                  </a:ext>
                </a:extLst>
              </p:cNvPr>
              <p:cNvSpPr>
                <a:spLocks noEditPoints="1"/>
              </p:cNvSpPr>
              <p:nvPr/>
            </p:nvSpPr>
            <p:spPr bwMode="auto">
              <a:xfrm>
                <a:off x="5970588" y="5164773"/>
                <a:ext cx="254000" cy="228600"/>
              </a:xfrm>
              <a:custGeom>
                <a:avLst/>
                <a:gdLst>
                  <a:gd name="T0" fmla="*/ 265 w 322"/>
                  <a:gd name="T1" fmla="*/ 0 h 289"/>
                  <a:gd name="T2" fmla="*/ 265 w 322"/>
                  <a:gd name="T3" fmla="*/ 46 h 289"/>
                  <a:gd name="T4" fmla="*/ 262 w 322"/>
                  <a:gd name="T5" fmla="*/ 50 h 289"/>
                  <a:gd name="T6" fmla="*/ 260 w 322"/>
                  <a:gd name="T7" fmla="*/ 51 h 289"/>
                  <a:gd name="T8" fmla="*/ 229 w 322"/>
                  <a:gd name="T9" fmla="*/ 51 h 289"/>
                  <a:gd name="T10" fmla="*/ 225 w 322"/>
                  <a:gd name="T11" fmla="*/ 50 h 289"/>
                  <a:gd name="T12" fmla="*/ 224 w 322"/>
                  <a:gd name="T13" fmla="*/ 46 h 289"/>
                  <a:gd name="T14" fmla="*/ 99 w 322"/>
                  <a:gd name="T15" fmla="*/ 0 h 289"/>
                  <a:gd name="T16" fmla="*/ 99 w 322"/>
                  <a:gd name="T17" fmla="*/ 46 h 289"/>
                  <a:gd name="T18" fmla="*/ 97 w 322"/>
                  <a:gd name="T19" fmla="*/ 50 h 289"/>
                  <a:gd name="T20" fmla="*/ 93 w 322"/>
                  <a:gd name="T21" fmla="*/ 51 h 289"/>
                  <a:gd name="T22" fmla="*/ 62 w 322"/>
                  <a:gd name="T23" fmla="*/ 51 h 289"/>
                  <a:gd name="T24" fmla="*/ 60 w 322"/>
                  <a:gd name="T25" fmla="*/ 50 h 289"/>
                  <a:gd name="T26" fmla="*/ 57 w 322"/>
                  <a:gd name="T27" fmla="*/ 46 h 289"/>
                  <a:gd name="T28" fmla="*/ 11 w 322"/>
                  <a:gd name="T29" fmla="*/ 0 h 289"/>
                  <a:gd name="T30" fmla="*/ 7 w 322"/>
                  <a:gd name="T31" fmla="*/ 0 h 289"/>
                  <a:gd name="T32" fmla="*/ 2 w 322"/>
                  <a:gd name="T33" fmla="*/ 5 h 289"/>
                  <a:gd name="T34" fmla="*/ 0 w 322"/>
                  <a:gd name="T35" fmla="*/ 278 h 289"/>
                  <a:gd name="T36" fmla="*/ 2 w 322"/>
                  <a:gd name="T37" fmla="*/ 282 h 289"/>
                  <a:gd name="T38" fmla="*/ 7 w 322"/>
                  <a:gd name="T39" fmla="*/ 289 h 289"/>
                  <a:gd name="T40" fmla="*/ 311 w 322"/>
                  <a:gd name="T41" fmla="*/ 289 h 289"/>
                  <a:gd name="T42" fmla="*/ 315 w 322"/>
                  <a:gd name="T43" fmla="*/ 289 h 289"/>
                  <a:gd name="T44" fmla="*/ 320 w 322"/>
                  <a:gd name="T45" fmla="*/ 282 h 289"/>
                  <a:gd name="T46" fmla="*/ 322 w 322"/>
                  <a:gd name="T47" fmla="*/ 9 h 289"/>
                  <a:gd name="T48" fmla="*/ 320 w 322"/>
                  <a:gd name="T49" fmla="*/ 5 h 289"/>
                  <a:gd name="T50" fmla="*/ 315 w 322"/>
                  <a:gd name="T51" fmla="*/ 0 h 289"/>
                  <a:gd name="T52" fmla="*/ 311 w 322"/>
                  <a:gd name="T53" fmla="*/ 0 h 289"/>
                  <a:gd name="T54" fmla="*/ 300 w 322"/>
                  <a:gd name="T55" fmla="*/ 264 h 289"/>
                  <a:gd name="T56" fmla="*/ 299 w 322"/>
                  <a:gd name="T57" fmla="*/ 266 h 289"/>
                  <a:gd name="T58" fmla="*/ 295 w 322"/>
                  <a:gd name="T59" fmla="*/ 268 h 289"/>
                  <a:gd name="T60" fmla="*/ 27 w 322"/>
                  <a:gd name="T61" fmla="*/ 268 h 289"/>
                  <a:gd name="T62" fmla="*/ 23 w 322"/>
                  <a:gd name="T63" fmla="*/ 266 h 289"/>
                  <a:gd name="T64" fmla="*/ 22 w 322"/>
                  <a:gd name="T65" fmla="*/ 264 h 289"/>
                  <a:gd name="T66" fmla="*/ 22 w 322"/>
                  <a:gd name="T67" fmla="*/ 87 h 289"/>
                  <a:gd name="T68" fmla="*/ 23 w 322"/>
                  <a:gd name="T69" fmla="*/ 83 h 289"/>
                  <a:gd name="T70" fmla="*/ 27 w 322"/>
                  <a:gd name="T71" fmla="*/ 82 h 289"/>
                  <a:gd name="T72" fmla="*/ 295 w 322"/>
                  <a:gd name="T73" fmla="*/ 82 h 289"/>
                  <a:gd name="T74" fmla="*/ 299 w 322"/>
                  <a:gd name="T75" fmla="*/ 83 h 289"/>
                  <a:gd name="T76" fmla="*/ 300 w 322"/>
                  <a:gd name="T77" fmla="*/ 87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2" h="289">
                    <a:moveTo>
                      <a:pt x="311" y="0"/>
                    </a:moveTo>
                    <a:lnTo>
                      <a:pt x="265" y="0"/>
                    </a:lnTo>
                    <a:lnTo>
                      <a:pt x="265" y="46"/>
                    </a:lnTo>
                    <a:lnTo>
                      <a:pt x="265" y="46"/>
                    </a:lnTo>
                    <a:lnTo>
                      <a:pt x="264" y="48"/>
                    </a:lnTo>
                    <a:lnTo>
                      <a:pt x="262" y="50"/>
                    </a:lnTo>
                    <a:lnTo>
                      <a:pt x="261" y="51"/>
                    </a:lnTo>
                    <a:lnTo>
                      <a:pt x="260" y="51"/>
                    </a:lnTo>
                    <a:lnTo>
                      <a:pt x="229" y="51"/>
                    </a:lnTo>
                    <a:lnTo>
                      <a:pt x="229" y="51"/>
                    </a:lnTo>
                    <a:lnTo>
                      <a:pt x="226" y="51"/>
                    </a:lnTo>
                    <a:lnTo>
                      <a:pt x="225" y="50"/>
                    </a:lnTo>
                    <a:lnTo>
                      <a:pt x="224" y="48"/>
                    </a:lnTo>
                    <a:lnTo>
                      <a:pt x="224" y="46"/>
                    </a:lnTo>
                    <a:lnTo>
                      <a:pt x="224" y="0"/>
                    </a:lnTo>
                    <a:lnTo>
                      <a:pt x="99" y="0"/>
                    </a:lnTo>
                    <a:lnTo>
                      <a:pt x="99" y="46"/>
                    </a:lnTo>
                    <a:lnTo>
                      <a:pt x="99" y="46"/>
                    </a:lnTo>
                    <a:lnTo>
                      <a:pt x="99" y="48"/>
                    </a:lnTo>
                    <a:lnTo>
                      <a:pt x="97" y="50"/>
                    </a:lnTo>
                    <a:lnTo>
                      <a:pt x="96" y="51"/>
                    </a:lnTo>
                    <a:lnTo>
                      <a:pt x="93" y="51"/>
                    </a:lnTo>
                    <a:lnTo>
                      <a:pt x="62" y="51"/>
                    </a:lnTo>
                    <a:lnTo>
                      <a:pt x="62" y="51"/>
                    </a:lnTo>
                    <a:lnTo>
                      <a:pt x="61" y="51"/>
                    </a:lnTo>
                    <a:lnTo>
                      <a:pt x="60" y="50"/>
                    </a:lnTo>
                    <a:lnTo>
                      <a:pt x="58" y="48"/>
                    </a:lnTo>
                    <a:lnTo>
                      <a:pt x="57" y="46"/>
                    </a:lnTo>
                    <a:lnTo>
                      <a:pt x="57" y="0"/>
                    </a:lnTo>
                    <a:lnTo>
                      <a:pt x="11" y="0"/>
                    </a:lnTo>
                    <a:lnTo>
                      <a:pt x="11" y="0"/>
                    </a:lnTo>
                    <a:lnTo>
                      <a:pt x="7" y="0"/>
                    </a:lnTo>
                    <a:lnTo>
                      <a:pt x="3" y="3"/>
                    </a:lnTo>
                    <a:lnTo>
                      <a:pt x="2" y="5"/>
                    </a:lnTo>
                    <a:lnTo>
                      <a:pt x="0" y="9"/>
                    </a:lnTo>
                    <a:lnTo>
                      <a:pt x="0" y="278"/>
                    </a:lnTo>
                    <a:lnTo>
                      <a:pt x="0" y="278"/>
                    </a:lnTo>
                    <a:lnTo>
                      <a:pt x="2" y="282"/>
                    </a:lnTo>
                    <a:lnTo>
                      <a:pt x="3" y="286"/>
                    </a:lnTo>
                    <a:lnTo>
                      <a:pt x="7" y="289"/>
                    </a:lnTo>
                    <a:lnTo>
                      <a:pt x="11" y="289"/>
                    </a:lnTo>
                    <a:lnTo>
                      <a:pt x="311" y="289"/>
                    </a:lnTo>
                    <a:lnTo>
                      <a:pt x="311" y="289"/>
                    </a:lnTo>
                    <a:lnTo>
                      <a:pt x="315" y="289"/>
                    </a:lnTo>
                    <a:lnTo>
                      <a:pt x="319" y="286"/>
                    </a:lnTo>
                    <a:lnTo>
                      <a:pt x="320" y="282"/>
                    </a:lnTo>
                    <a:lnTo>
                      <a:pt x="322" y="278"/>
                    </a:lnTo>
                    <a:lnTo>
                      <a:pt x="322" y="9"/>
                    </a:lnTo>
                    <a:lnTo>
                      <a:pt x="322" y="9"/>
                    </a:lnTo>
                    <a:lnTo>
                      <a:pt x="320" y="5"/>
                    </a:lnTo>
                    <a:lnTo>
                      <a:pt x="319" y="3"/>
                    </a:lnTo>
                    <a:lnTo>
                      <a:pt x="315" y="0"/>
                    </a:lnTo>
                    <a:lnTo>
                      <a:pt x="311" y="0"/>
                    </a:lnTo>
                    <a:lnTo>
                      <a:pt x="311" y="0"/>
                    </a:lnTo>
                    <a:close/>
                    <a:moveTo>
                      <a:pt x="300" y="264"/>
                    </a:moveTo>
                    <a:lnTo>
                      <a:pt x="300" y="264"/>
                    </a:lnTo>
                    <a:lnTo>
                      <a:pt x="300" y="265"/>
                    </a:lnTo>
                    <a:lnTo>
                      <a:pt x="299" y="266"/>
                    </a:lnTo>
                    <a:lnTo>
                      <a:pt x="297" y="268"/>
                    </a:lnTo>
                    <a:lnTo>
                      <a:pt x="295" y="268"/>
                    </a:lnTo>
                    <a:lnTo>
                      <a:pt x="27" y="268"/>
                    </a:lnTo>
                    <a:lnTo>
                      <a:pt x="27" y="268"/>
                    </a:lnTo>
                    <a:lnTo>
                      <a:pt x="25" y="268"/>
                    </a:lnTo>
                    <a:lnTo>
                      <a:pt x="23" y="266"/>
                    </a:lnTo>
                    <a:lnTo>
                      <a:pt x="22" y="265"/>
                    </a:lnTo>
                    <a:lnTo>
                      <a:pt x="22" y="264"/>
                    </a:lnTo>
                    <a:lnTo>
                      <a:pt x="22" y="87"/>
                    </a:lnTo>
                    <a:lnTo>
                      <a:pt x="22" y="87"/>
                    </a:lnTo>
                    <a:lnTo>
                      <a:pt x="22" y="85"/>
                    </a:lnTo>
                    <a:lnTo>
                      <a:pt x="23" y="83"/>
                    </a:lnTo>
                    <a:lnTo>
                      <a:pt x="25" y="82"/>
                    </a:lnTo>
                    <a:lnTo>
                      <a:pt x="27" y="82"/>
                    </a:lnTo>
                    <a:lnTo>
                      <a:pt x="295" y="82"/>
                    </a:lnTo>
                    <a:lnTo>
                      <a:pt x="295" y="82"/>
                    </a:lnTo>
                    <a:lnTo>
                      <a:pt x="297" y="82"/>
                    </a:lnTo>
                    <a:lnTo>
                      <a:pt x="299" y="83"/>
                    </a:lnTo>
                    <a:lnTo>
                      <a:pt x="300" y="85"/>
                    </a:lnTo>
                    <a:lnTo>
                      <a:pt x="300" y="87"/>
                    </a:lnTo>
                    <a:lnTo>
                      <a:pt x="300" y="2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2" name="Freeform 183">
                <a:extLst>
                  <a:ext uri="{FF2B5EF4-FFF2-40B4-BE49-F238E27FC236}">
                    <a16:creationId xmlns:a16="http://schemas.microsoft.com/office/drawing/2014/main" id="{B52D47C9-B885-4463-B9AD-61A5720406B7}"/>
                  </a:ext>
                </a:extLst>
              </p:cNvPr>
              <p:cNvSpPr>
                <a:spLocks/>
              </p:cNvSpPr>
              <p:nvPr/>
            </p:nvSpPr>
            <p:spPr bwMode="auto">
              <a:xfrm>
                <a:off x="6010276" y="5313998"/>
                <a:ext cx="44450" cy="36513"/>
              </a:xfrm>
              <a:custGeom>
                <a:avLst/>
                <a:gdLst>
                  <a:gd name="T0" fmla="*/ 53 w 57"/>
                  <a:gd name="T1" fmla="*/ 0 h 47"/>
                  <a:gd name="T2" fmla="*/ 6 w 57"/>
                  <a:gd name="T3" fmla="*/ 0 h 47"/>
                  <a:gd name="T4" fmla="*/ 6 w 57"/>
                  <a:gd name="T5" fmla="*/ 0 h 47"/>
                  <a:gd name="T6" fmla="*/ 2 w 57"/>
                  <a:gd name="T7" fmla="*/ 2 h 47"/>
                  <a:gd name="T8" fmla="*/ 0 w 57"/>
                  <a:gd name="T9" fmla="*/ 4 h 47"/>
                  <a:gd name="T10" fmla="*/ 0 w 57"/>
                  <a:gd name="T11" fmla="*/ 42 h 47"/>
                  <a:gd name="T12" fmla="*/ 0 w 57"/>
                  <a:gd name="T13" fmla="*/ 42 h 47"/>
                  <a:gd name="T14" fmla="*/ 2 w 57"/>
                  <a:gd name="T15" fmla="*/ 46 h 47"/>
                  <a:gd name="T16" fmla="*/ 6 w 57"/>
                  <a:gd name="T17" fmla="*/ 47 h 47"/>
                  <a:gd name="T18" fmla="*/ 53 w 57"/>
                  <a:gd name="T19" fmla="*/ 47 h 47"/>
                  <a:gd name="T20" fmla="*/ 53 w 57"/>
                  <a:gd name="T21" fmla="*/ 47 h 47"/>
                  <a:gd name="T22" fmla="*/ 56 w 57"/>
                  <a:gd name="T23" fmla="*/ 46 h 47"/>
                  <a:gd name="T24" fmla="*/ 57 w 57"/>
                  <a:gd name="T25" fmla="*/ 42 h 47"/>
                  <a:gd name="T26" fmla="*/ 57 w 57"/>
                  <a:gd name="T27" fmla="*/ 4 h 47"/>
                  <a:gd name="T28" fmla="*/ 57 w 57"/>
                  <a:gd name="T29" fmla="*/ 4 h 47"/>
                  <a:gd name="T30" fmla="*/ 56 w 57"/>
                  <a:gd name="T31" fmla="*/ 2 h 47"/>
                  <a:gd name="T32" fmla="*/ 53 w 57"/>
                  <a:gd name="T33" fmla="*/ 0 h 47"/>
                  <a:gd name="T34" fmla="*/ 53 w 57"/>
                  <a:gd name="T35"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 h="47">
                    <a:moveTo>
                      <a:pt x="53" y="0"/>
                    </a:moveTo>
                    <a:lnTo>
                      <a:pt x="6" y="0"/>
                    </a:lnTo>
                    <a:lnTo>
                      <a:pt x="6" y="0"/>
                    </a:lnTo>
                    <a:lnTo>
                      <a:pt x="2" y="2"/>
                    </a:lnTo>
                    <a:lnTo>
                      <a:pt x="0" y="4"/>
                    </a:lnTo>
                    <a:lnTo>
                      <a:pt x="0" y="42"/>
                    </a:lnTo>
                    <a:lnTo>
                      <a:pt x="0" y="42"/>
                    </a:lnTo>
                    <a:lnTo>
                      <a:pt x="2" y="46"/>
                    </a:lnTo>
                    <a:lnTo>
                      <a:pt x="6" y="47"/>
                    </a:lnTo>
                    <a:lnTo>
                      <a:pt x="53" y="47"/>
                    </a:lnTo>
                    <a:lnTo>
                      <a:pt x="53" y="47"/>
                    </a:lnTo>
                    <a:lnTo>
                      <a:pt x="56" y="46"/>
                    </a:lnTo>
                    <a:lnTo>
                      <a:pt x="57" y="42"/>
                    </a:lnTo>
                    <a:lnTo>
                      <a:pt x="57" y="4"/>
                    </a:lnTo>
                    <a:lnTo>
                      <a:pt x="57" y="4"/>
                    </a:lnTo>
                    <a:lnTo>
                      <a:pt x="56" y="2"/>
                    </a:lnTo>
                    <a:lnTo>
                      <a:pt x="53" y="0"/>
                    </a:lnTo>
                    <a:lnTo>
                      <a:pt x="5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3" name="Freeform 184">
                <a:extLst>
                  <a:ext uri="{FF2B5EF4-FFF2-40B4-BE49-F238E27FC236}">
                    <a16:creationId xmlns:a16="http://schemas.microsoft.com/office/drawing/2014/main" id="{D5C7527C-918D-40DB-9B1A-3D8A3B7F73C4}"/>
                  </a:ext>
                </a:extLst>
              </p:cNvPr>
              <p:cNvSpPr>
                <a:spLocks/>
              </p:cNvSpPr>
              <p:nvPr/>
            </p:nvSpPr>
            <p:spPr bwMode="auto">
              <a:xfrm>
                <a:off x="6010276" y="5255260"/>
                <a:ext cx="44450" cy="38100"/>
              </a:xfrm>
              <a:custGeom>
                <a:avLst/>
                <a:gdLst>
                  <a:gd name="T0" fmla="*/ 53 w 57"/>
                  <a:gd name="T1" fmla="*/ 0 h 47"/>
                  <a:gd name="T2" fmla="*/ 6 w 57"/>
                  <a:gd name="T3" fmla="*/ 0 h 47"/>
                  <a:gd name="T4" fmla="*/ 6 w 57"/>
                  <a:gd name="T5" fmla="*/ 0 h 47"/>
                  <a:gd name="T6" fmla="*/ 2 w 57"/>
                  <a:gd name="T7" fmla="*/ 1 h 47"/>
                  <a:gd name="T8" fmla="*/ 0 w 57"/>
                  <a:gd name="T9" fmla="*/ 4 h 47"/>
                  <a:gd name="T10" fmla="*/ 0 w 57"/>
                  <a:gd name="T11" fmla="*/ 41 h 47"/>
                  <a:gd name="T12" fmla="*/ 0 w 57"/>
                  <a:gd name="T13" fmla="*/ 41 h 47"/>
                  <a:gd name="T14" fmla="*/ 2 w 57"/>
                  <a:gd name="T15" fmla="*/ 45 h 47"/>
                  <a:gd name="T16" fmla="*/ 6 w 57"/>
                  <a:gd name="T17" fmla="*/ 47 h 47"/>
                  <a:gd name="T18" fmla="*/ 53 w 57"/>
                  <a:gd name="T19" fmla="*/ 47 h 47"/>
                  <a:gd name="T20" fmla="*/ 53 w 57"/>
                  <a:gd name="T21" fmla="*/ 47 h 47"/>
                  <a:gd name="T22" fmla="*/ 56 w 57"/>
                  <a:gd name="T23" fmla="*/ 45 h 47"/>
                  <a:gd name="T24" fmla="*/ 57 w 57"/>
                  <a:gd name="T25" fmla="*/ 41 h 47"/>
                  <a:gd name="T26" fmla="*/ 57 w 57"/>
                  <a:gd name="T27" fmla="*/ 4 h 47"/>
                  <a:gd name="T28" fmla="*/ 57 w 57"/>
                  <a:gd name="T29" fmla="*/ 4 h 47"/>
                  <a:gd name="T30" fmla="*/ 56 w 57"/>
                  <a:gd name="T31" fmla="*/ 1 h 47"/>
                  <a:gd name="T32" fmla="*/ 53 w 57"/>
                  <a:gd name="T33" fmla="*/ 0 h 47"/>
                  <a:gd name="T34" fmla="*/ 53 w 57"/>
                  <a:gd name="T35"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 h="47">
                    <a:moveTo>
                      <a:pt x="53" y="0"/>
                    </a:moveTo>
                    <a:lnTo>
                      <a:pt x="6" y="0"/>
                    </a:lnTo>
                    <a:lnTo>
                      <a:pt x="6" y="0"/>
                    </a:lnTo>
                    <a:lnTo>
                      <a:pt x="2" y="1"/>
                    </a:lnTo>
                    <a:lnTo>
                      <a:pt x="0" y="4"/>
                    </a:lnTo>
                    <a:lnTo>
                      <a:pt x="0" y="41"/>
                    </a:lnTo>
                    <a:lnTo>
                      <a:pt x="0" y="41"/>
                    </a:lnTo>
                    <a:lnTo>
                      <a:pt x="2" y="45"/>
                    </a:lnTo>
                    <a:lnTo>
                      <a:pt x="6" y="47"/>
                    </a:lnTo>
                    <a:lnTo>
                      <a:pt x="53" y="47"/>
                    </a:lnTo>
                    <a:lnTo>
                      <a:pt x="53" y="47"/>
                    </a:lnTo>
                    <a:lnTo>
                      <a:pt x="56" y="45"/>
                    </a:lnTo>
                    <a:lnTo>
                      <a:pt x="57" y="41"/>
                    </a:lnTo>
                    <a:lnTo>
                      <a:pt x="57" y="4"/>
                    </a:lnTo>
                    <a:lnTo>
                      <a:pt x="57" y="4"/>
                    </a:lnTo>
                    <a:lnTo>
                      <a:pt x="56" y="1"/>
                    </a:lnTo>
                    <a:lnTo>
                      <a:pt x="53" y="0"/>
                    </a:lnTo>
                    <a:lnTo>
                      <a:pt x="5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4" name="Freeform 185">
                <a:extLst>
                  <a:ext uri="{FF2B5EF4-FFF2-40B4-BE49-F238E27FC236}">
                    <a16:creationId xmlns:a16="http://schemas.microsoft.com/office/drawing/2014/main" id="{87E4082E-DD65-4647-BC21-095E94AC2746}"/>
                  </a:ext>
                </a:extLst>
              </p:cNvPr>
              <p:cNvSpPr>
                <a:spLocks/>
              </p:cNvSpPr>
              <p:nvPr/>
            </p:nvSpPr>
            <p:spPr bwMode="auto">
              <a:xfrm>
                <a:off x="6076951" y="5313998"/>
                <a:ext cx="44450" cy="36513"/>
              </a:xfrm>
              <a:custGeom>
                <a:avLst/>
                <a:gdLst>
                  <a:gd name="T0" fmla="*/ 51 w 56"/>
                  <a:gd name="T1" fmla="*/ 0 h 47"/>
                  <a:gd name="T2" fmla="*/ 5 w 56"/>
                  <a:gd name="T3" fmla="*/ 0 h 47"/>
                  <a:gd name="T4" fmla="*/ 5 w 56"/>
                  <a:gd name="T5" fmla="*/ 0 h 47"/>
                  <a:gd name="T6" fmla="*/ 1 w 56"/>
                  <a:gd name="T7" fmla="*/ 2 h 47"/>
                  <a:gd name="T8" fmla="*/ 0 w 56"/>
                  <a:gd name="T9" fmla="*/ 4 h 47"/>
                  <a:gd name="T10" fmla="*/ 0 w 56"/>
                  <a:gd name="T11" fmla="*/ 42 h 47"/>
                  <a:gd name="T12" fmla="*/ 0 w 56"/>
                  <a:gd name="T13" fmla="*/ 42 h 47"/>
                  <a:gd name="T14" fmla="*/ 1 w 56"/>
                  <a:gd name="T15" fmla="*/ 46 h 47"/>
                  <a:gd name="T16" fmla="*/ 5 w 56"/>
                  <a:gd name="T17" fmla="*/ 47 h 47"/>
                  <a:gd name="T18" fmla="*/ 51 w 56"/>
                  <a:gd name="T19" fmla="*/ 47 h 47"/>
                  <a:gd name="T20" fmla="*/ 51 w 56"/>
                  <a:gd name="T21" fmla="*/ 47 h 47"/>
                  <a:gd name="T22" fmla="*/ 55 w 56"/>
                  <a:gd name="T23" fmla="*/ 46 h 47"/>
                  <a:gd name="T24" fmla="*/ 56 w 56"/>
                  <a:gd name="T25" fmla="*/ 42 h 47"/>
                  <a:gd name="T26" fmla="*/ 56 w 56"/>
                  <a:gd name="T27" fmla="*/ 4 h 47"/>
                  <a:gd name="T28" fmla="*/ 56 w 56"/>
                  <a:gd name="T29" fmla="*/ 4 h 47"/>
                  <a:gd name="T30" fmla="*/ 55 w 56"/>
                  <a:gd name="T31" fmla="*/ 2 h 47"/>
                  <a:gd name="T32" fmla="*/ 51 w 56"/>
                  <a:gd name="T33" fmla="*/ 0 h 47"/>
                  <a:gd name="T34" fmla="*/ 51 w 56"/>
                  <a:gd name="T35"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47">
                    <a:moveTo>
                      <a:pt x="51" y="0"/>
                    </a:moveTo>
                    <a:lnTo>
                      <a:pt x="5" y="0"/>
                    </a:lnTo>
                    <a:lnTo>
                      <a:pt x="5" y="0"/>
                    </a:lnTo>
                    <a:lnTo>
                      <a:pt x="1" y="2"/>
                    </a:lnTo>
                    <a:lnTo>
                      <a:pt x="0" y="4"/>
                    </a:lnTo>
                    <a:lnTo>
                      <a:pt x="0" y="42"/>
                    </a:lnTo>
                    <a:lnTo>
                      <a:pt x="0" y="42"/>
                    </a:lnTo>
                    <a:lnTo>
                      <a:pt x="1" y="46"/>
                    </a:lnTo>
                    <a:lnTo>
                      <a:pt x="5" y="47"/>
                    </a:lnTo>
                    <a:lnTo>
                      <a:pt x="51" y="47"/>
                    </a:lnTo>
                    <a:lnTo>
                      <a:pt x="51" y="47"/>
                    </a:lnTo>
                    <a:lnTo>
                      <a:pt x="55" y="46"/>
                    </a:lnTo>
                    <a:lnTo>
                      <a:pt x="56" y="42"/>
                    </a:lnTo>
                    <a:lnTo>
                      <a:pt x="56" y="4"/>
                    </a:lnTo>
                    <a:lnTo>
                      <a:pt x="56" y="4"/>
                    </a:lnTo>
                    <a:lnTo>
                      <a:pt x="55" y="2"/>
                    </a:lnTo>
                    <a:lnTo>
                      <a:pt x="51" y="0"/>
                    </a:lnTo>
                    <a:lnTo>
                      <a:pt x="5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5" name="Freeform 186">
                <a:extLst>
                  <a:ext uri="{FF2B5EF4-FFF2-40B4-BE49-F238E27FC236}">
                    <a16:creationId xmlns:a16="http://schemas.microsoft.com/office/drawing/2014/main" id="{26A55EE6-7615-4749-B6DB-F20ECFD943A2}"/>
                  </a:ext>
                </a:extLst>
              </p:cNvPr>
              <p:cNvSpPr>
                <a:spLocks/>
              </p:cNvSpPr>
              <p:nvPr/>
            </p:nvSpPr>
            <p:spPr bwMode="auto">
              <a:xfrm>
                <a:off x="6076951" y="5255260"/>
                <a:ext cx="44450" cy="38100"/>
              </a:xfrm>
              <a:custGeom>
                <a:avLst/>
                <a:gdLst>
                  <a:gd name="T0" fmla="*/ 51 w 56"/>
                  <a:gd name="T1" fmla="*/ 0 h 47"/>
                  <a:gd name="T2" fmla="*/ 5 w 56"/>
                  <a:gd name="T3" fmla="*/ 0 h 47"/>
                  <a:gd name="T4" fmla="*/ 5 w 56"/>
                  <a:gd name="T5" fmla="*/ 0 h 47"/>
                  <a:gd name="T6" fmla="*/ 1 w 56"/>
                  <a:gd name="T7" fmla="*/ 1 h 47"/>
                  <a:gd name="T8" fmla="*/ 0 w 56"/>
                  <a:gd name="T9" fmla="*/ 4 h 47"/>
                  <a:gd name="T10" fmla="*/ 0 w 56"/>
                  <a:gd name="T11" fmla="*/ 41 h 47"/>
                  <a:gd name="T12" fmla="*/ 0 w 56"/>
                  <a:gd name="T13" fmla="*/ 41 h 47"/>
                  <a:gd name="T14" fmla="*/ 1 w 56"/>
                  <a:gd name="T15" fmla="*/ 45 h 47"/>
                  <a:gd name="T16" fmla="*/ 5 w 56"/>
                  <a:gd name="T17" fmla="*/ 47 h 47"/>
                  <a:gd name="T18" fmla="*/ 51 w 56"/>
                  <a:gd name="T19" fmla="*/ 47 h 47"/>
                  <a:gd name="T20" fmla="*/ 51 w 56"/>
                  <a:gd name="T21" fmla="*/ 47 h 47"/>
                  <a:gd name="T22" fmla="*/ 55 w 56"/>
                  <a:gd name="T23" fmla="*/ 45 h 47"/>
                  <a:gd name="T24" fmla="*/ 56 w 56"/>
                  <a:gd name="T25" fmla="*/ 41 h 47"/>
                  <a:gd name="T26" fmla="*/ 56 w 56"/>
                  <a:gd name="T27" fmla="*/ 4 h 47"/>
                  <a:gd name="T28" fmla="*/ 56 w 56"/>
                  <a:gd name="T29" fmla="*/ 4 h 47"/>
                  <a:gd name="T30" fmla="*/ 55 w 56"/>
                  <a:gd name="T31" fmla="*/ 1 h 47"/>
                  <a:gd name="T32" fmla="*/ 51 w 56"/>
                  <a:gd name="T33" fmla="*/ 0 h 47"/>
                  <a:gd name="T34" fmla="*/ 51 w 56"/>
                  <a:gd name="T35"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47">
                    <a:moveTo>
                      <a:pt x="51" y="0"/>
                    </a:moveTo>
                    <a:lnTo>
                      <a:pt x="5" y="0"/>
                    </a:lnTo>
                    <a:lnTo>
                      <a:pt x="5" y="0"/>
                    </a:lnTo>
                    <a:lnTo>
                      <a:pt x="1" y="1"/>
                    </a:lnTo>
                    <a:lnTo>
                      <a:pt x="0" y="4"/>
                    </a:lnTo>
                    <a:lnTo>
                      <a:pt x="0" y="41"/>
                    </a:lnTo>
                    <a:lnTo>
                      <a:pt x="0" y="41"/>
                    </a:lnTo>
                    <a:lnTo>
                      <a:pt x="1" y="45"/>
                    </a:lnTo>
                    <a:lnTo>
                      <a:pt x="5" y="47"/>
                    </a:lnTo>
                    <a:lnTo>
                      <a:pt x="51" y="47"/>
                    </a:lnTo>
                    <a:lnTo>
                      <a:pt x="51" y="47"/>
                    </a:lnTo>
                    <a:lnTo>
                      <a:pt x="55" y="45"/>
                    </a:lnTo>
                    <a:lnTo>
                      <a:pt x="56" y="41"/>
                    </a:lnTo>
                    <a:lnTo>
                      <a:pt x="56" y="4"/>
                    </a:lnTo>
                    <a:lnTo>
                      <a:pt x="56" y="4"/>
                    </a:lnTo>
                    <a:lnTo>
                      <a:pt x="55" y="1"/>
                    </a:lnTo>
                    <a:lnTo>
                      <a:pt x="51" y="0"/>
                    </a:lnTo>
                    <a:lnTo>
                      <a:pt x="5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86" name="Freeform 187">
                <a:extLst>
                  <a:ext uri="{FF2B5EF4-FFF2-40B4-BE49-F238E27FC236}">
                    <a16:creationId xmlns:a16="http://schemas.microsoft.com/office/drawing/2014/main" id="{F715DFC5-C8D4-44C1-A9C3-DDBB319B30EF}"/>
                  </a:ext>
                </a:extLst>
              </p:cNvPr>
              <p:cNvSpPr>
                <a:spLocks/>
              </p:cNvSpPr>
              <p:nvPr/>
            </p:nvSpPr>
            <p:spPr bwMode="auto">
              <a:xfrm>
                <a:off x="6143626" y="5255260"/>
                <a:ext cx="42863" cy="38100"/>
              </a:xfrm>
              <a:custGeom>
                <a:avLst/>
                <a:gdLst>
                  <a:gd name="T0" fmla="*/ 51 w 55"/>
                  <a:gd name="T1" fmla="*/ 0 h 47"/>
                  <a:gd name="T2" fmla="*/ 4 w 55"/>
                  <a:gd name="T3" fmla="*/ 0 h 47"/>
                  <a:gd name="T4" fmla="*/ 4 w 55"/>
                  <a:gd name="T5" fmla="*/ 0 h 47"/>
                  <a:gd name="T6" fmla="*/ 1 w 55"/>
                  <a:gd name="T7" fmla="*/ 1 h 47"/>
                  <a:gd name="T8" fmla="*/ 0 w 55"/>
                  <a:gd name="T9" fmla="*/ 4 h 47"/>
                  <a:gd name="T10" fmla="*/ 0 w 55"/>
                  <a:gd name="T11" fmla="*/ 41 h 47"/>
                  <a:gd name="T12" fmla="*/ 0 w 55"/>
                  <a:gd name="T13" fmla="*/ 41 h 47"/>
                  <a:gd name="T14" fmla="*/ 1 w 55"/>
                  <a:gd name="T15" fmla="*/ 45 h 47"/>
                  <a:gd name="T16" fmla="*/ 4 w 55"/>
                  <a:gd name="T17" fmla="*/ 47 h 47"/>
                  <a:gd name="T18" fmla="*/ 51 w 55"/>
                  <a:gd name="T19" fmla="*/ 47 h 47"/>
                  <a:gd name="T20" fmla="*/ 51 w 55"/>
                  <a:gd name="T21" fmla="*/ 47 h 47"/>
                  <a:gd name="T22" fmla="*/ 54 w 55"/>
                  <a:gd name="T23" fmla="*/ 45 h 47"/>
                  <a:gd name="T24" fmla="*/ 55 w 55"/>
                  <a:gd name="T25" fmla="*/ 41 h 47"/>
                  <a:gd name="T26" fmla="*/ 55 w 55"/>
                  <a:gd name="T27" fmla="*/ 4 h 47"/>
                  <a:gd name="T28" fmla="*/ 55 w 55"/>
                  <a:gd name="T29" fmla="*/ 4 h 47"/>
                  <a:gd name="T30" fmla="*/ 54 w 55"/>
                  <a:gd name="T31" fmla="*/ 1 h 47"/>
                  <a:gd name="T32" fmla="*/ 51 w 55"/>
                  <a:gd name="T33" fmla="*/ 0 h 47"/>
                  <a:gd name="T34" fmla="*/ 51 w 55"/>
                  <a:gd name="T35"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47">
                    <a:moveTo>
                      <a:pt x="51" y="0"/>
                    </a:moveTo>
                    <a:lnTo>
                      <a:pt x="4" y="0"/>
                    </a:lnTo>
                    <a:lnTo>
                      <a:pt x="4" y="0"/>
                    </a:lnTo>
                    <a:lnTo>
                      <a:pt x="1" y="1"/>
                    </a:lnTo>
                    <a:lnTo>
                      <a:pt x="0" y="4"/>
                    </a:lnTo>
                    <a:lnTo>
                      <a:pt x="0" y="41"/>
                    </a:lnTo>
                    <a:lnTo>
                      <a:pt x="0" y="41"/>
                    </a:lnTo>
                    <a:lnTo>
                      <a:pt x="1" y="45"/>
                    </a:lnTo>
                    <a:lnTo>
                      <a:pt x="4" y="47"/>
                    </a:lnTo>
                    <a:lnTo>
                      <a:pt x="51" y="47"/>
                    </a:lnTo>
                    <a:lnTo>
                      <a:pt x="51" y="47"/>
                    </a:lnTo>
                    <a:lnTo>
                      <a:pt x="54" y="45"/>
                    </a:lnTo>
                    <a:lnTo>
                      <a:pt x="55" y="41"/>
                    </a:lnTo>
                    <a:lnTo>
                      <a:pt x="55" y="4"/>
                    </a:lnTo>
                    <a:lnTo>
                      <a:pt x="55" y="4"/>
                    </a:lnTo>
                    <a:lnTo>
                      <a:pt x="54" y="1"/>
                    </a:lnTo>
                    <a:lnTo>
                      <a:pt x="51" y="0"/>
                    </a:lnTo>
                    <a:lnTo>
                      <a:pt x="5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grpSp>
      </p:grpSp>
      <p:sp>
        <p:nvSpPr>
          <p:cNvPr id="88" name="TextBox 87">
            <a:extLst>
              <a:ext uri="{FF2B5EF4-FFF2-40B4-BE49-F238E27FC236}">
                <a16:creationId xmlns:a16="http://schemas.microsoft.com/office/drawing/2014/main" id="{B2F586CD-8A02-47AD-AE4B-1ADFE3885503}"/>
              </a:ext>
            </a:extLst>
          </p:cNvPr>
          <p:cNvSpPr txBox="1"/>
          <p:nvPr/>
        </p:nvSpPr>
        <p:spPr>
          <a:xfrm>
            <a:off x="1337076" y="4420091"/>
            <a:ext cx="10059189" cy="840551"/>
          </a:xfrm>
          <a:prstGeom prst="rect">
            <a:avLst/>
          </a:prstGeom>
          <a:solidFill>
            <a:schemeClr val="bg1"/>
          </a:solidFill>
        </p:spPr>
        <p:txBody>
          <a:bodyPr wrap="square" rtlCol="0">
            <a:spAutoFit/>
          </a:bodyPr>
          <a:lstStyle>
            <a:defPPr>
              <a:defRPr lang="en-US"/>
            </a:defPPr>
            <a:lvl1pPr marL="171450" marR="0" lvl="0" indent="-171450" fontAlgn="auto">
              <a:lnSpc>
                <a:spcPct val="100000"/>
              </a:lnSpc>
              <a:spcBef>
                <a:spcPts val="0"/>
              </a:spcBef>
              <a:spcAft>
                <a:spcPts val="500"/>
              </a:spcAft>
              <a:buClrTx/>
              <a:buSzTx/>
              <a:buFont typeface="Arial" panose="020B0604020202020204" pitchFamily="34" charset="0"/>
              <a:buChar char="•"/>
              <a:tabLst/>
              <a:defRPr kumimoji="0" sz="1100" b="0" u="none" strike="noStrike" cap="none" spc="0" normalizeH="0" baseline="0">
                <a:ln>
                  <a:noFill/>
                </a:ln>
                <a:solidFill>
                  <a:srgbClr val="717176"/>
                </a:solidFill>
                <a:effectLst/>
                <a:uLnTx/>
                <a:uFillTx/>
                <a:latin typeface="+mj-lt"/>
              </a:defRPr>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en-US" sz="1400" b="1" i="0" u="none" strike="noStrike" kern="1200" cap="none" spc="0" normalizeH="0" baseline="0" noProof="0">
                <a:ln>
                  <a:noFill/>
                </a:ln>
                <a:solidFill>
                  <a:srgbClr val="000000"/>
                </a:solidFill>
                <a:effectLst/>
                <a:uLnTx/>
                <a:uFillTx/>
                <a:ea typeface="+mn-ea"/>
                <a:cs typeface="+mn-cs"/>
              </a:rPr>
              <a:t>Requests for Information (RFIs): </a:t>
            </a:r>
            <a:r>
              <a:rPr kumimoji="0" lang="en-US" sz="1400" b="0" i="0" u="none" strike="noStrike" kern="1200" cap="none" spc="0" normalizeH="0" baseline="0" noProof="0">
                <a:ln>
                  <a:noFill/>
                </a:ln>
                <a:solidFill>
                  <a:srgbClr val="000000"/>
                </a:solidFill>
                <a:effectLst/>
                <a:uLnTx/>
                <a:uFillTx/>
                <a:ea typeface="+mn-ea"/>
                <a:cs typeface="+mn-cs"/>
              </a:rPr>
              <a:t>EOHHS may issue a publicly posted request for written feedback on specific questions – likely Spring or Summer of 2023 - to gain deeper insight into various stakeholder perspectives</a:t>
            </a:r>
          </a:p>
        </p:txBody>
      </p:sp>
      <p:cxnSp>
        <p:nvCxnSpPr>
          <p:cNvPr id="89" name="Straight Connector 88">
            <a:extLst>
              <a:ext uri="{FF2B5EF4-FFF2-40B4-BE49-F238E27FC236}">
                <a16:creationId xmlns:a16="http://schemas.microsoft.com/office/drawing/2014/main" id="{B0F45157-0EAD-47D4-8A15-ED697D4FBCB3}"/>
              </a:ext>
            </a:extLst>
          </p:cNvPr>
          <p:cNvCxnSpPr>
            <a:cxnSpLocks/>
          </p:cNvCxnSpPr>
          <p:nvPr/>
        </p:nvCxnSpPr>
        <p:spPr>
          <a:xfrm>
            <a:off x="1256794" y="4494492"/>
            <a:ext cx="0" cy="365760"/>
          </a:xfrm>
          <a:prstGeom prst="line">
            <a:avLst/>
          </a:prstGeom>
          <a:ln w="539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22" name="Group 121">
            <a:extLst>
              <a:ext uri="{FF2B5EF4-FFF2-40B4-BE49-F238E27FC236}">
                <a16:creationId xmlns:a16="http://schemas.microsoft.com/office/drawing/2014/main" id="{D177E6DD-C120-44E3-9734-78858BB8D547}"/>
              </a:ext>
            </a:extLst>
          </p:cNvPr>
          <p:cNvGrpSpPr/>
          <p:nvPr/>
        </p:nvGrpSpPr>
        <p:grpSpPr>
          <a:xfrm>
            <a:off x="678367" y="4484280"/>
            <a:ext cx="397388" cy="382060"/>
            <a:chOff x="680417" y="4059881"/>
            <a:chExt cx="397388" cy="382060"/>
          </a:xfrm>
        </p:grpSpPr>
        <p:sp>
          <p:nvSpPr>
            <p:cNvPr id="90" name="Freeform 81">
              <a:extLst>
                <a:ext uri="{FF2B5EF4-FFF2-40B4-BE49-F238E27FC236}">
                  <a16:creationId xmlns:a16="http://schemas.microsoft.com/office/drawing/2014/main" id="{710E1E92-35F1-4D6F-AF4C-8A3287294BDA}"/>
                </a:ext>
              </a:extLst>
            </p:cNvPr>
            <p:cNvSpPr>
              <a:spLocks noEditPoints="1"/>
            </p:cNvSpPr>
            <p:nvPr/>
          </p:nvSpPr>
          <p:spPr bwMode="auto">
            <a:xfrm>
              <a:off x="680417" y="4059881"/>
              <a:ext cx="397388" cy="382060"/>
            </a:xfrm>
            <a:custGeom>
              <a:avLst/>
              <a:gdLst>
                <a:gd name="T0" fmla="*/ 312 w 657"/>
                <a:gd name="T1" fmla="*/ 657 h 658"/>
                <a:gd name="T2" fmla="*/ 262 w 657"/>
                <a:gd name="T3" fmla="*/ 651 h 658"/>
                <a:gd name="T4" fmla="*/ 200 w 657"/>
                <a:gd name="T5" fmla="*/ 631 h 658"/>
                <a:gd name="T6" fmla="*/ 120 w 657"/>
                <a:gd name="T7" fmla="*/ 583 h 658"/>
                <a:gd name="T8" fmla="*/ 56 w 657"/>
                <a:gd name="T9" fmla="*/ 513 h 658"/>
                <a:gd name="T10" fmla="*/ 15 w 657"/>
                <a:gd name="T11" fmla="*/ 427 h 658"/>
                <a:gd name="T12" fmla="*/ 4 w 657"/>
                <a:gd name="T13" fmla="*/ 379 h 658"/>
                <a:gd name="T14" fmla="*/ 0 w 657"/>
                <a:gd name="T15" fmla="*/ 329 h 658"/>
                <a:gd name="T16" fmla="*/ 1 w 657"/>
                <a:gd name="T17" fmla="*/ 295 h 658"/>
                <a:gd name="T18" fmla="*/ 11 w 657"/>
                <a:gd name="T19" fmla="*/ 247 h 658"/>
                <a:gd name="T20" fmla="*/ 39 w 657"/>
                <a:gd name="T21" fmla="*/ 172 h 658"/>
                <a:gd name="T22" fmla="*/ 97 w 657"/>
                <a:gd name="T23" fmla="*/ 96 h 658"/>
                <a:gd name="T24" fmla="*/ 172 w 657"/>
                <a:gd name="T25" fmla="*/ 40 h 658"/>
                <a:gd name="T26" fmla="*/ 247 w 657"/>
                <a:gd name="T27" fmla="*/ 11 h 658"/>
                <a:gd name="T28" fmla="*/ 296 w 657"/>
                <a:gd name="T29" fmla="*/ 2 h 658"/>
                <a:gd name="T30" fmla="*/ 329 w 657"/>
                <a:gd name="T31" fmla="*/ 0 h 658"/>
                <a:gd name="T32" fmla="*/ 379 w 657"/>
                <a:gd name="T33" fmla="*/ 4 h 658"/>
                <a:gd name="T34" fmla="*/ 426 w 657"/>
                <a:gd name="T35" fmla="*/ 15 h 658"/>
                <a:gd name="T36" fmla="*/ 512 w 657"/>
                <a:gd name="T37" fmla="*/ 56 h 658"/>
                <a:gd name="T38" fmla="*/ 582 w 657"/>
                <a:gd name="T39" fmla="*/ 119 h 658"/>
                <a:gd name="T40" fmla="*/ 631 w 657"/>
                <a:gd name="T41" fmla="*/ 201 h 658"/>
                <a:gd name="T42" fmla="*/ 650 w 657"/>
                <a:gd name="T43" fmla="*/ 263 h 658"/>
                <a:gd name="T44" fmla="*/ 657 w 657"/>
                <a:gd name="T45" fmla="*/ 311 h 658"/>
                <a:gd name="T46" fmla="*/ 657 w 657"/>
                <a:gd name="T47" fmla="*/ 346 h 658"/>
                <a:gd name="T48" fmla="*/ 650 w 657"/>
                <a:gd name="T49" fmla="*/ 395 h 658"/>
                <a:gd name="T50" fmla="*/ 631 w 657"/>
                <a:gd name="T51" fmla="*/ 456 h 658"/>
                <a:gd name="T52" fmla="*/ 582 w 657"/>
                <a:gd name="T53" fmla="*/ 538 h 658"/>
                <a:gd name="T54" fmla="*/ 512 w 657"/>
                <a:gd name="T55" fmla="*/ 602 h 658"/>
                <a:gd name="T56" fmla="*/ 426 w 657"/>
                <a:gd name="T57" fmla="*/ 643 h 658"/>
                <a:gd name="T58" fmla="*/ 379 w 657"/>
                <a:gd name="T59" fmla="*/ 654 h 658"/>
                <a:gd name="T60" fmla="*/ 329 w 657"/>
                <a:gd name="T61" fmla="*/ 658 h 658"/>
                <a:gd name="T62" fmla="*/ 329 w 657"/>
                <a:gd name="T63" fmla="*/ 37 h 658"/>
                <a:gd name="T64" fmla="*/ 242 w 657"/>
                <a:gd name="T65" fmla="*/ 51 h 658"/>
                <a:gd name="T66" fmla="*/ 167 w 657"/>
                <a:gd name="T67" fmla="*/ 87 h 658"/>
                <a:gd name="T68" fmla="*/ 103 w 657"/>
                <a:gd name="T69" fmla="*/ 144 h 658"/>
                <a:gd name="T70" fmla="*/ 60 w 657"/>
                <a:gd name="T71" fmla="*/ 216 h 658"/>
                <a:gd name="T72" fmla="*/ 39 w 657"/>
                <a:gd name="T73" fmla="*/ 299 h 658"/>
                <a:gd name="T74" fmla="*/ 39 w 657"/>
                <a:gd name="T75" fmla="*/ 358 h 658"/>
                <a:gd name="T76" fmla="*/ 60 w 657"/>
                <a:gd name="T77" fmla="*/ 442 h 658"/>
                <a:gd name="T78" fmla="*/ 103 w 657"/>
                <a:gd name="T79" fmla="*/ 514 h 658"/>
                <a:gd name="T80" fmla="*/ 167 w 657"/>
                <a:gd name="T81" fmla="*/ 571 h 658"/>
                <a:gd name="T82" fmla="*/ 242 w 657"/>
                <a:gd name="T83" fmla="*/ 607 h 658"/>
                <a:gd name="T84" fmla="*/ 329 w 657"/>
                <a:gd name="T85" fmla="*/ 620 h 658"/>
                <a:gd name="T86" fmla="*/ 387 w 657"/>
                <a:gd name="T87" fmla="*/ 614 h 658"/>
                <a:gd name="T88" fmla="*/ 467 w 657"/>
                <a:gd name="T89" fmla="*/ 585 h 658"/>
                <a:gd name="T90" fmla="*/ 535 w 657"/>
                <a:gd name="T91" fmla="*/ 534 h 658"/>
                <a:gd name="T92" fmla="*/ 584 w 657"/>
                <a:gd name="T93" fmla="*/ 467 h 658"/>
                <a:gd name="T94" fmla="*/ 614 w 657"/>
                <a:gd name="T95" fmla="*/ 388 h 658"/>
                <a:gd name="T96" fmla="*/ 619 w 657"/>
                <a:gd name="T97" fmla="*/ 329 h 658"/>
                <a:gd name="T98" fmla="*/ 607 w 657"/>
                <a:gd name="T99" fmla="*/ 243 h 658"/>
                <a:gd name="T100" fmla="*/ 570 w 657"/>
                <a:gd name="T101" fmla="*/ 166 h 658"/>
                <a:gd name="T102" fmla="*/ 513 w 657"/>
                <a:gd name="T103" fmla="*/ 105 h 658"/>
                <a:gd name="T104" fmla="*/ 442 w 657"/>
                <a:gd name="T105" fmla="*/ 60 h 658"/>
                <a:gd name="T106" fmla="*/ 359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2" y="657"/>
                  </a:lnTo>
                  <a:lnTo>
                    <a:pt x="296" y="655"/>
                  </a:lnTo>
                  <a:lnTo>
                    <a:pt x="278" y="654"/>
                  </a:lnTo>
                  <a:lnTo>
                    <a:pt x="262" y="651"/>
                  </a:lnTo>
                  <a:lnTo>
                    <a:pt x="247" y="647"/>
                  </a:lnTo>
                  <a:lnTo>
                    <a:pt x="231" y="643"/>
                  </a:lnTo>
                  <a:lnTo>
                    <a:pt x="200" y="631"/>
                  </a:lnTo>
                  <a:lnTo>
                    <a:pt x="172" y="618"/>
                  </a:lnTo>
                  <a:lnTo>
                    <a:pt x="145" y="602"/>
                  </a:lnTo>
                  <a:lnTo>
                    <a:pt x="120" y="583"/>
                  </a:lnTo>
                  <a:lnTo>
                    <a:pt x="97" y="561"/>
                  </a:lnTo>
                  <a:lnTo>
                    <a:pt x="75" y="538"/>
                  </a:lnTo>
                  <a:lnTo>
                    <a:pt x="56" y="513"/>
                  </a:lnTo>
                  <a:lnTo>
                    <a:pt x="39" y="486"/>
                  </a:lnTo>
                  <a:lnTo>
                    <a:pt x="26" y="456"/>
                  </a:lnTo>
                  <a:lnTo>
                    <a:pt x="15" y="427"/>
                  </a:lnTo>
                  <a:lnTo>
                    <a:pt x="11" y="411"/>
                  </a:lnTo>
                  <a:lnTo>
                    <a:pt x="7" y="395"/>
                  </a:lnTo>
                  <a:lnTo>
                    <a:pt x="4" y="379"/>
                  </a:lnTo>
                  <a:lnTo>
                    <a:pt x="1" y="362"/>
                  </a:lnTo>
                  <a:lnTo>
                    <a:pt x="0" y="346"/>
                  </a:lnTo>
                  <a:lnTo>
                    <a:pt x="0" y="329"/>
                  </a:lnTo>
                  <a:lnTo>
                    <a:pt x="0" y="329"/>
                  </a:lnTo>
                  <a:lnTo>
                    <a:pt x="0" y="311"/>
                  </a:lnTo>
                  <a:lnTo>
                    <a:pt x="1" y="295"/>
                  </a:lnTo>
                  <a:lnTo>
                    <a:pt x="4" y="279"/>
                  </a:lnTo>
                  <a:lnTo>
                    <a:pt x="7" y="263"/>
                  </a:lnTo>
                  <a:lnTo>
                    <a:pt x="11" y="247"/>
                  </a:lnTo>
                  <a:lnTo>
                    <a:pt x="15" y="231"/>
                  </a:lnTo>
                  <a:lnTo>
                    <a:pt x="26" y="201"/>
                  </a:lnTo>
                  <a:lnTo>
                    <a:pt x="39" y="172"/>
                  </a:lnTo>
                  <a:lnTo>
                    <a:pt x="56" y="145"/>
                  </a:lnTo>
                  <a:lnTo>
                    <a:pt x="75" y="119"/>
                  </a:lnTo>
                  <a:lnTo>
                    <a:pt x="97" y="96"/>
                  </a:lnTo>
                  <a:lnTo>
                    <a:pt x="120" y="75"/>
                  </a:lnTo>
                  <a:lnTo>
                    <a:pt x="145" y="56"/>
                  </a:lnTo>
                  <a:lnTo>
                    <a:pt x="172" y="40"/>
                  </a:lnTo>
                  <a:lnTo>
                    <a:pt x="200" y="27"/>
                  </a:lnTo>
                  <a:lnTo>
                    <a:pt x="231" y="15"/>
                  </a:lnTo>
                  <a:lnTo>
                    <a:pt x="247" y="11"/>
                  </a:lnTo>
                  <a:lnTo>
                    <a:pt x="262" y="6"/>
                  </a:lnTo>
                  <a:lnTo>
                    <a:pt x="278" y="4"/>
                  </a:lnTo>
                  <a:lnTo>
                    <a:pt x="296" y="2"/>
                  </a:lnTo>
                  <a:lnTo>
                    <a:pt x="312" y="1"/>
                  </a:lnTo>
                  <a:lnTo>
                    <a:pt x="329" y="0"/>
                  </a:lnTo>
                  <a:lnTo>
                    <a:pt x="329" y="0"/>
                  </a:lnTo>
                  <a:lnTo>
                    <a:pt x="345" y="1"/>
                  </a:lnTo>
                  <a:lnTo>
                    <a:pt x="363" y="2"/>
                  </a:lnTo>
                  <a:lnTo>
                    <a:pt x="379" y="4"/>
                  </a:lnTo>
                  <a:lnTo>
                    <a:pt x="395" y="6"/>
                  </a:lnTo>
                  <a:lnTo>
                    <a:pt x="411" y="11"/>
                  </a:lnTo>
                  <a:lnTo>
                    <a:pt x="426" y="15"/>
                  </a:lnTo>
                  <a:lnTo>
                    <a:pt x="457" y="27"/>
                  </a:lnTo>
                  <a:lnTo>
                    <a:pt x="485" y="40"/>
                  </a:lnTo>
                  <a:lnTo>
                    <a:pt x="512" y="56"/>
                  </a:lnTo>
                  <a:lnTo>
                    <a:pt x="537" y="75"/>
                  </a:lnTo>
                  <a:lnTo>
                    <a:pt x="561" y="96"/>
                  </a:lnTo>
                  <a:lnTo>
                    <a:pt x="582" y="119"/>
                  </a:lnTo>
                  <a:lnTo>
                    <a:pt x="602" y="145"/>
                  </a:lnTo>
                  <a:lnTo>
                    <a:pt x="618" y="172"/>
                  </a:lnTo>
                  <a:lnTo>
                    <a:pt x="631" y="201"/>
                  </a:lnTo>
                  <a:lnTo>
                    <a:pt x="642" y="231"/>
                  </a:lnTo>
                  <a:lnTo>
                    <a:pt x="647" y="247"/>
                  </a:lnTo>
                  <a:lnTo>
                    <a:pt x="650" y="263"/>
                  </a:lnTo>
                  <a:lnTo>
                    <a:pt x="654" y="279"/>
                  </a:lnTo>
                  <a:lnTo>
                    <a:pt x="655" y="295"/>
                  </a:lnTo>
                  <a:lnTo>
                    <a:pt x="657" y="311"/>
                  </a:lnTo>
                  <a:lnTo>
                    <a:pt x="657" y="329"/>
                  </a:lnTo>
                  <a:lnTo>
                    <a:pt x="657" y="329"/>
                  </a:lnTo>
                  <a:lnTo>
                    <a:pt x="657" y="346"/>
                  </a:lnTo>
                  <a:lnTo>
                    <a:pt x="655" y="362"/>
                  </a:lnTo>
                  <a:lnTo>
                    <a:pt x="654" y="379"/>
                  </a:lnTo>
                  <a:lnTo>
                    <a:pt x="650" y="395"/>
                  </a:lnTo>
                  <a:lnTo>
                    <a:pt x="647" y="411"/>
                  </a:lnTo>
                  <a:lnTo>
                    <a:pt x="642" y="427"/>
                  </a:lnTo>
                  <a:lnTo>
                    <a:pt x="631" y="456"/>
                  </a:lnTo>
                  <a:lnTo>
                    <a:pt x="618" y="486"/>
                  </a:lnTo>
                  <a:lnTo>
                    <a:pt x="602" y="513"/>
                  </a:lnTo>
                  <a:lnTo>
                    <a:pt x="582" y="538"/>
                  </a:lnTo>
                  <a:lnTo>
                    <a:pt x="561" y="561"/>
                  </a:lnTo>
                  <a:lnTo>
                    <a:pt x="537" y="583"/>
                  </a:lnTo>
                  <a:lnTo>
                    <a:pt x="512" y="602"/>
                  </a:lnTo>
                  <a:lnTo>
                    <a:pt x="485" y="618"/>
                  </a:lnTo>
                  <a:lnTo>
                    <a:pt x="457" y="631"/>
                  </a:lnTo>
                  <a:lnTo>
                    <a:pt x="426" y="643"/>
                  </a:lnTo>
                  <a:lnTo>
                    <a:pt x="411" y="647"/>
                  </a:lnTo>
                  <a:lnTo>
                    <a:pt x="395" y="651"/>
                  </a:lnTo>
                  <a:lnTo>
                    <a:pt x="379" y="654"/>
                  </a:lnTo>
                  <a:lnTo>
                    <a:pt x="363" y="655"/>
                  </a:lnTo>
                  <a:lnTo>
                    <a:pt x="345" y="657"/>
                  </a:lnTo>
                  <a:lnTo>
                    <a:pt x="329" y="658"/>
                  </a:lnTo>
                  <a:lnTo>
                    <a:pt x="329" y="658"/>
                  </a:lnTo>
                  <a:close/>
                  <a:moveTo>
                    <a:pt x="329" y="37"/>
                  </a:moveTo>
                  <a:lnTo>
                    <a:pt x="329" y="37"/>
                  </a:lnTo>
                  <a:lnTo>
                    <a:pt x="300" y="39"/>
                  </a:lnTo>
                  <a:lnTo>
                    <a:pt x="270" y="44"/>
                  </a:lnTo>
                  <a:lnTo>
                    <a:pt x="242" y="51"/>
                  </a:lnTo>
                  <a:lnTo>
                    <a:pt x="215" y="60"/>
                  </a:lnTo>
                  <a:lnTo>
                    <a:pt x="189" y="72"/>
                  </a:lnTo>
                  <a:lnTo>
                    <a:pt x="167" y="87"/>
                  </a:lnTo>
                  <a:lnTo>
                    <a:pt x="144" y="105"/>
                  </a:lnTo>
                  <a:lnTo>
                    <a:pt x="122" y="123"/>
                  </a:lnTo>
                  <a:lnTo>
                    <a:pt x="103" y="144"/>
                  </a:lnTo>
                  <a:lnTo>
                    <a:pt x="87" y="166"/>
                  </a:lnTo>
                  <a:lnTo>
                    <a:pt x="73" y="191"/>
                  </a:lnTo>
                  <a:lnTo>
                    <a:pt x="60" y="216"/>
                  </a:lnTo>
                  <a:lnTo>
                    <a:pt x="51" y="243"/>
                  </a:lnTo>
                  <a:lnTo>
                    <a:pt x="43" y="270"/>
                  </a:lnTo>
                  <a:lnTo>
                    <a:pt x="39" y="299"/>
                  </a:lnTo>
                  <a:lnTo>
                    <a:pt x="38" y="329"/>
                  </a:lnTo>
                  <a:lnTo>
                    <a:pt x="38" y="329"/>
                  </a:lnTo>
                  <a:lnTo>
                    <a:pt x="39" y="358"/>
                  </a:lnTo>
                  <a:lnTo>
                    <a:pt x="43" y="388"/>
                  </a:lnTo>
                  <a:lnTo>
                    <a:pt x="51" y="415"/>
                  </a:lnTo>
                  <a:lnTo>
                    <a:pt x="60" y="442"/>
                  </a:lnTo>
                  <a:lnTo>
                    <a:pt x="73" y="467"/>
                  </a:lnTo>
                  <a:lnTo>
                    <a:pt x="87" y="491"/>
                  </a:lnTo>
                  <a:lnTo>
                    <a:pt x="103" y="514"/>
                  </a:lnTo>
                  <a:lnTo>
                    <a:pt x="122" y="534"/>
                  </a:lnTo>
                  <a:lnTo>
                    <a:pt x="144" y="553"/>
                  </a:lnTo>
                  <a:lnTo>
                    <a:pt x="167" y="571"/>
                  </a:lnTo>
                  <a:lnTo>
                    <a:pt x="189" y="585"/>
                  </a:lnTo>
                  <a:lnTo>
                    <a:pt x="215" y="597"/>
                  </a:lnTo>
                  <a:lnTo>
                    <a:pt x="242" y="607"/>
                  </a:lnTo>
                  <a:lnTo>
                    <a:pt x="270" y="614"/>
                  </a:lnTo>
                  <a:lnTo>
                    <a:pt x="300" y="619"/>
                  </a:lnTo>
                  <a:lnTo>
                    <a:pt x="329" y="620"/>
                  </a:lnTo>
                  <a:lnTo>
                    <a:pt x="329" y="620"/>
                  </a:lnTo>
                  <a:lnTo>
                    <a:pt x="359" y="619"/>
                  </a:lnTo>
                  <a:lnTo>
                    <a:pt x="387" y="614"/>
                  </a:lnTo>
                  <a:lnTo>
                    <a:pt x="415" y="607"/>
                  </a:lnTo>
                  <a:lnTo>
                    <a:pt x="442" y="597"/>
                  </a:lnTo>
                  <a:lnTo>
                    <a:pt x="467" y="585"/>
                  </a:lnTo>
                  <a:lnTo>
                    <a:pt x="492" y="571"/>
                  </a:lnTo>
                  <a:lnTo>
                    <a:pt x="513" y="553"/>
                  </a:lnTo>
                  <a:lnTo>
                    <a:pt x="535" y="534"/>
                  </a:lnTo>
                  <a:lnTo>
                    <a:pt x="553" y="514"/>
                  </a:lnTo>
                  <a:lnTo>
                    <a:pt x="570" y="491"/>
                  </a:lnTo>
                  <a:lnTo>
                    <a:pt x="584" y="467"/>
                  </a:lnTo>
                  <a:lnTo>
                    <a:pt x="596" y="442"/>
                  </a:lnTo>
                  <a:lnTo>
                    <a:pt x="607" y="415"/>
                  </a:lnTo>
                  <a:lnTo>
                    <a:pt x="614" y="388"/>
                  </a:lnTo>
                  <a:lnTo>
                    <a:pt x="618" y="358"/>
                  </a:lnTo>
                  <a:lnTo>
                    <a:pt x="619" y="329"/>
                  </a:lnTo>
                  <a:lnTo>
                    <a:pt x="619" y="329"/>
                  </a:lnTo>
                  <a:lnTo>
                    <a:pt x="618" y="299"/>
                  </a:lnTo>
                  <a:lnTo>
                    <a:pt x="614" y="270"/>
                  </a:lnTo>
                  <a:lnTo>
                    <a:pt x="607" y="243"/>
                  </a:lnTo>
                  <a:lnTo>
                    <a:pt x="596" y="216"/>
                  </a:lnTo>
                  <a:lnTo>
                    <a:pt x="584" y="191"/>
                  </a:lnTo>
                  <a:lnTo>
                    <a:pt x="570" y="166"/>
                  </a:lnTo>
                  <a:lnTo>
                    <a:pt x="553" y="144"/>
                  </a:lnTo>
                  <a:lnTo>
                    <a:pt x="535" y="123"/>
                  </a:lnTo>
                  <a:lnTo>
                    <a:pt x="513" y="105"/>
                  </a:lnTo>
                  <a:lnTo>
                    <a:pt x="492" y="87"/>
                  </a:lnTo>
                  <a:lnTo>
                    <a:pt x="467" y="72"/>
                  </a:lnTo>
                  <a:lnTo>
                    <a:pt x="442" y="60"/>
                  </a:lnTo>
                  <a:lnTo>
                    <a:pt x="415" y="51"/>
                  </a:lnTo>
                  <a:lnTo>
                    <a:pt x="387" y="44"/>
                  </a:lnTo>
                  <a:lnTo>
                    <a:pt x="359" y="39"/>
                  </a:lnTo>
                  <a:lnTo>
                    <a:pt x="329" y="37"/>
                  </a:lnTo>
                  <a:lnTo>
                    <a:pt x="329"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grpSp>
          <p:nvGrpSpPr>
            <p:cNvPr id="91" name="Group 90">
              <a:extLst>
                <a:ext uri="{FF2B5EF4-FFF2-40B4-BE49-F238E27FC236}">
                  <a16:creationId xmlns:a16="http://schemas.microsoft.com/office/drawing/2014/main" id="{ECD72194-992D-427C-B3DA-35C4B6BD1D89}"/>
                </a:ext>
              </a:extLst>
            </p:cNvPr>
            <p:cNvGrpSpPr>
              <a:grpSpLocks noChangeAspect="1"/>
            </p:cNvGrpSpPr>
            <p:nvPr/>
          </p:nvGrpSpPr>
          <p:grpSpPr>
            <a:xfrm>
              <a:off x="784548" y="4148792"/>
              <a:ext cx="204529" cy="204091"/>
              <a:chOff x="7734301" y="3471863"/>
              <a:chExt cx="231775" cy="241300"/>
            </a:xfrm>
          </p:grpSpPr>
          <p:sp>
            <p:nvSpPr>
              <p:cNvPr id="92" name="Freeform 378">
                <a:extLst>
                  <a:ext uri="{FF2B5EF4-FFF2-40B4-BE49-F238E27FC236}">
                    <a16:creationId xmlns:a16="http://schemas.microsoft.com/office/drawing/2014/main" id="{7FDD2A58-38D1-4ECE-ADF7-0F6CA99AE270}"/>
                  </a:ext>
                </a:extLst>
              </p:cNvPr>
              <p:cNvSpPr>
                <a:spLocks/>
              </p:cNvSpPr>
              <p:nvPr/>
            </p:nvSpPr>
            <p:spPr bwMode="auto">
              <a:xfrm>
                <a:off x="7734301" y="3698875"/>
                <a:ext cx="41275" cy="14288"/>
              </a:xfrm>
              <a:custGeom>
                <a:avLst/>
                <a:gdLst>
                  <a:gd name="T0" fmla="*/ 44 w 54"/>
                  <a:gd name="T1" fmla="*/ 17 h 17"/>
                  <a:gd name="T2" fmla="*/ 10 w 54"/>
                  <a:gd name="T3" fmla="*/ 17 h 17"/>
                  <a:gd name="T4" fmla="*/ 10 w 54"/>
                  <a:gd name="T5" fmla="*/ 17 h 17"/>
                  <a:gd name="T6" fmla="*/ 6 w 54"/>
                  <a:gd name="T7" fmla="*/ 17 h 17"/>
                  <a:gd name="T8" fmla="*/ 3 w 54"/>
                  <a:gd name="T9" fmla="*/ 15 h 17"/>
                  <a:gd name="T10" fmla="*/ 0 w 54"/>
                  <a:gd name="T11" fmla="*/ 12 h 17"/>
                  <a:gd name="T12" fmla="*/ 0 w 54"/>
                  <a:gd name="T13" fmla="*/ 8 h 17"/>
                  <a:gd name="T14" fmla="*/ 0 w 54"/>
                  <a:gd name="T15" fmla="*/ 8 h 17"/>
                  <a:gd name="T16" fmla="*/ 0 w 54"/>
                  <a:gd name="T17" fmla="*/ 5 h 17"/>
                  <a:gd name="T18" fmla="*/ 3 w 54"/>
                  <a:gd name="T19" fmla="*/ 1 h 17"/>
                  <a:gd name="T20" fmla="*/ 6 w 54"/>
                  <a:gd name="T21" fmla="*/ 0 h 17"/>
                  <a:gd name="T22" fmla="*/ 10 w 54"/>
                  <a:gd name="T23" fmla="*/ 0 h 17"/>
                  <a:gd name="T24" fmla="*/ 44 w 54"/>
                  <a:gd name="T25" fmla="*/ 0 h 17"/>
                  <a:gd name="T26" fmla="*/ 44 w 54"/>
                  <a:gd name="T27" fmla="*/ 0 h 17"/>
                  <a:gd name="T28" fmla="*/ 49 w 54"/>
                  <a:gd name="T29" fmla="*/ 0 h 17"/>
                  <a:gd name="T30" fmla="*/ 51 w 54"/>
                  <a:gd name="T31" fmla="*/ 1 h 17"/>
                  <a:gd name="T32" fmla="*/ 53 w 54"/>
                  <a:gd name="T33" fmla="*/ 5 h 17"/>
                  <a:gd name="T34" fmla="*/ 54 w 54"/>
                  <a:gd name="T35" fmla="*/ 8 h 17"/>
                  <a:gd name="T36" fmla="*/ 54 w 54"/>
                  <a:gd name="T37" fmla="*/ 8 h 17"/>
                  <a:gd name="T38" fmla="*/ 53 w 54"/>
                  <a:gd name="T39" fmla="*/ 12 h 17"/>
                  <a:gd name="T40" fmla="*/ 51 w 54"/>
                  <a:gd name="T41" fmla="*/ 15 h 17"/>
                  <a:gd name="T42" fmla="*/ 49 w 54"/>
                  <a:gd name="T43" fmla="*/ 17 h 17"/>
                  <a:gd name="T44" fmla="*/ 44 w 54"/>
                  <a:gd name="T45" fmla="*/ 17 h 17"/>
                  <a:gd name="T46" fmla="*/ 44 w 54"/>
                  <a:gd name="T4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 h="17">
                    <a:moveTo>
                      <a:pt x="44" y="17"/>
                    </a:moveTo>
                    <a:lnTo>
                      <a:pt x="10" y="17"/>
                    </a:lnTo>
                    <a:lnTo>
                      <a:pt x="10" y="17"/>
                    </a:lnTo>
                    <a:lnTo>
                      <a:pt x="6" y="17"/>
                    </a:lnTo>
                    <a:lnTo>
                      <a:pt x="3" y="15"/>
                    </a:lnTo>
                    <a:lnTo>
                      <a:pt x="0" y="12"/>
                    </a:lnTo>
                    <a:lnTo>
                      <a:pt x="0" y="8"/>
                    </a:lnTo>
                    <a:lnTo>
                      <a:pt x="0" y="8"/>
                    </a:lnTo>
                    <a:lnTo>
                      <a:pt x="0" y="5"/>
                    </a:lnTo>
                    <a:lnTo>
                      <a:pt x="3" y="1"/>
                    </a:lnTo>
                    <a:lnTo>
                      <a:pt x="6" y="0"/>
                    </a:lnTo>
                    <a:lnTo>
                      <a:pt x="10" y="0"/>
                    </a:lnTo>
                    <a:lnTo>
                      <a:pt x="44" y="0"/>
                    </a:lnTo>
                    <a:lnTo>
                      <a:pt x="44" y="0"/>
                    </a:lnTo>
                    <a:lnTo>
                      <a:pt x="49" y="0"/>
                    </a:lnTo>
                    <a:lnTo>
                      <a:pt x="51" y="1"/>
                    </a:lnTo>
                    <a:lnTo>
                      <a:pt x="53" y="5"/>
                    </a:lnTo>
                    <a:lnTo>
                      <a:pt x="54" y="8"/>
                    </a:lnTo>
                    <a:lnTo>
                      <a:pt x="54" y="8"/>
                    </a:lnTo>
                    <a:lnTo>
                      <a:pt x="53" y="12"/>
                    </a:lnTo>
                    <a:lnTo>
                      <a:pt x="51" y="15"/>
                    </a:lnTo>
                    <a:lnTo>
                      <a:pt x="49" y="17"/>
                    </a:lnTo>
                    <a:lnTo>
                      <a:pt x="44" y="17"/>
                    </a:lnTo>
                    <a:lnTo>
                      <a:pt x="44"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93" name="Freeform 379">
                <a:extLst>
                  <a:ext uri="{FF2B5EF4-FFF2-40B4-BE49-F238E27FC236}">
                    <a16:creationId xmlns:a16="http://schemas.microsoft.com/office/drawing/2014/main" id="{AFE2818C-F140-49B0-99FD-3A9A67501F79}"/>
                  </a:ext>
                </a:extLst>
              </p:cNvPr>
              <p:cNvSpPr>
                <a:spLocks/>
              </p:cNvSpPr>
              <p:nvPr/>
            </p:nvSpPr>
            <p:spPr bwMode="auto">
              <a:xfrm>
                <a:off x="7831138" y="3697288"/>
                <a:ext cx="134938" cy="15875"/>
              </a:xfrm>
              <a:custGeom>
                <a:avLst/>
                <a:gdLst>
                  <a:gd name="T0" fmla="*/ 157 w 169"/>
                  <a:gd name="T1" fmla="*/ 20 h 20"/>
                  <a:gd name="T2" fmla="*/ 10 w 169"/>
                  <a:gd name="T3" fmla="*/ 20 h 20"/>
                  <a:gd name="T4" fmla="*/ 10 w 169"/>
                  <a:gd name="T5" fmla="*/ 20 h 20"/>
                  <a:gd name="T6" fmla="*/ 5 w 169"/>
                  <a:gd name="T7" fmla="*/ 19 h 20"/>
                  <a:gd name="T8" fmla="*/ 1 w 169"/>
                  <a:gd name="T9" fmla="*/ 18 h 20"/>
                  <a:gd name="T10" fmla="*/ 0 w 169"/>
                  <a:gd name="T11" fmla="*/ 15 h 20"/>
                  <a:gd name="T12" fmla="*/ 0 w 169"/>
                  <a:gd name="T13" fmla="*/ 11 h 20"/>
                  <a:gd name="T14" fmla="*/ 0 w 169"/>
                  <a:gd name="T15" fmla="*/ 11 h 20"/>
                  <a:gd name="T16" fmla="*/ 0 w 169"/>
                  <a:gd name="T17" fmla="*/ 7 h 20"/>
                  <a:gd name="T18" fmla="*/ 1 w 169"/>
                  <a:gd name="T19" fmla="*/ 4 h 20"/>
                  <a:gd name="T20" fmla="*/ 5 w 169"/>
                  <a:gd name="T21" fmla="*/ 2 h 20"/>
                  <a:gd name="T22" fmla="*/ 10 w 169"/>
                  <a:gd name="T23" fmla="*/ 0 h 20"/>
                  <a:gd name="T24" fmla="*/ 157 w 169"/>
                  <a:gd name="T25" fmla="*/ 0 h 20"/>
                  <a:gd name="T26" fmla="*/ 157 w 169"/>
                  <a:gd name="T27" fmla="*/ 0 h 20"/>
                  <a:gd name="T28" fmla="*/ 164 w 169"/>
                  <a:gd name="T29" fmla="*/ 2 h 20"/>
                  <a:gd name="T30" fmla="*/ 166 w 169"/>
                  <a:gd name="T31" fmla="*/ 4 h 20"/>
                  <a:gd name="T32" fmla="*/ 168 w 169"/>
                  <a:gd name="T33" fmla="*/ 7 h 20"/>
                  <a:gd name="T34" fmla="*/ 169 w 169"/>
                  <a:gd name="T35" fmla="*/ 11 h 20"/>
                  <a:gd name="T36" fmla="*/ 169 w 169"/>
                  <a:gd name="T37" fmla="*/ 11 h 20"/>
                  <a:gd name="T38" fmla="*/ 168 w 169"/>
                  <a:gd name="T39" fmla="*/ 15 h 20"/>
                  <a:gd name="T40" fmla="*/ 166 w 169"/>
                  <a:gd name="T41" fmla="*/ 18 h 20"/>
                  <a:gd name="T42" fmla="*/ 164 w 169"/>
                  <a:gd name="T43" fmla="*/ 19 h 20"/>
                  <a:gd name="T44" fmla="*/ 157 w 169"/>
                  <a:gd name="T45" fmla="*/ 20 h 20"/>
                  <a:gd name="T46" fmla="*/ 157 w 169"/>
                  <a:gd name="T4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9" h="20">
                    <a:moveTo>
                      <a:pt x="157" y="20"/>
                    </a:moveTo>
                    <a:lnTo>
                      <a:pt x="10" y="20"/>
                    </a:lnTo>
                    <a:lnTo>
                      <a:pt x="10" y="20"/>
                    </a:lnTo>
                    <a:lnTo>
                      <a:pt x="5" y="19"/>
                    </a:lnTo>
                    <a:lnTo>
                      <a:pt x="1" y="18"/>
                    </a:lnTo>
                    <a:lnTo>
                      <a:pt x="0" y="15"/>
                    </a:lnTo>
                    <a:lnTo>
                      <a:pt x="0" y="11"/>
                    </a:lnTo>
                    <a:lnTo>
                      <a:pt x="0" y="11"/>
                    </a:lnTo>
                    <a:lnTo>
                      <a:pt x="0" y="7"/>
                    </a:lnTo>
                    <a:lnTo>
                      <a:pt x="1" y="4"/>
                    </a:lnTo>
                    <a:lnTo>
                      <a:pt x="5" y="2"/>
                    </a:lnTo>
                    <a:lnTo>
                      <a:pt x="10" y="0"/>
                    </a:lnTo>
                    <a:lnTo>
                      <a:pt x="157" y="0"/>
                    </a:lnTo>
                    <a:lnTo>
                      <a:pt x="157" y="0"/>
                    </a:lnTo>
                    <a:lnTo>
                      <a:pt x="164" y="2"/>
                    </a:lnTo>
                    <a:lnTo>
                      <a:pt x="166" y="4"/>
                    </a:lnTo>
                    <a:lnTo>
                      <a:pt x="168" y="7"/>
                    </a:lnTo>
                    <a:lnTo>
                      <a:pt x="169" y="11"/>
                    </a:lnTo>
                    <a:lnTo>
                      <a:pt x="169" y="11"/>
                    </a:lnTo>
                    <a:lnTo>
                      <a:pt x="168" y="15"/>
                    </a:lnTo>
                    <a:lnTo>
                      <a:pt x="166" y="18"/>
                    </a:lnTo>
                    <a:lnTo>
                      <a:pt x="164" y="19"/>
                    </a:lnTo>
                    <a:lnTo>
                      <a:pt x="157" y="20"/>
                    </a:lnTo>
                    <a:lnTo>
                      <a:pt x="157"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94" name="Freeform 380">
                <a:extLst>
                  <a:ext uri="{FF2B5EF4-FFF2-40B4-BE49-F238E27FC236}">
                    <a16:creationId xmlns:a16="http://schemas.microsoft.com/office/drawing/2014/main" id="{62367FD8-CE9D-425F-944F-68D38FDB67F2}"/>
                  </a:ext>
                </a:extLst>
              </p:cNvPr>
              <p:cNvSpPr>
                <a:spLocks/>
              </p:cNvSpPr>
              <p:nvPr/>
            </p:nvSpPr>
            <p:spPr bwMode="auto">
              <a:xfrm>
                <a:off x="7734301" y="3573463"/>
                <a:ext cx="69850" cy="57150"/>
              </a:xfrm>
              <a:custGeom>
                <a:avLst/>
                <a:gdLst>
                  <a:gd name="T0" fmla="*/ 86 w 89"/>
                  <a:gd name="T1" fmla="*/ 15 h 71"/>
                  <a:gd name="T2" fmla="*/ 34 w 89"/>
                  <a:gd name="T3" fmla="*/ 68 h 71"/>
                  <a:gd name="T4" fmla="*/ 34 w 89"/>
                  <a:gd name="T5" fmla="*/ 68 h 71"/>
                  <a:gd name="T6" fmla="*/ 30 w 89"/>
                  <a:gd name="T7" fmla="*/ 71 h 71"/>
                  <a:gd name="T8" fmla="*/ 27 w 89"/>
                  <a:gd name="T9" fmla="*/ 71 h 71"/>
                  <a:gd name="T10" fmla="*/ 27 w 89"/>
                  <a:gd name="T11" fmla="*/ 71 h 71"/>
                  <a:gd name="T12" fmla="*/ 23 w 89"/>
                  <a:gd name="T13" fmla="*/ 71 h 71"/>
                  <a:gd name="T14" fmla="*/ 20 w 89"/>
                  <a:gd name="T15" fmla="*/ 68 h 71"/>
                  <a:gd name="T16" fmla="*/ 3 w 89"/>
                  <a:gd name="T17" fmla="*/ 51 h 71"/>
                  <a:gd name="T18" fmla="*/ 3 w 89"/>
                  <a:gd name="T19" fmla="*/ 51 h 71"/>
                  <a:gd name="T20" fmla="*/ 0 w 89"/>
                  <a:gd name="T21" fmla="*/ 48 h 71"/>
                  <a:gd name="T22" fmla="*/ 0 w 89"/>
                  <a:gd name="T23" fmla="*/ 44 h 71"/>
                  <a:gd name="T24" fmla="*/ 0 w 89"/>
                  <a:gd name="T25" fmla="*/ 41 h 71"/>
                  <a:gd name="T26" fmla="*/ 3 w 89"/>
                  <a:gd name="T27" fmla="*/ 37 h 71"/>
                  <a:gd name="T28" fmla="*/ 3 w 89"/>
                  <a:gd name="T29" fmla="*/ 37 h 71"/>
                  <a:gd name="T30" fmla="*/ 6 w 89"/>
                  <a:gd name="T31" fmla="*/ 36 h 71"/>
                  <a:gd name="T32" fmla="*/ 10 w 89"/>
                  <a:gd name="T33" fmla="*/ 35 h 71"/>
                  <a:gd name="T34" fmla="*/ 12 w 89"/>
                  <a:gd name="T35" fmla="*/ 36 h 71"/>
                  <a:gd name="T36" fmla="*/ 15 w 89"/>
                  <a:gd name="T37" fmla="*/ 37 h 71"/>
                  <a:gd name="T38" fmla="*/ 27 w 89"/>
                  <a:gd name="T39" fmla="*/ 49 h 71"/>
                  <a:gd name="T40" fmla="*/ 74 w 89"/>
                  <a:gd name="T41" fmla="*/ 2 h 71"/>
                  <a:gd name="T42" fmla="*/ 74 w 89"/>
                  <a:gd name="T43" fmla="*/ 2 h 71"/>
                  <a:gd name="T44" fmla="*/ 77 w 89"/>
                  <a:gd name="T45" fmla="*/ 0 h 71"/>
                  <a:gd name="T46" fmla="*/ 81 w 89"/>
                  <a:gd name="T47" fmla="*/ 0 h 71"/>
                  <a:gd name="T48" fmla="*/ 83 w 89"/>
                  <a:gd name="T49" fmla="*/ 0 h 71"/>
                  <a:gd name="T50" fmla="*/ 86 w 89"/>
                  <a:gd name="T51" fmla="*/ 2 h 71"/>
                  <a:gd name="T52" fmla="*/ 86 w 89"/>
                  <a:gd name="T53" fmla="*/ 2 h 71"/>
                  <a:gd name="T54" fmla="*/ 89 w 89"/>
                  <a:gd name="T55" fmla="*/ 5 h 71"/>
                  <a:gd name="T56" fmla="*/ 89 w 89"/>
                  <a:gd name="T57" fmla="*/ 9 h 71"/>
                  <a:gd name="T58" fmla="*/ 89 w 89"/>
                  <a:gd name="T59" fmla="*/ 12 h 71"/>
                  <a:gd name="T60" fmla="*/ 86 w 89"/>
                  <a:gd name="T61" fmla="*/ 15 h 71"/>
                  <a:gd name="T62" fmla="*/ 86 w 89"/>
                  <a:gd name="T63" fmla="*/ 1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9" h="71">
                    <a:moveTo>
                      <a:pt x="86" y="15"/>
                    </a:moveTo>
                    <a:lnTo>
                      <a:pt x="34" y="68"/>
                    </a:lnTo>
                    <a:lnTo>
                      <a:pt x="34" y="68"/>
                    </a:lnTo>
                    <a:lnTo>
                      <a:pt x="30" y="71"/>
                    </a:lnTo>
                    <a:lnTo>
                      <a:pt x="27" y="71"/>
                    </a:lnTo>
                    <a:lnTo>
                      <a:pt x="27" y="71"/>
                    </a:lnTo>
                    <a:lnTo>
                      <a:pt x="23" y="71"/>
                    </a:lnTo>
                    <a:lnTo>
                      <a:pt x="20" y="68"/>
                    </a:lnTo>
                    <a:lnTo>
                      <a:pt x="3" y="51"/>
                    </a:lnTo>
                    <a:lnTo>
                      <a:pt x="3" y="51"/>
                    </a:lnTo>
                    <a:lnTo>
                      <a:pt x="0" y="48"/>
                    </a:lnTo>
                    <a:lnTo>
                      <a:pt x="0" y="44"/>
                    </a:lnTo>
                    <a:lnTo>
                      <a:pt x="0" y="41"/>
                    </a:lnTo>
                    <a:lnTo>
                      <a:pt x="3" y="37"/>
                    </a:lnTo>
                    <a:lnTo>
                      <a:pt x="3" y="37"/>
                    </a:lnTo>
                    <a:lnTo>
                      <a:pt x="6" y="36"/>
                    </a:lnTo>
                    <a:lnTo>
                      <a:pt x="10" y="35"/>
                    </a:lnTo>
                    <a:lnTo>
                      <a:pt x="12" y="36"/>
                    </a:lnTo>
                    <a:lnTo>
                      <a:pt x="15" y="37"/>
                    </a:lnTo>
                    <a:lnTo>
                      <a:pt x="27" y="49"/>
                    </a:lnTo>
                    <a:lnTo>
                      <a:pt x="74" y="2"/>
                    </a:lnTo>
                    <a:lnTo>
                      <a:pt x="74" y="2"/>
                    </a:lnTo>
                    <a:lnTo>
                      <a:pt x="77" y="0"/>
                    </a:lnTo>
                    <a:lnTo>
                      <a:pt x="81" y="0"/>
                    </a:lnTo>
                    <a:lnTo>
                      <a:pt x="83" y="0"/>
                    </a:lnTo>
                    <a:lnTo>
                      <a:pt x="86" y="2"/>
                    </a:lnTo>
                    <a:lnTo>
                      <a:pt x="86" y="2"/>
                    </a:lnTo>
                    <a:lnTo>
                      <a:pt x="89" y="5"/>
                    </a:lnTo>
                    <a:lnTo>
                      <a:pt x="89" y="9"/>
                    </a:lnTo>
                    <a:lnTo>
                      <a:pt x="89" y="12"/>
                    </a:lnTo>
                    <a:lnTo>
                      <a:pt x="86" y="15"/>
                    </a:lnTo>
                    <a:lnTo>
                      <a:pt x="86"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95" name="Freeform 381">
                <a:extLst>
                  <a:ext uri="{FF2B5EF4-FFF2-40B4-BE49-F238E27FC236}">
                    <a16:creationId xmlns:a16="http://schemas.microsoft.com/office/drawing/2014/main" id="{B314EE6E-008E-4C4E-B09C-4AF380A00B94}"/>
                  </a:ext>
                </a:extLst>
              </p:cNvPr>
              <p:cNvSpPr>
                <a:spLocks/>
              </p:cNvSpPr>
              <p:nvPr/>
            </p:nvSpPr>
            <p:spPr bwMode="auto">
              <a:xfrm>
                <a:off x="7831138" y="3602038"/>
                <a:ext cx="134938" cy="14288"/>
              </a:xfrm>
              <a:custGeom>
                <a:avLst/>
                <a:gdLst>
                  <a:gd name="T0" fmla="*/ 157 w 169"/>
                  <a:gd name="T1" fmla="*/ 18 h 18"/>
                  <a:gd name="T2" fmla="*/ 10 w 169"/>
                  <a:gd name="T3" fmla="*/ 18 h 18"/>
                  <a:gd name="T4" fmla="*/ 10 w 169"/>
                  <a:gd name="T5" fmla="*/ 18 h 18"/>
                  <a:gd name="T6" fmla="*/ 5 w 169"/>
                  <a:gd name="T7" fmla="*/ 18 h 18"/>
                  <a:gd name="T8" fmla="*/ 1 w 169"/>
                  <a:gd name="T9" fmla="*/ 16 h 18"/>
                  <a:gd name="T10" fmla="*/ 0 w 169"/>
                  <a:gd name="T11" fmla="*/ 13 h 18"/>
                  <a:gd name="T12" fmla="*/ 0 w 169"/>
                  <a:gd name="T13" fmla="*/ 9 h 18"/>
                  <a:gd name="T14" fmla="*/ 0 w 169"/>
                  <a:gd name="T15" fmla="*/ 9 h 18"/>
                  <a:gd name="T16" fmla="*/ 0 w 169"/>
                  <a:gd name="T17" fmla="*/ 5 h 18"/>
                  <a:gd name="T18" fmla="*/ 1 w 169"/>
                  <a:gd name="T19" fmla="*/ 2 h 18"/>
                  <a:gd name="T20" fmla="*/ 5 w 169"/>
                  <a:gd name="T21" fmla="*/ 0 h 18"/>
                  <a:gd name="T22" fmla="*/ 10 w 169"/>
                  <a:gd name="T23" fmla="*/ 0 h 18"/>
                  <a:gd name="T24" fmla="*/ 157 w 169"/>
                  <a:gd name="T25" fmla="*/ 0 h 18"/>
                  <a:gd name="T26" fmla="*/ 157 w 169"/>
                  <a:gd name="T27" fmla="*/ 0 h 18"/>
                  <a:gd name="T28" fmla="*/ 164 w 169"/>
                  <a:gd name="T29" fmla="*/ 0 h 18"/>
                  <a:gd name="T30" fmla="*/ 166 w 169"/>
                  <a:gd name="T31" fmla="*/ 2 h 18"/>
                  <a:gd name="T32" fmla="*/ 168 w 169"/>
                  <a:gd name="T33" fmla="*/ 5 h 18"/>
                  <a:gd name="T34" fmla="*/ 169 w 169"/>
                  <a:gd name="T35" fmla="*/ 9 h 18"/>
                  <a:gd name="T36" fmla="*/ 169 w 169"/>
                  <a:gd name="T37" fmla="*/ 9 h 18"/>
                  <a:gd name="T38" fmla="*/ 168 w 169"/>
                  <a:gd name="T39" fmla="*/ 13 h 18"/>
                  <a:gd name="T40" fmla="*/ 166 w 169"/>
                  <a:gd name="T41" fmla="*/ 16 h 18"/>
                  <a:gd name="T42" fmla="*/ 164 w 169"/>
                  <a:gd name="T43" fmla="*/ 18 h 18"/>
                  <a:gd name="T44" fmla="*/ 157 w 169"/>
                  <a:gd name="T45" fmla="*/ 18 h 18"/>
                  <a:gd name="T46" fmla="*/ 157 w 169"/>
                  <a:gd name="T47"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9" h="18">
                    <a:moveTo>
                      <a:pt x="157" y="18"/>
                    </a:moveTo>
                    <a:lnTo>
                      <a:pt x="10" y="18"/>
                    </a:lnTo>
                    <a:lnTo>
                      <a:pt x="10" y="18"/>
                    </a:lnTo>
                    <a:lnTo>
                      <a:pt x="5" y="18"/>
                    </a:lnTo>
                    <a:lnTo>
                      <a:pt x="1" y="16"/>
                    </a:lnTo>
                    <a:lnTo>
                      <a:pt x="0" y="13"/>
                    </a:lnTo>
                    <a:lnTo>
                      <a:pt x="0" y="9"/>
                    </a:lnTo>
                    <a:lnTo>
                      <a:pt x="0" y="9"/>
                    </a:lnTo>
                    <a:lnTo>
                      <a:pt x="0" y="5"/>
                    </a:lnTo>
                    <a:lnTo>
                      <a:pt x="1" y="2"/>
                    </a:lnTo>
                    <a:lnTo>
                      <a:pt x="5" y="0"/>
                    </a:lnTo>
                    <a:lnTo>
                      <a:pt x="10" y="0"/>
                    </a:lnTo>
                    <a:lnTo>
                      <a:pt x="157" y="0"/>
                    </a:lnTo>
                    <a:lnTo>
                      <a:pt x="157" y="0"/>
                    </a:lnTo>
                    <a:lnTo>
                      <a:pt x="164" y="0"/>
                    </a:lnTo>
                    <a:lnTo>
                      <a:pt x="166" y="2"/>
                    </a:lnTo>
                    <a:lnTo>
                      <a:pt x="168" y="5"/>
                    </a:lnTo>
                    <a:lnTo>
                      <a:pt x="169" y="9"/>
                    </a:lnTo>
                    <a:lnTo>
                      <a:pt x="169" y="9"/>
                    </a:lnTo>
                    <a:lnTo>
                      <a:pt x="168" y="13"/>
                    </a:lnTo>
                    <a:lnTo>
                      <a:pt x="166" y="16"/>
                    </a:lnTo>
                    <a:lnTo>
                      <a:pt x="164" y="18"/>
                    </a:lnTo>
                    <a:lnTo>
                      <a:pt x="157" y="18"/>
                    </a:lnTo>
                    <a:lnTo>
                      <a:pt x="157" y="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96" name="Freeform 382">
                <a:extLst>
                  <a:ext uri="{FF2B5EF4-FFF2-40B4-BE49-F238E27FC236}">
                    <a16:creationId xmlns:a16="http://schemas.microsoft.com/office/drawing/2014/main" id="{F62A26D7-E0CE-4DD6-90EC-91FD57936CB2}"/>
                  </a:ext>
                </a:extLst>
              </p:cNvPr>
              <p:cNvSpPr>
                <a:spLocks/>
              </p:cNvSpPr>
              <p:nvPr/>
            </p:nvSpPr>
            <p:spPr bwMode="auto">
              <a:xfrm>
                <a:off x="7734301" y="3471863"/>
                <a:ext cx="69850" cy="55563"/>
              </a:xfrm>
              <a:custGeom>
                <a:avLst/>
                <a:gdLst>
                  <a:gd name="T0" fmla="*/ 86 w 89"/>
                  <a:gd name="T1" fmla="*/ 15 h 71"/>
                  <a:gd name="T2" fmla="*/ 34 w 89"/>
                  <a:gd name="T3" fmla="*/ 68 h 71"/>
                  <a:gd name="T4" fmla="*/ 34 w 89"/>
                  <a:gd name="T5" fmla="*/ 68 h 71"/>
                  <a:gd name="T6" fmla="*/ 30 w 89"/>
                  <a:gd name="T7" fmla="*/ 70 h 71"/>
                  <a:gd name="T8" fmla="*/ 27 w 89"/>
                  <a:gd name="T9" fmla="*/ 71 h 71"/>
                  <a:gd name="T10" fmla="*/ 27 w 89"/>
                  <a:gd name="T11" fmla="*/ 71 h 71"/>
                  <a:gd name="T12" fmla="*/ 23 w 89"/>
                  <a:gd name="T13" fmla="*/ 70 h 71"/>
                  <a:gd name="T14" fmla="*/ 20 w 89"/>
                  <a:gd name="T15" fmla="*/ 68 h 71"/>
                  <a:gd name="T16" fmla="*/ 3 w 89"/>
                  <a:gd name="T17" fmla="*/ 51 h 71"/>
                  <a:gd name="T18" fmla="*/ 3 w 89"/>
                  <a:gd name="T19" fmla="*/ 51 h 71"/>
                  <a:gd name="T20" fmla="*/ 0 w 89"/>
                  <a:gd name="T21" fmla="*/ 47 h 71"/>
                  <a:gd name="T22" fmla="*/ 0 w 89"/>
                  <a:gd name="T23" fmla="*/ 44 h 71"/>
                  <a:gd name="T24" fmla="*/ 0 w 89"/>
                  <a:gd name="T25" fmla="*/ 40 h 71"/>
                  <a:gd name="T26" fmla="*/ 3 w 89"/>
                  <a:gd name="T27" fmla="*/ 37 h 71"/>
                  <a:gd name="T28" fmla="*/ 3 w 89"/>
                  <a:gd name="T29" fmla="*/ 37 h 71"/>
                  <a:gd name="T30" fmla="*/ 6 w 89"/>
                  <a:gd name="T31" fmla="*/ 36 h 71"/>
                  <a:gd name="T32" fmla="*/ 10 w 89"/>
                  <a:gd name="T33" fmla="*/ 35 h 71"/>
                  <a:gd name="T34" fmla="*/ 12 w 89"/>
                  <a:gd name="T35" fmla="*/ 36 h 71"/>
                  <a:gd name="T36" fmla="*/ 15 w 89"/>
                  <a:gd name="T37" fmla="*/ 37 h 71"/>
                  <a:gd name="T38" fmla="*/ 27 w 89"/>
                  <a:gd name="T39" fmla="*/ 50 h 71"/>
                  <a:gd name="T40" fmla="*/ 74 w 89"/>
                  <a:gd name="T41" fmla="*/ 2 h 71"/>
                  <a:gd name="T42" fmla="*/ 74 w 89"/>
                  <a:gd name="T43" fmla="*/ 2 h 71"/>
                  <a:gd name="T44" fmla="*/ 77 w 89"/>
                  <a:gd name="T45" fmla="*/ 0 h 71"/>
                  <a:gd name="T46" fmla="*/ 81 w 89"/>
                  <a:gd name="T47" fmla="*/ 0 h 71"/>
                  <a:gd name="T48" fmla="*/ 83 w 89"/>
                  <a:gd name="T49" fmla="*/ 0 h 71"/>
                  <a:gd name="T50" fmla="*/ 86 w 89"/>
                  <a:gd name="T51" fmla="*/ 2 h 71"/>
                  <a:gd name="T52" fmla="*/ 86 w 89"/>
                  <a:gd name="T53" fmla="*/ 2 h 71"/>
                  <a:gd name="T54" fmla="*/ 89 w 89"/>
                  <a:gd name="T55" fmla="*/ 5 h 71"/>
                  <a:gd name="T56" fmla="*/ 89 w 89"/>
                  <a:gd name="T57" fmla="*/ 8 h 71"/>
                  <a:gd name="T58" fmla="*/ 89 w 89"/>
                  <a:gd name="T59" fmla="*/ 12 h 71"/>
                  <a:gd name="T60" fmla="*/ 86 w 89"/>
                  <a:gd name="T61" fmla="*/ 15 h 71"/>
                  <a:gd name="T62" fmla="*/ 86 w 89"/>
                  <a:gd name="T63" fmla="*/ 1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9" h="71">
                    <a:moveTo>
                      <a:pt x="86" y="15"/>
                    </a:moveTo>
                    <a:lnTo>
                      <a:pt x="34" y="68"/>
                    </a:lnTo>
                    <a:lnTo>
                      <a:pt x="34" y="68"/>
                    </a:lnTo>
                    <a:lnTo>
                      <a:pt x="30" y="70"/>
                    </a:lnTo>
                    <a:lnTo>
                      <a:pt x="27" y="71"/>
                    </a:lnTo>
                    <a:lnTo>
                      <a:pt x="27" y="71"/>
                    </a:lnTo>
                    <a:lnTo>
                      <a:pt x="23" y="70"/>
                    </a:lnTo>
                    <a:lnTo>
                      <a:pt x="20" y="68"/>
                    </a:lnTo>
                    <a:lnTo>
                      <a:pt x="3" y="51"/>
                    </a:lnTo>
                    <a:lnTo>
                      <a:pt x="3" y="51"/>
                    </a:lnTo>
                    <a:lnTo>
                      <a:pt x="0" y="47"/>
                    </a:lnTo>
                    <a:lnTo>
                      <a:pt x="0" y="44"/>
                    </a:lnTo>
                    <a:lnTo>
                      <a:pt x="0" y="40"/>
                    </a:lnTo>
                    <a:lnTo>
                      <a:pt x="3" y="37"/>
                    </a:lnTo>
                    <a:lnTo>
                      <a:pt x="3" y="37"/>
                    </a:lnTo>
                    <a:lnTo>
                      <a:pt x="6" y="36"/>
                    </a:lnTo>
                    <a:lnTo>
                      <a:pt x="10" y="35"/>
                    </a:lnTo>
                    <a:lnTo>
                      <a:pt x="12" y="36"/>
                    </a:lnTo>
                    <a:lnTo>
                      <a:pt x="15" y="37"/>
                    </a:lnTo>
                    <a:lnTo>
                      <a:pt x="27" y="50"/>
                    </a:lnTo>
                    <a:lnTo>
                      <a:pt x="74" y="2"/>
                    </a:lnTo>
                    <a:lnTo>
                      <a:pt x="74" y="2"/>
                    </a:lnTo>
                    <a:lnTo>
                      <a:pt x="77" y="0"/>
                    </a:lnTo>
                    <a:lnTo>
                      <a:pt x="81" y="0"/>
                    </a:lnTo>
                    <a:lnTo>
                      <a:pt x="83" y="0"/>
                    </a:lnTo>
                    <a:lnTo>
                      <a:pt x="86" y="2"/>
                    </a:lnTo>
                    <a:lnTo>
                      <a:pt x="86" y="2"/>
                    </a:lnTo>
                    <a:lnTo>
                      <a:pt x="89" y="5"/>
                    </a:lnTo>
                    <a:lnTo>
                      <a:pt x="89" y="8"/>
                    </a:lnTo>
                    <a:lnTo>
                      <a:pt x="89" y="12"/>
                    </a:lnTo>
                    <a:lnTo>
                      <a:pt x="86" y="15"/>
                    </a:lnTo>
                    <a:lnTo>
                      <a:pt x="86"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97" name="Freeform 383">
                <a:extLst>
                  <a:ext uri="{FF2B5EF4-FFF2-40B4-BE49-F238E27FC236}">
                    <a16:creationId xmlns:a16="http://schemas.microsoft.com/office/drawing/2014/main" id="{A33E4DF9-A1E3-4E25-B2E8-A0EE1B1B4995}"/>
                  </a:ext>
                </a:extLst>
              </p:cNvPr>
              <p:cNvSpPr>
                <a:spLocks/>
              </p:cNvSpPr>
              <p:nvPr/>
            </p:nvSpPr>
            <p:spPr bwMode="auto">
              <a:xfrm>
                <a:off x="7831138" y="3498850"/>
                <a:ext cx="134938" cy="15875"/>
              </a:xfrm>
              <a:custGeom>
                <a:avLst/>
                <a:gdLst>
                  <a:gd name="T0" fmla="*/ 157 w 169"/>
                  <a:gd name="T1" fmla="*/ 20 h 20"/>
                  <a:gd name="T2" fmla="*/ 10 w 169"/>
                  <a:gd name="T3" fmla="*/ 20 h 20"/>
                  <a:gd name="T4" fmla="*/ 10 w 169"/>
                  <a:gd name="T5" fmla="*/ 20 h 20"/>
                  <a:gd name="T6" fmla="*/ 5 w 169"/>
                  <a:gd name="T7" fmla="*/ 19 h 20"/>
                  <a:gd name="T8" fmla="*/ 1 w 169"/>
                  <a:gd name="T9" fmla="*/ 17 h 20"/>
                  <a:gd name="T10" fmla="*/ 0 w 169"/>
                  <a:gd name="T11" fmla="*/ 15 h 20"/>
                  <a:gd name="T12" fmla="*/ 0 w 169"/>
                  <a:gd name="T13" fmla="*/ 10 h 20"/>
                  <a:gd name="T14" fmla="*/ 0 w 169"/>
                  <a:gd name="T15" fmla="*/ 10 h 20"/>
                  <a:gd name="T16" fmla="*/ 0 w 169"/>
                  <a:gd name="T17" fmla="*/ 6 h 20"/>
                  <a:gd name="T18" fmla="*/ 1 w 169"/>
                  <a:gd name="T19" fmla="*/ 4 h 20"/>
                  <a:gd name="T20" fmla="*/ 5 w 169"/>
                  <a:gd name="T21" fmla="*/ 1 h 20"/>
                  <a:gd name="T22" fmla="*/ 10 w 169"/>
                  <a:gd name="T23" fmla="*/ 0 h 20"/>
                  <a:gd name="T24" fmla="*/ 157 w 169"/>
                  <a:gd name="T25" fmla="*/ 0 h 20"/>
                  <a:gd name="T26" fmla="*/ 157 w 169"/>
                  <a:gd name="T27" fmla="*/ 0 h 20"/>
                  <a:gd name="T28" fmla="*/ 164 w 169"/>
                  <a:gd name="T29" fmla="*/ 1 h 20"/>
                  <a:gd name="T30" fmla="*/ 166 w 169"/>
                  <a:gd name="T31" fmla="*/ 4 h 20"/>
                  <a:gd name="T32" fmla="*/ 168 w 169"/>
                  <a:gd name="T33" fmla="*/ 6 h 20"/>
                  <a:gd name="T34" fmla="*/ 169 w 169"/>
                  <a:gd name="T35" fmla="*/ 10 h 20"/>
                  <a:gd name="T36" fmla="*/ 169 w 169"/>
                  <a:gd name="T37" fmla="*/ 10 h 20"/>
                  <a:gd name="T38" fmla="*/ 168 w 169"/>
                  <a:gd name="T39" fmla="*/ 15 h 20"/>
                  <a:gd name="T40" fmla="*/ 166 w 169"/>
                  <a:gd name="T41" fmla="*/ 17 h 20"/>
                  <a:gd name="T42" fmla="*/ 164 w 169"/>
                  <a:gd name="T43" fmla="*/ 19 h 20"/>
                  <a:gd name="T44" fmla="*/ 157 w 169"/>
                  <a:gd name="T45" fmla="*/ 20 h 20"/>
                  <a:gd name="T46" fmla="*/ 157 w 169"/>
                  <a:gd name="T4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9" h="20">
                    <a:moveTo>
                      <a:pt x="157" y="20"/>
                    </a:moveTo>
                    <a:lnTo>
                      <a:pt x="10" y="20"/>
                    </a:lnTo>
                    <a:lnTo>
                      <a:pt x="10" y="20"/>
                    </a:lnTo>
                    <a:lnTo>
                      <a:pt x="5" y="19"/>
                    </a:lnTo>
                    <a:lnTo>
                      <a:pt x="1" y="17"/>
                    </a:lnTo>
                    <a:lnTo>
                      <a:pt x="0" y="15"/>
                    </a:lnTo>
                    <a:lnTo>
                      <a:pt x="0" y="10"/>
                    </a:lnTo>
                    <a:lnTo>
                      <a:pt x="0" y="10"/>
                    </a:lnTo>
                    <a:lnTo>
                      <a:pt x="0" y="6"/>
                    </a:lnTo>
                    <a:lnTo>
                      <a:pt x="1" y="4"/>
                    </a:lnTo>
                    <a:lnTo>
                      <a:pt x="5" y="1"/>
                    </a:lnTo>
                    <a:lnTo>
                      <a:pt x="10" y="0"/>
                    </a:lnTo>
                    <a:lnTo>
                      <a:pt x="157" y="0"/>
                    </a:lnTo>
                    <a:lnTo>
                      <a:pt x="157" y="0"/>
                    </a:lnTo>
                    <a:lnTo>
                      <a:pt x="164" y="1"/>
                    </a:lnTo>
                    <a:lnTo>
                      <a:pt x="166" y="4"/>
                    </a:lnTo>
                    <a:lnTo>
                      <a:pt x="168" y="6"/>
                    </a:lnTo>
                    <a:lnTo>
                      <a:pt x="169" y="10"/>
                    </a:lnTo>
                    <a:lnTo>
                      <a:pt x="169" y="10"/>
                    </a:lnTo>
                    <a:lnTo>
                      <a:pt x="168" y="15"/>
                    </a:lnTo>
                    <a:lnTo>
                      <a:pt x="166" y="17"/>
                    </a:lnTo>
                    <a:lnTo>
                      <a:pt x="164" y="19"/>
                    </a:lnTo>
                    <a:lnTo>
                      <a:pt x="157" y="20"/>
                    </a:lnTo>
                    <a:lnTo>
                      <a:pt x="157"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grpSp>
      </p:grpSp>
      <p:sp>
        <p:nvSpPr>
          <p:cNvPr id="99" name="TextBox 98">
            <a:extLst>
              <a:ext uri="{FF2B5EF4-FFF2-40B4-BE49-F238E27FC236}">
                <a16:creationId xmlns:a16="http://schemas.microsoft.com/office/drawing/2014/main" id="{34670B5A-1C38-47CA-913B-5ED1CC0263C5}"/>
              </a:ext>
            </a:extLst>
          </p:cNvPr>
          <p:cNvSpPr txBox="1"/>
          <p:nvPr/>
        </p:nvSpPr>
        <p:spPr>
          <a:xfrm>
            <a:off x="1337076" y="5325322"/>
            <a:ext cx="10022529" cy="582019"/>
          </a:xfrm>
          <a:prstGeom prst="rect">
            <a:avLst/>
          </a:prstGeom>
          <a:solidFill>
            <a:schemeClr val="bg1"/>
          </a:solidFill>
        </p:spPr>
        <p:txBody>
          <a:bodyPr wrap="square" rtlCol="0">
            <a:spAutoFit/>
          </a:bodyPr>
          <a:lstStyle>
            <a:defPPr>
              <a:defRPr lang="en-US"/>
            </a:defPPr>
            <a:lvl1pPr marL="171450" marR="0" lvl="0" indent="-171450" fontAlgn="auto">
              <a:lnSpc>
                <a:spcPct val="100000"/>
              </a:lnSpc>
              <a:spcBef>
                <a:spcPts val="0"/>
              </a:spcBef>
              <a:spcAft>
                <a:spcPts val="500"/>
              </a:spcAft>
              <a:buClrTx/>
              <a:buSzTx/>
              <a:buFont typeface="Arial" panose="020B0604020202020204" pitchFamily="34" charset="0"/>
              <a:buChar char="•"/>
              <a:tabLst/>
              <a:defRPr kumimoji="0" sz="1100" b="0" u="none" strike="noStrike" cap="none" spc="0" normalizeH="0" baseline="0">
                <a:ln>
                  <a:noFill/>
                </a:ln>
                <a:solidFill>
                  <a:srgbClr val="717176"/>
                </a:solidFill>
                <a:effectLst/>
                <a:uLnTx/>
                <a:uFillTx/>
                <a:latin typeface="+mj-lt"/>
              </a:defRPr>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en-US" sz="1400" b="1" i="0" u="none" strike="noStrike" kern="1200" cap="none" spc="0" normalizeH="0" baseline="0" noProof="0">
                <a:ln>
                  <a:noFill/>
                </a:ln>
                <a:solidFill>
                  <a:srgbClr val="000000"/>
                </a:solidFill>
                <a:effectLst/>
                <a:uLnTx/>
                <a:uFillTx/>
                <a:ea typeface="+mn-ea"/>
                <a:cs typeface="+mn-cs"/>
              </a:rPr>
              <a:t>Information Sharing:</a:t>
            </a:r>
            <a:r>
              <a:rPr kumimoji="0" lang="en-US" sz="1400" b="0" i="0" u="none" strike="noStrike" kern="1200" cap="none" spc="0" normalizeH="0" baseline="0" noProof="0">
                <a:ln>
                  <a:noFill/>
                </a:ln>
                <a:solidFill>
                  <a:srgbClr val="000000"/>
                </a:solidFill>
                <a:effectLst/>
                <a:uLnTx/>
                <a:uFillTx/>
                <a:ea typeface="+mn-ea"/>
                <a:cs typeface="+mn-cs"/>
              </a:rPr>
              <a:t> EOHHS will share information and updates at least quarterly to ensure it is reaching a broad set of stakeholders</a:t>
            </a:r>
          </a:p>
        </p:txBody>
      </p:sp>
      <p:cxnSp>
        <p:nvCxnSpPr>
          <p:cNvPr id="100" name="Straight Connector 99">
            <a:extLst>
              <a:ext uri="{FF2B5EF4-FFF2-40B4-BE49-F238E27FC236}">
                <a16:creationId xmlns:a16="http://schemas.microsoft.com/office/drawing/2014/main" id="{3FCE78D4-86E7-400B-AB8B-390F54BFF040}"/>
              </a:ext>
            </a:extLst>
          </p:cNvPr>
          <p:cNvCxnSpPr>
            <a:cxnSpLocks/>
          </p:cNvCxnSpPr>
          <p:nvPr/>
        </p:nvCxnSpPr>
        <p:spPr>
          <a:xfrm>
            <a:off x="1256794" y="5445444"/>
            <a:ext cx="0" cy="365760"/>
          </a:xfrm>
          <a:prstGeom prst="line">
            <a:avLst/>
          </a:prstGeom>
          <a:ln w="5397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EBF6A8BA-4105-4FAE-A1DB-40DFFC549F69}"/>
              </a:ext>
            </a:extLst>
          </p:cNvPr>
          <p:cNvGrpSpPr/>
          <p:nvPr/>
        </p:nvGrpSpPr>
        <p:grpSpPr>
          <a:xfrm>
            <a:off x="686612" y="5434201"/>
            <a:ext cx="380898" cy="382060"/>
            <a:chOff x="1392511" y="5977947"/>
            <a:chExt cx="380898" cy="382060"/>
          </a:xfrm>
        </p:grpSpPr>
        <p:sp>
          <p:nvSpPr>
            <p:cNvPr id="102" name="Freeform 81">
              <a:extLst>
                <a:ext uri="{FF2B5EF4-FFF2-40B4-BE49-F238E27FC236}">
                  <a16:creationId xmlns:a16="http://schemas.microsoft.com/office/drawing/2014/main" id="{38E75EF9-9AAD-4AE0-A5D9-AB16EC3FD1A7}"/>
                </a:ext>
              </a:extLst>
            </p:cNvPr>
            <p:cNvSpPr>
              <a:spLocks noEditPoints="1"/>
            </p:cNvSpPr>
            <p:nvPr/>
          </p:nvSpPr>
          <p:spPr bwMode="auto">
            <a:xfrm>
              <a:off x="1392511" y="5977947"/>
              <a:ext cx="380898" cy="382060"/>
            </a:xfrm>
            <a:custGeom>
              <a:avLst/>
              <a:gdLst>
                <a:gd name="T0" fmla="*/ 312 w 657"/>
                <a:gd name="T1" fmla="*/ 657 h 658"/>
                <a:gd name="T2" fmla="*/ 262 w 657"/>
                <a:gd name="T3" fmla="*/ 651 h 658"/>
                <a:gd name="T4" fmla="*/ 200 w 657"/>
                <a:gd name="T5" fmla="*/ 631 h 658"/>
                <a:gd name="T6" fmla="*/ 120 w 657"/>
                <a:gd name="T7" fmla="*/ 583 h 658"/>
                <a:gd name="T8" fmla="*/ 56 w 657"/>
                <a:gd name="T9" fmla="*/ 513 h 658"/>
                <a:gd name="T10" fmla="*/ 15 w 657"/>
                <a:gd name="T11" fmla="*/ 427 h 658"/>
                <a:gd name="T12" fmla="*/ 4 w 657"/>
                <a:gd name="T13" fmla="*/ 379 h 658"/>
                <a:gd name="T14" fmla="*/ 0 w 657"/>
                <a:gd name="T15" fmla="*/ 329 h 658"/>
                <a:gd name="T16" fmla="*/ 1 w 657"/>
                <a:gd name="T17" fmla="*/ 295 h 658"/>
                <a:gd name="T18" fmla="*/ 11 w 657"/>
                <a:gd name="T19" fmla="*/ 247 h 658"/>
                <a:gd name="T20" fmla="*/ 39 w 657"/>
                <a:gd name="T21" fmla="*/ 172 h 658"/>
                <a:gd name="T22" fmla="*/ 97 w 657"/>
                <a:gd name="T23" fmla="*/ 96 h 658"/>
                <a:gd name="T24" fmla="*/ 172 w 657"/>
                <a:gd name="T25" fmla="*/ 40 h 658"/>
                <a:gd name="T26" fmla="*/ 247 w 657"/>
                <a:gd name="T27" fmla="*/ 11 h 658"/>
                <a:gd name="T28" fmla="*/ 296 w 657"/>
                <a:gd name="T29" fmla="*/ 2 h 658"/>
                <a:gd name="T30" fmla="*/ 329 w 657"/>
                <a:gd name="T31" fmla="*/ 0 h 658"/>
                <a:gd name="T32" fmla="*/ 379 w 657"/>
                <a:gd name="T33" fmla="*/ 4 h 658"/>
                <a:gd name="T34" fmla="*/ 426 w 657"/>
                <a:gd name="T35" fmla="*/ 15 h 658"/>
                <a:gd name="T36" fmla="*/ 512 w 657"/>
                <a:gd name="T37" fmla="*/ 56 h 658"/>
                <a:gd name="T38" fmla="*/ 582 w 657"/>
                <a:gd name="T39" fmla="*/ 119 h 658"/>
                <a:gd name="T40" fmla="*/ 631 w 657"/>
                <a:gd name="T41" fmla="*/ 201 h 658"/>
                <a:gd name="T42" fmla="*/ 650 w 657"/>
                <a:gd name="T43" fmla="*/ 263 h 658"/>
                <a:gd name="T44" fmla="*/ 657 w 657"/>
                <a:gd name="T45" fmla="*/ 311 h 658"/>
                <a:gd name="T46" fmla="*/ 657 w 657"/>
                <a:gd name="T47" fmla="*/ 346 h 658"/>
                <a:gd name="T48" fmla="*/ 650 w 657"/>
                <a:gd name="T49" fmla="*/ 395 h 658"/>
                <a:gd name="T50" fmla="*/ 631 w 657"/>
                <a:gd name="T51" fmla="*/ 456 h 658"/>
                <a:gd name="T52" fmla="*/ 582 w 657"/>
                <a:gd name="T53" fmla="*/ 538 h 658"/>
                <a:gd name="T54" fmla="*/ 512 w 657"/>
                <a:gd name="T55" fmla="*/ 602 h 658"/>
                <a:gd name="T56" fmla="*/ 426 w 657"/>
                <a:gd name="T57" fmla="*/ 643 h 658"/>
                <a:gd name="T58" fmla="*/ 379 w 657"/>
                <a:gd name="T59" fmla="*/ 654 h 658"/>
                <a:gd name="T60" fmla="*/ 329 w 657"/>
                <a:gd name="T61" fmla="*/ 658 h 658"/>
                <a:gd name="T62" fmla="*/ 329 w 657"/>
                <a:gd name="T63" fmla="*/ 37 h 658"/>
                <a:gd name="T64" fmla="*/ 242 w 657"/>
                <a:gd name="T65" fmla="*/ 51 h 658"/>
                <a:gd name="T66" fmla="*/ 167 w 657"/>
                <a:gd name="T67" fmla="*/ 87 h 658"/>
                <a:gd name="T68" fmla="*/ 103 w 657"/>
                <a:gd name="T69" fmla="*/ 144 h 658"/>
                <a:gd name="T70" fmla="*/ 60 w 657"/>
                <a:gd name="T71" fmla="*/ 216 h 658"/>
                <a:gd name="T72" fmla="*/ 39 w 657"/>
                <a:gd name="T73" fmla="*/ 299 h 658"/>
                <a:gd name="T74" fmla="*/ 39 w 657"/>
                <a:gd name="T75" fmla="*/ 358 h 658"/>
                <a:gd name="T76" fmla="*/ 60 w 657"/>
                <a:gd name="T77" fmla="*/ 442 h 658"/>
                <a:gd name="T78" fmla="*/ 103 w 657"/>
                <a:gd name="T79" fmla="*/ 514 h 658"/>
                <a:gd name="T80" fmla="*/ 167 w 657"/>
                <a:gd name="T81" fmla="*/ 571 h 658"/>
                <a:gd name="T82" fmla="*/ 242 w 657"/>
                <a:gd name="T83" fmla="*/ 607 h 658"/>
                <a:gd name="T84" fmla="*/ 329 w 657"/>
                <a:gd name="T85" fmla="*/ 620 h 658"/>
                <a:gd name="T86" fmla="*/ 387 w 657"/>
                <a:gd name="T87" fmla="*/ 614 h 658"/>
                <a:gd name="T88" fmla="*/ 467 w 657"/>
                <a:gd name="T89" fmla="*/ 585 h 658"/>
                <a:gd name="T90" fmla="*/ 535 w 657"/>
                <a:gd name="T91" fmla="*/ 534 h 658"/>
                <a:gd name="T92" fmla="*/ 584 w 657"/>
                <a:gd name="T93" fmla="*/ 467 h 658"/>
                <a:gd name="T94" fmla="*/ 614 w 657"/>
                <a:gd name="T95" fmla="*/ 388 h 658"/>
                <a:gd name="T96" fmla="*/ 619 w 657"/>
                <a:gd name="T97" fmla="*/ 329 h 658"/>
                <a:gd name="T98" fmla="*/ 607 w 657"/>
                <a:gd name="T99" fmla="*/ 243 h 658"/>
                <a:gd name="T100" fmla="*/ 570 w 657"/>
                <a:gd name="T101" fmla="*/ 166 h 658"/>
                <a:gd name="T102" fmla="*/ 513 w 657"/>
                <a:gd name="T103" fmla="*/ 105 h 658"/>
                <a:gd name="T104" fmla="*/ 442 w 657"/>
                <a:gd name="T105" fmla="*/ 60 h 658"/>
                <a:gd name="T106" fmla="*/ 359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2" y="657"/>
                  </a:lnTo>
                  <a:lnTo>
                    <a:pt x="296" y="655"/>
                  </a:lnTo>
                  <a:lnTo>
                    <a:pt x="278" y="654"/>
                  </a:lnTo>
                  <a:lnTo>
                    <a:pt x="262" y="651"/>
                  </a:lnTo>
                  <a:lnTo>
                    <a:pt x="247" y="647"/>
                  </a:lnTo>
                  <a:lnTo>
                    <a:pt x="231" y="643"/>
                  </a:lnTo>
                  <a:lnTo>
                    <a:pt x="200" y="631"/>
                  </a:lnTo>
                  <a:lnTo>
                    <a:pt x="172" y="618"/>
                  </a:lnTo>
                  <a:lnTo>
                    <a:pt x="145" y="602"/>
                  </a:lnTo>
                  <a:lnTo>
                    <a:pt x="120" y="583"/>
                  </a:lnTo>
                  <a:lnTo>
                    <a:pt x="97" y="561"/>
                  </a:lnTo>
                  <a:lnTo>
                    <a:pt x="75" y="538"/>
                  </a:lnTo>
                  <a:lnTo>
                    <a:pt x="56" y="513"/>
                  </a:lnTo>
                  <a:lnTo>
                    <a:pt x="39" y="486"/>
                  </a:lnTo>
                  <a:lnTo>
                    <a:pt x="26" y="456"/>
                  </a:lnTo>
                  <a:lnTo>
                    <a:pt x="15" y="427"/>
                  </a:lnTo>
                  <a:lnTo>
                    <a:pt x="11" y="411"/>
                  </a:lnTo>
                  <a:lnTo>
                    <a:pt x="7" y="395"/>
                  </a:lnTo>
                  <a:lnTo>
                    <a:pt x="4" y="379"/>
                  </a:lnTo>
                  <a:lnTo>
                    <a:pt x="1" y="362"/>
                  </a:lnTo>
                  <a:lnTo>
                    <a:pt x="0" y="346"/>
                  </a:lnTo>
                  <a:lnTo>
                    <a:pt x="0" y="329"/>
                  </a:lnTo>
                  <a:lnTo>
                    <a:pt x="0" y="329"/>
                  </a:lnTo>
                  <a:lnTo>
                    <a:pt x="0" y="311"/>
                  </a:lnTo>
                  <a:lnTo>
                    <a:pt x="1" y="295"/>
                  </a:lnTo>
                  <a:lnTo>
                    <a:pt x="4" y="279"/>
                  </a:lnTo>
                  <a:lnTo>
                    <a:pt x="7" y="263"/>
                  </a:lnTo>
                  <a:lnTo>
                    <a:pt x="11" y="247"/>
                  </a:lnTo>
                  <a:lnTo>
                    <a:pt x="15" y="231"/>
                  </a:lnTo>
                  <a:lnTo>
                    <a:pt x="26" y="201"/>
                  </a:lnTo>
                  <a:lnTo>
                    <a:pt x="39" y="172"/>
                  </a:lnTo>
                  <a:lnTo>
                    <a:pt x="56" y="145"/>
                  </a:lnTo>
                  <a:lnTo>
                    <a:pt x="75" y="119"/>
                  </a:lnTo>
                  <a:lnTo>
                    <a:pt x="97" y="96"/>
                  </a:lnTo>
                  <a:lnTo>
                    <a:pt x="120" y="75"/>
                  </a:lnTo>
                  <a:lnTo>
                    <a:pt x="145" y="56"/>
                  </a:lnTo>
                  <a:lnTo>
                    <a:pt x="172" y="40"/>
                  </a:lnTo>
                  <a:lnTo>
                    <a:pt x="200" y="27"/>
                  </a:lnTo>
                  <a:lnTo>
                    <a:pt x="231" y="15"/>
                  </a:lnTo>
                  <a:lnTo>
                    <a:pt x="247" y="11"/>
                  </a:lnTo>
                  <a:lnTo>
                    <a:pt x="262" y="6"/>
                  </a:lnTo>
                  <a:lnTo>
                    <a:pt x="278" y="4"/>
                  </a:lnTo>
                  <a:lnTo>
                    <a:pt x="296" y="2"/>
                  </a:lnTo>
                  <a:lnTo>
                    <a:pt x="312" y="1"/>
                  </a:lnTo>
                  <a:lnTo>
                    <a:pt x="329" y="0"/>
                  </a:lnTo>
                  <a:lnTo>
                    <a:pt x="329" y="0"/>
                  </a:lnTo>
                  <a:lnTo>
                    <a:pt x="345" y="1"/>
                  </a:lnTo>
                  <a:lnTo>
                    <a:pt x="363" y="2"/>
                  </a:lnTo>
                  <a:lnTo>
                    <a:pt x="379" y="4"/>
                  </a:lnTo>
                  <a:lnTo>
                    <a:pt x="395" y="6"/>
                  </a:lnTo>
                  <a:lnTo>
                    <a:pt x="411" y="11"/>
                  </a:lnTo>
                  <a:lnTo>
                    <a:pt x="426" y="15"/>
                  </a:lnTo>
                  <a:lnTo>
                    <a:pt x="457" y="27"/>
                  </a:lnTo>
                  <a:lnTo>
                    <a:pt x="485" y="40"/>
                  </a:lnTo>
                  <a:lnTo>
                    <a:pt x="512" y="56"/>
                  </a:lnTo>
                  <a:lnTo>
                    <a:pt x="537" y="75"/>
                  </a:lnTo>
                  <a:lnTo>
                    <a:pt x="561" y="96"/>
                  </a:lnTo>
                  <a:lnTo>
                    <a:pt x="582" y="119"/>
                  </a:lnTo>
                  <a:lnTo>
                    <a:pt x="602" y="145"/>
                  </a:lnTo>
                  <a:lnTo>
                    <a:pt x="618" y="172"/>
                  </a:lnTo>
                  <a:lnTo>
                    <a:pt x="631" y="201"/>
                  </a:lnTo>
                  <a:lnTo>
                    <a:pt x="642" y="231"/>
                  </a:lnTo>
                  <a:lnTo>
                    <a:pt x="647" y="247"/>
                  </a:lnTo>
                  <a:lnTo>
                    <a:pt x="650" y="263"/>
                  </a:lnTo>
                  <a:lnTo>
                    <a:pt x="654" y="279"/>
                  </a:lnTo>
                  <a:lnTo>
                    <a:pt x="655" y="295"/>
                  </a:lnTo>
                  <a:lnTo>
                    <a:pt x="657" y="311"/>
                  </a:lnTo>
                  <a:lnTo>
                    <a:pt x="657" y="329"/>
                  </a:lnTo>
                  <a:lnTo>
                    <a:pt x="657" y="329"/>
                  </a:lnTo>
                  <a:lnTo>
                    <a:pt x="657" y="346"/>
                  </a:lnTo>
                  <a:lnTo>
                    <a:pt x="655" y="362"/>
                  </a:lnTo>
                  <a:lnTo>
                    <a:pt x="654" y="379"/>
                  </a:lnTo>
                  <a:lnTo>
                    <a:pt x="650" y="395"/>
                  </a:lnTo>
                  <a:lnTo>
                    <a:pt x="647" y="411"/>
                  </a:lnTo>
                  <a:lnTo>
                    <a:pt x="642" y="427"/>
                  </a:lnTo>
                  <a:lnTo>
                    <a:pt x="631" y="456"/>
                  </a:lnTo>
                  <a:lnTo>
                    <a:pt x="618" y="486"/>
                  </a:lnTo>
                  <a:lnTo>
                    <a:pt x="602" y="513"/>
                  </a:lnTo>
                  <a:lnTo>
                    <a:pt x="582" y="538"/>
                  </a:lnTo>
                  <a:lnTo>
                    <a:pt x="561" y="561"/>
                  </a:lnTo>
                  <a:lnTo>
                    <a:pt x="537" y="583"/>
                  </a:lnTo>
                  <a:lnTo>
                    <a:pt x="512" y="602"/>
                  </a:lnTo>
                  <a:lnTo>
                    <a:pt x="485" y="618"/>
                  </a:lnTo>
                  <a:lnTo>
                    <a:pt x="457" y="631"/>
                  </a:lnTo>
                  <a:lnTo>
                    <a:pt x="426" y="643"/>
                  </a:lnTo>
                  <a:lnTo>
                    <a:pt x="411" y="647"/>
                  </a:lnTo>
                  <a:lnTo>
                    <a:pt x="395" y="651"/>
                  </a:lnTo>
                  <a:lnTo>
                    <a:pt x="379" y="654"/>
                  </a:lnTo>
                  <a:lnTo>
                    <a:pt x="363" y="655"/>
                  </a:lnTo>
                  <a:lnTo>
                    <a:pt x="345" y="657"/>
                  </a:lnTo>
                  <a:lnTo>
                    <a:pt x="329" y="658"/>
                  </a:lnTo>
                  <a:lnTo>
                    <a:pt x="329" y="658"/>
                  </a:lnTo>
                  <a:close/>
                  <a:moveTo>
                    <a:pt x="329" y="37"/>
                  </a:moveTo>
                  <a:lnTo>
                    <a:pt x="329" y="37"/>
                  </a:lnTo>
                  <a:lnTo>
                    <a:pt x="300" y="39"/>
                  </a:lnTo>
                  <a:lnTo>
                    <a:pt x="270" y="44"/>
                  </a:lnTo>
                  <a:lnTo>
                    <a:pt x="242" y="51"/>
                  </a:lnTo>
                  <a:lnTo>
                    <a:pt x="215" y="60"/>
                  </a:lnTo>
                  <a:lnTo>
                    <a:pt x="189" y="72"/>
                  </a:lnTo>
                  <a:lnTo>
                    <a:pt x="167" y="87"/>
                  </a:lnTo>
                  <a:lnTo>
                    <a:pt x="144" y="105"/>
                  </a:lnTo>
                  <a:lnTo>
                    <a:pt x="122" y="123"/>
                  </a:lnTo>
                  <a:lnTo>
                    <a:pt x="103" y="144"/>
                  </a:lnTo>
                  <a:lnTo>
                    <a:pt x="87" y="166"/>
                  </a:lnTo>
                  <a:lnTo>
                    <a:pt x="73" y="191"/>
                  </a:lnTo>
                  <a:lnTo>
                    <a:pt x="60" y="216"/>
                  </a:lnTo>
                  <a:lnTo>
                    <a:pt x="51" y="243"/>
                  </a:lnTo>
                  <a:lnTo>
                    <a:pt x="43" y="270"/>
                  </a:lnTo>
                  <a:lnTo>
                    <a:pt x="39" y="299"/>
                  </a:lnTo>
                  <a:lnTo>
                    <a:pt x="38" y="329"/>
                  </a:lnTo>
                  <a:lnTo>
                    <a:pt x="38" y="329"/>
                  </a:lnTo>
                  <a:lnTo>
                    <a:pt x="39" y="358"/>
                  </a:lnTo>
                  <a:lnTo>
                    <a:pt x="43" y="388"/>
                  </a:lnTo>
                  <a:lnTo>
                    <a:pt x="51" y="415"/>
                  </a:lnTo>
                  <a:lnTo>
                    <a:pt x="60" y="442"/>
                  </a:lnTo>
                  <a:lnTo>
                    <a:pt x="73" y="467"/>
                  </a:lnTo>
                  <a:lnTo>
                    <a:pt x="87" y="491"/>
                  </a:lnTo>
                  <a:lnTo>
                    <a:pt x="103" y="514"/>
                  </a:lnTo>
                  <a:lnTo>
                    <a:pt x="122" y="534"/>
                  </a:lnTo>
                  <a:lnTo>
                    <a:pt x="144" y="553"/>
                  </a:lnTo>
                  <a:lnTo>
                    <a:pt x="167" y="571"/>
                  </a:lnTo>
                  <a:lnTo>
                    <a:pt x="189" y="585"/>
                  </a:lnTo>
                  <a:lnTo>
                    <a:pt x="215" y="597"/>
                  </a:lnTo>
                  <a:lnTo>
                    <a:pt x="242" y="607"/>
                  </a:lnTo>
                  <a:lnTo>
                    <a:pt x="270" y="614"/>
                  </a:lnTo>
                  <a:lnTo>
                    <a:pt x="300" y="619"/>
                  </a:lnTo>
                  <a:lnTo>
                    <a:pt x="329" y="620"/>
                  </a:lnTo>
                  <a:lnTo>
                    <a:pt x="329" y="620"/>
                  </a:lnTo>
                  <a:lnTo>
                    <a:pt x="359" y="619"/>
                  </a:lnTo>
                  <a:lnTo>
                    <a:pt x="387" y="614"/>
                  </a:lnTo>
                  <a:lnTo>
                    <a:pt x="415" y="607"/>
                  </a:lnTo>
                  <a:lnTo>
                    <a:pt x="442" y="597"/>
                  </a:lnTo>
                  <a:lnTo>
                    <a:pt x="467" y="585"/>
                  </a:lnTo>
                  <a:lnTo>
                    <a:pt x="492" y="571"/>
                  </a:lnTo>
                  <a:lnTo>
                    <a:pt x="513" y="553"/>
                  </a:lnTo>
                  <a:lnTo>
                    <a:pt x="535" y="534"/>
                  </a:lnTo>
                  <a:lnTo>
                    <a:pt x="553" y="514"/>
                  </a:lnTo>
                  <a:lnTo>
                    <a:pt x="570" y="491"/>
                  </a:lnTo>
                  <a:lnTo>
                    <a:pt x="584" y="467"/>
                  </a:lnTo>
                  <a:lnTo>
                    <a:pt x="596" y="442"/>
                  </a:lnTo>
                  <a:lnTo>
                    <a:pt x="607" y="415"/>
                  </a:lnTo>
                  <a:lnTo>
                    <a:pt x="614" y="388"/>
                  </a:lnTo>
                  <a:lnTo>
                    <a:pt x="618" y="358"/>
                  </a:lnTo>
                  <a:lnTo>
                    <a:pt x="619" y="329"/>
                  </a:lnTo>
                  <a:lnTo>
                    <a:pt x="619" y="329"/>
                  </a:lnTo>
                  <a:lnTo>
                    <a:pt x="618" y="299"/>
                  </a:lnTo>
                  <a:lnTo>
                    <a:pt x="614" y="270"/>
                  </a:lnTo>
                  <a:lnTo>
                    <a:pt x="607" y="243"/>
                  </a:lnTo>
                  <a:lnTo>
                    <a:pt x="596" y="216"/>
                  </a:lnTo>
                  <a:lnTo>
                    <a:pt x="584" y="191"/>
                  </a:lnTo>
                  <a:lnTo>
                    <a:pt x="570" y="166"/>
                  </a:lnTo>
                  <a:lnTo>
                    <a:pt x="553" y="144"/>
                  </a:lnTo>
                  <a:lnTo>
                    <a:pt x="535" y="123"/>
                  </a:lnTo>
                  <a:lnTo>
                    <a:pt x="513" y="105"/>
                  </a:lnTo>
                  <a:lnTo>
                    <a:pt x="492" y="87"/>
                  </a:lnTo>
                  <a:lnTo>
                    <a:pt x="467" y="72"/>
                  </a:lnTo>
                  <a:lnTo>
                    <a:pt x="442" y="60"/>
                  </a:lnTo>
                  <a:lnTo>
                    <a:pt x="415" y="51"/>
                  </a:lnTo>
                  <a:lnTo>
                    <a:pt x="387" y="44"/>
                  </a:lnTo>
                  <a:lnTo>
                    <a:pt x="359" y="39"/>
                  </a:lnTo>
                  <a:lnTo>
                    <a:pt x="329" y="37"/>
                  </a:lnTo>
                  <a:lnTo>
                    <a:pt x="329"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grpSp>
          <p:nvGrpSpPr>
            <p:cNvPr id="103" name="Group 102">
              <a:extLst>
                <a:ext uri="{FF2B5EF4-FFF2-40B4-BE49-F238E27FC236}">
                  <a16:creationId xmlns:a16="http://schemas.microsoft.com/office/drawing/2014/main" id="{4832B4B6-A3B6-468C-BBF1-87674059258D}"/>
                </a:ext>
              </a:extLst>
            </p:cNvPr>
            <p:cNvGrpSpPr>
              <a:grpSpLocks noChangeAspect="1"/>
            </p:cNvGrpSpPr>
            <p:nvPr/>
          </p:nvGrpSpPr>
          <p:grpSpPr>
            <a:xfrm>
              <a:off x="1468431" y="6039610"/>
              <a:ext cx="227893" cy="227893"/>
              <a:chOff x="8621713" y="4306888"/>
              <a:chExt cx="241300" cy="241300"/>
            </a:xfrm>
          </p:grpSpPr>
          <p:sp>
            <p:nvSpPr>
              <p:cNvPr id="104" name="Freeform 217">
                <a:extLst>
                  <a:ext uri="{FF2B5EF4-FFF2-40B4-BE49-F238E27FC236}">
                    <a16:creationId xmlns:a16="http://schemas.microsoft.com/office/drawing/2014/main" id="{08DE693A-8D90-46C5-B66B-45DFDE11533F}"/>
                  </a:ext>
                </a:extLst>
              </p:cNvPr>
              <p:cNvSpPr>
                <a:spLocks noEditPoints="1"/>
              </p:cNvSpPr>
              <p:nvPr/>
            </p:nvSpPr>
            <p:spPr bwMode="auto">
              <a:xfrm>
                <a:off x="8621713" y="4306888"/>
                <a:ext cx="241300" cy="241300"/>
              </a:xfrm>
              <a:custGeom>
                <a:avLst/>
                <a:gdLst>
                  <a:gd name="T0" fmla="*/ 257 w 304"/>
                  <a:gd name="T1" fmla="*/ 102 h 304"/>
                  <a:gd name="T2" fmla="*/ 257 w 304"/>
                  <a:gd name="T3" fmla="*/ 10 h 304"/>
                  <a:gd name="T4" fmla="*/ 254 w 304"/>
                  <a:gd name="T5" fmla="*/ 3 h 304"/>
                  <a:gd name="T6" fmla="*/ 247 w 304"/>
                  <a:gd name="T7" fmla="*/ 0 h 304"/>
                  <a:gd name="T8" fmla="*/ 57 w 304"/>
                  <a:gd name="T9" fmla="*/ 0 h 304"/>
                  <a:gd name="T10" fmla="*/ 51 w 304"/>
                  <a:gd name="T11" fmla="*/ 3 h 304"/>
                  <a:gd name="T12" fmla="*/ 49 w 304"/>
                  <a:gd name="T13" fmla="*/ 10 h 304"/>
                  <a:gd name="T14" fmla="*/ 2 w 304"/>
                  <a:gd name="T15" fmla="*/ 195 h 304"/>
                  <a:gd name="T16" fmla="*/ 0 w 304"/>
                  <a:gd name="T17" fmla="*/ 198 h 304"/>
                  <a:gd name="T18" fmla="*/ 0 w 304"/>
                  <a:gd name="T19" fmla="*/ 294 h 304"/>
                  <a:gd name="T20" fmla="*/ 2 w 304"/>
                  <a:gd name="T21" fmla="*/ 298 h 304"/>
                  <a:gd name="T22" fmla="*/ 6 w 304"/>
                  <a:gd name="T23" fmla="*/ 302 h 304"/>
                  <a:gd name="T24" fmla="*/ 294 w 304"/>
                  <a:gd name="T25" fmla="*/ 304 h 304"/>
                  <a:gd name="T26" fmla="*/ 298 w 304"/>
                  <a:gd name="T27" fmla="*/ 302 h 304"/>
                  <a:gd name="T28" fmla="*/ 304 w 304"/>
                  <a:gd name="T29" fmla="*/ 298 h 304"/>
                  <a:gd name="T30" fmla="*/ 304 w 304"/>
                  <a:gd name="T31" fmla="*/ 199 h 304"/>
                  <a:gd name="T32" fmla="*/ 304 w 304"/>
                  <a:gd name="T33" fmla="*/ 198 h 304"/>
                  <a:gd name="T34" fmla="*/ 302 w 304"/>
                  <a:gd name="T35" fmla="*/ 195 h 304"/>
                  <a:gd name="T36" fmla="*/ 49 w 304"/>
                  <a:gd name="T37" fmla="*/ 191 h 304"/>
                  <a:gd name="T38" fmla="*/ 49 w 304"/>
                  <a:gd name="T39" fmla="*/ 142 h 304"/>
                  <a:gd name="T40" fmla="*/ 66 w 304"/>
                  <a:gd name="T41" fmla="*/ 191 h 304"/>
                  <a:gd name="T42" fmla="*/ 238 w 304"/>
                  <a:gd name="T43" fmla="*/ 19 h 304"/>
                  <a:gd name="T44" fmla="*/ 200 w 304"/>
                  <a:gd name="T45" fmla="*/ 191 h 304"/>
                  <a:gd name="T46" fmla="*/ 196 w 304"/>
                  <a:gd name="T47" fmla="*/ 191 h 304"/>
                  <a:gd name="T48" fmla="*/ 191 w 304"/>
                  <a:gd name="T49" fmla="*/ 196 h 304"/>
                  <a:gd name="T50" fmla="*/ 191 w 304"/>
                  <a:gd name="T51" fmla="*/ 228 h 304"/>
                  <a:gd name="T52" fmla="*/ 114 w 304"/>
                  <a:gd name="T53" fmla="*/ 199 h 304"/>
                  <a:gd name="T54" fmla="*/ 113 w 304"/>
                  <a:gd name="T55" fmla="*/ 196 h 304"/>
                  <a:gd name="T56" fmla="*/ 109 w 304"/>
                  <a:gd name="T57" fmla="*/ 191 h 304"/>
                  <a:gd name="T58" fmla="*/ 105 w 304"/>
                  <a:gd name="T59" fmla="*/ 191 h 304"/>
                  <a:gd name="T60" fmla="*/ 257 w 304"/>
                  <a:gd name="T61" fmla="*/ 142 h 304"/>
                  <a:gd name="T62" fmla="*/ 257 w 304"/>
                  <a:gd name="T63" fmla="*/ 191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4" h="304">
                    <a:moveTo>
                      <a:pt x="302" y="195"/>
                    </a:moveTo>
                    <a:lnTo>
                      <a:pt x="257" y="102"/>
                    </a:lnTo>
                    <a:lnTo>
                      <a:pt x="257" y="10"/>
                    </a:lnTo>
                    <a:lnTo>
                      <a:pt x="257" y="10"/>
                    </a:lnTo>
                    <a:lnTo>
                      <a:pt x="255" y="5"/>
                    </a:lnTo>
                    <a:lnTo>
                      <a:pt x="254" y="3"/>
                    </a:lnTo>
                    <a:lnTo>
                      <a:pt x="251" y="1"/>
                    </a:lnTo>
                    <a:lnTo>
                      <a:pt x="247" y="0"/>
                    </a:lnTo>
                    <a:lnTo>
                      <a:pt x="57" y="0"/>
                    </a:lnTo>
                    <a:lnTo>
                      <a:pt x="57" y="0"/>
                    </a:lnTo>
                    <a:lnTo>
                      <a:pt x="54" y="1"/>
                    </a:lnTo>
                    <a:lnTo>
                      <a:pt x="51" y="3"/>
                    </a:lnTo>
                    <a:lnTo>
                      <a:pt x="49" y="5"/>
                    </a:lnTo>
                    <a:lnTo>
                      <a:pt x="49" y="10"/>
                    </a:lnTo>
                    <a:lnTo>
                      <a:pt x="49" y="102"/>
                    </a:lnTo>
                    <a:lnTo>
                      <a:pt x="2" y="195"/>
                    </a:lnTo>
                    <a:lnTo>
                      <a:pt x="2" y="195"/>
                    </a:lnTo>
                    <a:lnTo>
                      <a:pt x="0" y="198"/>
                    </a:lnTo>
                    <a:lnTo>
                      <a:pt x="0" y="199"/>
                    </a:lnTo>
                    <a:lnTo>
                      <a:pt x="0" y="294"/>
                    </a:lnTo>
                    <a:lnTo>
                      <a:pt x="0" y="294"/>
                    </a:lnTo>
                    <a:lnTo>
                      <a:pt x="2" y="298"/>
                    </a:lnTo>
                    <a:lnTo>
                      <a:pt x="3" y="301"/>
                    </a:lnTo>
                    <a:lnTo>
                      <a:pt x="6" y="302"/>
                    </a:lnTo>
                    <a:lnTo>
                      <a:pt x="10" y="304"/>
                    </a:lnTo>
                    <a:lnTo>
                      <a:pt x="294" y="304"/>
                    </a:lnTo>
                    <a:lnTo>
                      <a:pt x="294" y="304"/>
                    </a:lnTo>
                    <a:lnTo>
                      <a:pt x="298" y="302"/>
                    </a:lnTo>
                    <a:lnTo>
                      <a:pt x="301" y="301"/>
                    </a:lnTo>
                    <a:lnTo>
                      <a:pt x="304" y="298"/>
                    </a:lnTo>
                    <a:lnTo>
                      <a:pt x="304" y="294"/>
                    </a:lnTo>
                    <a:lnTo>
                      <a:pt x="304" y="199"/>
                    </a:lnTo>
                    <a:lnTo>
                      <a:pt x="304" y="199"/>
                    </a:lnTo>
                    <a:lnTo>
                      <a:pt x="304" y="198"/>
                    </a:lnTo>
                    <a:lnTo>
                      <a:pt x="302" y="195"/>
                    </a:lnTo>
                    <a:lnTo>
                      <a:pt x="302" y="195"/>
                    </a:lnTo>
                    <a:close/>
                    <a:moveTo>
                      <a:pt x="49" y="142"/>
                    </a:moveTo>
                    <a:lnTo>
                      <a:pt x="49" y="191"/>
                    </a:lnTo>
                    <a:lnTo>
                      <a:pt x="24" y="191"/>
                    </a:lnTo>
                    <a:lnTo>
                      <a:pt x="49" y="142"/>
                    </a:lnTo>
                    <a:close/>
                    <a:moveTo>
                      <a:pt x="105" y="191"/>
                    </a:moveTo>
                    <a:lnTo>
                      <a:pt x="66" y="191"/>
                    </a:lnTo>
                    <a:lnTo>
                      <a:pt x="66" y="19"/>
                    </a:lnTo>
                    <a:lnTo>
                      <a:pt x="238" y="19"/>
                    </a:lnTo>
                    <a:lnTo>
                      <a:pt x="238" y="191"/>
                    </a:lnTo>
                    <a:lnTo>
                      <a:pt x="200" y="191"/>
                    </a:lnTo>
                    <a:lnTo>
                      <a:pt x="200" y="191"/>
                    </a:lnTo>
                    <a:lnTo>
                      <a:pt x="196" y="191"/>
                    </a:lnTo>
                    <a:lnTo>
                      <a:pt x="194" y="194"/>
                    </a:lnTo>
                    <a:lnTo>
                      <a:pt x="191" y="196"/>
                    </a:lnTo>
                    <a:lnTo>
                      <a:pt x="191" y="199"/>
                    </a:lnTo>
                    <a:lnTo>
                      <a:pt x="191" y="228"/>
                    </a:lnTo>
                    <a:lnTo>
                      <a:pt x="114" y="228"/>
                    </a:lnTo>
                    <a:lnTo>
                      <a:pt x="114" y="199"/>
                    </a:lnTo>
                    <a:lnTo>
                      <a:pt x="114" y="199"/>
                    </a:lnTo>
                    <a:lnTo>
                      <a:pt x="113" y="196"/>
                    </a:lnTo>
                    <a:lnTo>
                      <a:pt x="112" y="194"/>
                    </a:lnTo>
                    <a:lnTo>
                      <a:pt x="109" y="191"/>
                    </a:lnTo>
                    <a:lnTo>
                      <a:pt x="105" y="191"/>
                    </a:lnTo>
                    <a:lnTo>
                      <a:pt x="105" y="191"/>
                    </a:lnTo>
                    <a:close/>
                    <a:moveTo>
                      <a:pt x="257" y="191"/>
                    </a:moveTo>
                    <a:lnTo>
                      <a:pt x="257" y="142"/>
                    </a:lnTo>
                    <a:lnTo>
                      <a:pt x="281" y="191"/>
                    </a:lnTo>
                    <a:lnTo>
                      <a:pt x="257" y="1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105" name="Freeform 218">
                <a:extLst>
                  <a:ext uri="{FF2B5EF4-FFF2-40B4-BE49-F238E27FC236}">
                    <a16:creationId xmlns:a16="http://schemas.microsoft.com/office/drawing/2014/main" id="{7E651E20-58EB-43AD-A9B1-EBEEA3F29750}"/>
                  </a:ext>
                </a:extLst>
              </p:cNvPr>
              <p:cNvSpPr>
                <a:spLocks/>
              </p:cNvSpPr>
              <p:nvPr/>
            </p:nvSpPr>
            <p:spPr bwMode="auto">
              <a:xfrm>
                <a:off x="8697913" y="4346575"/>
                <a:ext cx="88900" cy="12700"/>
              </a:xfrm>
              <a:custGeom>
                <a:avLst/>
                <a:gdLst>
                  <a:gd name="T0" fmla="*/ 8 w 111"/>
                  <a:gd name="T1" fmla="*/ 16 h 16"/>
                  <a:gd name="T2" fmla="*/ 103 w 111"/>
                  <a:gd name="T3" fmla="*/ 16 h 16"/>
                  <a:gd name="T4" fmla="*/ 103 w 111"/>
                  <a:gd name="T5" fmla="*/ 16 h 16"/>
                  <a:gd name="T6" fmla="*/ 106 w 111"/>
                  <a:gd name="T7" fmla="*/ 15 h 16"/>
                  <a:gd name="T8" fmla="*/ 109 w 111"/>
                  <a:gd name="T9" fmla="*/ 13 h 16"/>
                  <a:gd name="T10" fmla="*/ 110 w 111"/>
                  <a:gd name="T11" fmla="*/ 11 h 16"/>
                  <a:gd name="T12" fmla="*/ 111 w 111"/>
                  <a:gd name="T13" fmla="*/ 8 h 16"/>
                  <a:gd name="T14" fmla="*/ 111 w 111"/>
                  <a:gd name="T15" fmla="*/ 8 h 16"/>
                  <a:gd name="T16" fmla="*/ 110 w 111"/>
                  <a:gd name="T17" fmla="*/ 4 h 16"/>
                  <a:gd name="T18" fmla="*/ 109 w 111"/>
                  <a:gd name="T19" fmla="*/ 2 h 16"/>
                  <a:gd name="T20" fmla="*/ 106 w 111"/>
                  <a:gd name="T21" fmla="*/ 0 h 16"/>
                  <a:gd name="T22" fmla="*/ 103 w 111"/>
                  <a:gd name="T23" fmla="*/ 0 h 16"/>
                  <a:gd name="T24" fmla="*/ 8 w 111"/>
                  <a:gd name="T25" fmla="*/ 0 h 16"/>
                  <a:gd name="T26" fmla="*/ 8 w 111"/>
                  <a:gd name="T27" fmla="*/ 0 h 16"/>
                  <a:gd name="T28" fmla="*/ 5 w 111"/>
                  <a:gd name="T29" fmla="*/ 0 h 16"/>
                  <a:gd name="T30" fmla="*/ 3 w 111"/>
                  <a:gd name="T31" fmla="*/ 2 h 16"/>
                  <a:gd name="T32" fmla="*/ 0 w 111"/>
                  <a:gd name="T33" fmla="*/ 4 h 16"/>
                  <a:gd name="T34" fmla="*/ 0 w 111"/>
                  <a:gd name="T35" fmla="*/ 8 h 16"/>
                  <a:gd name="T36" fmla="*/ 0 w 111"/>
                  <a:gd name="T37" fmla="*/ 8 h 16"/>
                  <a:gd name="T38" fmla="*/ 0 w 111"/>
                  <a:gd name="T39" fmla="*/ 11 h 16"/>
                  <a:gd name="T40" fmla="*/ 3 w 111"/>
                  <a:gd name="T41" fmla="*/ 13 h 16"/>
                  <a:gd name="T42" fmla="*/ 5 w 111"/>
                  <a:gd name="T43" fmla="*/ 15 h 16"/>
                  <a:gd name="T44" fmla="*/ 8 w 111"/>
                  <a:gd name="T45" fmla="*/ 16 h 16"/>
                  <a:gd name="T46" fmla="*/ 8 w 111"/>
                  <a:gd name="T4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1" h="16">
                    <a:moveTo>
                      <a:pt x="8" y="16"/>
                    </a:moveTo>
                    <a:lnTo>
                      <a:pt x="103" y="16"/>
                    </a:lnTo>
                    <a:lnTo>
                      <a:pt x="103" y="16"/>
                    </a:lnTo>
                    <a:lnTo>
                      <a:pt x="106" y="15"/>
                    </a:lnTo>
                    <a:lnTo>
                      <a:pt x="109" y="13"/>
                    </a:lnTo>
                    <a:lnTo>
                      <a:pt x="110" y="11"/>
                    </a:lnTo>
                    <a:lnTo>
                      <a:pt x="111" y="8"/>
                    </a:lnTo>
                    <a:lnTo>
                      <a:pt x="111" y="8"/>
                    </a:lnTo>
                    <a:lnTo>
                      <a:pt x="110" y="4"/>
                    </a:lnTo>
                    <a:lnTo>
                      <a:pt x="109" y="2"/>
                    </a:lnTo>
                    <a:lnTo>
                      <a:pt x="106" y="0"/>
                    </a:lnTo>
                    <a:lnTo>
                      <a:pt x="103" y="0"/>
                    </a:lnTo>
                    <a:lnTo>
                      <a:pt x="8" y="0"/>
                    </a:lnTo>
                    <a:lnTo>
                      <a:pt x="8" y="0"/>
                    </a:lnTo>
                    <a:lnTo>
                      <a:pt x="5" y="0"/>
                    </a:lnTo>
                    <a:lnTo>
                      <a:pt x="3" y="2"/>
                    </a:lnTo>
                    <a:lnTo>
                      <a:pt x="0" y="4"/>
                    </a:lnTo>
                    <a:lnTo>
                      <a:pt x="0" y="8"/>
                    </a:lnTo>
                    <a:lnTo>
                      <a:pt x="0" y="8"/>
                    </a:lnTo>
                    <a:lnTo>
                      <a:pt x="0" y="11"/>
                    </a:lnTo>
                    <a:lnTo>
                      <a:pt x="3" y="13"/>
                    </a:lnTo>
                    <a:lnTo>
                      <a:pt x="5" y="15"/>
                    </a:lnTo>
                    <a:lnTo>
                      <a:pt x="8" y="16"/>
                    </a:lnTo>
                    <a:lnTo>
                      <a:pt x="8"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106" name="Freeform 219">
                <a:extLst>
                  <a:ext uri="{FF2B5EF4-FFF2-40B4-BE49-F238E27FC236}">
                    <a16:creationId xmlns:a16="http://schemas.microsoft.com/office/drawing/2014/main" id="{762894CD-FF2D-4C18-8FC8-A004E3C3DF76}"/>
                  </a:ext>
                </a:extLst>
              </p:cNvPr>
              <p:cNvSpPr>
                <a:spLocks/>
              </p:cNvSpPr>
              <p:nvPr/>
            </p:nvSpPr>
            <p:spPr bwMode="auto">
              <a:xfrm>
                <a:off x="8697913" y="4383088"/>
                <a:ext cx="88900" cy="12700"/>
              </a:xfrm>
              <a:custGeom>
                <a:avLst/>
                <a:gdLst>
                  <a:gd name="T0" fmla="*/ 8 w 111"/>
                  <a:gd name="T1" fmla="*/ 16 h 16"/>
                  <a:gd name="T2" fmla="*/ 103 w 111"/>
                  <a:gd name="T3" fmla="*/ 16 h 16"/>
                  <a:gd name="T4" fmla="*/ 103 w 111"/>
                  <a:gd name="T5" fmla="*/ 16 h 16"/>
                  <a:gd name="T6" fmla="*/ 106 w 111"/>
                  <a:gd name="T7" fmla="*/ 15 h 16"/>
                  <a:gd name="T8" fmla="*/ 109 w 111"/>
                  <a:gd name="T9" fmla="*/ 13 h 16"/>
                  <a:gd name="T10" fmla="*/ 110 w 111"/>
                  <a:gd name="T11" fmla="*/ 11 h 16"/>
                  <a:gd name="T12" fmla="*/ 111 w 111"/>
                  <a:gd name="T13" fmla="*/ 8 h 16"/>
                  <a:gd name="T14" fmla="*/ 111 w 111"/>
                  <a:gd name="T15" fmla="*/ 8 h 16"/>
                  <a:gd name="T16" fmla="*/ 110 w 111"/>
                  <a:gd name="T17" fmla="*/ 4 h 16"/>
                  <a:gd name="T18" fmla="*/ 109 w 111"/>
                  <a:gd name="T19" fmla="*/ 1 h 16"/>
                  <a:gd name="T20" fmla="*/ 106 w 111"/>
                  <a:gd name="T21" fmla="*/ 0 h 16"/>
                  <a:gd name="T22" fmla="*/ 103 w 111"/>
                  <a:gd name="T23" fmla="*/ 0 h 16"/>
                  <a:gd name="T24" fmla="*/ 8 w 111"/>
                  <a:gd name="T25" fmla="*/ 0 h 16"/>
                  <a:gd name="T26" fmla="*/ 8 w 111"/>
                  <a:gd name="T27" fmla="*/ 0 h 16"/>
                  <a:gd name="T28" fmla="*/ 5 w 111"/>
                  <a:gd name="T29" fmla="*/ 0 h 16"/>
                  <a:gd name="T30" fmla="*/ 3 w 111"/>
                  <a:gd name="T31" fmla="*/ 1 h 16"/>
                  <a:gd name="T32" fmla="*/ 0 w 111"/>
                  <a:gd name="T33" fmla="*/ 4 h 16"/>
                  <a:gd name="T34" fmla="*/ 0 w 111"/>
                  <a:gd name="T35" fmla="*/ 8 h 16"/>
                  <a:gd name="T36" fmla="*/ 0 w 111"/>
                  <a:gd name="T37" fmla="*/ 8 h 16"/>
                  <a:gd name="T38" fmla="*/ 0 w 111"/>
                  <a:gd name="T39" fmla="*/ 11 h 16"/>
                  <a:gd name="T40" fmla="*/ 3 w 111"/>
                  <a:gd name="T41" fmla="*/ 13 h 16"/>
                  <a:gd name="T42" fmla="*/ 5 w 111"/>
                  <a:gd name="T43" fmla="*/ 15 h 16"/>
                  <a:gd name="T44" fmla="*/ 8 w 111"/>
                  <a:gd name="T45" fmla="*/ 16 h 16"/>
                  <a:gd name="T46" fmla="*/ 8 w 111"/>
                  <a:gd name="T4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1" h="16">
                    <a:moveTo>
                      <a:pt x="8" y="16"/>
                    </a:moveTo>
                    <a:lnTo>
                      <a:pt x="103" y="16"/>
                    </a:lnTo>
                    <a:lnTo>
                      <a:pt x="103" y="16"/>
                    </a:lnTo>
                    <a:lnTo>
                      <a:pt x="106" y="15"/>
                    </a:lnTo>
                    <a:lnTo>
                      <a:pt x="109" y="13"/>
                    </a:lnTo>
                    <a:lnTo>
                      <a:pt x="110" y="11"/>
                    </a:lnTo>
                    <a:lnTo>
                      <a:pt x="111" y="8"/>
                    </a:lnTo>
                    <a:lnTo>
                      <a:pt x="111" y="8"/>
                    </a:lnTo>
                    <a:lnTo>
                      <a:pt x="110" y="4"/>
                    </a:lnTo>
                    <a:lnTo>
                      <a:pt x="109" y="1"/>
                    </a:lnTo>
                    <a:lnTo>
                      <a:pt x="106" y="0"/>
                    </a:lnTo>
                    <a:lnTo>
                      <a:pt x="103" y="0"/>
                    </a:lnTo>
                    <a:lnTo>
                      <a:pt x="8" y="0"/>
                    </a:lnTo>
                    <a:lnTo>
                      <a:pt x="8" y="0"/>
                    </a:lnTo>
                    <a:lnTo>
                      <a:pt x="5" y="0"/>
                    </a:lnTo>
                    <a:lnTo>
                      <a:pt x="3" y="1"/>
                    </a:lnTo>
                    <a:lnTo>
                      <a:pt x="0" y="4"/>
                    </a:lnTo>
                    <a:lnTo>
                      <a:pt x="0" y="8"/>
                    </a:lnTo>
                    <a:lnTo>
                      <a:pt x="0" y="8"/>
                    </a:lnTo>
                    <a:lnTo>
                      <a:pt x="0" y="11"/>
                    </a:lnTo>
                    <a:lnTo>
                      <a:pt x="3" y="13"/>
                    </a:lnTo>
                    <a:lnTo>
                      <a:pt x="5" y="15"/>
                    </a:lnTo>
                    <a:lnTo>
                      <a:pt x="8" y="16"/>
                    </a:lnTo>
                    <a:lnTo>
                      <a:pt x="8"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sp>
            <p:nvSpPr>
              <p:cNvPr id="107" name="Freeform 220">
                <a:extLst>
                  <a:ext uri="{FF2B5EF4-FFF2-40B4-BE49-F238E27FC236}">
                    <a16:creationId xmlns:a16="http://schemas.microsoft.com/office/drawing/2014/main" id="{A04BE62E-FEF1-49ED-9BF2-45AD8DA15388}"/>
                  </a:ext>
                </a:extLst>
              </p:cNvPr>
              <p:cNvSpPr>
                <a:spLocks/>
              </p:cNvSpPr>
              <p:nvPr/>
            </p:nvSpPr>
            <p:spPr bwMode="auto">
              <a:xfrm>
                <a:off x="8697913" y="4421188"/>
                <a:ext cx="50800" cy="12700"/>
              </a:xfrm>
              <a:custGeom>
                <a:avLst/>
                <a:gdLst>
                  <a:gd name="T0" fmla="*/ 63 w 63"/>
                  <a:gd name="T1" fmla="*/ 8 h 16"/>
                  <a:gd name="T2" fmla="*/ 63 w 63"/>
                  <a:gd name="T3" fmla="*/ 8 h 16"/>
                  <a:gd name="T4" fmla="*/ 63 w 63"/>
                  <a:gd name="T5" fmla="*/ 5 h 16"/>
                  <a:gd name="T6" fmla="*/ 60 w 63"/>
                  <a:gd name="T7" fmla="*/ 2 h 16"/>
                  <a:gd name="T8" fmla="*/ 59 w 63"/>
                  <a:gd name="T9" fmla="*/ 1 h 16"/>
                  <a:gd name="T10" fmla="*/ 55 w 63"/>
                  <a:gd name="T11" fmla="*/ 0 h 16"/>
                  <a:gd name="T12" fmla="*/ 8 w 63"/>
                  <a:gd name="T13" fmla="*/ 0 h 16"/>
                  <a:gd name="T14" fmla="*/ 8 w 63"/>
                  <a:gd name="T15" fmla="*/ 0 h 16"/>
                  <a:gd name="T16" fmla="*/ 5 w 63"/>
                  <a:gd name="T17" fmla="*/ 1 h 16"/>
                  <a:gd name="T18" fmla="*/ 3 w 63"/>
                  <a:gd name="T19" fmla="*/ 2 h 16"/>
                  <a:gd name="T20" fmla="*/ 0 w 63"/>
                  <a:gd name="T21" fmla="*/ 5 h 16"/>
                  <a:gd name="T22" fmla="*/ 0 w 63"/>
                  <a:gd name="T23" fmla="*/ 8 h 16"/>
                  <a:gd name="T24" fmla="*/ 0 w 63"/>
                  <a:gd name="T25" fmla="*/ 8 h 16"/>
                  <a:gd name="T26" fmla="*/ 0 w 63"/>
                  <a:gd name="T27" fmla="*/ 11 h 16"/>
                  <a:gd name="T28" fmla="*/ 3 w 63"/>
                  <a:gd name="T29" fmla="*/ 13 h 16"/>
                  <a:gd name="T30" fmla="*/ 5 w 63"/>
                  <a:gd name="T31" fmla="*/ 16 h 16"/>
                  <a:gd name="T32" fmla="*/ 8 w 63"/>
                  <a:gd name="T33" fmla="*/ 16 h 16"/>
                  <a:gd name="T34" fmla="*/ 55 w 63"/>
                  <a:gd name="T35" fmla="*/ 16 h 16"/>
                  <a:gd name="T36" fmla="*/ 55 w 63"/>
                  <a:gd name="T37" fmla="*/ 16 h 16"/>
                  <a:gd name="T38" fmla="*/ 59 w 63"/>
                  <a:gd name="T39" fmla="*/ 16 h 16"/>
                  <a:gd name="T40" fmla="*/ 60 w 63"/>
                  <a:gd name="T41" fmla="*/ 13 h 16"/>
                  <a:gd name="T42" fmla="*/ 63 w 63"/>
                  <a:gd name="T43" fmla="*/ 11 h 16"/>
                  <a:gd name="T44" fmla="*/ 63 w 63"/>
                  <a:gd name="T45" fmla="*/ 8 h 16"/>
                  <a:gd name="T46" fmla="*/ 63 w 63"/>
                  <a:gd name="T47" fmla="*/ 8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3" h="16">
                    <a:moveTo>
                      <a:pt x="63" y="8"/>
                    </a:moveTo>
                    <a:lnTo>
                      <a:pt x="63" y="8"/>
                    </a:lnTo>
                    <a:lnTo>
                      <a:pt x="63" y="5"/>
                    </a:lnTo>
                    <a:lnTo>
                      <a:pt x="60" y="2"/>
                    </a:lnTo>
                    <a:lnTo>
                      <a:pt x="59" y="1"/>
                    </a:lnTo>
                    <a:lnTo>
                      <a:pt x="55" y="0"/>
                    </a:lnTo>
                    <a:lnTo>
                      <a:pt x="8" y="0"/>
                    </a:lnTo>
                    <a:lnTo>
                      <a:pt x="8" y="0"/>
                    </a:lnTo>
                    <a:lnTo>
                      <a:pt x="5" y="1"/>
                    </a:lnTo>
                    <a:lnTo>
                      <a:pt x="3" y="2"/>
                    </a:lnTo>
                    <a:lnTo>
                      <a:pt x="0" y="5"/>
                    </a:lnTo>
                    <a:lnTo>
                      <a:pt x="0" y="8"/>
                    </a:lnTo>
                    <a:lnTo>
                      <a:pt x="0" y="8"/>
                    </a:lnTo>
                    <a:lnTo>
                      <a:pt x="0" y="11"/>
                    </a:lnTo>
                    <a:lnTo>
                      <a:pt x="3" y="13"/>
                    </a:lnTo>
                    <a:lnTo>
                      <a:pt x="5" y="16"/>
                    </a:lnTo>
                    <a:lnTo>
                      <a:pt x="8" y="16"/>
                    </a:lnTo>
                    <a:lnTo>
                      <a:pt x="55" y="16"/>
                    </a:lnTo>
                    <a:lnTo>
                      <a:pt x="55" y="16"/>
                    </a:lnTo>
                    <a:lnTo>
                      <a:pt x="59" y="16"/>
                    </a:lnTo>
                    <a:lnTo>
                      <a:pt x="60" y="13"/>
                    </a:lnTo>
                    <a:lnTo>
                      <a:pt x="63" y="11"/>
                    </a:lnTo>
                    <a:lnTo>
                      <a:pt x="63" y="8"/>
                    </a:lnTo>
                    <a:lnTo>
                      <a:pt x="63"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mj-lt"/>
                  <a:ea typeface="+mn-ea"/>
                  <a:cs typeface="+mn-cs"/>
                </a:endParaRPr>
              </a:p>
            </p:txBody>
          </p:sp>
        </p:grpSp>
      </p:grpSp>
      <p:grpSp>
        <p:nvGrpSpPr>
          <p:cNvPr id="3" name="Group 2">
            <a:extLst>
              <a:ext uri="{FF2B5EF4-FFF2-40B4-BE49-F238E27FC236}">
                <a16:creationId xmlns:a16="http://schemas.microsoft.com/office/drawing/2014/main" id="{C018D15D-071B-4C7B-BA19-2060CE021006}"/>
              </a:ext>
            </a:extLst>
          </p:cNvPr>
          <p:cNvGrpSpPr/>
          <p:nvPr/>
        </p:nvGrpSpPr>
        <p:grpSpPr>
          <a:xfrm>
            <a:off x="686612" y="3534358"/>
            <a:ext cx="380898" cy="382060"/>
            <a:chOff x="675495" y="3195529"/>
            <a:chExt cx="380898" cy="382060"/>
          </a:xfrm>
        </p:grpSpPr>
        <p:sp>
          <p:nvSpPr>
            <p:cNvPr id="74" name="Freeform 81">
              <a:extLst>
                <a:ext uri="{FF2B5EF4-FFF2-40B4-BE49-F238E27FC236}">
                  <a16:creationId xmlns:a16="http://schemas.microsoft.com/office/drawing/2014/main" id="{AED3B2D4-8D26-4CCE-8E50-359908929CA4}"/>
                </a:ext>
              </a:extLst>
            </p:cNvPr>
            <p:cNvSpPr>
              <a:spLocks noEditPoints="1"/>
            </p:cNvSpPr>
            <p:nvPr/>
          </p:nvSpPr>
          <p:spPr bwMode="auto">
            <a:xfrm>
              <a:off x="675495" y="3195529"/>
              <a:ext cx="380898" cy="382060"/>
            </a:xfrm>
            <a:custGeom>
              <a:avLst/>
              <a:gdLst>
                <a:gd name="T0" fmla="*/ 312 w 657"/>
                <a:gd name="T1" fmla="*/ 657 h 658"/>
                <a:gd name="T2" fmla="*/ 262 w 657"/>
                <a:gd name="T3" fmla="*/ 651 h 658"/>
                <a:gd name="T4" fmla="*/ 200 w 657"/>
                <a:gd name="T5" fmla="*/ 631 h 658"/>
                <a:gd name="T6" fmla="*/ 120 w 657"/>
                <a:gd name="T7" fmla="*/ 583 h 658"/>
                <a:gd name="T8" fmla="*/ 56 w 657"/>
                <a:gd name="T9" fmla="*/ 513 h 658"/>
                <a:gd name="T10" fmla="*/ 15 w 657"/>
                <a:gd name="T11" fmla="*/ 427 h 658"/>
                <a:gd name="T12" fmla="*/ 4 w 657"/>
                <a:gd name="T13" fmla="*/ 379 h 658"/>
                <a:gd name="T14" fmla="*/ 0 w 657"/>
                <a:gd name="T15" fmla="*/ 329 h 658"/>
                <a:gd name="T16" fmla="*/ 1 w 657"/>
                <a:gd name="T17" fmla="*/ 295 h 658"/>
                <a:gd name="T18" fmla="*/ 11 w 657"/>
                <a:gd name="T19" fmla="*/ 247 h 658"/>
                <a:gd name="T20" fmla="*/ 39 w 657"/>
                <a:gd name="T21" fmla="*/ 172 h 658"/>
                <a:gd name="T22" fmla="*/ 97 w 657"/>
                <a:gd name="T23" fmla="*/ 96 h 658"/>
                <a:gd name="T24" fmla="*/ 172 w 657"/>
                <a:gd name="T25" fmla="*/ 40 h 658"/>
                <a:gd name="T26" fmla="*/ 247 w 657"/>
                <a:gd name="T27" fmla="*/ 11 h 658"/>
                <a:gd name="T28" fmla="*/ 296 w 657"/>
                <a:gd name="T29" fmla="*/ 2 h 658"/>
                <a:gd name="T30" fmla="*/ 329 w 657"/>
                <a:gd name="T31" fmla="*/ 0 h 658"/>
                <a:gd name="T32" fmla="*/ 379 w 657"/>
                <a:gd name="T33" fmla="*/ 4 h 658"/>
                <a:gd name="T34" fmla="*/ 426 w 657"/>
                <a:gd name="T35" fmla="*/ 15 h 658"/>
                <a:gd name="T36" fmla="*/ 512 w 657"/>
                <a:gd name="T37" fmla="*/ 56 h 658"/>
                <a:gd name="T38" fmla="*/ 582 w 657"/>
                <a:gd name="T39" fmla="*/ 119 h 658"/>
                <a:gd name="T40" fmla="*/ 631 w 657"/>
                <a:gd name="T41" fmla="*/ 201 h 658"/>
                <a:gd name="T42" fmla="*/ 650 w 657"/>
                <a:gd name="T43" fmla="*/ 263 h 658"/>
                <a:gd name="T44" fmla="*/ 657 w 657"/>
                <a:gd name="T45" fmla="*/ 311 h 658"/>
                <a:gd name="T46" fmla="*/ 657 w 657"/>
                <a:gd name="T47" fmla="*/ 346 h 658"/>
                <a:gd name="T48" fmla="*/ 650 w 657"/>
                <a:gd name="T49" fmla="*/ 395 h 658"/>
                <a:gd name="T50" fmla="*/ 631 w 657"/>
                <a:gd name="T51" fmla="*/ 456 h 658"/>
                <a:gd name="T52" fmla="*/ 582 w 657"/>
                <a:gd name="T53" fmla="*/ 538 h 658"/>
                <a:gd name="T54" fmla="*/ 512 w 657"/>
                <a:gd name="T55" fmla="*/ 602 h 658"/>
                <a:gd name="T56" fmla="*/ 426 w 657"/>
                <a:gd name="T57" fmla="*/ 643 h 658"/>
                <a:gd name="T58" fmla="*/ 379 w 657"/>
                <a:gd name="T59" fmla="*/ 654 h 658"/>
                <a:gd name="T60" fmla="*/ 329 w 657"/>
                <a:gd name="T61" fmla="*/ 658 h 658"/>
                <a:gd name="T62" fmla="*/ 329 w 657"/>
                <a:gd name="T63" fmla="*/ 37 h 658"/>
                <a:gd name="T64" fmla="*/ 242 w 657"/>
                <a:gd name="T65" fmla="*/ 51 h 658"/>
                <a:gd name="T66" fmla="*/ 167 w 657"/>
                <a:gd name="T67" fmla="*/ 87 h 658"/>
                <a:gd name="T68" fmla="*/ 103 w 657"/>
                <a:gd name="T69" fmla="*/ 144 h 658"/>
                <a:gd name="T70" fmla="*/ 60 w 657"/>
                <a:gd name="T71" fmla="*/ 216 h 658"/>
                <a:gd name="T72" fmla="*/ 39 w 657"/>
                <a:gd name="T73" fmla="*/ 299 h 658"/>
                <a:gd name="T74" fmla="*/ 39 w 657"/>
                <a:gd name="T75" fmla="*/ 358 h 658"/>
                <a:gd name="T76" fmla="*/ 60 w 657"/>
                <a:gd name="T77" fmla="*/ 442 h 658"/>
                <a:gd name="T78" fmla="*/ 103 w 657"/>
                <a:gd name="T79" fmla="*/ 514 h 658"/>
                <a:gd name="T80" fmla="*/ 167 w 657"/>
                <a:gd name="T81" fmla="*/ 571 h 658"/>
                <a:gd name="T82" fmla="*/ 242 w 657"/>
                <a:gd name="T83" fmla="*/ 607 h 658"/>
                <a:gd name="T84" fmla="*/ 329 w 657"/>
                <a:gd name="T85" fmla="*/ 620 h 658"/>
                <a:gd name="T86" fmla="*/ 387 w 657"/>
                <a:gd name="T87" fmla="*/ 614 h 658"/>
                <a:gd name="T88" fmla="*/ 467 w 657"/>
                <a:gd name="T89" fmla="*/ 585 h 658"/>
                <a:gd name="T90" fmla="*/ 535 w 657"/>
                <a:gd name="T91" fmla="*/ 534 h 658"/>
                <a:gd name="T92" fmla="*/ 584 w 657"/>
                <a:gd name="T93" fmla="*/ 467 h 658"/>
                <a:gd name="T94" fmla="*/ 614 w 657"/>
                <a:gd name="T95" fmla="*/ 388 h 658"/>
                <a:gd name="T96" fmla="*/ 619 w 657"/>
                <a:gd name="T97" fmla="*/ 329 h 658"/>
                <a:gd name="T98" fmla="*/ 607 w 657"/>
                <a:gd name="T99" fmla="*/ 243 h 658"/>
                <a:gd name="T100" fmla="*/ 570 w 657"/>
                <a:gd name="T101" fmla="*/ 166 h 658"/>
                <a:gd name="T102" fmla="*/ 513 w 657"/>
                <a:gd name="T103" fmla="*/ 105 h 658"/>
                <a:gd name="T104" fmla="*/ 442 w 657"/>
                <a:gd name="T105" fmla="*/ 60 h 658"/>
                <a:gd name="T106" fmla="*/ 359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2" y="657"/>
                  </a:lnTo>
                  <a:lnTo>
                    <a:pt x="296" y="655"/>
                  </a:lnTo>
                  <a:lnTo>
                    <a:pt x="278" y="654"/>
                  </a:lnTo>
                  <a:lnTo>
                    <a:pt x="262" y="651"/>
                  </a:lnTo>
                  <a:lnTo>
                    <a:pt x="247" y="647"/>
                  </a:lnTo>
                  <a:lnTo>
                    <a:pt x="231" y="643"/>
                  </a:lnTo>
                  <a:lnTo>
                    <a:pt x="200" y="631"/>
                  </a:lnTo>
                  <a:lnTo>
                    <a:pt x="172" y="618"/>
                  </a:lnTo>
                  <a:lnTo>
                    <a:pt x="145" y="602"/>
                  </a:lnTo>
                  <a:lnTo>
                    <a:pt x="120" y="583"/>
                  </a:lnTo>
                  <a:lnTo>
                    <a:pt x="97" y="561"/>
                  </a:lnTo>
                  <a:lnTo>
                    <a:pt x="75" y="538"/>
                  </a:lnTo>
                  <a:lnTo>
                    <a:pt x="56" y="513"/>
                  </a:lnTo>
                  <a:lnTo>
                    <a:pt x="39" y="486"/>
                  </a:lnTo>
                  <a:lnTo>
                    <a:pt x="26" y="456"/>
                  </a:lnTo>
                  <a:lnTo>
                    <a:pt x="15" y="427"/>
                  </a:lnTo>
                  <a:lnTo>
                    <a:pt x="11" y="411"/>
                  </a:lnTo>
                  <a:lnTo>
                    <a:pt x="7" y="395"/>
                  </a:lnTo>
                  <a:lnTo>
                    <a:pt x="4" y="379"/>
                  </a:lnTo>
                  <a:lnTo>
                    <a:pt x="1" y="362"/>
                  </a:lnTo>
                  <a:lnTo>
                    <a:pt x="0" y="346"/>
                  </a:lnTo>
                  <a:lnTo>
                    <a:pt x="0" y="329"/>
                  </a:lnTo>
                  <a:lnTo>
                    <a:pt x="0" y="329"/>
                  </a:lnTo>
                  <a:lnTo>
                    <a:pt x="0" y="311"/>
                  </a:lnTo>
                  <a:lnTo>
                    <a:pt x="1" y="295"/>
                  </a:lnTo>
                  <a:lnTo>
                    <a:pt x="4" y="279"/>
                  </a:lnTo>
                  <a:lnTo>
                    <a:pt x="7" y="263"/>
                  </a:lnTo>
                  <a:lnTo>
                    <a:pt x="11" y="247"/>
                  </a:lnTo>
                  <a:lnTo>
                    <a:pt x="15" y="231"/>
                  </a:lnTo>
                  <a:lnTo>
                    <a:pt x="26" y="201"/>
                  </a:lnTo>
                  <a:lnTo>
                    <a:pt x="39" y="172"/>
                  </a:lnTo>
                  <a:lnTo>
                    <a:pt x="56" y="145"/>
                  </a:lnTo>
                  <a:lnTo>
                    <a:pt x="75" y="119"/>
                  </a:lnTo>
                  <a:lnTo>
                    <a:pt x="97" y="96"/>
                  </a:lnTo>
                  <a:lnTo>
                    <a:pt x="120" y="75"/>
                  </a:lnTo>
                  <a:lnTo>
                    <a:pt x="145" y="56"/>
                  </a:lnTo>
                  <a:lnTo>
                    <a:pt x="172" y="40"/>
                  </a:lnTo>
                  <a:lnTo>
                    <a:pt x="200" y="27"/>
                  </a:lnTo>
                  <a:lnTo>
                    <a:pt x="231" y="15"/>
                  </a:lnTo>
                  <a:lnTo>
                    <a:pt x="247" y="11"/>
                  </a:lnTo>
                  <a:lnTo>
                    <a:pt x="262" y="6"/>
                  </a:lnTo>
                  <a:lnTo>
                    <a:pt x="278" y="4"/>
                  </a:lnTo>
                  <a:lnTo>
                    <a:pt x="296" y="2"/>
                  </a:lnTo>
                  <a:lnTo>
                    <a:pt x="312" y="1"/>
                  </a:lnTo>
                  <a:lnTo>
                    <a:pt x="329" y="0"/>
                  </a:lnTo>
                  <a:lnTo>
                    <a:pt x="329" y="0"/>
                  </a:lnTo>
                  <a:lnTo>
                    <a:pt x="345" y="1"/>
                  </a:lnTo>
                  <a:lnTo>
                    <a:pt x="363" y="2"/>
                  </a:lnTo>
                  <a:lnTo>
                    <a:pt x="379" y="4"/>
                  </a:lnTo>
                  <a:lnTo>
                    <a:pt x="395" y="6"/>
                  </a:lnTo>
                  <a:lnTo>
                    <a:pt x="411" y="11"/>
                  </a:lnTo>
                  <a:lnTo>
                    <a:pt x="426" y="15"/>
                  </a:lnTo>
                  <a:lnTo>
                    <a:pt x="457" y="27"/>
                  </a:lnTo>
                  <a:lnTo>
                    <a:pt x="485" y="40"/>
                  </a:lnTo>
                  <a:lnTo>
                    <a:pt x="512" y="56"/>
                  </a:lnTo>
                  <a:lnTo>
                    <a:pt x="537" y="75"/>
                  </a:lnTo>
                  <a:lnTo>
                    <a:pt x="561" y="96"/>
                  </a:lnTo>
                  <a:lnTo>
                    <a:pt x="582" y="119"/>
                  </a:lnTo>
                  <a:lnTo>
                    <a:pt x="602" y="145"/>
                  </a:lnTo>
                  <a:lnTo>
                    <a:pt x="618" y="172"/>
                  </a:lnTo>
                  <a:lnTo>
                    <a:pt x="631" y="201"/>
                  </a:lnTo>
                  <a:lnTo>
                    <a:pt x="642" y="231"/>
                  </a:lnTo>
                  <a:lnTo>
                    <a:pt x="647" y="247"/>
                  </a:lnTo>
                  <a:lnTo>
                    <a:pt x="650" y="263"/>
                  </a:lnTo>
                  <a:lnTo>
                    <a:pt x="654" y="279"/>
                  </a:lnTo>
                  <a:lnTo>
                    <a:pt x="655" y="295"/>
                  </a:lnTo>
                  <a:lnTo>
                    <a:pt x="657" y="311"/>
                  </a:lnTo>
                  <a:lnTo>
                    <a:pt x="657" y="329"/>
                  </a:lnTo>
                  <a:lnTo>
                    <a:pt x="657" y="329"/>
                  </a:lnTo>
                  <a:lnTo>
                    <a:pt x="657" y="346"/>
                  </a:lnTo>
                  <a:lnTo>
                    <a:pt x="655" y="362"/>
                  </a:lnTo>
                  <a:lnTo>
                    <a:pt x="654" y="379"/>
                  </a:lnTo>
                  <a:lnTo>
                    <a:pt x="650" y="395"/>
                  </a:lnTo>
                  <a:lnTo>
                    <a:pt x="647" y="411"/>
                  </a:lnTo>
                  <a:lnTo>
                    <a:pt x="642" y="427"/>
                  </a:lnTo>
                  <a:lnTo>
                    <a:pt x="631" y="456"/>
                  </a:lnTo>
                  <a:lnTo>
                    <a:pt x="618" y="486"/>
                  </a:lnTo>
                  <a:lnTo>
                    <a:pt x="602" y="513"/>
                  </a:lnTo>
                  <a:lnTo>
                    <a:pt x="582" y="538"/>
                  </a:lnTo>
                  <a:lnTo>
                    <a:pt x="561" y="561"/>
                  </a:lnTo>
                  <a:lnTo>
                    <a:pt x="537" y="583"/>
                  </a:lnTo>
                  <a:lnTo>
                    <a:pt x="512" y="602"/>
                  </a:lnTo>
                  <a:lnTo>
                    <a:pt x="485" y="618"/>
                  </a:lnTo>
                  <a:lnTo>
                    <a:pt x="457" y="631"/>
                  </a:lnTo>
                  <a:lnTo>
                    <a:pt x="426" y="643"/>
                  </a:lnTo>
                  <a:lnTo>
                    <a:pt x="411" y="647"/>
                  </a:lnTo>
                  <a:lnTo>
                    <a:pt x="395" y="651"/>
                  </a:lnTo>
                  <a:lnTo>
                    <a:pt x="379" y="654"/>
                  </a:lnTo>
                  <a:lnTo>
                    <a:pt x="363" y="655"/>
                  </a:lnTo>
                  <a:lnTo>
                    <a:pt x="345" y="657"/>
                  </a:lnTo>
                  <a:lnTo>
                    <a:pt x="329" y="658"/>
                  </a:lnTo>
                  <a:lnTo>
                    <a:pt x="329" y="658"/>
                  </a:lnTo>
                  <a:close/>
                  <a:moveTo>
                    <a:pt x="329" y="37"/>
                  </a:moveTo>
                  <a:lnTo>
                    <a:pt x="329" y="37"/>
                  </a:lnTo>
                  <a:lnTo>
                    <a:pt x="300" y="39"/>
                  </a:lnTo>
                  <a:lnTo>
                    <a:pt x="270" y="44"/>
                  </a:lnTo>
                  <a:lnTo>
                    <a:pt x="242" y="51"/>
                  </a:lnTo>
                  <a:lnTo>
                    <a:pt x="215" y="60"/>
                  </a:lnTo>
                  <a:lnTo>
                    <a:pt x="189" y="72"/>
                  </a:lnTo>
                  <a:lnTo>
                    <a:pt x="167" y="87"/>
                  </a:lnTo>
                  <a:lnTo>
                    <a:pt x="144" y="105"/>
                  </a:lnTo>
                  <a:lnTo>
                    <a:pt x="122" y="123"/>
                  </a:lnTo>
                  <a:lnTo>
                    <a:pt x="103" y="144"/>
                  </a:lnTo>
                  <a:lnTo>
                    <a:pt x="87" y="166"/>
                  </a:lnTo>
                  <a:lnTo>
                    <a:pt x="73" y="191"/>
                  </a:lnTo>
                  <a:lnTo>
                    <a:pt x="60" y="216"/>
                  </a:lnTo>
                  <a:lnTo>
                    <a:pt x="51" y="243"/>
                  </a:lnTo>
                  <a:lnTo>
                    <a:pt x="43" y="270"/>
                  </a:lnTo>
                  <a:lnTo>
                    <a:pt x="39" y="299"/>
                  </a:lnTo>
                  <a:lnTo>
                    <a:pt x="38" y="329"/>
                  </a:lnTo>
                  <a:lnTo>
                    <a:pt x="38" y="329"/>
                  </a:lnTo>
                  <a:lnTo>
                    <a:pt x="39" y="358"/>
                  </a:lnTo>
                  <a:lnTo>
                    <a:pt x="43" y="388"/>
                  </a:lnTo>
                  <a:lnTo>
                    <a:pt x="51" y="415"/>
                  </a:lnTo>
                  <a:lnTo>
                    <a:pt x="60" y="442"/>
                  </a:lnTo>
                  <a:lnTo>
                    <a:pt x="73" y="467"/>
                  </a:lnTo>
                  <a:lnTo>
                    <a:pt x="87" y="491"/>
                  </a:lnTo>
                  <a:lnTo>
                    <a:pt x="103" y="514"/>
                  </a:lnTo>
                  <a:lnTo>
                    <a:pt x="122" y="534"/>
                  </a:lnTo>
                  <a:lnTo>
                    <a:pt x="144" y="553"/>
                  </a:lnTo>
                  <a:lnTo>
                    <a:pt x="167" y="571"/>
                  </a:lnTo>
                  <a:lnTo>
                    <a:pt x="189" y="585"/>
                  </a:lnTo>
                  <a:lnTo>
                    <a:pt x="215" y="597"/>
                  </a:lnTo>
                  <a:lnTo>
                    <a:pt x="242" y="607"/>
                  </a:lnTo>
                  <a:lnTo>
                    <a:pt x="270" y="614"/>
                  </a:lnTo>
                  <a:lnTo>
                    <a:pt x="300" y="619"/>
                  </a:lnTo>
                  <a:lnTo>
                    <a:pt x="329" y="620"/>
                  </a:lnTo>
                  <a:lnTo>
                    <a:pt x="329" y="620"/>
                  </a:lnTo>
                  <a:lnTo>
                    <a:pt x="359" y="619"/>
                  </a:lnTo>
                  <a:lnTo>
                    <a:pt x="387" y="614"/>
                  </a:lnTo>
                  <a:lnTo>
                    <a:pt x="415" y="607"/>
                  </a:lnTo>
                  <a:lnTo>
                    <a:pt x="442" y="597"/>
                  </a:lnTo>
                  <a:lnTo>
                    <a:pt x="467" y="585"/>
                  </a:lnTo>
                  <a:lnTo>
                    <a:pt x="492" y="571"/>
                  </a:lnTo>
                  <a:lnTo>
                    <a:pt x="513" y="553"/>
                  </a:lnTo>
                  <a:lnTo>
                    <a:pt x="535" y="534"/>
                  </a:lnTo>
                  <a:lnTo>
                    <a:pt x="553" y="514"/>
                  </a:lnTo>
                  <a:lnTo>
                    <a:pt x="570" y="491"/>
                  </a:lnTo>
                  <a:lnTo>
                    <a:pt x="584" y="467"/>
                  </a:lnTo>
                  <a:lnTo>
                    <a:pt x="596" y="442"/>
                  </a:lnTo>
                  <a:lnTo>
                    <a:pt x="607" y="415"/>
                  </a:lnTo>
                  <a:lnTo>
                    <a:pt x="614" y="388"/>
                  </a:lnTo>
                  <a:lnTo>
                    <a:pt x="618" y="358"/>
                  </a:lnTo>
                  <a:lnTo>
                    <a:pt x="619" y="329"/>
                  </a:lnTo>
                  <a:lnTo>
                    <a:pt x="619" y="329"/>
                  </a:lnTo>
                  <a:lnTo>
                    <a:pt x="618" y="299"/>
                  </a:lnTo>
                  <a:lnTo>
                    <a:pt x="614" y="270"/>
                  </a:lnTo>
                  <a:lnTo>
                    <a:pt x="607" y="243"/>
                  </a:lnTo>
                  <a:lnTo>
                    <a:pt x="596" y="216"/>
                  </a:lnTo>
                  <a:lnTo>
                    <a:pt x="584" y="191"/>
                  </a:lnTo>
                  <a:lnTo>
                    <a:pt x="570" y="166"/>
                  </a:lnTo>
                  <a:lnTo>
                    <a:pt x="553" y="144"/>
                  </a:lnTo>
                  <a:lnTo>
                    <a:pt x="535" y="123"/>
                  </a:lnTo>
                  <a:lnTo>
                    <a:pt x="513" y="105"/>
                  </a:lnTo>
                  <a:lnTo>
                    <a:pt x="492" y="87"/>
                  </a:lnTo>
                  <a:lnTo>
                    <a:pt x="467" y="72"/>
                  </a:lnTo>
                  <a:lnTo>
                    <a:pt x="442" y="60"/>
                  </a:lnTo>
                  <a:lnTo>
                    <a:pt x="415" y="51"/>
                  </a:lnTo>
                  <a:lnTo>
                    <a:pt x="387" y="44"/>
                  </a:lnTo>
                  <a:lnTo>
                    <a:pt x="359" y="39"/>
                  </a:lnTo>
                  <a:lnTo>
                    <a:pt x="329" y="37"/>
                  </a:lnTo>
                  <a:lnTo>
                    <a:pt x="329"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117" name="Freeform 340">
              <a:extLst>
                <a:ext uri="{FF2B5EF4-FFF2-40B4-BE49-F238E27FC236}">
                  <a16:creationId xmlns:a16="http://schemas.microsoft.com/office/drawing/2014/main" id="{9B465687-4E8E-4B0D-8749-09C742BF4C2B}"/>
                </a:ext>
              </a:extLst>
            </p:cNvPr>
            <p:cNvSpPr>
              <a:spLocks/>
            </p:cNvSpPr>
            <p:nvPr/>
          </p:nvSpPr>
          <p:spPr bwMode="auto">
            <a:xfrm>
              <a:off x="861784" y="3285813"/>
              <a:ext cx="80128" cy="86576"/>
            </a:xfrm>
            <a:custGeom>
              <a:avLst/>
              <a:gdLst>
                <a:gd name="T0" fmla="*/ 68 w 137"/>
                <a:gd name="T1" fmla="*/ 148 h 148"/>
                <a:gd name="T2" fmla="*/ 68 w 137"/>
                <a:gd name="T3" fmla="*/ 148 h 148"/>
                <a:gd name="T4" fmla="*/ 81 w 137"/>
                <a:gd name="T5" fmla="*/ 146 h 148"/>
                <a:gd name="T6" fmla="*/ 94 w 137"/>
                <a:gd name="T7" fmla="*/ 142 h 148"/>
                <a:gd name="T8" fmla="*/ 106 w 137"/>
                <a:gd name="T9" fmla="*/ 136 h 148"/>
                <a:gd name="T10" fmla="*/ 116 w 137"/>
                <a:gd name="T11" fmla="*/ 128 h 148"/>
                <a:gd name="T12" fmla="*/ 124 w 137"/>
                <a:gd name="T13" fmla="*/ 118 h 148"/>
                <a:gd name="T14" fmla="*/ 131 w 137"/>
                <a:gd name="T15" fmla="*/ 106 h 148"/>
                <a:gd name="T16" fmla="*/ 135 w 137"/>
                <a:gd name="T17" fmla="*/ 93 h 148"/>
                <a:gd name="T18" fmla="*/ 137 w 137"/>
                <a:gd name="T19" fmla="*/ 79 h 148"/>
                <a:gd name="T20" fmla="*/ 137 w 137"/>
                <a:gd name="T21" fmla="*/ 68 h 148"/>
                <a:gd name="T22" fmla="*/ 137 w 137"/>
                <a:gd name="T23" fmla="*/ 68 h 148"/>
                <a:gd name="T24" fmla="*/ 135 w 137"/>
                <a:gd name="T25" fmla="*/ 55 h 148"/>
                <a:gd name="T26" fmla="*/ 131 w 137"/>
                <a:gd name="T27" fmla="*/ 43 h 148"/>
                <a:gd name="T28" fmla="*/ 124 w 137"/>
                <a:gd name="T29" fmla="*/ 31 h 148"/>
                <a:gd name="T30" fmla="*/ 116 w 137"/>
                <a:gd name="T31" fmla="*/ 20 h 148"/>
                <a:gd name="T32" fmla="*/ 106 w 137"/>
                <a:gd name="T33" fmla="*/ 12 h 148"/>
                <a:gd name="T34" fmla="*/ 94 w 137"/>
                <a:gd name="T35" fmla="*/ 5 h 148"/>
                <a:gd name="T36" fmla="*/ 81 w 137"/>
                <a:gd name="T37" fmla="*/ 3 h 148"/>
                <a:gd name="T38" fmla="*/ 68 w 137"/>
                <a:gd name="T39" fmla="*/ 0 h 148"/>
                <a:gd name="T40" fmla="*/ 68 w 137"/>
                <a:gd name="T41" fmla="*/ 0 h 148"/>
                <a:gd name="T42" fmla="*/ 53 w 137"/>
                <a:gd name="T43" fmla="*/ 3 h 148"/>
                <a:gd name="T44" fmla="*/ 41 w 137"/>
                <a:gd name="T45" fmla="*/ 5 h 148"/>
                <a:gd name="T46" fmla="*/ 29 w 137"/>
                <a:gd name="T47" fmla="*/ 12 h 148"/>
                <a:gd name="T48" fmla="*/ 20 w 137"/>
                <a:gd name="T49" fmla="*/ 20 h 148"/>
                <a:gd name="T50" fmla="*/ 12 w 137"/>
                <a:gd name="T51" fmla="*/ 31 h 148"/>
                <a:gd name="T52" fmla="*/ 5 w 137"/>
                <a:gd name="T53" fmla="*/ 43 h 148"/>
                <a:gd name="T54" fmla="*/ 1 w 137"/>
                <a:gd name="T55" fmla="*/ 55 h 148"/>
                <a:gd name="T56" fmla="*/ 0 w 137"/>
                <a:gd name="T57" fmla="*/ 68 h 148"/>
                <a:gd name="T58" fmla="*/ 0 w 137"/>
                <a:gd name="T59" fmla="*/ 79 h 148"/>
                <a:gd name="T60" fmla="*/ 0 w 137"/>
                <a:gd name="T61" fmla="*/ 79 h 148"/>
                <a:gd name="T62" fmla="*/ 1 w 137"/>
                <a:gd name="T63" fmla="*/ 93 h 148"/>
                <a:gd name="T64" fmla="*/ 5 w 137"/>
                <a:gd name="T65" fmla="*/ 106 h 148"/>
                <a:gd name="T66" fmla="*/ 12 w 137"/>
                <a:gd name="T67" fmla="*/ 118 h 148"/>
                <a:gd name="T68" fmla="*/ 20 w 137"/>
                <a:gd name="T69" fmla="*/ 128 h 148"/>
                <a:gd name="T70" fmla="*/ 29 w 137"/>
                <a:gd name="T71" fmla="*/ 136 h 148"/>
                <a:gd name="T72" fmla="*/ 41 w 137"/>
                <a:gd name="T73" fmla="*/ 142 h 148"/>
                <a:gd name="T74" fmla="*/ 53 w 137"/>
                <a:gd name="T75" fmla="*/ 146 h 148"/>
                <a:gd name="T76" fmla="*/ 68 w 137"/>
                <a:gd name="T77" fmla="*/ 148 h 148"/>
                <a:gd name="T78" fmla="*/ 68 w 137"/>
                <a:gd name="T79" fmla="*/ 14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37" h="148">
                  <a:moveTo>
                    <a:pt x="68" y="148"/>
                  </a:moveTo>
                  <a:lnTo>
                    <a:pt x="68" y="148"/>
                  </a:lnTo>
                  <a:lnTo>
                    <a:pt x="81" y="146"/>
                  </a:lnTo>
                  <a:lnTo>
                    <a:pt x="94" y="142"/>
                  </a:lnTo>
                  <a:lnTo>
                    <a:pt x="106" y="136"/>
                  </a:lnTo>
                  <a:lnTo>
                    <a:pt x="116" y="128"/>
                  </a:lnTo>
                  <a:lnTo>
                    <a:pt x="124" y="118"/>
                  </a:lnTo>
                  <a:lnTo>
                    <a:pt x="131" y="106"/>
                  </a:lnTo>
                  <a:lnTo>
                    <a:pt x="135" y="93"/>
                  </a:lnTo>
                  <a:lnTo>
                    <a:pt x="137" y="79"/>
                  </a:lnTo>
                  <a:lnTo>
                    <a:pt x="137" y="68"/>
                  </a:lnTo>
                  <a:lnTo>
                    <a:pt x="137" y="68"/>
                  </a:lnTo>
                  <a:lnTo>
                    <a:pt x="135" y="55"/>
                  </a:lnTo>
                  <a:lnTo>
                    <a:pt x="131" y="43"/>
                  </a:lnTo>
                  <a:lnTo>
                    <a:pt x="124" y="31"/>
                  </a:lnTo>
                  <a:lnTo>
                    <a:pt x="116" y="20"/>
                  </a:lnTo>
                  <a:lnTo>
                    <a:pt x="106" y="12"/>
                  </a:lnTo>
                  <a:lnTo>
                    <a:pt x="94" y="5"/>
                  </a:lnTo>
                  <a:lnTo>
                    <a:pt x="81" y="3"/>
                  </a:lnTo>
                  <a:lnTo>
                    <a:pt x="68" y="0"/>
                  </a:lnTo>
                  <a:lnTo>
                    <a:pt x="68" y="0"/>
                  </a:lnTo>
                  <a:lnTo>
                    <a:pt x="53" y="3"/>
                  </a:lnTo>
                  <a:lnTo>
                    <a:pt x="41" y="5"/>
                  </a:lnTo>
                  <a:lnTo>
                    <a:pt x="29" y="12"/>
                  </a:lnTo>
                  <a:lnTo>
                    <a:pt x="20" y="20"/>
                  </a:lnTo>
                  <a:lnTo>
                    <a:pt x="12" y="31"/>
                  </a:lnTo>
                  <a:lnTo>
                    <a:pt x="5" y="43"/>
                  </a:lnTo>
                  <a:lnTo>
                    <a:pt x="1" y="55"/>
                  </a:lnTo>
                  <a:lnTo>
                    <a:pt x="0" y="68"/>
                  </a:lnTo>
                  <a:lnTo>
                    <a:pt x="0" y="79"/>
                  </a:lnTo>
                  <a:lnTo>
                    <a:pt x="0" y="79"/>
                  </a:lnTo>
                  <a:lnTo>
                    <a:pt x="1" y="93"/>
                  </a:lnTo>
                  <a:lnTo>
                    <a:pt x="5" y="106"/>
                  </a:lnTo>
                  <a:lnTo>
                    <a:pt x="12" y="118"/>
                  </a:lnTo>
                  <a:lnTo>
                    <a:pt x="20" y="128"/>
                  </a:lnTo>
                  <a:lnTo>
                    <a:pt x="29" y="136"/>
                  </a:lnTo>
                  <a:lnTo>
                    <a:pt x="41" y="142"/>
                  </a:lnTo>
                  <a:lnTo>
                    <a:pt x="53" y="146"/>
                  </a:lnTo>
                  <a:lnTo>
                    <a:pt x="68" y="148"/>
                  </a:lnTo>
                  <a:lnTo>
                    <a:pt x="68" y="1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118" name="Freeform 341">
              <a:extLst>
                <a:ext uri="{FF2B5EF4-FFF2-40B4-BE49-F238E27FC236}">
                  <a16:creationId xmlns:a16="http://schemas.microsoft.com/office/drawing/2014/main" id="{FE15CA8E-A67A-4D09-9A8D-506F7868A86E}"/>
                </a:ext>
              </a:extLst>
            </p:cNvPr>
            <p:cNvSpPr>
              <a:spLocks/>
            </p:cNvSpPr>
            <p:nvPr/>
          </p:nvSpPr>
          <p:spPr bwMode="auto">
            <a:xfrm>
              <a:off x="774571" y="3349732"/>
              <a:ext cx="80128" cy="84774"/>
            </a:xfrm>
            <a:custGeom>
              <a:avLst/>
              <a:gdLst>
                <a:gd name="T0" fmla="*/ 69 w 137"/>
                <a:gd name="T1" fmla="*/ 0 h 147"/>
                <a:gd name="T2" fmla="*/ 69 w 137"/>
                <a:gd name="T3" fmla="*/ 0 h 147"/>
                <a:gd name="T4" fmla="*/ 55 w 137"/>
                <a:gd name="T5" fmla="*/ 1 h 147"/>
                <a:gd name="T6" fmla="*/ 42 w 137"/>
                <a:gd name="T7" fmla="*/ 5 h 147"/>
                <a:gd name="T8" fmla="*/ 30 w 137"/>
                <a:gd name="T9" fmla="*/ 11 h 147"/>
                <a:gd name="T10" fmla="*/ 20 w 137"/>
                <a:gd name="T11" fmla="*/ 20 h 147"/>
                <a:gd name="T12" fmla="*/ 12 w 137"/>
                <a:gd name="T13" fmla="*/ 30 h 147"/>
                <a:gd name="T14" fmla="*/ 6 w 137"/>
                <a:gd name="T15" fmla="*/ 42 h 147"/>
                <a:gd name="T16" fmla="*/ 2 w 137"/>
                <a:gd name="T17" fmla="*/ 54 h 147"/>
                <a:gd name="T18" fmla="*/ 0 w 137"/>
                <a:gd name="T19" fmla="*/ 69 h 147"/>
                <a:gd name="T20" fmla="*/ 0 w 137"/>
                <a:gd name="T21" fmla="*/ 78 h 147"/>
                <a:gd name="T22" fmla="*/ 0 w 137"/>
                <a:gd name="T23" fmla="*/ 78 h 147"/>
                <a:gd name="T24" fmla="*/ 2 w 137"/>
                <a:gd name="T25" fmla="*/ 93 h 147"/>
                <a:gd name="T26" fmla="*/ 6 w 137"/>
                <a:gd name="T27" fmla="*/ 105 h 147"/>
                <a:gd name="T28" fmla="*/ 12 w 137"/>
                <a:gd name="T29" fmla="*/ 117 h 147"/>
                <a:gd name="T30" fmla="*/ 20 w 137"/>
                <a:gd name="T31" fmla="*/ 126 h 147"/>
                <a:gd name="T32" fmla="*/ 30 w 137"/>
                <a:gd name="T33" fmla="*/ 136 h 147"/>
                <a:gd name="T34" fmla="*/ 42 w 137"/>
                <a:gd name="T35" fmla="*/ 141 h 147"/>
                <a:gd name="T36" fmla="*/ 55 w 137"/>
                <a:gd name="T37" fmla="*/ 145 h 147"/>
                <a:gd name="T38" fmla="*/ 69 w 137"/>
                <a:gd name="T39" fmla="*/ 147 h 147"/>
                <a:gd name="T40" fmla="*/ 69 w 137"/>
                <a:gd name="T41" fmla="*/ 147 h 147"/>
                <a:gd name="T42" fmla="*/ 82 w 137"/>
                <a:gd name="T43" fmla="*/ 145 h 147"/>
                <a:gd name="T44" fmla="*/ 96 w 137"/>
                <a:gd name="T45" fmla="*/ 141 h 147"/>
                <a:gd name="T46" fmla="*/ 106 w 137"/>
                <a:gd name="T47" fmla="*/ 136 h 147"/>
                <a:gd name="T48" fmla="*/ 117 w 137"/>
                <a:gd name="T49" fmla="*/ 126 h 147"/>
                <a:gd name="T50" fmla="*/ 125 w 137"/>
                <a:gd name="T51" fmla="*/ 117 h 147"/>
                <a:gd name="T52" fmla="*/ 132 w 137"/>
                <a:gd name="T53" fmla="*/ 105 h 147"/>
                <a:gd name="T54" fmla="*/ 136 w 137"/>
                <a:gd name="T55" fmla="*/ 93 h 147"/>
                <a:gd name="T56" fmla="*/ 137 w 137"/>
                <a:gd name="T57" fmla="*/ 78 h 147"/>
                <a:gd name="T58" fmla="*/ 137 w 137"/>
                <a:gd name="T59" fmla="*/ 69 h 147"/>
                <a:gd name="T60" fmla="*/ 137 w 137"/>
                <a:gd name="T61" fmla="*/ 69 h 147"/>
                <a:gd name="T62" fmla="*/ 136 w 137"/>
                <a:gd name="T63" fmla="*/ 54 h 147"/>
                <a:gd name="T64" fmla="*/ 132 w 137"/>
                <a:gd name="T65" fmla="*/ 42 h 147"/>
                <a:gd name="T66" fmla="*/ 125 w 137"/>
                <a:gd name="T67" fmla="*/ 30 h 147"/>
                <a:gd name="T68" fmla="*/ 117 w 137"/>
                <a:gd name="T69" fmla="*/ 20 h 147"/>
                <a:gd name="T70" fmla="*/ 106 w 137"/>
                <a:gd name="T71" fmla="*/ 11 h 147"/>
                <a:gd name="T72" fmla="*/ 96 w 137"/>
                <a:gd name="T73" fmla="*/ 5 h 147"/>
                <a:gd name="T74" fmla="*/ 82 w 137"/>
                <a:gd name="T75" fmla="*/ 1 h 147"/>
                <a:gd name="T76" fmla="*/ 69 w 137"/>
                <a:gd name="T77" fmla="*/ 0 h 147"/>
                <a:gd name="T78" fmla="*/ 69 w 137"/>
                <a:gd name="T79" fmla="*/ 0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37" h="147">
                  <a:moveTo>
                    <a:pt x="69" y="0"/>
                  </a:moveTo>
                  <a:lnTo>
                    <a:pt x="69" y="0"/>
                  </a:lnTo>
                  <a:lnTo>
                    <a:pt x="55" y="1"/>
                  </a:lnTo>
                  <a:lnTo>
                    <a:pt x="42" y="5"/>
                  </a:lnTo>
                  <a:lnTo>
                    <a:pt x="30" y="11"/>
                  </a:lnTo>
                  <a:lnTo>
                    <a:pt x="20" y="20"/>
                  </a:lnTo>
                  <a:lnTo>
                    <a:pt x="12" y="30"/>
                  </a:lnTo>
                  <a:lnTo>
                    <a:pt x="6" y="42"/>
                  </a:lnTo>
                  <a:lnTo>
                    <a:pt x="2" y="54"/>
                  </a:lnTo>
                  <a:lnTo>
                    <a:pt x="0" y="69"/>
                  </a:lnTo>
                  <a:lnTo>
                    <a:pt x="0" y="78"/>
                  </a:lnTo>
                  <a:lnTo>
                    <a:pt x="0" y="78"/>
                  </a:lnTo>
                  <a:lnTo>
                    <a:pt x="2" y="93"/>
                  </a:lnTo>
                  <a:lnTo>
                    <a:pt x="6" y="105"/>
                  </a:lnTo>
                  <a:lnTo>
                    <a:pt x="12" y="117"/>
                  </a:lnTo>
                  <a:lnTo>
                    <a:pt x="20" y="126"/>
                  </a:lnTo>
                  <a:lnTo>
                    <a:pt x="30" y="136"/>
                  </a:lnTo>
                  <a:lnTo>
                    <a:pt x="42" y="141"/>
                  </a:lnTo>
                  <a:lnTo>
                    <a:pt x="55" y="145"/>
                  </a:lnTo>
                  <a:lnTo>
                    <a:pt x="69" y="147"/>
                  </a:lnTo>
                  <a:lnTo>
                    <a:pt x="69" y="147"/>
                  </a:lnTo>
                  <a:lnTo>
                    <a:pt x="82" y="145"/>
                  </a:lnTo>
                  <a:lnTo>
                    <a:pt x="96" y="141"/>
                  </a:lnTo>
                  <a:lnTo>
                    <a:pt x="106" y="136"/>
                  </a:lnTo>
                  <a:lnTo>
                    <a:pt x="117" y="126"/>
                  </a:lnTo>
                  <a:lnTo>
                    <a:pt x="125" y="117"/>
                  </a:lnTo>
                  <a:lnTo>
                    <a:pt x="132" y="105"/>
                  </a:lnTo>
                  <a:lnTo>
                    <a:pt x="136" y="93"/>
                  </a:lnTo>
                  <a:lnTo>
                    <a:pt x="137" y="78"/>
                  </a:lnTo>
                  <a:lnTo>
                    <a:pt x="137" y="69"/>
                  </a:lnTo>
                  <a:lnTo>
                    <a:pt x="137" y="69"/>
                  </a:lnTo>
                  <a:lnTo>
                    <a:pt x="136" y="54"/>
                  </a:lnTo>
                  <a:lnTo>
                    <a:pt x="132" y="42"/>
                  </a:lnTo>
                  <a:lnTo>
                    <a:pt x="125" y="30"/>
                  </a:lnTo>
                  <a:lnTo>
                    <a:pt x="117" y="20"/>
                  </a:lnTo>
                  <a:lnTo>
                    <a:pt x="106" y="11"/>
                  </a:lnTo>
                  <a:lnTo>
                    <a:pt x="96" y="5"/>
                  </a:lnTo>
                  <a:lnTo>
                    <a:pt x="82" y="1"/>
                  </a:lnTo>
                  <a:lnTo>
                    <a:pt x="69" y="0"/>
                  </a:lnTo>
                  <a:lnTo>
                    <a:pt x="6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119" name="Freeform 342">
              <a:extLst>
                <a:ext uri="{FF2B5EF4-FFF2-40B4-BE49-F238E27FC236}">
                  <a16:creationId xmlns:a16="http://schemas.microsoft.com/office/drawing/2014/main" id="{2172C624-715F-4F13-B097-7BD0E8B72455}"/>
                </a:ext>
              </a:extLst>
            </p:cNvPr>
            <p:cNvSpPr>
              <a:spLocks/>
            </p:cNvSpPr>
            <p:nvPr/>
          </p:nvSpPr>
          <p:spPr bwMode="auto">
            <a:xfrm>
              <a:off x="852015" y="3376133"/>
              <a:ext cx="125873" cy="106838"/>
            </a:xfrm>
            <a:custGeom>
              <a:avLst/>
              <a:gdLst>
                <a:gd name="T0" fmla="*/ 161 w 178"/>
                <a:gd name="T1" fmla="*/ 29 h 184"/>
                <a:gd name="T2" fmla="*/ 115 w 178"/>
                <a:gd name="T3" fmla="*/ 0 h 184"/>
                <a:gd name="T4" fmla="*/ 115 w 178"/>
                <a:gd name="T5" fmla="*/ 0 h 184"/>
                <a:gd name="T6" fmla="*/ 104 w 178"/>
                <a:gd name="T7" fmla="*/ 7 h 184"/>
                <a:gd name="T8" fmla="*/ 94 w 178"/>
                <a:gd name="T9" fmla="*/ 12 h 184"/>
                <a:gd name="T10" fmla="*/ 80 w 178"/>
                <a:gd name="T11" fmla="*/ 15 h 184"/>
                <a:gd name="T12" fmla="*/ 68 w 178"/>
                <a:gd name="T13" fmla="*/ 16 h 184"/>
                <a:gd name="T14" fmla="*/ 68 w 178"/>
                <a:gd name="T15" fmla="*/ 16 h 184"/>
                <a:gd name="T16" fmla="*/ 55 w 178"/>
                <a:gd name="T17" fmla="*/ 15 h 184"/>
                <a:gd name="T18" fmla="*/ 43 w 178"/>
                <a:gd name="T19" fmla="*/ 12 h 184"/>
                <a:gd name="T20" fmla="*/ 30 w 178"/>
                <a:gd name="T21" fmla="*/ 7 h 184"/>
                <a:gd name="T22" fmla="*/ 20 w 178"/>
                <a:gd name="T23" fmla="*/ 0 h 184"/>
                <a:gd name="T24" fmla="*/ 14 w 178"/>
                <a:gd name="T25" fmla="*/ 3 h 184"/>
                <a:gd name="T26" fmla="*/ 14 w 178"/>
                <a:gd name="T27" fmla="*/ 3 h 184"/>
                <a:gd name="T28" fmla="*/ 18 w 178"/>
                <a:gd name="T29" fmla="*/ 18 h 184"/>
                <a:gd name="T30" fmla="*/ 20 w 178"/>
                <a:gd name="T31" fmla="*/ 33 h 184"/>
                <a:gd name="T32" fmla="*/ 20 w 178"/>
                <a:gd name="T33" fmla="*/ 42 h 184"/>
                <a:gd name="T34" fmla="*/ 20 w 178"/>
                <a:gd name="T35" fmla="*/ 42 h 184"/>
                <a:gd name="T36" fmla="*/ 18 w 178"/>
                <a:gd name="T37" fmla="*/ 57 h 184"/>
                <a:gd name="T38" fmla="*/ 16 w 178"/>
                <a:gd name="T39" fmla="*/ 72 h 184"/>
                <a:gd name="T40" fmla="*/ 9 w 178"/>
                <a:gd name="T41" fmla="*/ 84 h 184"/>
                <a:gd name="T42" fmla="*/ 0 w 178"/>
                <a:gd name="T43" fmla="*/ 96 h 184"/>
                <a:gd name="T44" fmla="*/ 24 w 178"/>
                <a:gd name="T45" fmla="*/ 116 h 184"/>
                <a:gd name="T46" fmla="*/ 24 w 178"/>
                <a:gd name="T47" fmla="*/ 116 h 184"/>
                <a:gd name="T48" fmla="*/ 32 w 178"/>
                <a:gd name="T49" fmla="*/ 123 h 184"/>
                <a:gd name="T50" fmla="*/ 37 w 178"/>
                <a:gd name="T51" fmla="*/ 132 h 184"/>
                <a:gd name="T52" fmla="*/ 40 w 178"/>
                <a:gd name="T53" fmla="*/ 141 h 184"/>
                <a:gd name="T54" fmla="*/ 41 w 178"/>
                <a:gd name="T55" fmla="*/ 152 h 184"/>
                <a:gd name="T56" fmla="*/ 41 w 178"/>
                <a:gd name="T57" fmla="*/ 179 h 184"/>
                <a:gd name="T58" fmla="*/ 41 w 178"/>
                <a:gd name="T59" fmla="*/ 179 h 184"/>
                <a:gd name="T60" fmla="*/ 40 w 178"/>
                <a:gd name="T61" fmla="*/ 184 h 184"/>
                <a:gd name="T62" fmla="*/ 173 w 178"/>
                <a:gd name="T63" fmla="*/ 184 h 184"/>
                <a:gd name="T64" fmla="*/ 173 w 178"/>
                <a:gd name="T65" fmla="*/ 184 h 184"/>
                <a:gd name="T66" fmla="*/ 174 w 178"/>
                <a:gd name="T67" fmla="*/ 184 h 184"/>
                <a:gd name="T68" fmla="*/ 177 w 178"/>
                <a:gd name="T69" fmla="*/ 183 h 184"/>
                <a:gd name="T70" fmla="*/ 178 w 178"/>
                <a:gd name="T71" fmla="*/ 182 h 184"/>
                <a:gd name="T72" fmla="*/ 178 w 178"/>
                <a:gd name="T73" fmla="*/ 179 h 184"/>
                <a:gd name="T74" fmla="*/ 178 w 178"/>
                <a:gd name="T75" fmla="*/ 59 h 184"/>
                <a:gd name="T76" fmla="*/ 178 w 178"/>
                <a:gd name="T77" fmla="*/ 59 h 184"/>
                <a:gd name="T78" fmla="*/ 177 w 178"/>
                <a:gd name="T79" fmla="*/ 50 h 184"/>
                <a:gd name="T80" fmla="*/ 173 w 178"/>
                <a:gd name="T81" fmla="*/ 42 h 184"/>
                <a:gd name="T82" fmla="*/ 167 w 178"/>
                <a:gd name="T83" fmla="*/ 35 h 184"/>
                <a:gd name="T84" fmla="*/ 161 w 178"/>
                <a:gd name="T85" fmla="*/ 29 h 184"/>
                <a:gd name="T86" fmla="*/ 161 w 178"/>
                <a:gd name="T87" fmla="*/ 29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78" h="184">
                  <a:moveTo>
                    <a:pt x="161" y="29"/>
                  </a:moveTo>
                  <a:lnTo>
                    <a:pt x="115" y="0"/>
                  </a:lnTo>
                  <a:lnTo>
                    <a:pt x="115" y="0"/>
                  </a:lnTo>
                  <a:lnTo>
                    <a:pt x="104" y="7"/>
                  </a:lnTo>
                  <a:lnTo>
                    <a:pt x="94" y="12"/>
                  </a:lnTo>
                  <a:lnTo>
                    <a:pt x="80" y="15"/>
                  </a:lnTo>
                  <a:lnTo>
                    <a:pt x="68" y="16"/>
                  </a:lnTo>
                  <a:lnTo>
                    <a:pt x="68" y="16"/>
                  </a:lnTo>
                  <a:lnTo>
                    <a:pt x="55" y="15"/>
                  </a:lnTo>
                  <a:lnTo>
                    <a:pt x="43" y="12"/>
                  </a:lnTo>
                  <a:lnTo>
                    <a:pt x="30" y="7"/>
                  </a:lnTo>
                  <a:lnTo>
                    <a:pt x="20" y="0"/>
                  </a:lnTo>
                  <a:lnTo>
                    <a:pt x="14" y="3"/>
                  </a:lnTo>
                  <a:lnTo>
                    <a:pt x="14" y="3"/>
                  </a:lnTo>
                  <a:lnTo>
                    <a:pt x="18" y="18"/>
                  </a:lnTo>
                  <a:lnTo>
                    <a:pt x="20" y="33"/>
                  </a:lnTo>
                  <a:lnTo>
                    <a:pt x="20" y="42"/>
                  </a:lnTo>
                  <a:lnTo>
                    <a:pt x="20" y="42"/>
                  </a:lnTo>
                  <a:lnTo>
                    <a:pt x="18" y="57"/>
                  </a:lnTo>
                  <a:lnTo>
                    <a:pt x="16" y="72"/>
                  </a:lnTo>
                  <a:lnTo>
                    <a:pt x="9" y="84"/>
                  </a:lnTo>
                  <a:lnTo>
                    <a:pt x="0" y="96"/>
                  </a:lnTo>
                  <a:lnTo>
                    <a:pt x="24" y="116"/>
                  </a:lnTo>
                  <a:lnTo>
                    <a:pt x="24" y="116"/>
                  </a:lnTo>
                  <a:lnTo>
                    <a:pt x="32" y="123"/>
                  </a:lnTo>
                  <a:lnTo>
                    <a:pt x="37" y="132"/>
                  </a:lnTo>
                  <a:lnTo>
                    <a:pt x="40" y="141"/>
                  </a:lnTo>
                  <a:lnTo>
                    <a:pt x="41" y="152"/>
                  </a:lnTo>
                  <a:lnTo>
                    <a:pt x="41" y="179"/>
                  </a:lnTo>
                  <a:lnTo>
                    <a:pt x="41" y="179"/>
                  </a:lnTo>
                  <a:lnTo>
                    <a:pt x="40" y="184"/>
                  </a:lnTo>
                  <a:lnTo>
                    <a:pt x="173" y="184"/>
                  </a:lnTo>
                  <a:lnTo>
                    <a:pt x="173" y="184"/>
                  </a:lnTo>
                  <a:lnTo>
                    <a:pt x="174" y="184"/>
                  </a:lnTo>
                  <a:lnTo>
                    <a:pt x="177" y="183"/>
                  </a:lnTo>
                  <a:lnTo>
                    <a:pt x="178" y="182"/>
                  </a:lnTo>
                  <a:lnTo>
                    <a:pt x="178" y="179"/>
                  </a:lnTo>
                  <a:lnTo>
                    <a:pt x="178" y="59"/>
                  </a:lnTo>
                  <a:lnTo>
                    <a:pt x="178" y="59"/>
                  </a:lnTo>
                  <a:lnTo>
                    <a:pt x="177" y="50"/>
                  </a:lnTo>
                  <a:lnTo>
                    <a:pt x="173" y="42"/>
                  </a:lnTo>
                  <a:lnTo>
                    <a:pt x="167" y="35"/>
                  </a:lnTo>
                  <a:lnTo>
                    <a:pt x="161" y="29"/>
                  </a:lnTo>
                  <a:lnTo>
                    <a:pt x="161"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sp>
          <p:nvSpPr>
            <p:cNvPr id="120" name="Freeform 343">
              <a:extLst>
                <a:ext uri="{FF2B5EF4-FFF2-40B4-BE49-F238E27FC236}">
                  <a16:creationId xmlns:a16="http://schemas.microsoft.com/office/drawing/2014/main" id="{7125A680-99B7-49C4-8D89-107FBCE4B42E}"/>
                </a:ext>
              </a:extLst>
            </p:cNvPr>
            <p:cNvSpPr>
              <a:spLocks/>
            </p:cNvSpPr>
            <p:nvPr/>
          </p:nvSpPr>
          <p:spPr bwMode="auto">
            <a:xfrm>
              <a:off x="755898" y="3436386"/>
              <a:ext cx="117475" cy="46584"/>
            </a:xfrm>
            <a:custGeom>
              <a:avLst/>
              <a:gdLst>
                <a:gd name="T0" fmla="*/ 178 w 178"/>
                <a:gd name="T1" fmla="*/ 76 h 81"/>
                <a:gd name="T2" fmla="*/ 178 w 178"/>
                <a:gd name="T3" fmla="*/ 49 h 81"/>
                <a:gd name="T4" fmla="*/ 178 w 178"/>
                <a:gd name="T5" fmla="*/ 49 h 81"/>
                <a:gd name="T6" fmla="*/ 178 w 178"/>
                <a:gd name="T7" fmla="*/ 41 h 81"/>
                <a:gd name="T8" fmla="*/ 176 w 178"/>
                <a:gd name="T9" fmla="*/ 33 h 81"/>
                <a:gd name="T10" fmla="*/ 172 w 178"/>
                <a:gd name="T11" fmla="*/ 26 h 81"/>
                <a:gd name="T12" fmla="*/ 165 w 178"/>
                <a:gd name="T13" fmla="*/ 21 h 81"/>
                <a:gd name="T14" fmla="*/ 141 w 178"/>
                <a:gd name="T15" fmla="*/ 0 h 81"/>
                <a:gd name="T16" fmla="*/ 141 w 178"/>
                <a:gd name="T17" fmla="*/ 0 h 81"/>
                <a:gd name="T18" fmla="*/ 129 w 178"/>
                <a:gd name="T19" fmla="*/ 8 h 81"/>
                <a:gd name="T20" fmla="*/ 117 w 178"/>
                <a:gd name="T21" fmla="*/ 13 h 81"/>
                <a:gd name="T22" fmla="*/ 103 w 178"/>
                <a:gd name="T23" fmla="*/ 17 h 81"/>
                <a:gd name="T24" fmla="*/ 90 w 178"/>
                <a:gd name="T25" fmla="*/ 18 h 81"/>
                <a:gd name="T26" fmla="*/ 90 w 178"/>
                <a:gd name="T27" fmla="*/ 18 h 81"/>
                <a:gd name="T28" fmla="*/ 75 w 178"/>
                <a:gd name="T29" fmla="*/ 17 h 81"/>
                <a:gd name="T30" fmla="*/ 61 w 178"/>
                <a:gd name="T31" fmla="*/ 13 h 81"/>
                <a:gd name="T32" fmla="*/ 49 w 178"/>
                <a:gd name="T33" fmla="*/ 8 h 81"/>
                <a:gd name="T34" fmla="*/ 39 w 178"/>
                <a:gd name="T35" fmla="*/ 0 h 81"/>
                <a:gd name="T36" fmla="*/ 13 w 178"/>
                <a:gd name="T37" fmla="*/ 21 h 81"/>
                <a:gd name="T38" fmla="*/ 13 w 178"/>
                <a:gd name="T39" fmla="*/ 21 h 81"/>
                <a:gd name="T40" fmla="*/ 8 w 178"/>
                <a:gd name="T41" fmla="*/ 26 h 81"/>
                <a:gd name="T42" fmla="*/ 4 w 178"/>
                <a:gd name="T43" fmla="*/ 33 h 81"/>
                <a:gd name="T44" fmla="*/ 1 w 178"/>
                <a:gd name="T45" fmla="*/ 41 h 81"/>
                <a:gd name="T46" fmla="*/ 0 w 178"/>
                <a:gd name="T47" fmla="*/ 49 h 81"/>
                <a:gd name="T48" fmla="*/ 0 w 178"/>
                <a:gd name="T49" fmla="*/ 76 h 81"/>
                <a:gd name="T50" fmla="*/ 0 w 178"/>
                <a:gd name="T51" fmla="*/ 76 h 81"/>
                <a:gd name="T52" fmla="*/ 1 w 178"/>
                <a:gd name="T53" fmla="*/ 79 h 81"/>
                <a:gd name="T54" fmla="*/ 1 w 178"/>
                <a:gd name="T55" fmla="*/ 80 h 81"/>
                <a:gd name="T56" fmla="*/ 4 w 178"/>
                <a:gd name="T57" fmla="*/ 81 h 81"/>
                <a:gd name="T58" fmla="*/ 5 w 178"/>
                <a:gd name="T59" fmla="*/ 81 h 81"/>
                <a:gd name="T60" fmla="*/ 173 w 178"/>
                <a:gd name="T61" fmla="*/ 81 h 81"/>
                <a:gd name="T62" fmla="*/ 173 w 178"/>
                <a:gd name="T63" fmla="*/ 81 h 81"/>
                <a:gd name="T64" fmla="*/ 176 w 178"/>
                <a:gd name="T65" fmla="*/ 81 h 81"/>
                <a:gd name="T66" fmla="*/ 177 w 178"/>
                <a:gd name="T67" fmla="*/ 80 h 81"/>
                <a:gd name="T68" fmla="*/ 178 w 178"/>
                <a:gd name="T69" fmla="*/ 79 h 81"/>
                <a:gd name="T70" fmla="*/ 178 w 178"/>
                <a:gd name="T71" fmla="*/ 76 h 81"/>
                <a:gd name="T72" fmla="*/ 178 w 178"/>
                <a:gd name="T73" fmla="*/ 76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8" h="81">
                  <a:moveTo>
                    <a:pt x="178" y="76"/>
                  </a:moveTo>
                  <a:lnTo>
                    <a:pt x="178" y="49"/>
                  </a:lnTo>
                  <a:lnTo>
                    <a:pt x="178" y="49"/>
                  </a:lnTo>
                  <a:lnTo>
                    <a:pt x="178" y="41"/>
                  </a:lnTo>
                  <a:lnTo>
                    <a:pt x="176" y="33"/>
                  </a:lnTo>
                  <a:lnTo>
                    <a:pt x="172" y="26"/>
                  </a:lnTo>
                  <a:lnTo>
                    <a:pt x="165" y="21"/>
                  </a:lnTo>
                  <a:lnTo>
                    <a:pt x="141" y="0"/>
                  </a:lnTo>
                  <a:lnTo>
                    <a:pt x="141" y="0"/>
                  </a:lnTo>
                  <a:lnTo>
                    <a:pt x="129" y="8"/>
                  </a:lnTo>
                  <a:lnTo>
                    <a:pt x="117" y="13"/>
                  </a:lnTo>
                  <a:lnTo>
                    <a:pt x="103" y="17"/>
                  </a:lnTo>
                  <a:lnTo>
                    <a:pt x="90" y="18"/>
                  </a:lnTo>
                  <a:lnTo>
                    <a:pt x="90" y="18"/>
                  </a:lnTo>
                  <a:lnTo>
                    <a:pt x="75" y="17"/>
                  </a:lnTo>
                  <a:lnTo>
                    <a:pt x="61" y="13"/>
                  </a:lnTo>
                  <a:lnTo>
                    <a:pt x="49" y="8"/>
                  </a:lnTo>
                  <a:lnTo>
                    <a:pt x="39" y="0"/>
                  </a:lnTo>
                  <a:lnTo>
                    <a:pt x="13" y="21"/>
                  </a:lnTo>
                  <a:lnTo>
                    <a:pt x="13" y="21"/>
                  </a:lnTo>
                  <a:lnTo>
                    <a:pt x="8" y="26"/>
                  </a:lnTo>
                  <a:lnTo>
                    <a:pt x="4" y="33"/>
                  </a:lnTo>
                  <a:lnTo>
                    <a:pt x="1" y="41"/>
                  </a:lnTo>
                  <a:lnTo>
                    <a:pt x="0" y="49"/>
                  </a:lnTo>
                  <a:lnTo>
                    <a:pt x="0" y="76"/>
                  </a:lnTo>
                  <a:lnTo>
                    <a:pt x="0" y="76"/>
                  </a:lnTo>
                  <a:lnTo>
                    <a:pt x="1" y="79"/>
                  </a:lnTo>
                  <a:lnTo>
                    <a:pt x="1" y="80"/>
                  </a:lnTo>
                  <a:lnTo>
                    <a:pt x="4" y="81"/>
                  </a:lnTo>
                  <a:lnTo>
                    <a:pt x="5" y="81"/>
                  </a:lnTo>
                  <a:lnTo>
                    <a:pt x="173" y="81"/>
                  </a:lnTo>
                  <a:lnTo>
                    <a:pt x="173" y="81"/>
                  </a:lnTo>
                  <a:lnTo>
                    <a:pt x="176" y="81"/>
                  </a:lnTo>
                  <a:lnTo>
                    <a:pt x="177" y="80"/>
                  </a:lnTo>
                  <a:lnTo>
                    <a:pt x="178" y="79"/>
                  </a:lnTo>
                  <a:lnTo>
                    <a:pt x="178" y="76"/>
                  </a:lnTo>
                  <a:lnTo>
                    <a:pt x="178" y="7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Open Sans"/>
                <a:ea typeface="+mn-ea"/>
                <a:cs typeface="+mn-cs"/>
              </a:endParaRPr>
            </a:p>
          </p:txBody>
        </p:sp>
      </p:grpSp>
    </p:spTree>
    <p:extLst>
      <p:ext uri="{BB962C8B-B14F-4D97-AF65-F5344CB8AC3E}">
        <p14:creationId xmlns:p14="http://schemas.microsoft.com/office/powerpoint/2010/main" val="5284459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6_Deloitte_US_Onscreen">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vert="horz" wrap="square" lIns="0" tIns="0" rIns="0" bIns="0" rtlCol="0">
        <a:spAutoFit/>
      </a:bodyPr>
      <a:lstStyle>
        <a:defPPr>
          <a:spcBef>
            <a:spcPts val="200"/>
          </a:spcBef>
          <a:buSzPct val="100000"/>
          <a:defRPr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5" id="{21219445-7334-4AA3-9246-0115222D80DA}" vid="{F469ED6C-1D06-4A16-8A79-F12014AA15C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4" ma:contentTypeDescription="Create a new document." ma:contentTypeScope="" ma:versionID="1235f1de4f5832124b131e516575fcd4">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ba7883c5f1b62a0c0ba10888b9ce5a50"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8b40b15-145b-42ce-8af4-d69715b8fbd9}"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0A7C77-730D-4A58-ACF3-D1D46EA5026D}">
  <ds:schemaRefs>
    <ds:schemaRef ds:uri="http://schemas.microsoft.com/office/infopath/2007/PartnerControls"/>
    <ds:schemaRef ds:uri="http://schemas.microsoft.com/office/2006/documentManagement/types"/>
    <ds:schemaRef ds:uri="6f41c3f9-0ddd-4792-9cc5-2aa494f8de60"/>
    <ds:schemaRef ds:uri="http://schemas.microsoft.com/office/2006/metadata/properties"/>
    <ds:schemaRef ds:uri="http://www.w3.org/XML/1998/namespace"/>
    <ds:schemaRef ds:uri="3efdb8b0-c47e-4c3c-846a-2bf99d413b35"/>
    <ds:schemaRef ds:uri="http://purl.org/dc/dcmitype/"/>
    <ds:schemaRef ds:uri="http://schemas.openxmlformats.org/package/2006/metadata/core-properties"/>
    <ds:schemaRef ds:uri="http://purl.org/dc/terms/"/>
    <ds:schemaRef ds:uri="http://purl.org/dc/elements/1.1/"/>
  </ds:schemaRefs>
</ds:datastoreItem>
</file>

<file path=customXml/itemProps2.xml><?xml version="1.0" encoding="utf-8"?>
<ds:datastoreItem xmlns:ds="http://schemas.openxmlformats.org/officeDocument/2006/customXml" ds:itemID="{E039798F-E7B8-46F9-8C58-5366543B30E6}">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4351A56-47B4-45C2-B9FC-240FD64979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2550</Words>
  <Application>Microsoft Office PowerPoint</Application>
  <PresentationFormat>Widescreen</PresentationFormat>
  <Paragraphs>194</Paragraphs>
  <Slides>17</Slides>
  <Notes>15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5" baseType="lpstr">
      <vt:lpstr>Arial</vt:lpstr>
      <vt:lpstr>Calibri</vt:lpstr>
      <vt:lpstr>Open Sans</vt:lpstr>
      <vt:lpstr>Verdana</vt:lpstr>
      <vt:lpstr>Wingdings</vt:lpstr>
      <vt:lpstr>Wingdings 2</vt:lpstr>
      <vt:lpstr>36_Deloitte_US_Onscreen</vt:lpstr>
      <vt:lpstr>think-cell Slide</vt:lpstr>
      <vt:lpstr> </vt:lpstr>
      <vt:lpstr>Table of Contents</vt:lpstr>
      <vt:lpstr>Purpose </vt:lpstr>
      <vt:lpstr>Background: Massachusetts Integrated, Managed Care Landscape</vt:lpstr>
      <vt:lpstr>Ombudsman Support</vt:lpstr>
      <vt:lpstr>Stakeholder Engagement</vt:lpstr>
      <vt:lpstr>Stakeholder Engagement Forums</vt:lpstr>
      <vt:lpstr>Stakeholder Engagement Forums (continued)</vt:lpstr>
      <vt:lpstr>Stakeholder Engagement Plan</vt:lpstr>
      <vt:lpstr>Policy and Operational Considerations</vt:lpstr>
      <vt:lpstr>Policy and Operational Considerations (continued)</vt:lpstr>
      <vt:lpstr>Policy and Operational Considerations (continued)</vt:lpstr>
      <vt:lpstr>Policy and Operational Considerations (continued)</vt:lpstr>
      <vt:lpstr>Policy and Operational Considerations (continued)</vt:lpstr>
      <vt:lpstr>Timeline for Policy and Operational Decision-Making</vt:lpstr>
      <vt:lpstr>Discussion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Waheed, Mina</dc:creator>
  <cp:lastModifiedBy>Altman Moore, Corrinne (EHS)</cp:lastModifiedBy>
  <cp:revision>2</cp:revision>
  <dcterms:created xsi:type="dcterms:W3CDTF">2022-09-29T18:32:46Z</dcterms:created>
  <dcterms:modified xsi:type="dcterms:W3CDTF">2022-10-06T13:13:22Z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2022-09-29T18:32:46Z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e26f0136-ef2f-44f5-9bd3-59bb25c81672</vt:lpwstr>
  </property>
  <property fmtid="{D5CDD505-2E9C-101B-9397-08002B2CF9AE}" pid="8" name="MSIP_Label_ea60d57e-af5b-4752-ac57-3e4f28ca11dc_ContentBits">
    <vt:lpwstr>0</vt:lpwstr>
  </property>
  <property fmtid="{D5CDD505-2E9C-101B-9397-08002B2CF9AE}" pid="9" name="ContentTypeId">
    <vt:lpwstr>0x010100B642FC5B8B920D4BB6C445E99411392A</vt:lpwstr>
  </property>
  <property fmtid="{D5CDD505-2E9C-101B-9397-08002B2CF9AE}" pid="10" name="MediaServiceImageTags">
    <vt:lpwstr/>
  </property>
</Properties>
</file>