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8" r:id="rId3"/>
    <p:sldId id="261" r:id="rId4"/>
    <p:sldId id="279" r:id="rId5"/>
    <p:sldId id="280" r:id="rId6"/>
    <p:sldId id="281" r:id="rId7"/>
    <p:sldId id="262" r:id="rId8"/>
    <p:sldId id="264" r:id="rId9"/>
    <p:sldId id="277" r:id="rId10"/>
    <p:sldId id="265" r:id="rId11"/>
    <p:sldId id="282" r:id="rId12"/>
    <p:sldId id="266" r:id="rId13"/>
    <p:sldId id="283" r:id="rId14"/>
    <p:sldId id="276" r:id="rId15"/>
    <p:sldId id="267" r:id="rId16"/>
    <p:sldId id="284" r:id="rId17"/>
    <p:sldId id="268" r:id="rId18"/>
    <p:sldId id="269" r:id="rId19"/>
    <p:sldId id="285" r:id="rId20"/>
    <p:sldId id="270" r:id="rId21"/>
    <p:sldId id="275" r:id="rId22"/>
    <p:sldId id="272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A"/>
    <a:srgbClr val="000D26"/>
    <a:srgbClr val="CC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60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4441111"/>
          </a:xfrm>
          <a:prstGeom prst="rect">
            <a:avLst/>
          </a:prstGeom>
          <a:gradFill flip="none" rotWithShape="1">
            <a:gsLst>
              <a:gs pos="0">
                <a:srgbClr val="000D26"/>
              </a:gs>
              <a:gs pos="100000">
                <a:srgbClr val="004F8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E2EC695-1E0A-4D35-910C-D198B2346763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65E05DA-4A2F-480A-8991-89A71B04A05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C695-1E0A-4D35-910C-D198B2346763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05DA-4A2F-480A-8991-89A71B04A0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C695-1E0A-4D35-910C-D198B2346763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05DA-4A2F-480A-8991-89A71B04A0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C695-1E0A-4D35-910C-D198B2346763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05DA-4A2F-480A-8991-89A71B04A0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C695-1E0A-4D35-910C-D198B2346763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05DA-4A2F-480A-8991-89A71B04A0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C695-1E0A-4D35-910C-D198B2346763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05DA-4A2F-480A-8991-89A71B04A0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C695-1E0A-4D35-910C-D198B2346763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05DA-4A2F-480A-8991-89A71B04A0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C695-1E0A-4D35-910C-D198B2346763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05DA-4A2F-480A-8991-89A71B04A0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C695-1E0A-4D35-910C-D198B2346763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05DA-4A2F-480A-8991-89A71B04A0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C695-1E0A-4D35-910C-D198B2346763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05DA-4A2F-480A-8991-89A71B04A05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C695-1E0A-4D35-910C-D198B2346763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05DA-4A2F-480A-8991-89A71B04A0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gradFill flip="none" rotWithShape="1">
            <a:gsLst>
              <a:gs pos="0">
                <a:srgbClr val="000D26"/>
              </a:gs>
              <a:gs pos="100000">
                <a:srgbClr val="004F8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E2EC695-1E0A-4D35-910C-D198B2346763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65E05DA-4A2F-480A-8991-89A71B04A0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sz="3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10100" y="4800600"/>
            <a:ext cx="3581399" cy="1260629"/>
          </a:xfrm>
        </p:spPr>
        <p:txBody>
          <a:bodyPr>
            <a:normAutofit lnSpcReduction="10000"/>
          </a:bodyPr>
          <a:lstStyle/>
          <a:p>
            <a:r>
              <a:rPr lang="en-US" sz="1400" dirty="0" smtClean="0">
                <a:latin typeface="Arial MT" pitchFamily="2" charset="0"/>
              </a:rPr>
              <a:t>A partnership between: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Arial MT" pitchFamily="2" charset="0"/>
              </a:rPr>
              <a:t>Disability Policy Consortium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Arial MT" pitchFamily="2" charset="0"/>
              </a:rPr>
              <a:t>Health Care For All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Arial MT" pitchFamily="2" charset="0"/>
              </a:rPr>
              <a:t>Consumer Quality Initiatives</a:t>
            </a:r>
            <a:endParaRPr lang="en-US" b="1" dirty="0">
              <a:solidFill>
                <a:schemeClr val="tx1"/>
              </a:solidFill>
              <a:latin typeface="Arial MT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233250"/>
            <a:ext cx="3657602" cy="14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8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11430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latin typeface="Arial MT Md" pitchFamily="34" charset="0"/>
                <a:ea typeface="Calibri"/>
                <a:cs typeface="Times New Roman"/>
              </a:rPr>
              <a:t>Services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001000" cy="4800600"/>
          </a:xfrm>
        </p:spPr>
        <p:txBody>
          <a:bodyPr>
            <a:normAutofit/>
          </a:bodyPr>
          <a:lstStyle/>
          <a:p>
            <a:pPr marL="571500" lvl="0" indent="-457200"/>
            <a:r>
              <a:rPr lang="en-US" sz="3200" u="sng" dirty="0" smtClean="0">
                <a:latin typeface="Arial MT" pitchFamily="2" charset="0"/>
                <a:ea typeface="Times New Roman"/>
              </a:rPr>
              <a:t>Listen</a:t>
            </a:r>
          </a:p>
          <a:p>
            <a:pPr marL="571500" lvl="0" indent="-457200"/>
            <a:endParaRPr lang="en-US" sz="1000" dirty="0" smtClean="0">
              <a:latin typeface="Arial MT" pitchFamily="2" charset="0"/>
              <a:ea typeface="Times New Roman"/>
            </a:endParaRPr>
          </a:p>
          <a:p>
            <a:pPr marL="571500" lvl="0" indent="0">
              <a:buNone/>
            </a:pPr>
            <a:r>
              <a:rPr lang="en-US" sz="3200" dirty="0" smtClean="0">
                <a:latin typeface="Arial MT" pitchFamily="2" charset="0"/>
                <a:ea typeface="Times New Roman"/>
              </a:rPr>
              <a:t>The </a:t>
            </a:r>
            <a:r>
              <a:rPr lang="en-US" sz="3200" dirty="0">
                <a:latin typeface="Arial MT" pitchFamily="2" charset="0"/>
                <a:ea typeface="Times New Roman"/>
              </a:rPr>
              <a:t>One Care Ombudsman listens in order to understand the issue from all perspectives, including the individual and the organization. </a:t>
            </a:r>
            <a:endParaRPr lang="en-US" sz="3200" dirty="0" smtClean="0">
              <a:latin typeface="Arial MT" pitchFamily="2" charset="0"/>
              <a:ea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81000"/>
            <a:ext cx="278892" cy="2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0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11430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latin typeface="Arial MT Md" pitchFamily="34" charset="0"/>
                <a:ea typeface="Calibri"/>
                <a:cs typeface="Times New Roman"/>
              </a:rPr>
              <a:t>Services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001000" cy="4800600"/>
          </a:xfrm>
        </p:spPr>
        <p:txBody>
          <a:bodyPr>
            <a:normAutofit/>
          </a:bodyPr>
          <a:lstStyle/>
          <a:p>
            <a:pPr marL="571500" lvl="0" indent="-457200"/>
            <a:r>
              <a:rPr lang="en-US" sz="3200" u="sng" dirty="0" smtClean="0">
                <a:latin typeface="Arial MT" pitchFamily="2" charset="0"/>
                <a:ea typeface="Times New Roman"/>
              </a:rPr>
              <a:t>Maintain </a:t>
            </a:r>
            <a:r>
              <a:rPr lang="en-US" sz="3200" u="sng" dirty="0">
                <a:latin typeface="Arial MT" pitchFamily="2" charset="0"/>
                <a:ea typeface="Times New Roman"/>
              </a:rPr>
              <a:t>C</a:t>
            </a:r>
            <a:r>
              <a:rPr lang="en-US" sz="3200" u="sng" dirty="0" smtClean="0">
                <a:latin typeface="Arial MT" pitchFamily="2" charset="0"/>
                <a:ea typeface="Times New Roman"/>
              </a:rPr>
              <a:t>onfidentiality</a:t>
            </a:r>
            <a:endParaRPr lang="en-US" sz="3200" dirty="0" smtClean="0">
              <a:latin typeface="Arial MT" pitchFamily="2" charset="0"/>
              <a:ea typeface="Times New Roman"/>
            </a:endParaRPr>
          </a:p>
          <a:p>
            <a:pPr marL="571500" lvl="0" indent="0">
              <a:buNone/>
            </a:pPr>
            <a:endParaRPr lang="en-US" sz="1000" dirty="0" smtClean="0">
              <a:latin typeface="Arial MT" pitchFamily="2" charset="0"/>
              <a:ea typeface="Times New Roman"/>
            </a:endParaRPr>
          </a:p>
          <a:p>
            <a:pPr marL="571500" lvl="0" indent="0">
              <a:buNone/>
            </a:pPr>
            <a:r>
              <a:rPr lang="en-US" sz="3200" dirty="0" smtClean="0">
                <a:latin typeface="Arial MT" pitchFamily="2" charset="0"/>
                <a:ea typeface="Times New Roman"/>
              </a:rPr>
              <a:t>Unless it is an emergency situation, the </a:t>
            </a:r>
            <a:r>
              <a:rPr lang="en-US" sz="3200" dirty="0">
                <a:latin typeface="Arial MT" pitchFamily="2" charset="0"/>
                <a:ea typeface="Times New Roman"/>
              </a:rPr>
              <a:t>One Care Ombudsman will not reveal personal information without </a:t>
            </a:r>
            <a:r>
              <a:rPr lang="en-US" sz="3200" dirty="0" smtClean="0">
                <a:latin typeface="Arial MT" pitchFamily="2" charset="0"/>
                <a:ea typeface="Times New Roman"/>
              </a:rPr>
              <a:t>permission</a:t>
            </a:r>
            <a:r>
              <a:rPr lang="en-US" sz="3200" dirty="0">
                <a:latin typeface="Arial MT" pitchFamily="2" charset="0"/>
                <a:ea typeface="Times New Roman"/>
              </a:rPr>
              <a:t>.</a:t>
            </a:r>
            <a:endParaRPr lang="en-US" sz="3200" dirty="0" smtClean="0">
              <a:effectLst/>
              <a:latin typeface="Arial MT" pitchFamily="2" charset="0"/>
              <a:ea typeface="Times New Roman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81000"/>
            <a:ext cx="278892" cy="2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5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924800" cy="1143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Arial MT Md" pitchFamily="34" charset="0"/>
                <a:ea typeface="Calibri"/>
                <a:cs typeface="Times New Roman"/>
              </a:rPr>
              <a:t>Services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001000" cy="5029200"/>
          </a:xfrm>
        </p:spPr>
        <p:txBody>
          <a:bodyPr>
            <a:noAutofit/>
          </a:bodyPr>
          <a:lstStyle/>
          <a:p>
            <a:pPr marL="571500" indent="-457200">
              <a:spcBef>
                <a:spcPts val="0"/>
              </a:spcBef>
            </a:pPr>
            <a:r>
              <a:rPr lang="en-US" sz="3200" u="sng" dirty="0">
                <a:latin typeface="Arial MT" pitchFamily="2" charset="0"/>
                <a:ea typeface="Times New Roman"/>
              </a:rPr>
              <a:t>Remain N</a:t>
            </a:r>
            <a:r>
              <a:rPr lang="en-US" sz="3200" u="sng" dirty="0" smtClean="0">
                <a:latin typeface="Arial MT" pitchFamily="2" charset="0"/>
                <a:ea typeface="Times New Roman"/>
              </a:rPr>
              <a:t>eutral</a:t>
            </a:r>
          </a:p>
          <a:p>
            <a:pPr marL="571500" indent="0">
              <a:spcBef>
                <a:spcPts val="0"/>
              </a:spcBef>
              <a:buNone/>
            </a:pPr>
            <a:endParaRPr lang="en-US" sz="1000" dirty="0" smtClean="0">
              <a:latin typeface="Arial MT" pitchFamily="2" charset="0"/>
              <a:ea typeface="Times New Roman"/>
            </a:endParaRPr>
          </a:p>
          <a:p>
            <a:pPr marL="571500" indent="0">
              <a:spcBef>
                <a:spcPts val="0"/>
              </a:spcBef>
              <a:buNone/>
            </a:pPr>
            <a:r>
              <a:rPr lang="en-US" sz="3200" dirty="0" smtClean="0">
                <a:latin typeface="Arial MT" pitchFamily="2" charset="0"/>
                <a:ea typeface="Times New Roman"/>
              </a:rPr>
              <a:t>The </a:t>
            </a:r>
            <a:r>
              <a:rPr lang="en-US" sz="3200" dirty="0">
                <a:latin typeface="Arial MT" pitchFamily="2" charset="0"/>
                <a:ea typeface="Times New Roman"/>
              </a:rPr>
              <a:t>One Care Ombudsman does not judge or decide who is right or wrong. </a:t>
            </a:r>
            <a:endParaRPr lang="en-US" sz="3200" dirty="0" smtClean="0">
              <a:latin typeface="Arial MT" pitchFamily="2" charset="0"/>
              <a:ea typeface="Times New Roman"/>
            </a:endParaRPr>
          </a:p>
          <a:p>
            <a:pPr marL="571500" lvl="0" indent="-457200"/>
            <a:endParaRPr lang="en-US" sz="3200" dirty="0" smtClean="0">
              <a:effectLst/>
              <a:latin typeface="Arial MT" pitchFamily="2" charset="0"/>
              <a:ea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81000"/>
            <a:ext cx="278892" cy="2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924800" cy="1143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Arial MT Md" pitchFamily="34" charset="0"/>
                <a:ea typeface="Calibri"/>
                <a:cs typeface="Times New Roman"/>
              </a:rPr>
              <a:t>Services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001000" cy="5029200"/>
          </a:xfrm>
        </p:spPr>
        <p:txBody>
          <a:bodyPr>
            <a:noAutofit/>
          </a:bodyPr>
          <a:lstStyle/>
          <a:p>
            <a:pPr marL="571500" indent="-457200">
              <a:spcBef>
                <a:spcPts val="0"/>
              </a:spcBef>
            </a:pPr>
            <a:r>
              <a:rPr lang="en-US" sz="3200" u="sng" dirty="0" smtClean="0">
                <a:latin typeface="Arial MT" pitchFamily="2" charset="0"/>
                <a:ea typeface="Times New Roman"/>
              </a:rPr>
              <a:t>Investigate</a:t>
            </a:r>
          </a:p>
          <a:p>
            <a:pPr marL="571500" indent="0">
              <a:spcBef>
                <a:spcPts val="0"/>
              </a:spcBef>
              <a:buNone/>
            </a:pPr>
            <a:endParaRPr lang="en-US" sz="1200" dirty="0" smtClean="0">
              <a:latin typeface="Arial MT" pitchFamily="2" charset="0"/>
              <a:ea typeface="Times New Roman"/>
            </a:endParaRPr>
          </a:p>
          <a:p>
            <a:pPr marL="571500" indent="0">
              <a:spcBef>
                <a:spcPts val="0"/>
              </a:spcBef>
              <a:buNone/>
            </a:pPr>
            <a:r>
              <a:rPr lang="en-US" sz="3200" dirty="0" smtClean="0">
                <a:latin typeface="Arial MT" pitchFamily="2" charset="0"/>
                <a:ea typeface="Times New Roman"/>
              </a:rPr>
              <a:t>The </a:t>
            </a:r>
            <a:r>
              <a:rPr lang="en-US" sz="3200" dirty="0">
                <a:latin typeface="Arial MT" pitchFamily="2" charset="0"/>
                <a:ea typeface="Times New Roman"/>
              </a:rPr>
              <a:t>One Care Ombudsman digs a little deeper to understand the nature of the problem and find a solution.</a:t>
            </a:r>
            <a:endParaRPr lang="en-US" sz="3200" dirty="0" smtClean="0">
              <a:effectLst/>
              <a:latin typeface="Arial MT" pitchFamily="2" charset="0"/>
              <a:ea typeface="Times New Roman"/>
            </a:endParaRPr>
          </a:p>
          <a:p>
            <a:pPr marL="571500" lvl="0" indent="-457200"/>
            <a:endParaRPr lang="en-US" sz="3200" dirty="0" smtClean="0">
              <a:effectLst/>
              <a:latin typeface="Arial MT" pitchFamily="2" charset="0"/>
              <a:ea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81000"/>
            <a:ext cx="278892" cy="2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001000" cy="3508977"/>
          </a:xfrm>
        </p:spPr>
        <p:txBody>
          <a:bodyPr>
            <a:normAutofit/>
          </a:bodyPr>
          <a:lstStyle/>
          <a:p>
            <a:pPr marL="520700" indent="-457200"/>
            <a:r>
              <a:rPr lang="en-US" sz="3200" u="sng" dirty="0">
                <a:latin typeface="Arial MT" pitchFamily="2" charset="0"/>
                <a:ea typeface="Times New Roman"/>
              </a:rPr>
              <a:t>Discuss O</a:t>
            </a:r>
            <a:r>
              <a:rPr lang="en-US" sz="3200" u="sng" dirty="0" smtClean="0">
                <a:latin typeface="Arial MT" pitchFamily="2" charset="0"/>
                <a:ea typeface="Times New Roman"/>
              </a:rPr>
              <a:t>ptions</a:t>
            </a:r>
          </a:p>
          <a:p>
            <a:pPr marL="525463" indent="0">
              <a:buNone/>
            </a:pPr>
            <a:endParaRPr lang="en-US" sz="1200" dirty="0" smtClean="0">
              <a:latin typeface="Arial MT" pitchFamily="2" charset="0"/>
              <a:ea typeface="Times New Roman"/>
            </a:endParaRPr>
          </a:p>
          <a:p>
            <a:pPr marL="525463" indent="0">
              <a:buNone/>
            </a:pPr>
            <a:r>
              <a:rPr lang="en-US" sz="3200" dirty="0" smtClean="0">
                <a:latin typeface="Arial MT" pitchFamily="2" charset="0"/>
                <a:ea typeface="Times New Roman"/>
              </a:rPr>
              <a:t>The </a:t>
            </a:r>
            <a:r>
              <a:rPr lang="en-US" sz="3200" dirty="0">
                <a:latin typeface="Arial MT" pitchFamily="2" charset="0"/>
                <a:ea typeface="Times New Roman"/>
              </a:rPr>
              <a:t>One Care Ombudsman helps individuals identify and evaluate resolution options.</a:t>
            </a:r>
            <a:endParaRPr lang="en-US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924800" cy="1143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Arial MT Md" pitchFamily="34" charset="0"/>
                <a:ea typeface="Calibri"/>
                <a:cs typeface="Times New Roman"/>
              </a:rPr>
              <a:t>Services</a:t>
            </a:r>
            <a:endParaRPr lang="en-US" sz="3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81000"/>
            <a:ext cx="278892" cy="2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5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924800" cy="1143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Arial MT Md" pitchFamily="34" charset="0"/>
                <a:ea typeface="Calibri"/>
                <a:cs typeface="Times New Roman"/>
              </a:rPr>
              <a:t>Services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996517" cy="4648200"/>
          </a:xfrm>
        </p:spPr>
        <p:txBody>
          <a:bodyPr>
            <a:normAutofit/>
          </a:bodyPr>
          <a:lstStyle/>
          <a:p>
            <a:pPr marL="520700" indent="-406400">
              <a:spcBef>
                <a:spcPts val="0"/>
              </a:spcBef>
            </a:pPr>
            <a:r>
              <a:rPr lang="en-US" sz="3200" u="sng" dirty="0" smtClean="0">
                <a:latin typeface="Arial MT" pitchFamily="2" charset="0"/>
                <a:ea typeface="Times New Roman"/>
              </a:rPr>
              <a:t>Mediate</a:t>
            </a:r>
            <a:endParaRPr lang="en-US" sz="3200" dirty="0" smtClean="0">
              <a:latin typeface="Arial MT" pitchFamily="2" charset="0"/>
              <a:ea typeface="Times New Roman"/>
            </a:endParaRPr>
          </a:p>
          <a:p>
            <a:pPr marL="520700" indent="0">
              <a:spcBef>
                <a:spcPts val="0"/>
              </a:spcBef>
              <a:buNone/>
            </a:pPr>
            <a:endParaRPr lang="en-US" sz="1200" dirty="0" smtClean="0">
              <a:latin typeface="Arial MT" pitchFamily="2" charset="0"/>
              <a:ea typeface="Times New Roman"/>
            </a:endParaRPr>
          </a:p>
          <a:p>
            <a:pPr marL="520700" indent="0">
              <a:spcBef>
                <a:spcPts val="0"/>
              </a:spcBef>
              <a:buNone/>
            </a:pPr>
            <a:r>
              <a:rPr lang="en-US" sz="3200" dirty="0" smtClean="0">
                <a:latin typeface="Arial MT" pitchFamily="2" charset="0"/>
                <a:ea typeface="Times New Roman"/>
              </a:rPr>
              <a:t>The </a:t>
            </a:r>
            <a:r>
              <a:rPr lang="en-US" sz="3200" dirty="0">
                <a:latin typeface="Arial MT" pitchFamily="2" charset="0"/>
                <a:ea typeface="Times New Roman"/>
              </a:rPr>
              <a:t>One Care Ombudsman can bring together the parties of your choosing in order to identify and discuss potential solutions. </a:t>
            </a:r>
            <a:endParaRPr lang="en-US" sz="3200" dirty="0" smtClean="0">
              <a:effectLst/>
              <a:latin typeface="Arial MT" pitchFamily="2" charset="0"/>
              <a:ea typeface="Times New Roman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81000"/>
            <a:ext cx="278892" cy="2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4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924800" cy="1143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Arial MT Md" pitchFamily="34" charset="0"/>
                <a:ea typeface="Calibri"/>
                <a:cs typeface="Times New Roman"/>
              </a:rPr>
              <a:t>Services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996517" cy="4648200"/>
          </a:xfrm>
        </p:spPr>
        <p:txBody>
          <a:bodyPr>
            <a:normAutofit/>
          </a:bodyPr>
          <a:lstStyle/>
          <a:p>
            <a:pPr marL="520700" indent="-406400">
              <a:spcBef>
                <a:spcPts val="0"/>
              </a:spcBef>
            </a:pPr>
            <a:r>
              <a:rPr lang="en-US" sz="3200" u="sng" dirty="0" smtClean="0">
                <a:latin typeface="Arial MT" pitchFamily="2" charset="0"/>
                <a:ea typeface="Times New Roman"/>
              </a:rPr>
              <a:t>Make </a:t>
            </a:r>
            <a:r>
              <a:rPr lang="en-US" sz="3200" u="sng" dirty="0">
                <a:latin typeface="Arial MT" pitchFamily="2" charset="0"/>
                <a:ea typeface="Times New Roman"/>
              </a:rPr>
              <a:t>R</a:t>
            </a:r>
            <a:r>
              <a:rPr lang="en-US" sz="3200" u="sng" dirty="0" smtClean="0">
                <a:latin typeface="Arial MT" pitchFamily="2" charset="0"/>
                <a:ea typeface="Times New Roman"/>
              </a:rPr>
              <a:t>eferrals</a:t>
            </a:r>
          </a:p>
          <a:p>
            <a:pPr marL="520700" indent="0">
              <a:spcBef>
                <a:spcPts val="0"/>
              </a:spcBef>
              <a:buNone/>
            </a:pPr>
            <a:endParaRPr lang="en-US" sz="1200" dirty="0" smtClean="0">
              <a:latin typeface="Arial MT" pitchFamily="2" charset="0"/>
              <a:ea typeface="Times New Roman"/>
            </a:endParaRPr>
          </a:p>
          <a:p>
            <a:pPr marL="520700" indent="0">
              <a:spcBef>
                <a:spcPts val="0"/>
              </a:spcBef>
              <a:buNone/>
            </a:pPr>
            <a:r>
              <a:rPr lang="en-US" sz="3200" dirty="0" smtClean="0">
                <a:latin typeface="Arial MT" pitchFamily="2" charset="0"/>
                <a:ea typeface="Times New Roman"/>
              </a:rPr>
              <a:t>The </a:t>
            </a:r>
            <a:r>
              <a:rPr lang="en-US" sz="3200" dirty="0">
                <a:latin typeface="Arial MT" pitchFamily="2" charset="0"/>
                <a:ea typeface="Times New Roman"/>
              </a:rPr>
              <a:t>One Care Ombudsman can refer individuals to appropriate </a:t>
            </a:r>
            <a:r>
              <a:rPr lang="en-US" sz="3200" dirty="0" smtClean="0">
                <a:latin typeface="Arial MT" pitchFamily="2" charset="0"/>
                <a:ea typeface="Times New Roman"/>
              </a:rPr>
              <a:t>resources</a:t>
            </a:r>
            <a:r>
              <a:rPr lang="en-US" sz="3200" dirty="0">
                <a:latin typeface="Arial MT" pitchFamily="2" charset="0"/>
                <a:ea typeface="Times New Roman"/>
              </a:rPr>
              <a:t>, including formal grievance programs and legal services.</a:t>
            </a:r>
            <a:endParaRPr lang="en-US" sz="3200" dirty="0" smtClean="0">
              <a:effectLst/>
              <a:latin typeface="Arial MT" pitchFamily="2" charset="0"/>
              <a:ea typeface="Times New Roman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81000"/>
            <a:ext cx="278892" cy="2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7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924800" cy="1143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Arial MT Md" pitchFamily="34" charset="0"/>
                <a:ea typeface="Calibri"/>
                <a:cs typeface="Times New Roman"/>
              </a:rPr>
              <a:t>Services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3623"/>
            <a:ext cx="8001000" cy="4575777"/>
          </a:xfrm>
        </p:spPr>
        <p:txBody>
          <a:bodyPr/>
          <a:lstStyle/>
          <a:p>
            <a:pPr marL="520700" lvl="0" indent="-457200"/>
            <a:r>
              <a:rPr lang="en-US" sz="3200" u="sng" dirty="0">
                <a:latin typeface="Arial MT" pitchFamily="2" charset="0"/>
                <a:ea typeface="Times New Roman"/>
              </a:rPr>
              <a:t>Identify </a:t>
            </a:r>
            <a:r>
              <a:rPr lang="en-US" sz="3200" u="sng" dirty="0" smtClean="0">
                <a:latin typeface="Arial MT" pitchFamily="2" charset="0"/>
                <a:ea typeface="Times New Roman"/>
              </a:rPr>
              <a:t>System-Wide Issues</a:t>
            </a:r>
          </a:p>
          <a:p>
            <a:pPr marL="525463" lvl="0" indent="0">
              <a:buNone/>
            </a:pPr>
            <a:endParaRPr lang="en-US" sz="1000" dirty="0" smtClean="0">
              <a:latin typeface="Arial MT" pitchFamily="2" charset="0"/>
              <a:ea typeface="Times New Roman"/>
            </a:endParaRPr>
          </a:p>
          <a:p>
            <a:pPr marL="525463" lvl="0" indent="0">
              <a:buNone/>
            </a:pPr>
            <a:r>
              <a:rPr lang="en-US" sz="3200" dirty="0" smtClean="0">
                <a:latin typeface="Arial MT" pitchFamily="2" charset="0"/>
                <a:ea typeface="Times New Roman"/>
              </a:rPr>
              <a:t>The </a:t>
            </a:r>
            <a:r>
              <a:rPr lang="en-US" sz="3200" dirty="0">
                <a:latin typeface="Arial MT" pitchFamily="2" charset="0"/>
                <a:ea typeface="Times New Roman"/>
              </a:rPr>
              <a:t>One Care Ombudsman </a:t>
            </a:r>
            <a:r>
              <a:rPr lang="en-US" sz="3200" dirty="0" smtClean="0">
                <a:latin typeface="Arial MT" pitchFamily="2" charset="0"/>
                <a:ea typeface="Times New Roman"/>
              </a:rPr>
              <a:t>identifies system-wide concerns </a:t>
            </a:r>
            <a:r>
              <a:rPr lang="en-US" sz="3200" dirty="0">
                <a:latin typeface="Arial MT" pitchFamily="2" charset="0"/>
                <a:ea typeface="Times New Roman"/>
              </a:rPr>
              <a:t>and problems. </a:t>
            </a:r>
            <a:endParaRPr lang="en-US" sz="3200" dirty="0" smtClean="0">
              <a:latin typeface="Arial MT" pitchFamily="2" charset="0"/>
              <a:ea typeface="Times New Roman"/>
            </a:endParaRPr>
          </a:p>
          <a:p>
            <a:pPr marL="525463" lvl="0" indent="0">
              <a:buNone/>
            </a:pPr>
            <a:endParaRPr lang="en-US" sz="1000" dirty="0" smtClean="0">
              <a:latin typeface="Arial MT" pitchFamily="2" charset="0"/>
              <a:ea typeface="Times New Roman"/>
            </a:endParaRPr>
          </a:p>
          <a:p>
            <a:pPr marL="525463" lvl="0" indent="0">
              <a:buNone/>
            </a:pPr>
            <a:r>
              <a:rPr lang="en-US" sz="3200" dirty="0" smtClean="0">
                <a:latin typeface="Arial MT" pitchFamily="2" charset="0"/>
                <a:ea typeface="Times New Roman"/>
              </a:rPr>
              <a:t>We </a:t>
            </a:r>
            <a:r>
              <a:rPr lang="en-US" sz="3200" dirty="0">
                <a:latin typeface="Arial MT" pitchFamily="2" charset="0"/>
                <a:ea typeface="Times New Roman"/>
              </a:rPr>
              <a:t>discuss big picture issues with MassHealth and One Care Plans in order to improve existing services.</a:t>
            </a:r>
            <a:endParaRPr lang="en-US" sz="3200" dirty="0" smtClean="0">
              <a:effectLst/>
              <a:latin typeface="Arial MT" pitchFamily="2" charset="0"/>
              <a:ea typeface="Times New Roman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81000"/>
            <a:ext cx="278892" cy="2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3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Arial MT Md" pitchFamily="34" charset="0"/>
                <a:ea typeface="Times New Roman"/>
              </a:rPr>
              <a:t>What </a:t>
            </a:r>
            <a:r>
              <a:rPr lang="en-US" sz="3000" b="1" dirty="0" smtClean="0">
                <a:latin typeface="Arial MT Md" pitchFamily="34" charset="0"/>
                <a:ea typeface="Times New Roman"/>
              </a:rPr>
              <a:t>we don’t do</a:t>
            </a:r>
            <a:r>
              <a:rPr lang="en-US" sz="3000" dirty="0" smtClean="0">
                <a:ea typeface="Times New Roman"/>
              </a:rPr>
              <a:t>.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0010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latin typeface="Arial MT" pitchFamily="2" charset="0"/>
                <a:ea typeface="Times New Roman"/>
              </a:rPr>
              <a:t>As a neutral and </a:t>
            </a:r>
            <a:r>
              <a:rPr lang="en-US" sz="3000" dirty="0">
                <a:latin typeface="Arial MT" pitchFamily="2" charset="0"/>
                <a:ea typeface="Times New Roman"/>
              </a:rPr>
              <a:t>independent agent</a:t>
            </a:r>
            <a:r>
              <a:rPr lang="en-US" sz="3000" dirty="0" smtClean="0">
                <a:latin typeface="Arial MT" pitchFamily="2" charset="0"/>
                <a:ea typeface="Times New Roman"/>
              </a:rPr>
              <a:t>, we:</a:t>
            </a:r>
          </a:p>
          <a:p>
            <a:pPr marL="0" indent="0">
              <a:buNone/>
            </a:pPr>
            <a:endParaRPr lang="en-US" sz="1600" dirty="0" smtClean="0">
              <a:latin typeface="Arial MT" pitchFamily="2" charset="0"/>
              <a:ea typeface="Times New Roman"/>
            </a:endParaRPr>
          </a:p>
          <a:p>
            <a:pPr marL="520700" indent="-457200">
              <a:spcBef>
                <a:spcPts val="0"/>
              </a:spcBef>
            </a:pPr>
            <a:r>
              <a:rPr lang="en-US" sz="3000" dirty="0">
                <a:latin typeface="Arial MT" pitchFamily="2" charset="0"/>
                <a:ea typeface="Times New Roman"/>
              </a:rPr>
              <a:t>D</a:t>
            </a:r>
            <a:r>
              <a:rPr lang="en-US" sz="3000" dirty="0" smtClean="0">
                <a:latin typeface="Arial MT" pitchFamily="2" charset="0"/>
                <a:ea typeface="Times New Roman"/>
              </a:rPr>
              <a:t>o </a:t>
            </a:r>
            <a:r>
              <a:rPr lang="en-US" sz="3000" dirty="0">
                <a:latin typeface="Arial MT" pitchFamily="2" charset="0"/>
                <a:ea typeface="Times New Roman"/>
              </a:rPr>
              <a:t>not participate in formal investigations </a:t>
            </a:r>
            <a:endParaRPr lang="en-US" sz="3000" dirty="0" smtClean="0">
              <a:effectLst/>
              <a:latin typeface="Arial MT" pitchFamily="2" charset="0"/>
              <a:ea typeface="Times New Roman"/>
            </a:endParaRPr>
          </a:p>
          <a:p>
            <a:pPr marL="520700" indent="-457200">
              <a:spcBef>
                <a:spcPts val="0"/>
              </a:spcBef>
            </a:pPr>
            <a:r>
              <a:rPr lang="en-US" sz="3000" dirty="0">
                <a:latin typeface="Arial MT" pitchFamily="2" charset="0"/>
                <a:ea typeface="Times New Roman"/>
              </a:rPr>
              <a:t>D</a:t>
            </a:r>
            <a:r>
              <a:rPr lang="en-US" sz="3000" dirty="0" smtClean="0">
                <a:latin typeface="Arial MT" pitchFamily="2" charset="0"/>
                <a:ea typeface="Times New Roman"/>
              </a:rPr>
              <a:t>o </a:t>
            </a:r>
            <a:r>
              <a:rPr lang="en-US" sz="3000" dirty="0">
                <a:latin typeface="Arial MT" pitchFamily="2" charset="0"/>
                <a:ea typeface="Times New Roman"/>
              </a:rPr>
              <a:t>not play </a:t>
            </a:r>
            <a:r>
              <a:rPr lang="en-US" sz="3000" dirty="0" smtClean="0">
                <a:latin typeface="Arial MT" pitchFamily="2" charset="0"/>
                <a:ea typeface="Times New Roman"/>
              </a:rPr>
              <a:t>formal role in the One Care grievance and appeal process</a:t>
            </a:r>
            <a:endParaRPr lang="en-US" sz="3000" dirty="0" smtClean="0">
              <a:effectLst/>
              <a:latin typeface="Arial MT" pitchFamily="2" charset="0"/>
              <a:ea typeface="Times New Roman"/>
            </a:endParaRPr>
          </a:p>
          <a:p>
            <a:pPr marL="520700" indent="-457200">
              <a:spcBef>
                <a:spcPts val="0"/>
              </a:spcBef>
            </a:pPr>
            <a:r>
              <a:rPr lang="en-US" sz="3000" dirty="0">
                <a:latin typeface="Arial MT" pitchFamily="2" charset="0"/>
                <a:ea typeface="Times New Roman"/>
              </a:rPr>
              <a:t>D</a:t>
            </a:r>
            <a:r>
              <a:rPr lang="en-US" sz="3000" dirty="0" smtClean="0">
                <a:latin typeface="Arial MT" pitchFamily="2" charset="0"/>
                <a:ea typeface="Times New Roman"/>
              </a:rPr>
              <a:t>o </a:t>
            </a:r>
            <a:r>
              <a:rPr lang="en-US" sz="3000" dirty="0">
                <a:latin typeface="Arial MT" pitchFamily="2" charset="0"/>
                <a:ea typeface="Times New Roman"/>
              </a:rPr>
              <a:t>not serve in any </a:t>
            </a:r>
            <a:r>
              <a:rPr lang="en-US" sz="3000" dirty="0" smtClean="0">
                <a:latin typeface="Arial MT" pitchFamily="2" charset="0"/>
                <a:ea typeface="Times New Roman"/>
              </a:rPr>
              <a:t>organizational </a:t>
            </a:r>
            <a:r>
              <a:rPr lang="en-US" sz="3000" dirty="0">
                <a:latin typeface="Arial MT" pitchFamily="2" charset="0"/>
                <a:ea typeface="Times New Roman"/>
              </a:rPr>
              <a:t>role that would compromise our neutrality</a:t>
            </a:r>
            <a:endParaRPr lang="en-US" sz="3000" dirty="0" smtClean="0">
              <a:effectLst/>
              <a:latin typeface="Arial MT" pitchFamily="2" charset="0"/>
              <a:ea typeface="Times New Roman"/>
            </a:endParaRPr>
          </a:p>
          <a:p>
            <a:pPr marL="520700" indent="-457200">
              <a:spcBef>
                <a:spcPts val="0"/>
              </a:spcBef>
            </a:pPr>
            <a:r>
              <a:rPr lang="en-US" sz="3000" dirty="0">
                <a:latin typeface="Arial MT" pitchFamily="2" charset="0"/>
                <a:ea typeface="Times New Roman"/>
              </a:rPr>
              <a:t>D</a:t>
            </a:r>
            <a:r>
              <a:rPr lang="en-US" sz="3000" dirty="0" smtClean="0">
                <a:latin typeface="Arial MT" pitchFamily="2" charset="0"/>
                <a:ea typeface="Times New Roman"/>
              </a:rPr>
              <a:t>o </a:t>
            </a:r>
            <a:r>
              <a:rPr lang="en-US" sz="3000" dirty="0">
                <a:latin typeface="Arial MT" pitchFamily="2" charset="0"/>
                <a:ea typeface="Times New Roman"/>
              </a:rPr>
              <a:t>not make binding decisions or mandate policies</a:t>
            </a:r>
            <a:endParaRPr lang="en-US" sz="3000" dirty="0" smtClean="0">
              <a:effectLst/>
              <a:latin typeface="Arial MT" pitchFamily="2" charset="0"/>
              <a:ea typeface="Times New Roman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81000"/>
            <a:ext cx="278892" cy="2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7504509" cy="5811197"/>
          </a:xfrm>
        </p:spPr>
      </p:pic>
    </p:spTree>
    <p:extLst>
      <p:ext uri="{BB962C8B-B14F-4D97-AF65-F5344CB8AC3E}">
        <p14:creationId xmlns:p14="http://schemas.microsoft.com/office/powerpoint/2010/main" val="33655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2023"/>
            <a:ext cx="7024744" cy="1143000"/>
          </a:xfrm>
        </p:spPr>
        <p:txBody>
          <a:bodyPr/>
          <a:lstStyle/>
          <a:p>
            <a:r>
              <a:rPr lang="en-US" b="1" dirty="0" smtClean="0">
                <a:latin typeface="Arial MT Md" pitchFamily="34" charset="0"/>
              </a:rPr>
              <a:t>What is an Ombudsman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2223"/>
            <a:ext cx="7772400" cy="3508977"/>
          </a:xfrm>
        </p:spPr>
        <p:txBody>
          <a:bodyPr>
            <a:noAutofit/>
          </a:bodyPr>
          <a:lstStyle/>
          <a:p>
            <a:pPr marL="520700" indent="-406400"/>
            <a:r>
              <a:rPr lang="en-US" sz="3200" dirty="0">
                <a:latin typeface="Arial MT" pitchFamily="2" charset="0"/>
              </a:rPr>
              <a:t>An </a:t>
            </a:r>
            <a:r>
              <a:rPr lang="en-US" sz="3200" dirty="0" smtClean="0">
                <a:latin typeface="Arial MT" pitchFamily="2" charset="0"/>
              </a:rPr>
              <a:t>Ombudsman assists </a:t>
            </a:r>
            <a:r>
              <a:rPr lang="en-US" sz="3200" dirty="0">
                <a:latin typeface="Arial MT" pitchFamily="2" charset="0"/>
              </a:rPr>
              <a:t>with the fair and expeditious resolution of </a:t>
            </a:r>
            <a:r>
              <a:rPr lang="en-US" sz="3200" dirty="0" smtClean="0">
                <a:latin typeface="Arial MT" pitchFamily="2" charset="0"/>
              </a:rPr>
              <a:t>concerns and complaints </a:t>
            </a:r>
            <a:r>
              <a:rPr lang="en-US" sz="3200" dirty="0">
                <a:latin typeface="Arial MT" pitchFamily="2" charset="0"/>
              </a:rPr>
              <a:t>in an </a:t>
            </a:r>
            <a:r>
              <a:rPr lang="en-US" sz="3200" b="1" dirty="0" smtClean="0">
                <a:latin typeface="Arial MT" pitchFamily="2" charset="0"/>
              </a:rPr>
              <a:t>independent</a:t>
            </a:r>
            <a:r>
              <a:rPr lang="en-US" sz="3200" dirty="0" smtClean="0">
                <a:latin typeface="Arial MT" pitchFamily="2" charset="0"/>
              </a:rPr>
              <a:t>, </a:t>
            </a:r>
            <a:r>
              <a:rPr lang="en-US" sz="3200" b="1" dirty="0" smtClean="0">
                <a:latin typeface="Arial MT" pitchFamily="2" charset="0"/>
              </a:rPr>
              <a:t>impartial</a:t>
            </a:r>
            <a:r>
              <a:rPr lang="en-US" sz="3200" dirty="0" smtClean="0">
                <a:latin typeface="Arial MT" pitchFamily="2" charset="0"/>
              </a:rPr>
              <a:t> and </a:t>
            </a:r>
            <a:r>
              <a:rPr lang="en-US" sz="3200" b="1" dirty="0">
                <a:latin typeface="Arial MT" pitchFamily="2" charset="0"/>
              </a:rPr>
              <a:t>confidential</a:t>
            </a:r>
            <a:r>
              <a:rPr lang="en-US" sz="3200" dirty="0">
                <a:latin typeface="Arial MT" pitchFamily="2" charset="0"/>
              </a:rPr>
              <a:t> </a:t>
            </a:r>
            <a:r>
              <a:rPr lang="en-US" sz="3200" dirty="0" smtClean="0">
                <a:latin typeface="Arial MT" pitchFamily="2" charset="0"/>
              </a:rPr>
              <a:t>manner</a:t>
            </a:r>
            <a:r>
              <a:rPr lang="en-US" sz="3200" dirty="0">
                <a:latin typeface="Arial MT" pitchFamily="2" charset="0"/>
              </a:rPr>
              <a:t>. </a:t>
            </a:r>
            <a:endParaRPr lang="en-US" sz="3200" dirty="0" smtClean="0">
              <a:latin typeface="Arial MT" pitchFamily="2" charset="0"/>
            </a:endParaRPr>
          </a:p>
          <a:p>
            <a:pPr marL="114300" indent="0">
              <a:buNone/>
            </a:pPr>
            <a:endParaRPr lang="en-US" sz="2000" dirty="0" smtClean="0">
              <a:latin typeface="Arial MT" pitchFamily="2" charset="0"/>
            </a:endParaRPr>
          </a:p>
          <a:p>
            <a:pPr marL="520700" indent="-406400"/>
            <a:r>
              <a:rPr lang="en-US" sz="3200" dirty="0" smtClean="0">
                <a:latin typeface="Arial MT" pitchFamily="2" charset="0"/>
              </a:rPr>
              <a:t>These services are free.</a:t>
            </a:r>
            <a:endParaRPr lang="en-US" sz="3200" dirty="0">
              <a:latin typeface="Arial MT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81000"/>
            <a:ext cx="278892" cy="2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3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56" y="457200"/>
            <a:ext cx="7024744" cy="1143000"/>
          </a:xfrm>
        </p:spPr>
        <p:txBody>
          <a:bodyPr/>
          <a:lstStyle/>
          <a:p>
            <a:r>
              <a:rPr lang="en-US" sz="3000" b="1" dirty="0" smtClean="0">
                <a:latin typeface="Arial MT Md" pitchFamily="34" charset="0"/>
              </a:rPr>
              <a:t>Staff</a:t>
            </a:r>
            <a:endParaRPr lang="en-US" sz="3000" b="1" dirty="0">
              <a:latin typeface="Arial MT M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1200"/>
            <a:ext cx="6777317" cy="3508977"/>
          </a:xfrm>
        </p:spPr>
        <p:txBody>
          <a:bodyPr>
            <a:normAutofit fontScale="92500" lnSpcReduction="10000"/>
          </a:bodyPr>
          <a:lstStyle/>
          <a:p>
            <a:pPr marL="520700" indent="-450850"/>
            <a:r>
              <a:rPr lang="en-US" sz="3200" b="1" dirty="0" smtClean="0">
                <a:latin typeface="Arial MT Md" pitchFamily="34" charset="0"/>
              </a:rPr>
              <a:t>Director/Ombudsman</a:t>
            </a:r>
          </a:p>
          <a:p>
            <a:pPr marL="520700" indent="-450850"/>
            <a:r>
              <a:rPr lang="en-US" sz="3200" b="1" dirty="0" smtClean="0">
                <a:latin typeface="Arial MT Md" pitchFamily="34" charset="0"/>
              </a:rPr>
              <a:t>Ombudsman</a:t>
            </a:r>
          </a:p>
          <a:p>
            <a:pPr marL="520700" indent="-450850"/>
            <a:r>
              <a:rPr lang="en-US" sz="3200" b="1" dirty="0" smtClean="0">
                <a:latin typeface="Arial MT Md" pitchFamily="34" charset="0"/>
              </a:rPr>
              <a:t>At-Large Ombudsmen</a:t>
            </a:r>
          </a:p>
          <a:p>
            <a:pPr marL="795020" lvl="2" indent="-450850"/>
            <a:r>
              <a:rPr lang="en-US" sz="3000" dirty="0" smtClean="0">
                <a:latin typeface="Arial MT Md" pitchFamily="34" charset="0"/>
              </a:rPr>
              <a:t>Central and Western Massachusetts</a:t>
            </a:r>
          </a:p>
          <a:p>
            <a:pPr marL="795020" lvl="2" indent="-450850"/>
            <a:r>
              <a:rPr lang="en-US" sz="3000" dirty="0" smtClean="0">
                <a:latin typeface="Arial MT Md" pitchFamily="34" charset="0"/>
              </a:rPr>
              <a:t>Deaf</a:t>
            </a:r>
          </a:p>
          <a:p>
            <a:pPr marL="520700" indent="-450850"/>
            <a:r>
              <a:rPr lang="en-US" sz="3200" b="1" dirty="0" smtClean="0">
                <a:latin typeface="Arial MT Md" pitchFamily="34" charset="0"/>
              </a:rPr>
              <a:t>Administrative Assistant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81000"/>
            <a:ext cx="278892" cy="2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234" y="914400"/>
            <a:ext cx="7024744" cy="1143000"/>
          </a:xfrm>
        </p:spPr>
        <p:txBody>
          <a:bodyPr/>
          <a:lstStyle/>
          <a:p>
            <a:r>
              <a:rPr lang="en-US" b="1" dirty="0" smtClean="0">
                <a:latin typeface="Arial MT Md" pitchFamily="34" charset="0"/>
              </a:rPr>
              <a:t>Anticipated Start Date</a:t>
            </a:r>
            <a:endParaRPr lang="en-US" b="1" dirty="0">
              <a:latin typeface="Arial MT M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236" y="2210389"/>
            <a:ext cx="6777317" cy="1105348"/>
          </a:xfrm>
        </p:spPr>
        <p:txBody>
          <a:bodyPr>
            <a:normAutofit/>
          </a:bodyPr>
          <a:lstStyle/>
          <a:p>
            <a:pPr marL="520700" indent="-450850"/>
            <a:r>
              <a:rPr lang="en-US" sz="3000" dirty="0" smtClean="0">
                <a:latin typeface="Arial MT" pitchFamily="2" charset="0"/>
              </a:rPr>
              <a:t>February/March 2014</a:t>
            </a:r>
            <a:endParaRPr lang="en-US" sz="3000" dirty="0">
              <a:latin typeface="Arial MT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3391936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latin typeface="Arial MT Md" pitchFamily="34" charset="0"/>
              </a:rPr>
              <a:t>Hours of Operation</a:t>
            </a:r>
            <a:endParaRPr lang="en-US" b="1" dirty="0">
              <a:latin typeface="Arial MT Md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9236" y="4724988"/>
            <a:ext cx="6777317" cy="1181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0700" indent="-450850"/>
            <a:r>
              <a:rPr lang="en-US" sz="3000" dirty="0" smtClean="0">
                <a:latin typeface="Arial MT" pitchFamily="2" charset="0"/>
              </a:rPr>
              <a:t>Monday through Friday </a:t>
            </a:r>
          </a:p>
          <a:p>
            <a:pPr marL="520700" indent="-450850"/>
            <a:r>
              <a:rPr lang="en-US" sz="3000" dirty="0" smtClean="0">
                <a:latin typeface="Arial MT" pitchFamily="2" charset="0"/>
              </a:rPr>
              <a:t>8:30 am – 4:30 pm</a:t>
            </a:r>
            <a:endParaRPr lang="en-US" sz="3000" dirty="0">
              <a:latin typeface="Arial MT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81000"/>
            <a:ext cx="278892" cy="2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0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 MT Md" pitchFamily="34" charset="0"/>
              </a:rPr>
              <a:t>Ways to Contact </a:t>
            </a:r>
            <a:r>
              <a:rPr lang="en-US" sz="3100" dirty="0" smtClean="0">
                <a:latin typeface="Arial MT Md" pitchFamily="34" charset="0"/>
              </a:rPr>
              <a:t>(To be published)</a:t>
            </a:r>
            <a:endParaRPr lang="en-US" sz="3100" dirty="0">
              <a:latin typeface="Arial MT M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283" y="1676400"/>
            <a:ext cx="7310717" cy="4343400"/>
          </a:xfrm>
        </p:spPr>
        <p:txBody>
          <a:bodyPr>
            <a:noAutofit/>
          </a:bodyPr>
          <a:lstStyle/>
          <a:p>
            <a:pPr marL="457200" indent="-393700"/>
            <a:r>
              <a:rPr lang="en-US" sz="2800" dirty="0" smtClean="0">
                <a:latin typeface="Arial MT" pitchFamily="2" charset="0"/>
              </a:rPr>
              <a:t>800 phone number</a:t>
            </a:r>
          </a:p>
          <a:p>
            <a:pPr marL="457200" indent="-393700"/>
            <a:r>
              <a:rPr lang="en-US" sz="2800" dirty="0">
                <a:latin typeface="Arial MT" pitchFamily="2" charset="0"/>
              </a:rPr>
              <a:t>Walk-in</a:t>
            </a:r>
          </a:p>
          <a:p>
            <a:pPr marL="457200" indent="-393700"/>
            <a:r>
              <a:rPr lang="en-US" sz="2800" dirty="0" smtClean="0">
                <a:latin typeface="Arial MT" pitchFamily="2" charset="0"/>
              </a:rPr>
              <a:t>Email</a:t>
            </a:r>
          </a:p>
          <a:p>
            <a:pPr marL="868363" lvl="1" indent="-393700"/>
            <a:r>
              <a:rPr lang="en-US" sz="2600" dirty="0" smtClean="0">
                <a:latin typeface="Arial MT" pitchFamily="2" charset="0"/>
              </a:rPr>
              <a:t>Internet website email links</a:t>
            </a:r>
          </a:p>
          <a:p>
            <a:pPr marL="1255713" lvl="2" indent="-347663"/>
            <a:r>
              <a:rPr lang="en-US" sz="2600" dirty="0" smtClean="0">
                <a:latin typeface="Arial MT" pitchFamily="2" charset="0"/>
              </a:rPr>
              <a:t>MassHealth</a:t>
            </a:r>
          </a:p>
          <a:p>
            <a:pPr marL="1255713" lvl="2" indent="-347663"/>
            <a:r>
              <a:rPr lang="en-US" sz="2600" dirty="0" smtClean="0">
                <a:latin typeface="Arial MT" pitchFamily="2" charset="0"/>
              </a:rPr>
              <a:t>One Care</a:t>
            </a:r>
          </a:p>
          <a:p>
            <a:pPr marL="1255713" lvl="2" indent="-347663"/>
            <a:r>
              <a:rPr lang="en-US" sz="2600" dirty="0" smtClean="0">
                <a:latin typeface="Arial MT" pitchFamily="2" charset="0"/>
              </a:rPr>
              <a:t>One Care Plans</a:t>
            </a:r>
          </a:p>
          <a:p>
            <a:pPr marL="1255713" lvl="2" indent="-347663"/>
            <a:r>
              <a:rPr lang="en-US" sz="2600" dirty="0" smtClean="0">
                <a:latin typeface="Arial MT" pitchFamily="2" charset="0"/>
              </a:rPr>
              <a:t>DPC</a:t>
            </a:r>
          </a:p>
          <a:p>
            <a:pPr marL="1255713" lvl="2" indent="-347663"/>
            <a:r>
              <a:rPr lang="en-US" sz="2600" dirty="0" smtClean="0">
                <a:latin typeface="Arial MT" pitchFamily="2" charset="0"/>
              </a:rPr>
              <a:t>HCFA</a:t>
            </a:r>
            <a:endParaRPr lang="en-US" sz="2600" dirty="0">
              <a:latin typeface="Arial MT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81000"/>
            <a:ext cx="278892" cy="2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5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7664"/>
            <a:ext cx="7024744" cy="1143000"/>
          </a:xfrm>
        </p:spPr>
        <p:txBody>
          <a:bodyPr/>
          <a:lstStyle/>
          <a:p>
            <a:r>
              <a:rPr lang="en-US" b="1" dirty="0" smtClean="0">
                <a:latin typeface="Arial MT Md" pitchFamily="34" charset="0"/>
              </a:rPr>
              <a:t>Contact Information</a:t>
            </a:r>
            <a:endParaRPr lang="en-US" b="1" dirty="0">
              <a:latin typeface="Arial MT M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283" y="2587023"/>
            <a:ext cx="6777317" cy="3508977"/>
          </a:xfrm>
        </p:spPr>
        <p:txBody>
          <a:bodyPr/>
          <a:lstStyle/>
          <a:p>
            <a:pPr marL="520700" indent="-406400"/>
            <a:r>
              <a:rPr lang="en-US" sz="3200" dirty="0" smtClean="0">
                <a:latin typeface="Arial MT" pitchFamily="2" charset="0"/>
              </a:rPr>
              <a:t>Location: To be listed</a:t>
            </a:r>
          </a:p>
          <a:p>
            <a:pPr marL="520700" indent="-406400"/>
            <a:r>
              <a:rPr lang="en-US" sz="3200" dirty="0" smtClean="0">
                <a:latin typeface="Arial MT" pitchFamily="2" charset="0"/>
              </a:rPr>
              <a:t>Phone: To be listed</a:t>
            </a:r>
          </a:p>
          <a:p>
            <a:pPr marL="520700" indent="-406400"/>
            <a:r>
              <a:rPr lang="en-US" sz="3200" dirty="0" smtClean="0">
                <a:latin typeface="Arial MT" pitchFamily="2" charset="0"/>
              </a:rPr>
              <a:t>Email: To be listed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81000"/>
            <a:ext cx="278892" cy="2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4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848600" cy="114300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rgbClr val="000000"/>
                </a:solidFill>
                <a:latin typeface="Arial MT Md" pitchFamily="34" charset="0"/>
                <a:ea typeface="Calibri"/>
                <a:cs typeface="Myriad Pro"/>
              </a:rPr>
              <a:t>Why have a One Care Ombudsman</a:t>
            </a:r>
            <a:r>
              <a:rPr lang="en-US" sz="3400" dirty="0" smtClean="0">
                <a:solidFill>
                  <a:srgbClr val="000000"/>
                </a:solidFill>
                <a:ea typeface="Calibri"/>
                <a:cs typeface="Myriad Pro"/>
              </a:rPr>
              <a:t>?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3810000"/>
          </a:xfrm>
        </p:spPr>
        <p:txBody>
          <a:bodyPr>
            <a:normAutofit/>
          </a:bodyPr>
          <a:lstStyle/>
          <a:p>
            <a:pPr marL="520700" indent="-406400"/>
            <a:r>
              <a:rPr lang="en-US" sz="3200" dirty="0">
                <a:latin typeface="Arial MT" pitchFamily="2" charset="0"/>
                <a:ea typeface="Times New Roman"/>
                <a:cs typeface="Times New Roman"/>
              </a:rPr>
              <a:t>MassHealth, disability organizations and health care advocates have all been involved in the design and development of One Care. </a:t>
            </a:r>
            <a:endParaRPr lang="en-US" sz="3200" dirty="0" smtClean="0">
              <a:latin typeface="Arial MT" pitchFamily="2" charset="0"/>
              <a:ea typeface="Times New Roman"/>
              <a:cs typeface="Times New Roman"/>
            </a:endParaRPr>
          </a:p>
          <a:p>
            <a:pPr marL="114300" indent="0">
              <a:buNone/>
            </a:pPr>
            <a:endParaRPr lang="en-US" sz="1200" dirty="0" smtClean="0">
              <a:latin typeface="Arial MT" pitchFamily="2" charset="0"/>
              <a:ea typeface="Times New Roman"/>
              <a:cs typeface="Times New Roman"/>
            </a:endParaRPr>
          </a:p>
          <a:p>
            <a:pPr marL="520700" indent="-406400"/>
            <a:r>
              <a:rPr lang="en-US" sz="3200" dirty="0" smtClean="0">
                <a:latin typeface="Arial MT" pitchFamily="2" charset="0"/>
                <a:ea typeface="Times New Roman"/>
                <a:cs typeface="Times New Roman"/>
              </a:rPr>
              <a:t>However</a:t>
            </a:r>
            <a:r>
              <a:rPr lang="en-US" sz="3200" dirty="0">
                <a:latin typeface="Arial MT" pitchFamily="2" charset="0"/>
                <a:ea typeface="Times New Roman"/>
                <a:cs typeface="Times New Roman"/>
              </a:rPr>
              <a:t>, sometimes even the best designed programs run into difficulties. </a:t>
            </a:r>
            <a:endParaRPr lang="en-US" sz="3200" dirty="0" smtClean="0">
              <a:latin typeface="Arial MT" pitchFamily="2" charset="0"/>
              <a:ea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81000"/>
            <a:ext cx="278892" cy="2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0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9014910" cy="114300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rgbClr val="000000"/>
                </a:solidFill>
                <a:latin typeface="Arial MT Md" pitchFamily="34" charset="0"/>
                <a:ea typeface="Calibri"/>
                <a:cs typeface="Myriad Pro"/>
              </a:rPr>
              <a:t>Potential Issues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4953000"/>
          </a:xfrm>
        </p:spPr>
        <p:txBody>
          <a:bodyPr>
            <a:normAutofit/>
          </a:bodyPr>
          <a:lstStyle/>
          <a:p>
            <a:pPr marL="817880" lvl="1" indent="-406400"/>
            <a:r>
              <a:rPr lang="en-US" sz="3200" dirty="0" smtClean="0">
                <a:latin typeface="Arial MT" pitchFamily="2" charset="0"/>
                <a:ea typeface="Calibri"/>
                <a:cs typeface="Times New Roman"/>
              </a:rPr>
              <a:t>The expanded range of services may not be offered or available</a:t>
            </a:r>
          </a:p>
          <a:p>
            <a:pPr marL="817880" lvl="1" indent="-406400"/>
            <a:r>
              <a:rPr lang="en-US" sz="3200" dirty="0" smtClean="0">
                <a:latin typeface="Arial MT" pitchFamily="2" charset="0"/>
                <a:ea typeface="Calibri"/>
                <a:cs typeface="Times New Roman"/>
              </a:rPr>
              <a:t>Offices or services may not be accessible or accommodating</a:t>
            </a:r>
          </a:p>
          <a:p>
            <a:pPr marL="817880" lvl="1" indent="-406400"/>
            <a:r>
              <a:rPr lang="en-US" sz="3200" dirty="0" smtClean="0">
                <a:latin typeface="Arial MT" pitchFamily="2" charset="0"/>
                <a:ea typeface="Calibri"/>
                <a:cs typeface="Times New Roman"/>
              </a:rPr>
              <a:t>Eligible individuals may be denied a service or benefit</a:t>
            </a:r>
          </a:p>
          <a:p>
            <a:pPr marL="817880" lvl="1" indent="-406400"/>
            <a:r>
              <a:rPr lang="en-US" sz="3200" dirty="0" smtClean="0">
                <a:latin typeface="Arial MT" pitchFamily="2" charset="0"/>
                <a:ea typeface="Calibri"/>
                <a:cs typeface="Times New Roman"/>
              </a:rPr>
              <a:t>Other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81000"/>
            <a:ext cx="278892" cy="2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9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56" y="381000"/>
            <a:ext cx="8015344" cy="1143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00000"/>
                </a:solidFill>
                <a:latin typeface="Arial MT Md" pitchFamily="34" charset="0"/>
                <a:ea typeface="Calibri"/>
                <a:cs typeface="Myriad Pro"/>
              </a:rPr>
              <a:t>Purpose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153400" cy="4800600"/>
          </a:xfrm>
        </p:spPr>
        <p:txBody>
          <a:bodyPr>
            <a:normAutofit/>
          </a:bodyPr>
          <a:lstStyle/>
          <a:p>
            <a:pPr marL="628650" indent="-514350">
              <a:buFont typeface="+mj-lt"/>
              <a:buAutoNum type="arabicPeriod"/>
            </a:pPr>
            <a:r>
              <a:rPr lang="en-US" sz="3200" dirty="0">
                <a:latin typeface="Arial MT" pitchFamily="2" charset="0"/>
                <a:ea typeface="Times New Roman"/>
                <a:cs typeface="Times New Roman"/>
              </a:rPr>
              <a:t>The </a:t>
            </a:r>
            <a:r>
              <a:rPr lang="en-US" sz="3200" dirty="0" smtClean="0">
                <a:latin typeface="Arial MT" pitchFamily="2" charset="0"/>
                <a:ea typeface="Times New Roman"/>
                <a:cs typeface="Times New Roman"/>
              </a:rPr>
              <a:t>Ombudsman program helps</a:t>
            </a:r>
            <a:r>
              <a:rPr lang="en-US" sz="3200" dirty="0" smtClean="0">
                <a:latin typeface="Arial MT" pitchFamily="2" charset="0"/>
                <a:ea typeface="Calibri"/>
                <a:cs typeface="Times New Roman"/>
              </a:rPr>
              <a:t> </a:t>
            </a:r>
            <a:r>
              <a:rPr lang="en-US" sz="3200" dirty="0">
                <a:latin typeface="Arial MT" pitchFamily="2" charset="0"/>
                <a:ea typeface="Calibri"/>
                <a:cs typeface="Times New Roman"/>
              </a:rPr>
              <a:t>individuals, their significant others and representatives address concerns or conflicts that interfere with their enrollment in, or the delivery of, One Care health care services. </a:t>
            </a:r>
            <a:endParaRPr lang="en-US" sz="3200" dirty="0" smtClean="0">
              <a:latin typeface="Arial MT" pitchFamily="2" charset="0"/>
              <a:ea typeface="Calibri"/>
              <a:cs typeface="Times New Roman"/>
            </a:endParaRPr>
          </a:p>
          <a:p>
            <a:pPr marL="114300" indent="0">
              <a:buNone/>
            </a:pPr>
            <a:endParaRPr lang="en-US" sz="900" dirty="0" smtClean="0">
              <a:latin typeface="Arial MT" pitchFamily="2" charset="0"/>
              <a:ea typeface="Calibri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81000"/>
            <a:ext cx="278892" cy="2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2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1143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00000"/>
                </a:solidFill>
                <a:latin typeface="Arial MT Md" pitchFamily="34" charset="0"/>
                <a:ea typeface="Calibri"/>
                <a:cs typeface="Myriad Pro"/>
              </a:rPr>
              <a:t>Purpose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077200" cy="4800600"/>
          </a:xfrm>
        </p:spPr>
        <p:txBody>
          <a:bodyPr>
            <a:normAutofit/>
          </a:bodyPr>
          <a:lstStyle/>
          <a:p>
            <a:pPr marL="692150" indent="-514350">
              <a:buFont typeface="+mj-lt"/>
              <a:buAutoNum type="arabicPeriod" startAt="2"/>
            </a:pPr>
            <a:r>
              <a:rPr lang="en-US" sz="3200" dirty="0" smtClean="0">
                <a:latin typeface="Arial MT" pitchFamily="2" charset="0"/>
                <a:ea typeface="Times New Roman"/>
                <a:cs typeface="Times New Roman"/>
              </a:rPr>
              <a:t>The </a:t>
            </a:r>
            <a:r>
              <a:rPr lang="en-US" sz="3200" dirty="0">
                <a:latin typeface="Arial MT" pitchFamily="2" charset="0"/>
                <a:ea typeface="Times New Roman"/>
                <a:cs typeface="Times New Roman"/>
              </a:rPr>
              <a:t>One Care Ombudsman works </a:t>
            </a:r>
            <a:r>
              <a:rPr lang="en-US" sz="3200" dirty="0" smtClean="0">
                <a:latin typeface="Arial MT" pitchFamily="2" charset="0"/>
                <a:ea typeface="Times New Roman"/>
                <a:cs typeface="Times New Roman"/>
              </a:rPr>
              <a:t>with persons with disabilities to </a:t>
            </a:r>
            <a:r>
              <a:rPr lang="en-US" sz="3200" b="1" dirty="0" smtClean="0">
                <a:latin typeface="Arial MT" pitchFamily="2" charset="0"/>
                <a:ea typeface="Times New Roman"/>
                <a:cs typeface="Times New Roman"/>
              </a:rPr>
              <a:t>resolve</a:t>
            </a:r>
            <a:r>
              <a:rPr lang="en-US" sz="3200" dirty="0" smtClean="0">
                <a:latin typeface="Arial MT" pitchFamily="2" charset="0"/>
                <a:ea typeface="Times New Roman"/>
                <a:cs typeface="Times New Roman"/>
              </a:rPr>
              <a:t> concerns or conflicts so they </a:t>
            </a:r>
            <a:r>
              <a:rPr lang="en-US" sz="3200" dirty="0">
                <a:latin typeface="Arial MT" pitchFamily="2" charset="0"/>
                <a:ea typeface="Times New Roman"/>
                <a:cs typeface="Times New Roman"/>
              </a:rPr>
              <a:t>can receive</a:t>
            </a:r>
            <a:r>
              <a:rPr lang="en-US" sz="3200" dirty="0">
                <a:latin typeface="Arial MT" pitchFamily="2" charset="0"/>
                <a:ea typeface="Calibri"/>
                <a:cs typeface="Times New Roman"/>
              </a:rPr>
              <a:t> the benefits and exercise the rights to which they are entitled. </a:t>
            </a:r>
            <a:endParaRPr lang="en-US" sz="3200" dirty="0" smtClean="0">
              <a:latin typeface="Arial MT" pitchFamily="2" charset="0"/>
              <a:ea typeface="Calibri"/>
              <a:cs typeface="Times New Roman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81000"/>
            <a:ext cx="278892" cy="2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1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56" y="381000"/>
            <a:ext cx="8015344" cy="1143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00000"/>
                </a:solidFill>
                <a:latin typeface="Arial MT Md" pitchFamily="34" charset="0"/>
                <a:ea typeface="Calibri"/>
                <a:cs typeface="Myriad Pro"/>
              </a:rPr>
              <a:t>Purpose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153400" cy="4800600"/>
          </a:xfrm>
        </p:spPr>
        <p:txBody>
          <a:bodyPr>
            <a:normAutofit/>
          </a:bodyPr>
          <a:lstStyle/>
          <a:p>
            <a:pPr marL="514350" indent="-400050">
              <a:buFont typeface="+mj-lt"/>
              <a:buAutoNum type="arabicPeriod" startAt="3"/>
            </a:pPr>
            <a:r>
              <a:rPr lang="en-US" sz="3200" dirty="0" smtClean="0">
                <a:latin typeface="Arial MT" pitchFamily="2" charset="0"/>
                <a:ea typeface="Calibri"/>
                <a:cs typeface="Times New Roman"/>
              </a:rPr>
              <a:t>The One </a:t>
            </a:r>
            <a:r>
              <a:rPr lang="en-US" sz="3200" dirty="0">
                <a:latin typeface="Arial MT" pitchFamily="2" charset="0"/>
                <a:ea typeface="Calibri"/>
                <a:cs typeface="Times New Roman"/>
              </a:rPr>
              <a:t>Care Ombudsman can </a:t>
            </a:r>
            <a:r>
              <a:rPr lang="en-US" sz="3200" dirty="0" smtClean="0">
                <a:latin typeface="Arial MT" pitchFamily="2" charset="0"/>
                <a:ea typeface="Calibri"/>
                <a:cs typeface="Times New Roman"/>
              </a:rPr>
              <a:t>answer </a:t>
            </a:r>
            <a:r>
              <a:rPr lang="en-US" sz="3200" dirty="0">
                <a:latin typeface="Arial MT" pitchFamily="2" charset="0"/>
                <a:ea typeface="Calibri"/>
                <a:cs typeface="Times New Roman"/>
              </a:rPr>
              <a:t>questions </a:t>
            </a:r>
            <a:r>
              <a:rPr lang="en-US" sz="3200" dirty="0" smtClean="0">
                <a:latin typeface="Arial MT" pitchFamily="2" charset="0"/>
                <a:ea typeface="Calibri"/>
                <a:cs typeface="Times New Roman"/>
              </a:rPr>
              <a:t>about: </a:t>
            </a:r>
          </a:p>
          <a:p>
            <a:pPr marL="925513" lvl="1" indent="-354013">
              <a:buFont typeface="+mj-lt"/>
              <a:buAutoNum type="alphaLcParenR"/>
            </a:pPr>
            <a:r>
              <a:rPr lang="en-US" sz="3000" dirty="0" smtClean="0">
                <a:latin typeface="Arial MT" pitchFamily="2" charset="0"/>
                <a:ea typeface="Calibri"/>
                <a:cs typeface="Times New Roman"/>
              </a:rPr>
              <a:t>How the One Care works </a:t>
            </a:r>
          </a:p>
          <a:p>
            <a:pPr marL="925513" lvl="1" indent="-354013">
              <a:buFont typeface="+mj-lt"/>
              <a:buAutoNum type="alphaLcParenR"/>
            </a:pPr>
            <a:r>
              <a:rPr lang="en-US" sz="3000" dirty="0">
                <a:latin typeface="Arial MT" pitchFamily="2" charset="0"/>
                <a:ea typeface="Calibri"/>
                <a:cs typeface="Times New Roman"/>
              </a:rPr>
              <a:t>One Care applicant or </a:t>
            </a:r>
            <a:r>
              <a:rPr lang="en-US" sz="3000" dirty="0" smtClean="0">
                <a:latin typeface="Arial MT" pitchFamily="2" charset="0"/>
                <a:ea typeface="Calibri"/>
                <a:cs typeface="Times New Roman"/>
              </a:rPr>
              <a:t>enrollee benefits and rights or </a:t>
            </a:r>
          </a:p>
          <a:p>
            <a:pPr marL="925513" lvl="1" indent="-354013">
              <a:buFont typeface="+mj-lt"/>
              <a:buAutoNum type="alphaLcParenR"/>
            </a:pPr>
            <a:r>
              <a:rPr lang="en-US" sz="3000" dirty="0" smtClean="0">
                <a:latin typeface="Arial MT" pitchFamily="2" charset="0"/>
                <a:ea typeface="Calibri"/>
                <a:cs typeface="Times New Roman"/>
              </a:rPr>
              <a:t>Nearly any question related to One Care, One Care Plans or the One Care Ombudsman program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81000"/>
            <a:ext cx="278892" cy="2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2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4325"/>
            <a:ext cx="7924800" cy="1362075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 MT Md" pitchFamily="34" charset="0"/>
                <a:ea typeface="Calibri"/>
                <a:cs typeface="Times New Roman"/>
              </a:rPr>
              <a:t>How does the One Care Ombudsman </a:t>
            </a:r>
            <a:r>
              <a:rPr lang="en-US" sz="2800" b="1" dirty="0" smtClean="0">
                <a:latin typeface="Arial MT Md" pitchFamily="34" charset="0"/>
                <a:ea typeface="Calibri"/>
                <a:cs typeface="Times New Roman"/>
              </a:rPr>
              <a:t>work</a:t>
            </a:r>
            <a:r>
              <a:rPr lang="en-US" sz="2800" dirty="0" smtClean="0">
                <a:ea typeface="Calibri"/>
                <a:cs typeface="Times New Roman"/>
              </a:rPr>
              <a:t>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7696200" cy="2971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Arial MT" pitchFamily="2" charset="0"/>
                <a:ea typeface="Calibri"/>
                <a:cs typeface="Times New Roman"/>
              </a:rPr>
              <a:t>The One Care Ombudsman program’s main </a:t>
            </a:r>
            <a:r>
              <a:rPr lang="en-US" sz="3200" dirty="0">
                <a:solidFill>
                  <a:schemeClr val="tx1"/>
                </a:solidFill>
                <a:latin typeface="Arial MT" pitchFamily="2" charset="0"/>
                <a:ea typeface="Calibri"/>
                <a:cs typeface="Times New Roman"/>
              </a:rPr>
              <a:t>purpose is to help resolve issues or conflicts. </a:t>
            </a:r>
            <a:endParaRPr lang="en-US" sz="3200" dirty="0" smtClean="0">
              <a:solidFill>
                <a:schemeClr val="tx1"/>
              </a:solidFill>
              <a:latin typeface="Arial MT" pitchFamily="2" charset="0"/>
              <a:ea typeface="Calibri"/>
              <a:cs typeface="Times New Roman"/>
            </a:endParaRP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  <a:latin typeface="Arial MT" pitchFamily="2" charset="0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Arial MT" pitchFamily="2" charset="0"/>
                <a:ea typeface="Calibri"/>
                <a:cs typeface="Times New Roman"/>
              </a:rPr>
              <a:t>We </a:t>
            </a:r>
            <a:r>
              <a:rPr lang="en-US" sz="3200" dirty="0">
                <a:solidFill>
                  <a:schemeClr val="tx1"/>
                </a:solidFill>
                <a:latin typeface="Arial MT" pitchFamily="2" charset="0"/>
                <a:ea typeface="Calibri"/>
                <a:cs typeface="Times New Roman"/>
              </a:rPr>
              <a:t>do this in a variety of </a:t>
            </a:r>
            <a:r>
              <a:rPr lang="en-US" sz="3200" dirty="0" smtClean="0">
                <a:solidFill>
                  <a:schemeClr val="tx1"/>
                </a:solidFill>
                <a:latin typeface="Arial MT" pitchFamily="2" charset="0"/>
                <a:ea typeface="Calibri"/>
                <a:cs typeface="Times New Roman"/>
              </a:rPr>
              <a:t>ways:</a:t>
            </a:r>
          </a:p>
          <a:p>
            <a:pPr marL="0" indent="0">
              <a:buNone/>
            </a:pPr>
            <a:endParaRPr lang="en-US" sz="2000" dirty="0" smtClean="0">
              <a:latin typeface="Arial MT" pitchFamily="2" charset="0"/>
              <a:ea typeface="Calibri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81000"/>
            <a:ext cx="278892" cy="2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2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057400"/>
            <a:ext cx="7924800" cy="3924748"/>
          </a:xfrm>
        </p:spPr>
        <p:txBody>
          <a:bodyPr>
            <a:normAutofit/>
          </a:bodyPr>
          <a:lstStyle/>
          <a:p>
            <a:pPr marL="571500" indent="-508000"/>
            <a:r>
              <a:rPr lang="en-US" sz="3200" u="sng" dirty="0">
                <a:latin typeface="Arial MT" pitchFamily="2" charset="0"/>
                <a:ea typeface="Calibri"/>
                <a:cs typeface="Times New Roman"/>
              </a:rPr>
              <a:t>Provide Information</a:t>
            </a:r>
            <a:endParaRPr lang="en-US" sz="3200" dirty="0">
              <a:latin typeface="Arial MT" pitchFamily="2" charset="0"/>
              <a:ea typeface="Calibri"/>
              <a:cs typeface="Times New Roman"/>
            </a:endParaRPr>
          </a:p>
          <a:p>
            <a:pPr marL="571500" lvl="2" indent="0">
              <a:buNone/>
            </a:pPr>
            <a:endParaRPr lang="en-US" sz="1000" dirty="0" smtClean="0">
              <a:latin typeface="Arial MT" pitchFamily="2" charset="0"/>
              <a:ea typeface="Calibri"/>
              <a:cs typeface="Times New Roman"/>
            </a:endParaRPr>
          </a:p>
          <a:p>
            <a:pPr marL="571500" lvl="2" indent="0">
              <a:buNone/>
            </a:pPr>
            <a:r>
              <a:rPr lang="en-US" sz="3200" dirty="0" smtClean="0">
                <a:latin typeface="Arial MT" pitchFamily="2" charset="0"/>
                <a:ea typeface="Calibri"/>
                <a:cs typeface="Times New Roman"/>
              </a:rPr>
              <a:t>The </a:t>
            </a:r>
            <a:r>
              <a:rPr lang="en-US" sz="3200" dirty="0">
                <a:latin typeface="Arial MT" pitchFamily="2" charset="0"/>
                <a:ea typeface="Calibri"/>
                <a:cs typeface="Times New Roman"/>
              </a:rPr>
              <a:t>One Care Ombudsman can answer questions on a variety of topics from the application process to specific </a:t>
            </a:r>
            <a:r>
              <a:rPr lang="en-US" sz="3200" dirty="0" smtClean="0">
                <a:latin typeface="Arial MT" pitchFamily="2" charset="0"/>
                <a:ea typeface="Calibri"/>
                <a:cs typeface="Times New Roman"/>
              </a:rPr>
              <a:t>benefits, rights or problems</a:t>
            </a:r>
            <a:endParaRPr lang="en-US" sz="3200" dirty="0">
              <a:latin typeface="Arial MT" pitchFamily="2" charset="0"/>
            </a:endParaRP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11430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latin typeface="Arial MT Md" pitchFamily="34" charset="0"/>
                <a:ea typeface="Calibri"/>
                <a:cs typeface="Times New Roman"/>
              </a:rPr>
              <a:t>Services</a:t>
            </a:r>
            <a:endParaRPr lang="en-US" sz="3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81000"/>
            <a:ext cx="278892" cy="2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0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364</TotalTime>
  <Words>583</Words>
  <Application>Microsoft Office PowerPoint</Application>
  <PresentationFormat>On-screen Show (4:3)</PresentationFormat>
  <Paragraphs>101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Austin</vt:lpstr>
      <vt:lpstr>PowerPoint Presentation</vt:lpstr>
      <vt:lpstr>What is an Ombudsman?</vt:lpstr>
      <vt:lpstr>Why have a One Care Ombudsman?</vt:lpstr>
      <vt:lpstr>Potential Issues</vt:lpstr>
      <vt:lpstr>Purpose</vt:lpstr>
      <vt:lpstr>Purpose</vt:lpstr>
      <vt:lpstr>Purpose</vt:lpstr>
      <vt:lpstr>How does the One Care Ombudsman work?</vt:lpstr>
      <vt:lpstr>Services</vt:lpstr>
      <vt:lpstr>Services</vt:lpstr>
      <vt:lpstr>Services</vt:lpstr>
      <vt:lpstr>Services</vt:lpstr>
      <vt:lpstr>Services</vt:lpstr>
      <vt:lpstr>Services</vt:lpstr>
      <vt:lpstr>Services</vt:lpstr>
      <vt:lpstr>Services</vt:lpstr>
      <vt:lpstr>Services</vt:lpstr>
      <vt:lpstr>What we don’t do.</vt:lpstr>
      <vt:lpstr>PowerPoint Presentation</vt:lpstr>
      <vt:lpstr>Staff</vt:lpstr>
      <vt:lpstr>Anticipated Start Date</vt:lpstr>
      <vt:lpstr>Ways to Contact (To be published)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Care Ombudsman</dc:title>
  <dc:creator>BDP</dc:creator>
  <cp:lastModifiedBy>Jenna</cp:lastModifiedBy>
  <cp:revision>47</cp:revision>
  <dcterms:created xsi:type="dcterms:W3CDTF">2013-12-01T02:30:21Z</dcterms:created>
  <dcterms:modified xsi:type="dcterms:W3CDTF">2017-10-02T17:03:26Z</dcterms:modified>
</cp:coreProperties>
</file>