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0" r:id="rId1"/>
  </p:sldMasterIdLst>
  <p:notesMasterIdLst>
    <p:notesMasterId r:id="rId8"/>
  </p:notesMasterIdLst>
  <p:sldIdLst>
    <p:sldId id="256" r:id="rId2"/>
    <p:sldId id="281" r:id="rId3"/>
    <p:sldId id="282" r:id="rId4"/>
    <p:sldId id="273" r:id="rId5"/>
    <p:sldId id="287" r:id="rId6"/>
    <p:sldId id="275"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urt Pusch" initials="bdp" lastIdx="11" clrIdx="0">
    <p:extLst/>
  </p:cmAuthor>
  <p:cmAuthor id="2" name="Billy G" initials="BG" lastIdx="5"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3C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7964" autoAdjust="0"/>
  </p:normalViewPr>
  <p:slideViewPr>
    <p:cSldViewPr snapToGrid="0">
      <p:cViewPr>
        <p:scale>
          <a:sx n="65" d="100"/>
          <a:sy n="65" d="100"/>
        </p:scale>
        <p:origin x="-1212"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4277BA-F5F5-437C-A600-513547108ABA}" type="datetimeFigureOut">
              <a:rPr lang="en-US" smtClean="0"/>
              <a:t>10/26/2017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DB32BE-19F0-48AB-804A-FF9CD7DBC2F1}" type="slidenum">
              <a:rPr lang="en-US" smtClean="0"/>
              <a:t>‹#›</a:t>
            </a:fld>
            <a:endParaRPr lang="en-US"/>
          </a:p>
        </p:txBody>
      </p:sp>
    </p:spTree>
    <p:extLst>
      <p:ext uri="{BB962C8B-B14F-4D97-AF65-F5344CB8AC3E}">
        <p14:creationId xmlns:p14="http://schemas.microsoft.com/office/powerpoint/2010/main" val="618654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Mission: </a:t>
            </a:r>
            <a:r>
              <a:rPr lang="en-US" sz="1200" dirty="0">
                <a:solidFill>
                  <a:schemeClr val="tx1">
                    <a:lumMod val="65000"/>
                    <a:lumOff val="35000"/>
                  </a:schemeClr>
                </a:solidFill>
              </a:rPr>
              <a:t>The</a:t>
            </a:r>
            <a:r>
              <a:rPr lang="en-US" sz="1200" dirty="0"/>
              <a:t> </a:t>
            </a:r>
            <a:r>
              <a:rPr lang="en-US" sz="1200" b="1" dirty="0">
                <a:solidFill>
                  <a:schemeClr val="tx1"/>
                </a:solidFill>
              </a:rPr>
              <a:t>One Care Ombudsman</a:t>
            </a:r>
            <a:r>
              <a:rPr lang="en-US" sz="1200" dirty="0">
                <a:solidFill>
                  <a:schemeClr val="tx1"/>
                </a:solidFill>
              </a:rPr>
              <a:t> </a:t>
            </a:r>
            <a:r>
              <a:rPr lang="en-US" sz="1200" dirty="0"/>
              <a:t>(</a:t>
            </a:r>
            <a:r>
              <a:rPr lang="en-US" sz="1200" b="1" dirty="0">
                <a:solidFill>
                  <a:schemeClr val="tx1"/>
                </a:solidFill>
              </a:rPr>
              <a:t>OCO</a:t>
            </a:r>
            <a:r>
              <a:rPr lang="en-US" sz="1200" dirty="0"/>
              <a:t>) </a:t>
            </a:r>
            <a:r>
              <a:rPr lang="en-US" sz="1200" dirty="0">
                <a:solidFill>
                  <a:schemeClr val="tx1">
                    <a:lumMod val="65000"/>
                    <a:lumOff val="35000"/>
                  </a:schemeClr>
                </a:solidFill>
              </a:rPr>
              <a:t>Office is an independent office which helps individuals, including their significant others and representatives, address concerns or conflicts that may interfere with their enrollment in One Care or their access to One Care health benefits and services</a:t>
            </a:r>
            <a:endParaRPr lang="en-US" dirty="0"/>
          </a:p>
        </p:txBody>
      </p:sp>
      <p:sp>
        <p:nvSpPr>
          <p:cNvPr id="4" name="Slide Number Placeholder 3"/>
          <p:cNvSpPr>
            <a:spLocks noGrp="1"/>
          </p:cNvSpPr>
          <p:nvPr>
            <p:ph type="sldNum" sz="quarter" idx="10"/>
          </p:nvPr>
        </p:nvSpPr>
        <p:spPr/>
        <p:txBody>
          <a:bodyPr/>
          <a:lstStyle/>
          <a:p>
            <a:fld id="{14DB32BE-19F0-48AB-804A-FF9CD7DBC2F1}" type="slidenum">
              <a:rPr lang="en-US" smtClean="0"/>
              <a:t>2</a:t>
            </a:fld>
            <a:endParaRPr lang="en-US"/>
          </a:p>
        </p:txBody>
      </p:sp>
    </p:spTree>
    <p:extLst>
      <p:ext uri="{BB962C8B-B14F-4D97-AF65-F5344CB8AC3E}">
        <p14:creationId xmlns:p14="http://schemas.microsoft.com/office/powerpoint/2010/main" val="1554707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DB32BE-19F0-48AB-804A-FF9CD7DBC2F1}" type="slidenum">
              <a:rPr lang="en-US" smtClean="0"/>
              <a:t>5</a:t>
            </a:fld>
            <a:endParaRPr lang="en-US"/>
          </a:p>
        </p:txBody>
      </p:sp>
    </p:spTree>
    <p:extLst>
      <p:ext uri="{BB962C8B-B14F-4D97-AF65-F5344CB8AC3E}">
        <p14:creationId xmlns:p14="http://schemas.microsoft.com/office/powerpoint/2010/main" val="3974463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DB32BE-19F0-48AB-804A-FF9CD7DBC2F1}" type="slidenum">
              <a:rPr lang="en-US" smtClean="0"/>
              <a:t>6</a:t>
            </a:fld>
            <a:endParaRPr lang="en-US"/>
          </a:p>
        </p:txBody>
      </p:sp>
    </p:spTree>
    <p:extLst>
      <p:ext uri="{BB962C8B-B14F-4D97-AF65-F5344CB8AC3E}">
        <p14:creationId xmlns:p14="http://schemas.microsoft.com/office/powerpoint/2010/main" val="4091419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72947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07821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126131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987362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796093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790497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557844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53412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10/26/2017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a:t>
            </a:fld>
            <a:endParaRPr lang="en-US" dirty="0"/>
          </a:p>
        </p:txBody>
      </p:sp>
    </p:spTree>
    <p:extLst>
      <p:ext uri="{BB962C8B-B14F-4D97-AF65-F5344CB8AC3E}">
        <p14:creationId xmlns:p14="http://schemas.microsoft.com/office/powerpoint/2010/main" val="4180744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28686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10/26/2017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382685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10/26/2017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36411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10/26/2017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9388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10/26/2017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29385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24627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89200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10/26/2017</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8107733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58510" y="4101349"/>
            <a:ext cx="5365630" cy="1320802"/>
          </a:xfrm>
        </p:spPr>
        <p:txBody>
          <a:bodyPr>
            <a:normAutofit fontScale="92500"/>
          </a:bodyPr>
          <a:lstStyle/>
          <a:p>
            <a:r>
              <a:rPr lang="en-US" sz="2800" dirty="0">
                <a:solidFill>
                  <a:schemeClr val="tx1"/>
                </a:solidFill>
                <a:latin typeface="Calibri" panose="020F0502020204030204" pitchFamily="34" charset="0"/>
              </a:rPr>
              <a:t>Implementation Council Presentation</a:t>
            </a:r>
          </a:p>
          <a:p>
            <a:r>
              <a:rPr lang="en-US" sz="2800" dirty="0">
                <a:solidFill>
                  <a:schemeClr val="tx1"/>
                </a:solidFill>
                <a:latin typeface="Calibri" panose="020F0502020204030204" pitchFamily="34" charset="0"/>
              </a:rPr>
              <a:t>6-17-16</a:t>
            </a:r>
          </a:p>
        </p:txBody>
      </p:sp>
      <p:pic>
        <p:nvPicPr>
          <p:cNvPr id="2" name="Picture 1"/>
          <p:cNvPicPr>
            <a:picLocks noChangeAspect="1"/>
          </p:cNvPicPr>
          <p:nvPr/>
        </p:nvPicPr>
        <p:blipFill>
          <a:blip r:embed="rId2"/>
          <a:stretch>
            <a:fillRect/>
          </a:stretch>
        </p:blipFill>
        <p:spPr>
          <a:xfrm>
            <a:off x="713753" y="1670620"/>
            <a:ext cx="6601447" cy="2035106"/>
          </a:xfrm>
          <a:prstGeom prst="rect">
            <a:avLst/>
          </a:prstGeom>
        </p:spPr>
      </p:pic>
    </p:spTree>
    <p:extLst>
      <p:ext uri="{BB962C8B-B14F-4D97-AF65-F5344CB8AC3E}">
        <p14:creationId xmlns:p14="http://schemas.microsoft.com/office/powerpoint/2010/main" val="3838169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clrChange>
              <a:clrFrom>
                <a:srgbClr val="EAFFFF"/>
              </a:clrFrom>
              <a:clrTo>
                <a:srgbClr val="EAFFFF">
                  <a:alpha val="0"/>
                </a:srgbClr>
              </a:clrTo>
            </a:clrChange>
            <a:lum bright="70000" contrast="-70000"/>
            <a:extLst>
              <a:ext uri="{BEBA8EAE-BF5A-486C-A8C5-ECC9F3942E4B}">
                <a14:imgProps xmlns:a14="http://schemas.microsoft.com/office/drawing/2010/main">
                  <a14:imgLayer r:embed="rId4">
                    <a14:imgEffect>
                      <a14:colorTemperature colorTemp="11200"/>
                    </a14:imgEffect>
                    <a14:imgEffect>
                      <a14:saturation sat="66000"/>
                    </a14:imgEffect>
                  </a14:imgLayer>
                </a14:imgProps>
              </a:ext>
            </a:extLst>
          </a:blip>
          <a:stretch>
            <a:fillRect/>
          </a:stretch>
        </p:blipFill>
        <p:spPr>
          <a:xfrm>
            <a:off x="-715560" y="-618603"/>
            <a:ext cx="2865472" cy="2828443"/>
          </a:xfrm>
          <a:prstGeom prst="rect">
            <a:avLst/>
          </a:prstGeom>
        </p:spPr>
      </p:pic>
      <p:sp>
        <p:nvSpPr>
          <p:cNvPr id="3" name="Content Placeholder 2"/>
          <p:cNvSpPr>
            <a:spLocks noGrp="1"/>
          </p:cNvSpPr>
          <p:nvPr>
            <p:ph idx="1"/>
          </p:nvPr>
        </p:nvSpPr>
        <p:spPr>
          <a:xfrm>
            <a:off x="519950" y="2788105"/>
            <a:ext cx="6992471" cy="3880773"/>
          </a:xfrm>
        </p:spPr>
        <p:txBody>
          <a:bodyPr/>
          <a:lstStyle/>
          <a:p>
            <a:r>
              <a:rPr lang="en-US" sz="2400" dirty="0">
                <a:solidFill>
                  <a:schemeClr val="tx1"/>
                </a:solidFill>
              </a:rPr>
              <a:t>The </a:t>
            </a:r>
            <a:r>
              <a:rPr lang="en-US" sz="2400">
                <a:solidFill>
                  <a:schemeClr val="tx1"/>
                </a:solidFill>
              </a:rPr>
              <a:t>OCO made </a:t>
            </a:r>
            <a:r>
              <a:rPr lang="en-US" sz="2400" dirty="0">
                <a:solidFill>
                  <a:schemeClr val="tx1"/>
                </a:solidFill>
              </a:rPr>
              <a:t>me feel </a:t>
            </a:r>
            <a:r>
              <a:rPr lang="en-US" sz="2400" b="1" dirty="0">
                <a:solidFill>
                  <a:schemeClr val="tx1"/>
                </a:solidFill>
              </a:rPr>
              <a:t>empowered</a:t>
            </a:r>
            <a:r>
              <a:rPr lang="en-US" sz="2400" dirty="0"/>
              <a:t>.</a:t>
            </a:r>
          </a:p>
          <a:p>
            <a:pPr marL="0" indent="0" algn="r">
              <a:buNone/>
            </a:pPr>
            <a:r>
              <a:rPr lang="en-US" i="1" dirty="0"/>
              <a:t>~ Member, One Care plan</a:t>
            </a:r>
          </a:p>
          <a:p>
            <a:endParaRPr lang="en-US" dirty="0"/>
          </a:p>
          <a:p>
            <a:pPr algn="just"/>
            <a:r>
              <a:rPr lang="en-US" sz="2400" dirty="0">
                <a:solidFill>
                  <a:schemeClr val="tx1"/>
                </a:solidFill>
              </a:rPr>
              <a:t>OCO staff helped me have a voice and </a:t>
            </a:r>
            <a:r>
              <a:rPr lang="en-US" sz="2400" b="1" dirty="0">
                <a:solidFill>
                  <a:schemeClr val="tx1"/>
                </a:solidFill>
              </a:rPr>
              <a:t>encouraged</a:t>
            </a:r>
            <a:r>
              <a:rPr lang="en-US" sz="2400" dirty="0">
                <a:solidFill>
                  <a:schemeClr val="tx1"/>
                </a:solidFill>
              </a:rPr>
              <a:t> me in my abilities to assess my options and choose my outcomes.</a:t>
            </a:r>
          </a:p>
          <a:p>
            <a:pPr marL="0" indent="0" algn="r">
              <a:buNone/>
            </a:pPr>
            <a:r>
              <a:rPr lang="en-US" i="1" dirty="0"/>
              <a:t>~ Member, One Care plan</a:t>
            </a:r>
          </a:p>
        </p:txBody>
      </p:sp>
      <p:sp>
        <p:nvSpPr>
          <p:cNvPr id="4" name="Title 1"/>
          <p:cNvSpPr>
            <a:spLocks noGrp="1"/>
          </p:cNvSpPr>
          <p:nvPr>
            <p:ph type="title"/>
          </p:nvPr>
        </p:nvSpPr>
        <p:spPr>
          <a:xfrm>
            <a:off x="1057838" y="1004038"/>
            <a:ext cx="6992471" cy="1021976"/>
          </a:xfrm>
        </p:spPr>
        <p:txBody>
          <a:bodyPr>
            <a:noAutofit/>
          </a:bodyPr>
          <a:lstStyle/>
          <a:p>
            <a:pPr algn="ctr"/>
            <a:r>
              <a:rPr lang="en-US" sz="3200" b="1" dirty="0">
                <a:solidFill>
                  <a:schemeClr val="accent6"/>
                </a:solidFill>
              </a:rPr>
              <a:t>OCO</a:t>
            </a:r>
            <a:r>
              <a:rPr lang="en-US" sz="3200" dirty="0"/>
              <a:t> </a:t>
            </a:r>
            <a:r>
              <a:rPr lang="en-US" sz="3200" dirty="0">
                <a:solidFill>
                  <a:schemeClr val="accent4"/>
                </a:solidFill>
              </a:rPr>
              <a:t>value</a:t>
            </a:r>
            <a:r>
              <a:rPr lang="en-US" sz="3200" dirty="0"/>
              <a:t>:</a:t>
            </a:r>
            <a:br>
              <a:rPr lang="en-US" sz="3200" dirty="0"/>
            </a:br>
            <a:r>
              <a:rPr lang="en-US" sz="3200" b="1" dirty="0"/>
              <a:t>One Care </a:t>
            </a:r>
            <a:r>
              <a:rPr lang="en-US" sz="3200" b="1" dirty="0">
                <a:solidFill>
                  <a:srgbClr val="C00000"/>
                </a:solidFill>
              </a:rPr>
              <a:t>members</a:t>
            </a:r>
          </a:p>
        </p:txBody>
      </p:sp>
    </p:spTree>
    <p:extLst>
      <p:ext uri="{BB962C8B-B14F-4D97-AF65-F5344CB8AC3E}">
        <p14:creationId xmlns:p14="http://schemas.microsoft.com/office/powerpoint/2010/main" val="2098213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4095" y="2542521"/>
            <a:ext cx="7372525" cy="4303454"/>
          </a:xfrm>
        </p:spPr>
        <p:txBody>
          <a:bodyPr>
            <a:normAutofit fontScale="92500"/>
          </a:bodyPr>
          <a:lstStyle/>
          <a:p>
            <a:r>
              <a:rPr lang="en-US" sz="2400" dirty="0">
                <a:solidFill>
                  <a:schemeClr val="tx1"/>
                </a:solidFill>
              </a:rPr>
              <a:t>Our</a:t>
            </a:r>
            <a:r>
              <a:rPr lang="en-US" sz="2400" i="1" dirty="0">
                <a:solidFill>
                  <a:schemeClr val="tx1"/>
                </a:solidFill>
              </a:rPr>
              <a:t> </a:t>
            </a:r>
            <a:r>
              <a:rPr lang="en-US" sz="2400" dirty="0">
                <a:solidFill>
                  <a:schemeClr val="tx1"/>
                </a:solidFill>
              </a:rPr>
              <a:t>work together is </a:t>
            </a:r>
            <a:r>
              <a:rPr lang="en-US" sz="2400" b="1" dirty="0">
                <a:solidFill>
                  <a:schemeClr val="tx1"/>
                </a:solidFill>
              </a:rPr>
              <a:t>collaborative</a:t>
            </a:r>
            <a:r>
              <a:rPr lang="en-US" sz="2400" dirty="0"/>
              <a:t>.</a:t>
            </a:r>
            <a:endParaRPr lang="en-US" sz="2400" i="1" dirty="0"/>
          </a:p>
          <a:p>
            <a:pPr marL="0" indent="0" algn="r">
              <a:buNone/>
            </a:pPr>
            <a:r>
              <a:rPr lang="en-US" i="1" dirty="0"/>
              <a:t>~ Tufts Health </a:t>
            </a:r>
            <a:r>
              <a:rPr lang="en-US" i="1" dirty="0">
                <a:solidFill>
                  <a:schemeClr val="tx1">
                    <a:lumMod val="85000"/>
                    <a:lumOff val="15000"/>
                  </a:schemeClr>
                </a:solidFill>
              </a:rPr>
              <a:t>Unify</a:t>
            </a:r>
          </a:p>
          <a:p>
            <a:pPr algn="r"/>
            <a:endParaRPr lang="en-US" sz="900" i="1" dirty="0">
              <a:solidFill>
                <a:schemeClr val="tx1">
                  <a:lumMod val="85000"/>
                  <a:lumOff val="15000"/>
                </a:schemeClr>
              </a:solidFill>
            </a:endParaRPr>
          </a:p>
          <a:p>
            <a:r>
              <a:rPr lang="en-US" sz="2400" dirty="0">
                <a:solidFill>
                  <a:schemeClr val="tx1"/>
                </a:solidFill>
              </a:rPr>
              <a:t>It is the more </a:t>
            </a:r>
            <a:r>
              <a:rPr lang="en-US" sz="2400" b="1" dirty="0">
                <a:solidFill>
                  <a:schemeClr val="tx1"/>
                </a:solidFill>
              </a:rPr>
              <a:t>complex</a:t>
            </a:r>
            <a:r>
              <a:rPr lang="en-US" sz="2400" dirty="0">
                <a:solidFill>
                  <a:schemeClr val="tx1"/>
                </a:solidFill>
              </a:rPr>
              <a:t> issues that the OCO and the Plan work together to resolve and to build under-standing and increase member awareness/education</a:t>
            </a:r>
            <a:r>
              <a:rPr lang="en-US" sz="2400" dirty="0">
                <a:solidFill>
                  <a:schemeClr val="tx1">
                    <a:lumMod val="65000"/>
                    <a:lumOff val="35000"/>
                  </a:schemeClr>
                </a:solidFill>
              </a:rPr>
              <a:t>.</a:t>
            </a:r>
          </a:p>
          <a:p>
            <a:r>
              <a:rPr lang="en-US" sz="2400" dirty="0">
                <a:solidFill>
                  <a:schemeClr val="tx1"/>
                </a:solidFill>
              </a:rPr>
              <a:t>Through our </a:t>
            </a:r>
            <a:r>
              <a:rPr lang="en-US" sz="2400" b="1" dirty="0">
                <a:solidFill>
                  <a:schemeClr val="tx1"/>
                </a:solidFill>
              </a:rPr>
              <a:t>partnership</a:t>
            </a:r>
            <a:r>
              <a:rPr lang="en-US" sz="2400" dirty="0">
                <a:solidFill>
                  <a:schemeClr val="tx1"/>
                </a:solidFill>
              </a:rPr>
              <a:t> with the OCO  we were able to reach a few of our unreachable members to complete ‘Welcome call’ and connect members with the care team.  </a:t>
            </a:r>
            <a:r>
              <a:rPr lang="en-US" sz="2400" i="1" dirty="0">
                <a:solidFill>
                  <a:schemeClr val="tx1"/>
                </a:solidFill>
              </a:rPr>
              <a:t>  </a:t>
            </a:r>
          </a:p>
          <a:p>
            <a:pPr marL="0" indent="0" algn="r">
              <a:buNone/>
            </a:pPr>
            <a:r>
              <a:rPr lang="en-US" i="1" dirty="0"/>
              <a:t>~ Commonwealth Care Alliance</a:t>
            </a:r>
            <a:endParaRPr lang="en-US" dirty="0"/>
          </a:p>
        </p:txBody>
      </p:sp>
      <p:sp>
        <p:nvSpPr>
          <p:cNvPr id="5" name="Title 1"/>
          <p:cNvSpPr txBox="1">
            <a:spLocks/>
          </p:cNvSpPr>
          <p:nvPr/>
        </p:nvSpPr>
        <p:spPr>
          <a:xfrm>
            <a:off x="968173" y="824747"/>
            <a:ext cx="6974543" cy="1237129"/>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200" b="1" dirty="0"/>
              <a:t>OCO</a:t>
            </a:r>
            <a:r>
              <a:rPr lang="en-US" sz="3200" dirty="0"/>
              <a:t> </a:t>
            </a:r>
            <a:r>
              <a:rPr lang="en-US" sz="3200" dirty="0">
                <a:solidFill>
                  <a:schemeClr val="accent4"/>
                </a:solidFill>
              </a:rPr>
              <a:t>value</a:t>
            </a:r>
            <a:r>
              <a:rPr lang="en-US" sz="3200" dirty="0"/>
              <a:t>: </a:t>
            </a:r>
          </a:p>
          <a:p>
            <a:pPr algn="ctr"/>
            <a:r>
              <a:rPr lang="en-US" sz="3200" b="1" dirty="0"/>
              <a:t>One Care </a:t>
            </a:r>
            <a:r>
              <a:rPr lang="en-US" sz="3200" b="1" dirty="0">
                <a:solidFill>
                  <a:srgbClr val="C00000"/>
                </a:solidFill>
              </a:rPr>
              <a:t>plans</a:t>
            </a:r>
          </a:p>
        </p:txBody>
      </p:sp>
      <p:pic>
        <p:nvPicPr>
          <p:cNvPr id="7" name="Picture 6"/>
          <p:cNvPicPr>
            <a:picLocks noChangeAspect="1"/>
          </p:cNvPicPr>
          <p:nvPr/>
        </p:nvPicPr>
        <p:blipFill>
          <a:blip r:embed="rId2">
            <a:clrChange>
              <a:clrFrom>
                <a:srgbClr val="EAFFFF"/>
              </a:clrFrom>
              <a:clrTo>
                <a:srgbClr val="EAFFFF">
                  <a:alpha val="0"/>
                </a:srgbClr>
              </a:clrTo>
            </a:clrChange>
            <a:lum bright="70000" contrast="-70000"/>
            <a:extLst>
              <a:ext uri="{BEBA8EAE-BF5A-486C-A8C5-ECC9F3942E4B}">
                <a14:imgProps xmlns:a14="http://schemas.microsoft.com/office/drawing/2010/main">
                  <a14:imgLayer r:embed="rId3">
                    <a14:imgEffect>
                      <a14:colorTemperature colorTemp="11200"/>
                    </a14:imgEffect>
                    <a14:imgEffect>
                      <a14:saturation sat="66000"/>
                    </a14:imgEffect>
                  </a14:imgLayer>
                </a14:imgProps>
              </a:ext>
            </a:extLst>
          </a:blip>
          <a:stretch>
            <a:fillRect/>
          </a:stretch>
        </p:blipFill>
        <p:spPr>
          <a:xfrm>
            <a:off x="-715560" y="-618603"/>
            <a:ext cx="2865472" cy="2828443"/>
          </a:xfrm>
          <a:prstGeom prst="rect">
            <a:avLst/>
          </a:prstGeom>
        </p:spPr>
      </p:pic>
    </p:spTree>
    <p:extLst>
      <p:ext uri="{BB962C8B-B14F-4D97-AF65-F5344CB8AC3E}">
        <p14:creationId xmlns:p14="http://schemas.microsoft.com/office/powerpoint/2010/main" val="9613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6159" y="1236220"/>
            <a:ext cx="6006353" cy="656886"/>
          </a:xfrm>
        </p:spPr>
        <p:txBody>
          <a:bodyPr anchor="ctr">
            <a:normAutofit/>
          </a:bodyPr>
          <a:lstStyle/>
          <a:p>
            <a:pPr algn="ctr"/>
            <a:r>
              <a:rPr lang="en-US" sz="3200" b="1" dirty="0">
                <a:latin typeface="Calibri" panose="020F0502020204030204" pitchFamily="34" charset="0"/>
              </a:rPr>
              <a:t>One Care Beneficiaries </a:t>
            </a:r>
            <a:r>
              <a:rPr lang="en-US" sz="3200" b="1" dirty="0">
                <a:solidFill>
                  <a:schemeClr val="accent6"/>
                </a:solidFill>
                <a:latin typeface="Calibri" panose="020F0502020204030204" pitchFamily="34" charset="0"/>
              </a:rPr>
              <a:t>Served</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46287370"/>
              </p:ext>
            </p:extLst>
          </p:nvPr>
        </p:nvGraphicFramePr>
        <p:xfrm>
          <a:off x="1086160" y="2095983"/>
          <a:ext cx="5543242" cy="1894126"/>
        </p:xfrm>
        <a:graphic>
          <a:graphicData uri="http://schemas.openxmlformats.org/drawingml/2006/table">
            <a:tbl>
              <a:tblPr firstRow="1" bandRow="1">
                <a:tableStyleId>{5C22544A-7EE6-4342-B048-85BDC9FD1C3A}</a:tableStyleId>
              </a:tblPr>
              <a:tblGrid>
                <a:gridCol w="4357742">
                  <a:extLst>
                    <a:ext uri="{9D8B030D-6E8A-4147-A177-3AD203B41FA5}">
                      <a16:colId xmlns:a16="http://schemas.microsoft.com/office/drawing/2014/main" xmlns="" val="20000"/>
                    </a:ext>
                  </a:extLst>
                </a:gridCol>
                <a:gridCol w="1185500">
                  <a:extLst>
                    <a:ext uri="{9D8B030D-6E8A-4147-A177-3AD203B41FA5}">
                      <a16:colId xmlns:a16="http://schemas.microsoft.com/office/drawing/2014/main" xmlns="" val="20003"/>
                    </a:ext>
                  </a:extLst>
                </a:gridCol>
              </a:tblGrid>
              <a:tr h="682681">
                <a:tc>
                  <a:txBody>
                    <a:bodyPr/>
                    <a:lstStyle/>
                    <a:p>
                      <a:r>
                        <a:rPr lang="en-US" sz="1600" spc="100" baseline="0" dirty="0"/>
                        <a:t>Total</a:t>
                      </a:r>
                      <a:endParaRPr lang="en-US" sz="1600" b="0" spc="100" baseline="0" dirty="0">
                        <a:latin typeface="Calibri" panose="020F0502020204030204" pitchFamily="34" charset="0"/>
                      </a:endParaRPr>
                    </a:p>
                  </a:txBody>
                  <a:tcPr anchor="ctr"/>
                </a:tc>
                <a:tc>
                  <a:txBody>
                    <a:bodyPr/>
                    <a:lstStyle/>
                    <a:p>
                      <a:pPr algn="ctr"/>
                      <a:r>
                        <a:rPr lang="en-US" sz="1600" dirty="0"/>
                        <a:t>927</a:t>
                      </a:r>
                      <a:endParaRPr lang="en-US" sz="1600" b="0" dirty="0">
                        <a:latin typeface="Calibri" panose="020F0502020204030204" pitchFamily="34" charset="0"/>
                      </a:endParaRPr>
                    </a:p>
                  </a:txBody>
                  <a:tcPr anchor="ctr"/>
                </a:tc>
                <a:extLst>
                  <a:ext uri="{0D108BD9-81ED-4DB2-BD59-A6C34878D82A}">
                    <a16:rowId xmlns:a16="http://schemas.microsoft.com/office/drawing/2014/main" xmlns="" val="10000"/>
                  </a:ext>
                </a:extLst>
              </a:tr>
              <a:tr h="617066">
                <a:tc>
                  <a:txBody>
                    <a:bodyPr/>
                    <a:lstStyle/>
                    <a:p>
                      <a:r>
                        <a:rPr lang="en-US" sz="1600" baseline="0" dirty="0"/>
                        <a:t>Inquiries</a:t>
                      </a:r>
                      <a:endParaRPr lang="en-US" sz="1600" dirty="0">
                        <a:latin typeface="Calibri" panose="020F0502020204030204" pitchFamily="34" charset="0"/>
                      </a:endParaRPr>
                    </a:p>
                  </a:txBody>
                  <a:tcPr anchor="ctr"/>
                </a:tc>
                <a:tc>
                  <a:txBody>
                    <a:bodyPr/>
                    <a:lstStyle/>
                    <a:p>
                      <a:pPr algn="ctr"/>
                      <a:r>
                        <a:rPr lang="en-US" sz="1600" dirty="0"/>
                        <a:t>696</a:t>
                      </a:r>
                      <a:endParaRPr lang="en-US" sz="1600" b="1" dirty="0">
                        <a:latin typeface="Calibri" panose="020F0502020204030204" pitchFamily="34" charset="0"/>
                      </a:endParaRPr>
                    </a:p>
                  </a:txBody>
                  <a:tcPr anchor="ctr"/>
                </a:tc>
                <a:extLst>
                  <a:ext uri="{0D108BD9-81ED-4DB2-BD59-A6C34878D82A}">
                    <a16:rowId xmlns:a16="http://schemas.microsoft.com/office/drawing/2014/main" xmlns="" val="10001"/>
                  </a:ext>
                </a:extLst>
              </a:tr>
              <a:tr h="59437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a:ln>
                            <a:noFill/>
                          </a:ln>
                          <a:effectLst/>
                          <a:uLnTx/>
                          <a:uFillTx/>
                        </a:rPr>
                        <a:t>Complaints</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anchor="ctr"/>
                </a:tc>
                <a:tc>
                  <a:txBody>
                    <a:bodyPr/>
                    <a:lstStyle/>
                    <a:p>
                      <a:pPr algn="ctr"/>
                      <a:r>
                        <a:rPr lang="en-US" sz="1600" dirty="0"/>
                        <a:t>226</a:t>
                      </a:r>
                      <a:endParaRPr lang="en-US" sz="1600" b="1" dirty="0">
                        <a:latin typeface="Calibri" panose="020F0502020204030204" pitchFamily="34" charset="0"/>
                      </a:endParaRPr>
                    </a:p>
                  </a:txBody>
                  <a:tcPr anchor="ctr"/>
                </a:tc>
                <a:extLst>
                  <a:ext uri="{0D108BD9-81ED-4DB2-BD59-A6C34878D82A}">
                    <a16:rowId xmlns:a16="http://schemas.microsoft.com/office/drawing/2014/main" xmlns="" val="10003"/>
                  </a:ext>
                </a:extLst>
              </a:tr>
            </a:tbl>
          </a:graphicData>
        </a:graphic>
      </p:graphicFrame>
      <p:sp>
        <p:nvSpPr>
          <p:cNvPr id="4" name="TextBox 3"/>
          <p:cNvSpPr txBox="1"/>
          <p:nvPr/>
        </p:nvSpPr>
        <p:spPr>
          <a:xfrm>
            <a:off x="1086160" y="4521429"/>
            <a:ext cx="5543242" cy="646331"/>
          </a:xfrm>
          <a:prstGeom prst="rect">
            <a:avLst/>
          </a:prstGeom>
          <a:noFill/>
        </p:spPr>
        <p:txBody>
          <a:bodyPr wrap="square" rtlCol="0">
            <a:spAutoFit/>
          </a:bodyPr>
          <a:lstStyle/>
          <a:p>
            <a:r>
              <a:rPr lang="en-US" sz="1200" dirty="0">
                <a:latin typeface="Calibri" panose="020F0502020204030204" pitchFamily="34" charset="0"/>
              </a:rPr>
              <a:t>Note:   The total exceeds the combined number of inquiries and complaints by 5 as</a:t>
            </a:r>
          </a:p>
          <a:p>
            <a:r>
              <a:rPr lang="en-US" sz="1200" dirty="0">
                <a:latin typeface="Calibri" panose="020F0502020204030204" pitchFamily="34" charset="0"/>
              </a:rPr>
              <a:t>             a single contact may ask one or more questions as well as have one or more     </a:t>
            </a:r>
          </a:p>
          <a:p>
            <a:r>
              <a:rPr lang="en-US" sz="1200" dirty="0">
                <a:latin typeface="Calibri" panose="020F0502020204030204" pitchFamily="34" charset="0"/>
              </a:rPr>
              <a:t>             complaints.</a:t>
            </a:r>
          </a:p>
        </p:txBody>
      </p:sp>
      <p:pic>
        <p:nvPicPr>
          <p:cNvPr id="7" name="Picture 6"/>
          <p:cNvPicPr>
            <a:picLocks noChangeAspect="1"/>
          </p:cNvPicPr>
          <p:nvPr/>
        </p:nvPicPr>
        <p:blipFill>
          <a:blip r:embed="rId2"/>
          <a:stretch>
            <a:fillRect/>
          </a:stretch>
        </p:blipFill>
        <p:spPr>
          <a:xfrm>
            <a:off x="829610" y="1378663"/>
            <a:ext cx="376869" cy="371999"/>
          </a:xfrm>
          <a:prstGeom prst="rect">
            <a:avLst/>
          </a:prstGeom>
        </p:spPr>
      </p:pic>
      <p:sp>
        <p:nvSpPr>
          <p:cNvPr id="8" name="Title 1"/>
          <p:cNvSpPr txBox="1">
            <a:spLocks/>
          </p:cNvSpPr>
          <p:nvPr/>
        </p:nvSpPr>
        <p:spPr>
          <a:xfrm>
            <a:off x="5177117" y="3864543"/>
            <a:ext cx="1452284" cy="656886"/>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sz="1000" dirty="0">
                <a:latin typeface="Calibri" panose="020F0502020204030204" pitchFamily="34" charset="0"/>
              </a:rPr>
              <a:t>(4/14-12/15)</a:t>
            </a:r>
          </a:p>
        </p:txBody>
      </p:sp>
    </p:spTree>
    <p:extLst>
      <p:ext uri="{BB962C8B-B14F-4D97-AF65-F5344CB8AC3E}">
        <p14:creationId xmlns:p14="http://schemas.microsoft.com/office/powerpoint/2010/main" val="2066073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3416" y="962133"/>
            <a:ext cx="6006353" cy="656886"/>
          </a:xfrm>
        </p:spPr>
        <p:txBody>
          <a:bodyPr>
            <a:normAutofit/>
          </a:bodyPr>
          <a:lstStyle/>
          <a:p>
            <a:pPr algn="ctr"/>
            <a:r>
              <a:rPr lang="en-US" sz="3200">
                <a:latin typeface="Calibri" panose="020F0502020204030204" pitchFamily="34" charset="0"/>
              </a:rPr>
              <a:t>Principal </a:t>
            </a:r>
            <a:r>
              <a:rPr lang="en-US" sz="3200" b="1" dirty="0">
                <a:solidFill>
                  <a:schemeClr val="accent1">
                    <a:lumMod val="75000"/>
                  </a:schemeClr>
                </a:solidFill>
                <a:latin typeface="Calibri" panose="020F0502020204030204" pitchFamily="34" charset="0"/>
              </a:rPr>
              <a:t>Inquiry</a:t>
            </a:r>
            <a:r>
              <a:rPr lang="en-US" sz="3200" dirty="0">
                <a:latin typeface="Calibri" panose="020F0502020204030204" pitchFamily="34" charset="0"/>
              </a:rPr>
              <a:t> Themes</a:t>
            </a:r>
            <a:endParaRPr lang="en-US" sz="1800" dirty="0">
              <a:latin typeface="Calibri" panose="020F050202020403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36925125"/>
              </p:ext>
            </p:extLst>
          </p:nvPr>
        </p:nvGraphicFramePr>
        <p:xfrm>
          <a:off x="584614" y="1688490"/>
          <a:ext cx="6623010" cy="3382070"/>
        </p:xfrm>
        <a:graphic>
          <a:graphicData uri="http://schemas.openxmlformats.org/drawingml/2006/table">
            <a:tbl>
              <a:tblPr firstRow="1" bandRow="1">
                <a:tableStyleId>{21E4AEA4-8DFA-4A89-87EB-49C32662AFE0}</a:tableStyleId>
              </a:tblPr>
              <a:tblGrid>
                <a:gridCol w="5206586">
                  <a:extLst>
                    <a:ext uri="{9D8B030D-6E8A-4147-A177-3AD203B41FA5}">
                      <a16:colId xmlns:a16="http://schemas.microsoft.com/office/drawing/2014/main" xmlns="" val="20000"/>
                    </a:ext>
                  </a:extLst>
                </a:gridCol>
                <a:gridCol w="1416424">
                  <a:extLst>
                    <a:ext uri="{9D8B030D-6E8A-4147-A177-3AD203B41FA5}">
                      <a16:colId xmlns:a16="http://schemas.microsoft.com/office/drawing/2014/main" xmlns="" val="20003"/>
                    </a:ext>
                  </a:extLst>
                </a:gridCol>
              </a:tblGrid>
              <a:tr h="618289">
                <a:tc>
                  <a:txBody>
                    <a:bodyPr/>
                    <a:lstStyle/>
                    <a:p>
                      <a:r>
                        <a:rPr lang="en-US" sz="1600" dirty="0"/>
                        <a:t>     </a:t>
                      </a:r>
                      <a:r>
                        <a:rPr lang="en-US" sz="1600" spc="100" baseline="0" dirty="0"/>
                        <a:t>Theme</a:t>
                      </a:r>
                      <a:endParaRPr lang="en-US" sz="1600" b="0" spc="100" baseline="0" dirty="0">
                        <a:solidFill>
                          <a:schemeClr val="bg1"/>
                        </a:solidFill>
                        <a:latin typeface="Calibri" panose="020F0502020204030204" pitchFamily="34" charset="0"/>
                      </a:endParaRPr>
                    </a:p>
                  </a:txBody>
                  <a:tcPr anchor="ctr"/>
                </a:tc>
                <a:tc>
                  <a:txBody>
                    <a:bodyPr/>
                    <a:lstStyle/>
                    <a:p>
                      <a:pPr algn="ctr"/>
                      <a:r>
                        <a:rPr lang="en-US" sz="1600" dirty="0"/>
                        <a:t>696</a:t>
                      </a:r>
                      <a:endParaRPr lang="en-US" sz="1600" b="0" dirty="0">
                        <a:solidFill>
                          <a:srgbClr val="FF0000"/>
                        </a:solidFill>
                        <a:latin typeface="Calibri" panose="020F0502020204030204" pitchFamily="34" charset="0"/>
                      </a:endParaRPr>
                    </a:p>
                  </a:txBody>
                  <a:tcPr anchor="ctr"/>
                </a:tc>
                <a:extLst>
                  <a:ext uri="{0D108BD9-81ED-4DB2-BD59-A6C34878D82A}">
                    <a16:rowId xmlns:a16="http://schemas.microsoft.com/office/drawing/2014/main" xmlns="" val="10000"/>
                  </a:ext>
                </a:extLst>
              </a:tr>
              <a:tr h="39485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a:ln>
                            <a:noFill/>
                          </a:ln>
                          <a:effectLst/>
                          <a:uLnTx/>
                          <a:uFillTx/>
                        </a:rPr>
                        <a:t>     Benefits/Access</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anchor="ctr"/>
                </a:tc>
                <a:tc>
                  <a:txBody>
                    <a:bodyPr/>
                    <a:lstStyle/>
                    <a:p>
                      <a:pPr algn="ctr"/>
                      <a:r>
                        <a:rPr lang="en-US" sz="1600" dirty="0"/>
                        <a:t>351</a:t>
                      </a:r>
                      <a:endParaRPr lang="en-US" sz="1600" b="1" dirty="0">
                        <a:latin typeface="Calibri" panose="020F0502020204030204" pitchFamily="34" charset="0"/>
                      </a:endParaRPr>
                    </a:p>
                  </a:txBody>
                  <a:tcPr anchor="ctr"/>
                </a:tc>
                <a:extLst>
                  <a:ext uri="{0D108BD9-81ED-4DB2-BD59-A6C34878D82A}">
                    <a16:rowId xmlns:a16="http://schemas.microsoft.com/office/drawing/2014/main" xmlns="" val="10005"/>
                  </a:ext>
                </a:extLst>
              </a:tr>
              <a:tr h="34626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a:ln>
                            <a:noFill/>
                          </a:ln>
                          <a:effectLst/>
                          <a:uLnTx/>
                          <a:uFillTx/>
                        </a:rPr>
                        <a:t>     Sub-themes:</a:t>
                      </a:r>
                    </a:p>
                    <a:p>
                      <a:pPr marL="633413"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u="none" strike="noStrike" kern="1200" cap="none" spc="0" normalizeH="0" baseline="0" noProof="0" dirty="0">
                          <a:ln>
                            <a:noFill/>
                          </a:ln>
                          <a:effectLst/>
                          <a:uLnTx/>
                          <a:uFillTx/>
                        </a:rPr>
                        <a:t>Benefits Coverage</a:t>
                      </a:r>
                    </a:p>
                    <a:p>
                      <a:pPr marL="633413"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u="none" strike="noStrike" kern="1200" cap="none" spc="0" normalizeH="0" baseline="0" noProof="0" dirty="0">
                          <a:ln>
                            <a:noFill/>
                          </a:ln>
                          <a:effectLst/>
                          <a:uLnTx/>
                          <a:uFillTx/>
                        </a:rPr>
                        <a:t>Plan Geographic Availability</a:t>
                      </a:r>
                    </a:p>
                    <a:p>
                      <a:pPr marL="633413"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u="none" strike="noStrike" kern="1200" cap="none" spc="0" normalizeH="0" baseline="0" noProof="0" dirty="0">
                          <a:ln>
                            <a:noFill/>
                          </a:ln>
                          <a:effectLst/>
                          <a:uLnTx/>
                          <a:uFillTx/>
                        </a:rPr>
                        <a:t>Pharmacy/Provider Accessibility or </a:t>
                      </a:r>
                    </a:p>
                    <a:p>
                      <a:pPr marL="633413"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u="none" strike="noStrike" kern="1200" cap="none" spc="0" normalizeH="0" baseline="0" noProof="0" dirty="0">
                          <a:ln>
                            <a:noFill/>
                          </a:ln>
                          <a:effectLst/>
                          <a:uLnTx/>
                          <a:uFillTx/>
                        </a:rPr>
                        <a:t>      Medication Availability</a:t>
                      </a:r>
                    </a:p>
                    <a:p>
                      <a:pPr marL="633413"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u="none" strike="noStrike" kern="1200" cap="none" spc="0" normalizeH="0" baseline="0" noProof="0" dirty="0">
                          <a:ln>
                            <a:noFill/>
                          </a:ln>
                          <a:effectLst/>
                          <a:uLnTx/>
                          <a:uFillTx/>
                        </a:rPr>
                        <a:t>Quality of Care/Clinical Issues</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a:tc>
                <a:tc>
                  <a:txBody>
                    <a:bodyPr/>
                    <a:lstStyle/>
                    <a:p>
                      <a:pPr algn="ctr"/>
                      <a:endParaRPr lang="en-US" sz="1600" dirty="0"/>
                    </a:p>
                    <a:p>
                      <a:pPr algn="ctr"/>
                      <a:r>
                        <a:rPr lang="en-US" sz="1600" dirty="0"/>
                        <a:t>145</a:t>
                      </a:r>
                    </a:p>
                    <a:p>
                      <a:pPr algn="ctr"/>
                      <a:r>
                        <a:rPr lang="en-US" sz="1600" dirty="0"/>
                        <a:t>37</a:t>
                      </a:r>
                    </a:p>
                    <a:p>
                      <a:pPr algn="ctr"/>
                      <a:endParaRPr lang="en-US" sz="1600" dirty="0"/>
                    </a:p>
                    <a:p>
                      <a:pPr algn="ctr"/>
                      <a:r>
                        <a:rPr lang="en-US" sz="1600" dirty="0"/>
                        <a:t>33</a:t>
                      </a:r>
                    </a:p>
                    <a:p>
                      <a:pPr algn="ctr"/>
                      <a:r>
                        <a:rPr lang="en-US" sz="1600" dirty="0"/>
                        <a:t>19</a:t>
                      </a:r>
                      <a:endParaRPr lang="en-US" sz="1600" dirty="0">
                        <a:solidFill>
                          <a:schemeClr val="tx1">
                            <a:lumMod val="50000"/>
                            <a:lumOff val="50000"/>
                          </a:schemeClr>
                        </a:solidFill>
                        <a:latin typeface="Calibri" panose="020F0502020204030204" pitchFamily="34" charset="0"/>
                      </a:endParaRPr>
                    </a:p>
                  </a:txBody>
                  <a:tcPr/>
                </a:tc>
                <a:extLst>
                  <a:ext uri="{0D108BD9-81ED-4DB2-BD59-A6C34878D82A}">
                    <a16:rowId xmlns:a16="http://schemas.microsoft.com/office/drawing/2014/main" xmlns="" val="10009"/>
                  </a:ext>
                </a:extLst>
              </a:tr>
              <a:tr h="346263">
                <a:tc>
                  <a:txBody>
                    <a:bodyPr/>
                    <a:lstStyle/>
                    <a:p>
                      <a:pPr marL="633413" marR="0" lvl="0" indent="-285750" algn="l" defTabSz="4572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a:ln>
                            <a:noFill/>
                          </a:ln>
                          <a:effectLst/>
                          <a:uLnTx/>
                          <a:uFillTx/>
                        </a:rPr>
                        <a:t>Enrollment</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a:tc>
                <a:tc>
                  <a:txBody>
                    <a:bodyPr/>
                    <a:lstStyle/>
                    <a:p>
                      <a:pPr algn="ctr"/>
                      <a:r>
                        <a:rPr lang="en-US" sz="1600" dirty="0"/>
                        <a:t>195</a:t>
                      </a:r>
                      <a:endParaRPr lang="en-US" sz="1600" b="1" dirty="0">
                        <a:latin typeface="Calibri" panose="020F0502020204030204" pitchFamily="34" charset="0"/>
                      </a:endParaRPr>
                    </a:p>
                  </a:txBody>
                  <a:tcPr/>
                </a:tc>
                <a:extLst>
                  <a:ext uri="{0D108BD9-81ED-4DB2-BD59-A6C34878D82A}">
                    <a16:rowId xmlns:a16="http://schemas.microsoft.com/office/drawing/2014/main" xmlns="" val="351781298"/>
                  </a:ext>
                </a:extLst>
              </a:tr>
              <a:tr h="0">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a:tc>
                <a:tc>
                  <a:txBody>
                    <a:bodyPr/>
                    <a:lstStyle/>
                    <a:p>
                      <a:endParaRPr lang="en-US" sz="200" dirty="0">
                        <a:latin typeface="Calibri" panose="020F0502020204030204" pitchFamily="34" charset="0"/>
                      </a:endParaRPr>
                    </a:p>
                  </a:txBody>
                  <a:tcPr/>
                </a:tc>
                <a:extLst>
                  <a:ext uri="{0D108BD9-81ED-4DB2-BD59-A6C34878D82A}">
                    <a16:rowId xmlns:a16="http://schemas.microsoft.com/office/drawing/2014/main" xmlns="" val="1750690557"/>
                  </a:ext>
                </a:extLst>
              </a:tr>
              <a:tr h="346263">
                <a:tc>
                  <a:txBody>
                    <a:bodyPr/>
                    <a:lstStyle/>
                    <a:p>
                      <a:pPr marL="633413" indent="-285750"/>
                      <a:r>
                        <a:rPr lang="en-US" sz="1600" baseline="0" dirty="0"/>
                        <a:t>Eligibility</a:t>
                      </a:r>
                      <a:endParaRPr lang="en-US" sz="1600" dirty="0">
                        <a:latin typeface="Calibri" panose="020F0502020204030204" pitchFamily="34" charset="0"/>
                      </a:endParaRPr>
                    </a:p>
                  </a:txBody>
                  <a:tcPr/>
                </a:tc>
                <a:tc>
                  <a:txBody>
                    <a:bodyPr/>
                    <a:lstStyle/>
                    <a:p>
                      <a:pPr algn="ctr"/>
                      <a:r>
                        <a:rPr lang="en-US" sz="1600" dirty="0"/>
                        <a:t>188</a:t>
                      </a:r>
                      <a:endParaRPr lang="en-US" sz="1600" b="1" dirty="0">
                        <a:latin typeface="Calibri" panose="020F0502020204030204" pitchFamily="34" charset="0"/>
                      </a:endParaRPr>
                    </a:p>
                  </a:txBody>
                  <a:tcPr/>
                </a:tc>
                <a:extLst>
                  <a:ext uri="{0D108BD9-81ED-4DB2-BD59-A6C34878D82A}">
                    <a16:rowId xmlns:a16="http://schemas.microsoft.com/office/drawing/2014/main" xmlns="" val="2284411523"/>
                  </a:ext>
                </a:extLst>
              </a:tr>
            </a:tbl>
          </a:graphicData>
        </a:graphic>
      </p:graphicFrame>
      <p:sp>
        <p:nvSpPr>
          <p:cNvPr id="4" name="TextBox 3"/>
          <p:cNvSpPr txBox="1"/>
          <p:nvPr/>
        </p:nvSpPr>
        <p:spPr>
          <a:xfrm>
            <a:off x="785980" y="5137405"/>
            <a:ext cx="7115439" cy="307777"/>
          </a:xfrm>
          <a:prstGeom prst="rect">
            <a:avLst/>
          </a:prstGeom>
          <a:noFill/>
        </p:spPr>
        <p:txBody>
          <a:bodyPr wrap="square" rtlCol="0">
            <a:spAutoFit/>
          </a:bodyPr>
          <a:lstStyle/>
          <a:p>
            <a:r>
              <a:rPr lang="en-US" sz="1400" dirty="0">
                <a:latin typeface="Calibri" panose="020F0502020204030204" pitchFamily="34" charset="0"/>
              </a:rPr>
              <a:t>Note: A single contact may present multiple inquiries</a:t>
            </a:r>
          </a:p>
        </p:txBody>
      </p:sp>
      <p:pic>
        <p:nvPicPr>
          <p:cNvPr id="7" name="Picture 6"/>
          <p:cNvPicPr>
            <a:picLocks noChangeAspect="1"/>
          </p:cNvPicPr>
          <p:nvPr/>
        </p:nvPicPr>
        <p:blipFill>
          <a:blip r:embed="rId3"/>
          <a:stretch>
            <a:fillRect/>
          </a:stretch>
        </p:blipFill>
        <p:spPr>
          <a:xfrm>
            <a:off x="417066" y="1095756"/>
            <a:ext cx="376869" cy="371999"/>
          </a:xfrm>
          <a:prstGeom prst="rect">
            <a:avLst/>
          </a:prstGeom>
        </p:spPr>
      </p:pic>
      <p:sp>
        <p:nvSpPr>
          <p:cNvPr id="8" name="Title 1"/>
          <p:cNvSpPr txBox="1">
            <a:spLocks/>
          </p:cNvSpPr>
          <p:nvPr/>
        </p:nvSpPr>
        <p:spPr>
          <a:xfrm>
            <a:off x="5755340" y="4962851"/>
            <a:ext cx="1452284" cy="656886"/>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sz="1000" dirty="0">
                <a:latin typeface="Calibri" panose="020F0502020204030204" pitchFamily="34" charset="0"/>
              </a:rPr>
              <a:t>(4/14-12/15)</a:t>
            </a:r>
          </a:p>
        </p:txBody>
      </p:sp>
    </p:spTree>
    <p:extLst>
      <p:ext uri="{BB962C8B-B14F-4D97-AF65-F5344CB8AC3E}">
        <p14:creationId xmlns:p14="http://schemas.microsoft.com/office/powerpoint/2010/main" val="3176023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0918" y="359460"/>
            <a:ext cx="5145741" cy="656886"/>
          </a:xfrm>
        </p:spPr>
        <p:txBody>
          <a:bodyPr>
            <a:normAutofit/>
          </a:bodyPr>
          <a:lstStyle/>
          <a:p>
            <a:pPr algn="ctr"/>
            <a:r>
              <a:rPr lang="en-US" sz="3200" dirty="0">
                <a:latin typeface="Calibri" panose="020F0502020204030204" pitchFamily="34" charset="0"/>
              </a:rPr>
              <a:t>Principal </a:t>
            </a:r>
            <a:r>
              <a:rPr lang="en-US" sz="3200" b="1" dirty="0">
                <a:solidFill>
                  <a:schemeClr val="accent1">
                    <a:lumMod val="75000"/>
                  </a:schemeClr>
                </a:solidFill>
                <a:latin typeface="Calibri" panose="020F0502020204030204" pitchFamily="34" charset="0"/>
              </a:rPr>
              <a:t>Complaint</a:t>
            </a:r>
            <a:r>
              <a:rPr lang="en-US" sz="3200" dirty="0">
                <a:latin typeface="Calibri" panose="020F0502020204030204" pitchFamily="34" charset="0"/>
              </a:rPr>
              <a:t> Themes </a:t>
            </a:r>
            <a:endParaRPr lang="en-US" sz="1800" dirty="0">
              <a:latin typeface="Calibri" panose="020F050202020403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53373983"/>
              </p:ext>
            </p:extLst>
          </p:nvPr>
        </p:nvGraphicFramePr>
        <p:xfrm>
          <a:off x="718368" y="1025581"/>
          <a:ext cx="6581113" cy="4869801"/>
        </p:xfrm>
        <a:graphic>
          <a:graphicData uri="http://schemas.openxmlformats.org/drawingml/2006/table">
            <a:tbl>
              <a:tblPr firstRow="1" bandRow="1">
                <a:tableStyleId>{5C22544A-7EE6-4342-B048-85BDC9FD1C3A}</a:tableStyleId>
              </a:tblPr>
              <a:tblGrid>
                <a:gridCol w="5028528">
                  <a:extLst>
                    <a:ext uri="{9D8B030D-6E8A-4147-A177-3AD203B41FA5}">
                      <a16:colId xmlns:a16="http://schemas.microsoft.com/office/drawing/2014/main" xmlns="" val="20000"/>
                    </a:ext>
                  </a:extLst>
                </a:gridCol>
                <a:gridCol w="1552585">
                  <a:extLst>
                    <a:ext uri="{9D8B030D-6E8A-4147-A177-3AD203B41FA5}">
                      <a16:colId xmlns:a16="http://schemas.microsoft.com/office/drawing/2014/main" xmlns="" val="20003"/>
                    </a:ext>
                  </a:extLst>
                </a:gridCol>
              </a:tblGrid>
              <a:tr h="573637">
                <a:tc>
                  <a:txBody>
                    <a:bodyPr/>
                    <a:lstStyle/>
                    <a:p>
                      <a:pPr marL="633413" indent="-285750">
                        <a:tabLst/>
                      </a:pPr>
                      <a:r>
                        <a:rPr lang="en-US" sz="1600" spc="100" baseline="0" dirty="0"/>
                        <a:t>Theme</a:t>
                      </a:r>
                      <a:endParaRPr lang="en-US" sz="1600" b="0" spc="100" baseline="0" dirty="0">
                        <a:latin typeface="Calibri" panose="020F0502020204030204" pitchFamily="34" charset="0"/>
                      </a:endParaRPr>
                    </a:p>
                  </a:txBody>
                  <a:tcPr anchor="ctr"/>
                </a:tc>
                <a:tc>
                  <a:txBody>
                    <a:bodyPr/>
                    <a:lstStyle/>
                    <a:p>
                      <a:pPr algn="ctr"/>
                      <a:r>
                        <a:rPr lang="en-US" sz="1600" dirty="0"/>
                        <a:t>226</a:t>
                      </a:r>
                      <a:endParaRPr lang="en-US" sz="1600" b="0" dirty="0">
                        <a:latin typeface="Calibri" panose="020F0502020204030204" pitchFamily="34" charset="0"/>
                      </a:endParaRPr>
                    </a:p>
                  </a:txBody>
                  <a:tcPr anchor="ctr"/>
                </a:tc>
                <a:extLst>
                  <a:ext uri="{0D108BD9-81ED-4DB2-BD59-A6C34878D82A}">
                    <a16:rowId xmlns:a16="http://schemas.microsoft.com/office/drawing/2014/main" xmlns="" val="10000"/>
                  </a:ext>
                </a:extLst>
              </a:tr>
              <a:tr h="332106">
                <a:tc>
                  <a:txBody>
                    <a:bodyPr/>
                    <a:lstStyle/>
                    <a:p>
                      <a:pPr marL="633413" marR="0" lvl="0" indent="-285750" algn="l" defTabSz="4572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a:ln>
                            <a:noFill/>
                          </a:ln>
                          <a:effectLst/>
                          <a:uLnTx/>
                          <a:uFillTx/>
                        </a:rPr>
                        <a:t>Benefits/Access</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a:tc>
                <a:tc>
                  <a:txBody>
                    <a:bodyPr/>
                    <a:lstStyle/>
                    <a:p>
                      <a:pPr algn="ctr"/>
                      <a:r>
                        <a:rPr lang="en-US" sz="1600" dirty="0"/>
                        <a:t>168</a:t>
                      </a:r>
                      <a:endParaRPr lang="en-US" sz="1600" b="1" dirty="0">
                        <a:latin typeface="Calibri" panose="020F0502020204030204" pitchFamily="34" charset="0"/>
                      </a:endParaRPr>
                    </a:p>
                  </a:txBody>
                  <a:tcPr/>
                </a:tc>
                <a:extLst>
                  <a:ext uri="{0D108BD9-81ED-4DB2-BD59-A6C34878D82A}">
                    <a16:rowId xmlns:a16="http://schemas.microsoft.com/office/drawing/2014/main" xmlns="" val="10001"/>
                  </a:ext>
                </a:extLst>
              </a:tr>
              <a:tr h="1152637">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400" u="none" strike="noStrike" kern="1200" cap="none" spc="0" normalizeH="0" baseline="0" noProof="0" dirty="0">
                        <a:ln>
                          <a:noFill/>
                        </a:ln>
                        <a:effectLst/>
                        <a:uLnTx/>
                        <a:uFillTx/>
                      </a:endParaRPr>
                    </a:p>
                    <a:p>
                      <a:pPr marL="633413"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u="none" strike="noStrike" kern="1200" cap="none" spc="0" normalizeH="0" baseline="0" noProof="0" dirty="0">
                          <a:ln>
                            <a:noFill/>
                          </a:ln>
                          <a:effectLst/>
                          <a:uLnTx/>
                          <a:uFillTx/>
                        </a:rPr>
                        <a:t>Sub-themes:</a:t>
                      </a:r>
                    </a:p>
                    <a:p>
                      <a:pPr marL="633413"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u="none" strike="noStrike" kern="1200" cap="none" spc="0" normalizeH="0" baseline="0" noProof="0" dirty="0">
                          <a:ln>
                            <a:noFill/>
                          </a:ln>
                          <a:effectLst/>
                          <a:uLnTx/>
                          <a:uFillTx/>
                        </a:rPr>
                        <a:t>Quality of Care/Clinical Issues</a:t>
                      </a:r>
                    </a:p>
                    <a:p>
                      <a:pPr marL="633413"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u="none" strike="noStrike" kern="1200" cap="none" spc="0" normalizeH="0" baseline="0" noProof="0" dirty="0">
                          <a:ln>
                            <a:noFill/>
                          </a:ln>
                          <a:effectLst/>
                          <a:uLnTx/>
                          <a:uFillTx/>
                        </a:rPr>
                        <a:t>Transportation</a:t>
                      </a:r>
                    </a:p>
                    <a:p>
                      <a:pPr marL="633413"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u="none" strike="noStrike" kern="1200" cap="none" spc="0" normalizeH="0" baseline="0" noProof="0" dirty="0">
                          <a:ln>
                            <a:noFill/>
                          </a:ln>
                          <a:effectLst/>
                          <a:uLnTx/>
                          <a:uFillTx/>
                        </a:rPr>
                        <a:t>Pharmacy/Provider Accessibility or Medication Availability Issue</a:t>
                      </a:r>
                    </a:p>
                    <a:p>
                      <a:pPr marL="633413"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u="none" strike="noStrike" kern="1200" cap="none" spc="0" normalizeH="0" baseline="0" noProof="0" dirty="0">
                          <a:ln>
                            <a:noFill/>
                          </a:ln>
                          <a:effectLst/>
                          <a:uLnTx/>
                          <a:uFillTx/>
                        </a:rPr>
                        <a:t>Access to LTSS</a:t>
                      </a:r>
                    </a:p>
                  </a:txBody>
                  <a:tcPr/>
                </a:tc>
                <a:tc>
                  <a:txBody>
                    <a:bodyPr/>
                    <a:lstStyle/>
                    <a:p>
                      <a:pPr algn="ctr"/>
                      <a:endParaRPr lang="en-US" sz="400" dirty="0"/>
                    </a:p>
                    <a:p>
                      <a:pPr algn="ctr"/>
                      <a:endParaRPr lang="en-US" sz="1600" dirty="0"/>
                    </a:p>
                    <a:p>
                      <a:pPr algn="ctr"/>
                      <a:r>
                        <a:rPr lang="en-US" sz="1600" dirty="0"/>
                        <a:t>51</a:t>
                      </a:r>
                    </a:p>
                    <a:p>
                      <a:pPr algn="ctr"/>
                      <a:r>
                        <a:rPr lang="en-US" sz="1600" dirty="0"/>
                        <a:t>27</a:t>
                      </a:r>
                    </a:p>
                    <a:p>
                      <a:pPr algn="ctr"/>
                      <a:endParaRPr lang="en-US" sz="1600" dirty="0"/>
                    </a:p>
                    <a:p>
                      <a:pPr algn="ctr"/>
                      <a:r>
                        <a:rPr lang="en-US" sz="1600" dirty="0"/>
                        <a:t>11</a:t>
                      </a:r>
                    </a:p>
                    <a:p>
                      <a:pPr algn="ctr"/>
                      <a:r>
                        <a:rPr lang="en-US" sz="1600" dirty="0"/>
                        <a:t>13</a:t>
                      </a:r>
                      <a:endParaRPr lang="en-US" sz="1600" dirty="0">
                        <a:solidFill>
                          <a:schemeClr val="tx1">
                            <a:lumMod val="50000"/>
                            <a:lumOff val="50000"/>
                          </a:schemeClr>
                        </a:solidFill>
                      </a:endParaRPr>
                    </a:p>
                  </a:txBody>
                  <a:tcPr/>
                </a:tc>
                <a:extLst>
                  <a:ext uri="{0D108BD9-81ED-4DB2-BD59-A6C34878D82A}">
                    <a16:rowId xmlns:a16="http://schemas.microsoft.com/office/drawing/2014/main" xmlns="" val="10002"/>
                  </a:ext>
                </a:extLst>
              </a:tr>
              <a:tr h="332106">
                <a:tc>
                  <a:txBody>
                    <a:bodyPr/>
                    <a:lstStyle/>
                    <a:p>
                      <a:pPr marL="633413" marR="0" lvl="0" indent="-285750" algn="l" defTabSz="4572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a:ln>
                            <a:noFill/>
                          </a:ln>
                          <a:effectLst/>
                          <a:uLnTx/>
                          <a:uFillTx/>
                        </a:rPr>
                        <a:t>Customer Service</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a:tc>
                <a:tc>
                  <a:txBody>
                    <a:bodyPr/>
                    <a:lstStyle/>
                    <a:p>
                      <a:pPr algn="ctr"/>
                      <a:r>
                        <a:rPr lang="en-US" sz="1600" dirty="0"/>
                        <a:t>89</a:t>
                      </a:r>
                      <a:endParaRPr lang="en-US" sz="1600" b="1" dirty="0">
                        <a:latin typeface="Calibri" panose="020F0502020204030204" pitchFamily="34" charset="0"/>
                      </a:endParaRPr>
                    </a:p>
                  </a:txBody>
                  <a:tcPr/>
                </a:tc>
                <a:extLst>
                  <a:ext uri="{0D108BD9-81ED-4DB2-BD59-A6C34878D82A}">
                    <a16:rowId xmlns:a16="http://schemas.microsoft.com/office/drawing/2014/main" xmlns="" val="10003"/>
                  </a:ext>
                </a:extLst>
              </a:tr>
              <a:tr h="137298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00" u="none" strike="noStrike" kern="1200" cap="none" spc="0" normalizeH="0" baseline="0" noProof="0" dirty="0">
                        <a:ln>
                          <a:noFill/>
                        </a:ln>
                        <a:effectLst/>
                        <a:uLnTx/>
                        <a:uFillTx/>
                      </a:endParaRPr>
                    </a:p>
                    <a:p>
                      <a:pPr marL="347663"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u="none" strike="noStrike" kern="1200" cap="none" spc="0" normalizeH="0" baseline="0" noProof="0" dirty="0">
                          <a:ln>
                            <a:noFill/>
                          </a:ln>
                          <a:effectLst/>
                          <a:uLnTx/>
                          <a:uFillTx/>
                        </a:rPr>
                        <a:t>Sub-themes:</a:t>
                      </a:r>
                    </a:p>
                    <a:p>
                      <a:pPr marL="633413"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u="none" strike="noStrike" kern="1200" cap="none" spc="0" normalizeH="0" baseline="0" noProof="0" dirty="0">
                          <a:ln>
                            <a:noFill/>
                          </a:ln>
                          <a:effectLst/>
                          <a:uLnTx/>
                          <a:uFillTx/>
                        </a:rPr>
                        <a:t>Interaction with Care Team</a:t>
                      </a:r>
                    </a:p>
                    <a:p>
                      <a:pPr marL="633413"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u="none" strike="noStrike" kern="1200" cap="none" spc="0" normalizeH="0" baseline="0" noProof="0" dirty="0">
                          <a:ln>
                            <a:noFill/>
                          </a:ln>
                          <a:effectLst/>
                          <a:uLnTx/>
                          <a:uFillTx/>
                        </a:rPr>
                        <a:t>Sponsor/Plan/Pharmacy gave poor or rude customer service</a:t>
                      </a:r>
                    </a:p>
                    <a:p>
                      <a:pPr marL="633413"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u="none" strike="noStrike" kern="1200" cap="none" spc="0" normalizeH="0" baseline="0" noProof="0" dirty="0">
                          <a:ln>
                            <a:noFill/>
                          </a:ln>
                          <a:effectLst/>
                          <a:uLnTx/>
                          <a:uFillTx/>
                        </a:rPr>
                        <a:t>OC Plan Member Services Center</a:t>
                      </a:r>
                    </a:p>
                    <a:p>
                      <a:pPr marL="633413"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u="none" strike="noStrike" kern="1200" cap="none" spc="0" normalizeH="0" baseline="0" noProof="0" dirty="0">
                          <a:ln>
                            <a:noFill/>
                          </a:ln>
                          <a:effectLst/>
                          <a:uLnTx/>
                          <a:uFillTx/>
                        </a:rPr>
                        <a:t>Appointment Scheduling</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a:tc>
                <a:tc>
                  <a:txBody>
                    <a:bodyPr/>
                    <a:lstStyle/>
                    <a:p>
                      <a:pPr algn="ctr"/>
                      <a:endParaRPr lang="en-US" sz="400" dirty="0"/>
                    </a:p>
                    <a:p>
                      <a:pPr algn="ctr"/>
                      <a:endParaRPr lang="en-US" sz="1600" dirty="0"/>
                    </a:p>
                    <a:p>
                      <a:pPr algn="ctr"/>
                      <a:r>
                        <a:rPr lang="en-US" sz="1600" dirty="0"/>
                        <a:t>42</a:t>
                      </a:r>
                    </a:p>
                    <a:p>
                      <a:pPr algn="ctr"/>
                      <a:endParaRPr lang="en-US" sz="1600" dirty="0"/>
                    </a:p>
                    <a:p>
                      <a:pPr algn="ctr"/>
                      <a:r>
                        <a:rPr lang="en-US" sz="1600" dirty="0"/>
                        <a:t>14</a:t>
                      </a:r>
                    </a:p>
                    <a:p>
                      <a:pPr algn="ctr"/>
                      <a:r>
                        <a:rPr lang="en-US" sz="1600" dirty="0"/>
                        <a:t>13</a:t>
                      </a:r>
                    </a:p>
                    <a:p>
                      <a:pPr algn="ctr"/>
                      <a:r>
                        <a:rPr lang="en-US" sz="1600" dirty="0"/>
                        <a:t>12</a:t>
                      </a:r>
                      <a:endParaRPr lang="en-US" sz="1600" dirty="0">
                        <a:solidFill>
                          <a:schemeClr val="tx1">
                            <a:lumMod val="50000"/>
                            <a:lumOff val="50000"/>
                          </a:schemeClr>
                        </a:solidFill>
                        <a:latin typeface="Calibri" panose="020F0502020204030204" pitchFamily="34" charset="0"/>
                      </a:endParaRPr>
                    </a:p>
                  </a:txBody>
                  <a:tcPr/>
                </a:tc>
                <a:extLst>
                  <a:ext uri="{0D108BD9-81ED-4DB2-BD59-A6C34878D82A}">
                    <a16:rowId xmlns:a16="http://schemas.microsoft.com/office/drawing/2014/main" xmlns="" val="10004"/>
                  </a:ext>
                </a:extLst>
              </a:tr>
              <a:tr h="39472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a:ln>
                            <a:noFill/>
                          </a:ln>
                          <a:effectLst/>
                          <a:uLnTx/>
                          <a:uFillTx/>
                        </a:rPr>
                        <a:t>     Payment/Claims</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a:tc>
                <a:tc>
                  <a:txBody>
                    <a:bodyPr/>
                    <a:lstStyle/>
                    <a:p>
                      <a:pPr algn="ctr"/>
                      <a:r>
                        <a:rPr lang="en-US" sz="1600" dirty="0"/>
                        <a:t>34</a:t>
                      </a:r>
                      <a:endParaRPr lang="en-US" sz="1600" b="1" dirty="0">
                        <a:latin typeface="Calibri" panose="020F0502020204030204" pitchFamily="34" charset="0"/>
                      </a:endParaRPr>
                    </a:p>
                  </a:txBody>
                  <a:tcPr/>
                </a:tc>
                <a:extLst>
                  <a:ext uri="{0D108BD9-81ED-4DB2-BD59-A6C34878D82A}">
                    <a16:rowId xmlns:a16="http://schemas.microsoft.com/office/drawing/2014/main" xmlns="" val="10005"/>
                  </a:ext>
                </a:extLst>
              </a:tr>
            </a:tbl>
          </a:graphicData>
        </a:graphic>
      </p:graphicFrame>
      <p:pic>
        <p:nvPicPr>
          <p:cNvPr id="4" name="Picture 3"/>
          <p:cNvPicPr>
            <a:picLocks noChangeAspect="1"/>
          </p:cNvPicPr>
          <p:nvPr/>
        </p:nvPicPr>
        <p:blipFill>
          <a:blip r:embed="rId3"/>
          <a:stretch>
            <a:fillRect/>
          </a:stretch>
        </p:blipFill>
        <p:spPr>
          <a:xfrm>
            <a:off x="529934" y="483228"/>
            <a:ext cx="376869" cy="371999"/>
          </a:xfrm>
          <a:prstGeom prst="rect">
            <a:avLst/>
          </a:prstGeom>
        </p:spPr>
      </p:pic>
      <p:sp>
        <p:nvSpPr>
          <p:cNvPr id="5" name="TextBox 4"/>
          <p:cNvSpPr txBox="1"/>
          <p:nvPr/>
        </p:nvSpPr>
        <p:spPr>
          <a:xfrm>
            <a:off x="906803" y="5955034"/>
            <a:ext cx="7115439" cy="307777"/>
          </a:xfrm>
          <a:prstGeom prst="rect">
            <a:avLst/>
          </a:prstGeom>
          <a:noFill/>
        </p:spPr>
        <p:txBody>
          <a:bodyPr wrap="square" rtlCol="0">
            <a:spAutoFit/>
          </a:bodyPr>
          <a:lstStyle/>
          <a:p>
            <a:r>
              <a:rPr lang="en-US" sz="1400" dirty="0">
                <a:latin typeface="Calibri" panose="020F0502020204030204" pitchFamily="34" charset="0"/>
              </a:rPr>
              <a:t>Note: </a:t>
            </a:r>
            <a:r>
              <a:rPr lang="en-US" sz="1400" dirty="0" smtClean="0">
                <a:latin typeface="Calibri" panose="020F0502020204030204" pitchFamily="34" charset="0"/>
              </a:rPr>
              <a:t>A </a:t>
            </a:r>
            <a:r>
              <a:rPr lang="en-US" sz="1400" dirty="0">
                <a:latin typeface="Calibri" panose="020F0502020204030204" pitchFamily="34" charset="0"/>
              </a:rPr>
              <a:t>single contact may present multiple complaints</a:t>
            </a:r>
          </a:p>
        </p:txBody>
      </p:sp>
      <p:sp>
        <p:nvSpPr>
          <p:cNvPr id="7" name="Title 1"/>
          <p:cNvSpPr txBox="1">
            <a:spLocks/>
          </p:cNvSpPr>
          <p:nvPr/>
        </p:nvSpPr>
        <p:spPr>
          <a:xfrm>
            <a:off x="5559136" y="5780480"/>
            <a:ext cx="1558840" cy="656886"/>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n-US" sz="1000" dirty="0">
                <a:latin typeface="Calibri" panose="020F0502020204030204" pitchFamily="34" charset="0"/>
              </a:rPr>
              <a:t>(4/14-12/15)</a:t>
            </a:r>
          </a:p>
        </p:txBody>
      </p:sp>
    </p:spTree>
    <p:extLst>
      <p:ext uri="{BB962C8B-B14F-4D97-AF65-F5344CB8AC3E}">
        <p14:creationId xmlns:p14="http://schemas.microsoft.com/office/powerpoint/2010/main" val="2690413781"/>
      </p:ext>
    </p:extLst>
  </p:cSld>
  <p:clrMapOvr>
    <a:masterClrMapping/>
  </p:clrMapOvr>
</p:sld>
</file>

<file path=ppt/theme/theme1.xml><?xml version="1.0" encoding="utf-8"?>
<a:theme xmlns:a="http://schemas.openxmlformats.org/drawingml/2006/main" name="Facet">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5890</TotalTime>
  <Words>310</Words>
  <Application>Microsoft Office PowerPoint</Application>
  <PresentationFormat>On-screen Show (4:3)</PresentationFormat>
  <Paragraphs>91</Paragraphs>
  <Slides>6</Slides>
  <Notes>3</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Facet</vt:lpstr>
      <vt:lpstr>PowerPoint Presentation</vt:lpstr>
      <vt:lpstr>OCO value: One Care members</vt:lpstr>
      <vt:lpstr>PowerPoint Presentation</vt:lpstr>
      <vt:lpstr>One Care Beneficiaries Served</vt:lpstr>
      <vt:lpstr>Principal Inquiry Themes</vt:lpstr>
      <vt:lpstr>Principal Complaint Themes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dc:title>
  <dc:creator>Maureen Bingham</dc:creator>
  <cp:lastModifiedBy>Jenna</cp:lastModifiedBy>
  <cp:revision>174</cp:revision>
  <dcterms:created xsi:type="dcterms:W3CDTF">2015-01-29T11:26:30Z</dcterms:created>
  <dcterms:modified xsi:type="dcterms:W3CDTF">2017-10-26T13:23:02Z</dcterms:modified>
</cp:coreProperties>
</file>