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notesMasterIdLst>
    <p:notesMasterId r:id="rId8"/>
  </p:notesMasterIdLst>
  <p:sldIdLst>
    <p:sldId id="256" r:id="rId2"/>
    <p:sldId id="281" r:id="rId3"/>
    <p:sldId id="282" r:id="rId4"/>
    <p:sldId id="273" r:id="rId5"/>
    <p:sldId id="287" r:id="rId6"/>
    <p:sldId id="275"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rt Pusch" initials="bdp" lastIdx="11" clrIdx="0">
    <p:extLst/>
  </p:cmAuthor>
  <p:cmAuthor id="2" name="Billy G" initials="BG" lastIdx="5"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3C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964" autoAdjust="0"/>
  </p:normalViewPr>
  <p:slideViewPr>
    <p:cSldViewPr snapToGrid="0">
      <p:cViewPr>
        <p:scale>
          <a:sx n="65" d="100"/>
          <a:sy n="65" d="100"/>
        </p:scale>
        <p:origin x="-121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4277BA-F5F5-437C-A600-513547108ABA}" type="datetimeFigureOut">
              <a:rPr lang="en-US" smtClean="0"/>
              <a:t>10/26/2017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DB32BE-19F0-48AB-804A-FF9CD7DBC2F1}" type="slidenum">
              <a:rPr lang="en-US" smtClean="0"/>
              <a:t>‹#›</a:t>
            </a:fld>
            <a:endParaRPr lang="en-US"/>
          </a:p>
        </p:txBody>
      </p:sp>
    </p:spTree>
    <p:extLst>
      <p:ext uri="{BB962C8B-B14F-4D97-AF65-F5344CB8AC3E}">
        <p14:creationId xmlns:p14="http://schemas.microsoft.com/office/powerpoint/2010/main" val="618654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Mission: </a:t>
            </a:r>
            <a:r>
              <a:rPr lang="en-US" sz="1200" dirty="0">
                <a:solidFill>
                  <a:schemeClr val="tx1">
                    <a:lumMod val="65000"/>
                    <a:lumOff val="35000"/>
                  </a:schemeClr>
                </a:solidFill>
              </a:rPr>
              <a:t>The</a:t>
            </a:r>
            <a:r>
              <a:rPr lang="en-US" sz="1200" dirty="0"/>
              <a:t> </a:t>
            </a:r>
            <a:r>
              <a:rPr lang="en-US" sz="1200" b="1" dirty="0">
                <a:solidFill>
                  <a:schemeClr val="tx1"/>
                </a:solidFill>
              </a:rPr>
              <a:t>One Care Ombudsman</a:t>
            </a:r>
            <a:r>
              <a:rPr lang="en-US" sz="1200" dirty="0">
                <a:solidFill>
                  <a:schemeClr val="tx1"/>
                </a:solidFill>
              </a:rPr>
              <a:t> </a:t>
            </a:r>
            <a:r>
              <a:rPr lang="en-US" sz="1200" dirty="0"/>
              <a:t>(</a:t>
            </a:r>
            <a:r>
              <a:rPr lang="en-US" sz="1200" b="1" dirty="0">
                <a:solidFill>
                  <a:schemeClr val="tx1"/>
                </a:solidFill>
              </a:rPr>
              <a:t>OCO</a:t>
            </a:r>
            <a:r>
              <a:rPr lang="en-US" sz="1200" dirty="0"/>
              <a:t>) </a:t>
            </a:r>
            <a:r>
              <a:rPr lang="en-US" sz="1200" dirty="0">
                <a:solidFill>
                  <a:schemeClr val="tx1">
                    <a:lumMod val="65000"/>
                    <a:lumOff val="35000"/>
                  </a:schemeClr>
                </a:solidFill>
              </a:rPr>
              <a:t>Office is an independent office which helps individuals, including their significant others and representatives, address concerns or conflicts that may interfere with their enrollment in One Care or their access to One Care health benefits and services</a:t>
            </a:r>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2</a:t>
            </a:fld>
            <a:endParaRPr lang="en-US"/>
          </a:p>
        </p:txBody>
      </p:sp>
    </p:spTree>
    <p:extLst>
      <p:ext uri="{BB962C8B-B14F-4D97-AF65-F5344CB8AC3E}">
        <p14:creationId xmlns:p14="http://schemas.microsoft.com/office/powerpoint/2010/main" val="1554707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5</a:t>
            </a:fld>
            <a:endParaRPr lang="en-US"/>
          </a:p>
        </p:txBody>
      </p:sp>
    </p:spTree>
    <p:extLst>
      <p:ext uri="{BB962C8B-B14F-4D97-AF65-F5344CB8AC3E}">
        <p14:creationId xmlns:p14="http://schemas.microsoft.com/office/powerpoint/2010/main" val="3974463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6</a:t>
            </a:fld>
            <a:endParaRPr lang="en-US"/>
          </a:p>
        </p:txBody>
      </p:sp>
    </p:spTree>
    <p:extLst>
      <p:ext uri="{BB962C8B-B14F-4D97-AF65-F5344CB8AC3E}">
        <p14:creationId xmlns:p14="http://schemas.microsoft.com/office/powerpoint/2010/main" val="4091419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72947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7821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12613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873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79609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9049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5784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53412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4180744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8686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82685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6411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938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29385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24627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9200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10/26/2017</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107733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58510" y="4101349"/>
            <a:ext cx="5365630" cy="1320802"/>
          </a:xfrm>
        </p:spPr>
        <p:txBody>
          <a:bodyPr>
            <a:normAutofit fontScale="92500"/>
          </a:bodyPr>
          <a:lstStyle/>
          <a:p>
            <a:r>
              <a:rPr lang="en-US" sz="2800" dirty="0">
                <a:solidFill>
                  <a:schemeClr val="tx1"/>
                </a:solidFill>
                <a:latin typeface="Calibri" panose="020F0502020204030204" pitchFamily="34" charset="0"/>
              </a:rPr>
              <a:t>Implementation Council Presentation</a:t>
            </a:r>
          </a:p>
          <a:p>
            <a:r>
              <a:rPr lang="en-US" sz="2800" dirty="0">
                <a:solidFill>
                  <a:schemeClr val="tx1"/>
                </a:solidFill>
                <a:latin typeface="Calibri" panose="020F0502020204030204" pitchFamily="34" charset="0"/>
              </a:rPr>
              <a:t>6-17-16</a:t>
            </a:r>
          </a:p>
        </p:txBody>
      </p:sp>
      <p:pic>
        <p:nvPicPr>
          <p:cNvPr id="2" name="Picture 1"/>
          <p:cNvPicPr>
            <a:picLocks noChangeAspect="1"/>
          </p:cNvPicPr>
          <p:nvPr/>
        </p:nvPicPr>
        <p:blipFill>
          <a:blip r:embed="rId2"/>
          <a:stretch>
            <a:fillRect/>
          </a:stretch>
        </p:blipFill>
        <p:spPr>
          <a:xfrm>
            <a:off x="713753" y="1670620"/>
            <a:ext cx="6601447" cy="2035106"/>
          </a:xfrm>
          <a:prstGeom prst="rect">
            <a:avLst/>
          </a:prstGeom>
        </p:spPr>
      </p:pic>
    </p:spTree>
    <p:extLst>
      <p:ext uri="{BB962C8B-B14F-4D97-AF65-F5344CB8AC3E}">
        <p14:creationId xmlns:p14="http://schemas.microsoft.com/office/powerpoint/2010/main" val="3838169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715560" y="-618603"/>
            <a:ext cx="2865472" cy="2828443"/>
          </a:xfrm>
          <a:prstGeom prst="rect">
            <a:avLst/>
          </a:prstGeom>
        </p:spPr>
      </p:pic>
      <p:sp>
        <p:nvSpPr>
          <p:cNvPr id="3" name="Content Placeholder 2"/>
          <p:cNvSpPr>
            <a:spLocks noGrp="1"/>
          </p:cNvSpPr>
          <p:nvPr>
            <p:ph idx="1"/>
          </p:nvPr>
        </p:nvSpPr>
        <p:spPr>
          <a:xfrm>
            <a:off x="519950" y="2788105"/>
            <a:ext cx="6992471" cy="3880773"/>
          </a:xfrm>
        </p:spPr>
        <p:txBody>
          <a:bodyPr/>
          <a:lstStyle/>
          <a:p>
            <a:r>
              <a:rPr lang="en-US" sz="2400" dirty="0">
                <a:solidFill>
                  <a:schemeClr val="tx1"/>
                </a:solidFill>
              </a:rPr>
              <a:t>The </a:t>
            </a:r>
            <a:r>
              <a:rPr lang="en-US" sz="2400">
                <a:solidFill>
                  <a:schemeClr val="tx1"/>
                </a:solidFill>
              </a:rPr>
              <a:t>OCO made </a:t>
            </a:r>
            <a:r>
              <a:rPr lang="en-US" sz="2400" dirty="0">
                <a:solidFill>
                  <a:schemeClr val="tx1"/>
                </a:solidFill>
              </a:rPr>
              <a:t>me feel </a:t>
            </a:r>
            <a:r>
              <a:rPr lang="en-US" sz="2400" b="1" dirty="0">
                <a:solidFill>
                  <a:schemeClr val="tx1"/>
                </a:solidFill>
              </a:rPr>
              <a:t>empowered</a:t>
            </a:r>
            <a:r>
              <a:rPr lang="en-US" sz="2400" dirty="0"/>
              <a:t>.</a:t>
            </a:r>
          </a:p>
          <a:p>
            <a:pPr marL="0" indent="0" algn="r">
              <a:buNone/>
            </a:pPr>
            <a:r>
              <a:rPr lang="en-US" i="1" dirty="0"/>
              <a:t>~ Member, One Care plan</a:t>
            </a:r>
          </a:p>
          <a:p>
            <a:endParaRPr lang="en-US" dirty="0"/>
          </a:p>
          <a:p>
            <a:pPr algn="just"/>
            <a:r>
              <a:rPr lang="en-US" sz="2400" dirty="0">
                <a:solidFill>
                  <a:schemeClr val="tx1"/>
                </a:solidFill>
              </a:rPr>
              <a:t>OCO staff helped me have a voice and </a:t>
            </a:r>
            <a:r>
              <a:rPr lang="en-US" sz="2400" b="1" dirty="0">
                <a:solidFill>
                  <a:schemeClr val="tx1"/>
                </a:solidFill>
              </a:rPr>
              <a:t>encouraged</a:t>
            </a:r>
            <a:r>
              <a:rPr lang="en-US" sz="2400" dirty="0">
                <a:solidFill>
                  <a:schemeClr val="tx1"/>
                </a:solidFill>
              </a:rPr>
              <a:t> me in my abilities to assess my options and choose my outcomes.</a:t>
            </a:r>
          </a:p>
          <a:p>
            <a:pPr marL="0" indent="0" algn="r">
              <a:buNone/>
            </a:pPr>
            <a:r>
              <a:rPr lang="en-US" i="1" dirty="0"/>
              <a:t>~ Member, One Care plan</a:t>
            </a:r>
          </a:p>
        </p:txBody>
      </p:sp>
      <p:sp>
        <p:nvSpPr>
          <p:cNvPr id="4" name="Title 1"/>
          <p:cNvSpPr>
            <a:spLocks noGrp="1"/>
          </p:cNvSpPr>
          <p:nvPr>
            <p:ph type="title"/>
          </p:nvPr>
        </p:nvSpPr>
        <p:spPr>
          <a:xfrm>
            <a:off x="1057838" y="1004038"/>
            <a:ext cx="6992471" cy="1021976"/>
          </a:xfrm>
        </p:spPr>
        <p:txBody>
          <a:bodyPr>
            <a:noAutofit/>
          </a:bodyPr>
          <a:lstStyle/>
          <a:p>
            <a:pPr algn="ctr"/>
            <a:r>
              <a:rPr lang="en-US" sz="3200" b="1" dirty="0">
                <a:solidFill>
                  <a:schemeClr val="accent6"/>
                </a:solidFill>
              </a:rPr>
              <a:t>OCO</a:t>
            </a:r>
            <a:r>
              <a:rPr lang="en-US" sz="3200" dirty="0"/>
              <a:t> </a:t>
            </a:r>
            <a:r>
              <a:rPr lang="en-US" sz="3200" dirty="0">
                <a:solidFill>
                  <a:schemeClr val="accent4"/>
                </a:solidFill>
              </a:rPr>
              <a:t>value</a:t>
            </a:r>
            <a:r>
              <a:rPr lang="en-US" sz="3200" dirty="0"/>
              <a:t>:</a:t>
            </a:r>
            <a:br>
              <a:rPr lang="en-US" sz="3200" dirty="0"/>
            </a:br>
            <a:r>
              <a:rPr lang="en-US" sz="3200" b="1" dirty="0"/>
              <a:t>One Care </a:t>
            </a:r>
            <a:r>
              <a:rPr lang="en-US" sz="3200" b="1" dirty="0">
                <a:solidFill>
                  <a:srgbClr val="C00000"/>
                </a:solidFill>
              </a:rPr>
              <a:t>members</a:t>
            </a:r>
          </a:p>
        </p:txBody>
      </p:sp>
    </p:spTree>
    <p:extLst>
      <p:ext uri="{BB962C8B-B14F-4D97-AF65-F5344CB8AC3E}">
        <p14:creationId xmlns:p14="http://schemas.microsoft.com/office/powerpoint/2010/main" val="2098213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095" y="2542521"/>
            <a:ext cx="7372525" cy="4303454"/>
          </a:xfrm>
        </p:spPr>
        <p:txBody>
          <a:bodyPr>
            <a:normAutofit fontScale="92500"/>
          </a:bodyPr>
          <a:lstStyle/>
          <a:p>
            <a:r>
              <a:rPr lang="en-US" sz="2400" dirty="0">
                <a:solidFill>
                  <a:schemeClr val="tx1"/>
                </a:solidFill>
              </a:rPr>
              <a:t>Our</a:t>
            </a:r>
            <a:r>
              <a:rPr lang="en-US" sz="2400" i="1" dirty="0">
                <a:solidFill>
                  <a:schemeClr val="tx1"/>
                </a:solidFill>
              </a:rPr>
              <a:t> </a:t>
            </a:r>
            <a:r>
              <a:rPr lang="en-US" sz="2400" dirty="0">
                <a:solidFill>
                  <a:schemeClr val="tx1"/>
                </a:solidFill>
              </a:rPr>
              <a:t>work together is </a:t>
            </a:r>
            <a:r>
              <a:rPr lang="en-US" sz="2400" b="1" dirty="0">
                <a:solidFill>
                  <a:schemeClr val="tx1"/>
                </a:solidFill>
              </a:rPr>
              <a:t>collaborative</a:t>
            </a:r>
            <a:r>
              <a:rPr lang="en-US" sz="2400" dirty="0"/>
              <a:t>.</a:t>
            </a:r>
            <a:endParaRPr lang="en-US" sz="2400" i="1" dirty="0"/>
          </a:p>
          <a:p>
            <a:pPr marL="0" indent="0" algn="r">
              <a:buNone/>
            </a:pPr>
            <a:r>
              <a:rPr lang="en-US" i="1" dirty="0"/>
              <a:t>~ Tufts Health </a:t>
            </a:r>
            <a:r>
              <a:rPr lang="en-US" i="1" dirty="0">
                <a:solidFill>
                  <a:schemeClr val="tx1">
                    <a:lumMod val="85000"/>
                    <a:lumOff val="15000"/>
                  </a:schemeClr>
                </a:solidFill>
              </a:rPr>
              <a:t>Unify</a:t>
            </a:r>
          </a:p>
          <a:p>
            <a:pPr algn="r"/>
            <a:endParaRPr lang="en-US" sz="900" i="1" dirty="0">
              <a:solidFill>
                <a:schemeClr val="tx1">
                  <a:lumMod val="85000"/>
                  <a:lumOff val="15000"/>
                </a:schemeClr>
              </a:solidFill>
            </a:endParaRPr>
          </a:p>
          <a:p>
            <a:r>
              <a:rPr lang="en-US" sz="2400" dirty="0">
                <a:solidFill>
                  <a:schemeClr val="tx1"/>
                </a:solidFill>
              </a:rPr>
              <a:t>It is the more </a:t>
            </a:r>
            <a:r>
              <a:rPr lang="en-US" sz="2400" b="1" dirty="0">
                <a:solidFill>
                  <a:schemeClr val="tx1"/>
                </a:solidFill>
              </a:rPr>
              <a:t>complex</a:t>
            </a:r>
            <a:r>
              <a:rPr lang="en-US" sz="2400" dirty="0">
                <a:solidFill>
                  <a:schemeClr val="tx1"/>
                </a:solidFill>
              </a:rPr>
              <a:t> issues that the OCO and the Plan work together to resolve and to build under-standing and increase member awareness/education</a:t>
            </a:r>
            <a:r>
              <a:rPr lang="en-US" sz="2400" dirty="0">
                <a:solidFill>
                  <a:schemeClr val="tx1">
                    <a:lumMod val="65000"/>
                    <a:lumOff val="35000"/>
                  </a:schemeClr>
                </a:solidFill>
              </a:rPr>
              <a:t>.</a:t>
            </a:r>
          </a:p>
          <a:p>
            <a:r>
              <a:rPr lang="en-US" sz="2400" dirty="0">
                <a:solidFill>
                  <a:schemeClr val="tx1"/>
                </a:solidFill>
              </a:rPr>
              <a:t>Through our </a:t>
            </a:r>
            <a:r>
              <a:rPr lang="en-US" sz="2400" b="1" dirty="0">
                <a:solidFill>
                  <a:schemeClr val="tx1"/>
                </a:solidFill>
              </a:rPr>
              <a:t>partnership</a:t>
            </a:r>
            <a:r>
              <a:rPr lang="en-US" sz="2400" dirty="0">
                <a:solidFill>
                  <a:schemeClr val="tx1"/>
                </a:solidFill>
              </a:rPr>
              <a:t> with the OCO  we were able to reach a few of our unreachable members to complete ‘Welcome call’ and connect members with the care team.  </a:t>
            </a:r>
            <a:r>
              <a:rPr lang="en-US" sz="2400" i="1" dirty="0">
                <a:solidFill>
                  <a:schemeClr val="tx1"/>
                </a:solidFill>
              </a:rPr>
              <a:t>  </a:t>
            </a:r>
          </a:p>
          <a:p>
            <a:pPr marL="0" indent="0" algn="r">
              <a:buNone/>
            </a:pPr>
            <a:r>
              <a:rPr lang="en-US" i="1" dirty="0"/>
              <a:t>~ Commonwealth Care Alliance</a:t>
            </a:r>
            <a:endParaRPr lang="en-US" dirty="0"/>
          </a:p>
        </p:txBody>
      </p:sp>
      <p:sp>
        <p:nvSpPr>
          <p:cNvPr id="5" name="Title 1"/>
          <p:cNvSpPr txBox="1">
            <a:spLocks/>
          </p:cNvSpPr>
          <p:nvPr/>
        </p:nvSpPr>
        <p:spPr>
          <a:xfrm>
            <a:off x="968173" y="824747"/>
            <a:ext cx="6974543" cy="1237129"/>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b="1" dirty="0"/>
              <a:t>OCO</a:t>
            </a:r>
            <a:r>
              <a:rPr lang="en-US" sz="3200" dirty="0"/>
              <a:t> </a:t>
            </a:r>
            <a:r>
              <a:rPr lang="en-US" sz="3200" dirty="0">
                <a:solidFill>
                  <a:schemeClr val="accent4"/>
                </a:solidFill>
              </a:rPr>
              <a:t>value</a:t>
            </a:r>
            <a:r>
              <a:rPr lang="en-US" sz="3200" dirty="0"/>
              <a:t>: </a:t>
            </a:r>
          </a:p>
          <a:p>
            <a:pPr algn="ctr"/>
            <a:r>
              <a:rPr lang="en-US" sz="3200" b="1" dirty="0"/>
              <a:t>One Care </a:t>
            </a:r>
            <a:r>
              <a:rPr lang="en-US" sz="3200" b="1" dirty="0">
                <a:solidFill>
                  <a:srgbClr val="C00000"/>
                </a:solidFill>
              </a:rPr>
              <a:t>plans</a:t>
            </a:r>
          </a:p>
        </p:txBody>
      </p:sp>
      <p:pic>
        <p:nvPicPr>
          <p:cNvPr id="7" name="Picture 6"/>
          <p:cNvPicPr>
            <a:picLocks noChangeAspect="1"/>
          </p:cNvPicPr>
          <p:nvPr/>
        </p:nvPicPr>
        <p:blipFill>
          <a:blip r:embed="rId2">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3">
                    <a14:imgEffect>
                      <a14:colorTemperature colorTemp="11200"/>
                    </a14:imgEffect>
                    <a14:imgEffect>
                      <a14:saturation sat="66000"/>
                    </a14:imgEffect>
                  </a14:imgLayer>
                </a14:imgProps>
              </a:ext>
            </a:extLst>
          </a:blip>
          <a:stretch>
            <a:fillRect/>
          </a:stretch>
        </p:blipFill>
        <p:spPr>
          <a:xfrm>
            <a:off x="-715560" y="-618603"/>
            <a:ext cx="2865472" cy="2828443"/>
          </a:xfrm>
          <a:prstGeom prst="rect">
            <a:avLst/>
          </a:prstGeom>
        </p:spPr>
      </p:pic>
    </p:spTree>
    <p:extLst>
      <p:ext uri="{BB962C8B-B14F-4D97-AF65-F5344CB8AC3E}">
        <p14:creationId xmlns:p14="http://schemas.microsoft.com/office/powerpoint/2010/main" val="9613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159" y="1236220"/>
            <a:ext cx="6006353" cy="656886"/>
          </a:xfrm>
        </p:spPr>
        <p:txBody>
          <a:bodyPr anchor="ctr">
            <a:normAutofit/>
          </a:bodyPr>
          <a:lstStyle/>
          <a:p>
            <a:pPr algn="ctr"/>
            <a:r>
              <a:rPr lang="en-US" sz="3200" b="1" dirty="0">
                <a:latin typeface="Calibri" panose="020F0502020204030204" pitchFamily="34" charset="0"/>
              </a:rPr>
              <a:t>One Care Beneficiaries </a:t>
            </a:r>
            <a:r>
              <a:rPr lang="en-US" sz="3200" b="1" dirty="0">
                <a:solidFill>
                  <a:schemeClr val="accent6"/>
                </a:solidFill>
                <a:latin typeface="Calibri" panose="020F0502020204030204" pitchFamily="34" charset="0"/>
              </a:rPr>
              <a:t>Served</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46287370"/>
              </p:ext>
            </p:extLst>
          </p:nvPr>
        </p:nvGraphicFramePr>
        <p:xfrm>
          <a:off x="1086160" y="2095983"/>
          <a:ext cx="5543242" cy="1894126"/>
        </p:xfrm>
        <a:graphic>
          <a:graphicData uri="http://schemas.openxmlformats.org/drawingml/2006/table">
            <a:tbl>
              <a:tblPr firstRow="1" bandRow="1">
                <a:tableStyleId>{5C22544A-7EE6-4342-B048-85BDC9FD1C3A}</a:tableStyleId>
              </a:tblPr>
              <a:tblGrid>
                <a:gridCol w="4357742">
                  <a:extLst>
                    <a:ext uri="{9D8B030D-6E8A-4147-A177-3AD203B41FA5}">
                      <a16:colId xmlns:a16="http://schemas.microsoft.com/office/drawing/2014/main" xmlns="" val="20000"/>
                    </a:ext>
                  </a:extLst>
                </a:gridCol>
                <a:gridCol w="1185500">
                  <a:extLst>
                    <a:ext uri="{9D8B030D-6E8A-4147-A177-3AD203B41FA5}">
                      <a16:colId xmlns:a16="http://schemas.microsoft.com/office/drawing/2014/main" xmlns="" val="20003"/>
                    </a:ext>
                  </a:extLst>
                </a:gridCol>
              </a:tblGrid>
              <a:tr h="682681">
                <a:tc>
                  <a:txBody>
                    <a:bodyPr/>
                    <a:lstStyle/>
                    <a:p>
                      <a:r>
                        <a:rPr lang="en-US" sz="1600" spc="100" baseline="0" dirty="0"/>
                        <a:t>Total</a:t>
                      </a:r>
                      <a:endParaRPr lang="en-US" sz="1600" b="0" spc="100" baseline="0" dirty="0">
                        <a:latin typeface="Calibri" panose="020F0502020204030204" pitchFamily="34" charset="0"/>
                      </a:endParaRPr>
                    </a:p>
                  </a:txBody>
                  <a:tcPr anchor="ctr"/>
                </a:tc>
                <a:tc>
                  <a:txBody>
                    <a:bodyPr/>
                    <a:lstStyle/>
                    <a:p>
                      <a:pPr algn="ctr"/>
                      <a:r>
                        <a:rPr lang="en-US" sz="1600" dirty="0"/>
                        <a:t>927</a:t>
                      </a:r>
                      <a:endParaRPr lang="en-US" sz="1600" b="0" dirty="0">
                        <a:latin typeface="Calibri" panose="020F0502020204030204" pitchFamily="34" charset="0"/>
                      </a:endParaRPr>
                    </a:p>
                  </a:txBody>
                  <a:tcPr anchor="ctr"/>
                </a:tc>
                <a:extLst>
                  <a:ext uri="{0D108BD9-81ED-4DB2-BD59-A6C34878D82A}">
                    <a16:rowId xmlns:a16="http://schemas.microsoft.com/office/drawing/2014/main" xmlns="" val="10000"/>
                  </a:ext>
                </a:extLst>
              </a:tr>
              <a:tr h="617066">
                <a:tc>
                  <a:txBody>
                    <a:bodyPr/>
                    <a:lstStyle/>
                    <a:p>
                      <a:r>
                        <a:rPr lang="en-US" sz="1600" baseline="0" dirty="0"/>
                        <a:t>Inquiries</a:t>
                      </a:r>
                      <a:endParaRPr lang="en-US" sz="1600" dirty="0">
                        <a:latin typeface="Calibri" panose="020F0502020204030204" pitchFamily="34" charset="0"/>
                      </a:endParaRPr>
                    </a:p>
                  </a:txBody>
                  <a:tcPr anchor="ctr"/>
                </a:tc>
                <a:tc>
                  <a:txBody>
                    <a:bodyPr/>
                    <a:lstStyle/>
                    <a:p>
                      <a:pPr algn="ctr"/>
                      <a:r>
                        <a:rPr lang="en-US" sz="1600" dirty="0"/>
                        <a:t>696</a:t>
                      </a:r>
                      <a:endParaRPr lang="en-US" sz="1600" b="1" dirty="0">
                        <a:latin typeface="Calibri" panose="020F0502020204030204" pitchFamily="34" charset="0"/>
                      </a:endParaRPr>
                    </a:p>
                  </a:txBody>
                  <a:tcPr anchor="ctr"/>
                </a:tc>
                <a:extLst>
                  <a:ext uri="{0D108BD9-81ED-4DB2-BD59-A6C34878D82A}">
                    <a16:rowId xmlns:a16="http://schemas.microsoft.com/office/drawing/2014/main" xmlns="" val="10001"/>
                  </a:ext>
                </a:extLst>
              </a:tr>
              <a:tr h="59437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Complaints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nchor="ctr"/>
                </a:tc>
                <a:tc>
                  <a:txBody>
                    <a:bodyPr/>
                    <a:lstStyle/>
                    <a:p>
                      <a:pPr algn="ctr"/>
                      <a:r>
                        <a:rPr lang="en-US" sz="1600" dirty="0"/>
                        <a:t>226</a:t>
                      </a:r>
                      <a:endParaRPr lang="en-US" sz="1600" b="1" dirty="0">
                        <a:latin typeface="Calibri" panose="020F0502020204030204" pitchFamily="34" charset="0"/>
                      </a:endParaRPr>
                    </a:p>
                  </a:txBody>
                  <a:tcPr anchor="ctr"/>
                </a:tc>
                <a:extLst>
                  <a:ext uri="{0D108BD9-81ED-4DB2-BD59-A6C34878D82A}">
                    <a16:rowId xmlns:a16="http://schemas.microsoft.com/office/drawing/2014/main" xmlns="" val="10003"/>
                  </a:ext>
                </a:extLst>
              </a:tr>
            </a:tbl>
          </a:graphicData>
        </a:graphic>
      </p:graphicFrame>
      <p:sp>
        <p:nvSpPr>
          <p:cNvPr id="4" name="TextBox 3"/>
          <p:cNvSpPr txBox="1"/>
          <p:nvPr/>
        </p:nvSpPr>
        <p:spPr>
          <a:xfrm>
            <a:off x="1086160" y="4521429"/>
            <a:ext cx="5543242" cy="646331"/>
          </a:xfrm>
          <a:prstGeom prst="rect">
            <a:avLst/>
          </a:prstGeom>
          <a:noFill/>
        </p:spPr>
        <p:txBody>
          <a:bodyPr wrap="square" rtlCol="0">
            <a:spAutoFit/>
          </a:bodyPr>
          <a:lstStyle/>
          <a:p>
            <a:r>
              <a:rPr lang="en-US" sz="1200" dirty="0">
                <a:latin typeface="Calibri" panose="020F0502020204030204" pitchFamily="34" charset="0"/>
              </a:rPr>
              <a:t>Note:   The total exceeds the combined number of inquiries and complaints by 5 as</a:t>
            </a:r>
          </a:p>
          <a:p>
            <a:r>
              <a:rPr lang="en-US" sz="1200" dirty="0">
                <a:latin typeface="Calibri" panose="020F0502020204030204" pitchFamily="34" charset="0"/>
              </a:rPr>
              <a:t>             a single contact may ask one or more questions as well as have one or more     </a:t>
            </a:r>
          </a:p>
          <a:p>
            <a:r>
              <a:rPr lang="en-US" sz="1200" dirty="0">
                <a:latin typeface="Calibri" panose="020F0502020204030204" pitchFamily="34" charset="0"/>
              </a:rPr>
              <a:t>             complaints.</a:t>
            </a:r>
          </a:p>
        </p:txBody>
      </p:sp>
      <p:pic>
        <p:nvPicPr>
          <p:cNvPr id="7" name="Picture 6"/>
          <p:cNvPicPr>
            <a:picLocks noChangeAspect="1"/>
          </p:cNvPicPr>
          <p:nvPr/>
        </p:nvPicPr>
        <p:blipFill>
          <a:blip r:embed="rId2"/>
          <a:stretch>
            <a:fillRect/>
          </a:stretch>
        </p:blipFill>
        <p:spPr>
          <a:xfrm>
            <a:off x="829610" y="1378663"/>
            <a:ext cx="376869" cy="371999"/>
          </a:xfrm>
          <a:prstGeom prst="rect">
            <a:avLst/>
          </a:prstGeom>
        </p:spPr>
      </p:pic>
      <p:sp>
        <p:nvSpPr>
          <p:cNvPr id="8" name="Title 1"/>
          <p:cNvSpPr txBox="1">
            <a:spLocks/>
          </p:cNvSpPr>
          <p:nvPr/>
        </p:nvSpPr>
        <p:spPr>
          <a:xfrm>
            <a:off x="5177117" y="3864543"/>
            <a:ext cx="1452284" cy="65688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1000" dirty="0">
                <a:latin typeface="Calibri" panose="020F0502020204030204" pitchFamily="34" charset="0"/>
              </a:rPr>
              <a:t>(4/14-12/15)</a:t>
            </a:r>
          </a:p>
        </p:txBody>
      </p:sp>
    </p:spTree>
    <p:extLst>
      <p:ext uri="{BB962C8B-B14F-4D97-AF65-F5344CB8AC3E}">
        <p14:creationId xmlns:p14="http://schemas.microsoft.com/office/powerpoint/2010/main" val="2066073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416" y="962133"/>
            <a:ext cx="6006353" cy="656886"/>
          </a:xfrm>
        </p:spPr>
        <p:txBody>
          <a:bodyPr>
            <a:normAutofit/>
          </a:bodyPr>
          <a:lstStyle/>
          <a:p>
            <a:pPr algn="ctr"/>
            <a:r>
              <a:rPr lang="en-US" sz="3200">
                <a:latin typeface="Calibri" panose="020F0502020204030204" pitchFamily="34" charset="0"/>
              </a:rPr>
              <a:t>Principal </a:t>
            </a:r>
            <a:r>
              <a:rPr lang="en-US" sz="3200" b="1" dirty="0">
                <a:solidFill>
                  <a:schemeClr val="accent1">
                    <a:lumMod val="75000"/>
                  </a:schemeClr>
                </a:solidFill>
                <a:latin typeface="Calibri" panose="020F0502020204030204" pitchFamily="34" charset="0"/>
              </a:rPr>
              <a:t>Inquiry</a:t>
            </a:r>
            <a:r>
              <a:rPr lang="en-US" sz="3200" dirty="0">
                <a:latin typeface="Calibri" panose="020F0502020204030204" pitchFamily="34" charset="0"/>
              </a:rPr>
              <a:t> Themes</a:t>
            </a:r>
            <a:endParaRPr lang="en-US" sz="1800" dirty="0">
              <a:latin typeface="Calibri" panose="020F05020202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36925125"/>
              </p:ext>
            </p:extLst>
          </p:nvPr>
        </p:nvGraphicFramePr>
        <p:xfrm>
          <a:off x="584614" y="1688490"/>
          <a:ext cx="6623010" cy="3382070"/>
        </p:xfrm>
        <a:graphic>
          <a:graphicData uri="http://schemas.openxmlformats.org/drawingml/2006/table">
            <a:tbl>
              <a:tblPr firstRow="1" bandRow="1">
                <a:tableStyleId>{21E4AEA4-8DFA-4A89-87EB-49C32662AFE0}</a:tableStyleId>
              </a:tblPr>
              <a:tblGrid>
                <a:gridCol w="5206586">
                  <a:extLst>
                    <a:ext uri="{9D8B030D-6E8A-4147-A177-3AD203B41FA5}">
                      <a16:colId xmlns:a16="http://schemas.microsoft.com/office/drawing/2014/main" xmlns="" val="20000"/>
                    </a:ext>
                  </a:extLst>
                </a:gridCol>
                <a:gridCol w="1416424">
                  <a:extLst>
                    <a:ext uri="{9D8B030D-6E8A-4147-A177-3AD203B41FA5}">
                      <a16:colId xmlns:a16="http://schemas.microsoft.com/office/drawing/2014/main" xmlns="" val="20003"/>
                    </a:ext>
                  </a:extLst>
                </a:gridCol>
              </a:tblGrid>
              <a:tr h="618289">
                <a:tc>
                  <a:txBody>
                    <a:bodyPr/>
                    <a:lstStyle/>
                    <a:p>
                      <a:r>
                        <a:rPr lang="en-US" sz="1600" dirty="0"/>
                        <a:t>     </a:t>
                      </a:r>
                      <a:r>
                        <a:rPr lang="en-US" sz="1600" spc="100" baseline="0" dirty="0"/>
                        <a:t>Theme</a:t>
                      </a:r>
                      <a:endParaRPr lang="en-US" sz="1600" b="0" spc="100" baseline="0" dirty="0">
                        <a:solidFill>
                          <a:schemeClr val="bg1"/>
                        </a:solidFill>
                        <a:latin typeface="Calibri" panose="020F0502020204030204" pitchFamily="34" charset="0"/>
                      </a:endParaRPr>
                    </a:p>
                  </a:txBody>
                  <a:tcPr anchor="ctr"/>
                </a:tc>
                <a:tc>
                  <a:txBody>
                    <a:bodyPr/>
                    <a:lstStyle/>
                    <a:p>
                      <a:pPr algn="ctr"/>
                      <a:r>
                        <a:rPr lang="en-US" sz="1600" dirty="0"/>
                        <a:t>696</a:t>
                      </a:r>
                      <a:endParaRPr lang="en-US" sz="1600" b="0" dirty="0">
                        <a:solidFill>
                          <a:srgbClr val="FF0000"/>
                        </a:solidFill>
                        <a:latin typeface="Calibri" panose="020F0502020204030204" pitchFamily="34" charset="0"/>
                      </a:endParaRPr>
                    </a:p>
                  </a:txBody>
                  <a:tcPr anchor="ctr"/>
                </a:tc>
                <a:extLst>
                  <a:ext uri="{0D108BD9-81ED-4DB2-BD59-A6C34878D82A}">
                    <a16:rowId xmlns:a16="http://schemas.microsoft.com/office/drawing/2014/main" xmlns="" val="10000"/>
                  </a:ext>
                </a:extLst>
              </a:tr>
              <a:tr h="39485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     Benefits/Access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nchor="ctr"/>
                </a:tc>
                <a:tc>
                  <a:txBody>
                    <a:bodyPr/>
                    <a:lstStyle/>
                    <a:p>
                      <a:pPr algn="ctr"/>
                      <a:r>
                        <a:rPr lang="en-US" sz="1600" dirty="0"/>
                        <a:t>351</a:t>
                      </a:r>
                      <a:endParaRPr lang="en-US" sz="1600" b="1" dirty="0">
                        <a:latin typeface="Calibri" panose="020F0502020204030204" pitchFamily="34" charset="0"/>
                      </a:endParaRPr>
                    </a:p>
                  </a:txBody>
                  <a:tcPr anchor="ctr"/>
                </a:tc>
                <a:extLst>
                  <a:ext uri="{0D108BD9-81ED-4DB2-BD59-A6C34878D82A}">
                    <a16:rowId xmlns:a16="http://schemas.microsoft.com/office/drawing/2014/main" xmlns="" val="10005"/>
                  </a:ext>
                </a:extLst>
              </a:tr>
              <a:tr h="34626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     Sub-themes:</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Benefits Coverage</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Plan Geographic Availability</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Pharmacy/Provider Accessibility or </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u="none" strike="noStrike" kern="1200" cap="none" spc="0" normalizeH="0" baseline="0" noProof="0" dirty="0">
                          <a:ln>
                            <a:noFill/>
                          </a:ln>
                          <a:effectLst/>
                          <a:uLnTx/>
                          <a:uFillTx/>
                        </a:rPr>
                        <a:t>      Medication Availability</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Quality of Care/Clinical Issues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endParaRPr lang="en-US" sz="1600" dirty="0"/>
                    </a:p>
                    <a:p>
                      <a:pPr algn="ctr"/>
                      <a:r>
                        <a:rPr lang="en-US" sz="1600" dirty="0"/>
                        <a:t>145</a:t>
                      </a:r>
                    </a:p>
                    <a:p>
                      <a:pPr algn="ctr"/>
                      <a:r>
                        <a:rPr lang="en-US" sz="1600" dirty="0"/>
                        <a:t>37</a:t>
                      </a:r>
                    </a:p>
                    <a:p>
                      <a:pPr algn="ctr"/>
                      <a:endParaRPr lang="en-US" sz="1600" dirty="0"/>
                    </a:p>
                    <a:p>
                      <a:pPr algn="ctr"/>
                      <a:r>
                        <a:rPr lang="en-US" sz="1600" dirty="0"/>
                        <a:t>33</a:t>
                      </a:r>
                    </a:p>
                    <a:p>
                      <a:pPr algn="ctr"/>
                      <a:r>
                        <a:rPr lang="en-US" sz="1600" dirty="0"/>
                        <a:t>19</a:t>
                      </a:r>
                      <a:endParaRPr lang="en-US" sz="1600" dirty="0">
                        <a:solidFill>
                          <a:schemeClr val="tx1">
                            <a:lumMod val="50000"/>
                            <a:lumOff val="50000"/>
                          </a:schemeClr>
                        </a:solidFill>
                        <a:latin typeface="Calibri" panose="020F0502020204030204" pitchFamily="34" charset="0"/>
                      </a:endParaRPr>
                    </a:p>
                  </a:txBody>
                  <a:tcPr/>
                </a:tc>
                <a:extLst>
                  <a:ext uri="{0D108BD9-81ED-4DB2-BD59-A6C34878D82A}">
                    <a16:rowId xmlns:a16="http://schemas.microsoft.com/office/drawing/2014/main" xmlns="" val="10009"/>
                  </a:ext>
                </a:extLst>
              </a:tr>
              <a:tr h="346263">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Enrollment</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1600" dirty="0"/>
                        <a:t>195</a:t>
                      </a:r>
                      <a:endParaRPr lang="en-US" sz="1600" b="1" dirty="0">
                        <a:latin typeface="Calibri" panose="020F0502020204030204" pitchFamily="34" charset="0"/>
                      </a:endParaRPr>
                    </a:p>
                  </a:txBody>
                  <a:tcPr/>
                </a:tc>
                <a:extLst>
                  <a:ext uri="{0D108BD9-81ED-4DB2-BD59-A6C34878D82A}">
                    <a16:rowId xmlns:a16="http://schemas.microsoft.com/office/drawing/2014/main" xmlns="" val="351781298"/>
                  </a:ext>
                </a:extLst>
              </a:tr>
              <a:tr h="0">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endParaRPr lang="en-US" sz="200" dirty="0">
                        <a:latin typeface="Calibri" panose="020F0502020204030204" pitchFamily="34" charset="0"/>
                      </a:endParaRPr>
                    </a:p>
                  </a:txBody>
                  <a:tcPr/>
                </a:tc>
                <a:extLst>
                  <a:ext uri="{0D108BD9-81ED-4DB2-BD59-A6C34878D82A}">
                    <a16:rowId xmlns:a16="http://schemas.microsoft.com/office/drawing/2014/main" xmlns="" val="1750690557"/>
                  </a:ext>
                </a:extLst>
              </a:tr>
              <a:tr h="346263">
                <a:tc>
                  <a:txBody>
                    <a:bodyPr/>
                    <a:lstStyle/>
                    <a:p>
                      <a:pPr marL="633413" indent="-285750"/>
                      <a:r>
                        <a:rPr lang="en-US" sz="1600" baseline="0" dirty="0"/>
                        <a:t>Eligibility</a:t>
                      </a:r>
                      <a:endParaRPr lang="en-US" sz="1600" dirty="0">
                        <a:latin typeface="Calibri" panose="020F0502020204030204" pitchFamily="34" charset="0"/>
                      </a:endParaRPr>
                    </a:p>
                  </a:txBody>
                  <a:tcPr/>
                </a:tc>
                <a:tc>
                  <a:txBody>
                    <a:bodyPr/>
                    <a:lstStyle/>
                    <a:p>
                      <a:pPr algn="ctr"/>
                      <a:r>
                        <a:rPr lang="en-US" sz="1600" dirty="0"/>
                        <a:t>188</a:t>
                      </a:r>
                      <a:endParaRPr lang="en-US" sz="1600" b="1" dirty="0">
                        <a:latin typeface="Calibri" panose="020F0502020204030204" pitchFamily="34" charset="0"/>
                      </a:endParaRPr>
                    </a:p>
                  </a:txBody>
                  <a:tcPr/>
                </a:tc>
                <a:extLst>
                  <a:ext uri="{0D108BD9-81ED-4DB2-BD59-A6C34878D82A}">
                    <a16:rowId xmlns:a16="http://schemas.microsoft.com/office/drawing/2014/main" xmlns="" val="2284411523"/>
                  </a:ext>
                </a:extLst>
              </a:tr>
            </a:tbl>
          </a:graphicData>
        </a:graphic>
      </p:graphicFrame>
      <p:sp>
        <p:nvSpPr>
          <p:cNvPr id="4" name="TextBox 3"/>
          <p:cNvSpPr txBox="1"/>
          <p:nvPr/>
        </p:nvSpPr>
        <p:spPr>
          <a:xfrm>
            <a:off x="785980" y="5137405"/>
            <a:ext cx="7115439" cy="307777"/>
          </a:xfrm>
          <a:prstGeom prst="rect">
            <a:avLst/>
          </a:prstGeom>
          <a:noFill/>
        </p:spPr>
        <p:txBody>
          <a:bodyPr wrap="square" rtlCol="0">
            <a:spAutoFit/>
          </a:bodyPr>
          <a:lstStyle/>
          <a:p>
            <a:r>
              <a:rPr lang="en-US" sz="1400" dirty="0">
                <a:latin typeface="Calibri" panose="020F0502020204030204" pitchFamily="34" charset="0"/>
              </a:rPr>
              <a:t>Note: A single contact may present multiple inquiries</a:t>
            </a:r>
          </a:p>
        </p:txBody>
      </p:sp>
      <p:pic>
        <p:nvPicPr>
          <p:cNvPr id="7" name="Picture 6"/>
          <p:cNvPicPr>
            <a:picLocks noChangeAspect="1"/>
          </p:cNvPicPr>
          <p:nvPr/>
        </p:nvPicPr>
        <p:blipFill>
          <a:blip r:embed="rId3"/>
          <a:stretch>
            <a:fillRect/>
          </a:stretch>
        </p:blipFill>
        <p:spPr>
          <a:xfrm>
            <a:off x="417066" y="1095756"/>
            <a:ext cx="376869" cy="371999"/>
          </a:xfrm>
          <a:prstGeom prst="rect">
            <a:avLst/>
          </a:prstGeom>
        </p:spPr>
      </p:pic>
      <p:sp>
        <p:nvSpPr>
          <p:cNvPr id="8" name="Title 1"/>
          <p:cNvSpPr txBox="1">
            <a:spLocks/>
          </p:cNvSpPr>
          <p:nvPr/>
        </p:nvSpPr>
        <p:spPr>
          <a:xfrm>
            <a:off x="5755340" y="4962851"/>
            <a:ext cx="1452284" cy="65688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1000" dirty="0">
                <a:latin typeface="Calibri" panose="020F0502020204030204" pitchFamily="34" charset="0"/>
              </a:rPr>
              <a:t>(4/14-12/15)</a:t>
            </a:r>
          </a:p>
        </p:txBody>
      </p:sp>
    </p:spTree>
    <p:extLst>
      <p:ext uri="{BB962C8B-B14F-4D97-AF65-F5344CB8AC3E}">
        <p14:creationId xmlns:p14="http://schemas.microsoft.com/office/powerpoint/2010/main" val="3176023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0918" y="359460"/>
            <a:ext cx="5145741" cy="656886"/>
          </a:xfrm>
        </p:spPr>
        <p:txBody>
          <a:bodyPr>
            <a:normAutofit/>
          </a:bodyPr>
          <a:lstStyle/>
          <a:p>
            <a:pPr algn="ctr"/>
            <a:r>
              <a:rPr lang="en-US" sz="3200" dirty="0">
                <a:latin typeface="Calibri" panose="020F0502020204030204" pitchFamily="34" charset="0"/>
              </a:rPr>
              <a:t>Principal </a:t>
            </a:r>
            <a:r>
              <a:rPr lang="en-US" sz="3200" b="1" dirty="0">
                <a:solidFill>
                  <a:schemeClr val="accent1">
                    <a:lumMod val="75000"/>
                  </a:schemeClr>
                </a:solidFill>
                <a:latin typeface="Calibri" panose="020F0502020204030204" pitchFamily="34" charset="0"/>
              </a:rPr>
              <a:t>Complaint</a:t>
            </a:r>
            <a:r>
              <a:rPr lang="en-US" sz="3200" dirty="0">
                <a:latin typeface="Calibri" panose="020F0502020204030204" pitchFamily="34" charset="0"/>
              </a:rPr>
              <a:t> Themes </a:t>
            </a:r>
            <a:endParaRPr lang="en-US" sz="1800" dirty="0">
              <a:latin typeface="Calibri" panose="020F05020202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53373983"/>
              </p:ext>
            </p:extLst>
          </p:nvPr>
        </p:nvGraphicFramePr>
        <p:xfrm>
          <a:off x="718368" y="1025581"/>
          <a:ext cx="6581113" cy="4869801"/>
        </p:xfrm>
        <a:graphic>
          <a:graphicData uri="http://schemas.openxmlformats.org/drawingml/2006/table">
            <a:tbl>
              <a:tblPr firstRow="1" bandRow="1">
                <a:tableStyleId>{5C22544A-7EE6-4342-B048-85BDC9FD1C3A}</a:tableStyleId>
              </a:tblPr>
              <a:tblGrid>
                <a:gridCol w="5028528">
                  <a:extLst>
                    <a:ext uri="{9D8B030D-6E8A-4147-A177-3AD203B41FA5}">
                      <a16:colId xmlns:a16="http://schemas.microsoft.com/office/drawing/2014/main" xmlns="" val="20000"/>
                    </a:ext>
                  </a:extLst>
                </a:gridCol>
                <a:gridCol w="1552585">
                  <a:extLst>
                    <a:ext uri="{9D8B030D-6E8A-4147-A177-3AD203B41FA5}">
                      <a16:colId xmlns:a16="http://schemas.microsoft.com/office/drawing/2014/main" xmlns="" val="20003"/>
                    </a:ext>
                  </a:extLst>
                </a:gridCol>
              </a:tblGrid>
              <a:tr h="573637">
                <a:tc>
                  <a:txBody>
                    <a:bodyPr/>
                    <a:lstStyle/>
                    <a:p>
                      <a:pPr marL="633413" indent="-285750">
                        <a:tabLst/>
                      </a:pPr>
                      <a:r>
                        <a:rPr lang="en-US" sz="1600" spc="100" baseline="0" dirty="0"/>
                        <a:t>Theme</a:t>
                      </a:r>
                      <a:endParaRPr lang="en-US" sz="1600" b="0" spc="100" baseline="0" dirty="0">
                        <a:latin typeface="Calibri" panose="020F0502020204030204" pitchFamily="34" charset="0"/>
                      </a:endParaRPr>
                    </a:p>
                  </a:txBody>
                  <a:tcPr anchor="ctr"/>
                </a:tc>
                <a:tc>
                  <a:txBody>
                    <a:bodyPr/>
                    <a:lstStyle/>
                    <a:p>
                      <a:pPr algn="ctr"/>
                      <a:r>
                        <a:rPr lang="en-US" sz="1600" dirty="0"/>
                        <a:t>226</a:t>
                      </a:r>
                      <a:endParaRPr lang="en-US" sz="1600" b="0" dirty="0">
                        <a:latin typeface="Calibri" panose="020F0502020204030204" pitchFamily="34" charset="0"/>
                      </a:endParaRPr>
                    </a:p>
                  </a:txBody>
                  <a:tcPr anchor="ctr"/>
                </a:tc>
                <a:extLst>
                  <a:ext uri="{0D108BD9-81ED-4DB2-BD59-A6C34878D82A}">
                    <a16:rowId xmlns:a16="http://schemas.microsoft.com/office/drawing/2014/main" xmlns="" val="10000"/>
                  </a:ext>
                </a:extLst>
              </a:tr>
              <a:tr h="332106">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Benefits/Access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1600" dirty="0"/>
                        <a:t>168</a:t>
                      </a:r>
                      <a:endParaRPr lang="en-US" sz="1600" b="1" dirty="0">
                        <a:latin typeface="Calibri" panose="020F0502020204030204" pitchFamily="34" charset="0"/>
                      </a:endParaRPr>
                    </a:p>
                  </a:txBody>
                  <a:tcPr/>
                </a:tc>
                <a:extLst>
                  <a:ext uri="{0D108BD9-81ED-4DB2-BD59-A6C34878D82A}">
                    <a16:rowId xmlns:a16="http://schemas.microsoft.com/office/drawing/2014/main" xmlns="" val="10001"/>
                  </a:ext>
                </a:extLst>
              </a:tr>
              <a:tr h="1152637">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 u="none" strike="noStrike" kern="1200" cap="none" spc="0" normalizeH="0" baseline="0" noProof="0" dirty="0">
                        <a:ln>
                          <a:noFill/>
                        </a:ln>
                        <a:effectLst/>
                        <a:uLnTx/>
                        <a:uFillTx/>
                      </a:endParaRP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u="none" strike="noStrike" kern="1200" cap="none" spc="0" normalizeH="0" baseline="0" noProof="0" dirty="0">
                          <a:ln>
                            <a:noFill/>
                          </a:ln>
                          <a:effectLst/>
                          <a:uLnTx/>
                          <a:uFillTx/>
                        </a:rPr>
                        <a:t>Sub-themes:</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Quality of Care/Clinical Issues</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Transportation</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Pharmacy/Provider Accessibility or Medication Availability Issue</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Access to LTSS</a:t>
                      </a:r>
                    </a:p>
                  </a:txBody>
                  <a:tcPr/>
                </a:tc>
                <a:tc>
                  <a:txBody>
                    <a:bodyPr/>
                    <a:lstStyle/>
                    <a:p>
                      <a:pPr algn="ctr"/>
                      <a:endParaRPr lang="en-US" sz="400" dirty="0"/>
                    </a:p>
                    <a:p>
                      <a:pPr algn="ctr"/>
                      <a:endParaRPr lang="en-US" sz="1600" dirty="0"/>
                    </a:p>
                    <a:p>
                      <a:pPr algn="ctr"/>
                      <a:r>
                        <a:rPr lang="en-US" sz="1600" dirty="0"/>
                        <a:t>51</a:t>
                      </a:r>
                    </a:p>
                    <a:p>
                      <a:pPr algn="ctr"/>
                      <a:r>
                        <a:rPr lang="en-US" sz="1600" dirty="0"/>
                        <a:t>27</a:t>
                      </a:r>
                    </a:p>
                    <a:p>
                      <a:pPr algn="ctr"/>
                      <a:endParaRPr lang="en-US" sz="1600" dirty="0"/>
                    </a:p>
                    <a:p>
                      <a:pPr algn="ctr"/>
                      <a:r>
                        <a:rPr lang="en-US" sz="1600" dirty="0"/>
                        <a:t>11</a:t>
                      </a:r>
                    </a:p>
                    <a:p>
                      <a:pPr algn="ctr"/>
                      <a:r>
                        <a:rPr lang="en-US" sz="1600" dirty="0"/>
                        <a:t>13</a:t>
                      </a:r>
                      <a:endParaRPr lang="en-US" sz="1600" dirty="0">
                        <a:solidFill>
                          <a:schemeClr val="tx1">
                            <a:lumMod val="50000"/>
                            <a:lumOff val="50000"/>
                          </a:schemeClr>
                        </a:solidFill>
                      </a:endParaRPr>
                    </a:p>
                  </a:txBody>
                  <a:tcPr/>
                </a:tc>
                <a:extLst>
                  <a:ext uri="{0D108BD9-81ED-4DB2-BD59-A6C34878D82A}">
                    <a16:rowId xmlns:a16="http://schemas.microsoft.com/office/drawing/2014/main" xmlns="" val="10002"/>
                  </a:ext>
                </a:extLst>
              </a:tr>
              <a:tr h="332106">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Customer Service</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1600" dirty="0"/>
                        <a:t>89</a:t>
                      </a:r>
                      <a:endParaRPr lang="en-US" sz="1600" b="1" dirty="0">
                        <a:latin typeface="Calibri" panose="020F0502020204030204" pitchFamily="34" charset="0"/>
                      </a:endParaRPr>
                    </a:p>
                  </a:txBody>
                  <a:tcPr/>
                </a:tc>
                <a:extLst>
                  <a:ext uri="{0D108BD9-81ED-4DB2-BD59-A6C34878D82A}">
                    <a16:rowId xmlns:a16="http://schemas.microsoft.com/office/drawing/2014/main" xmlns="" val="10003"/>
                  </a:ext>
                </a:extLst>
              </a:tr>
              <a:tr h="137298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00" u="none" strike="noStrike" kern="1200" cap="none" spc="0" normalizeH="0" baseline="0" noProof="0" dirty="0">
                        <a:ln>
                          <a:noFill/>
                        </a:ln>
                        <a:effectLst/>
                        <a:uLnTx/>
                        <a:uFillTx/>
                      </a:endParaRPr>
                    </a:p>
                    <a:p>
                      <a:pPr marL="347663"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u="none" strike="noStrike" kern="1200" cap="none" spc="0" normalizeH="0" baseline="0" noProof="0" dirty="0">
                          <a:ln>
                            <a:noFill/>
                          </a:ln>
                          <a:effectLst/>
                          <a:uLnTx/>
                          <a:uFillTx/>
                        </a:rPr>
                        <a:t>Sub-themes:</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Interaction with Care Team</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Sponsor/Plan/Pharmacy gave poor or rude customer service</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OC Plan Member Services Center</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Appointment Scheduling</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endParaRPr lang="en-US" sz="400" dirty="0"/>
                    </a:p>
                    <a:p>
                      <a:pPr algn="ctr"/>
                      <a:endParaRPr lang="en-US" sz="1600" dirty="0"/>
                    </a:p>
                    <a:p>
                      <a:pPr algn="ctr"/>
                      <a:r>
                        <a:rPr lang="en-US" sz="1600" dirty="0"/>
                        <a:t>42</a:t>
                      </a:r>
                    </a:p>
                    <a:p>
                      <a:pPr algn="ctr"/>
                      <a:endParaRPr lang="en-US" sz="1600" dirty="0"/>
                    </a:p>
                    <a:p>
                      <a:pPr algn="ctr"/>
                      <a:r>
                        <a:rPr lang="en-US" sz="1600" dirty="0"/>
                        <a:t>14</a:t>
                      </a:r>
                    </a:p>
                    <a:p>
                      <a:pPr algn="ctr"/>
                      <a:r>
                        <a:rPr lang="en-US" sz="1600" dirty="0"/>
                        <a:t>13</a:t>
                      </a:r>
                    </a:p>
                    <a:p>
                      <a:pPr algn="ctr"/>
                      <a:r>
                        <a:rPr lang="en-US" sz="1600" dirty="0"/>
                        <a:t>12</a:t>
                      </a:r>
                      <a:endParaRPr lang="en-US" sz="1600" dirty="0">
                        <a:solidFill>
                          <a:schemeClr val="tx1">
                            <a:lumMod val="50000"/>
                            <a:lumOff val="50000"/>
                          </a:schemeClr>
                        </a:solidFill>
                        <a:latin typeface="Calibri" panose="020F0502020204030204" pitchFamily="34" charset="0"/>
                      </a:endParaRPr>
                    </a:p>
                  </a:txBody>
                  <a:tcPr/>
                </a:tc>
                <a:extLst>
                  <a:ext uri="{0D108BD9-81ED-4DB2-BD59-A6C34878D82A}">
                    <a16:rowId xmlns:a16="http://schemas.microsoft.com/office/drawing/2014/main" xmlns="" val="10004"/>
                  </a:ext>
                </a:extLst>
              </a:tr>
              <a:tr h="3947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     Payment/Claims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1600" dirty="0"/>
                        <a:t>34</a:t>
                      </a:r>
                      <a:endParaRPr lang="en-US" sz="1600" b="1" dirty="0">
                        <a:latin typeface="Calibri" panose="020F0502020204030204" pitchFamily="34" charset="0"/>
                      </a:endParaRPr>
                    </a:p>
                  </a:txBody>
                  <a:tcPr/>
                </a:tc>
                <a:extLst>
                  <a:ext uri="{0D108BD9-81ED-4DB2-BD59-A6C34878D82A}">
                    <a16:rowId xmlns:a16="http://schemas.microsoft.com/office/drawing/2014/main" xmlns="" val="10005"/>
                  </a:ext>
                </a:extLst>
              </a:tr>
            </a:tbl>
          </a:graphicData>
        </a:graphic>
      </p:graphicFrame>
      <p:pic>
        <p:nvPicPr>
          <p:cNvPr id="4" name="Picture 3"/>
          <p:cNvPicPr>
            <a:picLocks noChangeAspect="1"/>
          </p:cNvPicPr>
          <p:nvPr/>
        </p:nvPicPr>
        <p:blipFill>
          <a:blip r:embed="rId3"/>
          <a:stretch>
            <a:fillRect/>
          </a:stretch>
        </p:blipFill>
        <p:spPr>
          <a:xfrm>
            <a:off x="529934" y="483228"/>
            <a:ext cx="376869" cy="371999"/>
          </a:xfrm>
          <a:prstGeom prst="rect">
            <a:avLst/>
          </a:prstGeom>
        </p:spPr>
      </p:pic>
      <p:sp>
        <p:nvSpPr>
          <p:cNvPr id="5" name="TextBox 4"/>
          <p:cNvSpPr txBox="1"/>
          <p:nvPr/>
        </p:nvSpPr>
        <p:spPr>
          <a:xfrm>
            <a:off x="906803" y="5955034"/>
            <a:ext cx="7115439" cy="307777"/>
          </a:xfrm>
          <a:prstGeom prst="rect">
            <a:avLst/>
          </a:prstGeom>
          <a:noFill/>
        </p:spPr>
        <p:txBody>
          <a:bodyPr wrap="square" rtlCol="0">
            <a:spAutoFit/>
          </a:bodyPr>
          <a:lstStyle/>
          <a:p>
            <a:r>
              <a:rPr lang="en-US" sz="1400" dirty="0">
                <a:latin typeface="Calibri" panose="020F0502020204030204" pitchFamily="34" charset="0"/>
              </a:rPr>
              <a:t>Note: </a:t>
            </a:r>
            <a:r>
              <a:rPr lang="en-US" sz="1400" dirty="0" smtClean="0">
                <a:latin typeface="Calibri" panose="020F0502020204030204" pitchFamily="34" charset="0"/>
              </a:rPr>
              <a:t>A </a:t>
            </a:r>
            <a:r>
              <a:rPr lang="en-US" sz="1400" dirty="0">
                <a:latin typeface="Calibri" panose="020F0502020204030204" pitchFamily="34" charset="0"/>
              </a:rPr>
              <a:t>single contact may present multiple complaints</a:t>
            </a:r>
          </a:p>
        </p:txBody>
      </p:sp>
      <p:sp>
        <p:nvSpPr>
          <p:cNvPr id="7" name="Title 1"/>
          <p:cNvSpPr txBox="1">
            <a:spLocks/>
          </p:cNvSpPr>
          <p:nvPr/>
        </p:nvSpPr>
        <p:spPr>
          <a:xfrm>
            <a:off x="5559136" y="5780480"/>
            <a:ext cx="1558840" cy="65688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1000" dirty="0">
                <a:latin typeface="Calibri" panose="020F0502020204030204" pitchFamily="34" charset="0"/>
              </a:rPr>
              <a:t>(4/14-12/15)</a:t>
            </a:r>
          </a:p>
        </p:txBody>
      </p:sp>
    </p:spTree>
    <p:extLst>
      <p:ext uri="{BB962C8B-B14F-4D97-AF65-F5344CB8AC3E}">
        <p14:creationId xmlns:p14="http://schemas.microsoft.com/office/powerpoint/2010/main" val="2690413781"/>
      </p:ext>
    </p:extLst>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5890</TotalTime>
  <Words>310</Words>
  <Application>Microsoft Office PowerPoint</Application>
  <PresentationFormat>On-screen Show (4:3)</PresentationFormat>
  <Paragraphs>91</Paragraphs>
  <Slides>6</Slides>
  <Notes>3</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Facet</vt:lpstr>
      <vt:lpstr>PowerPoint Presentation</vt:lpstr>
      <vt:lpstr>OCO value: One Care members</vt:lpstr>
      <vt:lpstr>PowerPoint Presentation</vt:lpstr>
      <vt:lpstr>One Care Beneficiaries Served</vt:lpstr>
      <vt:lpstr>Principal Inquiry Themes</vt:lpstr>
      <vt:lpstr>Principal Complaint Themes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Maureen Bingham</dc:creator>
  <cp:lastModifiedBy>Jenna</cp:lastModifiedBy>
  <cp:revision>174</cp:revision>
  <dcterms:created xsi:type="dcterms:W3CDTF">2015-01-29T11:26:30Z</dcterms:created>
  <dcterms:modified xsi:type="dcterms:W3CDTF">2017-10-26T13:23:02Z</dcterms:modified>
</cp:coreProperties>
</file>