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0" r:id="rId4"/>
    <p:sldId id="258" r:id="rId5"/>
    <p:sldId id="271" r:id="rId6"/>
    <p:sldId id="272" r:id="rId7"/>
    <p:sldId id="273" r:id="rId8"/>
    <p:sldId id="260" r:id="rId9"/>
    <p:sldId id="261" r:id="rId10"/>
    <p:sldId id="274" r:id="rId11"/>
    <p:sldId id="259" r:id="rId12"/>
    <p:sldId id="264" r:id="rId13"/>
    <p:sldId id="263" r:id="rId14"/>
    <p:sldId id="268" r:id="rId15"/>
    <p:sldId id="269" r:id="rId16"/>
    <p:sldId id="265" r:id="rId17"/>
    <p:sldId id="266" r:id="rId18"/>
    <p:sldId id="26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t Pusch" initials="bdp" lastIdx="12" clrIdx="0">
    <p:extLst/>
  </p:cmAuthor>
  <p:cmAuthor id="2" name="Billy G" initials="BG" lastIdx="5" clrIdx="1">
    <p:extLst/>
  </p:cmAuthor>
  <p:cmAuthor id="3" name="Russell, Kate" initials="KR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1" d="100"/>
          <a:sy n="61" d="100"/>
        </p:scale>
        <p:origin x="-714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74C0A-8971-4F90-AFB2-2FF15506E843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43C6A-8312-4A4A-B5A9-AFF206DF1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26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43C6A-8312-4A4A-B5A9-AFF206DF14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50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911" y="5928617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A21D-C655-422E-960E-104E6F497488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7BF1-A714-42F4-8365-1B39E040A689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F56A3-33E9-4E7A-A708-ED72D7BA11A5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57AB-AA43-40C9-8CF9-FBD06AEBFBB3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B4A6-3078-4B46-9BF5-AB22668091E5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8040-4C9B-4FA4-B82A-F0D498AC1692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9E40-F7CE-42EA-B806-84661355DCF5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2EC1C-A11C-413D-B33C-8D6AE64AE0EE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1807067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15157"/>
            <a:ext cx="9601196" cy="110813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90843"/>
            <a:ext cx="9601196" cy="4270113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248" y="5815984"/>
            <a:ext cx="380222" cy="375308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One Care Ombudsman Office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B5B8-92FD-4CBA-93C9-4636BC599BE8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5174-4951-4C6F-A46E-0735DE309E79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9DA8-FE49-4E04-A296-F698DBDEE51F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7CC1-EC36-46FD-B17E-6E249FF20C25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C2D9-EC2B-4FC2-8168-4FD9451640D3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D796-E261-4764-A8C9-C25AD37952A7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F4FA-0BA5-4385-8DDA-D0C9960745A4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E575D8-66E1-4705-8A6E-1B6B02DA1EDA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ecareombuds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4032733"/>
            <a:ext cx="6815669" cy="151553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OCO Overview: March </a:t>
            </a:r>
            <a:r>
              <a:rPr lang="en-US" sz="2800" b="1" dirty="0">
                <a:latin typeface="Calibri" panose="020F0502020204030204" pitchFamily="34" charset="0"/>
              </a:rPr>
              <a:t>– December 2014 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The Implementation Council, March 13, 2015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61" y="1585380"/>
            <a:ext cx="5204179" cy="192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6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Outreach Activities </a:t>
            </a:r>
            <a:r>
              <a:rPr lang="en-US" sz="2200" dirty="0" smtClean="0">
                <a:latin typeface="Calibri" panose="020F0502020204030204" pitchFamily="34" charset="0"/>
              </a:rPr>
              <a:t>(continued</a:t>
            </a:r>
            <a:r>
              <a:rPr lang="en-US" sz="2200" dirty="0">
                <a:latin typeface="Calibri" panose="020F0502020204030204" pitchFamily="34" charset="0"/>
              </a:rPr>
              <a:t>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In </a:t>
            </a:r>
            <a:r>
              <a:rPr lang="en-US" dirty="0">
                <a:latin typeface="Calibri" panose="020F0502020204030204" pitchFamily="34" charset="0"/>
              </a:rPr>
              <a:t>the fourth quarter </a:t>
            </a:r>
            <a:r>
              <a:rPr lang="en-US" dirty="0" smtClean="0">
                <a:latin typeface="Calibri" panose="020F0502020204030204" pitchFamily="34" charset="0"/>
              </a:rPr>
              <a:t>(Oct-Dec) OCO conducted </a:t>
            </a:r>
            <a:r>
              <a:rPr lang="en-US" dirty="0">
                <a:latin typeface="Calibri" panose="020F0502020204030204" pitchFamily="34" charset="0"/>
              </a:rPr>
              <a:t>extensive outreach efforts </a:t>
            </a:r>
            <a:r>
              <a:rPr lang="en-US" dirty="0" smtClean="0">
                <a:latin typeface="Calibri" panose="020F0502020204030204" pitchFamily="34" charset="0"/>
              </a:rPr>
              <a:t>in Central </a:t>
            </a:r>
            <a:r>
              <a:rPr lang="en-US" dirty="0">
                <a:latin typeface="Calibri" panose="020F0502020204030204" pitchFamily="34" charset="0"/>
              </a:rPr>
              <a:t>MA involving the </a:t>
            </a:r>
            <a:r>
              <a:rPr lang="en-US" dirty="0" smtClean="0">
                <a:latin typeface="Calibri" panose="020F0502020204030204" pitchFamily="34" charset="0"/>
              </a:rPr>
              <a:t>ombudsman </a:t>
            </a:r>
            <a:r>
              <a:rPr lang="en-US" dirty="0">
                <a:latin typeface="Calibri" panose="020F0502020204030204" pitchFamily="34" charset="0"/>
              </a:rPr>
              <a:t>traveling to </a:t>
            </a:r>
            <a:r>
              <a:rPr lang="en-US" dirty="0" smtClean="0">
                <a:latin typeface="Calibri" panose="020F0502020204030204" pitchFamily="34" charset="0"/>
              </a:rPr>
              <a:t>various organizations and businesses to present </a:t>
            </a:r>
            <a:r>
              <a:rPr lang="en-US" dirty="0">
                <a:latin typeface="Calibri" panose="020F0502020204030204" pitchFamily="34" charset="0"/>
              </a:rPr>
              <a:t>information regarding the One Care Ombudsman Office.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OCO is in the process of creating a media tool targeting </a:t>
            </a:r>
            <a:r>
              <a:rPr lang="en-US" dirty="0" smtClean="0"/>
              <a:t>people </a:t>
            </a:r>
            <a:r>
              <a:rPr lang="en-US" dirty="0"/>
              <a:t>with </a:t>
            </a:r>
            <a:r>
              <a:rPr lang="en-US" dirty="0" smtClean="0"/>
              <a:t>disabilities to inform them of their </a:t>
            </a:r>
            <a:r>
              <a:rPr lang="en-US" dirty="0" smtClean="0">
                <a:latin typeface="Calibri" panose="020F0502020204030204" pitchFamily="34" charset="0"/>
              </a:rPr>
              <a:t>health care rights.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8607" y="5929684"/>
            <a:ext cx="542697" cy="279400"/>
          </a:xfrm>
        </p:spPr>
        <p:txBody>
          <a:bodyPr/>
          <a:lstStyle/>
          <a:p>
            <a:pPr algn="l"/>
            <a:fld id="{E97799C9-84D9-46D2-A11E-BCF8A720529D}" type="slidenum">
              <a:rPr lang="en-US" smtClean="0"/>
              <a:pPr algn="l"/>
              <a:t>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02306" y="5969000"/>
            <a:ext cx="7305900" cy="2794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dirty="0" smtClean="0"/>
              <a:t>One Care Ombudsman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Cultural </a:t>
            </a:r>
            <a:r>
              <a:rPr lang="en-US" b="1" dirty="0" smtClean="0">
                <a:solidFill>
                  <a:srgbClr val="C00000"/>
                </a:solidFill>
              </a:rPr>
              <a:t>Competency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90843"/>
            <a:ext cx="9601196" cy="4042987"/>
          </a:xfrm>
        </p:spPr>
        <p:txBody>
          <a:bodyPr>
            <a:normAutofit/>
          </a:bodyPr>
          <a:lstStyle/>
          <a:p>
            <a:r>
              <a:rPr lang="en-US" dirty="0" smtClean="0"/>
              <a:t>All OCO staff are provided with disability cultural competence training as part of their </a:t>
            </a:r>
            <a:r>
              <a:rPr lang="en-US" dirty="0" err="1" smtClean="0"/>
              <a:t>HR</a:t>
            </a:r>
            <a:r>
              <a:rPr lang="en-US" dirty="0" smtClean="0"/>
              <a:t> orientation</a:t>
            </a:r>
          </a:p>
          <a:p>
            <a:r>
              <a:rPr lang="en-US" dirty="0" smtClean="0"/>
              <a:t>OCO provides translation services (requestor’s language of preference, including ASL) for all OCO services and activities upon request.</a:t>
            </a:r>
          </a:p>
          <a:p>
            <a:r>
              <a:rPr lang="en-US" dirty="0" smtClean="0"/>
              <a:t>OCO provides print and Power Point materials in Spanish and the requestor’s language of preference upon request.</a:t>
            </a:r>
          </a:p>
          <a:p>
            <a:r>
              <a:rPr lang="en-US" dirty="0" smtClean="0"/>
              <a:t>OCO has a dedicated Spanish Bilingual Ombudsman</a:t>
            </a:r>
          </a:p>
          <a:p>
            <a:r>
              <a:rPr lang="en-US" dirty="0" smtClean="0"/>
              <a:t>Two of OCO’s three Ombudsman, including the Central/Western MA Ombudsman, are fluent in Spanish.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9225" y="5933831"/>
            <a:ext cx="542697" cy="279400"/>
          </a:xfrm>
        </p:spPr>
        <p:txBody>
          <a:bodyPr/>
          <a:lstStyle/>
          <a:p>
            <a:pPr algn="l"/>
            <a:fld id="{E97799C9-84D9-46D2-A11E-BCF8A720529D}" type="slidenum">
              <a:rPr lang="en-US" smtClean="0"/>
              <a:pPr algn="l"/>
              <a:t>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02306" y="5969000"/>
            <a:ext cx="7305900" cy="2794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dirty="0" smtClean="0"/>
              <a:t>One Care Ombudsman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31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OCO </a:t>
            </a:r>
            <a:r>
              <a:rPr lang="en-US" b="1" dirty="0" smtClean="0">
                <a:solidFill>
                  <a:srgbClr val="C00000"/>
                </a:solidFill>
              </a:rPr>
              <a:t>Impact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/>
              <a:t>frustrated member contemplated </a:t>
            </a:r>
            <a:r>
              <a:rPr lang="en-US" dirty="0" smtClean="0"/>
              <a:t>dis-enrolling. The OCO convened a conference call, followed up with an in-person meeting with multiple parties to clarify and address the member’s issues and concerns. Subsequently the member reported satisfaction with their services and decided to remain enrolled.</a:t>
            </a:r>
          </a:p>
          <a:p>
            <a:r>
              <a:rPr lang="en-US" dirty="0"/>
              <a:t>The OCO worked closely with a recently </a:t>
            </a:r>
            <a:r>
              <a:rPr lang="en-US" dirty="0" smtClean="0"/>
              <a:t>enrolled </a:t>
            </a:r>
            <a:r>
              <a:rPr lang="en-US" dirty="0"/>
              <a:t>member who wanted to keep their provider. The OCO requested a single case exception from their One Care plan. OCO staff also </a:t>
            </a:r>
            <a:r>
              <a:rPr lang="en-US" dirty="0" smtClean="0"/>
              <a:t>provided basic information on One Care to </a:t>
            </a:r>
            <a:r>
              <a:rPr lang="en-US" dirty="0"/>
              <a:t>their </a:t>
            </a:r>
            <a:r>
              <a:rPr lang="en-US" dirty="0" smtClean="0"/>
              <a:t>provider. </a:t>
            </a:r>
            <a:r>
              <a:rPr lang="en-US" dirty="0"/>
              <a:t>The Enrollee was approved for a single case exception. Shortly afterwards, the member’s provider joined the One Care plan’s provider network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8607" y="5929684"/>
            <a:ext cx="542697" cy="279400"/>
          </a:xfrm>
        </p:spPr>
        <p:txBody>
          <a:bodyPr/>
          <a:lstStyle/>
          <a:p>
            <a:pPr algn="l"/>
            <a:fld id="{E97799C9-84D9-46D2-A11E-BCF8A720529D}" type="slidenum">
              <a:rPr lang="en-US" smtClean="0"/>
              <a:pPr algn="l"/>
              <a:t>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02306" y="5969000"/>
            <a:ext cx="7305900" cy="2794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dirty="0" smtClean="0"/>
              <a:t>One Care Ombudsman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0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OCO Impact </a:t>
            </a:r>
            <a:r>
              <a:rPr lang="en-US" sz="2400" dirty="0" smtClean="0"/>
              <a:t>(continued)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member experienced multiple failed attempts to obtain previous medical records related to a current health issue. The OCO worked with the member, Masshealth staff and the member’s care coordinator to implement a successful plan to access the member’s past medical records.</a:t>
            </a:r>
          </a:p>
          <a:p>
            <a:r>
              <a:rPr lang="en-US" dirty="0" smtClean="0"/>
              <a:t>A recently joined member was unable to access medication due to conflicting information between a plan and a pharmacy. The issue involved an administrative error which did not properly identify the member. </a:t>
            </a:r>
            <a:r>
              <a:rPr lang="en-US" dirty="0"/>
              <a:t>OCO was able to resolve the issue within 24 </a:t>
            </a:r>
            <a:r>
              <a:rPr lang="en-US" dirty="0" smtClean="0"/>
              <a:t>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8607" y="5925278"/>
            <a:ext cx="542697" cy="279400"/>
          </a:xfrm>
        </p:spPr>
        <p:txBody>
          <a:bodyPr/>
          <a:lstStyle/>
          <a:p>
            <a:pPr algn="l"/>
            <a:fld id="{E97799C9-84D9-46D2-A11E-BCF8A720529D}" type="slidenum">
              <a:rPr lang="en-US" smtClean="0"/>
              <a:pPr algn="l"/>
              <a:t>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02306" y="5969000"/>
            <a:ext cx="7305900" cy="2794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dirty="0" smtClean="0"/>
              <a:t>One Care Ombudsman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5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OCO Impact </a:t>
            </a:r>
            <a:r>
              <a:rPr lang="en-US" sz="2400" dirty="0" smtClean="0"/>
              <a:t>(continued)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90843"/>
            <a:ext cx="9601196" cy="3677619"/>
          </a:xfrm>
        </p:spPr>
        <p:txBody>
          <a:bodyPr>
            <a:normAutofit/>
          </a:bodyPr>
          <a:lstStyle/>
          <a:p>
            <a:r>
              <a:rPr lang="en-US" dirty="0"/>
              <a:t>A member’s communication problems with their Care Team members resulted in multiple barriers to receiving health care and </a:t>
            </a:r>
            <a:r>
              <a:rPr lang="en-US" dirty="0" err="1"/>
              <a:t>DME</a:t>
            </a:r>
            <a:r>
              <a:rPr lang="en-US" dirty="0"/>
              <a:t> services. The OCO </a:t>
            </a:r>
            <a:r>
              <a:rPr lang="en-US" dirty="0" smtClean="0"/>
              <a:t>Office convened </a:t>
            </a:r>
            <a:r>
              <a:rPr lang="en-US" dirty="0"/>
              <a:t>a mediation meeting with all parties attending to clarify and address issues, responsibilities and communication accommodation requirements.</a:t>
            </a:r>
          </a:p>
          <a:p>
            <a:r>
              <a:rPr lang="en-US" dirty="0" smtClean="0"/>
              <a:t>An auto-enrolled individual voiced concerns about ensuring their autonomy should they enroll in a One Care plan. Information and guidance was provided on the One Care model and philosophy which encourages individuals to guide their own health care decisions.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9843" y="5957586"/>
            <a:ext cx="542697" cy="279400"/>
          </a:xfrm>
        </p:spPr>
        <p:txBody>
          <a:bodyPr/>
          <a:lstStyle/>
          <a:p>
            <a:pPr algn="l"/>
            <a:fld id="{E97799C9-84D9-46D2-A11E-BCF8A720529D}" type="slidenum">
              <a:rPr lang="en-US" smtClean="0"/>
              <a:pPr algn="l"/>
              <a:t>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02306" y="5969000"/>
            <a:ext cx="7305900" cy="2794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dirty="0" smtClean="0"/>
              <a:t>One Care Ombudsman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5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OCO Impact </a:t>
            </a:r>
            <a:r>
              <a:rPr lang="en-US" sz="2400" dirty="0" smtClean="0"/>
              <a:t>(continued)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OCO office continues to receive positive feedback from members  who have used OCO to address their questions, concerns and complaints. </a:t>
            </a:r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member stated that the OCO intervention model was unique which made them feel empowered. They felt the OCO helped have a voice and encouraged their ability to assess options and choose their outcomes.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6448" y="5929684"/>
            <a:ext cx="542697" cy="279400"/>
          </a:xfrm>
        </p:spPr>
        <p:txBody>
          <a:bodyPr/>
          <a:lstStyle/>
          <a:p>
            <a:pPr algn="l"/>
            <a:fld id="{E97799C9-84D9-46D2-A11E-BCF8A720529D}" type="slidenum">
              <a:rPr lang="en-US" smtClean="0"/>
              <a:pPr algn="l"/>
              <a:t>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02306" y="5969000"/>
            <a:ext cx="7305900" cy="2794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dirty="0" smtClean="0"/>
              <a:t>One Care Ombudsman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09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OCO </a:t>
            </a:r>
            <a:r>
              <a:rPr lang="en-US" b="1" dirty="0" smtClean="0">
                <a:solidFill>
                  <a:srgbClr val="C00000"/>
                </a:solidFill>
              </a:rPr>
              <a:t>Services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90844"/>
            <a:ext cx="9601196" cy="3865188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Beneficiaries Served – 289* total </a:t>
            </a: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r>
              <a:rPr lang="en-US" sz="2800" dirty="0" smtClean="0"/>
              <a:t>Inquiries – 261</a:t>
            </a:r>
          </a:p>
          <a:p>
            <a:endParaRPr lang="en-US" sz="800" dirty="0" smtClean="0"/>
          </a:p>
          <a:p>
            <a:r>
              <a:rPr lang="en-US" sz="2800" dirty="0" smtClean="0"/>
              <a:t>Complaints – 83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*Duplicated count as a single contact may involve both inquiries and complaints.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640" y="5922726"/>
            <a:ext cx="542697" cy="279400"/>
          </a:xfrm>
        </p:spPr>
        <p:txBody>
          <a:bodyPr/>
          <a:lstStyle/>
          <a:p>
            <a:pPr algn="l"/>
            <a:fld id="{E97799C9-84D9-46D2-A11E-BCF8A720529D}" type="slidenum">
              <a:rPr lang="en-US" smtClean="0"/>
              <a:pPr algn="l"/>
              <a:t>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02306" y="5969000"/>
            <a:ext cx="7305900" cy="2794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dirty="0" smtClean="0"/>
              <a:t>One Care Ombudsman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8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Themes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63036"/>
            <a:ext cx="9601196" cy="2927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Health Care</a:t>
            </a:r>
          </a:p>
          <a:p>
            <a:r>
              <a:rPr lang="en-US" dirty="0" smtClean="0"/>
              <a:t>8 Quality of Care Issues</a:t>
            </a:r>
          </a:p>
          <a:p>
            <a:r>
              <a:rPr lang="en-US" dirty="0"/>
              <a:t>4 Access to Benefits</a:t>
            </a:r>
          </a:p>
          <a:p>
            <a:r>
              <a:rPr lang="en-US" dirty="0"/>
              <a:t>3 Pharmacy Access/ Medication Availability</a:t>
            </a:r>
          </a:p>
          <a:p>
            <a:r>
              <a:rPr lang="en-US" dirty="0" smtClean="0"/>
              <a:t>3 </a:t>
            </a:r>
            <a:r>
              <a:rPr lang="en-US" dirty="0"/>
              <a:t>Network Adequacy and Limited Care </a:t>
            </a:r>
            <a:r>
              <a:rPr lang="en-US" dirty="0" smtClean="0"/>
              <a:t>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4416" y="5923035"/>
            <a:ext cx="542697" cy="279400"/>
          </a:xfrm>
        </p:spPr>
        <p:txBody>
          <a:bodyPr/>
          <a:lstStyle/>
          <a:p>
            <a:pPr algn="l"/>
            <a:fld id="{E97799C9-84D9-46D2-A11E-BCF8A720529D}" type="slidenum">
              <a:rPr lang="en-US" smtClean="0"/>
              <a:pPr algn="l"/>
              <a:t>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02306" y="5969000"/>
            <a:ext cx="7305900" cy="2794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dirty="0" smtClean="0"/>
              <a:t>One Care Ombudsman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 </a:t>
            </a:r>
            <a:r>
              <a:rPr lang="en-US" sz="2400" dirty="0" smtClean="0"/>
              <a:t>(continued</a:t>
            </a:r>
            <a:r>
              <a:rPr lang="en-US" sz="24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Transportation</a:t>
            </a:r>
            <a:endParaRPr lang="en-US" sz="2800" b="1" dirty="0"/>
          </a:p>
          <a:p>
            <a:r>
              <a:rPr lang="en-US" dirty="0"/>
              <a:t>3 Transportation Reimbursement Claims</a:t>
            </a:r>
          </a:p>
          <a:p>
            <a:r>
              <a:rPr lang="en-US" dirty="0"/>
              <a:t>4 Transportation Services</a:t>
            </a:r>
          </a:p>
          <a:p>
            <a:pPr marL="0" indent="0">
              <a:buNone/>
            </a:pPr>
            <a:r>
              <a:rPr lang="en-US" sz="2800" b="1" dirty="0" smtClean="0"/>
              <a:t>Financial</a:t>
            </a:r>
            <a:endParaRPr lang="en-US" sz="2800" b="1" dirty="0"/>
          </a:p>
          <a:p>
            <a:r>
              <a:rPr lang="en-US" dirty="0" smtClean="0"/>
              <a:t>6 Financial Reimbursement Claims</a:t>
            </a:r>
          </a:p>
          <a:p>
            <a:r>
              <a:rPr lang="en-US" dirty="0"/>
              <a:t>3 Insufficient Payment</a:t>
            </a:r>
          </a:p>
          <a:p>
            <a:r>
              <a:rPr lang="en-US" dirty="0"/>
              <a:t>3 Late </a:t>
            </a:r>
            <a:r>
              <a:rPr lang="en-US" dirty="0" smtClean="0"/>
              <a:t>Payment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7193" y="5929684"/>
            <a:ext cx="542697" cy="279400"/>
          </a:xfrm>
        </p:spPr>
        <p:txBody>
          <a:bodyPr/>
          <a:lstStyle/>
          <a:p>
            <a:pPr algn="l"/>
            <a:fld id="{E97799C9-84D9-46D2-A11E-BCF8A720529D}" type="slidenum">
              <a:rPr lang="en-US" smtClean="0"/>
              <a:pPr algn="l"/>
              <a:t>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02306" y="5969000"/>
            <a:ext cx="7305900" cy="2794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dirty="0" smtClean="0"/>
              <a:t>One Care Ombudsman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3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OCO </a:t>
            </a:r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Outreach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609" y="1916098"/>
            <a:ext cx="9444987" cy="40529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latin typeface="Calibri" panose="020F0502020204030204" pitchFamily="34" charset="0"/>
              </a:rPr>
              <a:t>OCO Presentations</a:t>
            </a:r>
            <a:r>
              <a:rPr lang="en-US" dirty="0" smtClean="0">
                <a:latin typeface="Calibri" panose="020F0502020204030204" pitchFamily="34" charset="0"/>
              </a:rPr>
              <a:t>:		                      24</a:t>
            </a: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Number of individuals reached:	 </a:t>
            </a:r>
            <a:r>
              <a:rPr lang="en-US" dirty="0" smtClean="0"/>
              <a:t>20</a:t>
            </a:r>
            <a:r>
              <a:rPr lang="en-US" dirty="0" smtClean="0">
                <a:latin typeface="Calibri" panose="020F0502020204030204" pitchFamily="34" charset="0"/>
              </a:rPr>
              <a:t>,185 </a:t>
            </a:r>
          </a:p>
          <a:p>
            <a:pPr marL="0" indent="0">
              <a:buNone/>
            </a:pPr>
            <a:r>
              <a:rPr lang="en-US" sz="1400" dirty="0" smtClean="0"/>
              <a:t>---------------------------------------------------------------------------------------------------------------------------------------------------------------------------</a:t>
            </a:r>
            <a:endParaRPr lang="en-US" sz="1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May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	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Mass mailing to community based organizations – 300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EOHHS mass mailing to enrolled One Care members – 18,000</a:t>
            </a:r>
          </a:p>
          <a:p>
            <a:pPr marL="0" lvl="1" indent="0">
              <a:buNone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August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Chelsea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Middle School – Students and Families –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1,000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4416" y="5945863"/>
            <a:ext cx="542697" cy="279400"/>
          </a:xfrm>
        </p:spPr>
        <p:txBody>
          <a:bodyPr/>
          <a:lstStyle/>
          <a:p>
            <a:pPr algn="l"/>
            <a:fld id="{E97799C9-84D9-46D2-A11E-BCF8A720529D}" type="slidenum">
              <a:rPr lang="en-US" smtClean="0"/>
              <a:pPr algn="l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02306" y="5969000"/>
            <a:ext cx="7305900" cy="2794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dirty="0" smtClean="0"/>
              <a:t>One Care Ombudsman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79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OCO Outreach </a:t>
            </a:r>
            <a:r>
              <a:rPr lang="en-US" sz="2400" dirty="0">
                <a:latin typeface="Calibri" panose="020F0502020204030204" pitchFamily="34" charset="0"/>
              </a:rPr>
              <a:t>(continued)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19796"/>
            <a:ext cx="9601196" cy="4270113"/>
          </a:xfrm>
        </p:spPr>
        <p:txBody>
          <a:bodyPr>
            <a:normAutofit lnSpcReduction="10000"/>
          </a:bodyPr>
          <a:lstStyle/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September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  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		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CHIPRA Back to School Press Conference Framingham – Latino -  70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Abilities Expo Boston  – 160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Salvadoran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Festival – (open to the public)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Islamic Society of Boston Cultural Center Roxbury – 200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alibri" panose="020F0502020204030204" pitchFamily="34" charset="0"/>
              </a:rPr>
              <a:t>October</a:t>
            </a:r>
            <a:r>
              <a:rPr lang="en-US" sz="2400" dirty="0">
                <a:latin typeface="Calibri" panose="020F0502020204030204" pitchFamily="34" charset="0"/>
              </a:rPr>
              <a:t>	   		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</a:rPr>
              <a:t>ABCD</a:t>
            </a:r>
            <a:r>
              <a:rPr lang="en-US" sz="2400" dirty="0">
                <a:latin typeface="Calibri" panose="020F0502020204030204" pitchFamily="34" charset="0"/>
              </a:rPr>
              <a:t> + </a:t>
            </a:r>
            <a:r>
              <a:rPr lang="en-US" sz="2400" dirty="0" err="1">
                <a:latin typeface="Calibri" panose="020F0502020204030204" pitchFamily="34" charset="0"/>
              </a:rPr>
              <a:t>ILC</a:t>
            </a:r>
            <a:r>
              <a:rPr lang="en-US" sz="2400" dirty="0">
                <a:latin typeface="Calibri" panose="020F0502020204030204" pitchFamily="34" charset="0"/>
              </a:rPr>
              <a:t>, Hope Found and Main Spring Boston – 10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Independent Living Center of North Shore/Cape Ann – 87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One Care Birthday Celebration- Boston – 80	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Seniors Count, Commission of Affairs of the Elderly - Spanish, YouTube – 27 views (to-date)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6885" y="5926285"/>
            <a:ext cx="542697" cy="279400"/>
          </a:xfrm>
        </p:spPr>
        <p:txBody>
          <a:bodyPr/>
          <a:lstStyle/>
          <a:p>
            <a:pPr algn="l"/>
            <a:fld id="{E97799C9-84D9-46D2-A11E-BCF8A720529D}" type="slidenum">
              <a:rPr lang="en-US" smtClean="0"/>
              <a:pPr algn="l"/>
              <a:t>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02306" y="5969000"/>
            <a:ext cx="7305900" cy="2794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dirty="0" smtClean="0"/>
              <a:t>One Care Ombudsman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82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53" y="674458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OCO Outreach </a:t>
            </a:r>
            <a:r>
              <a:rPr lang="en-US" sz="2400" dirty="0" smtClean="0">
                <a:latin typeface="Calibri" panose="020F0502020204030204" pitchFamily="34" charset="0"/>
              </a:rPr>
              <a:t>(continued)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2974" y="2137164"/>
            <a:ext cx="91359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b="1" dirty="0" smtClean="0">
                <a:latin typeface="Calibri" panose="020F0502020204030204" pitchFamily="34" charset="0"/>
              </a:rPr>
              <a:t>November</a:t>
            </a:r>
            <a:r>
              <a:rPr lang="en-US" sz="2400" dirty="0" smtClean="0">
                <a:latin typeface="Calibri" panose="020F0502020204030204" pitchFamily="34" charset="0"/>
              </a:rPr>
              <a:t> 			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Seniors </a:t>
            </a:r>
            <a:r>
              <a:rPr lang="en-US" sz="2400" dirty="0">
                <a:latin typeface="Calibri" panose="020F0502020204030204" pitchFamily="34" charset="0"/>
              </a:rPr>
              <a:t>Count, Commission of Affairs of the </a:t>
            </a:r>
            <a:r>
              <a:rPr lang="en-US" sz="2400" dirty="0" smtClean="0">
                <a:latin typeface="Calibri" panose="020F0502020204030204" pitchFamily="34" charset="0"/>
              </a:rPr>
              <a:t>Elderly - English, YouTube </a:t>
            </a:r>
            <a:r>
              <a:rPr lang="en-US" sz="2400" dirty="0">
                <a:latin typeface="Calibri" panose="020F0502020204030204" pitchFamily="34" charset="0"/>
              </a:rPr>
              <a:t>– </a:t>
            </a:r>
            <a:r>
              <a:rPr lang="en-US" sz="2400" dirty="0" smtClean="0">
                <a:latin typeface="Calibri" panose="020F0502020204030204" pitchFamily="34" charset="0"/>
              </a:rPr>
              <a:t>32 </a:t>
            </a:r>
            <a:r>
              <a:rPr lang="en-US" sz="2400" dirty="0">
                <a:latin typeface="Calibri" panose="020F0502020204030204" pitchFamily="34" charset="0"/>
              </a:rPr>
              <a:t>views (to-date</a:t>
            </a:r>
            <a:r>
              <a:rPr lang="en-US" sz="2400" dirty="0" smtClean="0">
                <a:latin typeface="Calibri" panose="020F0502020204030204" pitchFamily="34" charset="0"/>
              </a:rPr>
              <a:t>)</a:t>
            </a:r>
            <a:endParaRPr lang="en-US" sz="2400" dirty="0">
              <a:latin typeface="Calibri" panose="020F0502020204030204" pitchFamily="34" charset="0"/>
            </a:endParaRPr>
          </a:p>
          <a:p>
            <a:pPr marL="0" lvl="1"/>
            <a:r>
              <a:rPr lang="en-US" sz="2400" b="1" dirty="0" smtClean="0">
                <a:latin typeface="Calibri" panose="020F0502020204030204" pitchFamily="34" charset="0"/>
              </a:rPr>
              <a:t>December</a:t>
            </a:r>
            <a:r>
              <a:rPr lang="en-US" sz="2400" dirty="0" smtClean="0">
                <a:latin typeface="Calibri" panose="020F0502020204030204" pitchFamily="34" charset="0"/>
              </a:rPr>
              <a:t> 		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OCO Presentation </a:t>
            </a:r>
            <a:r>
              <a:rPr lang="en-US" sz="2400" dirty="0" err="1" smtClean="0">
                <a:latin typeface="Calibri" panose="020F0502020204030204" pitchFamily="34" charset="0"/>
              </a:rPr>
              <a:t>ABCD</a:t>
            </a:r>
            <a:r>
              <a:rPr lang="en-US" sz="2400" dirty="0" smtClean="0">
                <a:latin typeface="Calibri" panose="020F0502020204030204" pitchFamily="34" charset="0"/>
              </a:rPr>
              <a:t> Boston – 27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OCO Presentation  Pine Street Inn Boston - 192</a:t>
            </a:r>
            <a:endParaRPr lang="en-US" sz="2400" dirty="0">
              <a:latin typeface="Calibri" panose="020F0502020204030204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45648" y="5946481"/>
            <a:ext cx="542697" cy="279400"/>
          </a:xfrm>
        </p:spPr>
        <p:txBody>
          <a:bodyPr/>
          <a:lstStyle/>
          <a:p>
            <a:pPr algn="l"/>
            <a:fld id="{E97799C9-84D9-46D2-A11E-BCF8A720529D}" type="slidenum">
              <a:rPr lang="en-US" smtClean="0"/>
              <a:pPr algn="l"/>
              <a:t>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02306" y="5969000"/>
            <a:ext cx="7305900" cy="2794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dirty="0" smtClean="0"/>
              <a:t>One Care Ombudsman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Outreach </a:t>
            </a:r>
            <a:r>
              <a:rPr lang="en-US" b="1" dirty="0" smtClean="0">
                <a:solidFill>
                  <a:srgbClr val="C00000"/>
                </a:solidFill>
              </a:rPr>
              <a:t>Strategy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295401" y="1750167"/>
            <a:ext cx="9601196" cy="427011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/>
              <a:t>Identification of Organizations and Agencies</a:t>
            </a:r>
          </a:p>
          <a:p>
            <a:pPr marL="280988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Early in March, the OCO began compiling a statewide, cross disability </a:t>
            </a:r>
            <a:r>
              <a:rPr lang="en-US" sz="2400" dirty="0"/>
              <a:t>list of </a:t>
            </a:r>
            <a:r>
              <a:rPr lang="en-US" sz="2400" dirty="0" smtClean="0"/>
              <a:t>over 300 community-based organizations, including:</a:t>
            </a:r>
          </a:p>
          <a:p>
            <a:pPr marL="914400" lvl="2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 smtClean="0"/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en-US" sz="22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2400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1" y="2894049"/>
            <a:ext cx="9601196" cy="3483305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38188" lvl="2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Asian organizations</a:t>
            </a:r>
          </a:p>
          <a:p>
            <a:pPr marL="738188" lvl="2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Centers for Independent Living</a:t>
            </a:r>
          </a:p>
          <a:p>
            <a:pPr marL="738188" lvl="2">
              <a:spcBef>
                <a:spcPts val="0"/>
              </a:spcBef>
              <a:spcAft>
                <a:spcPts val="0"/>
              </a:spcAft>
            </a:pPr>
            <a:r>
              <a:rPr lang="en-US" sz="2000" dirty="0" err="1"/>
              <a:t>GLBTQ</a:t>
            </a:r>
            <a:r>
              <a:rPr lang="en-US" sz="2000" dirty="0"/>
              <a:t> organizations</a:t>
            </a:r>
          </a:p>
          <a:p>
            <a:pPr marL="738188" lvl="2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Homeless organizations in Boston, Worcester and Springfield</a:t>
            </a:r>
          </a:p>
          <a:p>
            <a:pPr marL="738188" lvl="2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Latino/Hispanic organizations</a:t>
            </a:r>
          </a:p>
          <a:p>
            <a:pPr marL="738188" lvl="2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Legal </a:t>
            </a:r>
            <a:r>
              <a:rPr lang="en-US" sz="2000" dirty="0"/>
              <a:t>Service Organizations</a:t>
            </a:r>
          </a:p>
          <a:p>
            <a:pPr marL="738188" lvl="2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Massachusetts Community Health Centers</a:t>
            </a:r>
          </a:p>
          <a:p>
            <a:pPr marL="738188" lvl="2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Recovery </a:t>
            </a:r>
            <a:r>
              <a:rPr lang="en-US" sz="2000" dirty="0"/>
              <a:t>Learning Communities</a:t>
            </a:r>
          </a:p>
          <a:p>
            <a:pPr marL="738188" lvl="2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State </a:t>
            </a:r>
            <a:r>
              <a:rPr lang="en-US" sz="2000" dirty="0"/>
              <a:t>Agencies</a:t>
            </a:r>
          </a:p>
          <a:p>
            <a:pPr marL="738188" lvl="2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State Commissions on Disability</a:t>
            </a:r>
          </a:p>
          <a:p>
            <a:pPr marL="738188" lvl="2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State Disability Organizations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en-US" sz="2200" dirty="0" smtClean="0"/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en-US" sz="2200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880684" y="4550748"/>
            <a:ext cx="3872003" cy="20114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 smtClean="0"/>
              <a:t>The list is updated monthly based on OCO presentations, field-based networking and follow-up calls</a:t>
            </a:r>
            <a:r>
              <a:rPr lang="en-US" sz="2400" dirty="0" smtClean="0"/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645648" y="5946481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5958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Outreach Strategy </a:t>
            </a:r>
            <a:r>
              <a:rPr lang="en-US" sz="3200" dirty="0" smtClean="0"/>
              <a:t>(</a:t>
            </a:r>
            <a:r>
              <a:rPr lang="en-US" sz="3200" dirty="0" err="1" smtClean="0"/>
              <a:t>con’t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b="1" dirty="0"/>
              <a:t>OCO Mass </a:t>
            </a:r>
            <a:r>
              <a:rPr lang="en-US" sz="2800" b="1" dirty="0" smtClean="0"/>
              <a:t>Mailing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900" b="1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In March, the OCO </a:t>
            </a:r>
            <a:r>
              <a:rPr lang="en-US" sz="2400" dirty="0"/>
              <a:t>m</a:t>
            </a:r>
            <a:r>
              <a:rPr lang="en-US" sz="2400" dirty="0" smtClean="0"/>
              <a:t>ailed </a:t>
            </a:r>
            <a:r>
              <a:rPr lang="en-US" sz="2400" dirty="0"/>
              <a:t>OCO informational materials </a:t>
            </a:r>
            <a:r>
              <a:rPr lang="en-US" sz="2400" dirty="0" smtClean="0"/>
              <a:t>to a diverse range of organizations</a:t>
            </a:r>
            <a:r>
              <a:rPr lang="en-US" sz="2400" dirty="0"/>
              <a:t>. This list </a:t>
            </a:r>
            <a:r>
              <a:rPr lang="en-US" sz="2400" dirty="0" smtClean="0"/>
              <a:t>reflects </a:t>
            </a:r>
            <a:r>
              <a:rPr lang="en-US" sz="2400" smtClean="0"/>
              <a:t>350 community organizations </a:t>
            </a:r>
            <a:r>
              <a:rPr lang="en-US" sz="2400" dirty="0"/>
              <a:t>and businesses </a:t>
            </a:r>
            <a:r>
              <a:rPr lang="en-US" sz="2400" dirty="0" smtClean="0"/>
              <a:t>statewide.</a:t>
            </a:r>
            <a:endParaRPr lang="en-US" sz="2400" dirty="0"/>
          </a:p>
          <a:p>
            <a:r>
              <a:rPr lang="en-US" sz="2800" b="1" dirty="0" smtClean="0"/>
              <a:t>MassHealth </a:t>
            </a:r>
            <a:r>
              <a:rPr lang="en-US" sz="2800" b="1" dirty="0"/>
              <a:t>Mass </a:t>
            </a:r>
            <a:r>
              <a:rPr lang="en-US" sz="2800" b="1" dirty="0" smtClean="0"/>
              <a:t>Mailing </a:t>
            </a:r>
            <a:endParaRPr lang="en-US" sz="2800" b="1" dirty="0"/>
          </a:p>
          <a:p>
            <a:pPr lvl="1"/>
            <a:r>
              <a:rPr lang="en-US" sz="2400" dirty="0"/>
              <a:t>In June, MassHealth conducted a mass mailing to approximately </a:t>
            </a:r>
            <a:r>
              <a:rPr lang="en-US" sz="2400" dirty="0" smtClean="0"/>
              <a:t>18,000 </a:t>
            </a:r>
            <a:r>
              <a:rPr lang="en-US" sz="2400" dirty="0"/>
              <a:t>One Care </a:t>
            </a:r>
            <a:r>
              <a:rPr lang="en-US" sz="2400" dirty="0" smtClean="0"/>
              <a:t>enrollees. </a:t>
            </a:r>
            <a:endParaRPr lang="en-US" sz="2400" dirty="0"/>
          </a:p>
          <a:p>
            <a:r>
              <a:rPr lang="en-US" sz="2800" b="1" dirty="0"/>
              <a:t>Networking</a:t>
            </a:r>
          </a:p>
          <a:p>
            <a:pPr lvl="1"/>
            <a:r>
              <a:rPr lang="en-US" sz="2400" dirty="0"/>
              <a:t>OCO staff </a:t>
            </a:r>
            <a:r>
              <a:rPr lang="en-US" sz="2400" dirty="0" smtClean="0"/>
              <a:t>engages in ‘boots on the ground’ outreach </a:t>
            </a:r>
            <a:r>
              <a:rPr lang="en-US" sz="2400" dirty="0"/>
              <a:t>to </a:t>
            </a:r>
            <a:r>
              <a:rPr lang="en-US" sz="2400" dirty="0" smtClean="0"/>
              <a:t>a diverse range of community organizations </a:t>
            </a:r>
            <a:r>
              <a:rPr lang="en-US" sz="2400" dirty="0"/>
              <a:t>in </a:t>
            </a:r>
            <a:r>
              <a:rPr lang="en-US" sz="2400" dirty="0" smtClean="0"/>
              <a:t>order to </a:t>
            </a:r>
            <a:r>
              <a:rPr lang="en-US" sz="2400" dirty="0"/>
              <a:t>build </a:t>
            </a:r>
            <a:r>
              <a:rPr lang="en-US" sz="2400" dirty="0" smtClean="0"/>
              <a:t>relationships with community and health care organizations and to expand awareness of OCO services.</a:t>
            </a:r>
            <a:endParaRPr lang="en-US" sz="2400" dirty="0"/>
          </a:p>
          <a:p>
            <a:pPr algn="l"/>
            <a:endParaRPr lang="en-US" b="1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657680" y="5934449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02306" y="5969000"/>
            <a:ext cx="7305900" cy="2794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dirty="0" smtClean="0"/>
              <a:t>One Care Ombudsman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26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Outreach Strategy </a:t>
            </a:r>
            <a:r>
              <a:rPr lang="en-US" sz="3200" dirty="0" smtClean="0"/>
              <a:t>(</a:t>
            </a:r>
            <a:r>
              <a:rPr lang="en-US" sz="3200" dirty="0" err="1" smtClean="0"/>
              <a:t>con’t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295401" y="1890843"/>
            <a:ext cx="9978188" cy="4270113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Follow up Calls</a:t>
            </a:r>
          </a:p>
          <a:p>
            <a:pPr lvl="1"/>
            <a:r>
              <a:rPr lang="en-US" sz="2400" dirty="0" smtClean="0"/>
              <a:t>OCO staff routinely conduct follow up calls with organizations on its community networking list in order to keep their OCO materials stocked and up-to-date, identify additional organizations which could benefit from an OCO presentation, and inquire about future OCO presentations in the event of staff turn-over. </a:t>
            </a:r>
          </a:p>
          <a:p>
            <a:pPr algn="l"/>
            <a:r>
              <a:rPr lang="en-US" sz="2800" b="1" dirty="0" smtClean="0"/>
              <a:t>Media</a:t>
            </a:r>
          </a:p>
          <a:p>
            <a:pPr lvl="1"/>
            <a:r>
              <a:rPr lang="en-US" sz="2400" dirty="0" smtClean="0"/>
              <a:t>OCO staff have successfully secured participation in five public broadcast recordings regarding One Care/One Care Ombudsman Office.</a:t>
            </a:r>
            <a:endParaRPr lang="en-US" sz="2400" b="1" dirty="0" smtClean="0"/>
          </a:p>
          <a:p>
            <a:pPr algn="l"/>
            <a:endParaRPr lang="en-US" b="1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657680" y="5934449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02306" y="5969000"/>
            <a:ext cx="7305900" cy="2794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dirty="0" smtClean="0"/>
              <a:t>One Care Ombudsman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70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62049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Outreach </a:t>
            </a:r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Activities</a:t>
            </a:r>
            <a:endParaRPr lang="en-US" sz="2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90843"/>
            <a:ext cx="9601196" cy="3853465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Start-up: Launched a website: </a:t>
            </a:r>
            <a:r>
              <a:rPr lang="en-US" dirty="0" smtClean="0">
                <a:latin typeface="Calibri" panose="020F0502020204030204" pitchFamily="34" charset="0"/>
                <a:hlinkClick r:id="rId2"/>
              </a:rPr>
              <a:t>http://www.onecareombuds.org</a:t>
            </a:r>
            <a:r>
              <a:rPr lang="en-US" dirty="0" smtClean="0">
                <a:latin typeface="Calibri" panose="020F0502020204030204" pitchFamily="34" charset="0"/>
              </a:rPr>
              <a:t> and Facebook page, conducted a mass mailing to cross disability and health care organizations statewide, </a:t>
            </a:r>
            <a:r>
              <a:rPr lang="en-US" dirty="0" smtClean="0"/>
              <a:t>initiated a mass mailing through MassHealth to </a:t>
            </a:r>
            <a:r>
              <a:rPr lang="en-US" dirty="0" smtClean="0">
                <a:latin typeface="Calibri" panose="020F0502020204030204" pitchFamily="34" charset="0"/>
              </a:rPr>
              <a:t>One Care enrollees.</a:t>
            </a:r>
          </a:p>
          <a:p>
            <a:r>
              <a:rPr lang="en-US" dirty="0"/>
              <a:t>To </a:t>
            </a:r>
            <a:r>
              <a:rPr lang="en-US" dirty="0" smtClean="0"/>
              <a:t>address </a:t>
            </a:r>
            <a:r>
              <a:rPr lang="en-US" dirty="0"/>
              <a:t>the need for increased community awareness regarding One Care and </a:t>
            </a:r>
            <a:r>
              <a:rPr lang="en-US" dirty="0" smtClean="0"/>
              <a:t>provide a </a:t>
            </a:r>
            <a:r>
              <a:rPr lang="en-US" dirty="0"/>
              <a:t>context for </a:t>
            </a:r>
            <a:r>
              <a:rPr lang="en-US" dirty="0" smtClean="0"/>
              <a:t>OCO service presentations, </a:t>
            </a:r>
            <a:r>
              <a:rPr lang="en-US" dirty="0"/>
              <a:t>the OCO </a:t>
            </a:r>
            <a:r>
              <a:rPr lang="en-US" dirty="0" smtClean="0"/>
              <a:t>and  MassHealth One </a:t>
            </a:r>
            <a:r>
              <a:rPr lang="en-US" dirty="0"/>
              <a:t>Care </a:t>
            </a:r>
            <a:r>
              <a:rPr lang="en-US" dirty="0" smtClean="0"/>
              <a:t>worked together to </a:t>
            </a:r>
            <a:r>
              <a:rPr lang="en-US" dirty="0"/>
              <a:t>create </a:t>
            </a:r>
            <a:r>
              <a:rPr lang="en-US" dirty="0" smtClean="0"/>
              <a:t>a joint-presentation which describes One </a:t>
            </a:r>
            <a:r>
              <a:rPr lang="en-US" dirty="0"/>
              <a:t>Care </a:t>
            </a:r>
            <a:r>
              <a:rPr lang="en-US" dirty="0" smtClean="0"/>
              <a:t>health services as </a:t>
            </a:r>
            <a:r>
              <a:rPr lang="en-US" dirty="0"/>
              <a:t>a segue to </a:t>
            </a:r>
            <a:r>
              <a:rPr lang="en-US" dirty="0" smtClean="0"/>
              <a:t>understanding OCO </a:t>
            </a:r>
            <a:r>
              <a:rPr lang="en-US" dirty="0"/>
              <a:t>services. To-date, two dual presentations have been conducted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9228" y="5933831"/>
            <a:ext cx="542697" cy="279400"/>
          </a:xfrm>
        </p:spPr>
        <p:txBody>
          <a:bodyPr/>
          <a:lstStyle/>
          <a:p>
            <a:pPr algn="l"/>
            <a:fld id="{E97799C9-84D9-46D2-A11E-BCF8A720529D}" type="slidenum">
              <a:rPr lang="en-US" smtClean="0"/>
              <a:pPr algn="l"/>
              <a:t>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02306" y="5969000"/>
            <a:ext cx="7305900" cy="2794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dirty="0" smtClean="0"/>
              <a:t>One Care Ombudsman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8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Outreach Activities </a:t>
            </a:r>
            <a:r>
              <a:rPr lang="en-US" sz="2200" dirty="0" smtClean="0">
                <a:latin typeface="Calibri" panose="020F0502020204030204" pitchFamily="34" charset="0"/>
              </a:rPr>
              <a:t>(continued</a:t>
            </a:r>
            <a:r>
              <a:rPr lang="en-US" sz="2200" dirty="0">
                <a:latin typeface="Calibri" panose="020F0502020204030204" pitchFamily="34" charset="0"/>
              </a:rPr>
              <a:t>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90843"/>
            <a:ext cx="9601196" cy="3220419"/>
          </a:xfrm>
        </p:spPr>
        <p:txBody>
          <a:bodyPr>
            <a:normAutofit/>
          </a:bodyPr>
          <a:lstStyle/>
          <a:p>
            <a:r>
              <a:rPr lang="en-US" dirty="0"/>
              <a:t>Conducted outreach to over twenty community organizations including; Spanish speaking community groups, Asian community groups, </a:t>
            </a:r>
            <a:r>
              <a:rPr lang="en-US" dirty="0" err="1"/>
              <a:t>CILs</a:t>
            </a:r>
            <a:r>
              <a:rPr lang="en-US" dirty="0"/>
              <a:t>, </a:t>
            </a:r>
            <a:r>
              <a:rPr lang="en-US" dirty="0" err="1" smtClean="0"/>
              <a:t>GLBTQ</a:t>
            </a:r>
            <a:r>
              <a:rPr lang="en-US" dirty="0" smtClean="0"/>
              <a:t> and homeless </a:t>
            </a:r>
            <a:r>
              <a:rPr lang="en-US" dirty="0"/>
              <a:t>organizations.</a:t>
            </a:r>
          </a:p>
          <a:p>
            <a:r>
              <a:rPr lang="en-US" dirty="0" err="1" smtClean="0"/>
              <a:t>HCFA’s</a:t>
            </a:r>
            <a:r>
              <a:rPr lang="en-US" dirty="0" smtClean="0"/>
              <a:t> </a:t>
            </a:r>
            <a:r>
              <a:rPr lang="en-US" dirty="0"/>
              <a:t>outreach staff responded to [more than] 100 requests for information regarding the program and its services in Spanish and Portuguese.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6448" y="5934140"/>
            <a:ext cx="542697" cy="279400"/>
          </a:xfrm>
        </p:spPr>
        <p:txBody>
          <a:bodyPr/>
          <a:lstStyle/>
          <a:p>
            <a:fld id="{E97799C9-84D9-46D2-A11E-BCF8A720529D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02306" y="5969000"/>
            <a:ext cx="7305900" cy="2794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dirty="0" smtClean="0"/>
              <a:t>One Care Ombudsman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01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978</TotalTime>
  <Words>1094</Words>
  <Application>Microsoft Office PowerPoint</Application>
  <PresentationFormat>Custom</PresentationFormat>
  <Paragraphs>141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Organic</vt:lpstr>
      <vt:lpstr>PowerPoint Presentation</vt:lpstr>
      <vt:lpstr>OCO Outreach</vt:lpstr>
      <vt:lpstr>OCO Outreach (continued)</vt:lpstr>
      <vt:lpstr>OCO Outreach (continued)</vt:lpstr>
      <vt:lpstr>Outreach Strategy</vt:lpstr>
      <vt:lpstr>Outreach Strategy (con’t)</vt:lpstr>
      <vt:lpstr>Outreach Strategy (con’t)</vt:lpstr>
      <vt:lpstr>Outreach Activities</vt:lpstr>
      <vt:lpstr>Outreach Activities (continued)</vt:lpstr>
      <vt:lpstr>Outreach Activities (continued)</vt:lpstr>
      <vt:lpstr>Cultural Competency</vt:lpstr>
      <vt:lpstr>OCO Impact</vt:lpstr>
      <vt:lpstr>OCO Impact (continued)</vt:lpstr>
      <vt:lpstr>OCO Impact (continued)</vt:lpstr>
      <vt:lpstr>OCO Impact (continued)</vt:lpstr>
      <vt:lpstr>OCO Services</vt:lpstr>
      <vt:lpstr>Themes</vt:lpstr>
      <vt:lpstr>Themes (continued)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Maureen Bingham</dc:creator>
  <cp:lastModifiedBy>Jenna</cp:lastModifiedBy>
  <cp:revision>105</cp:revision>
  <dcterms:created xsi:type="dcterms:W3CDTF">2015-01-29T11:26:30Z</dcterms:created>
  <dcterms:modified xsi:type="dcterms:W3CDTF">2017-10-30T14:20:27Z</dcterms:modified>
</cp:coreProperties>
</file>