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75" r:id="rId4"/>
    <p:sldId id="279" r:id="rId5"/>
    <p:sldId id="277" r:id="rId6"/>
    <p:sldId id="280" r:id="rId7"/>
    <p:sldId id="27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t Pusch" initials="bdp" lastIdx="11" clrIdx="0">
    <p:extLst/>
  </p:cmAuthor>
  <p:cmAuthor id="2" name="Billy G" initials="BG"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5" d="100"/>
          <a:sy n="125" d="100"/>
        </p:scale>
        <p:origin x="528" y="9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a:xfrm>
            <a:off x="2019298" y="5037663"/>
            <a:ext cx="3910976" cy="279400"/>
          </a:xfrm>
        </p:spPr>
        <p:txBody>
          <a:bodyPr/>
          <a:lstStyle/>
          <a:p>
            <a:endParaRPr lang="en-US" dirty="0"/>
          </a:p>
        </p:txBody>
      </p:sp>
      <p:sp>
        <p:nvSpPr>
          <p:cNvPr id="6" name="Slide Number Placeholder 5"/>
          <p:cNvSpPr>
            <a:spLocks noGrp="1"/>
          </p:cNvSpPr>
          <p:nvPr>
            <p:ph type="sldNum" sz="quarter" idx="12"/>
          </p:nvPr>
        </p:nvSpPr>
        <p:spPr>
          <a:xfrm>
            <a:off x="6717676" y="5037663"/>
            <a:ext cx="413375"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7617"/>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4415" y="775100"/>
            <a:ext cx="7200897" cy="656886"/>
          </a:xfrm>
        </p:spPr>
        <p:txBody>
          <a:bodyPr/>
          <a:lstStyle/>
          <a:p>
            <a:r>
              <a:rPr lang="en-US" dirty="0"/>
              <a:t>Click to edit Master title style</a:t>
            </a:r>
          </a:p>
        </p:txBody>
      </p:sp>
      <p:sp>
        <p:nvSpPr>
          <p:cNvPr id="3" name="Content Placeholder 2"/>
          <p:cNvSpPr>
            <a:spLocks noGrp="1"/>
          </p:cNvSpPr>
          <p:nvPr>
            <p:ph idx="1"/>
          </p:nvPr>
        </p:nvSpPr>
        <p:spPr>
          <a:xfrm>
            <a:off x="971551" y="2018581"/>
            <a:ext cx="7200897" cy="385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10/26/2017</a:t>
            </a:fld>
            <a:endParaRPr lang="en-US" dirty="0"/>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63306" y="3886199"/>
            <a:ext cx="5365630" cy="1320802"/>
          </a:xfrm>
        </p:spPr>
        <p:txBody>
          <a:bodyPr>
            <a:normAutofit/>
          </a:bodyPr>
          <a:lstStyle/>
          <a:p>
            <a:r>
              <a:rPr lang="en-US" sz="2800" dirty="0">
                <a:latin typeface="Calibri" panose="020F0502020204030204" pitchFamily="34" charset="0"/>
              </a:rPr>
              <a:t>One Care Implementation Council </a:t>
            </a:r>
          </a:p>
          <a:p>
            <a:r>
              <a:rPr lang="en-US" sz="2800" dirty="0">
                <a:latin typeface="Calibri" panose="020F0502020204030204" pitchFamily="34" charset="0"/>
              </a:rPr>
              <a:t>3-18-16</a:t>
            </a:r>
          </a:p>
        </p:txBody>
      </p:sp>
      <p:pic>
        <p:nvPicPr>
          <p:cNvPr id="6" name="Picture 5"/>
          <p:cNvPicPr>
            <a:picLocks noChangeAspect="1"/>
          </p:cNvPicPr>
          <p:nvPr/>
        </p:nvPicPr>
        <p:blipFill>
          <a:blip r:embed="rId2"/>
          <a:stretch>
            <a:fillRect/>
          </a:stretch>
        </p:blipFill>
        <p:spPr>
          <a:xfrm>
            <a:off x="2088573" y="1561489"/>
            <a:ext cx="5060372" cy="1871834"/>
          </a:xfrm>
          <a:prstGeom prst="rect">
            <a:avLst/>
          </a:prstGeom>
        </p:spPr>
      </p:pic>
      <p:sp>
        <p:nvSpPr>
          <p:cNvPr id="7" name="Subtitle 2"/>
          <p:cNvSpPr txBox="1">
            <a:spLocks/>
          </p:cNvSpPr>
          <p:nvPr/>
        </p:nvSpPr>
        <p:spPr>
          <a:xfrm>
            <a:off x="1935944" y="3098942"/>
            <a:ext cx="5365630" cy="477691"/>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US" dirty="0">
                <a:latin typeface="Calibri" panose="020F0502020204030204" pitchFamily="34" charset="0"/>
              </a:rPr>
              <a:t>OCO Activities Overview: Oct-Dec 2015</a:t>
            </a:r>
          </a:p>
        </p:txBody>
      </p:sp>
    </p:spTree>
    <p:extLst>
      <p:ext uri="{BB962C8B-B14F-4D97-AF65-F5344CB8AC3E}">
        <p14:creationId xmlns:p14="http://schemas.microsoft.com/office/powerpoint/2010/main" val="383816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415" y="660799"/>
            <a:ext cx="7200897" cy="656886"/>
          </a:xfrm>
        </p:spPr>
        <p:txBody>
          <a:bodyPr>
            <a:normAutofit/>
          </a:bodyPr>
          <a:lstStyle/>
          <a:p>
            <a:r>
              <a:rPr lang="en-US" sz="3200" b="1" dirty="0">
                <a:latin typeface="Calibri" panose="020F0502020204030204" pitchFamily="34" charset="0"/>
              </a:rPr>
              <a:t>Inquiry</a:t>
            </a:r>
            <a:r>
              <a:rPr lang="en-US" sz="3200" dirty="0">
                <a:latin typeface="Calibri" panose="020F0502020204030204" pitchFamily="34" charset="0"/>
              </a:rPr>
              <a:t> Themes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1957169"/>
              </p:ext>
            </p:extLst>
          </p:nvPr>
        </p:nvGraphicFramePr>
        <p:xfrm>
          <a:off x="584614" y="1387156"/>
          <a:ext cx="8034732" cy="3973558"/>
        </p:xfrm>
        <a:graphic>
          <a:graphicData uri="http://schemas.openxmlformats.org/drawingml/2006/table">
            <a:tbl>
              <a:tblPr firstRow="1" bandRow="1">
                <a:tableStyleId>{5C22544A-7EE6-4342-B048-85BDC9FD1C3A}</a:tableStyleId>
              </a:tblPr>
              <a:tblGrid>
                <a:gridCol w="3717222">
                  <a:extLst>
                    <a:ext uri="{9D8B030D-6E8A-4147-A177-3AD203B41FA5}">
                      <a16:colId xmlns:a16="http://schemas.microsoft.com/office/drawing/2014/main" xmlns="" val="20000"/>
                    </a:ext>
                  </a:extLst>
                </a:gridCol>
                <a:gridCol w="1745673">
                  <a:extLst>
                    <a:ext uri="{9D8B030D-6E8A-4147-A177-3AD203B41FA5}">
                      <a16:colId xmlns:a16="http://schemas.microsoft.com/office/drawing/2014/main" xmlns="" val="20001"/>
                    </a:ext>
                  </a:extLst>
                </a:gridCol>
                <a:gridCol w="1745673">
                  <a:extLst>
                    <a:ext uri="{9D8B030D-6E8A-4147-A177-3AD203B41FA5}">
                      <a16:colId xmlns:a16="http://schemas.microsoft.com/office/drawing/2014/main" xmlns="" val="20002"/>
                    </a:ext>
                  </a:extLst>
                </a:gridCol>
                <a:gridCol w="826164">
                  <a:extLst>
                    <a:ext uri="{9D8B030D-6E8A-4147-A177-3AD203B41FA5}">
                      <a16:colId xmlns:a16="http://schemas.microsoft.com/office/drawing/2014/main" xmlns="" val="20003"/>
                    </a:ext>
                  </a:extLst>
                </a:gridCol>
              </a:tblGrid>
              <a:tr h="618289">
                <a:tc>
                  <a:txBody>
                    <a:bodyPr/>
                    <a:lstStyle/>
                    <a:p>
                      <a:r>
                        <a:rPr lang="en-US" sz="1600" b="0" dirty="0">
                          <a:latin typeface="Calibri" panose="020F0502020204030204" pitchFamily="34" charset="0"/>
                        </a:rPr>
                        <a:t>Theme</a:t>
                      </a:r>
                    </a:p>
                  </a:txBody>
                  <a:tcPr>
                    <a:solidFill>
                      <a:schemeClr val="accent1"/>
                    </a:solidFill>
                  </a:tcPr>
                </a:tc>
                <a:tc>
                  <a:txBody>
                    <a:bodyPr/>
                    <a:lstStyle/>
                    <a:p>
                      <a:pPr algn="ctr"/>
                      <a:r>
                        <a:rPr lang="en-US" sz="1600" b="0" dirty="0">
                          <a:latin typeface="Calibri" panose="020F0502020204030204" pitchFamily="34" charset="0"/>
                        </a:rPr>
                        <a:t>Previous cases (04/14</a:t>
                      </a:r>
                      <a:r>
                        <a:rPr lang="en-US" sz="1600" b="0" baseline="0" dirty="0">
                          <a:latin typeface="Calibri" panose="020F0502020204030204" pitchFamily="34" charset="0"/>
                        </a:rPr>
                        <a:t> – 09/15)</a:t>
                      </a:r>
                      <a:endParaRPr lang="en-US" sz="1600" b="0" dirty="0">
                        <a:latin typeface="Calibri" panose="020F0502020204030204" pitchFamily="34" charset="0"/>
                      </a:endParaRPr>
                    </a:p>
                  </a:txBody>
                  <a:tcPr>
                    <a:solidFill>
                      <a:schemeClr val="accent1"/>
                    </a:solidFill>
                  </a:tcPr>
                </a:tc>
                <a:tc>
                  <a:txBody>
                    <a:bodyPr/>
                    <a:lstStyle/>
                    <a:p>
                      <a:pPr algn="ctr"/>
                      <a:r>
                        <a:rPr lang="en-US" sz="1600" b="0" dirty="0">
                          <a:latin typeface="Calibri" panose="020F0502020204030204" pitchFamily="34" charset="0"/>
                        </a:rPr>
                        <a:t># of new cases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latin typeface="Calibri" panose="020F0502020204030204" pitchFamily="34" charset="0"/>
                        </a:rPr>
                        <a:t>(10/15 – 12/15)</a:t>
                      </a:r>
                    </a:p>
                  </a:txBody>
                  <a:tcPr>
                    <a:solidFill>
                      <a:schemeClr val="accent1"/>
                    </a:solidFill>
                  </a:tcPr>
                </a:tc>
                <a:tc>
                  <a:txBody>
                    <a:bodyPr/>
                    <a:lstStyle/>
                    <a:p>
                      <a:pPr algn="ctr"/>
                      <a:r>
                        <a:rPr lang="en-US" sz="1600" b="0" dirty="0">
                          <a:latin typeface="Calibri" panose="020F0502020204030204" pitchFamily="34" charset="0"/>
                        </a:rPr>
                        <a:t>Total cases</a:t>
                      </a:r>
                    </a:p>
                  </a:txBody>
                  <a:tcPr>
                    <a:solidFill>
                      <a:schemeClr val="accent1"/>
                    </a:solidFill>
                  </a:tcPr>
                </a:tc>
                <a:extLst>
                  <a:ext uri="{0D108BD9-81ED-4DB2-BD59-A6C34878D82A}">
                    <a16:rowId xmlns:a16="http://schemas.microsoft.com/office/drawing/2014/main" xmlns="" val="10000"/>
                  </a:ext>
                </a:extLst>
              </a:tr>
              <a:tr h="346263">
                <a:tc>
                  <a:txBody>
                    <a:bodyPr/>
                    <a:lstStyle/>
                    <a:p>
                      <a:r>
                        <a:rPr lang="en-US" sz="1600" baseline="0" dirty="0">
                          <a:latin typeface="Calibri" panose="020F0502020204030204" pitchFamily="34" charset="0"/>
                        </a:rPr>
                        <a:t>Eligibility</a:t>
                      </a:r>
                      <a:endParaRPr lang="en-US" sz="1600" dirty="0">
                        <a:latin typeface="Calibri" panose="020F0502020204030204" pitchFamily="34" charset="0"/>
                      </a:endParaRPr>
                    </a:p>
                  </a:txBody>
                  <a:tcPr>
                    <a:solidFill>
                      <a:schemeClr val="accent1">
                        <a:lumMod val="40000"/>
                        <a:lumOff val="60000"/>
                      </a:schemeClr>
                    </a:solidFill>
                  </a:tcPr>
                </a:tc>
                <a:tc>
                  <a:txBody>
                    <a:bodyPr/>
                    <a:lstStyle/>
                    <a:p>
                      <a:pPr algn="ctr"/>
                      <a:r>
                        <a:rPr lang="en-US" sz="1600" dirty="0">
                          <a:latin typeface="Calibri" panose="020F0502020204030204" pitchFamily="34" charset="0"/>
                        </a:rPr>
                        <a:t>172</a:t>
                      </a:r>
                    </a:p>
                  </a:txBody>
                  <a:tcPr>
                    <a:solidFill>
                      <a:schemeClr val="accent1">
                        <a:lumMod val="40000"/>
                        <a:lumOff val="60000"/>
                      </a:schemeClr>
                    </a:solidFill>
                  </a:tcPr>
                </a:tc>
                <a:tc>
                  <a:txBody>
                    <a:bodyPr/>
                    <a:lstStyle/>
                    <a:p>
                      <a:pPr algn="ctr"/>
                      <a:r>
                        <a:rPr lang="en-US" sz="1600" dirty="0">
                          <a:latin typeface="Calibri" panose="020F0502020204030204" pitchFamily="34" charset="0"/>
                        </a:rPr>
                        <a:t>16</a:t>
                      </a:r>
                    </a:p>
                  </a:txBody>
                  <a:tcPr>
                    <a:solidFill>
                      <a:schemeClr val="accent1">
                        <a:lumMod val="40000"/>
                        <a:lumOff val="60000"/>
                      </a:schemeClr>
                    </a:solidFill>
                  </a:tcPr>
                </a:tc>
                <a:tc>
                  <a:txBody>
                    <a:bodyPr/>
                    <a:lstStyle/>
                    <a:p>
                      <a:pPr algn="ctr"/>
                      <a:r>
                        <a:rPr lang="en-US" sz="1600" b="1" dirty="0">
                          <a:latin typeface="Calibri" panose="020F0502020204030204" pitchFamily="34" charset="0"/>
                        </a:rPr>
                        <a:t>188</a:t>
                      </a:r>
                    </a:p>
                  </a:txBody>
                  <a:tcPr>
                    <a:solidFill>
                      <a:schemeClr val="accent1">
                        <a:lumMod val="40000"/>
                        <a:lumOff val="60000"/>
                      </a:schemeClr>
                    </a:solidFill>
                  </a:tcPr>
                </a:tc>
                <a:extLst>
                  <a:ext uri="{0D108BD9-81ED-4DB2-BD59-A6C34878D82A}">
                    <a16:rowId xmlns:a16="http://schemas.microsoft.com/office/drawing/2014/main" xmlns="" val="10001"/>
                  </a:ext>
                </a:extLst>
              </a:tr>
              <a:tr h="1545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solidFill>
                      <a:schemeClr val="accent1">
                        <a:lumMod val="20000"/>
                        <a:lumOff val="80000"/>
                      </a:schemeClr>
                    </a:solidFill>
                  </a:tcPr>
                </a:tc>
                <a:tc>
                  <a:txBody>
                    <a:bodyPr/>
                    <a:lstStyle/>
                    <a:p>
                      <a:endParaRPr lang="en-US" sz="800" dirty="0">
                        <a:latin typeface="Calibri" panose="020F0502020204030204" pitchFamily="34" charset="0"/>
                      </a:endParaRPr>
                    </a:p>
                  </a:txBody>
                  <a:tcPr>
                    <a:solidFill>
                      <a:schemeClr val="accent1">
                        <a:lumMod val="20000"/>
                        <a:lumOff val="80000"/>
                      </a:schemeClr>
                    </a:solidFill>
                  </a:tcPr>
                </a:tc>
                <a:tc>
                  <a:txBody>
                    <a:bodyPr/>
                    <a:lstStyle/>
                    <a:p>
                      <a:endParaRPr lang="en-US" sz="800" dirty="0">
                        <a:latin typeface="Calibri" panose="020F0502020204030204" pitchFamily="34" charset="0"/>
                      </a:endParaRPr>
                    </a:p>
                  </a:txBody>
                  <a:tcPr>
                    <a:solidFill>
                      <a:schemeClr val="accent1">
                        <a:lumMod val="20000"/>
                        <a:lumOff val="80000"/>
                      </a:schemeClr>
                    </a:solidFill>
                  </a:tcPr>
                </a:tc>
                <a:tc>
                  <a:txBody>
                    <a:bodyPr/>
                    <a:lstStyle/>
                    <a:p>
                      <a:endParaRPr lang="en-US" sz="800" dirty="0">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xmlns="" val="10002"/>
                  </a:ext>
                </a:extLst>
              </a:tr>
              <a:tr h="3462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Enrollment</a:t>
                      </a:r>
                    </a:p>
                  </a:txBody>
                  <a:tcPr>
                    <a:solidFill>
                      <a:schemeClr val="accent1">
                        <a:lumMod val="40000"/>
                        <a:lumOff val="60000"/>
                      </a:schemeClr>
                    </a:solidFill>
                  </a:tcPr>
                </a:tc>
                <a:tc>
                  <a:txBody>
                    <a:bodyPr/>
                    <a:lstStyle/>
                    <a:p>
                      <a:pPr algn="ctr"/>
                      <a:r>
                        <a:rPr lang="en-US" sz="1600" dirty="0">
                          <a:latin typeface="Calibri" panose="020F0502020204030204" pitchFamily="34" charset="0"/>
                        </a:rPr>
                        <a:t>169</a:t>
                      </a:r>
                    </a:p>
                  </a:txBody>
                  <a:tcPr>
                    <a:solidFill>
                      <a:schemeClr val="accent1">
                        <a:lumMod val="40000"/>
                        <a:lumOff val="60000"/>
                      </a:schemeClr>
                    </a:solidFill>
                  </a:tcPr>
                </a:tc>
                <a:tc>
                  <a:txBody>
                    <a:bodyPr/>
                    <a:lstStyle/>
                    <a:p>
                      <a:pPr algn="ctr"/>
                      <a:r>
                        <a:rPr lang="en-US" sz="1600" dirty="0">
                          <a:latin typeface="Calibri" panose="020F0502020204030204" pitchFamily="34" charset="0"/>
                        </a:rPr>
                        <a:t>26</a:t>
                      </a:r>
                    </a:p>
                  </a:txBody>
                  <a:tcPr>
                    <a:solidFill>
                      <a:schemeClr val="accent1">
                        <a:lumMod val="40000"/>
                        <a:lumOff val="60000"/>
                      </a:schemeClr>
                    </a:solidFill>
                  </a:tcPr>
                </a:tc>
                <a:tc>
                  <a:txBody>
                    <a:bodyPr/>
                    <a:lstStyle/>
                    <a:p>
                      <a:pPr algn="ctr"/>
                      <a:r>
                        <a:rPr lang="en-US" sz="1600" b="1" dirty="0">
                          <a:latin typeface="Calibri" panose="020F0502020204030204" pitchFamily="34" charset="0"/>
                        </a:rPr>
                        <a:t>195</a:t>
                      </a:r>
                    </a:p>
                  </a:txBody>
                  <a:tcPr>
                    <a:solidFill>
                      <a:schemeClr val="accent1">
                        <a:lumMod val="40000"/>
                        <a:lumOff val="60000"/>
                      </a:schemeClr>
                    </a:solidFill>
                  </a:tcPr>
                </a:tc>
                <a:extLst>
                  <a:ext uri="{0D108BD9-81ED-4DB2-BD59-A6C34878D82A}">
                    <a16:rowId xmlns:a16="http://schemas.microsoft.com/office/drawing/2014/main" xmlns="" val="10003"/>
                  </a:ext>
                </a:extLst>
              </a:tr>
              <a:tr h="156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solidFill>
                      <a:schemeClr val="accent1">
                        <a:lumMod val="20000"/>
                        <a:lumOff val="80000"/>
                      </a:schemeClr>
                    </a:solidFill>
                  </a:tcPr>
                </a:tc>
                <a:tc>
                  <a:txBody>
                    <a:bodyPr/>
                    <a:lstStyle/>
                    <a:p>
                      <a:endParaRPr lang="en-US" sz="800" dirty="0">
                        <a:latin typeface="Calibri" panose="020F0502020204030204" pitchFamily="34" charset="0"/>
                      </a:endParaRPr>
                    </a:p>
                  </a:txBody>
                  <a:tcPr>
                    <a:solidFill>
                      <a:schemeClr val="accent1">
                        <a:lumMod val="20000"/>
                        <a:lumOff val="80000"/>
                      </a:schemeClr>
                    </a:solidFill>
                  </a:tcPr>
                </a:tc>
                <a:tc>
                  <a:txBody>
                    <a:bodyPr/>
                    <a:lstStyle/>
                    <a:p>
                      <a:endParaRPr lang="en-US" sz="800" dirty="0">
                        <a:latin typeface="Calibri" panose="020F0502020204030204" pitchFamily="34" charset="0"/>
                      </a:endParaRPr>
                    </a:p>
                  </a:txBody>
                  <a:tcPr>
                    <a:solidFill>
                      <a:schemeClr val="accent1">
                        <a:lumMod val="20000"/>
                        <a:lumOff val="80000"/>
                      </a:schemeClr>
                    </a:solidFill>
                  </a:tcPr>
                </a:tc>
                <a:tc>
                  <a:txBody>
                    <a:bodyPr/>
                    <a:lstStyle/>
                    <a:p>
                      <a:endParaRPr lang="en-US" sz="800" dirty="0">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xmlns="" val="10004"/>
                  </a:ext>
                </a:extLst>
              </a:tr>
              <a:tr h="3044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Benefits/Access</a:t>
                      </a:r>
                    </a:p>
                  </a:txBody>
                  <a:tcPr>
                    <a:solidFill>
                      <a:schemeClr val="accent1">
                        <a:lumMod val="40000"/>
                        <a:lumOff val="60000"/>
                      </a:schemeClr>
                    </a:solidFill>
                  </a:tcPr>
                </a:tc>
                <a:tc>
                  <a:txBody>
                    <a:bodyPr/>
                    <a:lstStyle/>
                    <a:p>
                      <a:pPr algn="ctr"/>
                      <a:r>
                        <a:rPr lang="en-US" sz="1600" dirty="0">
                          <a:latin typeface="Calibri" panose="020F0502020204030204" pitchFamily="34" charset="0"/>
                        </a:rPr>
                        <a:t>282</a:t>
                      </a:r>
                    </a:p>
                  </a:txBody>
                  <a:tcPr>
                    <a:solidFill>
                      <a:schemeClr val="accent1">
                        <a:lumMod val="40000"/>
                        <a:lumOff val="60000"/>
                      </a:schemeClr>
                    </a:solidFill>
                  </a:tcPr>
                </a:tc>
                <a:tc>
                  <a:txBody>
                    <a:bodyPr/>
                    <a:lstStyle/>
                    <a:p>
                      <a:pPr algn="ctr"/>
                      <a:r>
                        <a:rPr lang="en-US" sz="1600" dirty="0">
                          <a:latin typeface="Calibri" panose="020F0502020204030204" pitchFamily="34" charset="0"/>
                        </a:rPr>
                        <a:t>69</a:t>
                      </a:r>
                    </a:p>
                  </a:txBody>
                  <a:tcPr>
                    <a:solidFill>
                      <a:schemeClr val="accent1">
                        <a:lumMod val="40000"/>
                        <a:lumOff val="60000"/>
                      </a:schemeClr>
                    </a:solidFill>
                  </a:tcPr>
                </a:tc>
                <a:tc>
                  <a:txBody>
                    <a:bodyPr/>
                    <a:lstStyle/>
                    <a:p>
                      <a:pPr algn="ctr"/>
                      <a:r>
                        <a:rPr lang="en-US" sz="1600" b="1" dirty="0">
                          <a:latin typeface="Calibri" panose="020F0502020204030204" pitchFamily="34" charset="0"/>
                        </a:rPr>
                        <a:t>351</a:t>
                      </a:r>
                    </a:p>
                  </a:txBody>
                  <a:tcPr>
                    <a:solidFill>
                      <a:schemeClr val="accent1">
                        <a:lumMod val="40000"/>
                        <a:lumOff val="60000"/>
                      </a:schemeClr>
                    </a:solidFill>
                  </a:tcPr>
                </a:tc>
                <a:extLst>
                  <a:ext uri="{0D108BD9-81ED-4DB2-BD59-A6C34878D82A}">
                    <a16:rowId xmlns:a16="http://schemas.microsoft.com/office/drawing/2014/main" xmlns="" val="10005"/>
                  </a:ext>
                </a:extLst>
              </a:tr>
              <a:tr h="3462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Highlights: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One Care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Benefits Coverage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Plan Geographic Availability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Pharmacy/Provider Accessibility or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Medication Availability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Quality of Care/Clinical Issues</a:t>
                      </a:r>
                    </a:p>
                  </a:txBody>
                  <a:tcPr>
                    <a:solidFill>
                      <a:schemeClr val="accent1">
                        <a:lumMod val="20000"/>
                        <a:lumOff val="80000"/>
                      </a:schemeClr>
                    </a:solidFill>
                  </a:tcPr>
                </a:tc>
                <a:tc>
                  <a:txBody>
                    <a:bodyPr/>
                    <a:lstStyle/>
                    <a:p>
                      <a:pPr algn="ctr"/>
                      <a:endParaRPr lang="en-US" sz="1600" dirty="0">
                        <a:latin typeface="Calibri" panose="020F0502020204030204" pitchFamily="34" charset="0"/>
                      </a:endParaRPr>
                    </a:p>
                    <a:p>
                      <a:pPr algn="ctr"/>
                      <a:r>
                        <a:rPr lang="en-US" sz="1600" dirty="0">
                          <a:latin typeface="Calibri" panose="020F0502020204030204" pitchFamily="34" charset="0"/>
                        </a:rPr>
                        <a:t>107</a:t>
                      </a:r>
                    </a:p>
                    <a:p>
                      <a:pPr algn="ctr"/>
                      <a:r>
                        <a:rPr lang="en-US" sz="1600" dirty="0">
                          <a:latin typeface="Calibri" panose="020F0502020204030204" pitchFamily="34" charset="0"/>
                        </a:rPr>
                        <a:t>18</a:t>
                      </a:r>
                    </a:p>
                    <a:p>
                      <a:pPr algn="ctr"/>
                      <a:endParaRPr lang="en-US" sz="1600" dirty="0">
                        <a:latin typeface="Calibri" panose="020F0502020204030204" pitchFamily="34" charset="0"/>
                      </a:endParaRPr>
                    </a:p>
                    <a:p>
                      <a:pPr algn="ctr"/>
                      <a:r>
                        <a:rPr lang="en-US" sz="1600" dirty="0">
                          <a:latin typeface="Calibri" panose="020F0502020204030204" pitchFamily="34" charset="0"/>
                        </a:rPr>
                        <a:t>33</a:t>
                      </a:r>
                    </a:p>
                    <a:p>
                      <a:pPr algn="ctr"/>
                      <a:r>
                        <a:rPr lang="en-US" sz="1600" dirty="0">
                          <a:latin typeface="Calibri" panose="020F0502020204030204" pitchFamily="34" charset="0"/>
                        </a:rPr>
                        <a:t>19</a:t>
                      </a:r>
                    </a:p>
                  </a:txBody>
                  <a:tcPr>
                    <a:solidFill>
                      <a:schemeClr val="accent1">
                        <a:lumMod val="20000"/>
                        <a:lumOff val="80000"/>
                      </a:schemeClr>
                    </a:solidFill>
                  </a:tcPr>
                </a:tc>
                <a:tc>
                  <a:txBody>
                    <a:bodyPr/>
                    <a:lstStyle/>
                    <a:p>
                      <a:pPr algn="ctr"/>
                      <a:endParaRPr lang="en-US" sz="1600" dirty="0">
                        <a:latin typeface="Calibri" panose="020F0502020204030204" pitchFamily="34" charset="0"/>
                      </a:endParaRPr>
                    </a:p>
                    <a:p>
                      <a:pPr algn="ctr"/>
                      <a:r>
                        <a:rPr lang="en-US" sz="1600" dirty="0">
                          <a:latin typeface="Calibri" panose="020F0502020204030204" pitchFamily="34" charset="0"/>
                        </a:rPr>
                        <a:t>38</a:t>
                      </a:r>
                    </a:p>
                    <a:p>
                      <a:pPr algn="ctr"/>
                      <a:r>
                        <a:rPr lang="en-US" sz="1600" dirty="0">
                          <a:latin typeface="Calibri" panose="020F0502020204030204" pitchFamily="34" charset="0"/>
                        </a:rPr>
                        <a:t>19</a:t>
                      </a:r>
                    </a:p>
                    <a:p>
                      <a:pPr algn="ctr"/>
                      <a:endParaRPr lang="en-US" sz="1600" dirty="0">
                        <a:latin typeface="Calibri" panose="020F0502020204030204" pitchFamily="34" charset="0"/>
                      </a:endParaRPr>
                    </a:p>
                    <a:p>
                      <a:pPr algn="ctr"/>
                      <a:r>
                        <a:rPr lang="en-US" sz="1600" dirty="0">
                          <a:latin typeface="Calibri" panose="020F0502020204030204" pitchFamily="34" charset="0"/>
                        </a:rPr>
                        <a:t>0</a:t>
                      </a:r>
                    </a:p>
                    <a:p>
                      <a:pPr algn="ctr"/>
                      <a:r>
                        <a:rPr lang="en-US" sz="1600" dirty="0">
                          <a:latin typeface="Calibri" panose="020F0502020204030204" pitchFamily="34" charset="0"/>
                        </a:rPr>
                        <a:t>0</a:t>
                      </a:r>
                    </a:p>
                  </a:txBody>
                  <a:tcPr>
                    <a:solidFill>
                      <a:schemeClr val="accent1">
                        <a:lumMod val="20000"/>
                        <a:lumOff val="80000"/>
                      </a:schemeClr>
                    </a:solidFill>
                  </a:tcPr>
                </a:tc>
                <a:tc>
                  <a:txBody>
                    <a:bodyPr/>
                    <a:lstStyle/>
                    <a:p>
                      <a:pPr algn="ctr"/>
                      <a:endParaRPr lang="en-US" sz="1600" dirty="0">
                        <a:latin typeface="Calibri" panose="020F0502020204030204" pitchFamily="34" charset="0"/>
                      </a:endParaRPr>
                    </a:p>
                    <a:p>
                      <a:pPr algn="ctr"/>
                      <a:r>
                        <a:rPr lang="en-US" sz="1600" dirty="0">
                          <a:latin typeface="Calibri" panose="020F0502020204030204" pitchFamily="34" charset="0"/>
                        </a:rPr>
                        <a:t>145</a:t>
                      </a:r>
                    </a:p>
                    <a:p>
                      <a:pPr algn="ctr"/>
                      <a:r>
                        <a:rPr lang="en-US" sz="1600" dirty="0">
                          <a:latin typeface="Calibri" panose="020F0502020204030204" pitchFamily="34" charset="0"/>
                        </a:rPr>
                        <a:t>37</a:t>
                      </a:r>
                    </a:p>
                    <a:p>
                      <a:pPr algn="ctr"/>
                      <a:endParaRPr lang="en-US" sz="1600" dirty="0">
                        <a:latin typeface="Calibri" panose="020F0502020204030204" pitchFamily="34" charset="0"/>
                      </a:endParaRPr>
                    </a:p>
                    <a:p>
                      <a:pPr algn="ctr"/>
                      <a:r>
                        <a:rPr lang="en-US" sz="1600" dirty="0">
                          <a:latin typeface="Calibri" panose="020F0502020204030204" pitchFamily="34" charset="0"/>
                        </a:rPr>
                        <a:t>33</a:t>
                      </a:r>
                    </a:p>
                    <a:p>
                      <a:pPr algn="ctr"/>
                      <a:r>
                        <a:rPr lang="en-US" sz="1600" dirty="0">
                          <a:latin typeface="Calibri" panose="020F0502020204030204" pitchFamily="34" charset="0"/>
                        </a:rPr>
                        <a:t>19</a:t>
                      </a:r>
                    </a:p>
                  </a:txBody>
                  <a:tcPr>
                    <a:solidFill>
                      <a:schemeClr val="accent1">
                        <a:lumMod val="20000"/>
                        <a:lumOff val="80000"/>
                      </a:schemeClr>
                    </a:solidFill>
                  </a:tcPr>
                </a:tc>
                <a:extLst>
                  <a:ext uri="{0D108BD9-81ED-4DB2-BD59-A6C34878D82A}">
                    <a16:rowId xmlns:a16="http://schemas.microsoft.com/office/drawing/2014/main" xmlns="" val="10009"/>
                  </a:ext>
                </a:extLst>
              </a:tr>
              <a:tr h="346263">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solidFill>
                      <a:schemeClr val="accent1">
                        <a:lumMod val="20000"/>
                        <a:lumOff val="80000"/>
                      </a:schemeClr>
                    </a:solidFill>
                  </a:tcPr>
                </a:tc>
                <a:tc>
                  <a:txBody>
                    <a:bodyPr/>
                    <a:lstStyle/>
                    <a:p>
                      <a:pPr algn="ctr"/>
                      <a:endParaRPr lang="en-US" sz="1600" dirty="0">
                        <a:latin typeface="Calibri" panose="020F0502020204030204" pitchFamily="34" charset="0"/>
                      </a:endParaRPr>
                    </a:p>
                  </a:txBody>
                  <a:tcPr>
                    <a:solidFill>
                      <a:schemeClr val="accent1">
                        <a:lumMod val="20000"/>
                        <a:lumOff val="80000"/>
                      </a:schemeClr>
                    </a:solidFill>
                  </a:tcPr>
                </a:tc>
                <a:tc>
                  <a:txBody>
                    <a:bodyPr/>
                    <a:lstStyle/>
                    <a:p>
                      <a:endParaRPr lang="en-US" sz="1600" dirty="0">
                        <a:latin typeface="Calibri" panose="020F0502020204030204" pitchFamily="34" charset="0"/>
                      </a:endParaRPr>
                    </a:p>
                  </a:txBody>
                  <a:tcPr>
                    <a:solidFill>
                      <a:schemeClr val="accent1">
                        <a:lumMod val="20000"/>
                        <a:lumOff val="80000"/>
                      </a:schemeClr>
                    </a:solidFill>
                  </a:tcPr>
                </a:tc>
                <a:tc>
                  <a:txBody>
                    <a:bodyPr/>
                    <a:lstStyle/>
                    <a:p>
                      <a:endParaRPr lang="en-US" sz="1600" dirty="0">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xmlns="" val="10007"/>
                  </a:ext>
                </a:extLst>
              </a:tr>
            </a:tbl>
          </a:graphicData>
        </a:graphic>
      </p:graphicFrame>
      <p:pic>
        <p:nvPicPr>
          <p:cNvPr id="3" name="Picture 2"/>
          <p:cNvPicPr>
            <a:picLocks noChangeAspect="1"/>
          </p:cNvPicPr>
          <p:nvPr/>
        </p:nvPicPr>
        <p:blipFill>
          <a:blip r:embed="rId2"/>
          <a:stretch>
            <a:fillRect/>
          </a:stretch>
        </p:blipFill>
        <p:spPr>
          <a:xfrm>
            <a:off x="8364057" y="5913220"/>
            <a:ext cx="255289" cy="251990"/>
          </a:xfrm>
          <a:prstGeom prst="rect">
            <a:avLst/>
          </a:prstGeom>
        </p:spPr>
      </p:pic>
      <p:sp>
        <p:nvSpPr>
          <p:cNvPr id="4" name="TextBox 3"/>
          <p:cNvSpPr txBox="1"/>
          <p:nvPr/>
        </p:nvSpPr>
        <p:spPr>
          <a:xfrm>
            <a:off x="571498" y="5731438"/>
            <a:ext cx="7115439" cy="307777"/>
          </a:xfrm>
          <a:prstGeom prst="rect">
            <a:avLst/>
          </a:prstGeom>
          <a:noFill/>
        </p:spPr>
        <p:txBody>
          <a:bodyPr wrap="square" rtlCol="0">
            <a:spAutoFit/>
          </a:bodyPr>
          <a:lstStyle/>
          <a:p>
            <a:r>
              <a:rPr lang="en-US" sz="1400" dirty="0">
                <a:latin typeface="Calibri" panose="020F0502020204030204" pitchFamily="34" charset="0"/>
              </a:rPr>
              <a:t>Note: A single contact may present multiple inquiries and/or complaints</a:t>
            </a:r>
          </a:p>
        </p:txBody>
      </p:sp>
    </p:spTree>
    <p:extLst>
      <p:ext uri="{BB962C8B-B14F-4D97-AF65-F5344CB8AC3E}">
        <p14:creationId xmlns:p14="http://schemas.microsoft.com/office/powerpoint/2010/main" val="206607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415" y="619235"/>
            <a:ext cx="7200897" cy="656886"/>
          </a:xfrm>
        </p:spPr>
        <p:txBody>
          <a:bodyPr>
            <a:normAutofit/>
          </a:bodyPr>
          <a:lstStyle/>
          <a:p>
            <a:r>
              <a:rPr lang="en-US" sz="3200" b="1" dirty="0">
                <a:latin typeface="Calibri" panose="020F0502020204030204" pitchFamily="34" charset="0"/>
              </a:rPr>
              <a:t>Complaint</a:t>
            </a:r>
            <a:r>
              <a:rPr lang="en-US" sz="3200" dirty="0">
                <a:latin typeface="Calibri" panose="020F0502020204030204" pitchFamily="34" charset="0"/>
              </a:rPr>
              <a:t> Themes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2603403"/>
              </p:ext>
            </p:extLst>
          </p:nvPr>
        </p:nvGraphicFramePr>
        <p:xfrm>
          <a:off x="536863" y="1325882"/>
          <a:ext cx="8077200" cy="4388988"/>
        </p:xfrm>
        <a:graphic>
          <a:graphicData uri="http://schemas.openxmlformats.org/drawingml/2006/table">
            <a:tbl>
              <a:tblPr firstRow="1" bandRow="1">
                <a:tableStyleId>{5C22544A-7EE6-4342-B048-85BDC9FD1C3A}</a:tableStyleId>
              </a:tblPr>
              <a:tblGrid>
                <a:gridCol w="3366298">
                  <a:extLst>
                    <a:ext uri="{9D8B030D-6E8A-4147-A177-3AD203B41FA5}">
                      <a16:colId xmlns:a16="http://schemas.microsoft.com/office/drawing/2014/main" xmlns="" val="20000"/>
                    </a:ext>
                  </a:extLst>
                </a:gridCol>
                <a:gridCol w="1835770">
                  <a:extLst>
                    <a:ext uri="{9D8B030D-6E8A-4147-A177-3AD203B41FA5}">
                      <a16:colId xmlns:a16="http://schemas.microsoft.com/office/drawing/2014/main" xmlns="" val="20001"/>
                    </a:ext>
                  </a:extLst>
                </a:gridCol>
                <a:gridCol w="1835769">
                  <a:extLst>
                    <a:ext uri="{9D8B030D-6E8A-4147-A177-3AD203B41FA5}">
                      <a16:colId xmlns:a16="http://schemas.microsoft.com/office/drawing/2014/main" xmlns="" val="20002"/>
                    </a:ext>
                  </a:extLst>
                </a:gridCol>
                <a:gridCol w="1039363">
                  <a:extLst>
                    <a:ext uri="{9D8B030D-6E8A-4147-A177-3AD203B41FA5}">
                      <a16:colId xmlns:a16="http://schemas.microsoft.com/office/drawing/2014/main" xmlns="" val="20003"/>
                    </a:ext>
                  </a:extLst>
                </a:gridCol>
              </a:tblGrid>
              <a:tr h="573637">
                <a:tc>
                  <a:txBody>
                    <a:bodyPr/>
                    <a:lstStyle/>
                    <a:p>
                      <a:pPr>
                        <a:tabLst/>
                      </a:pPr>
                      <a:r>
                        <a:rPr lang="en-US" sz="1600" b="0" dirty="0">
                          <a:latin typeface="Calibri" panose="020F0502020204030204" pitchFamily="34" charset="0"/>
                        </a:rPr>
                        <a:t>Theme</a:t>
                      </a:r>
                    </a:p>
                  </a:txBody>
                  <a:tcPr>
                    <a:solidFill>
                      <a:schemeClr val="accent6"/>
                    </a:solidFill>
                  </a:tcPr>
                </a:tc>
                <a:tc>
                  <a:txBody>
                    <a:bodyPr/>
                    <a:lstStyle/>
                    <a:p>
                      <a:pPr algn="ctr">
                        <a:tabLst/>
                      </a:pPr>
                      <a:r>
                        <a:rPr lang="en-US" sz="1600" b="0" dirty="0">
                          <a:latin typeface="Calibri" panose="020F0502020204030204" pitchFamily="34" charset="0"/>
                        </a:rPr>
                        <a:t>Previous cases </a:t>
                      </a:r>
                    </a:p>
                    <a:p>
                      <a:pPr algn="ctr">
                        <a:tabLst/>
                      </a:pPr>
                      <a:r>
                        <a:rPr lang="en-US" sz="1600" b="0" dirty="0">
                          <a:latin typeface="Calibri" panose="020F0502020204030204" pitchFamily="34" charset="0"/>
                        </a:rPr>
                        <a:t>(04/14</a:t>
                      </a:r>
                      <a:r>
                        <a:rPr lang="en-US" sz="1600" b="0" baseline="0" dirty="0">
                          <a:latin typeface="Calibri" panose="020F0502020204030204" pitchFamily="34" charset="0"/>
                        </a:rPr>
                        <a:t> – 09/15)</a:t>
                      </a:r>
                      <a:endParaRPr lang="en-US" sz="1600" b="0" dirty="0">
                        <a:latin typeface="Calibri" panose="020F0502020204030204" pitchFamily="34" charset="0"/>
                      </a:endParaRPr>
                    </a:p>
                  </a:txBody>
                  <a:tcPr>
                    <a:solidFill>
                      <a:schemeClr val="accent6"/>
                    </a:solidFill>
                  </a:tcPr>
                </a:tc>
                <a:tc>
                  <a:txBody>
                    <a:bodyPr/>
                    <a:lstStyle/>
                    <a:p>
                      <a:pPr algn="ctr"/>
                      <a:r>
                        <a:rPr lang="en-US" sz="1600" b="0" dirty="0">
                          <a:latin typeface="Calibri" panose="020F0502020204030204" pitchFamily="34" charset="0"/>
                        </a:rPr>
                        <a:t># of new cases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latin typeface="Calibri" panose="020F0502020204030204" pitchFamily="34" charset="0"/>
                        </a:rPr>
                        <a:t>(10/15 – 12/15)</a:t>
                      </a:r>
                    </a:p>
                  </a:txBody>
                  <a:tcPr>
                    <a:solidFill>
                      <a:schemeClr val="accent6"/>
                    </a:solidFill>
                  </a:tcPr>
                </a:tc>
                <a:tc>
                  <a:txBody>
                    <a:bodyPr/>
                    <a:lstStyle/>
                    <a:p>
                      <a:pPr algn="ctr"/>
                      <a:r>
                        <a:rPr lang="en-US" sz="1600" b="0" dirty="0">
                          <a:latin typeface="Calibri" panose="020F0502020204030204" pitchFamily="34" charset="0"/>
                        </a:rPr>
                        <a:t>Total cases</a:t>
                      </a:r>
                    </a:p>
                  </a:txBody>
                  <a:tcPr>
                    <a:solidFill>
                      <a:schemeClr val="accent6"/>
                    </a:solidFill>
                  </a:tcPr>
                </a:tc>
                <a:extLst>
                  <a:ext uri="{0D108BD9-81ED-4DB2-BD59-A6C34878D82A}">
                    <a16:rowId xmlns:a16="http://schemas.microsoft.com/office/drawing/2014/main" xmlns="" val="10000"/>
                  </a:ext>
                </a:extLst>
              </a:tr>
              <a:tr h="3321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Benefits/Access</a:t>
                      </a:r>
                    </a:p>
                  </a:txBody>
                  <a:tcPr>
                    <a:solidFill>
                      <a:schemeClr val="accent6">
                        <a:lumMod val="40000"/>
                        <a:lumOff val="60000"/>
                      </a:schemeClr>
                    </a:solidFill>
                  </a:tcPr>
                </a:tc>
                <a:tc>
                  <a:txBody>
                    <a:bodyPr/>
                    <a:lstStyle/>
                    <a:p>
                      <a:pPr algn="ctr"/>
                      <a:r>
                        <a:rPr lang="en-US" sz="1600" dirty="0">
                          <a:latin typeface="Calibri" panose="020F0502020204030204" pitchFamily="34" charset="0"/>
                        </a:rPr>
                        <a:t>135</a:t>
                      </a:r>
                    </a:p>
                  </a:txBody>
                  <a:tcPr>
                    <a:solidFill>
                      <a:schemeClr val="accent6">
                        <a:lumMod val="40000"/>
                        <a:lumOff val="60000"/>
                      </a:schemeClr>
                    </a:solidFill>
                  </a:tcPr>
                </a:tc>
                <a:tc>
                  <a:txBody>
                    <a:bodyPr/>
                    <a:lstStyle/>
                    <a:p>
                      <a:pPr algn="ctr"/>
                      <a:r>
                        <a:rPr lang="en-US" sz="1600" dirty="0">
                          <a:latin typeface="Calibri" panose="020F0502020204030204" pitchFamily="34" charset="0"/>
                        </a:rPr>
                        <a:t>33</a:t>
                      </a:r>
                    </a:p>
                  </a:txBody>
                  <a:tcPr>
                    <a:solidFill>
                      <a:schemeClr val="accent6">
                        <a:lumMod val="40000"/>
                        <a:lumOff val="60000"/>
                      </a:schemeClr>
                    </a:solidFill>
                  </a:tcPr>
                </a:tc>
                <a:tc>
                  <a:txBody>
                    <a:bodyPr/>
                    <a:lstStyle/>
                    <a:p>
                      <a:pPr algn="ctr"/>
                      <a:r>
                        <a:rPr lang="en-US" sz="1600" b="1" dirty="0">
                          <a:latin typeface="Calibri" panose="020F0502020204030204" pitchFamily="34" charset="0"/>
                        </a:rPr>
                        <a:t>168</a:t>
                      </a:r>
                    </a:p>
                  </a:txBody>
                  <a:tcPr>
                    <a:solidFill>
                      <a:schemeClr val="accent6">
                        <a:lumMod val="40000"/>
                        <a:lumOff val="60000"/>
                      </a:schemeClr>
                    </a:solidFill>
                  </a:tcPr>
                </a:tc>
                <a:extLst>
                  <a:ext uri="{0D108BD9-81ED-4DB2-BD59-A6C34878D82A}">
                    <a16:rowId xmlns:a16="http://schemas.microsoft.com/office/drawing/2014/main" xmlns="" val="10001"/>
                  </a:ext>
                </a:extLst>
              </a:tr>
              <a:tr h="1348046">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Quality of Care/Clinical Issues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Transportation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Access to LTSS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Pharmacy/Provider Accessibility or Medication Issue</a:t>
                      </a:r>
                    </a:p>
                  </a:txBody>
                  <a:tcPr>
                    <a:solidFill>
                      <a:schemeClr val="accent6">
                        <a:lumMod val="20000"/>
                        <a:lumOff val="80000"/>
                      </a:schemeClr>
                    </a:solidFill>
                  </a:tcPr>
                </a:tc>
                <a:tc>
                  <a:txBody>
                    <a:bodyPr/>
                    <a:lstStyle/>
                    <a:p>
                      <a:pPr algn="ctr"/>
                      <a:endParaRPr lang="en-US" sz="400" dirty="0">
                        <a:latin typeface="Calibri" panose="020F0502020204030204" pitchFamily="34" charset="0"/>
                      </a:endParaRPr>
                    </a:p>
                    <a:p>
                      <a:pPr algn="ctr"/>
                      <a:r>
                        <a:rPr lang="en-US" sz="1600" dirty="0">
                          <a:latin typeface="Calibri" panose="020F0502020204030204" pitchFamily="34" charset="0"/>
                        </a:rPr>
                        <a:t>41</a:t>
                      </a:r>
                    </a:p>
                    <a:p>
                      <a:pPr algn="ctr"/>
                      <a:r>
                        <a:rPr lang="en-US" sz="1600" dirty="0">
                          <a:latin typeface="Calibri" panose="020F0502020204030204" pitchFamily="34" charset="0"/>
                        </a:rPr>
                        <a:t>17</a:t>
                      </a:r>
                    </a:p>
                    <a:p>
                      <a:pPr algn="ctr"/>
                      <a:r>
                        <a:rPr lang="en-US" sz="1600" dirty="0">
                          <a:latin typeface="Calibri" panose="020F0502020204030204" pitchFamily="34" charset="0"/>
                        </a:rPr>
                        <a:t>10</a:t>
                      </a:r>
                    </a:p>
                    <a:p>
                      <a:pPr algn="ctr"/>
                      <a:endParaRPr lang="en-US" sz="1600" dirty="0">
                        <a:latin typeface="Calibri" panose="020F0502020204030204" pitchFamily="34" charset="0"/>
                      </a:endParaRPr>
                    </a:p>
                    <a:p>
                      <a:pPr algn="ctr"/>
                      <a:r>
                        <a:rPr lang="en-US" sz="1600" dirty="0">
                          <a:latin typeface="Calibri" panose="020F0502020204030204" pitchFamily="34" charset="0"/>
                        </a:rPr>
                        <a:t>13</a:t>
                      </a:r>
                    </a:p>
                  </a:txBody>
                  <a:tcPr>
                    <a:solidFill>
                      <a:schemeClr val="accent6">
                        <a:lumMod val="20000"/>
                        <a:lumOff val="80000"/>
                      </a:schemeClr>
                    </a:solidFill>
                  </a:tcPr>
                </a:tc>
                <a:tc>
                  <a:txBody>
                    <a:bodyPr/>
                    <a:lstStyle/>
                    <a:p>
                      <a:pPr algn="ctr"/>
                      <a:endParaRPr lang="en-US" sz="400" dirty="0">
                        <a:latin typeface="Calibri" panose="020F0502020204030204" pitchFamily="34" charset="0"/>
                      </a:endParaRPr>
                    </a:p>
                    <a:p>
                      <a:pPr algn="ctr"/>
                      <a:r>
                        <a:rPr lang="en-US" sz="1600" dirty="0">
                          <a:latin typeface="Calibri" panose="020F0502020204030204" pitchFamily="34" charset="0"/>
                        </a:rPr>
                        <a:t>10</a:t>
                      </a:r>
                    </a:p>
                    <a:p>
                      <a:pPr algn="ctr"/>
                      <a:r>
                        <a:rPr lang="en-US" sz="1600" dirty="0">
                          <a:latin typeface="Calibri" panose="020F0502020204030204" pitchFamily="34" charset="0"/>
                        </a:rPr>
                        <a:t>10</a:t>
                      </a:r>
                    </a:p>
                    <a:p>
                      <a:pPr algn="ctr"/>
                      <a:r>
                        <a:rPr lang="en-US" sz="1600" dirty="0">
                          <a:latin typeface="Calibri" panose="020F0502020204030204" pitchFamily="34" charset="0"/>
                        </a:rPr>
                        <a:t>1</a:t>
                      </a:r>
                    </a:p>
                    <a:p>
                      <a:pPr algn="ctr"/>
                      <a:endParaRPr lang="en-US" sz="1600" dirty="0">
                        <a:latin typeface="Calibri" panose="020F0502020204030204" pitchFamily="34" charset="0"/>
                      </a:endParaRPr>
                    </a:p>
                    <a:p>
                      <a:pPr algn="ctr"/>
                      <a:r>
                        <a:rPr lang="en-US" sz="1600" dirty="0">
                          <a:latin typeface="Calibri" panose="020F0502020204030204" pitchFamily="34" charset="0"/>
                        </a:rPr>
                        <a:t>0</a:t>
                      </a:r>
                    </a:p>
                  </a:txBody>
                  <a:tcPr>
                    <a:solidFill>
                      <a:schemeClr val="accent6">
                        <a:lumMod val="20000"/>
                        <a:lumOff val="80000"/>
                      </a:schemeClr>
                    </a:solidFill>
                  </a:tcPr>
                </a:tc>
                <a:tc>
                  <a:txBody>
                    <a:bodyPr/>
                    <a:lstStyle/>
                    <a:p>
                      <a:pPr algn="ctr"/>
                      <a:endParaRPr lang="en-US" sz="400" dirty="0">
                        <a:latin typeface="Calibri" panose="020F0502020204030204" pitchFamily="34" charset="0"/>
                      </a:endParaRPr>
                    </a:p>
                    <a:p>
                      <a:pPr algn="ctr"/>
                      <a:r>
                        <a:rPr lang="en-US" sz="1600" dirty="0">
                          <a:latin typeface="Calibri" panose="020F0502020204030204" pitchFamily="34" charset="0"/>
                        </a:rPr>
                        <a:t>51</a:t>
                      </a:r>
                    </a:p>
                    <a:p>
                      <a:pPr algn="ctr"/>
                      <a:r>
                        <a:rPr lang="en-US" sz="1600" dirty="0">
                          <a:latin typeface="Calibri" panose="020F0502020204030204" pitchFamily="34" charset="0"/>
                        </a:rPr>
                        <a:t>27</a:t>
                      </a:r>
                    </a:p>
                    <a:p>
                      <a:pPr algn="ctr"/>
                      <a:r>
                        <a:rPr lang="en-US" sz="1600" dirty="0">
                          <a:latin typeface="Calibri" panose="020F0502020204030204" pitchFamily="34" charset="0"/>
                        </a:rPr>
                        <a:t>11</a:t>
                      </a:r>
                    </a:p>
                    <a:p>
                      <a:pPr algn="ctr"/>
                      <a:endParaRPr lang="en-US" sz="1600" dirty="0">
                        <a:latin typeface="Calibri" panose="020F0502020204030204" pitchFamily="34" charset="0"/>
                      </a:endParaRPr>
                    </a:p>
                    <a:p>
                      <a:pPr algn="ctr"/>
                      <a:r>
                        <a:rPr lang="en-US" sz="1600" dirty="0">
                          <a:latin typeface="Calibri" panose="020F0502020204030204" pitchFamily="34" charset="0"/>
                        </a:rPr>
                        <a:t>13</a:t>
                      </a:r>
                    </a:p>
                  </a:txBody>
                  <a:tcPr>
                    <a:solidFill>
                      <a:schemeClr val="accent6">
                        <a:lumMod val="20000"/>
                        <a:lumOff val="80000"/>
                      </a:schemeClr>
                    </a:solidFill>
                  </a:tcPr>
                </a:tc>
                <a:extLst>
                  <a:ext uri="{0D108BD9-81ED-4DB2-BD59-A6C34878D82A}">
                    <a16:rowId xmlns:a16="http://schemas.microsoft.com/office/drawing/2014/main" xmlns="" val="10002"/>
                  </a:ext>
                </a:extLst>
              </a:tr>
              <a:tr h="3321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Customer Service</a:t>
                      </a:r>
                    </a:p>
                  </a:txBody>
                  <a:tcPr>
                    <a:solidFill>
                      <a:schemeClr val="accent6">
                        <a:lumMod val="40000"/>
                        <a:lumOff val="60000"/>
                      </a:schemeClr>
                    </a:solidFill>
                  </a:tcPr>
                </a:tc>
                <a:tc>
                  <a:txBody>
                    <a:bodyPr/>
                    <a:lstStyle/>
                    <a:p>
                      <a:pPr algn="ctr"/>
                      <a:r>
                        <a:rPr lang="en-US" sz="1600" dirty="0">
                          <a:latin typeface="Calibri" panose="020F0502020204030204" pitchFamily="34" charset="0"/>
                        </a:rPr>
                        <a:t>59</a:t>
                      </a:r>
                    </a:p>
                  </a:txBody>
                  <a:tcPr>
                    <a:solidFill>
                      <a:schemeClr val="accent6">
                        <a:lumMod val="40000"/>
                        <a:lumOff val="60000"/>
                      </a:schemeClr>
                    </a:solidFill>
                  </a:tcPr>
                </a:tc>
                <a:tc>
                  <a:txBody>
                    <a:bodyPr/>
                    <a:lstStyle/>
                    <a:p>
                      <a:pPr algn="ctr"/>
                      <a:r>
                        <a:rPr lang="en-US" sz="1600" dirty="0">
                          <a:latin typeface="Calibri" panose="020F0502020204030204" pitchFamily="34" charset="0"/>
                        </a:rPr>
                        <a:t>30</a:t>
                      </a:r>
                    </a:p>
                  </a:txBody>
                  <a:tcPr>
                    <a:solidFill>
                      <a:schemeClr val="accent6">
                        <a:lumMod val="40000"/>
                        <a:lumOff val="60000"/>
                      </a:schemeClr>
                    </a:solidFill>
                  </a:tcPr>
                </a:tc>
                <a:tc>
                  <a:txBody>
                    <a:bodyPr/>
                    <a:lstStyle/>
                    <a:p>
                      <a:pPr algn="ctr"/>
                      <a:r>
                        <a:rPr lang="en-US" sz="1600" b="1" dirty="0">
                          <a:latin typeface="Calibri" panose="020F0502020204030204" pitchFamily="34" charset="0"/>
                        </a:rPr>
                        <a:t>89</a:t>
                      </a:r>
                    </a:p>
                  </a:txBody>
                  <a:tcPr>
                    <a:solidFill>
                      <a:schemeClr val="accent6">
                        <a:lumMod val="40000"/>
                        <a:lumOff val="60000"/>
                      </a:schemeClr>
                    </a:solidFill>
                  </a:tcPr>
                </a:tc>
                <a:extLst>
                  <a:ext uri="{0D108BD9-81ED-4DB2-BD59-A6C34878D82A}">
                    <a16:rowId xmlns:a16="http://schemas.microsoft.com/office/drawing/2014/main" xmlns="" val="10003"/>
                  </a:ext>
                </a:extLst>
              </a:tr>
              <a:tr h="13729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Interaction with Care Team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Sponsor/Plan/Pharmacy gave poor or rude customer service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OC Plan Member Services Center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Appointment Scheduling</a:t>
                      </a:r>
                    </a:p>
                  </a:txBody>
                  <a:tcPr>
                    <a:solidFill>
                      <a:schemeClr val="accent6">
                        <a:lumMod val="20000"/>
                        <a:lumOff val="80000"/>
                      </a:schemeClr>
                    </a:solidFill>
                  </a:tcPr>
                </a:tc>
                <a:tc>
                  <a:txBody>
                    <a:bodyPr/>
                    <a:lstStyle/>
                    <a:p>
                      <a:pPr algn="ctr"/>
                      <a:endParaRPr lang="en-US" sz="400" dirty="0">
                        <a:latin typeface="Calibri" panose="020F0502020204030204" pitchFamily="34" charset="0"/>
                      </a:endParaRPr>
                    </a:p>
                    <a:p>
                      <a:pPr algn="ctr"/>
                      <a:r>
                        <a:rPr lang="en-US" sz="1600" dirty="0">
                          <a:latin typeface="Calibri" panose="020F0502020204030204" pitchFamily="34" charset="0"/>
                        </a:rPr>
                        <a:t>25</a:t>
                      </a:r>
                    </a:p>
                    <a:p>
                      <a:pPr algn="ctr"/>
                      <a:endParaRPr lang="en-US" sz="1600" dirty="0">
                        <a:latin typeface="Calibri" panose="020F0502020204030204" pitchFamily="34" charset="0"/>
                      </a:endParaRPr>
                    </a:p>
                    <a:p>
                      <a:pPr algn="ctr"/>
                      <a:r>
                        <a:rPr lang="en-US" sz="1600" dirty="0">
                          <a:latin typeface="Calibri" panose="020F0502020204030204" pitchFamily="34" charset="0"/>
                        </a:rPr>
                        <a:t>13</a:t>
                      </a:r>
                    </a:p>
                    <a:p>
                      <a:pPr algn="ctr"/>
                      <a:r>
                        <a:rPr lang="en-US" sz="1600" dirty="0">
                          <a:latin typeface="Calibri" panose="020F0502020204030204" pitchFamily="34" charset="0"/>
                        </a:rPr>
                        <a:t>8</a:t>
                      </a:r>
                    </a:p>
                    <a:p>
                      <a:pPr algn="ctr"/>
                      <a:r>
                        <a:rPr lang="en-US" sz="1600" dirty="0">
                          <a:latin typeface="Calibri" panose="020F0502020204030204" pitchFamily="34" charset="0"/>
                        </a:rPr>
                        <a:t>5</a:t>
                      </a:r>
                    </a:p>
                  </a:txBody>
                  <a:tcPr>
                    <a:solidFill>
                      <a:schemeClr val="accent6">
                        <a:lumMod val="20000"/>
                        <a:lumOff val="80000"/>
                      </a:schemeClr>
                    </a:solidFill>
                  </a:tcPr>
                </a:tc>
                <a:tc>
                  <a:txBody>
                    <a:bodyPr/>
                    <a:lstStyle/>
                    <a:p>
                      <a:pPr algn="ctr"/>
                      <a:endParaRPr lang="en-US" sz="400" dirty="0">
                        <a:latin typeface="Calibri" panose="020F0502020204030204" pitchFamily="34" charset="0"/>
                      </a:endParaRPr>
                    </a:p>
                    <a:p>
                      <a:pPr algn="ctr"/>
                      <a:r>
                        <a:rPr lang="en-US" sz="1600" dirty="0">
                          <a:latin typeface="Calibri" panose="020F0502020204030204" pitchFamily="34" charset="0"/>
                        </a:rPr>
                        <a:t>17</a:t>
                      </a:r>
                    </a:p>
                    <a:p>
                      <a:pPr algn="ctr"/>
                      <a:endParaRPr lang="en-US" sz="1600" dirty="0">
                        <a:latin typeface="Calibri" panose="020F0502020204030204" pitchFamily="34" charset="0"/>
                      </a:endParaRPr>
                    </a:p>
                    <a:p>
                      <a:pPr algn="ctr"/>
                      <a:r>
                        <a:rPr lang="en-US" sz="1600" dirty="0">
                          <a:latin typeface="Calibri" panose="020F0502020204030204" pitchFamily="34" charset="0"/>
                        </a:rPr>
                        <a:t>1</a:t>
                      </a:r>
                    </a:p>
                    <a:p>
                      <a:pPr algn="ctr"/>
                      <a:r>
                        <a:rPr lang="en-US" sz="1600" dirty="0">
                          <a:latin typeface="Calibri" panose="020F0502020204030204" pitchFamily="34" charset="0"/>
                        </a:rPr>
                        <a:t>5</a:t>
                      </a:r>
                    </a:p>
                    <a:p>
                      <a:pPr algn="ctr"/>
                      <a:r>
                        <a:rPr lang="en-US" sz="1600" dirty="0">
                          <a:latin typeface="Calibri" panose="020F0502020204030204" pitchFamily="34" charset="0"/>
                        </a:rPr>
                        <a:t>7</a:t>
                      </a:r>
                    </a:p>
                  </a:txBody>
                  <a:tcPr>
                    <a:solidFill>
                      <a:schemeClr val="accent6">
                        <a:lumMod val="20000"/>
                        <a:lumOff val="80000"/>
                      </a:schemeClr>
                    </a:solidFill>
                  </a:tcPr>
                </a:tc>
                <a:tc>
                  <a:txBody>
                    <a:bodyPr/>
                    <a:lstStyle/>
                    <a:p>
                      <a:pPr algn="ctr"/>
                      <a:endParaRPr lang="en-US" sz="400" dirty="0">
                        <a:latin typeface="Calibri" panose="020F0502020204030204" pitchFamily="34" charset="0"/>
                      </a:endParaRPr>
                    </a:p>
                    <a:p>
                      <a:pPr algn="ctr"/>
                      <a:r>
                        <a:rPr lang="en-US" sz="1600" dirty="0">
                          <a:latin typeface="Calibri" panose="020F0502020204030204" pitchFamily="34" charset="0"/>
                        </a:rPr>
                        <a:t>42</a:t>
                      </a:r>
                    </a:p>
                    <a:p>
                      <a:pPr algn="ctr"/>
                      <a:endParaRPr lang="en-US" sz="1600" dirty="0">
                        <a:latin typeface="Calibri" panose="020F0502020204030204" pitchFamily="34" charset="0"/>
                      </a:endParaRPr>
                    </a:p>
                    <a:p>
                      <a:pPr algn="ctr"/>
                      <a:r>
                        <a:rPr lang="en-US" sz="1600" dirty="0">
                          <a:latin typeface="Calibri" panose="020F0502020204030204" pitchFamily="34" charset="0"/>
                        </a:rPr>
                        <a:t>14</a:t>
                      </a:r>
                    </a:p>
                    <a:p>
                      <a:pPr algn="ctr"/>
                      <a:r>
                        <a:rPr lang="en-US" sz="1600" dirty="0">
                          <a:latin typeface="Calibri" panose="020F0502020204030204" pitchFamily="34" charset="0"/>
                        </a:rPr>
                        <a:t>13</a:t>
                      </a:r>
                    </a:p>
                    <a:p>
                      <a:pPr algn="ctr"/>
                      <a:r>
                        <a:rPr lang="en-US" sz="1600" dirty="0">
                          <a:latin typeface="Calibri" panose="020F0502020204030204" pitchFamily="34" charset="0"/>
                        </a:rPr>
                        <a:t>12</a:t>
                      </a:r>
                    </a:p>
                  </a:txBody>
                  <a:tcPr>
                    <a:solidFill>
                      <a:schemeClr val="accent6">
                        <a:lumMod val="20000"/>
                        <a:lumOff val="80000"/>
                      </a:schemeClr>
                    </a:solidFill>
                  </a:tcPr>
                </a:tc>
                <a:extLst>
                  <a:ext uri="{0D108BD9-81ED-4DB2-BD59-A6C34878D82A}">
                    <a16:rowId xmlns:a16="http://schemas.microsoft.com/office/drawing/2014/main" xmlns="" val="10004"/>
                  </a:ext>
                </a:extLst>
              </a:tr>
              <a:tr h="3947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Payment/Claims</a:t>
                      </a:r>
                    </a:p>
                  </a:txBody>
                  <a:tcPr>
                    <a:solidFill>
                      <a:schemeClr val="accent6">
                        <a:lumMod val="40000"/>
                        <a:lumOff val="60000"/>
                      </a:schemeClr>
                    </a:solidFill>
                  </a:tcPr>
                </a:tc>
                <a:tc>
                  <a:txBody>
                    <a:bodyPr/>
                    <a:lstStyle/>
                    <a:p>
                      <a:pPr algn="ctr"/>
                      <a:r>
                        <a:rPr lang="en-US" sz="1600" dirty="0">
                          <a:latin typeface="Calibri" panose="020F0502020204030204" pitchFamily="34" charset="0"/>
                        </a:rPr>
                        <a:t>26</a:t>
                      </a:r>
                    </a:p>
                  </a:txBody>
                  <a:tcPr>
                    <a:solidFill>
                      <a:schemeClr val="accent6">
                        <a:lumMod val="40000"/>
                        <a:lumOff val="60000"/>
                      </a:schemeClr>
                    </a:solidFill>
                  </a:tcPr>
                </a:tc>
                <a:tc>
                  <a:txBody>
                    <a:bodyPr/>
                    <a:lstStyle/>
                    <a:p>
                      <a:pPr algn="ctr"/>
                      <a:r>
                        <a:rPr lang="en-US" sz="1600" dirty="0">
                          <a:latin typeface="Calibri" panose="020F0502020204030204" pitchFamily="34" charset="0"/>
                        </a:rPr>
                        <a:t>8</a:t>
                      </a:r>
                    </a:p>
                  </a:txBody>
                  <a:tcPr>
                    <a:solidFill>
                      <a:schemeClr val="accent6">
                        <a:lumMod val="40000"/>
                        <a:lumOff val="60000"/>
                      </a:schemeClr>
                    </a:solidFill>
                  </a:tcPr>
                </a:tc>
                <a:tc>
                  <a:txBody>
                    <a:bodyPr/>
                    <a:lstStyle/>
                    <a:p>
                      <a:pPr algn="ctr"/>
                      <a:r>
                        <a:rPr lang="en-US" sz="1600" b="1" dirty="0">
                          <a:latin typeface="Calibri" panose="020F0502020204030204" pitchFamily="34" charset="0"/>
                        </a:rPr>
                        <a:t>34</a:t>
                      </a:r>
                    </a:p>
                  </a:txBody>
                  <a:tcPr>
                    <a:solidFill>
                      <a:schemeClr val="accent6">
                        <a:lumMod val="40000"/>
                        <a:lumOff val="60000"/>
                      </a:schemeClr>
                    </a:solidFill>
                  </a:tcPr>
                </a:tc>
                <a:extLst>
                  <a:ext uri="{0D108BD9-81ED-4DB2-BD59-A6C34878D82A}">
                    <a16:rowId xmlns:a16="http://schemas.microsoft.com/office/drawing/2014/main" xmlns="" val="10005"/>
                  </a:ext>
                </a:extLst>
              </a:tr>
            </a:tbl>
          </a:graphicData>
        </a:graphic>
      </p:graphicFrame>
      <p:pic>
        <p:nvPicPr>
          <p:cNvPr id="4" name="Picture 3"/>
          <p:cNvPicPr>
            <a:picLocks noChangeAspect="1"/>
          </p:cNvPicPr>
          <p:nvPr/>
        </p:nvPicPr>
        <p:blipFill>
          <a:blip r:embed="rId2"/>
          <a:stretch>
            <a:fillRect/>
          </a:stretch>
        </p:blipFill>
        <p:spPr>
          <a:xfrm>
            <a:off x="8364057" y="5913220"/>
            <a:ext cx="255289" cy="251990"/>
          </a:xfrm>
          <a:prstGeom prst="rect">
            <a:avLst/>
          </a:prstGeom>
        </p:spPr>
      </p:pic>
      <p:sp>
        <p:nvSpPr>
          <p:cNvPr id="5" name="TextBox 4"/>
          <p:cNvSpPr txBox="1"/>
          <p:nvPr/>
        </p:nvSpPr>
        <p:spPr>
          <a:xfrm>
            <a:off x="529934" y="5835348"/>
            <a:ext cx="7115439" cy="307777"/>
          </a:xfrm>
          <a:prstGeom prst="rect">
            <a:avLst/>
          </a:prstGeom>
          <a:noFill/>
        </p:spPr>
        <p:txBody>
          <a:bodyPr wrap="square" rtlCol="0">
            <a:spAutoFit/>
          </a:bodyPr>
          <a:lstStyle/>
          <a:p>
            <a:r>
              <a:rPr lang="en-US" sz="1400" dirty="0">
                <a:latin typeface="Calibri" panose="020F0502020204030204" pitchFamily="34" charset="0"/>
              </a:rPr>
              <a:t>Note: A single contact may present multiple inquiries and/or complaints</a:t>
            </a:r>
          </a:p>
        </p:txBody>
      </p:sp>
    </p:spTree>
    <p:extLst>
      <p:ext uri="{BB962C8B-B14F-4D97-AF65-F5344CB8AC3E}">
        <p14:creationId xmlns:p14="http://schemas.microsoft.com/office/powerpoint/2010/main" val="269041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415" y="755339"/>
            <a:ext cx="7200897" cy="656886"/>
          </a:xfrm>
        </p:spPr>
        <p:txBody>
          <a:bodyPr>
            <a:normAutofit/>
          </a:bodyPr>
          <a:lstStyle/>
          <a:p>
            <a:r>
              <a:rPr lang="en-US" sz="3200" b="1" dirty="0">
                <a:latin typeface="Calibri" panose="020F0502020204030204" pitchFamily="34" charset="0"/>
              </a:rPr>
              <a:t>Outreach</a:t>
            </a:r>
          </a:p>
        </p:txBody>
      </p:sp>
      <p:sp>
        <p:nvSpPr>
          <p:cNvPr id="3" name="Content Placeholder 2"/>
          <p:cNvSpPr>
            <a:spLocks noGrp="1"/>
          </p:cNvSpPr>
          <p:nvPr>
            <p:ph idx="1"/>
          </p:nvPr>
        </p:nvSpPr>
        <p:spPr/>
        <p:txBody>
          <a:bodyPr/>
          <a:lstStyle/>
          <a:p>
            <a:r>
              <a:rPr lang="en-US" dirty="0"/>
              <a:t>Public education and outreach events by date</a:t>
            </a:r>
          </a:p>
        </p:txBody>
      </p:sp>
      <p:graphicFrame>
        <p:nvGraphicFramePr>
          <p:cNvPr id="4" name="Table 3"/>
          <p:cNvGraphicFramePr>
            <a:graphicFrameLocks noGrp="1"/>
          </p:cNvGraphicFramePr>
          <p:nvPr>
            <p:extLst>
              <p:ext uri="{D42A27DB-BD31-4B8C-83A1-F6EECF244321}">
                <p14:modId xmlns:p14="http://schemas.microsoft.com/office/powerpoint/2010/main" val="3180470940"/>
              </p:ext>
            </p:extLst>
          </p:nvPr>
        </p:nvGraphicFramePr>
        <p:xfrm>
          <a:off x="654628" y="1579419"/>
          <a:ext cx="7886698" cy="3988672"/>
        </p:xfrm>
        <a:graphic>
          <a:graphicData uri="http://schemas.openxmlformats.org/drawingml/2006/table">
            <a:tbl>
              <a:tblPr firstRow="1" firstCol="1" bandRow="1">
                <a:tableStyleId>{5C22544A-7EE6-4342-B048-85BDC9FD1C3A}</a:tableStyleId>
              </a:tblPr>
              <a:tblGrid>
                <a:gridCol w="1047410">
                  <a:extLst>
                    <a:ext uri="{9D8B030D-6E8A-4147-A177-3AD203B41FA5}">
                      <a16:colId xmlns:a16="http://schemas.microsoft.com/office/drawing/2014/main" xmlns="" val="4152101445"/>
                    </a:ext>
                  </a:extLst>
                </a:gridCol>
                <a:gridCol w="2171323">
                  <a:extLst>
                    <a:ext uri="{9D8B030D-6E8A-4147-A177-3AD203B41FA5}">
                      <a16:colId xmlns:a16="http://schemas.microsoft.com/office/drawing/2014/main" xmlns="" val="1364918908"/>
                    </a:ext>
                  </a:extLst>
                </a:gridCol>
                <a:gridCol w="1380107">
                  <a:extLst>
                    <a:ext uri="{9D8B030D-6E8A-4147-A177-3AD203B41FA5}">
                      <a16:colId xmlns:a16="http://schemas.microsoft.com/office/drawing/2014/main" xmlns="" val="468200717"/>
                    </a:ext>
                  </a:extLst>
                </a:gridCol>
                <a:gridCol w="137404">
                  <a:extLst>
                    <a:ext uri="{9D8B030D-6E8A-4147-A177-3AD203B41FA5}">
                      <a16:colId xmlns:a16="http://schemas.microsoft.com/office/drawing/2014/main" xmlns="" val="1550328182"/>
                    </a:ext>
                  </a:extLst>
                </a:gridCol>
                <a:gridCol w="1218119">
                  <a:extLst>
                    <a:ext uri="{9D8B030D-6E8A-4147-A177-3AD203B41FA5}">
                      <a16:colId xmlns:a16="http://schemas.microsoft.com/office/drawing/2014/main" xmlns="" val="4118564583"/>
                    </a:ext>
                  </a:extLst>
                </a:gridCol>
                <a:gridCol w="919336">
                  <a:extLst>
                    <a:ext uri="{9D8B030D-6E8A-4147-A177-3AD203B41FA5}">
                      <a16:colId xmlns:a16="http://schemas.microsoft.com/office/drawing/2014/main" xmlns="" val="2409830998"/>
                    </a:ext>
                  </a:extLst>
                </a:gridCol>
                <a:gridCol w="103935">
                  <a:extLst>
                    <a:ext uri="{9D8B030D-6E8A-4147-A177-3AD203B41FA5}">
                      <a16:colId xmlns:a16="http://schemas.microsoft.com/office/drawing/2014/main" xmlns="" val="2123718697"/>
                    </a:ext>
                  </a:extLst>
                </a:gridCol>
                <a:gridCol w="909064">
                  <a:extLst>
                    <a:ext uri="{9D8B030D-6E8A-4147-A177-3AD203B41FA5}">
                      <a16:colId xmlns:a16="http://schemas.microsoft.com/office/drawing/2014/main" xmlns="" val="1278655149"/>
                    </a:ext>
                  </a:extLst>
                </a:gridCol>
              </a:tblGrid>
              <a:tr h="293685">
                <a:tc>
                  <a:txBody>
                    <a:bodyPr/>
                    <a:lstStyle/>
                    <a:p>
                      <a:pPr marL="0" marR="0">
                        <a:lnSpc>
                          <a:spcPct val="115000"/>
                        </a:lnSpc>
                        <a:spcBef>
                          <a:spcPts val="0"/>
                        </a:spcBef>
                        <a:spcAft>
                          <a:spcPts val="0"/>
                        </a:spcAft>
                        <a:tabLst>
                          <a:tab pos="662940" algn="l"/>
                        </a:tabLst>
                      </a:pPr>
                      <a:r>
                        <a:rPr lang="en-US" sz="1400" b="0" dirty="0">
                          <a:effectLst/>
                          <a:latin typeface="Calibri" panose="020F0502020204030204" pitchFamily="34" charset="0"/>
                        </a:rPr>
                        <a:t>Date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15000"/>
                        </a:lnSpc>
                        <a:spcBef>
                          <a:spcPts val="0"/>
                        </a:spcBef>
                        <a:spcAft>
                          <a:spcPts val="0"/>
                        </a:spcAft>
                      </a:pPr>
                      <a:r>
                        <a:rPr lang="en-US" sz="1400" b="0" dirty="0">
                          <a:effectLst/>
                          <a:latin typeface="Calibri" panose="020F0502020204030204" pitchFamily="34" charset="0"/>
                        </a:rPr>
                        <a:t>Event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marL="0" marR="0">
                        <a:lnSpc>
                          <a:spcPct val="115000"/>
                        </a:lnSpc>
                        <a:spcBef>
                          <a:spcPts val="0"/>
                        </a:spcBef>
                        <a:spcAft>
                          <a:spcPts val="0"/>
                        </a:spcAft>
                      </a:pPr>
                      <a:r>
                        <a:rPr lang="en-US" sz="1400" b="0" dirty="0">
                          <a:effectLst/>
                          <a:latin typeface="Calibri" panose="020F0502020204030204" pitchFamily="34" charset="0"/>
                        </a:rPr>
                        <a:t>Location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gridSpan="2">
                  <a:txBody>
                    <a:bodyPr/>
                    <a:lstStyle/>
                    <a:p>
                      <a:pPr marL="0" marR="0">
                        <a:lnSpc>
                          <a:spcPct val="115000"/>
                        </a:lnSpc>
                        <a:spcBef>
                          <a:spcPts val="0"/>
                        </a:spcBef>
                        <a:spcAft>
                          <a:spcPts val="0"/>
                        </a:spcAft>
                      </a:pPr>
                      <a:r>
                        <a:rPr lang="en-US" sz="1400" b="0" dirty="0">
                          <a:effectLst/>
                          <a:latin typeface="Calibri" panose="020F0502020204030204" pitchFamily="34" charset="0"/>
                        </a:rPr>
                        <a:t>City</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Calibri" panose="020F0502020204030204" pitchFamily="34" charset="0"/>
                        </a:rPr>
                        <a:t>Audience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gridSpan="2">
                  <a:txBody>
                    <a:bodyPr/>
                    <a:lstStyle/>
                    <a:p>
                      <a:pPr marL="0" marR="0">
                        <a:lnSpc>
                          <a:spcPct val="115000"/>
                        </a:lnSpc>
                        <a:spcBef>
                          <a:spcPts val="0"/>
                        </a:spcBef>
                        <a:spcAft>
                          <a:spcPts val="0"/>
                        </a:spcAft>
                      </a:pPr>
                      <a:r>
                        <a:rPr lang="en-US" sz="1400" b="0" dirty="0">
                          <a:effectLst/>
                          <a:latin typeface="Calibri" panose="020F0502020204030204" pitchFamily="34" charset="0"/>
                        </a:rPr>
                        <a:t>Attendees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pPr marL="0" marR="0">
                        <a:lnSpc>
                          <a:spcPct val="115000"/>
                        </a:lnSpc>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xmlns="" val="3434341078"/>
                  </a:ext>
                </a:extLst>
              </a:tr>
              <a:tr h="324927">
                <a:tc gridSpan="8">
                  <a:txBody>
                    <a:bodyPr/>
                    <a:lstStyle/>
                    <a:p>
                      <a:pPr marL="0" marR="0">
                        <a:lnSpc>
                          <a:spcPct val="115000"/>
                        </a:lnSpc>
                        <a:spcBef>
                          <a:spcPts val="0"/>
                        </a:spcBef>
                        <a:spcAft>
                          <a:spcPts val="0"/>
                        </a:spcAft>
                      </a:pPr>
                      <a:r>
                        <a:rPr lang="en-US" sz="1400" b="0" dirty="0">
                          <a:effectLst/>
                          <a:latin typeface="Calibri" panose="020F0502020204030204" pitchFamily="34" charset="0"/>
                        </a:rPr>
                        <a:t>OCO Presentations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25818537"/>
                  </a:ext>
                </a:extLst>
              </a:tr>
              <a:tr h="631804">
                <a:tc>
                  <a:txBody>
                    <a:bodyPr/>
                    <a:lstStyle/>
                    <a:p>
                      <a:pPr marL="0" marR="0">
                        <a:lnSpc>
                          <a:spcPct val="115000"/>
                        </a:lnSpc>
                        <a:spcBef>
                          <a:spcPts val="0"/>
                        </a:spcBef>
                        <a:spcAft>
                          <a:spcPts val="0"/>
                        </a:spcAft>
                        <a:tabLst>
                          <a:tab pos="662940" algn="l"/>
                        </a:tabLst>
                      </a:pPr>
                      <a:r>
                        <a:rPr lang="en-US" sz="1600" b="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12/3/15</a:t>
                      </a:r>
                    </a:p>
                  </a:txBody>
                  <a:tcPr marL="68580" marR="68580" marT="0" marB="0">
                    <a:solidFill>
                      <a:schemeClr val="accent3">
                        <a:lumMod val="20000"/>
                        <a:lumOff val="80000"/>
                      </a:schemeClr>
                    </a:solidFill>
                  </a:tcPr>
                </a:tc>
                <a:tc>
                  <a:txBody>
                    <a:bodyPr/>
                    <a:lstStyle/>
                    <a:p>
                      <a:pPr marL="0" marR="0">
                        <a:lnSpc>
                          <a:spcPct val="115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Tufts Targeted Outreach Event</a:t>
                      </a:r>
                    </a:p>
                  </a:txBody>
                  <a:tcPr marL="68580" marR="68580" marT="0" marB="0">
                    <a:solidFill>
                      <a:schemeClr val="accent3">
                        <a:lumMod val="20000"/>
                        <a:lumOff val="80000"/>
                      </a:schemeClr>
                    </a:solidFill>
                  </a:tcPr>
                </a:tc>
                <a:tc gridSpan="2">
                  <a:txBody>
                    <a:bodyPr/>
                    <a:lstStyle/>
                    <a:p>
                      <a:pPr marL="0" marR="0">
                        <a:lnSpc>
                          <a:spcPct val="115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Bruce </a:t>
                      </a:r>
                      <a:r>
                        <a:rPr lang="en-US" sz="1600" b="0" dirty="0" err="1">
                          <a:effectLst/>
                          <a:latin typeface="Calibri" panose="020F0502020204030204" pitchFamily="34" charset="0"/>
                          <a:ea typeface="Calibri" panose="020F0502020204030204" pitchFamily="34" charset="0"/>
                          <a:cs typeface="Times New Roman" panose="02020603050405020304" pitchFamily="18" charset="0"/>
                        </a:rPr>
                        <a:t>Bolling</a:t>
                      </a:r>
                      <a:r>
                        <a:rPr lang="en-US" sz="1600" b="0" dirty="0">
                          <a:effectLst/>
                          <a:latin typeface="Calibri" panose="020F0502020204030204" pitchFamily="34" charset="0"/>
                          <a:ea typeface="Calibri" panose="020F0502020204030204" pitchFamily="34" charset="0"/>
                          <a:cs typeface="Times New Roman" panose="02020603050405020304" pitchFamily="18" charset="0"/>
                        </a:rPr>
                        <a:t> Municipal </a:t>
                      </a:r>
                      <a:r>
                        <a:rPr lang="en-US" sz="1600" b="0" dirty="0" err="1">
                          <a:effectLst/>
                          <a:latin typeface="Calibri" panose="020F0502020204030204" pitchFamily="34" charset="0"/>
                          <a:ea typeface="Calibri" panose="020F0502020204030204" pitchFamily="34" charset="0"/>
                          <a:cs typeface="Times New Roman" panose="02020603050405020304" pitchFamily="18" charset="0"/>
                        </a:rPr>
                        <a:t>Bldg</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hMerge="1">
                  <a:txBody>
                    <a:bodyPr/>
                    <a:lstStyle/>
                    <a:p>
                      <a:pPr marL="0" marR="0">
                        <a:lnSpc>
                          <a:spcPct val="115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nSpc>
                          <a:spcPct val="115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Roxbury</a:t>
                      </a:r>
                    </a:p>
                  </a:txBody>
                  <a:tcPr marL="68580" marR="68580" marT="0" marB="0">
                    <a:solidFill>
                      <a:schemeClr val="accent3">
                        <a:lumMod val="20000"/>
                        <a:lumOff val="80000"/>
                      </a:schemeClr>
                    </a:solidFill>
                  </a:tcPr>
                </a:tc>
                <a:tc gridSpan="2">
                  <a:txBody>
                    <a:bodyPr/>
                    <a:lstStyle/>
                    <a:p>
                      <a:pPr marL="0" marR="0">
                        <a:lnSpc>
                          <a:spcPct val="115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General Public</a:t>
                      </a:r>
                    </a:p>
                  </a:txBody>
                  <a:tcPr marL="68580" marR="68580" marT="0" marB="0">
                    <a:solidFill>
                      <a:schemeClr val="accent3">
                        <a:lumMod val="20000"/>
                        <a:lumOff val="8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solidFill>
                      <a:schemeClr val="accent3">
                        <a:lumMod val="20000"/>
                        <a:lumOff val="80000"/>
                      </a:schemeClr>
                    </a:solidFill>
                  </a:tcPr>
                </a:tc>
                <a:extLst>
                  <a:ext uri="{0D108BD9-81ED-4DB2-BD59-A6C34878D82A}">
                    <a16:rowId xmlns:a16="http://schemas.microsoft.com/office/drawing/2014/main" xmlns="" val="2469768829"/>
                  </a:ext>
                </a:extLst>
              </a:tr>
              <a:tr h="631804">
                <a:tc>
                  <a:txBody>
                    <a:bodyPr/>
                    <a:lstStyle/>
                    <a:p>
                      <a:pPr marL="0" marR="0">
                        <a:lnSpc>
                          <a:spcPct val="115000"/>
                        </a:lnSpc>
                        <a:spcBef>
                          <a:spcPts val="0"/>
                        </a:spcBef>
                        <a:spcAft>
                          <a:spcPts val="0"/>
                        </a:spcAft>
                        <a:tabLst>
                          <a:tab pos="662940" algn="l"/>
                        </a:tabLst>
                      </a:pPr>
                      <a:r>
                        <a:rPr lang="en-US" sz="1600" b="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12/4/15</a:t>
                      </a:r>
                    </a:p>
                  </a:txBody>
                  <a:tcPr marL="68580" marR="68580" marT="0" marB="0">
                    <a:solidFill>
                      <a:schemeClr val="accent3">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Tufts Targeted Outreach Event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gridSpan="2">
                  <a:txBody>
                    <a:bodyPr/>
                    <a:lstStyle/>
                    <a:p>
                      <a:r>
                        <a:rPr lang="en-US" sz="1600" b="0" dirty="0">
                          <a:latin typeface="Calibri" panose="020F0502020204030204" pitchFamily="34" charset="0"/>
                        </a:rPr>
                        <a:t>Boston Public Market</a:t>
                      </a:r>
                    </a:p>
                  </a:txBody>
                  <a:tcPr marL="68580" marR="68580" marT="0" marB="0">
                    <a:solidFill>
                      <a:schemeClr val="accent3">
                        <a:lumMod val="20000"/>
                        <a:lumOff val="80000"/>
                      </a:schemeClr>
                    </a:solidFill>
                  </a:tcPr>
                </a:tc>
                <a:tc hMerge="1">
                  <a:txBody>
                    <a:bodyPr/>
                    <a:lstStyle/>
                    <a:p>
                      <a:endParaRPr lang="en-US" sz="1600" b="0" dirty="0">
                        <a:latin typeface="Calibri" panose="020F0502020204030204" pitchFamily="34" charset="0"/>
                      </a:endParaRPr>
                    </a:p>
                  </a:txBody>
                  <a:tcPr marL="68580" marR="68580" marT="0" marB="0">
                    <a:solidFill>
                      <a:schemeClr val="accent3">
                        <a:lumMod val="20000"/>
                        <a:lumOff val="80000"/>
                      </a:schemeClr>
                    </a:solidFill>
                  </a:tcPr>
                </a:tc>
                <a:tc>
                  <a:txBody>
                    <a:bodyPr/>
                    <a:lstStyle/>
                    <a:p>
                      <a:r>
                        <a:rPr lang="en-US" sz="1600" b="0" dirty="0">
                          <a:latin typeface="Calibri" panose="020F0502020204030204" pitchFamily="34" charset="0"/>
                        </a:rPr>
                        <a:t>Boston</a:t>
                      </a:r>
                    </a:p>
                  </a:txBody>
                  <a:tcPr marL="68580" marR="68580" marT="0" marB="0">
                    <a:solidFill>
                      <a:schemeClr val="accent3">
                        <a:lumMod val="20000"/>
                        <a:lumOff val="80000"/>
                      </a:schemeClr>
                    </a:solidFill>
                  </a:tcPr>
                </a:tc>
                <a:tc gridSpan="2">
                  <a:txBody>
                    <a:bodyPr/>
                    <a:lstStyle/>
                    <a:p>
                      <a:r>
                        <a:rPr lang="en-US" sz="1600" b="0" dirty="0">
                          <a:latin typeface="Calibri" panose="020F0502020204030204" pitchFamily="34" charset="0"/>
                        </a:rPr>
                        <a:t>General Public</a:t>
                      </a:r>
                    </a:p>
                  </a:txBody>
                  <a:tcPr marL="68580" marR="68580" marT="0" marB="0">
                    <a:solidFill>
                      <a:schemeClr val="accent3">
                        <a:lumMod val="20000"/>
                        <a:lumOff val="80000"/>
                      </a:schemeClr>
                    </a:solidFill>
                  </a:tcPr>
                </a:tc>
                <a:tc hMerge="1">
                  <a:txBody>
                    <a:bodyPr/>
                    <a:lstStyle/>
                    <a:p>
                      <a:endParaRPr lang="en-US"/>
                    </a:p>
                  </a:txBody>
                  <a:tcPr/>
                </a:tc>
                <a:tc>
                  <a:txBody>
                    <a:bodyPr/>
                    <a:lstStyle/>
                    <a:p>
                      <a:pPr algn="ctr"/>
                      <a:r>
                        <a:rPr lang="en-US" sz="1600" b="0" dirty="0">
                          <a:latin typeface="Calibri" panose="020F0502020204030204" pitchFamily="34" charset="0"/>
                        </a:rPr>
                        <a:t>25</a:t>
                      </a:r>
                    </a:p>
                  </a:txBody>
                  <a:tcPr marL="68580" marR="68580" marT="0" marB="0">
                    <a:solidFill>
                      <a:schemeClr val="accent3">
                        <a:lumMod val="20000"/>
                        <a:lumOff val="80000"/>
                      </a:schemeClr>
                    </a:solidFill>
                  </a:tcPr>
                </a:tc>
                <a:extLst>
                  <a:ext uri="{0D108BD9-81ED-4DB2-BD59-A6C34878D82A}">
                    <a16:rowId xmlns:a16="http://schemas.microsoft.com/office/drawing/2014/main" xmlns="" val="10003"/>
                  </a:ext>
                </a:extLst>
              </a:tr>
              <a:tr h="631804">
                <a:tc>
                  <a:txBody>
                    <a:bodyPr/>
                    <a:lstStyle/>
                    <a:p>
                      <a:pPr marL="0" marR="0">
                        <a:lnSpc>
                          <a:spcPct val="115000"/>
                        </a:lnSpc>
                        <a:spcBef>
                          <a:spcPts val="0"/>
                        </a:spcBef>
                        <a:spcAft>
                          <a:spcPts val="0"/>
                        </a:spcAft>
                        <a:tabLst>
                          <a:tab pos="662940" algn="l"/>
                        </a:tabLst>
                      </a:pPr>
                      <a:r>
                        <a:rPr lang="en-US" sz="1600" b="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12/8/15</a:t>
                      </a:r>
                    </a:p>
                  </a:txBody>
                  <a:tcPr marL="68580" marR="68580" marT="0" marB="0">
                    <a:solidFill>
                      <a:schemeClr val="accent3">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Tufts Targeted Outreach Event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gridSpan="2">
                  <a:txBody>
                    <a:bodyPr/>
                    <a:lstStyle/>
                    <a:p>
                      <a:r>
                        <a:rPr lang="en-US" sz="1600" b="0" dirty="0">
                          <a:latin typeface="Calibri" panose="020F0502020204030204" pitchFamily="34" charset="0"/>
                        </a:rPr>
                        <a:t>Bunker Hill </a:t>
                      </a:r>
                      <a:r>
                        <a:rPr lang="en-US" sz="1600" b="0" dirty="0" err="1">
                          <a:latin typeface="Calibri" panose="020F0502020204030204" pitchFamily="34" charset="0"/>
                        </a:rPr>
                        <a:t>Comm</a:t>
                      </a:r>
                      <a:r>
                        <a:rPr lang="en-US" sz="1600" b="0" dirty="0">
                          <a:latin typeface="Calibri" panose="020F0502020204030204" pitchFamily="34" charset="0"/>
                        </a:rPr>
                        <a:t> College</a:t>
                      </a:r>
                    </a:p>
                  </a:txBody>
                  <a:tcPr marL="68580" marR="68580" marT="0" marB="0">
                    <a:solidFill>
                      <a:schemeClr val="accent3">
                        <a:lumMod val="20000"/>
                        <a:lumOff val="80000"/>
                      </a:schemeClr>
                    </a:solidFill>
                  </a:tcPr>
                </a:tc>
                <a:tc hMerge="1">
                  <a:txBody>
                    <a:bodyPr/>
                    <a:lstStyle/>
                    <a:p>
                      <a:endParaRPr lang="en-US" sz="1600" b="0" dirty="0">
                        <a:latin typeface="Calibri" panose="020F0502020204030204" pitchFamily="34" charset="0"/>
                      </a:endParaRPr>
                    </a:p>
                  </a:txBody>
                  <a:tcPr marL="68580" marR="68580" marT="0" marB="0">
                    <a:solidFill>
                      <a:schemeClr val="accent3">
                        <a:lumMod val="20000"/>
                        <a:lumOff val="80000"/>
                      </a:schemeClr>
                    </a:solidFill>
                  </a:tcPr>
                </a:tc>
                <a:tc>
                  <a:txBody>
                    <a:bodyPr/>
                    <a:lstStyle/>
                    <a:p>
                      <a:r>
                        <a:rPr lang="en-US" sz="1600" b="0" dirty="0">
                          <a:latin typeface="Calibri" panose="020F0502020204030204" pitchFamily="34" charset="0"/>
                        </a:rPr>
                        <a:t>Chelsea</a:t>
                      </a:r>
                    </a:p>
                  </a:txBody>
                  <a:tcPr marL="68580" marR="68580" marT="0" marB="0">
                    <a:solidFill>
                      <a:schemeClr val="accent3">
                        <a:lumMod val="20000"/>
                        <a:lumOff val="80000"/>
                      </a:schemeClr>
                    </a:solidFill>
                  </a:tcPr>
                </a:tc>
                <a:tc gridSpan="2">
                  <a:txBody>
                    <a:bodyPr/>
                    <a:lstStyle/>
                    <a:p>
                      <a:r>
                        <a:rPr lang="en-US" sz="1600" b="0" dirty="0">
                          <a:latin typeface="Calibri" panose="020F0502020204030204" pitchFamily="34" charset="0"/>
                        </a:rPr>
                        <a:t>General Public</a:t>
                      </a:r>
                    </a:p>
                  </a:txBody>
                  <a:tcPr marL="68580" marR="68580" marT="0" marB="0">
                    <a:solidFill>
                      <a:schemeClr val="accent3">
                        <a:lumMod val="20000"/>
                        <a:lumOff val="80000"/>
                      </a:schemeClr>
                    </a:solidFill>
                  </a:tcPr>
                </a:tc>
                <a:tc hMerge="1">
                  <a:txBody>
                    <a:bodyPr/>
                    <a:lstStyle/>
                    <a:p>
                      <a:endParaRPr lang="en-US"/>
                    </a:p>
                  </a:txBody>
                  <a:tcPr/>
                </a:tc>
                <a:tc>
                  <a:txBody>
                    <a:bodyPr/>
                    <a:lstStyle/>
                    <a:p>
                      <a:pPr algn="ctr"/>
                      <a:r>
                        <a:rPr lang="en-US" sz="1600" b="0" dirty="0">
                          <a:latin typeface="Calibri" panose="020F0502020204030204" pitchFamily="34" charset="0"/>
                        </a:rPr>
                        <a:t>25</a:t>
                      </a:r>
                    </a:p>
                  </a:txBody>
                  <a:tcPr marL="68580" marR="68580" marT="0" marB="0">
                    <a:solidFill>
                      <a:schemeClr val="accent3">
                        <a:lumMod val="20000"/>
                        <a:lumOff val="80000"/>
                      </a:schemeClr>
                    </a:solidFill>
                  </a:tcPr>
                </a:tc>
                <a:extLst>
                  <a:ext uri="{0D108BD9-81ED-4DB2-BD59-A6C34878D82A}">
                    <a16:rowId xmlns:a16="http://schemas.microsoft.com/office/drawing/2014/main" xmlns="" val="10004"/>
                  </a:ext>
                </a:extLst>
              </a:tr>
              <a:tr h="631804">
                <a:tc>
                  <a:txBody>
                    <a:bodyPr/>
                    <a:lstStyle/>
                    <a:p>
                      <a:pPr marL="0" marR="0">
                        <a:lnSpc>
                          <a:spcPct val="115000"/>
                        </a:lnSpc>
                        <a:spcBef>
                          <a:spcPts val="0"/>
                        </a:spcBef>
                        <a:spcAft>
                          <a:spcPts val="0"/>
                        </a:spcAft>
                        <a:tabLst>
                          <a:tab pos="662940" algn="l"/>
                        </a:tabLst>
                      </a:pPr>
                      <a:r>
                        <a:rPr lang="en-US" sz="1600" b="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12/9/15</a:t>
                      </a:r>
                    </a:p>
                  </a:txBody>
                  <a:tcPr marL="68580" marR="68580" marT="0" marB="0">
                    <a:solidFill>
                      <a:schemeClr val="accent3">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Tufts Targeted Outreach Event</a:t>
                      </a:r>
                    </a:p>
                  </a:txBody>
                  <a:tcPr marL="68580" marR="68580" marT="0" marB="0">
                    <a:solidFill>
                      <a:schemeClr val="accent3">
                        <a:lumMod val="20000"/>
                        <a:lumOff val="80000"/>
                      </a:schemeClr>
                    </a:solidFill>
                  </a:tcPr>
                </a:tc>
                <a:tc gridSpan="2">
                  <a:txBody>
                    <a:bodyPr/>
                    <a:lstStyle/>
                    <a:p>
                      <a:r>
                        <a:rPr lang="en-US" sz="1600" b="0" dirty="0">
                          <a:latin typeface="Calibri" panose="020F0502020204030204" pitchFamily="34" charset="0"/>
                        </a:rPr>
                        <a:t>Kroc </a:t>
                      </a:r>
                      <a:r>
                        <a:rPr lang="en-US" sz="1600" b="0" dirty="0" err="1">
                          <a:latin typeface="Calibri" panose="020F0502020204030204" pitchFamily="34" charset="0"/>
                        </a:rPr>
                        <a:t>Comm</a:t>
                      </a:r>
                      <a:r>
                        <a:rPr lang="en-US" sz="1600" b="0" baseline="0" dirty="0">
                          <a:latin typeface="Calibri" panose="020F0502020204030204" pitchFamily="34" charset="0"/>
                        </a:rPr>
                        <a:t> Center</a:t>
                      </a:r>
                      <a:endParaRPr lang="en-US" sz="1600" b="0" dirty="0">
                        <a:latin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n-US" sz="1600" b="0" dirty="0">
                        <a:latin typeface="Calibri" panose="020F0502020204030204" pitchFamily="34" charset="0"/>
                      </a:endParaRPr>
                    </a:p>
                  </a:txBody>
                  <a:tcPr marL="68580" marR="68580" marT="0" marB="0">
                    <a:solidFill>
                      <a:schemeClr val="accent3">
                        <a:lumMod val="20000"/>
                        <a:lumOff val="80000"/>
                      </a:schemeClr>
                    </a:solidFill>
                  </a:tcPr>
                </a:tc>
                <a:tc>
                  <a:txBody>
                    <a:bodyPr/>
                    <a:lstStyle/>
                    <a:p>
                      <a:r>
                        <a:rPr lang="en-US" sz="1600" b="0" dirty="0">
                          <a:latin typeface="Calibri" panose="020F0502020204030204" pitchFamily="34" charset="0"/>
                        </a:rPr>
                        <a:t>Dorchester</a:t>
                      </a:r>
                    </a:p>
                  </a:txBody>
                  <a:tcPr marL="68580" marR="68580" marT="0" marB="0">
                    <a:solidFill>
                      <a:schemeClr val="accent3">
                        <a:lumMod val="20000"/>
                        <a:lumOff val="80000"/>
                      </a:schemeClr>
                    </a:solidFill>
                  </a:tcPr>
                </a:tc>
                <a:tc gridSpan="2">
                  <a:txBody>
                    <a:bodyPr/>
                    <a:lstStyle/>
                    <a:p>
                      <a:r>
                        <a:rPr lang="en-US" sz="1600" b="0" dirty="0">
                          <a:latin typeface="Calibri" panose="020F0502020204030204" pitchFamily="34" charset="0"/>
                        </a:rPr>
                        <a:t>General Public</a:t>
                      </a:r>
                    </a:p>
                  </a:txBody>
                  <a:tcPr marL="68580" marR="68580" marT="0" marB="0">
                    <a:solidFill>
                      <a:schemeClr val="accent3">
                        <a:lumMod val="20000"/>
                        <a:lumOff val="80000"/>
                      </a:schemeClr>
                    </a:solidFill>
                  </a:tcPr>
                </a:tc>
                <a:tc hMerge="1">
                  <a:txBody>
                    <a:bodyPr/>
                    <a:lstStyle/>
                    <a:p>
                      <a:endParaRPr lang="en-US"/>
                    </a:p>
                  </a:txBody>
                  <a:tcPr/>
                </a:tc>
                <a:tc>
                  <a:txBody>
                    <a:bodyPr/>
                    <a:lstStyle/>
                    <a:p>
                      <a:pPr algn="ctr"/>
                      <a:r>
                        <a:rPr lang="en-US" sz="1600" b="0" dirty="0">
                          <a:latin typeface="Calibri" panose="020F0502020204030204" pitchFamily="34" charset="0"/>
                        </a:rPr>
                        <a:t>25</a:t>
                      </a:r>
                    </a:p>
                  </a:txBody>
                  <a:tcPr marL="68580" marR="68580" marT="0" marB="0">
                    <a:solidFill>
                      <a:schemeClr val="accent3">
                        <a:lumMod val="20000"/>
                        <a:lumOff val="80000"/>
                      </a:schemeClr>
                    </a:solidFill>
                  </a:tcPr>
                </a:tc>
                <a:extLst>
                  <a:ext uri="{0D108BD9-81ED-4DB2-BD59-A6C34878D82A}">
                    <a16:rowId xmlns:a16="http://schemas.microsoft.com/office/drawing/2014/main" xmlns="" val="10005"/>
                  </a:ext>
                </a:extLst>
              </a:tr>
              <a:tr h="334190">
                <a:tc gridSpan="8">
                  <a:txBody>
                    <a:bodyPr/>
                    <a:lstStyle/>
                    <a:p>
                      <a:pPr marL="0" marR="0" algn="l">
                        <a:lnSpc>
                          <a:spcPct val="115000"/>
                        </a:lnSpc>
                        <a:spcBef>
                          <a:spcPts val="0"/>
                        </a:spcBef>
                        <a:spcAft>
                          <a:spcPts val="0"/>
                        </a:spcAft>
                        <a:tabLst>
                          <a:tab pos="662940" algn="l"/>
                        </a:tabLst>
                      </a:pPr>
                      <a:r>
                        <a:rPr lang="en-US"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OCO Newsletter</a:t>
                      </a:r>
                    </a:p>
                  </a:txBody>
                  <a:tcPr marL="68580" marR="68580" marT="0" marB="0">
                    <a:solidFill>
                      <a:schemeClr val="accent3">
                        <a:lumMod val="60000"/>
                        <a:lumOff val="40000"/>
                      </a:schemeClr>
                    </a:solidFill>
                  </a:tcPr>
                </a:tc>
                <a:tc hMerge="1">
                  <a:txBody>
                    <a:bodyPr/>
                    <a:lstStyle/>
                    <a:p>
                      <a:endParaRPr lang="en-US" sz="1600" b="0" dirty="0">
                        <a:latin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n-US" sz="1600" b="0" dirty="0">
                        <a:latin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n-US"/>
                    </a:p>
                  </a:txBody>
                  <a:tcPr/>
                </a:tc>
                <a:tc hMerge="1">
                  <a:txBody>
                    <a:bodyPr/>
                    <a:lstStyle/>
                    <a:p>
                      <a:endParaRPr lang="en-US" sz="1600" b="0" dirty="0">
                        <a:latin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n-US" sz="1600" b="0" dirty="0">
                        <a:latin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n-US"/>
                    </a:p>
                  </a:txBody>
                  <a:tcPr/>
                </a:tc>
                <a:tc hMerge="1">
                  <a:txBody>
                    <a:bodyPr/>
                    <a:lstStyle/>
                    <a:p>
                      <a:endParaRPr lang="en-US" sz="1600" b="0" dirty="0">
                        <a:latin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2577881135"/>
                  </a:ext>
                </a:extLst>
              </a:tr>
              <a:tr h="508654">
                <a:tc>
                  <a:txBody>
                    <a:bodyPr/>
                    <a:lstStyle/>
                    <a:p>
                      <a:pPr marL="0" marR="0">
                        <a:lnSpc>
                          <a:spcPct val="115000"/>
                        </a:lnSpc>
                        <a:spcBef>
                          <a:spcPts val="0"/>
                        </a:spcBef>
                        <a:spcAft>
                          <a:spcPts val="0"/>
                        </a:spcAft>
                        <a:tabLst>
                          <a:tab pos="662940" algn="l"/>
                        </a:tabLst>
                      </a:pPr>
                      <a:r>
                        <a:rPr lang="en-US" sz="1600" b="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12/7/15</a:t>
                      </a:r>
                    </a:p>
                  </a:txBody>
                  <a:tcPr marL="68580" marR="68580" marT="0" marB="0">
                    <a:solidFill>
                      <a:schemeClr val="accent3">
                        <a:lumMod val="20000"/>
                        <a:lumOff val="80000"/>
                      </a:schemeClr>
                    </a:solidFill>
                  </a:tcPr>
                </a:tc>
                <a:tc>
                  <a:txBody>
                    <a:bodyPr/>
                    <a:lstStyle/>
                    <a:p>
                      <a:r>
                        <a:rPr lang="en-US" sz="1600" b="0" dirty="0">
                          <a:latin typeface="Calibri" panose="020F0502020204030204" pitchFamily="34" charset="0"/>
                        </a:rPr>
                        <a:t>Email</a:t>
                      </a:r>
                    </a:p>
                  </a:txBody>
                  <a:tcPr marL="68580" marR="68580" marT="0" marB="0">
                    <a:solidFill>
                      <a:schemeClr val="accent3">
                        <a:lumMod val="20000"/>
                        <a:lumOff val="80000"/>
                      </a:schemeClr>
                    </a:solidFill>
                  </a:tcPr>
                </a:tc>
                <a:tc gridSpan="2">
                  <a:txBody>
                    <a:bodyPr/>
                    <a:lstStyle/>
                    <a:p>
                      <a:r>
                        <a:rPr lang="en-US" sz="1600" b="0" dirty="0">
                          <a:latin typeface="Calibri" panose="020F0502020204030204" pitchFamily="34" charset="0"/>
                        </a:rPr>
                        <a:t>NA</a:t>
                      </a:r>
                    </a:p>
                  </a:txBody>
                  <a:tcPr marL="68580" marR="68580" marT="0" marB="0">
                    <a:solidFill>
                      <a:schemeClr val="accent3">
                        <a:lumMod val="20000"/>
                        <a:lumOff val="80000"/>
                      </a:schemeClr>
                    </a:solidFill>
                  </a:tcPr>
                </a:tc>
                <a:tc hMerge="1">
                  <a:txBody>
                    <a:bodyPr/>
                    <a:lstStyle/>
                    <a:p>
                      <a:endParaRPr lang="en-US"/>
                    </a:p>
                  </a:txBody>
                  <a:tcPr/>
                </a:tc>
                <a:tc>
                  <a:txBody>
                    <a:bodyPr/>
                    <a:lstStyle/>
                    <a:p>
                      <a:r>
                        <a:rPr lang="en-US" sz="1600" b="0" dirty="0">
                          <a:latin typeface="Calibri" panose="020F0502020204030204" pitchFamily="34" charset="0"/>
                        </a:rPr>
                        <a:t>NA</a:t>
                      </a:r>
                    </a:p>
                  </a:txBody>
                  <a:tcPr marL="68580" marR="68580" marT="0" marB="0">
                    <a:solidFill>
                      <a:schemeClr val="accent3">
                        <a:lumMod val="20000"/>
                        <a:lumOff val="80000"/>
                      </a:schemeClr>
                    </a:solidFill>
                  </a:tcPr>
                </a:tc>
                <a:tc gridSpan="2">
                  <a:txBody>
                    <a:bodyPr/>
                    <a:lstStyle/>
                    <a:p>
                      <a:r>
                        <a:rPr lang="en-US" sz="1600" b="0" dirty="0">
                          <a:latin typeface="Calibri" panose="020F0502020204030204" pitchFamily="34" charset="0"/>
                        </a:rPr>
                        <a:t>NA</a:t>
                      </a:r>
                    </a:p>
                  </a:txBody>
                  <a:tcPr marL="68580" marR="68580" marT="0" marB="0">
                    <a:solidFill>
                      <a:schemeClr val="accent3">
                        <a:lumMod val="20000"/>
                        <a:lumOff val="80000"/>
                      </a:schemeClr>
                    </a:solidFill>
                  </a:tcPr>
                </a:tc>
                <a:tc hMerge="1">
                  <a:txBody>
                    <a:bodyPr/>
                    <a:lstStyle/>
                    <a:p>
                      <a:endParaRPr lang="en-US"/>
                    </a:p>
                  </a:txBody>
                  <a:tcPr/>
                </a:tc>
                <a:tc>
                  <a:txBody>
                    <a:bodyPr/>
                    <a:lstStyle/>
                    <a:p>
                      <a:pPr algn="ctr"/>
                      <a:r>
                        <a:rPr lang="en-US" sz="1600" b="0" dirty="0">
                          <a:latin typeface="Calibri" panose="020F0502020204030204" pitchFamily="34" charset="0"/>
                        </a:rPr>
                        <a:t>750</a:t>
                      </a:r>
                    </a:p>
                  </a:txBody>
                  <a:tcPr marL="68580" marR="68580" marT="0" marB="0">
                    <a:solidFill>
                      <a:schemeClr val="accent3">
                        <a:lumMod val="20000"/>
                        <a:lumOff val="80000"/>
                      </a:schemeClr>
                    </a:solidFill>
                  </a:tcPr>
                </a:tc>
                <a:extLst>
                  <a:ext uri="{0D108BD9-81ED-4DB2-BD59-A6C34878D82A}">
                    <a16:rowId xmlns:a16="http://schemas.microsoft.com/office/drawing/2014/main" xmlns="" val="3843628258"/>
                  </a:ext>
                </a:extLst>
              </a:tr>
            </a:tbl>
          </a:graphicData>
        </a:graphic>
      </p:graphicFrame>
      <p:pic>
        <p:nvPicPr>
          <p:cNvPr id="5" name="Picture 4"/>
          <p:cNvPicPr>
            <a:picLocks noChangeAspect="1"/>
          </p:cNvPicPr>
          <p:nvPr/>
        </p:nvPicPr>
        <p:blipFill>
          <a:blip r:embed="rId2"/>
          <a:stretch>
            <a:fillRect/>
          </a:stretch>
        </p:blipFill>
        <p:spPr>
          <a:xfrm>
            <a:off x="8364057" y="5913220"/>
            <a:ext cx="255289" cy="251990"/>
          </a:xfrm>
          <a:prstGeom prst="rect">
            <a:avLst/>
          </a:prstGeom>
        </p:spPr>
      </p:pic>
      <p:sp>
        <p:nvSpPr>
          <p:cNvPr id="6" name="TextBox 5"/>
          <p:cNvSpPr txBox="1"/>
          <p:nvPr/>
        </p:nvSpPr>
        <p:spPr>
          <a:xfrm>
            <a:off x="660985" y="5759331"/>
            <a:ext cx="7115439" cy="307777"/>
          </a:xfrm>
          <a:prstGeom prst="rect">
            <a:avLst/>
          </a:prstGeom>
          <a:noFill/>
        </p:spPr>
        <p:txBody>
          <a:bodyPr wrap="square" rtlCol="0">
            <a:spAutoFit/>
          </a:bodyPr>
          <a:lstStyle/>
          <a:p>
            <a:r>
              <a:rPr lang="en-US" sz="1400" dirty="0">
                <a:latin typeface="Calibri" panose="020F0502020204030204" pitchFamily="34" charset="0"/>
              </a:rPr>
              <a:t>Note: Reflects all attendees (staff and consumers)</a:t>
            </a:r>
          </a:p>
        </p:txBody>
      </p:sp>
    </p:spTree>
    <p:extLst>
      <p:ext uri="{BB962C8B-B14F-4D97-AF65-F5344CB8AC3E}">
        <p14:creationId xmlns:p14="http://schemas.microsoft.com/office/powerpoint/2010/main" val="116722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533" y="899792"/>
            <a:ext cx="7644931" cy="656886"/>
          </a:xfrm>
        </p:spPr>
        <p:txBody>
          <a:bodyPr>
            <a:noAutofit/>
          </a:bodyPr>
          <a:lstStyle/>
          <a:p>
            <a:r>
              <a:rPr lang="en-US" sz="3200" dirty="0">
                <a:latin typeface="Calibri" panose="020F0502020204030204" pitchFamily="34" charset="0"/>
              </a:rPr>
              <a:t>Illustrative OCO Case </a:t>
            </a:r>
            <a:r>
              <a:rPr lang="en-US" sz="3200" b="1" dirty="0">
                <a:latin typeface="Calibri" panose="020F0502020204030204" pitchFamily="34" charset="0"/>
              </a:rPr>
              <a:t>1</a:t>
            </a:r>
            <a:r>
              <a:rPr lang="en-US" sz="3200" dirty="0">
                <a:latin typeface="Calibri" panose="020F0502020204030204" pitchFamily="34" charset="0"/>
              </a:rPr>
              <a:t>: </a:t>
            </a:r>
            <a:br>
              <a:rPr lang="en-US" sz="3200" dirty="0">
                <a:latin typeface="Calibri" panose="020F0502020204030204" pitchFamily="34" charset="0"/>
              </a:rPr>
            </a:br>
            <a:r>
              <a:rPr lang="en-US" sz="3200" b="1" dirty="0">
                <a:latin typeface="Calibri" panose="020F0502020204030204" pitchFamily="34" charset="0"/>
              </a:rPr>
              <a:t>Quality of Care</a:t>
            </a:r>
            <a:r>
              <a:rPr lang="en-US" sz="3200" dirty="0">
                <a:latin typeface="Calibri" panose="020F0502020204030204" pitchFamily="34" charset="0"/>
              </a:rPr>
              <a:t>/</a:t>
            </a:r>
            <a:r>
              <a:rPr lang="en-US" sz="3200" b="1" dirty="0">
                <a:latin typeface="Calibri" panose="020F0502020204030204" pitchFamily="34" charset="0"/>
              </a:rPr>
              <a:t>Payment</a:t>
            </a:r>
            <a:r>
              <a:rPr lang="en-US" sz="3200" dirty="0">
                <a:latin typeface="Calibri" panose="020F0502020204030204" pitchFamily="34" charset="0"/>
              </a:rPr>
              <a:t> - Denial</a:t>
            </a:r>
          </a:p>
        </p:txBody>
      </p:sp>
      <p:sp>
        <p:nvSpPr>
          <p:cNvPr id="3" name="Content Placeholder 2"/>
          <p:cNvSpPr>
            <a:spLocks noGrp="1"/>
          </p:cNvSpPr>
          <p:nvPr>
            <p:ph idx="1"/>
          </p:nvPr>
        </p:nvSpPr>
        <p:spPr/>
        <p:txBody>
          <a:bodyPr>
            <a:normAutofit lnSpcReduction="10000"/>
          </a:bodyPr>
          <a:lstStyle/>
          <a:p>
            <a:r>
              <a:rPr lang="en-US" dirty="0">
                <a:latin typeface="Calibri" panose="020F0502020204030204" pitchFamily="34" charset="0"/>
              </a:rPr>
              <a:t>A One Care Enrollee contacted the OCO following denial of payment for a dental implant deemed medical necessity by a provider. </a:t>
            </a:r>
          </a:p>
          <a:p>
            <a:r>
              <a:rPr lang="en-US" dirty="0">
                <a:latin typeface="Calibri" panose="020F0502020204030204" pitchFamily="34" charset="0"/>
              </a:rPr>
              <a:t>An OCO conversation confirmed the provider had deemed it medically necessary. OCO staff contacted the plan’s Member Services Manager who engaged the dental vendor, plan’s dental coordinator and the Appeals and Grievance team in further discussion. </a:t>
            </a:r>
          </a:p>
          <a:p>
            <a:r>
              <a:rPr lang="en-US" dirty="0">
                <a:latin typeface="Calibri" panose="020F0502020204030204" pitchFamily="34" charset="0"/>
              </a:rPr>
              <a:t>The denial was overturned within 72 hours due to incorrect reading of x-rays. </a:t>
            </a:r>
          </a:p>
        </p:txBody>
      </p:sp>
      <p:pic>
        <p:nvPicPr>
          <p:cNvPr id="4" name="Picture 3"/>
          <p:cNvPicPr>
            <a:picLocks noChangeAspect="1"/>
          </p:cNvPicPr>
          <p:nvPr/>
        </p:nvPicPr>
        <p:blipFill>
          <a:blip r:embed="rId2"/>
          <a:stretch>
            <a:fillRect/>
          </a:stretch>
        </p:blipFill>
        <p:spPr>
          <a:xfrm>
            <a:off x="8364057" y="5913220"/>
            <a:ext cx="255289" cy="251990"/>
          </a:xfrm>
          <a:prstGeom prst="rect">
            <a:avLst/>
          </a:prstGeom>
        </p:spPr>
      </p:pic>
    </p:spTree>
    <p:extLst>
      <p:ext uri="{BB962C8B-B14F-4D97-AF65-F5344CB8AC3E}">
        <p14:creationId xmlns:p14="http://schemas.microsoft.com/office/powerpoint/2010/main" val="361958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460" y="899792"/>
            <a:ext cx="7200897" cy="656886"/>
          </a:xfrm>
        </p:spPr>
        <p:txBody>
          <a:bodyPr>
            <a:noAutofit/>
          </a:bodyPr>
          <a:lstStyle/>
          <a:p>
            <a:r>
              <a:rPr lang="en-US" sz="3200" dirty="0">
                <a:latin typeface="Calibri" panose="020F0502020204030204" pitchFamily="34" charset="0"/>
              </a:rPr>
              <a:t>Illustrative OCO Case </a:t>
            </a:r>
            <a:r>
              <a:rPr lang="en-US" sz="3200" b="1" dirty="0">
                <a:latin typeface="Calibri" panose="020F0502020204030204" pitchFamily="34" charset="0"/>
              </a:rPr>
              <a:t>2</a:t>
            </a:r>
            <a:r>
              <a:rPr lang="en-US" sz="3200" dirty="0">
                <a:latin typeface="Calibri" panose="020F0502020204030204" pitchFamily="34" charset="0"/>
              </a:rPr>
              <a:t>: </a:t>
            </a:r>
            <a:r>
              <a:rPr lang="en-US" sz="3200" b="1" dirty="0">
                <a:latin typeface="Calibri" panose="020F0502020204030204" pitchFamily="34" charset="0"/>
              </a:rPr>
              <a:t>Payment</a:t>
            </a:r>
            <a:r>
              <a:rPr lang="en-US" sz="3200" dirty="0">
                <a:latin typeface="Calibri" panose="020F0502020204030204" pitchFamily="34" charset="0"/>
              </a:rPr>
              <a:t> - Late </a:t>
            </a:r>
          </a:p>
        </p:txBody>
      </p:sp>
      <p:sp>
        <p:nvSpPr>
          <p:cNvPr id="3" name="Content Placeholder 2"/>
          <p:cNvSpPr>
            <a:spLocks noGrp="1"/>
          </p:cNvSpPr>
          <p:nvPr>
            <p:ph idx="1"/>
          </p:nvPr>
        </p:nvSpPr>
        <p:spPr>
          <a:xfrm>
            <a:off x="971551" y="2018581"/>
            <a:ext cx="7200897" cy="4146629"/>
          </a:xfrm>
        </p:spPr>
        <p:txBody>
          <a:bodyPr>
            <a:normAutofit/>
          </a:bodyPr>
          <a:lstStyle/>
          <a:p>
            <a:pPr lvl="0"/>
            <a:r>
              <a:rPr lang="en-US" dirty="0">
                <a:latin typeface="Calibri" panose="020F0502020204030204" pitchFamily="34" charset="0"/>
              </a:rPr>
              <a:t>A member received a ‘payment overdue bill’ from their provider. </a:t>
            </a:r>
          </a:p>
          <a:p>
            <a:pPr lvl="0"/>
            <a:r>
              <a:rPr lang="en-US" dirty="0">
                <a:latin typeface="Calibri" panose="020F0502020204030204" pitchFamily="34" charset="0"/>
              </a:rPr>
              <a:t>The member contacted the provider who stated that, unless the bill was paid, the provider would be unable to continue their patient-provider relationship. </a:t>
            </a:r>
          </a:p>
          <a:p>
            <a:pPr lvl="0"/>
            <a:r>
              <a:rPr lang="en-US" dirty="0">
                <a:latin typeface="Calibri" panose="020F0502020204030204" pitchFamily="34" charset="0"/>
              </a:rPr>
              <a:t>The member called the OCO for help.</a:t>
            </a:r>
          </a:p>
          <a:p>
            <a:pPr lvl="0"/>
            <a:r>
              <a:rPr lang="en-US" dirty="0">
                <a:latin typeface="Calibri" panose="020F0502020204030204" pitchFamily="34" charset="0"/>
              </a:rPr>
              <a:t>After escalation by the OCO to the State Contract Manager, the One Care plan settled accounts with the provider. </a:t>
            </a:r>
          </a:p>
        </p:txBody>
      </p:sp>
      <p:pic>
        <p:nvPicPr>
          <p:cNvPr id="4" name="Picture 3"/>
          <p:cNvPicPr>
            <a:picLocks noChangeAspect="1"/>
          </p:cNvPicPr>
          <p:nvPr/>
        </p:nvPicPr>
        <p:blipFill>
          <a:blip r:embed="rId2"/>
          <a:stretch>
            <a:fillRect/>
          </a:stretch>
        </p:blipFill>
        <p:spPr>
          <a:xfrm>
            <a:off x="8364057" y="5913220"/>
            <a:ext cx="255289" cy="251990"/>
          </a:xfrm>
          <a:prstGeom prst="rect">
            <a:avLst/>
          </a:prstGeom>
        </p:spPr>
      </p:pic>
    </p:spTree>
    <p:extLst>
      <p:ext uri="{BB962C8B-B14F-4D97-AF65-F5344CB8AC3E}">
        <p14:creationId xmlns:p14="http://schemas.microsoft.com/office/powerpoint/2010/main" val="421758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024" y="879010"/>
            <a:ext cx="7200897" cy="656886"/>
          </a:xfrm>
        </p:spPr>
        <p:txBody>
          <a:bodyPr>
            <a:noAutofit/>
          </a:bodyPr>
          <a:lstStyle/>
          <a:p>
            <a:r>
              <a:rPr lang="en-US" sz="3200" dirty="0">
                <a:latin typeface="Calibri" panose="020F0502020204030204" pitchFamily="34" charset="0"/>
              </a:rPr>
              <a:t>Implementation Council </a:t>
            </a:r>
            <a:r>
              <a:rPr lang="en-US" sz="3200" b="1" dirty="0">
                <a:latin typeface="Calibri" panose="020F0502020204030204" pitchFamily="34" charset="0"/>
              </a:rPr>
              <a:t>Questions</a:t>
            </a:r>
          </a:p>
        </p:txBody>
      </p:sp>
      <p:sp>
        <p:nvSpPr>
          <p:cNvPr id="3" name="Content Placeholder 2"/>
          <p:cNvSpPr>
            <a:spLocks noGrp="1"/>
          </p:cNvSpPr>
          <p:nvPr>
            <p:ph idx="1"/>
          </p:nvPr>
        </p:nvSpPr>
        <p:spPr>
          <a:xfrm>
            <a:off x="971551" y="2091318"/>
            <a:ext cx="7200897" cy="3857287"/>
          </a:xfrm>
        </p:spPr>
        <p:txBody>
          <a:bodyPr/>
          <a:lstStyle/>
          <a:p>
            <a:r>
              <a:rPr lang="en-US" dirty="0">
                <a:latin typeface="Calibri" panose="020F0502020204030204" pitchFamily="34" charset="0"/>
              </a:rPr>
              <a:t>Marketing of OCO to One Care Members</a:t>
            </a:r>
          </a:p>
          <a:p>
            <a:r>
              <a:rPr lang="en-US" dirty="0">
                <a:latin typeface="Calibri" panose="020F0502020204030204" pitchFamily="34" charset="0"/>
              </a:rPr>
              <a:t>Meeting with LTSS coordinators</a:t>
            </a:r>
          </a:p>
          <a:p>
            <a:r>
              <a:rPr lang="en-US" dirty="0">
                <a:latin typeface="Calibri" panose="020F0502020204030204" pitchFamily="34" charset="0"/>
              </a:rPr>
              <a:t>Utilizing </a:t>
            </a:r>
            <a:r>
              <a:rPr lang="en-US" dirty="0" smtClean="0">
                <a:latin typeface="Calibri" panose="020F0502020204030204" pitchFamily="34" charset="0"/>
              </a:rPr>
              <a:t>OCO data </a:t>
            </a:r>
            <a:r>
              <a:rPr lang="en-US" dirty="0">
                <a:latin typeface="Calibri" panose="020F0502020204030204" pitchFamily="34" charset="0"/>
              </a:rPr>
              <a:t>to enhance One Care quality improvement</a:t>
            </a:r>
          </a:p>
        </p:txBody>
      </p:sp>
      <p:pic>
        <p:nvPicPr>
          <p:cNvPr id="4" name="Picture 3"/>
          <p:cNvPicPr>
            <a:picLocks noChangeAspect="1"/>
          </p:cNvPicPr>
          <p:nvPr/>
        </p:nvPicPr>
        <p:blipFill>
          <a:blip r:embed="rId2"/>
          <a:stretch>
            <a:fillRect/>
          </a:stretch>
        </p:blipFill>
        <p:spPr>
          <a:xfrm>
            <a:off x="8364057" y="5913220"/>
            <a:ext cx="255289" cy="251990"/>
          </a:xfrm>
          <a:prstGeom prst="rect">
            <a:avLst/>
          </a:prstGeom>
        </p:spPr>
      </p:pic>
    </p:spTree>
    <p:extLst>
      <p:ext uri="{BB962C8B-B14F-4D97-AF65-F5344CB8AC3E}">
        <p14:creationId xmlns:p14="http://schemas.microsoft.com/office/powerpoint/2010/main" val="37418262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5644</TotalTime>
  <Words>449</Words>
  <Application>Microsoft Office PowerPoint</Application>
  <PresentationFormat>On-screen Show (4:3)</PresentationFormat>
  <Paragraphs>166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Organic</vt:lpstr>
      <vt:lpstr>PowerPoint Presentation</vt:lpstr>
      <vt:lpstr>Inquiry Themes</vt:lpstr>
      <vt:lpstr>Complaint Themes</vt:lpstr>
      <vt:lpstr>Outreach</vt:lpstr>
      <vt:lpstr>Illustrative OCO Case 1:  Quality of Care/Payment - Denial</vt:lpstr>
      <vt:lpstr>Illustrative OCO Case 2: Payment - Late </vt:lpstr>
      <vt:lpstr>Implementation Council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Maureen Bingham</dc:creator>
  <cp:lastModifiedBy>Jenna</cp:lastModifiedBy>
  <cp:revision>126</cp:revision>
  <dcterms:created xsi:type="dcterms:W3CDTF">2015-01-29T11:26:30Z</dcterms:created>
  <dcterms:modified xsi:type="dcterms:W3CDTF">2017-10-26T15:40:32Z</dcterms:modified>
</cp:coreProperties>
</file>