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80" r:id="rId4"/>
    <p:sldId id="281" r:id="rId5"/>
    <p:sldId id="277" r:id="rId6"/>
    <p:sldId id="284" r:id="rId7"/>
    <p:sldId id="283" r:id="rId8"/>
    <p:sldId id="276" r:id="rId9"/>
    <p:sldId id="267" r:id="rId10"/>
    <p:sldId id="268" r:id="rId11"/>
    <p:sldId id="288" r:id="rId12"/>
    <p:sldId id="265" r:id="rId13"/>
    <p:sldId id="282" r:id="rId14"/>
    <p:sldId id="266" r:id="rId15"/>
    <p:sldId id="269" r:id="rId16"/>
    <p:sldId id="290" r:id="rId17"/>
    <p:sldId id="289" r:id="rId18"/>
    <p:sldId id="295" r:id="rId19"/>
    <p:sldId id="270" r:id="rId20"/>
    <p:sldId id="274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000D26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0" autoAdjust="0"/>
    <p:restoredTop sz="94660"/>
  </p:normalViewPr>
  <p:slideViewPr>
    <p:cSldViewPr>
      <p:cViewPr>
        <p:scale>
          <a:sx n="89" d="100"/>
          <a:sy n="89" d="100"/>
        </p:scale>
        <p:origin x="-24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4441111"/>
          </a:xfrm>
          <a:prstGeom prst="rect">
            <a:avLst/>
          </a:prstGeom>
          <a:gradFill flip="none" rotWithShape="1">
            <a:gsLst>
              <a:gs pos="0">
                <a:srgbClr val="000D26"/>
              </a:gs>
              <a:gs pos="100000">
                <a:srgbClr val="C0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gradFill flip="none" rotWithShape="1">
            <a:gsLst>
              <a:gs pos="0">
                <a:srgbClr val="000D26"/>
              </a:gs>
              <a:gs pos="100000">
                <a:srgbClr val="C0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E2EC695-1E0A-4D35-910C-D198B2346763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5E05DA-4A2F-480A-8991-89A71B04A0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10100" y="4800600"/>
            <a:ext cx="3581399" cy="1260629"/>
          </a:xfrm>
        </p:spPr>
        <p:txBody>
          <a:bodyPr>
            <a:normAutofit lnSpcReduction="10000"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A Partnership between:</a:t>
            </a:r>
          </a:p>
          <a:p>
            <a:pPr marL="111125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Disability Policy Consortium</a:t>
            </a:r>
          </a:p>
          <a:p>
            <a:pPr marL="111125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Health Care For All</a:t>
            </a:r>
          </a:p>
          <a:p>
            <a:pPr marL="111125"/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Consumer Quality Initiatives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34" y="3394583"/>
            <a:ext cx="3597165" cy="1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924800" cy="11430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latin typeface="Calibri" panose="020F0502020204030204" pitchFamily="34" charset="0"/>
                <a:ea typeface="Times New Roman"/>
              </a:rPr>
              <a:t>The grievance/appeal </a:t>
            </a:r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process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3623"/>
            <a:ext cx="8001000" cy="4575777"/>
          </a:xfrm>
        </p:spPr>
        <p:txBody>
          <a:bodyPr/>
          <a:lstStyle/>
          <a:p>
            <a:pPr marL="525463" lvl="0" indent="0">
              <a:buNone/>
            </a:pPr>
            <a:endParaRPr lang="en-US" sz="1000" dirty="0" smtClean="0">
              <a:ea typeface="Times New Roman"/>
            </a:endParaRPr>
          </a:p>
          <a:p>
            <a:pPr marL="525463" lvl="0" indent="0">
              <a:buNone/>
            </a:pPr>
            <a:r>
              <a:rPr lang="en-US" sz="3200" dirty="0" smtClean="0">
                <a:ea typeface="Times New Roman"/>
              </a:rPr>
              <a:t>The </a:t>
            </a:r>
            <a:r>
              <a:rPr lang="en-US" sz="3200" b="1" dirty="0" smtClean="0">
                <a:solidFill>
                  <a:srgbClr val="C00000"/>
                </a:solidFill>
                <a:ea typeface="Times New Roman"/>
              </a:rPr>
              <a:t>OCO</a:t>
            </a:r>
            <a:r>
              <a:rPr lang="en-US" sz="3200" dirty="0" smtClean="0">
                <a:ea typeface="Times New Roman"/>
              </a:rPr>
              <a:t> cannot represent individuals in grievance or appeals proceedings, but </a:t>
            </a:r>
            <a:r>
              <a:rPr lang="en-US" sz="3200" b="1" dirty="0" smtClean="0">
                <a:solidFill>
                  <a:srgbClr val="C00000"/>
                </a:solidFill>
                <a:ea typeface="Times New Roman"/>
              </a:rPr>
              <a:t>OCO</a:t>
            </a:r>
            <a:r>
              <a:rPr lang="en-US" sz="3200" dirty="0" smtClean="0">
                <a:ea typeface="Times New Roman"/>
              </a:rPr>
              <a:t> staff can help individuals find representation and understand what to expect during the process.</a:t>
            </a:r>
            <a:endParaRPr lang="en-US" sz="3200" dirty="0" smtClean="0">
              <a:effectLst/>
              <a:ea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latin typeface="Calibri" panose="020F0502020204030204" pitchFamily="34" charset="0"/>
                <a:ea typeface="Times New Roman"/>
              </a:rPr>
              <a:t>Identify System-Wide </a:t>
            </a:r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Issues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3623"/>
            <a:ext cx="8001000" cy="4575777"/>
          </a:xfrm>
        </p:spPr>
        <p:txBody>
          <a:bodyPr/>
          <a:lstStyle/>
          <a:p>
            <a:pPr marL="525463" lvl="0" indent="0">
              <a:buNone/>
            </a:pPr>
            <a:endParaRPr lang="en-US" sz="1000" dirty="0" smtClean="0">
              <a:ea typeface="Times New Roman"/>
            </a:endParaRPr>
          </a:p>
          <a:p>
            <a:pPr marL="525463" lvl="0" indent="0">
              <a:buNone/>
            </a:pPr>
            <a:r>
              <a:rPr lang="en-US" sz="3200" dirty="0" smtClean="0">
                <a:ea typeface="Times New Roman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a typeface="Times New Roman"/>
              </a:rPr>
              <a:t>One Care Ombudsman </a:t>
            </a:r>
            <a:r>
              <a:rPr lang="en-US" sz="3200" dirty="0" smtClean="0">
                <a:ea typeface="Times New Roman"/>
              </a:rPr>
              <a:t>identifies and tracks concerns </a:t>
            </a:r>
            <a:r>
              <a:rPr lang="en-US" sz="3200" dirty="0">
                <a:ea typeface="Times New Roman"/>
              </a:rPr>
              <a:t>and problems. </a:t>
            </a:r>
            <a:endParaRPr lang="en-US" sz="3200" dirty="0" smtClean="0">
              <a:ea typeface="Times New Roman"/>
            </a:endParaRPr>
          </a:p>
          <a:p>
            <a:pPr marL="525463" lvl="0" indent="0">
              <a:buNone/>
            </a:pPr>
            <a:endParaRPr lang="en-US" sz="1000" dirty="0" smtClean="0">
              <a:ea typeface="Times New Roman"/>
            </a:endParaRPr>
          </a:p>
          <a:p>
            <a:pPr marL="525463" lvl="0" indent="0">
              <a:buNone/>
            </a:pPr>
            <a:r>
              <a:rPr lang="en-US" sz="3200" dirty="0" smtClean="0">
                <a:ea typeface="Times New Roman"/>
              </a:rPr>
              <a:t>We </a:t>
            </a:r>
            <a:r>
              <a:rPr lang="en-US" sz="3200" dirty="0">
                <a:ea typeface="Times New Roman"/>
              </a:rPr>
              <a:t>discuss big picture issues with MassHealth and One Care Plans in order to improve existing services.</a:t>
            </a:r>
            <a:endParaRPr lang="en-US" sz="3200" dirty="0" smtClean="0">
              <a:effectLst/>
              <a:ea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Times New Roman"/>
              </a:rPr>
              <a:t>Listen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800600"/>
          </a:xfrm>
        </p:spPr>
        <p:txBody>
          <a:bodyPr>
            <a:normAutofit/>
          </a:bodyPr>
          <a:lstStyle/>
          <a:p>
            <a:pPr marL="571500" lvl="0" indent="-457200"/>
            <a:endParaRPr lang="en-US" sz="3200" b="1" dirty="0" smtClean="0">
              <a:ea typeface="Times New Roman"/>
            </a:endParaRPr>
          </a:p>
          <a:p>
            <a:pPr marL="571500" lvl="0" indent="0">
              <a:buNone/>
            </a:pPr>
            <a:r>
              <a:rPr lang="en-US" sz="3200" b="1" dirty="0" smtClean="0">
                <a:solidFill>
                  <a:srgbClr val="C00000"/>
                </a:solidFill>
                <a:ea typeface="Times New Roman"/>
              </a:rPr>
              <a:t>OCO</a:t>
            </a:r>
            <a:r>
              <a:rPr lang="en-US" sz="3200" dirty="0" smtClean="0">
                <a:ea typeface="Times New Roman"/>
              </a:rPr>
              <a:t> staff listens </a:t>
            </a:r>
            <a:r>
              <a:rPr lang="en-US" sz="3200" dirty="0">
                <a:ea typeface="Times New Roman"/>
              </a:rPr>
              <a:t>in order to understand the issue from all perspectives, including the individual and the organization. </a:t>
            </a:r>
            <a:endParaRPr lang="en-US" sz="3200" dirty="0" smtClean="0"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>
                <a:latin typeface="Calibri" panose="020F0502020204030204" pitchFamily="34" charset="0"/>
                <a:ea typeface="Times New Roman"/>
              </a:rPr>
              <a:t>Maintain </a:t>
            </a:r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Confidentiality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4800600"/>
          </a:xfrm>
        </p:spPr>
        <p:txBody>
          <a:bodyPr>
            <a:normAutofit/>
          </a:bodyPr>
          <a:lstStyle/>
          <a:p>
            <a:pPr marL="571500" lvl="0" indent="0">
              <a:buNone/>
            </a:pPr>
            <a:endParaRPr lang="en-US" sz="1000" dirty="0" smtClean="0">
              <a:ea typeface="Times New Roman"/>
            </a:endParaRPr>
          </a:p>
          <a:p>
            <a:pPr marL="571500" lvl="0" indent="0">
              <a:buNone/>
            </a:pPr>
            <a:r>
              <a:rPr lang="en-US" sz="3200" dirty="0" smtClean="0">
                <a:ea typeface="Times New Roman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a typeface="Times New Roman"/>
              </a:rPr>
              <a:t>One Care Ombudsman </a:t>
            </a:r>
            <a:r>
              <a:rPr lang="en-US" sz="3200" dirty="0">
                <a:ea typeface="Times New Roman"/>
              </a:rPr>
              <a:t>will not reveal personal information without </a:t>
            </a:r>
            <a:r>
              <a:rPr lang="en-US" sz="3200" dirty="0" smtClean="0">
                <a:ea typeface="Times New Roman"/>
              </a:rPr>
              <a:t>an individual’s permission, unless there is an imminent threat to self or others.</a:t>
            </a:r>
            <a:endParaRPr lang="en-US" sz="3200" dirty="0" smtClean="0">
              <a:effectLst/>
              <a:ea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Times New Roman"/>
              </a:rPr>
              <a:t>Remain </a:t>
            </a:r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Neutral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5029200"/>
          </a:xfrm>
        </p:spPr>
        <p:txBody>
          <a:bodyPr>
            <a:noAutofit/>
          </a:bodyPr>
          <a:lstStyle/>
          <a:p>
            <a:pPr marL="571500" indent="0">
              <a:spcBef>
                <a:spcPts val="0"/>
              </a:spcBef>
              <a:buNone/>
            </a:pPr>
            <a:endParaRPr lang="en-US" sz="1000" dirty="0" smtClean="0">
              <a:ea typeface="Times New Roman"/>
            </a:endParaRPr>
          </a:p>
          <a:p>
            <a:pPr marL="57150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  <a:ea typeface="Times New Roman"/>
              </a:rPr>
              <a:t>OCO</a:t>
            </a:r>
            <a:r>
              <a:rPr lang="en-US" sz="3200" dirty="0" smtClean="0">
                <a:ea typeface="Times New Roman"/>
              </a:rPr>
              <a:t> staff do not </a:t>
            </a:r>
            <a:r>
              <a:rPr lang="en-US" sz="3200" dirty="0">
                <a:ea typeface="Times New Roman"/>
              </a:rPr>
              <a:t>judge or decide who is right or wrong. </a:t>
            </a:r>
            <a:endParaRPr lang="en-US" sz="3200" dirty="0" smtClean="0">
              <a:ea typeface="Times New Roman"/>
            </a:endParaRPr>
          </a:p>
          <a:p>
            <a:pPr marL="571500" lvl="0" indent="-457200"/>
            <a:endParaRPr lang="en-US" sz="3200" dirty="0" smtClean="0">
              <a:effectLst/>
              <a:latin typeface="Arial MT" pitchFamily="2" charset="0"/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Times New Roman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OCO</a:t>
            </a:r>
            <a:r>
              <a:rPr lang="en-US" sz="3200" dirty="0">
                <a:latin typeface="Calibri" panose="020F0502020204030204" pitchFamily="34" charset="0"/>
                <a:ea typeface="Times New Roman"/>
              </a:rPr>
              <a:t> must maintain a neutral and independent role</a:t>
            </a:r>
            <a:r>
              <a:rPr lang="en-US" sz="3200" dirty="0" smtClean="0">
                <a:latin typeface="Calibri" panose="020F0502020204030204" pitchFamily="34" charset="0"/>
                <a:ea typeface="Times New Roman"/>
              </a:rPr>
              <a:t>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ea typeface="Times New Roman"/>
              </a:rPr>
              <a:t>What the </a:t>
            </a:r>
            <a:r>
              <a:rPr lang="en-US" sz="3200" b="1" dirty="0">
                <a:solidFill>
                  <a:srgbClr val="C00000"/>
                </a:solidFill>
                <a:ea typeface="Times New Roman"/>
              </a:rPr>
              <a:t>OCO</a:t>
            </a:r>
            <a:r>
              <a:rPr lang="en-US" sz="3200" b="1" dirty="0">
                <a:ea typeface="Times New Roman"/>
              </a:rPr>
              <a:t> does not do</a:t>
            </a:r>
            <a:r>
              <a:rPr lang="en-US" sz="3200" dirty="0" smtClean="0">
                <a:ea typeface="Times New Roman"/>
              </a:rPr>
              <a:t>.</a:t>
            </a:r>
          </a:p>
          <a:p>
            <a:pPr marL="0" indent="0">
              <a:buNone/>
            </a:pPr>
            <a:endParaRPr lang="en-US" sz="900" dirty="0" smtClean="0">
              <a:ea typeface="Times New Roman"/>
            </a:endParaRPr>
          </a:p>
          <a:p>
            <a:pPr marL="520700" indent="-457200">
              <a:spcBef>
                <a:spcPts val="0"/>
              </a:spcBef>
            </a:pPr>
            <a:r>
              <a:rPr lang="en-US" sz="3000" dirty="0" smtClean="0">
                <a:ea typeface="Times New Roman"/>
              </a:rPr>
              <a:t>We do </a:t>
            </a:r>
            <a:r>
              <a:rPr lang="en-US" sz="3000" dirty="0">
                <a:ea typeface="Times New Roman"/>
              </a:rPr>
              <a:t>not participate in formal investigations </a:t>
            </a:r>
            <a:endParaRPr lang="en-US" sz="3000" dirty="0" smtClean="0">
              <a:effectLst/>
              <a:ea typeface="Times New Roman"/>
            </a:endParaRPr>
          </a:p>
          <a:p>
            <a:pPr marL="520700" indent="-457200">
              <a:spcBef>
                <a:spcPts val="0"/>
              </a:spcBef>
            </a:pPr>
            <a:r>
              <a:rPr lang="en-US" sz="3000" dirty="0" smtClean="0">
                <a:ea typeface="Times New Roman"/>
              </a:rPr>
              <a:t>We do </a:t>
            </a:r>
            <a:r>
              <a:rPr lang="en-US" sz="3000" dirty="0">
                <a:ea typeface="Times New Roman"/>
              </a:rPr>
              <a:t>not play any role in a formal </a:t>
            </a:r>
            <a:r>
              <a:rPr lang="en-US" sz="3000" dirty="0" smtClean="0">
                <a:ea typeface="Times New Roman"/>
              </a:rPr>
              <a:t>issue resolution process, such as the One Care grievance or appeal processes</a:t>
            </a:r>
            <a:endParaRPr lang="en-US" sz="3000" dirty="0" smtClean="0">
              <a:effectLst/>
              <a:ea typeface="Times New Roman"/>
            </a:endParaRPr>
          </a:p>
          <a:p>
            <a:pPr marL="520700" indent="-457200">
              <a:spcBef>
                <a:spcPts val="0"/>
              </a:spcBef>
            </a:pPr>
            <a:r>
              <a:rPr lang="en-US" sz="3000" dirty="0" smtClean="0">
                <a:ea typeface="Times New Roman"/>
              </a:rPr>
              <a:t>We do </a:t>
            </a:r>
            <a:r>
              <a:rPr lang="en-US" sz="3000" dirty="0">
                <a:ea typeface="Times New Roman"/>
              </a:rPr>
              <a:t>not serve in any </a:t>
            </a:r>
            <a:r>
              <a:rPr lang="en-US" sz="3000" dirty="0" smtClean="0">
                <a:ea typeface="Times New Roman"/>
              </a:rPr>
              <a:t>other role </a:t>
            </a:r>
            <a:r>
              <a:rPr lang="en-US" sz="3000" dirty="0">
                <a:ea typeface="Times New Roman"/>
              </a:rPr>
              <a:t>that would compromise our neutrality</a:t>
            </a:r>
            <a:endParaRPr lang="en-US" sz="3000" dirty="0" smtClean="0">
              <a:effectLst/>
              <a:ea typeface="Times New Roman"/>
            </a:endParaRPr>
          </a:p>
          <a:p>
            <a:pPr marL="520700" indent="-457200">
              <a:spcBef>
                <a:spcPts val="0"/>
              </a:spcBef>
            </a:pPr>
            <a:r>
              <a:rPr lang="en-US" sz="3000" dirty="0" smtClean="0">
                <a:ea typeface="Times New Roman"/>
              </a:rPr>
              <a:t>We do </a:t>
            </a:r>
            <a:r>
              <a:rPr lang="en-US" sz="3000" dirty="0">
                <a:ea typeface="Times New Roman"/>
              </a:rPr>
              <a:t>not make binding decisions or mandate policies</a:t>
            </a:r>
            <a:endParaRPr lang="en-US" sz="3000" dirty="0" smtClean="0">
              <a:effectLst/>
              <a:ea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Who operates the </a:t>
            </a:r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/>
              </a:rPr>
              <a:t>OCO</a:t>
            </a:r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 program?</a:t>
            </a:r>
            <a:r>
              <a:rPr lang="en-US" sz="3600" dirty="0" smtClean="0">
                <a:latin typeface="Calibri" panose="020F0502020204030204" pitchFamily="34" charset="0"/>
                <a:ea typeface="Times New Roman"/>
              </a:rPr>
              <a:t>.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01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ea typeface="Times New Roman"/>
              </a:rPr>
              <a:t>The </a:t>
            </a:r>
            <a:r>
              <a:rPr lang="en-US" sz="3000" b="1" dirty="0" smtClean="0">
                <a:solidFill>
                  <a:srgbClr val="C00000"/>
                </a:solidFill>
                <a:ea typeface="Times New Roman"/>
              </a:rPr>
              <a:t>One Care Ombudsman </a:t>
            </a:r>
            <a:r>
              <a:rPr lang="en-US" sz="3000" dirty="0" smtClean="0">
                <a:ea typeface="Times New Roman"/>
              </a:rPr>
              <a:t>is an independent program operated in partnership by 3 disability and health care advocacy organizations: </a:t>
            </a:r>
          </a:p>
          <a:p>
            <a:pPr marL="0" indent="0">
              <a:buNone/>
            </a:pPr>
            <a:endParaRPr lang="en-US" sz="900" dirty="0" smtClean="0">
              <a:ea typeface="Times New Roman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Times New Roman"/>
              </a:rPr>
              <a:t>The Disability Policy Consortium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Times New Roman"/>
              </a:rPr>
              <a:t>Health Care For All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Times New Roman"/>
              </a:rPr>
              <a:t>Consumer Quality Initiatives </a:t>
            </a:r>
            <a:endParaRPr lang="en-US" sz="3000" dirty="0" smtClean="0">
              <a:effectLst/>
              <a:ea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6501"/>
            <a:ext cx="7368026" cy="5714299"/>
          </a:xfrm>
        </p:spPr>
      </p:pic>
    </p:spTree>
    <p:extLst>
      <p:ext uri="{BB962C8B-B14F-4D97-AF65-F5344CB8AC3E}">
        <p14:creationId xmlns:p14="http://schemas.microsoft.com/office/powerpoint/2010/main" val="27772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5895"/>
          <a:stretch/>
        </p:blipFill>
        <p:spPr>
          <a:xfrm>
            <a:off x="1905000" y="685800"/>
            <a:ext cx="5362099" cy="5766558"/>
          </a:xfrm>
        </p:spPr>
      </p:pic>
    </p:spTree>
    <p:extLst>
      <p:ext uri="{BB962C8B-B14F-4D97-AF65-F5344CB8AC3E}">
        <p14:creationId xmlns:p14="http://schemas.microsoft.com/office/powerpoint/2010/main" val="12704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OCO</a:t>
            </a:r>
            <a:r>
              <a:rPr lang="en-US" sz="3600" b="1" dirty="0" smtClean="0">
                <a:latin typeface="Calibri" panose="020F0502020204030204" pitchFamily="34" charset="0"/>
              </a:rPr>
              <a:t> Staff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419600"/>
          </a:xfrm>
        </p:spPr>
        <p:txBody>
          <a:bodyPr>
            <a:normAutofit fontScale="92500" lnSpcReduction="10000"/>
          </a:bodyPr>
          <a:lstStyle/>
          <a:p>
            <a:pPr marL="520700" indent="-450850"/>
            <a:r>
              <a:rPr lang="en-US" sz="3500" dirty="0" smtClean="0"/>
              <a:t>Director - Ombudsman</a:t>
            </a:r>
          </a:p>
          <a:p>
            <a:pPr marL="520700" indent="-450850"/>
            <a:r>
              <a:rPr lang="en-US" sz="3500" dirty="0" smtClean="0"/>
              <a:t>Deputy Director Ombudsman</a:t>
            </a:r>
          </a:p>
          <a:p>
            <a:pPr marL="520700" indent="-450850"/>
            <a:r>
              <a:rPr lang="en-US" sz="3500" dirty="0"/>
              <a:t>Central </a:t>
            </a:r>
            <a:r>
              <a:rPr lang="en-US" sz="3500" dirty="0" smtClean="0"/>
              <a:t>/ Western Ombudsman</a:t>
            </a:r>
          </a:p>
          <a:p>
            <a:pPr marL="367030" lvl="1" indent="0">
              <a:buNone/>
            </a:pPr>
            <a:r>
              <a:rPr lang="en-US" sz="3500" dirty="0" smtClean="0"/>
              <a:t> (May 2014 to July 2015)</a:t>
            </a:r>
          </a:p>
          <a:p>
            <a:pPr marL="520700" indent="-450850"/>
            <a:r>
              <a:rPr lang="en-US" sz="3500" dirty="0" smtClean="0"/>
              <a:t>Spanish Bilingual Ombudsman </a:t>
            </a:r>
          </a:p>
          <a:p>
            <a:pPr marL="367030" lvl="1" indent="0">
              <a:buNone/>
            </a:pPr>
            <a:r>
              <a:rPr lang="en-US" sz="3500" dirty="0" smtClean="0"/>
              <a:t> (May 2014)</a:t>
            </a:r>
          </a:p>
          <a:p>
            <a:pPr marL="520700" lvl="2" indent="-450850"/>
            <a:r>
              <a:rPr lang="en-US" sz="3500" dirty="0" smtClean="0"/>
              <a:t>Deaf At-Large Ombudsman</a:t>
            </a:r>
          </a:p>
          <a:p>
            <a:pPr marL="520700" indent="-450850"/>
            <a:r>
              <a:rPr lang="en-US" sz="3500" dirty="0" smtClean="0"/>
              <a:t>Administrative Assistant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What is an Ombudsman</a:t>
            </a:r>
            <a:r>
              <a:rPr lang="en-US" sz="3600" dirty="0" smtClean="0">
                <a:latin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0823"/>
            <a:ext cx="7772400" cy="3508977"/>
          </a:xfrm>
        </p:spPr>
        <p:txBody>
          <a:bodyPr>
            <a:noAutofit/>
          </a:bodyPr>
          <a:lstStyle/>
          <a:p>
            <a:pPr marL="520700" indent="-406400"/>
            <a:r>
              <a:rPr lang="en-US" sz="3200" dirty="0"/>
              <a:t>An </a:t>
            </a:r>
            <a:r>
              <a:rPr lang="en-US" sz="3200" dirty="0" smtClean="0"/>
              <a:t>Ombudsman assists </a:t>
            </a:r>
            <a:r>
              <a:rPr lang="en-US" sz="3200" dirty="0"/>
              <a:t>with the fair and </a:t>
            </a:r>
            <a:r>
              <a:rPr lang="en-US" sz="3200" dirty="0" smtClean="0"/>
              <a:t>expeditious </a:t>
            </a:r>
            <a:r>
              <a:rPr lang="en-US" sz="3200" dirty="0"/>
              <a:t>resolution of </a:t>
            </a:r>
            <a:r>
              <a:rPr lang="en-US" sz="3200" dirty="0" smtClean="0"/>
              <a:t>concerns and complaints </a:t>
            </a:r>
            <a:r>
              <a:rPr lang="en-US" sz="3200" dirty="0"/>
              <a:t>in an </a:t>
            </a:r>
            <a:r>
              <a:rPr lang="en-US" sz="3200" b="1" dirty="0" smtClean="0"/>
              <a:t>independent</a:t>
            </a:r>
            <a:r>
              <a:rPr lang="en-US" sz="3200" dirty="0" smtClean="0"/>
              <a:t>, </a:t>
            </a:r>
            <a:r>
              <a:rPr lang="en-US" sz="3200" b="1" dirty="0" smtClean="0"/>
              <a:t>impartial</a:t>
            </a:r>
            <a:r>
              <a:rPr lang="en-US" sz="3200" dirty="0" smtClean="0"/>
              <a:t> and </a:t>
            </a:r>
            <a:r>
              <a:rPr lang="en-US" sz="3200" b="1" dirty="0"/>
              <a:t>confidential</a:t>
            </a:r>
            <a:r>
              <a:rPr lang="en-US" sz="3200" dirty="0"/>
              <a:t> </a:t>
            </a:r>
            <a:r>
              <a:rPr lang="en-US" sz="3200" dirty="0" smtClean="0"/>
              <a:t>manner</a:t>
            </a:r>
            <a:r>
              <a:rPr lang="en-US" sz="3200" dirty="0"/>
              <a:t>. </a:t>
            </a:r>
            <a:endParaRPr lang="en-US" sz="3200" dirty="0" smtClean="0"/>
          </a:p>
          <a:p>
            <a:pPr marL="114300" indent="0">
              <a:buNone/>
            </a:pPr>
            <a:endParaRPr lang="en-US" sz="3200" dirty="0" smtClean="0"/>
          </a:p>
          <a:p>
            <a:pPr marL="520700" indent="-406400"/>
            <a:r>
              <a:rPr lang="en-US" sz="3200" dirty="0" smtClean="0"/>
              <a:t>These services are free.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3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744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</a:rPr>
              <a:t>Office Information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sz="2800" u="sng" dirty="0" smtClean="0"/>
              <a:t>Hours of Operation</a:t>
            </a:r>
            <a:endParaRPr lang="en-US" sz="2800" dirty="0" smtClean="0"/>
          </a:p>
          <a:p>
            <a:pPr marL="68580" indent="0">
              <a:buNone/>
            </a:pPr>
            <a:endParaRPr lang="en-US" sz="200" dirty="0" smtClean="0"/>
          </a:p>
          <a:p>
            <a:pPr marL="68580" indent="0" algn="ctr">
              <a:buNone/>
            </a:pPr>
            <a:r>
              <a:rPr lang="en-US" sz="2800" dirty="0" smtClean="0"/>
              <a:t>8:30 am to 4:30 pm, Monday – Friday</a:t>
            </a:r>
          </a:p>
          <a:p>
            <a:pPr marL="68580" indent="0" algn="ctr">
              <a:buNone/>
            </a:pPr>
            <a:endParaRPr lang="en-US" sz="900" dirty="0"/>
          </a:p>
          <a:p>
            <a:pPr marL="68580" indent="0">
              <a:buNone/>
            </a:pPr>
            <a:r>
              <a:rPr lang="en-US" sz="2800" u="sng" dirty="0" smtClean="0"/>
              <a:t>Accessibility</a:t>
            </a:r>
            <a:endParaRPr lang="en-US" sz="2800" dirty="0" smtClean="0"/>
          </a:p>
          <a:p>
            <a:pPr marL="68580" indent="0">
              <a:buNone/>
            </a:pPr>
            <a:endParaRPr lang="en-US" sz="200" dirty="0" smtClean="0"/>
          </a:p>
          <a:p>
            <a:r>
              <a:rPr lang="en-US" sz="2800" dirty="0" smtClean="0"/>
              <a:t>Our offices are wheelchair accessible</a:t>
            </a:r>
          </a:p>
          <a:p>
            <a:pPr marL="68580" indent="0">
              <a:buNone/>
            </a:pPr>
            <a:endParaRPr lang="en-US" sz="400" dirty="0" smtClean="0"/>
          </a:p>
          <a:p>
            <a:r>
              <a:rPr lang="en-US" sz="2800" dirty="0" smtClean="0"/>
              <a:t>Please call 1.855.781.9898 (MassRelay – dial 711) to</a:t>
            </a:r>
          </a:p>
          <a:p>
            <a:pPr lvl="1"/>
            <a:r>
              <a:rPr lang="en-US" sz="2800" dirty="0" smtClean="0"/>
              <a:t>Arrange for interpreter services</a:t>
            </a:r>
          </a:p>
          <a:p>
            <a:pPr lvl="1"/>
            <a:r>
              <a:rPr lang="en-US" sz="2800" dirty="0" smtClean="0"/>
              <a:t>Request OCO informational materials in Braille, large print or electronic format (Word document)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Contact Information</a:t>
            </a:r>
            <a:endParaRPr lang="en-US" sz="31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391401" cy="495300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en-US" sz="3200" dirty="0" smtClean="0"/>
              <a:t>Office:       11 Dartmouth Str., Ste. 301</a:t>
            </a:r>
          </a:p>
          <a:p>
            <a:pPr marL="0" lvl="2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Malden, MA 02148</a:t>
            </a:r>
          </a:p>
          <a:p>
            <a:pPr marL="0" lvl="2" indent="0">
              <a:buNone/>
            </a:pPr>
            <a:endParaRPr lang="en-US" sz="800" dirty="0" smtClean="0"/>
          </a:p>
          <a:p>
            <a:pPr marL="0" lvl="2" indent="0">
              <a:buNone/>
            </a:pPr>
            <a:r>
              <a:rPr lang="en-US" sz="3200" dirty="0" smtClean="0"/>
              <a:t>Phone:      1.855.781.9898 – toll free</a:t>
            </a:r>
          </a:p>
          <a:p>
            <a:pPr marL="457200" lvl="2" indent="0">
              <a:buNone/>
            </a:pPr>
            <a:r>
              <a:rPr lang="en-US" sz="3200" dirty="0" smtClean="0"/>
              <a:t>	         1.617.307.7775 – office</a:t>
            </a:r>
          </a:p>
          <a:p>
            <a:pPr marL="457200" lvl="2" indent="0">
              <a:buNone/>
            </a:pPr>
            <a:r>
              <a:rPr lang="en-US" sz="3200" dirty="0" smtClean="0"/>
              <a:t>	         Dial 711 – MassRelay</a:t>
            </a:r>
          </a:p>
          <a:p>
            <a:pPr marL="0" lvl="2" indent="0">
              <a:buNone/>
            </a:pPr>
            <a:endParaRPr lang="en-US" sz="800" dirty="0" smtClean="0"/>
          </a:p>
          <a:p>
            <a:pPr marL="0" lvl="2" indent="0">
              <a:buNone/>
            </a:pPr>
            <a:r>
              <a:rPr lang="en-US" sz="3200" dirty="0" smtClean="0"/>
              <a:t>Email:        help@onecareombuds.org</a:t>
            </a:r>
          </a:p>
          <a:p>
            <a:pPr marL="0" lvl="2" indent="0">
              <a:buNone/>
            </a:pPr>
            <a:endParaRPr lang="en-US" sz="800" dirty="0" smtClean="0"/>
          </a:p>
          <a:p>
            <a:pPr marL="0" lvl="2" indent="0">
              <a:buNone/>
            </a:pPr>
            <a:r>
              <a:rPr lang="en-US" sz="3200" dirty="0" smtClean="0"/>
              <a:t>Website:   onecareombuds.org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56" y="381000"/>
            <a:ext cx="8015344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Myriad Pro"/>
              </a:rPr>
              <a:t>Independent Agent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914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>
                <a:ea typeface="Times New Roman"/>
                <a:cs typeface="Times New Roman"/>
              </a:rPr>
              <a:t>The </a:t>
            </a:r>
            <a:r>
              <a:rPr lang="en-US" sz="32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One Care Ombudsman </a:t>
            </a:r>
            <a:r>
              <a:rPr lang="en-US" sz="3200" dirty="0" smtClean="0">
                <a:ea typeface="Times New Roman"/>
                <a:cs typeface="Times New Roman"/>
              </a:rPr>
              <a:t>program is an independent program that helps</a:t>
            </a:r>
            <a:r>
              <a:rPr lang="en-US" sz="3200" dirty="0" smtClean="0">
                <a:ea typeface="Calibri"/>
                <a:cs typeface="Times New Roman"/>
              </a:rPr>
              <a:t> </a:t>
            </a:r>
            <a:r>
              <a:rPr lang="en-US" sz="3200" dirty="0">
                <a:ea typeface="Calibri"/>
                <a:cs typeface="Times New Roman"/>
              </a:rPr>
              <a:t>individuals, their significant others and representatives address concerns or conflicts that </a:t>
            </a:r>
            <a:r>
              <a:rPr lang="en-US" sz="3200" dirty="0" smtClean="0">
                <a:ea typeface="Calibri"/>
                <a:cs typeface="Times New Roman"/>
              </a:rPr>
              <a:t>may interfere </a:t>
            </a:r>
            <a:r>
              <a:rPr lang="en-US" sz="3200" dirty="0">
                <a:ea typeface="Calibri"/>
                <a:cs typeface="Times New Roman"/>
              </a:rPr>
              <a:t>with their enrollment </a:t>
            </a:r>
            <a:r>
              <a:rPr lang="en-US" sz="3200" dirty="0" smtClean="0">
                <a:ea typeface="Calibri"/>
                <a:cs typeface="Times New Roman"/>
              </a:rPr>
              <a:t>in One Care  </a:t>
            </a:r>
            <a:r>
              <a:rPr lang="en-US" sz="3200" dirty="0">
                <a:ea typeface="Calibri"/>
                <a:cs typeface="Times New Roman"/>
              </a:rPr>
              <a:t>or </a:t>
            </a:r>
            <a:r>
              <a:rPr lang="en-US" sz="3200" dirty="0" smtClean="0">
                <a:ea typeface="Calibri"/>
                <a:cs typeface="Times New Roman"/>
              </a:rPr>
              <a:t>their access to One </a:t>
            </a:r>
            <a:r>
              <a:rPr lang="en-US" sz="3200" dirty="0">
                <a:ea typeface="Calibri"/>
                <a:cs typeface="Times New Roman"/>
              </a:rPr>
              <a:t>Care health care </a:t>
            </a:r>
            <a:r>
              <a:rPr lang="en-US" sz="3200" dirty="0" smtClean="0">
                <a:ea typeface="Calibri"/>
                <a:cs typeface="Times New Roman"/>
              </a:rPr>
              <a:t>benefits and services</a:t>
            </a:r>
            <a:r>
              <a:rPr lang="en-US" sz="3200" dirty="0">
                <a:ea typeface="Calibri"/>
                <a:cs typeface="Times New Roman"/>
              </a:rPr>
              <a:t>. </a:t>
            </a:r>
            <a:endParaRPr lang="en-US" sz="3200" dirty="0" smtClean="0">
              <a:ea typeface="Calibri"/>
              <a:cs typeface="Times New Roman"/>
            </a:endParaRPr>
          </a:p>
          <a:p>
            <a:pPr marL="114300" indent="0">
              <a:buNone/>
            </a:pPr>
            <a:endParaRPr lang="en-US" sz="900" dirty="0" smtClean="0">
              <a:latin typeface="Arial MT" pitchFamily="2" charset="0"/>
              <a:ea typeface="Calibri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Myriad Pro"/>
              </a:rPr>
              <a:t>Help Find Solutions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91400" cy="4800600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sz="3200" dirty="0" smtClean="0">
                <a:ea typeface="Times New Roman"/>
                <a:cs typeface="Times New Roman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a typeface="Times New Roman"/>
                <a:cs typeface="Times New Roman"/>
              </a:rPr>
              <a:t>One Care Ombudsman </a:t>
            </a:r>
            <a:r>
              <a:rPr lang="en-US" sz="3200" dirty="0">
                <a:ea typeface="Times New Roman"/>
                <a:cs typeface="Times New Roman"/>
              </a:rPr>
              <a:t>works </a:t>
            </a:r>
            <a:r>
              <a:rPr lang="en-US" sz="3200" dirty="0" smtClean="0">
                <a:ea typeface="Times New Roman"/>
                <a:cs typeface="Times New Roman"/>
              </a:rPr>
              <a:t>with MassHealth as well as the three One Care plans (Commonwealth Care Alliance, Fallon Total Care and Network Health) to help  </a:t>
            </a:r>
            <a:r>
              <a:rPr lang="en-US" sz="3200" b="1" dirty="0" smtClean="0">
                <a:ea typeface="Times New Roman"/>
                <a:cs typeface="Times New Roman"/>
              </a:rPr>
              <a:t>resolve</a:t>
            </a:r>
            <a:r>
              <a:rPr lang="en-US" sz="3200" dirty="0" smtClean="0">
                <a:ea typeface="Times New Roman"/>
                <a:cs typeface="Times New Roman"/>
              </a:rPr>
              <a:t> concerns or conflicts so that persons with disabilities can </a:t>
            </a:r>
            <a:r>
              <a:rPr lang="en-US" sz="3200" dirty="0">
                <a:ea typeface="Times New Roman"/>
                <a:cs typeface="Times New Roman"/>
              </a:rPr>
              <a:t>receive</a:t>
            </a:r>
            <a:r>
              <a:rPr lang="en-US" sz="3200" dirty="0">
                <a:ea typeface="Calibri"/>
                <a:cs typeface="Times New Roman"/>
              </a:rPr>
              <a:t> the benefits and exercise the rights to which they are </a:t>
            </a:r>
            <a:r>
              <a:rPr lang="en-US" sz="3200" dirty="0" smtClean="0">
                <a:ea typeface="Calibri"/>
                <a:cs typeface="Times New Roman"/>
              </a:rPr>
              <a:t>entitled in One Care.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3924748"/>
          </a:xfrm>
        </p:spPr>
        <p:txBody>
          <a:bodyPr>
            <a:normAutofit/>
          </a:bodyPr>
          <a:lstStyle/>
          <a:p>
            <a:pPr marL="571500" lvl="2" indent="0">
              <a:buNone/>
            </a:pPr>
            <a:endParaRPr lang="en-US" sz="1000" dirty="0" smtClean="0">
              <a:ea typeface="Calibri"/>
              <a:cs typeface="Times New Roman"/>
            </a:endParaRPr>
          </a:p>
          <a:p>
            <a:pPr marL="571500" lvl="2" indent="0">
              <a:buNone/>
            </a:pPr>
            <a:r>
              <a:rPr lang="en-US" sz="3200" dirty="0" smtClean="0">
                <a:ea typeface="Calibri"/>
                <a:cs typeface="Times New Roman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a typeface="Calibri"/>
                <a:cs typeface="Times New Roman"/>
              </a:rPr>
              <a:t>One Care Ombudsman </a:t>
            </a:r>
            <a:r>
              <a:rPr lang="en-US" sz="3200" dirty="0" smtClean="0">
                <a:ea typeface="Calibri"/>
                <a:cs typeface="Times New Roman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ea typeface="Calibri"/>
                <a:cs typeface="Times New Roman"/>
              </a:rPr>
              <a:t>OCO</a:t>
            </a:r>
            <a:r>
              <a:rPr lang="en-US" sz="3200" dirty="0" smtClean="0">
                <a:ea typeface="Calibri"/>
                <a:cs typeface="Times New Roman"/>
              </a:rPr>
              <a:t>) staff helps people get answers to their questions about One Care - from </a:t>
            </a:r>
            <a:r>
              <a:rPr lang="en-US" sz="3200" dirty="0">
                <a:ea typeface="Calibri"/>
                <a:cs typeface="Times New Roman"/>
              </a:rPr>
              <a:t>the </a:t>
            </a:r>
            <a:r>
              <a:rPr lang="en-US" sz="3200" dirty="0" smtClean="0">
                <a:ea typeface="Calibri"/>
                <a:cs typeface="Times New Roman"/>
              </a:rPr>
              <a:t>enrollment process </a:t>
            </a:r>
            <a:r>
              <a:rPr lang="en-US" sz="3200" dirty="0">
                <a:ea typeface="Calibri"/>
                <a:cs typeface="Times New Roman"/>
              </a:rPr>
              <a:t>to specific </a:t>
            </a:r>
            <a:r>
              <a:rPr lang="en-US" sz="3200" dirty="0" smtClean="0">
                <a:ea typeface="Calibri"/>
                <a:cs typeface="Times New Roman"/>
              </a:rPr>
              <a:t>benefits and rights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ea typeface="Calibri"/>
                <a:cs typeface="Times New Roman"/>
              </a:rPr>
              <a:t>Provide Information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Times New Roman"/>
              </a:rPr>
              <a:t>Make </a:t>
            </a:r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Referrals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96517" cy="4648200"/>
          </a:xfrm>
        </p:spPr>
        <p:txBody>
          <a:bodyPr>
            <a:normAutofit/>
          </a:bodyPr>
          <a:lstStyle/>
          <a:p>
            <a:pPr marL="520700" indent="0">
              <a:spcBef>
                <a:spcPts val="0"/>
              </a:spcBef>
              <a:buNone/>
            </a:pPr>
            <a:endParaRPr lang="en-US" sz="1200" dirty="0" smtClean="0">
              <a:ea typeface="Times New Roman"/>
            </a:endParaRPr>
          </a:p>
          <a:p>
            <a:pPr marL="520700" indent="0">
              <a:spcBef>
                <a:spcPts val="0"/>
              </a:spcBef>
              <a:buNone/>
            </a:pPr>
            <a:r>
              <a:rPr lang="en-US" sz="3200" dirty="0" smtClean="0">
                <a:ea typeface="Times New Roman"/>
              </a:rPr>
              <a:t>The </a:t>
            </a:r>
            <a:r>
              <a:rPr lang="en-US" sz="3200" b="1" dirty="0" smtClean="0">
                <a:solidFill>
                  <a:srgbClr val="C00000"/>
                </a:solidFill>
                <a:ea typeface="Times New Roman"/>
              </a:rPr>
              <a:t>OCO</a:t>
            </a:r>
            <a:r>
              <a:rPr lang="en-US" sz="3200" dirty="0" smtClean="0">
                <a:ea typeface="Times New Roman"/>
              </a:rPr>
              <a:t> can </a:t>
            </a:r>
            <a:r>
              <a:rPr lang="en-US" sz="3200" dirty="0">
                <a:ea typeface="Times New Roman"/>
              </a:rPr>
              <a:t>refer individuals </a:t>
            </a:r>
            <a:r>
              <a:rPr lang="en-US" sz="3200" dirty="0" smtClean="0">
                <a:ea typeface="Times New Roman"/>
              </a:rPr>
              <a:t>to information, problem resolution resources,  </a:t>
            </a:r>
            <a:r>
              <a:rPr lang="en-US" sz="3200" dirty="0">
                <a:ea typeface="Times New Roman"/>
              </a:rPr>
              <a:t>including formal grievance </a:t>
            </a:r>
            <a:r>
              <a:rPr lang="en-US" sz="3200" dirty="0" smtClean="0">
                <a:ea typeface="Times New Roman"/>
              </a:rPr>
              <a:t>and appeals programs </a:t>
            </a:r>
            <a:r>
              <a:rPr lang="en-US" sz="3200" dirty="0">
                <a:ea typeface="Times New Roman"/>
              </a:rPr>
              <a:t>and legal services.</a:t>
            </a:r>
            <a:endParaRPr lang="en-US" sz="3200" dirty="0" smtClean="0">
              <a:effectLst/>
              <a:ea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Investigate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001000" cy="5029200"/>
          </a:xfrm>
        </p:spPr>
        <p:txBody>
          <a:bodyPr>
            <a:noAutofit/>
          </a:bodyPr>
          <a:lstStyle/>
          <a:p>
            <a:pPr marL="571500" indent="0">
              <a:spcBef>
                <a:spcPts val="0"/>
              </a:spcBef>
              <a:buNone/>
            </a:pPr>
            <a:endParaRPr lang="en-US" sz="1200" dirty="0" smtClean="0">
              <a:ea typeface="Times New Roman"/>
            </a:endParaRPr>
          </a:p>
          <a:p>
            <a:pPr marL="571500" indent="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C00000"/>
                </a:solidFill>
                <a:ea typeface="Times New Roman"/>
              </a:rPr>
              <a:t>OCO</a:t>
            </a:r>
            <a:r>
              <a:rPr lang="en-US" sz="3200" dirty="0" smtClean="0">
                <a:ea typeface="Times New Roman"/>
              </a:rPr>
              <a:t> staff dig </a:t>
            </a:r>
            <a:r>
              <a:rPr lang="en-US" sz="3200" dirty="0">
                <a:ea typeface="Times New Roman"/>
              </a:rPr>
              <a:t>a little deeper to understand the nature of the problem and find </a:t>
            </a:r>
            <a:r>
              <a:rPr lang="en-US" sz="3200" dirty="0" smtClean="0">
                <a:ea typeface="Times New Roman"/>
              </a:rPr>
              <a:t>potential solutions.</a:t>
            </a:r>
            <a:endParaRPr lang="en-US" sz="3200" dirty="0" smtClean="0">
              <a:effectLst/>
              <a:ea typeface="Times New Roman"/>
            </a:endParaRPr>
          </a:p>
          <a:p>
            <a:pPr marL="571500" lvl="0" indent="-457200"/>
            <a:endParaRPr lang="en-US" sz="3200" dirty="0" smtClean="0">
              <a:effectLst/>
              <a:latin typeface="Arial MT" pitchFamily="2" charset="0"/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3508977"/>
          </a:xfrm>
        </p:spPr>
        <p:txBody>
          <a:bodyPr>
            <a:normAutofit/>
          </a:bodyPr>
          <a:lstStyle/>
          <a:p>
            <a:pPr marL="525463" indent="0">
              <a:buNone/>
            </a:pPr>
            <a:endParaRPr lang="en-US" sz="1200" dirty="0" smtClean="0">
              <a:ea typeface="Times New Roman"/>
            </a:endParaRPr>
          </a:p>
          <a:p>
            <a:pPr marL="525463" indent="0">
              <a:buNone/>
            </a:pPr>
            <a:r>
              <a:rPr lang="en-US" sz="3200" dirty="0" smtClean="0">
                <a:ea typeface="Times New Roman"/>
              </a:rPr>
              <a:t>The </a:t>
            </a:r>
            <a:r>
              <a:rPr lang="en-US" sz="3200" b="1" dirty="0">
                <a:solidFill>
                  <a:srgbClr val="C00000"/>
                </a:solidFill>
                <a:ea typeface="Times New Roman"/>
              </a:rPr>
              <a:t>One Care Ombudsman </a:t>
            </a:r>
            <a:r>
              <a:rPr lang="en-US" sz="3200" dirty="0">
                <a:ea typeface="Times New Roman"/>
              </a:rPr>
              <a:t>helps individuals identify and evaluate </a:t>
            </a:r>
            <a:r>
              <a:rPr lang="en-US" sz="3200" dirty="0" smtClean="0">
                <a:ea typeface="Times New Roman"/>
              </a:rPr>
              <a:t>options for resolving problems.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Times New Roman"/>
              </a:rPr>
              <a:t>Discuss </a:t>
            </a:r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Options</a:t>
            </a:r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5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  <a:ea typeface="Times New Roman"/>
              </a:rPr>
              <a:t>Mediate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96517" cy="4648200"/>
          </a:xfrm>
        </p:spPr>
        <p:txBody>
          <a:bodyPr>
            <a:normAutofit/>
          </a:bodyPr>
          <a:lstStyle/>
          <a:p>
            <a:pPr marL="520700" indent="0">
              <a:spcBef>
                <a:spcPts val="0"/>
              </a:spcBef>
              <a:buNone/>
            </a:pPr>
            <a:endParaRPr lang="en-US" sz="1200" dirty="0" smtClean="0">
              <a:ea typeface="Times New Roman"/>
            </a:endParaRPr>
          </a:p>
          <a:p>
            <a:pPr marL="520700" indent="0">
              <a:spcBef>
                <a:spcPts val="0"/>
              </a:spcBef>
              <a:buNone/>
            </a:pPr>
            <a:r>
              <a:rPr lang="en-US" sz="3200" dirty="0" smtClean="0">
                <a:ea typeface="Times New Roman"/>
              </a:rPr>
              <a:t>The </a:t>
            </a:r>
            <a:r>
              <a:rPr lang="en-US" sz="3200" b="1" dirty="0" smtClean="0">
                <a:solidFill>
                  <a:srgbClr val="C00000"/>
                </a:solidFill>
                <a:ea typeface="Times New Roman"/>
              </a:rPr>
              <a:t>OCO</a:t>
            </a:r>
            <a:r>
              <a:rPr lang="en-US" sz="3200" dirty="0" smtClean="0">
                <a:ea typeface="Times New Roman"/>
              </a:rPr>
              <a:t> can </a:t>
            </a:r>
            <a:r>
              <a:rPr lang="en-US" sz="3200" dirty="0">
                <a:ea typeface="Times New Roman"/>
              </a:rPr>
              <a:t>bring together the parties of your choosing in order to identify and discuss potential solutions. </a:t>
            </a:r>
            <a:endParaRPr lang="en-US" sz="3200" dirty="0" smtClean="0">
              <a:effectLst/>
              <a:ea typeface="Times New Roman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03036"/>
            <a:ext cx="480170" cy="4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810</TotalTime>
  <Words>594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PowerPoint Presentation</vt:lpstr>
      <vt:lpstr>What is an Ombudsman?</vt:lpstr>
      <vt:lpstr>Independent Agent</vt:lpstr>
      <vt:lpstr>Help Find Solutions</vt:lpstr>
      <vt:lpstr>Provide Information</vt:lpstr>
      <vt:lpstr>Make Referrals</vt:lpstr>
      <vt:lpstr>Investigate</vt:lpstr>
      <vt:lpstr>Discuss Options</vt:lpstr>
      <vt:lpstr>Mediate</vt:lpstr>
      <vt:lpstr>The grievance/appeal process</vt:lpstr>
      <vt:lpstr>Identify System-Wide Issues</vt:lpstr>
      <vt:lpstr>Listen</vt:lpstr>
      <vt:lpstr>Maintain Confidentiality</vt:lpstr>
      <vt:lpstr>Remain Neutral</vt:lpstr>
      <vt:lpstr>The OCO must maintain a neutral and independent role.</vt:lpstr>
      <vt:lpstr>Who operates the OCO program?.</vt:lpstr>
      <vt:lpstr>PowerPoint Presentation</vt:lpstr>
      <vt:lpstr>PowerPoint Presentation</vt:lpstr>
      <vt:lpstr>OCO Staff</vt:lpstr>
      <vt:lpstr>Office Information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Care Ombudsman</dc:title>
  <dc:creator>BDP</dc:creator>
  <cp:lastModifiedBy>Jenna</cp:lastModifiedBy>
  <cp:revision>86</cp:revision>
  <dcterms:created xsi:type="dcterms:W3CDTF">2013-12-01T02:30:21Z</dcterms:created>
  <dcterms:modified xsi:type="dcterms:W3CDTF">2017-10-31T14:11:26Z</dcterms:modified>
</cp:coreProperties>
</file>