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7" r:id="rId1"/>
  </p:sldMasterIdLst>
  <p:notesMasterIdLst>
    <p:notesMasterId r:id="rId11"/>
  </p:notesMasterIdLst>
  <p:sldIdLst>
    <p:sldId id="256" r:id="rId2"/>
    <p:sldId id="303" r:id="rId3"/>
    <p:sldId id="281" r:id="rId4"/>
    <p:sldId id="287" r:id="rId5"/>
    <p:sldId id="275" r:id="rId6"/>
    <p:sldId id="297" r:id="rId7"/>
    <p:sldId id="298" r:id="rId8"/>
    <p:sldId id="300" r:id="rId9"/>
    <p:sldId id="302"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E9F2C"/>
    <a:srgbClr val="C7C454"/>
    <a:srgbClr val="CD3C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9273" autoAdjust="0"/>
  </p:normalViewPr>
  <p:slideViewPr>
    <p:cSldViewPr snapToGrid="0">
      <p:cViewPr>
        <p:scale>
          <a:sx n="88" d="100"/>
          <a:sy n="88" d="100"/>
        </p:scale>
        <p:origin x="-588" y="9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1915" tIns="45958" rIns="91915" bIns="45958"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1915" tIns="45958" rIns="91915" bIns="45958" rtlCol="0"/>
          <a:lstStyle>
            <a:lvl1pPr algn="r">
              <a:defRPr sz="1200"/>
            </a:lvl1pPr>
          </a:lstStyle>
          <a:p>
            <a:fld id="{7C4277BA-F5F5-437C-A600-513547108ABA}" type="datetimeFigureOut">
              <a:rPr lang="en-US" smtClean="0"/>
              <a:t>11/6/2017</a:t>
            </a:fld>
            <a:endParaRPr lang="en-US"/>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1915" tIns="45958" rIns="91915" bIns="45958"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1915" tIns="45958" rIns="91915" bIns="459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1915" tIns="45958" rIns="91915" bIns="45958"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1915" tIns="45958" rIns="91915" bIns="45958" rtlCol="0" anchor="b"/>
          <a:lstStyle>
            <a:lvl1pPr algn="r">
              <a:defRPr sz="1200"/>
            </a:lvl1pPr>
          </a:lstStyle>
          <a:p>
            <a:fld id="{14DB32BE-19F0-48AB-804A-FF9CD7DBC2F1}" type="slidenum">
              <a:rPr lang="en-US" smtClean="0"/>
              <a:t>‹#›</a:t>
            </a:fld>
            <a:endParaRPr lang="en-US"/>
          </a:p>
        </p:txBody>
      </p:sp>
    </p:spTree>
    <p:extLst>
      <p:ext uri="{BB962C8B-B14F-4D97-AF65-F5344CB8AC3E}">
        <p14:creationId xmlns:p14="http://schemas.microsoft.com/office/powerpoint/2010/main" val="61865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2</a:t>
            </a:fld>
            <a:endParaRPr lang="en-US"/>
          </a:p>
        </p:txBody>
      </p:sp>
    </p:spTree>
    <p:extLst>
      <p:ext uri="{BB962C8B-B14F-4D97-AF65-F5344CB8AC3E}">
        <p14:creationId xmlns:p14="http://schemas.microsoft.com/office/powerpoint/2010/main" val="321212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3</a:t>
            </a:fld>
            <a:endParaRPr lang="en-US"/>
          </a:p>
        </p:txBody>
      </p:sp>
    </p:spTree>
    <p:extLst>
      <p:ext uri="{BB962C8B-B14F-4D97-AF65-F5344CB8AC3E}">
        <p14:creationId xmlns:p14="http://schemas.microsoft.com/office/powerpoint/2010/main" val="155470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4</a:t>
            </a:fld>
            <a:endParaRPr lang="en-US"/>
          </a:p>
        </p:txBody>
      </p:sp>
    </p:spTree>
    <p:extLst>
      <p:ext uri="{BB962C8B-B14F-4D97-AF65-F5344CB8AC3E}">
        <p14:creationId xmlns:p14="http://schemas.microsoft.com/office/powerpoint/2010/main" val="397446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5</a:t>
            </a:fld>
            <a:endParaRPr lang="en-US"/>
          </a:p>
        </p:txBody>
      </p:sp>
    </p:spTree>
    <p:extLst>
      <p:ext uri="{BB962C8B-B14F-4D97-AF65-F5344CB8AC3E}">
        <p14:creationId xmlns:p14="http://schemas.microsoft.com/office/powerpoint/2010/main" val="4091419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6</a:t>
            </a:fld>
            <a:endParaRPr lang="en-US"/>
          </a:p>
        </p:txBody>
      </p:sp>
    </p:spTree>
    <p:extLst>
      <p:ext uri="{BB962C8B-B14F-4D97-AF65-F5344CB8AC3E}">
        <p14:creationId xmlns:p14="http://schemas.microsoft.com/office/powerpoint/2010/main" val="112629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7</a:t>
            </a:fld>
            <a:endParaRPr lang="en-US"/>
          </a:p>
        </p:txBody>
      </p:sp>
    </p:spTree>
    <p:extLst>
      <p:ext uri="{BB962C8B-B14F-4D97-AF65-F5344CB8AC3E}">
        <p14:creationId xmlns:p14="http://schemas.microsoft.com/office/powerpoint/2010/main" val="154676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8</a:t>
            </a:fld>
            <a:endParaRPr lang="en-US"/>
          </a:p>
        </p:txBody>
      </p:sp>
    </p:spTree>
    <p:extLst>
      <p:ext uri="{BB962C8B-B14F-4D97-AF65-F5344CB8AC3E}">
        <p14:creationId xmlns:p14="http://schemas.microsoft.com/office/powerpoint/2010/main" val="405727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9</a:t>
            </a:fld>
            <a:endParaRPr lang="en-US"/>
          </a:p>
        </p:txBody>
      </p:sp>
    </p:spTree>
    <p:extLst>
      <p:ext uri="{BB962C8B-B14F-4D97-AF65-F5344CB8AC3E}">
        <p14:creationId xmlns:p14="http://schemas.microsoft.com/office/powerpoint/2010/main" val="423666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8C8857-445F-40F5-BA99-29F82517C11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EA29FA7A-1CA6-4090-8019-D01B8C04E25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828E9A4F-0AD2-47FC-929A-5B6240A19990}"/>
              </a:ext>
            </a:extLst>
          </p:cNvPr>
          <p:cNvSpPr>
            <a:spLocks noGrp="1"/>
          </p:cNvSpPr>
          <p:nvPr>
            <p:ph type="dt" sz="half" idx="10"/>
          </p:nvPr>
        </p:nvSpPr>
        <p:spPr/>
        <p:txBody>
          <a:bodyPr/>
          <a:lstStyle/>
          <a:p>
            <a:fld id="{B61BEF0D-F0BB-DE4B-95CE-6DB70DBA9567}" type="datetimeFigureOut">
              <a:rPr lang="en-US" smtClean="0"/>
              <a:pPr/>
              <a:t>11/6/2017</a:t>
            </a:fld>
            <a:endParaRPr lang="en-US" dirty="0"/>
          </a:p>
        </p:txBody>
      </p:sp>
      <p:sp>
        <p:nvSpPr>
          <p:cNvPr id="5" name="Footer Placeholder 4">
            <a:extLst>
              <a:ext uri="{FF2B5EF4-FFF2-40B4-BE49-F238E27FC236}">
                <a16:creationId xmlns:a16="http://schemas.microsoft.com/office/drawing/2014/main" xmlns="" id="{06415150-B236-4EFE-83DD-3DE102977D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536EAA6-0A07-4301-8651-4590E193963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25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435D29-A9A8-4570-A0F4-12B87A193C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53B267B-5E28-4933-81C8-C24AB7BCAA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5C63FB-D7F7-4E90-960A-C4675414DF9A}"/>
              </a:ext>
            </a:extLst>
          </p:cNvPr>
          <p:cNvSpPr>
            <a:spLocks noGrp="1"/>
          </p:cNvSpPr>
          <p:nvPr>
            <p:ph type="dt" sz="half" idx="10"/>
          </p:nvPr>
        </p:nvSpPr>
        <p:spPr/>
        <p:txBody>
          <a:bodyPr/>
          <a:lstStyle/>
          <a:p>
            <a:fld id="{B61BEF0D-F0BB-DE4B-95CE-6DB70DBA9567}" type="datetimeFigureOut">
              <a:rPr lang="en-US" smtClean="0"/>
              <a:pPr/>
              <a:t>11/6/2017</a:t>
            </a:fld>
            <a:endParaRPr lang="en-US" dirty="0"/>
          </a:p>
        </p:txBody>
      </p:sp>
      <p:sp>
        <p:nvSpPr>
          <p:cNvPr id="5" name="Footer Placeholder 4">
            <a:extLst>
              <a:ext uri="{FF2B5EF4-FFF2-40B4-BE49-F238E27FC236}">
                <a16:creationId xmlns:a16="http://schemas.microsoft.com/office/drawing/2014/main" xmlns="" id="{D34BC128-CD24-49B8-BDDC-63A32285D9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5F1D4FE-6F81-4C07-AA19-F4337D3F04B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282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7C37FAF-85E1-40DF-9077-3F32F03777A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4700D10-3292-4E3B-B42B-531C0F75D78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EBBF705-EBC8-4F18-89C5-BC351D966F3C}"/>
              </a:ext>
            </a:extLst>
          </p:cNvPr>
          <p:cNvSpPr>
            <a:spLocks noGrp="1"/>
          </p:cNvSpPr>
          <p:nvPr>
            <p:ph type="dt" sz="half" idx="10"/>
          </p:nvPr>
        </p:nvSpPr>
        <p:spPr/>
        <p:txBody>
          <a:bodyPr/>
          <a:lstStyle/>
          <a:p>
            <a:fld id="{B61BEF0D-F0BB-DE4B-95CE-6DB70DBA9567}" type="datetimeFigureOut">
              <a:rPr lang="en-US" smtClean="0"/>
              <a:pPr/>
              <a:t>11/6/2017</a:t>
            </a:fld>
            <a:endParaRPr lang="en-US" dirty="0"/>
          </a:p>
        </p:txBody>
      </p:sp>
      <p:sp>
        <p:nvSpPr>
          <p:cNvPr id="5" name="Footer Placeholder 4">
            <a:extLst>
              <a:ext uri="{FF2B5EF4-FFF2-40B4-BE49-F238E27FC236}">
                <a16:creationId xmlns:a16="http://schemas.microsoft.com/office/drawing/2014/main" xmlns="" id="{3DECECD9-7EDB-45F0-A7DD-C1755BF99E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2CAD6AD-1FC4-48D8-9FC5-B81E54D21E5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919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E172B5-47B0-44A5-A3F1-B7B43CAC4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062ADE7-374A-4DFA-8CCF-F81EF4C237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41961D-36E3-4615-B006-FC507B79B232}"/>
              </a:ext>
            </a:extLst>
          </p:cNvPr>
          <p:cNvSpPr>
            <a:spLocks noGrp="1"/>
          </p:cNvSpPr>
          <p:nvPr>
            <p:ph type="dt" sz="half" idx="10"/>
          </p:nvPr>
        </p:nvSpPr>
        <p:spPr/>
        <p:txBody>
          <a:bodyPr/>
          <a:lstStyle/>
          <a:p>
            <a:fld id="{52647F38-B617-4D2F-AE0A-013F0C4D2C57}" type="datetimeFigureOut">
              <a:rPr lang="en-US" smtClean="0"/>
              <a:t>11/6/2017</a:t>
            </a:fld>
            <a:endParaRPr lang="en-US" dirty="0"/>
          </a:p>
        </p:txBody>
      </p:sp>
      <p:sp>
        <p:nvSpPr>
          <p:cNvPr id="5" name="Footer Placeholder 4">
            <a:extLst>
              <a:ext uri="{FF2B5EF4-FFF2-40B4-BE49-F238E27FC236}">
                <a16:creationId xmlns:a16="http://schemas.microsoft.com/office/drawing/2014/main" xmlns="" id="{D34AA4B5-C9E7-4D83-A829-F75E6F5943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57B94D7-602A-491F-ACD4-1CC8BF5EA1C1}"/>
              </a:ext>
            </a:extLst>
          </p:cNvPr>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47233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4C7C80-E344-4B54-8BFE-F1707BF35BA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CD90872-BE2B-4374-A4F4-5060A952EC6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9F1F11E-3CC7-459B-B77A-5D7AA1CCB9D9}"/>
              </a:ext>
            </a:extLst>
          </p:cNvPr>
          <p:cNvSpPr>
            <a:spLocks noGrp="1"/>
          </p:cNvSpPr>
          <p:nvPr>
            <p:ph type="dt" sz="half" idx="10"/>
          </p:nvPr>
        </p:nvSpPr>
        <p:spPr/>
        <p:txBody>
          <a:bodyPr/>
          <a:lstStyle/>
          <a:p>
            <a:fld id="{B61BEF0D-F0BB-DE4B-95CE-6DB70DBA9567}" type="datetimeFigureOut">
              <a:rPr lang="en-US" smtClean="0"/>
              <a:pPr/>
              <a:t>11/6/2017</a:t>
            </a:fld>
            <a:endParaRPr lang="en-US" dirty="0"/>
          </a:p>
        </p:txBody>
      </p:sp>
      <p:sp>
        <p:nvSpPr>
          <p:cNvPr id="5" name="Footer Placeholder 4">
            <a:extLst>
              <a:ext uri="{FF2B5EF4-FFF2-40B4-BE49-F238E27FC236}">
                <a16:creationId xmlns:a16="http://schemas.microsoft.com/office/drawing/2014/main" xmlns="" id="{6A08633B-9EDD-4AC6-B878-646FF53466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904777C-8048-41F8-BADE-BD8E962513A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801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2BCACA-1E76-49DF-A650-9891967FD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1C158E-3820-4147-8760-01B76B127F1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2F7F50C-6E9C-417D-9126-541DEBE2764B}"/>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1FBD80D-6977-410F-AE4E-2F7362D6941A}"/>
              </a:ext>
            </a:extLst>
          </p:cNvPr>
          <p:cNvSpPr>
            <a:spLocks noGrp="1"/>
          </p:cNvSpPr>
          <p:nvPr>
            <p:ph type="dt" sz="half" idx="10"/>
          </p:nvPr>
        </p:nvSpPr>
        <p:spPr/>
        <p:txBody>
          <a:bodyPr/>
          <a:lstStyle/>
          <a:p>
            <a:fld id="{05BFA754-D5C3-4E66-96A6-867B257F58DC}" type="datetimeFigureOut">
              <a:rPr lang="en-US" smtClean="0"/>
              <a:t>11/6/2017</a:t>
            </a:fld>
            <a:endParaRPr lang="en-US" dirty="0"/>
          </a:p>
        </p:txBody>
      </p:sp>
      <p:sp>
        <p:nvSpPr>
          <p:cNvPr id="6" name="Footer Placeholder 5">
            <a:extLst>
              <a:ext uri="{FF2B5EF4-FFF2-40B4-BE49-F238E27FC236}">
                <a16:creationId xmlns:a16="http://schemas.microsoft.com/office/drawing/2014/main" xmlns="" id="{47A5C477-6874-4770-9135-86D47E0BDB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8F77336-9610-4B9B-99B4-FC9F17BBEA6C}"/>
              </a:ext>
            </a:extLst>
          </p:cNvPr>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46244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09DAA-6674-4730-816E-44628E5FD64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2F96ECE-FB56-4548-922B-28FF18BACC7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C36D16C6-4DBF-44AF-9718-3917DF10958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AED93A7-E003-4473-9D56-9CEEDA9E338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E60CBF23-56E0-4BA0-B23C-7F513AEF3BC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97CA455-2916-4BF4-A7FA-DE981A3C89BB}"/>
              </a:ext>
            </a:extLst>
          </p:cNvPr>
          <p:cNvSpPr>
            <a:spLocks noGrp="1"/>
          </p:cNvSpPr>
          <p:nvPr>
            <p:ph type="dt" sz="half" idx="10"/>
          </p:nvPr>
        </p:nvSpPr>
        <p:spPr/>
        <p:txBody>
          <a:bodyPr/>
          <a:lstStyle/>
          <a:p>
            <a:fld id="{B61BEF0D-F0BB-DE4B-95CE-6DB70DBA9567}" type="datetimeFigureOut">
              <a:rPr lang="en-US" smtClean="0"/>
              <a:pPr/>
              <a:t>11/6/2017</a:t>
            </a:fld>
            <a:endParaRPr lang="en-US" dirty="0"/>
          </a:p>
        </p:txBody>
      </p:sp>
      <p:sp>
        <p:nvSpPr>
          <p:cNvPr id="8" name="Footer Placeholder 7">
            <a:extLst>
              <a:ext uri="{FF2B5EF4-FFF2-40B4-BE49-F238E27FC236}">
                <a16:creationId xmlns:a16="http://schemas.microsoft.com/office/drawing/2014/main" xmlns="" id="{429AF797-6050-4043-914C-2D0FB052C7C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794D0E00-A300-48AC-91AA-275EA1F9AA5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616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6E58D-5DF6-431E-8967-72CF19717D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4F5F891-7EFF-4389-9175-F7E047A0657F}"/>
              </a:ext>
            </a:extLst>
          </p:cNvPr>
          <p:cNvSpPr>
            <a:spLocks noGrp="1"/>
          </p:cNvSpPr>
          <p:nvPr>
            <p:ph type="dt" sz="half" idx="10"/>
          </p:nvPr>
        </p:nvSpPr>
        <p:spPr/>
        <p:txBody>
          <a:bodyPr/>
          <a:lstStyle/>
          <a:p>
            <a:fld id="{B61BEF0D-F0BB-DE4B-95CE-6DB70DBA9567}" type="datetimeFigureOut">
              <a:rPr lang="en-US" smtClean="0"/>
              <a:pPr/>
              <a:t>11/6/2017</a:t>
            </a:fld>
            <a:endParaRPr lang="en-US" dirty="0"/>
          </a:p>
        </p:txBody>
      </p:sp>
      <p:sp>
        <p:nvSpPr>
          <p:cNvPr id="4" name="Footer Placeholder 3">
            <a:extLst>
              <a:ext uri="{FF2B5EF4-FFF2-40B4-BE49-F238E27FC236}">
                <a16:creationId xmlns:a16="http://schemas.microsoft.com/office/drawing/2014/main" xmlns="" id="{4CD377A4-78A5-4A02-81F8-16A7F20991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61ADF8C9-4F99-4920-A1B9-56F1CB13F51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538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D55671-423A-4ADF-ACA3-DCB3FCF0E964}"/>
              </a:ext>
            </a:extLst>
          </p:cNvPr>
          <p:cNvSpPr>
            <a:spLocks noGrp="1"/>
          </p:cNvSpPr>
          <p:nvPr>
            <p:ph type="dt" sz="half" idx="10"/>
          </p:nvPr>
        </p:nvSpPr>
        <p:spPr/>
        <p:txBody>
          <a:bodyPr/>
          <a:lstStyle/>
          <a:p>
            <a:fld id="{B61BEF0D-F0BB-DE4B-95CE-6DB70DBA9567}" type="datetimeFigureOut">
              <a:rPr lang="en-US" smtClean="0"/>
              <a:pPr/>
              <a:t>11/6/2017</a:t>
            </a:fld>
            <a:endParaRPr lang="en-US" dirty="0"/>
          </a:p>
        </p:txBody>
      </p:sp>
      <p:sp>
        <p:nvSpPr>
          <p:cNvPr id="3" name="Footer Placeholder 2">
            <a:extLst>
              <a:ext uri="{FF2B5EF4-FFF2-40B4-BE49-F238E27FC236}">
                <a16:creationId xmlns:a16="http://schemas.microsoft.com/office/drawing/2014/main" xmlns="" id="{97B52A73-9131-4706-8691-19DD9B1505A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5144EF0-D504-4061-BB16-B60C9C08D10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142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B111B-9F03-46E2-8A80-288D11379EC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F101C41-5E82-4C52-BFC5-00008085BEB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468441A-13B4-4377-AA86-9DA7FE822A1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7B7350A-F43F-4381-9D4A-B2783C0A759C}"/>
              </a:ext>
            </a:extLst>
          </p:cNvPr>
          <p:cNvSpPr>
            <a:spLocks noGrp="1"/>
          </p:cNvSpPr>
          <p:nvPr>
            <p:ph type="dt" sz="half" idx="10"/>
          </p:nvPr>
        </p:nvSpPr>
        <p:spPr/>
        <p:txBody>
          <a:bodyPr/>
          <a:lstStyle/>
          <a:p>
            <a:fld id="{B61BEF0D-F0BB-DE4B-95CE-6DB70DBA9567}" type="datetimeFigureOut">
              <a:rPr lang="en-US" smtClean="0"/>
              <a:pPr/>
              <a:t>11/6/2017</a:t>
            </a:fld>
            <a:endParaRPr lang="en-US" dirty="0"/>
          </a:p>
        </p:txBody>
      </p:sp>
      <p:sp>
        <p:nvSpPr>
          <p:cNvPr id="6" name="Footer Placeholder 5">
            <a:extLst>
              <a:ext uri="{FF2B5EF4-FFF2-40B4-BE49-F238E27FC236}">
                <a16:creationId xmlns:a16="http://schemas.microsoft.com/office/drawing/2014/main" xmlns="" id="{F022292C-8B59-43E3-8EB3-4D44D72109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642B058-DD3B-491C-9A17-AC4F27F570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588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C53B0-ECE2-446A-B809-357B4A6B037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78DC2B6-E76F-4ACA-85E2-D759218E162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B1860FF6-7978-4D83-A582-BE0F9ECFC0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89D81938-473E-4EC6-8E43-D311BA32D637}"/>
              </a:ext>
            </a:extLst>
          </p:cNvPr>
          <p:cNvSpPr>
            <a:spLocks noGrp="1"/>
          </p:cNvSpPr>
          <p:nvPr>
            <p:ph type="dt" sz="half" idx="10"/>
          </p:nvPr>
        </p:nvSpPr>
        <p:spPr/>
        <p:txBody>
          <a:bodyPr/>
          <a:lstStyle/>
          <a:p>
            <a:fld id="{B61BEF0D-F0BB-DE4B-95CE-6DB70DBA9567}" type="datetimeFigureOut">
              <a:rPr lang="en-US" smtClean="0"/>
              <a:pPr/>
              <a:t>11/6/2017</a:t>
            </a:fld>
            <a:endParaRPr lang="en-US" dirty="0"/>
          </a:p>
        </p:txBody>
      </p:sp>
      <p:sp>
        <p:nvSpPr>
          <p:cNvPr id="6" name="Footer Placeholder 5">
            <a:extLst>
              <a:ext uri="{FF2B5EF4-FFF2-40B4-BE49-F238E27FC236}">
                <a16:creationId xmlns:a16="http://schemas.microsoft.com/office/drawing/2014/main" xmlns="" id="{1935E63A-A00C-44F4-AE37-BE613C63A0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FE46B07-0782-4C20-911E-68B7CDAB602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105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1AC5D4-E564-4275-BD50-09E0F297251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819BACC-735B-4297-BEBB-173D4CCADF4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FD9FB8-8BE7-45DD-A17D-00BF307DF1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11/6/2017</a:t>
            </a:fld>
            <a:endParaRPr lang="en-US" dirty="0"/>
          </a:p>
        </p:txBody>
      </p:sp>
      <p:sp>
        <p:nvSpPr>
          <p:cNvPr id="5" name="Footer Placeholder 4">
            <a:extLst>
              <a:ext uri="{FF2B5EF4-FFF2-40B4-BE49-F238E27FC236}">
                <a16:creationId xmlns:a16="http://schemas.microsoft.com/office/drawing/2014/main" xmlns="" id="{7D073678-6184-441F-B4AC-F446CE63AEA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49A1CF7E-5049-4C39-A73E-21511CEE712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39202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help@onecareombuds.org" TargetMode="External"/><Relationship Id="rId5" Type="http://schemas.openxmlformats.org/officeDocument/2006/relationships/hyperlink" Target="tel:8557819898"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77412" y="4403376"/>
            <a:ext cx="5365630" cy="1320802"/>
          </a:xfrm>
        </p:spPr>
        <p:txBody>
          <a:bodyPr>
            <a:normAutofit/>
          </a:bodyPr>
          <a:lstStyle/>
          <a:p>
            <a:r>
              <a:rPr lang="en-US" sz="2800" dirty="0">
                <a:solidFill>
                  <a:schemeClr val="tx1"/>
                </a:solidFill>
                <a:latin typeface="Calibri" panose="020F0502020204030204" pitchFamily="34" charset="0"/>
              </a:rPr>
              <a:t>One Care Implementation Council 10-10-17</a:t>
            </a:r>
          </a:p>
        </p:txBody>
      </p:sp>
      <p:pic>
        <p:nvPicPr>
          <p:cNvPr id="2" name="Picture 1"/>
          <p:cNvPicPr>
            <a:picLocks noChangeAspect="1"/>
          </p:cNvPicPr>
          <p:nvPr/>
        </p:nvPicPr>
        <p:blipFill>
          <a:blip r:embed="rId2"/>
          <a:stretch>
            <a:fillRect/>
          </a:stretch>
        </p:blipFill>
        <p:spPr>
          <a:xfrm>
            <a:off x="1113380" y="1546005"/>
            <a:ext cx="7180077" cy="2213487"/>
          </a:xfrm>
          <a:prstGeom prst="rect">
            <a:avLst/>
          </a:prstGeom>
        </p:spPr>
      </p:pic>
      <p:cxnSp>
        <p:nvCxnSpPr>
          <p:cNvPr id="4" name="Straight Connector 3">
            <a:extLst>
              <a:ext uri="{FF2B5EF4-FFF2-40B4-BE49-F238E27FC236}">
                <a16:creationId xmlns:a16="http://schemas.microsoft.com/office/drawing/2014/main" xmlns="" id="{6E365C48-A2ED-4DAC-A0A9-B567AE62EB19}"/>
              </a:ext>
            </a:extLst>
          </p:cNvPr>
          <p:cNvCxnSpPr>
            <a:cxnSpLocks/>
          </p:cNvCxnSpPr>
          <p:nvPr/>
        </p:nvCxnSpPr>
        <p:spPr>
          <a:xfrm>
            <a:off x="1026625" y="3894124"/>
            <a:ext cx="7351988"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3816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478704" y="-492554"/>
            <a:ext cx="2054041" cy="2027498"/>
          </a:xfrm>
          <a:prstGeom prst="rect">
            <a:avLst/>
          </a:prstGeom>
        </p:spPr>
      </p:pic>
      <p:sp>
        <p:nvSpPr>
          <p:cNvPr id="4" name="Title 1"/>
          <p:cNvSpPr>
            <a:spLocks noGrp="1"/>
          </p:cNvSpPr>
          <p:nvPr>
            <p:ph type="title"/>
          </p:nvPr>
        </p:nvSpPr>
        <p:spPr>
          <a:xfrm>
            <a:off x="937280" y="362230"/>
            <a:ext cx="6992471" cy="1117407"/>
          </a:xfrm>
        </p:spPr>
        <p:txBody>
          <a:bodyPr>
            <a:noAutofit/>
          </a:bodyPr>
          <a:lstStyle/>
          <a:p>
            <a:pPr algn="ctr"/>
            <a:r>
              <a:rPr lang="en-US" sz="3200" b="1" dirty="0">
                <a:latin typeface="+mn-lt"/>
              </a:rPr>
              <a:t>One Care Ombudsman</a:t>
            </a:r>
            <a:endParaRPr lang="en-US" b="1" kern="0" spc="50" dirty="0">
              <a:latin typeface="+mn-lt"/>
            </a:endParaRPr>
          </a:p>
        </p:txBody>
      </p:sp>
      <p:sp>
        <p:nvSpPr>
          <p:cNvPr id="3" name="Content Placeholder 2"/>
          <p:cNvSpPr>
            <a:spLocks noGrp="1"/>
          </p:cNvSpPr>
          <p:nvPr>
            <p:ph idx="1"/>
          </p:nvPr>
        </p:nvSpPr>
        <p:spPr>
          <a:xfrm>
            <a:off x="470299" y="2058715"/>
            <a:ext cx="8367107" cy="4198288"/>
          </a:xfrm>
        </p:spPr>
        <p:txBody>
          <a:bodyPr>
            <a:noAutofit/>
          </a:bodyPr>
          <a:lstStyle/>
          <a:p>
            <a:pPr marL="0" indent="0">
              <a:buNone/>
            </a:pPr>
            <a:r>
              <a:rPr lang="en-US" sz="2400" dirty="0"/>
              <a:t>Mission: The </a:t>
            </a:r>
            <a:r>
              <a:rPr lang="en-US" sz="2400" b="1" dirty="0"/>
              <a:t>One Care Ombudsman</a:t>
            </a:r>
            <a:r>
              <a:rPr lang="en-US" sz="2400" dirty="0"/>
              <a:t> (</a:t>
            </a:r>
            <a:r>
              <a:rPr lang="en-US" sz="2400" b="1" dirty="0"/>
              <a:t>OCO</a:t>
            </a:r>
            <a:r>
              <a:rPr lang="en-US" sz="2400" dirty="0"/>
              <a:t>) Office is an independent office which helps individuals, including their significant others and representatives, address concerns or conflicts that may interfere with their enrollment in One Care or their access to One Care health benefits and services</a:t>
            </a:r>
          </a:p>
          <a:p>
            <a:endParaRPr lang="en-US" i="1" dirty="0"/>
          </a:p>
          <a:p>
            <a:pPr algn="just"/>
            <a:endParaRPr lang="en-US" i="1" dirty="0">
              <a:solidFill>
                <a:schemeClr val="tx1"/>
              </a:solidFill>
            </a:endParaRPr>
          </a:p>
        </p:txBody>
      </p:sp>
      <p:cxnSp>
        <p:nvCxnSpPr>
          <p:cNvPr id="6" name="Straight Connector 5">
            <a:extLst>
              <a:ext uri="{FF2B5EF4-FFF2-40B4-BE49-F238E27FC236}">
                <a16:creationId xmlns:a16="http://schemas.microsoft.com/office/drawing/2014/main" xmlns="" id="{1352F089-77D8-4C06-A236-17AD773B0509}"/>
              </a:ext>
            </a:extLst>
          </p:cNvPr>
          <p:cNvCxnSpPr>
            <a:cxnSpLocks/>
            <a:stCxn id="5" idx="2"/>
          </p:cNvCxnSpPr>
          <p:nvPr/>
        </p:nvCxnSpPr>
        <p:spPr>
          <a:xfrm>
            <a:off x="548317" y="1534944"/>
            <a:ext cx="8152311" cy="0"/>
          </a:xfrm>
          <a:prstGeom prst="line">
            <a:avLst/>
          </a:prstGeom>
          <a:ln w="28575">
            <a:solidFill>
              <a:srgbClr val="99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2178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478704" y="-492554"/>
            <a:ext cx="2054041" cy="2027498"/>
          </a:xfrm>
          <a:prstGeom prst="rect">
            <a:avLst/>
          </a:prstGeom>
        </p:spPr>
      </p:pic>
      <p:sp>
        <p:nvSpPr>
          <p:cNvPr id="4" name="Title 1"/>
          <p:cNvSpPr>
            <a:spLocks noGrp="1"/>
          </p:cNvSpPr>
          <p:nvPr>
            <p:ph type="title"/>
          </p:nvPr>
        </p:nvSpPr>
        <p:spPr>
          <a:xfrm>
            <a:off x="937280" y="362230"/>
            <a:ext cx="6992471" cy="1117407"/>
          </a:xfrm>
        </p:spPr>
        <p:txBody>
          <a:bodyPr>
            <a:noAutofit/>
          </a:bodyPr>
          <a:lstStyle/>
          <a:p>
            <a:pPr algn="ctr"/>
            <a:r>
              <a:rPr lang="en-US" sz="3200" b="1" dirty="0">
                <a:solidFill>
                  <a:schemeClr val="accent1">
                    <a:lumMod val="50000"/>
                  </a:schemeClr>
                </a:solidFill>
                <a:latin typeface="+mn-lt"/>
              </a:rPr>
              <a:t>One Care </a:t>
            </a:r>
            <a:r>
              <a:rPr lang="en-US" sz="3200" b="1" dirty="0">
                <a:latin typeface="+mn-lt"/>
              </a:rPr>
              <a:t>Members:</a:t>
            </a:r>
            <a:r>
              <a:rPr lang="en-US" sz="3200" b="1" dirty="0">
                <a:solidFill>
                  <a:schemeClr val="accent2">
                    <a:lumMod val="50000"/>
                  </a:schemeClr>
                </a:solidFill>
                <a:latin typeface="+mn-lt"/>
              </a:rPr>
              <a:t> </a:t>
            </a:r>
            <a:r>
              <a:rPr lang="en-US" sz="3200" b="1" dirty="0">
                <a:solidFill>
                  <a:schemeClr val="accent5">
                    <a:lumMod val="60000"/>
                    <a:lumOff val="40000"/>
                  </a:schemeClr>
                </a:solidFill>
                <a:latin typeface="+mn-lt"/>
              </a:rPr>
              <a:t/>
            </a:r>
            <a:br>
              <a:rPr lang="en-US" sz="3200" b="1" dirty="0">
                <a:solidFill>
                  <a:schemeClr val="accent5">
                    <a:lumMod val="60000"/>
                    <a:lumOff val="40000"/>
                  </a:schemeClr>
                </a:solidFill>
                <a:latin typeface="+mn-lt"/>
              </a:rPr>
            </a:br>
            <a:r>
              <a:rPr lang="en-US" b="1" kern="0" spc="50" dirty="0">
                <a:solidFill>
                  <a:srgbClr val="990000"/>
                </a:solidFill>
                <a:latin typeface="+mn-lt"/>
              </a:rPr>
              <a:t>OCO</a:t>
            </a:r>
            <a:r>
              <a:rPr lang="en-US" kern="0" spc="50" dirty="0">
                <a:solidFill>
                  <a:srgbClr val="C00000"/>
                </a:solidFill>
                <a:latin typeface="+mn-lt"/>
              </a:rPr>
              <a:t> </a:t>
            </a:r>
            <a:r>
              <a:rPr lang="en-US" b="1" kern="0" spc="50" dirty="0">
                <a:solidFill>
                  <a:srgbClr val="AE9F2C"/>
                </a:solidFill>
                <a:latin typeface="+mn-lt"/>
              </a:rPr>
              <a:t>Value Statements</a:t>
            </a:r>
          </a:p>
        </p:txBody>
      </p:sp>
      <p:sp>
        <p:nvSpPr>
          <p:cNvPr id="3" name="Content Placeholder 2"/>
          <p:cNvSpPr>
            <a:spLocks noGrp="1"/>
          </p:cNvSpPr>
          <p:nvPr>
            <p:ph idx="1"/>
          </p:nvPr>
        </p:nvSpPr>
        <p:spPr>
          <a:xfrm>
            <a:off x="619432" y="1590251"/>
            <a:ext cx="8217974" cy="4666752"/>
          </a:xfrm>
        </p:spPr>
        <p:txBody>
          <a:bodyPr>
            <a:noAutofit/>
          </a:bodyPr>
          <a:lstStyle/>
          <a:p>
            <a:pPr>
              <a:spcBef>
                <a:spcPts val="0"/>
              </a:spcBef>
            </a:pPr>
            <a:r>
              <a:rPr lang="en-US" sz="2400" i="1" dirty="0"/>
              <a:t>A member contacted the OCO after receiving a denial letter for dental work. During the investigation, the OCO discovered that the dentist had not properly completed paperwork. OCO facilitated communication between the Dental Office and the plan and the dental work was approved within 48 hours. member was “thrilled” with the outcome.</a:t>
            </a:r>
            <a:endParaRPr lang="en-US" sz="2400" i="1" dirty="0">
              <a:solidFill>
                <a:schemeClr val="tx1"/>
              </a:solidFill>
            </a:endParaRPr>
          </a:p>
          <a:p>
            <a:pPr>
              <a:spcBef>
                <a:spcPts val="0"/>
              </a:spcBef>
            </a:pPr>
            <a:endParaRPr lang="en-US" sz="2400" i="1" dirty="0">
              <a:solidFill>
                <a:schemeClr val="tx1"/>
              </a:solidFill>
            </a:endParaRPr>
          </a:p>
          <a:p>
            <a:pPr>
              <a:spcBef>
                <a:spcPts val="0"/>
              </a:spcBef>
            </a:pPr>
            <a:r>
              <a:rPr lang="en-US" sz="2400" i="1" dirty="0"/>
              <a:t>A new member didn’t know who to call when their</a:t>
            </a:r>
            <a:r>
              <a:rPr lang="en-US" sz="2400" i="1" dirty="0">
                <a:solidFill>
                  <a:schemeClr val="tx1"/>
                </a:solidFill>
              </a:rPr>
              <a:t> power wheelchair’s batteries had died leaving </a:t>
            </a:r>
            <a:r>
              <a:rPr lang="en-US" sz="2400" i="1" dirty="0"/>
              <a:t>them </a:t>
            </a:r>
            <a:r>
              <a:rPr lang="en-US" sz="2400" i="1" dirty="0">
                <a:solidFill>
                  <a:schemeClr val="tx1"/>
                </a:solidFill>
              </a:rPr>
              <a:t>unable to leave </a:t>
            </a:r>
            <a:r>
              <a:rPr lang="en-US" sz="2400" i="1" dirty="0"/>
              <a:t>their</a:t>
            </a:r>
            <a:r>
              <a:rPr lang="en-US" sz="2400" i="1" dirty="0">
                <a:solidFill>
                  <a:schemeClr val="tx1"/>
                </a:solidFill>
              </a:rPr>
              <a:t> home.  The member states “OCO staff contacted my Care Plan who helped me get my powerchair repaired and a temporary powerchair while I waited. Within 72 hours of my call to the OCO, my power wheelchair was repaired. I am thankful to the OCO and my plan for their quick response that enabled me to enjoy the beautiful summer weather outdoors.”</a:t>
            </a:r>
          </a:p>
          <a:p>
            <a:endParaRPr lang="en-US" i="1" dirty="0"/>
          </a:p>
          <a:p>
            <a:pPr algn="just"/>
            <a:endParaRPr lang="en-US" i="1" dirty="0">
              <a:solidFill>
                <a:schemeClr val="tx1"/>
              </a:solidFill>
            </a:endParaRPr>
          </a:p>
        </p:txBody>
      </p:sp>
      <p:cxnSp>
        <p:nvCxnSpPr>
          <p:cNvPr id="6" name="Straight Connector 5">
            <a:extLst>
              <a:ext uri="{FF2B5EF4-FFF2-40B4-BE49-F238E27FC236}">
                <a16:creationId xmlns:a16="http://schemas.microsoft.com/office/drawing/2014/main" xmlns="" id="{1352F089-77D8-4C06-A236-17AD773B0509}"/>
              </a:ext>
            </a:extLst>
          </p:cNvPr>
          <p:cNvCxnSpPr>
            <a:cxnSpLocks/>
            <a:stCxn id="5" idx="2"/>
          </p:cNvCxnSpPr>
          <p:nvPr/>
        </p:nvCxnSpPr>
        <p:spPr>
          <a:xfrm>
            <a:off x="548317" y="1534944"/>
            <a:ext cx="8152311" cy="0"/>
          </a:xfrm>
          <a:prstGeom prst="line">
            <a:avLst/>
          </a:prstGeom>
          <a:ln w="28575">
            <a:solidFill>
              <a:srgbClr val="99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9821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432" y="312868"/>
            <a:ext cx="6006353" cy="656886"/>
          </a:xfrm>
        </p:spPr>
        <p:txBody>
          <a:bodyPr>
            <a:normAutofit fontScale="90000"/>
          </a:bodyPr>
          <a:lstStyle/>
          <a:p>
            <a:pPr algn="ctr"/>
            <a:r>
              <a:rPr lang="en-US" sz="3600" b="1" dirty="0">
                <a:latin typeface="Arial" panose="020B0604020202020204" pitchFamily="34" charset="0"/>
                <a:cs typeface="Arial" panose="020B0604020202020204" pitchFamily="34" charset="0"/>
              </a:rPr>
              <a:t>Inquiries</a:t>
            </a:r>
            <a:r>
              <a:rPr lang="en-US" sz="3200" b="1" dirty="0">
                <a:latin typeface="Arial" panose="020B0604020202020204" pitchFamily="34" charset="0"/>
                <a:cs typeface="Arial" panose="020B0604020202020204" pitchFamily="34" charset="0"/>
              </a:rPr>
              <a:t/>
            </a:r>
            <a:br>
              <a:rPr lang="en-US" sz="3200" b="1"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7/1/17 to 9/30/17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9501885"/>
              </p:ext>
            </p:extLst>
          </p:nvPr>
        </p:nvGraphicFramePr>
        <p:xfrm>
          <a:off x="633375" y="2481954"/>
          <a:ext cx="7786468" cy="1539240"/>
        </p:xfrm>
        <a:graphic>
          <a:graphicData uri="http://schemas.openxmlformats.org/drawingml/2006/table">
            <a:tbl>
              <a:tblPr firstRow="1" bandRow="1">
                <a:tableStyleId>{21E4AEA4-8DFA-4A89-87EB-49C32662AFE0}</a:tableStyleId>
              </a:tblPr>
              <a:tblGrid>
                <a:gridCol w="6620456">
                  <a:extLst>
                    <a:ext uri="{9D8B030D-6E8A-4147-A177-3AD203B41FA5}">
                      <a16:colId xmlns:a16="http://schemas.microsoft.com/office/drawing/2014/main" xmlns="" val="20000"/>
                    </a:ext>
                  </a:extLst>
                </a:gridCol>
                <a:gridCol w="1166012">
                  <a:extLst>
                    <a:ext uri="{9D8B030D-6E8A-4147-A177-3AD203B41FA5}">
                      <a16:colId xmlns:a16="http://schemas.microsoft.com/office/drawing/2014/main" xmlns="" val="20003"/>
                    </a:ext>
                  </a:extLst>
                </a:gridCol>
              </a:tblGrid>
              <a:tr h="3411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     </a:t>
                      </a:r>
                      <a:r>
                        <a:rPr kumimoji="0" lang="en-US" sz="2000" u="none" strike="noStrike" kern="1200" cap="none" spc="50" normalizeH="0" baseline="0" noProof="0" dirty="0">
                          <a:ln>
                            <a:noFill/>
                          </a:ln>
                          <a:solidFill>
                            <a:schemeClr val="bg1"/>
                          </a:solidFill>
                          <a:effectLst/>
                          <a:uLnTx/>
                          <a:uFillTx/>
                        </a:rPr>
                        <a:t>Benefits/Access                                                      subtotal</a:t>
                      </a:r>
                      <a:endParaRPr kumimoji="0" lang="en-US" sz="2000" b="0" i="0" u="none" strike="noStrike" kern="1200" cap="none" spc="50" normalizeH="0" baseline="0" noProof="0" dirty="0">
                        <a:ln>
                          <a:noFill/>
                        </a:ln>
                        <a:solidFill>
                          <a:schemeClr val="bg1"/>
                        </a:solidFill>
                        <a:effectLst/>
                        <a:uLnTx/>
                        <a:uFillTx/>
                        <a:latin typeface="Calibri" panose="020F0502020204030204" pitchFamily="34" charset="0"/>
                        <a:ea typeface="+mn-ea"/>
                        <a:cs typeface="+mn-cs"/>
                      </a:endParaRPr>
                    </a:p>
                  </a:txBody>
                  <a:tcPr anchor="ctr">
                    <a:solidFill>
                      <a:schemeClr val="accent2">
                        <a:lumMod val="75000"/>
                      </a:schemeClr>
                    </a:solidFill>
                  </a:tcPr>
                </a:tc>
                <a:tc>
                  <a:txBody>
                    <a:bodyPr/>
                    <a:lstStyle/>
                    <a:p>
                      <a:pPr algn="ctr"/>
                      <a:r>
                        <a:rPr lang="en-US" sz="2000" b="1" dirty="0">
                          <a:solidFill>
                            <a:schemeClr val="bg1"/>
                          </a:solidFill>
                          <a:latin typeface="+mn-lt"/>
                        </a:rPr>
                        <a:t>16</a:t>
                      </a:r>
                      <a:endParaRPr lang="en-US" sz="2000" b="1" dirty="0">
                        <a:solidFill>
                          <a:schemeClr val="bg1"/>
                        </a:solidFill>
                        <a:latin typeface="Calibri" panose="020F0502020204030204" pitchFamily="34" charset="0"/>
                      </a:endParaRPr>
                    </a:p>
                  </a:txBody>
                  <a:tcPr anchor="ctr">
                    <a:solidFill>
                      <a:schemeClr val="accent2">
                        <a:lumMod val="75000"/>
                      </a:schemeClr>
                    </a:solidFill>
                  </a:tcPr>
                </a:tc>
                <a:extLst>
                  <a:ext uri="{0D108BD9-81ED-4DB2-BD59-A6C34878D82A}">
                    <a16:rowId xmlns:a16="http://schemas.microsoft.com/office/drawing/2014/main" xmlns="" val="10005"/>
                  </a:ext>
                </a:extLst>
              </a:tr>
              <a:tr h="328041">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u="none" strike="noStrike" kern="1200" cap="none" spc="0" normalizeH="0" baseline="0" noProof="0" dirty="0">
                          <a:ln>
                            <a:noFill/>
                          </a:ln>
                          <a:effectLst/>
                          <a:uLnTx/>
                          <a:uFillTx/>
                        </a:rPr>
                        <a:t>Benefits Coverage</a:t>
                      </a:r>
                    </a:p>
                  </a:txBody>
                  <a:tcPr/>
                </a:tc>
                <a:tc>
                  <a:txBody>
                    <a:bodyPr/>
                    <a:lstStyle/>
                    <a:p>
                      <a:pPr algn="ctr"/>
                      <a:r>
                        <a:rPr lang="en-US" sz="1900" dirty="0">
                          <a:solidFill>
                            <a:schemeClr val="tx1"/>
                          </a:solidFill>
                          <a:latin typeface="Calibri" panose="020F0502020204030204" pitchFamily="34" charset="0"/>
                        </a:rPr>
                        <a:t>10</a:t>
                      </a:r>
                    </a:p>
                  </a:txBody>
                  <a:tcPr/>
                </a:tc>
                <a:extLst>
                  <a:ext uri="{0D108BD9-81ED-4DB2-BD59-A6C34878D82A}">
                    <a16:rowId xmlns:a16="http://schemas.microsoft.com/office/drawing/2014/main" xmlns="" val="2113042957"/>
                  </a:ext>
                </a:extLst>
              </a:tr>
              <a:tr h="328041">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u="none" strike="noStrike" kern="1200" cap="none" spc="0" normalizeH="0" baseline="0" noProof="0" dirty="0">
                          <a:ln>
                            <a:noFill/>
                          </a:ln>
                          <a:effectLst/>
                          <a:uLnTx/>
                          <a:uFillTx/>
                        </a:rPr>
                        <a:t>Quality of Care / Clinical Issues</a:t>
                      </a:r>
                    </a:p>
                  </a:txBody>
                  <a:tcPr/>
                </a:tc>
                <a:tc>
                  <a:txBody>
                    <a:bodyPr/>
                    <a:lstStyle/>
                    <a:p>
                      <a:pPr algn="ctr"/>
                      <a:r>
                        <a:rPr lang="en-US" sz="1900" dirty="0">
                          <a:solidFill>
                            <a:schemeClr val="tx1"/>
                          </a:solidFill>
                          <a:latin typeface="Calibri" panose="020F0502020204030204" pitchFamily="34" charset="0"/>
                        </a:rPr>
                        <a:t>5</a:t>
                      </a:r>
                    </a:p>
                  </a:txBody>
                  <a:tcPr/>
                </a:tc>
                <a:extLst>
                  <a:ext uri="{0D108BD9-81ED-4DB2-BD59-A6C34878D82A}">
                    <a16:rowId xmlns:a16="http://schemas.microsoft.com/office/drawing/2014/main" xmlns="" val="50627998"/>
                  </a:ext>
                </a:extLst>
              </a:tr>
              <a:tr h="328041">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u="none" strike="noStrike" kern="1200" cap="none" spc="0" normalizeH="0" baseline="0" noProof="0" dirty="0">
                          <a:ln>
                            <a:noFill/>
                          </a:ln>
                          <a:effectLst/>
                          <a:uLnTx/>
                          <a:uFillTx/>
                        </a:rPr>
                        <a:t>Pharmacy/Provider Accessibility or  Medication Availability</a:t>
                      </a:r>
                    </a:p>
                  </a:txBody>
                  <a:tcPr/>
                </a:tc>
                <a:tc>
                  <a:txBody>
                    <a:bodyPr/>
                    <a:lstStyle/>
                    <a:p>
                      <a:pPr algn="ctr"/>
                      <a:r>
                        <a:rPr lang="en-US" sz="1900" dirty="0">
                          <a:solidFill>
                            <a:schemeClr val="tx1"/>
                          </a:solidFill>
                          <a:latin typeface="Calibri" panose="020F0502020204030204" pitchFamily="34" charset="0"/>
                        </a:rPr>
                        <a:t>1</a:t>
                      </a:r>
                    </a:p>
                  </a:txBody>
                  <a:tcPr/>
                </a:tc>
                <a:extLst>
                  <a:ext uri="{0D108BD9-81ED-4DB2-BD59-A6C34878D82A}">
                    <a16:rowId xmlns:a16="http://schemas.microsoft.com/office/drawing/2014/main" xmlns="" val="2310558617"/>
                  </a:ext>
                </a:extLst>
              </a:tr>
            </a:tbl>
          </a:graphicData>
        </a:graphic>
      </p:graphicFrame>
      <p:sp>
        <p:nvSpPr>
          <p:cNvPr id="4" name="TextBox 3"/>
          <p:cNvSpPr txBox="1"/>
          <p:nvPr/>
        </p:nvSpPr>
        <p:spPr>
          <a:xfrm>
            <a:off x="633375" y="6175916"/>
            <a:ext cx="6931339" cy="246221"/>
          </a:xfrm>
          <a:prstGeom prst="rect">
            <a:avLst/>
          </a:prstGeom>
          <a:noFill/>
        </p:spPr>
        <p:txBody>
          <a:bodyPr wrap="square" rtlCol="0">
            <a:spAutoFit/>
          </a:bodyPr>
          <a:lstStyle/>
          <a:p>
            <a:r>
              <a:rPr lang="en-US" sz="1000" dirty="0">
                <a:latin typeface="Calibri" panose="020F0502020204030204" pitchFamily="34" charset="0"/>
              </a:rPr>
              <a:t>Note 1: A single contact may present multiple inquiries</a:t>
            </a:r>
          </a:p>
        </p:txBody>
      </p:sp>
      <p:graphicFrame>
        <p:nvGraphicFramePr>
          <p:cNvPr id="7" name="Content Placeholder 5"/>
          <p:cNvGraphicFramePr>
            <a:graphicFrameLocks/>
          </p:cNvGraphicFramePr>
          <p:nvPr>
            <p:extLst>
              <p:ext uri="{D42A27DB-BD31-4B8C-83A1-F6EECF244321}">
                <p14:modId xmlns:p14="http://schemas.microsoft.com/office/powerpoint/2010/main" val="886028683"/>
              </p:ext>
            </p:extLst>
          </p:nvPr>
        </p:nvGraphicFramePr>
        <p:xfrm>
          <a:off x="633375" y="4467959"/>
          <a:ext cx="7786468" cy="1539240"/>
        </p:xfrm>
        <a:graphic>
          <a:graphicData uri="http://schemas.openxmlformats.org/drawingml/2006/table">
            <a:tbl>
              <a:tblPr firstRow="1" bandRow="1">
                <a:tableStyleId>{21E4AEA4-8DFA-4A89-87EB-49C32662AFE0}</a:tableStyleId>
              </a:tblPr>
              <a:tblGrid>
                <a:gridCol w="6602045">
                  <a:extLst>
                    <a:ext uri="{9D8B030D-6E8A-4147-A177-3AD203B41FA5}">
                      <a16:colId xmlns:a16="http://schemas.microsoft.com/office/drawing/2014/main" xmlns="" val="20000"/>
                    </a:ext>
                  </a:extLst>
                </a:gridCol>
                <a:gridCol w="1184423">
                  <a:extLst>
                    <a:ext uri="{9D8B030D-6E8A-4147-A177-3AD203B41FA5}">
                      <a16:colId xmlns:a16="http://schemas.microsoft.com/office/drawing/2014/main" xmlns="" val="20003"/>
                    </a:ext>
                  </a:extLst>
                </a:gridCol>
              </a:tblGrid>
              <a:tr h="365760">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50" normalizeH="0" baseline="0" noProof="0" dirty="0">
                          <a:ln>
                            <a:noFill/>
                          </a:ln>
                          <a:effectLst/>
                          <a:uLnTx/>
                          <a:uFillTx/>
                        </a:rPr>
                        <a:t>Enrollment                                                             subtotal</a:t>
                      </a:r>
                      <a:endParaRPr kumimoji="0" lang="en-US" sz="2000" b="0" i="0" u="none" strike="noStrike" kern="1200" cap="none" spc="50" normalizeH="0" baseline="0" noProof="0" dirty="0">
                        <a:ln>
                          <a:noFill/>
                        </a:ln>
                        <a:solidFill>
                          <a:prstClr val="black"/>
                        </a:solidFill>
                        <a:effectLst/>
                        <a:uLnTx/>
                        <a:uFillTx/>
                        <a:latin typeface="Calibri" panose="020F0502020204030204" pitchFamily="34" charset="0"/>
                        <a:ea typeface="+mn-ea"/>
                        <a:cs typeface="+mn-cs"/>
                      </a:endParaRPr>
                    </a:p>
                  </a:txBody>
                  <a:tcPr>
                    <a:solidFill>
                      <a:schemeClr val="accent2">
                        <a:lumMod val="75000"/>
                      </a:schemeClr>
                    </a:solidFill>
                  </a:tcPr>
                </a:tc>
                <a:tc>
                  <a:txBody>
                    <a:bodyPr/>
                    <a:lstStyle/>
                    <a:p>
                      <a:pPr algn="ctr"/>
                      <a:r>
                        <a:rPr lang="en-US" sz="2000" b="1" dirty="0">
                          <a:latin typeface="+mn-lt"/>
                        </a:rPr>
                        <a:t>12</a:t>
                      </a:r>
                      <a:endParaRPr lang="en-US" sz="2000" b="1" dirty="0">
                        <a:latin typeface="Calibri" panose="020F0502020204030204" pitchFamily="34" charset="0"/>
                      </a:endParaRPr>
                    </a:p>
                  </a:txBody>
                  <a:tcPr>
                    <a:solidFill>
                      <a:schemeClr val="accent2">
                        <a:lumMod val="75000"/>
                      </a:schemeClr>
                    </a:solidFill>
                  </a:tcPr>
                </a:tc>
                <a:extLst>
                  <a:ext uri="{0D108BD9-81ED-4DB2-BD59-A6C34878D82A}">
                    <a16:rowId xmlns:a16="http://schemas.microsoft.com/office/drawing/2014/main" xmlns="" val="351781298"/>
                  </a:ext>
                </a:extLst>
              </a:tr>
              <a:tr h="36576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MassHealth Auto-Enrollment </a:t>
                      </a:r>
                      <a:r>
                        <a:rPr kumimoji="0" lang="en-US" sz="1900" b="0" i="0" u="none" strike="noStrike" kern="1200" cap="none" spc="0" normalizeH="0" baseline="0" noProof="0" dirty="0" err="1">
                          <a:ln>
                            <a:noFill/>
                          </a:ln>
                          <a:solidFill>
                            <a:prstClr val="black"/>
                          </a:solidFill>
                          <a:effectLst/>
                          <a:uLnTx/>
                          <a:uFillTx/>
                          <a:latin typeface="+mn-lt"/>
                          <a:ea typeface="+mn-ea"/>
                          <a:cs typeface="+mn-cs"/>
                        </a:rPr>
                        <a:t>Ltr</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1900" b="0" dirty="0">
                          <a:latin typeface="+mn-lt"/>
                        </a:rPr>
                        <a:t>6</a:t>
                      </a:r>
                    </a:p>
                  </a:txBody>
                  <a:tcPr/>
                </a:tc>
                <a:extLst>
                  <a:ext uri="{0D108BD9-81ED-4DB2-BD59-A6C34878D82A}">
                    <a16:rowId xmlns:a16="http://schemas.microsoft.com/office/drawing/2014/main" xmlns="" val="821767780"/>
                  </a:ext>
                </a:extLst>
              </a:tr>
              <a:tr h="36576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MassHealth Mailing</a:t>
                      </a:r>
                    </a:p>
                  </a:txBody>
                  <a:tcPr/>
                </a:tc>
                <a:tc>
                  <a:txBody>
                    <a:bodyPr/>
                    <a:lstStyle/>
                    <a:p>
                      <a:pPr algn="ctr"/>
                      <a:r>
                        <a:rPr lang="en-US" sz="1900" b="0" dirty="0">
                          <a:latin typeface="+mn-lt"/>
                        </a:rPr>
                        <a:t>3</a:t>
                      </a:r>
                    </a:p>
                  </a:txBody>
                  <a:tcPr/>
                </a:tc>
                <a:extLst>
                  <a:ext uri="{0D108BD9-81ED-4DB2-BD59-A6C34878D82A}">
                    <a16:rowId xmlns:a16="http://schemas.microsoft.com/office/drawing/2014/main" xmlns="" val="2817582011"/>
                  </a:ext>
                </a:extLst>
              </a:tr>
              <a:tr h="36576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mn-lt"/>
                          <a:ea typeface="+mn-ea"/>
                          <a:cs typeface="+mn-cs"/>
                        </a:rPr>
                        <a:t>General Interest</a:t>
                      </a:r>
                    </a:p>
                  </a:txBody>
                  <a:tcPr/>
                </a:tc>
                <a:tc>
                  <a:txBody>
                    <a:bodyPr/>
                    <a:lstStyle/>
                    <a:p>
                      <a:pPr algn="ctr"/>
                      <a:r>
                        <a:rPr lang="en-US" sz="1900" b="0" dirty="0">
                          <a:latin typeface="+mn-lt"/>
                        </a:rPr>
                        <a:t>3</a:t>
                      </a:r>
                    </a:p>
                  </a:txBody>
                  <a:tcPr/>
                </a:tc>
                <a:extLst>
                  <a:ext uri="{0D108BD9-81ED-4DB2-BD59-A6C34878D82A}">
                    <a16:rowId xmlns:a16="http://schemas.microsoft.com/office/drawing/2014/main" xmlns="" val="1067834978"/>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1816492145"/>
              </p:ext>
            </p:extLst>
          </p:nvPr>
        </p:nvGraphicFramePr>
        <p:xfrm>
          <a:off x="633375" y="1206474"/>
          <a:ext cx="7786468" cy="396240"/>
        </p:xfrm>
        <a:graphic>
          <a:graphicData uri="http://schemas.openxmlformats.org/drawingml/2006/table">
            <a:tbl>
              <a:tblPr firstRow="1" bandRow="1">
                <a:tableStyleId>{21E4AEA4-8DFA-4A89-87EB-49C32662AFE0}</a:tableStyleId>
              </a:tblPr>
              <a:tblGrid>
                <a:gridCol w="6663414">
                  <a:extLst>
                    <a:ext uri="{9D8B030D-6E8A-4147-A177-3AD203B41FA5}">
                      <a16:colId xmlns:a16="http://schemas.microsoft.com/office/drawing/2014/main" xmlns="" val="20000"/>
                    </a:ext>
                  </a:extLst>
                </a:gridCol>
                <a:gridCol w="1123054">
                  <a:extLst>
                    <a:ext uri="{9D8B030D-6E8A-4147-A177-3AD203B41FA5}">
                      <a16:colId xmlns:a16="http://schemas.microsoft.com/office/drawing/2014/main" xmlns="" val="20003"/>
                    </a:ext>
                  </a:extLst>
                </a:gridCol>
              </a:tblGrid>
              <a:tr h="396240">
                <a:tc>
                  <a:txBody>
                    <a:bodyPr/>
                    <a:lstStyle/>
                    <a:p>
                      <a:pPr marL="398463" indent="-277813"/>
                      <a:r>
                        <a:rPr lang="en-US" sz="2000" spc="50" baseline="0" dirty="0"/>
                        <a:t>                                                                      TOTAL INQUIRIES</a:t>
                      </a:r>
                      <a:endParaRPr lang="en-US" sz="2000" dirty="0">
                        <a:latin typeface="Calibri" panose="020F0502020204030204" pitchFamily="34" charset="0"/>
                      </a:endParaRPr>
                    </a:p>
                  </a:txBody>
                  <a:tcPr>
                    <a:solidFill>
                      <a:srgbClr val="990000"/>
                    </a:solidFill>
                  </a:tcPr>
                </a:tc>
                <a:tc>
                  <a:txBody>
                    <a:bodyPr/>
                    <a:lstStyle/>
                    <a:p>
                      <a:pPr algn="ctr"/>
                      <a:r>
                        <a:rPr lang="en-US" sz="2000" b="1" dirty="0">
                          <a:latin typeface="Calibri" panose="020F0502020204030204" pitchFamily="34" charset="0"/>
                        </a:rPr>
                        <a:t>28</a:t>
                      </a:r>
                    </a:p>
                  </a:txBody>
                  <a:tcPr>
                    <a:solidFill>
                      <a:srgbClr val="990000"/>
                    </a:solidFill>
                  </a:tcPr>
                </a:tc>
                <a:extLst>
                  <a:ext uri="{0D108BD9-81ED-4DB2-BD59-A6C34878D82A}">
                    <a16:rowId xmlns:a16="http://schemas.microsoft.com/office/drawing/2014/main" xmlns="" val="2284411523"/>
                  </a:ext>
                </a:extLst>
              </a:tr>
            </a:tbl>
          </a:graphicData>
        </a:graphic>
      </p:graphicFrame>
      <p:sp>
        <p:nvSpPr>
          <p:cNvPr id="12" name="Title 1"/>
          <p:cNvSpPr txBox="1">
            <a:spLocks/>
          </p:cNvSpPr>
          <p:nvPr/>
        </p:nvSpPr>
        <p:spPr>
          <a:xfrm>
            <a:off x="633375" y="1938014"/>
            <a:ext cx="6314682" cy="4595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tx1"/>
                </a:solidFill>
                <a:latin typeface="Calibri" panose="020F0502020204030204" pitchFamily="34" charset="0"/>
              </a:rPr>
              <a:t>High Level </a:t>
            </a:r>
            <a:r>
              <a:rPr lang="en-US" sz="2400" b="1" dirty="0">
                <a:solidFill>
                  <a:schemeClr val="tx1"/>
                </a:solidFill>
                <a:latin typeface="Calibri" panose="020F0502020204030204" pitchFamily="34" charset="0"/>
              </a:rPr>
              <a:t>Inquiry</a:t>
            </a:r>
            <a:r>
              <a:rPr lang="en-US" sz="2400" dirty="0">
                <a:solidFill>
                  <a:schemeClr val="tx1"/>
                </a:solidFill>
                <a:latin typeface="Calibri" panose="020F0502020204030204" pitchFamily="34" charset="0"/>
              </a:rPr>
              <a:t> Topics</a:t>
            </a:r>
          </a:p>
        </p:txBody>
      </p:sp>
      <p:pic>
        <p:nvPicPr>
          <p:cNvPr id="9" name="Picture 8">
            <a:extLst>
              <a:ext uri="{FF2B5EF4-FFF2-40B4-BE49-F238E27FC236}">
                <a16:creationId xmlns:a16="http://schemas.microsoft.com/office/drawing/2014/main" xmlns="" id="{89209C10-4FB9-443B-BBD8-03B4BC41F95F}"/>
              </a:ext>
            </a:extLst>
          </p:cNvPr>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419843" y="6175915"/>
            <a:ext cx="595017" cy="587329"/>
          </a:xfrm>
          <a:prstGeom prst="rect">
            <a:avLst/>
          </a:prstGeom>
        </p:spPr>
      </p:pic>
    </p:spTree>
    <p:extLst>
      <p:ext uri="{BB962C8B-B14F-4D97-AF65-F5344CB8AC3E}">
        <p14:creationId xmlns:p14="http://schemas.microsoft.com/office/powerpoint/2010/main" val="317602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077" y="157740"/>
            <a:ext cx="5145741" cy="656886"/>
          </a:xfrm>
        </p:spPr>
        <p:txBody>
          <a:bodyPr>
            <a:normAutofit fontScale="90000"/>
          </a:bodyPr>
          <a:lstStyle/>
          <a:p>
            <a:pPr algn="ctr"/>
            <a:r>
              <a:rPr lang="en-US" sz="3600" b="1" dirty="0">
                <a:latin typeface="Calibri" panose="020F0502020204030204" pitchFamily="34" charset="0"/>
              </a:rPr>
              <a:t>Complaints</a:t>
            </a:r>
            <a:r>
              <a:rPr lang="en-US" sz="3200" b="1" dirty="0">
                <a:latin typeface="Calibri" panose="020F0502020204030204" pitchFamily="34" charset="0"/>
              </a:rPr>
              <a:t/>
            </a:r>
            <a:br>
              <a:rPr lang="en-US" sz="3200" b="1" dirty="0">
                <a:latin typeface="Calibri" panose="020F0502020204030204" pitchFamily="34" charset="0"/>
              </a:rPr>
            </a:br>
            <a:r>
              <a:rPr lang="en-US" sz="2200" dirty="0">
                <a:latin typeface="Calibri" panose="020F0502020204030204" pitchFamily="34" charset="0"/>
              </a:rPr>
              <a:t>7/1/17 to 9/30/17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0241434"/>
              </p:ext>
            </p:extLst>
          </p:nvPr>
        </p:nvGraphicFramePr>
        <p:xfrm>
          <a:off x="797534" y="2114931"/>
          <a:ext cx="7616172" cy="1584960"/>
        </p:xfrm>
        <a:graphic>
          <a:graphicData uri="http://schemas.openxmlformats.org/drawingml/2006/table">
            <a:tbl>
              <a:tblPr firstRow="1" bandRow="1">
                <a:tableStyleId>{5C22544A-7EE6-4342-B048-85BDC9FD1C3A}</a:tableStyleId>
              </a:tblPr>
              <a:tblGrid>
                <a:gridCol w="6401064">
                  <a:extLst>
                    <a:ext uri="{9D8B030D-6E8A-4147-A177-3AD203B41FA5}">
                      <a16:colId xmlns:a16="http://schemas.microsoft.com/office/drawing/2014/main" xmlns="" val="20000"/>
                    </a:ext>
                  </a:extLst>
                </a:gridCol>
                <a:gridCol w="1215108">
                  <a:extLst>
                    <a:ext uri="{9D8B030D-6E8A-4147-A177-3AD203B41FA5}">
                      <a16:colId xmlns:a16="http://schemas.microsoft.com/office/drawing/2014/main" xmlns="" val="20003"/>
                    </a:ext>
                  </a:extLst>
                </a:gridCol>
              </a:tblGrid>
              <a:tr h="390423">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Benefits/Access                                                          subtotal</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r>
                        <a:rPr lang="en-US" sz="2000" b="0" dirty="0">
                          <a:latin typeface="+mn-lt"/>
                        </a:rPr>
                        <a:t>23</a:t>
                      </a:r>
                      <a:endParaRPr lang="en-US" sz="2000" b="1" dirty="0">
                        <a:latin typeface="Calibri" panose="020F0502020204030204" pitchFamily="34" charset="0"/>
                      </a:endParaRPr>
                    </a:p>
                  </a:txBody>
                  <a:tcPr/>
                </a:tc>
                <a:extLst>
                  <a:ext uri="{0D108BD9-81ED-4DB2-BD59-A6C34878D82A}">
                    <a16:rowId xmlns:a16="http://schemas.microsoft.com/office/drawing/2014/main" xmlns="" val="10001"/>
                  </a:ext>
                </a:extLst>
              </a:tr>
              <a:tr h="390423">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u="none" strike="noStrike" kern="1200" cap="none" spc="0" normalizeH="0" baseline="0" noProof="0" dirty="0">
                          <a:ln>
                            <a:noFill/>
                          </a:ln>
                          <a:effectLst/>
                          <a:uLnTx/>
                          <a:uFillTx/>
                        </a:rPr>
                        <a:t>Access to </a:t>
                      </a:r>
                      <a:r>
                        <a:rPr kumimoji="0" lang="en-US" sz="2000" b="0" u="none" strike="noStrike" kern="1200" cap="none" spc="0" normalizeH="0" baseline="0" noProof="0" dirty="0" err="1">
                          <a:ln>
                            <a:noFill/>
                          </a:ln>
                          <a:effectLst/>
                          <a:uLnTx/>
                          <a:uFillTx/>
                        </a:rPr>
                        <a:t>LTSS</a:t>
                      </a:r>
                      <a:r>
                        <a:rPr kumimoji="0" lang="en-US" sz="2000" b="0" u="none" strike="noStrike" kern="1200" cap="none" spc="0" normalizeH="0" baseline="0" noProof="0" dirty="0">
                          <a:ln>
                            <a:noFill/>
                          </a:ln>
                          <a:effectLst/>
                          <a:uLnTx/>
                          <a:uFillTx/>
                        </a:rPr>
                        <a:t> *</a:t>
                      </a:r>
                    </a:p>
                  </a:txBody>
                  <a:tcPr/>
                </a:tc>
                <a:tc>
                  <a:txBody>
                    <a:bodyPr/>
                    <a:lstStyle/>
                    <a:p>
                      <a:pPr algn="ctr"/>
                      <a:r>
                        <a:rPr lang="en-US" sz="2000" dirty="0">
                          <a:solidFill>
                            <a:schemeClr val="tx1"/>
                          </a:solidFill>
                        </a:rPr>
                        <a:t>12</a:t>
                      </a:r>
                    </a:p>
                  </a:txBody>
                  <a:tcPr/>
                </a:tc>
                <a:extLst>
                  <a:ext uri="{0D108BD9-81ED-4DB2-BD59-A6C34878D82A}">
                    <a16:rowId xmlns:a16="http://schemas.microsoft.com/office/drawing/2014/main" xmlns="" val="3016736235"/>
                  </a:ext>
                </a:extLst>
              </a:tr>
              <a:tr h="390423">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u="none" strike="noStrike" kern="1200" cap="none" spc="0" normalizeH="0" baseline="0" noProof="0" dirty="0">
                          <a:ln>
                            <a:noFill/>
                          </a:ln>
                          <a:effectLst/>
                          <a:uLnTx/>
                          <a:uFillTx/>
                        </a:rPr>
                        <a:t>Transportation *</a:t>
                      </a:r>
                    </a:p>
                  </a:txBody>
                  <a:tcPr/>
                </a:tc>
                <a:tc>
                  <a:txBody>
                    <a:bodyPr/>
                    <a:lstStyle/>
                    <a:p>
                      <a:pPr algn="ctr"/>
                      <a:r>
                        <a:rPr lang="en-US" sz="2000" dirty="0">
                          <a:solidFill>
                            <a:schemeClr val="tx1"/>
                          </a:solidFill>
                        </a:rPr>
                        <a:t>7</a:t>
                      </a:r>
                    </a:p>
                  </a:txBody>
                  <a:tcPr/>
                </a:tc>
                <a:extLst>
                  <a:ext uri="{0D108BD9-81ED-4DB2-BD59-A6C34878D82A}">
                    <a16:rowId xmlns:a16="http://schemas.microsoft.com/office/drawing/2014/main" xmlns="" val="1616449318"/>
                  </a:ext>
                </a:extLst>
              </a:tr>
              <a:tr h="390423">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u="none" strike="noStrike" kern="1200" cap="none" spc="0" normalizeH="0" baseline="0" noProof="0" dirty="0">
                          <a:ln>
                            <a:noFill/>
                          </a:ln>
                          <a:effectLst/>
                          <a:uLnTx/>
                          <a:uFillTx/>
                        </a:rPr>
                        <a:t>Quality of Care/Clinical Issues </a:t>
                      </a:r>
                      <a:r>
                        <a:rPr kumimoji="0" lang="en-US" sz="2000" b="1" u="none" strike="noStrike" kern="1200" cap="none" spc="0" normalizeH="0" baseline="0" noProof="0" dirty="0">
                          <a:ln>
                            <a:noFill/>
                          </a:ln>
                          <a:effectLst/>
                          <a:uLnTx/>
                          <a:uFillTx/>
                        </a:rPr>
                        <a:t>*</a:t>
                      </a:r>
                    </a:p>
                  </a:txBody>
                  <a:tcPr/>
                </a:tc>
                <a:tc>
                  <a:txBody>
                    <a:bodyPr/>
                    <a:lstStyle/>
                    <a:p>
                      <a:pPr algn="ctr"/>
                      <a:r>
                        <a:rPr lang="en-US" sz="2000" dirty="0">
                          <a:solidFill>
                            <a:schemeClr val="tx1"/>
                          </a:solidFill>
                        </a:rPr>
                        <a:t>4</a:t>
                      </a:r>
                    </a:p>
                  </a:txBody>
                  <a:tcPr/>
                </a:tc>
                <a:extLst>
                  <a:ext uri="{0D108BD9-81ED-4DB2-BD59-A6C34878D82A}">
                    <a16:rowId xmlns:a16="http://schemas.microsoft.com/office/drawing/2014/main" xmlns="" val="226164408"/>
                  </a:ext>
                </a:extLst>
              </a:tr>
            </a:tbl>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728530413"/>
              </p:ext>
            </p:extLst>
          </p:nvPr>
        </p:nvGraphicFramePr>
        <p:xfrm>
          <a:off x="797535" y="4253273"/>
          <a:ext cx="7616171" cy="1889760"/>
        </p:xfrm>
        <a:graphic>
          <a:graphicData uri="http://schemas.openxmlformats.org/drawingml/2006/table">
            <a:tbl>
              <a:tblPr firstRow="1" bandRow="1">
                <a:tableStyleId>{5C22544A-7EE6-4342-B048-85BDC9FD1C3A}</a:tableStyleId>
              </a:tblPr>
              <a:tblGrid>
                <a:gridCol w="6388790">
                  <a:extLst>
                    <a:ext uri="{9D8B030D-6E8A-4147-A177-3AD203B41FA5}">
                      <a16:colId xmlns:a16="http://schemas.microsoft.com/office/drawing/2014/main" xmlns="" val="20000"/>
                    </a:ext>
                  </a:extLst>
                </a:gridCol>
                <a:gridCol w="1227381">
                  <a:extLst>
                    <a:ext uri="{9D8B030D-6E8A-4147-A177-3AD203B41FA5}">
                      <a16:colId xmlns:a16="http://schemas.microsoft.com/office/drawing/2014/main" xmlns="" val="20003"/>
                    </a:ext>
                  </a:extLst>
                </a:gridCol>
              </a:tblGrid>
              <a:tr h="261935">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Customer Service                                                       subtotal</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r>
                        <a:rPr lang="en-US" sz="2000" b="0" dirty="0">
                          <a:latin typeface="+mn-lt"/>
                        </a:rPr>
                        <a:t>7  </a:t>
                      </a:r>
                      <a:r>
                        <a:rPr lang="en-US" sz="2000" b="1" dirty="0">
                          <a:solidFill>
                            <a:srgbClr val="00B0F0"/>
                          </a:solidFill>
                          <a:latin typeface="+mn-lt"/>
                        </a:rPr>
                        <a:t> </a:t>
                      </a:r>
                      <a:endParaRPr lang="en-US" sz="2000" b="1" dirty="0">
                        <a:solidFill>
                          <a:srgbClr val="00B0F0"/>
                        </a:solidFill>
                        <a:latin typeface="Calibri" panose="020F0502020204030204" pitchFamily="34" charset="0"/>
                      </a:endParaRPr>
                    </a:p>
                  </a:txBody>
                  <a:tcPr/>
                </a:tc>
                <a:extLst>
                  <a:ext uri="{0D108BD9-81ED-4DB2-BD59-A6C34878D82A}">
                    <a16:rowId xmlns:a16="http://schemas.microsoft.com/office/drawing/2014/main" xmlns="" val="10003"/>
                  </a:ext>
                </a:extLst>
              </a:tr>
              <a:tr h="261935">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Interaction with Care Team</a:t>
                      </a:r>
                    </a:p>
                  </a:txBody>
                  <a:tcPr/>
                </a:tc>
                <a:tc>
                  <a:txBody>
                    <a:bodyPr/>
                    <a:lstStyle/>
                    <a:p>
                      <a:pPr algn="ctr"/>
                      <a:r>
                        <a:rPr lang="en-US" sz="2000" dirty="0">
                          <a:solidFill>
                            <a:schemeClr val="dk1"/>
                          </a:solidFill>
                          <a:latin typeface="+mn-lt"/>
                        </a:rPr>
                        <a:t>4</a:t>
                      </a:r>
                    </a:p>
                  </a:txBody>
                  <a:tcPr/>
                </a:tc>
                <a:extLst>
                  <a:ext uri="{0D108BD9-81ED-4DB2-BD59-A6C34878D82A}">
                    <a16:rowId xmlns:a16="http://schemas.microsoft.com/office/drawing/2014/main" xmlns="" val="2696362551"/>
                  </a:ext>
                </a:extLst>
              </a:tr>
              <a:tr h="341128">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One Care Plan Member Services Center </a:t>
                      </a:r>
                    </a:p>
                  </a:txBody>
                  <a:tcPr/>
                </a:tc>
                <a:tc>
                  <a:txBody>
                    <a:bodyPr/>
                    <a:lstStyle/>
                    <a:p>
                      <a:pPr algn="ctr"/>
                      <a:r>
                        <a:rPr lang="en-US" sz="2000" dirty="0">
                          <a:solidFill>
                            <a:schemeClr val="dk1"/>
                          </a:solidFill>
                          <a:latin typeface="+mn-lt"/>
                        </a:rPr>
                        <a:t>2</a:t>
                      </a:r>
                    </a:p>
                  </a:txBody>
                  <a:tcPr/>
                </a:tc>
                <a:extLst>
                  <a:ext uri="{0D108BD9-81ED-4DB2-BD59-A6C34878D82A}">
                    <a16:rowId xmlns:a16="http://schemas.microsoft.com/office/drawing/2014/main" xmlns="" val="3494387482"/>
                  </a:ext>
                </a:extLst>
              </a:tr>
              <a:tr h="664911">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Sponsor/Plan/Pharmacy gave poor or rude customer service</a:t>
                      </a:r>
                    </a:p>
                  </a:txBody>
                  <a:tcPr/>
                </a:tc>
                <a:tc>
                  <a:txBody>
                    <a:bodyPr/>
                    <a:lstStyle/>
                    <a:p>
                      <a:pPr algn="ctr"/>
                      <a:r>
                        <a:rPr lang="en-US" sz="2000" dirty="0">
                          <a:solidFill>
                            <a:schemeClr val="dk1"/>
                          </a:solidFill>
                          <a:latin typeface="+mn-lt"/>
                        </a:rPr>
                        <a:t>1</a:t>
                      </a:r>
                    </a:p>
                  </a:txBody>
                  <a:tcPr/>
                </a:tc>
                <a:extLst>
                  <a:ext uri="{0D108BD9-81ED-4DB2-BD59-A6C34878D82A}">
                    <a16:rowId xmlns:a16="http://schemas.microsoft.com/office/drawing/2014/main" xmlns="" val="10004"/>
                  </a:ext>
                </a:extLst>
              </a:tr>
            </a:tbl>
          </a:graphicData>
        </a:graphic>
      </p:graphicFrame>
      <p:graphicFrame>
        <p:nvGraphicFramePr>
          <p:cNvPr id="10" name="Content Placeholder 5"/>
          <p:cNvGraphicFramePr>
            <a:graphicFrameLocks/>
          </p:cNvGraphicFramePr>
          <p:nvPr>
            <p:extLst>
              <p:ext uri="{D42A27DB-BD31-4B8C-83A1-F6EECF244321}">
                <p14:modId xmlns:p14="http://schemas.microsoft.com/office/powerpoint/2010/main" val="2623665578"/>
              </p:ext>
            </p:extLst>
          </p:nvPr>
        </p:nvGraphicFramePr>
        <p:xfrm>
          <a:off x="797535" y="1042665"/>
          <a:ext cx="7616172" cy="478297"/>
        </p:xfrm>
        <a:graphic>
          <a:graphicData uri="http://schemas.openxmlformats.org/drawingml/2006/table">
            <a:tbl>
              <a:tblPr firstRow="1" bandRow="1">
                <a:tableStyleId>{5C22544A-7EE6-4342-B048-85BDC9FD1C3A}</a:tableStyleId>
              </a:tblPr>
              <a:tblGrid>
                <a:gridCol w="6376516">
                  <a:extLst>
                    <a:ext uri="{9D8B030D-6E8A-4147-A177-3AD203B41FA5}">
                      <a16:colId xmlns:a16="http://schemas.microsoft.com/office/drawing/2014/main" xmlns="" val="20000"/>
                    </a:ext>
                  </a:extLst>
                </a:gridCol>
                <a:gridCol w="1239656">
                  <a:extLst>
                    <a:ext uri="{9D8B030D-6E8A-4147-A177-3AD203B41FA5}">
                      <a16:colId xmlns:a16="http://schemas.microsoft.com/office/drawing/2014/main" xmlns="" val="20003"/>
                    </a:ext>
                  </a:extLst>
                </a:gridCol>
              </a:tblGrid>
              <a:tr h="4782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                                                                       </a:t>
                      </a:r>
                      <a:r>
                        <a:rPr kumimoji="0" lang="en-US" sz="2000" b="1" u="none" strike="noStrike" kern="1200" cap="none" spc="0" normalizeH="0" baseline="0" noProof="0" dirty="0">
                          <a:ln>
                            <a:noFill/>
                          </a:ln>
                          <a:effectLst/>
                          <a:uLnTx/>
                          <a:uFillTx/>
                        </a:rPr>
                        <a:t>TOTAL COMPLAINTS</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nchor="ctr">
                    <a:solidFill>
                      <a:schemeClr val="accent1">
                        <a:lumMod val="50000"/>
                      </a:schemeClr>
                    </a:solidFill>
                  </a:tcPr>
                </a:tc>
                <a:tc>
                  <a:txBody>
                    <a:bodyPr/>
                    <a:lstStyle/>
                    <a:p>
                      <a:pPr algn="ctr"/>
                      <a:r>
                        <a:rPr lang="en-US" sz="2000" b="1" dirty="0">
                          <a:latin typeface="Calibri" panose="020F0502020204030204" pitchFamily="34" charset="0"/>
                        </a:rPr>
                        <a:t>30</a:t>
                      </a:r>
                    </a:p>
                  </a:txBody>
                  <a:tcPr anchor="ctr">
                    <a:solidFill>
                      <a:schemeClr val="accent1">
                        <a:lumMod val="50000"/>
                      </a:schemeClr>
                    </a:solidFill>
                  </a:tcPr>
                </a:tc>
                <a:extLst>
                  <a:ext uri="{0D108BD9-81ED-4DB2-BD59-A6C34878D82A}">
                    <a16:rowId xmlns:a16="http://schemas.microsoft.com/office/drawing/2014/main" xmlns="" val="10005"/>
                  </a:ext>
                </a:extLst>
              </a:tr>
            </a:tbl>
          </a:graphicData>
        </a:graphic>
      </p:graphicFrame>
      <p:sp>
        <p:nvSpPr>
          <p:cNvPr id="12" name="Title 1"/>
          <p:cNvSpPr txBox="1">
            <a:spLocks/>
          </p:cNvSpPr>
          <p:nvPr/>
        </p:nvSpPr>
        <p:spPr>
          <a:xfrm>
            <a:off x="797534" y="1658853"/>
            <a:ext cx="5404287" cy="51017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4163"/>
            <a:r>
              <a:rPr lang="en-US" sz="2400" dirty="0">
                <a:solidFill>
                  <a:schemeClr val="tx1"/>
                </a:solidFill>
                <a:latin typeface="Calibri" panose="020F0502020204030204" pitchFamily="34" charset="0"/>
              </a:rPr>
              <a:t>High Level </a:t>
            </a:r>
            <a:r>
              <a:rPr lang="en-US" sz="2400" b="1" dirty="0">
                <a:solidFill>
                  <a:schemeClr val="tx1"/>
                </a:solidFill>
                <a:latin typeface="Calibri" panose="020F0502020204030204" pitchFamily="34" charset="0"/>
              </a:rPr>
              <a:t>Complaint</a:t>
            </a:r>
            <a:r>
              <a:rPr lang="en-US" sz="2400" dirty="0">
                <a:solidFill>
                  <a:schemeClr val="tx1"/>
                </a:solidFill>
                <a:latin typeface="Calibri" panose="020F0502020204030204" pitchFamily="34" charset="0"/>
              </a:rPr>
              <a:t> Topics </a:t>
            </a:r>
          </a:p>
        </p:txBody>
      </p:sp>
      <p:sp>
        <p:nvSpPr>
          <p:cNvPr id="13" name="TextBox 12"/>
          <p:cNvSpPr txBox="1"/>
          <p:nvPr/>
        </p:nvSpPr>
        <p:spPr>
          <a:xfrm>
            <a:off x="1142229" y="3764577"/>
            <a:ext cx="7115439" cy="246221"/>
          </a:xfrm>
          <a:prstGeom prst="rect">
            <a:avLst/>
          </a:prstGeom>
          <a:noFill/>
        </p:spPr>
        <p:txBody>
          <a:bodyPr wrap="square" rtlCol="0">
            <a:spAutoFit/>
          </a:bodyPr>
          <a:lstStyle/>
          <a:p>
            <a:r>
              <a:rPr lang="en-US" sz="1000" dirty="0">
                <a:latin typeface="Calibri" panose="020F0502020204030204" pitchFamily="34" charset="0"/>
              </a:rPr>
              <a:t>* Detail on next slide</a:t>
            </a:r>
          </a:p>
        </p:txBody>
      </p:sp>
      <p:pic>
        <p:nvPicPr>
          <p:cNvPr id="15" name="Picture 14">
            <a:extLst>
              <a:ext uri="{FF2B5EF4-FFF2-40B4-BE49-F238E27FC236}">
                <a16:creationId xmlns:a16="http://schemas.microsoft.com/office/drawing/2014/main" xmlns="" id="{EC3AC366-A273-42FB-8BA2-60E7E9FE3D12}"/>
              </a:ext>
            </a:extLst>
          </p:cNvPr>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419843" y="6175915"/>
            <a:ext cx="595017" cy="587329"/>
          </a:xfrm>
          <a:prstGeom prst="rect">
            <a:avLst/>
          </a:prstGeom>
        </p:spPr>
      </p:pic>
    </p:spTree>
    <p:extLst>
      <p:ext uri="{BB962C8B-B14F-4D97-AF65-F5344CB8AC3E}">
        <p14:creationId xmlns:p14="http://schemas.microsoft.com/office/powerpoint/2010/main" val="269041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960" y="253866"/>
            <a:ext cx="6008984" cy="656886"/>
          </a:xfrm>
        </p:spPr>
        <p:txBody>
          <a:bodyPr>
            <a:noAutofit/>
          </a:bodyPr>
          <a:lstStyle/>
          <a:p>
            <a:pPr algn="ctr"/>
            <a:r>
              <a:rPr lang="en-US" sz="3200" b="1" dirty="0">
                <a:latin typeface="+mn-lt"/>
                <a:cs typeface="Arial" panose="020B0604020202020204" pitchFamily="34" charset="0"/>
              </a:rPr>
              <a:t>Complaint Details: Sub-themes</a:t>
            </a:r>
            <a:br>
              <a:rPr lang="en-US" sz="3200" b="1" dirty="0">
                <a:latin typeface="+mn-lt"/>
                <a:cs typeface="Arial" panose="020B0604020202020204" pitchFamily="34" charset="0"/>
              </a:rPr>
            </a:br>
            <a:r>
              <a:rPr lang="en-US" sz="2000" dirty="0">
                <a:latin typeface="+mn-lt"/>
                <a:cs typeface="Arial" panose="020B0604020202020204" pitchFamily="34" charset="0"/>
              </a:rPr>
              <a:t>7/1/17 to 9/30/17</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7403172"/>
              </p:ext>
            </p:extLst>
          </p:nvPr>
        </p:nvGraphicFramePr>
        <p:xfrm>
          <a:off x="525700" y="4918365"/>
          <a:ext cx="8204548" cy="1188720"/>
        </p:xfrm>
        <a:graphic>
          <a:graphicData uri="http://schemas.openxmlformats.org/drawingml/2006/table">
            <a:tbl>
              <a:tblPr firstRow="1" bandRow="1">
                <a:tableStyleId>{93296810-A885-4BE3-A3E7-6D5BEEA58F35}</a:tableStyleId>
              </a:tblPr>
              <a:tblGrid>
                <a:gridCol w="7058810">
                  <a:extLst>
                    <a:ext uri="{9D8B030D-6E8A-4147-A177-3AD203B41FA5}">
                      <a16:colId xmlns:a16="http://schemas.microsoft.com/office/drawing/2014/main" xmlns="" val="20000"/>
                    </a:ext>
                  </a:extLst>
                </a:gridCol>
                <a:gridCol w="1145738">
                  <a:extLst>
                    <a:ext uri="{9D8B030D-6E8A-4147-A177-3AD203B41FA5}">
                      <a16:colId xmlns:a16="http://schemas.microsoft.com/office/drawing/2014/main" xmlns="" val="20003"/>
                    </a:ext>
                  </a:extLst>
                </a:gridCol>
              </a:tblGrid>
              <a:tr h="372963">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lang="en-US" sz="2000" dirty="0"/>
                        <a:t>Quality of Care / Clinical Issues                                                total</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solidFill>
                      <a:schemeClr val="accent6">
                        <a:lumMod val="75000"/>
                      </a:schemeClr>
                    </a:solidFill>
                  </a:tcPr>
                </a:tc>
                <a:tc>
                  <a:txBody>
                    <a:bodyPr/>
                    <a:lstStyle/>
                    <a:p>
                      <a:pPr algn="ctr"/>
                      <a:r>
                        <a:rPr lang="en-US" sz="2000" dirty="0"/>
                        <a:t>4</a:t>
                      </a:r>
                      <a:endParaRPr lang="en-US" sz="2000" b="1" dirty="0">
                        <a:latin typeface="Calibri" panose="020F0502020204030204" pitchFamily="34" charset="0"/>
                      </a:endParaRPr>
                    </a:p>
                  </a:txBody>
                  <a:tcPr>
                    <a:solidFill>
                      <a:schemeClr val="accent6">
                        <a:lumMod val="75000"/>
                      </a:schemeClr>
                    </a:solidFill>
                  </a:tcPr>
                </a:tc>
                <a:extLst>
                  <a:ext uri="{0D108BD9-81ED-4DB2-BD59-A6C34878D82A}">
                    <a16:rowId xmlns:a16="http://schemas.microsoft.com/office/drawing/2014/main" xmlns="" val="10001"/>
                  </a:ext>
                </a:extLst>
              </a:tr>
              <a:tr h="372963">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effectLst/>
                        </a:rPr>
                        <a:t>Dissatisfaction Care Coordinator </a:t>
                      </a:r>
                      <a:r>
                        <a:rPr kumimoji="0" lang="en-US" sz="2000" u="none" strike="noStrike" kern="1200" cap="none" spc="0" normalizeH="0" baseline="0" noProof="0" dirty="0">
                          <a:ln>
                            <a:noFill/>
                          </a:ln>
                          <a:effectLst/>
                          <a:uLnTx/>
                          <a:uFillTx/>
                        </a:rPr>
                        <a:t> </a:t>
                      </a:r>
                      <a:endParaRPr kumimoji="0" lang="en-US" sz="2000" b="1" u="none" strike="noStrike" kern="1200" cap="none" spc="0" normalizeH="0" baseline="0" noProof="0" dirty="0">
                        <a:ln>
                          <a:noFill/>
                        </a:ln>
                        <a:effectLst/>
                        <a:uLnTx/>
                        <a:uFillTx/>
                      </a:endParaRPr>
                    </a:p>
                  </a:txBody>
                  <a:tcPr/>
                </a:tc>
                <a:tc>
                  <a:txBody>
                    <a:bodyPr/>
                    <a:lstStyle/>
                    <a:p>
                      <a:pPr algn="ctr"/>
                      <a:r>
                        <a:rPr lang="en-US" sz="2000" dirty="0"/>
                        <a:t>3</a:t>
                      </a:r>
                      <a:endParaRPr lang="en-US" sz="2000" dirty="0">
                        <a:solidFill>
                          <a:schemeClr val="tx1">
                            <a:lumMod val="50000"/>
                            <a:lumOff val="50000"/>
                          </a:schemeClr>
                        </a:solidFill>
                      </a:endParaRPr>
                    </a:p>
                  </a:txBody>
                  <a:tcPr/>
                </a:tc>
                <a:extLst>
                  <a:ext uri="{0D108BD9-81ED-4DB2-BD59-A6C34878D82A}">
                    <a16:rowId xmlns:a16="http://schemas.microsoft.com/office/drawing/2014/main" xmlns="" val="3686643666"/>
                  </a:ext>
                </a:extLst>
              </a:tr>
              <a:tr h="372963">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effectLst/>
                        </a:rPr>
                        <a:t>Dissatisfaction Care Team Members</a:t>
                      </a:r>
                      <a:endParaRPr kumimoji="0" lang="en-US" sz="2000" b="1" u="none" strike="noStrike" kern="1200" cap="none" spc="0" normalizeH="0" baseline="0" noProof="0" dirty="0">
                        <a:ln>
                          <a:noFill/>
                        </a:ln>
                        <a:effectLst/>
                        <a:uLnTx/>
                        <a:uFillTx/>
                      </a:endParaRPr>
                    </a:p>
                  </a:txBody>
                  <a:tcPr/>
                </a:tc>
                <a:tc>
                  <a:txBody>
                    <a:bodyPr/>
                    <a:lstStyle/>
                    <a:p>
                      <a:pPr algn="ctr"/>
                      <a:r>
                        <a:rPr lang="en-US" sz="2000" dirty="0"/>
                        <a:t>1</a:t>
                      </a:r>
                      <a:endParaRPr lang="en-US" sz="2000" dirty="0">
                        <a:solidFill>
                          <a:schemeClr val="tx1">
                            <a:lumMod val="50000"/>
                            <a:lumOff val="50000"/>
                          </a:schemeClr>
                        </a:solidFill>
                      </a:endParaRPr>
                    </a:p>
                  </a:txBody>
                  <a:tcPr/>
                </a:tc>
                <a:extLst>
                  <a:ext uri="{0D108BD9-81ED-4DB2-BD59-A6C34878D82A}">
                    <a16:rowId xmlns:a16="http://schemas.microsoft.com/office/drawing/2014/main" xmlns="" val="3376790765"/>
                  </a:ext>
                </a:extLst>
              </a:tr>
            </a:tbl>
          </a:graphicData>
        </a:graphic>
      </p:graphicFrame>
      <p:pic>
        <p:nvPicPr>
          <p:cNvPr id="5" name="Picture 4">
            <a:extLst>
              <a:ext uri="{FF2B5EF4-FFF2-40B4-BE49-F238E27FC236}">
                <a16:creationId xmlns:a16="http://schemas.microsoft.com/office/drawing/2014/main" xmlns="" id="{D04A4E79-DABB-472B-A427-64B625A867E2}"/>
              </a:ext>
            </a:extLst>
          </p:cNvPr>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419843" y="6175915"/>
            <a:ext cx="595017" cy="587329"/>
          </a:xfrm>
          <a:prstGeom prst="rect">
            <a:avLst/>
          </a:prstGeom>
        </p:spPr>
      </p:pic>
      <p:graphicFrame>
        <p:nvGraphicFramePr>
          <p:cNvPr id="7" name="Content Placeholder 3">
            <a:extLst>
              <a:ext uri="{FF2B5EF4-FFF2-40B4-BE49-F238E27FC236}">
                <a16:creationId xmlns:a16="http://schemas.microsoft.com/office/drawing/2014/main" xmlns="" id="{892A42B0-F503-4AE9-91DD-700D457845D0}"/>
              </a:ext>
            </a:extLst>
          </p:cNvPr>
          <p:cNvGraphicFramePr>
            <a:graphicFrameLocks/>
          </p:cNvGraphicFramePr>
          <p:nvPr>
            <p:extLst>
              <p:ext uri="{D42A27DB-BD31-4B8C-83A1-F6EECF244321}">
                <p14:modId xmlns:p14="http://schemas.microsoft.com/office/powerpoint/2010/main" val="2954263145"/>
              </p:ext>
            </p:extLst>
          </p:nvPr>
        </p:nvGraphicFramePr>
        <p:xfrm>
          <a:off x="525700" y="3025445"/>
          <a:ext cx="8204548" cy="1584960"/>
        </p:xfrm>
        <a:graphic>
          <a:graphicData uri="http://schemas.openxmlformats.org/drawingml/2006/table">
            <a:tbl>
              <a:tblPr firstRow="1" bandRow="1">
                <a:tableStyleId>{F5AB1C69-6EDB-4FF4-983F-18BD219EF322}</a:tableStyleId>
              </a:tblPr>
              <a:tblGrid>
                <a:gridCol w="7064013">
                  <a:extLst>
                    <a:ext uri="{9D8B030D-6E8A-4147-A177-3AD203B41FA5}">
                      <a16:colId xmlns:a16="http://schemas.microsoft.com/office/drawing/2014/main" xmlns="" val="1544564226"/>
                    </a:ext>
                  </a:extLst>
                </a:gridCol>
                <a:gridCol w="1140535">
                  <a:extLst>
                    <a:ext uri="{9D8B030D-6E8A-4147-A177-3AD203B41FA5}">
                      <a16:colId xmlns:a16="http://schemas.microsoft.com/office/drawing/2014/main" xmlns="" val="1429994705"/>
                    </a:ext>
                  </a:extLst>
                </a:gridCol>
              </a:tblGrid>
              <a:tr h="396240">
                <a:tc>
                  <a:txBody>
                    <a:bodyPr/>
                    <a:lstStyle/>
                    <a:p>
                      <a:pPr marL="344488" marR="0" lvl="0" indent="0" algn="l" defTabSz="457200" rtl="0" eaLnBrk="1" fontAlgn="auto" latinLnBrk="0" hangingPunct="1">
                        <a:lnSpc>
                          <a:spcPct val="100000"/>
                        </a:lnSpc>
                        <a:spcBef>
                          <a:spcPts val="0"/>
                        </a:spcBef>
                        <a:spcAft>
                          <a:spcPts val="0"/>
                        </a:spcAft>
                        <a:buClrTx/>
                        <a:buSzTx/>
                        <a:buFontTx/>
                        <a:buNone/>
                        <a:tabLst/>
                        <a:defRPr/>
                      </a:pPr>
                      <a:r>
                        <a:rPr lang="en-US" sz="2000" spc="100" baseline="0" dirty="0"/>
                        <a:t>Transportation                                                            total</a:t>
                      </a:r>
                    </a:p>
                  </a:txBody>
                  <a:tcPr>
                    <a:solidFill>
                      <a:schemeClr val="tx1">
                        <a:lumMod val="65000"/>
                        <a:lumOff val="35000"/>
                      </a:schemeClr>
                    </a:solidFill>
                  </a:tcPr>
                </a:tc>
                <a:tc>
                  <a:txBody>
                    <a:bodyPr/>
                    <a:lstStyle/>
                    <a:p>
                      <a:pPr algn="ctr"/>
                      <a:r>
                        <a:rPr lang="en-US" sz="2000" dirty="0"/>
                        <a:t>7</a:t>
                      </a:r>
                    </a:p>
                  </a:txBody>
                  <a:tcPr>
                    <a:solidFill>
                      <a:schemeClr val="tx1">
                        <a:lumMod val="65000"/>
                        <a:lumOff val="35000"/>
                      </a:schemeClr>
                    </a:solidFill>
                  </a:tcPr>
                </a:tc>
                <a:extLst>
                  <a:ext uri="{0D108BD9-81ED-4DB2-BD59-A6C34878D82A}">
                    <a16:rowId xmlns:a16="http://schemas.microsoft.com/office/drawing/2014/main" xmlns="" val="2230178128"/>
                  </a:ext>
                </a:extLst>
              </a:tr>
              <a:tr h="377730">
                <a:tc>
                  <a:txBody>
                    <a:bodyPr/>
                    <a:lstStyle/>
                    <a:p>
                      <a:pPr marL="627063"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Delay in renewing transportation authorization</a:t>
                      </a:r>
                      <a:endParaRPr lang="en-US" sz="2000" b="0" dirty="0">
                        <a:solidFill>
                          <a:schemeClr val="tx1"/>
                        </a:solidFill>
                      </a:endParaRPr>
                    </a:p>
                  </a:txBody>
                  <a:tcPr/>
                </a:tc>
                <a:tc>
                  <a:txBody>
                    <a:bodyPr/>
                    <a:lstStyle/>
                    <a:p>
                      <a:pPr algn="ctr"/>
                      <a:r>
                        <a:rPr lang="en-US" sz="2000" dirty="0"/>
                        <a:t>4</a:t>
                      </a:r>
                    </a:p>
                  </a:txBody>
                  <a:tcPr/>
                </a:tc>
                <a:extLst>
                  <a:ext uri="{0D108BD9-81ED-4DB2-BD59-A6C34878D82A}">
                    <a16:rowId xmlns:a16="http://schemas.microsoft.com/office/drawing/2014/main" xmlns="" val="1918932515"/>
                  </a:ext>
                </a:extLst>
              </a:tr>
              <a:tr h="377730">
                <a:tc>
                  <a:txBody>
                    <a:bodyPr/>
                    <a:lstStyle/>
                    <a:p>
                      <a:pPr marL="627063"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Transportation</a:t>
                      </a:r>
                      <a:r>
                        <a:rPr lang="en-US" sz="2000" baseline="0" dirty="0"/>
                        <a:t> service </a:t>
                      </a:r>
                      <a:r>
                        <a:rPr lang="en-US" sz="2000" dirty="0"/>
                        <a:t>15 minutes or more late</a:t>
                      </a:r>
                    </a:p>
                  </a:txBody>
                  <a:tcPr/>
                </a:tc>
                <a:tc>
                  <a:txBody>
                    <a:bodyPr/>
                    <a:lstStyle/>
                    <a:p>
                      <a:pPr algn="ctr"/>
                      <a:r>
                        <a:rPr lang="en-US" sz="2000" dirty="0"/>
                        <a:t>2</a:t>
                      </a:r>
                    </a:p>
                  </a:txBody>
                  <a:tcPr/>
                </a:tc>
                <a:extLst>
                  <a:ext uri="{0D108BD9-81ED-4DB2-BD59-A6C34878D82A}">
                    <a16:rowId xmlns:a16="http://schemas.microsoft.com/office/drawing/2014/main" xmlns="" val="958740628"/>
                  </a:ext>
                </a:extLst>
              </a:tr>
              <a:tr h="370840">
                <a:tc>
                  <a:txBody>
                    <a:bodyPr/>
                    <a:lstStyle/>
                    <a:p>
                      <a:pPr marL="627063" indent="-342900">
                        <a:buFont typeface="Arial" panose="020B0604020202020204" pitchFamily="34" charset="0"/>
                        <a:buChar char="•"/>
                      </a:pPr>
                      <a:r>
                        <a:rPr lang="en-US" sz="2000" dirty="0"/>
                        <a:t>Transportation service no show</a:t>
                      </a:r>
                    </a:p>
                  </a:txBody>
                  <a:tcPr/>
                </a:tc>
                <a:tc>
                  <a:txBody>
                    <a:bodyPr/>
                    <a:lstStyle/>
                    <a:p>
                      <a:pPr algn="ctr"/>
                      <a:r>
                        <a:rPr lang="en-US" sz="2000" dirty="0"/>
                        <a:t>1</a:t>
                      </a:r>
                    </a:p>
                  </a:txBody>
                  <a:tcPr anchor="ctr"/>
                </a:tc>
                <a:extLst>
                  <a:ext uri="{0D108BD9-81ED-4DB2-BD59-A6C34878D82A}">
                    <a16:rowId xmlns:a16="http://schemas.microsoft.com/office/drawing/2014/main" xmlns="" val="2065452452"/>
                  </a:ext>
                </a:extLst>
              </a:tr>
            </a:tbl>
          </a:graphicData>
        </a:graphic>
      </p:graphicFrame>
      <p:graphicFrame>
        <p:nvGraphicFramePr>
          <p:cNvPr id="8" name="Content Placeholder 3">
            <a:extLst>
              <a:ext uri="{FF2B5EF4-FFF2-40B4-BE49-F238E27FC236}">
                <a16:creationId xmlns:a16="http://schemas.microsoft.com/office/drawing/2014/main" xmlns="" id="{D6864029-CA30-4ABE-87DF-F58036D0DD3F}"/>
              </a:ext>
            </a:extLst>
          </p:cNvPr>
          <p:cNvGraphicFramePr>
            <a:graphicFrameLocks/>
          </p:cNvGraphicFramePr>
          <p:nvPr>
            <p:extLst>
              <p:ext uri="{D42A27DB-BD31-4B8C-83A1-F6EECF244321}">
                <p14:modId xmlns:p14="http://schemas.microsoft.com/office/powerpoint/2010/main" val="1494968053"/>
              </p:ext>
            </p:extLst>
          </p:nvPr>
        </p:nvGraphicFramePr>
        <p:xfrm>
          <a:off x="525700" y="1244219"/>
          <a:ext cx="8204548" cy="1482843"/>
        </p:xfrm>
        <a:graphic>
          <a:graphicData uri="http://schemas.openxmlformats.org/drawingml/2006/table">
            <a:tbl>
              <a:tblPr firstRow="1" bandRow="1">
                <a:tableStyleId>{00A15C55-8517-42AA-B614-E9B94910E393}</a:tableStyleId>
              </a:tblPr>
              <a:tblGrid>
                <a:gridCol w="7059181">
                  <a:extLst>
                    <a:ext uri="{9D8B030D-6E8A-4147-A177-3AD203B41FA5}">
                      <a16:colId xmlns:a16="http://schemas.microsoft.com/office/drawing/2014/main" xmlns="" val="1544564226"/>
                    </a:ext>
                  </a:extLst>
                </a:gridCol>
                <a:gridCol w="1145367">
                  <a:extLst>
                    <a:ext uri="{9D8B030D-6E8A-4147-A177-3AD203B41FA5}">
                      <a16:colId xmlns:a16="http://schemas.microsoft.com/office/drawing/2014/main" xmlns="" val="1429994705"/>
                    </a:ext>
                  </a:extLst>
                </a:gridCol>
              </a:tblGrid>
              <a:tr h="516347">
                <a:tc>
                  <a:txBody>
                    <a:bodyPr/>
                    <a:lstStyle/>
                    <a:p>
                      <a:pPr marL="344488" marR="0" lvl="0" indent="0" algn="l" defTabSz="457200" rtl="0" eaLnBrk="1" fontAlgn="auto" latinLnBrk="0" hangingPunct="1">
                        <a:lnSpc>
                          <a:spcPct val="100000"/>
                        </a:lnSpc>
                        <a:spcBef>
                          <a:spcPts val="0"/>
                        </a:spcBef>
                        <a:spcAft>
                          <a:spcPts val="0"/>
                        </a:spcAft>
                        <a:buClrTx/>
                        <a:buSzTx/>
                        <a:buFontTx/>
                        <a:buNone/>
                        <a:tabLst/>
                        <a:defRPr/>
                      </a:pPr>
                      <a:r>
                        <a:rPr lang="en-US" sz="2000" spc="100" baseline="0" dirty="0"/>
                        <a:t>Access to </a:t>
                      </a:r>
                      <a:r>
                        <a:rPr lang="en-US" sz="2000" spc="100" baseline="0" dirty="0" err="1"/>
                        <a:t>LTSS</a:t>
                      </a:r>
                      <a:r>
                        <a:rPr lang="en-US" sz="2000" spc="100" baseline="0" dirty="0"/>
                        <a:t>                                                             total</a:t>
                      </a:r>
                    </a:p>
                  </a:txBody>
                  <a:tcPr anchor="ctr">
                    <a:solidFill>
                      <a:schemeClr val="accent4">
                        <a:lumMod val="75000"/>
                      </a:schemeClr>
                    </a:solidFill>
                  </a:tcPr>
                </a:tc>
                <a:tc>
                  <a:txBody>
                    <a:bodyPr/>
                    <a:lstStyle/>
                    <a:p>
                      <a:pPr algn="ctr"/>
                      <a:r>
                        <a:rPr lang="en-US" sz="2000" dirty="0"/>
                        <a:t>12</a:t>
                      </a:r>
                    </a:p>
                  </a:txBody>
                  <a:tcPr anchor="ctr">
                    <a:solidFill>
                      <a:schemeClr val="accent4">
                        <a:lumMod val="75000"/>
                      </a:schemeClr>
                    </a:solidFill>
                  </a:tcPr>
                </a:tc>
                <a:extLst>
                  <a:ext uri="{0D108BD9-81ED-4DB2-BD59-A6C34878D82A}">
                    <a16:rowId xmlns:a16="http://schemas.microsoft.com/office/drawing/2014/main" xmlns="" val="2230178128"/>
                  </a:ext>
                </a:extLst>
              </a:tr>
              <a:tr h="483248">
                <a:tc>
                  <a:txBody>
                    <a:bodyPr/>
                    <a:lstStyle/>
                    <a:p>
                      <a:pPr marL="627063"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Delay in timely access to LTSS </a:t>
                      </a:r>
                      <a:endParaRPr lang="en-US" sz="2000" strike="sngStrike" dirty="0">
                        <a:solidFill>
                          <a:srgbClr val="FF0000"/>
                        </a:solidFill>
                      </a:endParaRPr>
                    </a:p>
                  </a:txBody>
                  <a:tcPr/>
                </a:tc>
                <a:tc>
                  <a:txBody>
                    <a:bodyPr/>
                    <a:lstStyle/>
                    <a:p>
                      <a:pPr algn="ctr"/>
                      <a:r>
                        <a:rPr lang="en-US" sz="2000"/>
                        <a:t>7</a:t>
                      </a:r>
                      <a:endParaRPr lang="en-US" sz="2000" dirty="0"/>
                    </a:p>
                  </a:txBody>
                  <a:tcPr anchor="ctr"/>
                </a:tc>
                <a:extLst>
                  <a:ext uri="{0D108BD9-81ED-4DB2-BD59-A6C34878D82A}">
                    <a16:rowId xmlns:a16="http://schemas.microsoft.com/office/drawing/2014/main" xmlns="" val="2267978426"/>
                  </a:ext>
                </a:extLst>
              </a:tr>
              <a:tr h="483248">
                <a:tc>
                  <a:txBody>
                    <a:bodyPr/>
                    <a:lstStyle/>
                    <a:p>
                      <a:pPr marL="627063" indent="-342900">
                        <a:buFont typeface="Arial" panose="020B0604020202020204" pitchFamily="34" charset="0"/>
                        <a:buChar char="•"/>
                      </a:pPr>
                      <a:r>
                        <a:rPr lang="en-US" sz="2000" dirty="0"/>
                        <a:t>Denial </a:t>
                      </a:r>
                      <a:r>
                        <a:rPr lang="en-US" sz="2000" strike="noStrike" baseline="0" dirty="0">
                          <a:solidFill>
                            <a:schemeClr val="tx1"/>
                          </a:solidFill>
                        </a:rPr>
                        <a:t>of</a:t>
                      </a:r>
                      <a:r>
                        <a:rPr lang="en-US" sz="2000" strike="noStrike" baseline="0" dirty="0">
                          <a:solidFill>
                            <a:srgbClr val="FF0000"/>
                          </a:solidFill>
                        </a:rPr>
                        <a:t> </a:t>
                      </a:r>
                      <a:r>
                        <a:rPr lang="en-US" sz="2000" dirty="0"/>
                        <a:t>LTSS  request</a:t>
                      </a:r>
                      <a:endParaRPr lang="en-US" sz="2000" strike="sngStrike" dirty="0">
                        <a:solidFill>
                          <a:srgbClr val="FF0000"/>
                        </a:solidFill>
                      </a:endParaRPr>
                    </a:p>
                  </a:txBody>
                  <a:tcPr/>
                </a:tc>
                <a:tc>
                  <a:txBody>
                    <a:bodyPr/>
                    <a:lstStyle/>
                    <a:p>
                      <a:pPr algn="ctr"/>
                      <a:r>
                        <a:rPr lang="en-US" sz="2000" dirty="0"/>
                        <a:t>5</a:t>
                      </a:r>
                    </a:p>
                  </a:txBody>
                  <a:tcPr anchor="ctr"/>
                </a:tc>
                <a:extLst>
                  <a:ext uri="{0D108BD9-81ED-4DB2-BD59-A6C34878D82A}">
                    <a16:rowId xmlns:a16="http://schemas.microsoft.com/office/drawing/2014/main" xmlns="" val="4012836345"/>
                  </a:ext>
                </a:extLst>
              </a:tr>
            </a:tbl>
          </a:graphicData>
        </a:graphic>
      </p:graphicFrame>
    </p:spTree>
    <p:extLst>
      <p:ext uri="{BB962C8B-B14F-4D97-AF65-F5344CB8AC3E}">
        <p14:creationId xmlns:p14="http://schemas.microsoft.com/office/powerpoint/2010/main" val="196713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525" y="265355"/>
            <a:ext cx="6006353" cy="656886"/>
          </a:xfrm>
        </p:spPr>
        <p:txBody>
          <a:bodyPr>
            <a:normAutofit fontScale="90000"/>
          </a:bodyPr>
          <a:lstStyle/>
          <a:p>
            <a:pPr algn="ctr"/>
            <a:r>
              <a:rPr lang="en-US" sz="3600" b="1" dirty="0">
                <a:latin typeface="+mn-lt"/>
              </a:rPr>
              <a:t>How Callers Heard About the OCO</a:t>
            </a:r>
            <a:r>
              <a:rPr lang="en-US" sz="3200" b="1" dirty="0">
                <a:latin typeface="+mn-lt"/>
              </a:rPr>
              <a:t/>
            </a:r>
            <a:br>
              <a:rPr lang="en-US" sz="3200" b="1" dirty="0">
                <a:latin typeface="+mn-lt"/>
              </a:rPr>
            </a:br>
            <a:r>
              <a:rPr lang="en-US" sz="2200" dirty="0">
                <a:latin typeface="+mn-lt"/>
              </a:rPr>
              <a:t>2/1/17 to 9/30/17 </a:t>
            </a:r>
            <a:endParaRPr lang="en-US" sz="2200" dirty="0">
              <a:latin typeface="+mn-lt"/>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7159966"/>
              </p:ext>
            </p:extLst>
          </p:nvPr>
        </p:nvGraphicFramePr>
        <p:xfrm>
          <a:off x="538553" y="1111833"/>
          <a:ext cx="8178798" cy="4971044"/>
        </p:xfrm>
        <a:graphic>
          <a:graphicData uri="http://schemas.openxmlformats.org/drawingml/2006/table">
            <a:tbl>
              <a:tblPr firstRow="1" bandRow="1">
                <a:tableStyleId>{93296810-A885-4BE3-A3E7-6D5BEEA58F35}</a:tableStyleId>
              </a:tblPr>
              <a:tblGrid>
                <a:gridCol w="6880470">
                  <a:extLst>
                    <a:ext uri="{9D8B030D-6E8A-4147-A177-3AD203B41FA5}">
                      <a16:colId xmlns:a16="http://schemas.microsoft.com/office/drawing/2014/main" xmlns="" val="20000"/>
                    </a:ext>
                  </a:extLst>
                </a:gridCol>
                <a:gridCol w="1298328">
                  <a:extLst>
                    <a:ext uri="{9D8B030D-6E8A-4147-A177-3AD203B41FA5}">
                      <a16:colId xmlns:a16="http://schemas.microsoft.com/office/drawing/2014/main" xmlns="" val="20003"/>
                    </a:ext>
                  </a:extLst>
                </a:gridCol>
              </a:tblGrid>
              <a:tr h="628913">
                <a:tc>
                  <a:txBody>
                    <a:bodyPr/>
                    <a:lstStyle/>
                    <a:p>
                      <a:pPr marL="284163" marR="0" lvl="0" indent="0" algn="l" defTabSz="457200" rtl="0" eaLnBrk="1" fontAlgn="auto" latinLnBrk="0" hangingPunct="1">
                        <a:lnSpc>
                          <a:spcPct val="100000"/>
                        </a:lnSpc>
                        <a:spcBef>
                          <a:spcPts val="0"/>
                        </a:spcBef>
                        <a:spcAft>
                          <a:spcPts val="0"/>
                        </a:spcAft>
                        <a:buClrTx/>
                        <a:buSzTx/>
                        <a:buFontTx/>
                        <a:buNone/>
                        <a:tabLst/>
                        <a:defRPr/>
                      </a:pPr>
                      <a:r>
                        <a:rPr lang="en-US" sz="2000" dirty="0"/>
                        <a:t>                                                                                                       total</a:t>
                      </a:r>
                      <a:endParaRPr kumimoji="0" lang="en-US" sz="2000" b="0" i="0" u="none" strike="noStrike" kern="1200" cap="none" spc="50" normalizeH="0" baseline="0" noProof="0" dirty="0">
                        <a:ln>
                          <a:noFill/>
                        </a:ln>
                        <a:solidFill>
                          <a:schemeClr val="bg1"/>
                        </a:solidFill>
                        <a:effectLst/>
                        <a:uLnTx/>
                        <a:uFillTx/>
                        <a:latin typeface="Calibri" panose="020F0502020204030204" pitchFamily="34" charset="0"/>
                        <a:ea typeface="+mn-ea"/>
                        <a:cs typeface="+mn-cs"/>
                      </a:endParaRPr>
                    </a:p>
                  </a:txBody>
                  <a:tcPr anchor="ctr">
                    <a:solidFill>
                      <a:schemeClr val="accent6">
                        <a:lumMod val="50000"/>
                      </a:schemeClr>
                    </a:solidFill>
                  </a:tcPr>
                </a:tc>
                <a:tc>
                  <a:txBody>
                    <a:bodyPr/>
                    <a:lstStyle/>
                    <a:p>
                      <a:pPr algn="ctr"/>
                      <a:r>
                        <a:rPr lang="en-US" sz="2000" dirty="0"/>
                        <a:t>162</a:t>
                      </a:r>
                      <a:endParaRPr lang="en-US" sz="2000" b="1" dirty="0">
                        <a:solidFill>
                          <a:schemeClr val="bg1"/>
                        </a:solidFill>
                        <a:latin typeface="Calibri" panose="020F0502020204030204" pitchFamily="34" charset="0"/>
                      </a:endParaRPr>
                    </a:p>
                  </a:txBody>
                  <a:tcPr anchor="ctr">
                    <a:solidFill>
                      <a:schemeClr val="accent6">
                        <a:lumMod val="50000"/>
                      </a:schemeClr>
                    </a:solidFill>
                  </a:tcPr>
                </a:tc>
                <a:extLst>
                  <a:ext uri="{0D108BD9-81ED-4DB2-BD59-A6C34878D82A}">
                    <a16:rowId xmlns:a16="http://schemas.microsoft.com/office/drawing/2014/main" xmlns="" val="10005"/>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OCO Magnet </a:t>
                      </a:r>
                      <a:endParaRPr kumimoji="0" lang="en-US" sz="2000" b="0" u="none" strike="noStrike" kern="1200" cap="none" spc="0" normalizeH="0" baseline="0" noProof="0" dirty="0">
                        <a:ln>
                          <a:noFill/>
                        </a:ln>
                        <a:effectLst/>
                        <a:uLnTx/>
                        <a:uFillTx/>
                        <a:latin typeface="+mn-lt"/>
                      </a:endParaRPr>
                    </a:p>
                  </a:txBody>
                  <a:tcPr/>
                </a:tc>
                <a:tc>
                  <a:txBody>
                    <a:bodyPr/>
                    <a:lstStyle/>
                    <a:p>
                      <a:pPr algn="ctr"/>
                      <a:r>
                        <a:rPr lang="en-US" sz="2000" dirty="0"/>
                        <a:t>110</a:t>
                      </a:r>
                      <a:endParaRPr lang="en-US" sz="2000" dirty="0">
                        <a:solidFill>
                          <a:schemeClr val="tx1"/>
                        </a:solidFill>
                        <a:latin typeface="+mn-lt"/>
                      </a:endParaRPr>
                    </a:p>
                  </a:txBody>
                  <a:tcPr/>
                </a:tc>
                <a:extLst>
                  <a:ext uri="{0D108BD9-81ED-4DB2-BD59-A6C34878D82A}">
                    <a16:rowId xmlns:a16="http://schemas.microsoft.com/office/drawing/2014/main" xmlns="" val="2113042957"/>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Friends</a:t>
                      </a:r>
                      <a:endParaRPr kumimoji="0" lang="en-US" sz="2000" b="0" u="none" strike="noStrike" kern="1200" cap="none" spc="0" normalizeH="0" baseline="0" noProof="0" dirty="0">
                        <a:ln>
                          <a:noFill/>
                        </a:ln>
                        <a:effectLst/>
                        <a:uLnTx/>
                        <a:uFillTx/>
                        <a:latin typeface="+mn-lt"/>
                      </a:endParaRPr>
                    </a:p>
                  </a:txBody>
                  <a:tcPr/>
                </a:tc>
                <a:tc>
                  <a:txBody>
                    <a:bodyPr/>
                    <a:lstStyle/>
                    <a:p>
                      <a:pPr algn="ctr"/>
                      <a:r>
                        <a:rPr lang="en-US" sz="2000" dirty="0"/>
                        <a:t>15</a:t>
                      </a:r>
                      <a:endParaRPr lang="en-US" sz="2000" dirty="0">
                        <a:solidFill>
                          <a:schemeClr val="tx1"/>
                        </a:solidFill>
                        <a:latin typeface="+mn-lt"/>
                      </a:endParaRPr>
                    </a:p>
                  </a:txBody>
                  <a:tcPr/>
                </a:tc>
                <a:extLst>
                  <a:ext uri="{0D108BD9-81ED-4DB2-BD59-A6C34878D82A}">
                    <a16:rowId xmlns:a16="http://schemas.microsoft.com/office/drawing/2014/main" xmlns="" val="50627998"/>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One Care is available in your area mailing</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2000" dirty="0"/>
                        <a:t>12</a:t>
                      </a:r>
                      <a:endParaRPr lang="en-US" sz="2000" dirty="0">
                        <a:solidFill>
                          <a:schemeClr val="tx1"/>
                        </a:solidFill>
                        <a:latin typeface="+mn-lt"/>
                      </a:endParaRPr>
                    </a:p>
                  </a:txBody>
                  <a:tcPr/>
                </a:tc>
                <a:extLst>
                  <a:ext uri="{0D108BD9-81ED-4DB2-BD59-A6C34878D82A}">
                    <a16:rowId xmlns:a16="http://schemas.microsoft.com/office/drawing/2014/main" xmlns="" val="2046219734"/>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One Care website</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2000" dirty="0"/>
                        <a:t>10</a:t>
                      </a:r>
                      <a:endParaRPr lang="en-US" sz="2000" dirty="0">
                        <a:solidFill>
                          <a:schemeClr val="tx1"/>
                        </a:solidFill>
                        <a:latin typeface="+mn-lt"/>
                      </a:endParaRPr>
                    </a:p>
                  </a:txBody>
                  <a:tcPr/>
                </a:tc>
                <a:extLst>
                  <a:ext uri="{0D108BD9-81ED-4DB2-BD59-A6C34878D82A}">
                    <a16:rowId xmlns:a16="http://schemas.microsoft.com/office/drawing/2014/main" xmlns="" val="901782727"/>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One Care auto enrollment letters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2000" dirty="0"/>
                        <a:t>7</a:t>
                      </a:r>
                      <a:endParaRPr lang="en-US" sz="2000" dirty="0">
                        <a:solidFill>
                          <a:schemeClr val="tx1"/>
                        </a:solidFill>
                        <a:latin typeface="+mn-lt"/>
                      </a:endParaRPr>
                    </a:p>
                  </a:txBody>
                  <a:tcPr/>
                </a:tc>
                <a:extLst>
                  <a:ext uri="{0D108BD9-81ED-4DB2-BD59-A6C34878D82A}">
                    <a16:rowId xmlns:a16="http://schemas.microsoft.com/office/drawing/2014/main" xmlns="" val="944959982"/>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OCO website</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2000" dirty="0"/>
                        <a:t>3</a:t>
                      </a:r>
                      <a:endParaRPr lang="en-US" sz="2000" dirty="0">
                        <a:solidFill>
                          <a:schemeClr val="tx1"/>
                        </a:solidFill>
                        <a:latin typeface="+mn-lt"/>
                      </a:endParaRPr>
                    </a:p>
                  </a:txBody>
                  <a:tcPr/>
                </a:tc>
                <a:extLst>
                  <a:ext uri="{0D108BD9-81ED-4DB2-BD59-A6C34878D82A}">
                    <a16:rowId xmlns:a16="http://schemas.microsoft.com/office/drawing/2014/main" xmlns="" val="775283491"/>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OCO newsletter</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2000" dirty="0"/>
                        <a:t>2</a:t>
                      </a:r>
                      <a:endParaRPr lang="en-US" sz="2000" dirty="0">
                        <a:solidFill>
                          <a:schemeClr val="tx1"/>
                        </a:solidFill>
                        <a:latin typeface="+mn-lt"/>
                      </a:endParaRPr>
                    </a:p>
                  </a:txBody>
                  <a:tcPr/>
                </a:tc>
                <a:extLst>
                  <a:ext uri="{0D108BD9-81ED-4DB2-BD59-A6C34878D82A}">
                    <a16:rowId xmlns:a16="http://schemas.microsoft.com/office/drawing/2014/main" xmlns="" val="3814289585"/>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OCO Outreach events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2000" dirty="0"/>
                        <a:t>2</a:t>
                      </a:r>
                      <a:endParaRPr lang="en-US" sz="2000" dirty="0">
                        <a:solidFill>
                          <a:schemeClr val="tx1"/>
                        </a:solidFill>
                        <a:latin typeface="+mn-lt"/>
                      </a:endParaRPr>
                    </a:p>
                  </a:txBody>
                  <a:tcPr/>
                </a:tc>
                <a:extLst>
                  <a:ext uri="{0D108BD9-81ED-4DB2-BD59-A6C34878D82A}">
                    <a16:rowId xmlns:a16="http://schemas.microsoft.com/office/drawing/2014/main" xmlns="" val="608421550"/>
                  </a:ext>
                </a:extLst>
              </a:tr>
              <a:tr h="482459">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One Care Plan Care Manager </a:t>
                      </a:r>
                      <a:endParaRPr lang="en-US" sz="2000" b="0" dirty="0">
                        <a:latin typeface="+mn-lt"/>
                      </a:endParaRPr>
                    </a:p>
                  </a:txBody>
                  <a:tcPr/>
                </a:tc>
                <a:tc>
                  <a:txBody>
                    <a:bodyPr/>
                    <a:lstStyle/>
                    <a:p>
                      <a:pPr algn="ctr"/>
                      <a:r>
                        <a:rPr lang="en-US" sz="2000" dirty="0"/>
                        <a:t>1</a:t>
                      </a:r>
                      <a:endParaRPr lang="en-US" sz="2000" dirty="0">
                        <a:solidFill>
                          <a:schemeClr val="tx1"/>
                        </a:solidFill>
                        <a:latin typeface="+mn-lt"/>
                      </a:endParaRPr>
                    </a:p>
                  </a:txBody>
                  <a:tcPr/>
                </a:tc>
                <a:extLst>
                  <a:ext uri="{0D108BD9-81ED-4DB2-BD59-A6C34878D82A}">
                    <a16:rowId xmlns:a16="http://schemas.microsoft.com/office/drawing/2014/main" xmlns="" val="2310558617"/>
                  </a:ext>
                </a:extLst>
              </a:tr>
            </a:tbl>
          </a:graphicData>
        </a:graphic>
      </p:graphicFrame>
      <p:pic>
        <p:nvPicPr>
          <p:cNvPr id="13" name="Picture 12"/>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419843" y="6175915"/>
            <a:ext cx="595017" cy="587329"/>
          </a:xfrm>
          <a:prstGeom prst="rect">
            <a:avLst/>
          </a:prstGeom>
        </p:spPr>
      </p:pic>
    </p:spTree>
    <p:extLst>
      <p:ext uri="{BB962C8B-B14F-4D97-AF65-F5344CB8AC3E}">
        <p14:creationId xmlns:p14="http://schemas.microsoft.com/office/powerpoint/2010/main" val="383829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52" y="528384"/>
            <a:ext cx="6006353" cy="656886"/>
          </a:xfrm>
        </p:spPr>
        <p:txBody>
          <a:bodyPr>
            <a:normAutofit fontScale="90000"/>
          </a:bodyPr>
          <a:lstStyle/>
          <a:p>
            <a:pPr algn="ctr"/>
            <a:r>
              <a:rPr lang="en-US" sz="3600" b="1" dirty="0">
                <a:latin typeface="+mn-lt"/>
              </a:rPr>
              <a:t>OCO Customer Satisfaction Survey </a:t>
            </a:r>
            <a:r>
              <a:rPr lang="en-US" sz="3200" b="1" dirty="0">
                <a:latin typeface="+mn-lt"/>
              </a:rPr>
              <a:t/>
            </a:r>
            <a:br>
              <a:rPr lang="en-US" sz="3200" b="1" dirty="0">
                <a:latin typeface="+mn-lt"/>
              </a:rPr>
            </a:br>
            <a:r>
              <a:rPr lang="en-US" sz="2200" dirty="0">
                <a:latin typeface="+mn-lt"/>
              </a:rPr>
              <a:t>2/1/17 to 9/30/17</a:t>
            </a:r>
            <a:endParaRPr lang="en-US" sz="2200" dirty="0">
              <a:latin typeface="+mn-lt"/>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5884366"/>
              </p:ext>
            </p:extLst>
          </p:nvPr>
        </p:nvGraphicFramePr>
        <p:xfrm>
          <a:off x="538553" y="1686560"/>
          <a:ext cx="8178798" cy="3322320"/>
        </p:xfrm>
        <a:graphic>
          <a:graphicData uri="http://schemas.openxmlformats.org/drawingml/2006/table">
            <a:tbl>
              <a:tblPr firstRow="1" bandRow="1">
                <a:tableStyleId>{21E4AEA4-8DFA-4A89-87EB-49C32662AFE0}</a:tableStyleId>
              </a:tblPr>
              <a:tblGrid>
                <a:gridCol w="6880470">
                  <a:extLst>
                    <a:ext uri="{9D8B030D-6E8A-4147-A177-3AD203B41FA5}">
                      <a16:colId xmlns:a16="http://schemas.microsoft.com/office/drawing/2014/main" xmlns="" val="20000"/>
                    </a:ext>
                  </a:extLst>
                </a:gridCol>
                <a:gridCol w="1298328">
                  <a:extLst>
                    <a:ext uri="{9D8B030D-6E8A-4147-A177-3AD203B41FA5}">
                      <a16:colId xmlns:a16="http://schemas.microsoft.com/office/drawing/2014/main" xmlns="" val="20003"/>
                    </a:ext>
                  </a:extLst>
                </a:gridCol>
              </a:tblGrid>
              <a:tr h="662070">
                <a:tc>
                  <a:txBody>
                    <a:bodyPr/>
                    <a:lstStyle/>
                    <a:p>
                      <a:pPr marL="573088"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Overall satisfaction with OCO services: </a:t>
                      </a:r>
                    </a:p>
                    <a:p>
                      <a:pPr marL="287338"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u="none" strike="noStrike" kern="1200" cap="none" spc="0" normalizeH="0" baseline="0" noProof="0" dirty="0">
                          <a:ln>
                            <a:noFill/>
                          </a:ln>
                          <a:effectLst/>
                          <a:uLnTx/>
                          <a:uFillTx/>
                        </a:rPr>
                        <a:t>      Very satisfied to satisfied</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en-US" sz="2000" b="1" dirty="0">
                          <a:solidFill>
                            <a:schemeClr val="bg1"/>
                          </a:solidFill>
                          <a:latin typeface="+mn-lt"/>
                        </a:rPr>
                        <a:t>90%</a:t>
                      </a:r>
                    </a:p>
                  </a:txBody>
                  <a:tcPr anchor="ctr"/>
                </a:tc>
                <a:extLst>
                  <a:ext uri="{0D108BD9-81ED-4DB2-BD59-A6C34878D82A}">
                    <a16:rowId xmlns:a16="http://schemas.microsoft.com/office/drawing/2014/main" xmlns="" val="10005"/>
                  </a:ext>
                </a:extLst>
              </a:tr>
              <a:tr h="64008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Members rated the OCO as understanding their problem. </a:t>
                      </a:r>
                      <a:endParaRPr kumimoji="0" lang="en-US" sz="2000" u="none" strike="noStrike" kern="1200" cap="none" spc="0" normalizeH="0" baseline="0" noProof="0" dirty="0">
                        <a:ln>
                          <a:noFill/>
                        </a:ln>
                        <a:effectLst/>
                        <a:uLnTx/>
                        <a:uFillTx/>
                        <a:latin typeface="+mn-lt"/>
                      </a:endParaRPr>
                    </a:p>
                  </a:txBody>
                  <a:tcPr anchor="ctr"/>
                </a:tc>
                <a:tc>
                  <a:txBody>
                    <a:bodyPr/>
                    <a:lstStyle/>
                    <a:p>
                      <a:pPr algn="ctr"/>
                      <a:r>
                        <a:rPr lang="en-US" sz="2000" dirty="0"/>
                        <a:t>95%</a:t>
                      </a:r>
                      <a:endParaRPr lang="en-US" sz="2000" dirty="0">
                        <a:solidFill>
                          <a:schemeClr val="tx1"/>
                        </a:solidFill>
                        <a:latin typeface="+mn-lt"/>
                      </a:endParaRPr>
                    </a:p>
                  </a:txBody>
                  <a:tcPr anchor="ctr"/>
                </a:tc>
                <a:extLst>
                  <a:ext uri="{0D108BD9-81ED-4DB2-BD59-A6C34878D82A}">
                    <a16:rowId xmlns:a16="http://schemas.microsoft.com/office/drawing/2014/main" xmlns="" val="2113042957"/>
                  </a:ext>
                </a:extLst>
              </a:tr>
              <a:tr h="64008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Members rated the OCO as very knowledgeable to knowledgeable  </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en-US" sz="2000" dirty="0"/>
                        <a:t>95%</a:t>
                      </a:r>
                      <a:endParaRPr lang="en-US" sz="2000" dirty="0">
                        <a:solidFill>
                          <a:schemeClr val="tx1"/>
                        </a:solidFill>
                        <a:latin typeface="+mn-lt"/>
                      </a:endParaRPr>
                    </a:p>
                  </a:txBody>
                  <a:tcPr anchor="ctr"/>
                </a:tc>
                <a:extLst>
                  <a:ext uri="{0D108BD9-81ED-4DB2-BD59-A6C34878D82A}">
                    <a16:rowId xmlns:a16="http://schemas.microsoft.com/office/drawing/2014/main" xmlns="" val="1430725964"/>
                  </a:ext>
                </a:extLst>
              </a:tr>
              <a:tr h="64008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effectLst/>
                          <a:uLnTx/>
                          <a:uFillTx/>
                        </a:rPr>
                        <a:t>Members were responded to within 1-2 business days.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en-US" sz="2000" dirty="0"/>
                        <a:t>95%</a:t>
                      </a:r>
                      <a:endParaRPr lang="en-US" sz="2000" dirty="0">
                        <a:solidFill>
                          <a:schemeClr val="tx1"/>
                        </a:solidFill>
                        <a:latin typeface="+mn-lt"/>
                      </a:endParaRPr>
                    </a:p>
                  </a:txBody>
                  <a:tcPr anchor="ctr"/>
                </a:tc>
                <a:extLst>
                  <a:ext uri="{0D108BD9-81ED-4DB2-BD59-A6C34878D82A}">
                    <a16:rowId xmlns:a16="http://schemas.microsoft.com/office/drawing/2014/main" xmlns="" val="1118855622"/>
                  </a:ext>
                </a:extLst>
              </a:tr>
              <a:tr h="640080">
                <a:tc>
                  <a:txBody>
                    <a:bodyPr/>
                    <a:lstStyle/>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Members rated us as feeling very respected to respected. </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r>
                        <a:rPr lang="en-US" sz="2000" dirty="0"/>
                        <a:t>100%</a:t>
                      </a:r>
                      <a:endParaRPr lang="en-US" sz="2000" dirty="0">
                        <a:solidFill>
                          <a:schemeClr val="tx1"/>
                        </a:solidFill>
                        <a:latin typeface="+mn-lt"/>
                      </a:endParaRPr>
                    </a:p>
                  </a:txBody>
                  <a:tcPr anchor="ctr"/>
                </a:tc>
                <a:extLst>
                  <a:ext uri="{0D108BD9-81ED-4DB2-BD59-A6C34878D82A}">
                    <a16:rowId xmlns:a16="http://schemas.microsoft.com/office/drawing/2014/main" xmlns="" val="2310558617"/>
                  </a:ext>
                </a:extLst>
              </a:tr>
            </a:tbl>
          </a:graphicData>
        </a:graphic>
      </p:graphicFrame>
      <p:pic>
        <p:nvPicPr>
          <p:cNvPr id="13" name="Picture 12"/>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419843" y="6175915"/>
            <a:ext cx="595017" cy="587329"/>
          </a:xfrm>
          <a:prstGeom prst="rect">
            <a:avLst/>
          </a:prstGeom>
        </p:spPr>
      </p:pic>
      <p:sp>
        <p:nvSpPr>
          <p:cNvPr id="3" name="TextBox 2">
            <a:extLst>
              <a:ext uri="{FF2B5EF4-FFF2-40B4-BE49-F238E27FC236}">
                <a16:creationId xmlns:a16="http://schemas.microsoft.com/office/drawing/2014/main" xmlns="" id="{928FDED2-0ADE-4754-BEB3-F6336741835F}"/>
              </a:ext>
            </a:extLst>
          </p:cNvPr>
          <p:cNvSpPr txBox="1"/>
          <p:nvPr/>
        </p:nvSpPr>
        <p:spPr>
          <a:xfrm>
            <a:off x="606283" y="5223065"/>
            <a:ext cx="7881290" cy="369332"/>
          </a:xfrm>
          <a:prstGeom prst="rect">
            <a:avLst/>
          </a:prstGeom>
          <a:noFill/>
        </p:spPr>
        <p:txBody>
          <a:bodyPr wrap="square" rtlCol="0">
            <a:spAutoFit/>
          </a:bodyPr>
          <a:lstStyle/>
          <a:p>
            <a:r>
              <a:rPr lang="en-US" dirty="0"/>
              <a:t>68 individuals were called. 50% (34 individuals) agreed to participate in the survey.</a:t>
            </a:r>
          </a:p>
        </p:txBody>
      </p:sp>
    </p:spTree>
    <p:extLst>
      <p:ext uri="{BB962C8B-B14F-4D97-AF65-F5344CB8AC3E}">
        <p14:creationId xmlns:p14="http://schemas.microsoft.com/office/powerpoint/2010/main" val="305070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52" y="528384"/>
            <a:ext cx="6006353" cy="656886"/>
          </a:xfrm>
        </p:spPr>
        <p:txBody>
          <a:bodyPr>
            <a:normAutofit/>
          </a:bodyPr>
          <a:lstStyle/>
          <a:p>
            <a:pPr algn="ctr"/>
            <a:r>
              <a:rPr lang="en-US" sz="3600" b="1" dirty="0">
                <a:latin typeface="+mn-lt"/>
              </a:rPr>
              <a:t>How to Contact the OCO</a:t>
            </a:r>
            <a:endParaRPr lang="en-US" sz="2200" dirty="0">
              <a:latin typeface="+mn-lt"/>
              <a:cs typeface="Arial" panose="020B0604020202020204" pitchFamily="34" charset="0"/>
            </a:endParaRPr>
          </a:p>
        </p:txBody>
      </p:sp>
      <p:pic>
        <p:nvPicPr>
          <p:cNvPr id="13" name="Picture 12"/>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8419843" y="6175915"/>
            <a:ext cx="595017" cy="587329"/>
          </a:xfrm>
          <a:prstGeom prst="rect">
            <a:avLst/>
          </a:prstGeom>
        </p:spPr>
      </p:pic>
      <p:sp>
        <p:nvSpPr>
          <p:cNvPr id="4" name="Content Placeholder 3"/>
          <p:cNvSpPr>
            <a:spLocks noGrp="1"/>
          </p:cNvSpPr>
          <p:nvPr>
            <p:ph idx="1"/>
          </p:nvPr>
        </p:nvSpPr>
        <p:spPr>
          <a:xfrm>
            <a:off x="528810" y="1773716"/>
            <a:ext cx="8141465" cy="4402199"/>
          </a:xfrm>
        </p:spPr>
        <p:txBody>
          <a:bodyPr>
            <a:normAutofit lnSpcReduction="10000"/>
          </a:bodyPr>
          <a:lstStyle/>
          <a:p>
            <a:r>
              <a:rPr lang="en-US" sz="3100" b="1" dirty="0"/>
              <a:t>Call: </a:t>
            </a:r>
            <a:r>
              <a:rPr lang="en-US" sz="3100" dirty="0">
                <a:hlinkClick r:id="rId5"/>
              </a:rPr>
              <a:t>855.781.9898</a:t>
            </a:r>
            <a:endParaRPr lang="en-US" sz="3100" dirty="0"/>
          </a:p>
          <a:p>
            <a:r>
              <a:rPr lang="en-US" sz="3100" b="1" dirty="0"/>
              <a:t>Email: </a:t>
            </a:r>
            <a:r>
              <a:rPr lang="en-US" sz="3100" dirty="0">
                <a:hlinkClick r:id="rId6"/>
              </a:rPr>
              <a:t>help@onecareombuds.org</a:t>
            </a:r>
            <a:endParaRPr lang="en-US" sz="3100" dirty="0"/>
          </a:p>
          <a:p>
            <a:r>
              <a:rPr lang="en-US" sz="3100" b="1" dirty="0"/>
              <a:t>Website</a:t>
            </a:r>
            <a:r>
              <a:rPr lang="en-US" sz="3100" dirty="0"/>
              <a:t>: </a:t>
            </a:r>
            <a:r>
              <a:rPr lang="en-US" sz="3100" dirty="0">
                <a:hlinkClick r:id="rId6"/>
              </a:rPr>
              <a:t>onecareombuds.org</a:t>
            </a:r>
            <a:endParaRPr lang="en-US" sz="3100" dirty="0"/>
          </a:p>
          <a:p>
            <a:r>
              <a:rPr lang="en-US" sz="3100" b="1" dirty="0"/>
              <a:t>Address: </a:t>
            </a:r>
            <a:r>
              <a:rPr lang="en-US" sz="3100" dirty="0"/>
              <a:t>11 Dartmouth Street Suite 301Malden, Ma 02148</a:t>
            </a:r>
          </a:p>
          <a:p>
            <a:r>
              <a:rPr lang="en-US" sz="3100" b="1" dirty="0"/>
              <a:t>Hours of Operation</a:t>
            </a:r>
            <a:r>
              <a:rPr lang="en-US" sz="3100" dirty="0"/>
              <a:t>: Monday – Friday: 9:00 am to 4:00 pm</a:t>
            </a:r>
          </a:p>
          <a:p>
            <a:r>
              <a:rPr lang="en-US" sz="3100" b="1" dirty="0"/>
              <a:t>Walk In hours: </a:t>
            </a:r>
            <a:r>
              <a:rPr lang="en-US" sz="3100" dirty="0"/>
              <a:t>Monday: 1 pm-4 pm &amp; Thursday: 9 am-12 pm</a:t>
            </a:r>
          </a:p>
          <a:p>
            <a:endParaRPr lang="en-US" sz="3200" dirty="0"/>
          </a:p>
          <a:p>
            <a:endParaRPr lang="en-US" dirty="0"/>
          </a:p>
        </p:txBody>
      </p:sp>
    </p:spTree>
    <p:extLst>
      <p:ext uri="{BB962C8B-B14F-4D97-AF65-F5344CB8AC3E}">
        <p14:creationId xmlns:p14="http://schemas.microsoft.com/office/powerpoint/2010/main" val="3862337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518</Words>
  <Application>Microsoft Office PowerPoint</Application>
  <PresentationFormat>On-screen Show (4:3)</PresentationFormat>
  <Paragraphs>119</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One Care Ombudsman</vt:lpstr>
      <vt:lpstr>One Care Members:  OCO Value Statements</vt:lpstr>
      <vt:lpstr>Inquiries 7/1/17 to 9/30/17</vt:lpstr>
      <vt:lpstr>Complaints 7/1/17 to 9/30/17 </vt:lpstr>
      <vt:lpstr>Complaint Details: Sub-themes 7/1/17 to 9/30/17</vt:lpstr>
      <vt:lpstr>How Callers Heard About the OCO 2/1/17 to 9/30/17 </vt:lpstr>
      <vt:lpstr>OCO Customer Satisfaction Survey  2/1/17 to 9/30/17</vt:lpstr>
      <vt:lpstr>How to Contact the OCO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2017-10-06T17:29:51Z</dcterms:created>
  <dcterms:modified xsi:type="dcterms:W3CDTF">2017-11-06T19:24:54Z</dcterms:modified>
</cp:coreProperties>
</file>