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2"/>
    <p:sldId id="270" r:id="rId3"/>
    <p:sldId id="262" r:id="rId4"/>
    <p:sldId id="263" r:id="rId5"/>
    <p:sldId id="261" r:id="rId6"/>
    <p:sldId id="269" r:id="rId7"/>
    <p:sldId id="257" r:id="rId8"/>
    <p:sldId id="268" r:id="rId9"/>
    <p:sldId id="258" r:id="rId10"/>
    <p:sldId id="271" r:id="rId11"/>
    <p:sldId id="265" r:id="rId12"/>
    <p:sldId id="266"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82389" autoAdjust="0"/>
  </p:normalViewPr>
  <p:slideViewPr>
    <p:cSldViewPr snapToGrid="0">
      <p:cViewPr>
        <p:scale>
          <a:sx n="61" d="100"/>
          <a:sy n="61" d="100"/>
        </p:scale>
        <p:origin x="-7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796A20-EAE8-42C7-BD75-E84B213D6C59}" type="datetimeFigureOut">
              <a:rPr lang="en-US" smtClean="0"/>
              <a:t>10/30/2017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697723-7547-44B8-A0EC-F4DD8805442C}" type="slidenum">
              <a:rPr lang="en-US" smtClean="0"/>
              <a:t>‹#›</a:t>
            </a:fld>
            <a:endParaRPr lang="en-US"/>
          </a:p>
        </p:txBody>
      </p:sp>
    </p:spTree>
    <p:extLst>
      <p:ext uri="{BB962C8B-B14F-4D97-AF65-F5344CB8AC3E}">
        <p14:creationId xmlns:p14="http://schemas.microsoft.com/office/powerpoint/2010/main" val="371336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B0F336-09C3-4E0A-B15F-463620145F16}" type="datetimeFigureOut">
              <a:rPr lang="en-US" smtClean="0"/>
              <a:t>10/30/2017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5B53C6-CF32-48FE-8E1B-46F4D7DE266E}" type="slidenum">
              <a:rPr lang="en-US" smtClean="0"/>
              <a:t>‹#›</a:t>
            </a:fld>
            <a:endParaRPr lang="en-US"/>
          </a:p>
        </p:txBody>
      </p:sp>
    </p:spTree>
    <p:extLst>
      <p:ext uri="{BB962C8B-B14F-4D97-AF65-F5344CB8AC3E}">
        <p14:creationId xmlns:p14="http://schemas.microsoft.com/office/powerpoint/2010/main" val="317695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B53C6-CF32-48FE-8E1B-46F4D7DE266E}" type="slidenum">
              <a:rPr lang="en-US" smtClean="0"/>
              <a:t>7</a:t>
            </a:fld>
            <a:endParaRPr lang="en-US"/>
          </a:p>
        </p:txBody>
      </p:sp>
    </p:spTree>
    <p:extLst>
      <p:ext uri="{BB962C8B-B14F-4D97-AF65-F5344CB8AC3E}">
        <p14:creationId xmlns:p14="http://schemas.microsoft.com/office/powerpoint/2010/main" val="130683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B5B53C6-CF32-48FE-8E1B-46F4D7DE266E}" type="slidenum">
              <a:rPr lang="en-US" smtClean="0"/>
              <a:t>8</a:t>
            </a:fld>
            <a:endParaRPr lang="en-US"/>
          </a:p>
        </p:txBody>
      </p:sp>
    </p:spTree>
    <p:extLst>
      <p:ext uri="{BB962C8B-B14F-4D97-AF65-F5344CB8AC3E}">
        <p14:creationId xmlns:p14="http://schemas.microsoft.com/office/powerpoint/2010/main" val="210583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B53C6-CF32-48FE-8E1B-46F4D7DE266E}" type="slidenum">
              <a:rPr lang="en-US" smtClean="0"/>
              <a:t>9</a:t>
            </a:fld>
            <a:endParaRPr lang="en-US"/>
          </a:p>
        </p:txBody>
      </p:sp>
    </p:spTree>
    <p:extLst>
      <p:ext uri="{BB962C8B-B14F-4D97-AF65-F5344CB8AC3E}">
        <p14:creationId xmlns:p14="http://schemas.microsoft.com/office/powerpoint/2010/main" val="372550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60A2B4-166D-4F98-8A0C-17F91DD0FCC7}"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211BF1-EEDF-4030-8ACA-98FD4815B3B2}"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91BE14-E635-4DD2-BE82-33D62EFFA4F0}"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2062AA-7345-4EB0-B479-9D1A74B4ED79}"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00B1B-4EFF-4ACB-9118-1E15395F066C}"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FE427E-F59C-425F-B85A-BE33AFBFF647}" type="datetime1">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376B9D-4DAE-45C3-800C-AD4850AFC1E3}" type="datetime1">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FD7AD7-D03E-4030-BD19-7EC727BB6877}" type="datetime1">
              <a:rPr lang="en-US" smtClean="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5BE610-6A3C-49C7-BEA0-A16871E6AAE6}" type="datetime1">
              <a:rPr lang="en-US" smtClean="0"/>
              <a:t>10/30/2017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006503-50B6-47AD-9799-654D55C9C06F}" type="datetime1">
              <a:rPr lang="en-US" smtClean="0"/>
              <a:t>10/30/2017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7FEF3-8FE7-4550-B106-09D7927EE2A8}" type="datetime1">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F37B3A-A7B2-48F9-9D35-68C7577A70C6}" type="datetime1">
              <a:rPr lang="en-US" smtClean="0"/>
              <a:t>10/30/2017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C00000"/>
                </a:solidFill>
              </a:rPr>
              <a:t>OCO</a:t>
            </a:r>
            <a:r>
              <a:rPr lang="en-US" sz="6600" b="1" dirty="0" smtClean="0"/>
              <a:t> Enrollee Contact Themes</a:t>
            </a:r>
            <a:endParaRPr lang="en-US" sz="6600" b="1" dirty="0"/>
          </a:p>
        </p:txBody>
      </p:sp>
      <p:sp>
        <p:nvSpPr>
          <p:cNvPr id="3" name="Subtitle 2"/>
          <p:cNvSpPr>
            <a:spLocks noGrp="1"/>
          </p:cNvSpPr>
          <p:nvPr>
            <p:ph type="subTitle" idx="1"/>
          </p:nvPr>
        </p:nvSpPr>
        <p:spPr/>
        <p:txBody>
          <a:bodyPr>
            <a:normAutofit/>
          </a:bodyPr>
          <a:lstStyle/>
          <a:p>
            <a:r>
              <a:rPr lang="en-US" sz="2800" dirty="0" smtClean="0"/>
              <a:t>Implementation Council Presentation</a:t>
            </a:r>
          </a:p>
          <a:p>
            <a:r>
              <a:rPr lang="en-US" sz="2800" dirty="0" smtClean="0"/>
              <a:t>September 12, 2014</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802" y="96730"/>
            <a:ext cx="6053197" cy="1853094"/>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4216715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Questions for Implementation Council Discussion</a:t>
            </a:r>
            <a:endParaRPr lang="en-US" dirty="0"/>
          </a:p>
        </p:txBody>
      </p:sp>
      <p:sp>
        <p:nvSpPr>
          <p:cNvPr id="3" name="Content Placeholder 2"/>
          <p:cNvSpPr>
            <a:spLocks noGrp="1"/>
          </p:cNvSpPr>
          <p:nvPr>
            <p:ph idx="1"/>
          </p:nvPr>
        </p:nvSpPr>
        <p:spPr/>
        <p:txBody>
          <a:bodyPr>
            <a:normAutofit/>
          </a:bodyPr>
          <a:lstStyle/>
          <a:p>
            <a:pPr marL="457200" indent="-282575">
              <a:buFont typeface="+mj-lt"/>
              <a:buAutoNum type="arabicParenR"/>
            </a:pPr>
            <a:r>
              <a:rPr lang="en-US" sz="2400" dirty="0"/>
              <a:t>What processes does EHS have in place to identify systemic trends, and how can OCO leverage its position as an independent entity to support CMS and EHS gather concrete information on potential trends in the field to inform effective responses?</a:t>
            </a:r>
          </a:p>
          <a:p>
            <a:pPr marL="457200" indent="-282575">
              <a:buFont typeface="+mj-lt"/>
              <a:buAutoNum type="arabicParenR"/>
            </a:pPr>
            <a:r>
              <a:rPr lang="en-US" sz="2400" dirty="0"/>
              <a:t>In what format does the Implementation Council wish to see complaints data from OCO presented going forward</a:t>
            </a:r>
            <a:r>
              <a:rPr lang="en-US" sz="2400" dirty="0" smtClean="0">
                <a:solidFill>
                  <a:schemeClr val="tx1"/>
                </a:solidFill>
                <a:latin typeface="+mj-lt"/>
              </a:rPr>
              <a:t>?</a:t>
            </a:r>
            <a:endParaRPr lang="en-US" sz="2400" dirty="0">
              <a:solidFill>
                <a:schemeClr val="tx1"/>
              </a:solidFill>
              <a:latin typeface="+mj-lt"/>
            </a:endParaRPr>
          </a:p>
          <a:p>
            <a:pPr marL="457200" indent="-282575">
              <a:buFont typeface="+mj-lt"/>
              <a:buAutoNum type="arabicParenR"/>
            </a:pPr>
            <a:r>
              <a:rPr lang="en-US" sz="2400" dirty="0"/>
              <a:t>How can the Implementation Council </a:t>
            </a:r>
            <a:r>
              <a:rPr lang="en-US" sz="2400" dirty="0" smtClean="0"/>
              <a:t>support the work of the </a:t>
            </a:r>
            <a:r>
              <a:rPr lang="en-US" sz="2400" dirty="0"/>
              <a:t>OCO, EHS, and CMS to </a:t>
            </a:r>
            <a:r>
              <a:rPr lang="en-US" sz="2400" dirty="0" smtClean="0"/>
              <a:t>evaluate and comprehensively </a:t>
            </a:r>
            <a:r>
              <a:rPr lang="en-US" sz="2400" dirty="0"/>
              <a:t>address issues that have been identified as systemic</a:t>
            </a:r>
            <a:r>
              <a:rPr lang="en-US" sz="2400" dirty="0" smtClean="0">
                <a:solidFill>
                  <a:schemeClr val="tx1"/>
                </a:solidFill>
                <a:latin typeface="+mj-lt"/>
              </a:rPr>
              <a:t>?</a:t>
            </a:r>
            <a:endParaRPr lang="en-US" sz="2400" dirty="0">
              <a:solidFill>
                <a:schemeClr val="tx1"/>
              </a:solidFill>
              <a:latin typeface="+mj-lt"/>
            </a:endParaRP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236446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531" y="457199"/>
            <a:ext cx="7024744" cy="1143000"/>
          </a:xfrm>
        </p:spPr>
        <p:txBody>
          <a:bodyPr/>
          <a:lstStyle/>
          <a:p>
            <a:r>
              <a:rPr lang="en-US" b="1" dirty="0" smtClean="0">
                <a:latin typeface="Calibri Light" panose="020F0302020204030204" pitchFamily="34" charset="0"/>
              </a:rPr>
              <a:t>Office Information</a:t>
            </a:r>
            <a:endParaRPr lang="en-US" b="1" dirty="0">
              <a:latin typeface="Calibri Light" panose="020F0302020204030204" pitchFamily="34" charset="0"/>
            </a:endParaRPr>
          </a:p>
        </p:txBody>
      </p:sp>
      <p:sp>
        <p:nvSpPr>
          <p:cNvPr id="3" name="Content Placeholder 2"/>
          <p:cNvSpPr>
            <a:spLocks noGrp="1"/>
          </p:cNvSpPr>
          <p:nvPr>
            <p:ph idx="1"/>
          </p:nvPr>
        </p:nvSpPr>
        <p:spPr>
          <a:xfrm>
            <a:off x="1196787" y="1757081"/>
            <a:ext cx="9704991" cy="4555236"/>
          </a:xfrm>
        </p:spPr>
        <p:txBody>
          <a:bodyPr>
            <a:normAutofit/>
          </a:bodyPr>
          <a:lstStyle/>
          <a:p>
            <a:pPr marL="0" indent="0">
              <a:spcAft>
                <a:spcPts val="1200"/>
              </a:spcAft>
              <a:buNone/>
            </a:pPr>
            <a:r>
              <a:rPr lang="en-US" sz="2400" u="sng" dirty="0" smtClean="0">
                <a:solidFill>
                  <a:schemeClr val="tx1"/>
                </a:solidFill>
                <a:latin typeface="Calibri Light" panose="020F0302020204030204" pitchFamily="34" charset="0"/>
              </a:rPr>
              <a:t>Hours of Operation</a:t>
            </a:r>
            <a:endParaRPr lang="en-US" sz="2400" dirty="0">
              <a:solidFill>
                <a:schemeClr val="tx1"/>
              </a:solidFill>
              <a:latin typeface="Calibri Light" panose="020F0302020204030204" pitchFamily="34" charset="0"/>
            </a:endParaRPr>
          </a:p>
          <a:p>
            <a:pPr marL="68580" indent="0">
              <a:spcAft>
                <a:spcPts val="1200"/>
              </a:spcAft>
              <a:buNone/>
            </a:pPr>
            <a:r>
              <a:rPr lang="en-US" sz="2400" dirty="0" smtClean="0">
                <a:solidFill>
                  <a:schemeClr val="tx1"/>
                </a:solidFill>
                <a:latin typeface="Calibri Light" panose="020F0302020204030204" pitchFamily="34" charset="0"/>
              </a:rPr>
              <a:t>8:30 am to 4:30 pm, Monday – Friday</a:t>
            </a:r>
          </a:p>
          <a:p>
            <a:pPr marL="0" indent="0">
              <a:spcAft>
                <a:spcPts val="1200"/>
              </a:spcAft>
              <a:buNone/>
            </a:pPr>
            <a:r>
              <a:rPr lang="en-US" sz="2400" u="sng" dirty="0" smtClean="0">
                <a:solidFill>
                  <a:schemeClr val="tx1"/>
                </a:solidFill>
                <a:latin typeface="Calibri Light" panose="020F0302020204030204" pitchFamily="34" charset="0"/>
              </a:rPr>
              <a:t>Accessibility</a:t>
            </a:r>
            <a:endParaRPr lang="en-US" sz="2400" dirty="0" smtClean="0">
              <a:solidFill>
                <a:schemeClr val="tx1"/>
              </a:solidFill>
              <a:latin typeface="Calibri Light" panose="020F0302020204030204" pitchFamily="34" charset="0"/>
            </a:endParaRPr>
          </a:p>
          <a:p>
            <a:pPr marL="0" indent="0">
              <a:spcAft>
                <a:spcPts val="600"/>
              </a:spcAft>
              <a:buNone/>
            </a:pPr>
            <a:r>
              <a:rPr lang="en-US" sz="2400" dirty="0" smtClean="0">
                <a:solidFill>
                  <a:schemeClr val="tx1"/>
                </a:solidFill>
                <a:latin typeface="Calibri Light" panose="020F0302020204030204" pitchFamily="34" charset="0"/>
              </a:rPr>
              <a:t>Our offices are wheelchair accessible</a:t>
            </a:r>
          </a:p>
          <a:p>
            <a:pPr marL="0" indent="0">
              <a:spcAft>
                <a:spcPts val="600"/>
              </a:spcAft>
              <a:buNone/>
            </a:pPr>
            <a:r>
              <a:rPr lang="en-US" sz="2400" dirty="0" smtClean="0">
                <a:solidFill>
                  <a:schemeClr val="tx1"/>
                </a:solidFill>
                <a:latin typeface="Calibri Light" panose="020F0302020204030204" pitchFamily="34" charset="0"/>
              </a:rPr>
              <a:t>Please call 1.855.781.9898 (MassRelay – dial 711) to</a:t>
            </a:r>
          </a:p>
          <a:p>
            <a:pPr marL="201168" lvl="1" indent="0">
              <a:spcAft>
                <a:spcPts val="600"/>
              </a:spcAft>
              <a:buNone/>
            </a:pPr>
            <a:r>
              <a:rPr lang="en-US" sz="2400" dirty="0">
                <a:solidFill>
                  <a:schemeClr val="tx1"/>
                </a:solidFill>
                <a:latin typeface="Calibri Light" panose="020F0302020204030204" pitchFamily="34" charset="0"/>
              </a:rPr>
              <a:t>Arrange interpreter services in your preferred language and for the </a:t>
            </a:r>
            <a:r>
              <a:rPr lang="en-US" sz="2400" dirty="0" smtClean="0">
                <a:solidFill>
                  <a:schemeClr val="tx1"/>
                </a:solidFill>
                <a:latin typeface="Calibri Light" panose="020F0302020204030204" pitchFamily="34" charset="0"/>
              </a:rPr>
              <a:t>Deaf</a:t>
            </a:r>
          </a:p>
          <a:p>
            <a:pPr marL="201168" lvl="1" indent="0">
              <a:spcAft>
                <a:spcPts val="600"/>
              </a:spcAft>
              <a:buNone/>
            </a:pPr>
            <a:r>
              <a:rPr lang="en-US" sz="2400" dirty="0" smtClean="0">
                <a:solidFill>
                  <a:schemeClr val="tx1"/>
                </a:solidFill>
                <a:latin typeface="Calibri Light" panose="020F0302020204030204" pitchFamily="34" charset="0"/>
              </a:rPr>
              <a:t>Request </a:t>
            </a:r>
            <a:r>
              <a:rPr lang="en-US" sz="2400" dirty="0">
                <a:solidFill>
                  <a:schemeClr val="tx1"/>
                </a:solidFill>
                <a:latin typeface="Calibri Light" panose="020F0302020204030204" pitchFamily="34" charset="0"/>
              </a:rPr>
              <a:t>OCO informational </a:t>
            </a:r>
            <a:r>
              <a:rPr lang="en-US" sz="2400" dirty="0" smtClean="0">
                <a:solidFill>
                  <a:schemeClr val="tx1"/>
                </a:solidFill>
                <a:latin typeface="Calibri Light" panose="020F0302020204030204" pitchFamily="34" charset="0"/>
              </a:rPr>
              <a:t>materials </a:t>
            </a:r>
            <a:r>
              <a:rPr lang="en-US" sz="2400" dirty="0">
                <a:solidFill>
                  <a:schemeClr val="tx1"/>
                </a:solidFill>
                <a:latin typeface="Calibri Light" panose="020F0302020204030204" pitchFamily="34" charset="0"/>
              </a:rPr>
              <a:t>in Spanish, Braille, large print or electronically (PDF or Word document)</a:t>
            </a:r>
            <a:endParaRPr lang="en-US" sz="2400" dirty="0" smtClean="0">
              <a:solidFill>
                <a:schemeClr val="tx1"/>
              </a:solidFill>
              <a:latin typeface="Calibri Light" panose="020F03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3094" y="5838353"/>
            <a:ext cx="480170" cy="473964"/>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289030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87" y="502023"/>
            <a:ext cx="7024744" cy="1143000"/>
          </a:xfrm>
        </p:spPr>
        <p:txBody>
          <a:bodyPr>
            <a:normAutofit/>
          </a:bodyPr>
          <a:lstStyle/>
          <a:p>
            <a:r>
              <a:rPr lang="en-US" b="1" dirty="0" smtClean="0">
                <a:solidFill>
                  <a:schemeClr val="tx1"/>
                </a:solidFill>
                <a:latin typeface="Calibri Light" panose="020F0302020204030204" pitchFamily="34" charset="0"/>
              </a:rPr>
              <a:t>Contact Information</a:t>
            </a:r>
            <a:endParaRPr lang="en-US" sz="3100" b="1" dirty="0">
              <a:solidFill>
                <a:schemeClr val="tx1"/>
              </a:solidFill>
              <a:latin typeface="Calibri Light" panose="020F0302020204030204" pitchFamily="34" charset="0"/>
            </a:endParaRPr>
          </a:p>
        </p:txBody>
      </p:sp>
      <p:sp>
        <p:nvSpPr>
          <p:cNvPr id="3" name="Content Placeholder 2"/>
          <p:cNvSpPr>
            <a:spLocks noGrp="1"/>
          </p:cNvSpPr>
          <p:nvPr>
            <p:ph idx="1"/>
          </p:nvPr>
        </p:nvSpPr>
        <p:spPr>
          <a:xfrm>
            <a:off x="1223683" y="1824317"/>
            <a:ext cx="8682320" cy="4953000"/>
          </a:xfrm>
        </p:spPr>
        <p:txBody>
          <a:bodyPr>
            <a:noAutofit/>
          </a:bodyPr>
          <a:lstStyle/>
          <a:p>
            <a:pPr marL="0" lvl="2" indent="0">
              <a:buNone/>
            </a:pPr>
            <a:r>
              <a:rPr lang="en-US" sz="2400" dirty="0">
                <a:solidFill>
                  <a:srgbClr val="1C1C1C"/>
                </a:solidFill>
              </a:rPr>
              <a:t>Office</a:t>
            </a:r>
            <a:r>
              <a:rPr lang="en-US" sz="2400" dirty="0"/>
              <a:t>:       11 Dartmouth Str., Ste. 301</a:t>
            </a:r>
          </a:p>
          <a:p>
            <a:pPr marL="0" lvl="2" indent="0">
              <a:buNone/>
            </a:pPr>
            <a:r>
              <a:rPr lang="en-US" sz="2400" dirty="0"/>
              <a:t>                   Malden, MA 02148</a:t>
            </a:r>
          </a:p>
          <a:p>
            <a:pPr marL="0" lvl="2" indent="0">
              <a:buNone/>
            </a:pPr>
            <a:endParaRPr lang="en-US" sz="2400" dirty="0"/>
          </a:p>
          <a:p>
            <a:pPr marL="0" lvl="2" indent="0">
              <a:buNone/>
            </a:pPr>
            <a:r>
              <a:rPr lang="en-US" sz="2400" dirty="0"/>
              <a:t>Phone:      </a:t>
            </a:r>
            <a:r>
              <a:rPr lang="en-US" sz="2400" b="1" spc="100" dirty="0"/>
              <a:t>1.855.781.9898</a:t>
            </a:r>
            <a:r>
              <a:rPr lang="en-US" sz="2400" dirty="0"/>
              <a:t> – toll free</a:t>
            </a:r>
          </a:p>
          <a:p>
            <a:pPr marL="457200" lvl="2" indent="0">
              <a:buNone/>
            </a:pPr>
            <a:r>
              <a:rPr lang="en-US" sz="2400" dirty="0"/>
              <a:t>	     </a:t>
            </a:r>
            <a:r>
              <a:rPr lang="en-US" sz="2400" dirty="0" smtClean="0"/>
              <a:t>1.617.307.7775 </a:t>
            </a:r>
            <a:r>
              <a:rPr lang="en-US" sz="2400" dirty="0"/>
              <a:t>– office</a:t>
            </a:r>
          </a:p>
          <a:p>
            <a:pPr marL="457200" lvl="2" indent="0">
              <a:buNone/>
            </a:pPr>
            <a:r>
              <a:rPr lang="en-US" sz="2400" dirty="0"/>
              <a:t>	     </a:t>
            </a:r>
            <a:r>
              <a:rPr lang="en-US" sz="2400" dirty="0" smtClean="0"/>
              <a:t>Dial </a:t>
            </a:r>
            <a:r>
              <a:rPr lang="en-US" sz="2400" dirty="0"/>
              <a:t>711 – MassRelay</a:t>
            </a:r>
          </a:p>
          <a:p>
            <a:pPr marL="0" lvl="2" indent="0">
              <a:buNone/>
            </a:pPr>
            <a:endParaRPr lang="en-US" sz="2400" dirty="0"/>
          </a:p>
          <a:p>
            <a:pPr marL="0" lvl="2" indent="0">
              <a:buNone/>
            </a:pPr>
            <a:r>
              <a:rPr lang="en-US" sz="2400" dirty="0"/>
              <a:t>Email:        help@onecareombuds.org</a:t>
            </a:r>
          </a:p>
          <a:p>
            <a:pPr marL="0" lvl="2" indent="0">
              <a:buNone/>
            </a:pPr>
            <a:endParaRPr lang="en-US" sz="2400" dirty="0"/>
          </a:p>
          <a:p>
            <a:pPr marL="0" lvl="2" indent="0">
              <a:buNone/>
            </a:pPr>
            <a:r>
              <a:rPr lang="en-US" sz="2400" dirty="0"/>
              <a:t>Website:   onecareombuds.org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3562" y="5774436"/>
            <a:ext cx="480170" cy="473964"/>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117033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will be presented</a:t>
            </a:r>
            <a:endParaRPr lang="en-US" b="1"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a:buFont typeface="Arial" panose="020B0604020202020204" pitchFamily="34" charset="0"/>
              <a:buChar char="•"/>
            </a:pPr>
            <a:r>
              <a:rPr lang="en-US" dirty="0" smtClean="0"/>
              <a:t> Overview of structure of the OCO</a:t>
            </a:r>
          </a:p>
          <a:p>
            <a:pPr marL="168275" indent="-168275">
              <a:buFont typeface="Arial" panose="020B0604020202020204" pitchFamily="34" charset="0"/>
              <a:buChar char="•"/>
            </a:pPr>
            <a:r>
              <a:rPr lang="en-US" dirty="0" smtClean="0"/>
              <a:t>OCO Program Utilization</a:t>
            </a:r>
          </a:p>
          <a:p>
            <a:pPr>
              <a:buFont typeface="Arial" panose="020B0604020202020204" pitchFamily="34" charset="0"/>
              <a:buChar char="•"/>
            </a:pPr>
            <a:r>
              <a:rPr lang="en-US" dirty="0"/>
              <a:t> </a:t>
            </a:r>
            <a:r>
              <a:rPr lang="en-US" dirty="0" smtClean="0"/>
              <a:t>Early Data/Themes </a:t>
            </a:r>
          </a:p>
          <a:p>
            <a:pPr lvl="1">
              <a:buFont typeface="Arial" panose="020B0604020202020204" pitchFamily="34" charset="0"/>
              <a:buChar char="•"/>
            </a:pPr>
            <a:r>
              <a:rPr lang="en-US" dirty="0" smtClean="0"/>
              <a:t>Transition Issues</a:t>
            </a:r>
          </a:p>
          <a:p>
            <a:pPr lvl="1">
              <a:buFont typeface="Arial" panose="020B0604020202020204" pitchFamily="34" charset="0"/>
              <a:buChar char="•"/>
            </a:pPr>
            <a:r>
              <a:rPr lang="en-US" dirty="0" smtClean="0"/>
              <a:t>Communication</a:t>
            </a:r>
          </a:p>
          <a:p>
            <a:pPr lvl="1">
              <a:buFont typeface="Arial" panose="020B0604020202020204" pitchFamily="34" charset="0"/>
              <a:buChar char="•"/>
            </a:pPr>
            <a:r>
              <a:rPr lang="en-US" dirty="0" smtClean="0"/>
              <a:t>Administrative Practices</a:t>
            </a:r>
          </a:p>
          <a:p>
            <a:pPr marL="168275" indent="-168275">
              <a:buFont typeface="Arial" panose="020B0604020202020204" pitchFamily="34" charset="0"/>
              <a:buChar char="•"/>
            </a:pPr>
            <a:r>
              <a:rPr lang="en-US" dirty="0" smtClean="0"/>
              <a:t>Questions for Implementation Council Discussion</a:t>
            </a:r>
          </a:p>
          <a:p>
            <a:pPr marL="168275" indent="-168275">
              <a:buFont typeface="Arial" panose="020B0604020202020204" pitchFamily="34" charset="0"/>
              <a:buChar char="•"/>
            </a:pPr>
            <a:r>
              <a:rPr lang="en-US" dirty="0" smtClean="0"/>
              <a:t>Office Information </a:t>
            </a:r>
          </a:p>
          <a:p>
            <a:pPr marL="168275" indent="-168275">
              <a:buFont typeface="Arial" panose="020B0604020202020204" pitchFamily="34" charset="0"/>
              <a:buChar char="•"/>
            </a:pPr>
            <a:r>
              <a:rPr lang="en-US" dirty="0" smtClean="0"/>
              <a:t>Contact Information</a:t>
            </a:r>
          </a:p>
        </p:txBody>
      </p:sp>
      <p:sp>
        <p:nvSpPr>
          <p:cNvPr id="4" name="Slide Number Placeholder 3"/>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81930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80732"/>
            <a:ext cx="10058400" cy="1450757"/>
          </a:xfrm>
        </p:spPr>
        <p:txBody>
          <a:bodyPr anchor="ctr">
            <a:normAutofit/>
          </a:bodyPr>
          <a:lstStyle/>
          <a:p>
            <a:pPr>
              <a:lnSpc>
                <a:spcPct val="100000"/>
              </a:lnSpc>
            </a:pPr>
            <a:r>
              <a:rPr lang="en-US" b="1" dirty="0">
                <a:solidFill>
                  <a:srgbClr val="C00000"/>
                </a:solidFill>
              </a:rPr>
              <a:t>OCO</a:t>
            </a:r>
            <a:r>
              <a:rPr lang="en-US" b="1" dirty="0"/>
              <a:t> </a:t>
            </a:r>
            <a:r>
              <a:rPr lang="en-US" b="1" dirty="0">
                <a:solidFill>
                  <a:schemeClr val="tx1"/>
                </a:solidFill>
              </a:rPr>
              <a:t>Role</a:t>
            </a:r>
          </a:p>
        </p:txBody>
      </p:sp>
      <p:sp>
        <p:nvSpPr>
          <p:cNvPr id="3" name="Content Placeholder 2"/>
          <p:cNvSpPr>
            <a:spLocks noGrp="1"/>
          </p:cNvSpPr>
          <p:nvPr>
            <p:ph idx="1"/>
          </p:nvPr>
        </p:nvSpPr>
        <p:spPr/>
        <p:txBody>
          <a:bodyPr>
            <a:normAutofit/>
          </a:bodyPr>
          <a:lstStyle/>
          <a:p>
            <a:pPr marL="511175" indent="-336550">
              <a:spcAft>
                <a:spcPts val="1200"/>
              </a:spcAft>
              <a:buFont typeface="Wingdings" panose="05000000000000000000" pitchFamily="2" charset="2"/>
              <a:buChar char="§"/>
            </a:pPr>
            <a:r>
              <a:rPr lang="en-US" sz="2800" dirty="0">
                <a:solidFill>
                  <a:schemeClr val="tx1"/>
                </a:solidFill>
                <a:latin typeface="Calibri Light" panose="020F0302020204030204" pitchFamily="34" charset="0"/>
              </a:rPr>
              <a:t>Inform and educate consumers</a:t>
            </a:r>
          </a:p>
          <a:p>
            <a:pPr marL="511175" indent="-336550">
              <a:spcAft>
                <a:spcPts val="1200"/>
              </a:spcAft>
              <a:buFont typeface="Wingdings" panose="05000000000000000000" pitchFamily="2" charset="2"/>
              <a:buChar char="§"/>
            </a:pPr>
            <a:r>
              <a:rPr lang="en-US" sz="2800" dirty="0">
                <a:solidFill>
                  <a:schemeClr val="tx1"/>
                </a:solidFill>
                <a:latin typeface="Calibri Light" panose="020F0302020204030204" pitchFamily="34" charset="0"/>
              </a:rPr>
              <a:t>Investigate and help mediate and resolve complaints</a:t>
            </a:r>
          </a:p>
          <a:p>
            <a:pPr marL="511175" indent="-336550">
              <a:spcAft>
                <a:spcPts val="1200"/>
              </a:spcAft>
              <a:buFont typeface="Wingdings" panose="05000000000000000000" pitchFamily="2" charset="2"/>
              <a:buChar char="§"/>
            </a:pPr>
            <a:r>
              <a:rPr lang="en-US" sz="2800" dirty="0">
                <a:solidFill>
                  <a:schemeClr val="tx1"/>
                </a:solidFill>
                <a:latin typeface="Calibri Light" panose="020F0302020204030204" pitchFamily="34" charset="0"/>
              </a:rPr>
              <a:t>Identify systemic issues and opportunities for improvement</a:t>
            </a:r>
          </a:p>
          <a:p>
            <a:pPr marL="511175" indent="-336550">
              <a:spcAft>
                <a:spcPts val="1200"/>
              </a:spcAft>
              <a:buFont typeface="Wingdings" panose="05000000000000000000" pitchFamily="2" charset="2"/>
              <a:buChar char="§"/>
            </a:pPr>
            <a:r>
              <a:rPr lang="en-US" sz="2800" dirty="0">
                <a:solidFill>
                  <a:schemeClr val="tx1"/>
                </a:solidFill>
                <a:latin typeface="Calibri Light" panose="020F0302020204030204" pitchFamily="34" charset="0"/>
                <a:ea typeface="Times New Roman"/>
              </a:rPr>
              <a:t>Maintain a neutral and independent role</a:t>
            </a:r>
            <a:endParaRPr lang="en-US" sz="2800" dirty="0">
              <a:solidFill>
                <a:schemeClr val="tx1"/>
              </a:solidFill>
              <a:latin typeface="Calibri Light" panose="020F030202020403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6541" y="5760989"/>
            <a:ext cx="480170" cy="473964"/>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1688316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390" y="457200"/>
            <a:ext cx="7024744" cy="1143000"/>
          </a:xfrm>
        </p:spPr>
        <p:txBody>
          <a:bodyPr>
            <a:normAutofit/>
          </a:bodyPr>
          <a:lstStyle/>
          <a:p>
            <a:pPr>
              <a:lnSpc>
                <a:spcPct val="100000"/>
              </a:lnSpc>
            </a:pPr>
            <a:r>
              <a:rPr lang="en-US" b="1" dirty="0">
                <a:solidFill>
                  <a:srgbClr val="C00000"/>
                </a:solidFill>
                <a:latin typeface="Calibri Light" panose="020F0302020204030204" pitchFamily="34" charset="0"/>
              </a:rPr>
              <a:t>OCO</a:t>
            </a:r>
            <a:r>
              <a:rPr lang="en-US" b="1" dirty="0">
                <a:latin typeface="Calibri Light" panose="020F0302020204030204" pitchFamily="34" charset="0"/>
              </a:rPr>
              <a:t> </a:t>
            </a:r>
            <a:r>
              <a:rPr lang="en-US" b="1" dirty="0">
                <a:solidFill>
                  <a:schemeClr val="tx1"/>
                </a:solidFill>
                <a:latin typeface="Calibri Light" panose="020F0302020204030204" pitchFamily="34" charset="0"/>
              </a:rPr>
              <a:t>Staff</a:t>
            </a:r>
          </a:p>
        </p:txBody>
      </p:sp>
      <p:sp>
        <p:nvSpPr>
          <p:cNvPr id="3" name="Content Placeholder 2"/>
          <p:cNvSpPr>
            <a:spLocks noGrp="1"/>
          </p:cNvSpPr>
          <p:nvPr>
            <p:ph idx="1"/>
          </p:nvPr>
        </p:nvSpPr>
        <p:spPr>
          <a:xfrm>
            <a:off x="1182452" y="1828800"/>
            <a:ext cx="9682772" cy="4419600"/>
          </a:xfrm>
        </p:spPr>
        <p:txBody>
          <a:bodyPr>
            <a:normAutofit/>
          </a:bodyPr>
          <a:lstStyle/>
          <a:p>
            <a:pPr marL="412750" indent="-342900">
              <a:lnSpc>
                <a:spcPct val="100000"/>
              </a:lnSpc>
              <a:spcBef>
                <a:spcPts val="0"/>
              </a:spcBef>
              <a:spcAft>
                <a:spcPts val="0"/>
              </a:spcAft>
              <a:buFont typeface="Wingdings" panose="05000000000000000000" pitchFamily="2" charset="2"/>
              <a:buChar char="§"/>
            </a:pPr>
            <a:r>
              <a:rPr lang="en-US" sz="2800" dirty="0" smtClean="0">
                <a:solidFill>
                  <a:schemeClr val="tx1"/>
                </a:solidFill>
                <a:latin typeface="Calibri Light" panose="020F0302020204030204" pitchFamily="34" charset="0"/>
              </a:rPr>
              <a:t>Director </a:t>
            </a:r>
          </a:p>
          <a:p>
            <a:pPr marL="412750" indent="-342900">
              <a:lnSpc>
                <a:spcPct val="100000"/>
              </a:lnSpc>
              <a:spcBef>
                <a:spcPts val="0"/>
              </a:spcBef>
              <a:spcAft>
                <a:spcPts val="0"/>
              </a:spcAft>
              <a:buFont typeface="Wingdings" panose="05000000000000000000" pitchFamily="2" charset="2"/>
              <a:buChar char="§"/>
            </a:pPr>
            <a:r>
              <a:rPr lang="en-US" sz="2800" dirty="0" smtClean="0">
                <a:solidFill>
                  <a:schemeClr val="tx1"/>
                </a:solidFill>
                <a:latin typeface="Calibri Light" panose="020F0302020204030204" pitchFamily="34" charset="0"/>
              </a:rPr>
              <a:t>Deputy Director</a:t>
            </a:r>
          </a:p>
          <a:p>
            <a:pPr marL="412750" indent="-342900">
              <a:lnSpc>
                <a:spcPct val="100000"/>
              </a:lnSpc>
              <a:spcBef>
                <a:spcPts val="0"/>
              </a:spcBef>
              <a:spcAft>
                <a:spcPts val="0"/>
              </a:spcAft>
              <a:buFont typeface="Wingdings" panose="05000000000000000000" pitchFamily="2" charset="2"/>
              <a:buChar char="§"/>
            </a:pPr>
            <a:r>
              <a:rPr lang="en-US" sz="2800" dirty="0" smtClean="0">
                <a:solidFill>
                  <a:schemeClr val="tx1"/>
                </a:solidFill>
                <a:latin typeface="Calibri Light" panose="020F0302020204030204" pitchFamily="34" charset="0"/>
              </a:rPr>
              <a:t>Triage Ombudsman</a:t>
            </a:r>
          </a:p>
          <a:p>
            <a:pPr marL="412750" indent="-342900">
              <a:lnSpc>
                <a:spcPct val="100000"/>
              </a:lnSpc>
              <a:spcBef>
                <a:spcPts val="0"/>
              </a:spcBef>
              <a:spcAft>
                <a:spcPts val="0"/>
              </a:spcAft>
              <a:buFont typeface="Wingdings" panose="05000000000000000000" pitchFamily="2" charset="2"/>
              <a:buChar char="§"/>
            </a:pPr>
            <a:r>
              <a:rPr lang="en-US" sz="2800" dirty="0">
                <a:solidFill>
                  <a:schemeClr val="tx1"/>
                </a:solidFill>
                <a:latin typeface="Calibri Light" panose="020F0302020204030204" pitchFamily="34" charset="0"/>
              </a:rPr>
              <a:t>Spanish Bilingual Ombudsman </a:t>
            </a:r>
          </a:p>
          <a:p>
            <a:pPr marL="412750" lvl="2" indent="-342900">
              <a:lnSpc>
                <a:spcPct val="100000"/>
              </a:lnSpc>
              <a:spcBef>
                <a:spcPts val="0"/>
              </a:spcBef>
              <a:spcAft>
                <a:spcPts val="0"/>
              </a:spcAft>
              <a:buSzPct val="100000"/>
              <a:buFont typeface="Wingdings" panose="05000000000000000000" pitchFamily="2" charset="2"/>
              <a:buChar char="§"/>
            </a:pPr>
            <a:r>
              <a:rPr lang="en-US" sz="2800" dirty="0">
                <a:solidFill>
                  <a:schemeClr val="tx1"/>
                </a:solidFill>
                <a:latin typeface="Calibri Light" panose="020F0302020204030204" pitchFamily="34" charset="0"/>
              </a:rPr>
              <a:t>Deaf At-Large Ombudsman – (9/2014 – 7/2015)</a:t>
            </a:r>
          </a:p>
          <a:p>
            <a:pPr marL="412750" indent="-342900">
              <a:lnSpc>
                <a:spcPct val="100000"/>
              </a:lnSpc>
              <a:spcBef>
                <a:spcPts val="0"/>
              </a:spcBef>
              <a:spcAft>
                <a:spcPts val="0"/>
              </a:spcAft>
              <a:buFont typeface="Wingdings" panose="05000000000000000000" pitchFamily="2" charset="2"/>
              <a:buChar char="§"/>
            </a:pPr>
            <a:r>
              <a:rPr lang="en-US" sz="2800" dirty="0" smtClean="0">
                <a:solidFill>
                  <a:schemeClr val="tx1"/>
                </a:solidFill>
                <a:latin typeface="Calibri Light" panose="020F0302020204030204" pitchFamily="34" charset="0"/>
              </a:rPr>
              <a:t>Central / Western Ombudsman - (9/2014 - 7/2015</a:t>
            </a:r>
            <a:r>
              <a:rPr lang="en-US" sz="2800" dirty="0">
                <a:solidFill>
                  <a:schemeClr val="tx1"/>
                </a:solidFill>
                <a:latin typeface="Calibri Light" panose="020F0302020204030204" pitchFamily="34" charset="0"/>
              </a:rPr>
              <a:t>)</a:t>
            </a:r>
          </a:p>
          <a:p>
            <a:pPr marL="412750" indent="-342900">
              <a:lnSpc>
                <a:spcPct val="100000"/>
              </a:lnSpc>
              <a:spcBef>
                <a:spcPts val="0"/>
              </a:spcBef>
              <a:spcAft>
                <a:spcPts val="0"/>
              </a:spcAft>
              <a:buFont typeface="Wingdings" panose="05000000000000000000" pitchFamily="2" charset="2"/>
              <a:buChar char="§"/>
            </a:pPr>
            <a:r>
              <a:rPr lang="en-US" sz="2800" dirty="0" smtClean="0">
                <a:solidFill>
                  <a:schemeClr val="tx1"/>
                </a:solidFill>
                <a:latin typeface="Calibri Light" panose="020F0302020204030204" pitchFamily="34" charset="0"/>
              </a:rPr>
              <a:t>Administrative Assistant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882" y="5774436"/>
            <a:ext cx="480170" cy="473964"/>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90412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OCO</a:t>
            </a:r>
            <a:r>
              <a:rPr lang="en-US" b="1" dirty="0" smtClean="0"/>
              <a:t> </a:t>
            </a:r>
            <a:r>
              <a:rPr lang="en-US" b="1" dirty="0" smtClean="0">
                <a:solidFill>
                  <a:schemeClr val="tx1"/>
                </a:solidFill>
              </a:rPr>
              <a:t>Program </a:t>
            </a:r>
            <a:r>
              <a:rPr lang="en-US" b="1" dirty="0">
                <a:solidFill>
                  <a:schemeClr val="tx1"/>
                </a:solidFill>
              </a:rPr>
              <a:t>Utilization </a:t>
            </a:r>
            <a:r>
              <a:rPr lang="en-US" sz="4000" dirty="0">
                <a:solidFill>
                  <a:schemeClr val="tx1"/>
                </a:solidFill>
              </a:rPr>
              <a:t/>
            </a:r>
            <a:br>
              <a:rPr lang="en-US" sz="4000" dirty="0">
                <a:solidFill>
                  <a:schemeClr val="tx1"/>
                </a:solidFill>
              </a:rPr>
            </a:br>
            <a:r>
              <a:rPr lang="en-US" sz="3200" dirty="0">
                <a:solidFill>
                  <a:schemeClr val="tx1"/>
                </a:solidFill>
              </a:rPr>
              <a:t>(March 1-August 15, 2014)</a:t>
            </a:r>
            <a:endParaRPr lang="en-US" dirty="0">
              <a:solidFill>
                <a:schemeClr val="tx1"/>
              </a:solidFill>
            </a:endParaRPr>
          </a:p>
        </p:txBody>
      </p:sp>
      <p:sp>
        <p:nvSpPr>
          <p:cNvPr id="3" name="Content Placeholder 2"/>
          <p:cNvSpPr>
            <a:spLocks noGrp="1"/>
          </p:cNvSpPr>
          <p:nvPr>
            <p:ph idx="1"/>
          </p:nvPr>
        </p:nvSpPr>
        <p:spPr>
          <a:xfrm>
            <a:off x="1097279" y="1845734"/>
            <a:ext cx="10426849" cy="4023360"/>
          </a:xfrm>
        </p:spPr>
        <p:txBody>
          <a:bodyPr>
            <a:noAutofit/>
          </a:bodyPr>
          <a:lstStyle/>
          <a:p>
            <a:r>
              <a:rPr lang="en-US" sz="2400" dirty="0" smtClean="0">
                <a:solidFill>
                  <a:schemeClr val="tx1"/>
                </a:solidFill>
              </a:rPr>
              <a:t>A total of 186 contacts have been received by the OCO on topics ranging from general </a:t>
            </a:r>
            <a:r>
              <a:rPr lang="en-US" sz="2400" dirty="0">
                <a:solidFill>
                  <a:schemeClr val="tx1"/>
                </a:solidFill>
              </a:rPr>
              <a:t>information and guidance on benefits, providers in network, pharmacy coverage </a:t>
            </a:r>
            <a:r>
              <a:rPr lang="en-US" sz="2400" dirty="0" smtClean="0">
                <a:solidFill>
                  <a:schemeClr val="tx1"/>
                </a:solidFill>
              </a:rPr>
              <a:t>to accessible materials and facilities.</a:t>
            </a:r>
          </a:p>
          <a:p>
            <a:r>
              <a:rPr lang="en-US" sz="2400" dirty="0" smtClean="0">
                <a:solidFill>
                  <a:schemeClr val="tx1"/>
                </a:solidFill>
              </a:rPr>
              <a:t>Detail:</a:t>
            </a:r>
            <a:endParaRPr lang="en-US" sz="2400" dirty="0">
              <a:solidFill>
                <a:schemeClr val="tx1"/>
              </a:solidFill>
            </a:endParaRPr>
          </a:p>
          <a:p>
            <a:pPr marL="403225" indent="-228600">
              <a:buFont typeface="Wingdings" panose="05000000000000000000" pitchFamily="2" charset="2"/>
              <a:buChar char="§"/>
            </a:pPr>
            <a:r>
              <a:rPr lang="en-US" sz="2400" dirty="0" smtClean="0">
                <a:solidFill>
                  <a:schemeClr val="tx1"/>
                </a:solidFill>
              </a:rPr>
              <a:t>173 </a:t>
            </a:r>
            <a:r>
              <a:rPr lang="en-US" sz="2400" dirty="0">
                <a:solidFill>
                  <a:schemeClr val="tx1"/>
                </a:solidFill>
              </a:rPr>
              <a:t>calls have been made </a:t>
            </a:r>
            <a:r>
              <a:rPr lang="en-US" sz="2400" dirty="0" smtClean="0">
                <a:solidFill>
                  <a:schemeClr val="tx1"/>
                </a:solidFill>
              </a:rPr>
              <a:t>by potential and current </a:t>
            </a:r>
            <a:r>
              <a:rPr lang="en-US" sz="2400" dirty="0">
                <a:solidFill>
                  <a:schemeClr val="tx1"/>
                </a:solidFill>
              </a:rPr>
              <a:t>enrollees or </a:t>
            </a:r>
            <a:r>
              <a:rPr lang="en-US" sz="2400" dirty="0" smtClean="0">
                <a:solidFill>
                  <a:schemeClr val="tx1"/>
                </a:solidFill>
              </a:rPr>
              <a:t>others on </a:t>
            </a:r>
            <a:r>
              <a:rPr lang="en-US" sz="2400" dirty="0">
                <a:solidFill>
                  <a:schemeClr val="tx1"/>
                </a:solidFill>
              </a:rPr>
              <a:t>their behalf</a:t>
            </a:r>
          </a:p>
          <a:p>
            <a:pPr marL="403225" indent="-228600">
              <a:buFont typeface="Wingdings" panose="05000000000000000000" pitchFamily="2" charset="2"/>
              <a:buChar char="§"/>
            </a:pPr>
            <a:r>
              <a:rPr lang="en-US" sz="2400" dirty="0">
                <a:solidFill>
                  <a:schemeClr val="tx1"/>
                </a:solidFill>
              </a:rPr>
              <a:t>13 calls have been made by human service programs or health agencies.</a:t>
            </a:r>
          </a:p>
          <a:p>
            <a:pPr marL="403225" indent="-228600">
              <a:buFont typeface="Wingdings" panose="05000000000000000000" pitchFamily="2" charset="2"/>
              <a:buChar char="§"/>
            </a:pPr>
            <a:r>
              <a:rPr lang="en-US" sz="2400" dirty="0" smtClean="0">
                <a:solidFill>
                  <a:schemeClr val="tx1"/>
                </a:solidFill>
              </a:rPr>
              <a:t>7 </a:t>
            </a:r>
            <a:r>
              <a:rPr lang="en-US" sz="2400" dirty="0">
                <a:solidFill>
                  <a:schemeClr val="tx1"/>
                </a:solidFill>
              </a:rPr>
              <a:t>investigations </a:t>
            </a:r>
            <a:r>
              <a:rPr lang="en-US" sz="2400" dirty="0" smtClean="0">
                <a:solidFill>
                  <a:schemeClr val="tx1"/>
                </a:solidFill>
              </a:rPr>
              <a:t>have addressed topics such as communication </a:t>
            </a:r>
            <a:r>
              <a:rPr lang="en-US" sz="2400" dirty="0">
                <a:solidFill>
                  <a:schemeClr val="tx1"/>
                </a:solidFill>
              </a:rPr>
              <a:t>with providers, specific benefits, the enrollment process, and handicap accessibility.</a:t>
            </a:r>
          </a:p>
          <a:p>
            <a:r>
              <a:rPr lang="en-US" dirty="0" smtClean="0"/>
              <a:t>(duplicated count)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238" y="5869093"/>
            <a:ext cx="405798" cy="400553"/>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277347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Early Data</a:t>
            </a:r>
            <a:endParaRPr lang="en-US" sz="5400" b="1" dirty="0"/>
          </a:p>
        </p:txBody>
      </p:sp>
      <p:sp>
        <p:nvSpPr>
          <p:cNvPr id="3" name="Content Placeholder 2"/>
          <p:cNvSpPr>
            <a:spLocks noGrp="1"/>
          </p:cNvSpPr>
          <p:nvPr>
            <p:ph idx="1"/>
          </p:nvPr>
        </p:nvSpPr>
        <p:spPr/>
        <p:txBody>
          <a:bodyPr/>
          <a:lstStyle/>
          <a:p>
            <a:pPr marL="344488" indent="-344488">
              <a:buFont typeface="Wingdings" panose="05000000000000000000" pitchFamily="2" charset="2"/>
              <a:buChar char="§"/>
            </a:pPr>
            <a:r>
              <a:rPr lang="en-US" sz="2400" dirty="0" smtClean="0"/>
              <a:t>Various quantitative OCO metrics will be available through Early Indicators  Project in the near future</a:t>
            </a:r>
          </a:p>
          <a:p>
            <a:pPr marL="344488" indent="-344488">
              <a:buFont typeface="Wingdings" panose="05000000000000000000" pitchFamily="2" charset="2"/>
              <a:buChar char="§"/>
            </a:pPr>
            <a:r>
              <a:rPr lang="en-US" sz="2400" dirty="0" smtClean="0"/>
              <a:t>Relatively low OCO Call volume does not permit for adequate sample size to identify trends </a:t>
            </a:r>
          </a:p>
          <a:p>
            <a:pPr marL="344488" indent="-344488">
              <a:buFont typeface="Wingdings" panose="05000000000000000000" pitchFamily="2" charset="2"/>
              <a:buChar char="§"/>
            </a:pPr>
            <a:r>
              <a:rPr lang="en-US" sz="2400" dirty="0" smtClean="0"/>
              <a:t>Identified themes may not be conclusive but can indicate red flags for further review by MassHealth and the Implementation Council </a:t>
            </a:r>
          </a:p>
          <a:p>
            <a:pPr marL="344488" indent="-344488">
              <a:buFont typeface="Wingdings" panose="05000000000000000000" pitchFamily="2" charset="2"/>
              <a:buChar char="§"/>
            </a:pPr>
            <a:r>
              <a:rPr lang="en-US" sz="2400" dirty="0" smtClean="0"/>
              <a:t>The following themes have been identified by OCO staff </a:t>
            </a:r>
          </a:p>
        </p:txBody>
      </p:sp>
      <p:sp>
        <p:nvSpPr>
          <p:cNvPr id="4" name="Slide Number Placeholder 3"/>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203220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Transition Issues</a:t>
            </a:r>
            <a:endParaRPr lang="en-US" b="1" dirty="0">
              <a:solidFill>
                <a:schemeClr val="tx1"/>
              </a:solidFill>
            </a:endParaRPr>
          </a:p>
        </p:txBody>
      </p:sp>
      <p:sp>
        <p:nvSpPr>
          <p:cNvPr id="3" name="Content Placeholder 2"/>
          <p:cNvSpPr>
            <a:spLocks noGrp="1"/>
          </p:cNvSpPr>
          <p:nvPr>
            <p:ph idx="1"/>
          </p:nvPr>
        </p:nvSpPr>
        <p:spPr>
          <a:xfrm>
            <a:off x="1097280" y="1845733"/>
            <a:ext cx="10595958" cy="4568513"/>
          </a:xfrm>
        </p:spPr>
        <p:txBody>
          <a:bodyPr>
            <a:normAutofit fontScale="92500"/>
          </a:bodyPr>
          <a:lstStyle/>
          <a:p>
            <a:r>
              <a:rPr lang="en-US" sz="2600" dirty="0">
                <a:solidFill>
                  <a:schemeClr val="tx1"/>
                </a:solidFill>
              </a:rPr>
              <a:t>Examples include: </a:t>
            </a:r>
            <a:endParaRPr lang="en-US" sz="2600" dirty="0" smtClean="0">
              <a:solidFill>
                <a:schemeClr val="tx1"/>
              </a:solidFill>
            </a:endParaRPr>
          </a:p>
          <a:p>
            <a:pPr marL="403225" indent="-282575">
              <a:buFont typeface="Wingdings" panose="05000000000000000000" pitchFamily="2" charset="2"/>
              <a:buChar char="§"/>
            </a:pPr>
            <a:r>
              <a:rPr lang="en-US" sz="2600" dirty="0">
                <a:solidFill>
                  <a:schemeClr val="tx1"/>
                </a:solidFill>
              </a:rPr>
              <a:t>Concern regarding potential impact of One Care enrollment on other benefits</a:t>
            </a:r>
          </a:p>
          <a:p>
            <a:pPr marL="403225" indent="-282575">
              <a:buFont typeface="Wingdings" panose="05000000000000000000" pitchFamily="2" charset="2"/>
              <a:buChar char="§"/>
            </a:pPr>
            <a:r>
              <a:rPr lang="en-US" sz="2600" dirty="0" smtClean="0">
                <a:solidFill>
                  <a:schemeClr val="tx1"/>
                </a:solidFill>
              </a:rPr>
              <a:t>Not having current </a:t>
            </a:r>
            <a:r>
              <a:rPr lang="en-US" sz="2600" dirty="0">
                <a:solidFill>
                  <a:schemeClr val="tx1"/>
                </a:solidFill>
              </a:rPr>
              <a:t>providers in a new One Care plan </a:t>
            </a:r>
            <a:r>
              <a:rPr lang="en-US" sz="2600" dirty="0" smtClean="0">
                <a:solidFill>
                  <a:schemeClr val="tx1"/>
                </a:solidFill>
              </a:rPr>
              <a:t>network</a:t>
            </a:r>
          </a:p>
          <a:p>
            <a:pPr marL="403225" indent="-282575">
              <a:buFont typeface="Wingdings" panose="05000000000000000000" pitchFamily="2" charset="2"/>
              <a:buChar char="§"/>
            </a:pPr>
            <a:r>
              <a:rPr lang="en-US" sz="2600" dirty="0" smtClean="0">
                <a:solidFill>
                  <a:schemeClr val="tx1"/>
                </a:solidFill>
              </a:rPr>
              <a:t>Being auto-enrolled</a:t>
            </a:r>
          </a:p>
          <a:p>
            <a:pPr marL="403225" indent="-282575">
              <a:buFont typeface="Wingdings" panose="05000000000000000000" pitchFamily="2" charset="2"/>
              <a:buChar char="§"/>
            </a:pPr>
            <a:r>
              <a:rPr lang="en-US" sz="2600" dirty="0">
                <a:solidFill>
                  <a:schemeClr val="tx1"/>
                </a:solidFill>
              </a:rPr>
              <a:t>One Care </a:t>
            </a:r>
            <a:r>
              <a:rPr lang="en-US" sz="2600" dirty="0" smtClean="0">
                <a:solidFill>
                  <a:schemeClr val="tx1"/>
                </a:solidFill>
              </a:rPr>
              <a:t>prescription coverage formularies are different from the MassHealth prescription drug coverage</a:t>
            </a:r>
          </a:p>
          <a:p>
            <a:pPr marL="403225" indent="-282575">
              <a:buFont typeface="Wingdings" panose="05000000000000000000" pitchFamily="2" charset="2"/>
              <a:buChar char="§"/>
            </a:pPr>
            <a:r>
              <a:rPr lang="en-US" sz="2600" dirty="0" smtClean="0">
                <a:solidFill>
                  <a:schemeClr val="tx1"/>
                </a:solidFill>
              </a:rPr>
              <a:t>Lack of clarity in terms of the enrollee’s role in the Care Team. I.e., How much control do I have over the Care Team’s decisions?</a:t>
            </a:r>
          </a:p>
          <a:p>
            <a:pPr marL="403225" indent="-282575">
              <a:buFont typeface="Wingdings" panose="05000000000000000000" pitchFamily="2" charset="2"/>
              <a:buChar char="§"/>
            </a:pPr>
            <a:r>
              <a:rPr lang="en-US" sz="2600" dirty="0">
                <a:solidFill>
                  <a:schemeClr val="tx1"/>
                </a:solidFill>
              </a:rPr>
              <a:t>Lack of sufficient support </a:t>
            </a:r>
            <a:r>
              <a:rPr lang="en-US" sz="2600" dirty="0" smtClean="0">
                <a:solidFill>
                  <a:schemeClr val="tx1"/>
                </a:solidFill>
              </a:rPr>
              <a:t>by MassHealth customer service for </a:t>
            </a:r>
            <a:r>
              <a:rPr lang="en-US" sz="2600" dirty="0">
                <a:solidFill>
                  <a:schemeClr val="tx1"/>
                </a:solidFill>
              </a:rPr>
              <a:t>enrollees overwhelmed by transition to One </a:t>
            </a:r>
            <a:r>
              <a:rPr lang="en-US" sz="2600" dirty="0" smtClean="0">
                <a:solidFill>
                  <a:schemeClr val="tx1"/>
                </a:solidFill>
              </a:rPr>
              <a:t>Care</a:t>
            </a:r>
          </a:p>
          <a:p>
            <a:pPr marL="403225" indent="-282575">
              <a:buFont typeface="Wingdings" panose="05000000000000000000" pitchFamily="2" charset="2"/>
              <a:buChar char="§"/>
            </a:pPr>
            <a:endParaRPr lang="en-US" sz="2600" dirty="0">
              <a:solidFill>
                <a:schemeClr val="tx1"/>
              </a:solidFill>
            </a:endParaRPr>
          </a:p>
          <a:p>
            <a:pPr marL="282575" indent="-161925">
              <a:buFont typeface="Wingdings" panose="05000000000000000000" pitchFamily="2" charset="2"/>
              <a:buChar char="§"/>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3238" y="5869093"/>
            <a:ext cx="405798" cy="400553"/>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366284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a:t>
            </a:r>
            <a:endParaRPr lang="en-US" b="1" dirty="0"/>
          </a:p>
        </p:txBody>
      </p:sp>
      <p:sp>
        <p:nvSpPr>
          <p:cNvPr id="3" name="Content Placeholder 2"/>
          <p:cNvSpPr>
            <a:spLocks noGrp="1"/>
          </p:cNvSpPr>
          <p:nvPr>
            <p:ph idx="1"/>
          </p:nvPr>
        </p:nvSpPr>
        <p:spPr>
          <a:xfrm>
            <a:off x="1097280" y="1761281"/>
            <a:ext cx="10058400" cy="4672592"/>
          </a:xfrm>
        </p:spPr>
        <p:txBody>
          <a:bodyPr>
            <a:normAutofit fontScale="85000" lnSpcReduction="20000"/>
          </a:bodyPr>
          <a:lstStyle/>
          <a:p>
            <a:r>
              <a:rPr lang="en-US" sz="2400" dirty="0">
                <a:solidFill>
                  <a:schemeClr val="tx1"/>
                </a:solidFill>
              </a:rPr>
              <a:t>Examples include: </a:t>
            </a:r>
            <a:endParaRPr lang="en-US" sz="2400" dirty="0" smtClean="0">
              <a:solidFill>
                <a:schemeClr val="tx1"/>
              </a:solidFill>
            </a:endParaRPr>
          </a:p>
          <a:p>
            <a:pPr marL="349250" indent="-228600">
              <a:buFont typeface="Wingdings" panose="05000000000000000000" pitchFamily="2" charset="2"/>
              <a:buChar char="§"/>
            </a:pPr>
            <a:r>
              <a:rPr lang="en-US" sz="2400" dirty="0" err="1" smtClean="0">
                <a:solidFill>
                  <a:schemeClr val="tx1"/>
                </a:solidFill>
              </a:rPr>
              <a:t>MassHealth</a:t>
            </a:r>
            <a:r>
              <a:rPr lang="en-US" sz="2400" dirty="0" smtClean="0">
                <a:solidFill>
                  <a:schemeClr val="tx1"/>
                </a:solidFill>
              </a:rPr>
              <a:t> </a:t>
            </a:r>
            <a:r>
              <a:rPr lang="en-US" sz="2400" dirty="0">
                <a:solidFill>
                  <a:schemeClr val="tx1"/>
                </a:solidFill>
              </a:rPr>
              <a:t>disenrollment notices to eligible participants</a:t>
            </a:r>
          </a:p>
          <a:p>
            <a:pPr marL="349250" indent="-228600">
              <a:buFont typeface="Wingdings" panose="05000000000000000000" pitchFamily="2" charset="2"/>
              <a:buChar char="§"/>
            </a:pPr>
            <a:r>
              <a:rPr lang="en-US" sz="2400" dirty="0" smtClean="0">
                <a:solidFill>
                  <a:schemeClr val="tx1"/>
                </a:solidFill>
              </a:rPr>
              <a:t>Individuals residing outside One Care service area receiving eligibility enrollment information from MassHealth </a:t>
            </a:r>
          </a:p>
          <a:p>
            <a:pPr marL="349250" indent="-228600">
              <a:buFont typeface="Wingdings" panose="05000000000000000000" pitchFamily="2" charset="2"/>
              <a:buChar char="§"/>
            </a:pPr>
            <a:r>
              <a:rPr lang="en-US" sz="2400" dirty="0">
                <a:solidFill>
                  <a:schemeClr val="tx1"/>
                </a:solidFill>
              </a:rPr>
              <a:t>Websites that do not clearly communicate information about One Care (MassHealth and </a:t>
            </a:r>
            <a:r>
              <a:rPr lang="en-US" sz="2400" dirty="0" smtClean="0">
                <a:solidFill>
                  <a:schemeClr val="tx1"/>
                </a:solidFill>
              </a:rPr>
              <a:t>Tufts Health Plan Network Health</a:t>
            </a:r>
            <a:r>
              <a:rPr lang="en-US" sz="2400" dirty="0">
                <a:solidFill>
                  <a:schemeClr val="tx1"/>
                </a:solidFill>
              </a:rPr>
              <a:t>), etc</a:t>
            </a:r>
            <a:r>
              <a:rPr lang="en-US" sz="2400" dirty="0" smtClean="0">
                <a:solidFill>
                  <a:schemeClr val="tx1"/>
                </a:solidFill>
              </a:rPr>
              <a:t>.</a:t>
            </a:r>
          </a:p>
          <a:p>
            <a:pPr marL="349250" indent="-228600">
              <a:buFont typeface="Wingdings" panose="05000000000000000000" pitchFamily="2" charset="2"/>
              <a:buChar char="§"/>
            </a:pPr>
            <a:r>
              <a:rPr lang="en-US" sz="2400" dirty="0" smtClean="0">
                <a:solidFill>
                  <a:schemeClr val="tx1"/>
                </a:solidFill>
              </a:rPr>
              <a:t>Confusion about “reduced” rates negatively influencing provider participation</a:t>
            </a:r>
          </a:p>
          <a:p>
            <a:pPr marL="349250" indent="-228600">
              <a:buFont typeface="Wingdings" panose="05000000000000000000" pitchFamily="2" charset="2"/>
              <a:buChar char="§"/>
            </a:pPr>
            <a:r>
              <a:rPr lang="en-US" sz="2400" dirty="0">
                <a:solidFill>
                  <a:schemeClr val="tx1"/>
                </a:solidFill>
              </a:rPr>
              <a:t>Lack of protocol for MassHealth </a:t>
            </a:r>
            <a:r>
              <a:rPr lang="en-US" sz="2400" dirty="0" smtClean="0">
                <a:solidFill>
                  <a:schemeClr val="tx1"/>
                </a:solidFill>
              </a:rPr>
              <a:t>customer service to </a:t>
            </a:r>
            <a:r>
              <a:rPr lang="en-US" sz="2400" dirty="0">
                <a:solidFill>
                  <a:schemeClr val="tx1"/>
                </a:solidFill>
              </a:rPr>
              <a:t>respond to consumers whose concern goes beyond frequently asked </a:t>
            </a:r>
            <a:r>
              <a:rPr lang="en-US" sz="2400" dirty="0" smtClean="0">
                <a:solidFill>
                  <a:schemeClr val="tx1"/>
                </a:solidFill>
              </a:rPr>
              <a:t>questions. I.e., program </a:t>
            </a:r>
            <a:r>
              <a:rPr lang="en-US" sz="2400" dirty="0">
                <a:solidFill>
                  <a:schemeClr val="tx1"/>
                </a:solidFill>
              </a:rPr>
              <a:t>specific caller </a:t>
            </a:r>
            <a:r>
              <a:rPr lang="en-US" sz="2400" dirty="0" smtClean="0">
                <a:solidFill>
                  <a:schemeClr val="tx1"/>
                </a:solidFill>
              </a:rPr>
              <a:t>issues/questions</a:t>
            </a:r>
          </a:p>
          <a:p>
            <a:pPr marL="349250" indent="-228600">
              <a:buFont typeface="Wingdings" panose="05000000000000000000" pitchFamily="2" charset="2"/>
              <a:buChar char="§"/>
            </a:pPr>
            <a:r>
              <a:rPr lang="en-US" sz="2400" dirty="0" smtClean="0">
                <a:solidFill>
                  <a:schemeClr val="tx1"/>
                </a:solidFill>
              </a:rPr>
              <a:t>Rest home </a:t>
            </a:r>
            <a:r>
              <a:rPr lang="en-US" sz="2400" dirty="0">
                <a:solidFill>
                  <a:schemeClr val="tx1"/>
                </a:solidFill>
              </a:rPr>
              <a:t>discouraging clients from enrolling in One </a:t>
            </a:r>
            <a:r>
              <a:rPr lang="en-US" sz="2400" dirty="0" smtClean="0">
                <a:solidFill>
                  <a:schemeClr val="tx1"/>
                </a:solidFill>
              </a:rPr>
              <a:t>Care</a:t>
            </a:r>
          </a:p>
          <a:p>
            <a:pPr marL="349250" indent="-228600">
              <a:buFont typeface="Wingdings" panose="05000000000000000000" pitchFamily="2" charset="2"/>
              <a:buChar char="§"/>
            </a:pPr>
            <a:r>
              <a:rPr lang="en-US" sz="2400" dirty="0" smtClean="0">
                <a:solidFill>
                  <a:schemeClr val="tx1"/>
                </a:solidFill>
              </a:rPr>
              <a:t>No comprehensive </a:t>
            </a:r>
            <a:r>
              <a:rPr lang="en-US" sz="2400" dirty="0">
                <a:solidFill>
                  <a:schemeClr val="tx1"/>
                </a:solidFill>
              </a:rPr>
              <a:t>system for </a:t>
            </a:r>
            <a:r>
              <a:rPr lang="en-US" sz="2400" dirty="0" smtClean="0">
                <a:solidFill>
                  <a:schemeClr val="tx1"/>
                </a:solidFill>
              </a:rPr>
              <a:t>identifying language needs of all One Care enrollees</a:t>
            </a:r>
          </a:p>
          <a:p>
            <a:pPr marL="349250" indent="-228600">
              <a:buFont typeface="Wingdings" panose="05000000000000000000" pitchFamily="2" charset="2"/>
              <a:buChar char="§"/>
            </a:pPr>
            <a:r>
              <a:rPr lang="en-US" sz="2400" dirty="0" smtClean="0">
                <a:solidFill>
                  <a:schemeClr val="tx1"/>
                </a:solidFill>
              </a:rPr>
              <a:t>As call volume to the OCO increases, OCO will continue to work with MassHealth to ensure that our communication, escalation, and follow-up protocols are working</a:t>
            </a:r>
            <a:endParaRPr lang="en-US" sz="2400" dirty="0">
              <a:solidFill>
                <a:schemeClr val="tx1"/>
              </a:solidFill>
            </a:endParaRPr>
          </a:p>
          <a:p>
            <a:pPr marL="349250" indent="-228600">
              <a:buFont typeface="Wingdings" panose="05000000000000000000" pitchFamily="2" charset="2"/>
              <a:buChar char="§"/>
            </a:pPr>
            <a:endParaRPr lang="en-US" sz="2400" dirty="0">
              <a:solidFill>
                <a:schemeClr val="tx1"/>
              </a:solidFill>
            </a:endParaRPr>
          </a:p>
          <a:p>
            <a:pPr marL="349250" indent="-228600">
              <a:buFont typeface="Wingdings" panose="05000000000000000000" pitchFamily="2" charset="2"/>
              <a:buChar char="§"/>
            </a:pPr>
            <a:endParaRPr lang="en-US" sz="2400" dirty="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3238" y="5869093"/>
            <a:ext cx="405798" cy="400553"/>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z="1400" b="1" smtClean="0"/>
              <a:t>8</a:t>
            </a:fld>
            <a:endParaRPr lang="en-US" sz="1400" b="1" dirty="0"/>
          </a:p>
        </p:txBody>
      </p:sp>
    </p:spTree>
    <p:extLst>
      <p:ext uri="{BB962C8B-B14F-4D97-AF65-F5344CB8AC3E}">
        <p14:creationId xmlns:p14="http://schemas.microsoft.com/office/powerpoint/2010/main" val="1632000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Administrative Practices</a:t>
            </a:r>
            <a:endParaRPr lang="en-US" b="1" dirty="0"/>
          </a:p>
        </p:txBody>
      </p:sp>
      <p:sp>
        <p:nvSpPr>
          <p:cNvPr id="3" name="Content Placeholder 2"/>
          <p:cNvSpPr>
            <a:spLocks noGrp="1"/>
          </p:cNvSpPr>
          <p:nvPr>
            <p:ph idx="1"/>
          </p:nvPr>
        </p:nvSpPr>
        <p:spPr>
          <a:xfrm>
            <a:off x="1097280" y="1815067"/>
            <a:ext cx="10058400" cy="4672592"/>
          </a:xfrm>
        </p:spPr>
        <p:txBody>
          <a:bodyPr>
            <a:noAutofit/>
          </a:bodyPr>
          <a:lstStyle/>
          <a:p>
            <a:r>
              <a:rPr lang="en-US" sz="2400" dirty="0">
                <a:solidFill>
                  <a:schemeClr val="tx1"/>
                </a:solidFill>
              </a:rPr>
              <a:t>Examples include: </a:t>
            </a:r>
            <a:endParaRPr lang="en-US" sz="2400" dirty="0" smtClean="0">
              <a:solidFill>
                <a:schemeClr val="tx1"/>
              </a:solidFill>
            </a:endParaRPr>
          </a:p>
          <a:p>
            <a:pPr marL="349250" indent="-228600">
              <a:buFont typeface="Wingdings" panose="05000000000000000000" pitchFamily="2" charset="2"/>
              <a:buChar char="§"/>
            </a:pPr>
            <a:r>
              <a:rPr lang="en-US" sz="2400" dirty="0" smtClean="0">
                <a:solidFill>
                  <a:schemeClr val="tx1"/>
                </a:solidFill>
              </a:rPr>
              <a:t>Confusion about </a:t>
            </a:r>
            <a:r>
              <a:rPr lang="en-US" sz="2400" dirty="0">
                <a:solidFill>
                  <a:schemeClr val="tx1"/>
                </a:solidFill>
              </a:rPr>
              <a:t>c</a:t>
            </a:r>
            <a:r>
              <a:rPr lang="en-US" sz="2400" dirty="0" smtClean="0">
                <a:solidFill>
                  <a:schemeClr val="tx1"/>
                </a:solidFill>
              </a:rPr>
              <a:t>ontinuation of One Care enrollment after turning age 65:</a:t>
            </a:r>
          </a:p>
          <a:p>
            <a:pPr marL="641858" lvl="1" indent="-228600">
              <a:buFont typeface="Wingdings" panose="05000000000000000000" pitchFamily="2" charset="2"/>
              <a:buChar char="§"/>
            </a:pPr>
            <a:r>
              <a:rPr lang="en-US" sz="2400" dirty="0" smtClean="0">
                <a:solidFill>
                  <a:schemeClr val="tx1"/>
                </a:solidFill>
              </a:rPr>
              <a:t>General message </a:t>
            </a:r>
            <a:r>
              <a:rPr lang="en-US" sz="2400" dirty="0">
                <a:solidFill>
                  <a:schemeClr val="tx1"/>
                </a:solidFill>
              </a:rPr>
              <a:t>is that if </a:t>
            </a:r>
            <a:r>
              <a:rPr lang="en-US" sz="2400" dirty="0" smtClean="0">
                <a:solidFill>
                  <a:schemeClr val="tx1"/>
                </a:solidFill>
              </a:rPr>
              <a:t>enrolled </a:t>
            </a:r>
            <a:r>
              <a:rPr lang="en-US" sz="2400" dirty="0">
                <a:solidFill>
                  <a:schemeClr val="tx1"/>
                </a:solidFill>
              </a:rPr>
              <a:t>at 64 you can keep your One Care plan</a:t>
            </a:r>
            <a:endParaRPr lang="en-US" sz="2400" dirty="0" smtClean="0">
              <a:solidFill>
                <a:schemeClr val="tx1"/>
              </a:solidFill>
            </a:endParaRPr>
          </a:p>
          <a:p>
            <a:pPr marL="641858" lvl="1" indent="-228600">
              <a:buFont typeface="Wingdings" panose="05000000000000000000" pitchFamily="2" charset="2"/>
              <a:buChar char="§"/>
            </a:pPr>
            <a:r>
              <a:rPr lang="en-US" sz="2400" dirty="0" smtClean="0">
                <a:solidFill>
                  <a:schemeClr val="tx1"/>
                </a:solidFill>
              </a:rPr>
              <a:t>No </a:t>
            </a:r>
            <a:r>
              <a:rPr lang="en-US" sz="2400" dirty="0">
                <a:solidFill>
                  <a:schemeClr val="tx1"/>
                </a:solidFill>
              </a:rPr>
              <a:t>clear communication re: </a:t>
            </a:r>
            <a:r>
              <a:rPr lang="en-US" sz="2400" dirty="0" smtClean="0">
                <a:solidFill>
                  <a:schemeClr val="tx1"/>
                </a:solidFill>
              </a:rPr>
              <a:t>different </a:t>
            </a:r>
            <a:r>
              <a:rPr lang="en-US" sz="2400" dirty="0">
                <a:solidFill>
                  <a:schemeClr val="tx1"/>
                </a:solidFill>
              </a:rPr>
              <a:t>financial eligibility </a:t>
            </a:r>
            <a:r>
              <a:rPr lang="en-US" sz="2400" dirty="0" smtClean="0">
                <a:solidFill>
                  <a:schemeClr val="tx1"/>
                </a:solidFill>
              </a:rPr>
              <a:t>criteria at 65</a:t>
            </a:r>
          </a:p>
          <a:p>
            <a:pPr marL="349250" indent="-228600">
              <a:buFont typeface="Wingdings" panose="05000000000000000000" pitchFamily="2" charset="2"/>
              <a:buChar char="§"/>
            </a:pPr>
            <a:r>
              <a:rPr lang="en-US" sz="2400" dirty="0" smtClean="0">
                <a:solidFill>
                  <a:schemeClr val="tx1"/>
                </a:solidFill>
              </a:rPr>
              <a:t>Provider networks:</a:t>
            </a:r>
            <a:endParaRPr lang="en-US" sz="2400" dirty="0">
              <a:solidFill>
                <a:schemeClr val="tx1"/>
              </a:solidFill>
            </a:endParaRPr>
          </a:p>
          <a:p>
            <a:pPr marL="641858" lvl="1" indent="-228600">
              <a:buFont typeface="Wingdings" panose="05000000000000000000" pitchFamily="2" charset="2"/>
              <a:buChar char="§"/>
            </a:pPr>
            <a:r>
              <a:rPr lang="en-US" sz="2400" dirty="0" smtClean="0">
                <a:solidFill>
                  <a:schemeClr val="tx1"/>
                </a:solidFill>
              </a:rPr>
              <a:t>Access to essential providers is a key element in enrollment decisions</a:t>
            </a:r>
          </a:p>
          <a:p>
            <a:pPr marL="641858" lvl="1" indent="-228600">
              <a:buFont typeface="Wingdings" panose="05000000000000000000" pitchFamily="2" charset="2"/>
              <a:buChar char="§"/>
            </a:pPr>
            <a:r>
              <a:rPr lang="en-US" sz="2400" dirty="0" smtClean="0">
                <a:solidFill>
                  <a:schemeClr val="tx1"/>
                </a:solidFill>
              </a:rPr>
              <a:t>Providers and potential enrollees lack info about providers’ options to:</a:t>
            </a:r>
          </a:p>
          <a:p>
            <a:pPr marL="1357810" lvl="5">
              <a:buFont typeface="Wingdings" panose="05000000000000000000" pitchFamily="2" charset="2"/>
              <a:buChar char="§"/>
            </a:pPr>
            <a:r>
              <a:rPr lang="en-US" sz="2000" dirty="0" smtClean="0">
                <a:solidFill>
                  <a:schemeClr val="tx1"/>
                </a:solidFill>
              </a:rPr>
              <a:t>Join plan networks</a:t>
            </a:r>
          </a:p>
          <a:p>
            <a:pPr marL="1357810" lvl="5">
              <a:spcAft>
                <a:spcPts val="1200"/>
              </a:spcAft>
              <a:buFont typeface="Wingdings" panose="05000000000000000000" pitchFamily="2" charset="2"/>
              <a:buChar char="§"/>
            </a:pPr>
            <a:r>
              <a:rPr lang="en-US" sz="2000" dirty="0" smtClean="0">
                <a:solidFill>
                  <a:schemeClr val="tx1"/>
                </a:solidFill>
              </a:rPr>
              <a:t>Enter into single-case out-of-network agreements</a:t>
            </a:r>
          </a:p>
          <a:p>
            <a:pPr marL="641858" lvl="1">
              <a:buFont typeface="Wingdings" panose="05000000000000000000" pitchFamily="2" charset="2"/>
              <a:buChar char="§"/>
            </a:pPr>
            <a:r>
              <a:rPr lang="en-US" sz="2400" dirty="0" smtClean="0">
                <a:solidFill>
                  <a:schemeClr val="tx1"/>
                </a:solidFill>
              </a:rPr>
              <a:t>Providers and potential enrollees need clearer understanding of continued access to existing providers during continuity of care period </a:t>
            </a:r>
            <a:endParaRPr lang="en-US" sz="2400" dirty="0">
              <a:solidFill>
                <a:schemeClr val="tx1"/>
              </a:solidFill>
            </a:endParaRPr>
          </a:p>
          <a:p>
            <a:pPr marL="641858" lvl="1" indent="-228600">
              <a:buFont typeface="Wingdings" panose="05000000000000000000" pitchFamily="2" charset="2"/>
              <a:buChar char="§"/>
            </a:pPr>
            <a:endParaRPr lang="en-US" sz="24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3238" y="5869093"/>
            <a:ext cx="405798" cy="400553"/>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2007186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1809</TotalTime>
  <Words>753</Words>
  <Application>Microsoft Office PowerPoint</Application>
  <PresentationFormat>Custom</PresentationFormat>
  <Paragraphs>108</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lpstr>
      <vt:lpstr>OCO Enrollee Contact Themes</vt:lpstr>
      <vt:lpstr>What will be presented</vt:lpstr>
      <vt:lpstr>OCO Role</vt:lpstr>
      <vt:lpstr>OCO Staff</vt:lpstr>
      <vt:lpstr>OCO Program Utilization  (March 1-August 15, 2014)</vt:lpstr>
      <vt:lpstr>Early Data</vt:lpstr>
      <vt:lpstr>Transition Issues</vt:lpstr>
      <vt:lpstr>Communication</vt:lpstr>
      <vt:lpstr>Administrative Practices</vt:lpstr>
      <vt:lpstr>Questions for Implementation Council Discussion</vt:lpstr>
      <vt:lpstr>Office Information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OCO Trends and Patterns</dc:title>
  <dc:creator>Burt Pusch</dc:creator>
  <cp:lastModifiedBy>Jenna</cp:lastModifiedBy>
  <cp:revision>37</cp:revision>
  <cp:lastPrinted>2014-08-29T19:25:32Z</cp:lastPrinted>
  <dcterms:created xsi:type="dcterms:W3CDTF">2014-08-26T09:56:13Z</dcterms:created>
  <dcterms:modified xsi:type="dcterms:W3CDTF">2017-10-30T15:57:56Z</dcterms:modified>
</cp:coreProperties>
</file>