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9"/>
  </p:notesMasterIdLst>
  <p:sldIdLst>
    <p:sldId id="256" r:id="rId2"/>
    <p:sldId id="281" r:id="rId3"/>
    <p:sldId id="273" r:id="rId4"/>
    <p:sldId id="287" r:id="rId5"/>
    <p:sldId id="275" r:id="rId6"/>
    <p:sldId id="291" r:id="rId7"/>
    <p:sldId id="29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 Pusch" initials="bdp" lastIdx="11" clrIdx="0">
    <p:extLst/>
  </p:cmAuthor>
  <p:cmAuthor id="2" name="Billy G" initials="B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64" autoAdjust="0"/>
  </p:normalViewPr>
  <p:slideViewPr>
    <p:cSldViewPr snapToGrid="0">
      <p:cViewPr>
        <p:scale>
          <a:sx n="103" d="100"/>
          <a:sy n="103" d="100"/>
        </p:scale>
        <p:origin x="-102"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277BA-F5F5-437C-A600-513547108ABA}" type="datetimeFigureOut">
              <a:rPr lang="en-US" smtClean="0"/>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B32BE-19F0-48AB-804A-FF9CD7DBC2F1}" type="slidenum">
              <a:rPr lang="en-US" smtClean="0"/>
              <a:t>‹#›</a:t>
            </a:fld>
            <a:endParaRPr lang="en-US"/>
          </a:p>
        </p:txBody>
      </p:sp>
    </p:spTree>
    <p:extLst>
      <p:ext uri="{BB962C8B-B14F-4D97-AF65-F5344CB8AC3E}">
        <p14:creationId xmlns:p14="http://schemas.microsoft.com/office/powerpoint/2010/main" val="61865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t>
            </a:r>
            <a:r>
              <a:rPr lang="en-US" sz="1200" dirty="0">
                <a:solidFill>
                  <a:schemeClr val="tx1">
                    <a:lumMod val="65000"/>
                    <a:lumOff val="35000"/>
                  </a:schemeClr>
                </a:solidFill>
              </a:rPr>
              <a:t>The</a:t>
            </a:r>
            <a:r>
              <a:rPr lang="en-US" sz="1200" dirty="0"/>
              <a:t> </a:t>
            </a:r>
            <a:r>
              <a:rPr lang="en-US" sz="1200" b="1" dirty="0">
                <a:solidFill>
                  <a:schemeClr val="tx1"/>
                </a:solidFill>
              </a:rPr>
              <a:t>One Care Ombudsman</a:t>
            </a:r>
            <a:r>
              <a:rPr lang="en-US" sz="1200" dirty="0">
                <a:solidFill>
                  <a:schemeClr val="tx1"/>
                </a:solidFill>
              </a:rPr>
              <a:t> </a:t>
            </a:r>
            <a:r>
              <a:rPr lang="en-US" sz="1200" dirty="0"/>
              <a:t>(</a:t>
            </a:r>
            <a:r>
              <a:rPr lang="en-US" sz="1200" b="1" dirty="0">
                <a:solidFill>
                  <a:schemeClr val="tx1"/>
                </a:solidFill>
              </a:rPr>
              <a:t>OCO</a:t>
            </a:r>
            <a:r>
              <a:rPr lang="en-US" sz="1200" dirty="0"/>
              <a:t>) </a:t>
            </a:r>
            <a:r>
              <a:rPr lang="en-US" sz="1200" dirty="0">
                <a:solidFill>
                  <a:schemeClr val="tx1">
                    <a:lumMod val="65000"/>
                    <a:lumOff val="35000"/>
                  </a:schemeClr>
                </a:solidFill>
              </a:rPr>
              <a:t>Office is an independent office which helps individuals, including their significant others and representatives, address concerns or conflicts that may interfere with their enrollment in One Care or their access to One Care health benefits and services</a:t>
            </a:r>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2</a:t>
            </a:fld>
            <a:endParaRPr lang="en-US"/>
          </a:p>
        </p:txBody>
      </p:sp>
    </p:spTree>
    <p:extLst>
      <p:ext uri="{BB962C8B-B14F-4D97-AF65-F5344CB8AC3E}">
        <p14:creationId xmlns:p14="http://schemas.microsoft.com/office/powerpoint/2010/main" val="155470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4</a:t>
            </a:fld>
            <a:endParaRPr lang="en-US"/>
          </a:p>
        </p:txBody>
      </p:sp>
    </p:spTree>
    <p:extLst>
      <p:ext uri="{BB962C8B-B14F-4D97-AF65-F5344CB8AC3E}">
        <p14:creationId xmlns:p14="http://schemas.microsoft.com/office/powerpoint/2010/main" val="397446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5</a:t>
            </a:fld>
            <a:endParaRPr lang="en-US"/>
          </a:p>
        </p:txBody>
      </p:sp>
    </p:spTree>
    <p:extLst>
      <p:ext uri="{BB962C8B-B14F-4D97-AF65-F5344CB8AC3E}">
        <p14:creationId xmlns:p14="http://schemas.microsoft.com/office/powerpoint/2010/main" val="409141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7</a:t>
            </a:fld>
            <a:endParaRPr lang="en-US"/>
          </a:p>
        </p:txBody>
      </p:sp>
    </p:spTree>
    <p:extLst>
      <p:ext uri="{BB962C8B-B14F-4D97-AF65-F5344CB8AC3E}">
        <p14:creationId xmlns:p14="http://schemas.microsoft.com/office/powerpoint/2010/main" val="306268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94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82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261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73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60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04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578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41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18074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68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8268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641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8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938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62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20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10/19/2017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10773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8510" y="4101349"/>
            <a:ext cx="5365630" cy="1320802"/>
          </a:xfrm>
        </p:spPr>
        <p:txBody>
          <a:bodyPr>
            <a:normAutofit fontScale="92500"/>
          </a:bodyPr>
          <a:lstStyle/>
          <a:p>
            <a:r>
              <a:rPr lang="en-US" sz="2800" dirty="0">
                <a:solidFill>
                  <a:schemeClr val="tx1"/>
                </a:solidFill>
                <a:latin typeface="Calibri" panose="020F0502020204030204" pitchFamily="34" charset="0"/>
              </a:rPr>
              <a:t>Implementation Council Presentation</a:t>
            </a:r>
          </a:p>
          <a:p>
            <a:r>
              <a:rPr lang="en-US" sz="2800" dirty="0">
                <a:solidFill>
                  <a:schemeClr val="tx1"/>
                </a:solidFill>
                <a:latin typeface="Calibri" panose="020F0502020204030204" pitchFamily="34" charset="0"/>
              </a:rPr>
              <a:t>9-16-16</a:t>
            </a:r>
          </a:p>
        </p:txBody>
      </p:sp>
      <p:pic>
        <p:nvPicPr>
          <p:cNvPr id="2" name="Picture 1"/>
          <p:cNvPicPr>
            <a:picLocks noChangeAspect="1"/>
          </p:cNvPicPr>
          <p:nvPr/>
        </p:nvPicPr>
        <p:blipFill>
          <a:blip r:embed="rId2"/>
          <a:stretch>
            <a:fillRect/>
          </a:stretch>
        </p:blipFill>
        <p:spPr>
          <a:xfrm>
            <a:off x="713753" y="1670620"/>
            <a:ext cx="6601447" cy="2035106"/>
          </a:xfrm>
          <a:prstGeom prst="rect">
            <a:avLst/>
          </a:prstGeom>
        </p:spPr>
      </p:pic>
    </p:spTree>
    <p:extLst>
      <p:ext uri="{BB962C8B-B14F-4D97-AF65-F5344CB8AC3E}">
        <p14:creationId xmlns:p14="http://schemas.microsoft.com/office/powerpoint/2010/main" val="38381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715560" y="-618603"/>
            <a:ext cx="2865472" cy="2828443"/>
          </a:xfrm>
          <a:prstGeom prst="rect">
            <a:avLst/>
          </a:prstGeom>
        </p:spPr>
      </p:pic>
      <p:sp>
        <p:nvSpPr>
          <p:cNvPr id="3" name="Content Placeholder 2"/>
          <p:cNvSpPr>
            <a:spLocks noGrp="1"/>
          </p:cNvSpPr>
          <p:nvPr>
            <p:ph idx="1"/>
          </p:nvPr>
        </p:nvSpPr>
        <p:spPr>
          <a:xfrm>
            <a:off x="519950" y="2615381"/>
            <a:ext cx="6992471" cy="4053498"/>
          </a:xfrm>
        </p:spPr>
        <p:txBody>
          <a:bodyPr>
            <a:noAutofit/>
          </a:bodyPr>
          <a:lstStyle/>
          <a:p>
            <a:r>
              <a:rPr lang="en-US" i="1" dirty="0">
                <a:solidFill>
                  <a:schemeClr val="tx1"/>
                </a:solidFill>
              </a:rPr>
              <a:t>I found myself confused about who to call when I needed help. … The OCO helped me identify who was on my Care Team and improve communication with them</a:t>
            </a:r>
            <a:r>
              <a:rPr lang="en-US" i="1" dirty="0"/>
              <a:t>. I am really happy with my plan!</a:t>
            </a:r>
          </a:p>
          <a:p>
            <a:pPr algn="just"/>
            <a:r>
              <a:rPr lang="en-US" i="1" dirty="0">
                <a:solidFill>
                  <a:schemeClr val="tx1"/>
                </a:solidFill>
              </a:rPr>
              <a:t>As my health care status changed so did my needs, OCO staff helped me communicate with my Care Manager. The OCO really listened to me and helped me.</a:t>
            </a:r>
            <a:endParaRPr lang="en-US" i="1" dirty="0"/>
          </a:p>
          <a:p>
            <a:r>
              <a:rPr lang="en-US" i="1" dirty="0">
                <a:solidFill>
                  <a:schemeClr val="tx1"/>
                </a:solidFill>
              </a:rPr>
              <a:t>After contacting the OCO I learned more about eyeglass benefits and was able to talk to my Care Manager who helped me get a new prescription and glasses. Thanks to the OCO, I can read the newspaper again!</a:t>
            </a:r>
          </a:p>
        </p:txBody>
      </p:sp>
      <p:sp>
        <p:nvSpPr>
          <p:cNvPr id="4" name="Title 1"/>
          <p:cNvSpPr>
            <a:spLocks noGrp="1"/>
          </p:cNvSpPr>
          <p:nvPr>
            <p:ph type="title"/>
          </p:nvPr>
        </p:nvSpPr>
        <p:spPr>
          <a:xfrm>
            <a:off x="1057838" y="1004038"/>
            <a:ext cx="6992471" cy="1021976"/>
          </a:xfrm>
        </p:spPr>
        <p:txBody>
          <a:bodyPr>
            <a:noAutofit/>
          </a:bodyPr>
          <a:lstStyle/>
          <a:p>
            <a:pPr algn="ctr"/>
            <a:r>
              <a:rPr lang="en-US" sz="3200" b="1" dirty="0">
                <a:solidFill>
                  <a:schemeClr val="accent6"/>
                </a:solidFill>
              </a:rPr>
              <a:t>OCO</a:t>
            </a:r>
            <a:r>
              <a:rPr lang="en-US" sz="3200" dirty="0"/>
              <a:t> </a:t>
            </a:r>
            <a:r>
              <a:rPr lang="en-US" sz="3200" dirty="0">
                <a:solidFill>
                  <a:schemeClr val="accent4"/>
                </a:solidFill>
              </a:rPr>
              <a:t>value</a:t>
            </a:r>
            <a:r>
              <a:rPr lang="en-US" sz="3200" dirty="0"/>
              <a:t>:</a:t>
            </a:r>
            <a:br>
              <a:rPr lang="en-US" sz="3200" dirty="0"/>
            </a:br>
            <a:r>
              <a:rPr lang="en-US" sz="3200" b="1" dirty="0"/>
              <a:t>One Care </a:t>
            </a:r>
            <a:r>
              <a:rPr lang="en-US" sz="3200" b="1" dirty="0">
                <a:solidFill>
                  <a:srgbClr val="C00000"/>
                </a:solidFill>
              </a:rPr>
              <a:t>members</a:t>
            </a:r>
          </a:p>
        </p:txBody>
      </p:sp>
    </p:spTree>
    <p:extLst>
      <p:ext uri="{BB962C8B-B14F-4D97-AF65-F5344CB8AC3E}">
        <p14:creationId xmlns:p14="http://schemas.microsoft.com/office/powerpoint/2010/main" val="209821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159" y="1236220"/>
            <a:ext cx="6006353" cy="656886"/>
          </a:xfrm>
        </p:spPr>
        <p:txBody>
          <a:bodyPr anchor="ctr">
            <a:normAutofit/>
          </a:bodyPr>
          <a:lstStyle/>
          <a:p>
            <a:pPr algn="ctr"/>
            <a:r>
              <a:rPr lang="en-US" sz="3200" b="1" dirty="0">
                <a:latin typeface="Calibri" panose="020F0502020204030204" pitchFamily="34" charset="0"/>
              </a:rPr>
              <a:t>One Care Beneficiaries </a:t>
            </a:r>
            <a:r>
              <a:rPr lang="en-US" sz="3200" b="1" dirty="0">
                <a:solidFill>
                  <a:schemeClr val="accent6"/>
                </a:solidFill>
                <a:latin typeface="Calibri" panose="020F0502020204030204" pitchFamily="34" charset="0"/>
              </a:rPr>
              <a:t>Served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0973941"/>
              </p:ext>
            </p:extLst>
          </p:nvPr>
        </p:nvGraphicFramePr>
        <p:xfrm>
          <a:off x="1086160" y="2095983"/>
          <a:ext cx="5543242" cy="1894126"/>
        </p:xfrm>
        <a:graphic>
          <a:graphicData uri="http://schemas.openxmlformats.org/drawingml/2006/table">
            <a:tbl>
              <a:tblPr firstRow="1" bandRow="1">
                <a:tableStyleId>{5C22544A-7EE6-4342-B048-85BDC9FD1C3A}</a:tableStyleId>
              </a:tblPr>
              <a:tblGrid>
                <a:gridCol w="4357742">
                  <a:extLst>
                    <a:ext uri="{9D8B030D-6E8A-4147-A177-3AD203B41FA5}">
                      <a16:colId xmlns="" xmlns:a16="http://schemas.microsoft.com/office/drawing/2014/main" val="20000"/>
                    </a:ext>
                  </a:extLst>
                </a:gridCol>
                <a:gridCol w="1185500">
                  <a:extLst>
                    <a:ext uri="{9D8B030D-6E8A-4147-A177-3AD203B41FA5}">
                      <a16:colId xmlns="" xmlns:a16="http://schemas.microsoft.com/office/drawing/2014/main" val="20003"/>
                    </a:ext>
                  </a:extLst>
                </a:gridCol>
              </a:tblGrid>
              <a:tr h="682681">
                <a:tc>
                  <a:txBody>
                    <a:bodyPr/>
                    <a:lstStyle/>
                    <a:p>
                      <a:r>
                        <a:rPr lang="en-US" sz="1600" spc="100" baseline="0" dirty="0"/>
                        <a:t>Total</a:t>
                      </a:r>
                      <a:endParaRPr lang="en-US" sz="1600" b="0" spc="100" baseline="0" dirty="0">
                        <a:latin typeface="Calibri" panose="020F0502020204030204" pitchFamily="34" charset="0"/>
                      </a:endParaRPr>
                    </a:p>
                  </a:txBody>
                  <a:tcPr anchor="ctr"/>
                </a:tc>
                <a:tc>
                  <a:txBody>
                    <a:bodyPr/>
                    <a:lstStyle/>
                    <a:p>
                      <a:pPr algn="ctr"/>
                      <a:r>
                        <a:rPr lang="en-US" sz="1600" b="1" dirty="0">
                          <a:latin typeface="+mn-lt"/>
                        </a:rPr>
                        <a:t>1,226</a:t>
                      </a:r>
                      <a:endParaRPr lang="en-US" sz="1600" b="0" dirty="0">
                        <a:latin typeface="Calibri" panose="020F0502020204030204" pitchFamily="34" charset="0"/>
                      </a:endParaRPr>
                    </a:p>
                  </a:txBody>
                  <a:tcPr anchor="ctr"/>
                </a:tc>
                <a:extLst>
                  <a:ext uri="{0D108BD9-81ED-4DB2-BD59-A6C34878D82A}">
                    <a16:rowId xmlns="" xmlns:a16="http://schemas.microsoft.com/office/drawing/2014/main" val="10000"/>
                  </a:ext>
                </a:extLst>
              </a:tr>
              <a:tr h="617066">
                <a:tc>
                  <a:txBody>
                    <a:bodyPr/>
                    <a:lstStyle/>
                    <a:p>
                      <a:r>
                        <a:rPr lang="en-US" sz="1600" baseline="0" dirty="0"/>
                        <a:t>Inquiries</a:t>
                      </a:r>
                      <a:endParaRPr lang="en-US" sz="1600" dirty="0">
                        <a:latin typeface="Calibri" panose="020F0502020204030204" pitchFamily="34" charset="0"/>
                      </a:endParaRPr>
                    </a:p>
                  </a:txBody>
                  <a:tcPr anchor="ctr"/>
                </a:tc>
                <a:tc>
                  <a:txBody>
                    <a:bodyPr/>
                    <a:lstStyle/>
                    <a:p>
                      <a:pPr algn="ctr"/>
                      <a:r>
                        <a:rPr lang="en-US" sz="1600" b="0" dirty="0">
                          <a:latin typeface="+mn-lt"/>
                        </a:rPr>
                        <a:t>890</a:t>
                      </a:r>
                      <a:endParaRPr lang="en-US" sz="1600" b="1" dirty="0">
                        <a:latin typeface="Calibri" panose="020F0502020204030204" pitchFamily="34" charset="0"/>
                      </a:endParaRPr>
                    </a:p>
                  </a:txBody>
                  <a:tcPr anchor="ctr"/>
                </a:tc>
                <a:extLst>
                  <a:ext uri="{0D108BD9-81ED-4DB2-BD59-A6C34878D82A}">
                    <a16:rowId xmlns="" xmlns:a16="http://schemas.microsoft.com/office/drawing/2014/main" val="10001"/>
                  </a:ext>
                </a:extLst>
              </a:tr>
              <a:tr h="594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Complaints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nchor="ctr"/>
                </a:tc>
                <a:tc>
                  <a:txBody>
                    <a:bodyPr/>
                    <a:lstStyle/>
                    <a:p>
                      <a:pPr algn="ctr"/>
                      <a:r>
                        <a:rPr lang="en-US" sz="1600" b="0" dirty="0">
                          <a:latin typeface="+mn-lt"/>
                        </a:rPr>
                        <a:t>328</a:t>
                      </a:r>
                      <a:endParaRPr lang="en-US" sz="1600" b="1" dirty="0">
                        <a:latin typeface="Calibri" panose="020F0502020204030204" pitchFamily="34" charset="0"/>
                      </a:endParaRPr>
                    </a:p>
                  </a:txBody>
                  <a:tcPr anchor="ctr"/>
                </a:tc>
                <a:extLst>
                  <a:ext uri="{0D108BD9-81ED-4DB2-BD59-A6C34878D82A}">
                    <a16:rowId xmlns="" xmlns:a16="http://schemas.microsoft.com/office/drawing/2014/main" val="10003"/>
                  </a:ext>
                </a:extLst>
              </a:tr>
            </a:tbl>
          </a:graphicData>
        </a:graphic>
      </p:graphicFrame>
      <p:sp>
        <p:nvSpPr>
          <p:cNvPr id="4" name="TextBox 3"/>
          <p:cNvSpPr txBox="1"/>
          <p:nvPr/>
        </p:nvSpPr>
        <p:spPr>
          <a:xfrm>
            <a:off x="1086160" y="4521429"/>
            <a:ext cx="5543242" cy="646331"/>
          </a:xfrm>
          <a:prstGeom prst="rect">
            <a:avLst/>
          </a:prstGeom>
          <a:noFill/>
        </p:spPr>
        <p:txBody>
          <a:bodyPr wrap="square" rtlCol="0">
            <a:spAutoFit/>
          </a:bodyPr>
          <a:lstStyle/>
          <a:p>
            <a:r>
              <a:rPr lang="en-US" sz="1200" dirty="0">
                <a:latin typeface="Calibri" panose="020F0502020204030204" pitchFamily="34" charset="0"/>
              </a:rPr>
              <a:t>Note:   The total exceeds the combined number of inquiries and complaints by 8 as</a:t>
            </a:r>
          </a:p>
          <a:p>
            <a:r>
              <a:rPr lang="en-US" sz="1200" dirty="0">
                <a:latin typeface="Calibri" panose="020F0502020204030204" pitchFamily="34" charset="0"/>
              </a:rPr>
              <a:t>             a single contact may ask one or more questions as well as have one or more     </a:t>
            </a:r>
          </a:p>
          <a:p>
            <a:r>
              <a:rPr lang="en-US" sz="1200" dirty="0">
                <a:latin typeface="Calibri" panose="020F0502020204030204" pitchFamily="34" charset="0"/>
              </a:rPr>
              <a:t>             complaints.</a:t>
            </a:r>
          </a:p>
        </p:txBody>
      </p:sp>
      <p:pic>
        <p:nvPicPr>
          <p:cNvPr id="7" name="Picture 6"/>
          <p:cNvPicPr>
            <a:picLocks noChangeAspect="1"/>
          </p:cNvPicPr>
          <p:nvPr/>
        </p:nvPicPr>
        <p:blipFill>
          <a:blip r:embed="rId2"/>
          <a:stretch>
            <a:fillRect/>
          </a:stretch>
        </p:blipFill>
        <p:spPr>
          <a:xfrm>
            <a:off x="420527" y="1318503"/>
            <a:ext cx="521178" cy="514443"/>
          </a:xfrm>
          <a:prstGeom prst="rect">
            <a:avLst/>
          </a:prstGeom>
        </p:spPr>
      </p:pic>
      <p:sp>
        <p:nvSpPr>
          <p:cNvPr id="8" name="Title 1"/>
          <p:cNvSpPr txBox="1">
            <a:spLocks/>
          </p:cNvSpPr>
          <p:nvPr/>
        </p:nvSpPr>
        <p:spPr>
          <a:xfrm>
            <a:off x="5177117" y="3864543"/>
            <a:ext cx="1452284" cy="6568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000" dirty="0">
                <a:latin typeface="Calibri" panose="020F0502020204030204" pitchFamily="34" charset="0"/>
              </a:rPr>
              <a:t>(4/14-8/16)</a:t>
            </a:r>
          </a:p>
        </p:txBody>
      </p:sp>
    </p:spTree>
    <p:extLst>
      <p:ext uri="{BB962C8B-B14F-4D97-AF65-F5344CB8AC3E}">
        <p14:creationId xmlns:p14="http://schemas.microsoft.com/office/powerpoint/2010/main" val="206607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16" y="865877"/>
            <a:ext cx="6006353" cy="656886"/>
          </a:xfrm>
        </p:spPr>
        <p:txBody>
          <a:bodyPr>
            <a:normAutofit/>
          </a:bodyPr>
          <a:lstStyle/>
          <a:p>
            <a:pPr algn="ctr"/>
            <a:r>
              <a:rPr lang="en-US" sz="3200" dirty="0">
                <a:latin typeface="Calibri" panose="020F0502020204030204" pitchFamily="34" charset="0"/>
              </a:rPr>
              <a:t>Principal </a:t>
            </a:r>
            <a:r>
              <a:rPr lang="en-US" sz="3200" b="1" dirty="0">
                <a:solidFill>
                  <a:schemeClr val="accent1">
                    <a:lumMod val="75000"/>
                  </a:schemeClr>
                </a:solidFill>
                <a:latin typeface="Calibri" panose="020F0502020204030204" pitchFamily="34" charset="0"/>
              </a:rPr>
              <a:t>Inquiry</a:t>
            </a:r>
            <a:r>
              <a:rPr lang="en-US" sz="3200" dirty="0">
                <a:latin typeface="Calibri" panose="020F0502020204030204" pitchFamily="34" charset="0"/>
              </a:rPr>
              <a:t> Themes</a:t>
            </a:r>
            <a:endParaRPr lang="en-US" sz="1800"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3739566"/>
              </p:ext>
            </p:extLst>
          </p:nvPr>
        </p:nvGraphicFramePr>
        <p:xfrm>
          <a:off x="584614" y="1688490"/>
          <a:ext cx="6623010" cy="3382070"/>
        </p:xfrm>
        <a:graphic>
          <a:graphicData uri="http://schemas.openxmlformats.org/drawingml/2006/table">
            <a:tbl>
              <a:tblPr firstRow="1" bandRow="1">
                <a:tableStyleId>{21E4AEA4-8DFA-4A89-87EB-49C32662AFE0}</a:tableStyleId>
              </a:tblPr>
              <a:tblGrid>
                <a:gridCol w="5206586">
                  <a:extLst>
                    <a:ext uri="{9D8B030D-6E8A-4147-A177-3AD203B41FA5}">
                      <a16:colId xmlns="" xmlns:a16="http://schemas.microsoft.com/office/drawing/2014/main" val="20000"/>
                    </a:ext>
                  </a:extLst>
                </a:gridCol>
                <a:gridCol w="1416424">
                  <a:extLst>
                    <a:ext uri="{9D8B030D-6E8A-4147-A177-3AD203B41FA5}">
                      <a16:colId xmlns="" xmlns:a16="http://schemas.microsoft.com/office/drawing/2014/main" val="20003"/>
                    </a:ext>
                  </a:extLst>
                </a:gridCol>
              </a:tblGrid>
              <a:tr h="618289">
                <a:tc>
                  <a:txBody>
                    <a:bodyPr/>
                    <a:lstStyle/>
                    <a:p>
                      <a:r>
                        <a:rPr lang="en-US" sz="1600" dirty="0"/>
                        <a:t>     </a:t>
                      </a:r>
                      <a:r>
                        <a:rPr lang="en-US" sz="1600" spc="100" baseline="0" dirty="0"/>
                        <a:t>Theme</a:t>
                      </a:r>
                      <a:endParaRPr lang="en-US" sz="1600" b="0" spc="100" baseline="0" dirty="0">
                        <a:solidFill>
                          <a:schemeClr val="bg1"/>
                        </a:solidFill>
                        <a:latin typeface="Calibri" panose="020F0502020204030204" pitchFamily="34" charset="0"/>
                      </a:endParaRPr>
                    </a:p>
                  </a:txBody>
                  <a:tcPr anchor="ctr"/>
                </a:tc>
                <a:tc>
                  <a:txBody>
                    <a:bodyPr/>
                    <a:lstStyle/>
                    <a:p>
                      <a:pPr algn="ctr"/>
                      <a:r>
                        <a:rPr lang="en-US" sz="1600" b="1" dirty="0">
                          <a:solidFill>
                            <a:schemeClr val="lt1"/>
                          </a:solidFill>
                          <a:latin typeface="+mn-lt"/>
                        </a:rPr>
                        <a:t>890</a:t>
                      </a:r>
                      <a:endParaRPr lang="en-US" sz="1600" b="0" dirty="0">
                        <a:solidFill>
                          <a:srgbClr val="FF0000"/>
                        </a:solidFill>
                        <a:latin typeface="Calibri" panose="020F0502020204030204" pitchFamily="34" charset="0"/>
                      </a:endParaRPr>
                    </a:p>
                  </a:txBody>
                  <a:tcPr anchor="ctr"/>
                </a:tc>
                <a:extLst>
                  <a:ext uri="{0D108BD9-81ED-4DB2-BD59-A6C34878D82A}">
                    <a16:rowId xmlns="" xmlns:a16="http://schemas.microsoft.com/office/drawing/2014/main" val="10000"/>
                  </a:ext>
                </a:extLst>
              </a:tr>
              <a:tr h="3948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     Benefits/Access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nchor="ctr"/>
                </a:tc>
                <a:tc>
                  <a:txBody>
                    <a:bodyPr/>
                    <a:lstStyle/>
                    <a:p>
                      <a:pPr algn="ctr"/>
                      <a:r>
                        <a:rPr lang="en-US" sz="1600" b="0" dirty="0">
                          <a:latin typeface="+mn-lt"/>
                        </a:rPr>
                        <a:t>646</a:t>
                      </a:r>
                      <a:endParaRPr lang="en-US" sz="1600" b="1" dirty="0">
                        <a:latin typeface="Calibri" panose="020F0502020204030204" pitchFamily="34" charset="0"/>
                      </a:endParaRPr>
                    </a:p>
                  </a:txBody>
                  <a:tcPr anchor="ctr"/>
                </a:tc>
                <a:extLst>
                  <a:ext uri="{0D108BD9-81ED-4DB2-BD59-A6C34878D82A}">
                    <a16:rowId xmlns="" xmlns:a16="http://schemas.microsoft.com/office/drawing/2014/main" val="10005"/>
                  </a:ext>
                </a:extLst>
              </a:tr>
              <a:tr h="3462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     Sub-themes: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Benefits Coverage</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Plan Geographic Availability</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Pharmacy/Provider Accessibility or </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none" strike="noStrike" kern="1200" cap="none" spc="0" normalizeH="0" baseline="0" noProof="0" dirty="0">
                          <a:ln>
                            <a:noFill/>
                          </a:ln>
                          <a:effectLst/>
                          <a:uLnTx/>
                          <a:uFillTx/>
                        </a:rPr>
                        <a:t>      Medication Availability</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Quality of Care/Clinical Issues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endParaRPr lang="en-US" sz="1600" dirty="0"/>
                    </a:p>
                    <a:p>
                      <a:pPr algn="ctr"/>
                      <a:r>
                        <a:rPr lang="en-US" sz="1600" dirty="0"/>
                        <a:t>202</a:t>
                      </a:r>
                    </a:p>
                    <a:p>
                      <a:pPr algn="ctr"/>
                      <a:r>
                        <a:rPr lang="en-US" sz="1600" dirty="0"/>
                        <a:t>67</a:t>
                      </a:r>
                    </a:p>
                    <a:p>
                      <a:pPr algn="ctr"/>
                      <a:endParaRPr lang="en-US" sz="1600" dirty="0"/>
                    </a:p>
                    <a:p>
                      <a:pPr algn="ctr"/>
                      <a:r>
                        <a:rPr lang="en-US" sz="1600" dirty="0"/>
                        <a:t>46</a:t>
                      </a:r>
                    </a:p>
                    <a:p>
                      <a:pPr algn="ctr"/>
                      <a:r>
                        <a:rPr lang="en-US" sz="1600" dirty="0">
                          <a:solidFill>
                            <a:schemeClr val="dk1"/>
                          </a:solidFill>
                          <a:latin typeface="+mn-lt"/>
                        </a:rPr>
                        <a:t>29</a:t>
                      </a:r>
                      <a:endParaRPr lang="en-US" sz="1600" dirty="0">
                        <a:solidFill>
                          <a:schemeClr val="tx1">
                            <a:lumMod val="50000"/>
                            <a:lumOff val="50000"/>
                          </a:schemeClr>
                        </a:solidFill>
                        <a:latin typeface="Calibri" panose="020F0502020204030204" pitchFamily="34" charset="0"/>
                      </a:endParaRPr>
                    </a:p>
                  </a:txBody>
                  <a:tcPr/>
                </a:tc>
                <a:extLst>
                  <a:ext uri="{0D108BD9-81ED-4DB2-BD59-A6C34878D82A}">
                    <a16:rowId xmlns="" xmlns:a16="http://schemas.microsoft.com/office/drawing/2014/main" val="10009"/>
                  </a:ext>
                </a:extLst>
              </a:tr>
              <a:tr h="346263">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Enrollment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b="0" dirty="0">
                          <a:latin typeface="+mn-lt"/>
                        </a:rPr>
                        <a:t>248</a:t>
                      </a:r>
                      <a:endParaRPr lang="en-US" sz="1600" b="1" dirty="0">
                        <a:latin typeface="Calibri" panose="020F0502020204030204" pitchFamily="34" charset="0"/>
                      </a:endParaRPr>
                    </a:p>
                  </a:txBody>
                  <a:tcPr/>
                </a:tc>
                <a:extLst>
                  <a:ext uri="{0D108BD9-81ED-4DB2-BD59-A6C34878D82A}">
                    <a16:rowId xmlns="" xmlns:a16="http://schemas.microsoft.com/office/drawing/2014/main" val="351781298"/>
                  </a:ext>
                </a:extLst>
              </a:tr>
              <a:tr h="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endParaRPr lang="en-US" sz="200" dirty="0">
                        <a:latin typeface="Calibri" panose="020F0502020204030204" pitchFamily="34" charset="0"/>
                      </a:endParaRPr>
                    </a:p>
                  </a:txBody>
                  <a:tcPr/>
                </a:tc>
                <a:extLst>
                  <a:ext uri="{0D108BD9-81ED-4DB2-BD59-A6C34878D82A}">
                    <a16:rowId xmlns="" xmlns:a16="http://schemas.microsoft.com/office/drawing/2014/main" val="1750690557"/>
                  </a:ext>
                </a:extLst>
              </a:tr>
              <a:tr h="346263">
                <a:tc>
                  <a:txBody>
                    <a:bodyPr/>
                    <a:lstStyle/>
                    <a:p>
                      <a:pPr marL="633413" indent="-285750"/>
                      <a:r>
                        <a:rPr lang="en-US" sz="1600" baseline="0" dirty="0"/>
                        <a:t>Eligibility</a:t>
                      </a:r>
                      <a:endParaRPr lang="en-US" sz="1600" dirty="0">
                        <a:latin typeface="Calibri" panose="020F0502020204030204" pitchFamily="34" charset="0"/>
                      </a:endParaRPr>
                    </a:p>
                  </a:txBody>
                  <a:tcPr/>
                </a:tc>
                <a:tc>
                  <a:txBody>
                    <a:bodyPr/>
                    <a:lstStyle/>
                    <a:p>
                      <a:pPr algn="ctr"/>
                      <a:r>
                        <a:rPr lang="en-US" sz="1600" b="0" dirty="0">
                          <a:latin typeface="+mn-lt"/>
                        </a:rPr>
                        <a:t>261</a:t>
                      </a:r>
                      <a:endParaRPr lang="en-US" sz="1600" b="1" dirty="0">
                        <a:latin typeface="Calibri" panose="020F0502020204030204" pitchFamily="34" charset="0"/>
                      </a:endParaRPr>
                    </a:p>
                  </a:txBody>
                  <a:tcPr/>
                </a:tc>
                <a:extLst>
                  <a:ext uri="{0D108BD9-81ED-4DB2-BD59-A6C34878D82A}">
                    <a16:rowId xmlns="" xmlns:a16="http://schemas.microsoft.com/office/drawing/2014/main" val="2284411523"/>
                  </a:ext>
                </a:extLst>
              </a:tr>
            </a:tbl>
          </a:graphicData>
        </a:graphic>
      </p:graphicFrame>
      <p:sp>
        <p:nvSpPr>
          <p:cNvPr id="4" name="TextBox 3"/>
          <p:cNvSpPr txBox="1"/>
          <p:nvPr/>
        </p:nvSpPr>
        <p:spPr>
          <a:xfrm>
            <a:off x="785980" y="5137405"/>
            <a:ext cx="7115439" cy="307777"/>
          </a:xfrm>
          <a:prstGeom prst="rect">
            <a:avLst/>
          </a:prstGeom>
          <a:noFill/>
        </p:spPr>
        <p:txBody>
          <a:bodyPr wrap="square" rtlCol="0">
            <a:spAutoFit/>
          </a:bodyPr>
          <a:lstStyle/>
          <a:p>
            <a:r>
              <a:rPr lang="en-US" sz="1400" dirty="0">
                <a:latin typeface="Calibri" panose="020F0502020204030204" pitchFamily="34" charset="0"/>
              </a:rPr>
              <a:t>Note: A single contact may present multiple inquiries</a:t>
            </a:r>
          </a:p>
        </p:txBody>
      </p:sp>
      <p:sp>
        <p:nvSpPr>
          <p:cNvPr id="8" name="Title 1"/>
          <p:cNvSpPr txBox="1">
            <a:spLocks/>
          </p:cNvSpPr>
          <p:nvPr/>
        </p:nvSpPr>
        <p:spPr>
          <a:xfrm>
            <a:off x="5755340" y="4962851"/>
            <a:ext cx="1452284" cy="6568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000" dirty="0">
                <a:latin typeface="Calibri" panose="020F0502020204030204" pitchFamily="34" charset="0"/>
              </a:rPr>
              <a:t>(4/14-8/16)</a:t>
            </a:r>
          </a:p>
        </p:txBody>
      </p:sp>
      <p:pic>
        <p:nvPicPr>
          <p:cNvPr id="9" name="Picture 8"/>
          <p:cNvPicPr>
            <a:picLocks noChangeAspect="1"/>
          </p:cNvPicPr>
          <p:nvPr/>
        </p:nvPicPr>
        <p:blipFill>
          <a:blip r:embed="rId3"/>
          <a:stretch>
            <a:fillRect/>
          </a:stretch>
        </p:blipFill>
        <p:spPr>
          <a:xfrm>
            <a:off x="420527" y="873330"/>
            <a:ext cx="521178" cy="514443"/>
          </a:xfrm>
          <a:prstGeom prst="rect">
            <a:avLst/>
          </a:prstGeom>
        </p:spPr>
      </p:pic>
    </p:spTree>
    <p:extLst>
      <p:ext uri="{BB962C8B-B14F-4D97-AF65-F5344CB8AC3E}">
        <p14:creationId xmlns:p14="http://schemas.microsoft.com/office/powerpoint/2010/main" val="317602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18" y="431652"/>
            <a:ext cx="5145741" cy="656886"/>
          </a:xfrm>
        </p:spPr>
        <p:txBody>
          <a:bodyPr>
            <a:normAutofit/>
          </a:bodyPr>
          <a:lstStyle/>
          <a:p>
            <a:pPr algn="ctr"/>
            <a:r>
              <a:rPr lang="en-US" sz="3200" dirty="0">
                <a:latin typeface="Calibri" panose="020F0502020204030204" pitchFamily="34" charset="0"/>
              </a:rPr>
              <a:t>Principal </a:t>
            </a:r>
            <a:r>
              <a:rPr lang="en-US" sz="3200" b="1" dirty="0">
                <a:solidFill>
                  <a:schemeClr val="accent1">
                    <a:lumMod val="75000"/>
                  </a:schemeClr>
                </a:solidFill>
                <a:latin typeface="Calibri" panose="020F0502020204030204" pitchFamily="34" charset="0"/>
              </a:rPr>
              <a:t>Complaint</a:t>
            </a:r>
            <a:r>
              <a:rPr lang="en-US" sz="3200" dirty="0">
                <a:latin typeface="Calibri" panose="020F0502020204030204" pitchFamily="34" charset="0"/>
              </a:rPr>
              <a:t> Themes </a:t>
            </a:r>
            <a:endParaRPr lang="en-US" sz="1800"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3974451"/>
              </p:ext>
            </p:extLst>
          </p:nvPr>
        </p:nvGraphicFramePr>
        <p:xfrm>
          <a:off x="718368" y="1242157"/>
          <a:ext cx="6581113" cy="4869801"/>
        </p:xfrm>
        <a:graphic>
          <a:graphicData uri="http://schemas.openxmlformats.org/drawingml/2006/table">
            <a:tbl>
              <a:tblPr firstRow="1" bandRow="1">
                <a:tableStyleId>{5C22544A-7EE6-4342-B048-85BDC9FD1C3A}</a:tableStyleId>
              </a:tblPr>
              <a:tblGrid>
                <a:gridCol w="5028528">
                  <a:extLst>
                    <a:ext uri="{9D8B030D-6E8A-4147-A177-3AD203B41FA5}">
                      <a16:colId xmlns="" xmlns:a16="http://schemas.microsoft.com/office/drawing/2014/main" val="20000"/>
                    </a:ext>
                  </a:extLst>
                </a:gridCol>
                <a:gridCol w="1552585">
                  <a:extLst>
                    <a:ext uri="{9D8B030D-6E8A-4147-A177-3AD203B41FA5}">
                      <a16:colId xmlns="" xmlns:a16="http://schemas.microsoft.com/office/drawing/2014/main" val="20003"/>
                    </a:ext>
                  </a:extLst>
                </a:gridCol>
              </a:tblGrid>
              <a:tr h="573637">
                <a:tc>
                  <a:txBody>
                    <a:bodyPr/>
                    <a:lstStyle/>
                    <a:p>
                      <a:pPr marL="633413" indent="-285750">
                        <a:tabLst/>
                      </a:pPr>
                      <a:r>
                        <a:rPr lang="en-US" sz="1600" spc="100" baseline="0" dirty="0"/>
                        <a:t>Theme</a:t>
                      </a:r>
                      <a:endParaRPr lang="en-US" sz="1600" b="0" spc="100" baseline="0" dirty="0">
                        <a:latin typeface="Calibri" panose="020F0502020204030204" pitchFamily="34" charset="0"/>
                      </a:endParaRPr>
                    </a:p>
                  </a:txBody>
                  <a:tcPr anchor="ctr"/>
                </a:tc>
                <a:tc>
                  <a:txBody>
                    <a:bodyPr/>
                    <a:lstStyle/>
                    <a:p>
                      <a:pPr algn="ctr"/>
                      <a:r>
                        <a:rPr lang="en-US" sz="1600" b="1" dirty="0">
                          <a:latin typeface="+mn-lt"/>
                        </a:rPr>
                        <a:t>328</a:t>
                      </a:r>
                      <a:endParaRPr lang="en-US" sz="1600" b="0" dirty="0">
                        <a:latin typeface="Calibri" panose="020F0502020204030204" pitchFamily="34" charset="0"/>
                      </a:endParaRPr>
                    </a:p>
                  </a:txBody>
                  <a:tcPr anchor="ctr"/>
                </a:tc>
                <a:extLst>
                  <a:ext uri="{0D108BD9-81ED-4DB2-BD59-A6C34878D82A}">
                    <a16:rowId xmlns="" xmlns:a16="http://schemas.microsoft.com/office/drawing/2014/main" val="10000"/>
                  </a:ext>
                </a:extLst>
              </a:tr>
              <a:tr h="332106">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Benefits/Access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b="0" dirty="0">
                          <a:latin typeface="+mn-lt"/>
                        </a:rPr>
                        <a:t>319</a:t>
                      </a:r>
                      <a:endParaRPr lang="en-US" sz="1600" b="1" dirty="0">
                        <a:latin typeface="Calibri" panose="020F0502020204030204" pitchFamily="34" charset="0"/>
                      </a:endParaRPr>
                    </a:p>
                  </a:txBody>
                  <a:tcPr/>
                </a:tc>
                <a:extLst>
                  <a:ext uri="{0D108BD9-81ED-4DB2-BD59-A6C34878D82A}">
                    <a16:rowId xmlns="" xmlns:a16="http://schemas.microsoft.com/office/drawing/2014/main" val="10001"/>
                  </a:ext>
                </a:extLst>
              </a:tr>
              <a:tr h="1152637">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u="none" strike="noStrike" kern="1200" cap="none" spc="0" normalizeH="0" baseline="0" noProof="0" dirty="0">
                        <a:ln>
                          <a:noFill/>
                        </a:ln>
                        <a:effectLst/>
                        <a:uLnTx/>
                        <a:uFillTx/>
                      </a:endParaRP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none" strike="noStrike" kern="1200" cap="none" spc="0" normalizeH="0" baseline="0" noProof="0" dirty="0">
                          <a:ln>
                            <a:noFill/>
                          </a:ln>
                          <a:effectLst/>
                          <a:uLnTx/>
                          <a:uFillTx/>
                        </a:rPr>
                        <a:t>Sub-themes: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Quality of Care/Clinical Issues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Transportation</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Pharmacy/Provider Accessibility or Medication Availability Issue</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Access to LTSS</a:t>
                      </a:r>
                    </a:p>
                  </a:txBody>
                  <a:tcPr/>
                </a:tc>
                <a:tc>
                  <a:txBody>
                    <a:bodyPr/>
                    <a:lstStyle/>
                    <a:p>
                      <a:pPr algn="ctr"/>
                      <a:endParaRPr lang="en-US" sz="400" dirty="0"/>
                    </a:p>
                    <a:p>
                      <a:pPr algn="ctr"/>
                      <a:endParaRPr lang="en-US" sz="1600" dirty="0"/>
                    </a:p>
                    <a:p>
                      <a:pPr algn="ctr"/>
                      <a:r>
                        <a:rPr lang="en-US" sz="1600" dirty="0"/>
                        <a:t>119</a:t>
                      </a:r>
                    </a:p>
                    <a:p>
                      <a:pPr algn="ctr"/>
                      <a:r>
                        <a:rPr lang="en-US" sz="1600" dirty="0"/>
                        <a:t>46</a:t>
                      </a:r>
                    </a:p>
                    <a:p>
                      <a:pPr algn="ctr"/>
                      <a:endParaRPr lang="en-US" sz="1600" dirty="0"/>
                    </a:p>
                    <a:p>
                      <a:pPr algn="ctr"/>
                      <a:r>
                        <a:rPr lang="en-US" sz="1600" dirty="0"/>
                        <a:t>33</a:t>
                      </a:r>
                    </a:p>
                    <a:p>
                      <a:pPr algn="ctr"/>
                      <a:r>
                        <a:rPr lang="en-US" sz="1600" dirty="0">
                          <a:solidFill>
                            <a:schemeClr val="dk1"/>
                          </a:solidFill>
                        </a:rPr>
                        <a:t>38</a:t>
                      </a:r>
                      <a:endParaRPr lang="en-US" sz="1600" dirty="0">
                        <a:solidFill>
                          <a:schemeClr val="tx1">
                            <a:lumMod val="50000"/>
                            <a:lumOff val="50000"/>
                          </a:schemeClr>
                        </a:solidFill>
                      </a:endParaRPr>
                    </a:p>
                  </a:txBody>
                  <a:tcPr/>
                </a:tc>
                <a:extLst>
                  <a:ext uri="{0D108BD9-81ED-4DB2-BD59-A6C34878D82A}">
                    <a16:rowId xmlns="" xmlns:a16="http://schemas.microsoft.com/office/drawing/2014/main" val="10002"/>
                  </a:ext>
                </a:extLst>
              </a:tr>
              <a:tr h="332106">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Customer Service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b="0" dirty="0">
                          <a:latin typeface="+mn-lt"/>
                        </a:rPr>
                        <a:t>248</a:t>
                      </a:r>
                      <a:endParaRPr lang="en-US" sz="1600" b="1" dirty="0">
                        <a:latin typeface="Calibri" panose="020F0502020204030204" pitchFamily="34" charset="0"/>
                      </a:endParaRPr>
                    </a:p>
                  </a:txBody>
                  <a:tcPr/>
                </a:tc>
                <a:extLst>
                  <a:ext uri="{0D108BD9-81ED-4DB2-BD59-A6C34878D82A}">
                    <a16:rowId xmlns="" xmlns:a16="http://schemas.microsoft.com/office/drawing/2014/main" val="10003"/>
                  </a:ext>
                </a:extLst>
              </a:tr>
              <a:tr h="1372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u="none" strike="noStrike" kern="1200" cap="none" spc="0" normalizeH="0" baseline="0" noProof="0" dirty="0">
                        <a:ln>
                          <a:noFill/>
                        </a:ln>
                        <a:effectLst/>
                        <a:uLnTx/>
                        <a:uFillTx/>
                      </a:endParaRPr>
                    </a:p>
                    <a:p>
                      <a:pPr marL="347663"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none" strike="noStrike" kern="1200" cap="none" spc="0" normalizeH="0" baseline="0" noProof="0" dirty="0">
                          <a:ln>
                            <a:noFill/>
                          </a:ln>
                          <a:effectLst/>
                          <a:uLnTx/>
                          <a:uFillTx/>
                        </a:rPr>
                        <a:t>Sub-themes: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Interaction with Care Team</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Sponsor/Plan/Pharmacy gave poor or rude customer service</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OC Plan Member Services Center</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Appointment Scheduling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endParaRPr lang="en-US" sz="400" dirty="0"/>
                    </a:p>
                    <a:p>
                      <a:pPr algn="ctr"/>
                      <a:endParaRPr lang="en-US" sz="1600" dirty="0"/>
                    </a:p>
                    <a:p>
                      <a:pPr algn="ctr"/>
                      <a:r>
                        <a:rPr lang="en-US" sz="1600" dirty="0"/>
                        <a:t>103</a:t>
                      </a:r>
                    </a:p>
                    <a:p>
                      <a:pPr algn="ctr"/>
                      <a:endParaRPr lang="en-US" sz="1600" dirty="0"/>
                    </a:p>
                    <a:p>
                      <a:pPr algn="ctr"/>
                      <a:r>
                        <a:rPr lang="en-US" sz="1600" dirty="0"/>
                        <a:t>56</a:t>
                      </a:r>
                    </a:p>
                    <a:p>
                      <a:pPr algn="ctr"/>
                      <a:r>
                        <a:rPr lang="en-US" sz="1600" dirty="0"/>
                        <a:t>59</a:t>
                      </a:r>
                    </a:p>
                    <a:p>
                      <a:pPr algn="ctr"/>
                      <a:r>
                        <a:rPr lang="en-US" sz="1600" dirty="0">
                          <a:solidFill>
                            <a:schemeClr val="dk1"/>
                          </a:solidFill>
                          <a:latin typeface="+mn-lt"/>
                        </a:rPr>
                        <a:t>30</a:t>
                      </a:r>
                      <a:endParaRPr lang="en-US" sz="1600" dirty="0">
                        <a:solidFill>
                          <a:schemeClr val="tx1">
                            <a:lumMod val="50000"/>
                            <a:lumOff val="50000"/>
                          </a:schemeClr>
                        </a:solidFill>
                        <a:latin typeface="Calibri" panose="020F0502020204030204" pitchFamily="34" charset="0"/>
                      </a:endParaRPr>
                    </a:p>
                  </a:txBody>
                  <a:tcPr/>
                </a:tc>
                <a:extLst>
                  <a:ext uri="{0D108BD9-81ED-4DB2-BD59-A6C34878D82A}">
                    <a16:rowId xmlns="" xmlns:a16="http://schemas.microsoft.com/office/drawing/2014/main" val="10004"/>
                  </a:ext>
                </a:extLst>
              </a:tr>
              <a:tr h="3947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     Payment/Claims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b="0" dirty="0">
                          <a:latin typeface="+mn-lt"/>
                        </a:rPr>
                        <a:t>52</a:t>
                      </a:r>
                      <a:endParaRPr lang="en-US" sz="1600" b="1" dirty="0">
                        <a:latin typeface="Calibri" panose="020F0502020204030204" pitchFamily="34" charset="0"/>
                      </a:endParaRPr>
                    </a:p>
                  </a:txBody>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906803" y="6219738"/>
            <a:ext cx="7115439" cy="307777"/>
          </a:xfrm>
          <a:prstGeom prst="rect">
            <a:avLst/>
          </a:prstGeom>
          <a:noFill/>
        </p:spPr>
        <p:txBody>
          <a:bodyPr wrap="square" rtlCol="0">
            <a:spAutoFit/>
          </a:bodyPr>
          <a:lstStyle/>
          <a:p>
            <a:r>
              <a:rPr lang="en-US" sz="1400" dirty="0">
                <a:latin typeface="Calibri" panose="020F0502020204030204" pitchFamily="34" charset="0"/>
              </a:rPr>
              <a:t>Note: A single contact may present multiple complaints</a:t>
            </a:r>
          </a:p>
        </p:txBody>
      </p:sp>
      <p:sp>
        <p:nvSpPr>
          <p:cNvPr id="7" name="Title 1"/>
          <p:cNvSpPr txBox="1">
            <a:spLocks/>
          </p:cNvSpPr>
          <p:nvPr/>
        </p:nvSpPr>
        <p:spPr>
          <a:xfrm>
            <a:off x="5559136" y="6069248"/>
            <a:ext cx="1558840" cy="6568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000" dirty="0">
                <a:latin typeface="Calibri" panose="020F0502020204030204" pitchFamily="34" charset="0"/>
              </a:rPr>
              <a:t>(4/14-8/16)</a:t>
            </a:r>
          </a:p>
        </p:txBody>
      </p:sp>
      <p:pic>
        <p:nvPicPr>
          <p:cNvPr id="8" name="Picture 7"/>
          <p:cNvPicPr>
            <a:picLocks noChangeAspect="1"/>
          </p:cNvPicPr>
          <p:nvPr/>
        </p:nvPicPr>
        <p:blipFill>
          <a:blip r:embed="rId3"/>
          <a:stretch>
            <a:fillRect/>
          </a:stretch>
        </p:blipFill>
        <p:spPr>
          <a:xfrm>
            <a:off x="420527" y="464258"/>
            <a:ext cx="521178" cy="514443"/>
          </a:xfrm>
          <a:prstGeom prst="rect">
            <a:avLst/>
          </a:prstGeom>
        </p:spPr>
      </p:pic>
    </p:spTree>
    <p:extLst>
      <p:ext uri="{BB962C8B-B14F-4D97-AF65-F5344CB8AC3E}">
        <p14:creationId xmlns:p14="http://schemas.microsoft.com/office/powerpoint/2010/main" val="26904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389" y="1295433"/>
            <a:ext cx="6347713" cy="1320800"/>
          </a:xfrm>
        </p:spPr>
        <p:txBody>
          <a:bodyPr>
            <a:normAutofit/>
          </a:bodyPr>
          <a:lstStyle/>
          <a:p>
            <a:pPr algn="ctr"/>
            <a:r>
              <a:rPr lang="en-US" dirty="0"/>
              <a:t>Top </a:t>
            </a:r>
            <a:r>
              <a:rPr lang="en-US" b="1" dirty="0">
                <a:solidFill>
                  <a:schemeClr val="accent1">
                    <a:lumMod val="75000"/>
                  </a:schemeClr>
                </a:solidFill>
              </a:rPr>
              <a:t>3</a:t>
            </a:r>
            <a:r>
              <a:rPr lang="en-US" dirty="0"/>
              <a:t> issues </a:t>
            </a:r>
            <a:br>
              <a:rPr lang="en-US" dirty="0"/>
            </a:br>
            <a:r>
              <a:rPr lang="en-US" dirty="0"/>
              <a:t>during the </a:t>
            </a:r>
            <a:r>
              <a:rPr lang="en-US" b="1" dirty="0">
                <a:solidFill>
                  <a:schemeClr val="accent2">
                    <a:lumMod val="75000"/>
                  </a:schemeClr>
                </a:solidFill>
              </a:rPr>
              <a:t>past two years</a:t>
            </a:r>
          </a:p>
        </p:txBody>
      </p:sp>
      <p:sp>
        <p:nvSpPr>
          <p:cNvPr id="3" name="Content Placeholder 2"/>
          <p:cNvSpPr>
            <a:spLocks noGrp="1"/>
          </p:cNvSpPr>
          <p:nvPr>
            <p:ph idx="1"/>
          </p:nvPr>
        </p:nvSpPr>
        <p:spPr>
          <a:xfrm>
            <a:off x="910388" y="2906547"/>
            <a:ext cx="6347714" cy="2158747"/>
          </a:xfrm>
        </p:spPr>
        <p:txBody>
          <a:bodyPr/>
          <a:lstStyle/>
          <a:p>
            <a:r>
              <a:rPr lang="en-US" sz="2400" dirty="0"/>
              <a:t>Quality of Care/Clinical Issues</a:t>
            </a:r>
          </a:p>
          <a:p>
            <a:r>
              <a:rPr lang="en-US" sz="2400" dirty="0"/>
              <a:t>Interaction with Care Team</a:t>
            </a:r>
          </a:p>
          <a:p>
            <a:r>
              <a:rPr lang="en-US" sz="2400" dirty="0"/>
              <a:t>Sponsor/Plan/Pharmacy gave poor or rude customer service</a:t>
            </a:r>
          </a:p>
          <a:p>
            <a:endParaRPr lang="en-US" dirty="0"/>
          </a:p>
          <a:p>
            <a:endParaRPr lang="en-US" dirty="0"/>
          </a:p>
        </p:txBody>
      </p:sp>
      <p:pic>
        <p:nvPicPr>
          <p:cNvPr id="4" name="Picture 3"/>
          <p:cNvPicPr>
            <a:picLocks noChangeAspect="1"/>
          </p:cNvPicPr>
          <p:nvPr/>
        </p:nvPicPr>
        <p:blipFill>
          <a:blip r:embed="rId2">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Lst>
          </a:blip>
          <a:stretch>
            <a:fillRect/>
          </a:stretch>
        </p:blipFill>
        <p:spPr>
          <a:xfrm>
            <a:off x="-884008" y="-799083"/>
            <a:ext cx="2865472" cy="2828443"/>
          </a:xfrm>
          <a:prstGeom prst="rect">
            <a:avLst/>
          </a:prstGeom>
        </p:spPr>
      </p:pic>
    </p:spTree>
    <p:extLst>
      <p:ext uri="{BB962C8B-B14F-4D97-AF65-F5344CB8AC3E}">
        <p14:creationId xmlns:p14="http://schemas.microsoft.com/office/powerpoint/2010/main" val="13321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84008" y="-799083"/>
            <a:ext cx="2865472" cy="2828443"/>
          </a:xfrm>
          <a:prstGeom prst="rect">
            <a:avLst/>
          </a:prstGeom>
        </p:spPr>
      </p:pic>
      <p:sp>
        <p:nvSpPr>
          <p:cNvPr id="3" name="Content Placeholder 2"/>
          <p:cNvSpPr>
            <a:spLocks noGrp="1"/>
          </p:cNvSpPr>
          <p:nvPr>
            <p:ph idx="1"/>
          </p:nvPr>
        </p:nvSpPr>
        <p:spPr>
          <a:xfrm>
            <a:off x="531981" y="3301189"/>
            <a:ext cx="6992471" cy="3171808"/>
          </a:xfrm>
        </p:spPr>
        <p:txBody>
          <a:bodyPr>
            <a:noAutofit/>
          </a:bodyPr>
          <a:lstStyle/>
          <a:p>
            <a:r>
              <a:rPr lang="en-US" sz="2000" dirty="0"/>
              <a:t>Utilization of systemic trends data to improve service delivery and outcomes</a:t>
            </a:r>
          </a:p>
          <a:p>
            <a:r>
              <a:rPr lang="en-US" sz="2000" dirty="0"/>
              <a:t>IC Subgroup recommendations re: assuring effective communications in One Care messaging</a:t>
            </a:r>
          </a:p>
          <a:p>
            <a:endParaRPr lang="en-US" sz="1600" i="1" dirty="0"/>
          </a:p>
        </p:txBody>
      </p:sp>
      <p:sp>
        <p:nvSpPr>
          <p:cNvPr id="4" name="Title 1"/>
          <p:cNvSpPr>
            <a:spLocks noGrp="1"/>
          </p:cNvSpPr>
          <p:nvPr>
            <p:ph type="title"/>
          </p:nvPr>
        </p:nvSpPr>
        <p:spPr>
          <a:xfrm>
            <a:off x="997678" y="1629681"/>
            <a:ext cx="6992471" cy="1021976"/>
          </a:xfrm>
        </p:spPr>
        <p:txBody>
          <a:bodyPr>
            <a:noAutofit/>
          </a:bodyPr>
          <a:lstStyle/>
          <a:p>
            <a:pPr algn="ctr"/>
            <a:r>
              <a:rPr lang="en-US" sz="3200" b="1" dirty="0">
                <a:solidFill>
                  <a:schemeClr val="accent6"/>
                </a:solidFill>
              </a:rPr>
              <a:t>OCO</a:t>
            </a:r>
            <a:r>
              <a:rPr lang="en-US" sz="3200" dirty="0"/>
              <a:t> </a:t>
            </a:r>
            <a:r>
              <a:rPr lang="en-US" sz="3200" b="1" dirty="0">
                <a:solidFill>
                  <a:schemeClr val="accent4"/>
                </a:solidFill>
              </a:rPr>
              <a:t>Recommendations</a:t>
            </a:r>
            <a:r>
              <a:rPr lang="en-US" sz="3200" dirty="0"/>
              <a:t/>
            </a:r>
            <a:br>
              <a:rPr lang="en-US" sz="3200" dirty="0"/>
            </a:br>
            <a:r>
              <a:rPr lang="en-US" sz="3200" dirty="0"/>
              <a:t>for</a:t>
            </a:r>
            <a:r>
              <a:rPr lang="en-US" sz="3200" b="1" dirty="0"/>
              <a:t> Implementation Council</a:t>
            </a:r>
            <a:endParaRPr lang="en-US" sz="3200" b="1" dirty="0">
              <a:solidFill>
                <a:srgbClr val="C00000"/>
              </a:solidFill>
            </a:endParaRPr>
          </a:p>
        </p:txBody>
      </p:sp>
    </p:spTree>
    <p:extLst>
      <p:ext uri="{BB962C8B-B14F-4D97-AF65-F5344CB8AC3E}">
        <p14:creationId xmlns:p14="http://schemas.microsoft.com/office/powerpoint/2010/main" val="1466416879"/>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6140</TotalTime>
  <Words>377</Words>
  <Application>Microsoft Office PowerPoint</Application>
  <PresentationFormat>On-screen Show (4:3)</PresentationFormat>
  <Paragraphs>89</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Facet</vt:lpstr>
      <vt:lpstr>PowerPoint Presentation</vt:lpstr>
      <vt:lpstr>OCO value: One Care members</vt:lpstr>
      <vt:lpstr>One Care Beneficiaries Served</vt:lpstr>
      <vt:lpstr>Principal Inquiry Themes</vt:lpstr>
      <vt:lpstr>Principal Complaint Themes </vt:lpstr>
      <vt:lpstr>Top 3 issues  during the past two years</vt:lpstr>
      <vt:lpstr>OCO Recommendations for Implementation Council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Maureen Bingham</dc:creator>
  <cp:lastModifiedBy>Jenna</cp:lastModifiedBy>
  <cp:revision>194</cp:revision>
  <dcterms:created xsi:type="dcterms:W3CDTF">2015-01-29T11:26:30Z</dcterms:created>
  <dcterms:modified xsi:type="dcterms:W3CDTF">2017-10-19T16:05:17Z</dcterms:modified>
</cp:coreProperties>
</file>