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6" r:id="rId3"/>
    <p:sldId id="257" r:id="rId4"/>
    <p:sldId id="303" r:id="rId5"/>
    <p:sldId id="259" r:id="rId6"/>
    <p:sldId id="261" r:id="rId7"/>
    <p:sldId id="287" r:id="rId8"/>
    <p:sldId id="288" r:id="rId9"/>
    <p:sldId id="289" r:id="rId10"/>
    <p:sldId id="290" r:id="rId11"/>
    <p:sldId id="291" r:id="rId12"/>
    <p:sldId id="292" r:id="rId13"/>
    <p:sldId id="293" r:id="rId14"/>
    <p:sldId id="294" r:id="rId15"/>
    <p:sldId id="295" r:id="rId16"/>
    <p:sldId id="297" r:id="rId17"/>
    <p:sldId id="298" r:id="rId18"/>
    <p:sldId id="299" r:id="rId19"/>
    <p:sldId id="300" r:id="rId20"/>
    <p:sldId id="270" r:id="rId21"/>
    <p:sldId id="302" r:id="rId22"/>
    <p:sldId id="269" r:id="rId23"/>
    <p:sldId id="271" r:id="rId24"/>
    <p:sldId id="265" r:id="rId25"/>
    <p:sldId id="306" r:id="rId26"/>
    <p:sldId id="305" r:id="rId27"/>
    <p:sldId id="279" r:id="rId28"/>
    <p:sldId id="278" r:id="rId29"/>
    <p:sldId id="284"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D78FA9-22DE-4049-ACFA-96519C50A932}">
          <p14:sldIdLst>
            <p14:sldId id="256"/>
            <p14:sldId id="257"/>
            <p14:sldId id="303"/>
            <p14:sldId id="259"/>
            <p14:sldId id="261"/>
            <p14:sldId id="287"/>
            <p14:sldId id="288"/>
            <p14:sldId id="289"/>
            <p14:sldId id="290"/>
            <p14:sldId id="291"/>
            <p14:sldId id="292"/>
            <p14:sldId id="293"/>
            <p14:sldId id="294"/>
            <p14:sldId id="295"/>
            <p14:sldId id="297"/>
            <p14:sldId id="298"/>
            <p14:sldId id="299"/>
            <p14:sldId id="300"/>
            <p14:sldId id="270"/>
            <p14:sldId id="302"/>
            <p14:sldId id="269"/>
            <p14:sldId id="271"/>
            <p14:sldId id="265"/>
            <p14:sldId id="306"/>
            <p14:sldId id="305"/>
            <p14:sldId id="279"/>
            <p14:sldId id="278"/>
            <p14:sldId id="28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93136" autoAdjust="0"/>
  </p:normalViewPr>
  <p:slideViewPr>
    <p:cSldViewPr>
      <p:cViewPr varScale="1">
        <p:scale>
          <a:sx n="95" d="100"/>
          <a:sy n="95" d="100"/>
        </p:scale>
        <p:origin x="-360" y="-90"/>
      </p:cViewPr>
      <p:guideLst>
        <p:guide orient="horz" pos="2160"/>
        <p:guide pos="2880"/>
      </p:guideLst>
    </p:cSldViewPr>
  </p:slideViewPr>
  <p:outlineViewPr>
    <p:cViewPr>
      <p:scale>
        <a:sx n="33" d="100"/>
        <a:sy n="33" d="100"/>
      </p:scale>
      <p:origin x="0" y="12786"/>
    </p:cViewPr>
  </p:outlineViewPr>
  <p:notesTextViewPr>
    <p:cViewPr>
      <p:scale>
        <a:sx n="1" d="1"/>
        <a:sy n="1" d="1"/>
      </p:scale>
      <p:origin x="0" y="0"/>
    </p:cViewPr>
  </p:notesTextViewPr>
  <p:notesViewPr>
    <p:cSldViewPr>
      <p:cViewPr varScale="1">
        <p:scale>
          <a:sx n="78" d="100"/>
          <a:sy n="78" d="100"/>
        </p:scale>
        <p:origin x="-3030"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2120"/>
          </a:xfrm>
          <a:prstGeom prst="rect">
            <a:avLst/>
          </a:prstGeom>
        </p:spPr>
        <p:txBody>
          <a:bodyPr vert="horz" lIns="91440" tIns="45720" rIns="91440" bIns="45720" rtlCol="0"/>
          <a:lstStyle>
            <a:lvl1pPr algn="r">
              <a:defRPr sz="1200"/>
            </a:lvl1pPr>
          </a:lstStyle>
          <a:p>
            <a:fld id="{43EE8971-4AB2-4CCB-B8E5-E7A2C4097C2E}" type="datetimeFigureOut">
              <a:rPr lang="en-US" smtClean="0"/>
              <a:t>9/25/2017</a:t>
            </a:fld>
            <a:endParaRPr lang="en-US" dirty="0"/>
          </a:p>
        </p:txBody>
      </p:sp>
      <p:sp>
        <p:nvSpPr>
          <p:cNvPr id="4" name="Footer Placeholder 3"/>
          <p:cNvSpPr>
            <a:spLocks noGrp="1"/>
          </p:cNvSpPr>
          <p:nvPr>
            <p:ph type="ftr" sz="quarter" idx="2"/>
          </p:nvPr>
        </p:nvSpPr>
        <p:spPr>
          <a:xfrm>
            <a:off x="2"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772378"/>
            <a:ext cx="3038475" cy="462120"/>
          </a:xfrm>
          <a:prstGeom prst="rect">
            <a:avLst/>
          </a:prstGeom>
        </p:spPr>
        <p:txBody>
          <a:bodyPr vert="horz" lIns="91440" tIns="45720" rIns="91440" bIns="45720" rtlCol="0" anchor="b"/>
          <a:lstStyle>
            <a:lvl1pPr algn="r">
              <a:defRPr sz="1200"/>
            </a:lvl1pPr>
          </a:lstStyle>
          <a:p>
            <a:fld id="{4B7DA5B1-F970-4300-B6FE-770957894C27}" type="slidenum">
              <a:rPr lang="en-US" smtClean="0"/>
              <a:t>‹#›</a:t>
            </a:fld>
            <a:endParaRPr lang="en-US" dirty="0"/>
          </a:p>
        </p:txBody>
      </p:sp>
    </p:spTree>
    <p:extLst>
      <p:ext uri="{BB962C8B-B14F-4D97-AF65-F5344CB8AC3E}">
        <p14:creationId xmlns:p14="http://schemas.microsoft.com/office/powerpoint/2010/main" val="1248053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2120"/>
          </a:xfrm>
          <a:prstGeom prst="rect">
            <a:avLst/>
          </a:prstGeom>
        </p:spPr>
        <p:txBody>
          <a:bodyPr vert="horz" lIns="91440" tIns="45720" rIns="91440" bIns="45720" rtlCol="0"/>
          <a:lstStyle>
            <a:lvl1pPr algn="r">
              <a:defRPr sz="1200"/>
            </a:lvl1pPr>
          </a:lstStyle>
          <a:p>
            <a:fld id="{260C04E4-DBB7-4E05-A364-4E33473E8B3C}" type="datetimeFigureOut">
              <a:rPr lang="en-US" smtClean="0"/>
              <a:t>9/25/2017</a:t>
            </a:fld>
            <a:endParaRPr lang="en-US" dirty="0"/>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769"/>
            <a:ext cx="5607050" cy="41559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772378"/>
            <a:ext cx="3038475" cy="462120"/>
          </a:xfrm>
          <a:prstGeom prst="rect">
            <a:avLst/>
          </a:prstGeom>
        </p:spPr>
        <p:txBody>
          <a:bodyPr vert="horz" lIns="91440" tIns="45720" rIns="91440" bIns="45720" rtlCol="0" anchor="b"/>
          <a:lstStyle>
            <a:lvl1pPr algn="r">
              <a:defRPr sz="1200"/>
            </a:lvl1pPr>
          </a:lstStyle>
          <a:p>
            <a:fld id="{E686D0D4-6544-4F4A-A244-9CCCB7CBBCC3}" type="slidenum">
              <a:rPr lang="en-US" smtClean="0"/>
              <a:t>‹#›</a:t>
            </a:fld>
            <a:endParaRPr lang="en-US" dirty="0"/>
          </a:p>
        </p:txBody>
      </p:sp>
    </p:spTree>
    <p:extLst>
      <p:ext uri="{BB962C8B-B14F-4D97-AF65-F5344CB8AC3E}">
        <p14:creationId xmlns:p14="http://schemas.microsoft.com/office/powerpoint/2010/main" val="23259300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6D0D4-6544-4F4A-A244-9CCCB7CBBCC3}" type="slidenum">
              <a:rPr lang="en-US" smtClean="0"/>
              <a:t>4</a:t>
            </a:fld>
            <a:endParaRPr lang="en-US" dirty="0"/>
          </a:p>
        </p:txBody>
      </p:sp>
    </p:spTree>
    <p:extLst>
      <p:ext uri="{BB962C8B-B14F-4D97-AF65-F5344CB8AC3E}">
        <p14:creationId xmlns:p14="http://schemas.microsoft.com/office/powerpoint/2010/main" val="393804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6D0D4-6544-4F4A-A244-9CCCB7CBBCC3}" type="slidenum">
              <a:rPr lang="en-US" smtClean="0"/>
              <a:t>19</a:t>
            </a:fld>
            <a:endParaRPr lang="en-US" dirty="0"/>
          </a:p>
        </p:txBody>
      </p:sp>
    </p:spTree>
    <p:extLst>
      <p:ext uri="{BB962C8B-B14F-4D97-AF65-F5344CB8AC3E}">
        <p14:creationId xmlns:p14="http://schemas.microsoft.com/office/powerpoint/2010/main" val="30420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6D0D4-6544-4F4A-A244-9CCCB7CBBCC3}" type="slidenum">
              <a:rPr lang="en-US" smtClean="0"/>
              <a:t>23</a:t>
            </a:fld>
            <a:endParaRPr lang="en-US" dirty="0"/>
          </a:p>
        </p:txBody>
      </p:sp>
    </p:spTree>
    <p:extLst>
      <p:ext uri="{BB962C8B-B14F-4D97-AF65-F5344CB8AC3E}">
        <p14:creationId xmlns:p14="http://schemas.microsoft.com/office/powerpoint/2010/main" val="171739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300BC-E3D8-48BA-ACA5-D2047FE39E24}" type="datetime1">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396785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46439-BC33-4870-8484-753E5D1CF45E}" type="datetime1">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419651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AB588-4F47-45A4-9084-9394C6F32A23}" type="datetime1">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48520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7073E0-0DE2-4909-A45D-C99C8BCE49D6}" type="datetime1">
              <a:rPr lang="en-US" smtClean="0">
                <a:solidFill>
                  <a:prstClr val="black">
                    <a:tint val="75000"/>
                  </a:prstClr>
                </a:solidFill>
              </a:rPr>
              <a:pPr/>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493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4E917-0ECA-4A7B-9430-CD70811341CF}" type="datetime1">
              <a:rPr lang="en-US" smtClean="0">
                <a:solidFill>
                  <a:prstClr val="black">
                    <a:tint val="75000"/>
                  </a:prstClr>
                </a:solidFill>
              </a:rPr>
              <a:pPr/>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866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6FBDAD-3C8F-402D-AA83-2A06DFBB8A3D}" type="datetime1">
              <a:rPr lang="en-US" smtClean="0">
                <a:solidFill>
                  <a:prstClr val="black">
                    <a:tint val="75000"/>
                  </a:prstClr>
                </a:solidFill>
              </a:rPr>
              <a:pPr/>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6582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B521C-1621-43B0-96A1-8A261FAE31F2}" type="datetime1">
              <a:rPr lang="en-US" smtClean="0">
                <a:solidFill>
                  <a:prstClr val="black">
                    <a:tint val="75000"/>
                  </a:prstClr>
                </a:solidFill>
              </a:rPr>
              <a:pPr/>
              <a:t>9/25/2017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69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794A1-FFFF-4E68-98DB-6DCF51BB3B0D}" type="datetime1">
              <a:rPr lang="en-US" smtClean="0">
                <a:solidFill>
                  <a:prstClr val="black">
                    <a:tint val="75000"/>
                  </a:prstClr>
                </a:solidFill>
              </a:rPr>
              <a:pPr/>
              <a:t>9/25/2017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409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1B24F3-FE42-4AEE-88A1-5F8D651C6108}" type="datetime1">
              <a:rPr lang="en-US" smtClean="0">
                <a:solidFill>
                  <a:prstClr val="black">
                    <a:tint val="75000"/>
                  </a:prstClr>
                </a:solidFill>
              </a:rPr>
              <a:pPr/>
              <a:t>9/25/2017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6535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53883-BA73-4654-A3AC-ED2318A4B881}" type="datetime1">
              <a:rPr lang="en-US" smtClean="0">
                <a:solidFill>
                  <a:prstClr val="black">
                    <a:tint val="75000"/>
                  </a:prstClr>
                </a:solidFill>
              </a:rPr>
              <a:pPr/>
              <a:t>9/25/2017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896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B2105-8F8C-4834-A5F1-7A4ECB2657F8}" type="datetime1">
              <a:rPr lang="en-US" smtClean="0">
                <a:solidFill>
                  <a:prstClr val="black">
                    <a:tint val="75000"/>
                  </a:prstClr>
                </a:solidFill>
              </a:rPr>
              <a:pPr/>
              <a:t>9/25/2017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29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9ADD4-809C-4A9A-9B91-D7CAE1F8D2D2}" type="datetime1">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4089176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23FA2-E6DF-4C45-90A4-B7D7A9708C92}" type="datetime1">
              <a:rPr lang="en-US" smtClean="0">
                <a:solidFill>
                  <a:prstClr val="black">
                    <a:tint val="75000"/>
                  </a:prstClr>
                </a:solidFill>
              </a:rPr>
              <a:pPr/>
              <a:t>9/25/2017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8816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A62A1-3A3B-42B6-934C-1E9DFE67CC9E}" type="datetime1">
              <a:rPr lang="en-US" smtClean="0">
                <a:solidFill>
                  <a:prstClr val="black">
                    <a:tint val="75000"/>
                  </a:prstClr>
                </a:solidFill>
              </a:rPr>
              <a:pPr/>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7532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A6825-7DD1-4E88-A663-8250F99B1DF3}" type="datetime1">
              <a:rPr lang="en-US" smtClean="0">
                <a:solidFill>
                  <a:prstClr val="black">
                    <a:tint val="75000"/>
                  </a:prstClr>
                </a:solidFill>
              </a:rPr>
              <a:pPr/>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094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CE53D-A14F-4D6D-A783-7F93075A217D}" type="datetime1">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256992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75B069-1965-45EC-AAAD-0197F3A0E033}" type="datetime1">
              <a:rPr lang="en-US" smtClean="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194443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641B33-0870-41C1-B45C-89DA6241E05B}" type="datetime1">
              <a:rPr lang="en-US" smtClean="0"/>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53435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C13DD8-7985-43C7-9AC0-35375B293A3F}" type="datetime1">
              <a:rPr lang="en-US" smtClean="0"/>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190832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55930-4A9B-456B-AF40-226C1364DDE6}" type="datetime1">
              <a:rPr lang="en-US" smtClean="0"/>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363045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77D89-C01F-4E57-A45B-1E99DC5D1AB9}" type="datetime1">
              <a:rPr lang="en-US" smtClean="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180776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63326-4BBF-4E88-A0EE-C1417070B59F}" type="datetime1">
              <a:rPr lang="en-US" smtClean="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BB1E58-8D1F-45B2-A3A1-FBF3C7172024}" type="slidenum">
              <a:rPr lang="en-US" smtClean="0"/>
              <a:t>‹#›</a:t>
            </a:fld>
            <a:endParaRPr lang="en-US" dirty="0"/>
          </a:p>
        </p:txBody>
      </p:sp>
    </p:spTree>
    <p:extLst>
      <p:ext uri="{BB962C8B-B14F-4D97-AF65-F5344CB8AC3E}">
        <p14:creationId xmlns:p14="http://schemas.microsoft.com/office/powerpoint/2010/main" val="54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7D309-3EC1-4C31-BA63-4A75DCB8C8D6}" type="datetime1">
              <a:rPr lang="en-US" smtClean="0"/>
              <a:t>9/25/2017</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B1E58-8D1F-45B2-A3A1-FBF3C7172024}" type="slidenum">
              <a:rPr lang="en-US" smtClean="0"/>
              <a:t>‹#›</a:t>
            </a:fld>
            <a:endParaRPr lang="en-US" dirty="0"/>
          </a:p>
        </p:txBody>
      </p:sp>
    </p:spTree>
    <p:extLst>
      <p:ext uri="{BB962C8B-B14F-4D97-AF65-F5344CB8AC3E}">
        <p14:creationId xmlns:p14="http://schemas.microsoft.com/office/powerpoint/2010/main" val="295497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FE323-6A88-4BEC-871D-2AA493A4628E}" type="datetime1">
              <a:rPr lang="en-US" smtClean="0">
                <a:solidFill>
                  <a:prstClr val="black">
                    <a:tint val="75000"/>
                  </a:prstClr>
                </a:solidFill>
              </a:rPr>
              <a:pPr/>
              <a:t>9/25/2017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A936D-A537-4AEE-AC24-683E2A999D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0739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2274971" y="1814170"/>
            <a:ext cx="6846744" cy="1843430"/>
          </a:xfrm>
          <a:prstGeom prst="rect">
            <a:avLst/>
          </a:prstGeom>
        </p:spPr>
        <p:txBody>
          <a:bodyPr anchor="ctr">
            <a:normAutofit fontScale="90000"/>
          </a:bodyPr>
          <a:lstStyle/>
          <a:p>
            <a:pPr algn="l">
              <a:lnSpc>
                <a:spcPct val="100000"/>
              </a:lnSpc>
              <a:spcAft>
                <a:spcPts val="600"/>
              </a:spcAft>
            </a:pPr>
            <a:r>
              <a:rPr lang="en-US" sz="2800" b="1" dirty="0">
                <a:solidFill>
                  <a:schemeClr val="tx2"/>
                </a:solidFill>
                <a:latin typeface="Arial" pitchFamily="34" charset="0"/>
                <a:cs typeface="Arial" pitchFamily="34" charset="0"/>
              </a:rPr>
              <a:t>Commonwealth </a:t>
            </a:r>
            <a:r>
              <a:rPr lang="en-US" sz="2800" b="1" dirty="0" smtClean="0">
                <a:solidFill>
                  <a:schemeClr val="tx2"/>
                </a:solidFill>
                <a:latin typeface="Arial" pitchFamily="34" charset="0"/>
                <a:cs typeface="Arial" pitchFamily="34" charset="0"/>
              </a:rPr>
              <a:t>of Massachusetts</a:t>
            </a:r>
            <a:r>
              <a:rPr lang="en-US" sz="2800" b="1" dirty="0">
                <a:solidFill>
                  <a:schemeClr val="tx2"/>
                </a:solidFill>
                <a:latin typeface="Arial" pitchFamily="34" charset="0"/>
                <a:cs typeface="Arial" pitchFamily="34" charset="0"/>
              </a:rPr>
              <a:t/>
            </a:r>
            <a:br>
              <a:rPr lang="en-US" sz="2800" b="1" dirty="0">
                <a:solidFill>
                  <a:schemeClr val="tx2"/>
                </a:solidFill>
                <a:latin typeface="Arial" pitchFamily="34" charset="0"/>
                <a:cs typeface="Arial" pitchFamily="34" charset="0"/>
              </a:rPr>
            </a:br>
            <a:r>
              <a:rPr lang="en-US" sz="1600" b="1" dirty="0">
                <a:solidFill>
                  <a:schemeClr val="tx2"/>
                </a:solidFill>
                <a:latin typeface="Arial" pitchFamily="34" charset="0"/>
                <a:cs typeface="Arial" pitchFamily="34" charset="0"/>
              </a:rPr>
              <a:t/>
            </a:r>
            <a:br>
              <a:rPr lang="en-US" sz="1600" b="1" dirty="0">
                <a:solidFill>
                  <a:schemeClr val="tx2"/>
                </a:solidFill>
                <a:latin typeface="Arial" pitchFamily="34" charset="0"/>
                <a:cs typeface="Arial" pitchFamily="34" charset="0"/>
              </a:rPr>
            </a:br>
            <a:r>
              <a:rPr lang="en-US" sz="1600" b="1" dirty="0" smtClean="0">
                <a:solidFill>
                  <a:schemeClr val="tx2"/>
                </a:solidFill>
                <a:latin typeface="Arial" pitchFamily="34" charset="0"/>
                <a:cs typeface="Arial" pitchFamily="34" charset="0"/>
              </a:rPr>
              <a:t>Executive Office of Labor and Workforce Development</a:t>
            </a:r>
            <a:r>
              <a:rPr lang="en-US" sz="1800" b="1" dirty="0" smtClean="0">
                <a:solidFill>
                  <a:schemeClr val="tx2"/>
                </a:solidFill>
                <a:latin typeface="Arial" pitchFamily="34" charset="0"/>
                <a:cs typeface="Arial" pitchFamily="34" charset="0"/>
              </a:rPr>
              <a:t/>
            </a:r>
            <a:br>
              <a:rPr lang="en-US" sz="1800" b="1" dirty="0" smtClean="0">
                <a:solidFill>
                  <a:schemeClr val="tx2"/>
                </a:solidFill>
                <a:latin typeface="Arial" pitchFamily="34" charset="0"/>
                <a:cs typeface="Arial" pitchFamily="34" charset="0"/>
              </a:rPr>
            </a:br>
            <a:r>
              <a:rPr lang="en-US" sz="1000" b="1" dirty="0" smtClean="0">
                <a:solidFill>
                  <a:schemeClr val="tx2"/>
                </a:solidFill>
                <a:latin typeface="Arial" pitchFamily="34" charset="0"/>
                <a:cs typeface="Arial" pitchFamily="34" charset="0"/>
              </a:rPr>
              <a:t/>
            </a:r>
            <a:br>
              <a:rPr lang="en-US" sz="1000" b="1" dirty="0" smtClean="0">
                <a:solidFill>
                  <a:schemeClr val="tx2"/>
                </a:solidFill>
                <a:latin typeface="Arial" pitchFamily="34" charset="0"/>
                <a:cs typeface="Arial" pitchFamily="34" charset="0"/>
              </a:rPr>
            </a:br>
            <a:r>
              <a:rPr lang="en-US" sz="3100" b="1" dirty="0">
                <a:solidFill>
                  <a:schemeClr val="tx2"/>
                </a:solidFill>
                <a:latin typeface="Arial" pitchFamily="34" charset="0"/>
                <a:cs typeface="Arial" pitchFamily="34" charset="0"/>
              </a:rPr>
              <a:t>Opioid Alternative Treatment Pathway</a:t>
            </a:r>
            <a:br>
              <a:rPr lang="en-US" sz="3100" b="1" dirty="0">
                <a:solidFill>
                  <a:schemeClr val="tx2"/>
                </a:solidFill>
                <a:latin typeface="Arial" pitchFamily="34" charset="0"/>
                <a:cs typeface="Arial" pitchFamily="34" charset="0"/>
              </a:rPr>
            </a:br>
            <a:endParaRPr lang="en-US" sz="3100" b="1" dirty="0">
              <a:solidFill>
                <a:schemeClr val="tx2"/>
              </a:solidFill>
              <a:latin typeface="Arial" pitchFamily="34" charset="0"/>
              <a:cs typeface="Arial" pitchFamily="34" charset="0"/>
            </a:endParaRPr>
          </a:p>
        </p:txBody>
      </p:sp>
      <p:sp>
        <p:nvSpPr>
          <p:cNvPr id="5" name="TextBox 4"/>
          <p:cNvSpPr txBox="1"/>
          <p:nvPr/>
        </p:nvSpPr>
        <p:spPr>
          <a:xfrm>
            <a:off x="2868389" y="3912293"/>
            <a:ext cx="5569587" cy="861774"/>
          </a:xfrm>
          <a:prstGeom prst="rect">
            <a:avLst/>
          </a:prstGeom>
          <a:noFill/>
        </p:spPr>
        <p:txBody>
          <a:bodyPr wrap="square" rtlCol="0">
            <a:spAutoFit/>
          </a:bodyPr>
          <a:lstStyle/>
          <a:p>
            <a:pPr algn="r">
              <a:defRPr/>
            </a:pPr>
            <a:r>
              <a:rPr lang="en-US" b="1" dirty="0" smtClean="0">
                <a:solidFill>
                  <a:schemeClr val="tx2"/>
                </a:solidFill>
                <a:latin typeface="Arial" pitchFamily="34" charset="0"/>
                <a:cs typeface="Arial" pitchFamily="34" charset="0"/>
              </a:rPr>
              <a:t>Department </a:t>
            </a:r>
            <a:r>
              <a:rPr lang="en-US" b="1" dirty="0">
                <a:solidFill>
                  <a:schemeClr val="tx2"/>
                </a:solidFill>
                <a:latin typeface="Arial" pitchFamily="34" charset="0"/>
                <a:cs typeface="Arial" pitchFamily="34" charset="0"/>
              </a:rPr>
              <a:t>of Industrial Accidents/</a:t>
            </a:r>
          </a:p>
          <a:p>
            <a:pPr algn="r">
              <a:defRPr/>
            </a:pPr>
            <a:r>
              <a:rPr lang="en-US" b="1" smtClean="0">
                <a:solidFill>
                  <a:schemeClr val="tx2"/>
                </a:solidFill>
                <a:latin typeface="Arial" pitchFamily="34" charset="0"/>
                <a:cs typeface="Arial" pitchFamily="34" charset="0"/>
              </a:rPr>
              <a:t>Senior </a:t>
            </a:r>
            <a:r>
              <a:rPr lang="en-US" b="1" dirty="0" smtClean="0">
                <a:solidFill>
                  <a:schemeClr val="tx2"/>
                </a:solidFill>
                <a:latin typeface="Arial" pitchFamily="34" charset="0"/>
                <a:cs typeface="Arial" pitchFamily="34" charset="0"/>
              </a:rPr>
              <a:t>Judge Omar Hernández</a:t>
            </a:r>
            <a:endParaRPr lang="en-US" b="1" dirty="0">
              <a:solidFill>
                <a:schemeClr val="tx2"/>
              </a:solidFill>
              <a:latin typeface="Arial" pitchFamily="34" charset="0"/>
              <a:cs typeface="Arial" pitchFamily="34" charset="0"/>
            </a:endParaRPr>
          </a:p>
          <a:p>
            <a:pPr algn="r">
              <a:defRPr/>
            </a:pPr>
            <a:r>
              <a:rPr lang="en-US" sz="1400" i="1" dirty="0" smtClean="0">
                <a:solidFill>
                  <a:schemeClr val="tx2"/>
                </a:solidFill>
                <a:latin typeface="Arial" pitchFamily="34" charset="0"/>
                <a:cs typeface="Arial" pitchFamily="34" charset="0"/>
              </a:rPr>
              <a:t>June 12 2017</a:t>
            </a:r>
            <a:endParaRPr lang="en-US" sz="1400" i="1" dirty="0">
              <a:solidFill>
                <a:schemeClr val="tx2"/>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149754"/>
            <a:ext cx="1371600" cy="1371600"/>
          </a:xfrm>
          <a:prstGeom prst="rect">
            <a:avLst/>
          </a:prstGeom>
        </p:spPr>
      </p:pic>
      <p:cxnSp>
        <p:nvCxnSpPr>
          <p:cNvPr id="8" name="Straight Connector 7"/>
          <p:cNvCxnSpPr/>
          <p:nvPr/>
        </p:nvCxnSpPr>
        <p:spPr>
          <a:xfrm>
            <a:off x="2629849" y="3733800"/>
            <a:ext cx="574209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629400" y="6460098"/>
            <a:ext cx="2133600" cy="365125"/>
          </a:xfrm>
        </p:spPr>
        <p:txBody>
          <a:bodyPr/>
          <a:lstStyle/>
          <a:p>
            <a:fld id="{B2BB1E58-8D1F-45B2-A3A1-FBF3C7172024}" type="slidenum">
              <a:rPr lang="en-US" smtClean="0"/>
              <a:t>1</a:t>
            </a:fld>
            <a:endParaRPr lang="en-US" dirty="0"/>
          </a:p>
        </p:txBody>
      </p:sp>
    </p:spTree>
    <p:extLst>
      <p:ext uri="{BB962C8B-B14F-4D97-AF65-F5344CB8AC3E}">
        <p14:creationId xmlns:p14="http://schemas.microsoft.com/office/powerpoint/2010/main" val="216353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600" dirty="0">
                <a:latin typeface="Times New Roman"/>
                <a:cs typeface="Times New Roman"/>
              </a:rPr>
              <a:t>The Employee will execute a comprehensive Medical Authorization and Release at or before the time he or she signs the initial Form 19A and will execute any additional medical authorizations for relevant records as required by the Mediating Judge. </a:t>
            </a:r>
            <a:endParaRPr lang="en-US" sz="2600" dirty="0" smtClean="0">
              <a:latin typeface="Times New Roman"/>
              <a:cs typeface="Times New Roman"/>
            </a:endParaRPr>
          </a:p>
          <a:p>
            <a:r>
              <a:rPr lang="en-US" sz="2600" dirty="0" smtClean="0">
                <a:latin typeface="Times New Roman"/>
                <a:cs typeface="Times New Roman"/>
              </a:rPr>
              <a:t>In </a:t>
            </a:r>
            <a:r>
              <a:rPr lang="en-US" sz="2600" dirty="0">
                <a:latin typeface="Times New Roman"/>
                <a:cs typeface="Times New Roman"/>
              </a:rPr>
              <a:t>recognition of the complexities of treating individuals with long-term opioid use, the Medical Authorization and Release will cover the release of medical records </a:t>
            </a:r>
            <a:r>
              <a:rPr lang="en-US" sz="2600" b="1" i="1" dirty="0">
                <a:latin typeface="Times New Roman"/>
                <a:cs typeface="Times New Roman"/>
              </a:rPr>
              <a:t>and </a:t>
            </a:r>
            <a:r>
              <a:rPr lang="en-US" sz="2600" dirty="0">
                <a:latin typeface="Times New Roman"/>
                <a:cs typeface="Times New Roman"/>
              </a:rPr>
              <a:t> mental health treatment records.  </a:t>
            </a:r>
            <a:endParaRPr lang="en-US" sz="2600" dirty="0" smtClean="0">
              <a:latin typeface="Times New Roman"/>
              <a:cs typeface="Times New Roman"/>
            </a:endParaRP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10</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337101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a:cs typeface="Times New Roman"/>
            </a:endParaRPr>
          </a:p>
        </p:txBody>
      </p:sp>
      <p:sp>
        <p:nvSpPr>
          <p:cNvPr id="3" name="Content Placeholder 2"/>
          <p:cNvSpPr>
            <a:spLocks noGrp="1"/>
          </p:cNvSpPr>
          <p:nvPr>
            <p:ph idx="1"/>
          </p:nvPr>
        </p:nvSpPr>
        <p:spPr/>
        <p:txBody>
          <a:bodyPr/>
          <a:lstStyle/>
          <a:p>
            <a:r>
              <a:rPr lang="en-US" sz="2800" dirty="0">
                <a:latin typeface="Times New Roman"/>
                <a:cs typeface="Times New Roman"/>
              </a:rPr>
              <a:t>The Mediating Judge will have the authority to grant orders for the release of medical records from providers, as warranted.  A §13A(3) fee will be due to the Employee’s counsel upon approval of the initial Form 19A by the Mediating Judge.</a:t>
            </a:r>
          </a:p>
          <a:p>
            <a:pPr marL="0" indent="0">
              <a:buNone/>
            </a:pPr>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11</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1887959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600" dirty="0">
                <a:latin typeface="Times New Roman"/>
                <a:cs typeface="Times New Roman"/>
              </a:rPr>
              <a:t>At any time after entering into the </a:t>
            </a:r>
            <a:r>
              <a:rPr lang="en-US" sz="2600" dirty="0" smtClean="0">
                <a:latin typeface="Times New Roman"/>
                <a:cs typeface="Times New Roman"/>
              </a:rPr>
              <a:t>OATP, </a:t>
            </a:r>
            <a:r>
              <a:rPr lang="en-US" sz="2600" dirty="0">
                <a:latin typeface="Times New Roman"/>
                <a:cs typeface="Times New Roman"/>
              </a:rPr>
              <a:t>the parties will have the option of leaving the </a:t>
            </a:r>
            <a:r>
              <a:rPr lang="en-US" sz="2600" dirty="0" smtClean="0">
                <a:latin typeface="Times New Roman"/>
                <a:cs typeface="Times New Roman"/>
              </a:rPr>
              <a:t>OATP </a:t>
            </a:r>
            <a:r>
              <a:rPr lang="en-US" sz="2600" dirty="0">
                <a:latin typeface="Times New Roman"/>
                <a:cs typeface="Times New Roman"/>
              </a:rPr>
              <a:t>and moving back into the traditional litigation track.  </a:t>
            </a:r>
            <a:endParaRPr lang="en-US" sz="2600" dirty="0" smtClean="0">
              <a:latin typeface="Times New Roman"/>
              <a:cs typeface="Times New Roman"/>
            </a:endParaRPr>
          </a:p>
          <a:p>
            <a:r>
              <a:rPr lang="en-US" sz="2600" dirty="0" smtClean="0">
                <a:latin typeface="Times New Roman"/>
                <a:cs typeface="Times New Roman"/>
              </a:rPr>
              <a:t>Regardless </a:t>
            </a:r>
            <a:r>
              <a:rPr lang="en-US" sz="2600" dirty="0">
                <a:latin typeface="Times New Roman"/>
                <a:cs typeface="Times New Roman"/>
              </a:rPr>
              <a:t>of how long they have been working through the </a:t>
            </a:r>
            <a:r>
              <a:rPr lang="en-US" sz="2600" dirty="0" smtClean="0">
                <a:latin typeface="Times New Roman"/>
                <a:cs typeface="Times New Roman"/>
              </a:rPr>
              <a:t>OATP, </a:t>
            </a:r>
            <a:r>
              <a:rPr lang="en-US" sz="2600" dirty="0">
                <a:latin typeface="Times New Roman"/>
                <a:cs typeface="Times New Roman"/>
              </a:rPr>
              <a:t>or what progress they had reached toward their goals, if either party requests a return to the traditional litigation track, then the case will be removed from the </a:t>
            </a:r>
            <a:r>
              <a:rPr lang="en-US" sz="2600" dirty="0" smtClean="0">
                <a:latin typeface="Times New Roman"/>
                <a:cs typeface="Times New Roman"/>
              </a:rPr>
              <a:t>OATP </a:t>
            </a:r>
            <a:r>
              <a:rPr lang="en-US" sz="2600" dirty="0">
                <a:latin typeface="Times New Roman"/>
                <a:cs typeface="Times New Roman"/>
              </a:rPr>
              <a:t>and placed in the queue for a Conference with a different Administrative Judge. </a:t>
            </a:r>
            <a:endParaRPr lang="en-US" sz="2600" dirty="0" smtClean="0">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12</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182423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600" dirty="0">
                <a:latin typeface="Times New Roman"/>
                <a:cs typeface="Times New Roman"/>
              </a:rPr>
              <a:t>The Administrative Judge will not be permitted to </a:t>
            </a:r>
            <a:r>
              <a:rPr lang="en-US" sz="2600" dirty="0" smtClean="0">
                <a:latin typeface="Times New Roman"/>
                <a:cs typeface="Times New Roman"/>
              </a:rPr>
              <a:t>inquire </a:t>
            </a:r>
            <a:r>
              <a:rPr lang="en-US" sz="2600" dirty="0">
                <a:latin typeface="Times New Roman"/>
                <a:cs typeface="Times New Roman"/>
              </a:rPr>
              <a:t>about, or make any assumptions or inferences about participation in the </a:t>
            </a:r>
            <a:r>
              <a:rPr lang="en-US" sz="2600" dirty="0" smtClean="0">
                <a:latin typeface="Times New Roman"/>
                <a:cs typeface="Times New Roman"/>
              </a:rPr>
              <a:t>OATP </a:t>
            </a:r>
            <a:r>
              <a:rPr lang="en-US" sz="2600" dirty="0">
                <a:latin typeface="Times New Roman"/>
                <a:cs typeface="Times New Roman"/>
              </a:rPr>
              <a:t>or the return to traditional litigation.  </a:t>
            </a:r>
          </a:p>
          <a:p>
            <a:r>
              <a:rPr lang="en-US" sz="2600" dirty="0">
                <a:latin typeface="Times New Roman"/>
                <a:cs typeface="Times New Roman"/>
              </a:rPr>
              <a:t>The Mediating Judge will retain jurisdiction over the case until the </a:t>
            </a:r>
            <a:r>
              <a:rPr lang="en-US" sz="2600" dirty="0" smtClean="0">
                <a:latin typeface="Times New Roman"/>
                <a:cs typeface="Times New Roman"/>
              </a:rPr>
              <a:t>OATP </a:t>
            </a:r>
            <a:r>
              <a:rPr lang="en-US" sz="2600" dirty="0">
                <a:latin typeface="Times New Roman"/>
                <a:cs typeface="Times New Roman"/>
              </a:rPr>
              <a:t>is completed or the case returns to a traditional litigation track.  If the case returns to the </a:t>
            </a:r>
            <a:r>
              <a:rPr lang="en-US" sz="2600" dirty="0" smtClean="0">
                <a:latin typeface="Times New Roman"/>
                <a:cs typeface="Times New Roman"/>
              </a:rPr>
              <a:t>OATP </a:t>
            </a:r>
            <a:r>
              <a:rPr lang="en-US" sz="2600" dirty="0">
                <a:latin typeface="Times New Roman"/>
                <a:cs typeface="Times New Roman"/>
              </a:rPr>
              <a:t>system in the future, the case may return to the same Mediating Judge.  </a:t>
            </a:r>
            <a:endParaRPr lang="en-US" sz="2600" dirty="0" smtClean="0">
              <a:latin typeface="Times New Roman"/>
              <a:cs typeface="Times New Roman"/>
            </a:endParaRPr>
          </a:p>
          <a:p>
            <a:endParaRPr lang="en-US" sz="2600" dirty="0">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406521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a:cs typeface="Times New Roman"/>
            </a:endParaRPr>
          </a:p>
        </p:txBody>
      </p:sp>
      <p:sp>
        <p:nvSpPr>
          <p:cNvPr id="3" name="Content Placeholder 2"/>
          <p:cNvSpPr>
            <a:spLocks noGrp="1"/>
          </p:cNvSpPr>
          <p:nvPr>
            <p:ph idx="1"/>
          </p:nvPr>
        </p:nvSpPr>
        <p:spPr/>
        <p:txBody>
          <a:bodyPr/>
          <a:lstStyle/>
          <a:p>
            <a:r>
              <a:rPr lang="en-US" sz="2800" dirty="0">
                <a:latin typeface="Times New Roman"/>
                <a:cs typeface="Times New Roman"/>
              </a:rPr>
              <a:t>Once the initial Form 19A is signed and approved by the Mediating Judge, the insurer will incur the cost of a specially qualified nurse with knowledge and experience in dealing with issues relating to the long-term use of natural and synthetic </a:t>
            </a:r>
            <a:r>
              <a:rPr lang="en-US" sz="2800" dirty="0" smtClean="0">
                <a:latin typeface="Times New Roman"/>
                <a:cs typeface="Times New Roman"/>
              </a:rPr>
              <a:t>narcotics to </a:t>
            </a:r>
            <a:r>
              <a:rPr lang="en-US" sz="2800" dirty="0">
                <a:latin typeface="Times New Roman"/>
                <a:cs typeface="Times New Roman"/>
              </a:rPr>
              <a:t>be the Care Coordinator for the Employee.  </a:t>
            </a:r>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14</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3898592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800" dirty="0">
                <a:latin typeface="Times New Roman"/>
                <a:cs typeface="Times New Roman"/>
              </a:rPr>
              <a:t>The Care Coordinator may assist the </a:t>
            </a:r>
            <a:r>
              <a:rPr lang="en-US" sz="2800" dirty="0" smtClean="0">
                <a:latin typeface="Times New Roman"/>
                <a:cs typeface="Times New Roman"/>
              </a:rPr>
              <a:t>Employee:</a:t>
            </a:r>
          </a:p>
          <a:p>
            <a:r>
              <a:rPr lang="en-US" sz="2800" dirty="0" smtClean="0">
                <a:latin typeface="Times New Roman"/>
                <a:cs typeface="Times New Roman"/>
              </a:rPr>
              <a:t>in </a:t>
            </a:r>
            <a:r>
              <a:rPr lang="en-US" sz="2800" dirty="0">
                <a:latin typeface="Times New Roman"/>
                <a:cs typeface="Times New Roman"/>
              </a:rPr>
              <a:t>finding new practitioners in a variety of </a:t>
            </a:r>
            <a:r>
              <a:rPr lang="en-US" sz="2800" dirty="0" smtClean="0">
                <a:latin typeface="Times New Roman"/>
                <a:cs typeface="Times New Roman"/>
              </a:rPr>
              <a:t>specialties;</a:t>
            </a:r>
          </a:p>
          <a:p>
            <a:r>
              <a:rPr lang="en-US" sz="2800" dirty="0" smtClean="0">
                <a:latin typeface="Times New Roman"/>
                <a:cs typeface="Times New Roman"/>
              </a:rPr>
              <a:t>with </a:t>
            </a:r>
            <a:r>
              <a:rPr lang="en-US" sz="2800" dirty="0">
                <a:latin typeface="Times New Roman"/>
                <a:cs typeface="Times New Roman"/>
              </a:rPr>
              <a:t>research into alternative treatment </a:t>
            </a:r>
            <a:r>
              <a:rPr lang="en-US" sz="2800" dirty="0" smtClean="0">
                <a:latin typeface="Times New Roman"/>
                <a:cs typeface="Times New Roman"/>
              </a:rPr>
              <a:t>options;</a:t>
            </a:r>
          </a:p>
          <a:p>
            <a:r>
              <a:rPr lang="en-US" sz="2800" dirty="0" smtClean="0">
                <a:latin typeface="Times New Roman"/>
                <a:cs typeface="Times New Roman"/>
              </a:rPr>
              <a:t>in </a:t>
            </a:r>
            <a:r>
              <a:rPr lang="en-US" sz="2800" dirty="0">
                <a:latin typeface="Times New Roman"/>
                <a:cs typeface="Times New Roman"/>
              </a:rPr>
              <a:t>the coordination of interdisciplinary </a:t>
            </a:r>
            <a:r>
              <a:rPr lang="en-US" sz="2800" dirty="0" smtClean="0">
                <a:latin typeface="Times New Roman"/>
                <a:cs typeface="Times New Roman"/>
              </a:rPr>
              <a:t>care;</a:t>
            </a:r>
          </a:p>
          <a:p>
            <a:r>
              <a:rPr lang="en-US" sz="2800" dirty="0">
                <a:latin typeface="Times New Roman"/>
                <a:cs typeface="Times New Roman"/>
              </a:rPr>
              <a:t>i</a:t>
            </a:r>
            <a:r>
              <a:rPr lang="en-US" sz="2800" dirty="0" smtClean="0">
                <a:latin typeface="Times New Roman"/>
                <a:cs typeface="Times New Roman"/>
              </a:rPr>
              <a:t>n </a:t>
            </a:r>
            <a:r>
              <a:rPr lang="en-US" sz="2800" dirty="0">
                <a:latin typeface="Times New Roman"/>
                <a:cs typeface="Times New Roman"/>
              </a:rPr>
              <a:t>scheduling appointments, </a:t>
            </a:r>
            <a:r>
              <a:rPr lang="en-US" sz="2800" dirty="0" smtClean="0">
                <a:latin typeface="Times New Roman"/>
                <a:cs typeface="Times New Roman"/>
              </a:rPr>
              <a:t>and; </a:t>
            </a:r>
          </a:p>
          <a:p>
            <a:r>
              <a:rPr lang="en-US" sz="2800" dirty="0" smtClean="0">
                <a:latin typeface="Times New Roman"/>
                <a:cs typeface="Times New Roman"/>
              </a:rPr>
              <a:t>in </a:t>
            </a:r>
            <a:r>
              <a:rPr lang="en-US" sz="2800" dirty="0">
                <a:latin typeface="Times New Roman"/>
                <a:cs typeface="Times New Roman"/>
              </a:rPr>
              <a:t>navigating the path forward toward the goals set by the parties and memorialized in the Form 19A.  </a:t>
            </a:r>
            <a:endParaRPr lang="en-US" sz="2800" dirty="0" smtClean="0">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2582413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600" dirty="0">
                <a:latin typeface="Times New Roman"/>
                <a:cs typeface="Times New Roman"/>
              </a:rPr>
              <a:t>The Insurer will pay the costs associated with the Care Coordinator and with treatment, at board rates, in accordance with the agreement of the parties as set forth in the Form 19A.  </a:t>
            </a:r>
            <a:endParaRPr lang="en-US" sz="2600" dirty="0" smtClean="0">
              <a:latin typeface="Times New Roman"/>
              <a:cs typeface="Times New Roman"/>
            </a:endParaRPr>
          </a:p>
          <a:p>
            <a:r>
              <a:rPr lang="en-US" sz="2600" dirty="0" smtClean="0">
                <a:latin typeface="Times New Roman"/>
                <a:cs typeface="Times New Roman"/>
              </a:rPr>
              <a:t>If </a:t>
            </a:r>
            <a:r>
              <a:rPr lang="en-US" sz="2600" dirty="0">
                <a:latin typeface="Times New Roman"/>
                <a:cs typeface="Times New Roman"/>
              </a:rPr>
              <a:t>need be, a new Form 19A may be negotiated, signed, and approved by the Mediating Judge at any time during the </a:t>
            </a:r>
            <a:r>
              <a:rPr lang="en-US" sz="2600" dirty="0" smtClean="0">
                <a:latin typeface="Times New Roman"/>
                <a:cs typeface="Times New Roman"/>
              </a:rPr>
              <a:t>OATP </a:t>
            </a:r>
            <a:r>
              <a:rPr lang="en-US" sz="2600" dirty="0">
                <a:latin typeface="Times New Roman"/>
                <a:cs typeface="Times New Roman"/>
              </a:rPr>
              <a:t>if the parties agree that the original Form 19A is no longer an adequate reflection of the goals and agreements of the parties. </a:t>
            </a:r>
          </a:p>
          <a:p>
            <a:pPr marL="0" indent="0">
              <a:buNone/>
            </a:pPr>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16</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1711692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400" dirty="0">
                <a:latin typeface="Times New Roman"/>
                <a:cs typeface="Times New Roman"/>
              </a:rPr>
              <a:t>When the goals of the Form 19A have been met to the satisfaction of the parties, a final Form 19A will be signed by the parties and approved by the Mediating Judge.  </a:t>
            </a:r>
            <a:endParaRPr lang="en-US" sz="2400" dirty="0" smtClean="0">
              <a:latin typeface="Times New Roman"/>
              <a:cs typeface="Times New Roman"/>
            </a:endParaRPr>
          </a:p>
          <a:p>
            <a:pPr marL="0" indent="0">
              <a:buNone/>
            </a:pPr>
            <a:endParaRPr lang="en-US" sz="2400" dirty="0" smtClean="0">
              <a:latin typeface="Times New Roman"/>
              <a:cs typeface="Times New Roman"/>
            </a:endParaRPr>
          </a:p>
          <a:p>
            <a:r>
              <a:rPr lang="en-US" sz="2400" dirty="0" smtClean="0">
                <a:latin typeface="Times New Roman"/>
                <a:cs typeface="Times New Roman"/>
              </a:rPr>
              <a:t>That </a:t>
            </a:r>
            <a:r>
              <a:rPr lang="en-US" sz="2400" dirty="0">
                <a:latin typeface="Times New Roman"/>
                <a:cs typeface="Times New Roman"/>
              </a:rPr>
              <a:t>final Form 19A will set forth the obligations </a:t>
            </a:r>
            <a:r>
              <a:rPr lang="en-US" sz="2400" dirty="0" smtClean="0">
                <a:latin typeface="Times New Roman"/>
                <a:cs typeface="Times New Roman"/>
              </a:rPr>
              <a:t>of </a:t>
            </a:r>
            <a:r>
              <a:rPr lang="en-US" sz="2400" dirty="0">
                <a:latin typeface="Times New Roman"/>
                <a:cs typeface="Times New Roman"/>
              </a:rPr>
              <a:t>the parties going forward, with regard to ongoing treatment and </a:t>
            </a:r>
            <a:r>
              <a:rPr lang="en-US" sz="2400" dirty="0" smtClean="0">
                <a:latin typeface="Times New Roman"/>
                <a:cs typeface="Times New Roman"/>
              </a:rPr>
              <a:t>payments</a:t>
            </a:r>
            <a:r>
              <a:rPr lang="en-US" sz="2400" dirty="0">
                <a:latin typeface="Times New Roman"/>
                <a:cs typeface="Times New Roman"/>
              </a:rPr>
              <a:t> </a:t>
            </a:r>
            <a:r>
              <a:rPr lang="en-US" sz="2400" dirty="0" smtClean="0">
                <a:latin typeface="Times New Roman"/>
                <a:cs typeface="Times New Roman"/>
              </a:rPr>
              <a:t>and with </a:t>
            </a:r>
            <a:r>
              <a:rPr lang="en-US" sz="2400" dirty="0">
                <a:latin typeface="Times New Roman"/>
                <a:cs typeface="Times New Roman"/>
              </a:rPr>
              <a:t>any appropriate time frames.  </a:t>
            </a:r>
            <a:endParaRPr lang="en-US" sz="2400" dirty="0" smtClean="0">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2455219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a:cs typeface="Times New Roman"/>
              </a:rPr>
              <a:t>Opioid Alternative Treatment Pathway </a:t>
            </a:r>
          </a:p>
        </p:txBody>
      </p:sp>
      <p:sp>
        <p:nvSpPr>
          <p:cNvPr id="3" name="Content Placeholder 2"/>
          <p:cNvSpPr>
            <a:spLocks noGrp="1"/>
          </p:cNvSpPr>
          <p:nvPr>
            <p:ph idx="1"/>
          </p:nvPr>
        </p:nvSpPr>
        <p:spPr/>
        <p:txBody>
          <a:bodyPr>
            <a:normAutofit/>
          </a:bodyPr>
          <a:lstStyle/>
          <a:p>
            <a:r>
              <a:rPr lang="en-US" sz="2600" dirty="0">
                <a:latin typeface="Times New Roman"/>
                <a:cs typeface="Times New Roman"/>
              </a:rPr>
              <a:t>If a treatment plan established through the </a:t>
            </a:r>
            <a:r>
              <a:rPr lang="en-US" sz="2600" dirty="0" smtClean="0">
                <a:latin typeface="Times New Roman"/>
                <a:cs typeface="Times New Roman"/>
              </a:rPr>
              <a:t>OATP </a:t>
            </a:r>
            <a:r>
              <a:rPr lang="en-US" sz="2600" dirty="0">
                <a:latin typeface="Times New Roman"/>
                <a:cs typeface="Times New Roman"/>
              </a:rPr>
              <a:t>is to remain in place and progress forward, then the parties should so state in the final Form 19A and specific goals and guidelines should be established in that final Form 19A.  </a:t>
            </a:r>
          </a:p>
          <a:p>
            <a:r>
              <a:rPr lang="en-US" sz="2600" dirty="0">
                <a:latin typeface="Times New Roman"/>
                <a:cs typeface="Times New Roman"/>
              </a:rPr>
              <a:t>Upon completion of a final Form 19A, the case will be marked “adjusted” and the Employee’s attorney will be paid an attorney’s fee in accordance with G.L. c. 152, §</a:t>
            </a:r>
            <a:r>
              <a:rPr lang="en-US" sz="2600" dirty="0" smtClean="0">
                <a:latin typeface="Times New Roman"/>
                <a:cs typeface="Times New Roman"/>
              </a:rPr>
              <a:t>13A(3).  </a:t>
            </a:r>
            <a:endParaRPr lang="en-US" sz="2600" dirty="0">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18</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3665008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4047" y="228600"/>
            <a:ext cx="8348472" cy="557468"/>
          </a:xfrm>
          <a:prstGeom prst="rect">
            <a:avLst/>
          </a:prstGeom>
        </p:spPr>
        <p:txBody>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lgn="ctr"/>
            <a:r>
              <a:rPr lang="en-US" sz="2400" dirty="0" smtClean="0">
                <a:solidFill>
                  <a:schemeClr val="tx1"/>
                </a:solidFill>
                <a:latin typeface="Times New Roman" panose="02020603050405020304" pitchFamily="18" charset="0"/>
                <a:cs typeface="Times New Roman" panose="02020603050405020304" pitchFamily="18" charset="0"/>
              </a:rPr>
              <a:t>Opioid Alternative Treatment Pathway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1"/>
          <p:cNvSpPr>
            <a:spLocks noGrp="1"/>
          </p:cNvSpPr>
          <p:nvPr>
            <p:ph sz="quarter" idx="4294967295"/>
          </p:nvPr>
        </p:nvSpPr>
        <p:spPr>
          <a:xfrm>
            <a:off x="228601" y="914402"/>
            <a:ext cx="8589875" cy="5562597"/>
          </a:xfrm>
          <a:prstGeom prst="rect">
            <a:avLst/>
          </a:prstGeom>
        </p:spPr>
        <p:txBody>
          <a:bodyPr>
            <a:noAutofit/>
          </a:bodyPr>
          <a:lstStyle/>
          <a:p>
            <a:pPr>
              <a:lnSpc>
                <a:spcPts val="1400"/>
              </a:lnSpc>
              <a:spcAft>
                <a:spcPts val="600"/>
              </a:spcAft>
            </a:pPr>
            <a:endParaRPr lang="en-US" sz="1800" b="1" dirty="0" smtClean="0">
              <a:solidFill>
                <a:prstClr val="black"/>
              </a:solidFill>
              <a:latin typeface="Times New Roman" panose="02020603050405020304" pitchFamily="18" charset="0"/>
              <a:cs typeface="Times New Roman" panose="02020603050405020304" pitchFamily="18" charset="0"/>
            </a:endParaRPr>
          </a:p>
          <a:p>
            <a:pPr marL="0" indent="0">
              <a:lnSpc>
                <a:spcPts val="1400"/>
              </a:lnSpc>
              <a:spcAft>
                <a:spcPts val="600"/>
              </a:spcAft>
              <a:buNone/>
            </a:pPr>
            <a:r>
              <a:rPr lang="en-US" sz="1800" b="1" dirty="0" smtClean="0">
                <a:solidFill>
                  <a:prstClr val="black"/>
                </a:solidFill>
                <a:latin typeface="Times New Roman" panose="02020603050405020304" pitchFamily="18" charset="0"/>
                <a:cs typeface="Times New Roman" panose="02020603050405020304" pitchFamily="18" charset="0"/>
              </a:rPr>
              <a:t>This pilot program will run for two years:</a:t>
            </a:r>
          </a:p>
          <a:p>
            <a:pPr>
              <a:lnSpc>
                <a:spcPts val="1400"/>
              </a:lnSpc>
              <a:spcAft>
                <a:spcPts val="600"/>
              </a:spcAft>
            </a:pPr>
            <a:endParaRPr lang="en-US" sz="1800" b="1" dirty="0" smtClean="0">
              <a:solidFill>
                <a:prstClr val="black"/>
              </a:solidFill>
              <a:latin typeface="Times New Roman" panose="02020603050405020304" pitchFamily="18" charset="0"/>
              <a:cs typeface="Times New Roman" panose="02020603050405020304" pitchFamily="18" charset="0"/>
            </a:endParaRPr>
          </a:p>
          <a:p>
            <a:pPr lvl="1">
              <a:spcAft>
                <a:spcPts val="600"/>
              </a:spcAft>
              <a:buFont typeface="Arial" panose="020B0604020202020204" pitchFamily="34" charset="0"/>
              <a:buChar char="•"/>
            </a:pPr>
            <a:r>
              <a:rPr lang="en-US" sz="1800" dirty="0" smtClean="0">
                <a:solidFill>
                  <a:prstClr val="black"/>
                </a:solidFill>
                <a:latin typeface="Times New Roman" panose="02020603050405020304" pitchFamily="18" charset="0"/>
                <a:cs typeface="Times New Roman" panose="02020603050405020304" pitchFamily="18" charset="0"/>
              </a:rPr>
              <a:t>Status updates will be given on a monthly basis to EOLWD and Workers Comp Advisory Council.</a:t>
            </a:r>
          </a:p>
          <a:p>
            <a:pPr lvl="1">
              <a:spcAft>
                <a:spcPts val="600"/>
              </a:spcAft>
              <a:buFont typeface="Arial" panose="020B0604020202020204" pitchFamily="34" charset="0"/>
              <a:buChar char="•"/>
            </a:pPr>
            <a:r>
              <a:rPr lang="en-US" sz="1800" dirty="0" smtClean="0">
                <a:solidFill>
                  <a:prstClr val="black"/>
                </a:solidFill>
                <a:latin typeface="Times New Roman" panose="02020603050405020304" pitchFamily="18" charset="0"/>
                <a:cs typeface="Times New Roman" panose="02020603050405020304" pitchFamily="18" charset="0"/>
              </a:rPr>
              <a:t>Tracking </a:t>
            </a:r>
            <a:r>
              <a:rPr lang="en-US" sz="1800" dirty="0">
                <a:solidFill>
                  <a:prstClr val="black"/>
                </a:solidFill>
                <a:latin typeface="Times New Roman" panose="02020603050405020304" pitchFamily="18" charset="0"/>
                <a:cs typeface="Times New Roman" panose="02020603050405020304" pitchFamily="18" charset="0"/>
              </a:rPr>
              <a:t>will be managed by the DIA scheduling unit (positions are already funded</a:t>
            </a:r>
            <a:r>
              <a:rPr lang="en-US" sz="1800" dirty="0" smtClean="0">
                <a:solidFill>
                  <a:prstClr val="black"/>
                </a:solidFill>
                <a:latin typeface="Times New Roman" panose="02020603050405020304" pitchFamily="18" charset="0"/>
                <a:cs typeface="Times New Roman" panose="02020603050405020304" pitchFamily="18" charset="0"/>
              </a:rPr>
              <a:t>).</a:t>
            </a:r>
          </a:p>
          <a:p>
            <a:pPr lvl="1">
              <a:spcAft>
                <a:spcPts val="600"/>
              </a:spcAft>
              <a:buFont typeface="Arial" panose="020B0604020202020204" pitchFamily="34" charset="0"/>
              <a:buChar char="•"/>
            </a:pPr>
            <a:r>
              <a:rPr lang="en-US" sz="1800" dirty="0" smtClean="0">
                <a:solidFill>
                  <a:prstClr val="black"/>
                </a:solidFill>
                <a:latin typeface="Times New Roman" panose="02020603050405020304" pitchFamily="18" charset="0"/>
                <a:cs typeface="Times New Roman" panose="02020603050405020304" pitchFamily="18" charset="0"/>
              </a:rPr>
              <a:t>A committee will be formed for consultation purposes consisting of stakeholders representing:</a:t>
            </a:r>
          </a:p>
          <a:p>
            <a:pPr lvl="2">
              <a:lnSpc>
                <a:spcPts val="1400"/>
              </a:lnSpc>
              <a:spcAft>
                <a:spcPts val="600"/>
              </a:spcAft>
            </a:pPr>
            <a:r>
              <a:rPr lang="en-US" sz="1800" dirty="0" smtClean="0">
                <a:solidFill>
                  <a:prstClr val="black"/>
                </a:solidFill>
                <a:latin typeface="Times New Roman" panose="02020603050405020304" pitchFamily="18" charset="0"/>
                <a:cs typeface="Times New Roman" panose="02020603050405020304" pitchFamily="18" charset="0"/>
              </a:rPr>
              <a:t>Injured Employees, attorneys that represent them</a:t>
            </a:r>
          </a:p>
          <a:p>
            <a:pPr lvl="2">
              <a:lnSpc>
                <a:spcPts val="1400"/>
              </a:lnSpc>
              <a:spcAft>
                <a:spcPts val="600"/>
              </a:spcAft>
            </a:pPr>
            <a:r>
              <a:rPr lang="en-US" sz="1800" dirty="0" smtClean="0">
                <a:solidFill>
                  <a:prstClr val="black"/>
                </a:solidFill>
                <a:latin typeface="Times New Roman" panose="02020603050405020304" pitchFamily="18" charset="0"/>
                <a:cs typeface="Times New Roman" panose="02020603050405020304" pitchFamily="18" charset="0"/>
              </a:rPr>
              <a:t>Insurers</a:t>
            </a:r>
            <a:endParaRPr lang="en-US" sz="1800" dirty="0">
              <a:solidFill>
                <a:prstClr val="black"/>
              </a:solidFill>
              <a:latin typeface="Times New Roman" panose="02020603050405020304" pitchFamily="18" charset="0"/>
              <a:cs typeface="Times New Roman" panose="02020603050405020304" pitchFamily="18" charset="0"/>
            </a:endParaRPr>
          </a:p>
          <a:p>
            <a:pPr lvl="2">
              <a:lnSpc>
                <a:spcPts val="1400"/>
              </a:lnSpc>
              <a:spcAft>
                <a:spcPts val="600"/>
              </a:spcAft>
            </a:pPr>
            <a:r>
              <a:rPr lang="en-US" sz="1800" dirty="0">
                <a:solidFill>
                  <a:prstClr val="black"/>
                </a:solidFill>
                <a:latin typeface="Times New Roman" panose="02020603050405020304" pitchFamily="18" charset="0"/>
                <a:cs typeface="Times New Roman" panose="02020603050405020304" pitchFamily="18" charset="0"/>
              </a:rPr>
              <a:t>Physicians/ Medical personnel </a:t>
            </a:r>
          </a:p>
          <a:p>
            <a:pPr lvl="2">
              <a:lnSpc>
                <a:spcPts val="1400"/>
              </a:lnSpc>
              <a:spcAft>
                <a:spcPts val="600"/>
              </a:spcAft>
            </a:pPr>
            <a:r>
              <a:rPr lang="en-US" sz="1800" dirty="0" smtClean="0">
                <a:solidFill>
                  <a:prstClr val="black"/>
                </a:solidFill>
                <a:latin typeface="Times New Roman" panose="02020603050405020304" pitchFamily="18" charset="0"/>
                <a:cs typeface="Times New Roman" panose="02020603050405020304" pitchFamily="18" charset="0"/>
              </a:rPr>
              <a:t>Alternative treatment community</a:t>
            </a:r>
          </a:p>
          <a:p>
            <a:pPr lvl="2">
              <a:lnSpc>
                <a:spcPts val="1400"/>
              </a:lnSpc>
              <a:spcAft>
                <a:spcPts val="600"/>
              </a:spcAft>
            </a:pPr>
            <a:r>
              <a:rPr lang="en-US" sz="1800" dirty="0" smtClean="0">
                <a:solidFill>
                  <a:prstClr val="black"/>
                </a:solidFill>
                <a:latin typeface="Times New Roman" panose="02020603050405020304" pitchFamily="18" charset="0"/>
                <a:cs typeface="Times New Roman" panose="02020603050405020304" pitchFamily="18" charset="0"/>
              </a:rPr>
              <a:t>EOLWD/DIA</a:t>
            </a:r>
          </a:p>
          <a:p>
            <a:pPr lvl="2">
              <a:lnSpc>
                <a:spcPts val="1400"/>
              </a:lnSpc>
              <a:spcAft>
                <a:spcPts val="600"/>
              </a:spcAft>
            </a:pPr>
            <a:r>
              <a:rPr lang="en-US" sz="1800" dirty="0" smtClean="0">
                <a:solidFill>
                  <a:prstClr val="black"/>
                </a:solidFill>
                <a:latin typeface="Times New Roman" panose="02020603050405020304" pitchFamily="18" charset="0"/>
                <a:cs typeface="Times New Roman" panose="02020603050405020304" pitchFamily="18" charset="0"/>
              </a:rPr>
              <a:t>EOHHS</a:t>
            </a:r>
          </a:p>
          <a:p>
            <a:pPr lvl="1">
              <a:lnSpc>
                <a:spcPts val="1400"/>
              </a:lnSpc>
              <a:spcAft>
                <a:spcPts val="600"/>
              </a:spcAft>
            </a:pPr>
            <a:r>
              <a:rPr lang="en-US" sz="1800" dirty="0" smtClean="0">
                <a:solidFill>
                  <a:prstClr val="black"/>
                </a:solidFill>
                <a:latin typeface="Times New Roman" panose="02020603050405020304" pitchFamily="18" charset="0"/>
                <a:cs typeface="Times New Roman" panose="02020603050405020304" pitchFamily="18" charset="0"/>
              </a:rPr>
              <a:t>Stats will be measured and recorded on a quarterly basis</a:t>
            </a:r>
          </a:p>
          <a:p>
            <a:pPr lvl="1">
              <a:lnSpc>
                <a:spcPts val="1400"/>
              </a:lnSpc>
              <a:spcAft>
                <a:spcPts val="600"/>
              </a:spcAft>
              <a:buFont typeface="Arial" panose="020B0604020202020204" pitchFamily="34" charset="0"/>
              <a:buChar char="•"/>
            </a:pPr>
            <a:endParaRPr lang="en-US" sz="1200" dirty="0" smtClean="0">
              <a:solidFill>
                <a:prstClr val="black"/>
              </a:solidFill>
              <a:latin typeface="Arial" pitchFamily="34" charset="0"/>
              <a:cs typeface="Arial" pitchFamily="34" charset="0"/>
            </a:endParaRPr>
          </a:p>
          <a:p>
            <a:pPr marL="457200" lvl="1" indent="0">
              <a:lnSpc>
                <a:spcPts val="1400"/>
              </a:lnSpc>
              <a:spcAft>
                <a:spcPts val="600"/>
              </a:spcAft>
              <a:buNone/>
            </a:pPr>
            <a:endParaRPr lang="en-US" sz="1200" b="1" dirty="0" smtClean="0">
              <a:solidFill>
                <a:prstClr val="black"/>
              </a:solidFill>
              <a:latin typeface="Arial" pitchFamily="34" charset="0"/>
              <a:cs typeface="Arial" pitchFamily="34" charset="0"/>
            </a:endParaRPr>
          </a:p>
          <a:p>
            <a:pPr marL="457200" lvl="1" indent="0">
              <a:lnSpc>
                <a:spcPts val="1400"/>
              </a:lnSpc>
              <a:spcAft>
                <a:spcPts val="600"/>
              </a:spcAft>
              <a:buNone/>
            </a:pPr>
            <a:endParaRPr lang="en-US" sz="1200" b="1" dirty="0">
              <a:solidFill>
                <a:prstClr val="black"/>
              </a:solidFill>
              <a:latin typeface="Arial" pitchFamily="34" charset="0"/>
              <a:cs typeface="Arial" pitchFamily="34" charset="0"/>
            </a:endParaRPr>
          </a:p>
          <a:p>
            <a:pPr marL="457200" lvl="1" indent="0">
              <a:lnSpc>
                <a:spcPts val="1400"/>
              </a:lnSpc>
              <a:spcAft>
                <a:spcPts val="600"/>
              </a:spcAft>
              <a:buNone/>
            </a:pPr>
            <a:endParaRPr lang="en-US" sz="1200" b="1" dirty="0">
              <a:solidFill>
                <a:prstClr val="black"/>
              </a:solidFill>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cxnSp>
        <p:nvCxnSpPr>
          <p:cNvPr id="7" name="Straight Connector 6"/>
          <p:cNvCxnSpPr/>
          <p:nvPr/>
        </p:nvCxnSpPr>
        <p:spPr>
          <a:xfrm>
            <a:off x="384056" y="786068"/>
            <a:ext cx="7693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6477000"/>
            <a:ext cx="8226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Content Placeholder 1"/>
          <p:cNvSpPr>
            <a:spLocks noGrp="1"/>
          </p:cNvSpPr>
          <p:nvPr>
            <p:ph sz="quarter" idx="4294967295"/>
          </p:nvPr>
        </p:nvSpPr>
        <p:spPr>
          <a:xfrm flipV="1">
            <a:off x="2667000" y="6857999"/>
            <a:ext cx="152400" cy="45719"/>
          </a:xfrm>
          <a:prstGeom prst="rect">
            <a:avLst/>
          </a:prstGeom>
        </p:spPr>
        <p:txBody>
          <a:bodyPr>
            <a:normAutofit fontScale="25000" lnSpcReduction="20000"/>
          </a:bodyPr>
          <a:lstStyle/>
          <a:p>
            <a:pPr marL="0" indent="0" fontAlgn="base">
              <a:spcBef>
                <a:spcPct val="0"/>
              </a:spcBef>
              <a:spcAft>
                <a:spcPct val="0"/>
              </a:spcAft>
              <a:buNone/>
              <a:defRPr/>
            </a:pPr>
            <a:endParaRPr lang="en-US" sz="900" dirty="0">
              <a:latin typeface="Calibri" panose="020F0502020204030204" pitchFamily="34" charset="0"/>
            </a:endParaRPr>
          </a:p>
        </p:txBody>
      </p:sp>
      <p:sp>
        <p:nvSpPr>
          <p:cNvPr id="14" name="Content Placeholder 1"/>
          <p:cNvSpPr>
            <a:spLocks noGrp="1"/>
          </p:cNvSpPr>
          <p:nvPr>
            <p:ph sz="quarter" idx="4294967295"/>
          </p:nvPr>
        </p:nvSpPr>
        <p:spPr>
          <a:xfrm flipH="1">
            <a:off x="5867408" y="6553200"/>
            <a:ext cx="76192" cy="143256"/>
          </a:xfrm>
          <a:prstGeom prst="rect">
            <a:avLst/>
          </a:prstGeom>
        </p:spPr>
        <p:txBody>
          <a:bodyPr>
            <a:normAutofit fontScale="47500" lnSpcReduction="20000"/>
          </a:bodyPr>
          <a:lstStyle/>
          <a:p>
            <a:pPr marL="0" indent="0" algn="ctr" fontAlgn="base">
              <a:spcBef>
                <a:spcPct val="0"/>
              </a:spcBef>
              <a:spcAft>
                <a:spcPct val="0"/>
              </a:spcAft>
              <a:buNone/>
              <a:defRPr/>
            </a:pPr>
            <a:endParaRPr lang="en-US" sz="900" dirty="0">
              <a:latin typeface="Calibri" panose="020F0502020204030204" pitchFamily="34" charset="0"/>
            </a:endParaRPr>
          </a:p>
        </p:txBody>
      </p:sp>
      <p:sp>
        <p:nvSpPr>
          <p:cNvPr id="15" name="Content Placeholder 1"/>
          <p:cNvSpPr>
            <a:spLocks noGrp="1"/>
          </p:cNvSpPr>
          <p:nvPr>
            <p:ph sz="quarter" idx="4294967295"/>
          </p:nvPr>
        </p:nvSpPr>
        <p:spPr>
          <a:xfrm>
            <a:off x="8686809" y="6629400"/>
            <a:ext cx="45719" cy="67056"/>
          </a:xfrm>
          <a:prstGeom prst="rect">
            <a:avLst/>
          </a:prstGeom>
        </p:spPr>
        <p:txBody>
          <a:bodyPr>
            <a:normAutofit fontScale="25000" lnSpcReduction="20000"/>
          </a:bodyPr>
          <a:lstStyle/>
          <a:p>
            <a:pPr marL="0" indent="0" algn="r" fontAlgn="base">
              <a:spcBef>
                <a:spcPct val="0"/>
              </a:spcBef>
              <a:spcAft>
                <a:spcPct val="0"/>
              </a:spcAft>
              <a:buNone/>
              <a:defRPr/>
            </a:pPr>
            <a:endParaRPr lang="en-US" sz="900" dirty="0">
              <a:latin typeface="Calibri" panose="020F0502020204030204" pitchFamily="34" charset="0"/>
            </a:endParaRPr>
          </a:p>
        </p:txBody>
      </p:sp>
      <p:sp>
        <p:nvSpPr>
          <p:cNvPr id="2" name="Slide Number Placeholder 1"/>
          <p:cNvSpPr>
            <a:spLocks noGrp="1"/>
          </p:cNvSpPr>
          <p:nvPr>
            <p:ph type="sldNum" sz="quarter" idx="12"/>
          </p:nvPr>
        </p:nvSpPr>
        <p:spPr>
          <a:xfrm>
            <a:off x="6705600" y="6483645"/>
            <a:ext cx="2133600" cy="365125"/>
          </a:xfrm>
        </p:spPr>
        <p:txBody>
          <a:bodyPr/>
          <a:lstStyle/>
          <a:p>
            <a:fld id="{B2BB1E58-8D1F-45B2-A3A1-FBF3C7172024}" type="slidenum">
              <a:rPr lang="en-US" smtClean="0"/>
              <a:t>19</a:t>
            </a:fld>
            <a:endParaRPr lang="en-US" dirty="0"/>
          </a:p>
        </p:txBody>
      </p:sp>
    </p:spTree>
    <p:extLst>
      <p:ext uri="{BB962C8B-B14F-4D97-AF65-F5344CB8AC3E}">
        <p14:creationId xmlns:p14="http://schemas.microsoft.com/office/powerpoint/2010/main" val="1722146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4047" y="304800"/>
            <a:ext cx="8348472" cy="481268"/>
          </a:xfrm>
          <a:prstGeom prst="rect">
            <a:avLst/>
          </a:prstGeom>
        </p:spPr>
        <p:txBody>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lgn="ctr"/>
            <a:r>
              <a:rPr lang="en-US" sz="2400" dirty="0" smtClean="0">
                <a:solidFill>
                  <a:schemeClr val="tx1"/>
                </a:solidFill>
                <a:latin typeface="Times New Roman" panose="02020603050405020304" pitchFamily="18" charset="0"/>
                <a:cs typeface="Times New Roman" panose="02020603050405020304" pitchFamily="18" charset="0"/>
              </a:rPr>
              <a:t>Opioid Alternative </a:t>
            </a:r>
            <a:r>
              <a:rPr lang="en-US" sz="2400" dirty="0">
                <a:solidFill>
                  <a:schemeClr val="tx1"/>
                </a:solidFill>
                <a:latin typeface="Times New Roman" panose="02020603050405020304" pitchFamily="18" charset="0"/>
                <a:cs typeface="Times New Roman" panose="02020603050405020304" pitchFamily="18" charset="0"/>
              </a:rPr>
              <a:t>Treatment </a:t>
            </a:r>
            <a:r>
              <a:rPr lang="en-US" sz="2400" dirty="0" smtClean="0">
                <a:solidFill>
                  <a:schemeClr val="tx1"/>
                </a:solidFill>
                <a:latin typeface="Times New Roman" panose="02020603050405020304" pitchFamily="18" charset="0"/>
                <a:cs typeface="Times New Roman" panose="02020603050405020304" pitchFamily="18" charset="0"/>
              </a:rPr>
              <a:t>Pathway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1"/>
          <p:cNvSpPr>
            <a:spLocks noGrp="1"/>
          </p:cNvSpPr>
          <p:nvPr>
            <p:ph sz="quarter" idx="4294967295"/>
          </p:nvPr>
        </p:nvSpPr>
        <p:spPr>
          <a:xfrm>
            <a:off x="301445" y="1130174"/>
            <a:ext cx="8513675" cy="5181600"/>
          </a:xfrm>
          <a:prstGeom prst="rect">
            <a:avLst/>
          </a:prstGeom>
        </p:spPr>
        <p:txBody>
          <a:bodyPr>
            <a:noAutofit/>
          </a:bodyPr>
          <a:lstStyle/>
          <a:p>
            <a:pPr marL="0" lvl="0" indent="0">
              <a:spcAft>
                <a:spcPts val="600"/>
              </a:spcAft>
              <a:buNone/>
            </a:pPr>
            <a:r>
              <a:rPr lang="en-US" sz="1800" dirty="0" smtClean="0">
                <a:solidFill>
                  <a:schemeClr val="dk1"/>
                </a:solidFill>
                <a:latin typeface="Times New Roman" panose="02020603050405020304" pitchFamily="18" charset="0"/>
                <a:cs typeface="Times New Roman" panose="02020603050405020304" pitchFamily="18" charset="0"/>
              </a:rPr>
              <a:t>Too many injured workers in Massachusetts become addicted to prescription opioids. The Department of Industrial Accidents recognized that its current litigation process often failed to adequately address this problem. Therefore, </a:t>
            </a:r>
            <a:r>
              <a:rPr lang="en-US" sz="1800" dirty="0" smtClean="0">
                <a:solidFill>
                  <a:prstClr val="black"/>
                </a:solidFill>
                <a:latin typeface="Times New Roman" panose="02020603050405020304" pitchFamily="18" charset="0"/>
                <a:cs typeface="Times New Roman" panose="02020603050405020304" pitchFamily="18" charset="0"/>
              </a:rPr>
              <a:t>DIA </a:t>
            </a:r>
            <a:r>
              <a:rPr lang="en-US" sz="1800" dirty="0">
                <a:solidFill>
                  <a:prstClr val="black"/>
                </a:solidFill>
                <a:latin typeface="Times New Roman" panose="02020603050405020304" pitchFamily="18" charset="0"/>
                <a:cs typeface="Times New Roman" panose="02020603050405020304" pitchFamily="18" charset="0"/>
              </a:rPr>
              <a:t>is </a:t>
            </a:r>
            <a:r>
              <a:rPr lang="en-US" sz="1800" dirty="0" smtClean="0">
                <a:solidFill>
                  <a:prstClr val="black"/>
                </a:solidFill>
                <a:latin typeface="Times New Roman" panose="02020603050405020304" pitchFamily="18" charset="0"/>
                <a:cs typeface="Times New Roman" panose="02020603050405020304" pitchFamily="18" charset="0"/>
              </a:rPr>
              <a:t>launching a pilot program called the </a:t>
            </a:r>
            <a:r>
              <a:rPr lang="en-US" sz="1800" dirty="0">
                <a:solidFill>
                  <a:prstClr val="black"/>
                </a:solidFill>
                <a:latin typeface="Times New Roman" panose="02020603050405020304" pitchFamily="18" charset="0"/>
                <a:cs typeface="Times New Roman" panose="02020603050405020304" pitchFamily="18" charset="0"/>
              </a:rPr>
              <a:t>Opioid Alternative Treatment Pathway (OATP</a:t>
            </a:r>
            <a:r>
              <a:rPr lang="en-US" sz="1800" dirty="0" smtClean="0">
                <a:solidFill>
                  <a:prstClr val="black"/>
                </a:solidFill>
                <a:latin typeface="Times New Roman" panose="02020603050405020304" pitchFamily="18" charset="0"/>
                <a:cs typeface="Times New Roman" panose="02020603050405020304" pitchFamily="18" charset="0"/>
              </a:rPr>
              <a:t>) to address the problem in a timely manner.</a:t>
            </a:r>
            <a:endParaRPr lang="en-US" sz="1800" dirty="0" smtClean="0">
              <a:solidFill>
                <a:schemeClr val="dk1"/>
              </a:solidFill>
              <a:latin typeface="Times New Roman" panose="02020603050405020304" pitchFamily="18" charset="0"/>
              <a:cs typeface="Times New Roman" panose="02020603050405020304" pitchFamily="18" charset="0"/>
            </a:endParaRPr>
          </a:p>
          <a:p>
            <a:pPr lvl="1">
              <a:spcAft>
                <a:spcPts val="600"/>
              </a:spcAft>
              <a:buFont typeface="Arial" panose="020B0604020202020204" pitchFamily="34" charset="0"/>
              <a:buChar char="•"/>
            </a:pPr>
            <a:r>
              <a:rPr lang="en-US" sz="1800" dirty="0" smtClean="0">
                <a:solidFill>
                  <a:schemeClr val="dk1"/>
                </a:solidFill>
                <a:latin typeface="Times New Roman" panose="02020603050405020304" pitchFamily="18" charset="0"/>
                <a:cs typeface="Times New Roman" panose="02020603050405020304" pitchFamily="18" charset="0"/>
              </a:rPr>
              <a:t>The Opioid </a:t>
            </a:r>
            <a:r>
              <a:rPr lang="en-US" sz="1800" dirty="0">
                <a:solidFill>
                  <a:schemeClr val="dk1"/>
                </a:solidFill>
                <a:latin typeface="Times New Roman" panose="02020603050405020304" pitchFamily="18" charset="0"/>
                <a:cs typeface="Times New Roman" panose="02020603050405020304" pitchFamily="18" charset="0"/>
              </a:rPr>
              <a:t>Alternative Treatment </a:t>
            </a:r>
            <a:r>
              <a:rPr lang="en-US" sz="1800" dirty="0" smtClean="0">
                <a:solidFill>
                  <a:schemeClr val="dk1"/>
                </a:solidFill>
                <a:latin typeface="Times New Roman" panose="02020603050405020304" pitchFamily="18" charset="0"/>
                <a:cs typeface="Times New Roman" panose="02020603050405020304" pitchFamily="18" charset="0"/>
              </a:rPr>
              <a:t>Pathway would be available in DIA cases where injured workers have </a:t>
            </a:r>
            <a:r>
              <a:rPr lang="en-US" sz="1800" dirty="0">
                <a:solidFill>
                  <a:schemeClr val="dk1"/>
                </a:solidFill>
                <a:latin typeface="Times New Roman" panose="02020603050405020304" pitchFamily="18" charset="0"/>
                <a:cs typeface="Times New Roman" panose="02020603050405020304" pitchFamily="18" charset="0"/>
              </a:rPr>
              <a:t>settled Workers’ Compensation </a:t>
            </a:r>
            <a:r>
              <a:rPr lang="en-US" sz="1800" dirty="0" smtClean="0">
                <a:solidFill>
                  <a:schemeClr val="dk1"/>
                </a:solidFill>
                <a:latin typeface="Times New Roman" panose="02020603050405020304" pitchFamily="18" charset="0"/>
                <a:cs typeface="Times New Roman" panose="02020603050405020304" pitchFamily="18" charset="0"/>
              </a:rPr>
              <a:t>claims but continue to treat with opioids, and where insurers seek to discontinue payment for the continued </a:t>
            </a:r>
            <a:r>
              <a:rPr lang="en-US" sz="1800" dirty="0">
                <a:solidFill>
                  <a:schemeClr val="dk1"/>
                </a:solidFill>
                <a:latin typeface="Times New Roman" panose="02020603050405020304" pitchFamily="18" charset="0"/>
                <a:cs typeface="Times New Roman" panose="02020603050405020304" pitchFamily="18" charset="0"/>
              </a:rPr>
              <a:t>use of </a:t>
            </a:r>
            <a:r>
              <a:rPr lang="en-US" sz="1800" dirty="0" smtClean="0">
                <a:solidFill>
                  <a:schemeClr val="dk1"/>
                </a:solidFill>
                <a:latin typeface="Times New Roman" panose="02020603050405020304" pitchFamily="18" charset="0"/>
                <a:cs typeface="Times New Roman" panose="02020603050405020304" pitchFamily="18" charset="0"/>
              </a:rPr>
              <a:t>opioids.</a:t>
            </a:r>
          </a:p>
          <a:p>
            <a:pPr marL="685800" lvl="1">
              <a:spcAft>
                <a:spcPts val="600"/>
              </a:spcAft>
              <a:buFont typeface="Arial" panose="020B0604020202020204" pitchFamily="34" charset="0"/>
              <a:buChar char="•"/>
            </a:pPr>
            <a:r>
              <a:rPr lang="en-US" sz="1800" dirty="0" smtClean="0">
                <a:solidFill>
                  <a:schemeClr val="dk1"/>
                </a:solidFill>
                <a:latin typeface="Times New Roman" panose="02020603050405020304" pitchFamily="18" charset="0"/>
                <a:cs typeface="Times New Roman" panose="02020603050405020304" pitchFamily="18" charset="0"/>
              </a:rPr>
              <a:t>There are approximately 75-100 DIA cases each year in which insurers seek to discontinue medical treatment or opioids. These cases currently take, on average, a year to settle, while the injured worker continues the use of opioids. </a:t>
            </a:r>
            <a:endParaRPr lang="en-US" sz="1800" dirty="0">
              <a:solidFill>
                <a:schemeClr val="dk1"/>
              </a:solidFill>
              <a:latin typeface="Times New Roman" panose="02020603050405020304" pitchFamily="18" charset="0"/>
              <a:cs typeface="Times New Roman" panose="02020603050405020304" pitchFamily="18" charset="0"/>
            </a:endParaRPr>
          </a:p>
          <a:p>
            <a:pPr marL="685800" lvl="1">
              <a:spcAft>
                <a:spcPts val="600"/>
              </a:spcAft>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DIA has reviewed </a:t>
            </a:r>
            <a:r>
              <a:rPr lang="en-US" sz="1800" dirty="0">
                <a:latin typeface="Times New Roman" panose="02020603050405020304" pitchFamily="18" charset="0"/>
                <a:cs typeface="Times New Roman" panose="02020603050405020304" pitchFamily="18" charset="0"/>
              </a:rPr>
              <a:t>600 post-lump sum cases filed between Jan. 2015 and July 2016 where the claim was for medical treatment only.  O</a:t>
            </a:r>
            <a:r>
              <a:rPr lang="en-US" sz="1800" dirty="0" smtClean="0">
                <a:latin typeface="Times New Roman" panose="02020603050405020304" pitchFamily="18" charset="0"/>
                <a:cs typeface="Times New Roman" panose="02020603050405020304" pitchFamily="18" charset="0"/>
              </a:rPr>
              <a:t>f </a:t>
            </a:r>
            <a:r>
              <a:rPr lang="en-US" sz="1800" dirty="0">
                <a:latin typeface="Times New Roman" panose="02020603050405020304" pitchFamily="18" charset="0"/>
                <a:cs typeface="Times New Roman" panose="02020603050405020304" pitchFamily="18" charset="0"/>
              </a:rPr>
              <a:t>these injured workers </a:t>
            </a:r>
            <a:r>
              <a:rPr lang="en-US" sz="1800" dirty="0" smtClean="0">
                <a:latin typeface="Times New Roman" panose="02020603050405020304" pitchFamily="18" charset="0"/>
                <a:cs typeface="Times New Roman" panose="02020603050405020304" pitchFamily="18" charset="0"/>
              </a:rPr>
              <a:t>102 were </a:t>
            </a:r>
            <a:r>
              <a:rPr lang="en-US" sz="1800" dirty="0">
                <a:latin typeface="Times New Roman" panose="02020603050405020304" pitchFamily="18" charset="0"/>
                <a:cs typeface="Times New Roman" panose="02020603050405020304" pitchFamily="18" charset="0"/>
              </a:rPr>
              <a:t>on opioid-based pain medication and an additional 28 were taking other narcotic pain medications as part of their treatment. </a:t>
            </a:r>
            <a:endParaRPr lang="en-US" sz="1800" dirty="0" smtClean="0">
              <a:solidFill>
                <a:schemeClr val="dk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cxnSp>
        <p:nvCxnSpPr>
          <p:cNvPr id="7" name="Straight Connector 6"/>
          <p:cNvCxnSpPr/>
          <p:nvPr/>
        </p:nvCxnSpPr>
        <p:spPr>
          <a:xfrm>
            <a:off x="384056" y="786068"/>
            <a:ext cx="7693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4045" y="6324600"/>
            <a:ext cx="8226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Content Placeholder 1"/>
          <p:cNvSpPr>
            <a:spLocks noGrp="1"/>
          </p:cNvSpPr>
          <p:nvPr>
            <p:ph sz="quarter" idx="4294967295"/>
          </p:nvPr>
        </p:nvSpPr>
        <p:spPr>
          <a:xfrm>
            <a:off x="275845" y="6324600"/>
            <a:ext cx="2543555" cy="533400"/>
          </a:xfrm>
          <a:prstGeom prst="rect">
            <a:avLst/>
          </a:prstGeom>
        </p:spPr>
        <p:txBody>
          <a:bodyPr>
            <a:normAutofit/>
          </a:bodyPr>
          <a:lstStyle/>
          <a:p>
            <a:pPr marL="0" indent="0" fontAlgn="base">
              <a:spcBef>
                <a:spcPct val="0"/>
              </a:spcBef>
              <a:spcAft>
                <a:spcPct val="0"/>
              </a:spcAft>
              <a:buNone/>
              <a:defRPr/>
            </a:pPr>
            <a:endParaRPr lang="en-US" sz="900" dirty="0">
              <a:latin typeface="Calibri" panose="020F0502020204030204" pitchFamily="34" charset="0"/>
            </a:endParaRPr>
          </a:p>
        </p:txBody>
      </p:sp>
      <p:sp>
        <p:nvSpPr>
          <p:cNvPr id="14" name="Content Placeholder 1"/>
          <p:cNvSpPr>
            <a:spLocks noGrp="1"/>
          </p:cNvSpPr>
          <p:nvPr>
            <p:ph sz="quarter" idx="4294967295"/>
          </p:nvPr>
        </p:nvSpPr>
        <p:spPr>
          <a:xfrm>
            <a:off x="3429009" y="6324600"/>
            <a:ext cx="2438399" cy="371856"/>
          </a:xfrm>
          <a:prstGeom prst="rect">
            <a:avLst/>
          </a:prstGeom>
        </p:spPr>
        <p:txBody>
          <a:bodyPr>
            <a:normAutofit/>
          </a:bodyPr>
          <a:lstStyle/>
          <a:p>
            <a:pPr marL="0" indent="0" algn="ctr" fontAlgn="base">
              <a:spcBef>
                <a:spcPct val="0"/>
              </a:spcBef>
              <a:spcAft>
                <a:spcPct val="0"/>
              </a:spcAft>
              <a:buNone/>
              <a:defRPr/>
            </a:pPr>
            <a:endParaRPr lang="en-US" sz="900" dirty="0">
              <a:latin typeface="Calibri" panose="020F0502020204030204" pitchFamily="34" charset="0"/>
            </a:endParaRPr>
          </a:p>
        </p:txBody>
      </p:sp>
      <p:sp>
        <p:nvSpPr>
          <p:cNvPr id="15" name="Content Placeholder 1"/>
          <p:cNvSpPr>
            <a:spLocks noGrp="1"/>
          </p:cNvSpPr>
          <p:nvPr>
            <p:ph sz="quarter" idx="4294967295"/>
          </p:nvPr>
        </p:nvSpPr>
        <p:spPr>
          <a:xfrm>
            <a:off x="6294129" y="6324600"/>
            <a:ext cx="2438399" cy="371856"/>
          </a:xfrm>
          <a:prstGeom prst="rect">
            <a:avLst/>
          </a:prstGeom>
        </p:spPr>
        <p:txBody>
          <a:bodyPr>
            <a:normAutofit/>
          </a:bodyPr>
          <a:lstStyle/>
          <a:p>
            <a:pPr marL="0" indent="0" algn="r" fontAlgn="base">
              <a:spcBef>
                <a:spcPct val="0"/>
              </a:spcBef>
              <a:spcAft>
                <a:spcPct val="0"/>
              </a:spcAft>
              <a:buNone/>
              <a:defRPr/>
            </a:pPr>
            <a:endParaRPr lang="en-US" sz="900" dirty="0">
              <a:latin typeface="Calibri" panose="020F0502020204030204" pitchFamily="34" charset="0"/>
            </a:endParaRPr>
          </a:p>
        </p:txBody>
      </p:sp>
      <p:sp>
        <p:nvSpPr>
          <p:cNvPr id="2" name="Slide Number Placeholder 1"/>
          <p:cNvSpPr>
            <a:spLocks noGrp="1"/>
          </p:cNvSpPr>
          <p:nvPr>
            <p:ph type="sldNum" sz="quarter" idx="12"/>
          </p:nvPr>
        </p:nvSpPr>
        <p:spPr>
          <a:xfrm>
            <a:off x="6612311" y="6492881"/>
            <a:ext cx="2133600" cy="365125"/>
          </a:xfrm>
        </p:spPr>
        <p:txBody>
          <a:bodyPr/>
          <a:lstStyle/>
          <a:p>
            <a:fld id="{B2BB1E58-8D1F-45B2-A3A1-FBF3C7172024}" type="slidenum">
              <a:rPr lang="en-US" smtClean="0"/>
              <a:t>2</a:t>
            </a:fld>
            <a:endParaRPr lang="en-US" dirty="0"/>
          </a:p>
        </p:txBody>
      </p:sp>
    </p:spTree>
    <p:extLst>
      <p:ext uri="{BB962C8B-B14F-4D97-AF65-F5344CB8AC3E}">
        <p14:creationId xmlns:p14="http://schemas.microsoft.com/office/powerpoint/2010/main" val="1607692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prstClr val="black"/>
                </a:solidFill>
                <a:latin typeface="Times New Roman"/>
                <a:cs typeface="Times New Roman"/>
              </a:rPr>
              <a:t>Opioid Alternative Treatment Pathway </a:t>
            </a:r>
            <a:endParaRPr lang="en-US" dirty="0"/>
          </a:p>
        </p:txBody>
      </p:sp>
      <p:sp>
        <p:nvSpPr>
          <p:cNvPr id="3" name="Content Placeholder 2"/>
          <p:cNvSpPr>
            <a:spLocks noGrp="1"/>
          </p:cNvSpPr>
          <p:nvPr>
            <p:ph idx="1"/>
          </p:nvPr>
        </p:nvSpPr>
        <p:spPr>
          <a:xfrm>
            <a:off x="457200" y="1524000"/>
            <a:ext cx="8229600" cy="4602169"/>
          </a:xfrm>
        </p:spPr>
        <p:txBody>
          <a:bodyPr>
            <a:normAutofit lnSpcReduction="10000"/>
          </a:bodyPr>
          <a:lstStyle/>
          <a:p>
            <a:pPr lvl="1">
              <a:spcAft>
                <a:spcPts val="600"/>
              </a:spcAft>
              <a:buFont typeface="Arial" panose="020B0604020202020204" pitchFamily="34" charset="0"/>
              <a:buChar char="•"/>
            </a:pPr>
            <a:r>
              <a:rPr lang="en-US" sz="2000" b="1" dirty="0">
                <a:solidFill>
                  <a:prstClr val="black"/>
                </a:solidFill>
                <a:latin typeface="Times New Roman" panose="02020603050405020304" pitchFamily="18" charset="0"/>
                <a:cs typeface="Times New Roman" panose="02020603050405020304" pitchFamily="18" charset="0"/>
              </a:rPr>
              <a:t>Metrics that will be used:</a:t>
            </a:r>
          </a:p>
          <a:p>
            <a:pPr lvl="2">
              <a:spcAft>
                <a:spcPts val="600"/>
              </a:spcAft>
            </a:pPr>
            <a:r>
              <a:rPr lang="en-US" sz="2000" dirty="0">
                <a:solidFill>
                  <a:prstClr val="black"/>
                </a:solidFill>
                <a:latin typeface="Times New Roman" panose="02020603050405020304" pitchFamily="18" charset="0"/>
                <a:cs typeface="Times New Roman" panose="02020603050405020304" pitchFamily="18" charset="0"/>
              </a:rPr>
              <a:t>How many employees discontinue the use of </a:t>
            </a:r>
            <a:r>
              <a:rPr lang="en-US" sz="2000" dirty="0" smtClean="0">
                <a:solidFill>
                  <a:prstClr val="black"/>
                </a:solidFill>
                <a:latin typeface="Times New Roman" panose="02020603050405020304" pitchFamily="18" charset="0"/>
                <a:cs typeface="Times New Roman" panose="02020603050405020304" pitchFamily="18" charset="0"/>
              </a:rPr>
              <a:t>opioids</a:t>
            </a:r>
          </a:p>
          <a:p>
            <a:pPr lvl="2">
              <a:spcAft>
                <a:spcPts val="600"/>
              </a:spcAft>
            </a:pPr>
            <a:r>
              <a:rPr lang="en-US" sz="2000" dirty="0" smtClean="0">
                <a:solidFill>
                  <a:prstClr val="black"/>
                </a:solidFill>
                <a:latin typeface="Times New Roman" panose="02020603050405020304" pitchFamily="18" charset="0"/>
                <a:cs typeface="Times New Roman" panose="02020603050405020304" pitchFamily="18" charset="0"/>
              </a:rPr>
              <a:t>How </a:t>
            </a:r>
            <a:r>
              <a:rPr lang="en-US" sz="2000" dirty="0">
                <a:solidFill>
                  <a:prstClr val="black"/>
                </a:solidFill>
                <a:latin typeface="Times New Roman" panose="02020603050405020304" pitchFamily="18" charset="0"/>
                <a:cs typeface="Times New Roman" panose="02020603050405020304" pitchFamily="18" charset="0"/>
              </a:rPr>
              <a:t>many cases enter the </a:t>
            </a:r>
            <a:r>
              <a:rPr lang="en-US" sz="2000" dirty="0" smtClean="0">
                <a:solidFill>
                  <a:prstClr val="black"/>
                </a:solidFill>
                <a:latin typeface="Times New Roman" panose="02020603050405020304" pitchFamily="18" charset="0"/>
                <a:cs typeface="Times New Roman" panose="02020603050405020304" pitchFamily="18" charset="0"/>
              </a:rPr>
              <a:t>pilot</a:t>
            </a:r>
          </a:p>
          <a:p>
            <a:pPr lvl="2">
              <a:spcAft>
                <a:spcPts val="600"/>
              </a:spcAft>
            </a:pPr>
            <a:r>
              <a:rPr lang="en-US" sz="2000" dirty="0" smtClean="0">
                <a:solidFill>
                  <a:prstClr val="black"/>
                </a:solidFill>
                <a:latin typeface="Times New Roman" panose="02020603050405020304" pitchFamily="18" charset="0"/>
                <a:cs typeface="Times New Roman" panose="02020603050405020304" pitchFamily="18" charset="0"/>
              </a:rPr>
              <a:t>How </a:t>
            </a:r>
            <a:r>
              <a:rPr lang="en-US" sz="2000" dirty="0">
                <a:solidFill>
                  <a:prstClr val="black"/>
                </a:solidFill>
                <a:latin typeface="Times New Roman" panose="02020603050405020304" pitchFamily="18" charset="0"/>
                <a:cs typeface="Times New Roman" panose="02020603050405020304" pitchFamily="18" charset="0"/>
              </a:rPr>
              <a:t>many parties opt out and return to the normal litigation </a:t>
            </a:r>
            <a:r>
              <a:rPr lang="en-US" sz="2000" dirty="0" smtClean="0">
                <a:solidFill>
                  <a:prstClr val="black"/>
                </a:solidFill>
                <a:latin typeface="Times New Roman" panose="02020603050405020304" pitchFamily="18" charset="0"/>
                <a:cs typeface="Times New Roman" panose="02020603050405020304" pitchFamily="18" charset="0"/>
              </a:rPr>
              <a:t>process</a:t>
            </a:r>
            <a:endParaRPr lang="en-US" sz="2000" dirty="0">
              <a:solidFill>
                <a:prstClr val="black"/>
              </a:solidFill>
              <a:latin typeface="Times New Roman" panose="02020603050405020304" pitchFamily="18" charset="0"/>
              <a:cs typeface="Times New Roman" panose="02020603050405020304" pitchFamily="18" charset="0"/>
            </a:endParaRPr>
          </a:p>
          <a:p>
            <a:pPr lvl="2">
              <a:spcAft>
                <a:spcPts val="600"/>
              </a:spcAft>
            </a:pPr>
            <a:r>
              <a:rPr lang="en-US" sz="2000" dirty="0">
                <a:solidFill>
                  <a:prstClr val="black"/>
                </a:solidFill>
                <a:latin typeface="Times New Roman" panose="02020603050405020304" pitchFamily="18" charset="0"/>
                <a:cs typeface="Times New Roman" panose="02020603050405020304" pitchFamily="18" charset="0"/>
              </a:rPr>
              <a:t>Reductions in prescription amounts and corresponding alternative care changes</a:t>
            </a:r>
          </a:p>
          <a:p>
            <a:pPr lvl="2">
              <a:spcAft>
                <a:spcPts val="600"/>
              </a:spcAft>
            </a:pPr>
            <a:r>
              <a:rPr lang="en-US" sz="2000" dirty="0">
                <a:solidFill>
                  <a:prstClr val="black"/>
                </a:solidFill>
                <a:latin typeface="Times New Roman" panose="02020603050405020304" pitchFamily="18" charset="0"/>
                <a:cs typeface="Times New Roman" panose="02020603050405020304" pitchFamily="18" charset="0"/>
              </a:rPr>
              <a:t>Average length of time to resolve </a:t>
            </a:r>
            <a:r>
              <a:rPr lang="en-US" sz="2000" dirty="0" smtClean="0">
                <a:solidFill>
                  <a:prstClr val="black"/>
                </a:solidFill>
                <a:latin typeface="Times New Roman" panose="02020603050405020304" pitchFamily="18" charset="0"/>
                <a:cs typeface="Times New Roman" panose="02020603050405020304" pitchFamily="18" charset="0"/>
              </a:rPr>
              <a:t>cases</a:t>
            </a:r>
            <a:endParaRPr lang="en-US" sz="2000" dirty="0">
              <a:solidFill>
                <a:prstClr val="black"/>
              </a:solidFill>
              <a:latin typeface="Times New Roman" panose="02020603050405020304" pitchFamily="18" charset="0"/>
              <a:cs typeface="Times New Roman" panose="02020603050405020304" pitchFamily="18" charset="0"/>
            </a:endParaRPr>
          </a:p>
          <a:p>
            <a:pPr lvl="2">
              <a:spcAft>
                <a:spcPts val="600"/>
              </a:spcAft>
            </a:pPr>
            <a:r>
              <a:rPr lang="en-US" sz="2000" dirty="0">
                <a:solidFill>
                  <a:prstClr val="black"/>
                </a:solidFill>
                <a:latin typeface="Times New Roman" panose="02020603050405020304" pitchFamily="18" charset="0"/>
                <a:cs typeface="Times New Roman" panose="02020603050405020304" pitchFamily="18" charset="0"/>
              </a:rPr>
              <a:t>Average cost to insurers (the average cost of continued opioid use compared to the average cost of treatment</a:t>
            </a:r>
            <a:r>
              <a:rPr lang="en-US" sz="2000" dirty="0" smtClean="0">
                <a:solidFill>
                  <a:prstClr val="black"/>
                </a:solidFill>
                <a:latin typeface="Times New Roman" panose="02020603050405020304" pitchFamily="18" charset="0"/>
                <a:cs typeface="Times New Roman" panose="02020603050405020304" pitchFamily="18" charset="0"/>
              </a:rPr>
              <a:t>)</a:t>
            </a:r>
          </a:p>
          <a:p>
            <a:pPr lvl="2">
              <a:lnSpc>
                <a:spcPts val="1400"/>
              </a:lnSpc>
              <a:spcAft>
                <a:spcPts val="600"/>
              </a:spcAft>
            </a:pPr>
            <a:endParaRPr lang="en-US" sz="2000" dirty="0">
              <a:solidFill>
                <a:prstClr val="black"/>
              </a:solidFill>
              <a:latin typeface="Times New Roman" panose="02020603050405020304" pitchFamily="18" charset="0"/>
              <a:cs typeface="Times New Roman" panose="02020603050405020304" pitchFamily="18" charset="0"/>
            </a:endParaRPr>
          </a:p>
          <a:p>
            <a:pPr marL="457200" lvl="1" indent="0">
              <a:lnSpc>
                <a:spcPts val="1400"/>
              </a:lnSpc>
              <a:spcAft>
                <a:spcPts val="600"/>
              </a:spcAft>
              <a:buNone/>
            </a:pPr>
            <a:r>
              <a:rPr lang="en-US" sz="2000" b="1" dirty="0">
                <a:solidFill>
                  <a:prstClr val="black"/>
                </a:solidFill>
                <a:latin typeface="Times New Roman" panose="02020603050405020304" pitchFamily="18" charset="0"/>
                <a:cs typeface="Times New Roman" panose="02020603050405020304" pitchFamily="18" charset="0"/>
              </a:rPr>
              <a:t>Vermont and New Hampshire are interested in modeling the pilot.</a:t>
            </a:r>
            <a:endParaRPr lang="en-US" sz="20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B2BB1E58-8D1F-45B2-A3A1-FBF3C7172024}" type="slidenum">
              <a:rPr lang="en-US" smtClean="0"/>
              <a:t>20</a:t>
            </a:fld>
            <a:endParaRPr lang="en-US" dirty="0"/>
          </a:p>
        </p:txBody>
      </p:sp>
    </p:spTree>
    <p:extLst>
      <p:ext uri="{BB962C8B-B14F-4D97-AF65-F5344CB8AC3E}">
        <p14:creationId xmlns:p14="http://schemas.microsoft.com/office/powerpoint/2010/main" val="2656526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4047" y="497028"/>
            <a:ext cx="8348472" cy="261610"/>
          </a:xfrm>
          <a:prstGeom prst="rect">
            <a:avLst/>
          </a:prstGeom>
        </p:spPr>
        <p:txBody>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endParaRPr lang="en-US" sz="1100" dirty="0"/>
          </a:p>
        </p:txBody>
      </p:sp>
      <p:sp>
        <p:nvSpPr>
          <p:cNvPr id="5" name="Content Placeholder 1"/>
          <p:cNvSpPr>
            <a:spLocks noGrp="1"/>
          </p:cNvSpPr>
          <p:nvPr>
            <p:ph sz="quarter" idx="4294967295"/>
          </p:nvPr>
        </p:nvSpPr>
        <p:spPr>
          <a:xfrm>
            <a:off x="384048" y="914400"/>
            <a:ext cx="8434427" cy="5059774"/>
          </a:xfrm>
          <a:prstGeom prst="rect">
            <a:avLst/>
          </a:prstGeom>
        </p:spPr>
        <p:txBody>
          <a:bodyPr>
            <a:noAutofit/>
          </a:bodyPr>
          <a:lstStyle/>
          <a:p>
            <a:pPr marL="0" indent="0" algn="ctr">
              <a:lnSpc>
                <a:spcPts val="2480"/>
              </a:lnSpc>
              <a:spcBef>
                <a:spcPct val="20000"/>
              </a:spcBef>
              <a:spcAft>
                <a:spcPts val="600"/>
              </a:spcAft>
              <a:buNone/>
            </a:pPr>
            <a:endParaRPr lang="en-US" sz="1050" dirty="0" smtClean="0">
              <a:solidFill>
                <a:prstClr val="black"/>
              </a:solidFill>
              <a:latin typeface="Arial" pitchFamily="34" charset="0"/>
              <a:cs typeface="Arial" pitchFamily="34" charset="0"/>
            </a:endParaRPr>
          </a:p>
          <a:p>
            <a:pPr marL="0" indent="0" algn="ctr">
              <a:lnSpc>
                <a:spcPts val="2480"/>
              </a:lnSpc>
              <a:spcBef>
                <a:spcPct val="20000"/>
              </a:spcBef>
              <a:spcAft>
                <a:spcPts val="600"/>
              </a:spcAft>
              <a:buNone/>
            </a:pPr>
            <a:endParaRPr lang="en-US" sz="1050" dirty="0">
              <a:solidFill>
                <a:prstClr val="black"/>
              </a:solidFill>
              <a:latin typeface="Arial" pitchFamily="34" charset="0"/>
              <a:cs typeface="Arial" pitchFamily="34" charset="0"/>
            </a:endParaRPr>
          </a:p>
          <a:p>
            <a:pPr marL="0" indent="0" algn="ctr">
              <a:lnSpc>
                <a:spcPts val="2480"/>
              </a:lnSpc>
              <a:spcBef>
                <a:spcPct val="20000"/>
              </a:spcBef>
              <a:spcAft>
                <a:spcPts val="600"/>
              </a:spcAft>
              <a:buNone/>
            </a:pPr>
            <a:endParaRPr lang="en-US" sz="1050" dirty="0" smtClean="0">
              <a:solidFill>
                <a:prstClr val="black"/>
              </a:solidFill>
              <a:latin typeface="Arial" pitchFamily="34" charset="0"/>
              <a:cs typeface="Arial" pitchFamily="34" charset="0"/>
            </a:endParaRPr>
          </a:p>
          <a:p>
            <a:pPr marL="0" indent="0" algn="ctr">
              <a:lnSpc>
                <a:spcPts val="2480"/>
              </a:lnSpc>
              <a:spcBef>
                <a:spcPct val="20000"/>
              </a:spcBef>
              <a:spcAft>
                <a:spcPts val="600"/>
              </a:spcAft>
              <a:buNone/>
            </a:pPr>
            <a:endParaRPr lang="en-US" sz="1050" dirty="0">
              <a:solidFill>
                <a:prstClr val="black"/>
              </a:solidFill>
              <a:latin typeface="Arial" pitchFamily="34" charset="0"/>
              <a:cs typeface="Arial" pitchFamily="34" charset="0"/>
            </a:endParaRPr>
          </a:p>
          <a:p>
            <a:pPr marL="0" indent="0" algn="ctr">
              <a:lnSpc>
                <a:spcPts val="2480"/>
              </a:lnSpc>
              <a:spcBef>
                <a:spcPct val="20000"/>
              </a:spcBef>
              <a:spcAft>
                <a:spcPts val="600"/>
              </a:spcAft>
              <a:buNone/>
            </a:pPr>
            <a:r>
              <a:rPr lang="en-US" b="1" dirty="0" smtClean="0">
                <a:latin typeface="Times New Roman" panose="02020603050405020304" pitchFamily="18" charset="0"/>
                <a:cs typeface="Times New Roman" panose="02020603050405020304" pitchFamily="18" charset="0"/>
              </a:rPr>
              <a:t>Appendix</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cxnSp>
        <p:nvCxnSpPr>
          <p:cNvPr id="7" name="Straight Connector 6"/>
          <p:cNvCxnSpPr/>
          <p:nvPr/>
        </p:nvCxnSpPr>
        <p:spPr>
          <a:xfrm>
            <a:off x="384056" y="786068"/>
            <a:ext cx="7693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4045" y="6324600"/>
            <a:ext cx="8226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Content Placeholder 1"/>
          <p:cNvSpPr>
            <a:spLocks noGrp="1"/>
          </p:cNvSpPr>
          <p:nvPr>
            <p:ph sz="quarter" idx="4294967295"/>
          </p:nvPr>
        </p:nvSpPr>
        <p:spPr>
          <a:xfrm>
            <a:off x="275845" y="6324600"/>
            <a:ext cx="2543555" cy="533400"/>
          </a:xfrm>
          <a:prstGeom prst="rect">
            <a:avLst/>
          </a:prstGeom>
        </p:spPr>
        <p:txBody>
          <a:bodyPr>
            <a:normAutofit/>
          </a:bodyPr>
          <a:lstStyle/>
          <a:p>
            <a:pPr marL="0" indent="0" fontAlgn="base">
              <a:spcBef>
                <a:spcPct val="0"/>
              </a:spcBef>
              <a:spcAft>
                <a:spcPct val="0"/>
              </a:spcAft>
              <a:buNone/>
              <a:defRPr/>
            </a:pPr>
            <a:endParaRPr lang="en-US" sz="900" dirty="0">
              <a:latin typeface="Calibri" panose="020F0502020204030204" pitchFamily="34" charset="0"/>
            </a:endParaRPr>
          </a:p>
        </p:txBody>
      </p:sp>
      <p:sp>
        <p:nvSpPr>
          <p:cNvPr id="14" name="Content Placeholder 1"/>
          <p:cNvSpPr>
            <a:spLocks noGrp="1"/>
          </p:cNvSpPr>
          <p:nvPr>
            <p:ph sz="quarter" idx="4294967295"/>
          </p:nvPr>
        </p:nvSpPr>
        <p:spPr>
          <a:xfrm>
            <a:off x="3429009" y="6324600"/>
            <a:ext cx="2438399" cy="371856"/>
          </a:xfrm>
          <a:prstGeom prst="rect">
            <a:avLst/>
          </a:prstGeom>
        </p:spPr>
        <p:txBody>
          <a:bodyPr>
            <a:normAutofit/>
          </a:bodyPr>
          <a:lstStyle/>
          <a:p>
            <a:pPr marL="0" indent="0" algn="ctr" fontAlgn="base">
              <a:spcBef>
                <a:spcPct val="0"/>
              </a:spcBef>
              <a:spcAft>
                <a:spcPct val="0"/>
              </a:spcAft>
              <a:buNone/>
              <a:defRPr/>
            </a:pPr>
            <a:endParaRPr lang="en-US" sz="900" dirty="0">
              <a:latin typeface="Calibri" panose="020F0502020204030204" pitchFamily="34" charset="0"/>
            </a:endParaRPr>
          </a:p>
        </p:txBody>
      </p:sp>
      <p:sp>
        <p:nvSpPr>
          <p:cNvPr id="15" name="Content Placeholder 1"/>
          <p:cNvSpPr>
            <a:spLocks noGrp="1"/>
          </p:cNvSpPr>
          <p:nvPr>
            <p:ph sz="quarter" idx="4294967295"/>
          </p:nvPr>
        </p:nvSpPr>
        <p:spPr>
          <a:xfrm>
            <a:off x="6294129" y="6324600"/>
            <a:ext cx="2438399" cy="371856"/>
          </a:xfrm>
          <a:prstGeom prst="rect">
            <a:avLst/>
          </a:prstGeom>
        </p:spPr>
        <p:txBody>
          <a:bodyPr>
            <a:normAutofit/>
          </a:bodyPr>
          <a:lstStyle/>
          <a:p>
            <a:pPr marL="0" indent="0" algn="r" fontAlgn="base">
              <a:spcBef>
                <a:spcPct val="0"/>
              </a:spcBef>
              <a:spcAft>
                <a:spcPct val="0"/>
              </a:spcAft>
              <a:buNone/>
              <a:defRPr/>
            </a:pPr>
            <a:endParaRPr lang="en-US" sz="900" dirty="0">
              <a:latin typeface="Calibri" panose="020F0502020204030204" pitchFamily="34" charset="0"/>
            </a:endParaRPr>
          </a:p>
        </p:txBody>
      </p:sp>
      <p:sp>
        <p:nvSpPr>
          <p:cNvPr id="2" name="Slide Number Placeholder 1"/>
          <p:cNvSpPr>
            <a:spLocks noGrp="1"/>
          </p:cNvSpPr>
          <p:nvPr>
            <p:ph type="sldNum" sz="quarter" idx="12"/>
          </p:nvPr>
        </p:nvSpPr>
        <p:spPr>
          <a:xfrm>
            <a:off x="6632844" y="6474408"/>
            <a:ext cx="2133600" cy="365125"/>
          </a:xfrm>
        </p:spPr>
        <p:txBody>
          <a:bodyPr/>
          <a:lstStyle/>
          <a:p>
            <a:fld id="{B2BB1E58-8D1F-45B2-A3A1-FBF3C7172024}" type="slidenum">
              <a:rPr lang="en-US" smtClean="0"/>
              <a:t>21</a:t>
            </a:fld>
            <a:endParaRPr lang="en-US" dirty="0"/>
          </a:p>
        </p:txBody>
      </p:sp>
    </p:spTree>
    <p:extLst>
      <p:ext uri="{BB962C8B-B14F-4D97-AF65-F5344CB8AC3E}">
        <p14:creationId xmlns:p14="http://schemas.microsoft.com/office/powerpoint/2010/main" val="3213649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4047" y="497028"/>
            <a:ext cx="8348472" cy="261610"/>
          </a:xfrm>
          <a:prstGeom prst="rect">
            <a:avLst/>
          </a:prstGeom>
        </p:spPr>
        <p:txBody>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endParaRPr lang="en-US" sz="1100" dirty="0"/>
          </a:p>
        </p:txBody>
      </p:sp>
      <p:sp>
        <p:nvSpPr>
          <p:cNvPr id="5" name="Content Placeholder 1"/>
          <p:cNvSpPr>
            <a:spLocks noGrp="1"/>
          </p:cNvSpPr>
          <p:nvPr>
            <p:ph sz="quarter" idx="4294967295"/>
          </p:nvPr>
        </p:nvSpPr>
        <p:spPr>
          <a:xfrm>
            <a:off x="384048" y="914400"/>
            <a:ext cx="8434427" cy="5059774"/>
          </a:xfrm>
          <a:prstGeom prst="rect">
            <a:avLst/>
          </a:prstGeom>
        </p:spPr>
        <p:txBody>
          <a:bodyPr>
            <a:noAutofit/>
          </a:bodyPr>
          <a:lstStyle/>
          <a:p>
            <a:pPr marL="0" indent="0" algn="ctr">
              <a:lnSpc>
                <a:spcPts val="2480"/>
              </a:lnSpc>
              <a:spcBef>
                <a:spcPct val="20000"/>
              </a:spcBef>
              <a:spcAft>
                <a:spcPts val="600"/>
              </a:spcAft>
              <a:buNone/>
            </a:pPr>
            <a:endParaRPr lang="en-US" sz="1050" dirty="0" smtClean="0">
              <a:solidFill>
                <a:prstClr val="black"/>
              </a:solidFill>
              <a:latin typeface="Arial" pitchFamily="34" charset="0"/>
              <a:cs typeface="Arial" pitchFamily="34" charset="0"/>
            </a:endParaRPr>
          </a:p>
          <a:p>
            <a:pPr marL="0" indent="0" algn="ctr">
              <a:lnSpc>
                <a:spcPts val="2480"/>
              </a:lnSpc>
              <a:spcBef>
                <a:spcPct val="20000"/>
              </a:spcBef>
              <a:spcAft>
                <a:spcPts val="600"/>
              </a:spcAft>
              <a:buNone/>
            </a:pPr>
            <a:endParaRPr lang="en-US" sz="1050" dirty="0">
              <a:solidFill>
                <a:prstClr val="black"/>
              </a:solidFill>
              <a:latin typeface="Arial" pitchFamily="34" charset="0"/>
              <a:cs typeface="Arial" pitchFamily="34" charset="0"/>
            </a:endParaRPr>
          </a:p>
          <a:p>
            <a:pPr marL="0" indent="0" algn="ctr">
              <a:lnSpc>
                <a:spcPts val="2480"/>
              </a:lnSpc>
              <a:spcBef>
                <a:spcPct val="20000"/>
              </a:spcBef>
              <a:spcAft>
                <a:spcPts val="600"/>
              </a:spcAft>
              <a:buNone/>
            </a:pPr>
            <a:endParaRPr lang="en-US" sz="1050" dirty="0" smtClean="0">
              <a:solidFill>
                <a:prstClr val="black"/>
              </a:solidFill>
              <a:latin typeface="Arial" pitchFamily="34" charset="0"/>
              <a:cs typeface="Arial" pitchFamily="34" charset="0"/>
            </a:endParaRPr>
          </a:p>
          <a:p>
            <a:pPr marL="0" indent="0" algn="ctr">
              <a:lnSpc>
                <a:spcPts val="2480"/>
              </a:lnSpc>
              <a:spcBef>
                <a:spcPct val="20000"/>
              </a:spcBef>
              <a:spcAft>
                <a:spcPts val="600"/>
              </a:spcAft>
              <a:buNone/>
            </a:pPr>
            <a:endParaRPr lang="en-US" sz="1050" dirty="0">
              <a:solidFill>
                <a:prstClr val="black"/>
              </a:solidFill>
              <a:latin typeface="Arial" pitchFamily="34" charset="0"/>
              <a:cs typeface="Arial" pitchFamily="34" charset="0"/>
            </a:endParaRPr>
          </a:p>
          <a:p>
            <a:pPr marL="0" indent="0" algn="ctr">
              <a:lnSpc>
                <a:spcPts val="2480"/>
              </a:lnSpc>
              <a:spcBef>
                <a:spcPct val="20000"/>
              </a:spcBef>
              <a:spcAft>
                <a:spcPts val="600"/>
              </a:spcAft>
              <a:buNone/>
            </a:pPr>
            <a:endParaRPr lang="en-US" b="1" dirty="0">
              <a:solidFill>
                <a:schemeClr val="tx2"/>
              </a:solidFill>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cxnSp>
        <p:nvCxnSpPr>
          <p:cNvPr id="7" name="Straight Connector 6"/>
          <p:cNvCxnSpPr/>
          <p:nvPr/>
        </p:nvCxnSpPr>
        <p:spPr>
          <a:xfrm>
            <a:off x="384056" y="786068"/>
            <a:ext cx="7693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4045" y="6324600"/>
            <a:ext cx="8226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98919" y="6492881"/>
            <a:ext cx="2133600" cy="365125"/>
          </a:xfrm>
        </p:spPr>
        <p:txBody>
          <a:bodyPr/>
          <a:lstStyle/>
          <a:p>
            <a:endParaRPr lang="en-US" dirty="0"/>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09062"/>
            <a:ext cx="7620000" cy="4529738"/>
          </a:xfrm>
          <a:prstGeom prst="rect">
            <a:avLst/>
          </a:prstGeom>
          <a:noFill/>
          <a:ln>
            <a:noFill/>
          </a:ln>
        </p:spPr>
      </p:pic>
      <p:sp>
        <p:nvSpPr>
          <p:cNvPr id="3" name="TextBox 2"/>
          <p:cNvSpPr txBox="1"/>
          <p:nvPr/>
        </p:nvSpPr>
        <p:spPr>
          <a:xfrm>
            <a:off x="533400" y="5715000"/>
            <a:ext cx="7620000" cy="861774"/>
          </a:xfrm>
          <a:prstGeom prst="rect">
            <a:avLst/>
          </a:prstGeom>
          <a:noFill/>
        </p:spPr>
        <p:txBody>
          <a:bodyPr wrap="square" rtlCol="0">
            <a:spAutoFit/>
          </a:bodyPr>
          <a:lstStyle/>
          <a:p>
            <a:r>
              <a:rPr lang="en-US" sz="800" baseline="30000" dirty="0"/>
              <a:t>1</a:t>
            </a:r>
            <a:r>
              <a:rPr lang="en-US" sz="800" dirty="0"/>
              <a:t>Unintentional poisoning/overdose deaths combine unintentional and undetermined intents to account for a change in death coding that occurred in 2005. Suicides are excluded from this analysis.</a:t>
            </a:r>
          </a:p>
          <a:p>
            <a:r>
              <a:rPr lang="en-US" sz="800" baseline="30000" dirty="0"/>
              <a:t>2</a:t>
            </a:r>
            <a:r>
              <a:rPr lang="en-US" sz="800" dirty="0"/>
              <a:t> Opioids include heroin, opioid-based prescription painkillers, and other unspecified opioids. This report tracks opioid-related overdoses due to difficulties in identifying heroin and prescription opioids separately. </a:t>
            </a:r>
          </a:p>
          <a:p>
            <a:endParaRPr lang="en-US" dirty="0"/>
          </a:p>
        </p:txBody>
      </p:sp>
    </p:spTree>
    <p:extLst>
      <p:ext uri="{BB962C8B-B14F-4D97-AF65-F5344CB8AC3E}">
        <p14:creationId xmlns:p14="http://schemas.microsoft.com/office/powerpoint/2010/main" val="1925714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cxnSp>
        <p:nvCxnSpPr>
          <p:cNvPr id="8" name="Straight Connector 7"/>
          <p:cNvCxnSpPr/>
          <p:nvPr/>
        </p:nvCxnSpPr>
        <p:spPr>
          <a:xfrm>
            <a:off x="384056" y="786068"/>
            <a:ext cx="7693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4045" y="6324600"/>
            <a:ext cx="8226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Content Placeholder 1"/>
          <p:cNvSpPr txBox="1">
            <a:spLocks/>
          </p:cNvSpPr>
          <p:nvPr/>
        </p:nvSpPr>
        <p:spPr>
          <a:xfrm>
            <a:off x="275845" y="6324600"/>
            <a:ext cx="2543555"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 typeface="Arial" pitchFamily="34" charset="0"/>
              <a:buNone/>
              <a:defRPr/>
            </a:pPr>
            <a:endParaRPr lang="en-US" sz="900" dirty="0">
              <a:latin typeface="Calibri" panose="020F0502020204030204" pitchFamily="34" charset="0"/>
            </a:endParaRPr>
          </a:p>
        </p:txBody>
      </p:sp>
      <p:sp>
        <p:nvSpPr>
          <p:cNvPr id="11" name="Content Placeholder 1"/>
          <p:cNvSpPr txBox="1">
            <a:spLocks/>
          </p:cNvSpPr>
          <p:nvPr/>
        </p:nvSpPr>
        <p:spPr>
          <a:xfrm>
            <a:off x="3429009" y="6324600"/>
            <a:ext cx="2438399" cy="371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defRPr/>
            </a:pPr>
            <a:endParaRPr lang="en-US" sz="900" dirty="0">
              <a:latin typeface="Calibri" panose="020F0502020204030204" pitchFamily="34" charset="0"/>
            </a:endParaRPr>
          </a:p>
        </p:txBody>
      </p:sp>
      <p:sp>
        <p:nvSpPr>
          <p:cNvPr id="12" name="Content Placeholder 1"/>
          <p:cNvSpPr txBox="1">
            <a:spLocks/>
          </p:cNvSpPr>
          <p:nvPr/>
        </p:nvSpPr>
        <p:spPr>
          <a:xfrm>
            <a:off x="6294129" y="6324600"/>
            <a:ext cx="2438399" cy="371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base">
              <a:spcBef>
                <a:spcPct val="0"/>
              </a:spcBef>
              <a:spcAft>
                <a:spcPct val="0"/>
              </a:spcAft>
              <a:buFont typeface="Arial" pitchFamily="34" charset="0"/>
              <a:buNone/>
              <a:defRPr/>
            </a:pPr>
            <a:endParaRPr lang="en-US" sz="900" dirty="0">
              <a:latin typeface="Calibri" panose="020F0502020204030204" pitchFamily="34" charset="0"/>
            </a:endParaRPr>
          </a:p>
        </p:txBody>
      </p:sp>
      <p:sp>
        <p:nvSpPr>
          <p:cNvPr id="2" name="Slide Number Placeholder 1"/>
          <p:cNvSpPr>
            <a:spLocks noGrp="1"/>
          </p:cNvSpPr>
          <p:nvPr>
            <p:ph type="sldNum" sz="quarter" idx="12"/>
          </p:nvPr>
        </p:nvSpPr>
        <p:spPr>
          <a:xfrm>
            <a:off x="6642081" y="6445972"/>
            <a:ext cx="2133600" cy="365125"/>
          </a:xfrm>
        </p:spPr>
        <p:txBody>
          <a:bodyPr/>
          <a:lstStyle/>
          <a:p>
            <a:fld id="{B2BB1E58-8D1F-45B2-A3A1-FBF3C7172024}" type="slidenum">
              <a:rPr lang="en-US" smtClean="0"/>
              <a:t>23</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895439"/>
            <a:ext cx="7391400" cy="535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37255" y="367142"/>
            <a:ext cx="5669501" cy="369332"/>
          </a:xfrm>
          <a:prstGeom prst="rect">
            <a:avLst/>
          </a:prstGeom>
          <a:noFill/>
        </p:spPr>
        <p:txBody>
          <a:bodyPr wrap="none" rtlCol="0">
            <a:spAutoFit/>
          </a:bodyPr>
          <a:lstStyle/>
          <a:p>
            <a:r>
              <a:rPr lang="en-US" b="1" dirty="0" smtClean="0"/>
              <a:t>Unintentional Opioid Deaths in Massachusetts 2000-2015</a:t>
            </a:r>
            <a:endParaRPr lang="en-US" b="1" baseline="30000" dirty="0"/>
          </a:p>
        </p:txBody>
      </p:sp>
    </p:spTree>
    <p:extLst>
      <p:ext uri="{BB962C8B-B14F-4D97-AF65-F5344CB8AC3E}">
        <p14:creationId xmlns:p14="http://schemas.microsoft.com/office/powerpoint/2010/main" val="1880019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14300"/>
            <a:ext cx="5895975"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95354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200025"/>
            <a:ext cx="461962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167115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BB1E58-8D1F-45B2-A3A1-FBF3C7172024}" type="slidenum">
              <a:rPr lang="en-US" smtClean="0"/>
              <a:t>26</a:t>
            </a:fld>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988" y="76200"/>
            <a:ext cx="562927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3616537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BB1E58-8D1F-45B2-A3A1-FBF3C7172024}" type="slidenum">
              <a:rPr lang="en-US" smtClean="0"/>
              <a:t>27</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0"/>
            <a:ext cx="4714875" cy="640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1411900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543800" cy="944562"/>
          </a:xfrm>
        </p:spPr>
        <p:txBody>
          <a:bodyPr>
            <a:normAutofit/>
          </a:bodyPr>
          <a:lstStyle/>
          <a:p>
            <a:r>
              <a:rPr lang="en-US" sz="2400" b="1" dirty="0" smtClean="0">
                <a:latin typeface="Times New Roman" panose="02020603050405020304" pitchFamily="18" charset="0"/>
                <a:cs typeface="Times New Roman" panose="02020603050405020304" pitchFamily="18" charset="0"/>
              </a:rPr>
              <a:t>Summary</a:t>
            </a:r>
            <a:endParaRPr lang="en-US" sz="24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1295400"/>
            <a:ext cx="8229600" cy="4830769"/>
          </a:xfrm>
        </p:spPr>
        <p:txBody>
          <a:bodyPr>
            <a:normAutofit lnSpcReduction="10000"/>
          </a:bodyPr>
          <a:lstStyle/>
          <a:p>
            <a:pPr lvl="0"/>
            <a:r>
              <a:rPr lang="en-US" sz="2700" dirty="0" smtClean="0">
                <a:solidFill>
                  <a:prstClr val="black"/>
                </a:solidFill>
                <a:latin typeface="Times New Roman" panose="02020603050405020304" pitchFamily="18" charset="0"/>
                <a:cs typeface="Times New Roman" panose="02020603050405020304" pitchFamily="18" charset="0"/>
              </a:rPr>
              <a:t>OATP </a:t>
            </a:r>
            <a:r>
              <a:rPr lang="en-US" sz="2700" dirty="0">
                <a:solidFill>
                  <a:prstClr val="black"/>
                </a:solidFill>
                <a:latin typeface="Times New Roman" panose="02020603050405020304" pitchFamily="18" charset="0"/>
                <a:cs typeface="Times New Roman" panose="02020603050405020304" pitchFamily="18" charset="0"/>
              </a:rPr>
              <a:t>applies to </a:t>
            </a:r>
            <a:r>
              <a:rPr lang="en-US" sz="2700" dirty="0" smtClean="0">
                <a:solidFill>
                  <a:prstClr val="black"/>
                </a:solidFill>
                <a:latin typeface="Times New Roman" panose="02020603050405020304" pitchFamily="18" charset="0"/>
                <a:cs typeface="Times New Roman" panose="02020603050405020304" pitchFamily="18" charset="0"/>
              </a:rPr>
              <a:t>post-Lump Sum cases</a:t>
            </a:r>
            <a:endParaRPr lang="en-US" sz="2700" dirty="0">
              <a:solidFill>
                <a:prstClr val="black"/>
              </a:solidFill>
              <a:latin typeface="Times New Roman" panose="02020603050405020304" pitchFamily="18" charset="0"/>
              <a:cs typeface="Times New Roman" panose="02020603050405020304" pitchFamily="18" charset="0"/>
            </a:endParaRPr>
          </a:p>
          <a:p>
            <a:pPr lvl="0"/>
            <a:r>
              <a:rPr lang="en-US" sz="2700" dirty="0">
                <a:solidFill>
                  <a:prstClr val="black"/>
                </a:solidFill>
                <a:latin typeface="Times New Roman" panose="02020603050405020304" pitchFamily="18" charset="0"/>
                <a:cs typeface="Times New Roman" panose="02020603050405020304" pitchFamily="18" charset="0"/>
              </a:rPr>
              <a:t>Insurer and </a:t>
            </a:r>
            <a:r>
              <a:rPr lang="en-US" sz="2700" dirty="0" smtClean="0">
                <a:solidFill>
                  <a:prstClr val="black"/>
                </a:solidFill>
                <a:latin typeface="Times New Roman" panose="02020603050405020304" pitchFamily="18" charset="0"/>
                <a:cs typeface="Times New Roman" panose="02020603050405020304" pitchFamily="18" charset="0"/>
              </a:rPr>
              <a:t>Employee counsel </a:t>
            </a:r>
            <a:r>
              <a:rPr lang="en-US" sz="2700" dirty="0">
                <a:solidFill>
                  <a:prstClr val="black"/>
                </a:solidFill>
                <a:latin typeface="Times New Roman" panose="02020603050405020304" pitchFamily="18" charset="0"/>
                <a:cs typeface="Times New Roman" panose="02020603050405020304" pitchFamily="18" charset="0"/>
              </a:rPr>
              <a:t>agree that current clinical regime is not </a:t>
            </a:r>
            <a:r>
              <a:rPr lang="en-US" sz="2700" dirty="0" smtClean="0">
                <a:solidFill>
                  <a:prstClr val="black"/>
                </a:solidFill>
                <a:latin typeface="Times New Roman" panose="02020603050405020304" pitchFamily="18" charset="0"/>
                <a:cs typeface="Times New Roman" panose="02020603050405020304" pitchFamily="18" charset="0"/>
              </a:rPr>
              <a:t>working.</a:t>
            </a:r>
            <a:endParaRPr lang="en-US" sz="2700" dirty="0">
              <a:solidFill>
                <a:prstClr val="black"/>
              </a:solidFill>
              <a:latin typeface="Times New Roman" panose="02020603050405020304" pitchFamily="18" charset="0"/>
              <a:cs typeface="Times New Roman" panose="02020603050405020304" pitchFamily="18" charset="0"/>
            </a:endParaRPr>
          </a:p>
          <a:p>
            <a:pPr lvl="0"/>
            <a:r>
              <a:rPr lang="en-US" sz="2700" dirty="0">
                <a:solidFill>
                  <a:prstClr val="black"/>
                </a:solidFill>
                <a:latin typeface="Times New Roman" panose="02020603050405020304" pitchFamily="18" charset="0"/>
                <a:cs typeface="Times New Roman" panose="02020603050405020304" pitchFamily="18" charset="0"/>
              </a:rPr>
              <a:t>Key questions for all </a:t>
            </a:r>
            <a:r>
              <a:rPr lang="en-US" sz="2700" dirty="0" smtClean="0">
                <a:solidFill>
                  <a:prstClr val="black"/>
                </a:solidFill>
                <a:latin typeface="Times New Roman" panose="02020603050405020304" pitchFamily="18" charset="0"/>
                <a:cs typeface="Times New Roman" panose="02020603050405020304" pitchFamily="18" charset="0"/>
              </a:rPr>
              <a:t>parties:</a:t>
            </a:r>
            <a:endParaRPr lang="en-US" sz="2700" dirty="0">
              <a:solidFill>
                <a:prstClr val="black"/>
              </a:solidFill>
              <a:latin typeface="Times New Roman" panose="02020603050405020304" pitchFamily="18" charset="0"/>
              <a:cs typeface="Times New Roman" panose="02020603050405020304" pitchFamily="18" charset="0"/>
            </a:endParaRPr>
          </a:p>
          <a:p>
            <a:pPr lvl="1"/>
            <a:r>
              <a:rPr lang="en-US" sz="2400" dirty="0">
                <a:solidFill>
                  <a:prstClr val="black"/>
                </a:solidFill>
                <a:latin typeface="Times New Roman" panose="02020603050405020304" pitchFamily="18" charset="0"/>
                <a:cs typeface="Times New Roman" panose="02020603050405020304" pitchFamily="18" charset="0"/>
              </a:rPr>
              <a:t>Is current diagnosis accurate?</a:t>
            </a:r>
          </a:p>
          <a:p>
            <a:pPr lvl="1"/>
            <a:r>
              <a:rPr lang="en-US" sz="2400" dirty="0">
                <a:solidFill>
                  <a:prstClr val="black"/>
                </a:solidFill>
                <a:latin typeface="Times New Roman" panose="02020603050405020304" pitchFamily="18" charset="0"/>
                <a:cs typeface="Times New Roman" panose="02020603050405020304" pitchFamily="18" charset="0"/>
              </a:rPr>
              <a:t>Is current treatment plan appropriate for diagnosis?</a:t>
            </a:r>
          </a:p>
          <a:p>
            <a:pPr lvl="1"/>
            <a:r>
              <a:rPr lang="en-US" sz="2400" dirty="0">
                <a:solidFill>
                  <a:prstClr val="black"/>
                </a:solidFill>
                <a:latin typeface="Times New Roman" panose="02020603050405020304" pitchFamily="18" charset="0"/>
                <a:cs typeface="Times New Roman" panose="02020603050405020304" pitchFamily="18" charset="0"/>
              </a:rPr>
              <a:t>What treatment changes should be considered?</a:t>
            </a:r>
          </a:p>
          <a:p>
            <a:pPr lvl="1"/>
            <a:r>
              <a:rPr lang="en-US" sz="2400" dirty="0">
                <a:solidFill>
                  <a:prstClr val="black"/>
                </a:solidFill>
                <a:latin typeface="Times New Roman" panose="02020603050405020304" pitchFamily="18" charset="0"/>
                <a:cs typeface="Times New Roman" panose="02020603050405020304" pitchFamily="18" charset="0"/>
              </a:rPr>
              <a:t>What other therapeutic approaches might be beneficial for the injured worker/patient?</a:t>
            </a:r>
          </a:p>
          <a:p>
            <a:pPr lvl="1"/>
            <a:r>
              <a:rPr lang="en-US" sz="2400" dirty="0">
                <a:solidFill>
                  <a:prstClr val="black"/>
                </a:solidFill>
                <a:latin typeface="Times New Roman" panose="02020603050405020304" pitchFamily="18" charset="0"/>
                <a:cs typeface="Times New Roman" panose="02020603050405020304" pitchFamily="18" charset="0"/>
              </a:rPr>
              <a:t>What are the current risks of the current treatment plan?</a:t>
            </a:r>
          </a:p>
          <a:p>
            <a:pPr lvl="1"/>
            <a:r>
              <a:rPr lang="en-US" sz="2400" dirty="0">
                <a:solidFill>
                  <a:prstClr val="black"/>
                </a:solidFill>
                <a:latin typeface="Times New Roman" panose="02020603050405020304" pitchFamily="18" charset="0"/>
                <a:cs typeface="Times New Roman" panose="02020603050405020304" pitchFamily="18" charset="0"/>
              </a:rPr>
              <a:t>What are the potential barriers to recovery?</a:t>
            </a:r>
          </a:p>
          <a:p>
            <a:endParaRPr lang="en-US" dirty="0"/>
          </a:p>
        </p:txBody>
      </p:sp>
      <p:sp>
        <p:nvSpPr>
          <p:cNvPr id="2" name="Slide Number Placeholder 1"/>
          <p:cNvSpPr>
            <a:spLocks noGrp="1"/>
          </p:cNvSpPr>
          <p:nvPr>
            <p:ph type="sldNum" sz="quarter" idx="12"/>
          </p:nvPr>
        </p:nvSpPr>
        <p:spPr/>
        <p:txBody>
          <a:bodyPr/>
          <a:lstStyle/>
          <a:p>
            <a:fld id="{B2BB1E58-8D1F-45B2-A3A1-FBF3C7172024}" type="slidenum">
              <a:rPr lang="en-US" smtClean="0"/>
              <a:t>28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297839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421"/>
            <a:ext cx="8229600" cy="377981"/>
          </a:xfrm>
        </p:spPr>
        <p:txBody>
          <a:bodyPr>
            <a:normAutofit fontScale="90000"/>
          </a:bodyPr>
          <a:lstStyle/>
          <a:p>
            <a:r>
              <a:rPr lang="en-US" sz="2400" b="1" dirty="0">
                <a:solidFill>
                  <a:prstClr val="black"/>
                </a:solidFill>
                <a:latin typeface="Times New Roman"/>
                <a:cs typeface="Times New Roman"/>
              </a:rPr>
              <a:t>Opioid Alternative Treatment Pathway </a:t>
            </a:r>
            <a:r>
              <a:rPr lang="en-US" dirty="0"/>
              <a:t/>
            </a:r>
            <a:br>
              <a:rPr lang="en-US" dirty="0"/>
            </a:br>
            <a:endParaRPr lang="en-US" dirty="0"/>
          </a:p>
        </p:txBody>
      </p:sp>
      <p:sp>
        <p:nvSpPr>
          <p:cNvPr id="3" name="Content Placeholder 2"/>
          <p:cNvSpPr>
            <a:spLocks noGrp="1"/>
          </p:cNvSpPr>
          <p:nvPr>
            <p:ph idx="1"/>
          </p:nvPr>
        </p:nvSpPr>
        <p:spPr>
          <a:xfrm>
            <a:off x="457200" y="1066800"/>
            <a:ext cx="8229600" cy="5059369"/>
          </a:xfrm>
        </p:spPr>
        <p:txBody>
          <a:bodyPr/>
          <a:lstStyle/>
          <a:p>
            <a:pPr marL="234950" lvl="0" indent="-234950"/>
            <a:r>
              <a:rPr lang="en-US" sz="2000" dirty="0">
                <a:solidFill>
                  <a:prstClr val="black"/>
                </a:solidFill>
                <a:latin typeface="Times New Roman" panose="02020603050405020304" pitchFamily="18" charset="0"/>
                <a:ea typeface="Calibri"/>
                <a:cs typeface="Times New Roman" panose="02020603050405020304" pitchFamily="18" charset="0"/>
              </a:rPr>
              <a:t>Either the Insurer or injured worker can initiate a request to participate in the Opioid Alternative Treatment Pathway. </a:t>
            </a:r>
            <a:r>
              <a:rPr lang="en-US" sz="2000" b="1" dirty="0">
                <a:solidFill>
                  <a:prstClr val="black"/>
                </a:solidFill>
                <a:latin typeface="Times New Roman" panose="02020603050405020304" pitchFamily="18" charset="0"/>
                <a:ea typeface="Calibri"/>
                <a:cs typeface="Times New Roman" panose="02020603050405020304" pitchFamily="18" charset="0"/>
              </a:rPr>
              <a:t>If both parties agree to participate, the insurer incurs the cost of the program including alternative medical treatments for the injured worker. </a:t>
            </a:r>
            <a:endParaRPr lang="en-US" sz="2000" dirty="0">
              <a:solidFill>
                <a:prstClr val="black"/>
              </a:solidFill>
              <a:latin typeface="Times New Roman" panose="02020603050405020304" pitchFamily="18" charset="0"/>
              <a:ea typeface="Calibri"/>
              <a:cs typeface="Times New Roman" panose="02020603050405020304" pitchFamily="18" charset="0"/>
            </a:endParaRPr>
          </a:p>
          <a:p>
            <a:pPr marL="234950" lvl="0" indent="-234950"/>
            <a:r>
              <a:rPr lang="en-US" sz="2000" dirty="0">
                <a:solidFill>
                  <a:prstClr val="black"/>
                </a:solidFill>
                <a:latin typeface="Times New Roman" panose="02020603050405020304" pitchFamily="18" charset="0"/>
                <a:cs typeface="Times New Roman" panose="02020603050405020304" pitchFamily="18" charset="0"/>
              </a:rPr>
              <a:t>The DIA incurs minimal cost for the program – staff/ scheduling. </a:t>
            </a:r>
          </a:p>
          <a:p>
            <a:pPr marL="234950" lvl="0" indent="-234950">
              <a:spcAft>
                <a:spcPts val="600"/>
              </a:spcAft>
            </a:pPr>
            <a:r>
              <a:rPr lang="en-US" sz="2000" dirty="0">
                <a:solidFill>
                  <a:prstClr val="black"/>
                </a:solidFill>
                <a:latin typeface="Times New Roman" panose="02020603050405020304" pitchFamily="18" charset="0"/>
                <a:cs typeface="Times New Roman" panose="02020603050405020304" pitchFamily="18" charset="0"/>
              </a:rPr>
              <a:t>The program aims to be another tool to address the state’s opioid epidemic by giving attorneys, judges, and injured workers within the DIA system </a:t>
            </a:r>
            <a:r>
              <a:rPr lang="en-US" sz="2000" u="sng" dirty="0">
                <a:solidFill>
                  <a:prstClr val="black"/>
                </a:solidFill>
                <a:latin typeface="Times New Roman" panose="02020603050405020304" pitchFamily="18" charset="0"/>
                <a:cs typeface="Times New Roman" panose="02020603050405020304" pitchFamily="18" charset="0"/>
              </a:rPr>
              <a:t>quicker access to medical professionals</a:t>
            </a:r>
            <a:r>
              <a:rPr lang="en-US" sz="2000" dirty="0">
                <a:solidFill>
                  <a:prstClr val="black"/>
                </a:solidFill>
                <a:latin typeface="Times New Roman" panose="02020603050405020304" pitchFamily="18" charset="0"/>
                <a:cs typeface="Times New Roman" panose="02020603050405020304" pitchFamily="18" charset="0"/>
              </a:rPr>
              <a:t> to make treatment decisions. </a:t>
            </a:r>
          </a:p>
          <a:p>
            <a:pPr marL="234950" lvl="0" indent="-234950">
              <a:spcAft>
                <a:spcPts val="600"/>
              </a:spcAft>
            </a:pPr>
            <a:r>
              <a:rPr lang="en-US" sz="2000" dirty="0">
                <a:solidFill>
                  <a:prstClr val="black"/>
                </a:solidFill>
                <a:latin typeface="Times New Roman" panose="02020603050405020304" pitchFamily="18" charset="0"/>
                <a:ea typeface="Calibri"/>
                <a:cs typeface="Times New Roman" panose="02020603050405020304" pitchFamily="18" charset="0"/>
              </a:rPr>
              <a:t>Massachusetts would be the first Workers’ Compensation system in the country to implement an Opioid Alternative Treatment Pathway (OATP).</a:t>
            </a:r>
            <a:endParaRPr lang="en-US" sz="20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B2BB1E58-8D1F-45B2-A3A1-FBF3C7172024}" type="slidenum">
              <a:rPr lang="en-US" smtClean="0"/>
              <a:t>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2058570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132" y="457206"/>
            <a:ext cx="2680001" cy="17866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cxnSp>
        <p:nvCxnSpPr>
          <p:cNvPr id="6" name="Straight Connector 5"/>
          <p:cNvCxnSpPr/>
          <p:nvPr/>
        </p:nvCxnSpPr>
        <p:spPr>
          <a:xfrm>
            <a:off x="384056" y="786068"/>
            <a:ext cx="7693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4045" y="6324600"/>
            <a:ext cx="8226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sz="quarter" idx="4294967295"/>
          </p:nvPr>
        </p:nvSpPr>
        <p:spPr>
          <a:xfrm>
            <a:off x="275845" y="6324600"/>
            <a:ext cx="2543555" cy="533400"/>
          </a:xfrm>
          <a:prstGeom prst="rect">
            <a:avLst/>
          </a:prstGeom>
        </p:spPr>
        <p:txBody>
          <a:bodyPr>
            <a:normAutofit/>
          </a:bodyPr>
          <a:lstStyle/>
          <a:p>
            <a:pPr marL="0" indent="0" fontAlgn="base">
              <a:spcBef>
                <a:spcPct val="0"/>
              </a:spcBef>
              <a:spcAft>
                <a:spcPct val="0"/>
              </a:spcAft>
              <a:buNone/>
              <a:defRPr/>
            </a:pPr>
            <a:endParaRPr lang="en-US" sz="900" dirty="0">
              <a:latin typeface="Calibri" panose="020F0502020204030204" pitchFamily="34" charset="0"/>
            </a:endParaRPr>
          </a:p>
        </p:txBody>
      </p:sp>
      <p:sp>
        <p:nvSpPr>
          <p:cNvPr id="9" name="Content Placeholder 1"/>
          <p:cNvSpPr>
            <a:spLocks noGrp="1"/>
          </p:cNvSpPr>
          <p:nvPr>
            <p:ph sz="quarter" idx="4294967295"/>
          </p:nvPr>
        </p:nvSpPr>
        <p:spPr>
          <a:xfrm>
            <a:off x="3429009" y="6324600"/>
            <a:ext cx="2438399" cy="371856"/>
          </a:xfrm>
          <a:prstGeom prst="rect">
            <a:avLst/>
          </a:prstGeom>
        </p:spPr>
        <p:txBody>
          <a:bodyPr>
            <a:normAutofit/>
          </a:bodyPr>
          <a:lstStyle/>
          <a:p>
            <a:pPr marL="0" indent="0" algn="ctr" fontAlgn="base">
              <a:spcBef>
                <a:spcPct val="0"/>
              </a:spcBef>
              <a:spcAft>
                <a:spcPct val="0"/>
              </a:spcAft>
              <a:buNone/>
              <a:defRPr/>
            </a:pPr>
            <a:endParaRPr lang="en-US" sz="900" dirty="0">
              <a:latin typeface="Calibri" panose="020F0502020204030204" pitchFamily="34" charset="0"/>
            </a:endParaRPr>
          </a:p>
        </p:txBody>
      </p:sp>
      <p:sp>
        <p:nvSpPr>
          <p:cNvPr id="10" name="Content Placeholder 1"/>
          <p:cNvSpPr>
            <a:spLocks noGrp="1"/>
          </p:cNvSpPr>
          <p:nvPr>
            <p:ph sz="quarter" idx="4294967295"/>
          </p:nvPr>
        </p:nvSpPr>
        <p:spPr>
          <a:xfrm>
            <a:off x="6294129" y="6324600"/>
            <a:ext cx="2438399" cy="371856"/>
          </a:xfrm>
          <a:prstGeom prst="rect">
            <a:avLst/>
          </a:prstGeom>
        </p:spPr>
        <p:txBody>
          <a:bodyPr>
            <a:normAutofit/>
          </a:bodyPr>
          <a:lstStyle/>
          <a:p>
            <a:pPr marL="0" indent="0" algn="r" fontAlgn="base">
              <a:spcBef>
                <a:spcPct val="0"/>
              </a:spcBef>
              <a:spcAft>
                <a:spcPct val="0"/>
              </a:spcAft>
              <a:buNone/>
              <a:defRPr/>
            </a:pPr>
            <a:endParaRPr lang="en-US" sz="900" dirty="0">
              <a:latin typeface="Calibri" panose="020F0502020204030204" pitchFamily="34" charset="0"/>
            </a:endParaRPr>
          </a:p>
        </p:txBody>
      </p:sp>
      <p:sp>
        <p:nvSpPr>
          <p:cNvPr id="11" name="Title 2"/>
          <p:cNvSpPr txBox="1">
            <a:spLocks/>
          </p:cNvSpPr>
          <p:nvPr/>
        </p:nvSpPr>
        <p:spPr>
          <a:xfrm>
            <a:off x="384047" y="497028"/>
            <a:ext cx="8348472" cy="261610"/>
          </a:xfrm>
          <a:prstGeom prst="rect">
            <a:avLst/>
          </a:prstGeom>
        </p:spPr>
        <p:txBody>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1400" dirty="0" smtClean="0">
                <a:solidFill>
                  <a:schemeClr val="tx1"/>
                </a:solidFill>
                <a:latin typeface="Times New Roman" panose="02020603050405020304" pitchFamily="18" charset="0"/>
                <a:cs typeface="Times New Roman" panose="02020603050405020304" pitchFamily="18" charset="0"/>
              </a:rPr>
              <a:t>Current </a:t>
            </a:r>
            <a:r>
              <a:rPr lang="en-US" sz="1400" dirty="0">
                <a:solidFill>
                  <a:schemeClr val="tx1"/>
                </a:solidFill>
                <a:latin typeface="Times New Roman" panose="02020603050405020304" pitchFamily="18" charset="0"/>
                <a:cs typeface="Times New Roman" panose="02020603050405020304" pitchFamily="18" charset="0"/>
              </a:rPr>
              <a:t>P</a:t>
            </a:r>
            <a:r>
              <a:rPr lang="en-US" sz="1400" dirty="0" smtClean="0">
                <a:solidFill>
                  <a:schemeClr val="tx1"/>
                </a:solidFill>
                <a:latin typeface="Times New Roman" panose="02020603050405020304" pitchFamily="18" charset="0"/>
                <a:cs typeface="Times New Roman" panose="02020603050405020304" pitchFamily="18" charset="0"/>
              </a:rPr>
              <a:t>rocess </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27591" y="2362206"/>
            <a:ext cx="2582876" cy="830997"/>
          </a:xfrm>
          <a:prstGeom prst="rect">
            <a:avLst/>
          </a:prstGeom>
        </p:spPr>
        <p:txBody>
          <a:bodyPr wrap="square" rtlCol="0">
            <a:spAutoFit/>
          </a:bodyPr>
          <a:lstStyle/>
          <a:p>
            <a:pPr marL="0" indent="0">
              <a:buFont typeface="Wingdings" pitchFamily="2" charset="2"/>
              <a:buNone/>
            </a:pPr>
            <a:r>
              <a:rPr lang="en-US" sz="1200" dirty="0" smtClean="0">
                <a:solidFill>
                  <a:schemeClr val="dk1"/>
                </a:solidFill>
                <a:latin typeface="Arial" pitchFamily="34" charset="0"/>
                <a:cs typeface="Arial" pitchFamily="34" charset="0"/>
              </a:rPr>
              <a:t>Many injured workers who have been prescribed opioids, or other pain killers, often find themselves dependent on these drugs.</a:t>
            </a:r>
          </a:p>
        </p:txBody>
      </p:sp>
      <p:sp>
        <p:nvSpPr>
          <p:cNvPr id="13" name="TextBox 12"/>
          <p:cNvSpPr txBox="1"/>
          <p:nvPr/>
        </p:nvSpPr>
        <p:spPr>
          <a:xfrm>
            <a:off x="3234204" y="2362201"/>
            <a:ext cx="2743200" cy="1038746"/>
          </a:xfrm>
          <a:prstGeom prst="rect">
            <a:avLst/>
          </a:prstGeom>
        </p:spPr>
        <p:txBody>
          <a:bodyPr wrap="square" rtlCol="0">
            <a:spAutoFit/>
          </a:bodyPr>
          <a:lstStyle/>
          <a:p>
            <a:pPr marL="0" indent="0">
              <a:buFont typeface="Wingdings" pitchFamily="2" charset="2"/>
              <a:buNone/>
            </a:pPr>
            <a:r>
              <a:rPr lang="en-US" sz="1200" dirty="0" smtClean="0">
                <a:solidFill>
                  <a:schemeClr val="dk1"/>
                </a:solidFill>
                <a:latin typeface="Arial" pitchFamily="34" charset="0"/>
                <a:cs typeface="Arial" pitchFamily="34" charset="0"/>
              </a:rPr>
              <a:t>After spending thousands of dollars on prescription drugs, insurers often move to discontinue opioid treatment, arguing it is not improving the underlying injury.</a:t>
            </a:r>
          </a:p>
        </p:txBody>
      </p:sp>
      <p:sp>
        <p:nvSpPr>
          <p:cNvPr id="14" name="TextBox 13"/>
          <p:cNvSpPr txBox="1"/>
          <p:nvPr/>
        </p:nvSpPr>
        <p:spPr>
          <a:xfrm>
            <a:off x="6405533" y="2362201"/>
            <a:ext cx="2419257" cy="1384995"/>
          </a:xfrm>
          <a:prstGeom prst="rect">
            <a:avLst/>
          </a:prstGeom>
        </p:spPr>
        <p:txBody>
          <a:bodyPr wrap="square" rtlCol="0">
            <a:spAutoFit/>
          </a:bodyPr>
          <a:lstStyle/>
          <a:p>
            <a:pPr lvl="0"/>
            <a:r>
              <a:rPr lang="en-US" sz="1200" dirty="0" smtClean="0">
                <a:latin typeface="Arial" pitchFamily="34" charset="0"/>
                <a:ea typeface="Calibri"/>
                <a:cs typeface="Arial" pitchFamily="34" charset="0"/>
              </a:rPr>
              <a:t>To stop paying for pain medication, the </a:t>
            </a:r>
            <a:r>
              <a:rPr lang="en-US" sz="1200" dirty="0">
                <a:latin typeface="Arial" pitchFamily="34" charset="0"/>
                <a:ea typeface="Calibri"/>
                <a:cs typeface="Arial" pitchFamily="34" charset="0"/>
              </a:rPr>
              <a:t>insurer files a complaint to modify or discontinue medical </a:t>
            </a:r>
            <a:r>
              <a:rPr lang="en-US" sz="1200" dirty="0" smtClean="0">
                <a:latin typeface="Arial" pitchFamily="34" charset="0"/>
                <a:ea typeface="Calibri"/>
                <a:cs typeface="Arial" pitchFamily="34" charset="0"/>
              </a:rPr>
              <a:t>benefits. The worker may file a claim seeking continuation of medical benefits (pain killers).</a:t>
            </a:r>
            <a:endParaRPr lang="en-US" sz="1200" dirty="0" smtClean="0">
              <a:solidFill>
                <a:schemeClr val="dk1"/>
              </a:solidFill>
              <a:latin typeface="Arial" pitchFamily="34" charset="0"/>
              <a:cs typeface="Arial" pitchFamily="34" charset="0"/>
            </a:endParaRPr>
          </a:p>
        </p:txBody>
      </p:sp>
      <p:sp>
        <p:nvSpPr>
          <p:cNvPr id="16" name="TextBox 15"/>
          <p:cNvSpPr txBox="1"/>
          <p:nvPr/>
        </p:nvSpPr>
        <p:spPr>
          <a:xfrm>
            <a:off x="769439" y="4326108"/>
            <a:ext cx="2278564" cy="830997"/>
          </a:xfrm>
          <a:prstGeom prst="rect">
            <a:avLst/>
          </a:prstGeom>
        </p:spPr>
        <p:txBody>
          <a:bodyPr wrap="square" rtlCol="0">
            <a:spAutoFit/>
          </a:bodyPr>
          <a:lstStyle/>
          <a:p>
            <a:pPr marL="0" indent="0">
              <a:buFont typeface="Wingdings" pitchFamily="2" charset="2"/>
              <a:buNone/>
            </a:pPr>
            <a:r>
              <a:rPr lang="en-US" sz="1200" b="1" dirty="0" smtClean="0">
                <a:solidFill>
                  <a:schemeClr val="dk1"/>
                </a:solidFill>
                <a:latin typeface="Arial" pitchFamily="34" charset="0"/>
                <a:cs typeface="Arial" pitchFamily="34" charset="0"/>
              </a:rPr>
              <a:t>Traditional Dispute </a:t>
            </a:r>
          </a:p>
          <a:p>
            <a:pPr lvl="0"/>
            <a:r>
              <a:rPr lang="en-US" sz="1200" b="1" dirty="0" smtClean="0">
                <a:solidFill>
                  <a:schemeClr val="dk1"/>
                </a:solidFill>
                <a:latin typeface="Arial" pitchFamily="34" charset="0"/>
                <a:cs typeface="Arial" pitchFamily="34" charset="0"/>
              </a:rPr>
              <a:t>Resolution begins </a:t>
            </a:r>
            <a:r>
              <a:rPr lang="en-US" sz="1200" dirty="0" smtClean="0">
                <a:solidFill>
                  <a:schemeClr val="dk1"/>
                </a:solidFill>
                <a:latin typeface="Arial" pitchFamily="34" charset="0"/>
                <a:cs typeface="Arial" pitchFamily="34" charset="0"/>
              </a:rPr>
              <a:t>- the </a:t>
            </a:r>
            <a:r>
              <a:rPr lang="en-US" sz="1200" dirty="0" smtClean="0">
                <a:latin typeface="Arial" pitchFamily="34" charset="0"/>
                <a:cs typeface="Arial" pitchFamily="34" charset="0"/>
              </a:rPr>
              <a:t>c</a:t>
            </a:r>
            <a:r>
              <a:rPr lang="en-US" sz="1200" dirty="0" smtClean="0">
                <a:latin typeface="Arial" pitchFamily="34" charset="0"/>
                <a:ea typeface="Calibri"/>
                <a:cs typeface="Arial" pitchFamily="34" charset="0"/>
              </a:rPr>
              <a:t>onciliation is scheduled </a:t>
            </a:r>
          </a:p>
          <a:p>
            <a:pPr lvl="0"/>
            <a:r>
              <a:rPr lang="en-US" sz="1200" dirty="0" smtClean="0">
                <a:latin typeface="Arial" pitchFamily="34" charset="0"/>
                <a:ea typeface="Calibri"/>
                <a:cs typeface="Arial" pitchFamily="34" charset="0"/>
              </a:rPr>
              <a:t>within 14 days.</a:t>
            </a:r>
            <a:endParaRPr lang="en-US" sz="1200" dirty="0" smtClean="0">
              <a:solidFill>
                <a:schemeClr val="dk1"/>
              </a:solidFill>
              <a:latin typeface="Arial" pitchFamily="34" charset="0"/>
              <a:cs typeface="Arial" pitchFamily="34" charset="0"/>
            </a:endParaRPr>
          </a:p>
        </p:txBody>
      </p:sp>
      <p:sp>
        <p:nvSpPr>
          <p:cNvPr id="17" name="TextBox 16"/>
          <p:cNvSpPr txBox="1"/>
          <p:nvPr/>
        </p:nvSpPr>
        <p:spPr>
          <a:xfrm>
            <a:off x="3161229" y="4357340"/>
            <a:ext cx="2670859" cy="1754326"/>
          </a:xfrm>
          <a:prstGeom prst="rect">
            <a:avLst/>
          </a:prstGeom>
        </p:spPr>
        <p:txBody>
          <a:bodyPr wrap="square" rtlCol="0">
            <a:spAutoFit/>
          </a:bodyPr>
          <a:lstStyle/>
          <a:p>
            <a:pPr lvl="0"/>
            <a:r>
              <a:rPr lang="en-US" sz="1200" b="1" dirty="0" smtClean="0">
                <a:solidFill>
                  <a:schemeClr val="dk1"/>
                </a:solidFill>
                <a:latin typeface="Arial" pitchFamily="34" charset="0"/>
                <a:cs typeface="Arial" pitchFamily="34" charset="0"/>
              </a:rPr>
              <a:t>Conference</a:t>
            </a:r>
            <a:r>
              <a:rPr lang="en-US" sz="1200" dirty="0" smtClean="0">
                <a:solidFill>
                  <a:schemeClr val="dk1"/>
                </a:solidFill>
                <a:latin typeface="Arial" pitchFamily="34" charset="0"/>
                <a:cs typeface="Arial" pitchFamily="34" charset="0"/>
              </a:rPr>
              <a:t> – </a:t>
            </a:r>
            <a:r>
              <a:rPr lang="en-US" sz="1200" dirty="0">
                <a:solidFill>
                  <a:schemeClr val="dk1"/>
                </a:solidFill>
                <a:latin typeface="Arial" pitchFamily="34" charset="0"/>
                <a:cs typeface="Arial" pitchFamily="34" charset="0"/>
              </a:rPr>
              <a:t>A</a:t>
            </a:r>
            <a:r>
              <a:rPr lang="en-US" sz="1200" dirty="0" smtClean="0">
                <a:solidFill>
                  <a:schemeClr val="dk1"/>
                </a:solidFill>
                <a:latin typeface="Arial" pitchFamily="34" charset="0"/>
                <a:cs typeface="Arial" pitchFamily="34" charset="0"/>
              </a:rPr>
              <a:t> conference before an Administrative Judge (AJ) takes place 8 to 10 weeks after the conciliation. </a:t>
            </a:r>
            <a:r>
              <a:rPr lang="en-US" sz="1200" dirty="0">
                <a:solidFill>
                  <a:srgbClr val="000000"/>
                </a:solidFill>
                <a:latin typeface="Arial" pitchFamily="34" charset="0"/>
                <a:ea typeface="Calibri"/>
                <a:cs typeface="Arial" pitchFamily="34" charset="0"/>
              </a:rPr>
              <a:t>Since</a:t>
            </a:r>
            <a:r>
              <a:rPr lang="en-US" sz="1200" dirty="0">
                <a:latin typeface="Arial" pitchFamily="34" charset="0"/>
                <a:ea typeface="Calibri"/>
                <a:cs typeface="Arial" pitchFamily="34" charset="0"/>
              </a:rPr>
              <a:t> </a:t>
            </a:r>
            <a:r>
              <a:rPr lang="en-US" sz="1200" dirty="0" smtClean="0">
                <a:latin typeface="Arial" pitchFamily="34" charset="0"/>
                <a:ea typeface="Calibri"/>
                <a:cs typeface="Arial" pitchFamily="34" charset="0"/>
              </a:rPr>
              <a:t>AJ are not </a:t>
            </a:r>
            <a:r>
              <a:rPr lang="en-US" sz="1200" dirty="0">
                <a:latin typeface="Arial" pitchFamily="34" charset="0"/>
                <a:ea typeface="Calibri"/>
                <a:cs typeface="Arial" pitchFamily="34" charset="0"/>
              </a:rPr>
              <a:t>medical prescribers they are </a:t>
            </a:r>
            <a:r>
              <a:rPr lang="en-US" sz="1200" dirty="0" smtClean="0">
                <a:latin typeface="Arial" pitchFamily="34" charset="0"/>
                <a:ea typeface="Calibri"/>
                <a:cs typeface="Arial" pitchFamily="34" charset="0"/>
              </a:rPr>
              <a:t>reluctant </a:t>
            </a:r>
            <a:r>
              <a:rPr lang="en-US" sz="1200" dirty="0">
                <a:latin typeface="Arial" pitchFamily="34" charset="0"/>
                <a:ea typeface="Calibri"/>
                <a:cs typeface="Arial" pitchFamily="34" charset="0"/>
              </a:rPr>
              <a:t>to terminate or modify </a:t>
            </a:r>
            <a:r>
              <a:rPr lang="en-US" sz="1200" dirty="0" smtClean="0">
                <a:latin typeface="Arial" pitchFamily="34" charset="0"/>
                <a:ea typeface="Calibri"/>
                <a:cs typeface="Arial" pitchFamily="34" charset="0"/>
              </a:rPr>
              <a:t>drug </a:t>
            </a:r>
            <a:r>
              <a:rPr lang="en-US" sz="1200" dirty="0">
                <a:latin typeface="Arial" pitchFamily="34" charset="0"/>
                <a:ea typeface="Calibri"/>
                <a:cs typeface="Arial" pitchFamily="34" charset="0"/>
              </a:rPr>
              <a:t>prescriptions at conference level. </a:t>
            </a:r>
            <a:r>
              <a:rPr lang="en-US" sz="1200" dirty="0" smtClean="0">
                <a:solidFill>
                  <a:schemeClr val="dk1"/>
                </a:solidFill>
                <a:latin typeface="Arial" pitchFamily="34" charset="0"/>
                <a:cs typeface="Arial" pitchFamily="34" charset="0"/>
              </a:rPr>
              <a:t>The binding order of the AJ is often appealed in these matters.</a:t>
            </a:r>
          </a:p>
        </p:txBody>
      </p:sp>
      <p:sp>
        <p:nvSpPr>
          <p:cNvPr id="18" name="TextBox 17"/>
          <p:cNvSpPr txBox="1"/>
          <p:nvPr/>
        </p:nvSpPr>
        <p:spPr>
          <a:xfrm>
            <a:off x="6472431" y="4357340"/>
            <a:ext cx="2552700" cy="1569660"/>
          </a:xfrm>
          <a:prstGeom prst="rect">
            <a:avLst/>
          </a:prstGeom>
        </p:spPr>
        <p:txBody>
          <a:bodyPr wrap="square" rtlCol="0">
            <a:spAutoFit/>
          </a:bodyPr>
          <a:lstStyle/>
          <a:p>
            <a:pPr lvl="0"/>
            <a:r>
              <a:rPr lang="en-US" sz="1200" b="1" dirty="0" smtClean="0">
                <a:latin typeface="Arial" pitchFamily="34" charset="0"/>
                <a:ea typeface="Calibri"/>
                <a:cs typeface="Arial" pitchFamily="34" charset="0"/>
              </a:rPr>
              <a:t>Hearing</a:t>
            </a:r>
            <a:r>
              <a:rPr lang="en-US" sz="1200" dirty="0" smtClean="0">
                <a:latin typeface="Arial" pitchFamily="34" charset="0"/>
                <a:ea typeface="Calibri"/>
                <a:cs typeface="Arial" pitchFamily="34" charset="0"/>
              </a:rPr>
              <a:t> - Following </a:t>
            </a:r>
            <a:r>
              <a:rPr lang="en-US" sz="1200" dirty="0">
                <a:latin typeface="Arial" pitchFamily="34" charset="0"/>
                <a:ea typeface="Calibri"/>
                <a:cs typeface="Arial" pitchFamily="34" charset="0"/>
              </a:rPr>
              <a:t>an appeal of the conference order, </a:t>
            </a:r>
            <a:r>
              <a:rPr lang="en-US" sz="1200" dirty="0" smtClean="0">
                <a:latin typeface="Arial" pitchFamily="34" charset="0"/>
                <a:ea typeface="Calibri"/>
                <a:cs typeface="Arial" pitchFamily="34" charset="0"/>
              </a:rPr>
              <a:t>the worker </a:t>
            </a:r>
            <a:r>
              <a:rPr lang="en-US" sz="1200" dirty="0">
                <a:latin typeface="Arial" pitchFamily="34" charset="0"/>
                <a:ea typeface="Calibri"/>
                <a:cs typeface="Arial" pitchFamily="34" charset="0"/>
              </a:rPr>
              <a:t>is examined by </a:t>
            </a:r>
            <a:r>
              <a:rPr lang="en-US" sz="1200" dirty="0" smtClean="0">
                <a:latin typeface="Arial" pitchFamily="34" charset="0"/>
                <a:ea typeface="Calibri"/>
                <a:cs typeface="Arial" pitchFamily="34" charset="0"/>
              </a:rPr>
              <a:t>a DIA-appointed </a:t>
            </a:r>
            <a:r>
              <a:rPr lang="en-US" sz="1200" dirty="0">
                <a:latin typeface="Arial" pitchFamily="34" charset="0"/>
                <a:ea typeface="Calibri"/>
                <a:cs typeface="Arial" pitchFamily="34" charset="0"/>
              </a:rPr>
              <a:t>physician and the matter is subsequently scheduled for hearing. </a:t>
            </a:r>
            <a:r>
              <a:rPr lang="en-US" sz="1200" dirty="0">
                <a:solidFill>
                  <a:srgbClr val="000000"/>
                </a:solidFill>
                <a:latin typeface="Arial" pitchFamily="34" charset="0"/>
                <a:ea typeface="Calibri"/>
                <a:cs typeface="Arial" pitchFamily="34" charset="0"/>
              </a:rPr>
              <a:t>The timeframe between conference and hearing is </a:t>
            </a:r>
            <a:r>
              <a:rPr lang="en-US" sz="1200" dirty="0" smtClean="0">
                <a:solidFill>
                  <a:srgbClr val="000000"/>
                </a:solidFill>
                <a:latin typeface="Arial" pitchFamily="34" charset="0"/>
                <a:ea typeface="Calibri"/>
                <a:cs typeface="Arial" pitchFamily="34" charset="0"/>
              </a:rPr>
              <a:t>6-8 months. A year has passed. </a:t>
            </a:r>
            <a:endParaRPr lang="en-US" sz="1200" dirty="0" smtClean="0">
              <a:solidFill>
                <a:schemeClr val="dk1"/>
              </a:solidFill>
              <a:latin typeface="Arial" pitchFamily="34" charset="0"/>
              <a:cs typeface="Arial" pitchFamily="34" charset="0"/>
            </a:endParaRPr>
          </a:p>
        </p:txBody>
      </p:sp>
      <p:sp>
        <p:nvSpPr>
          <p:cNvPr id="19" name="TextBox 18"/>
          <p:cNvSpPr txBox="1"/>
          <p:nvPr/>
        </p:nvSpPr>
        <p:spPr>
          <a:xfrm>
            <a:off x="2169129" y="3936211"/>
            <a:ext cx="5779146" cy="400110"/>
          </a:xfrm>
          <a:prstGeom prst="rect">
            <a:avLst/>
          </a:prstGeom>
        </p:spPr>
        <p:txBody>
          <a:bodyPr wrap="none" rtlCol="0">
            <a:spAutoFit/>
          </a:bodyPr>
          <a:lstStyle/>
          <a:p>
            <a:pPr marL="0" indent="0" algn="ctr">
              <a:buFont typeface="Wingdings" pitchFamily="2" charset="2"/>
              <a:buNone/>
            </a:pPr>
            <a:r>
              <a:rPr lang="en-US" sz="2000" b="1" dirty="0" smtClean="0">
                <a:solidFill>
                  <a:schemeClr val="dk1"/>
                </a:solidFill>
                <a:latin typeface="Arial" pitchFamily="34" charset="0"/>
                <a:cs typeface="Arial" pitchFamily="34" charset="0"/>
              </a:rPr>
              <a:t>Process start to finish can take over one year</a:t>
            </a:r>
            <a:r>
              <a:rPr lang="en-US" sz="2000" dirty="0" smtClean="0">
                <a:solidFill>
                  <a:schemeClr val="dk1"/>
                </a:solidFill>
                <a:latin typeface="Arial" pitchFamily="34" charset="0"/>
                <a:cs typeface="Arial" pitchFamily="34" charset="0"/>
              </a:rPr>
              <a:t>!</a:t>
            </a:r>
          </a:p>
        </p:txBody>
      </p:sp>
      <p:sp>
        <p:nvSpPr>
          <p:cNvPr id="20" name="Right Arrow 19"/>
          <p:cNvSpPr/>
          <p:nvPr/>
        </p:nvSpPr>
        <p:spPr>
          <a:xfrm>
            <a:off x="5999707" y="2558850"/>
            <a:ext cx="439272" cy="154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2763175" y="2551554"/>
            <a:ext cx="439272" cy="1614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710803" y="4443229"/>
            <a:ext cx="439272" cy="1665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6007825" y="4432076"/>
            <a:ext cx="464615" cy="154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384049" y="4443227"/>
            <a:ext cx="445859" cy="181566"/>
          </a:xfrm>
          <a:prstGeom prst="rightArrow">
            <a:avLst>
              <a:gd name="adj1" fmla="val 50000"/>
              <a:gd name="adj2" fmla="val 530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5671" y="3783534"/>
            <a:ext cx="81532" cy="8027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16437" y="3783534"/>
            <a:ext cx="8492539" cy="108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8824790" y="3352800"/>
            <a:ext cx="95343" cy="5053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99" y="838206"/>
            <a:ext cx="3088609" cy="1493291"/>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9664" y="915461"/>
            <a:ext cx="1446745" cy="1446745"/>
          </a:xfrm>
          <a:prstGeom prst="rect">
            <a:avLst/>
          </a:prstGeom>
        </p:spPr>
      </p:pic>
      <p:sp>
        <p:nvSpPr>
          <p:cNvPr id="2" name="Slide Number Placeholder 1"/>
          <p:cNvSpPr>
            <a:spLocks noGrp="1"/>
          </p:cNvSpPr>
          <p:nvPr>
            <p:ph type="sldNum" sz="quarter" idx="12"/>
          </p:nvPr>
        </p:nvSpPr>
        <p:spPr>
          <a:xfrm>
            <a:off x="6691183" y="6455936"/>
            <a:ext cx="2133600" cy="365125"/>
          </a:xfrm>
        </p:spPr>
        <p:txBody>
          <a:bodyPr/>
          <a:lstStyle/>
          <a:p>
            <a:fld id="{B2BB1E58-8D1F-45B2-A3A1-FBF3C7172024}" type="slidenum">
              <a:rPr lang="en-US" smtClean="0"/>
              <a:t>4</a:t>
            </a:fld>
            <a:endParaRPr lang="en-US" dirty="0"/>
          </a:p>
        </p:txBody>
      </p:sp>
    </p:spTree>
    <p:extLst>
      <p:ext uri="{BB962C8B-B14F-4D97-AF65-F5344CB8AC3E}">
        <p14:creationId xmlns:p14="http://schemas.microsoft.com/office/powerpoint/2010/main" val="638897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4047" y="497028"/>
            <a:ext cx="8348472" cy="261610"/>
          </a:xfrm>
          <a:prstGeom prst="rect">
            <a:avLst/>
          </a:prstGeom>
        </p:spPr>
        <p:txBody>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1400" dirty="0" smtClean="0">
                <a:solidFill>
                  <a:schemeClr val="tx1"/>
                </a:solidFill>
                <a:latin typeface="Times New Roman" panose="02020603050405020304" pitchFamily="18" charset="0"/>
                <a:cs typeface="Times New Roman" panose="02020603050405020304" pitchFamily="18" charset="0"/>
              </a:rPr>
              <a:t>Proposed Opioid Alternative Treatment Process</a:t>
            </a: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cxnSp>
        <p:nvCxnSpPr>
          <p:cNvPr id="6" name="Straight Connector 5"/>
          <p:cNvCxnSpPr/>
          <p:nvPr/>
        </p:nvCxnSpPr>
        <p:spPr>
          <a:xfrm>
            <a:off x="384056" y="786068"/>
            <a:ext cx="7693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4045" y="6324600"/>
            <a:ext cx="822655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a:spLocks noGrp="1"/>
          </p:cNvSpPr>
          <p:nvPr>
            <p:ph sz="quarter" idx="4294967295"/>
          </p:nvPr>
        </p:nvSpPr>
        <p:spPr>
          <a:xfrm>
            <a:off x="275845" y="6324600"/>
            <a:ext cx="2543555" cy="533400"/>
          </a:xfrm>
          <a:prstGeom prst="rect">
            <a:avLst/>
          </a:prstGeom>
        </p:spPr>
        <p:txBody>
          <a:bodyPr>
            <a:normAutofit/>
          </a:bodyPr>
          <a:lstStyle/>
          <a:p>
            <a:pPr marL="0" indent="0" fontAlgn="base">
              <a:spcBef>
                <a:spcPct val="0"/>
              </a:spcBef>
              <a:spcAft>
                <a:spcPct val="0"/>
              </a:spcAft>
              <a:buNone/>
              <a:defRPr/>
            </a:pPr>
            <a:endParaRPr lang="en-US" sz="900" dirty="0">
              <a:latin typeface="Calibri" panose="020F0502020204030204" pitchFamily="34" charset="0"/>
            </a:endParaRPr>
          </a:p>
        </p:txBody>
      </p:sp>
      <p:sp>
        <p:nvSpPr>
          <p:cNvPr id="9" name="Content Placeholder 1"/>
          <p:cNvSpPr>
            <a:spLocks noGrp="1"/>
          </p:cNvSpPr>
          <p:nvPr>
            <p:ph sz="quarter" idx="4294967295"/>
          </p:nvPr>
        </p:nvSpPr>
        <p:spPr>
          <a:xfrm>
            <a:off x="3429009" y="6324600"/>
            <a:ext cx="2438399" cy="371856"/>
          </a:xfrm>
          <a:prstGeom prst="rect">
            <a:avLst/>
          </a:prstGeom>
        </p:spPr>
        <p:txBody>
          <a:bodyPr>
            <a:normAutofit/>
          </a:bodyPr>
          <a:lstStyle/>
          <a:p>
            <a:pPr marL="0" indent="0" algn="ctr" fontAlgn="base">
              <a:spcBef>
                <a:spcPct val="0"/>
              </a:spcBef>
              <a:spcAft>
                <a:spcPct val="0"/>
              </a:spcAft>
              <a:buNone/>
              <a:defRPr/>
            </a:pPr>
            <a:endParaRPr lang="en-US" sz="900" dirty="0">
              <a:latin typeface="Calibri" panose="020F0502020204030204" pitchFamily="34" charset="0"/>
            </a:endParaRPr>
          </a:p>
        </p:txBody>
      </p:sp>
      <p:sp>
        <p:nvSpPr>
          <p:cNvPr id="10" name="Content Placeholder 1"/>
          <p:cNvSpPr>
            <a:spLocks noGrp="1"/>
          </p:cNvSpPr>
          <p:nvPr>
            <p:ph sz="quarter" idx="4294967295"/>
          </p:nvPr>
        </p:nvSpPr>
        <p:spPr>
          <a:xfrm>
            <a:off x="6294129" y="6338500"/>
            <a:ext cx="2438399" cy="371856"/>
          </a:xfrm>
          <a:prstGeom prst="rect">
            <a:avLst/>
          </a:prstGeom>
        </p:spPr>
        <p:txBody>
          <a:bodyPr>
            <a:normAutofit/>
          </a:bodyPr>
          <a:lstStyle/>
          <a:p>
            <a:pPr marL="0" indent="0" algn="r" fontAlgn="base">
              <a:spcBef>
                <a:spcPct val="0"/>
              </a:spcBef>
              <a:spcAft>
                <a:spcPct val="0"/>
              </a:spcAft>
              <a:buNone/>
              <a:defRPr/>
            </a:pPr>
            <a:endParaRPr lang="en-US" sz="900" dirty="0">
              <a:latin typeface="Calibri" panose="020F05020202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8" y="1012975"/>
            <a:ext cx="1599145" cy="1615632"/>
          </a:xfrm>
          <a:prstGeom prst="rect">
            <a:avLst/>
          </a:prstGeom>
        </p:spPr>
      </p:pic>
      <p:pic>
        <p:nvPicPr>
          <p:cNvPr id="13" name="Picture 3" descr="C:\Users\billt\AppData\Local\Microsoft\Windows\Temporary Internet Files\Content.IE5\JUMTYQO4\divergen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0093" y="1012975"/>
            <a:ext cx="1943467" cy="17845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3085360">
            <a:off x="6954250" y="1701607"/>
            <a:ext cx="764773" cy="261610"/>
          </a:xfrm>
          <a:prstGeom prst="rect">
            <a:avLst/>
          </a:prstGeom>
        </p:spPr>
        <p:txBody>
          <a:bodyPr wrap="square" rtlCol="0">
            <a:spAutoFit/>
          </a:bodyPr>
          <a:lstStyle/>
          <a:p>
            <a:pPr marL="0" indent="0">
              <a:buFont typeface="Wingdings" pitchFamily="2" charset="2"/>
              <a:buNone/>
            </a:pPr>
            <a:r>
              <a:rPr lang="en-US" sz="1100" dirty="0" smtClean="0">
                <a:solidFill>
                  <a:schemeClr val="dk1"/>
                </a:solidFill>
                <a:latin typeface="Arial" pitchFamily="34" charset="0"/>
                <a:cs typeface="Arial" pitchFamily="34" charset="0"/>
              </a:rPr>
              <a:t>OATP</a:t>
            </a:r>
          </a:p>
        </p:txBody>
      </p:sp>
      <p:sp>
        <p:nvSpPr>
          <p:cNvPr id="15" name="TextBox 14"/>
          <p:cNvSpPr txBox="1"/>
          <p:nvPr/>
        </p:nvSpPr>
        <p:spPr>
          <a:xfrm rot="18509608">
            <a:off x="7433911" y="1503268"/>
            <a:ext cx="1124391" cy="261610"/>
          </a:xfrm>
          <a:prstGeom prst="rect">
            <a:avLst/>
          </a:prstGeom>
        </p:spPr>
        <p:txBody>
          <a:bodyPr wrap="square" rtlCol="0">
            <a:spAutoFit/>
          </a:bodyPr>
          <a:lstStyle/>
          <a:p>
            <a:pPr marL="0" indent="0">
              <a:buFont typeface="Wingdings" pitchFamily="2" charset="2"/>
              <a:buNone/>
            </a:pPr>
            <a:r>
              <a:rPr lang="en-US" sz="1100" dirty="0" smtClean="0">
                <a:solidFill>
                  <a:schemeClr val="dk1"/>
                </a:solidFill>
                <a:latin typeface="Arial" pitchFamily="34" charset="0"/>
                <a:cs typeface="Arial" pitchFamily="34" charset="0"/>
              </a:rPr>
              <a:t>Traditional DR</a:t>
            </a:r>
          </a:p>
        </p:txBody>
      </p:sp>
      <p:sp>
        <p:nvSpPr>
          <p:cNvPr id="16" name="TextBox 15"/>
          <p:cNvSpPr txBox="1"/>
          <p:nvPr/>
        </p:nvSpPr>
        <p:spPr>
          <a:xfrm>
            <a:off x="362624" y="2718143"/>
            <a:ext cx="2514600" cy="830997"/>
          </a:xfrm>
          <a:prstGeom prst="rect">
            <a:avLst/>
          </a:prstGeom>
        </p:spPr>
        <p:txBody>
          <a:bodyPr wrap="square" rtlCol="0">
            <a:spAutoFit/>
          </a:bodyPr>
          <a:lstStyle/>
          <a:p>
            <a:pPr marL="0" indent="0">
              <a:buFont typeface="Wingdings" pitchFamily="2" charset="2"/>
              <a:buNone/>
            </a:pPr>
            <a:r>
              <a:rPr lang="en-US" sz="1200" dirty="0" smtClean="0">
                <a:solidFill>
                  <a:schemeClr val="dk1"/>
                </a:solidFill>
                <a:latin typeface="Arial" pitchFamily="34" charset="0"/>
                <a:cs typeface="Arial" pitchFamily="34" charset="0"/>
              </a:rPr>
              <a:t>The injured worker continues to need opioids to manage pain and the insurer  seeks to end payment of those medications.</a:t>
            </a:r>
          </a:p>
        </p:txBody>
      </p:sp>
      <p:sp>
        <p:nvSpPr>
          <p:cNvPr id="17" name="TextBox 16"/>
          <p:cNvSpPr txBox="1"/>
          <p:nvPr/>
        </p:nvSpPr>
        <p:spPr>
          <a:xfrm>
            <a:off x="3657600" y="2794339"/>
            <a:ext cx="2514600" cy="1038746"/>
          </a:xfrm>
          <a:prstGeom prst="rect">
            <a:avLst/>
          </a:prstGeom>
        </p:spPr>
        <p:txBody>
          <a:bodyPr wrap="square" rtlCol="0">
            <a:spAutoFit/>
          </a:bodyPr>
          <a:lstStyle/>
          <a:p>
            <a:pPr marL="0" indent="0">
              <a:buFont typeface="Wingdings" pitchFamily="2" charset="2"/>
              <a:buNone/>
            </a:pPr>
            <a:r>
              <a:rPr lang="en-US" sz="1200" dirty="0" smtClean="0">
                <a:solidFill>
                  <a:schemeClr val="dk1"/>
                </a:solidFill>
                <a:latin typeface="Arial" pitchFamily="34" charset="0"/>
                <a:cs typeface="Arial" pitchFamily="34" charset="0"/>
              </a:rPr>
              <a:t>The insurers will often initiate the process to discontinue such treatment as it is very expensive and does not improve the worker’s health or </a:t>
            </a:r>
            <a:r>
              <a:rPr lang="en-US" sz="1200" u="sng" dirty="0" smtClean="0">
                <a:solidFill>
                  <a:schemeClr val="dk1"/>
                </a:solidFill>
                <a:latin typeface="Arial" pitchFamily="34" charset="0"/>
                <a:cs typeface="Arial" pitchFamily="34" charset="0"/>
              </a:rPr>
              <a:t>quality of life</a:t>
            </a:r>
            <a:r>
              <a:rPr lang="en-US" sz="1200" dirty="0" smtClean="0">
                <a:solidFill>
                  <a:schemeClr val="dk1"/>
                </a:solidFill>
                <a:latin typeface="Arial" pitchFamily="34" charset="0"/>
                <a:cs typeface="Arial" pitchFamily="34" charset="0"/>
              </a:rPr>
              <a:t>.</a:t>
            </a:r>
          </a:p>
        </p:txBody>
      </p:sp>
      <p:sp>
        <p:nvSpPr>
          <p:cNvPr id="18" name="TextBox 17"/>
          <p:cNvSpPr txBox="1"/>
          <p:nvPr/>
        </p:nvSpPr>
        <p:spPr>
          <a:xfrm>
            <a:off x="802261" y="4353342"/>
            <a:ext cx="2911271" cy="2008242"/>
          </a:xfrm>
          <a:prstGeom prst="rect">
            <a:avLst/>
          </a:prstGeom>
        </p:spPr>
        <p:txBody>
          <a:bodyPr wrap="square" rtlCol="0">
            <a:spAutoFit/>
          </a:bodyPr>
          <a:lstStyle/>
          <a:p>
            <a:r>
              <a:rPr lang="en-US" sz="1200" b="1" dirty="0" smtClean="0">
                <a:latin typeface="Arial" pitchFamily="34" charset="0"/>
                <a:ea typeface="Calibri"/>
                <a:cs typeface="Arial" pitchFamily="34" charset="0"/>
              </a:rPr>
              <a:t>Initial Meeting </a:t>
            </a:r>
            <a:r>
              <a:rPr lang="en-US" sz="1200" dirty="0">
                <a:solidFill>
                  <a:schemeClr val="dk1"/>
                </a:solidFill>
                <a:latin typeface="Arial" pitchFamily="34" charset="0"/>
                <a:cs typeface="Arial" pitchFamily="34" charset="0"/>
              </a:rPr>
              <a:t>– </a:t>
            </a:r>
            <a:r>
              <a:rPr lang="en-US" sz="1200" dirty="0" smtClean="0">
                <a:latin typeface="Arial" pitchFamily="34" charset="0"/>
                <a:cs typeface="Arial" pitchFamily="34" charset="0"/>
              </a:rPr>
              <a:t>The DIA will assign the case to an AJ who will meet with the parties within 30 days.  The </a:t>
            </a:r>
            <a:r>
              <a:rPr lang="en-US" sz="1200" dirty="0">
                <a:latin typeface="Arial" pitchFamily="34" charset="0"/>
                <a:cs typeface="Arial" pitchFamily="34" charset="0"/>
              </a:rPr>
              <a:t>goal of  the initial meeting </a:t>
            </a:r>
            <a:r>
              <a:rPr lang="en-US" sz="1200" dirty="0" smtClean="0">
                <a:latin typeface="Arial" pitchFamily="34" charset="0"/>
                <a:cs typeface="Arial" pitchFamily="34" charset="0"/>
              </a:rPr>
              <a:t>is </a:t>
            </a:r>
            <a:r>
              <a:rPr lang="en-US" sz="1200" dirty="0">
                <a:latin typeface="Arial" pitchFamily="34" charset="0"/>
                <a:cs typeface="Arial" pitchFamily="34" charset="0"/>
              </a:rPr>
              <a:t>to formulate and memorialize an understanding of the </a:t>
            </a:r>
            <a:r>
              <a:rPr lang="en-US" sz="1200" dirty="0" smtClean="0">
                <a:latin typeface="Arial" pitchFamily="34" charset="0"/>
                <a:cs typeface="Arial" pitchFamily="34" charset="0"/>
              </a:rPr>
              <a:t>OATP </a:t>
            </a:r>
            <a:r>
              <a:rPr lang="en-US" sz="1200" dirty="0">
                <a:latin typeface="Arial" pitchFamily="34" charset="0"/>
                <a:cs typeface="Arial" pitchFamily="34" charset="0"/>
              </a:rPr>
              <a:t>goals; the procedure to follow in reaching goals; and the obligations of the parties with regard to participation, payments, time frames, costs, and fees.  </a:t>
            </a:r>
            <a:endParaRPr lang="en-US" sz="1200" dirty="0">
              <a:latin typeface="Arial" pitchFamily="34" charset="0"/>
              <a:ea typeface="Calibri"/>
              <a:cs typeface="Arial" pitchFamily="34" charset="0"/>
            </a:endParaRPr>
          </a:p>
          <a:p>
            <a:pPr lvl="0"/>
            <a:r>
              <a:rPr lang="en-US" sz="1200" b="1" dirty="0" smtClean="0">
                <a:latin typeface="Arial" pitchFamily="34" charset="0"/>
                <a:ea typeface="Calibri"/>
                <a:cs typeface="Arial" pitchFamily="34" charset="0"/>
              </a:rPr>
              <a:t> </a:t>
            </a:r>
            <a:endParaRPr lang="en-US" sz="1200" dirty="0">
              <a:solidFill>
                <a:schemeClr val="dk1"/>
              </a:solidFill>
              <a:latin typeface="Arial" pitchFamily="34" charset="0"/>
              <a:cs typeface="Arial" pitchFamily="34" charset="0"/>
            </a:endParaRPr>
          </a:p>
        </p:txBody>
      </p:sp>
      <p:sp>
        <p:nvSpPr>
          <p:cNvPr id="19" name="TextBox 18"/>
          <p:cNvSpPr txBox="1"/>
          <p:nvPr/>
        </p:nvSpPr>
        <p:spPr>
          <a:xfrm>
            <a:off x="444159" y="4116294"/>
            <a:ext cx="1308444" cy="307777"/>
          </a:xfrm>
          <a:prstGeom prst="rect">
            <a:avLst/>
          </a:prstGeom>
        </p:spPr>
        <p:txBody>
          <a:bodyPr wrap="square" rtlCol="0">
            <a:spAutoFit/>
          </a:bodyPr>
          <a:lstStyle/>
          <a:p>
            <a:pPr marL="0" indent="0">
              <a:buFont typeface="Wingdings" pitchFamily="2" charset="2"/>
              <a:buNone/>
            </a:pPr>
            <a:r>
              <a:rPr lang="en-US" sz="1400" b="1" dirty="0" smtClean="0">
                <a:solidFill>
                  <a:schemeClr val="dk1"/>
                </a:solidFill>
                <a:latin typeface="Arial" pitchFamily="34" charset="0"/>
                <a:cs typeface="Arial" pitchFamily="34" charset="0"/>
              </a:rPr>
              <a:t>OATP Begins</a:t>
            </a:r>
          </a:p>
        </p:txBody>
      </p:sp>
      <p:sp>
        <p:nvSpPr>
          <p:cNvPr id="20" name="TextBox 19"/>
          <p:cNvSpPr txBox="1"/>
          <p:nvPr/>
        </p:nvSpPr>
        <p:spPr>
          <a:xfrm>
            <a:off x="4152796" y="4399508"/>
            <a:ext cx="1943205" cy="1938992"/>
          </a:xfrm>
          <a:prstGeom prst="rect">
            <a:avLst/>
          </a:prstGeom>
        </p:spPr>
        <p:txBody>
          <a:bodyPr wrap="square" rtlCol="0">
            <a:spAutoFit/>
          </a:bodyPr>
          <a:lstStyle/>
          <a:p>
            <a:r>
              <a:rPr lang="en-US" sz="1200" b="1" dirty="0" smtClean="0">
                <a:solidFill>
                  <a:schemeClr val="dk1"/>
                </a:solidFill>
                <a:latin typeface="Arial" pitchFamily="34" charset="0"/>
                <a:cs typeface="Arial" pitchFamily="34" charset="0"/>
              </a:rPr>
              <a:t>Care Coordinator </a:t>
            </a:r>
            <a:r>
              <a:rPr lang="en-US" sz="1200" dirty="0">
                <a:solidFill>
                  <a:schemeClr val="dk1"/>
                </a:solidFill>
                <a:latin typeface="Arial" pitchFamily="34" charset="0"/>
                <a:cs typeface="Arial" pitchFamily="34" charset="0"/>
              </a:rPr>
              <a:t>– Injured workers who agree to enter the program will be assigned a specialized nurse </a:t>
            </a:r>
            <a:r>
              <a:rPr lang="en-US" sz="1200" dirty="0" smtClean="0">
                <a:solidFill>
                  <a:schemeClr val="dk1"/>
                </a:solidFill>
                <a:latin typeface="Arial" pitchFamily="34" charset="0"/>
                <a:cs typeface="Arial" pitchFamily="34" charset="0"/>
              </a:rPr>
              <a:t>(care coordinator), </a:t>
            </a:r>
            <a:r>
              <a:rPr lang="en-US" sz="1200" dirty="0">
                <a:solidFill>
                  <a:schemeClr val="dk1"/>
                </a:solidFill>
                <a:latin typeface="Arial" pitchFamily="34" charset="0"/>
                <a:cs typeface="Arial" pitchFamily="34" charset="0"/>
              </a:rPr>
              <a:t>who will </a:t>
            </a:r>
            <a:r>
              <a:rPr lang="en-US" sz="1200" dirty="0" smtClean="0">
                <a:solidFill>
                  <a:schemeClr val="dk1"/>
                </a:solidFill>
                <a:latin typeface="Arial" pitchFamily="34" charset="0"/>
                <a:cs typeface="Arial" pitchFamily="34" charset="0"/>
              </a:rPr>
              <a:t>oversee care.  </a:t>
            </a:r>
            <a:r>
              <a:rPr lang="en-US" sz="1200" b="1" dirty="0" smtClean="0">
                <a:solidFill>
                  <a:schemeClr val="dk1"/>
                </a:solidFill>
                <a:latin typeface="Arial" pitchFamily="34" charset="0"/>
                <a:cs typeface="Arial" pitchFamily="34" charset="0"/>
              </a:rPr>
              <a:t>Insurers </a:t>
            </a:r>
            <a:r>
              <a:rPr lang="en-US" sz="1200" b="1" dirty="0">
                <a:solidFill>
                  <a:schemeClr val="dk1"/>
                </a:solidFill>
                <a:latin typeface="Arial" pitchFamily="34" charset="0"/>
                <a:cs typeface="Arial" pitchFamily="34" charset="0"/>
              </a:rPr>
              <a:t>will incur costs of the specially qualified nurse</a:t>
            </a:r>
            <a:r>
              <a:rPr lang="en-US" sz="1200" dirty="0">
                <a:solidFill>
                  <a:schemeClr val="dk1"/>
                </a:solidFill>
                <a:latin typeface="Arial" pitchFamily="34" charset="0"/>
                <a:cs typeface="Arial" pitchFamily="34" charset="0"/>
              </a:rPr>
              <a:t>. </a:t>
            </a:r>
            <a:endParaRPr lang="en-US" sz="1200" dirty="0" smtClean="0">
              <a:solidFill>
                <a:schemeClr val="dk1"/>
              </a:solidFill>
              <a:latin typeface="Arial" pitchFamily="34" charset="0"/>
              <a:cs typeface="Arial" pitchFamily="34" charset="0"/>
            </a:endParaRPr>
          </a:p>
        </p:txBody>
      </p:sp>
      <p:sp>
        <p:nvSpPr>
          <p:cNvPr id="21" name="TextBox 20"/>
          <p:cNvSpPr txBox="1"/>
          <p:nvPr/>
        </p:nvSpPr>
        <p:spPr>
          <a:xfrm>
            <a:off x="6553201" y="4307175"/>
            <a:ext cx="2416971" cy="1938992"/>
          </a:xfrm>
          <a:prstGeom prst="rect">
            <a:avLst/>
          </a:prstGeom>
        </p:spPr>
        <p:txBody>
          <a:bodyPr wrap="square" rtlCol="0">
            <a:spAutoFit/>
          </a:bodyPr>
          <a:lstStyle/>
          <a:p>
            <a:r>
              <a:rPr lang="en-US" sz="1200" b="1" dirty="0" smtClean="0">
                <a:solidFill>
                  <a:schemeClr val="dk1"/>
                </a:solidFill>
                <a:latin typeface="Arial" pitchFamily="34" charset="0"/>
                <a:cs typeface="Arial" pitchFamily="34" charset="0"/>
              </a:rPr>
              <a:t>Move worker away from medication-based treatment </a:t>
            </a:r>
            <a:r>
              <a:rPr lang="en-US" sz="1200" dirty="0" smtClean="0">
                <a:solidFill>
                  <a:schemeClr val="dk1"/>
                </a:solidFill>
                <a:latin typeface="Arial" pitchFamily="34" charset="0"/>
                <a:cs typeface="Arial" pitchFamily="34" charset="0"/>
              </a:rPr>
              <a:t>– The care </a:t>
            </a:r>
            <a:r>
              <a:rPr lang="en-US" sz="1200" dirty="0">
                <a:solidFill>
                  <a:schemeClr val="dk1"/>
                </a:solidFill>
                <a:latin typeface="Arial" pitchFamily="34" charset="0"/>
                <a:cs typeface="Arial" pitchFamily="34" charset="0"/>
              </a:rPr>
              <a:t>c</a:t>
            </a:r>
            <a:r>
              <a:rPr lang="en-US" sz="1200" dirty="0" smtClean="0">
                <a:solidFill>
                  <a:schemeClr val="dk1"/>
                </a:solidFill>
                <a:latin typeface="Arial" pitchFamily="34" charset="0"/>
                <a:cs typeface="Arial" pitchFamily="34" charset="0"/>
              </a:rPr>
              <a:t>oordinator will seek to find viable treatment alternatives to manage worker’s pain without addictive narcotics. Should the process be unsuccessful, either party can unilaterally withdraw and reenter DIA’s traditional dispute resolution process. </a:t>
            </a:r>
          </a:p>
        </p:txBody>
      </p:sp>
      <p:sp>
        <p:nvSpPr>
          <p:cNvPr id="22" name="Right Arrow 21"/>
          <p:cNvSpPr/>
          <p:nvPr/>
        </p:nvSpPr>
        <p:spPr>
          <a:xfrm>
            <a:off x="6190128" y="2895600"/>
            <a:ext cx="439272" cy="154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2982811" y="2794337"/>
            <a:ext cx="439272" cy="1614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3713523" y="4509991"/>
            <a:ext cx="439272" cy="1665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6019807" y="4474963"/>
            <a:ext cx="464615" cy="154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371001" y="4419208"/>
            <a:ext cx="445859" cy="181566"/>
          </a:xfrm>
          <a:prstGeom prst="rightArrow">
            <a:avLst>
              <a:gd name="adj1" fmla="val 50000"/>
              <a:gd name="adj2" fmla="val 530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62627" y="3826416"/>
            <a:ext cx="81532" cy="725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03389" y="3826421"/>
            <a:ext cx="8492539" cy="108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811745" y="3395687"/>
            <a:ext cx="95343" cy="5053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619657" y="2794343"/>
            <a:ext cx="2295751" cy="954107"/>
          </a:xfrm>
          <a:prstGeom prst="rect">
            <a:avLst/>
          </a:prstGeom>
        </p:spPr>
        <p:txBody>
          <a:bodyPr wrap="square" rtlCol="0">
            <a:spAutoFit/>
          </a:bodyPr>
          <a:lstStyle/>
          <a:p>
            <a:pPr lvl="0"/>
            <a:r>
              <a:rPr lang="en-US" sz="1100" dirty="0" smtClean="0">
                <a:solidFill>
                  <a:srgbClr val="FF0000"/>
                </a:solidFill>
                <a:latin typeface="Arial" pitchFamily="34" charset="0"/>
                <a:ea typeface="Calibri"/>
                <a:cs typeface="Arial" pitchFamily="34" charset="0"/>
              </a:rPr>
              <a:t>Under the new Opioid </a:t>
            </a:r>
            <a:r>
              <a:rPr lang="en-US" sz="1100" dirty="0">
                <a:solidFill>
                  <a:srgbClr val="FF0000"/>
                </a:solidFill>
                <a:latin typeface="Arial" pitchFamily="34" charset="0"/>
                <a:ea typeface="Calibri"/>
                <a:cs typeface="Arial" pitchFamily="34" charset="0"/>
              </a:rPr>
              <a:t>Alternative Treatment Pathway</a:t>
            </a:r>
            <a:r>
              <a:rPr lang="en-US" sz="1100" dirty="0" smtClean="0">
                <a:solidFill>
                  <a:srgbClr val="FF0000"/>
                </a:solidFill>
                <a:latin typeface="Arial" pitchFamily="34" charset="0"/>
                <a:ea typeface="Calibri"/>
                <a:cs typeface="Arial" pitchFamily="34" charset="0"/>
              </a:rPr>
              <a:t>, either party may request this alternative dispute resolution but both parties have to agree to participate</a:t>
            </a:r>
            <a:r>
              <a:rPr lang="en-US" sz="1200" dirty="0" smtClean="0">
                <a:solidFill>
                  <a:srgbClr val="FF0000"/>
                </a:solidFill>
                <a:latin typeface="Arial" pitchFamily="34" charset="0"/>
                <a:ea typeface="Calibri"/>
                <a:cs typeface="Arial" pitchFamily="34" charset="0"/>
              </a:rPr>
              <a:t>.</a:t>
            </a:r>
            <a:endParaRPr lang="en-US" sz="1200" dirty="0" smtClean="0">
              <a:solidFill>
                <a:schemeClr val="dk1"/>
              </a:solidFill>
              <a:latin typeface="Arial" pitchFamily="34" charset="0"/>
              <a:cs typeface="Arial" pitchFamily="34" charset="0"/>
            </a:endParaRPr>
          </a:p>
        </p:txBody>
      </p:sp>
      <p:sp>
        <p:nvSpPr>
          <p:cNvPr id="2" name="Slide Number Placeholder 1"/>
          <p:cNvSpPr>
            <a:spLocks noGrp="1"/>
          </p:cNvSpPr>
          <p:nvPr>
            <p:ph type="sldNum" sz="quarter" idx="12"/>
          </p:nvPr>
        </p:nvSpPr>
        <p:spPr>
          <a:xfrm>
            <a:off x="6670091" y="6465172"/>
            <a:ext cx="2133600" cy="365125"/>
          </a:xfrm>
        </p:spPr>
        <p:txBody>
          <a:bodyPr/>
          <a:lstStyle/>
          <a:p>
            <a:fld id="{B2BB1E58-8D1F-45B2-A3A1-FBF3C7172024}" type="slidenum">
              <a:rPr lang="en-US" smtClean="0"/>
              <a:t>5</a:t>
            </a:fld>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97" y="838200"/>
            <a:ext cx="1892963" cy="189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81209" y="3934495"/>
            <a:ext cx="6467207" cy="600164"/>
          </a:xfrm>
          <a:prstGeom prst="rect">
            <a:avLst/>
          </a:prstGeom>
          <a:noFill/>
        </p:spPr>
        <p:txBody>
          <a:bodyPr wrap="square" rtlCol="0">
            <a:spAutoFit/>
          </a:bodyPr>
          <a:lstStyle/>
          <a:p>
            <a:r>
              <a:rPr lang="en-US" sz="1400" b="1" dirty="0" smtClean="0">
                <a:solidFill>
                  <a:schemeClr val="dk1"/>
                </a:solidFill>
                <a:latin typeface="Arial" pitchFamily="34" charset="0"/>
                <a:cs typeface="Arial" pitchFamily="34" charset="0"/>
              </a:rPr>
              <a:t>Injured Workers would be assigned a care coordinator within </a:t>
            </a:r>
            <a:r>
              <a:rPr lang="en-US" sz="1400" b="1" dirty="0">
                <a:solidFill>
                  <a:schemeClr val="dk1"/>
                </a:solidFill>
                <a:latin typeface="Arial" pitchFamily="34" charset="0"/>
                <a:cs typeface="Arial" pitchFamily="34" charset="0"/>
              </a:rPr>
              <a:t>3</a:t>
            </a:r>
            <a:r>
              <a:rPr lang="en-US" sz="1400" b="1" dirty="0" smtClean="0">
                <a:solidFill>
                  <a:schemeClr val="dk1"/>
                </a:solidFill>
                <a:latin typeface="Arial" pitchFamily="34" charset="0"/>
                <a:cs typeface="Arial" pitchFamily="34" charset="0"/>
              </a:rPr>
              <a:t>0 days!</a:t>
            </a:r>
            <a:endParaRPr lang="en-US" sz="1400" dirty="0">
              <a:solidFill>
                <a:schemeClr val="dk1"/>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201204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buNone/>
            </a:pPr>
            <a:r>
              <a:rPr lang="en-US" sz="2400" b="1" dirty="0" smtClean="0">
                <a:solidFill>
                  <a:prstClr val="black"/>
                </a:solidFill>
                <a:latin typeface="Times New Roman" panose="02020603050405020304" pitchFamily="18" charset="0"/>
                <a:cs typeface="Times New Roman" panose="02020603050405020304" pitchFamily="18" charset="0"/>
              </a:rPr>
              <a:t>OBJECTIVES</a:t>
            </a:r>
            <a:r>
              <a:rPr lang="en-US" sz="2400" dirty="0" smtClean="0">
                <a:solidFill>
                  <a:prstClr val="black"/>
                </a:solidFill>
                <a:latin typeface="Times New Roman" panose="02020603050405020304" pitchFamily="18" charset="0"/>
                <a:cs typeface="Times New Roman" panose="02020603050405020304" pitchFamily="18" charset="0"/>
              </a:rPr>
              <a:t>:</a:t>
            </a:r>
          </a:p>
          <a:p>
            <a:pPr lvl="0"/>
            <a:r>
              <a:rPr lang="en-US" sz="2400" dirty="0" smtClean="0">
                <a:solidFill>
                  <a:prstClr val="black"/>
                </a:solidFill>
                <a:latin typeface="Times New Roman" panose="02020603050405020304" pitchFamily="18" charset="0"/>
                <a:cs typeface="Times New Roman" panose="02020603050405020304" pitchFamily="18" charset="0"/>
              </a:rPr>
              <a:t>Dramatically </a:t>
            </a:r>
            <a:r>
              <a:rPr lang="en-US" sz="2400" dirty="0">
                <a:solidFill>
                  <a:prstClr val="black"/>
                </a:solidFill>
                <a:latin typeface="Times New Roman" panose="02020603050405020304" pitchFamily="18" charset="0"/>
                <a:cs typeface="Times New Roman" panose="02020603050405020304" pitchFamily="18" charset="0"/>
              </a:rPr>
              <a:t>improve quality of care for those suffering with chronic pain conditions.</a:t>
            </a:r>
          </a:p>
          <a:p>
            <a:pPr lvl="0"/>
            <a:r>
              <a:rPr lang="en-US" sz="2400" dirty="0">
                <a:solidFill>
                  <a:prstClr val="black"/>
                </a:solidFill>
                <a:latin typeface="Times New Roman" panose="02020603050405020304" pitchFamily="18" charset="0"/>
                <a:cs typeface="Times New Roman" panose="02020603050405020304" pitchFamily="18" charset="0"/>
              </a:rPr>
              <a:t>Reduce time required to resolve clinical </a:t>
            </a:r>
            <a:r>
              <a:rPr lang="en-US" sz="2400" dirty="0" smtClean="0">
                <a:solidFill>
                  <a:prstClr val="black"/>
                </a:solidFill>
                <a:latin typeface="Times New Roman" panose="02020603050405020304" pitchFamily="18" charset="0"/>
                <a:cs typeface="Times New Roman" panose="02020603050405020304" pitchFamily="18" charset="0"/>
              </a:rPr>
              <a:t>disputes.</a:t>
            </a:r>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Reduce pain, suffering and side effects associate with inappropriate opiate prescribing. </a:t>
            </a:r>
          </a:p>
          <a:p>
            <a:pPr lvl="0"/>
            <a:r>
              <a:rPr lang="en-US" sz="2400" dirty="0">
                <a:solidFill>
                  <a:prstClr val="black"/>
                </a:solidFill>
                <a:latin typeface="Times New Roman" panose="02020603050405020304" pitchFamily="18" charset="0"/>
                <a:cs typeface="Times New Roman" panose="02020603050405020304" pitchFamily="18" charset="0"/>
              </a:rPr>
              <a:t>Provide attorneys, hearing officers, judges and injured workers with better tools for appropriate decision-making.</a:t>
            </a:r>
          </a:p>
          <a:p>
            <a:endParaRPr lang="en-US" dirty="0"/>
          </a:p>
        </p:txBody>
      </p:sp>
      <p:sp>
        <p:nvSpPr>
          <p:cNvPr id="4" name="Slide Number Placeholder 3"/>
          <p:cNvSpPr>
            <a:spLocks noGrp="1"/>
          </p:cNvSpPr>
          <p:nvPr>
            <p:ph type="sldNum" sz="quarter" idx="12"/>
          </p:nvPr>
        </p:nvSpPr>
        <p:spPr/>
        <p:txBody>
          <a:bodyPr/>
          <a:lstStyle/>
          <a:p>
            <a:fld id="{B2BB1E58-8D1F-45B2-A3A1-FBF3C7172024}" type="slidenum">
              <a:rPr lang="en-US" smtClean="0"/>
              <a:t>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266826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prstClr val="black"/>
                </a:solidFill>
                <a:latin typeface="Times New Roman"/>
                <a:cs typeface="Times New Roman"/>
              </a:rPr>
              <a:t>Opioid Alternative Treatment Pathway </a:t>
            </a:r>
            <a:endParaRPr lang="en-US" sz="3200" b="1"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2800" dirty="0">
                <a:latin typeface="Times New Roman"/>
                <a:cs typeface="Times New Roman"/>
              </a:rPr>
              <a:t>The new pathway may be accessed </a:t>
            </a:r>
            <a:r>
              <a:rPr lang="en-US" sz="2800" dirty="0" smtClean="0">
                <a:latin typeface="Times New Roman"/>
                <a:cs typeface="Times New Roman"/>
              </a:rPr>
              <a:t>through new online forms: Forms </a:t>
            </a:r>
            <a:r>
              <a:rPr lang="en-US" sz="2800" dirty="0">
                <a:latin typeface="Times New Roman"/>
                <a:cs typeface="Times New Roman"/>
              </a:rPr>
              <a:t>110A and 108A, either of which will allow the parties to express a desire to explore the Pathway with the filing of their claim or complaint.  </a:t>
            </a:r>
            <a:endParaRPr lang="en-US" sz="2800" dirty="0" smtClean="0">
              <a:latin typeface="Times New Roman"/>
              <a:cs typeface="Times New Roman"/>
            </a:endParaRPr>
          </a:p>
          <a:p>
            <a:pPr marL="0" indent="0">
              <a:buNone/>
            </a:pPr>
            <a:r>
              <a:rPr lang="en-US" sz="2600" dirty="0" smtClean="0">
                <a:latin typeface="Times New Roman"/>
                <a:cs typeface="Times New Roman"/>
              </a:rPr>
              <a:t> </a:t>
            </a:r>
            <a:endParaRPr lang="en-US" sz="2600" dirty="0">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7</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1482643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a:cs typeface="Times New Roman"/>
              </a:rPr>
              <a:t>Opioid Alternative Treatment Pathway </a:t>
            </a:r>
          </a:p>
        </p:txBody>
      </p:sp>
      <p:sp>
        <p:nvSpPr>
          <p:cNvPr id="3" name="Content Placeholder 2"/>
          <p:cNvSpPr>
            <a:spLocks noGrp="1"/>
          </p:cNvSpPr>
          <p:nvPr>
            <p:ph idx="1"/>
          </p:nvPr>
        </p:nvSpPr>
        <p:spPr/>
        <p:txBody>
          <a:bodyPr>
            <a:normAutofit/>
          </a:bodyPr>
          <a:lstStyle/>
          <a:p>
            <a:r>
              <a:rPr lang="en-US" sz="2800" dirty="0">
                <a:latin typeface="Times New Roman"/>
                <a:cs typeface="Times New Roman"/>
              </a:rPr>
              <a:t>If the parties agree that they are interested in entering the </a:t>
            </a:r>
            <a:r>
              <a:rPr lang="en-US" sz="2800" dirty="0" smtClean="0">
                <a:latin typeface="Times New Roman"/>
                <a:cs typeface="Times New Roman"/>
              </a:rPr>
              <a:t>OATP, </a:t>
            </a:r>
            <a:r>
              <a:rPr lang="en-US" sz="2800" dirty="0">
                <a:latin typeface="Times New Roman"/>
                <a:cs typeface="Times New Roman"/>
              </a:rPr>
              <a:t>then the case will be forwarded to Dispute Resolution with a notation that the parties want to explore the </a:t>
            </a:r>
            <a:r>
              <a:rPr lang="en-US" sz="2800" dirty="0" smtClean="0">
                <a:latin typeface="Times New Roman"/>
                <a:cs typeface="Times New Roman"/>
              </a:rPr>
              <a:t>OATP.  </a:t>
            </a:r>
          </a:p>
          <a:p>
            <a:r>
              <a:rPr lang="en-US" sz="2800" dirty="0" smtClean="0">
                <a:latin typeface="Times New Roman"/>
                <a:cs typeface="Times New Roman"/>
              </a:rPr>
              <a:t>Within thirty (30) </a:t>
            </a:r>
            <a:r>
              <a:rPr lang="en-US" sz="2800" dirty="0">
                <a:latin typeface="Times New Roman"/>
                <a:cs typeface="Times New Roman"/>
              </a:rPr>
              <a:t>days a Mediating Judge will be assigned and the parties will then have their first meeting, during which they will begin to negotiate and enter into </a:t>
            </a:r>
            <a:r>
              <a:rPr lang="en-US" sz="2800" dirty="0" smtClean="0">
                <a:latin typeface="Times New Roman"/>
                <a:cs typeface="Times New Roman"/>
              </a:rPr>
              <a:t>a Form 19A</a:t>
            </a:r>
            <a:r>
              <a:rPr lang="en-US" sz="2800" dirty="0">
                <a:latin typeface="Times New Roman"/>
                <a:cs typeface="Times New Roman"/>
              </a:rPr>
              <a:t> </a:t>
            </a:r>
            <a:r>
              <a:rPr lang="en-US" sz="2800" dirty="0" smtClean="0">
                <a:latin typeface="Times New Roman"/>
                <a:cs typeface="Times New Roman"/>
              </a:rPr>
              <a:t>agreement.</a:t>
            </a:r>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481118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a:cs typeface="Times New Roman"/>
              </a:rPr>
              <a:t>Opioid Alternative Treatment Pathway </a:t>
            </a:r>
          </a:p>
        </p:txBody>
      </p:sp>
      <p:sp>
        <p:nvSpPr>
          <p:cNvPr id="3" name="Content Placeholder 2"/>
          <p:cNvSpPr>
            <a:spLocks noGrp="1"/>
          </p:cNvSpPr>
          <p:nvPr>
            <p:ph idx="1"/>
          </p:nvPr>
        </p:nvSpPr>
        <p:spPr/>
        <p:txBody>
          <a:bodyPr/>
          <a:lstStyle/>
          <a:p>
            <a:r>
              <a:rPr lang="en-US" sz="2800" dirty="0">
                <a:latin typeface="Times New Roman"/>
                <a:cs typeface="Times New Roman"/>
              </a:rPr>
              <a:t>The goal of the initial meeting and the initial Form 19A is for the parties to formulate and memorialize their understanding of the initial goals in entering into the </a:t>
            </a:r>
            <a:r>
              <a:rPr lang="en-US" sz="2800" dirty="0" smtClean="0">
                <a:latin typeface="Times New Roman"/>
                <a:cs typeface="Times New Roman"/>
              </a:rPr>
              <a:t>OATP, </a:t>
            </a:r>
            <a:r>
              <a:rPr lang="en-US" sz="2800" dirty="0">
                <a:latin typeface="Times New Roman"/>
                <a:cs typeface="Times New Roman"/>
              </a:rPr>
              <a:t>the procedure they plan to follow in reaching those goals; and the obligations of the parties with regard to participation, payments, time frames, costs, and fees.  </a:t>
            </a:r>
          </a:p>
          <a:p>
            <a:endParaRPr lang="en-US" dirty="0"/>
          </a:p>
        </p:txBody>
      </p:sp>
      <p:sp>
        <p:nvSpPr>
          <p:cNvPr id="4" name="Slide Number Placeholder 3"/>
          <p:cNvSpPr>
            <a:spLocks noGrp="1"/>
          </p:cNvSpPr>
          <p:nvPr>
            <p:ph type="sldNum" sz="quarter" idx="12"/>
          </p:nvPr>
        </p:nvSpPr>
        <p:spPr/>
        <p:txBody>
          <a:bodyPr/>
          <a:lstStyle/>
          <a:p>
            <a:fld id="{8BDA936D-A537-4AEE-AC24-683E2A999D8A}" type="slidenum">
              <a:rPr lang="en-US" smtClean="0">
                <a:solidFill>
                  <a:prstClr val="black">
                    <a:tint val="75000"/>
                  </a:prstClr>
                </a:solidFill>
              </a:rPr>
              <a:pPr/>
              <a:t>9</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8" y="158441"/>
            <a:ext cx="755961" cy="755961"/>
          </a:xfrm>
          <a:prstGeom prst="rect">
            <a:avLst/>
          </a:prstGeom>
        </p:spPr>
      </p:pic>
    </p:spTree>
    <p:extLst>
      <p:ext uri="{BB962C8B-B14F-4D97-AF65-F5344CB8AC3E}">
        <p14:creationId xmlns:p14="http://schemas.microsoft.com/office/powerpoint/2010/main" val="3250671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10261</TotalTime>
  <Words>1981</Words>
  <Application>Microsoft Office PowerPoint</Application>
  <PresentationFormat>On-screen Show (4:3)</PresentationFormat>
  <Paragraphs>156</Paragraphs>
  <Slides>28</Slides>
  <Notes>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Commonwealth of Massachusetts  Executive Office of Labor and Workforce Development  Opioid Alternative Treatment Pathway </vt:lpstr>
      <vt:lpstr>PowerPoint Presentation</vt:lpstr>
      <vt:lpstr>Opioid Alternative Treatment Pathway  </vt:lpstr>
      <vt:lpstr>PowerPoint Presentation</vt:lpstr>
      <vt:lpstr>PowerPoint Presentation</vt:lpstr>
      <vt:lpstr>Opioid Alternative Treatment Pathway </vt:lpstr>
      <vt:lpstr>Opioid Alternative Treatment Pathway </vt:lpstr>
      <vt:lpstr>Opioid Alternative Treatment Pathway </vt:lpstr>
      <vt:lpstr>Opioid Alternative Treatment Pathway </vt:lpstr>
      <vt:lpstr>Opioid Alternative Treatment Pathway </vt:lpstr>
      <vt:lpstr>Opioid Alternative Treatment Pathway </vt:lpstr>
      <vt:lpstr>Opioid Alternative Treatment Pathway </vt:lpstr>
      <vt:lpstr>Opioid Alternative Treatment Pathway </vt:lpstr>
      <vt:lpstr>Opioid Alternative Treatment Pathway </vt:lpstr>
      <vt:lpstr>Opioid Alternative Treatment Pathway </vt:lpstr>
      <vt:lpstr>Opioid Alternative Treatment Pathway </vt:lpstr>
      <vt:lpstr>Opioid Alternative Treatment Pathway </vt:lpstr>
      <vt:lpstr>Opioid Alternative Treatment Pathway </vt:lpstr>
      <vt:lpstr>PowerPoint Presentation</vt:lpstr>
      <vt:lpstr>Opioid Alternative Treatment Pathway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DWD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Massachusetts Executive Office of Labor and Workforce Development Presentation to the Governor</dc:title>
  <dc:creator>Pinkham, Laurie (DWD)</dc:creator>
  <cp:lastModifiedBy>Lisa Gilgan</cp:lastModifiedBy>
  <cp:revision>103</cp:revision>
  <cp:lastPrinted>2016-10-04T14:33:12Z</cp:lastPrinted>
  <dcterms:created xsi:type="dcterms:W3CDTF">2016-07-08T19:29:55Z</dcterms:created>
  <dcterms:modified xsi:type="dcterms:W3CDTF">2017-09-25T20:10:11Z</dcterms:modified>
</cp:coreProperties>
</file>