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15"/>
  </p:notesMasterIdLst>
  <p:sldIdLst>
    <p:sldId id="2147483052" r:id="rId6"/>
    <p:sldId id="2141412184" r:id="rId7"/>
    <p:sldId id="2141412183" r:id="rId8"/>
    <p:sldId id="2141412177" r:id="rId9"/>
    <p:sldId id="2141412188" r:id="rId10"/>
    <p:sldId id="2141412189" r:id="rId11"/>
    <p:sldId id="2141412190" r:id="rId12"/>
    <p:sldId id="2141412185" r:id="rId13"/>
    <p:sldId id="21414121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CD069-CDDF-463F-AF8B-C97CA3ED8B2D}" v="104" dt="2025-12-30T20:38:29.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22A01-5DAA-4F00-B95F-6CCC31F59B61}" type="datetimeFigureOut">
              <a:rPr lang="en-US" smtClean="0"/>
              <a:t>12/31/2025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80F66-3699-48CB-8C1E-5FF5E643EBED}" type="slidenum">
              <a:rPr lang="en-US" smtClean="0"/>
              <a:t>‹#›</a:t>
            </a:fld>
            <a:endParaRPr lang="en-US"/>
          </a:p>
        </p:txBody>
      </p:sp>
    </p:spTree>
    <p:extLst>
      <p:ext uri="{BB962C8B-B14F-4D97-AF65-F5344CB8AC3E}">
        <p14:creationId xmlns:p14="http://schemas.microsoft.com/office/powerpoint/2010/main" val="41272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97EB-EAF5-509A-7FBD-46FB0F6C4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983E-CFD9-E90F-D4CF-6D850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9704-BC36-5E53-F329-42189113E84A}"/>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F4E627E0-F53D-8EF9-29B7-FF652D380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E493-9763-7DAC-9299-CD224487D365}"/>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1773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4D7-C6EB-9E59-C910-7FCD4118A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F5C4-FB15-A886-3B61-8D01A802F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84BA-FB62-FD28-C042-11D3BC52288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BA354F7-695C-606A-B381-955EEB89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91331-F335-F3FA-E0A5-425FBCF3C75A}"/>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940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46922-B2A6-30E1-EA04-C70965A6B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550EB-FD90-3447-7186-4B05052A1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E976-7945-7BD0-5100-D2E3D3280E0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C9647C04-7487-AF4C-2667-5E88DB7B2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DF117-B677-5EBB-3352-FE2AF2F63793}"/>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257043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4226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290491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225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388088" y="5357000"/>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388088" y="2457892"/>
            <a:ext cx="6012712" cy="553998"/>
          </a:xfrm>
        </p:spPr>
        <p:txBody>
          <a:bodyPr wrap="square">
            <a:spAutoFit/>
          </a:bodyPr>
          <a:lstStyle>
            <a:lvl1pPr>
              <a:defRPr lang="en-US" sz="40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pic>
        <p:nvPicPr>
          <p:cNvPr id="5" name="Picture 4">
            <a:extLst>
              <a:ext uri="{FF2B5EF4-FFF2-40B4-BE49-F238E27FC236}">
                <a16:creationId xmlns:a16="http://schemas.microsoft.com/office/drawing/2014/main" id="{8607941D-F2B8-B801-EFDD-EF0B79463FD3}"/>
              </a:ext>
            </a:extLst>
          </p:cNvPr>
          <p:cNvPicPr>
            <a:picLocks noChangeAspect="1"/>
          </p:cNvPicPr>
          <p:nvPr userDrawn="1"/>
        </p:nvPicPr>
        <p:blipFill>
          <a:blip r:embed="rId7"/>
          <a:stretch>
            <a:fillRect/>
          </a:stretch>
        </p:blipFill>
        <p:spPr>
          <a:xfrm>
            <a:off x="0" y="0"/>
            <a:ext cx="6344535" cy="1562318"/>
          </a:xfrm>
          <a:prstGeom prst="rect">
            <a:avLst/>
          </a:prstGeom>
        </p:spPr>
      </p:pic>
    </p:spTree>
    <p:extLst>
      <p:ext uri="{BB962C8B-B14F-4D97-AF65-F5344CB8AC3E}">
        <p14:creationId xmlns:p14="http://schemas.microsoft.com/office/powerpoint/2010/main" val="368083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08C84-A076-7E46-CC24-4A828AFB1159}"/>
              </a:ext>
            </a:extLst>
          </p:cNvPr>
          <p:cNvSpPr/>
          <p:nvPr userDrawn="1"/>
        </p:nvSpPr>
        <p:spPr>
          <a:xfrm>
            <a:off x="0" y="0"/>
            <a:ext cx="12191999" cy="6857999"/>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7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1107922" y="6446873"/>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0" name="Rectangle 9">
            <a:extLst>
              <a:ext uri="{FF2B5EF4-FFF2-40B4-BE49-F238E27FC236}">
                <a16:creationId xmlns:a16="http://schemas.microsoft.com/office/drawing/2014/main" id="{E3FE6AE9-BDFA-4ACF-6BB2-85E14501367D}"/>
              </a:ext>
            </a:extLst>
          </p:cNvPr>
          <p:cNvSpPr/>
          <p:nvPr userDrawn="1"/>
        </p:nvSpPr>
        <p:spPr>
          <a:xfrm>
            <a:off x="1" y="-1"/>
            <a:ext cx="12191999" cy="793841"/>
          </a:xfrm>
          <a:prstGeom prst="rect">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257583" y="189170"/>
            <a:ext cx="10117513" cy="4154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000" b="1" i="0" u="none" kern="1200" spc="0">
                <a:solidFill>
                  <a:schemeClr val="bg1"/>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258235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8956-2A58-2E11-2430-6AC46C55C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96BA6-244D-63FE-3C4C-3B7889DFA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A82A-E9CE-09A8-7289-643394880B36}"/>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DA3B3151-CB9D-673F-3949-56798B68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FEA93-CC18-480A-DF54-A5D2C3D7B7E4}"/>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549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8C3B-18D7-869A-D2A5-3F1ADF8FB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DB96-BCBC-8E33-3272-7C2E29F0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590B-50CC-738D-2DC6-A17D0419260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8DDBD411-8BE8-5DB7-8F96-8890242DF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E5A76-3FCF-9BE6-49DC-7A1000F7C76C}"/>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7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3902-F5B9-159A-AD9F-A6FC61FF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75ACC-5AF7-9AC6-3F6B-AA60B164C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A44D-4B1F-8FB2-9647-1A340CD08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C1C5C-F277-4E6C-F6CF-7F08BC73AB52}"/>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43C505A4-3A98-A632-4740-9AB58FF1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93CCE-5074-2D06-66C0-8359D5830C48}"/>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6951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E6E1-6C14-73AD-62EA-77E55EBB4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426B6-8883-2EF4-A4E1-79783C072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0927-07E6-4BAB-FF86-C77B4EE24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2CC5-B6CA-EF23-E1A2-4368C4801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0F371-BBCB-3B0C-BD03-B02B48CB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E218A4-4BB8-8E50-88ED-DA341C1376CC}"/>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8" name="Footer Placeholder 7">
            <a:extLst>
              <a:ext uri="{FF2B5EF4-FFF2-40B4-BE49-F238E27FC236}">
                <a16:creationId xmlns:a16="http://schemas.microsoft.com/office/drawing/2014/main" id="{5B95E47D-EE88-DCB1-C8B4-FF8451436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5D5A16-F9A7-9239-0F5D-DF6C5813CD5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18504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9BE-3C4E-635E-2532-C9A64F763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4E951-9977-7BB8-1294-F377481CDE33}"/>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4" name="Footer Placeholder 3">
            <a:extLst>
              <a:ext uri="{FF2B5EF4-FFF2-40B4-BE49-F238E27FC236}">
                <a16:creationId xmlns:a16="http://schemas.microsoft.com/office/drawing/2014/main" id="{3AF82409-AF65-E36E-1EB8-1856ECA15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DD2A4-A3AC-4A88-2E2A-39FB91979159}"/>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9925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535E-4E14-979C-1C7A-83D8812F580E}"/>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3" name="Footer Placeholder 2">
            <a:extLst>
              <a:ext uri="{FF2B5EF4-FFF2-40B4-BE49-F238E27FC236}">
                <a16:creationId xmlns:a16="http://schemas.microsoft.com/office/drawing/2014/main" id="{75F8257C-7017-F0E3-CD1A-37A3534CA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F58A2-AA1E-32EA-5656-C78993F9BFFB}"/>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41005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BD5C-0F99-78D5-82BC-8ABABE2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07981-E1DE-BCC5-D99F-725EDF19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1CBCF-8024-A695-32BD-CCBD8247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10581-FEA1-1FDF-0224-6F852BED5D15}"/>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77B6C773-C30F-1450-27AE-1452C7407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D1449-7E1C-DBD0-923D-E0150DDB5070}"/>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35441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AE1-5A3E-6246-0035-BE446BC0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BD57C-02E0-4AD6-128E-E24B13D6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82846-2F07-02BA-90B3-7DE8D68B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10B47-1F61-0724-223D-5A2E72A9A199}"/>
              </a:ext>
            </a:extLst>
          </p:cNvPr>
          <p:cNvSpPr>
            <a:spLocks noGrp="1"/>
          </p:cNvSpPr>
          <p:nvPr>
            <p:ph type="dt" sz="half" idx="10"/>
          </p:nvPr>
        </p:nvSpPr>
        <p:spPr/>
        <p:txBody>
          <a:bodyPr/>
          <a:lstStyle/>
          <a:p>
            <a:fld id="{4B7F33EB-01CA-45E8-8FCA-D8335F8B7B7F}" type="datetimeFigureOut">
              <a:rPr lang="en-US" smtClean="0"/>
              <a:t>12/31/2025</a:t>
            </a:fld>
            <a:endParaRPr lang="en-US"/>
          </a:p>
        </p:txBody>
      </p:sp>
      <p:sp>
        <p:nvSpPr>
          <p:cNvPr id="6" name="Footer Placeholder 5">
            <a:extLst>
              <a:ext uri="{FF2B5EF4-FFF2-40B4-BE49-F238E27FC236}">
                <a16:creationId xmlns:a16="http://schemas.microsoft.com/office/drawing/2014/main" id="{9713C029-2C8D-B517-5C6D-859D1212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F3F20-C1C8-4533-8DBB-1C46A61AA712}"/>
              </a:ext>
            </a:extLst>
          </p:cNvPr>
          <p:cNvSpPr>
            <a:spLocks noGrp="1"/>
          </p:cNvSpPr>
          <p:nvPr>
            <p:ph type="sldNum" sz="quarter" idx="12"/>
          </p:nvPr>
        </p:nvSpPr>
        <p:spPr/>
        <p:txBody>
          <a:bodyPr/>
          <a:lstStyle/>
          <a:p>
            <a:fld id="{2A45AC90-156D-4F10-8A74-88F9FD62961F}" type="slidenum">
              <a:rPr lang="en-US" smtClean="0"/>
              <a:t>‹#›</a:t>
            </a:fld>
            <a:endParaRPr lang="en-US"/>
          </a:p>
        </p:txBody>
      </p:sp>
    </p:spTree>
    <p:extLst>
      <p:ext uri="{BB962C8B-B14F-4D97-AF65-F5344CB8AC3E}">
        <p14:creationId xmlns:p14="http://schemas.microsoft.com/office/powerpoint/2010/main" val="8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44A2-B766-32DF-C1B7-4AA3E4CE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BF9DE-50CA-4F4D-03DE-9E1DDF2C5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B70D2-FC07-92FC-39CB-9D762D0E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33EB-01CA-45E8-8FCA-D8335F8B7B7F}" type="datetimeFigureOut">
              <a:rPr lang="en-US" smtClean="0"/>
              <a:t>12/31/2025</a:t>
            </a:fld>
            <a:endParaRPr lang="en-US"/>
          </a:p>
        </p:txBody>
      </p:sp>
      <p:sp>
        <p:nvSpPr>
          <p:cNvPr id="5" name="Footer Placeholder 4">
            <a:extLst>
              <a:ext uri="{FF2B5EF4-FFF2-40B4-BE49-F238E27FC236}">
                <a16:creationId xmlns:a16="http://schemas.microsoft.com/office/drawing/2014/main" id="{28EF9D5A-500D-5905-D3B5-AB7AEB81A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FAED3E-E646-37C5-AB92-C63ED02A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AC90-156D-4F10-8A74-88F9FD62961F}" type="slidenum">
              <a:rPr lang="en-US" smtClean="0"/>
              <a:t>‹#›</a:t>
            </a:fld>
            <a:endParaRPr lang="en-US"/>
          </a:p>
        </p:txBody>
      </p:sp>
    </p:spTree>
    <p:extLst>
      <p:ext uri="{BB962C8B-B14F-4D97-AF65-F5344CB8AC3E}">
        <p14:creationId xmlns:p14="http://schemas.microsoft.com/office/powerpoint/2010/main" val="414707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70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173310016"/>
      </p:ext>
    </p:extLst>
  </p:cSld>
  <p:clrMap bg1="lt1" tx1="dk1" bg2="lt2" tx2="dk2" accent1="accent1" accent2="accent2" accent3="accent3" accent4="accent4" accent5="accent5" accent6="accent6" hlink="hlink" folHlink="folHlink"/>
  <p:sldLayoutIdLst>
    <p:sldLayoutId id="2147483675" r:id="rId1"/>
    <p:sldLayoutId id="2147483676"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A2B487F5-8A33-B055-5195-65C9CAD63963}"/>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790D6D64-1309-103D-55FB-4D3FB5216507}"/>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lnSpcReduction="100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r>
              <a:rPr lang="en-US" sz="2800">
                <a:latin typeface="Calibri" panose="020F0502020204030204" pitchFamily="34" charset="0"/>
                <a:cs typeface="Arial"/>
              </a:rPr>
              <a:t>Office of Performance Management &amp; Oversight</a:t>
            </a:r>
            <a:br>
              <a:rPr lang="en-US" sz="2400">
                <a:latin typeface="Calibri"/>
                <a:cs typeface="Calibri"/>
              </a:rPr>
            </a:br>
            <a:br>
              <a:rPr lang="en-US" sz="2400">
                <a:latin typeface="Calibri"/>
                <a:cs typeface="Calibri"/>
              </a:rPr>
            </a:br>
            <a:r>
              <a:rPr lang="en-US" sz="2000">
                <a:latin typeface="Calibri"/>
                <a:cs typeface="Calibri"/>
              </a:rPr>
              <a:t>Executive Office of Economic Development</a:t>
            </a:r>
          </a:p>
          <a:p>
            <a:r>
              <a:rPr lang="en-US" sz="2000" b="0">
                <a:latin typeface="Calibri"/>
                <a:cs typeface="Calibri"/>
              </a:rPr>
              <a:t>Community Programs and Resources Office</a:t>
            </a:r>
          </a:p>
          <a:p>
            <a:br>
              <a:rPr lang="en-US" sz="2000" b="0" i="1">
                <a:latin typeface="Calibri"/>
                <a:cs typeface="Calibri"/>
              </a:rPr>
            </a:br>
            <a:r>
              <a:rPr lang="en-US" sz="2000" b="0">
                <a:latin typeface="Calibri"/>
                <a:cs typeface="Calibri"/>
              </a:rPr>
              <a:t>Fiscal Year 2025 Report</a:t>
            </a:r>
            <a:endParaRPr lang="en-US" sz="2400" b="0">
              <a:latin typeface="Aptos" panose="020B0004020202020204" pitchFamily="34" charset="0"/>
            </a:endParaRPr>
          </a:p>
        </p:txBody>
      </p:sp>
    </p:spTree>
    <p:extLst>
      <p:ext uri="{BB962C8B-B14F-4D97-AF65-F5344CB8AC3E}">
        <p14:creationId xmlns:p14="http://schemas.microsoft.com/office/powerpoint/2010/main" val="385622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Social Enterprise Capital Grant Program</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cs typeface="Calibri"/>
              </a:rPr>
              <a:t>The Social Enterprise Capital Grant Program invests in employment social enterprises that contribute to economic growth in low-income communities throughout the Commonwealth. Capital grants are available to non-profit organizations seeking to develop eligible facilities for social enterprises that target individuals facing significant barriers to employment. Grant funds are used for acquisition and/or renovation costs for a property that is both owned by the nonprofit and utilized for the social enterprise. For the purposes of this program, an employment social enterprise is defined as a discrete or embedded business venture operated by a mission-driven nonprofit organization focused on hiring and assisting people who face barriers to employment. Grantees offer paid employment opportunities to low-income individuals, with priority to socially and economically disadvantaged populations who experience complex needs and barriers to employment that require intensive interventions.</a:t>
            </a:r>
          </a:p>
          <a:p>
            <a:pPr marL="0" indent="0">
              <a:buNone/>
            </a:pPr>
            <a:r>
              <a:rPr lang="en-US" sz="1400" b="1">
                <a:solidFill>
                  <a:schemeClr val="accent1">
                    <a:lumMod val="75000"/>
                  </a:schemeClr>
                </a:solidFill>
                <a:ea typeface="+mn-lt"/>
                <a:cs typeface="+mn-lt"/>
              </a:rPr>
              <a:t>FY25 Budget: </a:t>
            </a:r>
            <a:r>
              <a:rPr lang="en-US" sz="1400">
                <a:solidFill>
                  <a:schemeClr val="accent1">
                    <a:lumMod val="75000"/>
                  </a:schemeClr>
                </a:solidFill>
                <a:ea typeface="+mn-lt"/>
                <a:cs typeface="+mn-lt"/>
              </a:rPr>
              <a:t>$1 million</a:t>
            </a:r>
            <a:endParaRPr lang="en-US" sz="1400">
              <a:solidFill>
                <a:schemeClr val="accent1">
                  <a:lumMod val="75000"/>
                </a:schemeClr>
              </a:solidFill>
              <a:ea typeface="Calibri"/>
              <a:cs typeface="Calibri" panose="020F0502020204030204"/>
            </a:endParaRPr>
          </a:p>
          <a:p>
            <a:pPr marL="0" indent="0">
              <a:buNone/>
            </a:pPr>
            <a:endParaRPr lang="en-US" sz="1400" b="1">
              <a:ea typeface="+mn-lt"/>
              <a:cs typeface="+mn-lt"/>
            </a:endParaRPr>
          </a:p>
          <a:p>
            <a:pPr marL="0" indent="0">
              <a:buNone/>
            </a:pPr>
            <a:endParaRPr lang="en-US" sz="1400" b="1">
              <a:latin typeface="+mn-lt"/>
              <a:cs typeface="Calibri"/>
            </a:endParaRPr>
          </a:p>
          <a:p>
            <a:pPr lvl="1"/>
            <a:endParaRPr lang="en-US">
              <a:latin typeface="+mn-lt"/>
            </a:endParaRPr>
          </a:p>
        </p:txBody>
      </p:sp>
      <p:graphicFrame>
        <p:nvGraphicFramePr>
          <p:cNvPr id="7" name="Table 6">
            <a:extLst>
              <a:ext uri="{FF2B5EF4-FFF2-40B4-BE49-F238E27FC236}">
                <a16:creationId xmlns:a16="http://schemas.microsoft.com/office/drawing/2014/main" id="{77E07710-C161-0992-349E-32116056DF13}"/>
              </a:ext>
            </a:extLst>
          </p:cNvPr>
          <p:cNvGraphicFramePr>
            <a:graphicFrameLocks noGrp="1"/>
          </p:cNvGraphicFramePr>
          <p:nvPr>
            <p:extLst>
              <p:ext uri="{D42A27DB-BD31-4B8C-83A1-F6EECF244321}">
                <p14:modId xmlns:p14="http://schemas.microsoft.com/office/powerpoint/2010/main" val="1300959763"/>
              </p:ext>
            </p:extLst>
          </p:nvPr>
        </p:nvGraphicFramePr>
        <p:xfrm>
          <a:off x="462685" y="3530168"/>
          <a:ext cx="10720321" cy="1959852"/>
        </p:xfrm>
        <a:graphic>
          <a:graphicData uri="http://schemas.openxmlformats.org/drawingml/2006/table">
            <a:tbl>
              <a:tblPr/>
              <a:tblGrid>
                <a:gridCol w="3430503">
                  <a:extLst>
                    <a:ext uri="{9D8B030D-6E8A-4147-A177-3AD203B41FA5}">
                      <a16:colId xmlns:a16="http://schemas.microsoft.com/office/drawing/2014/main" val="637032696"/>
                    </a:ext>
                  </a:extLst>
                </a:gridCol>
                <a:gridCol w="4735586">
                  <a:extLst>
                    <a:ext uri="{9D8B030D-6E8A-4147-A177-3AD203B41FA5}">
                      <a16:colId xmlns:a16="http://schemas.microsoft.com/office/drawing/2014/main" val="887236582"/>
                    </a:ext>
                  </a:extLst>
                </a:gridCol>
                <a:gridCol w="1454234">
                  <a:extLst>
                    <a:ext uri="{9D8B030D-6E8A-4147-A177-3AD203B41FA5}">
                      <a16:colId xmlns:a16="http://schemas.microsoft.com/office/drawing/2014/main" val="1678535674"/>
                    </a:ext>
                  </a:extLst>
                </a:gridCol>
                <a:gridCol w="1099998">
                  <a:extLst>
                    <a:ext uri="{9D8B030D-6E8A-4147-A177-3AD203B41FA5}">
                      <a16:colId xmlns:a16="http://schemas.microsoft.com/office/drawing/2014/main" val="2367875845"/>
                    </a:ext>
                  </a:extLst>
                </a:gridCol>
              </a:tblGrid>
              <a:tr h="217359">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Target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Result</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178746368"/>
                  </a:ext>
                </a:extLst>
              </a:tr>
              <a:tr h="869436">
                <a:tc>
                  <a:txBody>
                    <a:bodyPr/>
                    <a:lstStyle/>
                    <a:p>
                      <a:pPr algn="l" fontAlgn="b">
                        <a:buNone/>
                      </a:pPr>
                      <a:r>
                        <a:rPr lang="en-US" sz="1400" b="0" i="0" u="none" strike="noStrike">
                          <a:solidFill>
                            <a:srgbClr val="000000"/>
                          </a:solidFill>
                          <a:effectLst/>
                          <a:latin typeface="Calibri" panose="020F0502020204030204" pitchFamily="34" charset="0"/>
                        </a:rPr>
                        <a:t>Increase employment opportunities for people typically outside the workforce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a:solidFill>
                            <a:srgbClr val="000000"/>
                          </a:solidFill>
                          <a:effectLst/>
                          <a:latin typeface="Calibri" panose="020F0502020204030204" pitchFamily="34" charset="0"/>
                        </a:rPr>
                        <a:t>At least 100 new supportive employment opportunities will become available following the completion of capital improvements by participating social enterprises.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400" b="0" i="0" u="none" strike="noStrike">
                          <a:solidFill>
                            <a:srgbClr val="000000"/>
                          </a:solidFill>
                          <a:effectLst/>
                          <a:latin typeface="Calibri" panose="020F0502020204030204" pitchFamily="34" charset="0"/>
                        </a:rPr>
                        <a:t>100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Calibri" panose="020F0502020204030204" pitchFamily="34" charset="0"/>
                        </a:rPr>
                        <a:t>220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487096"/>
                  </a:ext>
                </a:extLst>
              </a:tr>
              <a:tr h="869436">
                <a:tc>
                  <a:txBody>
                    <a:bodyPr/>
                    <a:lstStyle/>
                    <a:p>
                      <a:pPr algn="l" rtl="0" fontAlgn="b">
                        <a:buNone/>
                      </a:pPr>
                      <a:r>
                        <a:rPr lang="en-US" sz="1400" b="0" i="0" u="none" strike="noStrike">
                          <a:solidFill>
                            <a:srgbClr val="000000"/>
                          </a:solidFill>
                          <a:effectLst/>
                          <a:latin typeface="Calibri" panose="020F0502020204030204" pitchFamily="34" charset="0"/>
                        </a:rPr>
                        <a:t>Purchase, repair, and/or renovate Social Enterprise facilities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a:solidFill>
                            <a:srgbClr val="000000"/>
                          </a:solidFill>
                          <a:effectLst/>
                          <a:latin typeface="Calibri" panose="020F0502020204030204" pitchFamily="34" charset="0"/>
                        </a:rPr>
                        <a:t>Social enterprises in at least 3 different regions of the Commonwealth will purchase, repair, and/or renovate a site for the operation of their enterprise.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6</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4902464"/>
                  </a:ext>
                </a:extLst>
              </a:tr>
            </a:tbl>
          </a:graphicData>
        </a:graphic>
      </p:graphicFrame>
    </p:spTree>
    <p:extLst>
      <p:ext uri="{BB962C8B-B14F-4D97-AF65-F5344CB8AC3E}">
        <p14:creationId xmlns:p14="http://schemas.microsoft.com/office/powerpoint/2010/main" val="393982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284555"/>
            <a:ext cx="10117513" cy="470898"/>
          </a:xfrm>
        </p:spPr>
        <p:txBody>
          <a:bodyPr/>
          <a:lstStyle/>
          <a:p>
            <a:r>
              <a:rPr lang="en-US">
                <a:solidFill>
                  <a:schemeClr val="accent5">
                    <a:lumMod val="50000"/>
                  </a:schemeClr>
                </a:solidFill>
              </a:rPr>
              <a:t>Community Empowerment &amp; Reinvestment Grant Program</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1817022"/>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rPr>
              <a:t>This Community Empowerment and Reinvestment Program seeks to develop, strengthen, and invest in community-led efforts to bring positive economic outcomes to communities that face historically disproportionate challenges to economic growth. Specifically, the competitive operating grant program was developed to support communities with high rates of criminal justice system involvement, widespread poverty, and large groups of disadvantaged and underrepresented populations. The program makes general operating grants, on a competitive basis, primarily to projects proposing to mitigate the negative impacts of criminal justice involvement through education, training, and small business development, as well as recovery, prevention, and other social support services to individuals and families that help reduce justice system involvement. </a:t>
            </a:r>
          </a:p>
          <a:p>
            <a:pPr marL="0" indent="0">
              <a:buNone/>
            </a:pPr>
            <a:r>
              <a:rPr lang="en-US" sz="1400" b="1">
                <a:solidFill>
                  <a:schemeClr val="accent1">
                    <a:lumMod val="75000"/>
                  </a:schemeClr>
                </a:solidFill>
              </a:rPr>
              <a:t>FY25</a:t>
            </a:r>
            <a:r>
              <a:rPr lang="en-US" sz="1400">
                <a:solidFill>
                  <a:schemeClr val="accent1">
                    <a:lumMod val="75000"/>
                  </a:schemeClr>
                </a:solidFill>
              </a:rPr>
              <a:t> </a:t>
            </a:r>
            <a:r>
              <a:rPr lang="en-US" sz="1400" b="1">
                <a:solidFill>
                  <a:schemeClr val="accent1">
                    <a:lumMod val="75000"/>
                  </a:schemeClr>
                </a:solidFill>
                <a:ea typeface="+mn-lt"/>
                <a:cs typeface="+mn-lt"/>
              </a:rPr>
              <a:t>Budget: </a:t>
            </a:r>
            <a:r>
              <a:rPr lang="en-US" sz="1400">
                <a:solidFill>
                  <a:schemeClr val="accent1">
                    <a:lumMod val="75000"/>
                  </a:schemeClr>
                </a:solidFill>
                <a:ea typeface="+mn-lt"/>
                <a:cs typeface="+mn-lt"/>
              </a:rPr>
              <a:t>$15 million</a:t>
            </a:r>
            <a:endParaRPr lang="en-US" sz="1400">
              <a:solidFill>
                <a:schemeClr val="accent1">
                  <a:lumMod val="75000"/>
                </a:schemeClr>
              </a:solidFill>
              <a:cs typeface="Calibri" panose="020F0502020204030204"/>
            </a:endParaRPr>
          </a:p>
        </p:txBody>
      </p:sp>
      <p:graphicFrame>
        <p:nvGraphicFramePr>
          <p:cNvPr id="5" name="Table 4">
            <a:extLst>
              <a:ext uri="{FF2B5EF4-FFF2-40B4-BE49-F238E27FC236}">
                <a16:creationId xmlns:a16="http://schemas.microsoft.com/office/drawing/2014/main" id="{04E40A9B-8C9F-CB17-00DE-39938BECD5DA}"/>
              </a:ext>
            </a:extLst>
          </p:cNvPr>
          <p:cNvGraphicFramePr>
            <a:graphicFrameLocks noGrp="1"/>
          </p:cNvGraphicFramePr>
          <p:nvPr>
            <p:extLst>
              <p:ext uri="{D42A27DB-BD31-4B8C-83A1-F6EECF244321}">
                <p14:modId xmlns:p14="http://schemas.microsoft.com/office/powerpoint/2010/main" val="3035476008"/>
              </p:ext>
            </p:extLst>
          </p:nvPr>
        </p:nvGraphicFramePr>
        <p:xfrm>
          <a:off x="383057" y="3328239"/>
          <a:ext cx="10963368" cy="2004060"/>
        </p:xfrm>
        <a:graphic>
          <a:graphicData uri="http://schemas.openxmlformats.org/drawingml/2006/table">
            <a:tbl>
              <a:tblPr/>
              <a:tblGrid>
                <a:gridCol w="2923223">
                  <a:extLst>
                    <a:ext uri="{9D8B030D-6E8A-4147-A177-3AD203B41FA5}">
                      <a16:colId xmlns:a16="http://schemas.microsoft.com/office/drawing/2014/main" val="302772520"/>
                    </a:ext>
                  </a:extLst>
                </a:gridCol>
                <a:gridCol w="4539862">
                  <a:extLst>
                    <a:ext uri="{9D8B030D-6E8A-4147-A177-3AD203B41FA5}">
                      <a16:colId xmlns:a16="http://schemas.microsoft.com/office/drawing/2014/main" val="2683741566"/>
                    </a:ext>
                  </a:extLst>
                </a:gridCol>
                <a:gridCol w="1828800">
                  <a:extLst>
                    <a:ext uri="{9D8B030D-6E8A-4147-A177-3AD203B41FA5}">
                      <a16:colId xmlns:a16="http://schemas.microsoft.com/office/drawing/2014/main" val="2119046291"/>
                    </a:ext>
                  </a:extLst>
                </a:gridCol>
                <a:gridCol w="1671483">
                  <a:extLst>
                    <a:ext uri="{9D8B030D-6E8A-4147-A177-3AD203B41FA5}">
                      <a16:colId xmlns:a16="http://schemas.microsoft.com/office/drawing/2014/main" val="2335956765"/>
                    </a:ext>
                  </a:extLst>
                </a:gridCol>
              </a:tblGrid>
              <a:tr h="198120">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Target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Result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45045914"/>
                  </a:ext>
                </a:extLst>
              </a:tr>
              <a:tr h="990600">
                <a:tc>
                  <a:txBody>
                    <a:bodyPr/>
                    <a:lstStyle/>
                    <a:p>
                      <a:pPr algn="l" fontAlgn="b">
                        <a:buNone/>
                      </a:pPr>
                      <a:r>
                        <a:rPr lang="en-US" sz="1400" b="0" i="0" u="none" strike="noStrike">
                          <a:solidFill>
                            <a:srgbClr val="000000"/>
                          </a:solidFill>
                          <a:effectLst/>
                          <a:latin typeface="Calibri" panose="020F0502020204030204" pitchFamily="34" charset="0"/>
                        </a:rPr>
                        <a:t>Economic development support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a:solidFill>
                            <a:srgbClr val="000000"/>
                          </a:solidFill>
                          <a:effectLst/>
                          <a:latin typeface="Calibri" panose="020F0502020204030204" pitchFamily="34" charset="0"/>
                        </a:rPr>
                        <a:t>At least 3,000 individuals who have been negatively impacted by the criminal justice system will be directly engaged in a service/project to improve their economic well-being.</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400" b="0" i="0" u="none" strike="noStrike">
                          <a:solidFill>
                            <a:srgbClr val="000000"/>
                          </a:solidFill>
                          <a:effectLst/>
                          <a:latin typeface="Calibri" panose="020F0502020204030204" pitchFamily="34" charset="0"/>
                        </a:rPr>
                        <a:t>3,000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Calibri" panose="020F0502020204030204" pitchFamily="34" charset="0"/>
                        </a:rPr>
                        <a:t>4,572</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5540134"/>
                  </a:ext>
                </a:extLst>
              </a:tr>
              <a:tr h="792480">
                <a:tc>
                  <a:txBody>
                    <a:bodyPr/>
                    <a:lstStyle/>
                    <a:p>
                      <a:pPr algn="l" rtl="0" fontAlgn="b">
                        <a:buNone/>
                      </a:pPr>
                      <a:r>
                        <a:rPr lang="en-US" sz="1400" b="0" i="0" u="none" strike="noStrike">
                          <a:solidFill>
                            <a:srgbClr val="000000"/>
                          </a:solidFill>
                          <a:effectLst/>
                          <a:latin typeface="Calibri" panose="020F0502020204030204" pitchFamily="34" charset="0"/>
                        </a:rPr>
                        <a:t>Community economic development support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a:solidFill>
                            <a:srgbClr val="000000"/>
                          </a:solidFill>
                          <a:effectLst/>
                          <a:latin typeface="Calibri" panose="020F0502020204030204" pitchFamily="34" charset="0"/>
                        </a:rPr>
                        <a:t>At least 350 small businesses in the targeted communities will participate in a training/technical assistance program and implement best practices to stabilize and grow.</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350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377</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241768"/>
                  </a:ext>
                </a:extLst>
              </a:tr>
            </a:tbl>
          </a:graphicData>
        </a:graphic>
      </p:graphicFrame>
    </p:spTree>
    <p:extLst>
      <p:ext uri="{BB962C8B-B14F-4D97-AF65-F5344CB8AC3E}">
        <p14:creationId xmlns:p14="http://schemas.microsoft.com/office/powerpoint/2010/main" val="3830751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Urban Agenda Grant Program</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0"/>
            <a:ext cx="11051291" cy="5125577"/>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rPr>
              <a:t> The Urban Agenda Grant Program is a competitive one-year operating grant program that funds up to $100,000 each for community-driven responses to community-defined economic opportunities. Projects or programs funded under this program build leadership, collaboration, and capacity within Massachusetts cities and towns. Successful applications come from a coalition of local organizations working together in a single city, town, or neighborhood. Applications must be submitted by either a municipal government or non-profit that will serve as the lead applicant on behalf of the group and administer the grant if awarded. Project categories include 1) Entrepreneurship, Small Business Development and Technical Assistance, 2) Workforce Development, Training Initiatives, and Job Pipelines and 3) Community Organizing and Leadership Development. </a:t>
            </a:r>
          </a:p>
          <a:p>
            <a:pPr marL="0" indent="0">
              <a:buNone/>
            </a:pPr>
            <a:r>
              <a:rPr lang="en-US" sz="1400" b="1">
                <a:solidFill>
                  <a:schemeClr val="accent1">
                    <a:lumMod val="75000"/>
                  </a:schemeClr>
                </a:solidFill>
                <a:ea typeface="+mn-lt"/>
                <a:cs typeface="+mn-lt"/>
              </a:rPr>
              <a:t>FY25 Budget: </a:t>
            </a:r>
            <a:r>
              <a:rPr lang="en-US" sz="1400">
                <a:solidFill>
                  <a:schemeClr val="accent1">
                    <a:lumMod val="75000"/>
                  </a:schemeClr>
                </a:solidFill>
                <a:ea typeface="+mn-lt"/>
                <a:cs typeface="+mn-lt"/>
              </a:rPr>
              <a:t>$2.5 million</a:t>
            </a:r>
            <a:endParaRPr lang="en-US" sz="1400">
              <a:solidFill>
                <a:schemeClr val="accent1">
                  <a:lumMod val="75000"/>
                </a:schemeClr>
              </a:solidFill>
              <a:ea typeface="Calibri"/>
              <a:cs typeface="Calibri" panose="020F0502020204030204"/>
            </a:endParaRPr>
          </a:p>
          <a:p>
            <a:pPr marL="0" indent="0">
              <a:buNone/>
            </a:pPr>
            <a:endParaRPr lang="en-US" sz="1400">
              <a:ea typeface="+mn-lt"/>
              <a:cs typeface="+mn-lt"/>
            </a:endParaRPr>
          </a:p>
        </p:txBody>
      </p:sp>
      <p:graphicFrame>
        <p:nvGraphicFramePr>
          <p:cNvPr id="5" name="Table 4">
            <a:extLst>
              <a:ext uri="{FF2B5EF4-FFF2-40B4-BE49-F238E27FC236}">
                <a16:creationId xmlns:a16="http://schemas.microsoft.com/office/drawing/2014/main" id="{49673DD9-0D68-179B-0A24-CD908C05C9E2}"/>
              </a:ext>
            </a:extLst>
          </p:cNvPr>
          <p:cNvGraphicFramePr>
            <a:graphicFrameLocks noGrp="1"/>
          </p:cNvGraphicFramePr>
          <p:nvPr>
            <p:extLst>
              <p:ext uri="{D42A27DB-BD31-4B8C-83A1-F6EECF244321}">
                <p14:modId xmlns:p14="http://schemas.microsoft.com/office/powerpoint/2010/main" val="179711523"/>
              </p:ext>
            </p:extLst>
          </p:nvPr>
        </p:nvGraphicFramePr>
        <p:xfrm>
          <a:off x="462685" y="3185954"/>
          <a:ext cx="10774275" cy="2483326"/>
        </p:xfrm>
        <a:graphic>
          <a:graphicData uri="http://schemas.openxmlformats.org/drawingml/2006/table">
            <a:tbl>
              <a:tblPr/>
              <a:tblGrid>
                <a:gridCol w="3447768">
                  <a:extLst>
                    <a:ext uri="{9D8B030D-6E8A-4147-A177-3AD203B41FA5}">
                      <a16:colId xmlns:a16="http://schemas.microsoft.com/office/drawing/2014/main" val="3688438008"/>
                    </a:ext>
                  </a:extLst>
                </a:gridCol>
                <a:gridCol w="4759418">
                  <a:extLst>
                    <a:ext uri="{9D8B030D-6E8A-4147-A177-3AD203B41FA5}">
                      <a16:colId xmlns:a16="http://schemas.microsoft.com/office/drawing/2014/main" val="1934914271"/>
                    </a:ext>
                  </a:extLst>
                </a:gridCol>
                <a:gridCol w="1461554">
                  <a:extLst>
                    <a:ext uri="{9D8B030D-6E8A-4147-A177-3AD203B41FA5}">
                      <a16:colId xmlns:a16="http://schemas.microsoft.com/office/drawing/2014/main" val="779969796"/>
                    </a:ext>
                  </a:extLst>
                </a:gridCol>
                <a:gridCol w="1105535">
                  <a:extLst>
                    <a:ext uri="{9D8B030D-6E8A-4147-A177-3AD203B41FA5}">
                      <a16:colId xmlns:a16="http://schemas.microsoft.com/office/drawing/2014/main" val="1505591233"/>
                    </a:ext>
                  </a:extLst>
                </a:gridCol>
              </a:tblGrid>
              <a:tr h="300309">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Target</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Result</a:t>
                      </a: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2619498060"/>
                  </a:ext>
                </a:extLst>
              </a:tr>
              <a:tr h="1120385">
                <a:tc>
                  <a:txBody>
                    <a:bodyPr/>
                    <a:lstStyle/>
                    <a:p>
                      <a:pPr algn="l" fontAlgn="b">
                        <a:buNone/>
                      </a:pPr>
                      <a:r>
                        <a:rPr lang="en-US" sz="1300" b="0" i="0" u="none" strike="noStrike">
                          <a:solidFill>
                            <a:srgbClr val="000000"/>
                          </a:solidFill>
                          <a:effectLst/>
                          <a:latin typeface="Calibri" panose="020F0502020204030204" pitchFamily="34" charset="0"/>
                        </a:rPr>
                        <a:t>Workforce Development and Employment Pipelines</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300" b="0" i="0" u="none" strike="noStrike">
                          <a:solidFill>
                            <a:srgbClr val="000000"/>
                          </a:solidFill>
                          <a:effectLst/>
                          <a:latin typeface="Calibri" panose="020F0502020204030204" pitchFamily="34" charset="0"/>
                        </a:rPr>
                        <a:t>At least 50 individuals will complete job training, participate in employment search, learn a new employment skill or complete another workforce development program</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1300" b="0" i="0" u="none" strike="noStrike">
                          <a:solidFill>
                            <a:srgbClr val="000000"/>
                          </a:solidFill>
                          <a:effectLst/>
                          <a:latin typeface="Calibri" panose="020F0502020204030204" pitchFamily="34" charset="0"/>
                        </a:rPr>
                        <a:t>50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buNone/>
                      </a:pPr>
                      <a:r>
                        <a:rPr lang="en-US" sz="1300" b="0" i="0" u="none" strike="noStrike">
                          <a:solidFill>
                            <a:srgbClr val="000000"/>
                          </a:solidFill>
                          <a:effectLst/>
                          <a:latin typeface="Calibri" panose="020F0502020204030204" pitchFamily="34" charset="0"/>
                        </a:rPr>
                        <a:t>1,790</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025903"/>
                  </a:ext>
                </a:extLst>
              </a:tr>
              <a:tr h="1062632">
                <a:tc>
                  <a:txBody>
                    <a:bodyPr/>
                    <a:lstStyle/>
                    <a:p>
                      <a:pPr algn="l" rtl="0" fontAlgn="b">
                        <a:buNone/>
                      </a:pPr>
                      <a:r>
                        <a:rPr lang="en-US" sz="1300" b="0" i="0" u="none" strike="noStrike">
                          <a:solidFill>
                            <a:srgbClr val="000000"/>
                          </a:solidFill>
                          <a:effectLst/>
                          <a:latin typeface="Calibri" panose="020F0502020204030204" pitchFamily="34" charset="0"/>
                        </a:rPr>
                        <a:t>Support for small business growth</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
                        <a:buNone/>
                      </a:pPr>
                      <a:r>
                        <a:rPr lang="en-US" sz="1300" b="0" i="0" u="none" strike="noStrike">
                          <a:solidFill>
                            <a:srgbClr val="000000"/>
                          </a:solidFill>
                          <a:effectLst/>
                          <a:latin typeface="Calibri" panose="020F0502020204030204" pitchFamily="34" charset="0"/>
                        </a:rPr>
                        <a:t>At least 120 small businesses in targeted communities will participate in a training or technical assistance program and implement best practices to stabilize and grow.</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300" b="0" i="0" u="none" strike="noStrike">
                          <a:solidFill>
                            <a:srgbClr val="000000"/>
                          </a:solidFill>
                          <a:effectLst/>
                          <a:latin typeface="Calibri" panose="020F0502020204030204" pitchFamily="34" charset="0"/>
                        </a:rPr>
                        <a:t>120</a:t>
                      </a:r>
                    </a:p>
                  </a:txBody>
                  <a:tcPr marL="7620" marR="7620" marT="762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buNone/>
                      </a:pPr>
                      <a:r>
                        <a:rPr lang="en-US" sz="1300" b="0" i="0" u="none" strike="noStrike">
                          <a:solidFill>
                            <a:srgbClr val="000000"/>
                          </a:solidFill>
                          <a:effectLst/>
                          <a:latin typeface="Calibri" panose="020F0502020204030204" pitchFamily="34" charset="0"/>
                        </a:rPr>
                        <a:t>598</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967995"/>
                  </a:ext>
                </a:extLst>
              </a:tr>
            </a:tbl>
          </a:graphicData>
        </a:graphic>
      </p:graphicFrame>
    </p:spTree>
    <p:extLst>
      <p:ext uri="{BB962C8B-B14F-4D97-AF65-F5344CB8AC3E}">
        <p14:creationId xmlns:p14="http://schemas.microsoft.com/office/powerpoint/2010/main" val="1968965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Mass Works Infrastructure</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1600712"/>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err="1">
                <a:solidFill>
                  <a:schemeClr val="accent1">
                    <a:lumMod val="75000"/>
                  </a:schemeClr>
                </a:solidFill>
                <a:ea typeface="+mn-lt"/>
                <a:cs typeface="+mn-lt"/>
              </a:rPr>
              <a:t>MassWorks</a:t>
            </a:r>
            <a:r>
              <a:rPr lang="en-US" sz="1400">
                <a:solidFill>
                  <a:schemeClr val="accent1">
                    <a:lumMod val="75000"/>
                  </a:schemeClr>
                </a:solidFill>
                <a:ea typeface="+mn-lt"/>
                <a:cs typeface="+mn-lt"/>
              </a:rPr>
              <a:t> offers multi-year capital grants to municipalities and other public instrumentalities for design, construction, building, land acquisition, rehabilitation, repair and other improvements to publicly-owned infrastructure including, but not limited to, sewers, utility extensions, streets, roads, curb-cuts, parking, water treatment systems, telecommunications systems, transit improvements, public parks and spaces within urban renewal districts, and pedestrian and bicycle ways.</a:t>
            </a:r>
            <a:endParaRPr lang="en-US" sz="1400">
              <a:solidFill>
                <a:schemeClr val="accent1">
                  <a:lumMod val="75000"/>
                </a:schemeClr>
              </a:solidFill>
              <a:cs typeface="Calibri" panose="020F0502020204030204"/>
            </a:endParaRPr>
          </a:p>
          <a:p>
            <a:pPr marL="0" indent="0">
              <a:buNone/>
            </a:pPr>
            <a:r>
              <a:rPr lang="en-US" sz="1400" b="1">
                <a:solidFill>
                  <a:schemeClr val="accent1">
                    <a:lumMod val="75000"/>
                  </a:schemeClr>
                </a:solidFill>
                <a:ea typeface="+mn-lt"/>
                <a:cs typeface="+mn-lt"/>
              </a:rPr>
              <a:t>Anticipated Program Budget: </a:t>
            </a:r>
            <a:r>
              <a:rPr lang="en-US" sz="1400">
                <a:solidFill>
                  <a:schemeClr val="accent1">
                    <a:lumMod val="75000"/>
                  </a:schemeClr>
                </a:solidFill>
                <a:ea typeface="+mn-lt"/>
                <a:cs typeface="+mn-lt"/>
              </a:rPr>
              <a:t>$97 million</a:t>
            </a:r>
            <a:endParaRPr lang="en-US" sz="1400">
              <a:solidFill>
                <a:schemeClr val="accent1">
                  <a:lumMod val="75000"/>
                </a:schemeClr>
              </a:solidFill>
              <a:cs typeface="Calibri" panose="020F0502020204030204"/>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5" name="Table 4">
            <a:extLst>
              <a:ext uri="{FF2B5EF4-FFF2-40B4-BE49-F238E27FC236}">
                <a16:creationId xmlns:a16="http://schemas.microsoft.com/office/drawing/2014/main" id="{AD800F81-4FCF-61F1-762B-55167893681E}"/>
              </a:ext>
            </a:extLst>
          </p:cNvPr>
          <p:cNvGraphicFramePr>
            <a:graphicFrameLocks noGrp="1"/>
          </p:cNvGraphicFramePr>
          <p:nvPr>
            <p:extLst>
              <p:ext uri="{D42A27DB-BD31-4B8C-83A1-F6EECF244321}">
                <p14:modId xmlns:p14="http://schemas.microsoft.com/office/powerpoint/2010/main" val="831368397"/>
              </p:ext>
            </p:extLst>
          </p:nvPr>
        </p:nvGraphicFramePr>
        <p:xfrm>
          <a:off x="462685" y="2860834"/>
          <a:ext cx="10962399" cy="3618706"/>
        </p:xfrm>
        <a:graphic>
          <a:graphicData uri="http://schemas.openxmlformats.org/drawingml/2006/table">
            <a:tbl>
              <a:tblPr/>
              <a:tblGrid>
                <a:gridCol w="3112780">
                  <a:extLst>
                    <a:ext uri="{9D8B030D-6E8A-4147-A177-3AD203B41FA5}">
                      <a16:colId xmlns:a16="http://schemas.microsoft.com/office/drawing/2014/main" val="1510193178"/>
                    </a:ext>
                  </a:extLst>
                </a:gridCol>
                <a:gridCol w="5007515">
                  <a:extLst>
                    <a:ext uri="{9D8B030D-6E8A-4147-A177-3AD203B41FA5}">
                      <a16:colId xmlns:a16="http://schemas.microsoft.com/office/drawing/2014/main" val="4244136755"/>
                    </a:ext>
                  </a:extLst>
                </a:gridCol>
                <a:gridCol w="1421052">
                  <a:extLst>
                    <a:ext uri="{9D8B030D-6E8A-4147-A177-3AD203B41FA5}">
                      <a16:colId xmlns:a16="http://schemas.microsoft.com/office/drawing/2014/main" val="1328918346"/>
                    </a:ext>
                  </a:extLst>
                </a:gridCol>
                <a:gridCol w="1421052">
                  <a:extLst>
                    <a:ext uri="{9D8B030D-6E8A-4147-A177-3AD203B41FA5}">
                      <a16:colId xmlns:a16="http://schemas.microsoft.com/office/drawing/2014/main" val="752156950"/>
                    </a:ext>
                  </a:extLst>
                </a:gridCol>
              </a:tblGrid>
              <a:tr h="198120">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Result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2491144828"/>
                  </a:ext>
                </a:extLst>
              </a:tr>
              <a:tr h="198120">
                <a:tc>
                  <a:txBody>
                    <a:bodyPr/>
                    <a:lstStyle/>
                    <a:p>
                      <a:pPr algn="l" fontAlgn="b">
                        <a:buNone/>
                      </a:pPr>
                      <a:r>
                        <a:rPr lang="en-US" sz="1200" b="0" i="0" u="none" strike="noStrike">
                          <a:solidFill>
                            <a:srgbClr val="000000"/>
                          </a:solidFill>
                          <a:effectLst/>
                          <a:latin typeface="Calibri" panose="020F0502020204030204" pitchFamily="34" charset="0"/>
                        </a:rPr>
                        <a:t>Create Economic Impact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200" b="0" i="0" u="none" strike="noStrike">
                          <a:solidFill>
                            <a:srgbClr val="000000"/>
                          </a:solidFill>
                          <a:effectLst/>
                          <a:latin typeface="Calibri" panose="020F0502020204030204" pitchFamily="34" charset="0"/>
                        </a:rPr>
                        <a:t>Generate at least 2,500 new housing units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200" b="0" i="0" u="none" strike="noStrike">
                          <a:solidFill>
                            <a:srgbClr val="000000"/>
                          </a:solidFill>
                          <a:effectLst/>
                          <a:latin typeface="Calibri" panose="020F0502020204030204" pitchFamily="34" charset="0"/>
                        </a:rPr>
                        <a:t>                2,500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a:solidFill>
                            <a:srgbClr val="000000"/>
                          </a:solidFill>
                          <a:effectLst/>
                          <a:latin typeface="Calibri" panose="020F0502020204030204" pitchFamily="34" charset="0"/>
                        </a:rPr>
                        <a:t>                3,109 </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3042"/>
                  </a:ext>
                </a:extLst>
              </a:tr>
              <a:tr h="198120">
                <a:tc>
                  <a:txBody>
                    <a:bodyPr/>
                    <a:lstStyle/>
                    <a:p>
                      <a:pPr algn="l" rtl="0" fontAlgn="b">
                        <a:buNone/>
                      </a:pPr>
                      <a:r>
                        <a:rPr lang="en-US" sz="1200" b="0" i="0" u="none" strike="noStrike">
                          <a:solidFill>
                            <a:srgbClr val="000000"/>
                          </a:solidFill>
                          <a:effectLst/>
                          <a:latin typeface="Calibri" panose="020F0502020204030204" pitchFamily="34" charset="0"/>
                        </a:rPr>
                        <a:t>Create Economic Impact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200" b="0" i="0" u="none" strike="noStrike">
                          <a:solidFill>
                            <a:srgbClr val="000000"/>
                          </a:solidFill>
                          <a:effectLst/>
                          <a:latin typeface="Calibri" panose="020F0502020204030204" pitchFamily="34" charset="0"/>
                        </a:rPr>
                        <a:t>Generate 5,000 construction jobs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a:solidFill>
                            <a:srgbClr val="000000"/>
                          </a:solidFill>
                          <a:effectLst/>
                          <a:latin typeface="Calibri" panose="020F0502020204030204" pitchFamily="34" charset="0"/>
                        </a:rPr>
                        <a:t>                5,000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200" b="0" i="0" u="none" strike="noStrike">
                          <a:solidFill>
                            <a:srgbClr val="000000"/>
                          </a:solidFill>
                          <a:effectLst/>
                          <a:latin typeface="Calibri" panose="020F0502020204030204" pitchFamily="34" charset="0"/>
                        </a:rPr>
                        <a:t>              12,157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273359"/>
                  </a:ext>
                </a:extLst>
              </a:tr>
              <a:tr h="198120">
                <a:tc>
                  <a:txBody>
                    <a:bodyPr/>
                    <a:lstStyle/>
                    <a:p>
                      <a:pPr algn="l" fontAlgn="b">
                        <a:buNone/>
                      </a:pPr>
                      <a:r>
                        <a:rPr lang="en-US" sz="1200" b="0" i="0" u="none" strike="noStrike">
                          <a:solidFill>
                            <a:srgbClr val="000000"/>
                          </a:solidFill>
                          <a:effectLst/>
                          <a:latin typeface="Calibri" panose="020F0502020204030204" pitchFamily="34" charset="0"/>
                        </a:rPr>
                        <a:t>Create Economic Impact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Generate 4,000 full-time jobs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4,000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7,062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943115"/>
                  </a:ext>
                </a:extLst>
              </a:tr>
              <a:tr h="198120">
                <a:tc>
                  <a:txBody>
                    <a:bodyPr/>
                    <a:lstStyle/>
                    <a:p>
                      <a:pPr algn="l" fontAlgn="b">
                        <a:buNone/>
                      </a:pPr>
                      <a:r>
                        <a:rPr lang="en-US" sz="1200" b="0" i="0" u="none" strike="noStrike">
                          <a:solidFill>
                            <a:srgbClr val="000000"/>
                          </a:solidFill>
                          <a:effectLst/>
                          <a:latin typeface="Calibri" panose="020F0502020204030204" pitchFamily="34" charset="0"/>
                        </a:rPr>
                        <a:t>Create Economic Impact</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Leverage at least $2B in private investment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2,000,000,000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1,325,209,485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8875847"/>
                  </a:ext>
                </a:extLst>
              </a:tr>
              <a:tr h="425926">
                <a:tc>
                  <a:txBody>
                    <a:bodyPr/>
                    <a:lstStyle/>
                    <a:p>
                      <a:pPr algn="l" fontAlgn="b">
                        <a:buNone/>
                      </a:pPr>
                      <a:r>
                        <a:rPr lang="en-US" sz="1200" b="0" i="0" u="none" strike="noStrike">
                          <a:solidFill>
                            <a:srgbClr val="000000"/>
                          </a:solidFill>
                          <a:effectLst/>
                          <a:latin typeface="Calibri" panose="020F0502020204030204" pitchFamily="34" charset="0"/>
                        </a:rPr>
                        <a:t>Develop Vibrant Communities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at least 2,040,000 square feet of potential commercial development and/or building improvement.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2,040,000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2,616,402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539812"/>
                  </a:ext>
                </a:extLst>
              </a:tr>
              <a:tr h="198120">
                <a:tc>
                  <a:txBody>
                    <a:bodyPr/>
                    <a:lstStyle/>
                    <a:p>
                      <a:pPr algn="l" fontAlgn="b">
                        <a:buNone/>
                      </a:pPr>
                      <a:r>
                        <a:rPr lang="en-US" sz="1200" b="0" i="0" u="none" strike="noStrike">
                          <a:solidFill>
                            <a:srgbClr val="000000"/>
                          </a:solidFill>
                          <a:effectLst/>
                          <a:latin typeface="Calibri" panose="020F0502020204030204" pitchFamily="34" charset="0"/>
                        </a:rPr>
                        <a:t>Develop Vibrant Communities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at least 25 sites.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75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47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1369242"/>
                  </a:ext>
                </a:extLst>
              </a:tr>
              <a:tr h="396240">
                <a:tc>
                  <a:txBody>
                    <a:bodyPr/>
                    <a:lstStyle/>
                    <a:p>
                      <a:pPr algn="l" fontAlgn="b">
                        <a:buNone/>
                      </a:pPr>
                      <a:r>
                        <a:rPr lang="en-US" sz="1200" b="0" i="0" u="none" strike="noStrike">
                          <a:solidFill>
                            <a:srgbClr val="000000"/>
                          </a:solidFill>
                          <a:effectLst/>
                          <a:latin typeface="Calibri" panose="020F0502020204030204" pitchFamily="34" charset="0"/>
                        </a:rPr>
                        <a:t>Housing Crisis Response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the creation of 1,000 Affordable Rental Units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220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4,846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757507"/>
                  </a:ext>
                </a:extLst>
              </a:tr>
              <a:tr h="396240">
                <a:tc>
                  <a:txBody>
                    <a:bodyPr/>
                    <a:lstStyle/>
                    <a:p>
                      <a:pPr algn="l" fontAlgn="b">
                        <a:buNone/>
                      </a:pPr>
                      <a:r>
                        <a:rPr lang="en-US" sz="1200" b="0" i="0" u="none" strike="noStrike">
                          <a:solidFill>
                            <a:srgbClr val="000000"/>
                          </a:solidFill>
                          <a:effectLst/>
                          <a:latin typeface="Calibri" panose="020F0502020204030204" pitchFamily="34" charset="0"/>
                        </a:rPr>
                        <a:t>Housing Crisis Response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the creation of 400 Affordablee Ownership Units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55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411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4346679"/>
                  </a:ext>
                </a:extLst>
              </a:tr>
              <a:tr h="396240">
                <a:tc>
                  <a:txBody>
                    <a:bodyPr/>
                    <a:lstStyle/>
                    <a:p>
                      <a:pPr algn="l" fontAlgn="b">
                        <a:buNone/>
                      </a:pPr>
                      <a:r>
                        <a:rPr lang="en-US" sz="1200" b="0" i="0" u="none" strike="noStrike">
                          <a:solidFill>
                            <a:srgbClr val="000000"/>
                          </a:solidFill>
                          <a:effectLst/>
                          <a:latin typeface="Calibri" panose="020F0502020204030204" pitchFamily="34" charset="0"/>
                        </a:rPr>
                        <a:t>Housing Crisis Response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the creation of 3,000 Market Rate Ownership Units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13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3,279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1832887"/>
                  </a:ext>
                </a:extLst>
              </a:tr>
              <a:tr h="396240">
                <a:tc>
                  <a:txBody>
                    <a:bodyPr/>
                    <a:lstStyle/>
                    <a:p>
                      <a:pPr algn="l" fontAlgn="b">
                        <a:buNone/>
                      </a:pPr>
                      <a:r>
                        <a:rPr lang="en-US" sz="1200" b="0" i="0" u="none" strike="noStrike">
                          <a:solidFill>
                            <a:srgbClr val="000000"/>
                          </a:solidFill>
                          <a:effectLst/>
                          <a:latin typeface="Calibri" panose="020F0502020204030204" pitchFamily="34" charset="0"/>
                        </a:rPr>
                        <a:t>Housing Crisis Response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the creation of 4,000 Market Rate Rental Units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300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4,846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983306"/>
                  </a:ext>
                </a:extLst>
              </a:tr>
              <a:tr h="396240">
                <a:tc>
                  <a:txBody>
                    <a:bodyPr/>
                    <a:lstStyle/>
                    <a:p>
                      <a:pPr algn="l" fontAlgn="b">
                        <a:buNone/>
                      </a:pPr>
                      <a:r>
                        <a:rPr lang="en-US" sz="1200" b="0" i="0" u="none" strike="noStrike">
                          <a:solidFill>
                            <a:srgbClr val="000000"/>
                          </a:solidFill>
                          <a:effectLst/>
                          <a:latin typeface="Calibri" panose="020F0502020204030204" pitchFamily="34" charset="0"/>
                        </a:rPr>
                        <a:t>Cross-Sector Partnerships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200" b="0" i="0" u="none" strike="noStrike">
                          <a:solidFill>
                            <a:srgbClr val="000000"/>
                          </a:solidFill>
                          <a:effectLst/>
                          <a:latin typeface="Calibri" panose="020F0502020204030204" pitchFamily="34" charset="0"/>
                        </a:rPr>
                        <a:t>Support the retention or addition of at least 1000 full or part-time jobs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400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000000"/>
                          </a:solidFill>
                          <a:effectLst/>
                          <a:latin typeface="Calibri" panose="020F0502020204030204" pitchFamily="34" charset="0"/>
                        </a:rPr>
                        <a:t>                7,062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499159"/>
                  </a:ext>
                </a:extLst>
              </a:tr>
            </a:tbl>
          </a:graphicData>
        </a:graphic>
      </p:graphicFrame>
    </p:spTree>
    <p:extLst>
      <p:ext uri="{BB962C8B-B14F-4D97-AF65-F5344CB8AC3E}">
        <p14:creationId xmlns:p14="http://schemas.microsoft.com/office/powerpoint/2010/main" val="163220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7849E-48FD-98BE-B660-E87EA87EF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7E161-C336-44D9-C53B-E08F39872EF7}"/>
              </a:ext>
            </a:extLst>
          </p:cNvPr>
          <p:cNvSpPr>
            <a:spLocks noGrp="1"/>
          </p:cNvSpPr>
          <p:nvPr>
            <p:ph type="title"/>
          </p:nvPr>
        </p:nvSpPr>
        <p:spPr/>
        <p:txBody>
          <a:bodyPr/>
          <a:lstStyle/>
          <a:p>
            <a:r>
              <a:rPr lang="en-US">
                <a:solidFill>
                  <a:schemeClr val="accent5">
                    <a:lumMod val="50000"/>
                  </a:schemeClr>
                </a:solidFill>
              </a:rPr>
              <a:t>Cannabis Social Equity Trust Fund Grants</a:t>
            </a:r>
          </a:p>
        </p:txBody>
      </p:sp>
      <p:sp>
        <p:nvSpPr>
          <p:cNvPr id="4" name="Content Placeholder 2">
            <a:extLst>
              <a:ext uri="{FF2B5EF4-FFF2-40B4-BE49-F238E27FC236}">
                <a16:creationId xmlns:a16="http://schemas.microsoft.com/office/drawing/2014/main" id="{F81794B1-9838-870D-785C-4928991DE8DE}"/>
              </a:ext>
            </a:extLst>
          </p:cNvPr>
          <p:cNvSpPr>
            <a:spLocks noGrp="1"/>
          </p:cNvSpPr>
          <p:nvPr>
            <p:ph sz="quarter" idx="13"/>
          </p:nvPr>
        </p:nvSpPr>
        <p:spPr>
          <a:xfrm>
            <a:off x="462684" y="1258373"/>
            <a:ext cx="11051291" cy="2869074"/>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ea typeface="+mn-lt"/>
                <a:cs typeface="+mn-lt"/>
              </a:rPr>
              <a:t>The Trust Fund was established by Section 14A of Chapter 94G of the General Laws to provide financial assistance to eligible applicants for the purpose of encouraging the full participation in the Commonwealth’s regulated marijuana industry of entrepreneurs from communities that have been disproportionately harmed by marijuana prohibition and enforcement. The Social Equity Grant Program seeks to address the financial needs of Massachusetts cannabis social equity businesses by providing grants to eligible Marijuana Establishments, Medical Marijuana Treatment Centers, as well as Pre-Licensed Cannabis Business. The Grant Program will distribute grants to promote and support the increased participation of social equity businesses in the cannabis industry.</a:t>
            </a:r>
          </a:p>
          <a:p>
            <a:pPr marL="0" indent="0">
              <a:buNone/>
            </a:pPr>
            <a:r>
              <a:rPr lang="en-US" sz="1400">
                <a:solidFill>
                  <a:schemeClr val="accent1">
                    <a:lumMod val="75000"/>
                  </a:schemeClr>
                </a:solidFill>
                <a:ea typeface="+mn-lt"/>
                <a:cs typeface="+mn-lt"/>
              </a:rPr>
              <a:t>On September 24, 2024, EOED launched the new Social Equity Grant Program, which seeks to address the financial needs of cannabis social equity businesses by providing grants to eligible Marijuana Establishments, Medical Marijuana Treatment Centers, as well as Pre-Licensed Cannabis Businesses. A Notice of Funding Availability (NOFA) has been posted on the program website as public notice to all prospective applicants interested in requesting financial assistance. The NOFA outlines the eligibility rules, program conditions, evaluation criteria, and other relevant information required to apply. EOED is offering this round of financial assistance as a competitive grant program to support social equity cannabis businesses. Each applicant will be able to request funding from one of four tiers, based on their license status with the Cannabis Control Commission (CCC) and stage of the business.</a:t>
            </a:r>
          </a:p>
          <a:p>
            <a:pPr marL="0" indent="0">
              <a:buNone/>
            </a:pPr>
            <a:r>
              <a:rPr lang="en-US" sz="1400" b="1">
                <a:solidFill>
                  <a:schemeClr val="accent1">
                    <a:lumMod val="75000"/>
                  </a:schemeClr>
                </a:solidFill>
                <a:ea typeface="+mn-lt"/>
                <a:cs typeface="+mn-lt"/>
              </a:rPr>
              <a:t>FY25 Budget: </a:t>
            </a:r>
            <a:r>
              <a:rPr lang="en-US" sz="1400">
                <a:solidFill>
                  <a:schemeClr val="accent1">
                    <a:lumMod val="75000"/>
                  </a:schemeClr>
                </a:solidFill>
                <a:ea typeface="+mn-lt"/>
                <a:cs typeface="+mn-lt"/>
              </a:rPr>
              <a:t>$26 million</a:t>
            </a:r>
            <a:endParaRPr lang="en-US" sz="1400">
              <a:solidFill>
                <a:schemeClr val="accent1">
                  <a:lumMod val="75000"/>
                </a:schemeClr>
              </a:solidFill>
              <a:cs typeface="Calibri" panose="020F0502020204030204"/>
            </a:endParaRPr>
          </a:p>
          <a:p>
            <a:pPr marL="0" indent="0">
              <a:buNone/>
            </a:pPr>
            <a:endParaRPr lang="en-US" sz="1400" b="1">
              <a:latin typeface="+mn-lt"/>
              <a:cs typeface="Calibri"/>
            </a:endParaRPr>
          </a:p>
          <a:p>
            <a:pPr lvl="1"/>
            <a:endParaRPr lang="en-US">
              <a:latin typeface="+mn-lt"/>
            </a:endParaRPr>
          </a:p>
        </p:txBody>
      </p:sp>
      <p:graphicFrame>
        <p:nvGraphicFramePr>
          <p:cNvPr id="5" name="Table 4">
            <a:extLst>
              <a:ext uri="{FF2B5EF4-FFF2-40B4-BE49-F238E27FC236}">
                <a16:creationId xmlns:a16="http://schemas.microsoft.com/office/drawing/2014/main" id="{3E5361D7-1386-FCF9-0354-50181F3CF174}"/>
              </a:ext>
            </a:extLst>
          </p:cNvPr>
          <p:cNvGraphicFramePr>
            <a:graphicFrameLocks noGrp="1"/>
          </p:cNvGraphicFramePr>
          <p:nvPr>
            <p:extLst>
              <p:ext uri="{D42A27DB-BD31-4B8C-83A1-F6EECF244321}">
                <p14:modId xmlns:p14="http://schemas.microsoft.com/office/powerpoint/2010/main" val="3320896570"/>
              </p:ext>
            </p:extLst>
          </p:nvPr>
        </p:nvGraphicFramePr>
        <p:xfrm>
          <a:off x="462684" y="4308634"/>
          <a:ext cx="10733634" cy="1958340"/>
        </p:xfrm>
        <a:graphic>
          <a:graphicData uri="http://schemas.openxmlformats.org/drawingml/2006/table">
            <a:tbl>
              <a:tblPr/>
              <a:tblGrid>
                <a:gridCol w="3047822">
                  <a:extLst>
                    <a:ext uri="{9D8B030D-6E8A-4147-A177-3AD203B41FA5}">
                      <a16:colId xmlns:a16="http://schemas.microsoft.com/office/drawing/2014/main" val="2765813731"/>
                    </a:ext>
                  </a:extLst>
                </a:gridCol>
                <a:gridCol w="4903018">
                  <a:extLst>
                    <a:ext uri="{9D8B030D-6E8A-4147-A177-3AD203B41FA5}">
                      <a16:colId xmlns:a16="http://schemas.microsoft.com/office/drawing/2014/main" val="4196881072"/>
                    </a:ext>
                  </a:extLst>
                </a:gridCol>
                <a:gridCol w="1391397">
                  <a:extLst>
                    <a:ext uri="{9D8B030D-6E8A-4147-A177-3AD203B41FA5}">
                      <a16:colId xmlns:a16="http://schemas.microsoft.com/office/drawing/2014/main" val="2344695937"/>
                    </a:ext>
                  </a:extLst>
                </a:gridCol>
                <a:gridCol w="1391397">
                  <a:extLst>
                    <a:ext uri="{9D8B030D-6E8A-4147-A177-3AD203B41FA5}">
                      <a16:colId xmlns:a16="http://schemas.microsoft.com/office/drawing/2014/main" val="3954602837"/>
                    </a:ext>
                  </a:extLst>
                </a:gridCol>
              </a:tblGrid>
              <a:tr h="198120">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Result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3193313962"/>
                  </a:ext>
                </a:extLst>
              </a:tr>
              <a:tr h="396240">
                <a:tc>
                  <a:txBody>
                    <a:bodyPr/>
                    <a:lstStyle/>
                    <a:p>
                      <a:pPr algn="l" fontAlgn="b">
                        <a:buNone/>
                      </a:pPr>
                      <a:r>
                        <a:rPr lang="en-US" sz="1400" b="0" i="0" u="none" strike="noStrike">
                          <a:solidFill>
                            <a:srgbClr val="000000"/>
                          </a:solidFill>
                          <a:effectLst/>
                          <a:latin typeface="Calibri" panose="020F0502020204030204" pitchFamily="34" charset="0"/>
                        </a:rPr>
                        <a:t>Assist small businesses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a:solidFill>
                            <a:srgbClr val="000000"/>
                          </a:solidFill>
                          <a:effectLst/>
                          <a:latin typeface="Calibri" panose="020F0502020204030204" pitchFamily="34" charset="0"/>
                        </a:rPr>
                        <a:t>Licensed and pre-licensed cannabis small businesses will gain access to at least $25 million from the CSETF</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400" b="0" i="0" u="none" strike="noStrike">
                          <a:solidFill>
                            <a:srgbClr val="000000"/>
                          </a:solidFill>
                          <a:effectLst/>
                          <a:latin typeface="Calibri" panose="020F0502020204030204" pitchFamily="34" charset="0"/>
                        </a:rPr>
                        <a:t>       25,000,000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26,000,000 </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4744298"/>
                  </a:ext>
                </a:extLst>
              </a:tr>
              <a:tr h="396240">
                <a:tc>
                  <a:txBody>
                    <a:bodyPr/>
                    <a:lstStyle/>
                    <a:p>
                      <a:pPr algn="l" rtl="0" fontAlgn="b">
                        <a:buNone/>
                      </a:pPr>
                      <a:r>
                        <a:rPr lang="en-US" sz="1400" b="0" i="0" u="none" strike="noStrike">
                          <a:solidFill>
                            <a:srgbClr val="000000"/>
                          </a:solidFill>
                          <a:effectLst/>
                          <a:latin typeface="Calibri" panose="020F0502020204030204" pitchFamily="34" charset="0"/>
                        </a:rPr>
                        <a:t>Assist small businesses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a:solidFill>
                            <a:srgbClr val="000000"/>
                          </a:solidFill>
                          <a:effectLst/>
                          <a:latin typeface="Calibri" panose="020F0502020204030204" pitchFamily="34" charset="0"/>
                        </a:rPr>
                        <a:t>At least 150 cannabis small businesses will receive grants ranging from $25K to $500K</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150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180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34826"/>
                  </a:ext>
                </a:extLst>
              </a:tr>
              <a:tr h="396240">
                <a:tc>
                  <a:txBody>
                    <a:bodyPr/>
                    <a:lstStyle/>
                    <a:p>
                      <a:pPr algn="l" fontAlgn="b">
                        <a:buNone/>
                      </a:pPr>
                      <a:r>
                        <a:rPr lang="en-US" sz="1400" b="0" i="0" u="none" strike="noStrike">
                          <a:solidFill>
                            <a:srgbClr val="000000"/>
                          </a:solidFill>
                          <a:effectLst/>
                          <a:latin typeface="Calibri" panose="020F0502020204030204" pitchFamily="34" charset="0"/>
                        </a:rPr>
                        <a:t>Assist small businesses in accessing capital</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At least 75 grantees, with no other access to capital, will receive grants to support capital expenses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a:solidFill>
                            <a:srgbClr val="000000"/>
                          </a:solidFill>
                          <a:effectLst/>
                          <a:latin typeface="Calibri" panose="020F0502020204030204" pitchFamily="34" charset="0"/>
                        </a:rPr>
                        <a:t>                     75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a:solidFill>
                            <a:srgbClr val="000000"/>
                          </a:solidFill>
                          <a:effectLst/>
                          <a:latin typeface="Calibri" panose="020F0502020204030204" pitchFamily="34" charset="0"/>
                        </a:rPr>
                        <a:t>                     63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244899"/>
                  </a:ext>
                </a:extLst>
              </a:tr>
              <a:tr h="396240">
                <a:tc>
                  <a:txBody>
                    <a:bodyPr/>
                    <a:lstStyle/>
                    <a:p>
                      <a:pPr algn="l" fontAlgn="b">
                        <a:buNone/>
                      </a:pPr>
                      <a:r>
                        <a:rPr lang="en-US" sz="1400" b="0" i="0" u="none" strike="noStrike">
                          <a:solidFill>
                            <a:srgbClr val="000000"/>
                          </a:solidFill>
                          <a:effectLst/>
                          <a:latin typeface="Calibri" panose="020F0502020204030204" pitchFamily="34" charset="0"/>
                        </a:rPr>
                        <a:t>Assist minority-owned businesses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Calibri" panose="020F0502020204030204" pitchFamily="34" charset="0"/>
                        </a:rPr>
                        <a:t>At least 50% of all grantees will be certified minority-owned businesses.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a:solidFill>
                            <a:srgbClr val="000000"/>
                          </a:solidFill>
                          <a:effectLst/>
                          <a:latin typeface="Calibri" panose="020F0502020204030204" pitchFamily="34" charset="0"/>
                        </a:rPr>
                        <a:t>                     75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400" b="0" i="0" u="none" strike="noStrike">
                          <a:solidFill>
                            <a:srgbClr val="000000"/>
                          </a:solidFill>
                          <a:effectLst/>
                          <a:latin typeface="Calibri" panose="020F0502020204030204" pitchFamily="34" charset="0"/>
                        </a:rPr>
                        <a:t>                   113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0084385"/>
                  </a:ext>
                </a:extLst>
              </a:tr>
            </a:tbl>
          </a:graphicData>
        </a:graphic>
      </p:graphicFrame>
    </p:spTree>
    <p:extLst>
      <p:ext uri="{BB962C8B-B14F-4D97-AF65-F5344CB8AC3E}">
        <p14:creationId xmlns:p14="http://schemas.microsoft.com/office/powerpoint/2010/main" val="2335478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F852-4407-2B40-47CF-84D63C2E2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B1399-B39D-F405-B408-FA16B4BCB46A}"/>
              </a:ext>
            </a:extLst>
          </p:cNvPr>
          <p:cNvSpPr>
            <a:spLocks noGrp="1"/>
          </p:cNvSpPr>
          <p:nvPr>
            <p:ph type="title"/>
          </p:nvPr>
        </p:nvSpPr>
        <p:spPr/>
        <p:txBody>
          <a:bodyPr/>
          <a:lstStyle/>
          <a:p>
            <a:r>
              <a:rPr lang="en-US">
                <a:solidFill>
                  <a:schemeClr val="accent5">
                    <a:lumMod val="50000"/>
                  </a:schemeClr>
                </a:solidFill>
              </a:rPr>
              <a:t>Small &amp; Rural Town Development Grants</a:t>
            </a:r>
          </a:p>
        </p:txBody>
      </p:sp>
      <p:sp>
        <p:nvSpPr>
          <p:cNvPr id="4" name="Content Placeholder 2">
            <a:extLst>
              <a:ext uri="{FF2B5EF4-FFF2-40B4-BE49-F238E27FC236}">
                <a16:creationId xmlns:a16="http://schemas.microsoft.com/office/drawing/2014/main" id="{7833E663-B2CD-6E0F-29E0-72D3CBD714AD}"/>
              </a:ext>
            </a:extLst>
          </p:cNvPr>
          <p:cNvSpPr>
            <a:spLocks noGrp="1"/>
          </p:cNvSpPr>
          <p:nvPr>
            <p:ph sz="quarter" idx="13"/>
          </p:nvPr>
        </p:nvSpPr>
        <p:spPr>
          <a:xfrm>
            <a:off x="462685" y="1457120"/>
            <a:ext cx="11051291" cy="1404067"/>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ea typeface="+mn-lt"/>
                <a:cs typeface="+mn-lt"/>
              </a:rPr>
              <a:t>The Rural Development Fund (RDF) is a competitive grant program created to provide financial support for a variety of activities related to economic and community development in rural communities and small towns throughout the Commonwealth, specifically towns with a population density of 500 persons per square mile and/or a total population under 7,000. RDF awards funds based on the project’s nexus with housing, transportation, infrastructure, economic development, community development, and priorities identified by the Commonwealth's Rural Policy Advisory Commission.</a:t>
            </a:r>
          </a:p>
          <a:p>
            <a:pPr marL="0" indent="0">
              <a:buNone/>
            </a:pPr>
            <a:r>
              <a:rPr lang="en-US" sz="1400" b="1">
                <a:solidFill>
                  <a:schemeClr val="accent1">
                    <a:lumMod val="75000"/>
                  </a:schemeClr>
                </a:solidFill>
                <a:ea typeface="+mn-lt"/>
                <a:cs typeface="+mn-lt"/>
              </a:rPr>
              <a:t>Anticipated Program Budget: </a:t>
            </a:r>
            <a:r>
              <a:rPr lang="en-US" sz="1400">
                <a:solidFill>
                  <a:schemeClr val="accent1">
                    <a:lumMod val="75000"/>
                  </a:schemeClr>
                </a:solidFill>
                <a:ea typeface="+mn-lt"/>
                <a:cs typeface="+mn-lt"/>
              </a:rPr>
              <a:t>$10 million</a:t>
            </a:r>
            <a:endParaRPr lang="en-US" sz="1400">
              <a:solidFill>
                <a:schemeClr val="accent1">
                  <a:lumMod val="75000"/>
                </a:schemeClr>
              </a:solidFill>
              <a:cs typeface="Calibri" panose="020F0502020204030204"/>
            </a:endParaRPr>
          </a:p>
          <a:p>
            <a:pPr>
              <a:buNone/>
            </a:pP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5" name="Table 4">
            <a:extLst>
              <a:ext uri="{FF2B5EF4-FFF2-40B4-BE49-F238E27FC236}">
                <a16:creationId xmlns:a16="http://schemas.microsoft.com/office/drawing/2014/main" id="{20113E8C-0401-EA2B-B04B-B48DBB79C1EE}"/>
              </a:ext>
            </a:extLst>
          </p:cNvPr>
          <p:cNvGraphicFramePr>
            <a:graphicFrameLocks noGrp="1"/>
          </p:cNvGraphicFramePr>
          <p:nvPr>
            <p:extLst>
              <p:ext uri="{D42A27DB-BD31-4B8C-83A1-F6EECF244321}">
                <p14:modId xmlns:p14="http://schemas.microsoft.com/office/powerpoint/2010/main" val="87855942"/>
              </p:ext>
            </p:extLst>
          </p:nvPr>
        </p:nvGraphicFramePr>
        <p:xfrm>
          <a:off x="462685" y="3068321"/>
          <a:ext cx="10886036" cy="1534160"/>
        </p:xfrm>
        <a:graphic>
          <a:graphicData uri="http://schemas.openxmlformats.org/drawingml/2006/table">
            <a:tbl>
              <a:tblPr/>
              <a:tblGrid>
                <a:gridCol w="3091096">
                  <a:extLst>
                    <a:ext uri="{9D8B030D-6E8A-4147-A177-3AD203B41FA5}">
                      <a16:colId xmlns:a16="http://schemas.microsoft.com/office/drawing/2014/main" val="3421633166"/>
                    </a:ext>
                  </a:extLst>
                </a:gridCol>
                <a:gridCol w="4972634">
                  <a:extLst>
                    <a:ext uri="{9D8B030D-6E8A-4147-A177-3AD203B41FA5}">
                      <a16:colId xmlns:a16="http://schemas.microsoft.com/office/drawing/2014/main" val="4213889320"/>
                    </a:ext>
                  </a:extLst>
                </a:gridCol>
                <a:gridCol w="1411153">
                  <a:extLst>
                    <a:ext uri="{9D8B030D-6E8A-4147-A177-3AD203B41FA5}">
                      <a16:colId xmlns:a16="http://schemas.microsoft.com/office/drawing/2014/main" val="1486956741"/>
                    </a:ext>
                  </a:extLst>
                </a:gridCol>
                <a:gridCol w="1411153">
                  <a:extLst>
                    <a:ext uri="{9D8B030D-6E8A-4147-A177-3AD203B41FA5}">
                      <a16:colId xmlns:a16="http://schemas.microsoft.com/office/drawing/2014/main" val="3897488600"/>
                    </a:ext>
                  </a:extLst>
                </a:gridCol>
              </a:tblGrid>
              <a:tr h="306832">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Target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 Result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170156904"/>
                  </a:ext>
                </a:extLst>
              </a:tr>
              <a:tr h="613664">
                <a:tc>
                  <a:txBody>
                    <a:bodyPr/>
                    <a:lstStyle/>
                    <a:p>
                      <a:pPr algn="l" fontAlgn="b">
                        <a:buNone/>
                      </a:pPr>
                      <a:r>
                        <a:rPr lang="en-US" sz="1400" b="0" i="0" u="none" strike="noStrike">
                          <a:solidFill>
                            <a:srgbClr val="000000"/>
                          </a:solidFill>
                          <a:effectLst/>
                          <a:latin typeface="Calibri" panose="020F0502020204030204" pitchFamily="34" charset="0"/>
                        </a:rPr>
                        <a:t>Grantee 1:1 Meetings</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a:solidFill>
                            <a:srgbClr val="000000"/>
                          </a:solidFill>
                          <a:effectLst/>
                          <a:latin typeface="Calibri" panose="020F0502020204030204" pitchFamily="34" charset="0"/>
                        </a:rPr>
                        <a:t>Meet with new grantees 1:1 to ensure understanding of grant requirements and support compliance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400" b="0" i="0" u="none" strike="noStrike">
                          <a:solidFill>
                            <a:srgbClr val="000000"/>
                          </a:solidFill>
                          <a:effectLst/>
                          <a:latin typeface="Calibri" panose="020F0502020204030204" pitchFamily="34" charset="0"/>
                        </a:rPr>
                        <a:t>                     25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25 </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379711"/>
                  </a:ext>
                </a:extLst>
              </a:tr>
              <a:tr h="613664">
                <a:tc>
                  <a:txBody>
                    <a:bodyPr/>
                    <a:lstStyle/>
                    <a:p>
                      <a:pPr algn="l" rtl="0" fontAlgn="b">
                        <a:buNone/>
                      </a:pPr>
                      <a:r>
                        <a:rPr lang="en-US" sz="1400" b="0" i="0" u="none" strike="noStrike">
                          <a:solidFill>
                            <a:srgbClr val="000000"/>
                          </a:solidFill>
                          <a:effectLst/>
                          <a:latin typeface="Calibri" panose="020F0502020204030204" pitchFamily="34" charset="0"/>
                        </a:rPr>
                        <a:t>One Stop new participant outreach</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a:solidFill>
                            <a:srgbClr val="000000"/>
                          </a:solidFill>
                          <a:effectLst/>
                          <a:latin typeface="Calibri" panose="020F0502020204030204" pitchFamily="34" charset="0"/>
                        </a:rPr>
                        <a:t>Engage all communities that have never participated in the One Stop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26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                     17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615729"/>
                  </a:ext>
                </a:extLst>
              </a:tr>
            </a:tbl>
          </a:graphicData>
        </a:graphic>
      </p:graphicFrame>
    </p:spTree>
    <p:extLst>
      <p:ext uri="{BB962C8B-B14F-4D97-AF65-F5344CB8AC3E}">
        <p14:creationId xmlns:p14="http://schemas.microsoft.com/office/powerpoint/2010/main" val="2262927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p:txBody>
          <a:bodyPr/>
          <a:lstStyle/>
          <a:p>
            <a:r>
              <a:rPr lang="en-US">
                <a:solidFill>
                  <a:schemeClr val="accent5">
                    <a:lumMod val="50000"/>
                  </a:schemeClr>
                </a:solidFill>
              </a:rPr>
              <a:t>Dredging</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457121"/>
            <a:ext cx="11051291" cy="1118932"/>
          </a:xfrm>
          <a:ln>
            <a:noFill/>
          </a:ln>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ea typeface="+mn-lt"/>
                <a:cs typeface="+mn-lt"/>
              </a:rPr>
              <a:t> The MA Dredging Program provides funding to coastal municipalities for saltwater dredging. Grants are competitively awarded with a focus on shovel-ready projects that support the economic vitality, vibrant waterfronts, maritime safety, or ecosystem health of Massachusetts’s harbors. A minimum 50% non-state match is required for any application to be considered.</a:t>
            </a:r>
          </a:p>
          <a:p>
            <a:pPr marL="0" indent="0">
              <a:buNone/>
            </a:pPr>
            <a:r>
              <a:rPr lang="en-US" sz="1400" b="1">
                <a:solidFill>
                  <a:schemeClr val="accent1">
                    <a:lumMod val="75000"/>
                  </a:schemeClr>
                </a:solidFill>
                <a:ea typeface="+mn-lt"/>
                <a:cs typeface="+mn-lt"/>
              </a:rPr>
              <a:t>FY25 Budget: </a:t>
            </a:r>
            <a:r>
              <a:rPr lang="en-US" sz="1400">
                <a:solidFill>
                  <a:schemeClr val="accent1">
                    <a:lumMod val="75000"/>
                  </a:schemeClr>
                </a:solidFill>
                <a:ea typeface="+mn-lt"/>
                <a:cs typeface="+mn-lt"/>
              </a:rPr>
              <a:t>$1.5 million</a:t>
            </a:r>
            <a:endParaRPr lang="en-US" sz="1400">
              <a:solidFill>
                <a:schemeClr val="accent1">
                  <a:lumMod val="75000"/>
                </a:schemeClr>
              </a:solidFill>
              <a:cs typeface="Calibri" panose="020F0502020204030204"/>
            </a:endParaRPr>
          </a:p>
          <a:p>
            <a:pPr>
              <a:buNone/>
            </a:pPr>
            <a:endParaRPr lang="en-US" sz="1400" b="1">
              <a:solidFill>
                <a:schemeClr val="accent5">
                  <a:lumMod val="50000"/>
                </a:schemeClr>
              </a:solidFill>
              <a:cs typeface="Calibri"/>
            </a:endParaRPr>
          </a:p>
          <a:p>
            <a:pPr marL="0" indent="0">
              <a:buNone/>
            </a:pPr>
            <a:endParaRPr lang="en-US" sz="1400" b="1">
              <a:solidFill>
                <a:schemeClr val="accent5">
                  <a:lumMod val="50000"/>
                </a:schemeClr>
              </a:solidFill>
              <a:latin typeface="+mn-lt"/>
              <a:cs typeface="Calibri"/>
            </a:endParaRPr>
          </a:p>
          <a:p>
            <a:pPr lvl="1"/>
            <a:endParaRPr lang="en-US">
              <a:solidFill>
                <a:schemeClr val="accent5">
                  <a:lumMod val="50000"/>
                </a:schemeClr>
              </a:solidFill>
              <a:latin typeface="+mn-lt"/>
            </a:endParaRPr>
          </a:p>
        </p:txBody>
      </p:sp>
      <p:graphicFrame>
        <p:nvGraphicFramePr>
          <p:cNvPr id="6" name="Table 5">
            <a:extLst>
              <a:ext uri="{FF2B5EF4-FFF2-40B4-BE49-F238E27FC236}">
                <a16:creationId xmlns:a16="http://schemas.microsoft.com/office/drawing/2014/main" id="{DC4F6393-1806-7275-2FDB-9CAE6810B1E8}"/>
              </a:ext>
            </a:extLst>
          </p:cNvPr>
          <p:cNvGraphicFramePr>
            <a:graphicFrameLocks noGrp="1"/>
          </p:cNvGraphicFramePr>
          <p:nvPr>
            <p:extLst>
              <p:ext uri="{D42A27DB-BD31-4B8C-83A1-F6EECF244321}">
                <p14:modId xmlns:p14="http://schemas.microsoft.com/office/powerpoint/2010/main" val="3166698362"/>
              </p:ext>
            </p:extLst>
          </p:nvPr>
        </p:nvGraphicFramePr>
        <p:xfrm>
          <a:off x="462685" y="3166904"/>
          <a:ext cx="11170515" cy="1691640"/>
        </p:xfrm>
        <a:graphic>
          <a:graphicData uri="http://schemas.openxmlformats.org/drawingml/2006/table">
            <a:tbl>
              <a:tblPr/>
              <a:tblGrid>
                <a:gridCol w="3574565">
                  <a:extLst>
                    <a:ext uri="{9D8B030D-6E8A-4147-A177-3AD203B41FA5}">
                      <a16:colId xmlns:a16="http://schemas.microsoft.com/office/drawing/2014/main" val="2161414602"/>
                    </a:ext>
                  </a:extLst>
                </a:gridCol>
                <a:gridCol w="4934454">
                  <a:extLst>
                    <a:ext uri="{9D8B030D-6E8A-4147-A177-3AD203B41FA5}">
                      <a16:colId xmlns:a16="http://schemas.microsoft.com/office/drawing/2014/main" val="464123120"/>
                    </a:ext>
                  </a:extLst>
                </a:gridCol>
                <a:gridCol w="1515304">
                  <a:extLst>
                    <a:ext uri="{9D8B030D-6E8A-4147-A177-3AD203B41FA5}">
                      <a16:colId xmlns:a16="http://schemas.microsoft.com/office/drawing/2014/main" val="3583657999"/>
                    </a:ext>
                  </a:extLst>
                </a:gridCol>
                <a:gridCol w="1146192">
                  <a:extLst>
                    <a:ext uri="{9D8B030D-6E8A-4147-A177-3AD203B41FA5}">
                      <a16:colId xmlns:a16="http://schemas.microsoft.com/office/drawing/2014/main" val="2033743719"/>
                    </a:ext>
                  </a:extLst>
                </a:gridCol>
              </a:tblGrid>
              <a:tr h="0">
                <a:tc>
                  <a:txBody>
                    <a:bodyPr/>
                    <a:lstStyle/>
                    <a:p>
                      <a:pPr algn="l" fontAlgn="b">
                        <a:buNone/>
                      </a:pPr>
                      <a:r>
                        <a:rPr lang="en-US" sz="1400" b="1" i="0" u="none" strike="noStrike">
                          <a:solidFill>
                            <a:srgbClr val="FFFFFF"/>
                          </a:solidFill>
                          <a:effectLst/>
                          <a:latin typeface="Calibri" panose="020F0502020204030204" pitchFamily="34" charset="0"/>
                        </a:rPr>
                        <a:t>Key Performance Metric</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400" b="1" i="0" u="none" strike="noStrike">
                          <a:solidFill>
                            <a:srgbClr val="FFFFFF"/>
                          </a:solidFill>
                          <a:effectLst/>
                          <a:latin typeface="Calibri" panose="020F0502020204030204" pitchFamily="34" charset="0"/>
                        </a:rPr>
                        <a:t>Key Performance Description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Target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b">
                        <a:buNone/>
                      </a:pPr>
                      <a:r>
                        <a:rPr lang="en-US" sz="1400" b="1" i="0" u="none" strike="noStrike">
                          <a:solidFill>
                            <a:srgbClr val="FFFFFF"/>
                          </a:solidFill>
                          <a:effectLst/>
                          <a:latin typeface="Calibri" panose="020F0502020204030204" pitchFamily="34" charset="0"/>
                        </a:rPr>
                        <a:t>Result</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1842419332"/>
                  </a:ext>
                </a:extLst>
              </a:tr>
              <a:tr h="876300">
                <a:tc>
                  <a:txBody>
                    <a:bodyPr/>
                    <a:lstStyle/>
                    <a:p>
                      <a:pPr algn="l" fontAlgn="b">
                        <a:buNone/>
                      </a:pPr>
                      <a:r>
                        <a:rPr lang="en-US" sz="1400" b="0" i="0" u="none" strike="noStrike">
                          <a:solidFill>
                            <a:srgbClr val="000000"/>
                          </a:solidFill>
                          <a:effectLst/>
                          <a:latin typeface="Calibri" panose="020F0502020204030204" pitchFamily="34" charset="0"/>
                        </a:rPr>
                        <a:t>Improve marine navigation</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400" b="0" i="0" u="none" strike="noStrike">
                          <a:solidFill>
                            <a:srgbClr val="000000"/>
                          </a:solidFill>
                          <a:effectLst/>
                          <a:latin typeface="Calibri" panose="020F0502020204030204" pitchFamily="34" charset="0"/>
                        </a:rPr>
                        <a:t>At least 75% of all material estimated by grantees to be dredged for navigational improvements will be removed by the end of the spring dredging season.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400" b="0" i="0" u="none" strike="noStrike">
                          <a:solidFill>
                            <a:srgbClr val="000000"/>
                          </a:solidFill>
                          <a:effectLst/>
                          <a:latin typeface="Calibri" panose="020F0502020204030204" pitchFamily="34" charset="0"/>
                        </a:rPr>
                        <a:t>75%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33%</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565541"/>
                  </a:ext>
                </a:extLst>
              </a:tr>
              <a:tr h="594360">
                <a:tc>
                  <a:txBody>
                    <a:bodyPr/>
                    <a:lstStyle/>
                    <a:p>
                      <a:pPr algn="l" rtl="0" fontAlgn="b">
                        <a:buNone/>
                      </a:pPr>
                      <a:r>
                        <a:rPr lang="en-US" sz="1400" b="0" i="0" u="none" strike="noStrike">
                          <a:solidFill>
                            <a:srgbClr val="000000"/>
                          </a:solidFill>
                          <a:effectLst/>
                          <a:latin typeface="Calibri" panose="020F0502020204030204" pitchFamily="34" charset="0"/>
                        </a:rPr>
                        <a:t>Beneficial use of dredged material</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400" b="0" i="0" u="none" strike="noStrike">
                          <a:solidFill>
                            <a:srgbClr val="000000"/>
                          </a:solidFill>
                          <a:effectLst/>
                          <a:latin typeface="Calibri" panose="020F0502020204030204" pitchFamily="34" charset="0"/>
                        </a:rPr>
                        <a:t>At least 25% of all dredged material will be beneficially used to nourish public beaches, barrier islands, and/or natural habitats.</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25%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400" b="0" i="0" u="none" strike="noStrike">
                          <a:solidFill>
                            <a:srgbClr val="000000"/>
                          </a:solidFill>
                          <a:effectLst/>
                          <a:latin typeface="Calibri" panose="020F0502020204030204" pitchFamily="34" charset="0"/>
                        </a:rPr>
                        <a:t>6%</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7171270"/>
                  </a:ext>
                </a:extLst>
              </a:tr>
            </a:tbl>
          </a:graphicData>
        </a:graphic>
      </p:graphicFrame>
    </p:spTree>
    <p:extLst>
      <p:ext uri="{BB962C8B-B14F-4D97-AF65-F5344CB8AC3E}">
        <p14:creationId xmlns:p14="http://schemas.microsoft.com/office/powerpoint/2010/main" val="3852887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9590B-7B6C-915B-28A8-9B8B3EDCD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5B821-BC71-F58E-3E4B-67F8F6E1915A}"/>
              </a:ext>
            </a:extLst>
          </p:cNvPr>
          <p:cNvSpPr>
            <a:spLocks noGrp="1"/>
          </p:cNvSpPr>
          <p:nvPr>
            <p:ph type="title"/>
          </p:nvPr>
        </p:nvSpPr>
        <p:spPr/>
        <p:txBody>
          <a:bodyPr/>
          <a:lstStyle/>
          <a:p>
            <a:r>
              <a:rPr lang="en-US">
                <a:solidFill>
                  <a:schemeClr val="accent5">
                    <a:lumMod val="50000"/>
                  </a:schemeClr>
                </a:solidFill>
              </a:rPr>
              <a:t>Regional Economic Development Organizations</a:t>
            </a:r>
          </a:p>
        </p:txBody>
      </p:sp>
      <p:sp>
        <p:nvSpPr>
          <p:cNvPr id="4" name="Content Placeholder 2">
            <a:extLst>
              <a:ext uri="{FF2B5EF4-FFF2-40B4-BE49-F238E27FC236}">
                <a16:creationId xmlns:a16="http://schemas.microsoft.com/office/drawing/2014/main" id="{56746551-B3EE-246D-69E2-34D99D33D7C7}"/>
              </a:ext>
            </a:extLst>
          </p:cNvPr>
          <p:cNvSpPr>
            <a:spLocks noGrp="1"/>
          </p:cNvSpPr>
          <p:nvPr>
            <p:ph sz="quarter" idx="13"/>
          </p:nvPr>
        </p:nvSpPr>
        <p:spPr>
          <a:xfrm>
            <a:off x="462685" y="1457120"/>
            <a:ext cx="11051291" cy="1394235"/>
          </a:xfrm>
        </p:spPr>
        <p:txBody>
          <a:bodyPr vert="horz" lIns="0" tIns="0" rIns="0" bIns="0" rtlCol="0" anchor="t">
            <a:noAutofit/>
          </a:bodyPr>
          <a:lstStyle/>
          <a:p>
            <a:pPr marL="0" indent="0">
              <a:buNone/>
            </a:pPr>
            <a:r>
              <a:rPr lang="en-US" sz="1400" b="1">
                <a:solidFill>
                  <a:schemeClr val="accent1">
                    <a:lumMod val="75000"/>
                  </a:schemeClr>
                </a:solidFill>
                <a:ea typeface="+mn-lt"/>
                <a:cs typeface="+mn-lt"/>
              </a:rPr>
              <a:t>Program Description: </a:t>
            </a:r>
            <a:r>
              <a:rPr lang="en-US" sz="1400">
                <a:solidFill>
                  <a:schemeClr val="accent1">
                    <a:lumMod val="75000"/>
                  </a:schemeClr>
                </a:solidFill>
                <a:ea typeface="+mn-lt"/>
                <a:cs typeface="+mn-lt"/>
              </a:rPr>
              <a:t>The program is administered by the Executive Office of Economic Development (EOED), in consultation with the Massachusetts Office of Business Development (MOBD). EOED is gathered proposals from eligible organizations as defined in M.G.L. Chapter 23A, Section 3K to collaborate with EOED to support businesses in the Commonwealth, aligning with the Commonwealth’s Economic Development Plan in supporting regionally based efforts to nurture and facilitate economic growth and prosperity in the Commonwealth. Applicants included ways their organization improves equity, affordability and competitiveness in their regions.</a:t>
            </a:r>
          </a:p>
          <a:p>
            <a:pPr marL="0" indent="0">
              <a:buNone/>
            </a:pPr>
            <a:r>
              <a:rPr lang="en-US" sz="1400" b="1">
                <a:solidFill>
                  <a:schemeClr val="accent1">
                    <a:lumMod val="75000"/>
                  </a:schemeClr>
                </a:solidFill>
                <a:ea typeface="+mn-lt"/>
                <a:cs typeface="+mn-lt"/>
              </a:rPr>
              <a:t>FY25 Budget: </a:t>
            </a:r>
            <a:r>
              <a:rPr lang="en-US" sz="1400">
                <a:solidFill>
                  <a:schemeClr val="accent1">
                    <a:lumMod val="75000"/>
                  </a:schemeClr>
                </a:solidFill>
                <a:ea typeface="+mn-lt"/>
                <a:cs typeface="+mn-lt"/>
              </a:rPr>
              <a:t>$1.5 million</a:t>
            </a:r>
            <a:endParaRPr lang="en-US" sz="1400" b="1">
              <a:cs typeface="Calibri"/>
            </a:endParaRPr>
          </a:p>
          <a:p>
            <a:pPr marL="0" indent="0">
              <a:buNone/>
            </a:pPr>
            <a:endParaRPr lang="en-US" sz="1400" b="1">
              <a:latin typeface="+mn-lt"/>
              <a:cs typeface="Calibri"/>
            </a:endParaRPr>
          </a:p>
          <a:p>
            <a:pPr lvl="1"/>
            <a:endParaRPr lang="en-US">
              <a:latin typeface="+mn-lt"/>
            </a:endParaRPr>
          </a:p>
        </p:txBody>
      </p:sp>
      <p:graphicFrame>
        <p:nvGraphicFramePr>
          <p:cNvPr id="5" name="Table 4">
            <a:extLst>
              <a:ext uri="{FF2B5EF4-FFF2-40B4-BE49-F238E27FC236}">
                <a16:creationId xmlns:a16="http://schemas.microsoft.com/office/drawing/2014/main" id="{1C01C56A-9EC2-5357-D912-01518763D842}"/>
              </a:ext>
            </a:extLst>
          </p:cNvPr>
          <p:cNvGraphicFramePr>
            <a:graphicFrameLocks noGrp="1"/>
          </p:cNvGraphicFramePr>
          <p:nvPr>
            <p:extLst>
              <p:ext uri="{D42A27DB-BD31-4B8C-83A1-F6EECF244321}">
                <p14:modId xmlns:p14="http://schemas.microsoft.com/office/powerpoint/2010/main" val="3726316339"/>
              </p:ext>
            </p:extLst>
          </p:nvPr>
        </p:nvGraphicFramePr>
        <p:xfrm>
          <a:off x="462685" y="2851355"/>
          <a:ext cx="10886034" cy="3787971"/>
        </p:xfrm>
        <a:graphic>
          <a:graphicData uri="http://schemas.openxmlformats.org/drawingml/2006/table">
            <a:tbl>
              <a:tblPr/>
              <a:tblGrid>
                <a:gridCol w="3091096">
                  <a:extLst>
                    <a:ext uri="{9D8B030D-6E8A-4147-A177-3AD203B41FA5}">
                      <a16:colId xmlns:a16="http://schemas.microsoft.com/office/drawing/2014/main" val="1923483646"/>
                    </a:ext>
                  </a:extLst>
                </a:gridCol>
                <a:gridCol w="4972632">
                  <a:extLst>
                    <a:ext uri="{9D8B030D-6E8A-4147-A177-3AD203B41FA5}">
                      <a16:colId xmlns:a16="http://schemas.microsoft.com/office/drawing/2014/main" val="602917599"/>
                    </a:ext>
                  </a:extLst>
                </a:gridCol>
                <a:gridCol w="1411153">
                  <a:extLst>
                    <a:ext uri="{9D8B030D-6E8A-4147-A177-3AD203B41FA5}">
                      <a16:colId xmlns:a16="http://schemas.microsoft.com/office/drawing/2014/main" val="1151883926"/>
                    </a:ext>
                  </a:extLst>
                </a:gridCol>
                <a:gridCol w="1411153">
                  <a:extLst>
                    <a:ext uri="{9D8B030D-6E8A-4147-A177-3AD203B41FA5}">
                      <a16:colId xmlns:a16="http://schemas.microsoft.com/office/drawing/2014/main" val="1114068024"/>
                    </a:ext>
                  </a:extLst>
                </a:gridCol>
              </a:tblGrid>
              <a:tr h="143925">
                <a:tc>
                  <a:txBody>
                    <a:bodyPr/>
                    <a:lstStyle/>
                    <a:p>
                      <a:pPr algn="l" fontAlgn="b">
                        <a:buNone/>
                      </a:pPr>
                      <a:r>
                        <a:rPr lang="en-US" sz="1050" b="1" i="0" u="none" strike="noStrike">
                          <a:solidFill>
                            <a:srgbClr val="FFFFFF"/>
                          </a:solidFill>
                          <a:effectLst/>
                          <a:latin typeface="Calibri" panose="020F0502020204030204" pitchFamily="34" charset="0"/>
                        </a:rPr>
                        <a:t>Key Performance Metric</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buNone/>
                      </a:pPr>
                      <a:r>
                        <a:rPr lang="en-US" sz="1050" b="1" i="0" u="none" strike="noStrike">
                          <a:solidFill>
                            <a:srgbClr val="FFFFFF"/>
                          </a:solidFill>
                          <a:effectLst/>
                          <a:latin typeface="Calibri" panose="020F0502020204030204" pitchFamily="34" charset="0"/>
                        </a:rPr>
                        <a:t>Key Performance Description</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buNone/>
                      </a:pPr>
                      <a:r>
                        <a:rPr lang="en-US" sz="1050" b="1" i="0" u="none" strike="noStrike">
                          <a:solidFill>
                            <a:srgbClr val="FFFFFF"/>
                          </a:solidFill>
                          <a:effectLst/>
                          <a:latin typeface="Calibri" panose="020F0502020204030204" pitchFamily="34" charset="0"/>
                        </a:rPr>
                        <a:t> Target </a:t>
                      </a:r>
                    </a:p>
                  </a:txBody>
                  <a:tcPr marL="6437" marR="6437" marT="6437"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tc>
                  <a:txBody>
                    <a:bodyPr/>
                    <a:lstStyle/>
                    <a:p>
                      <a:pPr algn="ctr" fontAlgn="b">
                        <a:buNone/>
                      </a:pPr>
                      <a:r>
                        <a:rPr lang="en-US" sz="1050" b="1" i="0" u="none" strike="noStrike">
                          <a:solidFill>
                            <a:srgbClr val="FFFFFF"/>
                          </a:solidFill>
                          <a:effectLst/>
                          <a:latin typeface="Calibri" panose="020F0502020204030204" pitchFamily="34" charset="0"/>
                        </a:rPr>
                        <a:t> Result </a:t>
                      </a:r>
                    </a:p>
                  </a:txBody>
                  <a:tcPr marL="6437" marR="6437" marT="6437" marB="0" anchor="b">
                    <a:lnL>
                      <a:noFill/>
                    </a:lnL>
                    <a:lnR>
                      <a:noFill/>
                    </a:lnR>
                    <a:lnT w="6350" cap="flat" cmpd="sng" algn="ctr">
                      <a:solidFill>
                        <a:srgbClr val="000000"/>
                      </a:solidFill>
                      <a:prstDash val="solid"/>
                      <a:round/>
                      <a:headEnd type="none" w="med" len="med"/>
                      <a:tailEnd type="none" w="med" len="med"/>
                    </a:lnT>
                    <a:lnB>
                      <a:noFill/>
                    </a:lnB>
                    <a:solidFill>
                      <a:srgbClr val="44546A"/>
                    </a:solidFill>
                  </a:tcPr>
                </a:tc>
                <a:extLst>
                  <a:ext uri="{0D108BD9-81ED-4DB2-BD59-A6C34878D82A}">
                    <a16:rowId xmlns:a16="http://schemas.microsoft.com/office/drawing/2014/main" val="2765663827"/>
                  </a:ext>
                </a:extLst>
              </a:tr>
              <a:tr h="287850">
                <a:tc>
                  <a:txBody>
                    <a:bodyPr/>
                    <a:lstStyle/>
                    <a:p>
                      <a:pPr algn="l" fontAlgn="b">
                        <a:buNone/>
                      </a:pPr>
                      <a:r>
                        <a:rPr lang="en-US" sz="1000" b="0" i="0" u="none" strike="noStrike">
                          <a:solidFill>
                            <a:srgbClr val="000000"/>
                          </a:solidFill>
                          <a:effectLst/>
                          <a:latin typeface="Calibri" panose="020F0502020204030204" pitchFamily="34" charset="0"/>
                        </a:rPr>
                        <a:t>Production of reports, presentations, and research</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n-US" sz="1000" b="0" i="0" u="none" strike="noStrike">
                          <a:solidFill>
                            <a:srgbClr val="000000"/>
                          </a:solidFill>
                          <a:effectLst/>
                          <a:latin typeface="Calibri" panose="020F0502020204030204" pitchFamily="34" charset="0"/>
                        </a:rPr>
                        <a:t>assessing regional competitive strengths</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buNone/>
                      </a:pPr>
                      <a:r>
                        <a:rPr lang="en-US" sz="1000" b="0" i="0" u="none" strike="noStrike">
                          <a:solidFill>
                            <a:srgbClr val="000000"/>
                          </a:solidFill>
                          <a:effectLst/>
                          <a:latin typeface="Calibri" panose="020F0502020204030204" pitchFamily="34" charset="0"/>
                        </a:rPr>
                        <a:t> 12 reports </a:t>
                      </a:r>
                    </a:p>
                  </a:txBody>
                  <a:tcPr marL="6437" marR="6437" marT="643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                       5 </a:t>
                      </a:r>
                    </a:p>
                  </a:txBody>
                  <a:tcPr marL="6437" marR="6437" marT="6437"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4373490"/>
                  </a:ext>
                </a:extLst>
              </a:tr>
              <a:tr h="431775">
                <a:tc>
                  <a:txBody>
                    <a:bodyPr/>
                    <a:lstStyle/>
                    <a:p>
                      <a:pPr algn="l" rtl="0" fontAlgn="b">
                        <a:buNone/>
                      </a:pPr>
                      <a:r>
                        <a:rPr lang="en-US" sz="1000" b="0" i="0" u="none" strike="noStrike">
                          <a:solidFill>
                            <a:srgbClr val="000000"/>
                          </a:solidFill>
                          <a:effectLst/>
                          <a:latin typeface="Calibri" panose="020F0502020204030204" pitchFamily="34" charset="0"/>
                        </a:rPr>
                        <a:t>Track referrals, through MOBD and the EOED’s Business Front Door</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1000" b="0" i="0" u="none" strike="noStrike">
                          <a:solidFill>
                            <a:srgbClr val="000000"/>
                          </a:solidFill>
                          <a:effectLst/>
                          <a:latin typeface="Calibri" panose="020F0502020204030204" pitchFamily="34" charset="0"/>
                        </a:rPr>
                        <a:t>representing the regional business community in long-range workforce skills pipeline planning efforts</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 100 BFD referrals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024859"/>
                  </a:ext>
                </a:extLst>
              </a:tr>
              <a:tr h="431775">
                <a:tc>
                  <a:txBody>
                    <a:bodyPr/>
                    <a:lstStyle/>
                    <a:p>
                      <a:pPr algn="l" fontAlgn="b">
                        <a:buNone/>
                      </a:pPr>
                      <a:r>
                        <a:rPr lang="en-US" sz="1000" b="0" i="0" u="none" strike="noStrike">
                          <a:solidFill>
                            <a:srgbClr val="000000"/>
                          </a:solidFill>
                          <a:effectLst/>
                          <a:latin typeface="Calibri" panose="020F0502020204030204" pitchFamily="34" charset="0"/>
                        </a:rPr>
                        <a:t>Track referrals, applications, and grant awards through EOED’s Community One Stop for Growth</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representing the regional business community in collaborative,  transportation and land use planning</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50 OneStop referrals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865471"/>
                  </a:ext>
                </a:extLst>
              </a:tr>
              <a:tr h="287850">
                <a:tc>
                  <a:txBody>
                    <a:bodyPr/>
                    <a:lstStyle/>
                    <a:p>
                      <a:pPr algn="l" fontAlgn="b">
                        <a:buNone/>
                      </a:pPr>
                      <a:r>
                        <a:rPr lang="en-US" sz="1000" b="0" i="0" u="none" strike="noStrike">
                          <a:solidFill>
                            <a:srgbClr val="000000"/>
                          </a:solidFill>
                          <a:effectLst/>
                          <a:latin typeface="Calibri" panose="020F0502020204030204" pitchFamily="34" charset="0"/>
                        </a:rPr>
                        <a:t>Production of marketing materials related to regional advantages</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promoting regionally significant industry clusters</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6 Marketing Brochures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798458"/>
                  </a:ext>
                </a:extLst>
              </a:tr>
              <a:tr h="431775">
                <a:tc>
                  <a:txBody>
                    <a:bodyPr/>
                    <a:lstStyle/>
                    <a:p>
                      <a:pPr algn="l" fontAlgn="b">
                        <a:buNone/>
                      </a:pPr>
                      <a:r>
                        <a:rPr lang="en-US" sz="1000" b="0" i="0" u="none" strike="noStrike">
                          <a:solidFill>
                            <a:srgbClr val="000000"/>
                          </a:solidFill>
                          <a:effectLst/>
                          <a:latin typeface="Calibri" panose="020F0502020204030204" pitchFamily="34" charset="0"/>
                        </a:rPr>
                        <a:t>Hosting of events related to establishing partnerships across sectors of the regional economy</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promoting connections across sectors of the regional economy</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12 Regional Events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9756287"/>
                  </a:ext>
                </a:extLst>
              </a:tr>
              <a:tr h="431775">
                <a:tc>
                  <a:txBody>
                    <a:bodyPr/>
                    <a:lstStyle/>
                    <a:p>
                      <a:pPr algn="l" fontAlgn="b">
                        <a:buNone/>
                      </a:pPr>
                      <a:r>
                        <a:rPr lang="en-US" sz="1000" b="0" i="0" u="none" strike="noStrike">
                          <a:solidFill>
                            <a:srgbClr val="000000"/>
                          </a:solidFill>
                          <a:effectLst/>
                          <a:latin typeface="Calibri" panose="020F0502020204030204" pitchFamily="34" charset="0"/>
                        </a:rPr>
                        <a:t>Production of a regional database maintaining an inventory of vacant buildings and parcels</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maintaining an inventory of key development parcels</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10 Regional Databases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1414790"/>
                  </a:ext>
                </a:extLst>
              </a:tr>
              <a:tr h="719626">
                <a:tc>
                  <a:txBody>
                    <a:bodyPr/>
                    <a:lstStyle/>
                    <a:p>
                      <a:pPr algn="l" fontAlgn="b">
                        <a:buNone/>
                      </a:pPr>
                      <a:r>
                        <a:rPr lang="en-US" sz="1000" b="0" i="0" u="none" strike="noStrike">
                          <a:solidFill>
                            <a:srgbClr val="000000"/>
                          </a:solidFill>
                          <a:effectLst/>
                          <a:latin typeface="Calibri" panose="020F0502020204030204" pitchFamily="34" charset="0"/>
                        </a:rPr>
                        <a:t>Costs of producing marketing materials for the region in coordination with the Massachusetts marketing partnership</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marketing the region in coordination with the Massachusetts marketing partnership</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6 MA Marketing Regiona Brochures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3551742"/>
                  </a:ext>
                </a:extLst>
              </a:tr>
              <a:tr h="575701">
                <a:tc>
                  <a:txBody>
                    <a:bodyPr/>
                    <a:lstStyle/>
                    <a:p>
                      <a:pPr algn="l" fontAlgn="b">
                        <a:buNone/>
                      </a:pPr>
                      <a:r>
                        <a:rPr lang="en-US" sz="1000" b="0" i="0" u="none" strike="noStrike">
                          <a:solidFill>
                            <a:srgbClr val="000000"/>
                          </a:solidFill>
                          <a:effectLst/>
                          <a:latin typeface="Calibri" panose="020F0502020204030204" pitchFamily="34" charset="0"/>
                        </a:rPr>
                        <a:t>Production of municipal permitting and land use guidebooks</a:t>
                      </a:r>
                    </a:p>
                  </a:txBody>
                  <a:tcPr marL="6437" marR="6437" marT="64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000" b="0" i="0" u="none" strike="noStrike">
                          <a:solidFill>
                            <a:srgbClr val="000000"/>
                          </a:solidFill>
                          <a:effectLst/>
                          <a:latin typeface="Calibri" panose="020F0502020204030204" pitchFamily="34" charset="0"/>
                        </a:rPr>
                        <a:t>furnishing advice and assistance to businesses and industrial prospects</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00" b="0" i="0" u="none" strike="noStrike">
                          <a:solidFill>
                            <a:srgbClr val="000000"/>
                          </a:solidFill>
                          <a:effectLst/>
                          <a:latin typeface="Calibri" panose="020F0502020204030204" pitchFamily="34" charset="0"/>
                        </a:rPr>
                        <a:t> 6 Municpal/Regional Permitting Guides </a:t>
                      </a:r>
                    </a:p>
                  </a:txBody>
                  <a:tcPr marL="6437" marR="6437" marT="64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buNone/>
                      </a:pPr>
                      <a:r>
                        <a:rPr lang="en-US" sz="1000" b="0" i="0" u="none" strike="noStrike">
                          <a:solidFill>
                            <a:srgbClr val="000000"/>
                          </a:solidFill>
                          <a:effectLst/>
                          <a:latin typeface="Calibri" panose="020F0502020204030204" pitchFamily="34" charset="0"/>
                        </a:rPr>
                        <a:t>Still gathering data at time of reporting</a:t>
                      </a:r>
                    </a:p>
                  </a:txBody>
                  <a:tcPr marL="6437" marR="6437" marT="6437"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2006273"/>
                  </a:ext>
                </a:extLst>
              </a:tr>
            </a:tbl>
          </a:graphicData>
        </a:graphic>
      </p:graphicFrame>
    </p:spTree>
    <p:extLst>
      <p:ext uri="{BB962C8B-B14F-4D97-AF65-F5344CB8AC3E}">
        <p14:creationId xmlns:p14="http://schemas.microsoft.com/office/powerpoint/2010/main" val="520036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TA Grid 16:9">
  <a:themeElements>
    <a:clrScheme name="Custom 6">
      <a:dk1>
        <a:sysClr val="windowText" lastClr="000000"/>
      </a:dk1>
      <a:lt1>
        <a:sysClr val="window" lastClr="FFFFFF"/>
      </a:lt1>
      <a:dk2>
        <a:srgbClr val="000000"/>
      </a:dk2>
      <a:lt2>
        <a:srgbClr val="F8F8F8"/>
      </a:lt2>
      <a:accent1>
        <a:srgbClr val="14558F"/>
      </a:accent1>
      <a:accent2>
        <a:srgbClr val="388557"/>
      </a:accent2>
      <a:accent3>
        <a:srgbClr val="F6C51B"/>
      </a:accent3>
      <a:accent4>
        <a:srgbClr val="D0DDE9"/>
      </a:accent4>
      <a:accent5>
        <a:srgbClr val="D7E7DD"/>
      </a:accent5>
      <a:accent6>
        <a:srgbClr val="FDF3D1"/>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FBF67D54FDD4190052226A5589676" ma:contentTypeVersion="16" ma:contentTypeDescription="Create a new document." ma:contentTypeScope="" ma:versionID="cbe0738ddad1b0728301a3372241027c">
  <xsd:schema xmlns:xsd="http://www.w3.org/2001/XMLSchema" xmlns:xs="http://www.w3.org/2001/XMLSchema" xmlns:p="http://schemas.microsoft.com/office/2006/metadata/properties" xmlns:ns2="40ef933b-3421-4381-bac9-bc5f4a8e84ef" xmlns:ns3="7b83dbe2-6fd2-449a-a932-0d75829bf641" targetNamespace="http://schemas.microsoft.com/office/2006/metadata/properties" ma:root="true" ma:fieldsID="3062646c4acb2d668a74ffe2f4df269e" ns2:_="" ns3:_="">
    <xsd:import namespace="40ef933b-3421-4381-bac9-bc5f4a8e84ef"/>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f933b-3421-4381-bac9-bc5f4a8e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d04d0d-533d-443d-ad42-0697ce9248d7}"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b83dbe2-6fd2-449a-a932-0d75829bf641">
      <UserInfo>
        <DisplayName>Vega, Juan (EOED)</DisplayName>
        <AccountId>13</AccountId>
        <AccountType/>
      </UserInfo>
      <UserInfo>
        <DisplayName>Horne, Marc (EOED)</DisplayName>
        <AccountId>19</AccountId>
        <AccountType/>
      </UserInfo>
      <UserInfo>
        <DisplayName>Puleo, Alexandra (EOED)</DisplayName>
        <AccountId>171</AccountId>
        <AccountType/>
      </UserInfo>
    </SharedWithUsers>
    <lcf76f155ced4ddcb4097134ff3c332f xmlns="40ef933b-3421-4381-bac9-bc5f4a8e84ef">
      <Terms xmlns="http://schemas.microsoft.com/office/infopath/2007/PartnerControls"/>
    </lcf76f155ced4ddcb4097134ff3c332f>
    <TaxCatchAll xmlns="7b83dbe2-6fd2-449a-a932-0d75829bf6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FF1E05-91AC-40D0-86EE-40DDDD3DDBD5}">
  <ds:schemaRefs>
    <ds:schemaRef ds:uri="40ef933b-3421-4381-bac9-bc5f4a8e84ef"/>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978958-62FB-4586-BAC0-DD875829EA82}">
  <ds:schemaRefs>
    <ds:schemaRef ds:uri="http://purl.org/dc/terms/"/>
    <ds:schemaRef ds:uri="40ef933b-3421-4381-bac9-bc5f4a8e84ef"/>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7b83dbe2-6fd2-449a-a932-0d75829bf641"/>
    <ds:schemaRef ds:uri="http://schemas.microsoft.com/office/2006/metadata/properties"/>
  </ds:schemaRefs>
</ds:datastoreItem>
</file>

<file path=customXml/itemProps3.xml><?xml version="1.0" encoding="utf-8"?>
<ds:datastoreItem xmlns:ds="http://schemas.openxmlformats.org/officeDocument/2006/customXml" ds:itemID="{B18324BE-D565-493D-9351-485A728281DB}">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2010</Words>
  <Application>Microsoft Office PowerPoint</Application>
  <PresentationFormat>Widescreen</PresentationFormat>
  <Paragraphs>196</Paragraphs>
  <Slides>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Aptos</vt:lpstr>
      <vt:lpstr>Arial</vt:lpstr>
      <vt:lpstr>Calibri</vt:lpstr>
      <vt:lpstr>Calibri Light</vt:lpstr>
      <vt:lpstr>Trebuchet MS</vt:lpstr>
      <vt:lpstr>Office Theme</vt:lpstr>
      <vt:lpstr>MBTA Grid 16:9</vt:lpstr>
      <vt:lpstr>think-cell Slide</vt:lpstr>
      <vt:lpstr>PowerPoint Presentation</vt:lpstr>
      <vt:lpstr>Social Enterprise Capital Grant Program</vt:lpstr>
      <vt:lpstr>Community Empowerment &amp; Reinvestment Grant Program</vt:lpstr>
      <vt:lpstr>Urban Agenda Grant Program</vt:lpstr>
      <vt:lpstr>Mass Works Infrastructure</vt:lpstr>
      <vt:lpstr>Cannabis Social Equity Trust Fund Grants</vt:lpstr>
      <vt:lpstr>Small &amp; Rural Town Development Grants</vt:lpstr>
      <vt:lpstr>Dredging</vt:lpstr>
      <vt:lpstr>Regional Economic Development Organizations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Performance Management Oversight FY24 Planning Template    Agency Name</dc:title>
  <dc:creator>Fruscio Altsman, Helena (EOHED)</dc:creator>
  <cp:lastModifiedBy>Quackenbush, Margaret M. (EOED)</cp:lastModifiedBy>
  <cp:revision>2</cp:revision>
  <dcterms:created xsi:type="dcterms:W3CDTF">2023-04-28T13:30:24Z</dcterms:created>
  <dcterms:modified xsi:type="dcterms:W3CDTF">2025-12-31T15:00:49Z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0x0101000B5FBF67D54FDD4190052226A5589676</vt:lpwstr>
  </property>
  <property fmtid="{D5CDD505-2E9C-101B-9397-08002B2CF9AE}" pid="3" name="MediaServiceImageTags">
    <vt:lpwstr/>
  </property>
</Properties>
</file>