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8"/>
  </p:notesMasterIdLst>
  <p:sldIdLst>
    <p:sldId id="2147483052" r:id="rId6"/>
    <p:sldId id="2141412227" r:id="rId7"/>
    <p:sldId id="2141412228" r:id="rId8"/>
    <p:sldId id="2141412229" r:id="rId9"/>
    <p:sldId id="2141412223" r:id="rId10"/>
    <p:sldId id="2141412233" r:id="rId11"/>
    <p:sldId id="2141412234" r:id="rId12"/>
    <p:sldId id="2141412241" r:id="rId13"/>
    <p:sldId id="2141412240" r:id="rId14"/>
    <p:sldId id="2147483053" r:id="rId15"/>
    <p:sldId id="2141412221" r:id="rId16"/>
    <p:sldId id="21414122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316EA-CC46-427A-B4B0-FB113C956490}" v="2" dt="2025-12-30T20:41:01.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22A01-5DAA-4F00-B95F-6CCC31F59B61}"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0F66-3699-48CB-8C1E-5FF5E643EBED}" type="slidenum">
              <a:rPr lang="en-US" smtClean="0"/>
              <a:t>‹#›</a:t>
            </a:fld>
            <a:endParaRPr lang="en-US"/>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57341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2540702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87910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967281007"/>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lnSpcReduction="100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r>
              <a:rPr kumimoji="0" lang="en-US" sz="2000" b="1" i="0" u="none" strike="noStrike" kern="1200" cap="none" spc="0" normalizeH="0" baseline="0" noProof="0" dirty="0">
                <a:ln>
                  <a:noFill/>
                </a:ln>
                <a:solidFill>
                  <a:prstClr val="white"/>
                </a:solidFill>
                <a:effectLst/>
                <a:uLnTx/>
                <a:uFillTx/>
                <a:latin typeface="Calibri"/>
                <a:ea typeface="+mn-ea"/>
                <a:cs typeface="Calibri"/>
                <a:sym typeface="+mj-lt"/>
              </a:rPr>
              <a:t>MassDevelopment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Community Development Programs</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0" i="1" u="none" strike="noStrike" kern="1200" cap="none" spc="0" normalizeH="0" baseline="0" noProof="0" dirty="0">
                <a:ln>
                  <a:noFill/>
                </a:ln>
                <a:solidFill>
                  <a:prstClr val="white"/>
                </a:solidFill>
                <a:effectLst/>
                <a:uLnTx/>
                <a:uFillTx/>
                <a:latin typeface="Calibri"/>
                <a:ea typeface="+mn-ea"/>
                <a:cs typeface="Calibri"/>
                <a:sym typeface="+mj-lt"/>
              </a:rPr>
            </a:b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55F9C-B0C6-F2A4-907E-2C1B65EB3B95}"/>
            </a:ext>
          </a:extLst>
        </p:cNvPr>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BFB0D109-B7A5-18BC-9DB1-0E27FA22368B}"/>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2DD13807-A1AF-FD97-7E87-9E930EA497ED}"/>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lnSpcReduction="100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r>
              <a:rPr kumimoji="0" lang="en-US" sz="2000" b="1" i="0" u="none" strike="noStrike" kern="1200" cap="none" spc="0" normalizeH="0" baseline="0" noProof="0" dirty="0">
                <a:ln>
                  <a:noFill/>
                </a:ln>
                <a:solidFill>
                  <a:prstClr val="white"/>
                </a:solidFill>
                <a:effectLst/>
                <a:uLnTx/>
                <a:uFillTx/>
                <a:latin typeface="Calibri"/>
                <a:ea typeface="+mn-ea"/>
                <a:cs typeface="Calibri"/>
                <a:sym typeface="+mj-lt"/>
              </a:rPr>
              <a:t>MassDevelopment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Real Estate Programs</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000" b="0" i="1" u="none" strike="noStrike" kern="1200" cap="none" spc="0" normalizeH="0" baseline="0" noProof="0" dirty="0">
                <a:ln>
                  <a:noFill/>
                </a:ln>
                <a:solidFill>
                  <a:prstClr val="white"/>
                </a:solidFill>
                <a:effectLst/>
                <a:uLnTx/>
                <a:uFillTx/>
                <a:latin typeface="Calibri"/>
                <a:ea typeface="+mn-ea"/>
                <a:cs typeface="Calibri"/>
                <a:sym typeface="+mj-lt"/>
              </a:rPr>
            </a:b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155295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Site Readiness Program (One Stop)</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1466833"/>
          </a:xfrm>
        </p:spPr>
        <p:txBody>
          <a:bodyPr vert="horz" lIns="0" tIns="0" rIns="0" bIns="0" rtlCol="0" anchor="t">
            <a:noAutofit/>
          </a:bodyPr>
          <a:lstStyle/>
          <a:p>
            <a:pPr marL="0" indent="0">
              <a:buNone/>
            </a:pPr>
            <a:r>
              <a:rPr lang="en-US" sz="1400" b="1">
                <a:ea typeface="+mn-lt"/>
                <a:cs typeface="+mn-lt"/>
              </a:rPr>
              <a:t>Program Description: </a:t>
            </a:r>
            <a:r>
              <a:rPr lang="en-US" sz="1400" b="0"/>
              <a:t>The Site Readiness program aims to boost the Commonwealth’s inventory of large, well-located, project-ready sites, to accelerate private-sector investment in industrial and commercial projects, and to support conversion of abandoned sites and obsolete facilities into clean, actively-used, tax-generating properties. </a:t>
            </a:r>
            <a:endParaRPr lang="en-US" sz="1400">
              <a:cs typeface="Calibri" panose="020F0502020204030204"/>
            </a:endParaRPr>
          </a:p>
          <a:p>
            <a:pPr marL="0" marR="0" lvl="0" indent="0" algn="l" defTabSz="914400" rtl="0" eaLnBrk="1" fontAlgn="base" latinLnBrk="0" hangingPunct="1">
              <a:lnSpc>
                <a:spcPct val="107000"/>
              </a:lnSpc>
              <a:spcBef>
                <a:spcPts val="0"/>
              </a:spcBef>
              <a:spcAft>
                <a:spcPts val="0"/>
              </a:spcAft>
              <a:buClr>
                <a:srgbClr val="000000"/>
              </a:buClr>
              <a:buSzTx/>
              <a:buNone/>
              <a:tabLst>
                <a:tab pos="457200" algn="l"/>
              </a:tabLst>
              <a:defRPr/>
            </a:pPr>
            <a:endParaRPr lang="en-US" sz="1400" b="1">
              <a:ea typeface="+mn-lt"/>
              <a:cs typeface="+mn-lt"/>
            </a:endParaRPr>
          </a:p>
          <a:p>
            <a:pPr marL="0" marR="0" lvl="0" indent="0" algn="l" defTabSz="914400" rtl="0" eaLnBrk="1" fontAlgn="base" latinLnBrk="0" hangingPunct="1">
              <a:lnSpc>
                <a:spcPct val="107000"/>
              </a:lnSpc>
              <a:spcBef>
                <a:spcPts val="0"/>
              </a:spcBef>
              <a:spcAft>
                <a:spcPts val="0"/>
              </a:spcAft>
              <a:buClr>
                <a:srgbClr val="000000"/>
              </a:buClr>
              <a:buSzTx/>
              <a:buNone/>
              <a:tabLst>
                <a:tab pos="457200" algn="l"/>
              </a:tabLst>
              <a:defRPr/>
            </a:pPr>
            <a:r>
              <a:rPr lang="en-US" sz="1400" b="1">
                <a:ea typeface="+mn-lt"/>
                <a:cs typeface="+mn-lt"/>
              </a:rPr>
              <a:t>Anticipated Program Budget: $5,407,682</a:t>
            </a:r>
          </a:p>
          <a:p>
            <a:pPr marL="0" marR="0" lvl="0" indent="0" algn="l" defTabSz="914400" rtl="0" eaLnBrk="1" fontAlgn="base" latinLnBrk="0" hangingPunct="1">
              <a:lnSpc>
                <a:spcPct val="107000"/>
              </a:lnSpc>
              <a:spcBef>
                <a:spcPts val="0"/>
              </a:spcBef>
              <a:spcAft>
                <a:spcPts val="0"/>
              </a:spcAft>
              <a:buClr>
                <a:srgbClr val="000000"/>
              </a:buClr>
              <a:buSzTx/>
              <a:buNone/>
              <a:tabLst>
                <a:tab pos="457200" algn="l"/>
              </a:tabLst>
              <a:defRPr/>
            </a:pPr>
            <a:endParaRPr lang="en-US" sz="1400">
              <a:cs typeface="Calibri" panose="020F0502020204030204"/>
            </a:endParaRPr>
          </a:p>
          <a:p>
            <a:pPr marL="0" indent="0">
              <a:buNone/>
            </a:pPr>
            <a:endParaRPr lang="en-US" sz="1400">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endParaRPr lang="en-US" sz="1400" i="1">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6" name="Table 5">
            <a:extLst>
              <a:ext uri="{FF2B5EF4-FFF2-40B4-BE49-F238E27FC236}">
                <a16:creationId xmlns:a16="http://schemas.microsoft.com/office/drawing/2014/main" id="{34869ABE-C13F-F0C1-FAFD-A30CB91EBB94}"/>
              </a:ext>
            </a:extLst>
          </p:cNvPr>
          <p:cNvGraphicFramePr>
            <a:graphicFrameLocks noGrp="1"/>
          </p:cNvGraphicFramePr>
          <p:nvPr/>
        </p:nvGraphicFramePr>
        <p:xfrm>
          <a:off x="264042" y="2740361"/>
          <a:ext cx="11663915" cy="3010628"/>
        </p:xfrm>
        <a:graphic>
          <a:graphicData uri="http://schemas.openxmlformats.org/drawingml/2006/table">
            <a:tbl>
              <a:tblPr/>
              <a:tblGrid>
                <a:gridCol w="212072">
                  <a:extLst>
                    <a:ext uri="{9D8B030D-6E8A-4147-A177-3AD203B41FA5}">
                      <a16:colId xmlns:a16="http://schemas.microsoft.com/office/drawing/2014/main" val="783423149"/>
                    </a:ext>
                  </a:extLst>
                </a:gridCol>
                <a:gridCol w="1754951">
                  <a:extLst>
                    <a:ext uri="{9D8B030D-6E8A-4147-A177-3AD203B41FA5}">
                      <a16:colId xmlns:a16="http://schemas.microsoft.com/office/drawing/2014/main" val="4037791590"/>
                    </a:ext>
                  </a:extLst>
                </a:gridCol>
                <a:gridCol w="3932245">
                  <a:extLst>
                    <a:ext uri="{9D8B030D-6E8A-4147-A177-3AD203B41FA5}">
                      <a16:colId xmlns:a16="http://schemas.microsoft.com/office/drawing/2014/main" val="3120764121"/>
                    </a:ext>
                  </a:extLst>
                </a:gridCol>
                <a:gridCol w="575358">
                  <a:extLst>
                    <a:ext uri="{9D8B030D-6E8A-4147-A177-3AD203B41FA5}">
                      <a16:colId xmlns:a16="http://schemas.microsoft.com/office/drawing/2014/main" val="2827854119"/>
                    </a:ext>
                  </a:extLst>
                </a:gridCol>
                <a:gridCol w="818779">
                  <a:extLst>
                    <a:ext uri="{9D8B030D-6E8A-4147-A177-3AD203B41FA5}">
                      <a16:colId xmlns:a16="http://schemas.microsoft.com/office/drawing/2014/main" val="2843872402"/>
                    </a:ext>
                  </a:extLst>
                </a:gridCol>
                <a:gridCol w="4370510">
                  <a:extLst>
                    <a:ext uri="{9D8B030D-6E8A-4147-A177-3AD203B41FA5}">
                      <a16:colId xmlns:a16="http://schemas.microsoft.com/office/drawing/2014/main" val="2251884792"/>
                    </a:ext>
                  </a:extLst>
                </a:gridCol>
              </a:tblGrid>
              <a:tr h="520783">
                <a:tc>
                  <a:txBody>
                    <a:bodyPr/>
                    <a:lstStyle/>
                    <a:p>
                      <a:pPr algn="ctr" fontAlgn="b">
                        <a:buNone/>
                      </a:pPr>
                      <a:endParaRPr lang="en-US" sz="6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Comments</a:t>
                      </a:r>
                    </a:p>
                  </a:txBody>
                  <a:tcPr marL="50509" marR="0" marT="0" marB="0" anchor="b">
                    <a:lnL>
                      <a:noFill/>
                    </a:lnL>
                    <a:lnR>
                      <a:noFill/>
                    </a:lnR>
                    <a:lnT>
                      <a:noFill/>
                    </a:lnT>
                    <a:lnB>
                      <a:noFill/>
                    </a:lnB>
                    <a:noFill/>
                  </a:tcPr>
                </a:tc>
                <a:extLst>
                  <a:ext uri="{0D108BD9-81ED-4DB2-BD59-A6C34878D82A}">
                    <a16:rowId xmlns:a16="http://schemas.microsoft.com/office/drawing/2014/main" val="2193827836"/>
                  </a:ext>
                </a:extLst>
              </a:tr>
              <a:tr h="569605">
                <a:tc>
                  <a:txBody>
                    <a:bodyPr/>
                    <a:lstStyle/>
                    <a:p>
                      <a:pPr algn="ctr" fontAlgn="b">
                        <a:buNone/>
                      </a:pPr>
                      <a:r>
                        <a:rPr lang="en-US" sz="6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Advance Site Preparation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Provide project management assistance to at least four (4) sites representing approximately 100 acres of land</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Non-TA projects. Scoping and contracting ongoing - Greenfield (1), Haverhill (1), Boston (1), Ludlow (50), Taunton (3.5)</a:t>
                      </a:r>
                    </a:p>
                  </a:txBody>
                  <a:tcPr marL="0" marR="0" marT="0" marB="0" anchor="b">
                    <a:lnL>
                      <a:noFill/>
                    </a:lnL>
                    <a:lnR>
                      <a:noFill/>
                    </a:lnR>
                    <a:lnT>
                      <a:noFill/>
                    </a:lnT>
                    <a:lnB>
                      <a:noFill/>
                    </a:lnB>
                    <a:noFill/>
                  </a:tcPr>
                </a:tc>
                <a:extLst>
                  <a:ext uri="{0D108BD9-81ED-4DB2-BD59-A6C34878D82A}">
                    <a16:rowId xmlns:a16="http://schemas.microsoft.com/office/drawing/2014/main" val="555505631"/>
                  </a:ext>
                </a:extLst>
              </a:tr>
              <a:tr h="569605">
                <a:tc>
                  <a:txBody>
                    <a:bodyPr/>
                    <a:lstStyle/>
                    <a:p>
                      <a:pPr algn="ctr" fontAlgn="b">
                        <a:buNone/>
                      </a:pPr>
                      <a:r>
                        <a:rPr lang="en-US" sz="6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Advance Site Preparation</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Provide project management assistance to at least four (4) sites representing approximately 100 acres of land</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56.5</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Non-TA projects. Scoping and contracting ongoing.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177197343"/>
                  </a:ext>
                </a:extLst>
              </a:tr>
              <a:tr h="569605">
                <a:tc>
                  <a:txBody>
                    <a:bodyPr/>
                    <a:lstStyle/>
                    <a:p>
                      <a:pPr algn="ctr" fontAlgn="b">
                        <a:buNone/>
                      </a:pPr>
                      <a:r>
                        <a:rPr lang="en-US" sz="6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Site Predevelopment</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Provide technical assistance to at least four (4) sites representing approximately 100 acres of land</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4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noFill/>
                  </a:tcPr>
                </a:tc>
                <a:tc>
                  <a:txBody>
                    <a:bodyPr/>
                    <a:lstStyle/>
                    <a:p>
                      <a:pPr algn="l" fontAlgn="b">
                        <a:buNone/>
                      </a:pPr>
                      <a:r>
                        <a:rPr lang="en-US" sz="1400" b="0" i="0" u="none" strike="noStrike" err="1">
                          <a:solidFill>
                            <a:srgbClr val="000000"/>
                          </a:solidFill>
                          <a:effectLst/>
                          <a:latin typeface="Calibri" panose="020F0502020204030204" pitchFamily="34" charset="0"/>
                        </a:rPr>
                        <a:t>MassDev</a:t>
                      </a:r>
                      <a:r>
                        <a:rPr lang="en-US" sz="1400" b="0" i="0" u="none" strike="noStrike">
                          <a:solidFill>
                            <a:srgbClr val="000000"/>
                          </a:solidFill>
                          <a:effectLst/>
                          <a:latin typeface="Calibri" panose="020F0502020204030204" pitchFamily="34" charset="0"/>
                        </a:rPr>
                        <a:t> House Doctor projects. Scoping and contracting ongoing - Hanson (3), New Bedford (580), Woburn (290), Peabody(307)</a:t>
                      </a:r>
                    </a:p>
                  </a:txBody>
                  <a:tcPr marL="0" marR="0" marT="0" marB="0" anchor="b">
                    <a:lnL>
                      <a:noFill/>
                    </a:lnL>
                    <a:lnR>
                      <a:noFill/>
                    </a:lnR>
                    <a:lnT>
                      <a:noFill/>
                    </a:lnT>
                    <a:lnB>
                      <a:noFill/>
                    </a:lnB>
                    <a:noFill/>
                  </a:tcPr>
                </a:tc>
                <a:extLst>
                  <a:ext uri="{0D108BD9-81ED-4DB2-BD59-A6C34878D82A}">
                    <a16:rowId xmlns:a16="http://schemas.microsoft.com/office/drawing/2014/main" val="2261742050"/>
                  </a:ext>
                </a:extLst>
              </a:tr>
              <a:tr h="569605">
                <a:tc>
                  <a:txBody>
                    <a:bodyPr/>
                    <a:lstStyle/>
                    <a:p>
                      <a:pPr algn="ctr" fontAlgn="b">
                        <a:buNone/>
                      </a:pPr>
                      <a:r>
                        <a:rPr lang="en-US" sz="6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Site Predevelopment</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Provide technical assistance to at least four (4) sites representing approximately 100 acres of land</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1,180.0</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err="1">
                          <a:solidFill>
                            <a:srgbClr val="000000"/>
                          </a:solidFill>
                          <a:effectLst/>
                          <a:latin typeface="Calibri" panose="020F0502020204030204" pitchFamily="34" charset="0"/>
                        </a:rPr>
                        <a:t>MassDev</a:t>
                      </a:r>
                      <a:r>
                        <a:rPr lang="en-US" sz="1400" b="0" i="0" u="none" strike="noStrike">
                          <a:solidFill>
                            <a:srgbClr val="000000"/>
                          </a:solidFill>
                          <a:effectLst/>
                          <a:latin typeface="Calibri" panose="020F0502020204030204" pitchFamily="34" charset="0"/>
                        </a:rPr>
                        <a:t> House Doctor projects. Scoping and contracting ongoing. </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640309496"/>
                  </a:ext>
                </a:extLst>
              </a:tr>
            </a:tbl>
          </a:graphicData>
        </a:graphic>
      </p:graphicFrame>
    </p:spTree>
    <p:extLst>
      <p:ext uri="{BB962C8B-B14F-4D97-AF65-F5344CB8AC3E}">
        <p14:creationId xmlns:p14="http://schemas.microsoft.com/office/powerpoint/2010/main" val="1926229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Real Estate Technical Assistance</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a:ea typeface="+mn-lt"/>
                <a:cs typeface="+mn-lt"/>
              </a:rPr>
              <a:t>Program Description: </a:t>
            </a:r>
            <a:r>
              <a:rPr lang="en-US" sz="1400"/>
              <a:t>MassDevelopment works with municipal officials, planners, local stakeholders, and others to provide technical assistance aimed at addressing site-specific and/or district-wide economic development challenges. Through MassDevelopment’s in-house expertise and contracts with “house doctor” consultants, our real estate services team provides creative solutions and feasible steps for municipalities and other public entities to effectively address planning and development projects.</a:t>
            </a:r>
          </a:p>
          <a:p>
            <a:pPr marL="0" indent="0">
              <a:buNone/>
            </a:pPr>
            <a:r>
              <a:rPr lang="en-US" sz="1400" b="1">
                <a:ea typeface="+mn-lt"/>
                <a:cs typeface="+mn-lt"/>
              </a:rPr>
              <a:t>Anticipated Program Budget: $250,000</a:t>
            </a:r>
          </a:p>
          <a:p>
            <a:pPr marL="0" indent="0">
              <a:buNone/>
            </a:pPr>
            <a:endParaRPr lang="en-US" sz="1400" b="1">
              <a:ea typeface="+mn-lt"/>
              <a:cs typeface="+mn-lt"/>
            </a:endParaRPr>
          </a:p>
          <a:p>
            <a:pPr marL="0" indent="0">
              <a:buNone/>
            </a:pPr>
            <a:r>
              <a:rPr lang="en-US" sz="1400" b="1">
                <a:ea typeface="+mn-lt"/>
                <a:cs typeface="+mn-lt"/>
              </a:rPr>
              <a:t>Fiscal Year Goal 1: </a:t>
            </a:r>
            <a:r>
              <a:rPr lang="en-US" sz="1400">
                <a:ea typeface="+mn-lt"/>
                <a:cs typeface="+mn-lt"/>
              </a:rPr>
              <a:t>To assist in the redevelopment of public surplus property into productive taxable uses that support local economic development goals. </a:t>
            </a:r>
            <a:endParaRPr lang="en-US" sz="1400" b="1">
              <a:ea typeface="+mn-lt"/>
              <a:cs typeface="+mn-lt"/>
            </a:endParaRPr>
          </a:p>
          <a:p>
            <a:pPr marL="0" indent="0">
              <a:buNone/>
            </a:pPr>
            <a:r>
              <a:rPr lang="en-US" sz="1400" b="1">
                <a:ea typeface="+mn-lt"/>
                <a:cs typeface="+mn-lt"/>
              </a:rPr>
              <a:t>Fiscal Year Target 1:</a:t>
            </a:r>
            <a:r>
              <a:rPr lang="en-US" sz="1400">
                <a:ea typeface="+mn-lt"/>
                <a:cs typeface="+mn-lt"/>
              </a:rPr>
              <a:t> Assist in producing redevelopment plans and RFPs for </a:t>
            </a:r>
            <a:r>
              <a:rPr lang="en-US" sz="1400" b="1">
                <a:ea typeface="+mn-lt"/>
                <a:cs typeface="+mn-lt"/>
              </a:rPr>
              <a:t>at least 3 properties (Sites).</a:t>
            </a:r>
          </a:p>
          <a:p>
            <a:pPr marL="0" indent="0">
              <a:buNone/>
            </a:pPr>
            <a:r>
              <a:rPr lang="en-US" sz="1400" b="1">
                <a:ea typeface="+mn-lt"/>
                <a:cs typeface="+mn-lt"/>
              </a:rPr>
              <a:t>Results: Three (3) sites </a:t>
            </a:r>
            <a:r>
              <a:rPr lang="en-US" sz="1400">
                <a:ea typeface="+mn-lt"/>
                <a:cs typeface="+mn-lt"/>
              </a:rPr>
              <a:t>from the FY25 funding round are preparing for disposition and redevelopment after conducting community engagement and feasibility studies. </a:t>
            </a:r>
          </a:p>
          <a:p>
            <a:pPr marL="0" indent="0">
              <a:buNone/>
            </a:pPr>
            <a:endParaRPr lang="en-US" sz="1400">
              <a:ea typeface="+mn-lt"/>
              <a:cs typeface="+mn-lt"/>
            </a:endParaRPr>
          </a:p>
          <a:p>
            <a:pPr marL="0" indent="0">
              <a:buNone/>
            </a:pPr>
            <a:r>
              <a:rPr lang="en-US" sz="1400" b="1">
                <a:ea typeface="+mn-lt"/>
                <a:cs typeface="+mn-lt"/>
              </a:rPr>
              <a:t>Fiscal Year Goal 2: </a:t>
            </a:r>
            <a:r>
              <a:rPr lang="en-US" sz="1400">
                <a:ea typeface="+mn-lt"/>
                <a:cs typeface="+mn-lt"/>
              </a:rPr>
              <a:t>To assist in addressing disinvestment in districts by advancing District Redevelopment Strategies and Corridor Studies and establishing District Improvement Financing Districts (DIF).</a:t>
            </a:r>
            <a:endParaRPr lang="en-US" sz="1400" b="1">
              <a:ea typeface="+mn-lt"/>
              <a:cs typeface="+mn-lt"/>
            </a:endParaRPr>
          </a:p>
          <a:p>
            <a:pPr marL="0" indent="0">
              <a:buNone/>
            </a:pPr>
            <a:r>
              <a:rPr lang="en-US" sz="1400" b="1">
                <a:ea typeface="+mn-lt"/>
                <a:cs typeface="+mn-lt"/>
              </a:rPr>
              <a:t>Fiscal Year Target 2: </a:t>
            </a:r>
            <a:r>
              <a:rPr lang="en-US" sz="1400">
                <a:ea typeface="+mn-lt"/>
                <a:cs typeface="+mn-lt"/>
              </a:rPr>
              <a:t>Assist in establishing </a:t>
            </a:r>
            <a:r>
              <a:rPr lang="en-US" sz="1400" b="1">
                <a:ea typeface="+mn-lt"/>
                <a:cs typeface="+mn-lt"/>
              </a:rPr>
              <a:t>at least 1 District Redevelopment Strategy / Corridor Study and 1 DIF (Key Clusters).</a:t>
            </a:r>
          </a:p>
          <a:p>
            <a:pPr marL="0" indent="0">
              <a:buNone/>
            </a:pPr>
            <a:r>
              <a:rPr lang="en-US" sz="1400" b="1">
                <a:ea typeface="+mn-lt"/>
                <a:cs typeface="+mn-lt"/>
              </a:rPr>
              <a:t>Results: </a:t>
            </a:r>
            <a:r>
              <a:rPr lang="en-US" sz="1400">
                <a:ea typeface="+mn-lt"/>
                <a:cs typeface="+mn-lt"/>
              </a:rPr>
              <a:t>In the FY25 funding round, </a:t>
            </a:r>
            <a:r>
              <a:rPr lang="en-US" sz="1400" b="1">
                <a:ea typeface="+mn-lt"/>
                <a:cs typeface="+mn-lt"/>
              </a:rPr>
              <a:t>Two (2) District Redevelopment Strategies were completed </a:t>
            </a:r>
            <a:r>
              <a:rPr lang="en-US" sz="1400">
                <a:ea typeface="+mn-lt"/>
                <a:cs typeface="+mn-lt"/>
              </a:rPr>
              <a:t>and</a:t>
            </a:r>
            <a:r>
              <a:rPr lang="en-US" sz="1400" b="1">
                <a:ea typeface="+mn-lt"/>
                <a:cs typeface="+mn-lt"/>
              </a:rPr>
              <a:t> one (1) DIF Plan and District developed.</a:t>
            </a:r>
            <a:endParaRPr lang="en-US" sz="1400" b="1" i="1">
              <a:ea typeface="+mn-lt"/>
              <a:cs typeface="+mn-lt"/>
            </a:endParaRPr>
          </a:p>
          <a:p>
            <a:pPr marL="0" indent="0">
              <a:buNone/>
            </a:pPr>
            <a:endParaRPr lang="en-US" sz="1400" b="1" i="1">
              <a:ea typeface="+mn-lt"/>
              <a:cs typeface="+mn-lt"/>
            </a:endParaRPr>
          </a:p>
          <a:p>
            <a:endParaRPr lang="en-US" sz="1400" i="1">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spTree>
    <p:extLst>
      <p:ext uri="{BB962C8B-B14F-4D97-AF65-F5344CB8AC3E}">
        <p14:creationId xmlns:p14="http://schemas.microsoft.com/office/powerpoint/2010/main" val="2352070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Brownfields Redevelopment Fund (One Stop)</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329301"/>
            <a:ext cx="11051291" cy="1456201"/>
          </a:xfrm>
        </p:spPr>
        <p:txBody>
          <a:bodyPr vert="horz" lIns="0" tIns="0" rIns="0" bIns="0" rtlCol="0" anchor="t">
            <a:noAutofit/>
          </a:bodyPr>
          <a:lstStyle/>
          <a:p>
            <a:pPr marL="0" indent="0">
              <a:buNone/>
            </a:pPr>
            <a:r>
              <a:rPr lang="en-US" sz="1400" b="1">
                <a:ea typeface="+mn-lt"/>
                <a:cs typeface="+mn-lt"/>
              </a:rPr>
              <a:t>Program Description: </a:t>
            </a:r>
            <a:r>
              <a:rPr lang="en-US" sz="1400" b="0"/>
              <a:t>The Brownfields Redevelopment Fund helps to transform vacant, abandoned, or underutilized industrial or commercial properties, restoring them to productive use and increased assessment value.  In most cases, redevelopment of Brownfields sites is complicated by real or perceived environmental contamination and liability.  Projects currently funded through the One Stop for Growth application are owned or controlled by </a:t>
            </a:r>
            <a:r>
              <a:rPr lang="en-US" sz="1400"/>
              <a:t>municipalities, their agencies or authorities, do not have an identified developer, and are </a:t>
            </a:r>
            <a:r>
              <a:rPr lang="en-US" sz="1400" b="0"/>
              <a:t>in various early, less time-sensitive stages of environmental site assessment or remediation, in preparation of eventual disposition for redevelopment.</a:t>
            </a:r>
            <a:endParaRPr lang="en-US" sz="1400"/>
          </a:p>
          <a:p>
            <a:pPr marL="0" indent="0">
              <a:buNone/>
            </a:pPr>
            <a:r>
              <a:rPr lang="en-US" sz="1400" b="1">
                <a:ea typeface="+mn-lt"/>
                <a:cs typeface="+mn-lt"/>
              </a:rPr>
              <a:t>Anticipated Program Budget: $1,455,087</a:t>
            </a: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endParaRPr lang="en-US" sz="1400" i="1">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6" name="Table 5">
            <a:extLst>
              <a:ext uri="{FF2B5EF4-FFF2-40B4-BE49-F238E27FC236}">
                <a16:creationId xmlns:a16="http://schemas.microsoft.com/office/drawing/2014/main" id="{AA4C9378-C206-4F25-315B-5F4F055307D9}"/>
              </a:ext>
            </a:extLst>
          </p:cNvPr>
          <p:cNvGraphicFramePr>
            <a:graphicFrameLocks noGrp="1"/>
          </p:cNvGraphicFramePr>
          <p:nvPr>
            <p:extLst>
              <p:ext uri="{D42A27DB-BD31-4B8C-83A1-F6EECF244321}">
                <p14:modId xmlns:p14="http://schemas.microsoft.com/office/powerpoint/2010/main" val="1954910676"/>
              </p:ext>
            </p:extLst>
          </p:nvPr>
        </p:nvGraphicFramePr>
        <p:xfrm>
          <a:off x="742905" y="2627565"/>
          <a:ext cx="10357713" cy="3627120"/>
        </p:xfrm>
        <a:graphic>
          <a:graphicData uri="http://schemas.openxmlformats.org/drawingml/2006/table">
            <a:tbl>
              <a:tblPr/>
              <a:tblGrid>
                <a:gridCol w="209601">
                  <a:extLst>
                    <a:ext uri="{9D8B030D-6E8A-4147-A177-3AD203B41FA5}">
                      <a16:colId xmlns:a16="http://schemas.microsoft.com/office/drawing/2014/main" val="950679870"/>
                    </a:ext>
                  </a:extLst>
                </a:gridCol>
                <a:gridCol w="2034862">
                  <a:extLst>
                    <a:ext uri="{9D8B030D-6E8A-4147-A177-3AD203B41FA5}">
                      <a16:colId xmlns:a16="http://schemas.microsoft.com/office/drawing/2014/main" val="1069181679"/>
                    </a:ext>
                  </a:extLst>
                </a:gridCol>
                <a:gridCol w="6777052">
                  <a:extLst>
                    <a:ext uri="{9D8B030D-6E8A-4147-A177-3AD203B41FA5}">
                      <a16:colId xmlns:a16="http://schemas.microsoft.com/office/drawing/2014/main" val="1289980391"/>
                    </a:ext>
                  </a:extLst>
                </a:gridCol>
                <a:gridCol w="698665">
                  <a:extLst>
                    <a:ext uri="{9D8B030D-6E8A-4147-A177-3AD203B41FA5}">
                      <a16:colId xmlns:a16="http://schemas.microsoft.com/office/drawing/2014/main" val="3503805064"/>
                    </a:ext>
                  </a:extLst>
                </a:gridCol>
                <a:gridCol w="637533">
                  <a:extLst>
                    <a:ext uri="{9D8B030D-6E8A-4147-A177-3AD203B41FA5}">
                      <a16:colId xmlns:a16="http://schemas.microsoft.com/office/drawing/2014/main" val="1649161522"/>
                    </a:ext>
                  </a:extLst>
                </a:gridCol>
              </a:tblGrid>
              <a:tr h="203681">
                <a:tc>
                  <a:txBody>
                    <a:bodyPr/>
                    <a:lstStyle/>
                    <a:p>
                      <a:pPr algn="ctr" fontAlgn="b">
                        <a:buNone/>
                      </a:pPr>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     </a:t>
                      </a:r>
                    </a:p>
                  </a:txBody>
                  <a:tcPr marL="0" marR="0" marT="0" marB="0" anchor="b">
                    <a:lnL>
                      <a:noFill/>
                    </a:lnL>
                    <a:lnR>
                      <a:noFill/>
                    </a:lnR>
                    <a:lnT>
                      <a:noFill/>
                    </a:lnT>
                    <a:lnB>
                      <a:noFill/>
                    </a:lnB>
                    <a:noFill/>
                  </a:tcPr>
                </a:tc>
                <a:extLst>
                  <a:ext uri="{0D108BD9-81ED-4DB2-BD59-A6C34878D82A}">
                    <a16:rowId xmlns:a16="http://schemas.microsoft.com/office/drawing/2014/main" val="1459285025"/>
                  </a:ext>
                </a:extLst>
              </a:tr>
              <a:tr h="222775">
                <a:tc>
                  <a:txBody>
                    <a:bodyPr/>
                    <a:lstStyle/>
                    <a:p>
                      <a:pPr algn="ctr" fontAlgn="b">
                        <a:buNone/>
                      </a:pPr>
                      <a:r>
                        <a:rPr lang="en-US" sz="8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Assess and/or remediate sites with the capacity to eventually host a total of at least 50 new housing units (approx. 50,000 square feet)</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noFill/>
                  </a:tcPr>
                </a:tc>
                <a:extLst>
                  <a:ext uri="{0D108BD9-81ED-4DB2-BD59-A6C34878D82A}">
                    <a16:rowId xmlns:a16="http://schemas.microsoft.com/office/drawing/2014/main" val="3197546071"/>
                  </a:ext>
                </a:extLst>
              </a:tr>
              <a:tr h="222775">
                <a:tc>
                  <a:txBody>
                    <a:bodyPr/>
                    <a:lstStyle/>
                    <a:p>
                      <a:pPr algn="ctr" fontAlgn="b">
                        <a:buNone/>
                      </a:pPr>
                      <a:r>
                        <a:rPr lang="en-US" sz="8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Assess and/or remediate sites with the capacity to eventually host a total of at least 50 new housing units (approx. 50,000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50,000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057740205"/>
                  </a:ext>
                </a:extLst>
              </a:tr>
              <a:tr h="388994">
                <a:tc>
                  <a:txBody>
                    <a:bodyPr/>
                    <a:lstStyle/>
                    <a:p>
                      <a:pPr algn="ctr" fontAlgn="b">
                        <a:buNone/>
                      </a:pPr>
                      <a:r>
                        <a:rPr lang="en-US" sz="8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Assess and/or remediate 5 sites</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5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noFill/>
                  </a:tcPr>
                </a:tc>
                <a:extLst>
                  <a:ext uri="{0D108BD9-81ED-4DB2-BD59-A6C34878D82A}">
                    <a16:rowId xmlns:a16="http://schemas.microsoft.com/office/drawing/2014/main" val="3724354131"/>
                  </a:ext>
                </a:extLst>
              </a:tr>
              <a:tr h="206527">
                <a:tc>
                  <a:txBody>
                    <a:bodyPr/>
                    <a:lstStyle/>
                    <a:p>
                      <a:pPr algn="ctr" fontAlgn="b">
                        <a:buNone/>
                      </a:pPr>
                      <a:r>
                        <a:rPr lang="en-US" sz="8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50 new jobs</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50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545377896"/>
                  </a:ext>
                </a:extLst>
              </a:tr>
              <a:tr h="197213">
                <a:tc>
                  <a:txBody>
                    <a:bodyPr/>
                    <a:lstStyle/>
                    <a:p>
                      <a:pPr algn="ctr" fontAlgn="b">
                        <a:buNone/>
                      </a:pPr>
                      <a:r>
                        <a:rPr lang="en-US" sz="8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Reclaim 10 acres</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10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33.9</a:t>
                      </a:r>
                    </a:p>
                  </a:txBody>
                  <a:tcPr marL="0" marR="0" marT="0" marB="0" anchor="b">
                    <a:lnL>
                      <a:noFill/>
                    </a:lnL>
                    <a:lnR>
                      <a:noFill/>
                    </a:lnR>
                    <a:lnT>
                      <a:noFill/>
                    </a:lnT>
                    <a:lnB>
                      <a:noFill/>
                    </a:lnB>
                    <a:noFill/>
                  </a:tcPr>
                </a:tc>
                <a:extLst>
                  <a:ext uri="{0D108BD9-81ED-4DB2-BD59-A6C34878D82A}">
                    <a16:rowId xmlns:a16="http://schemas.microsoft.com/office/drawing/2014/main" val="2509711816"/>
                  </a:ext>
                </a:extLst>
              </a:tr>
              <a:tr h="388994">
                <a:tc>
                  <a:txBody>
                    <a:bodyPr/>
                    <a:lstStyle/>
                    <a:p>
                      <a:pPr algn="ctr" fontAlgn="b">
                        <a:buNone/>
                      </a:pPr>
                      <a:r>
                        <a:rPr lang="en-US" sz="8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rehabilitation or construction of up to 250,000 square feet of commercial or industrial job-producing space</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250,000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832220504"/>
                  </a:ext>
                </a:extLst>
              </a:tr>
              <a:tr h="222775">
                <a:tc>
                  <a:txBody>
                    <a:bodyPr/>
                    <a:lstStyle/>
                    <a:p>
                      <a:pPr algn="ctr" fontAlgn="b">
                        <a:buNone/>
                      </a:pPr>
                      <a:r>
                        <a:rPr lang="en-US" sz="8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Assess and/or remediate sites with the capacity to eventually host a total of at least 100 new or rehabilitated housing units</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noFill/>
                  </a:tcPr>
                </a:tc>
                <a:extLst>
                  <a:ext uri="{0D108BD9-81ED-4DB2-BD59-A6C34878D82A}">
                    <a16:rowId xmlns:a16="http://schemas.microsoft.com/office/drawing/2014/main" val="361699706"/>
                  </a:ext>
                </a:extLst>
              </a:tr>
              <a:tr h="222775">
                <a:tc>
                  <a:txBody>
                    <a:bodyPr/>
                    <a:lstStyle/>
                    <a:p>
                      <a:pPr algn="ctr" fontAlgn="b">
                        <a:buNone/>
                      </a:pPr>
                      <a:r>
                        <a:rPr lang="en-US" sz="800" b="1"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Assess and/or remediate sites with the capacity to eventually host a total of at least 100 new or rehabilitated housing units (approx. 100,000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99747607"/>
                  </a:ext>
                </a:extLst>
              </a:tr>
            </a:tbl>
          </a:graphicData>
        </a:graphic>
      </p:graphicFrame>
      <p:sp>
        <p:nvSpPr>
          <p:cNvPr id="3" name="TextBox 2">
            <a:extLst>
              <a:ext uri="{FF2B5EF4-FFF2-40B4-BE49-F238E27FC236}">
                <a16:creationId xmlns:a16="http://schemas.microsoft.com/office/drawing/2014/main" id="{9BA876E6-BA8E-6910-5D2E-FD846E7E46A9}"/>
              </a:ext>
            </a:extLst>
          </p:cNvPr>
          <p:cNvSpPr txBox="1"/>
          <p:nvPr/>
        </p:nvSpPr>
        <p:spPr>
          <a:xfrm>
            <a:off x="79143" y="6251712"/>
            <a:ext cx="11818374" cy="369332"/>
          </a:xfrm>
          <a:prstGeom prst="rect">
            <a:avLst/>
          </a:prstGeom>
          <a:noFill/>
        </p:spPr>
        <p:txBody>
          <a:bodyPr wrap="square" rtlCol="0">
            <a:spAutoFit/>
          </a:bodyPr>
          <a:lstStyle/>
          <a:p>
            <a:r>
              <a:rPr lang="en-US"/>
              <a:t>*</a:t>
            </a:r>
            <a:r>
              <a:rPr lang="en-US" sz="1200"/>
              <a:t>OneStop Brownfields projects do not have developers or end uses firmly established at the time of award unlike Rolling Round awards. Actual outcomes are not reportable at this time. </a:t>
            </a:r>
          </a:p>
        </p:txBody>
      </p:sp>
    </p:spTree>
    <p:extLst>
      <p:ext uri="{BB962C8B-B14F-4D97-AF65-F5344CB8AC3E}">
        <p14:creationId xmlns:p14="http://schemas.microsoft.com/office/powerpoint/2010/main" val="4239383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Brownfields Redevelopment Fund (Active Redevelopment)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260344"/>
            <a:ext cx="11051291" cy="1450199"/>
          </a:xfrm>
        </p:spPr>
        <p:txBody>
          <a:bodyPr vert="horz" lIns="0" tIns="0" rIns="0" bIns="0" rtlCol="0" anchor="t">
            <a:noAutofit/>
          </a:bodyPr>
          <a:lstStyle/>
          <a:p>
            <a:pPr marL="0" indent="0">
              <a:buNone/>
            </a:pPr>
            <a:r>
              <a:rPr lang="en-US" sz="1400" b="1">
                <a:ea typeface="+mn-lt"/>
                <a:cs typeface="+mn-lt"/>
              </a:rPr>
              <a:t>Program Description: </a:t>
            </a:r>
            <a:r>
              <a:rPr lang="en-US" sz="1400" b="0"/>
              <a:t>The Brownfields Redevelopment Fund helps to transform vacant, abandoned, or underutilized industrial or commercial properties, restoring them to productive use and increased assessment value.  In most cases, redevelopment of Brownfields sites is complicated by real or perceived environmental contamination and liability.  Projects currently funded outside of the One Stop for Growth application are projects with a committed developer, have a majority of their project funding secured, and are seeking time-sensitive access to capital to advance required environmental work for project commencement. These applications are accepted year-round on a rolling basis to meet developer needs. </a:t>
            </a:r>
          </a:p>
          <a:p>
            <a:pPr marL="0" indent="0">
              <a:buNone/>
            </a:pPr>
            <a:r>
              <a:rPr lang="en-US" sz="1400" b="1">
                <a:ea typeface="+mn-lt"/>
                <a:cs typeface="+mn-lt"/>
              </a:rPr>
              <a:t>Anticipated Program Budget: $20,000,000</a:t>
            </a:r>
            <a:endParaRPr lang="en-US" sz="1400" b="1">
              <a:highlight>
                <a:srgbClr val="FFFF00"/>
              </a:highlight>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endParaRPr lang="en-US" sz="1400" i="1">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5" name="Table 4">
            <a:extLst>
              <a:ext uri="{FF2B5EF4-FFF2-40B4-BE49-F238E27FC236}">
                <a16:creationId xmlns:a16="http://schemas.microsoft.com/office/drawing/2014/main" id="{704CA14C-B514-55EF-4531-94948BCD985D}"/>
              </a:ext>
            </a:extLst>
          </p:cNvPr>
          <p:cNvGraphicFramePr>
            <a:graphicFrameLocks noGrp="1"/>
          </p:cNvGraphicFramePr>
          <p:nvPr>
            <p:extLst>
              <p:ext uri="{D42A27DB-BD31-4B8C-83A1-F6EECF244321}">
                <p14:modId xmlns:p14="http://schemas.microsoft.com/office/powerpoint/2010/main" val="1846182908"/>
              </p:ext>
            </p:extLst>
          </p:nvPr>
        </p:nvGraphicFramePr>
        <p:xfrm>
          <a:off x="462685" y="2587623"/>
          <a:ext cx="11266630" cy="4106575"/>
        </p:xfrm>
        <a:graphic>
          <a:graphicData uri="http://schemas.openxmlformats.org/drawingml/2006/table">
            <a:tbl>
              <a:tblPr/>
              <a:tblGrid>
                <a:gridCol w="286440">
                  <a:extLst>
                    <a:ext uri="{9D8B030D-6E8A-4147-A177-3AD203B41FA5}">
                      <a16:colId xmlns:a16="http://schemas.microsoft.com/office/drawing/2014/main" val="65873319"/>
                    </a:ext>
                  </a:extLst>
                </a:gridCol>
                <a:gridCol w="2287989">
                  <a:extLst>
                    <a:ext uri="{9D8B030D-6E8A-4147-A177-3AD203B41FA5}">
                      <a16:colId xmlns:a16="http://schemas.microsoft.com/office/drawing/2014/main" val="1747620899"/>
                    </a:ext>
                  </a:extLst>
                </a:gridCol>
                <a:gridCol w="6866147">
                  <a:extLst>
                    <a:ext uri="{9D8B030D-6E8A-4147-A177-3AD203B41FA5}">
                      <a16:colId xmlns:a16="http://schemas.microsoft.com/office/drawing/2014/main" val="1818448232"/>
                    </a:ext>
                  </a:extLst>
                </a:gridCol>
                <a:gridCol w="954800">
                  <a:extLst>
                    <a:ext uri="{9D8B030D-6E8A-4147-A177-3AD203B41FA5}">
                      <a16:colId xmlns:a16="http://schemas.microsoft.com/office/drawing/2014/main" val="939812398"/>
                    </a:ext>
                  </a:extLst>
                </a:gridCol>
                <a:gridCol w="871254">
                  <a:extLst>
                    <a:ext uri="{9D8B030D-6E8A-4147-A177-3AD203B41FA5}">
                      <a16:colId xmlns:a16="http://schemas.microsoft.com/office/drawing/2014/main" val="3327049560"/>
                    </a:ext>
                  </a:extLst>
                </a:gridCol>
              </a:tblGrid>
              <a:tr h="196885">
                <a:tc>
                  <a:txBody>
                    <a:bodyPr/>
                    <a:lstStyle/>
                    <a:p>
                      <a:pPr algn="ctr" fontAlgn="b">
                        <a:buNone/>
                      </a:pPr>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2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2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extLst>
                  <a:ext uri="{0D108BD9-81ED-4DB2-BD59-A6C34878D82A}">
                    <a16:rowId xmlns:a16="http://schemas.microsoft.com/office/drawing/2014/main" val="8735622"/>
                  </a:ext>
                </a:extLst>
              </a:tr>
              <a:tr h="393770">
                <a:tc>
                  <a:txBody>
                    <a:bodyPr/>
                    <a:lstStyle/>
                    <a:p>
                      <a:pPr algn="ctr" fontAlgn="b">
                        <a:buNone/>
                      </a:pPr>
                      <a:r>
                        <a:rPr lang="en-US" sz="9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sites with the capacity to eventually host a total of at least 50 new housing units (approx. 50,000 square feet)</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690</a:t>
                      </a:r>
                    </a:p>
                  </a:txBody>
                  <a:tcPr marL="0" marR="0" marT="0" marB="0" anchor="b">
                    <a:lnL>
                      <a:noFill/>
                    </a:lnL>
                    <a:lnR>
                      <a:noFill/>
                    </a:lnR>
                    <a:lnT>
                      <a:noFill/>
                    </a:lnT>
                    <a:lnB>
                      <a:noFill/>
                    </a:lnB>
                    <a:noFill/>
                  </a:tcPr>
                </a:tc>
                <a:extLst>
                  <a:ext uri="{0D108BD9-81ED-4DB2-BD59-A6C34878D82A}">
                    <a16:rowId xmlns:a16="http://schemas.microsoft.com/office/drawing/2014/main" val="107663644"/>
                  </a:ext>
                </a:extLst>
              </a:tr>
              <a:tr h="393770">
                <a:tc>
                  <a:txBody>
                    <a:bodyPr/>
                    <a:lstStyle/>
                    <a:p>
                      <a:pPr algn="ctr" fontAlgn="b">
                        <a:buNone/>
                      </a:pPr>
                      <a:r>
                        <a:rPr lang="en-US" sz="9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sites with the capacity to eventually host a total of at least 50 new housing units (approx. 50,000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50,000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727,900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194099228"/>
                  </a:ext>
                </a:extLst>
              </a:tr>
              <a:tr h="590655">
                <a:tc>
                  <a:txBody>
                    <a:bodyPr/>
                    <a:lstStyle/>
                    <a:p>
                      <a:pPr algn="ctr" fontAlgn="b">
                        <a:buNone/>
                      </a:pPr>
                      <a:r>
                        <a:rPr lang="en-US" sz="9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5 sites with the capacity to host a total of at least 50 new jobs upon redevelopment. Reclaim 10 acres, allowing for the rehabilitation or construction of up to 250,000 square feet of commercial or industrial job-producing space (Sites: Sites and Acres; Buildings: Square Feet)</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5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noFill/>
                  </a:tcPr>
                </a:tc>
                <a:extLst>
                  <a:ext uri="{0D108BD9-81ED-4DB2-BD59-A6C34878D82A}">
                    <a16:rowId xmlns:a16="http://schemas.microsoft.com/office/drawing/2014/main" val="3994544089"/>
                  </a:ext>
                </a:extLst>
              </a:tr>
              <a:tr h="590655">
                <a:tc>
                  <a:txBody>
                    <a:bodyPr/>
                    <a:lstStyle/>
                    <a:p>
                      <a:pPr algn="ctr" fontAlgn="b">
                        <a:buNone/>
                      </a:pPr>
                      <a:r>
                        <a:rPr lang="en-US" sz="9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5 sites with the capacity to host a total of at least 50 new jobs upon redevelopment. Reclaim 10 acres, allowing for the rehabilitation or construction of up to 250,000 square feet of commercial or industrial job-producing space (Sites: Sites and Acres; Buildings: Square Feet)</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50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42.0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053792226"/>
                  </a:ext>
                </a:extLst>
              </a:tr>
              <a:tr h="590655">
                <a:tc>
                  <a:txBody>
                    <a:bodyPr/>
                    <a:lstStyle/>
                    <a:p>
                      <a:pPr algn="ctr" fontAlgn="b">
                        <a:buNone/>
                      </a:pPr>
                      <a:r>
                        <a:rPr lang="en-US" sz="9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5 sites with the capacity to host a total of at least 50 new jobs upon redevelopment. Reclaim 10 acres, allowing for the rehabilitation or construction of up to 250,000 square feet of commercial or industrial job-producing space (Sites: Sites and Acres; Buildings: Square Feet)</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10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15.3</a:t>
                      </a:r>
                    </a:p>
                  </a:txBody>
                  <a:tcPr marL="0" marR="0" marT="0" marB="0" anchor="b">
                    <a:lnL>
                      <a:noFill/>
                    </a:lnL>
                    <a:lnR>
                      <a:noFill/>
                    </a:lnR>
                    <a:lnT>
                      <a:noFill/>
                    </a:lnT>
                    <a:lnB>
                      <a:noFill/>
                    </a:lnB>
                    <a:noFill/>
                  </a:tcPr>
                </a:tc>
                <a:extLst>
                  <a:ext uri="{0D108BD9-81ED-4DB2-BD59-A6C34878D82A}">
                    <a16:rowId xmlns:a16="http://schemas.microsoft.com/office/drawing/2014/main" val="3017255806"/>
                  </a:ext>
                </a:extLst>
              </a:tr>
              <a:tr h="590655">
                <a:tc>
                  <a:txBody>
                    <a:bodyPr/>
                    <a:lstStyle/>
                    <a:p>
                      <a:pPr algn="ctr" fontAlgn="b">
                        <a:buNone/>
                      </a:pPr>
                      <a:r>
                        <a:rPr lang="en-US" sz="9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Job Creation and Blight Elimination</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Assess and/or remediate 5 sites with the capacity to host a total of at least 50 new jobs upon redevelopment. Reclaim 10 acres, allowing for the rehabilitation or construction of up to 250,000 square feet of commercial or industrial job-producing space (Sites: Sites and Acres; Buildings: Square Feet)</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250,000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269770548"/>
                  </a:ext>
                </a:extLst>
              </a:tr>
              <a:tr h="333619">
                <a:tc>
                  <a:txBody>
                    <a:bodyPr/>
                    <a:lstStyle/>
                    <a:p>
                      <a:pPr algn="ctr" fontAlgn="b">
                        <a:buNone/>
                      </a:pPr>
                      <a:r>
                        <a:rPr lang="en-US" sz="9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100 new or rehabilitated housing units (approx. 100,000 square feet)</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chemeClr val="tx1"/>
                          </a:solidFill>
                          <a:effectLst/>
                          <a:latin typeface="Calibri" panose="020F0502020204030204" pitchFamily="34" charset="0"/>
                        </a:rPr>
                        <a:t>690</a:t>
                      </a:r>
                    </a:p>
                  </a:txBody>
                  <a:tcPr marL="0" marR="0" marT="0" marB="0" anchor="b">
                    <a:lnL>
                      <a:noFill/>
                    </a:lnL>
                    <a:lnR>
                      <a:noFill/>
                    </a:lnR>
                    <a:lnT>
                      <a:noFill/>
                    </a:lnT>
                    <a:lnB>
                      <a:noFill/>
                    </a:lnB>
                    <a:noFill/>
                  </a:tcPr>
                </a:tc>
                <a:extLst>
                  <a:ext uri="{0D108BD9-81ED-4DB2-BD59-A6C34878D82A}">
                    <a16:rowId xmlns:a16="http://schemas.microsoft.com/office/drawing/2014/main" val="2790080086"/>
                  </a:ext>
                </a:extLst>
              </a:tr>
              <a:tr h="393770">
                <a:tc>
                  <a:txBody>
                    <a:bodyPr/>
                    <a:lstStyle/>
                    <a:p>
                      <a:pPr algn="ctr" fontAlgn="b">
                        <a:buNone/>
                      </a:pPr>
                      <a:r>
                        <a:rPr lang="en-US" sz="900" b="1"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Increase Housing Production</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100 new or rehabilitated housing units (approx. 100,000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100,000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chemeClr val="tx1"/>
                          </a:solidFill>
                          <a:effectLst/>
                          <a:latin typeface="Calibri" panose="020F0502020204030204" pitchFamily="34" charset="0"/>
                        </a:rPr>
                        <a:t>727,000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991825619"/>
                  </a:ext>
                </a:extLst>
              </a:tr>
            </a:tbl>
          </a:graphicData>
        </a:graphic>
      </p:graphicFrame>
    </p:spTree>
    <p:extLst>
      <p:ext uri="{BB962C8B-B14F-4D97-AF65-F5344CB8AC3E}">
        <p14:creationId xmlns:p14="http://schemas.microsoft.com/office/powerpoint/2010/main" val="849940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Collaborative Workspaces Grant Program (One Stop)</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711382"/>
          </a:xfrm>
        </p:spPr>
        <p:txBody>
          <a:bodyPr vert="horz" lIns="0" tIns="0" rIns="0" bIns="0" rtlCol="0" anchor="t">
            <a:noAutofit/>
          </a:bodyPr>
          <a:lstStyle/>
          <a:p>
            <a:pPr marL="0" marR="0" indent="0">
              <a:lnSpc>
                <a:spcPct val="107000"/>
              </a:lnSpc>
              <a:spcBef>
                <a:spcPts val="0"/>
              </a:spcBef>
              <a:spcAft>
                <a:spcPts val="0"/>
              </a:spcAft>
              <a:buNone/>
            </a:pPr>
            <a:r>
              <a:rPr lang="en-US" sz="1400" b="1">
                <a:ea typeface="+mn-lt"/>
                <a:cs typeface="+mn-lt"/>
              </a:rPr>
              <a:t>Program Description: </a:t>
            </a:r>
            <a:r>
              <a:rPr lang="en-US" sz="1400"/>
              <a:t>The Collaborative Workspace Program lowers the barriers to and accelerates the pace of new business formation, job creation, and entrepreneurial activity in communities by providing capital and supporting infrastructure that fuels community-based innovation and creativity. Eligible collaborative workspace applicants may apply for a Seed Grant of up to $15,000 for planning and feasibility activity and analysis or a Fit-Out Grant  of up to $100,000 for building and space improvements and equipment purchases.  Grants require a one-to-one match.  Examples of spaces include innovation centers, maker spaces, shared artist spaces, collaborative kitchens, and co-working spaces.  </a:t>
            </a:r>
          </a:p>
          <a:p>
            <a:pPr marL="0" indent="0">
              <a:buNone/>
            </a:pPr>
            <a:r>
              <a:rPr lang="en-US" sz="1400" b="1">
                <a:ea typeface="+mn-lt"/>
                <a:cs typeface="+mn-lt"/>
              </a:rPr>
              <a:t>Anticipated Program Budget: $1,150,549</a:t>
            </a:r>
          </a:p>
          <a:p>
            <a:pPr marL="0" indent="0">
              <a:buNone/>
            </a:pPr>
            <a:endParaRPr lang="en-US" sz="1400" b="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pPr marL="0" indent="0">
              <a:buNone/>
            </a:pPr>
            <a:endParaRPr lang="en-US" sz="1400" i="1">
              <a:ea typeface="+mn-lt"/>
              <a:cs typeface="+mn-lt"/>
            </a:endParaRPr>
          </a:p>
          <a:p>
            <a:endParaRPr lang="en-US" sz="1400" i="1">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6" name="Table 5">
            <a:extLst>
              <a:ext uri="{FF2B5EF4-FFF2-40B4-BE49-F238E27FC236}">
                <a16:creationId xmlns:a16="http://schemas.microsoft.com/office/drawing/2014/main" id="{B4893FF3-469D-78B1-0349-F6BDD5469750}"/>
              </a:ext>
            </a:extLst>
          </p:cNvPr>
          <p:cNvGraphicFramePr>
            <a:graphicFrameLocks noGrp="1"/>
          </p:cNvGraphicFramePr>
          <p:nvPr>
            <p:extLst>
              <p:ext uri="{D42A27DB-BD31-4B8C-83A1-F6EECF244321}">
                <p14:modId xmlns:p14="http://schemas.microsoft.com/office/powerpoint/2010/main" val="1824691744"/>
              </p:ext>
            </p:extLst>
          </p:nvPr>
        </p:nvGraphicFramePr>
        <p:xfrm>
          <a:off x="650441" y="3081432"/>
          <a:ext cx="10675777" cy="3170280"/>
        </p:xfrm>
        <a:graphic>
          <a:graphicData uri="http://schemas.openxmlformats.org/drawingml/2006/table">
            <a:tbl>
              <a:tblPr/>
              <a:tblGrid>
                <a:gridCol w="222993">
                  <a:extLst>
                    <a:ext uri="{9D8B030D-6E8A-4147-A177-3AD203B41FA5}">
                      <a16:colId xmlns:a16="http://schemas.microsoft.com/office/drawing/2014/main" val="2496306777"/>
                    </a:ext>
                  </a:extLst>
                </a:gridCol>
                <a:gridCol w="2011616">
                  <a:extLst>
                    <a:ext uri="{9D8B030D-6E8A-4147-A177-3AD203B41FA5}">
                      <a16:colId xmlns:a16="http://schemas.microsoft.com/office/drawing/2014/main" val="1169316411"/>
                    </a:ext>
                  </a:extLst>
                </a:gridCol>
                <a:gridCol w="4975489">
                  <a:extLst>
                    <a:ext uri="{9D8B030D-6E8A-4147-A177-3AD203B41FA5}">
                      <a16:colId xmlns:a16="http://schemas.microsoft.com/office/drawing/2014/main" val="14815240"/>
                    </a:ext>
                  </a:extLst>
                </a:gridCol>
                <a:gridCol w="743309">
                  <a:extLst>
                    <a:ext uri="{9D8B030D-6E8A-4147-A177-3AD203B41FA5}">
                      <a16:colId xmlns:a16="http://schemas.microsoft.com/office/drawing/2014/main" val="2553985319"/>
                    </a:ext>
                  </a:extLst>
                </a:gridCol>
                <a:gridCol w="678270">
                  <a:extLst>
                    <a:ext uri="{9D8B030D-6E8A-4147-A177-3AD203B41FA5}">
                      <a16:colId xmlns:a16="http://schemas.microsoft.com/office/drawing/2014/main" val="1978288891"/>
                    </a:ext>
                  </a:extLst>
                </a:gridCol>
                <a:gridCol w="2044100">
                  <a:extLst>
                    <a:ext uri="{9D8B030D-6E8A-4147-A177-3AD203B41FA5}">
                      <a16:colId xmlns:a16="http://schemas.microsoft.com/office/drawing/2014/main" val="1472598087"/>
                    </a:ext>
                  </a:extLst>
                </a:gridCol>
              </a:tblGrid>
              <a:tr h="299544">
                <a:tc>
                  <a:txBody>
                    <a:bodyPr/>
                    <a:lstStyle/>
                    <a:p>
                      <a:pPr algn="ctr" fontAlgn="b">
                        <a:buNone/>
                      </a:pPr>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Comments</a:t>
                      </a:r>
                    </a:p>
                  </a:txBody>
                  <a:tcPr marL="65894" marR="0" marT="0" marB="0" anchor="b">
                    <a:lnL>
                      <a:noFill/>
                    </a:lnL>
                    <a:lnR>
                      <a:noFill/>
                    </a:lnR>
                    <a:lnT>
                      <a:noFill/>
                    </a:lnT>
                    <a:lnB>
                      <a:noFill/>
                    </a:lnB>
                    <a:noFill/>
                  </a:tcPr>
                </a:tc>
                <a:extLst>
                  <a:ext uri="{0D108BD9-81ED-4DB2-BD59-A6C34878D82A}">
                    <a16:rowId xmlns:a16="http://schemas.microsoft.com/office/drawing/2014/main" val="2005032893"/>
                  </a:ext>
                </a:extLst>
              </a:tr>
              <a:tr h="554230">
                <a:tc>
                  <a:txBody>
                    <a:bodyPr/>
                    <a:lstStyle/>
                    <a:p>
                      <a:pPr algn="ctr" fontAlgn="b">
                        <a:buNone/>
                      </a:pPr>
                      <a:r>
                        <a:rPr lang="en-US" sz="8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Increase Membership and Space</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Increase Membership levels (Infrastructure: User Growth) and developed or expanded square footage (Buildings: Square Feet) of Collaborative Workspaces funded by the program by 5% (40 new members and 40,000 square feet)</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noFill/>
                  </a:tcPr>
                </a:tc>
                <a:tc>
                  <a:txBody>
                    <a:bodyPr/>
                    <a:lstStyle/>
                    <a:p>
                      <a:pPr algn="ctr" fontAlgn="b">
                        <a:buNone/>
                      </a:pPr>
                      <a:r>
                        <a:rPr lang="en-US" sz="1400" b="0" i="0" u="none" strike="noStrike">
                          <a:solidFill>
                            <a:schemeClr val="tx1"/>
                          </a:solidFill>
                          <a:effectLst/>
                          <a:latin typeface="Calibri" panose="020F0502020204030204" pitchFamily="34" charset="0"/>
                        </a:rPr>
                        <a:t>50</a:t>
                      </a:r>
                    </a:p>
                  </a:txBody>
                  <a:tcPr marL="0" marR="0" marT="0" marB="0" anchor="b">
                    <a:lnL>
                      <a:noFill/>
                    </a:lnL>
                    <a:lnR>
                      <a:noFill/>
                    </a:lnR>
                    <a:lnT>
                      <a:noFill/>
                    </a:lnT>
                    <a:lnB>
                      <a:noFill/>
                    </a:lnB>
                    <a:noFill/>
                  </a:tcPr>
                </a:tc>
                <a:tc>
                  <a:txBody>
                    <a:bodyPr/>
                    <a:lstStyle/>
                    <a:p>
                      <a:pPr algn="l" fontAlgn="b">
                        <a:buNone/>
                      </a:pPr>
                      <a:r>
                        <a:rPr lang="en-US" sz="1400" b="0" i="0" u="none" strike="noStrike">
                          <a:solidFill>
                            <a:schemeClr val="tx1"/>
                          </a:solidFill>
                          <a:effectLst/>
                          <a:latin typeface="Calibri" panose="020F0502020204030204" pitchFamily="34" charset="0"/>
                        </a:rPr>
                        <a:t>Estimates pending Annual Survey</a:t>
                      </a:r>
                    </a:p>
                  </a:txBody>
                  <a:tcPr marL="0" marR="0" marT="0" marB="0" anchor="b">
                    <a:lnL>
                      <a:noFill/>
                    </a:lnL>
                    <a:lnR>
                      <a:noFill/>
                    </a:lnR>
                    <a:lnT>
                      <a:noFill/>
                    </a:lnT>
                    <a:lnB>
                      <a:noFill/>
                    </a:lnB>
                    <a:noFill/>
                  </a:tcPr>
                </a:tc>
                <a:extLst>
                  <a:ext uri="{0D108BD9-81ED-4DB2-BD59-A6C34878D82A}">
                    <a16:rowId xmlns:a16="http://schemas.microsoft.com/office/drawing/2014/main" val="3804699863"/>
                  </a:ext>
                </a:extLst>
              </a:tr>
              <a:tr h="554230">
                <a:tc>
                  <a:txBody>
                    <a:bodyPr/>
                    <a:lstStyle/>
                    <a:p>
                      <a:pPr algn="ctr" fontAlgn="b">
                        <a:buNone/>
                      </a:pPr>
                      <a:r>
                        <a:rPr lang="en-US" sz="8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Increase Membership and Space</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Increase Membership levels (Infrastructure: User Growth) and developed or expanded square footage (Buildings: Square Feet) of Collaborative Workspaces funded by the program by 5% (40 new members and 40,000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40,000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chemeClr val="tx1"/>
                          </a:solidFill>
                          <a:effectLst/>
                          <a:latin typeface="Calibri" panose="020F0502020204030204" pitchFamily="34" charset="0"/>
                        </a:rPr>
                        <a:t>11,000</a:t>
                      </a:r>
                    </a:p>
                  </a:txBody>
                  <a:tcPr marL="0" marR="0" marT="0" marB="0" anchor="b">
                    <a:lnL>
                      <a:noFill/>
                    </a:lnL>
                    <a:lnR>
                      <a:noFill/>
                    </a:lnR>
                    <a:lnT>
                      <a:noFill/>
                    </a:lnT>
                    <a:lnB>
                      <a:noFill/>
                    </a:lnB>
                    <a:solidFill>
                      <a:srgbClr val="F2F2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Calibri" panose="020F0502020204030204" pitchFamily="34" charset="0"/>
                        </a:rPr>
                        <a:t>Estimates pending Annual Survey</a:t>
                      </a:r>
                    </a:p>
                    <a:p>
                      <a:pPr algn="l" fontAlgn="b">
                        <a:buNone/>
                      </a:pPr>
                      <a:endParaRPr lang="en-US" sz="14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521082109"/>
                  </a:ext>
                </a:extLst>
              </a:tr>
              <a:tr h="1163856">
                <a:tc>
                  <a:txBody>
                    <a:bodyPr/>
                    <a:lstStyle/>
                    <a:p>
                      <a:pPr algn="ctr" fontAlgn="b">
                        <a:buNone/>
                      </a:pPr>
                      <a:r>
                        <a:rPr lang="en-US" sz="8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Accelerate Business Formation</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Annual Survey results from Collaborative Workspaces will show an increase in community collaborations and small business retention and/or starts (Businesses: Created and Retained) from at least 20 of the active spaces</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20 </a:t>
                      </a:r>
                    </a:p>
                  </a:txBody>
                  <a:tcPr marL="0" marR="0" marT="0" marB="0" anchor="b">
                    <a:lnL>
                      <a:noFill/>
                    </a:lnL>
                    <a:lnR>
                      <a:noFill/>
                    </a:lnR>
                    <a:lnT>
                      <a:noFill/>
                    </a:lnT>
                    <a:lnB>
                      <a:noFill/>
                    </a:lnB>
                    <a:noFill/>
                  </a:tcPr>
                </a:tc>
                <a:tc>
                  <a:txBody>
                    <a:bodyPr/>
                    <a:lstStyle/>
                    <a:p>
                      <a:pPr algn="ctr" fontAlgn="b">
                        <a:buNone/>
                      </a:pPr>
                      <a:r>
                        <a:rPr lang="en-US" sz="1400" b="0" i="0" u="none" strike="noStrike">
                          <a:solidFill>
                            <a:schemeClr val="tx1"/>
                          </a:solidFill>
                          <a:effectLst/>
                          <a:latin typeface="Calibri" panose="020F0502020204030204" pitchFamily="34" charset="0"/>
                        </a:rPr>
                        <a:t>0</a:t>
                      </a:r>
                    </a:p>
                  </a:txBody>
                  <a:tcPr marL="0" marR="0" marT="0" marB="0" anchor="b">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Calibri" panose="020F0502020204030204" pitchFamily="34" charset="0"/>
                        </a:rPr>
                        <a:t>Estimates pending Annual Survey</a:t>
                      </a:r>
                    </a:p>
                    <a:p>
                      <a:pPr algn="l" fontAlgn="b">
                        <a:buNone/>
                      </a:pPr>
                      <a:endParaRPr lang="en-US" sz="14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327576011"/>
                  </a:ext>
                </a:extLst>
              </a:tr>
            </a:tbl>
          </a:graphicData>
        </a:graphic>
      </p:graphicFrame>
    </p:spTree>
    <p:extLst>
      <p:ext uri="{BB962C8B-B14F-4D97-AF65-F5344CB8AC3E}">
        <p14:creationId xmlns:p14="http://schemas.microsoft.com/office/powerpoint/2010/main" val="2259722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Transformative Development Initiative – Fellows</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903308"/>
          </a:xfrm>
        </p:spPr>
        <p:txBody>
          <a:bodyPr vert="horz" lIns="0" tIns="0" rIns="0" bIns="0" rtlCol="0" anchor="t">
            <a:noAutofit/>
          </a:bodyPr>
          <a:lstStyle/>
          <a:p>
            <a:pPr marL="0" indent="0">
              <a:buNone/>
            </a:pPr>
            <a:r>
              <a:rPr lang="en-US" sz="1400" b="1">
                <a:latin typeface="Calibri" panose="020F0502020204030204" pitchFamily="34" charset="0"/>
                <a:ea typeface="+mn-lt"/>
                <a:cs typeface="Calibri" panose="020F0502020204030204" pitchFamily="34" charset="0"/>
              </a:rPr>
              <a:t>Program Description: </a:t>
            </a:r>
            <a:r>
              <a:rPr lang="en-US" sz="1400">
                <a:latin typeface="Calibri" panose="020F0502020204030204" pitchFamily="34" charset="0"/>
                <a:ea typeface="+mn-lt"/>
                <a:cs typeface="Calibri" panose="020F0502020204030204" pitchFamily="34" charset="0"/>
              </a:rPr>
              <a:t>Fellows are the direct partnership support staff component of TDI – each TDI District is staffed by a TDI Fellow, who works full-time in the district for 3+ years to help build and expand the partnership, guide the completion of the work plan, and lead new projects and programs. </a:t>
            </a:r>
            <a:endParaRPr lang="en-US" sz="1400">
              <a:latin typeface="Calibri" panose="020F0502020204030204" pitchFamily="34" charset="0"/>
              <a:cs typeface="Calibri" panose="020F0502020204030204" pitchFamily="34" charset="0"/>
            </a:endParaRPr>
          </a:p>
          <a:p>
            <a:pPr marL="0" indent="0">
              <a:buNone/>
            </a:pPr>
            <a:r>
              <a:rPr lang="en-US" sz="1400" b="1">
                <a:latin typeface="Calibri" panose="020F0502020204030204" pitchFamily="34" charset="0"/>
                <a:ea typeface="+mn-lt"/>
                <a:cs typeface="Calibri" panose="020F0502020204030204" pitchFamily="34" charset="0"/>
              </a:rPr>
              <a:t>Anticipated Program Budget: $250,000</a:t>
            </a:r>
            <a:endParaRPr lang="en-US" sz="1400">
              <a:latin typeface="Calibri" panose="020F0502020204030204" pitchFamily="34" charset="0"/>
              <a:ea typeface="+mn-lt"/>
              <a:cs typeface="Calibri" panose="020F0502020204030204" pitchFamily="34" charset="0"/>
            </a:endParaRPr>
          </a:p>
          <a:p>
            <a:pPr marL="0" indent="0">
              <a:buNone/>
            </a:pPr>
            <a:endParaRPr lang="en-US" sz="1400">
              <a:solidFill>
                <a:schemeClr val="accent6">
                  <a:lumMod val="75000"/>
                </a:schemeClr>
              </a:solidFill>
              <a:latin typeface="Calibri" panose="020F0502020204030204" pitchFamily="34" charset="0"/>
              <a:ea typeface="+mn-lt"/>
              <a:cs typeface="Calibri" panose="020F0502020204030204" pitchFamily="34" charset="0"/>
            </a:endParaRPr>
          </a:p>
          <a:p>
            <a:pPr marL="0" indent="0">
              <a:buNone/>
            </a:pPr>
            <a:endParaRPr lang="en-US" sz="1400">
              <a:latin typeface="Calibri" panose="020F0502020204030204" pitchFamily="34" charset="0"/>
              <a:ea typeface="+mn-lt"/>
              <a:cs typeface="Calibri" panose="020F0502020204030204" pitchFamily="34" charset="0"/>
            </a:endParaRPr>
          </a:p>
          <a:p>
            <a:pPr marL="0" indent="0">
              <a:buNone/>
            </a:pPr>
            <a:endParaRPr lang="en-US" sz="1400" i="1">
              <a:latin typeface="Calibri" panose="020F0502020204030204" pitchFamily="34" charset="0"/>
              <a:ea typeface="+mn-lt"/>
              <a:cs typeface="Calibri" panose="020F0502020204030204" pitchFamily="34" charset="0"/>
            </a:endParaRPr>
          </a:p>
          <a:p>
            <a:pPr marL="0" indent="0">
              <a:buNone/>
            </a:pPr>
            <a:endParaRPr lang="en-US" sz="1400" i="1">
              <a:latin typeface="Calibri" panose="020F0502020204030204" pitchFamily="34" charset="0"/>
              <a:ea typeface="+mn-lt"/>
              <a:cs typeface="Calibri" panose="020F0502020204030204" pitchFamily="34" charset="0"/>
            </a:endParaRPr>
          </a:p>
          <a:p>
            <a:pPr marL="0" indent="0">
              <a:buNone/>
            </a:pPr>
            <a:endParaRPr lang="en-US" sz="1400" i="1">
              <a:latin typeface="Calibri" panose="020F0502020204030204" pitchFamily="34" charset="0"/>
              <a:ea typeface="+mn-lt"/>
              <a:cs typeface="Calibri" panose="020F0502020204030204" pitchFamily="34" charset="0"/>
            </a:endParaRPr>
          </a:p>
          <a:p>
            <a:pPr marL="0" indent="0">
              <a:buNone/>
            </a:pPr>
            <a:endParaRPr lang="en-US" sz="1400" i="1">
              <a:latin typeface="Calibri" panose="020F0502020204030204" pitchFamily="34" charset="0"/>
              <a:ea typeface="+mn-lt"/>
              <a:cs typeface="Calibri" panose="020F0502020204030204" pitchFamily="34" charset="0"/>
            </a:endParaRPr>
          </a:p>
          <a:p>
            <a:endParaRPr lang="en-US" sz="1400" i="1">
              <a:latin typeface="Calibri" panose="020F0502020204030204" pitchFamily="34" charset="0"/>
              <a:cs typeface="Calibri" panose="020F0502020204030204" pitchFamily="34" charset="0"/>
            </a:endParaRPr>
          </a:p>
          <a:p>
            <a:pPr>
              <a:buNone/>
            </a:pPr>
            <a:endParaRPr lang="en-US" sz="1400" b="1">
              <a:latin typeface="Calibri" panose="020F0502020204030204" pitchFamily="34" charset="0"/>
              <a:cs typeface="Calibri" panose="020F0502020204030204" pitchFamily="34" charset="0"/>
            </a:endParaRPr>
          </a:p>
          <a:p>
            <a:pPr marL="0" indent="0">
              <a:buNone/>
            </a:pPr>
            <a:endParaRPr lang="en-US" sz="1400" b="1">
              <a:latin typeface="Calibri" panose="020F0502020204030204" pitchFamily="34" charset="0"/>
              <a:cs typeface="Calibri" panose="020F0502020204030204" pitchFamily="34" charset="0"/>
            </a:endParaRPr>
          </a:p>
          <a:p>
            <a:pPr lvl="1"/>
            <a:endParaRPr lang="en-US">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A4A6625C-45BC-B97F-A809-2FE261B7527D}"/>
              </a:ext>
            </a:extLst>
          </p:cNvPr>
          <p:cNvGraphicFramePr>
            <a:graphicFrameLocks noGrp="1"/>
          </p:cNvGraphicFramePr>
          <p:nvPr>
            <p:extLst>
              <p:ext uri="{D42A27DB-BD31-4B8C-83A1-F6EECF244321}">
                <p14:modId xmlns:p14="http://schemas.microsoft.com/office/powerpoint/2010/main" val="3056414004"/>
              </p:ext>
            </p:extLst>
          </p:nvPr>
        </p:nvGraphicFramePr>
        <p:xfrm>
          <a:off x="572386" y="2257292"/>
          <a:ext cx="10515600" cy="4480560"/>
        </p:xfrm>
        <a:graphic>
          <a:graphicData uri="http://schemas.openxmlformats.org/drawingml/2006/table">
            <a:tbl>
              <a:tblPr/>
              <a:tblGrid>
                <a:gridCol w="257788">
                  <a:extLst>
                    <a:ext uri="{9D8B030D-6E8A-4147-A177-3AD203B41FA5}">
                      <a16:colId xmlns:a16="http://schemas.microsoft.com/office/drawing/2014/main" val="3066081706"/>
                    </a:ext>
                  </a:extLst>
                </a:gridCol>
                <a:gridCol w="2210738">
                  <a:extLst>
                    <a:ext uri="{9D8B030D-6E8A-4147-A177-3AD203B41FA5}">
                      <a16:colId xmlns:a16="http://schemas.microsoft.com/office/drawing/2014/main" val="4049215491"/>
                    </a:ext>
                  </a:extLst>
                </a:gridCol>
                <a:gridCol w="6403676">
                  <a:extLst>
                    <a:ext uri="{9D8B030D-6E8A-4147-A177-3AD203B41FA5}">
                      <a16:colId xmlns:a16="http://schemas.microsoft.com/office/drawing/2014/main" val="121501993"/>
                    </a:ext>
                  </a:extLst>
                </a:gridCol>
                <a:gridCol w="859293">
                  <a:extLst>
                    <a:ext uri="{9D8B030D-6E8A-4147-A177-3AD203B41FA5}">
                      <a16:colId xmlns:a16="http://schemas.microsoft.com/office/drawing/2014/main" val="2924847918"/>
                    </a:ext>
                  </a:extLst>
                </a:gridCol>
                <a:gridCol w="784105">
                  <a:extLst>
                    <a:ext uri="{9D8B030D-6E8A-4147-A177-3AD203B41FA5}">
                      <a16:colId xmlns:a16="http://schemas.microsoft.com/office/drawing/2014/main" val="1775431073"/>
                    </a:ext>
                  </a:extLst>
                </a:gridCol>
              </a:tblGrid>
              <a:tr h="154673">
                <a:tc>
                  <a:txBody>
                    <a:bodyPr/>
                    <a:lstStyle/>
                    <a:p>
                      <a:pPr algn="ctr" fontAlgn="b">
                        <a:buNone/>
                      </a:pPr>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05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05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05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05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extLst>
                  <a:ext uri="{0D108BD9-81ED-4DB2-BD59-A6C34878D82A}">
                    <a16:rowId xmlns:a16="http://schemas.microsoft.com/office/drawing/2014/main" val="2731326965"/>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Influence Investments</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Fellows will influence or assist at least $20 million in new in-progress or completed public and private investments into TDI District programs and projects, and help support, promote, and help grow at least 20 businesses (Businesses).</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noFill/>
                  </a:tcPr>
                </a:tc>
                <a:extLst>
                  <a:ext uri="{0D108BD9-81ED-4DB2-BD59-A6C34878D82A}">
                    <a16:rowId xmlns:a16="http://schemas.microsoft.com/office/drawing/2014/main" val="1306023665"/>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Activate Sites</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In each district, TDI Fellows will engage in activating or redeveloping at least two (2) central, highly visible sites that were inactive with commercial activity prior to the start of their work,</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2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948579255"/>
                  </a:ext>
                </a:extLst>
              </a:tr>
              <a:tr h="169173">
                <a:tc>
                  <a:txBody>
                    <a:bodyPr/>
                    <a:lstStyle/>
                    <a:p>
                      <a:pPr algn="ctr" fontAlgn="b">
                        <a:buNone/>
                      </a:pPr>
                      <a:r>
                        <a:rPr lang="en-US" sz="9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Activate Sites</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In each district, TDI Fellows will engage in referrals of at least five (5) additional sites.</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                            5 </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extLst>
                  <a:ext uri="{0D108BD9-81ED-4DB2-BD59-A6C34878D82A}">
                    <a16:rowId xmlns:a16="http://schemas.microsoft.com/office/drawing/2014/main" val="2951761779"/>
                  </a:ext>
                </a:extLst>
              </a:tr>
              <a:tr h="169173">
                <a:tc>
                  <a:txBody>
                    <a:bodyPr/>
                    <a:lstStyle/>
                    <a:p>
                      <a:pPr algn="ctr" fontAlgn="b">
                        <a:buNone/>
                      </a:pPr>
                      <a:r>
                        <a:rPr lang="en-US" sz="9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Convert Storefronts</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Through TDI Equity Investments, make possible 15 business expansions</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15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479096445"/>
                  </a:ext>
                </a:extLst>
              </a:tr>
              <a:tr h="169173">
                <a:tc>
                  <a:txBody>
                    <a:bodyPr/>
                    <a:lstStyle/>
                    <a:p>
                      <a:pPr algn="ctr" fontAlgn="b">
                        <a:buNone/>
                      </a:pPr>
                      <a:r>
                        <a:rPr lang="en-US" sz="9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Convert Storefronts</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Through TDI Equity Investments, improvements and create space for 15 new businesses.</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                          15 </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noFill/>
                  </a:tcPr>
                </a:tc>
                <a:extLst>
                  <a:ext uri="{0D108BD9-81ED-4DB2-BD59-A6C34878D82A}">
                    <a16:rowId xmlns:a16="http://schemas.microsoft.com/office/drawing/2014/main" val="2974656724"/>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Leverage Investments</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Leverage first-in seed money for investments in 20 sites that create approximately 40,000 square feet of new active, first floor uses in previously vacant space in TDI Districts.</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20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440564291"/>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Leverage Investments</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Leverage first-in seed money for investments in 20 sites that create approximately 40,000 square feet of new active, first floor uses in previously vacant space in TDI Districts.</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                  40,000 </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26,500</a:t>
                      </a:r>
                    </a:p>
                  </a:txBody>
                  <a:tcPr marL="0" marR="0" marT="0" marB="0" anchor="b">
                    <a:lnL>
                      <a:noFill/>
                    </a:lnL>
                    <a:lnR>
                      <a:noFill/>
                    </a:lnR>
                    <a:lnT>
                      <a:noFill/>
                    </a:lnT>
                    <a:lnB>
                      <a:noFill/>
                    </a:lnB>
                    <a:noFill/>
                  </a:tcPr>
                </a:tc>
                <a:extLst>
                  <a:ext uri="{0D108BD9-81ED-4DB2-BD59-A6C34878D82A}">
                    <a16:rowId xmlns:a16="http://schemas.microsoft.com/office/drawing/2014/main" val="2164502620"/>
                  </a:ext>
                </a:extLst>
              </a:tr>
              <a:tr h="169173">
                <a:tc>
                  <a:txBody>
                    <a:bodyPr/>
                    <a:lstStyle/>
                    <a:p>
                      <a:pPr algn="ctr" fontAlgn="b">
                        <a:buNone/>
                      </a:pPr>
                      <a:r>
                        <a:rPr lang="en-US" sz="900" b="1"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Business Expansion and Promotion</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Funding for 60 businesses in TDI Districts to open, expand, or significantly improve promotion, marketing, and visibility.</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60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22</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842983184"/>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Improve Small Business Support Infrastructure</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Support at least 1 new or growing locally led small business support infrastructure program with sustainability potential in all 13 TDI Districts facilitated by the TDI Partnership (at least 13 total small businesses).</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                            1 </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extLst>
                  <a:ext uri="{0D108BD9-81ED-4DB2-BD59-A6C34878D82A}">
                    <a16:rowId xmlns:a16="http://schemas.microsoft.com/office/drawing/2014/main" val="636640554"/>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Improve Small Business Support Infrastructure</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Support at least 1 new or growing locally led small business support infrastructure program with sustainability potential in all 13 TDI Districts facilitated by the TDI Partnership (at least 13 total small businesses).</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13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242268591"/>
                  </a:ext>
                </a:extLst>
              </a:tr>
              <a:tr h="283567">
                <a:tc>
                  <a:txBody>
                    <a:bodyPr/>
                    <a:lstStyle/>
                    <a:p>
                      <a:pPr algn="ctr" fontAlgn="b">
                        <a:buNone/>
                      </a:pPr>
                      <a:r>
                        <a:rPr lang="en-US" sz="900" b="1"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Deploy Technical Assistance</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Complete technical assistance work that will lead to redevelopment and reinvestment outcomes in 55 businesses from the TDI districts. </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                          55 </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57</a:t>
                      </a:r>
                    </a:p>
                  </a:txBody>
                  <a:tcPr marL="0" marR="0" marT="0" marB="0" anchor="b">
                    <a:lnL>
                      <a:noFill/>
                    </a:lnL>
                    <a:lnR>
                      <a:noFill/>
                    </a:lnR>
                    <a:lnT>
                      <a:noFill/>
                    </a:lnT>
                    <a:lnB>
                      <a:noFill/>
                    </a:lnB>
                    <a:noFill/>
                  </a:tcPr>
                </a:tc>
                <a:extLst>
                  <a:ext uri="{0D108BD9-81ED-4DB2-BD59-A6C34878D82A}">
                    <a16:rowId xmlns:a16="http://schemas.microsoft.com/office/drawing/2014/main" val="3019109456"/>
                  </a:ext>
                </a:extLst>
              </a:tr>
              <a:tr h="169173">
                <a:tc>
                  <a:txBody>
                    <a:bodyPr/>
                    <a:lstStyle/>
                    <a:p>
                      <a:pPr algn="ctr" fontAlgn="b">
                        <a:buNone/>
                      </a:pPr>
                      <a:r>
                        <a:rPr lang="en-US" sz="900" b="1"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Investment in Creative Businesses</a:t>
                      </a:r>
                    </a:p>
                  </a:txBody>
                  <a:tcPr marL="0" marR="0" marT="0" marB="0" anchor="b">
                    <a:lnL>
                      <a:noFill/>
                    </a:lnL>
                    <a:lnR>
                      <a:noFill/>
                    </a:lnR>
                    <a:lnT>
                      <a:noFill/>
                    </a:lnT>
                    <a:lnB>
                      <a:noFill/>
                    </a:lnB>
                    <a:solidFill>
                      <a:srgbClr val="F2F2F2"/>
                    </a:solidFill>
                  </a:tcPr>
                </a:tc>
                <a:tc>
                  <a:txBody>
                    <a:bodyPr/>
                    <a:lstStyle/>
                    <a:p>
                      <a:pPr algn="l" fontAlgn="b">
                        <a:buNone/>
                      </a:pPr>
                      <a:r>
                        <a:rPr lang="en-US" sz="1050" b="0" i="0" u="none" strike="noStrike">
                          <a:solidFill>
                            <a:srgbClr val="000000"/>
                          </a:solidFill>
                          <a:effectLst/>
                          <a:latin typeface="Calibri" panose="020F0502020204030204" pitchFamily="34" charset="0"/>
                        </a:rPr>
                        <a:t>Provide significant, flexible support to eight (8) high-impact creative or artistic businesses through this funding.</a:t>
                      </a:r>
                    </a:p>
                  </a:txBody>
                  <a:tcPr marL="0" marR="0" marT="0" marB="0" anchor="b">
                    <a:lnL>
                      <a:noFill/>
                    </a:lnL>
                    <a:lnR>
                      <a:noFill/>
                    </a:lnR>
                    <a:lnT>
                      <a:noFill/>
                    </a:lnT>
                    <a:lnB>
                      <a:noFill/>
                    </a:lnB>
                    <a:solidFill>
                      <a:srgbClr val="F2F2F2"/>
                    </a:solidFill>
                  </a:tcPr>
                </a:tc>
                <a:tc>
                  <a:txBody>
                    <a:bodyPr/>
                    <a:lstStyle/>
                    <a:p>
                      <a:pPr algn="r" fontAlgn="b">
                        <a:buNone/>
                      </a:pPr>
                      <a:r>
                        <a:rPr lang="en-US" sz="1050" b="0" i="0" u="none" strike="noStrike">
                          <a:solidFill>
                            <a:srgbClr val="000000"/>
                          </a:solidFill>
                          <a:effectLst/>
                          <a:latin typeface="Calibri" panose="020F0502020204030204" pitchFamily="34" charset="0"/>
                        </a:rPr>
                        <a:t>                            8 </a:t>
                      </a:r>
                    </a:p>
                  </a:txBody>
                  <a:tcPr marL="0" marR="0" marT="0" marB="0" anchor="b">
                    <a:lnL>
                      <a:noFill/>
                    </a:lnL>
                    <a:lnR>
                      <a:noFill/>
                    </a:lnR>
                    <a:lnT>
                      <a:noFill/>
                    </a:lnT>
                    <a:lnB>
                      <a:noFill/>
                    </a:lnB>
                    <a:solidFill>
                      <a:srgbClr val="F2F2F2"/>
                    </a:solidFill>
                  </a:tcPr>
                </a:tc>
                <a:tc>
                  <a:txBody>
                    <a:bodyPr/>
                    <a:lstStyle/>
                    <a:p>
                      <a:pPr algn="ctr" fontAlgn="b">
                        <a:buNone/>
                      </a:pPr>
                      <a:r>
                        <a:rPr lang="en-US" sz="105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036998999"/>
                  </a:ext>
                </a:extLst>
              </a:tr>
              <a:tr h="425350">
                <a:tc>
                  <a:txBody>
                    <a:bodyPr/>
                    <a:lstStyle/>
                    <a:p>
                      <a:pPr algn="ctr" fontAlgn="b">
                        <a:buNone/>
                      </a:pPr>
                      <a:r>
                        <a:rPr lang="en-US" sz="900" b="1"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Development of Cultural Industry</a:t>
                      </a:r>
                    </a:p>
                  </a:txBody>
                  <a:tcPr marL="0" marR="0" marT="0" marB="0" anchor="b">
                    <a:lnL>
                      <a:noFill/>
                    </a:lnL>
                    <a:lnR>
                      <a:noFill/>
                    </a:lnR>
                    <a:lnT>
                      <a:noFill/>
                    </a:lnT>
                    <a:lnB>
                      <a:noFill/>
                    </a:lnB>
                    <a:noFill/>
                  </a:tcPr>
                </a:tc>
                <a:tc>
                  <a:txBody>
                    <a:bodyPr/>
                    <a:lstStyle/>
                    <a:p>
                      <a:pPr algn="l" fontAlgn="b">
                        <a:buNone/>
                      </a:pPr>
                      <a:r>
                        <a:rPr lang="en-US" sz="1050" b="0" i="0" u="none" strike="noStrike">
                          <a:solidFill>
                            <a:srgbClr val="000000"/>
                          </a:solidFill>
                          <a:effectLst/>
                          <a:latin typeface="Calibri" panose="020F0502020204030204" pitchFamily="34" charset="0"/>
                        </a:rPr>
                        <a:t>Provide wrap-around leadership, partnership development, and project implementation financial and staff support for four (4) local ecosystem partnerships in building economic capacity locally in Springfield, Fitchburg, Lynn, and New Bedford. (Businesses: Created or retained)</a:t>
                      </a:r>
                    </a:p>
                  </a:txBody>
                  <a:tcPr marL="0" marR="0" marT="0" marB="0" anchor="b">
                    <a:lnL>
                      <a:noFill/>
                    </a:lnL>
                    <a:lnR>
                      <a:noFill/>
                    </a:lnR>
                    <a:lnT>
                      <a:noFill/>
                    </a:lnT>
                    <a:lnB>
                      <a:noFill/>
                    </a:lnB>
                    <a:noFill/>
                  </a:tcPr>
                </a:tc>
                <a:tc>
                  <a:txBody>
                    <a:bodyPr/>
                    <a:lstStyle/>
                    <a:p>
                      <a:pPr algn="r" fontAlgn="b">
                        <a:buNone/>
                      </a:pPr>
                      <a:r>
                        <a:rPr lang="en-US" sz="105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extLst>
                  <a:ext uri="{0D108BD9-81ED-4DB2-BD59-A6C34878D82A}">
                    <a16:rowId xmlns:a16="http://schemas.microsoft.com/office/drawing/2014/main" val="1871685683"/>
                  </a:ext>
                </a:extLst>
              </a:tr>
            </a:tbl>
          </a:graphicData>
        </a:graphic>
      </p:graphicFrame>
    </p:spTree>
    <p:extLst>
      <p:ext uri="{BB962C8B-B14F-4D97-AF65-F5344CB8AC3E}">
        <p14:creationId xmlns:p14="http://schemas.microsoft.com/office/powerpoint/2010/main" val="282366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Underutilized Properties Program (One Stop)</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1456201"/>
          </a:xfrm>
        </p:spPr>
        <p:txBody>
          <a:bodyPr vert="horz" lIns="0" tIns="0" rIns="0" bIns="0" rtlCol="0" anchor="t">
            <a:noAutofit/>
          </a:bodyPr>
          <a:lstStyle/>
          <a:p>
            <a:pPr marL="0" indent="0">
              <a:buNone/>
            </a:pPr>
            <a:r>
              <a:rPr lang="en-US" sz="1400" b="1">
                <a:ea typeface="+mn-lt"/>
                <a:cs typeface="+mn-lt"/>
              </a:rPr>
              <a:t>Program Description: </a:t>
            </a:r>
            <a:r>
              <a:rPr lang="en-US" sz="1400">
                <a:ea typeface="+mn-lt"/>
                <a:cs typeface="+mn-lt"/>
              </a:rPr>
              <a:t>The 2021 Economic Development Bill authorized $40,000,000 for the Underutilized Properties program, to be administered by MassDevelopment, for the purpose of funding “projects that will improve, rehabilitate or redevelop blighted, abandoned, vacant or underutilized properties to achieve the public purposes of eliminating blight, increasing housing production, supporting economic development projects, increasing the number of commercial buildings accessible to persons with disabilities.”  The program focuses on funding capital improvements and code compliance projects, along with the design of these improvements. </a:t>
            </a:r>
          </a:p>
          <a:p>
            <a:pPr marL="0" marR="0" lvl="0" indent="0" algn="l" defTabSz="914400" rtl="0" eaLnBrk="1" fontAlgn="auto" latinLnBrk="0" hangingPunct="1">
              <a:lnSpc>
                <a:spcPct val="90000"/>
              </a:lnSpc>
              <a:spcBef>
                <a:spcPts val="1000"/>
              </a:spcBef>
              <a:spcAft>
                <a:spcPts val="0"/>
              </a:spcAft>
              <a:buClrTx/>
              <a:buSzTx/>
              <a:buNone/>
              <a:tabLst/>
              <a:defRPr/>
            </a:pPr>
            <a:r>
              <a:rPr lang="en-US" sz="1400" b="1">
                <a:ea typeface="+mn-lt"/>
                <a:cs typeface="+mn-lt"/>
              </a:rPr>
              <a:t>Anticipated Program Budget: </a:t>
            </a:r>
            <a:r>
              <a:rPr kumimoji="0" lang="en-US" sz="1400" b="1" u="none" strike="noStrike" kern="1200" cap="none" spc="0" normalizeH="0" baseline="0" noProof="0">
                <a:ln>
                  <a:noFill/>
                </a:ln>
                <a:effectLst/>
                <a:uLnTx/>
                <a:uFillTx/>
                <a:ea typeface="+mn-lt"/>
                <a:cs typeface="Calibri" panose="020F0502020204030204"/>
                <a:sym typeface="+mn-lt"/>
              </a:rPr>
              <a:t>$18,704,674</a:t>
            </a:r>
            <a:endParaRPr kumimoji="0" lang="en-US" sz="1400" b="1" u="none" strike="noStrike" kern="1200" cap="none" spc="0" normalizeH="0" baseline="0" noProof="0">
              <a:ln>
                <a:noFill/>
              </a:ln>
              <a:effectLst/>
              <a:uLnTx/>
              <a:uFillTx/>
              <a:cs typeface="Calibri" panose="020F0502020204030204"/>
              <a:sym typeface="+mn-lt"/>
            </a:endParaRPr>
          </a:p>
          <a:p>
            <a:pPr marL="0" indent="0">
              <a:buNone/>
            </a:pPr>
            <a:endParaRPr lang="en-US" sz="1400">
              <a:ea typeface="+mn-lt"/>
              <a:cs typeface="+mn-lt"/>
            </a:endParaRPr>
          </a:p>
          <a:p>
            <a:pPr marL="0" indent="0">
              <a:buNone/>
            </a:pPr>
            <a:endParaRPr lang="en-US" sz="1400">
              <a:ea typeface="+mn-lt"/>
              <a:cs typeface="+mn-lt"/>
            </a:endParaRPr>
          </a:p>
          <a:p>
            <a:pPr marL="0" indent="0">
              <a:buNone/>
            </a:pPr>
            <a:endParaRPr lang="en-US" sz="1400">
              <a:ea typeface="+mn-lt"/>
              <a:cs typeface="+mn-lt"/>
            </a:endParaRPr>
          </a:p>
          <a:p>
            <a:pPr marL="0" indent="0">
              <a:buNone/>
            </a:pPr>
            <a:endParaRPr lang="en-US" sz="1400">
              <a:ea typeface="+mn-lt"/>
              <a:cs typeface="+mn-lt"/>
            </a:endParaRPr>
          </a:p>
          <a:p>
            <a:endParaRPr lang="en-US" sz="1400">
              <a:cs typeface="Calibri"/>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6" name="Table 5">
            <a:extLst>
              <a:ext uri="{FF2B5EF4-FFF2-40B4-BE49-F238E27FC236}">
                <a16:creationId xmlns:a16="http://schemas.microsoft.com/office/drawing/2014/main" id="{B1360646-E678-66B9-3530-191E5441E146}"/>
              </a:ext>
            </a:extLst>
          </p:cNvPr>
          <p:cNvGraphicFramePr>
            <a:graphicFrameLocks noGrp="1"/>
          </p:cNvGraphicFramePr>
          <p:nvPr>
            <p:extLst>
              <p:ext uri="{D42A27DB-BD31-4B8C-83A1-F6EECF244321}">
                <p14:modId xmlns:p14="http://schemas.microsoft.com/office/powerpoint/2010/main" val="2319187224"/>
              </p:ext>
            </p:extLst>
          </p:nvPr>
        </p:nvGraphicFramePr>
        <p:xfrm>
          <a:off x="838200" y="3339982"/>
          <a:ext cx="10868248" cy="2978055"/>
        </p:xfrm>
        <a:graphic>
          <a:graphicData uri="http://schemas.openxmlformats.org/drawingml/2006/table">
            <a:tbl>
              <a:tblPr/>
              <a:tblGrid>
                <a:gridCol w="215863">
                  <a:extLst>
                    <a:ext uri="{9D8B030D-6E8A-4147-A177-3AD203B41FA5}">
                      <a16:colId xmlns:a16="http://schemas.microsoft.com/office/drawing/2014/main" val="962362785"/>
                    </a:ext>
                  </a:extLst>
                </a:gridCol>
                <a:gridCol w="2074165">
                  <a:extLst>
                    <a:ext uri="{9D8B030D-6E8A-4147-A177-3AD203B41FA5}">
                      <a16:colId xmlns:a16="http://schemas.microsoft.com/office/drawing/2014/main" val="1614386674"/>
                    </a:ext>
                  </a:extLst>
                </a:gridCol>
                <a:gridCol w="5068095">
                  <a:extLst>
                    <a:ext uri="{9D8B030D-6E8A-4147-A177-3AD203B41FA5}">
                      <a16:colId xmlns:a16="http://schemas.microsoft.com/office/drawing/2014/main" val="3263931958"/>
                    </a:ext>
                  </a:extLst>
                </a:gridCol>
                <a:gridCol w="750828">
                  <a:extLst>
                    <a:ext uri="{9D8B030D-6E8A-4147-A177-3AD203B41FA5}">
                      <a16:colId xmlns:a16="http://schemas.microsoft.com/office/drawing/2014/main" val="2099441772"/>
                    </a:ext>
                  </a:extLst>
                </a:gridCol>
                <a:gridCol w="685132">
                  <a:extLst>
                    <a:ext uri="{9D8B030D-6E8A-4147-A177-3AD203B41FA5}">
                      <a16:colId xmlns:a16="http://schemas.microsoft.com/office/drawing/2014/main" val="1955348978"/>
                    </a:ext>
                  </a:extLst>
                </a:gridCol>
                <a:gridCol w="2074165">
                  <a:extLst>
                    <a:ext uri="{9D8B030D-6E8A-4147-A177-3AD203B41FA5}">
                      <a16:colId xmlns:a16="http://schemas.microsoft.com/office/drawing/2014/main" val="1454787570"/>
                    </a:ext>
                  </a:extLst>
                </a:gridCol>
              </a:tblGrid>
              <a:tr h="245849">
                <a:tc>
                  <a:txBody>
                    <a:bodyPr/>
                    <a:lstStyle/>
                    <a:p>
                      <a:pPr algn="ctr" fontAlgn="b">
                        <a:buNone/>
                      </a:pPr>
                      <a:endParaRPr lang="en-US" sz="8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chemeClr val="tx1"/>
                          </a:solidFill>
                          <a:effectLst/>
                          <a:latin typeface="Calibri" panose="020F0502020204030204" pitchFamily="34" charset="0"/>
                        </a:rPr>
                        <a:t>Actual</a:t>
                      </a:r>
                    </a:p>
                  </a:txBody>
                  <a:tcPr marL="0" marR="0" marT="0" marB="0" anchor="b">
                    <a:lnL>
                      <a:noFill/>
                    </a:lnL>
                    <a:lnR>
                      <a:noFill/>
                    </a:lnR>
                    <a:lnT>
                      <a:noFill/>
                    </a:lnT>
                    <a:lnB>
                      <a:noFill/>
                    </a:lnB>
                    <a:noFill/>
                  </a:tcPr>
                </a:tc>
                <a:tc>
                  <a:txBody>
                    <a:bodyPr/>
                    <a:lstStyle/>
                    <a:p>
                      <a:pPr algn="l" fontAlgn="b">
                        <a:buNone/>
                      </a:pPr>
                      <a:r>
                        <a:rPr lang="en-US" sz="1400" b="1" i="0" u="sng" strike="noStrike">
                          <a:solidFill>
                            <a:schemeClr val="tx1"/>
                          </a:solidFill>
                          <a:effectLst/>
                          <a:latin typeface="Calibri" panose="020F0502020204030204" pitchFamily="34" charset="0"/>
                        </a:rPr>
                        <a:t>Comments</a:t>
                      </a:r>
                    </a:p>
                  </a:txBody>
                  <a:tcPr marL="65382" marR="0" marT="0" marB="0" anchor="b">
                    <a:lnL>
                      <a:noFill/>
                    </a:lnL>
                    <a:lnR>
                      <a:noFill/>
                    </a:lnR>
                    <a:lnT>
                      <a:noFill/>
                    </a:lnT>
                    <a:lnB>
                      <a:noFill/>
                    </a:lnB>
                    <a:noFill/>
                  </a:tcPr>
                </a:tc>
                <a:extLst>
                  <a:ext uri="{0D108BD9-81ED-4DB2-BD59-A6C34878D82A}">
                    <a16:rowId xmlns:a16="http://schemas.microsoft.com/office/drawing/2014/main" val="2996578973"/>
                  </a:ext>
                </a:extLst>
              </a:tr>
              <a:tr h="271458">
                <a:tc>
                  <a:txBody>
                    <a:bodyPr/>
                    <a:lstStyle/>
                    <a:p>
                      <a:pPr algn="ctr" fontAlgn="b">
                        <a:buNone/>
                      </a:pPr>
                      <a:r>
                        <a:rPr lang="en-US" sz="8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Revitalize Distressed Properties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at least 25 grantees and approximately 480,000 square feet of building revitalization</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noFill/>
                  </a:tcPr>
                </a:tc>
                <a:tc>
                  <a:txBody>
                    <a:bodyPr/>
                    <a:lstStyle/>
                    <a:p>
                      <a:pPr algn="ctr" fontAlgn="b">
                        <a:buNone/>
                      </a:pPr>
                      <a:r>
                        <a:rPr lang="en-US" sz="1400" b="0" i="0" u="none" strike="noStrike">
                          <a:solidFill>
                            <a:schemeClr val="tx1"/>
                          </a:solidFill>
                          <a:effectLst/>
                          <a:latin typeface="Calibri" panose="020F0502020204030204" pitchFamily="34" charset="0"/>
                        </a:rPr>
                        <a:t>37</a:t>
                      </a:r>
                    </a:p>
                  </a:txBody>
                  <a:tcPr marL="0" marR="0" marT="0" marB="0" anchor="b">
                    <a:lnL>
                      <a:noFill/>
                    </a:lnL>
                    <a:lnR>
                      <a:noFill/>
                    </a:lnR>
                    <a:lnT>
                      <a:noFill/>
                    </a:lnT>
                    <a:lnB>
                      <a:noFill/>
                    </a:lnB>
                    <a:noFill/>
                  </a:tcPr>
                </a:tc>
                <a:tc>
                  <a:txBody>
                    <a:bodyPr/>
                    <a:lstStyle/>
                    <a:p>
                      <a:pPr algn="l" fontAlgn="b">
                        <a:buNone/>
                      </a:pPr>
                      <a:endParaRPr lang="en-US" sz="14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626658808"/>
                  </a:ext>
                </a:extLst>
              </a:tr>
              <a:tr h="271458">
                <a:tc>
                  <a:txBody>
                    <a:bodyPr/>
                    <a:lstStyle/>
                    <a:p>
                      <a:pPr algn="ctr" fontAlgn="b">
                        <a:buNone/>
                      </a:pPr>
                      <a:r>
                        <a:rPr lang="en-US" sz="8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Revitalize Distressed Properties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Assist at least 25 grantees and approximately 480,000 square feet of building revitalization</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480,000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chemeClr val="tx1"/>
                          </a:solidFill>
                          <a:effectLst/>
                          <a:latin typeface="Calibri" panose="020F0502020204030204" pitchFamily="34" charset="0"/>
                        </a:rPr>
                        <a:t>487,518</a:t>
                      </a:r>
                    </a:p>
                  </a:txBody>
                  <a:tcPr marL="0" marR="0" marT="0" marB="0" anchor="b">
                    <a:lnL>
                      <a:noFill/>
                    </a:lnL>
                    <a:lnR>
                      <a:noFill/>
                    </a:lnR>
                    <a:lnT>
                      <a:noFill/>
                    </a:lnT>
                    <a:lnB>
                      <a:noFill/>
                    </a:lnB>
                    <a:solidFill>
                      <a:srgbClr val="F2F2F2"/>
                    </a:solidFill>
                  </a:tcPr>
                </a:tc>
                <a:tc>
                  <a:txBody>
                    <a:bodyPr/>
                    <a:lstStyle/>
                    <a:p>
                      <a:pPr algn="l" fontAlgn="b">
                        <a:buNone/>
                      </a:pPr>
                      <a:endParaRPr lang="en-US" sz="14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645016710"/>
                  </a:ext>
                </a:extLst>
              </a:tr>
              <a:tr h="245849">
                <a:tc>
                  <a:txBody>
                    <a:bodyPr/>
                    <a:lstStyle/>
                    <a:p>
                      <a:pPr algn="ctr" fontAlgn="b">
                        <a:buNone/>
                      </a:pPr>
                      <a:r>
                        <a:rPr lang="en-US" sz="8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Develop Housing Units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Create at least 400 units of housing (approx. 400,000 square feet)</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400 </a:t>
                      </a:r>
                    </a:p>
                  </a:txBody>
                  <a:tcPr marL="0" marR="0" marT="0" marB="0" anchor="b">
                    <a:lnL>
                      <a:noFill/>
                    </a:lnL>
                    <a:lnR>
                      <a:noFill/>
                    </a:lnR>
                    <a:lnT>
                      <a:noFill/>
                    </a:lnT>
                    <a:lnB>
                      <a:noFill/>
                    </a:lnB>
                    <a:noFill/>
                  </a:tcPr>
                </a:tc>
                <a:tc>
                  <a:txBody>
                    <a:bodyPr/>
                    <a:lstStyle/>
                    <a:p>
                      <a:pPr algn="ctr" fontAlgn="b">
                        <a:buNone/>
                      </a:pPr>
                      <a:r>
                        <a:rPr lang="en-US" sz="1400" b="0" i="0" u="none" strike="noStrike">
                          <a:solidFill>
                            <a:schemeClr val="tx1"/>
                          </a:solidFill>
                          <a:effectLst/>
                          <a:latin typeface="Calibri" panose="020F0502020204030204" pitchFamily="34" charset="0"/>
                        </a:rPr>
                        <a:t>747</a:t>
                      </a:r>
                    </a:p>
                  </a:txBody>
                  <a:tcPr marL="0" marR="0" marT="0" marB="0" anchor="b">
                    <a:lnL>
                      <a:noFill/>
                    </a:lnL>
                    <a:lnR>
                      <a:noFill/>
                    </a:lnR>
                    <a:lnT>
                      <a:noFill/>
                    </a:lnT>
                    <a:lnB>
                      <a:noFill/>
                    </a:lnB>
                    <a:noFill/>
                  </a:tcPr>
                </a:tc>
                <a:tc>
                  <a:txBody>
                    <a:bodyPr/>
                    <a:lstStyle/>
                    <a:p>
                      <a:pPr algn="l" fontAlgn="b">
                        <a:buNone/>
                      </a:pPr>
                      <a:endParaRPr lang="en-US" sz="14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57773225"/>
                  </a:ext>
                </a:extLst>
              </a:tr>
              <a:tr h="1452046">
                <a:tc>
                  <a:txBody>
                    <a:bodyPr/>
                    <a:lstStyle/>
                    <a:p>
                      <a:pPr algn="ctr" fontAlgn="b">
                        <a:buNone/>
                      </a:pPr>
                      <a:r>
                        <a:rPr lang="en-US" sz="8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Develop Housing Units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Create at least 400 units of housing (approx. 400,000 square feet)</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400,000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chemeClr val="tx1"/>
                          </a:solidFill>
                          <a:effectLst/>
                          <a:latin typeface="Calibri" panose="020F0502020204030204" pitchFamily="34" charset="0"/>
                        </a:rPr>
                        <a:t>373,500</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chemeClr val="tx1"/>
                          </a:solidFill>
                          <a:effectLst/>
                          <a:latin typeface="Calibri" panose="020F0502020204030204" pitchFamily="34" charset="0"/>
                        </a:rPr>
                        <a:t>Estimated</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666067257"/>
                  </a:ext>
                </a:extLst>
              </a:tr>
            </a:tbl>
          </a:graphicData>
        </a:graphic>
      </p:graphicFrame>
    </p:spTree>
    <p:extLst>
      <p:ext uri="{BB962C8B-B14F-4D97-AF65-F5344CB8AC3E}">
        <p14:creationId xmlns:p14="http://schemas.microsoft.com/office/powerpoint/2010/main" val="187402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016531C3-8D3E-7ED1-9884-F0BF5905F3FB}"/>
              </a:ext>
            </a:extLst>
          </p:cNvPr>
          <p:cNvSpPr txBox="1">
            <a:spLocks/>
          </p:cNvSpPr>
          <p:nvPr/>
        </p:nvSpPr>
        <p:spPr>
          <a:xfrm>
            <a:off x="838200" y="365125"/>
            <a:ext cx="10515600" cy="580031"/>
          </a:xfrm>
          <a:prstGeom prst="rect">
            <a:avLst/>
          </a:prstGeom>
        </p:spPr>
        <p:txBody>
          <a:bodyPr vert="horz" wrap="square" lIns="0" tIns="63881"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bg1"/>
                </a:solidFill>
                <a:latin typeface="+mj-lt"/>
                <a:ea typeface="+mj-ea"/>
                <a:cs typeface="+mj-cs"/>
                <a:sym typeface="+mj-lt"/>
              </a:defRPr>
            </a:lvl1pPr>
          </a:lstStyle>
          <a:p>
            <a:pPr marL="31750">
              <a:lnSpc>
                <a:spcPct val="100000"/>
              </a:lnSpc>
              <a:spcBef>
                <a:spcPts val="130"/>
              </a:spcBef>
            </a:pPr>
            <a:r>
              <a:rPr lang="en-US" sz="3350">
                <a:solidFill>
                  <a:schemeClr val="tx2"/>
                </a:solidFill>
              </a:rPr>
              <a:t>Small</a:t>
            </a:r>
            <a:r>
              <a:rPr lang="en-US" sz="3350" spc="-170">
                <a:solidFill>
                  <a:schemeClr val="tx2"/>
                </a:solidFill>
              </a:rPr>
              <a:t> </a:t>
            </a:r>
            <a:r>
              <a:rPr lang="en-US" sz="3350">
                <a:solidFill>
                  <a:schemeClr val="tx2"/>
                </a:solidFill>
              </a:rPr>
              <a:t>Business</a:t>
            </a:r>
            <a:r>
              <a:rPr lang="en-US" sz="3350" spc="-200">
                <a:solidFill>
                  <a:schemeClr val="tx2"/>
                </a:solidFill>
              </a:rPr>
              <a:t> </a:t>
            </a:r>
            <a:r>
              <a:rPr lang="en-US" sz="3350" spc="-20">
                <a:solidFill>
                  <a:schemeClr val="tx2"/>
                </a:solidFill>
              </a:rPr>
              <a:t>Technical</a:t>
            </a:r>
            <a:r>
              <a:rPr lang="en-US" sz="3350" spc="-240">
                <a:solidFill>
                  <a:schemeClr val="tx2"/>
                </a:solidFill>
              </a:rPr>
              <a:t> </a:t>
            </a:r>
            <a:r>
              <a:rPr lang="en-US" sz="3350" spc="-10">
                <a:solidFill>
                  <a:schemeClr val="tx2"/>
                </a:solidFill>
              </a:rPr>
              <a:t>Assistance</a:t>
            </a:r>
            <a:r>
              <a:rPr lang="en-US" sz="3350" spc="-200">
                <a:solidFill>
                  <a:schemeClr val="tx2"/>
                </a:solidFill>
              </a:rPr>
              <a:t> </a:t>
            </a:r>
            <a:r>
              <a:rPr lang="en-US" sz="3350">
                <a:solidFill>
                  <a:schemeClr val="tx2"/>
                </a:solidFill>
              </a:rPr>
              <a:t>Grant</a:t>
            </a:r>
            <a:r>
              <a:rPr lang="en-US" sz="3350" spc="-150">
                <a:solidFill>
                  <a:schemeClr val="tx2"/>
                </a:solidFill>
              </a:rPr>
              <a:t> </a:t>
            </a:r>
            <a:r>
              <a:rPr lang="en-US" sz="3350" spc="-10">
                <a:solidFill>
                  <a:schemeClr val="tx2"/>
                </a:solidFill>
              </a:rPr>
              <a:t>Program</a:t>
            </a:r>
            <a:endParaRPr lang="en-US" sz="3350">
              <a:solidFill>
                <a:schemeClr val="tx2"/>
              </a:solidFill>
            </a:endParaRPr>
          </a:p>
        </p:txBody>
      </p:sp>
      <p:sp>
        <p:nvSpPr>
          <p:cNvPr id="12" name="object 3">
            <a:extLst>
              <a:ext uri="{FF2B5EF4-FFF2-40B4-BE49-F238E27FC236}">
                <a16:creationId xmlns:a16="http://schemas.microsoft.com/office/drawing/2014/main" id="{97A759C2-518E-0D19-D68D-7A40B2B0FF40}"/>
              </a:ext>
            </a:extLst>
          </p:cNvPr>
          <p:cNvSpPr txBox="1"/>
          <p:nvPr/>
        </p:nvSpPr>
        <p:spPr>
          <a:xfrm>
            <a:off x="403225" y="1203641"/>
            <a:ext cx="11064240" cy="1608774"/>
          </a:xfrm>
          <a:prstGeom prst="rect">
            <a:avLst/>
          </a:prstGeom>
        </p:spPr>
        <p:txBody>
          <a:bodyPr vert="horz" wrap="square" lIns="0" tIns="31115" rIns="0" bIns="0" rtlCol="0">
            <a:spAutoFit/>
          </a:bodyPr>
          <a:lstStyle/>
          <a:p>
            <a:pPr marL="12700" marR="5080">
              <a:lnSpc>
                <a:spcPct val="90000"/>
              </a:lnSpc>
              <a:spcBef>
                <a:spcPts val="245"/>
              </a:spcBef>
            </a:pPr>
            <a:r>
              <a:rPr sz="1400" b="1">
                <a:solidFill>
                  <a:srgbClr val="1F4E79"/>
                </a:solidFill>
                <a:latin typeface="Calibri"/>
                <a:cs typeface="Calibri"/>
              </a:rPr>
              <a:t>Program</a:t>
            </a:r>
            <a:r>
              <a:rPr sz="1400" b="1" spc="-70">
                <a:solidFill>
                  <a:srgbClr val="1F4E79"/>
                </a:solidFill>
                <a:latin typeface="Calibri"/>
                <a:cs typeface="Calibri"/>
              </a:rPr>
              <a:t> </a:t>
            </a:r>
            <a:r>
              <a:rPr sz="1400" b="1">
                <a:solidFill>
                  <a:srgbClr val="1F4E79"/>
                </a:solidFill>
                <a:latin typeface="Calibri"/>
                <a:cs typeface="Calibri"/>
              </a:rPr>
              <a:t>Description:</a:t>
            </a:r>
            <a:r>
              <a:rPr sz="1400" b="1" spc="-90">
                <a:solidFill>
                  <a:srgbClr val="1F4E79"/>
                </a:solidFill>
                <a:latin typeface="Calibri"/>
                <a:cs typeface="Calibri"/>
              </a:rPr>
              <a:t> </a:t>
            </a:r>
            <a:r>
              <a:rPr sz="1400" spc="-10">
                <a:solidFill>
                  <a:srgbClr val="1F4E79"/>
                </a:solidFill>
                <a:latin typeface="Calibri"/>
                <a:cs typeface="Calibri"/>
              </a:rPr>
              <a:t>The</a:t>
            </a:r>
            <a:r>
              <a:rPr sz="1400" spc="-60">
                <a:solidFill>
                  <a:srgbClr val="1F4E79"/>
                </a:solidFill>
                <a:latin typeface="Calibri"/>
                <a:cs typeface="Calibri"/>
              </a:rPr>
              <a:t> </a:t>
            </a:r>
            <a:r>
              <a:rPr sz="1400" spc="-10">
                <a:solidFill>
                  <a:srgbClr val="1F4E79"/>
                </a:solidFill>
                <a:latin typeface="Calibri"/>
                <a:cs typeface="Calibri"/>
              </a:rPr>
              <a:t>Small</a:t>
            </a:r>
            <a:r>
              <a:rPr sz="1400" spc="-50">
                <a:solidFill>
                  <a:srgbClr val="1F4E79"/>
                </a:solidFill>
                <a:latin typeface="Calibri"/>
                <a:cs typeface="Calibri"/>
              </a:rPr>
              <a:t> </a:t>
            </a:r>
            <a:r>
              <a:rPr sz="1400">
                <a:solidFill>
                  <a:srgbClr val="1F4E79"/>
                </a:solidFill>
                <a:latin typeface="Calibri"/>
                <a:cs typeface="Calibri"/>
              </a:rPr>
              <a:t>Business</a:t>
            </a:r>
            <a:r>
              <a:rPr sz="1400" spc="-5">
                <a:solidFill>
                  <a:srgbClr val="1F4E79"/>
                </a:solidFill>
                <a:latin typeface="Calibri"/>
                <a:cs typeface="Calibri"/>
              </a:rPr>
              <a:t> </a:t>
            </a:r>
            <a:r>
              <a:rPr sz="1400" spc="-10">
                <a:solidFill>
                  <a:srgbClr val="1F4E79"/>
                </a:solidFill>
                <a:latin typeface="Calibri"/>
                <a:cs typeface="Calibri"/>
              </a:rPr>
              <a:t>Technical</a:t>
            </a:r>
            <a:r>
              <a:rPr sz="1400" spc="-40">
                <a:solidFill>
                  <a:srgbClr val="1F4E79"/>
                </a:solidFill>
                <a:latin typeface="Calibri"/>
                <a:cs typeface="Calibri"/>
              </a:rPr>
              <a:t> </a:t>
            </a:r>
            <a:r>
              <a:rPr sz="1400">
                <a:solidFill>
                  <a:srgbClr val="1F4E79"/>
                </a:solidFill>
                <a:latin typeface="Calibri"/>
                <a:cs typeface="Calibri"/>
              </a:rPr>
              <a:t>Assistance</a:t>
            </a:r>
            <a:r>
              <a:rPr sz="1400" spc="-55">
                <a:solidFill>
                  <a:srgbClr val="1F4E79"/>
                </a:solidFill>
                <a:latin typeface="Calibri"/>
                <a:cs typeface="Calibri"/>
              </a:rPr>
              <a:t> </a:t>
            </a:r>
            <a:r>
              <a:rPr sz="1400" spc="-20">
                <a:solidFill>
                  <a:srgbClr val="1F4E79"/>
                </a:solidFill>
                <a:latin typeface="Calibri"/>
                <a:cs typeface="Calibri"/>
              </a:rPr>
              <a:t>Grant</a:t>
            </a:r>
            <a:r>
              <a:rPr sz="1400" spc="-75">
                <a:solidFill>
                  <a:srgbClr val="1F4E79"/>
                </a:solidFill>
                <a:latin typeface="Calibri"/>
                <a:cs typeface="Calibri"/>
              </a:rPr>
              <a:t> </a:t>
            </a:r>
            <a:r>
              <a:rPr sz="1400" spc="-20">
                <a:solidFill>
                  <a:srgbClr val="1F4E79"/>
                </a:solidFill>
                <a:latin typeface="Calibri"/>
                <a:cs typeface="Calibri"/>
              </a:rPr>
              <a:t>Program</a:t>
            </a:r>
            <a:r>
              <a:rPr sz="1400" spc="-45">
                <a:solidFill>
                  <a:srgbClr val="1F4E79"/>
                </a:solidFill>
                <a:latin typeface="Calibri"/>
                <a:cs typeface="Calibri"/>
              </a:rPr>
              <a:t> </a:t>
            </a:r>
            <a:r>
              <a:rPr sz="1400">
                <a:solidFill>
                  <a:srgbClr val="1F4E79"/>
                </a:solidFill>
                <a:latin typeface="Calibri"/>
                <a:cs typeface="Calibri"/>
              </a:rPr>
              <a:t>exists</a:t>
            </a:r>
            <a:r>
              <a:rPr sz="1400" spc="-5">
                <a:solidFill>
                  <a:srgbClr val="1F4E79"/>
                </a:solidFill>
                <a:latin typeface="Calibri"/>
                <a:cs typeface="Calibri"/>
              </a:rPr>
              <a:t> </a:t>
            </a:r>
            <a:r>
              <a:rPr sz="1400" spc="-15">
                <a:solidFill>
                  <a:srgbClr val="1F4E79"/>
                </a:solidFill>
                <a:latin typeface="Calibri"/>
                <a:cs typeface="Calibri"/>
              </a:rPr>
              <a:t>to</a:t>
            </a:r>
            <a:r>
              <a:rPr sz="1400" spc="-85">
                <a:solidFill>
                  <a:srgbClr val="1F4E79"/>
                </a:solidFill>
                <a:latin typeface="Calibri"/>
                <a:cs typeface="Calibri"/>
              </a:rPr>
              <a:t> </a:t>
            </a:r>
            <a:r>
              <a:rPr sz="1400">
                <a:solidFill>
                  <a:srgbClr val="1F4E79"/>
                </a:solidFill>
                <a:latin typeface="Calibri"/>
                <a:cs typeface="Calibri"/>
              </a:rPr>
              <a:t>expand</a:t>
            </a:r>
            <a:r>
              <a:rPr sz="1400" spc="-20">
                <a:solidFill>
                  <a:srgbClr val="1F4E79"/>
                </a:solidFill>
                <a:latin typeface="Calibri"/>
                <a:cs typeface="Calibri"/>
              </a:rPr>
              <a:t> </a:t>
            </a:r>
            <a:r>
              <a:rPr sz="1400">
                <a:solidFill>
                  <a:srgbClr val="1F4E79"/>
                </a:solidFill>
                <a:latin typeface="Calibri"/>
                <a:cs typeface="Calibri"/>
              </a:rPr>
              <a:t>economic</a:t>
            </a:r>
            <a:r>
              <a:rPr sz="1400" spc="100">
                <a:solidFill>
                  <a:srgbClr val="1F4E79"/>
                </a:solidFill>
                <a:latin typeface="Calibri"/>
                <a:cs typeface="Calibri"/>
              </a:rPr>
              <a:t> </a:t>
            </a:r>
            <a:r>
              <a:rPr sz="1400">
                <a:solidFill>
                  <a:srgbClr val="1F4E79"/>
                </a:solidFill>
                <a:latin typeface="Calibri"/>
                <a:cs typeface="Calibri"/>
              </a:rPr>
              <a:t>and</a:t>
            </a:r>
            <a:r>
              <a:rPr sz="1400" spc="-15">
                <a:solidFill>
                  <a:srgbClr val="1F4E79"/>
                </a:solidFill>
                <a:latin typeface="Calibri"/>
                <a:cs typeface="Calibri"/>
              </a:rPr>
              <a:t> </a:t>
            </a:r>
            <a:r>
              <a:rPr sz="1400" spc="-10">
                <a:solidFill>
                  <a:srgbClr val="1F4E79"/>
                </a:solidFill>
                <a:latin typeface="Calibri"/>
                <a:cs typeface="Calibri"/>
              </a:rPr>
              <a:t>entrepreneurial</a:t>
            </a:r>
            <a:r>
              <a:rPr sz="1400" spc="100">
                <a:solidFill>
                  <a:srgbClr val="1F4E79"/>
                </a:solidFill>
                <a:latin typeface="Calibri"/>
                <a:cs typeface="Calibri"/>
              </a:rPr>
              <a:t> </a:t>
            </a:r>
            <a:r>
              <a:rPr sz="1400" spc="-20">
                <a:solidFill>
                  <a:srgbClr val="1F4E79"/>
                </a:solidFill>
                <a:latin typeface="Calibri"/>
                <a:cs typeface="Calibri"/>
              </a:rPr>
              <a:t>opportunity</a:t>
            </a:r>
            <a:r>
              <a:rPr sz="1400" spc="210">
                <a:solidFill>
                  <a:srgbClr val="1F4E79"/>
                </a:solidFill>
                <a:latin typeface="Calibri"/>
                <a:cs typeface="Calibri"/>
              </a:rPr>
              <a:t> </a:t>
            </a:r>
            <a:r>
              <a:rPr sz="1400" spc="-10">
                <a:solidFill>
                  <a:srgbClr val="1F4E79"/>
                </a:solidFill>
                <a:latin typeface="Calibri"/>
                <a:cs typeface="Calibri"/>
              </a:rPr>
              <a:t>throughout</a:t>
            </a:r>
            <a:r>
              <a:rPr sz="1400" spc="195">
                <a:solidFill>
                  <a:srgbClr val="1F4E79"/>
                </a:solidFill>
                <a:latin typeface="Calibri"/>
                <a:cs typeface="Calibri"/>
              </a:rPr>
              <a:t> </a:t>
            </a:r>
            <a:r>
              <a:rPr sz="1400">
                <a:solidFill>
                  <a:srgbClr val="1F4E79"/>
                </a:solidFill>
                <a:latin typeface="Calibri"/>
                <a:cs typeface="Calibri"/>
              </a:rPr>
              <a:t>the</a:t>
            </a:r>
            <a:r>
              <a:rPr sz="1400" spc="10">
                <a:solidFill>
                  <a:srgbClr val="1F4E79"/>
                </a:solidFill>
                <a:latin typeface="Calibri"/>
                <a:cs typeface="Calibri"/>
              </a:rPr>
              <a:t> </a:t>
            </a:r>
            <a:r>
              <a:rPr sz="1400" spc="-10">
                <a:solidFill>
                  <a:srgbClr val="1F4E79"/>
                </a:solidFill>
                <a:latin typeface="Calibri"/>
                <a:cs typeface="Calibri"/>
              </a:rPr>
              <a:t>Commonwealth.</a:t>
            </a:r>
            <a:r>
              <a:rPr sz="1400" spc="155">
                <a:solidFill>
                  <a:srgbClr val="1F4E79"/>
                </a:solidFill>
                <a:latin typeface="Calibri"/>
                <a:cs typeface="Calibri"/>
              </a:rPr>
              <a:t> </a:t>
            </a:r>
            <a:r>
              <a:rPr sz="1400" spc="-25">
                <a:solidFill>
                  <a:srgbClr val="1F4E79"/>
                </a:solidFill>
                <a:latin typeface="Calibri"/>
                <a:cs typeface="Calibri"/>
              </a:rPr>
              <a:t>The </a:t>
            </a:r>
            <a:r>
              <a:rPr sz="1400">
                <a:solidFill>
                  <a:srgbClr val="1F4E79"/>
                </a:solidFill>
                <a:latin typeface="Calibri"/>
                <a:cs typeface="Calibri"/>
              </a:rPr>
              <a:t>program is</a:t>
            </a:r>
            <a:r>
              <a:rPr sz="1400" spc="-5">
                <a:solidFill>
                  <a:srgbClr val="1F4E79"/>
                </a:solidFill>
                <a:latin typeface="Calibri"/>
                <a:cs typeface="Calibri"/>
              </a:rPr>
              <a:t> </a:t>
            </a:r>
            <a:r>
              <a:rPr sz="1400">
                <a:solidFill>
                  <a:srgbClr val="1F4E79"/>
                </a:solidFill>
                <a:latin typeface="Calibri"/>
                <a:cs typeface="Calibri"/>
              </a:rPr>
              <a:t>designed</a:t>
            </a:r>
            <a:r>
              <a:rPr sz="1400" spc="-80">
                <a:solidFill>
                  <a:srgbClr val="1F4E79"/>
                </a:solidFill>
                <a:latin typeface="Calibri"/>
                <a:cs typeface="Calibri"/>
              </a:rPr>
              <a:t> </a:t>
            </a:r>
            <a:r>
              <a:rPr sz="1400">
                <a:solidFill>
                  <a:srgbClr val="1F4E79"/>
                </a:solidFill>
                <a:latin typeface="Calibri"/>
                <a:cs typeface="Calibri"/>
              </a:rPr>
              <a:t>to</a:t>
            </a:r>
            <a:r>
              <a:rPr sz="1400" spc="-15">
                <a:solidFill>
                  <a:srgbClr val="1F4E79"/>
                </a:solidFill>
                <a:latin typeface="Calibri"/>
                <a:cs typeface="Calibri"/>
              </a:rPr>
              <a:t> </a:t>
            </a:r>
            <a:r>
              <a:rPr sz="1400" spc="-10">
                <a:solidFill>
                  <a:srgbClr val="1F4E79"/>
                </a:solidFill>
                <a:latin typeface="Calibri"/>
                <a:cs typeface="Calibri"/>
              </a:rPr>
              <a:t>complement</a:t>
            </a:r>
            <a:r>
              <a:rPr sz="1400" spc="135">
                <a:solidFill>
                  <a:srgbClr val="1F4E79"/>
                </a:solidFill>
                <a:latin typeface="Calibri"/>
                <a:cs typeface="Calibri"/>
              </a:rPr>
              <a:t> </a:t>
            </a:r>
            <a:r>
              <a:rPr sz="1400">
                <a:solidFill>
                  <a:srgbClr val="1F4E79"/>
                </a:solidFill>
                <a:latin typeface="Calibri"/>
                <a:cs typeface="Calibri"/>
              </a:rPr>
              <a:t>and</a:t>
            </a:r>
            <a:r>
              <a:rPr sz="1400" spc="-15">
                <a:solidFill>
                  <a:srgbClr val="1F4E79"/>
                </a:solidFill>
                <a:latin typeface="Calibri"/>
                <a:cs typeface="Calibri"/>
              </a:rPr>
              <a:t> </a:t>
            </a:r>
            <a:r>
              <a:rPr sz="1400">
                <a:solidFill>
                  <a:srgbClr val="1F4E79"/>
                </a:solidFill>
                <a:latin typeface="Calibri"/>
                <a:cs typeface="Calibri"/>
              </a:rPr>
              <a:t>enhance</a:t>
            </a:r>
            <a:r>
              <a:rPr sz="1400" spc="10">
                <a:solidFill>
                  <a:srgbClr val="1F4E79"/>
                </a:solidFill>
                <a:latin typeface="Calibri"/>
                <a:cs typeface="Calibri"/>
              </a:rPr>
              <a:t> </a:t>
            </a:r>
            <a:r>
              <a:rPr sz="1400">
                <a:solidFill>
                  <a:srgbClr val="1F4E79"/>
                </a:solidFill>
                <a:latin typeface="Calibri"/>
                <a:cs typeface="Calibri"/>
              </a:rPr>
              <a:t>traditional</a:t>
            </a:r>
            <a:r>
              <a:rPr sz="1400" spc="35">
                <a:solidFill>
                  <a:srgbClr val="1F4E79"/>
                </a:solidFill>
                <a:latin typeface="Calibri"/>
                <a:cs typeface="Calibri"/>
              </a:rPr>
              <a:t> </a:t>
            </a:r>
            <a:r>
              <a:rPr sz="1400">
                <a:solidFill>
                  <a:srgbClr val="1F4E79"/>
                </a:solidFill>
                <a:latin typeface="Calibri"/>
                <a:cs typeface="Calibri"/>
              </a:rPr>
              <a:t>public</a:t>
            </a:r>
            <a:r>
              <a:rPr sz="1400" spc="30">
                <a:solidFill>
                  <a:srgbClr val="1F4E79"/>
                </a:solidFill>
                <a:latin typeface="Calibri"/>
                <a:cs typeface="Calibri"/>
              </a:rPr>
              <a:t> </a:t>
            </a:r>
            <a:r>
              <a:rPr sz="1400">
                <a:solidFill>
                  <a:srgbClr val="1F4E79"/>
                </a:solidFill>
                <a:latin typeface="Calibri"/>
                <a:cs typeface="Calibri"/>
              </a:rPr>
              <a:t>and</a:t>
            </a:r>
            <a:r>
              <a:rPr sz="1400" spc="-15">
                <a:solidFill>
                  <a:srgbClr val="1F4E79"/>
                </a:solidFill>
                <a:latin typeface="Calibri"/>
                <a:cs typeface="Calibri"/>
              </a:rPr>
              <a:t> </a:t>
            </a:r>
            <a:r>
              <a:rPr sz="1400">
                <a:solidFill>
                  <a:srgbClr val="1F4E79"/>
                </a:solidFill>
                <a:latin typeface="Calibri"/>
                <a:cs typeface="Calibri"/>
              </a:rPr>
              <a:t>private</a:t>
            </a:r>
            <a:r>
              <a:rPr sz="1400" spc="10">
                <a:solidFill>
                  <a:srgbClr val="1F4E79"/>
                </a:solidFill>
                <a:latin typeface="Calibri"/>
                <a:cs typeface="Calibri"/>
              </a:rPr>
              <a:t> </a:t>
            </a:r>
            <a:r>
              <a:rPr sz="1400">
                <a:solidFill>
                  <a:srgbClr val="1F4E79"/>
                </a:solidFill>
                <a:latin typeface="Calibri"/>
                <a:cs typeface="Calibri"/>
              </a:rPr>
              <a:t>small</a:t>
            </a:r>
            <a:r>
              <a:rPr sz="1400" spc="-35">
                <a:solidFill>
                  <a:srgbClr val="1F4E79"/>
                </a:solidFill>
                <a:latin typeface="Calibri"/>
                <a:cs typeface="Calibri"/>
              </a:rPr>
              <a:t> </a:t>
            </a:r>
            <a:r>
              <a:rPr sz="1400">
                <a:solidFill>
                  <a:srgbClr val="1F4E79"/>
                </a:solidFill>
                <a:latin typeface="Calibri"/>
                <a:cs typeface="Calibri"/>
              </a:rPr>
              <a:t>business assistance</a:t>
            </a:r>
            <a:r>
              <a:rPr sz="1400" spc="-55">
                <a:solidFill>
                  <a:srgbClr val="1F4E79"/>
                </a:solidFill>
                <a:latin typeface="Calibri"/>
                <a:cs typeface="Calibri"/>
              </a:rPr>
              <a:t> </a:t>
            </a:r>
            <a:r>
              <a:rPr sz="1400" spc="-20">
                <a:solidFill>
                  <a:srgbClr val="1F4E79"/>
                </a:solidFill>
                <a:latin typeface="Calibri"/>
                <a:cs typeface="Calibri"/>
              </a:rPr>
              <a:t>networks</a:t>
            </a:r>
            <a:r>
              <a:rPr sz="1400">
                <a:solidFill>
                  <a:srgbClr val="1F4E79"/>
                </a:solidFill>
                <a:latin typeface="Calibri"/>
                <a:cs typeface="Calibri"/>
              </a:rPr>
              <a:t> by </a:t>
            </a:r>
            <a:r>
              <a:rPr sz="1400" spc="-20">
                <a:solidFill>
                  <a:srgbClr val="1F4E79"/>
                </a:solidFill>
                <a:latin typeface="Calibri"/>
                <a:cs typeface="Calibri"/>
              </a:rPr>
              <a:t>providing</a:t>
            </a:r>
            <a:r>
              <a:rPr sz="1400" spc="-50">
                <a:solidFill>
                  <a:srgbClr val="1F4E79"/>
                </a:solidFill>
                <a:latin typeface="Calibri"/>
                <a:cs typeface="Calibri"/>
              </a:rPr>
              <a:t> </a:t>
            </a:r>
            <a:r>
              <a:rPr sz="1400">
                <a:solidFill>
                  <a:srgbClr val="1F4E79"/>
                </a:solidFill>
                <a:latin typeface="Calibri"/>
                <a:cs typeface="Calibri"/>
              </a:rPr>
              <a:t>technical</a:t>
            </a:r>
            <a:r>
              <a:rPr sz="1400" spc="-35">
                <a:solidFill>
                  <a:srgbClr val="1F4E79"/>
                </a:solidFill>
                <a:latin typeface="Calibri"/>
                <a:cs typeface="Calibri"/>
              </a:rPr>
              <a:t> </a:t>
            </a:r>
            <a:r>
              <a:rPr sz="1400">
                <a:solidFill>
                  <a:srgbClr val="1F4E79"/>
                </a:solidFill>
                <a:latin typeface="Calibri"/>
                <a:cs typeface="Calibri"/>
              </a:rPr>
              <a:t>assistance</a:t>
            </a:r>
            <a:r>
              <a:rPr sz="1400" spc="-55">
                <a:solidFill>
                  <a:srgbClr val="1F4E79"/>
                </a:solidFill>
                <a:latin typeface="Calibri"/>
                <a:cs typeface="Calibri"/>
              </a:rPr>
              <a:t> </a:t>
            </a:r>
            <a:r>
              <a:rPr sz="1400" spc="-25">
                <a:solidFill>
                  <a:srgbClr val="1F4E79"/>
                </a:solidFill>
                <a:latin typeface="Calibri"/>
                <a:cs typeface="Calibri"/>
              </a:rPr>
              <a:t>or</a:t>
            </a:r>
            <a:r>
              <a:rPr sz="1400" spc="-95">
                <a:solidFill>
                  <a:srgbClr val="1F4E79"/>
                </a:solidFill>
                <a:latin typeface="Calibri"/>
                <a:cs typeface="Calibri"/>
              </a:rPr>
              <a:t> </a:t>
            </a:r>
            <a:r>
              <a:rPr sz="1400" spc="-10">
                <a:solidFill>
                  <a:srgbClr val="1F4E79"/>
                </a:solidFill>
                <a:latin typeface="Calibri"/>
                <a:cs typeface="Calibri"/>
              </a:rPr>
              <a:t>training</a:t>
            </a:r>
            <a:r>
              <a:rPr sz="1400" spc="-25">
                <a:solidFill>
                  <a:srgbClr val="1F4E79"/>
                </a:solidFill>
                <a:latin typeface="Calibri"/>
                <a:cs typeface="Calibri"/>
              </a:rPr>
              <a:t> </a:t>
            </a:r>
            <a:r>
              <a:rPr sz="1400" spc="-10">
                <a:solidFill>
                  <a:srgbClr val="1F4E79"/>
                </a:solidFill>
                <a:latin typeface="Calibri"/>
                <a:cs typeface="Calibri"/>
              </a:rPr>
              <a:t>programs</a:t>
            </a:r>
            <a:r>
              <a:rPr sz="1400" spc="140">
                <a:solidFill>
                  <a:srgbClr val="1F4E79"/>
                </a:solidFill>
                <a:latin typeface="Calibri"/>
                <a:cs typeface="Calibri"/>
              </a:rPr>
              <a:t> </a:t>
            </a:r>
            <a:r>
              <a:rPr sz="1400">
                <a:solidFill>
                  <a:srgbClr val="1F4E79"/>
                </a:solidFill>
                <a:latin typeface="Calibri"/>
                <a:cs typeface="Calibri"/>
              </a:rPr>
              <a:t>for</a:t>
            </a:r>
            <a:r>
              <a:rPr sz="1400" spc="-30">
                <a:solidFill>
                  <a:srgbClr val="1F4E79"/>
                </a:solidFill>
                <a:latin typeface="Calibri"/>
                <a:cs typeface="Calibri"/>
              </a:rPr>
              <a:t> </a:t>
            </a:r>
            <a:r>
              <a:rPr sz="1400" spc="-10">
                <a:solidFill>
                  <a:srgbClr val="1F4E79"/>
                </a:solidFill>
                <a:latin typeface="Calibri"/>
                <a:cs typeface="Calibri"/>
              </a:rPr>
              <a:t>under </a:t>
            </a:r>
            <a:r>
              <a:rPr sz="1400">
                <a:solidFill>
                  <a:srgbClr val="1F4E79"/>
                </a:solidFill>
                <a:latin typeface="Calibri"/>
                <a:cs typeface="Calibri"/>
              </a:rPr>
              <a:t>resourced</a:t>
            </a:r>
            <a:r>
              <a:rPr sz="1400" spc="35">
                <a:solidFill>
                  <a:srgbClr val="1F4E79"/>
                </a:solidFill>
                <a:latin typeface="Calibri"/>
                <a:cs typeface="Calibri"/>
              </a:rPr>
              <a:t> </a:t>
            </a:r>
            <a:r>
              <a:rPr sz="1400">
                <a:solidFill>
                  <a:srgbClr val="1F4E79"/>
                </a:solidFill>
                <a:latin typeface="Calibri"/>
                <a:cs typeface="Calibri"/>
              </a:rPr>
              <a:t>and</a:t>
            </a:r>
            <a:r>
              <a:rPr sz="1400" spc="-15">
                <a:solidFill>
                  <a:srgbClr val="1F4E79"/>
                </a:solidFill>
                <a:latin typeface="Calibri"/>
                <a:cs typeface="Calibri"/>
              </a:rPr>
              <a:t> </a:t>
            </a:r>
            <a:r>
              <a:rPr sz="1400">
                <a:solidFill>
                  <a:srgbClr val="1F4E79"/>
                </a:solidFill>
                <a:latin typeface="Calibri"/>
                <a:cs typeface="Calibri"/>
              </a:rPr>
              <a:t>disadvantaged</a:t>
            </a:r>
            <a:r>
              <a:rPr sz="1400" spc="-75">
                <a:solidFill>
                  <a:srgbClr val="1F4E79"/>
                </a:solidFill>
                <a:latin typeface="Calibri"/>
                <a:cs typeface="Calibri"/>
              </a:rPr>
              <a:t> </a:t>
            </a:r>
            <a:r>
              <a:rPr sz="1400">
                <a:solidFill>
                  <a:srgbClr val="1F4E79"/>
                </a:solidFill>
                <a:latin typeface="Calibri"/>
                <a:cs typeface="Calibri"/>
              </a:rPr>
              <a:t>businesses</a:t>
            </a:r>
            <a:r>
              <a:rPr sz="1400" spc="5">
                <a:solidFill>
                  <a:srgbClr val="1F4E79"/>
                </a:solidFill>
                <a:latin typeface="Calibri"/>
                <a:cs typeface="Calibri"/>
              </a:rPr>
              <a:t> </a:t>
            </a:r>
            <a:r>
              <a:rPr sz="1400" spc="-10">
                <a:solidFill>
                  <a:srgbClr val="1F4E79"/>
                </a:solidFill>
                <a:latin typeface="Calibri"/>
                <a:cs typeface="Calibri"/>
              </a:rPr>
              <a:t>with</a:t>
            </a:r>
            <a:r>
              <a:rPr sz="1400" spc="-75">
                <a:solidFill>
                  <a:srgbClr val="1F4E79"/>
                </a:solidFill>
                <a:latin typeface="Calibri"/>
                <a:cs typeface="Calibri"/>
              </a:rPr>
              <a:t> </a:t>
            </a:r>
            <a:r>
              <a:rPr sz="1400">
                <a:solidFill>
                  <a:srgbClr val="1F4E79"/>
                </a:solidFill>
                <a:latin typeface="Calibri"/>
                <a:cs typeface="Calibri"/>
              </a:rPr>
              <a:t>20</a:t>
            </a:r>
            <a:r>
              <a:rPr sz="1400" spc="-65">
                <a:solidFill>
                  <a:srgbClr val="1F4E79"/>
                </a:solidFill>
                <a:latin typeface="Calibri"/>
                <a:cs typeface="Calibri"/>
              </a:rPr>
              <a:t> </a:t>
            </a:r>
            <a:r>
              <a:rPr sz="1400">
                <a:solidFill>
                  <a:srgbClr val="1F4E79"/>
                </a:solidFill>
                <a:latin typeface="Calibri"/>
                <a:cs typeface="Calibri"/>
              </a:rPr>
              <a:t>or</a:t>
            </a:r>
            <a:r>
              <a:rPr sz="1400" spc="60">
                <a:solidFill>
                  <a:srgbClr val="1F4E79"/>
                </a:solidFill>
                <a:latin typeface="Calibri"/>
                <a:cs typeface="Calibri"/>
              </a:rPr>
              <a:t> </a:t>
            </a:r>
            <a:r>
              <a:rPr sz="1400">
                <a:solidFill>
                  <a:srgbClr val="1F4E79"/>
                </a:solidFill>
                <a:latin typeface="Calibri"/>
                <a:cs typeface="Calibri"/>
              </a:rPr>
              <a:t>fewer</a:t>
            </a:r>
            <a:r>
              <a:rPr sz="1400" spc="-25">
                <a:solidFill>
                  <a:srgbClr val="1F4E79"/>
                </a:solidFill>
                <a:latin typeface="Calibri"/>
                <a:cs typeface="Calibri"/>
              </a:rPr>
              <a:t> </a:t>
            </a:r>
            <a:r>
              <a:rPr sz="1400">
                <a:solidFill>
                  <a:srgbClr val="1F4E79"/>
                </a:solidFill>
                <a:latin typeface="Calibri"/>
                <a:cs typeface="Calibri"/>
              </a:rPr>
              <a:t>employees.</a:t>
            </a:r>
            <a:r>
              <a:rPr sz="1400" spc="10">
                <a:solidFill>
                  <a:srgbClr val="1F4E79"/>
                </a:solidFill>
                <a:latin typeface="Calibri"/>
                <a:cs typeface="Calibri"/>
              </a:rPr>
              <a:t> </a:t>
            </a:r>
            <a:r>
              <a:rPr sz="1400">
                <a:solidFill>
                  <a:srgbClr val="1F4E79"/>
                </a:solidFill>
                <a:latin typeface="Calibri"/>
                <a:cs typeface="Calibri"/>
              </a:rPr>
              <a:t>The</a:t>
            </a:r>
            <a:r>
              <a:rPr sz="1400" spc="25">
                <a:solidFill>
                  <a:srgbClr val="1F4E79"/>
                </a:solidFill>
                <a:latin typeface="Calibri"/>
                <a:cs typeface="Calibri"/>
              </a:rPr>
              <a:t> </a:t>
            </a:r>
            <a:r>
              <a:rPr sz="1400">
                <a:solidFill>
                  <a:srgbClr val="1F4E79"/>
                </a:solidFill>
                <a:latin typeface="Calibri"/>
                <a:cs typeface="Calibri"/>
              </a:rPr>
              <a:t>program</a:t>
            </a:r>
            <a:r>
              <a:rPr sz="1400" spc="35">
                <a:solidFill>
                  <a:srgbClr val="1F4E79"/>
                </a:solidFill>
                <a:latin typeface="Calibri"/>
                <a:cs typeface="Calibri"/>
              </a:rPr>
              <a:t> </a:t>
            </a:r>
            <a:r>
              <a:rPr sz="1400">
                <a:solidFill>
                  <a:srgbClr val="1F4E79"/>
                </a:solidFill>
                <a:latin typeface="Calibri"/>
                <a:cs typeface="Calibri"/>
              </a:rPr>
              <a:t>seeks </a:t>
            </a:r>
            <a:r>
              <a:rPr sz="1400" spc="-20">
                <a:solidFill>
                  <a:srgbClr val="1F4E79"/>
                </a:solidFill>
                <a:latin typeface="Calibri"/>
                <a:cs typeface="Calibri"/>
              </a:rPr>
              <a:t>to</a:t>
            </a:r>
            <a:r>
              <a:rPr sz="1400" spc="-80">
                <a:solidFill>
                  <a:srgbClr val="1F4E79"/>
                </a:solidFill>
                <a:latin typeface="Calibri"/>
                <a:cs typeface="Calibri"/>
              </a:rPr>
              <a:t> </a:t>
            </a:r>
            <a:r>
              <a:rPr sz="1400">
                <a:solidFill>
                  <a:srgbClr val="1F4E79"/>
                </a:solidFill>
                <a:latin typeface="Calibri"/>
                <a:cs typeface="Calibri"/>
              </a:rPr>
              <a:t>facilitate</a:t>
            </a:r>
            <a:r>
              <a:rPr sz="1400" spc="-50">
                <a:solidFill>
                  <a:srgbClr val="1F4E79"/>
                </a:solidFill>
                <a:latin typeface="Calibri"/>
                <a:cs typeface="Calibri"/>
              </a:rPr>
              <a:t> </a:t>
            </a:r>
            <a:r>
              <a:rPr sz="1400" spc="-10">
                <a:solidFill>
                  <a:srgbClr val="1F4E79"/>
                </a:solidFill>
                <a:latin typeface="Calibri"/>
                <a:cs typeface="Calibri"/>
              </a:rPr>
              <a:t>economic</a:t>
            </a:r>
            <a:r>
              <a:rPr sz="1400" spc="35">
                <a:solidFill>
                  <a:srgbClr val="1F4E79"/>
                </a:solidFill>
                <a:latin typeface="Calibri"/>
                <a:cs typeface="Calibri"/>
              </a:rPr>
              <a:t> </a:t>
            </a:r>
            <a:r>
              <a:rPr sz="1400">
                <a:solidFill>
                  <a:srgbClr val="1F4E79"/>
                </a:solidFill>
                <a:latin typeface="Calibri"/>
                <a:cs typeface="Calibri"/>
              </a:rPr>
              <a:t>viability</a:t>
            </a:r>
            <a:r>
              <a:rPr sz="1400" spc="-65">
                <a:solidFill>
                  <a:srgbClr val="1F4E79"/>
                </a:solidFill>
                <a:latin typeface="Calibri"/>
                <a:cs typeface="Calibri"/>
              </a:rPr>
              <a:t> </a:t>
            </a:r>
            <a:r>
              <a:rPr sz="1400">
                <a:solidFill>
                  <a:srgbClr val="1F4E79"/>
                </a:solidFill>
                <a:latin typeface="Calibri"/>
                <a:cs typeface="Calibri"/>
              </a:rPr>
              <a:t>for</a:t>
            </a:r>
            <a:r>
              <a:rPr sz="1400" spc="-25">
                <a:solidFill>
                  <a:srgbClr val="1F4E79"/>
                </a:solidFill>
                <a:latin typeface="Calibri"/>
                <a:cs typeface="Calibri"/>
              </a:rPr>
              <a:t> </a:t>
            </a:r>
            <a:r>
              <a:rPr sz="1400" spc="-20">
                <a:solidFill>
                  <a:srgbClr val="1F4E79"/>
                </a:solidFill>
                <a:latin typeface="Calibri"/>
                <a:cs typeface="Calibri"/>
              </a:rPr>
              <a:t>small</a:t>
            </a:r>
            <a:r>
              <a:rPr sz="1400" spc="-30">
                <a:solidFill>
                  <a:srgbClr val="1F4E79"/>
                </a:solidFill>
                <a:latin typeface="Calibri"/>
                <a:cs typeface="Calibri"/>
              </a:rPr>
              <a:t> </a:t>
            </a:r>
            <a:r>
              <a:rPr sz="1400">
                <a:solidFill>
                  <a:srgbClr val="1F4E79"/>
                </a:solidFill>
                <a:latin typeface="Calibri"/>
                <a:cs typeface="Calibri"/>
              </a:rPr>
              <a:t>businesses </a:t>
            </a:r>
            <a:r>
              <a:rPr sz="1400" spc="-10">
                <a:solidFill>
                  <a:srgbClr val="1F4E79"/>
                </a:solidFill>
                <a:latin typeface="Calibri"/>
                <a:cs typeface="Calibri"/>
              </a:rPr>
              <a:t>and</a:t>
            </a:r>
            <a:r>
              <a:rPr sz="1400" spc="-80">
                <a:solidFill>
                  <a:srgbClr val="1F4E79"/>
                </a:solidFill>
                <a:latin typeface="Calibri"/>
                <a:cs typeface="Calibri"/>
              </a:rPr>
              <a:t> </a:t>
            </a:r>
            <a:r>
              <a:rPr sz="1400">
                <a:solidFill>
                  <a:srgbClr val="1F4E79"/>
                </a:solidFill>
                <a:latin typeface="Calibri"/>
                <a:cs typeface="Calibri"/>
              </a:rPr>
              <a:t>to</a:t>
            </a:r>
            <a:r>
              <a:rPr sz="1400" spc="-15">
                <a:solidFill>
                  <a:srgbClr val="1F4E79"/>
                </a:solidFill>
                <a:latin typeface="Calibri"/>
                <a:cs typeface="Calibri"/>
              </a:rPr>
              <a:t> </a:t>
            </a:r>
            <a:r>
              <a:rPr sz="1400" spc="-10">
                <a:solidFill>
                  <a:srgbClr val="1F4E79"/>
                </a:solidFill>
                <a:latin typeface="Calibri"/>
                <a:cs typeface="Calibri"/>
              </a:rPr>
              <a:t>improve</a:t>
            </a:r>
            <a:r>
              <a:rPr sz="1400" spc="90">
                <a:solidFill>
                  <a:srgbClr val="1F4E79"/>
                </a:solidFill>
                <a:latin typeface="Calibri"/>
                <a:cs typeface="Calibri"/>
              </a:rPr>
              <a:t> </a:t>
            </a:r>
            <a:r>
              <a:rPr sz="1400">
                <a:solidFill>
                  <a:srgbClr val="1F4E79"/>
                </a:solidFill>
                <a:latin typeface="Calibri"/>
                <a:cs typeface="Calibri"/>
              </a:rPr>
              <a:t>their</a:t>
            </a:r>
            <a:r>
              <a:rPr sz="1400" spc="50">
                <a:solidFill>
                  <a:srgbClr val="1F4E79"/>
                </a:solidFill>
                <a:latin typeface="Calibri"/>
                <a:cs typeface="Calibri"/>
              </a:rPr>
              <a:t> </a:t>
            </a:r>
            <a:r>
              <a:rPr sz="1400">
                <a:solidFill>
                  <a:srgbClr val="1F4E79"/>
                </a:solidFill>
                <a:latin typeface="Calibri"/>
                <a:cs typeface="Calibri"/>
              </a:rPr>
              <a:t>ability</a:t>
            </a:r>
            <a:r>
              <a:rPr sz="1400" spc="-70">
                <a:solidFill>
                  <a:srgbClr val="1F4E79"/>
                </a:solidFill>
                <a:latin typeface="Calibri"/>
                <a:cs typeface="Calibri"/>
              </a:rPr>
              <a:t> </a:t>
            </a:r>
            <a:r>
              <a:rPr sz="1400">
                <a:solidFill>
                  <a:srgbClr val="1F4E79"/>
                </a:solidFill>
                <a:latin typeface="Calibri"/>
                <a:cs typeface="Calibri"/>
              </a:rPr>
              <a:t>to</a:t>
            </a:r>
            <a:r>
              <a:rPr sz="1400" spc="-15">
                <a:solidFill>
                  <a:srgbClr val="1F4E79"/>
                </a:solidFill>
                <a:latin typeface="Calibri"/>
                <a:cs typeface="Calibri"/>
              </a:rPr>
              <a:t> </a:t>
            </a:r>
            <a:r>
              <a:rPr sz="1400" spc="-10">
                <a:solidFill>
                  <a:srgbClr val="1F4E79"/>
                </a:solidFill>
                <a:latin typeface="Calibri"/>
                <a:cs typeface="Calibri"/>
              </a:rPr>
              <a:t>secure </a:t>
            </a:r>
            <a:r>
              <a:rPr sz="1400">
                <a:solidFill>
                  <a:srgbClr val="1F4E79"/>
                </a:solidFill>
                <a:latin typeface="Calibri"/>
                <a:cs typeface="Calibri"/>
              </a:rPr>
              <a:t>private</a:t>
            </a:r>
            <a:r>
              <a:rPr sz="1400" spc="-50">
                <a:solidFill>
                  <a:srgbClr val="1F4E79"/>
                </a:solidFill>
                <a:latin typeface="Calibri"/>
                <a:cs typeface="Calibri"/>
              </a:rPr>
              <a:t> </a:t>
            </a:r>
            <a:r>
              <a:rPr sz="1400">
                <a:solidFill>
                  <a:srgbClr val="1F4E79"/>
                </a:solidFill>
                <a:latin typeface="Calibri"/>
                <a:cs typeface="Calibri"/>
              </a:rPr>
              <a:t>and</a:t>
            </a:r>
            <a:r>
              <a:rPr sz="1400" spc="-40">
                <a:solidFill>
                  <a:srgbClr val="1F4E79"/>
                </a:solidFill>
                <a:latin typeface="Calibri"/>
                <a:cs typeface="Calibri"/>
              </a:rPr>
              <a:t> </a:t>
            </a:r>
            <a:r>
              <a:rPr sz="1400">
                <a:solidFill>
                  <a:srgbClr val="1F4E79"/>
                </a:solidFill>
                <a:latin typeface="Calibri"/>
                <a:cs typeface="Calibri"/>
              </a:rPr>
              <a:t>public</a:t>
            </a:r>
            <a:r>
              <a:rPr sz="1400" spc="10">
                <a:solidFill>
                  <a:srgbClr val="1F4E79"/>
                </a:solidFill>
                <a:latin typeface="Calibri"/>
                <a:cs typeface="Calibri"/>
              </a:rPr>
              <a:t> </a:t>
            </a:r>
            <a:r>
              <a:rPr sz="1400">
                <a:solidFill>
                  <a:srgbClr val="1F4E79"/>
                </a:solidFill>
                <a:latin typeface="Calibri"/>
                <a:cs typeface="Calibri"/>
              </a:rPr>
              <a:t>financing,</a:t>
            </a:r>
            <a:r>
              <a:rPr sz="1400" spc="-70">
                <a:solidFill>
                  <a:srgbClr val="1F4E79"/>
                </a:solidFill>
                <a:latin typeface="Calibri"/>
                <a:cs typeface="Calibri"/>
              </a:rPr>
              <a:t> </a:t>
            </a:r>
            <a:r>
              <a:rPr sz="1400">
                <a:solidFill>
                  <a:srgbClr val="1F4E79"/>
                </a:solidFill>
                <a:latin typeface="Calibri"/>
                <a:cs typeface="Calibri"/>
              </a:rPr>
              <a:t>including</a:t>
            </a:r>
            <a:r>
              <a:rPr sz="1400" spc="-45">
                <a:solidFill>
                  <a:srgbClr val="1F4E79"/>
                </a:solidFill>
                <a:latin typeface="Calibri"/>
                <a:cs typeface="Calibri"/>
              </a:rPr>
              <a:t> </a:t>
            </a:r>
            <a:r>
              <a:rPr sz="1400">
                <a:solidFill>
                  <a:srgbClr val="1F4E79"/>
                </a:solidFill>
                <a:latin typeface="Calibri"/>
                <a:cs typeface="Calibri"/>
              </a:rPr>
              <a:t>microloans.</a:t>
            </a:r>
            <a:r>
              <a:rPr sz="1400" spc="-15">
                <a:solidFill>
                  <a:srgbClr val="1F4E79"/>
                </a:solidFill>
                <a:latin typeface="Calibri"/>
                <a:cs typeface="Calibri"/>
              </a:rPr>
              <a:t> </a:t>
            </a:r>
            <a:r>
              <a:rPr sz="1400">
                <a:solidFill>
                  <a:srgbClr val="1F4E79"/>
                </a:solidFill>
                <a:latin typeface="Calibri"/>
                <a:cs typeface="Calibri"/>
              </a:rPr>
              <a:t>These</a:t>
            </a:r>
            <a:r>
              <a:rPr sz="1400" spc="-65">
                <a:solidFill>
                  <a:srgbClr val="1F4E79"/>
                </a:solidFill>
                <a:latin typeface="Calibri"/>
                <a:cs typeface="Calibri"/>
              </a:rPr>
              <a:t> </a:t>
            </a:r>
            <a:r>
              <a:rPr sz="1400">
                <a:solidFill>
                  <a:srgbClr val="1F4E79"/>
                </a:solidFill>
                <a:latin typeface="Calibri"/>
                <a:cs typeface="Calibri"/>
              </a:rPr>
              <a:t>grants</a:t>
            </a:r>
            <a:r>
              <a:rPr sz="1400" spc="-25">
                <a:solidFill>
                  <a:srgbClr val="1F4E79"/>
                </a:solidFill>
                <a:latin typeface="Calibri"/>
                <a:cs typeface="Calibri"/>
              </a:rPr>
              <a:t> </a:t>
            </a:r>
            <a:r>
              <a:rPr sz="1400">
                <a:solidFill>
                  <a:srgbClr val="1F4E79"/>
                </a:solidFill>
                <a:latin typeface="Calibri"/>
                <a:cs typeface="Calibri"/>
              </a:rPr>
              <a:t>may</a:t>
            </a:r>
            <a:r>
              <a:rPr sz="1400" spc="-25">
                <a:solidFill>
                  <a:srgbClr val="1F4E79"/>
                </a:solidFill>
                <a:latin typeface="Calibri"/>
                <a:cs typeface="Calibri"/>
              </a:rPr>
              <a:t> </a:t>
            </a:r>
            <a:r>
              <a:rPr sz="1400">
                <a:solidFill>
                  <a:srgbClr val="1F4E79"/>
                </a:solidFill>
                <a:latin typeface="Calibri"/>
                <a:cs typeface="Calibri"/>
              </a:rPr>
              <a:t>be</a:t>
            </a:r>
            <a:r>
              <a:rPr sz="1400" spc="-10">
                <a:solidFill>
                  <a:srgbClr val="1F4E79"/>
                </a:solidFill>
                <a:latin typeface="Calibri"/>
                <a:cs typeface="Calibri"/>
              </a:rPr>
              <a:t> </a:t>
            </a:r>
            <a:r>
              <a:rPr sz="1400">
                <a:solidFill>
                  <a:srgbClr val="1F4E79"/>
                </a:solidFill>
                <a:latin typeface="Calibri"/>
                <a:cs typeface="Calibri"/>
              </a:rPr>
              <a:t>made</a:t>
            </a:r>
            <a:r>
              <a:rPr sz="1400" spc="60">
                <a:solidFill>
                  <a:srgbClr val="1F4E79"/>
                </a:solidFill>
                <a:latin typeface="Calibri"/>
                <a:cs typeface="Calibri"/>
              </a:rPr>
              <a:t> </a:t>
            </a:r>
            <a:r>
              <a:rPr sz="1400">
                <a:solidFill>
                  <a:srgbClr val="1F4E79"/>
                </a:solidFill>
                <a:latin typeface="Calibri"/>
                <a:cs typeface="Calibri"/>
              </a:rPr>
              <a:t>available</a:t>
            </a:r>
            <a:r>
              <a:rPr sz="1400" spc="-65">
                <a:solidFill>
                  <a:srgbClr val="1F4E79"/>
                </a:solidFill>
                <a:latin typeface="Calibri"/>
                <a:cs typeface="Calibri"/>
              </a:rPr>
              <a:t> </a:t>
            </a:r>
            <a:r>
              <a:rPr sz="1400" spc="-15">
                <a:solidFill>
                  <a:srgbClr val="1F4E79"/>
                </a:solidFill>
                <a:latin typeface="Calibri"/>
                <a:cs typeface="Calibri"/>
              </a:rPr>
              <a:t>to</a:t>
            </a:r>
            <a:r>
              <a:rPr sz="1400" spc="-80">
                <a:solidFill>
                  <a:srgbClr val="1F4E79"/>
                </a:solidFill>
                <a:latin typeface="Calibri"/>
                <a:cs typeface="Calibri"/>
              </a:rPr>
              <a:t> </a:t>
            </a:r>
            <a:r>
              <a:rPr sz="1400" spc="-10">
                <a:solidFill>
                  <a:srgbClr val="1F4E79"/>
                </a:solidFill>
                <a:latin typeface="Calibri"/>
                <a:cs typeface="Calibri"/>
              </a:rPr>
              <a:t>community</a:t>
            </a:r>
            <a:r>
              <a:rPr sz="1400" spc="105">
                <a:solidFill>
                  <a:srgbClr val="1F4E79"/>
                </a:solidFill>
                <a:latin typeface="Calibri"/>
                <a:cs typeface="Calibri"/>
              </a:rPr>
              <a:t> </a:t>
            </a:r>
            <a:r>
              <a:rPr sz="1400" spc="-10">
                <a:solidFill>
                  <a:srgbClr val="1F4E79"/>
                </a:solidFill>
                <a:latin typeface="Calibri"/>
                <a:cs typeface="Calibri"/>
              </a:rPr>
              <a:t>development</a:t>
            </a:r>
            <a:r>
              <a:rPr sz="1400" spc="100">
                <a:solidFill>
                  <a:srgbClr val="1F4E79"/>
                </a:solidFill>
                <a:latin typeface="Calibri"/>
                <a:cs typeface="Calibri"/>
              </a:rPr>
              <a:t> </a:t>
            </a:r>
            <a:r>
              <a:rPr sz="1400" spc="-10">
                <a:solidFill>
                  <a:srgbClr val="1F4E79"/>
                </a:solidFill>
                <a:latin typeface="Calibri"/>
                <a:cs typeface="Calibri"/>
              </a:rPr>
              <a:t>corporations,</a:t>
            </a:r>
            <a:r>
              <a:rPr sz="1400" spc="-35">
                <a:solidFill>
                  <a:srgbClr val="1F4E79"/>
                </a:solidFill>
                <a:latin typeface="Calibri"/>
                <a:cs typeface="Calibri"/>
              </a:rPr>
              <a:t> </a:t>
            </a:r>
            <a:r>
              <a:rPr sz="1400" spc="-10">
                <a:solidFill>
                  <a:srgbClr val="1F4E79"/>
                </a:solidFill>
                <a:latin typeface="Calibri"/>
                <a:cs typeface="Calibri"/>
              </a:rPr>
              <a:t>community</a:t>
            </a:r>
            <a:r>
              <a:rPr sz="1400" spc="105">
                <a:solidFill>
                  <a:srgbClr val="1F4E79"/>
                </a:solidFill>
                <a:latin typeface="Calibri"/>
                <a:cs typeface="Calibri"/>
              </a:rPr>
              <a:t> </a:t>
            </a:r>
            <a:r>
              <a:rPr sz="1400" spc="-10">
                <a:solidFill>
                  <a:srgbClr val="1F4E79"/>
                </a:solidFill>
                <a:latin typeface="Calibri"/>
                <a:cs typeface="Calibri"/>
              </a:rPr>
              <a:t>development</a:t>
            </a:r>
            <a:r>
              <a:rPr sz="1400" spc="95">
                <a:solidFill>
                  <a:srgbClr val="1F4E79"/>
                </a:solidFill>
                <a:latin typeface="Calibri"/>
                <a:cs typeface="Calibri"/>
              </a:rPr>
              <a:t> </a:t>
            </a:r>
            <a:r>
              <a:rPr sz="1400">
                <a:solidFill>
                  <a:srgbClr val="1F4E79"/>
                </a:solidFill>
                <a:latin typeface="Calibri"/>
                <a:cs typeface="Calibri"/>
              </a:rPr>
              <a:t>financial</a:t>
            </a:r>
            <a:r>
              <a:rPr sz="1400" spc="-55">
                <a:solidFill>
                  <a:srgbClr val="1F4E79"/>
                </a:solidFill>
                <a:latin typeface="Calibri"/>
                <a:cs typeface="Calibri"/>
              </a:rPr>
              <a:t> </a:t>
            </a:r>
            <a:r>
              <a:rPr sz="1400" spc="-10">
                <a:solidFill>
                  <a:srgbClr val="1F4E79"/>
                </a:solidFill>
                <a:latin typeface="Calibri"/>
                <a:cs typeface="Calibri"/>
              </a:rPr>
              <a:t>institutions</a:t>
            </a:r>
            <a:r>
              <a:rPr sz="1400" spc="-25">
                <a:solidFill>
                  <a:srgbClr val="1F4E79"/>
                </a:solidFill>
                <a:latin typeface="Calibri"/>
                <a:cs typeface="Calibri"/>
              </a:rPr>
              <a:t> or </a:t>
            </a:r>
            <a:r>
              <a:rPr sz="1400">
                <a:solidFill>
                  <a:srgbClr val="1F4E79"/>
                </a:solidFill>
                <a:latin typeface="Calibri"/>
                <a:cs typeface="Calibri"/>
              </a:rPr>
              <a:t>other</a:t>
            </a:r>
            <a:r>
              <a:rPr sz="1400" spc="35">
                <a:solidFill>
                  <a:srgbClr val="1F4E79"/>
                </a:solidFill>
                <a:latin typeface="Calibri"/>
                <a:cs typeface="Calibri"/>
              </a:rPr>
              <a:t> </a:t>
            </a:r>
            <a:r>
              <a:rPr sz="1400" spc="-35">
                <a:solidFill>
                  <a:srgbClr val="1F4E79"/>
                </a:solidFill>
                <a:latin typeface="Calibri"/>
                <a:cs typeface="Calibri"/>
              </a:rPr>
              <a:t>not-</a:t>
            </a:r>
            <a:r>
              <a:rPr sz="1400" spc="-25">
                <a:solidFill>
                  <a:srgbClr val="1F4E79"/>
                </a:solidFill>
                <a:latin typeface="Calibri"/>
                <a:cs typeface="Calibri"/>
              </a:rPr>
              <a:t>for-</a:t>
            </a:r>
            <a:r>
              <a:rPr sz="1400">
                <a:solidFill>
                  <a:srgbClr val="1F4E79"/>
                </a:solidFill>
                <a:latin typeface="Calibri"/>
                <a:cs typeface="Calibri"/>
              </a:rPr>
              <a:t>profit</a:t>
            </a:r>
            <a:r>
              <a:rPr sz="1400" spc="120">
                <a:solidFill>
                  <a:srgbClr val="1F4E79"/>
                </a:solidFill>
                <a:latin typeface="Calibri"/>
                <a:cs typeface="Calibri"/>
              </a:rPr>
              <a:t> </a:t>
            </a:r>
            <a:r>
              <a:rPr sz="1400" spc="-25">
                <a:solidFill>
                  <a:srgbClr val="1F4E79"/>
                </a:solidFill>
                <a:latin typeface="Calibri"/>
                <a:cs typeface="Calibri"/>
              </a:rPr>
              <a:t>community-</a:t>
            </a:r>
            <a:r>
              <a:rPr sz="1400">
                <a:solidFill>
                  <a:srgbClr val="1F4E79"/>
                </a:solidFill>
                <a:latin typeface="Calibri"/>
                <a:cs typeface="Calibri"/>
              </a:rPr>
              <a:t>based</a:t>
            </a:r>
            <a:r>
              <a:rPr sz="1400" spc="120">
                <a:solidFill>
                  <a:srgbClr val="1F4E79"/>
                </a:solidFill>
                <a:latin typeface="Calibri"/>
                <a:cs typeface="Calibri"/>
              </a:rPr>
              <a:t> </a:t>
            </a:r>
            <a:r>
              <a:rPr sz="1400" spc="-10">
                <a:solidFill>
                  <a:srgbClr val="1F4E79"/>
                </a:solidFill>
                <a:latin typeface="Calibri"/>
                <a:cs typeface="Calibri"/>
              </a:rPr>
              <a:t>organizations.</a:t>
            </a:r>
            <a:endParaRPr sz="1400">
              <a:latin typeface="Calibri"/>
              <a:cs typeface="Calibri"/>
            </a:endParaRPr>
          </a:p>
          <a:p>
            <a:pPr marL="12700">
              <a:lnSpc>
                <a:spcPct val="100000"/>
              </a:lnSpc>
              <a:spcBef>
                <a:spcPts val="885"/>
              </a:spcBef>
            </a:pPr>
            <a:r>
              <a:rPr sz="1400" b="1">
                <a:solidFill>
                  <a:srgbClr val="1F4E79"/>
                </a:solidFill>
                <a:latin typeface="Calibri"/>
                <a:cs typeface="Calibri"/>
              </a:rPr>
              <a:t>Anticipated</a:t>
            </a:r>
            <a:r>
              <a:rPr sz="1400" b="1" spc="60">
                <a:solidFill>
                  <a:srgbClr val="1F4E79"/>
                </a:solidFill>
                <a:latin typeface="Calibri"/>
                <a:cs typeface="Calibri"/>
              </a:rPr>
              <a:t> </a:t>
            </a:r>
            <a:r>
              <a:rPr sz="1400" b="1">
                <a:solidFill>
                  <a:srgbClr val="1F4E79"/>
                </a:solidFill>
                <a:latin typeface="Calibri"/>
                <a:cs typeface="Calibri"/>
              </a:rPr>
              <a:t>Program</a:t>
            </a:r>
            <a:r>
              <a:rPr sz="1400" b="1" spc="20">
                <a:solidFill>
                  <a:srgbClr val="1F4E79"/>
                </a:solidFill>
                <a:latin typeface="Calibri"/>
                <a:cs typeface="Calibri"/>
              </a:rPr>
              <a:t> </a:t>
            </a:r>
            <a:r>
              <a:rPr sz="1400" b="1">
                <a:solidFill>
                  <a:srgbClr val="1F4E79"/>
                </a:solidFill>
                <a:latin typeface="Calibri"/>
                <a:cs typeface="Calibri"/>
              </a:rPr>
              <a:t>Budget:</a:t>
            </a:r>
            <a:r>
              <a:rPr sz="1400" b="1" spc="-45">
                <a:solidFill>
                  <a:srgbClr val="1F4E79"/>
                </a:solidFill>
                <a:latin typeface="Calibri"/>
                <a:cs typeface="Calibri"/>
              </a:rPr>
              <a:t> </a:t>
            </a:r>
            <a:r>
              <a:rPr sz="1400" spc="-10">
                <a:solidFill>
                  <a:srgbClr val="1F4E79"/>
                </a:solidFill>
                <a:latin typeface="Calibri"/>
                <a:cs typeface="Calibri"/>
              </a:rPr>
              <a:t>$</a:t>
            </a:r>
            <a:r>
              <a:rPr lang="en-US" sz="1400" spc="-10">
                <a:solidFill>
                  <a:srgbClr val="1F4E79"/>
                </a:solidFill>
                <a:latin typeface="Calibri"/>
                <a:cs typeface="Calibri"/>
              </a:rPr>
              <a:t>6,750,000</a:t>
            </a:r>
            <a:endParaRPr sz="1400">
              <a:latin typeface="Calibri"/>
              <a:cs typeface="Calibri"/>
            </a:endParaRPr>
          </a:p>
          <a:p>
            <a:pPr>
              <a:lnSpc>
                <a:spcPct val="100000"/>
              </a:lnSpc>
              <a:spcBef>
                <a:spcPts val="30"/>
              </a:spcBef>
            </a:pPr>
            <a:endParaRPr sz="900">
              <a:latin typeface="Calibri"/>
              <a:cs typeface="Calibri"/>
            </a:endParaRPr>
          </a:p>
          <a:p>
            <a:pPr marL="12700">
              <a:lnSpc>
                <a:spcPct val="100000"/>
              </a:lnSpc>
            </a:pPr>
            <a:endParaRPr lang="en-US" sz="900">
              <a:solidFill>
                <a:srgbClr val="FF0000"/>
              </a:solidFill>
              <a:latin typeface="Calibri"/>
              <a:cs typeface="Calibri"/>
            </a:endParaRPr>
          </a:p>
        </p:txBody>
      </p:sp>
      <p:graphicFrame>
        <p:nvGraphicFramePr>
          <p:cNvPr id="14" name="Table 13">
            <a:extLst>
              <a:ext uri="{FF2B5EF4-FFF2-40B4-BE49-F238E27FC236}">
                <a16:creationId xmlns:a16="http://schemas.microsoft.com/office/drawing/2014/main" id="{DF89344A-BBC6-D518-D7C8-74418E97BE5F}"/>
              </a:ext>
            </a:extLst>
          </p:cNvPr>
          <p:cNvGraphicFramePr>
            <a:graphicFrameLocks noGrp="1"/>
          </p:cNvGraphicFramePr>
          <p:nvPr>
            <p:extLst>
              <p:ext uri="{D42A27DB-BD31-4B8C-83A1-F6EECF244321}">
                <p14:modId xmlns:p14="http://schemas.microsoft.com/office/powerpoint/2010/main" val="1130916435"/>
              </p:ext>
            </p:extLst>
          </p:nvPr>
        </p:nvGraphicFramePr>
        <p:xfrm>
          <a:off x="539322" y="2610396"/>
          <a:ext cx="10515600" cy="4023360"/>
        </p:xfrm>
        <a:graphic>
          <a:graphicData uri="http://schemas.openxmlformats.org/drawingml/2006/table">
            <a:tbl>
              <a:tblPr/>
              <a:tblGrid>
                <a:gridCol w="175626">
                  <a:extLst>
                    <a:ext uri="{9D8B030D-6E8A-4147-A177-3AD203B41FA5}">
                      <a16:colId xmlns:a16="http://schemas.microsoft.com/office/drawing/2014/main" val="2993890256"/>
                    </a:ext>
                  </a:extLst>
                </a:gridCol>
                <a:gridCol w="2070922">
                  <a:extLst>
                    <a:ext uri="{9D8B030D-6E8A-4147-A177-3AD203B41FA5}">
                      <a16:colId xmlns:a16="http://schemas.microsoft.com/office/drawing/2014/main" val="1797532054"/>
                    </a:ext>
                  </a:extLst>
                </a:gridCol>
                <a:gridCol w="4986530">
                  <a:extLst>
                    <a:ext uri="{9D8B030D-6E8A-4147-A177-3AD203B41FA5}">
                      <a16:colId xmlns:a16="http://schemas.microsoft.com/office/drawing/2014/main" val="400899334"/>
                    </a:ext>
                  </a:extLst>
                </a:gridCol>
                <a:gridCol w="839972">
                  <a:extLst>
                    <a:ext uri="{9D8B030D-6E8A-4147-A177-3AD203B41FA5}">
                      <a16:colId xmlns:a16="http://schemas.microsoft.com/office/drawing/2014/main" val="4059020456"/>
                    </a:ext>
                  </a:extLst>
                </a:gridCol>
                <a:gridCol w="871870">
                  <a:extLst>
                    <a:ext uri="{9D8B030D-6E8A-4147-A177-3AD203B41FA5}">
                      <a16:colId xmlns:a16="http://schemas.microsoft.com/office/drawing/2014/main" val="4222122632"/>
                    </a:ext>
                  </a:extLst>
                </a:gridCol>
                <a:gridCol w="1570680">
                  <a:extLst>
                    <a:ext uri="{9D8B030D-6E8A-4147-A177-3AD203B41FA5}">
                      <a16:colId xmlns:a16="http://schemas.microsoft.com/office/drawing/2014/main" val="1792834211"/>
                    </a:ext>
                  </a:extLst>
                </a:gridCol>
              </a:tblGrid>
              <a:tr h="105376">
                <a:tc>
                  <a:txBody>
                    <a:bodyPr/>
                    <a:lstStyle/>
                    <a:p>
                      <a:pPr algn="ctr" fontAlgn="b">
                        <a:buNone/>
                      </a:pPr>
                      <a:endParaRPr lang="en-US" sz="12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2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2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tc>
                  <a:txBody>
                    <a:bodyPr/>
                    <a:lstStyle/>
                    <a:p>
                      <a:pPr algn="l" fontAlgn="b">
                        <a:buNone/>
                      </a:pPr>
                      <a:r>
                        <a:rPr lang="en-US" sz="1200" b="1" i="0" u="sng" strike="noStrike">
                          <a:solidFill>
                            <a:srgbClr val="000000"/>
                          </a:solidFill>
                          <a:effectLst/>
                          <a:latin typeface="Calibri" panose="020F0502020204030204" pitchFamily="34" charset="0"/>
                        </a:rPr>
                        <a:t>Comments</a:t>
                      </a:r>
                    </a:p>
                  </a:txBody>
                  <a:tcPr marL="52688" marR="0" marT="0" marB="0" anchor="b">
                    <a:lnL>
                      <a:noFill/>
                    </a:lnL>
                    <a:lnR>
                      <a:noFill/>
                    </a:lnR>
                    <a:lnT>
                      <a:noFill/>
                    </a:lnT>
                    <a:lnB>
                      <a:noFill/>
                    </a:lnB>
                    <a:noFill/>
                  </a:tcPr>
                </a:tc>
                <a:extLst>
                  <a:ext uri="{0D108BD9-81ED-4DB2-BD59-A6C34878D82A}">
                    <a16:rowId xmlns:a16="http://schemas.microsoft.com/office/drawing/2014/main" val="2510463144"/>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Job stabilization or growth</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1,000 jobs were created or retained through MGCC’s products and programs</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13,242</a:t>
                      </a: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611768549"/>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Addressing regional equity</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Signed up 100 businesses to our email contact list</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We don't collect this data</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078702939"/>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Addressing demographic equity</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100 jobs were created or retained at businesses owned by women, minority, veteran, or LGBTQIA+ individuals</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100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11,533</a:t>
                      </a: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84872626"/>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Track outcomes of businesses served</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2,500 total businesses served, 3,000 jobs retained</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2,500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4,484</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Businesses Served</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897244669"/>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Track outcomes of businesses served</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2,500 total businesses served, 3,000 jobs retained</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3,000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11,147</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Jobs Retained</a:t>
                      </a:r>
                    </a:p>
                  </a:txBody>
                  <a:tcPr marL="0" marR="0" marT="0" marB="0" anchor="b">
                    <a:lnL>
                      <a:noFill/>
                    </a:lnL>
                    <a:lnR>
                      <a:noFill/>
                    </a:lnR>
                    <a:lnT>
                      <a:noFill/>
                    </a:lnT>
                    <a:lnB>
                      <a:noFill/>
                    </a:lnB>
                    <a:noFill/>
                  </a:tcPr>
                </a:tc>
                <a:extLst>
                  <a:ext uri="{0D108BD9-81ED-4DB2-BD59-A6C34878D82A}">
                    <a16:rowId xmlns:a16="http://schemas.microsoft.com/office/drawing/2014/main" val="1597547789"/>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Provide direct services to small business clients</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1,500 target demographic-owned businesses served, 1,800 jobs retained in target demographic-owned businesses</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1,500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3,953</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Same demographics as Metric 3 + LMI owners</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1683152639"/>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Provide direct services to small business clients</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1,500 target demographic-owned businesses served, 1,800 jobs retained in target demographic-owned businesses</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1,800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10,176</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Same demographics as Metric 3 + LMI owners</a:t>
                      </a:r>
                    </a:p>
                  </a:txBody>
                  <a:tcPr marL="0" marR="0" marT="0" marB="0" anchor="b">
                    <a:lnL>
                      <a:noFill/>
                    </a:lnL>
                    <a:lnR>
                      <a:noFill/>
                    </a:lnR>
                    <a:lnT>
                      <a:noFill/>
                    </a:lnT>
                    <a:lnB>
                      <a:noFill/>
                    </a:lnB>
                    <a:noFill/>
                  </a:tcPr>
                </a:tc>
                <a:extLst>
                  <a:ext uri="{0D108BD9-81ED-4DB2-BD59-A6C34878D82A}">
                    <a16:rowId xmlns:a16="http://schemas.microsoft.com/office/drawing/2014/main" val="786853453"/>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Complete the review and funding</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1,200 businesses stay open</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rgbClr val="000000"/>
                          </a:solidFill>
                          <a:effectLst/>
                          <a:latin typeface="Calibri" panose="020F0502020204030204" pitchFamily="34" charset="0"/>
                        </a:rPr>
                        <a:t>                    1,200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rgbClr val="000000"/>
                          </a:solidFill>
                          <a:effectLst/>
                          <a:latin typeface="Calibri" panose="020F0502020204030204" pitchFamily="34" charset="0"/>
                        </a:rPr>
                        <a:t>1,354</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Businesses that were reported as stabilized</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752004838"/>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Provide technical advising</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Advise 2,500 clients/diverse businesses at all stages of development throughout the Commonwealth of Massachusetts</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2,500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4,484</a:t>
                      </a: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563460007"/>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rgbClr val="000000"/>
                          </a:solidFill>
                          <a:effectLst/>
                          <a:latin typeface="Calibri" panose="020F0502020204030204" pitchFamily="34" charset="0"/>
                        </a:rPr>
                        <a:t>Assist diverse businesses</a:t>
                      </a:r>
                    </a:p>
                  </a:txBody>
                  <a:tcPr marL="0" marR="0" marT="0" marB="0" anchor="b">
                    <a:lnL>
                      <a:noFill/>
                    </a:lnL>
                    <a:lnR>
                      <a:noFill/>
                    </a:lnR>
                    <a:lnT>
                      <a:noFill/>
                    </a:lnT>
                    <a:lnB>
                      <a:noFill/>
                    </a:lnB>
                    <a:solidFill>
                      <a:srgbClr val="F2F2F2"/>
                    </a:solidFill>
                  </a:tcPr>
                </a:tc>
                <a:tc>
                  <a:txBody>
                    <a:bodyPr/>
                    <a:lstStyle/>
                    <a:p>
                      <a:pPr algn="l" fontAlgn="b">
                        <a:buNone/>
                      </a:pPr>
                      <a:r>
                        <a:rPr lang="en-US" sz="1200" b="0" i="0" u="none" strike="noStrike">
                          <a:solidFill>
                            <a:schemeClr val="tx1"/>
                          </a:solidFill>
                          <a:effectLst/>
                          <a:latin typeface="Calibri" panose="020F0502020204030204" pitchFamily="34" charset="0"/>
                        </a:rPr>
                        <a:t>Assist diverse businesses from across the Commonwealth of Massachusetts in accessing $70,000,000 million in capital for future growth</a:t>
                      </a:r>
                    </a:p>
                  </a:txBody>
                  <a:tcPr marL="0" marR="0" marT="0" marB="0" anchor="b">
                    <a:lnL>
                      <a:noFill/>
                    </a:lnL>
                    <a:lnR>
                      <a:noFill/>
                    </a:lnR>
                    <a:lnT>
                      <a:noFill/>
                    </a:lnT>
                    <a:lnB>
                      <a:noFill/>
                    </a:lnB>
                    <a:solidFill>
                      <a:srgbClr val="F2F2F2"/>
                    </a:solidFill>
                  </a:tcPr>
                </a:tc>
                <a:tc>
                  <a:txBody>
                    <a:bodyPr/>
                    <a:lstStyle/>
                    <a:p>
                      <a:pPr algn="r" fontAlgn="b">
                        <a:buNone/>
                      </a:pPr>
                      <a:r>
                        <a:rPr lang="en-US" sz="1200" b="0" i="0" u="none" strike="noStrike">
                          <a:solidFill>
                            <a:schemeClr val="tx1"/>
                          </a:solidFill>
                          <a:effectLst/>
                          <a:latin typeface="Calibri" panose="020F0502020204030204" pitchFamily="34" charset="0"/>
                        </a:rPr>
                        <a:t>          $70,000,000 </a:t>
                      </a:r>
                    </a:p>
                  </a:txBody>
                  <a:tcPr marL="0" marR="0" marT="0" marB="0" anchor="b">
                    <a:lnL>
                      <a:noFill/>
                    </a:lnL>
                    <a:lnR>
                      <a:noFill/>
                    </a:lnR>
                    <a:lnT>
                      <a:noFill/>
                    </a:lnT>
                    <a:lnB>
                      <a:noFill/>
                    </a:lnB>
                    <a:solidFill>
                      <a:srgbClr val="F2F2F2"/>
                    </a:solidFill>
                  </a:tcPr>
                </a:tc>
                <a:tc>
                  <a:txBody>
                    <a:bodyPr/>
                    <a:lstStyle/>
                    <a:p>
                      <a:pPr algn="ctr" fontAlgn="b">
                        <a:buNone/>
                      </a:pPr>
                      <a:r>
                        <a:rPr lang="en-US" sz="1200" b="0" i="0" u="none" strike="noStrike">
                          <a:solidFill>
                            <a:schemeClr val="tx1"/>
                          </a:solidFill>
                          <a:effectLst/>
                          <a:latin typeface="Calibri" panose="020F0502020204030204" pitchFamily="34" charset="0"/>
                        </a:rPr>
                        <a:t>   $114,730,102</a:t>
                      </a:r>
                    </a:p>
                  </a:txBody>
                  <a:tcPr marL="0" marR="0" marT="0" marB="0" anchor="b">
                    <a:lnL>
                      <a:noFill/>
                    </a:lnL>
                    <a:lnR>
                      <a:noFill/>
                    </a:lnR>
                    <a:lnT>
                      <a:noFill/>
                    </a:lnT>
                    <a:lnB>
                      <a:noFill/>
                    </a:lnB>
                    <a:solidFill>
                      <a:srgbClr val="F2F2F2"/>
                    </a:solidFill>
                  </a:tcPr>
                </a:tc>
                <a:tc>
                  <a:txBody>
                    <a:bodyPr/>
                    <a:lstStyle/>
                    <a:p>
                      <a:pPr algn="l" fontAlgn="b">
                        <a:buNone/>
                      </a:pPr>
                      <a:endParaRPr lang="en-US" sz="1200" b="0" i="0" u="none" strike="noStrike">
                        <a:solidFill>
                          <a:schemeClr val="tx1"/>
                        </a:solidFill>
                        <a:effectLst/>
                        <a:latin typeface="Calibri" panose="020F0502020204030204" pitchFamily="34" charset="0"/>
                      </a:endParaRP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4248136161"/>
                  </a:ext>
                </a:extLst>
              </a:tr>
              <a:tr h="115254">
                <a:tc>
                  <a:txBody>
                    <a:bodyPr/>
                    <a:lstStyle/>
                    <a:p>
                      <a:pPr algn="ctr" fontAlgn="b">
                        <a:buNone/>
                      </a:pPr>
                      <a:r>
                        <a:rPr lang="en-US" sz="1200" b="1"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Create and retain jobs</a:t>
                      </a:r>
                    </a:p>
                  </a:txBody>
                  <a:tcPr marL="0" marR="0" marT="0" marB="0" anchor="b">
                    <a:lnL>
                      <a:noFill/>
                    </a:lnL>
                    <a:lnR>
                      <a:noFill/>
                    </a:lnR>
                    <a:lnT>
                      <a:noFill/>
                    </a:lnT>
                    <a:lnB>
                      <a:noFill/>
                    </a:lnB>
                    <a:noFill/>
                  </a:tcPr>
                </a:tc>
                <a:tc>
                  <a:txBody>
                    <a:bodyPr/>
                    <a:lstStyle/>
                    <a:p>
                      <a:pPr algn="l" fontAlgn="b">
                        <a:buNone/>
                      </a:pPr>
                      <a:r>
                        <a:rPr lang="en-US" sz="1200" b="0" i="0" u="none" strike="noStrike">
                          <a:solidFill>
                            <a:srgbClr val="000000"/>
                          </a:solidFill>
                          <a:effectLst/>
                          <a:latin typeface="Calibri" panose="020F0502020204030204" pitchFamily="34" charset="0"/>
                        </a:rPr>
                        <a:t>Create and retain a minimum of 1,800 jobs based on technical assistance and advising provided to small business clients</a:t>
                      </a:r>
                    </a:p>
                  </a:txBody>
                  <a:tcPr marL="0" marR="0" marT="0" marB="0" anchor="b">
                    <a:lnL>
                      <a:noFill/>
                    </a:lnL>
                    <a:lnR>
                      <a:noFill/>
                    </a:lnR>
                    <a:lnT>
                      <a:noFill/>
                    </a:lnT>
                    <a:lnB>
                      <a:noFill/>
                    </a:lnB>
                    <a:noFill/>
                  </a:tcPr>
                </a:tc>
                <a:tc>
                  <a:txBody>
                    <a:bodyPr/>
                    <a:lstStyle/>
                    <a:p>
                      <a:pPr algn="r" fontAlgn="b">
                        <a:buNone/>
                      </a:pPr>
                      <a:r>
                        <a:rPr lang="en-US" sz="1200" b="0" i="0" u="none" strike="noStrike">
                          <a:solidFill>
                            <a:srgbClr val="000000"/>
                          </a:solidFill>
                          <a:effectLst/>
                          <a:latin typeface="Calibri" panose="020F0502020204030204" pitchFamily="34" charset="0"/>
                        </a:rPr>
                        <a:t>                    1,800 </a:t>
                      </a:r>
                    </a:p>
                  </a:txBody>
                  <a:tcPr marL="0" marR="0" marT="0" marB="0" anchor="b">
                    <a:lnL>
                      <a:noFill/>
                    </a:lnL>
                    <a:lnR>
                      <a:noFill/>
                    </a:lnR>
                    <a:lnT>
                      <a:noFill/>
                    </a:lnT>
                    <a:lnB>
                      <a:noFill/>
                    </a:lnB>
                    <a:noFill/>
                  </a:tcPr>
                </a:tc>
                <a:tc>
                  <a:txBody>
                    <a:bodyPr/>
                    <a:lstStyle/>
                    <a:p>
                      <a:pPr algn="ctr" fontAlgn="b">
                        <a:buNone/>
                      </a:pPr>
                      <a:r>
                        <a:rPr lang="en-US" sz="1200" b="0" i="0" u="none" strike="noStrike">
                          <a:solidFill>
                            <a:srgbClr val="000000"/>
                          </a:solidFill>
                          <a:effectLst/>
                          <a:latin typeface="Calibri" panose="020F0502020204030204" pitchFamily="34" charset="0"/>
                        </a:rPr>
                        <a:t>13,242</a:t>
                      </a: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850159669"/>
                  </a:ext>
                </a:extLst>
              </a:tr>
            </a:tbl>
          </a:graphicData>
        </a:graphic>
      </p:graphicFrame>
    </p:spTree>
    <p:extLst>
      <p:ext uri="{BB962C8B-B14F-4D97-AF65-F5344CB8AC3E}">
        <p14:creationId xmlns:p14="http://schemas.microsoft.com/office/powerpoint/2010/main" val="1707517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E2F9-33FF-E258-6FCD-7B33420026FB}"/>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4AD9CD9D-67A4-E086-8A18-DE113469FEC8}"/>
              </a:ext>
            </a:extLst>
          </p:cNvPr>
          <p:cNvSpPr txBox="1">
            <a:spLocks/>
          </p:cNvSpPr>
          <p:nvPr/>
        </p:nvSpPr>
        <p:spPr>
          <a:xfrm>
            <a:off x="450215" y="535246"/>
            <a:ext cx="10515600" cy="556947"/>
          </a:xfrm>
          <a:prstGeom prst="rect">
            <a:avLst/>
          </a:prstGeom>
        </p:spPr>
        <p:txBody>
          <a:bodyPr vert="horz" wrap="square" lIns="0" tIns="63881"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bg1"/>
                </a:solidFill>
                <a:latin typeface="+mj-lt"/>
                <a:ea typeface="+mj-ea"/>
                <a:cs typeface="+mj-cs"/>
                <a:sym typeface="+mj-lt"/>
              </a:defRPr>
            </a:lvl1pPr>
          </a:lstStyle>
          <a:p>
            <a:pPr marL="31750">
              <a:lnSpc>
                <a:spcPct val="100000"/>
              </a:lnSpc>
              <a:spcBef>
                <a:spcPts val="130"/>
              </a:spcBef>
            </a:pPr>
            <a:r>
              <a:rPr lang="en-US" sz="3200">
                <a:solidFill>
                  <a:schemeClr val="tx2"/>
                </a:solidFill>
              </a:rPr>
              <a:t>Biz-M-</a:t>
            </a:r>
            <a:r>
              <a:rPr lang="en-US" sz="3200" spc="-30">
                <a:solidFill>
                  <a:schemeClr val="tx2"/>
                </a:solidFill>
              </a:rPr>
              <a:t>Power</a:t>
            </a:r>
            <a:r>
              <a:rPr lang="en-US" sz="3200" spc="-80">
                <a:solidFill>
                  <a:schemeClr val="tx2"/>
                </a:solidFill>
              </a:rPr>
              <a:t> </a:t>
            </a:r>
            <a:r>
              <a:rPr lang="en-US" sz="3200">
                <a:solidFill>
                  <a:schemeClr val="tx2"/>
                </a:solidFill>
              </a:rPr>
              <a:t>Crowdfunding</a:t>
            </a:r>
            <a:r>
              <a:rPr lang="en-US" sz="3200" spc="-25">
                <a:solidFill>
                  <a:schemeClr val="tx2"/>
                </a:solidFill>
              </a:rPr>
              <a:t> </a:t>
            </a:r>
            <a:r>
              <a:rPr lang="en-US" sz="3200">
                <a:solidFill>
                  <a:schemeClr val="tx2"/>
                </a:solidFill>
              </a:rPr>
              <a:t>Matching</a:t>
            </a:r>
            <a:r>
              <a:rPr lang="en-US" sz="3200" spc="-135">
                <a:solidFill>
                  <a:schemeClr val="tx2"/>
                </a:solidFill>
              </a:rPr>
              <a:t> </a:t>
            </a:r>
            <a:r>
              <a:rPr lang="en-US" sz="3200">
                <a:solidFill>
                  <a:schemeClr val="tx2"/>
                </a:solidFill>
              </a:rPr>
              <a:t>Grant</a:t>
            </a:r>
            <a:r>
              <a:rPr lang="en-US" sz="3200" spc="-114">
                <a:solidFill>
                  <a:schemeClr val="tx2"/>
                </a:solidFill>
              </a:rPr>
              <a:t> </a:t>
            </a:r>
            <a:r>
              <a:rPr lang="en-US" sz="3200">
                <a:solidFill>
                  <a:schemeClr val="tx2"/>
                </a:solidFill>
              </a:rPr>
              <a:t>Program</a:t>
            </a:r>
            <a:r>
              <a:rPr lang="en-US" sz="3200" spc="-130">
                <a:solidFill>
                  <a:schemeClr val="tx2"/>
                </a:solidFill>
              </a:rPr>
              <a:t> </a:t>
            </a:r>
            <a:endParaRPr lang="en-US" sz="3200">
              <a:solidFill>
                <a:schemeClr val="tx2"/>
              </a:solidFill>
            </a:endParaRPr>
          </a:p>
        </p:txBody>
      </p:sp>
      <p:sp>
        <p:nvSpPr>
          <p:cNvPr id="12" name="object 3">
            <a:extLst>
              <a:ext uri="{FF2B5EF4-FFF2-40B4-BE49-F238E27FC236}">
                <a16:creationId xmlns:a16="http://schemas.microsoft.com/office/drawing/2014/main" id="{8BAB62E0-5E2A-7356-B12E-D18FEF021686}"/>
              </a:ext>
            </a:extLst>
          </p:cNvPr>
          <p:cNvSpPr txBox="1"/>
          <p:nvPr/>
        </p:nvSpPr>
        <p:spPr>
          <a:xfrm>
            <a:off x="450215" y="1417637"/>
            <a:ext cx="11064240" cy="1519647"/>
          </a:xfrm>
          <a:prstGeom prst="rect">
            <a:avLst/>
          </a:prstGeom>
        </p:spPr>
        <p:txBody>
          <a:bodyPr vert="horz" wrap="square" lIns="0" tIns="31115" rIns="0" bIns="0" rtlCol="0">
            <a:spAutoFit/>
          </a:bodyPr>
          <a:lstStyle/>
          <a:p>
            <a:pPr marL="12700" marR="5080">
              <a:lnSpc>
                <a:spcPct val="90600"/>
              </a:lnSpc>
              <a:spcBef>
                <a:spcPts val="285"/>
              </a:spcBef>
            </a:pPr>
            <a:r>
              <a:rPr lang="en-US" sz="1400" b="1">
                <a:solidFill>
                  <a:srgbClr val="1F4E79"/>
                </a:solidFill>
                <a:cs typeface="Calibri"/>
              </a:rPr>
              <a:t>Program</a:t>
            </a:r>
            <a:r>
              <a:rPr lang="en-US" sz="1400" b="1" spc="-95">
                <a:solidFill>
                  <a:srgbClr val="1F4E79"/>
                </a:solidFill>
                <a:cs typeface="Calibri"/>
              </a:rPr>
              <a:t> </a:t>
            </a:r>
            <a:r>
              <a:rPr lang="en-US" sz="1400" b="1">
                <a:solidFill>
                  <a:srgbClr val="1F4E79"/>
                </a:solidFill>
                <a:cs typeface="Calibri"/>
              </a:rPr>
              <a:t>Description:</a:t>
            </a:r>
            <a:r>
              <a:rPr lang="en-US" sz="1400" b="1" spc="-105">
                <a:solidFill>
                  <a:srgbClr val="1F4E79"/>
                </a:solidFill>
                <a:cs typeface="Calibri"/>
              </a:rPr>
              <a:t> </a:t>
            </a:r>
            <a:r>
              <a:rPr lang="en-US" sz="1400">
                <a:solidFill>
                  <a:srgbClr val="1F4E79"/>
                </a:solidFill>
                <a:cs typeface="Calibri"/>
              </a:rPr>
              <a:t>The</a:t>
            </a:r>
            <a:r>
              <a:rPr lang="en-US" sz="1400" spc="-90">
                <a:solidFill>
                  <a:srgbClr val="1F4E79"/>
                </a:solidFill>
                <a:cs typeface="Calibri"/>
              </a:rPr>
              <a:t> </a:t>
            </a:r>
            <a:r>
              <a:rPr lang="en-US" sz="1400">
                <a:solidFill>
                  <a:srgbClr val="1F4E79"/>
                </a:solidFill>
                <a:cs typeface="Calibri"/>
              </a:rPr>
              <a:t>Biz-M-Power</a:t>
            </a:r>
            <a:r>
              <a:rPr lang="en-US" sz="1400" spc="-25">
                <a:solidFill>
                  <a:srgbClr val="1F4E79"/>
                </a:solidFill>
                <a:cs typeface="Calibri"/>
              </a:rPr>
              <a:t> </a:t>
            </a:r>
            <a:r>
              <a:rPr lang="en-US" sz="1400">
                <a:solidFill>
                  <a:srgbClr val="1F4E79"/>
                </a:solidFill>
                <a:cs typeface="Calibri"/>
              </a:rPr>
              <a:t>Grant</a:t>
            </a:r>
            <a:r>
              <a:rPr lang="en-US" sz="1400" spc="-85">
                <a:solidFill>
                  <a:srgbClr val="1F4E79"/>
                </a:solidFill>
                <a:cs typeface="Calibri"/>
              </a:rPr>
              <a:t> </a:t>
            </a:r>
            <a:r>
              <a:rPr lang="en-US" sz="1400">
                <a:solidFill>
                  <a:srgbClr val="1F4E79"/>
                </a:solidFill>
                <a:cs typeface="Calibri"/>
              </a:rPr>
              <a:t>Program</a:t>
            </a:r>
            <a:r>
              <a:rPr lang="en-US" sz="1400" spc="-70">
                <a:solidFill>
                  <a:srgbClr val="1F4E79"/>
                </a:solidFill>
                <a:cs typeface="Calibri"/>
              </a:rPr>
              <a:t> </a:t>
            </a:r>
            <a:r>
              <a:rPr lang="en-US" sz="1400">
                <a:solidFill>
                  <a:srgbClr val="1F4E79"/>
                </a:solidFill>
                <a:cs typeface="Calibri"/>
              </a:rPr>
              <a:t>purpose</a:t>
            </a:r>
            <a:r>
              <a:rPr lang="en-US" sz="1400" spc="-100">
                <a:solidFill>
                  <a:srgbClr val="1F4E79"/>
                </a:solidFill>
                <a:cs typeface="Calibri"/>
              </a:rPr>
              <a:t> </a:t>
            </a:r>
            <a:r>
              <a:rPr lang="en-US" sz="1400">
                <a:solidFill>
                  <a:srgbClr val="1F4E79"/>
                </a:solidFill>
                <a:cs typeface="Calibri"/>
              </a:rPr>
              <a:t>is</a:t>
            </a:r>
            <a:r>
              <a:rPr lang="en-US" sz="1400" spc="-10">
                <a:solidFill>
                  <a:srgbClr val="1F4E79"/>
                </a:solidFill>
                <a:cs typeface="Calibri"/>
              </a:rPr>
              <a:t> </a:t>
            </a:r>
            <a:r>
              <a:rPr lang="en-US" sz="1400">
                <a:solidFill>
                  <a:srgbClr val="1F4E79"/>
                </a:solidFill>
                <a:cs typeface="Calibri"/>
              </a:rPr>
              <a:t>to</a:t>
            </a:r>
            <a:r>
              <a:rPr lang="en-US" sz="1400" spc="30">
                <a:solidFill>
                  <a:srgbClr val="1F4E79"/>
                </a:solidFill>
                <a:cs typeface="Calibri"/>
              </a:rPr>
              <a:t> </a:t>
            </a:r>
            <a:r>
              <a:rPr lang="en-US" sz="1400" spc="-10">
                <a:solidFill>
                  <a:srgbClr val="1F4E79"/>
                </a:solidFill>
                <a:cs typeface="Calibri"/>
              </a:rPr>
              <a:t>empower</a:t>
            </a:r>
            <a:r>
              <a:rPr lang="en-US" sz="1400" spc="-25">
                <a:solidFill>
                  <a:srgbClr val="1F4E79"/>
                </a:solidFill>
                <a:cs typeface="Calibri"/>
              </a:rPr>
              <a:t> </a:t>
            </a:r>
            <a:r>
              <a:rPr lang="en-US" sz="1400">
                <a:solidFill>
                  <a:srgbClr val="1F4E79"/>
                </a:solidFill>
                <a:cs typeface="Calibri"/>
              </a:rPr>
              <a:t>and</a:t>
            </a:r>
            <a:r>
              <a:rPr lang="en-US" sz="1400" spc="-55">
                <a:solidFill>
                  <a:srgbClr val="1F4E79"/>
                </a:solidFill>
                <a:cs typeface="Calibri"/>
              </a:rPr>
              <a:t> </a:t>
            </a:r>
            <a:r>
              <a:rPr lang="en-US" sz="1400">
                <a:solidFill>
                  <a:srgbClr val="1F4E79"/>
                </a:solidFill>
                <a:cs typeface="Calibri"/>
              </a:rPr>
              <a:t>support</a:t>
            </a:r>
            <a:r>
              <a:rPr lang="en-US" sz="1400" spc="-85">
                <a:solidFill>
                  <a:srgbClr val="1F4E79"/>
                </a:solidFill>
                <a:cs typeface="Calibri"/>
              </a:rPr>
              <a:t> </a:t>
            </a:r>
            <a:r>
              <a:rPr lang="en-US" sz="1400">
                <a:solidFill>
                  <a:srgbClr val="1F4E79"/>
                </a:solidFill>
                <a:cs typeface="Calibri"/>
              </a:rPr>
              <a:t>underserved</a:t>
            </a:r>
            <a:r>
              <a:rPr lang="en-US" sz="1400" spc="-60">
                <a:solidFill>
                  <a:srgbClr val="1F4E79"/>
                </a:solidFill>
                <a:cs typeface="Calibri"/>
              </a:rPr>
              <a:t> </a:t>
            </a:r>
            <a:r>
              <a:rPr lang="en-US" sz="1400" spc="-10">
                <a:solidFill>
                  <a:srgbClr val="1F4E79"/>
                </a:solidFill>
                <a:cs typeface="Calibri"/>
              </a:rPr>
              <a:t>minority</a:t>
            </a:r>
            <a:r>
              <a:rPr lang="en-US" sz="1400" spc="-20">
                <a:solidFill>
                  <a:srgbClr val="1F4E79"/>
                </a:solidFill>
                <a:cs typeface="Calibri"/>
              </a:rPr>
              <a:t> </a:t>
            </a:r>
            <a:r>
              <a:rPr lang="en-US" sz="1400" spc="-10">
                <a:solidFill>
                  <a:srgbClr val="1F4E79"/>
                </a:solidFill>
                <a:cs typeface="Calibri"/>
              </a:rPr>
              <a:t>entrepreneurs</a:t>
            </a:r>
            <a:r>
              <a:rPr lang="en-US" sz="1400" spc="-15">
                <a:solidFill>
                  <a:srgbClr val="1F4E79"/>
                </a:solidFill>
                <a:cs typeface="Calibri"/>
              </a:rPr>
              <a:t> </a:t>
            </a:r>
            <a:r>
              <a:rPr lang="en-US" sz="1400">
                <a:solidFill>
                  <a:srgbClr val="1F4E79"/>
                </a:solidFill>
                <a:cs typeface="Calibri"/>
              </a:rPr>
              <a:t>and</a:t>
            </a:r>
            <a:r>
              <a:rPr lang="en-US" sz="1400" spc="-55">
                <a:solidFill>
                  <a:srgbClr val="1F4E79"/>
                </a:solidFill>
                <a:cs typeface="Calibri"/>
              </a:rPr>
              <a:t> </a:t>
            </a:r>
            <a:r>
              <a:rPr lang="en-US" sz="1400">
                <a:solidFill>
                  <a:srgbClr val="1F4E79"/>
                </a:solidFill>
                <a:cs typeface="Calibri"/>
              </a:rPr>
              <a:t>small </a:t>
            </a:r>
            <a:r>
              <a:rPr lang="en-US" sz="1400" spc="-10">
                <a:solidFill>
                  <a:srgbClr val="1F4E79"/>
                </a:solidFill>
                <a:cs typeface="Calibri"/>
              </a:rPr>
              <a:t>business </a:t>
            </a:r>
            <a:r>
              <a:rPr lang="en-US" sz="1400">
                <a:solidFill>
                  <a:srgbClr val="1F4E79"/>
                </a:solidFill>
                <a:cs typeface="Calibri"/>
              </a:rPr>
              <a:t>owners</a:t>
            </a:r>
            <a:r>
              <a:rPr lang="en-US" sz="1400" spc="-25">
                <a:solidFill>
                  <a:srgbClr val="1F4E79"/>
                </a:solidFill>
                <a:cs typeface="Calibri"/>
              </a:rPr>
              <a:t> </a:t>
            </a:r>
            <a:r>
              <a:rPr lang="en-US" sz="1400">
                <a:solidFill>
                  <a:srgbClr val="1F4E79"/>
                </a:solidFill>
                <a:cs typeface="Calibri"/>
              </a:rPr>
              <a:t>looking</a:t>
            </a:r>
            <a:r>
              <a:rPr lang="en-US" sz="1400" spc="-60">
                <a:solidFill>
                  <a:srgbClr val="1F4E79"/>
                </a:solidFill>
                <a:cs typeface="Calibri"/>
              </a:rPr>
              <a:t> </a:t>
            </a:r>
            <a:r>
              <a:rPr lang="en-US" sz="1400">
                <a:solidFill>
                  <a:srgbClr val="1F4E79"/>
                </a:solidFill>
                <a:cs typeface="Calibri"/>
              </a:rPr>
              <a:t>to</a:t>
            </a:r>
            <a:r>
              <a:rPr lang="en-US" sz="1400" spc="15">
                <a:solidFill>
                  <a:srgbClr val="1F4E79"/>
                </a:solidFill>
                <a:cs typeface="Calibri"/>
              </a:rPr>
              <a:t> </a:t>
            </a:r>
            <a:r>
              <a:rPr lang="en-US" sz="1400">
                <a:solidFill>
                  <a:srgbClr val="1F4E79"/>
                </a:solidFill>
                <a:cs typeface="Calibri"/>
              </a:rPr>
              <a:t>startup</a:t>
            </a:r>
            <a:r>
              <a:rPr lang="en-US" sz="1400" spc="-65">
                <a:solidFill>
                  <a:srgbClr val="1F4E79"/>
                </a:solidFill>
                <a:cs typeface="Calibri"/>
              </a:rPr>
              <a:t> </a:t>
            </a:r>
            <a:r>
              <a:rPr lang="en-US" sz="1400">
                <a:solidFill>
                  <a:srgbClr val="1F4E79"/>
                </a:solidFill>
                <a:cs typeface="Calibri"/>
              </a:rPr>
              <a:t>and</a:t>
            </a:r>
            <a:r>
              <a:rPr lang="en-US" sz="1400" spc="-65">
                <a:solidFill>
                  <a:srgbClr val="1F4E79"/>
                </a:solidFill>
                <a:cs typeface="Calibri"/>
              </a:rPr>
              <a:t> </a:t>
            </a:r>
            <a:r>
              <a:rPr lang="en-US" sz="1400">
                <a:solidFill>
                  <a:srgbClr val="1F4E79"/>
                </a:solidFill>
                <a:cs typeface="Calibri"/>
              </a:rPr>
              <a:t>grow</a:t>
            </a:r>
            <a:r>
              <a:rPr lang="en-US" sz="1400" spc="-40">
                <a:solidFill>
                  <a:srgbClr val="1F4E79"/>
                </a:solidFill>
                <a:cs typeface="Calibri"/>
              </a:rPr>
              <a:t> </a:t>
            </a:r>
            <a:r>
              <a:rPr lang="en-US" sz="1400">
                <a:solidFill>
                  <a:srgbClr val="1F4E79"/>
                </a:solidFill>
                <a:cs typeface="Calibri"/>
              </a:rPr>
              <a:t>their</a:t>
            </a:r>
            <a:r>
              <a:rPr lang="en-US" sz="1400" spc="45">
                <a:solidFill>
                  <a:srgbClr val="1F4E79"/>
                </a:solidFill>
                <a:cs typeface="Calibri"/>
              </a:rPr>
              <a:t> </a:t>
            </a:r>
            <a:r>
              <a:rPr lang="en-US" sz="1400">
                <a:solidFill>
                  <a:srgbClr val="1F4E79"/>
                </a:solidFill>
                <a:cs typeface="Calibri"/>
              </a:rPr>
              <a:t>business</a:t>
            </a:r>
            <a:r>
              <a:rPr lang="en-US" sz="1400" spc="-20">
                <a:solidFill>
                  <a:srgbClr val="1F4E79"/>
                </a:solidFill>
                <a:cs typeface="Calibri"/>
              </a:rPr>
              <a:t> </a:t>
            </a:r>
            <a:r>
              <a:rPr lang="en-US" sz="1400">
                <a:solidFill>
                  <a:srgbClr val="1F4E79"/>
                </a:solidFill>
                <a:cs typeface="Calibri"/>
              </a:rPr>
              <a:t>through</a:t>
            </a:r>
            <a:r>
              <a:rPr lang="en-US" sz="1400" spc="-65">
                <a:solidFill>
                  <a:srgbClr val="1F4E79"/>
                </a:solidFill>
                <a:cs typeface="Calibri"/>
              </a:rPr>
              <a:t> </a:t>
            </a:r>
            <a:r>
              <a:rPr lang="en-US" sz="1400">
                <a:solidFill>
                  <a:srgbClr val="1F4E79"/>
                </a:solidFill>
                <a:cs typeface="Calibri"/>
              </a:rPr>
              <a:t>support</a:t>
            </a:r>
            <a:r>
              <a:rPr lang="en-US" sz="1400" spc="-100">
                <a:solidFill>
                  <a:srgbClr val="1F4E79"/>
                </a:solidFill>
                <a:cs typeface="Calibri"/>
              </a:rPr>
              <a:t> </a:t>
            </a:r>
            <a:r>
              <a:rPr lang="en-US" sz="1400">
                <a:solidFill>
                  <a:srgbClr val="1F4E79"/>
                </a:solidFill>
                <a:cs typeface="Calibri"/>
              </a:rPr>
              <a:t>of</a:t>
            </a:r>
            <a:r>
              <a:rPr lang="en-US" sz="1400" spc="-55">
                <a:solidFill>
                  <a:srgbClr val="1F4E79"/>
                </a:solidFill>
                <a:cs typeface="Calibri"/>
              </a:rPr>
              <a:t> </a:t>
            </a:r>
            <a:r>
              <a:rPr lang="en-US" sz="1400">
                <a:solidFill>
                  <a:srgbClr val="1F4E79"/>
                </a:solidFill>
                <a:cs typeface="Calibri"/>
              </a:rPr>
              <a:t>their</a:t>
            </a:r>
            <a:r>
              <a:rPr lang="en-US" sz="1400" spc="45">
                <a:solidFill>
                  <a:srgbClr val="1F4E79"/>
                </a:solidFill>
                <a:cs typeface="Calibri"/>
              </a:rPr>
              <a:t> </a:t>
            </a:r>
            <a:r>
              <a:rPr lang="en-US" sz="1400" spc="-10">
                <a:solidFill>
                  <a:srgbClr val="1F4E79"/>
                </a:solidFill>
                <a:cs typeface="Calibri"/>
              </a:rPr>
              <a:t>community,</a:t>
            </a:r>
            <a:r>
              <a:rPr lang="en-US" sz="1400" spc="-45">
                <a:solidFill>
                  <a:srgbClr val="1F4E79"/>
                </a:solidFill>
                <a:cs typeface="Calibri"/>
              </a:rPr>
              <a:t> </a:t>
            </a:r>
            <a:r>
              <a:rPr lang="en-US" sz="1400">
                <a:solidFill>
                  <a:srgbClr val="1F4E79"/>
                </a:solidFill>
                <a:cs typeface="Calibri"/>
              </a:rPr>
              <a:t>by</a:t>
            </a:r>
            <a:r>
              <a:rPr lang="en-US" sz="1400" spc="-35">
                <a:solidFill>
                  <a:srgbClr val="1F4E79"/>
                </a:solidFill>
                <a:cs typeface="Calibri"/>
              </a:rPr>
              <a:t> </a:t>
            </a:r>
            <a:r>
              <a:rPr lang="en-US" sz="1400">
                <a:solidFill>
                  <a:srgbClr val="1F4E79"/>
                </a:solidFill>
                <a:cs typeface="Calibri"/>
              </a:rPr>
              <a:t>using</a:t>
            </a:r>
            <a:r>
              <a:rPr lang="en-US" sz="1400" spc="25">
                <a:solidFill>
                  <a:srgbClr val="1F4E79"/>
                </a:solidFill>
                <a:cs typeface="Calibri"/>
              </a:rPr>
              <a:t> </a:t>
            </a:r>
            <a:r>
              <a:rPr lang="en-US" sz="1400">
                <a:solidFill>
                  <a:srgbClr val="1F4E79"/>
                </a:solidFill>
                <a:cs typeface="Calibri"/>
              </a:rPr>
              <a:t>a</a:t>
            </a:r>
            <a:r>
              <a:rPr lang="en-US" sz="1400" spc="5">
                <a:solidFill>
                  <a:srgbClr val="1F4E79"/>
                </a:solidFill>
                <a:cs typeface="Calibri"/>
              </a:rPr>
              <a:t> </a:t>
            </a:r>
            <a:r>
              <a:rPr lang="en-US" sz="1400">
                <a:solidFill>
                  <a:srgbClr val="1F4E79"/>
                </a:solidFill>
                <a:cs typeface="Calibri"/>
              </a:rPr>
              <a:t>crowdfunding</a:t>
            </a:r>
            <a:r>
              <a:rPr lang="en-US" sz="1400" spc="-60">
                <a:solidFill>
                  <a:srgbClr val="1F4E79"/>
                </a:solidFill>
                <a:cs typeface="Calibri"/>
              </a:rPr>
              <a:t> </a:t>
            </a:r>
            <a:r>
              <a:rPr lang="en-US" sz="1400">
                <a:solidFill>
                  <a:srgbClr val="1F4E79"/>
                </a:solidFill>
                <a:cs typeface="Calibri"/>
              </a:rPr>
              <a:t>platform</a:t>
            </a:r>
            <a:r>
              <a:rPr lang="en-US" sz="1400" spc="-80">
                <a:solidFill>
                  <a:srgbClr val="1F4E79"/>
                </a:solidFill>
                <a:cs typeface="Calibri"/>
              </a:rPr>
              <a:t> </a:t>
            </a:r>
            <a:r>
              <a:rPr lang="en-US" sz="1400" spc="-10">
                <a:solidFill>
                  <a:srgbClr val="1F4E79"/>
                </a:solidFill>
                <a:cs typeface="Calibri"/>
              </a:rPr>
              <a:t>to</a:t>
            </a:r>
            <a:r>
              <a:rPr lang="en-US" sz="1400" spc="-70">
                <a:solidFill>
                  <a:srgbClr val="1F4E79"/>
                </a:solidFill>
                <a:cs typeface="Calibri"/>
              </a:rPr>
              <a:t> </a:t>
            </a:r>
            <a:r>
              <a:rPr lang="en-US" sz="1400" spc="-30">
                <a:solidFill>
                  <a:srgbClr val="1F4E79"/>
                </a:solidFill>
                <a:cs typeface="Calibri"/>
              </a:rPr>
              <a:t>raise</a:t>
            </a:r>
            <a:r>
              <a:rPr lang="en-US" sz="1400" spc="-105">
                <a:solidFill>
                  <a:srgbClr val="1F4E79"/>
                </a:solidFill>
                <a:cs typeface="Calibri"/>
              </a:rPr>
              <a:t> </a:t>
            </a:r>
            <a:r>
              <a:rPr lang="en-US" sz="1400" spc="-10">
                <a:solidFill>
                  <a:srgbClr val="1F4E79"/>
                </a:solidFill>
                <a:cs typeface="Calibri"/>
              </a:rPr>
              <a:t>campaign</a:t>
            </a:r>
            <a:r>
              <a:rPr lang="en-US" sz="1400" spc="-65">
                <a:solidFill>
                  <a:srgbClr val="1F4E79"/>
                </a:solidFill>
                <a:cs typeface="Calibri"/>
              </a:rPr>
              <a:t> </a:t>
            </a:r>
            <a:r>
              <a:rPr lang="en-US" sz="1400">
                <a:solidFill>
                  <a:srgbClr val="1F4E79"/>
                </a:solidFill>
                <a:cs typeface="Calibri"/>
              </a:rPr>
              <a:t>funds</a:t>
            </a:r>
            <a:r>
              <a:rPr lang="en-US" sz="1400" spc="-20">
                <a:solidFill>
                  <a:srgbClr val="1F4E79"/>
                </a:solidFill>
                <a:cs typeface="Calibri"/>
              </a:rPr>
              <a:t> </a:t>
            </a:r>
            <a:r>
              <a:rPr lang="en-US" sz="1400" spc="-25">
                <a:solidFill>
                  <a:srgbClr val="1F4E79"/>
                </a:solidFill>
                <a:cs typeface="Calibri"/>
              </a:rPr>
              <a:t>in </a:t>
            </a:r>
            <a:r>
              <a:rPr lang="en-US" sz="1400">
                <a:solidFill>
                  <a:srgbClr val="1F4E79"/>
                </a:solidFill>
                <a:cs typeface="Calibri"/>
              </a:rPr>
              <a:t>which</a:t>
            </a:r>
            <a:r>
              <a:rPr lang="en-US" sz="1400" spc="-90">
                <a:solidFill>
                  <a:srgbClr val="1F4E79"/>
                </a:solidFill>
                <a:cs typeface="Calibri"/>
              </a:rPr>
              <a:t> </a:t>
            </a:r>
            <a:r>
              <a:rPr lang="en-US" sz="1400">
                <a:solidFill>
                  <a:srgbClr val="1F4E79"/>
                </a:solidFill>
                <a:cs typeface="Calibri"/>
              </a:rPr>
              <a:t>MGCC</a:t>
            </a:r>
            <a:r>
              <a:rPr lang="en-US" sz="1400" spc="-15">
                <a:solidFill>
                  <a:srgbClr val="1F4E79"/>
                </a:solidFill>
                <a:cs typeface="Calibri"/>
              </a:rPr>
              <a:t> </a:t>
            </a:r>
            <a:r>
              <a:rPr lang="en-US" sz="1400">
                <a:solidFill>
                  <a:srgbClr val="1F4E79"/>
                </a:solidFill>
                <a:cs typeface="Calibri"/>
              </a:rPr>
              <a:t>will</a:t>
            </a:r>
            <a:r>
              <a:rPr lang="en-US" sz="1400" spc="45">
                <a:solidFill>
                  <a:srgbClr val="1F4E79"/>
                </a:solidFill>
                <a:cs typeface="Calibri"/>
              </a:rPr>
              <a:t> </a:t>
            </a:r>
            <a:r>
              <a:rPr lang="en-US" sz="1400" spc="-10">
                <a:solidFill>
                  <a:srgbClr val="1F4E79"/>
                </a:solidFill>
                <a:cs typeface="Calibri"/>
              </a:rPr>
              <a:t>match</a:t>
            </a:r>
            <a:r>
              <a:rPr lang="en-US" sz="1400" spc="-90">
                <a:solidFill>
                  <a:srgbClr val="1F4E79"/>
                </a:solidFill>
                <a:cs typeface="Calibri"/>
              </a:rPr>
              <a:t> </a:t>
            </a:r>
            <a:r>
              <a:rPr lang="en-US" sz="1400">
                <a:solidFill>
                  <a:srgbClr val="1F4E79"/>
                </a:solidFill>
                <a:cs typeface="Calibri"/>
              </a:rPr>
              <a:t>if</a:t>
            </a:r>
            <a:r>
              <a:rPr lang="en-US" sz="1400" spc="90">
                <a:solidFill>
                  <a:srgbClr val="1F4E79"/>
                </a:solidFill>
                <a:cs typeface="Calibri"/>
              </a:rPr>
              <a:t> </a:t>
            </a:r>
            <a:r>
              <a:rPr lang="en-US" sz="1400">
                <a:solidFill>
                  <a:srgbClr val="1F4E79"/>
                </a:solidFill>
                <a:cs typeface="Calibri"/>
              </a:rPr>
              <a:t>they</a:t>
            </a:r>
            <a:r>
              <a:rPr lang="en-US" sz="1400" spc="20">
                <a:solidFill>
                  <a:srgbClr val="1F4E79"/>
                </a:solidFill>
                <a:cs typeface="Calibri"/>
              </a:rPr>
              <a:t> </a:t>
            </a:r>
            <a:r>
              <a:rPr lang="en-US" sz="1400">
                <a:solidFill>
                  <a:srgbClr val="1F4E79"/>
                </a:solidFill>
                <a:cs typeface="Calibri"/>
              </a:rPr>
              <a:t>meet</a:t>
            </a:r>
            <a:r>
              <a:rPr lang="en-US" sz="1400" spc="45">
                <a:solidFill>
                  <a:srgbClr val="1F4E79"/>
                </a:solidFill>
                <a:cs typeface="Calibri"/>
              </a:rPr>
              <a:t> </a:t>
            </a:r>
            <a:r>
              <a:rPr lang="en-US" sz="1400">
                <a:solidFill>
                  <a:srgbClr val="1F4E79"/>
                </a:solidFill>
                <a:cs typeface="Calibri"/>
              </a:rPr>
              <a:t>their</a:t>
            </a:r>
            <a:r>
              <a:rPr lang="en-US" sz="1400" spc="25">
                <a:solidFill>
                  <a:srgbClr val="1F4E79"/>
                </a:solidFill>
                <a:cs typeface="Calibri"/>
              </a:rPr>
              <a:t> </a:t>
            </a:r>
            <a:r>
              <a:rPr lang="en-US" sz="1400">
                <a:solidFill>
                  <a:srgbClr val="1F4E79"/>
                </a:solidFill>
                <a:cs typeface="Calibri"/>
              </a:rPr>
              <a:t>fundraising</a:t>
            </a:r>
            <a:r>
              <a:rPr lang="en-US" sz="1400" spc="-75">
                <a:solidFill>
                  <a:srgbClr val="1F4E79"/>
                </a:solidFill>
                <a:cs typeface="Calibri"/>
              </a:rPr>
              <a:t> </a:t>
            </a:r>
            <a:r>
              <a:rPr lang="en-US" sz="1400" spc="-10">
                <a:solidFill>
                  <a:srgbClr val="1F4E79"/>
                </a:solidFill>
                <a:cs typeface="Calibri"/>
              </a:rPr>
              <a:t>goal.</a:t>
            </a:r>
            <a:r>
              <a:rPr lang="en-US" sz="1400" spc="-70">
                <a:solidFill>
                  <a:srgbClr val="1F4E79"/>
                </a:solidFill>
                <a:cs typeface="Calibri"/>
              </a:rPr>
              <a:t> </a:t>
            </a:r>
            <a:r>
              <a:rPr lang="en-US" sz="1400">
                <a:solidFill>
                  <a:srgbClr val="1F4E79"/>
                </a:solidFill>
                <a:cs typeface="Calibri"/>
              </a:rPr>
              <a:t>The</a:t>
            </a:r>
            <a:r>
              <a:rPr lang="en-US" sz="1400" spc="-40">
                <a:solidFill>
                  <a:srgbClr val="1F4E79"/>
                </a:solidFill>
                <a:cs typeface="Calibri"/>
              </a:rPr>
              <a:t> </a:t>
            </a:r>
            <a:r>
              <a:rPr lang="en-US" sz="1400">
                <a:solidFill>
                  <a:srgbClr val="1F4E79"/>
                </a:solidFill>
                <a:cs typeface="Calibri"/>
              </a:rPr>
              <a:t>program</a:t>
            </a:r>
            <a:r>
              <a:rPr lang="en-US" sz="1400" spc="-95">
                <a:solidFill>
                  <a:srgbClr val="1F4E79"/>
                </a:solidFill>
                <a:cs typeface="Calibri"/>
              </a:rPr>
              <a:t> </a:t>
            </a:r>
            <a:r>
              <a:rPr lang="en-US" sz="1400">
                <a:solidFill>
                  <a:srgbClr val="1F4E79"/>
                </a:solidFill>
                <a:cs typeface="Calibri"/>
              </a:rPr>
              <a:t>aims</a:t>
            </a:r>
            <a:r>
              <a:rPr lang="en-US" sz="1400" spc="-40">
                <a:solidFill>
                  <a:srgbClr val="1F4E79"/>
                </a:solidFill>
                <a:cs typeface="Calibri"/>
              </a:rPr>
              <a:t> </a:t>
            </a:r>
            <a:r>
              <a:rPr lang="en-US" sz="1400">
                <a:solidFill>
                  <a:srgbClr val="1F4E79"/>
                </a:solidFill>
                <a:cs typeface="Calibri"/>
              </a:rPr>
              <a:t>to</a:t>
            </a:r>
            <a:r>
              <a:rPr lang="en-US" sz="1400" spc="-10">
                <a:solidFill>
                  <a:srgbClr val="1F4E79"/>
                </a:solidFill>
                <a:cs typeface="Calibri"/>
              </a:rPr>
              <a:t> </a:t>
            </a:r>
            <a:r>
              <a:rPr lang="en-US" sz="1400">
                <a:solidFill>
                  <a:srgbClr val="1F4E79"/>
                </a:solidFill>
                <a:cs typeface="Calibri"/>
              </a:rPr>
              <a:t>promote</a:t>
            </a:r>
            <a:r>
              <a:rPr lang="en-US" sz="1400" spc="-114">
                <a:solidFill>
                  <a:srgbClr val="1F4E79"/>
                </a:solidFill>
                <a:cs typeface="Calibri"/>
              </a:rPr>
              <a:t> </a:t>
            </a:r>
            <a:r>
              <a:rPr lang="en-US" sz="1400">
                <a:solidFill>
                  <a:srgbClr val="1F4E79"/>
                </a:solidFill>
                <a:cs typeface="Calibri"/>
              </a:rPr>
              <a:t>the</a:t>
            </a:r>
            <a:r>
              <a:rPr lang="en-US" sz="1400" spc="40">
                <a:solidFill>
                  <a:srgbClr val="1F4E79"/>
                </a:solidFill>
                <a:cs typeface="Calibri"/>
              </a:rPr>
              <a:t> </a:t>
            </a:r>
            <a:r>
              <a:rPr lang="en-US" sz="1400">
                <a:solidFill>
                  <a:srgbClr val="1F4E79"/>
                </a:solidFill>
                <a:cs typeface="Calibri"/>
              </a:rPr>
              <a:t>economic</a:t>
            </a:r>
            <a:r>
              <a:rPr lang="en-US" sz="1400" spc="-10">
                <a:solidFill>
                  <a:srgbClr val="1F4E79"/>
                </a:solidFill>
                <a:cs typeface="Calibri"/>
              </a:rPr>
              <a:t> </a:t>
            </a:r>
            <a:r>
              <a:rPr lang="en-US" sz="1400">
                <a:solidFill>
                  <a:srgbClr val="1F4E79"/>
                </a:solidFill>
                <a:cs typeface="Calibri"/>
              </a:rPr>
              <a:t>success</a:t>
            </a:r>
            <a:r>
              <a:rPr lang="en-US" sz="1400" spc="-40">
                <a:solidFill>
                  <a:srgbClr val="1F4E79"/>
                </a:solidFill>
                <a:cs typeface="Calibri"/>
              </a:rPr>
              <a:t> </a:t>
            </a:r>
            <a:r>
              <a:rPr lang="en-US" sz="1400">
                <a:solidFill>
                  <a:srgbClr val="1F4E79"/>
                </a:solidFill>
                <a:cs typeface="Calibri"/>
              </a:rPr>
              <a:t>of</a:t>
            </a:r>
            <a:r>
              <a:rPr lang="en-US" sz="1400" spc="-70">
                <a:solidFill>
                  <a:srgbClr val="1F4E79"/>
                </a:solidFill>
                <a:cs typeface="Calibri"/>
              </a:rPr>
              <a:t> </a:t>
            </a:r>
            <a:r>
              <a:rPr lang="en-US" sz="1400">
                <a:solidFill>
                  <a:srgbClr val="1F4E79"/>
                </a:solidFill>
                <a:cs typeface="Calibri"/>
              </a:rPr>
              <a:t>entrepreneurs and</a:t>
            </a:r>
            <a:r>
              <a:rPr lang="en-US" sz="1400" spc="-80">
                <a:solidFill>
                  <a:srgbClr val="1F4E79"/>
                </a:solidFill>
                <a:cs typeface="Calibri"/>
              </a:rPr>
              <a:t> </a:t>
            </a:r>
            <a:r>
              <a:rPr lang="en-US" sz="1400">
                <a:solidFill>
                  <a:srgbClr val="1F4E79"/>
                </a:solidFill>
                <a:cs typeface="Calibri"/>
              </a:rPr>
              <a:t>small</a:t>
            </a:r>
            <a:r>
              <a:rPr lang="en-US" sz="1400" spc="-110">
                <a:solidFill>
                  <a:srgbClr val="1F4E79"/>
                </a:solidFill>
                <a:cs typeface="Calibri"/>
              </a:rPr>
              <a:t> </a:t>
            </a:r>
            <a:r>
              <a:rPr lang="en-US" sz="1400" spc="-10">
                <a:solidFill>
                  <a:srgbClr val="1F4E79"/>
                </a:solidFill>
                <a:cs typeface="Calibri"/>
              </a:rPr>
              <a:t>businesses </a:t>
            </a:r>
            <a:r>
              <a:rPr lang="en-US" sz="1400">
                <a:solidFill>
                  <a:srgbClr val="1F4E79"/>
                </a:solidFill>
                <a:cs typeface="Calibri"/>
              </a:rPr>
              <a:t>owned</a:t>
            </a:r>
            <a:r>
              <a:rPr lang="en-US" sz="1400" spc="-75">
                <a:solidFill>
                  <a:srgbClr val="1F4E79"/>
                </a:solidFill>
                <a:cs typeface="Calibri"/>
              </a:rPr>
              <a:t> </a:t>
            </a:r>
            <a:r>
              <a:rPr lang="en-US" sz="1400">
                <a:solidFill>
                  <a:srgbClr val="1F4E79"/>
                </a:solidFill>
                <a:cs typeface="Calibri"/>
              </a:rPr>
              <a:t>by</a:t>
            </a:r>
            <a:r>
              <a:rPr lang="en-US" sz="1400" spc="35">
                <a:solidFill>
                  <a:srgbClr val="1F4E79"/>
                </a:solidFill>
                <a:cs typeface="Calibri"/>
              </a:rPr>
              <a:t> </a:t>
            </a:r>
            <a:r>
              <a:rPr lang="en-US" sz="1400" spc="-10">
                <a:solidFill>
                  <a:srgbClr val="1F4E79"/>
                </a:solidFill>
                <a:cs typeface="Calibri"/>
              </a:rPr>
              <a:t>minorities,</a:t>
            </a:r>
            <a:r>
              <a:rPr lang="en-US" sz="1400" spc="-55">
                <a:solidFill>
                  <a:srgbClr val="1F4E79"/>
                </a:solidFill>
                <a:cs typeface="Calibri"/>
              </a:rPr>
              <a:t> </a:t>
            </a:r>
            <a:r>
              <a:rPr lang="en-US" sz="1400">
                <a:solidFill>
                  <a:srgbClr val="1F4E79"/>
                </a:solidFill>
                <a:cs typeface="Calibri"/>
              </a:rPr>
              <a:t>women,</a:t>
            </a:r>
            <a:r>
              <a:rPr lang="en-US" sz="1400" spc="-55">
                <a:solidFill>
                  <a:srgbClr val="1F4E79"/>
                </a:solidFill>
                <a:cs typeface="Calibri"/>
              </a:rPr>
              <a:t> </a:t>
            </a:r>
            <a:r>
              <a:rPr lang="en-US" sz="1400" spc="-10">
                <a:solidFill>
                  <a:srgbClr val="1F4E79"/>
                </a:solidFill>
                <a:cs typeface="Calibri"/>
              </a:rPr>
              <a:t>LGBTQ+</a:t>
            </a:r>
            <a:r>
              <a:rPr lang="en-US" sz="1400" spc="-30">
                <a:solidFill>
                  <a:srgbClr val="1F4E79"/>
                </a:solidFill>
                <a:cs typeface="Calibri"/>
              </a:rPr>
              <a:t> </a:t>
            </a:r>
            <a:r>
              <a:rPr lang="en-US" sz="1400">
                <a:solidFill>
                  <a:srgbClr val="1F4E79"/>
                </a:solidFill>
                <a:cs typeface="Calibri"/>
              </a:rPr>
              <a:t>and</a:t>
            </a:r>
            <a:r>
              <a:rPr lang="en-US" sz="1400" spc="5">
                <a:solidFill>
                  <a:srgbClr val="1F4E79"/>
                </a:solidFill>
                <a:cs typeface="Calibri"/>
              </a:rPr>
              <a:t> </a:t>
            </a:r>
            <a:r>
              <a:rPr lang="en-US" sz="1400">
                <a:solidFill>
                  <a:srgbClr val="1F4E79"/>
                </a:solidFill>
                <a:cs typeface="Calibri"/>
              </a:rPr>
              <a:t>other</a:t>
            </a:r>
            <a:r>
              <a:rPr lang="en-US" sz="1400" spc="35">
                <a:solidFill>
                  <a:srgbClr val="1F4E79"/>
                </a:solidFill>
                <a:cs typeface="Calibri"/>
              </a:rPr>
              <a:t> </a:t>
            </a:r>
            <a:r>
              <a:rPr lang="en-US" sz="1400">
                <a:solidFill>
                  <a:srgbClr val="1F4E79"/>
                </a:solidFill>
                <a:cs typeface="Calibri"/>
              </a:rPr>
              <a:t>low-</a:t>
            </a:r>
            <a:r>
              <a:rPr lang="en-US" sz="1400" spc="15">
                <a:solidFill>
                  <a:srgbClr val="1F4E79"/>
                </a:solidFill>
                <a:cs typeface="Calibri"/>
              </a:rPr>
              <a:t> </a:t>
            </a:r>
            <a:r>
              <a:rPr lang="en-US" sz="1400">
                <a:solidFill>
                  <a:srgbClr val="1F4E79"/>
                </a:solidFill>
                <a:cs typeface="Calibri"/>
              </a:rPr>
              <a:t>and</a:t>
            </a:r>
            <a:r>
              <a:rPr lang="en-US" sz="1400" spc="5">
                <a:solidFill>
                  <a:srgbClr val="1F4E79"/>
                </a:solidFill>
                <a:cs typeface="Calibri"/>
              </a:rPr>
              <a:t> </a:t>
            </a:r>
            <a:r>
              <a:rPr lang="en-US" sz="1400">
                <a:solidFill>
                  <a:srgbClr val="1F4E79"/>
                </a:solidFill>
                <a:cs typeface="Calibri"/>
              </a:rPr>
              <a:t>moderate-</a:t>
            </a:r>
            <a:r>
              <a:rPr lang="en-US" sz="1400" spc="20">
                <a:solidFill>
                  <a:srgbClr val="1F4E79"/>
                </a:solidFill>
                <a:cs typeface="Calibri"/>
              </a:rPr>
              <a:t> </a:t>
            </a:r>
            <a:r>
              <a:rPr lang="en-US" sz="1400" spc="-10">
                <a:solidFill>
                  <a:srgbClr val="1F4E79"/>
                </a:solidFill>
                <a:cs typeface="Calibri"/>
              </a:rPr>
              <a:t>income</a:t>
            </a:r>
            <a:r>
              <a:rPr lang="en-US" sz="1400" spc="-120">
                <a:solidFill>
                  <a:srgbClr val="1F4E79"/>
                </a:solidFill>
                <a:cs typeface="Calibri"/>
              </a:rPr>
              <a:t> </a:t>
            </a:r>
            <a:r>
              <a:rPr lang="en-US" sz="1400">
                <a:solidFill>
                  <a:srgbClr val="1F4E79"/>
                </a:solidFill>
                <a:cs typeface="Calibri"/>
              </a:rPr>
              <a:t>owners,</a:t>
            </a:r>
            <a:r>
              <a:rPr lang="en-US" sz="1400" spc="-60">
                <a:solidFill>
                  <a:srgbClr val="1F4E79"/>
                </a:solidFill>
                <a:cs typeface="Calibri"/>
              </a:rPr>
              <a:t> </a:t>
            </a:r>
            <a:r>
              <a:rPr lang="en-US" sz="1400" spc="-20">
                <a:solidFill>
                  <a:srgbClr val="1F4E79"/>
                </a:solidFill>
                <a:cs typeface="Calibri"/>
              </a:rPr>
              <a:t>U.S.</a:t>
            </a:r>
            <a:r>
              <a:rPr lang="en-US" sz="1400" spc="-60">
                <a:solidFill>
                  <a:srgbClr val="1F4E79"/>
                </a:solidFill>
                <a:cs typeface="Calibri"/>
              </a:rPr>
              <a:t> </a:t>
            </a:r>
            <a:r>
              <a:rPr lang="en-US" sz="1400" spc="-10">
                <a:solidFill>
                  <a:srgbClr val="1F4E79"/>
                </a:solidFill>
                <a:cs typeface="Calibri"/>
              </a:rPr>
              <a:t>Military</a:t>
            </a:r>
            <a:r>
              <a:rPr lang="en-US" sz="1400" spc="-50">
                <a:solidFill>
                  <a:srgbClr val="1F4E79"/>
                </a:solidFill>
                <a:cs typeface="Calibri"/>
              </a:rPr>
              <a:t> </a:t>
            </a:r>
            <a:r>
              <a:rPr lang="en-US" sz="1400" spc="-10">
                <a:solidFill>
                  <a:srgbClr val="1F4E79"/>
                </a:solidFill>
                <a:cs typeface="Calibri"/>
              </a:rPr>
              <a:t>Veterans,</a:t>
            </a:r>
            <a:r>
              <a:rPr lang="en-US" sz="1400" spc="-55">
                <a:solidFill>
                  <a:srgbClr val="1F4E79"/>
                </a:solidFill>
                <a:cs typeface="Calibri"/>
              </a:rPr>
              <a:t> </a:t>
            </a:r>
            <a:r>
              <a:rPr lang="en-US" sz="1400" spc="-10">
                <a:solidFill>
                  <a:srgbClr val="1F4E79"/>
                </a:solidFill>
                <a:cs typeface="Calibri"/>
              </a:rPr>
              <a:t>Cooperatives,</a:t>
            </a:r>
            <a:r>
              <a:rPr lang="en-US" sz="1400" spc="-60">
                <a:solidFill>
                  <a:srgbClr val="1F4E79"/>
                </a:solidFill>
                <a:cs typeface="Calibri"/>
              </a:rPr>
              <a:t> </a:t>
            </a:r>
            <a:r>
              <a:rPr lang="en-US" sz="1400">
                <a:solidFill>
                  <a:srgbClr val="1F4E79"/>
                </a:solidFill>
                <a:cs typeface="Calibri"/>
              </a:rPr>
              <a:t>and</a:t>
            </a:r>
            <a:r>
              <a:rPr lang="en-US" sz="1400" spc="-80">
                <a:solidFill>
                  <a:srgbClr val="1F4E79"/>
                </a:solidFill>
                <a:cs typeface="Calibri"/>
              </a:rPr>
              <a:t> </a:t>
            </a:r>
            <a:r>
              <a:rPr lang="en-US" sz="1400" spc="-10">
                <a:solidFill>
                  <a:srgbClr val="1F4E79"/>
                </a:solidFill>
                <a:cs typeface="Calibri"/>
              </a:rPr>
              <a:t>disabled</a:t>
            </a:r>
            <a:r>
              <a:rPr lang="en-US" sz="1400" spc="-80">
                <a:solidFill>
                  <a:srgbClr val="1F4E79"/>
                </a:solidFill>
                <a:cs typeface="Calibri"/>
              </a:rPr>
              <a:t> </a:t>
            </a:r>
            <a:r>
              <a:rPr lang="en-US" sz="1400">
                <a:solidFill>
                  <a:srgbClr val="1F4E79"/>
                </a:solidFill>
                <a:cs typeface="Calibri"/>
              </a:rPr>
              <a:t>individuals</a:t>
            </a:r>
            <a:r>
              <a:rPr lang="en-US" sz="1400" spc="45">
                <a:solidFill>
                  <a:srgbClr val="1F4E79"/>
                </a:solidFill>
                <a:cs typeface="Calibri"/>
              </a:rPr>
              <a:t> </a:t>
            </a:r>
            <a:r>
              <a:rPr lang="en-US" sz="1400" spc="-20">
                <a:solidFill>
                  <a:srgbClr val="1F4E79"/>
                </a:solidFill>
                <a:cs typeface="Calibri"/>
              </a:rPr>
              <a:t>with </a:t>
            </a:r>
            <a:r>
              <a:rPr lang="en-US" sz="1400">
                <a:solidFill>
                  <a:srgbClr val="1F4E79"/>
                </a:solidFill>
                <a:cs typeface="Calibri"/>
              </a:rPr>
              <a:t>businesses</a:t>
            </a:r>
            <a:r>
              <a:rPr lang="en-US" sz="1400" spc="-10">
                <a:solidFill>
                  <a:srgbClr val="1F4E79"/>
                </a:solidFill>
                <a:cs typeface="Calibri"/>
              </a:rPr>
              <a:t> in</a:t>
            </a:r>
            <a:r>
              <a:rPr lang="en-US" sz="1400" spc="-50">
                <a:solidFill>
                  <a:srgbClr val="1F4E79"/>
                </a:solidFill>
                <a:cs typeface="Calibri"/>
              </a:rPr>
              <a:t> </a:t>
            </a:r>
            <a:r>
              <a:rPr lang="en-US" sz="1400" spc="-10">
                <a:solidFill>
                  <a:srgbClr val="1F4E79"/>
                </a:solidFill>
                <a:cs typeface="Calibri"/>
              </a:rPr>
              <a:t>Massachusetts.</a:t>
            </a:r>
            <a:endParaRPr lang="en-US" sz="1400">
              <a:cs typeface="Calibri"/>
            </a:endParaRPr>
          </a:p>
          <a:p>
            <a:pPr marL="12700">
              <a:lnSpc>
                <a:spcPct val="100000"/>
              </a:lnSpc>
            </a:pPr>
            <a:r>
              <a:rPr lang="en-US" sz="1400" b="1">
                <a:solidFill>
                  <a:srgbClr val="1F4E79"/>
                </a:solidFill>
                <a:cs typeface="Calibri"/>
              </a:rPr>
              <a:t>Anticipated</a:t>
            </a:r>
            <a:r>
              <a:rPr lang="en-US" sz="1400" b="1" spc="-60">
                <a:solidFill>
                  <a:srgbClr val="1F4E79"/>
                </a:solidFill>
                <a:cs typeface="Calibri"/>
              </a:rPr>
              <a:t> </a:t>
            </a:r>
            <a:r>
              <a:rPr lang="en-US" sz="1400" b="1">
                <a:solidFill>
                  <a:srgbClr val="1F4E79"/>
                </a:solidFill>
                <a:cs typeface="Calibri"/>
              </a:rPr>
              <a:t>Program</a:t>
            </a:r>
            <a:r>
              <a:rPr lang="en-US" sz="1400" b="1" spc="-80">
                <a:solidFill>
                  <a:srgbClr val="1F4E79"/>
                </a:solidFill>
                <a:cs typeface="Calibri"/>
              </a:rPr>
              <a:t> </a:t>
            </a:r>
            <a:r>
              <a:rPr lang="en-US" sz="1400" b="1">
                <a:solidFill>
                  <a:srgbClr val="1F4E79"/>
                </a:solidFill>
                <a:cs typeface="Calibri"/>
              </a:rPr>
              <a:t>Budget:</a:t>
            </a:r>
            <a:r>
              <a:rPr lang="en-US" sz="1400" b="1" spc="-105">
                <a:solidFill>
                  <a:srgbClr val="1F4E79"/>
                </a:solidFill>
                <a:cs typeface="Calibri"/>
              </a:rPr>
              <a:t> </a:t>
            </a:r>
            <a:r>
              <a:rPr lang="en-US" sz="1400" spc="-10">
                <a:solidFill>
                  <a:srgbClr val="1F4E79"/>
                </a:solidFill>
                <a:cs typeface="Calibri"/>
              </a:rPr>
              <a:t>$1,527,969</a:t>
            </a:r>
            <a:endParaRPr lang="en-US" sz="1400">
              <a:cs typeface="Calibri"/>
            </a:endParaRPr>
          </a:p>
          <a:p>
            <a:pPr>
              <a:lnSpc>
                <a:spcPct val="100000"/>
              </a:lnSpc>
              <a:spcBef>
                <a:spcPts val="30"/>
              </a:spcBef>
            </a:pPr>
            <a:endParaRPr sz="1000">
              <a:latin typeface="Calibri"/>
              <a:cs typeface="Calibri"/>
            </a:endParaRPr>
          </a:p>
          <a:p>
            <a:pPr marL="12700">
              <a:lnSpc>
                <a:spcPct val="100000"/>
              </a:lnSpc>
            </a:pPr>
            <a:endParaRPr lang="en-US" sz="900">
              <a:solidFill>
                <a:srgbClr val="FF0000"/>
              </a:solidFill>
              <a:latin typeface="Calibri"/>
              <a:cs typeface="Calibri"/>
            </a:endParaRPr>
          </a:p>
        </p:txBody>
      </p:sp>
      <p:graphicFrame>
        <p:nvGraphicFramePr>
          <p:cNvPr id="2" name="Table 1">
            <a:extLst>
              <a:ext uri="{FF2B5EF4-FFF2-40B4-BE49-F238E27FC236}">
                <a16:creationId xmlns:a16="http://schemas.microsoft.com/office/drawing/2014/main" id="{91859B39-7C42-B32A-C176-1E1774B4932B}"/>
              </a:ext>
            </a:extLst>
          </p:cNvPr>
          <p:cNvGraphicFramePr>
            <a:graphicFrameLocks noGrp="1"/>
          </p:cNvGraphicFramePr>
          <p:nvPr/>
        </p:nvGraphicFramePr>
        <p:xfrm>
          <a:off x="569477" y="2823224"/>
          <a:ext cx="10549269" cy="3627120"/>
        </p:xfrm>
        <a:graphic>
          <a:graphicData uri="http://schemas.openxmlformats.org/drawingml/2006/table">
            <a:tbl>
              <a:tblPr/>
              <a:tblGrid>
                <a:gridCol w="216210">
                  <a:extLst>
                    <a:ext uri="{9D8B030D-6E8A-4147-A177-3AD203B41FA5}">
                      <a16:colId xmlns:a16="http://schemas.microsoft.com/office/drawing/2014/main" val="2945600070"/>
                    </a:ext>
                  </a:extLst>
                </a:gridCol>
                <a:gridCol w="2108052">
                  <a:extLst>
                    <a:ext uri="{9D8B030D-6E8A-4147-A177-3AD203B41FA5}">
                      <a16:colId xmlns:a16="http://schemas.microsoft.com/office/drawing/2014/main" val="2460870403"/>
                    </a:ext>
                  </a:extLst>
                </a:gridCol>
                <a:gridCol w="5184096">
                  <a:extLst>
                    <a:ext uri="{9D8B030D-6E8A-4147-A177-3AD203B41FA5}">
                      <a16:colId xmlns:a16="http://schemas.microsoft.com/office/drawing/2014/main" val="958526406"/>
                    </a:ext>
                  </a:extLst>
                </a:gridCol>
                <a:gridCol w="669851">
                  <a:extLst>
                    <a:ext uri="{9D8B030D-6E8A-4147-A177-3AD203B41FA5}">
                      <a16:colId xmlns:a16="http://schemas.microsoft.com/office/drawing/2014/main" val="851806256"/>
                    </a:ext>
                  </a:extLst>
                </a:gridCol>
                <a:gridCol w="808075">
                  <a:extLst>
                    <a:ext uri="{9D8B030D-6E8A-4147-A177-3AD203B41FA5}">
                      <a16:colId xmlns:a16="http://schemas.microsoft.com/office/drawing/2014/main" val="4025046332"/>
                    </a:ext>
                  </a:extLst>
                </a:gridCol>
                <a:gridCol w="1562985">
                  <a:extLst>
                    <a:ext uri="{9D8B030D-6E8A-4147-A177-3AD203B41FA5}">
                      <a16:colId xmlns:a16="http://schemas.microsoft.com/office/drawing/2014/main" val="2944247513"/>
                    </a:ext>
                  </a:extLst>
                </a:gridCol>
              </a:tblGrid>
              <a:tr h="202119">
                <a:tc>
                  <a:txBody>
                    <a:bodyPr/>
                    <a:lstStyle/>
                    <a:p>
                      <a:pPr algn="ctr" fontAlgn="b">
                        <a:buNone/>
                      </a:pPr>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Metric</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Key Performance Description</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Target</a:t>
                      </a:r>
                    </a:p>
                  </a:txBody>
                  <a:tcPr marL="0" marR="0" marT="0" marB="0" anchor="b">
                    <a:lnL>
                      <a:noFill/>
                    </a:lnL>
                    <a:lnR>
                      <a:noFill/>
                    </a:lnR>
                    <a:lnT>
                      <a:noFill/>
                    </a:lnT>
                    <a:lnB>
                      <a:noFill/>
                    </a:lnB>
                    <a:noFill/>
                  </a:tcPr>
                </a:tc>
                <a:tc>
                  <a:txBody>
                    <a:bodyPr/>
                    <a:lstStyle/>
                    <a:p>
                      <a:pPr algn="ctr" fontAlgn="b">
                        <a:buNone/>
                      </a:pPr>
                      <a:r>
                        <a:rPr lang="en-US" sz="1400" b="1" i="0" u="sng" strike="noStrike">
                          <a:solidFill>
                            <a:srgbClr val="000000"/>
                          </a:solidFill>
                          <a:effectLst/>
                          <a:latin typeface="Calibri" panose="020F0502020204030204" pitchFamily="34" charset="0"/>
                        </a:rPr>
                        <a:t>Actual</a:t>
                      </a:r>
                    </a:p>
                  </a:txBody>
                  <a:tcPr marL="0" marR="0" marT="0" marB="0" anchor="b">
                    <a:lnL>
                      <a:noFill/>
                    </a:lnL>
                    <a:lnR>
                      <a:noFill/>
                    </a:lnR>
                    <a:lnT>
                      <a:noFill/>
                    </a:lnT>
                    <a:lnB>
                      <a:noFill/>
                    </a:lnB>
                    <a:noFill/>
                  </a:tcPr>
                </a:tc>
                <a:tc>
                  <a:txBody>
                    <a:bodyPr/>
                    <a:lstStyle/>
                    <a:p>
                      <a:pPr algn="l" fontAlgn="b">
                        <a:buNone/>
                      </a:pPr>
                      <a:r>
                        <a:rPr lang="en-US" sz="1400" b="1" i="0" u="sng" strike="noStrike">
                          <a:solidFill>
                            <a:srgbClr val="000000"/>
                          </a:solidFill>
                          <a:effectLst/>
                          <a:latin typeface="Calibri" panose="020F0502020204030204" pitchFamily="34" charset="0"/>
                        </a:rPr>
                        <a:t>Comments</a:t>
                      </a:r>
                    </a:p>
                  </a:txBody>
                  <a:tcPr marL="64656" marR="0" marT="0" marB="0" anchor="b">
                    <a:lnL>
                      <a:noFill/>
                    </a:lnL>
                    <a:lnR>
                      <a:noFill/>
                    </a:lnR>
                    <a:lnT>
                      <a:noFill/>
                    </a:lnT>
                    <a:lnB>
                      <a:noFill/>
                    </a:lnB>
                    <a:noFill/>
                  </a:tcPr>
                </a:tc>
                <a:extLst>
                  <a:ext uri="{0D108BD9-81ED-4DB2-BD59-A6C34878D82A}">
                    <a16:rowId xmlns:a16="http://schemas.microsoft.com/office/drawing/2014/main" val="4147057812"/>
                  </a:ext>
                </a:extLst>
              </a:tr>
              <a:tr h="404239">
                <a:tc>
                  <a:txBody>
                    <a:bodyPr/>
                    <a:lstStyle/>
                    <a:p>
                      <a:pPr algn="ctr" fontAlgn="b">
                        <a:buNone/>
                      </a:pPr>
                      <a:r>
                        <a:rPr lang="en-US" sz="1000" b="1"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Support Creative Placemaking</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Activate 6 – 8 vacant or underutilized sites within neighborhoods that meet the program criteria, through support of projects with ambitious plans for "vibrancy" and opportunity to leverage investment</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from 6 to 8</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60435824"/>
                  </a:ext>
                </a:extLst>
              </a:tr>
              <a:tr h="404239">
                <a:tc>
                  <a:txBody>
                    <a:bodyPr/>
                    <a:lstStyle/>
                    <a:p>
                      <a:pPr algn="ctr" fontAlgn="b">
                        <a:buNone/>
                      </a:pPr>
                      <a:r>
                        <a:rPr lang="en-US" sz="1000" b="1"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Support Small Businesses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Support four (4) small businesses in a meaningful way, through support of placemaking projects that directly or indirectly contribute to the retention of their operation and existence in the community </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4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rgbClr val="F2F2F2"/>
                    </a:solidFill>
                  </a:tcPr>
                </a:tc>
                <a:tc>
                  <a:txBody>
                    <a:bodyPr/>
                    <a:lstStyle/>
                    <a:p>
                      <a:pPr algn="l" fontAlgn="b">
                        <a:buNone/>
                      </a:pPr>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144944528"/>
                  </a:ext>
                </a:extLst>
              </a:tr>
              <a:tr h="221068">
                <a:tc>
                  <a:txBody>
                    <a:bodyPr/>
                    <a:lstStyle/>
                    <a:p>
                      <a:pPr algn="ctr" fontAlgn="b">
                        <a:buNone/>
                      </a:pPr>
                      <a:r>
                        <a:rPr lang="en-US" sz="1000" b="1"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small businesses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375 small businesses using the crowdfunding platform</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375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118</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Total # of applications received</a:t>
                      </a:r>
                    </a:p>
                  </a:txBody>
                  <a:tcPr marL="0" marR="0" marT="0" marB="0" anchor="b">
                    <a:lnL>
                      <a:noFill/>
                    </a:lnL>
                    <a:lnR>
                      <a:noFill/>
                    </a:lnR>
                    <a:lnT>
                      <a:noFill/>
                    </a:lnT>
                    <a:lnB>
                      <a:noFill/>
                    </a:lnB>
                    <a:noFill/>
                  </a:tcPr>
                </a:tc>
                <a:extLst>
                  <a:ext uri="{0D108BD9-81ED-4DB2-BD59-A6C34878D82A}">
                    <a16:rowId xmlns:a16="http://schemas.microsoft.com/office/drawing/2014/main" val="3613136437"/>
                  </a:ext>
                </a:extLst>
              </a:tr>
              <a:tr h="221068">
                <a:tc>
                  <a:txBody>
                    <a:bodyPr/>
                    <a:lstStyle/>
                    <a:p>
                      <a:pPr algn="ctr" fontAlgn="b">
                        <a:buNone/>
                      </a:pPr>
                      <a:r>
                        <a:rPr lang="en-US" sz="1000" b="1"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Assist women-owned businesses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Assist 94 women-owned businesses through the crowdfunding platform</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94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64</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62 approved awards</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2670733673"/>
                  </a:ext>
                </a:extLst>
              </a:tr>
              <a:tr h="221068">
                <a:tc>
                  <a:txBody>
                    <a:bodyPr/>
                    <a:lstStyle/>
                    <a:p>
                      <a:pPr algn="ctr" fontAlgn="b">
                        <a:buNone/>
                      </a:pPr>
                      <a:r>
                        <a:rPr lang="en-US" sz="1000" b="1"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minority-owned businesses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94 minority-owned businesses through the crowdfunding platform</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94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62 approved awards</a:t>
                      </a:r>
                    </a:p>
                  </a:txBody>
                  <a:tcPr marL="0" marR="0" marT="0" marB="0" anchor="b">
                    <a:lnL>
                      <a:noFill/>
                    </a:lnL>
                    <a:lnR>
                      <a:noFill/>
                    </a:lnR>
                    <a:lnT>
                      <a:noFill/>
                    </a:lnT>
                    <a:lnB>
                      <a:noFill/>
                    </a:lnB>
                    <a:noFill/>
                  </a:tcPr>
                </a:tc>
                <a:extLst>
                  <a:ext uri="{0D108BD9-81ED-4DB2-BD59-A6C34878D82A}">
                    <a16:rowId xmlns:a16="http://schemas.microsoft.com/office/drawing/2014/main" val="306650695"/>
                  </a:ext>
                </a:extLst>
              </a:tr>
              <a:tr h="221068">
                <a:tc>
                  <a:txBody>
                    <a:bodyPr/>
                    <a:lstStyle/>
                    <a:p>
                      <a:pPr algn="ctr" fontAlgn="b">
                        <a:buNone/>
                      </a:pPr>
                      <a:r>
                        <a:rPr lang="en-US" sz="1000" b="1"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Assist veteran-owned businesses</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Assist 94 veteran-owned businesses through the crowdfunding platform</a:t>
                      </a:r>
                    </a:p>
                  </a:txBody>
                  <a:tcPr marL="0" marR="0" marT="0" marB="0" anchor="b">
                    <a:lnL>
                      <a:noFill/>
                    </a:lnL>
                    <a:lnR>
                      <a:noFill/>
                    </a:lnR>
                    <a:lnT>
                      <a:noFill/>
                    </a:lnT>
                    <a:lnB>
                      <a:noFill/>
                    </a:lnB>
                    <a:solidFill>
                      <a:srgbClr val="F2F2F2"/>
                    </a:solidFill>
                  </a:tcPr>
                </a:tc>
                <a:tc>
                  <a:txBody>
                    <a:bodyPr/>
                    <a:lstStyle/>
                    <a:p>
                      <a:pPr algn="r" fontAlgn="b">
                        <a:buNone/>
                      </a:pPr>
                      <a:r>
                        <a:rPr lang="en-US" sz="1400" b="0" i="0" u="none" strike="noStrike">
                          <a:solidFill>
                            <a:srgbClr val="000000"/>
                          </a:solidFill>
                          <a:effectLst/>
                          <a:latin typeface="Calibri" panose="020F0502020204030204" pitchFamily="34" charset="0"/>
                        </a:rPr>
                        <a:t>                          94 </a:t>
                      </a:r>
                    </a:p>
                  </a:txBody>
                  <a:tcPr marL="0" marR="0" marT="0" marB="0" anchor="b">
                    <a:lnL>
                      <a:noFill/>
                    </a:lnL>
                    <a:lnR>
                      <a:noFill/>
                    </a:lnR>
                    <a:lnT>
                      <a:noFill/>
                    </a:lnT>
                    <a:lnB>
                      <a:noFill/>
                    </a:lnB>
                    <a:solidFill>
                      <a:srgbClr val="F2F2F2"/>
                    </a:solidFill>
                  </a:tcPr>
                </a:tc>
                <a:tc>
                  <a:txBody>
                    <a:bodyPr/>
                    <a:lstStyle/>
                    <a:p>
                      <a:pPr algn="ctr" fontAlgn="b">
                        <a:buNone/>
                      </a:pPr>
                      <a:r>
                        <a:rPr lang="en-US" sz="14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solidFill>
                      <a:srgbClr val="F2F2F2"/>
                    </a:solidFill>
                  </a:tcPr>
                </a:tc>
                <a:tc>
                  <a:txBody>
                    <a:bodyPr/>
                    <a:lstStyle/>
                    <a:p>
                      <a:pPr algn="l" fontAlgn="b">
                        <a:buNone/>
                      </a:pPr>
                      <a:r>
                        <a:rPr lang="en-US" sz="1400" b="0" i="0" u="none" strike="noStrike">
                          <a:solidFill>
                            <a:srgbClr val="000000"/>
                          </a:solidFill>
                          <a:effectLst/>
                          <a:latin typeface="Calibri" panose="020F0502020204030204" pitchFamily="34" charset="0"/>
                        </a:rPr>
                        <a:t>62 approved awards</a:t>
                      </a:r>
                    </a:p>
                  </a:txBody>
                  <a:tcPr marL="0" marR="0" marT="0" marB="0" anchor="b">
                    <a:lnL>
                      <a:noFill/>
                    </a:lnL>
                    <a:lnR>
                      <a:noFill/>
                    </a:lnR>
                    <a:lnT>
                      <a:noFill/>
                    </a:lnT>
                    <a:lnB>
                      <a:noFill/>
                    </a:lnB>
                    <a:solidFill>
                      <a:srgbClr val="F2F2F2"/>
                    </a:solidFill>
                  </a:tcPr>
                </a:tc>
                <a:extLst>
                  <a:ext uri="{0D108BD9-81ED-4DB2-BD59-A6C34878D82A}">
                    <a16:rowId xmlns:a16="http://schemas.microsoft.com/office/drawing/2014/main" val="3909876676"/>
                  </a:ext>
                </a:extLst>
              </a:tr>
              <a:tr h="221068">
                <a:tc>
                  <a:txBody>
                    <a:bodyPr/>
                    <a:lstStyle/>
                    <a:p>
                      <a:pPr algn="ctr" fontAlgn="b">
                        <a:buNone/>
                      </a:pPr>
                      <a:r>
                        <a:rPr lang="en-US" sz="1000" b="1"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businesses in Gateway Cities</a:t>
                      </a:r>
                    </a:p>
                  </a:txBody>
                  <a:tcPr marL="0" marR="0" marT="0" marB="0" anchor="b">
                    <a:lnL>
                      <a:noFill/>
                    </a:lnL>
                    <a:lnR>
                      <a:noFill/>
                    </a:lnR>
                    <a:lnT>
                      <a:noFill/>
                    </a:lnT>
                    <a:lnB>
                      <a:noFill/>
                    </a:lnB>
                    <a:noFill/>
                  </a:tcPr>
                </a:tc>
                <a:tc>
                  <a:txBody>
                    <a:bodyPr/>
                    <a:lstStyle/>
                    <a:p>
                      <a:pPr algn="l" fontAlgn="b">
                        <a:buNone/>
                      </a:pPr>
                      <a:r>
                        <a:rPr lang="en-US" sz="1400" b="0" i="0" u="none" strike="noStrike">
                          <a:solidFill>
                            <a:srgbClr val="000000"/>
                          </a:solidFill>
                          <a:effectLst/>
                          <a:latin typeface="Calibri" panose="020F0502020204030204" pitchFamily="34" charset="0"/>
                        </a:rPr>
                        <a:t>Assist 94 businesses in Gateway Cities through the crowdfunding platform</a:t>
                      </a:r>
                    </a:p>
                  </a:txBody>
                  <a:tcPr marL="0" marR="0" marT="0" marB="0" anchor="b">
                    <a:lnL>
                      <a:noFill/>
                    </a:lnL>
                    <a:lnR>
                      <a:noFill/>
                    </a:lnR>
                    <a:lnT>
                      <a:noFill/>
                    </a:lnT>
                    <a:lnB>
                      <a:noFill/>
                    </a:lnB>
                    <a:noFill/>
                  </a:tcPr>
                </a:tc>
                <a:tc>
                  <a:txBody>
                    <a:bodyPr/>
                    <a:lstStyle/>
                    <a:p>
                      <a:pPr algn="r" fontAlgn="b">
                        <a:buNone/>
                      </a:pPr>
                      <a:r>
                        <a:rPr lang="en-US" sz="1400" b="0" i="0" u="none" strike="noStrike">
                          <a:solidFill>
                            <a:srgbClr val="000000"/>
                          </a:solidFill>
                          <a:effectLst/>
                          <a:latin typeface="Calibri" panose="020F0502020204030204" pitchFamily="34" charset="0"/>
                        </a:rPr>
                        <a:t>                          94 </a:t>
                      </a:r>
                    </a:p>
                  </a:txBody>
                  <a:tcPr marL="0" marR="0" marT="0" marB="0" anchor="b">
                    <a:lnL>
                      <a:noFill/>
                    </a:lnL>
                    <a:lnR>
                      <a:noFill/>
                    </a:lnR>
                    <a:lnT>
                      <a:noFill/>
                    </a:lnT>
                    <a:lnB>
                      <a:noFill/>
                    </a:lnB>
                    <a:noFill/>
                  </a:tcPr>
                </a:tc>
                <a:tc>
                  <a:txBody>
                    <a:bodyPr/>
                    <a:lstStyle/>
                    <a:p>
                      <a:pPr algn="ctr" fontAlgn="b">
                        <a:buNone/>
                      </a:pPr>
                      <a:r>
                        <a:rPr lang="en-US" sz="1400" b="0" i="0" u="none" strike="noStrike">
                          <a:solidFill>
                            <a:srgbClr val="000000"/>
                          </a:solidFill>
                          <a:effectLst/>
                          <a:latin typeface="Calibri" panose="020F0502020204030204" pitchFamily="34" charset="0"/>
                        </a:rPr>
                        <a:t>22</a:t>
                      </a:r>
                    </a:p>
                  </a:txBody>
                  <a:tcPr marL="0" marR="0" marT="0" marB="0" anchor="b">
                    <a:lnL>
                      <a:noFill/>
                    </a:lnL>
                    <a:lnR>
                      <a:noFill/>
                    </a:lnR>
                    <a:lnT>
                      <a:noFill/>
                    </a:lnT>
                    <a:lnB>
                      <a:noFill/>
                    </a:lnB>
                    <a:noFill/>
                  </a:tcPr>
                </a:tc>
                <a:tc>
                  <a:txBody>
                    <a:bodyPr/>
                    <a:lstStyle/>
                    <a:p>
                      <a:pPr algn="l" fontAlgn="b">
                        <a:buNone/>
                      </a:pPr>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181993944"/>
                  </a:ext>
                </a:extLst>
              </a:tr>
            </a:tbl>
          </a:graphicData>
        </a:graphic>
      </p:graphicFrame>
    </p:spTree>
    <p:extLst>
      <p:ext uri="{BB962C8B-B14F-4D97-AF65-F5344CB8AC3E}">
        <p14:creationId xmlns:p14="http://schemas.microsoft.com/office/powerpoint/2010/main" val="2278402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104C-E511-BFEA-05AE-481797C5AC9B}"/>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96E9F2E0-4AFD-D336-2FCE-E472B104885B}"/>
              </a:ext>
            </a:extLst>
          </p:cNvPr>
          <p:cNvSpPr txBox="1">
            <a:spLocks/>
          </p:cNvSpPr>
          <p:nvPr/>
        </p:nvSpPr>
        <p:spPr>
          <a:xfrm>
            <a:off x="724535" y="78046"/>
            <a:ext cx="10515600" cy="1049390"/>
          </a:xfrm>
          <a:prstGeom prst="rect">
            <a:avLst/>
          </a:prstGeom>
        </p:spPr>
        <p:txBody>
          <a:bodyPr vert="horz" wrap="square" lIns="0" tIns="63881"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bg1"/>
                </a:solidFill>
                <a:latin typeface="+mj-lt"/>
                <a:ea typeface="+mj-ea"/>
                <a:cs typeface="+mj-cs"/>
                <a:sym typeface="+mj-lt"/>
              </a:defRPr>
            </a:lvl1pPr>
          </a:lstStyle>
          <a:p>
            <a:pPr marL="31750">
              <a:lnSpc>
                <a:spcPct val="100000"/>
              </a:lnSpc>
              <a:spcBef>
                <a:spcPts val="130"/>
              </a:spcBef>
            </a:pPr>
            <a:r>
              <a:rPr lang="en-US" sz="3200">
                <a:solidFill>
                  <a:schemeClr val="tx2"/>
                </a:solidFill>
              </a:rPr>
              <a:t>CDFI</a:t>
            </a:r>
            <a:r>
              <a:rPr lang="en-US" sz="3200" spc="-125">
                <a:solidFill>
                  <a:schemeClr val="tx2"/>
                </a:solidFill>
              </a:rPr>
              <a:t> </a:t>
            </a:r>
            <a:r>
              <a:rPr lang="en-US" sz="3200">
                <a:solidFill>
                  <a:schemeClr val="tx2"/>
                </a:solidFill>
              </a:rPr>
              <a:t>Lending</a:t>
            </a:r>
            <a:r>
              <a:rPr lang="en-US" sz="3200" spc="-204">
                <a:solidFill>
                  <a:schemeClr val="tx2"/>
                </a:solidFill>
              </a:rPr>
              <a:t> </a:t>
            </a:r>
            <a:r>
              <a:rPr lang="en-US" sz="3200">
                <a:solidFill>
                  <a:schemeClr val="tx2"/>
                </a:solidFill>
              </a:rPr>
              <a:t>Capital</a:t>
            </a:r>
            <a:r>
              <a:rPr lang="en-US" sz="3200" spc="-125">
                <a:solidFill>
                  <a:schemeClr val="tx2"/>
                </a:solidFill>
              </a:rPr>
              <a:t> </a:t>
            </a:r>
            <a:r>
              <a:rPr lang="en-US" sz="3200" spc="-10">
                <a:solidFill>
                  <a:schemeClr val="tx2"/>
                </a:solidFill>
              </a:rPr>
              <a:t>Matching</a:t>
            </a:r>
            <a:r>
              <a:rPr lang="en-US" sz="3200" spc="-125">
                <a:solidFill>
                  <a:schemeClr val="tx2"/>
                </a:solidFill>
              </a:rPr>
              <a:t> </a:t>
            </a:r>
            <a:r>
              <a:rPr lang="en-US" sz="3200">
                <a:solidFill>
                  <a:schemeClr val="tx2"/>
                </a:solidFill>
              </a:rPr>
              <a:t>Grant</a:t>
            </a:r>
            <a:r>
              <a:rPr lang="en-US" sz="3200" spc="-165">
                <a:solidFill>
                  <a:schemeClr val="tx2"/>
                </a:solidFill>
              </a:rPr>
              <a:t> </a:t>
            </a:r>
            <a:r>
              <a:rPr lang="en-US" sz="3200" spc="-20">
                <a:solidFill>
                  <a:schemeClr val="tx2"/>
                </a:solidFill>
              </a:rPr>
              <a:t>Program</a:t>
            </a:r>
            <a:r>
              <a:rPr lang="en-US" sz="3200" spc="-160">
                <a:solidFill>
                  <a:schemeClr val="tx2"/>
                </a:solidFill>
              </a:rPr>
              <a:t> </a:t>
            </a:r>
            <a:r>
              <a:rPr lang="en-US" sz="3200">
                <a:solidFill>
                  <a:schemeClr val="tx2"/>
                </a:solidFill>
              </a:rPr>
              <a:t>&amp; </a:t>
            </a:r>
            <a:r>
              <a:rPr lang="en-US" sz="3200" spc="-10">
                <a:solidFill>
                  <a:schemeClr val="tx2"/>
                </a:solidFill>
              </a:rPr>
              <a:t>Microlending</a:t>
            </a:r>
            <a:r>
              <a:rPr lang="en-US" sz="3200" spc="-204">
                <a:solidFill>
                  <a:schemeClr val="tx2"/>
                </a:solidFill>
              </a:rPr>
              <a:t> </a:t>
            </a:r>
            <a:r>
              <a:rPr lang="en-US" sz="3200" spc="-20">
                <a:solidFill>
                  <a:schemeClr val="tx2"/>
                </a:solidFill>
              </a:rPr>
              <a:t>Operations</a:t>
            </a:r>
            <a:r>
              <a:rPr lang="en-US" sz="3200" spc="-75">
                <a:solidFill>
                  <a:schemeClr val="tx2"/>
                </a:solidFill>
              </a:rPr>
              <a:t> </a:t>
            </a:r>
            <a:r>
              <a:rPr lang="en-US" sz="3200" spc="-10">
                <a:solidFill>
                  <a:schemeClr val="tx2"/>
                </a:solidFill>
              </a:rPr>
              <a:t>Support</a:t>
            </a:r>
            <a:endParaRPr lang="en-US" sz="3200">
              <a:solidFill>
                <a:schemeClr val="tx2"/>
              </a:solidFill>
            </a:endParaRPr>
          </a:p>
        </p:txBody>
      </p:sp>
      <p:sp>
        <p:nvSpPr>
          <p:cNvPr id="12" name="object 3">
            <a:extLst>
              <a:ext uri="{FF2B5EF4-FFF2-40B4-BE49-F238E27FC236}">
                <a16:creationId xmlns:a16="http://schemas.microsoft.com/office/drawing/2014/main" id="{3728E4CF-5536-B1E8-5824-F14591B6367D}"/>
              </a:ext>
            </a:extLst>
          </p:cNvPr>
          <p:cNvSpPr txBox="1"/>
          <p:nvPr/>
        </p:nvSpPr>
        <p:spPr>
          <a:xfrm>
            <a:off x="563880" y="1281653"/>
            <a:ext cx="11064240" cy="2978379"/>
          </a:xfrm>
          <a:prstGeom prst="rect">
            <a:avLst/>
          </a:prstGeom>
        </p:spPr>
        <p:txBody>
          <a:bodyPr vert="horz" wrap="square" lIns="0" tIns="31115" rIns="0" bIns="0" rtlCol="0">
            <a:spAutoFit/>
          </a:bodyPr>
          <a:lstStyle/>
          <a:p>
            <a:pPr marL="12700">
              <a:lnSpc>
                <a:spcPts val="1435"/>
              </a:lnSpc>
              <a:spcBef>
                <a:spcPts val="100"/>
              </a:spcBef>
            </a:pPr>
            <a:r>
              <a:rPr lang="en-US" sz="1400" b="1">
                <a:solidFill>
                  <a:srgbClr val="1F4E79"/>
                </a:solidFill>
                <a:cs typeface="Calibri"/>
              </a:rPr>
              <a:t>Program</a:t>
            </a:r>
            <a:r>
              <a:rPr lang="en-US" sz="1400" b="1" spc="85">
                <a:solidFill>
                  <a:srgbClr val="1F4E79"/>
                </a:solidFill>
                <a:cs typeface="Calibri"/>
              </a:rPr>
              <a:t> </a:t>
            </a:r>
            <a:r>
              <a:rPr lang="en-US" sz="1400" b="1" spc="-10">
                <a:solidFill>
                  <a:srgbClr val="1F4E79"/>
                </a:solidFill>
                <a:cs typeface="Calibri"/>
              </a:rPr>
              <a:t>Description:</a:t>
            </a:r>
            <a:endParaRPr lang="en-US" sz="1400">
              <a:cs typeface="Calibri"/>
            </a:endParaRPr>
          </a:p>
          <a:p>
            <a:pPr marL="12700" marR="36830">
              <a:lnSpc>
                <a:spcPts val="1430"/>
              </a:lnSpc>
              <a:spcBef>
                <a:spcPts val="50"/>
              </a:spcBef>
            </a:pPr>
            <a:r>
              <a:rPr lang="en-US" sz="1400">
                <a:solidFill>
                  <a:srgbClr val="1F4E79"/>
                </a:solidFill>
                <a:cs typeface="Calibri"/>
              </a:rPr>
              <a:t>CDFI:</a:t>
            </a:r>
            <a:r>
              <a:rPr lang="en-US" sz="1400" spc="-40">
                <a:solidFill>
                  <a:srgbClr val="1F4E79"/>
                </a:solidFill>
                <a:cs typeface="Calibri"/>
              </a:rPr>
              <a:t> </a:t>
            </a:r>
            <a:r>
              <a:rPr lang="en-US" sz="1400">
                <a:solidFill>
                  <a:srgbClr val="1F4E79"/>
                </a:solidFill>
                <a:cs typeface="Calibri"/>
              </a:rPr>
              <a:t>In</a:t>
            </a:r>
            <a:r>
              <a:rPr lang="en-US" sz="1400" spc="-25">
                <a:solidFill>
                  <a:srgbClr val="1F4E79"/>
                </a:solidFill>
                <a:cs typeface="Calibri"/>
              </a:rPr>
              <a:t> </a:t>
            </a:r>
            <a:r>
              <a:rPr lang="en-US" sz="1400" spc="-10">
                <a:solidFill>
                  <a:srgbClr val="1F4E79"/>
                </a:solidFill>
                <a:cs typeface="Calibri"/>
              </a:rPr>
              <a:t>accordance</a:t>
            </a:r>
            <a:r>
              <a:rPr lang="en-US" sz="1400" spc="-60">
                <a:solidFill>
                  <a:srgbClr val="1F4E79"/>
                </a:solidFill>
                <a:cs typeface="Calibri"/>
              </a:rPr>
              <a:t> </a:t>
            </a:r>
            <a:r>
              <a:rPr lang="en-US" sz="1400">
                <a:solidFill>
                  <a:srgbClr val="1F4E79"/>
                </a:solidFill>
                <a:cs typeface="Calibri"/>
              </a:rPr>
              <a:t>with</a:t>
            </a:r>
            <a:r>
              <a:rPr lang="en-US" sz="1400" spc="50">
                <a:solidFill>
                  <a:srgbClr val="1F4E79"/>
                </a:solidFill>
                <a:cs typeface="Calibri"/>
              </a:rPr>
              <a:t> </a:t>
            </a:r>
            <a:r>
              <a:rPr lang="en-US" sz="1400">
                <a:solidFill>
                  <a:srgbClr val="1F4E79"/>
                </a:solidFill>
                <a:cs typeface="Calibri"/>
              </a:rPr>
              <a:t>the </a:t>
            </a:r>
            <a:r>
              <a:rPr lang="en-US" sz="1400" spc="-20">
                <a:solidFill>
                  <a:srgbClr val="1F4E79"/>
                </a:solidFill>
                <a:cs typeface="Calibri"/>
              </a:rPr>
              <a:t>Commonwealth’s</a:t>
            </a:r>
            <a:r>
              <a:rPr lang="en-US" sz="1400" spc="190">
                <a:solidFill>
                  <a:srgbClr val="1F4E79"/>
                </a:solidFill>
                <a:cs typeface="Calibri"/>
              </a:rPr>
              <a:t> </a:t>
            </a:r>
            <a:r>
              <a:rPr lang="en-US" sz="1400">
                <a:solidFill>
                  <a:srgbClr val="1F4E79"/>
                </a:solidFill>
                <a:cs typeface="Calibri"/>
              </a:rPr>
              <a:t>economic</a:t>
            </a:r>
            <a:r>
              <a:rPr lang="en-US" sz="1400" spc="90">
                <a:solidFill>
                  <a:srgbClr val="1F4E79"/>
                </a:solidFill>
                <a:cs typeface="Calibri"/>
              </a:rPr>
              <a:t> </a:t>
            </a:r>
            <a:r>
              <a:rPr lang="en-US" sz="1400" spc="-10">
                <a:solidFill>
                  <a:srgbClr val="1F4E79"/>
                </a:solidFill>
                <a:cs typeface="Calibri"/>
              </a:rPr>
              <a:t>development</a:t>
            </a:r>
            <a:r>
              <a:rPr lang="en-US" sz="1400" spc="114">
                <a:solidFill>
                  <a:srgbClr val="1F4E79"/>
                </a:solidFill>
                <a:cs typeface="Calibri"/>
              </a:rPr>
              <a:t> </a:t>
            </a:r>
            <a:r>
              <a:rPr lang="en-US" sz="1400">
                <a:solidFill>
                  <a:srgbClr val="1F4E79"/>
                </a:solidFill>
                <a:cs typeface="Calibri"/>
              </a:rPr>
              <a:t>plan,</a:t>
            </a:r>
            <a:r>
              <a:rPr lang="en-US" sz="1400" spc="5">
                <a:solidFill>
                  <a:srgbClr val="1F4E79"/>
                </a:solidFill>
                <a:cs typeface="Calibri"/>
              </a:rPr>
              <a:t> </a:t>
            </a:r>
            <a:r>
              <a:rPr lang="en-US" sz="1400" spc="-10">
                <a:solidFill>
                  <a:srgbClr val="1F4E79"/>
                </a:solidFill>
                <a:cs typeface="Calibri"/>
              </a:rPr>
              <a:t>Partnerships</a:t>
            </a:r>
            <a:r>
              <a:rPr lang="en-US" sz="1400" spc="-15">
                <a:solidFill>
                  <a:srgbClr val="1F4E79"/>
                </a:solidFill>
                <a:cs typeface="Calibri"/>
              </a:rPr>
              <a:t> </a:t>
            </a:r>
            <a:r>
              <a:rPr lang="en-US" sz="1400">
                <a:solidFill>
                  <a:srgbClr val="1F4E79"/>
                </a:solidFill>
                <a:cs typeface="Calibri"/>
              </a:rPr>
              <a:t>for</a:t>
            </a:r>
            <a:r>
              <a:rPr lang="en-US" sz="1400" spc="-35">
                <a:solidFill>
                  <a:srgbClr val="1F4E79"/>
                </a:solidFill>
                <a:cs typeface="Calibri"/>
              </a:rPr>
              <a:t> </a:t>
            </a:r>
            <a:r>
              <a:rPr lang="en-US" sz="1400" spc="-10">
                <a:solidFill>
                  <a:srgbClr val="1F4E79"/>
                </a:solidFill>
                <a:cs typeface="Calibri"/>
              </a:rPr>
              <a:t>Growth,</a:t>
            </a:r>
            <a:r>
              <a:rPr lang="en-US" sz="1400" spc="140">
                <a:solidFill>
                  <a:srgbClr val="1F4E79"/>
                </a:solidFill>
                <a:cs typeface="Calibri"/>
              </a:rPr>
              <a:t> </a:t>
            </a:r>
            <a:r>
              <a:rPr lang="en-US" sz="1400">
                <a:solidFill>
                  <a:srgbClr val="1F4E79"/>
                </a:solidFill>
                <a:cs typeface="Calibri"/>
              </a:rPr>
              <a:t>the CDFI &amp;</a:t>
            </a:r>
            <a:r>
              <a:rPr lang="en-US" sz="1400" spc="-65">
                <a:solidFill>
                  <a:srgbClr val="1F4E79"/>
                </a:solidFill>
                <a:cs typeface="Calibri"/>
              </a:rPr>
              <a:t> </a:t>
            </a:r>
            <a:r>
              <a:rPr lang="en-US" sz="1400">
                <a:solidFill>
                  <a:srgbClr val="1F4E79"/>
                </a:solidFill>
                <a:cs typeface="Calibri"/>
              </a:rPr>
              <a:t>CDC</a:t>
            </a:r>
            <a:r>
              <a:rPr lang="en-US" sz="1400" spc="-35">
                <a:solidFill>
                  <a:srgbClr val="1F4E79"/>
                </a:solidFill>
                <a:cs typeface="Calibri"/>
              </a:rPr>
              <a:t> </a:t>
            </a:r>
            <a:r>
              <a:rPr lang="en-US" sz="1400">
                <a:solidFill>
                  <a:srgbClr val="1F4E79"/>
                </a:solidFill>
                <a:cs typeface="Calibri"/>
              </a:rPr>
              <a:t>Capital</a:t>
            </a:r>
            <a:r>
              <a:rPr lang="en-US" sz="1400" spc="-45">
                <a:solidFill>
                  <a:srgbClr val="1F4E79"/>
                </a:solidFill>
                <a:cs typeface="Calibri"/>
              </a:rPr>
              <a:t> </a:t>
            </a:r>
            <a:r>
              <a:rPr lang="en-US" sz="1400">
                <a:solidFill>
                  <a:srgbClr val="1F4E79"/>
                </a:solidFill>
                <a:cs typeface="Calibri"/>
              </a:rPr>
              <a:t>Match Program</a:t>
            </a:r>
            <a:r>
              <a:rPr lang="en-US" sz="1400" spc="15">
                <a:solidFill>
                  <a:srgbClr val="1F4E79"/>
                </a:solidFill>
                <a:cs typeface="Calibri"/>
              </a:rPr>
              <a:t> </a:t>
            </a:r>
            <a:r>
              <a:rPr lang="en-US" sz="1400">
                <a:solidFill>
                  <a:srgbClr val="1F4E79"/>
                </a:solidFill>
                <a:cs typeface="Calibri"/>
              </a:rPr>
              <a:t>seeks</a:t>
            </a:r>
            <a:r>
              <a:rPr lang="en-US" sz="1400" spc="-15">
                <a:solidFill>
                  <a:srgbClr val="1F4E79"/>
                </a:solidFill>
                <a:cs typeface="Calibri"/>
              </a:rPr>
              <a:t> </a:t>
            </a:r>
            <a:r>
              <a:rPr lang="en-US" sz="1400">
                <a:solidFill>
                  <a:srgbClr val="1F4E79"/>
                </a:solidFill>
                <a:cs typeface="Calibri"/>
              </a:rPr>
              <a:t>to</a:t>
            </a:r>
            <a:r>
              <a:rPr lang="en-US" sz="1400" spc="-30">
                <a:solidFill>
                  <a:srgbClr val="1F4E79"/>
                </a:solidFill>
                <a:cs typeface="Calibri"/>
              </a:rPr>
              <a:t> </a:t>
            </a:r>
            <a:r>
              <a:rPr lang="en-US" sz="1400">
                <a:solidFill>
                  <a:srgbClr val="1F4E79"/>
                </a:solidFill>
                <a:cs typeface="Calibri"/>
              </a:rPr>
              <a:t>spur</a:t>
            </a:r>
            <a:r>
              <a:rPr lang="en-US" sz="1400" spc="-40">
                <a:solidFill>
                  <a:srgbClr val="1F4E79"/>
                </a:solidFill>
                <a:cs typeface="Calibri"/>
              </a:rPr>
              <a:t> </a:t>
            </a:r>
            <a:r>
              <a:rPr lang="en-US" sz="1400">
                <a:solidFill>
                  <a:srgbClr val="1F4E79"/>
                </a:solidFill>
                <a:cs typeface="Calibri"/>
              </a:rPr>
              <a:t>job</a:t>
            </a:r>
            <a:r>
              <a:rPr lang="en-US" sz="1400" spc="40">
                <a:solidFill>
                  <a:srgbClr val="1F4E79"/>
                </a:solidFill>
                <a:cs typeface="Calibri"/>
              </a:rPr>
              <a:t> </a:t>
            </a:r>
            <a:r>
              <a:rPr lang="en-US" sz="1400">
                <a:solidFill>
                  <a:srgbClr val="1F4E79"/>
                </a:solidFill>
                <a:cs typeface="Calibri"/>
              </a:rPr>
              <a:t>creation</a:t>
            </a:r>
            <a:r>
              <a:rPr lang="en-US" sz="1400" spc="-25">
                <a:solidFill>
                  <a:srgbClr val="1F4E79"/>
                </a:solidFill>
                <a:cs typeface="Calibri"/>
              </a:rPr>
              <a:t> </a:t>
            </a:r>
            <a:r>
              <a:rPr lang="en-US" sz="1400">
                <a:solidFill>
                  <a:srgbClr val="1F4E79"/>
                </a:solidFill>
                <a:cs typeface="Calibri"/>
              </a:rPr>
              <a:t>across</a:t>
            </a:r>
            <a:r>
              <a:rPr lang="en-US" sz="1400" spc="-15">
                <a:solidFill>
                  <a:srgbClr val="1F4E79"/>
                </a:solidFill>
                <a:cs typeface="Calibri"/>
              </a:rPr>
              <a:t> </a:t>
            </a:r>
            <a:r>
              <a:rPr lang="en-US" sz="1400" spc="-25">
                <a:solidFill>
                  <a:srgbClr val="1F4E79"/>
                </a:solidFill>
                <a:cs typeface="Calibri"/>
              </a:rPr>
              <a:t>the </a:t>
            </a:r>
            <a:r>
              <a:rPr lang="en-US" sz="1400" spc="-10">
                <a:solidFill>
                  <a:srgbClr val="1F4E79"/>
                </a:solidFill>
                <a:cs typeface="Calibri"/>
              </a:rPr>
              <a:t>Commonwealth,</a:t>
            </a:r>
            <a:r>
              <a:rPr lang="en-US" sz="1400" spc="110">
                <a:solidFill>
                  <a:srgbClr val="1F4E79"/>
                </a:solidFill>
                <a:cs typeface="Calibri"/>
              </a:rPr>
              <a:t> </a:t>
            </a:r>
            <a:r>
              <a:rPr lang="en-US" sz="1400">
                <a:solidFill>
                  <a:srgbClr val="1F4E79"/>
                </a:solidFill>
                <a:cs typeface="Calibri"/>
              </a:rPr>
              <a:t>support</a:t>
            </a:r>
            <a:r>
              <a:rPr lang="en-US" sz="1400" spc="125">
                <a:solidFill>
                  <a:srgbClr val="1F4E79"/>
                </a:solidFill>
                <a:cs typeface="Calibri"/>
              </a:rPr>
              <a:t> </a:t>
            </a:r>
            <a:r>
              <a:rPr lang="en-US" sz="1400" spc="-10">
                <a:solidFill>
                  <a:srgbClr val="1F4E79"/>
                </a:solidFill>
                <a:cs typeface="Calibri"/>
              </a:rPr>
              <a:t>entrepreneurship</a:t>
            </a:r>
            <a:r>
              <a:rPr lang="en-US" sz="1400" spc="50">
                <a:solidFill>
                  <a:srgbClr val="1F4E79"/>
                </a:solidFill>
                <a:cs typeface="Calibri"/>
              </a:rPr>
              <a:t> </a:t>
            </a:r>
            <a:r>
              <a:rPr lang="en-US" sz="1400">
                <a:solidFill>
                  <a:srgbClr val="1F4E79"/>
                </a:solidFill>
                <a:cs typeface="Calibri"/>
              </a:rPr>
              <a:t>and</a:t>
            </a:r>
            <a:r>
              <a:rPr lang="en-US" sz="1400" spc="-20">
                <a:solidFill>
                  <a:srgbClr val="1F4E79"/>
                </a:solidFill>
                <a:cs typeface="Calibri"/>
              </a:rPr>
              <a:t> </a:t>
            </a:r>
            <a:r>
              <a:rPr lang="en-US" sz="1400">
                <a:solidFill>
                  <a:srgbClr val="1F4E79"/>
                </a:solidFill>
                <a:cs typeface="Calibri"/>
              </a:rPr>
              <a:t>small</a:t>
            </a:r>
            <a:r>
              <a:rPr lang="en-US" sz="1400" spc="-40">
                <a:solidFill>
                  <a:srgbClr val="1F4E79"/>
                </a:solidFill>
                <a:cs typeface="Calibri"/>
              </a:rPr>
              <a:t> </a:t>
            </a:r>
            <a:r>
              <a:rPr lang="en-US" sz="1400">
                <a:solidFill>
                  <a:srgbClr val="1F4E79"/>
                </a:solidFill>
                <a:cs typeface="Calibri"/>
              </a:rPr>
              <a:t>business</a:t>
            </a:r>
            <a:r>
              <a:rPr lang="en-US" sz="1400" spc="-10">
                <a:solidFill>
                  <a:srgbClr val="1F4E79"/>
                </a:solidFill>
                <a:cs typeface="Calibri"/>
              </a:rPr>
              <a:t> </a:t>
            </a:r>
            <a:r>
              <a:rPr lang="en-US" sz="1400" spc="-20">
                <a:solidFill>
                  <a:srgbClr val="1F4E79"/>
                </a:solidFill>
                <a:cs typeface="Calibri"/>
              </a:rPr>
              <a:t>recovery,</a:t>
            </a:r>
            <a:r>
              <a:rPr lang="en-US" sz="1400" spc="10">
                <a:solidFill>
                  <a:srgbClr val="1F4E79"/>
                </a:solidFill>
                <a:cs typeface="Calibri"/>
              </a:rPr>
              <a:t> </a:t>
            </a:r>
            <a:r>
              <a:rPr lang="en-US" sz="1400">
                <a:solidFill>
                  <a:srgbClr val="1F4E79"/>
                </a:solidFill>
                <a:cs typeface="Calibri"/>
              </a:rPr>
              <a:t>sustainability,</a:t>
            </a:r>
            <a:r>
              <a:rPr lang="en-US" sz="1400" spc="-65">
                <a:solidFill>
                  <a:srgbClr val="1F4E79"/>
                </a:solidFill>
                <a:cs typeface="Calibri"/>
              </a:rPr>
              <a:t> </a:t>
            </a:r>
            <a:r>
              <a:rPr lang="en-US" sz="1400">
                <a:solidFill>
                  <a:srgbClr val="1F4E79"/>
                </a:solidFill>
                <a:cs typeface="Calibri"/>
              </a:rPr>
              <a:t>resilience</a:t>
            </a:r>
            <a:r>
              <a:rPr lang="en-US" sz="1400" spc="-60">
                <a:solidFill>
                  <a:srgbClr val="1F4E79"/>
                </a:solidFill>
                <a:cs typeface="Calibri"/>
              </a:rPr>
              <a:t> </a:t>
            </a:r>
            <a:r>
              <a:rPr lang="en-US" sz="1400" spc="-10">
                <a:solidFill>
                  <a:srgbClr val="1F4E79"/>
                </a:solidFill>
                <a:cs typeface="Calibri"/>
              </a:rPr>
              <a:t>and</a:t>
            </a:r>
            <a:r>
              <a:rPr lang="en-US" sz="1400" spc="-80">
                <a:solidFill>
                  <a:srgbClr val="1F4E79"/>
                </a:solidFill>
                <a:cs typeface="Calibri"/>
              </a:rPr>
              <a:t> </a:t>
            </a:r>
            <a:r>
              <a:rPr lang="en-US" sz="1400" spc="-10">
                <a:solidFill>
                  <a:srgbClr val="1F4E79"/>
                </a:solidFill>
                <a:cs typeface="Calibri"/>
              </a:rPr>
              <a:t>growth</a:t>
            </a:r>
            <a:r>
              <a:rPr lang="en-US" sz="1400" spc="-20">
                <a:solidFill>
                  <a:srgbClr val="1F4E79"/>
                </a:solidFill>
                <a:cs typeface="Calibri"/>
              </a:rPr>
              <a:t> </a:t>
            </a:r>
            <a:r>
              <a:rPr lang="en-US" sz="1400">
                <a:solidFill>
                  <a:srgbClr val="1F4E79"/>
                </a:solidFill>
                <a:cs typeface="Calibri"/>
              </a:rPr>
              <a:t>by</a:t>
            </a:r>
            <a:r>
              <a:rPr lang="en-US" sz="1400" spc="60">
                <a:solidFill>
                  <a:srgbClr val="1F4E79"/>
                </a:solidFill>
                <a:cs typeface="Calibri"/>
              </a:rPr>
              <a:t> </a:t>
            </a:r>
            <a:r>
              <a:rPr lang="en-US" sz="1400">
                <a:solidFill>
                  <a:srgbClr val="1F4E79"/>
                </a:solidFill>
                <a:cs typeface="Calibri"/>
              </a:rPr>
              <a:t>lowering</a:t>
            </a:r>
            <a:r>
              <a:rPr lang="en-US" sz="1400" spc="40">
                <a:solidFill>
                  <a:srgbClr val="1F4E79"/>
                </a:solidFill>
                <a:cs typeface="Calibri"/>
              </a:rPr>
              <a:t> </a:t>
            </a:r>
            <a:r>
              <a:rPr lang="en-US" sz="1400">
                <a:solidFill>
                  <a:srgbClr val="1F4E79"/>
                </a:solidFill>
                <a:cs typeface="Calibri"/>
              </a:rPr>
              <a:t>the</a:t>
            </a:r>
            <a:r>
              <a:rPr lang="en-US" sz="1400" spc="10">
                <a:solidFill>
                  <a:srgbClr val="1F4E79"/>
                </a:solidFill>
                <a:cs typeface="Calibri"/>
              </a:rPr>
              <a:t> </a:t>
            </a:r>
            <a:r>
              <a:rPr lang="en-US" sz="1400" spc="-20">
                <a:solidFill>
                  <a:srgbClr val="1F4E79"/>
                </a:solidFill>
                <a:cs typeface="Calibri"/>
              </a:rPr>
              <a:t>barriers</a:t>
            </a:r>
            <a:r>
              <a:rPr lang="en-US" sz="1400" spc="55">
                <a:solidFill>
                  <a:srgbClr val="1F4E79"/>
                </a:solidFill>
                <a:cs typeface="Calibri"/>
              </a:rPr>
              <a:t> </a:t>
            </a:r>
            <a:r>
              <a:rPr lang="en-US" sz="1400">
                <a:solidFill>
                  <a:srgbClr val="1F4E79"/>
                </a:solidFill>
                <a:cs typeface="Calibri"/>
              </a:rPr>
              <a:t>to</a:t>
            </a:r>
            <a:r>
              <a:rPr lang="en-US" sz="1400" spc="-25">
                <a:solidFill>
                  <a:srgbClr val="1F4E79"/>
                </a:solidFill>
                <a:cs typeface="Calibri"/>
              </a:rPr>
              <a:t> </a:t>
            </a:r>
            <a:r>
              <a:rPr lang="en-US" sz="1400">
                <a:solidFill>
                  <a:srgbClr val="1F4E79"/>
                </a:solidFill>
                <a:cs typeface="Calibri"/>
              </a:rPr>
              <a:t>capital</a:t>
            </a:r>
            <a:r>
              <a:rPr lang="en-US" sz="1400" spc="-40">
                <a:solidFill>
                  <a:srgbClr val="1F4E79"/>
                </a:solidFill>
                <a:cs typeface="Calibri"/>
              </a:rPr>
              <a:t> </a:t>
            </a:r>
            <a:r>
              <a:rPr lang="en-US" sz="1400">
                <a:solidFill>
                  <a:srgbClr val="1F4E79"/>
                </a:solidFill>
                <a:cs typeface="Calibri"/>
              </a:rPr>
              <a:t>access</a:t>
            </a:r>
            <a:r>
              <a:rPr lang="en-US" sz="1400" spc="-10">
                <a:solidFill>
                  <a:srgbClr val="1F4E79"/>
                </a:solidFill>
                <a:cs typeface="Calibri"/>
              </a:rPr>
              <a:t> </a:t>
            </a:r>
            <a:r>
              <a:rPr lang="en-US" sz="1400">
                <a:solidFill>
                  <a:srgbClr val="1F4E79"/>
                </a:solidFill>
                <a:cs typeface="Calibri"/>
              </a:rPr>
              <a:t>faced</a:t>
            </a:r>
            <a:r>
              <a:rPr lang="en-US" sz="1400" spc="-80">
                <a:solidFill>
                  <a:srgbClr val="1F4E79"/>
                </a:solidFill>
                <a:cs typeface="Calibri"/>
              </a:rPr>
              <a:t> </a:t>
            </a:r>
            <a:r>
              <a:rPr lang="en-US" sz="1400" spc="-25">
                <a:solidFill>
                  <a:srgbClr val="1F4E79"/>
                </a:solidFill>
                <a:cs typeface="Calibri"/>
              </a:rPr>
              <a:t>by</a:t>
            </a:r>
            <a:r>
              <a:rPr lang="en-US" sz="1400" spc="-70">
                <a:solidFill>
                  <a:srgbClr val="1F4E79"/>
                </a:solidFill>
                <a:cs typeface="Calibri"/>
              </a:rPr>
              <a:t> </a:t>
            </a:r>
            <a:r>
              <a:rPr lang="en-US" sz="1400">
                <a:solidFill>
                  <a:srgbClr val="1F4E79"/>
                </a:solidFill>
                <a:cs typeface="Calibri"/>
              </a:rPr>
              <a:t>small</a:t>
            </a:r>
            <a:r>
              <a:rPr lang="en-US" sz="1400" spc="-40">
                <a:solidFill>
                  <a:srgbClr val="1F4E79"/>
                </a:solidFill>
                <a:cs typeface="Calibri"/>
              </a:rPr>
              <a:t> </a:t>
            </a:r>
            <a:r>
              <a:rPr lang="en-US" sz="1400" spc="-10">
                <a:solidFill>
                  <a:srgbClr val="1F4E79"/>
                </a:solidFill>
                <a:cs typeface="Calibri"/>
              </a:rPr>
              <a:t>businesses.</a:t>
            </a:r>
            <a:endParaRPr lang="en-US" sz="1400">
              <a:cs typeface="Calibri"/>
            </a:endParaRPr>
          </a:p>
          <a:p>
            <a:pPr marL="12700">
              <a:lnSpc>
                <a:spcPts val="1435"/>
              </a:lnSpc>
              <a:spcBef>
                <a:spcPts val="15"/>
              </a:spcBef>
            </a:pPr>
            <a:r>
              <a:rPr lang="en-US" sz="1400">
                <a:solidFill>
                  <a:srgbClr val="1F4E79"/>
                </a:solidFill>
                <a:cs typeface="Calibri"/>
              </a:rPr>
              <a:t>Successful</a:t>
            </a:r>
            <a:r>
              <a:rPr lang="en-US" sz="1400" spc="-40">
                <a:solidFill>
                  <a:srgbClr val="1F4E79"/>
                </a:solidFill>
                <a:cs typeface="Calibri"/>
              </a:rPr>
              <a:t> </a:t>
            </a:r>
            <a:r>
              <a:rPr lang="en-US" sz="1400">
                <a:solidFill>
                  <a:srgbClr val="1F4E79"/>
                </a:solidFill>
                <a:cs typeface="Calibri"/>
              </a:rPr>
              <a:t>grantees</a:t>
            </a:r>
            <a:r>
              <a:rPr lang="en-US" sz="1400" spc="10">
                <a:solidFill>
                  <a:srgbClr val="1F4E79"/>
                </a:solidFill>
                <a:cs typeface="Calibri"/>
              </a:rPr>
              <a:t> </a:t>
            </a:r>
            <a:r>
              <a:rPr lang="en-US" sz="1400">
                <a:solidFill>
                  <a:srgbClr val="1F4E79"/>
                </a:solidFill>
                <a:cs typeface="Calibri"/>
              </a:rPr>
              <a:t>will</a:t>
            </a:r>
            <a:r>
              <a:rPr lang="en-US" sz="1400" spc="-25">
                <a:solidFill>
                  <a:srgbClr val="1F4E79"/>
                </a:solidFill>
                <a:cs typeface="Calibri"/>
              </a:rPr>
              <a:t> </a:t>
            </a:r>
            <a:r>
              <a:rPr lang="en-US" sz="1400">
                <a:solidFill>
                  <a:srgbClr val="1F4E79"/>
                </a:solidFill>
                <a:cs typeface="Calibri"/>
              </a:rPr>
              <a:t>leverage</a:t>
            </a:r>
            <a:r>
              <a:rPr lang="en-US" sz="1400" spc="-45">
                <a:solidFill>
                  <a:srgbClr val="1F4E79"/>
                </a:solidFill>
                <a:cs typeface="Calibri"/>
              </a:rPr>
              <a:t> </a:t>
            </a:r>
            <a:r>
              <a:rPr lang="en-US" sz="1400">
                <a:solidFill>
                  <a:srgbClr val="1F4E79"/>
                </a:solidFill>
                <a:cs typeface="Calibri"/>
              </a:rPr>
              <a:t>state</a:t>
            </a:r>
            <a:r>
              <a:rPr lang="en-US" sz="1400" spc="-45">
                <a:solidFill>
                  <a:srgbClr val="1F4E79"/>
                </a:solidFill>
                <a:cs typeface="Calibri"/>
              </a:rPr>
              <a:t> </a:t>
            </a:r>
            <a:r>
              <a:rPr lang="en-US" sz="1400" spc="-10">
                <a:solidFill>
                  <a:srgbClr val="1F4E79"/>
                </a:solidFill>
                <a:cs typeface="Calibri"/>
              </a:rPr>
              <a:t>funds,</a:t>
            </a:r>
            <a:r>
              <a:rPr lang="en-US" sz="1400" spc="-50">
                <a:solidFill>
                  <a:srgbClr val="1F4E79"/>
                </a:solidFill>
                <a:cs typeface="Calibri"/>
              </a:rPr>
              <a:t> </a:t>
            </a:r>
            <a:r>
              <a:rPr lang="en-US" sz="1400">
                <a:solidFill>
                  <a:srgbClr val="1F4E79"/>
                </a:solidFill>
                <a:cs typeface="Calibri"/>
              </a:rPr>
              <a:t>along</a:t>
            </a:r>
            <a:r>
              <a:rPr lang="en-US" sz="1400" spc="-15">
                <a:solidFill>
                  <a:srgbClr val="1F4E79"/>
                </a:solidFill>
                <a:cs typeface="Calibri"/>
              </a:rPr>
              <a:t> </a:t>
            </a:r>
            <a:r>
              <a:rPr lang="en-US" sz="1400">
                <a:solidFill>
                  <a:srgbClr val="1F4E79"/>
                </a:solidFill>
                <a:cs typeface="Calibri"/>
              </a:rPr>
              <a:t>with</a:t>
            </a:r>
            <a:r>
              <a:rPr lang="en-US" sz="1400" spc="-5">
                <a:solidFill>
                  <a:srgbClr val="1F4E79"/>
                </a:solidFill>
                <a:cs typeface="Calibri"/>
              </a:rPr>
              <a:t> </a:t>
            </a:r>
            <a:r>
              <a:rPr lang="en-US" sz="1400">
                <a:solidFill>
                  <a:srgbClr val="1F4E79"/>
                </a:solidFill>
                <a:cs typeface="Calibri"/>
              </a:rPr>
              <a:t>significant</a:t>
            </a:r>
            <a:r>
              <a:rPr lang="en-US" sz="1400" spc="-75">
                <a:solidFill>
                  <a:srgbClr val="1F4E79"/>
                </a:solidFill>
                <a:cs typeface="Calibri"/>
              </a:rPr>
              <a:t> </a:t>
            </a:r>
            <a:r>
              <a:rPr lang="en-US" sz="1400" spc="-45">
                <a:solidFill>
                  <a:srgbClr val="1F4E79"/>
                </a:solidFill>
                <a:cs typeface="Calibri"/>
              </a:rPr>
              <a:t>non-</a:t>
            </a:r>
            <a:r>
              <a:rPr lang="en-US" sz="1400">
                <a:solidFill>
                  <a:srgbClr val="1F4E79"/>
                </a:solidFill>
                <a:cs typeface="Calibri"/>
              </a:rPr>
              <a:t>state</a:t>
            </a:r>
            <a:r>
              <a:rPr lang="en-US" sz="1400" spc="-45">
                <a:solidFill>
                  <a:srgbClr val="1F4E79"/>
                </a:solidFill>
                <a:cs typeface="Calibri"/>
              </a:rPr>
              <a:t> </a:t>
            </a:r>
            <a:r>
              <a:rPr lang="en-US" sz="1400">
                <a:solidFill>
                  <a:srgbClr val="1F4E79"/>
                </a:solidFill>
                <a:cs typeface="Calibri"/>
              </a:rPr>
              <a:t>capital</a:t>
            </a:r>
            <a:r>
              <a:rPr lang="en-US" sz="1400" spc="-25">
                <a:solidFill>
                  <a:srgbClr val="1F4E79"/>
                </a:solidFill>
                <a:cs typeface="Calibri"/>
              </a:rPr>
              <a:t> </a:t>
            </a:r>
            <a:r>
              <a:rPr lang="en-US" sz="1400">
                <a:solidFill>
                  <a:srgbClr val="1F4E79"/>
                </a:solidFill>
                <a:cs typeface="Calibri"/>
              </a:rPr>
              <a:t>sources,</a:t>
            </a:r>
            <a:r>
              <a:rPr lang="en-US" sz="1400" spc="-55">
                <a:solidFill>
                  <a:srgbClr val="1F4E79"/>
                </a:solidFill>
                <a:cs typeface="Calibri"/>
              </a:rPr>
              <a:t> </a:t>
            </a:r>
            <a:r>
              <a:rPr lang="en-US" sz="1400" spc="-15">
                <a:solidFill>
                  <a:srgbClr val="1F4E79"/>
                </a:solidFill>
                <a:cs typeface="Calibri"/>
              </a:rPr>
              <a:t>to</a:t>
            </a:r>
            <a:r>
              <a:rPr lang="en-US" sz="1400" spc="-85">
                <a:solidFill>
                  <a:srgbClr val="1F4E79"/>
                </a:solidFill>
                <a:cs typeface="Calibri"/>
              </a:rPr>
              <a:t> </a:t>
            </a:r>
            <a:r>
              <a:rPr lang="en-US" sz="1400" spc="-10">
                <a:solidFill>
                  <a:srgbClr val="1F4E79"/>
                </a:solidFill>
                <a:cs typeface="Calibri"/>
              </a:rPr>
              <a:t>provide</a:t>
            </a:r>
            <a:r>
              <a:rPr lang="en-US" sz="1400" spc="100">
                <a:solidFill>
                  <a:srgbClr val="1F4E79"/>
                </a:solidFill>
                <a:cs typeface="Calibri"/>
              </a:rPr>
              <a:t> </a:t>
            </a:r>
            <a:r>
              <a:rPr lang="en-US" sz="1400">
                <a:solidFill>
                  <a:srgbClr val="1F4E79"/>
                </a:solidFill>
                <a:cs typeface="Calibri"/>
              </a:rPr>
              <a:t>small</a:t>
            </a:r>
            <a:r>
              <a:rPr lang="en-US" sz="1400" spc="-25">
                <a:solidFill>
                  <a:srgbClr val="1F4E79"/>
                </a:solidFill>
                <a:cs typeface="Calibri"/>
              </a:rPr>
              <a:t> </a:t>
            </a:r>
            <a:r>
              <a:rPr lang="en-US" sz="1400">
                <a:solidFill>
                  <a:srgbClr val="1F4E79"/>
                </a:solidFill>
                <a:cs typeface="Calibri"/>
              </a:rPr>
              <a:t>businesses</a:t>
            </a:r>
            <a:r>
              <a:rPr lang="en-US" sz="1400" spc="5">
                <a:solidFill>
                  <a:srgbClr val="1F4E79"/>
                </a:solidFill>
                <a:cs typeface="Calibri"/>
              </a:rPr>
              <a:t> </a:t>
            </a:r>
            <a:r>
              <a:rPr lang="en-US" sz="1400">
                <a:solidFill>
                  <a:srgbClr val="1F4E79"/>
                </a:solidFill>
                <a:cs typeface="Calibri"/>
              </a:rPr>
              <a:t>with</a:t>
            </a:r>
            <a:r>
              <a:rPr lang="en-US" sz="1400" spc="-80">
                <a:solidFill>
                  <a:srgbClr val="1F4E79"/>
                </a:solidFill>
                <a:cs typeface="Calibri"/>
              </a:rPr>
              <a:t> </a:t>
            </a:r>
            <a:r>
              <a:rPr lang="en-US" sz="1400">
                <a:solidFill>
                  <a:srgbClr val="1F4E79"/>
                </a:solidFill>
                <a:cs typeface="Calibri"/>
              </a:rPr>
              <a:t>direct</a:t>
            </a:r>
            <a:r>
              <a:rPr lang="en-US" sz="1400" spc="-5">
                <a:solidFill>
                  <a:srgbClr val="1F4E79"/>
                </a:solidFill>
                <a:cs typeface="Calibri"/>
              </a:rPr>
              <a:t> </a:t>
            </a:r>
            <a:r>
              <a:rPr lang="en-US" sz="1400">
                <a:solidFill>
                  <a:srgbClr val="1F4E79"/>
                </a:solidFill>
                <a:cs typeface="Calibri"/>
              </a:rPr>
              <a:t>loans</a:t>
            </a:r>
            <a:r>
              <a:rPr lang="en-US" sz="1400" spc="5">
                <a:solidFill>
                  <a:srgbClr val="1F4E79"/>
                </a:solidFill>
                <a:cs typeface="Calibri"/>
              </a:rPr>
              <a:t> </a:t>
            </a:r>
            <a:r>
              <a:rPr lang="en-US" sz="1400">
                <a:solidFill>
                  <a:srgbClr val="1F4E79"/>
                </a:solidFill>
                <a:cs typeface="Calibri"/>
              </a:rPr>
              <a:t>and</a:t>
            </a:r>
            <a:r>
              <a:rPr lang="en-US" sz="1400" spc="-5">
                <a:solidFill>
                  <a:srgbClr val="1F4E79"/>
                </a:solidFill>
                <a:cs typeface="Calibri"/>
              </a:rPr>
              <a:t> </a:t>
            </a:r>
            <a:r>
              <a:rPr lang="en-US" sz="1400">
                <a:solidFill>
                  <a:srgbClr val="1F4E79"/>
                </a:solidFill>
                <a:cs typeface="Calibri"/>
              </a:rPr>
              <a:t>grants.</a:t>
            </a:r>
            <a:r>
              <a:rPr lang="en-US" sz="1400" spc="-50">
                <a:solidFill>
                  <a:srgbClr val="1F4E79"/>
                </a:solidFill>
                <a:cs typeface="Calibri"/>
              </a:rPr>
              <a:t> </a:t>
            </a:r>
            <a:r>
              <a:rPr lang="en-US" sz="1400">
                <a:solidFill>
                  <a:srgbClr val="1F4E79"/>
                </a:solidFill>
                <a:cs typeface="Calibri"/>
              </a:rPr>
              <a:t>In</a:t>
            </a:r>
            <a:r>
              <a:rPr lang="en-US" sz="1400" spc="-10">
                <a:solidFill>
                  <a:srgbClr val="1F4E79"/>
                </a:solidFill>
                <a:cs typeface="Calibri"/>
              </a:rPr>
              <a:t> </a:t>
            </a:r>
            <a:r>
              <a:rPr lang="en-US" sz="1400">
                <a:solidFill>
                  <a:srgbClr val="1F4E79"/>
                </a:solidFill>
                <a:cs typeface="Calibri"/>
              </a:rPr>
              <a:t>addition,</a:t>
            </a:r>
            <a:r>
              <a:rPr lang="en-US" sz="1400" spc="100">
                <a:solidFill>
                  <a:srgbClr val="1F4E79"/>
                </a:solidFill>
                <a:cs typeface="Calibri"/>
              </a:rPr>
              <a:t> </a:t>
            </a:r>
            <a:r>
              <a:rPr lang="en-US" sz="1400">
                <a:solidFill>
                  <a:srgbClr val="1F4E79"/>
                </a:solidFill>
                <a:cs typeface="Calibri"/>
              </a:rPr>
              <a:t>allowance</a:t>
            </a:r>
            <a:r>
              <a:rPr lang="en-US" sz="1400" spc="-45">
                <a:solidFill>
                  <a:srgbClr val="1F4E79"/>
                </a:solidFill>
                <a:cs typeface="Calibri"/>
              </a:rPr>
              <a:t> </a:t>
            </a:r>
            <a:r>
              <a:rPr lang="en-US" sz="1400" spc="-25">
                <a:solidFill>
                  <a:srgbClr val="1F4E79"/>
                </a:solidFill>
                <a:cs typeface="Calibri"/>
              </a:rPr>
              <a:t>for</a:t>
            </a:r>
            <a:endParaRPr lang="en-US" sz="1400">
              <a:cs typeface="Calibri"/>
            </a:endParaRPr>
          </a:p>
          <a:p>
            <a:pPr marL="12700">
              <a:lnSpc>
                <a:spcPts val="1435"/>
              </a:lnSpc>
            </a:pPr>
            <a:r>
              <a:rPr lang="en-US" sz="1400">
                <a:solidFill>
                  <a:srgbClr val="1F4E79"/>
                </a:solidFill>
                <a:cs typeface="Calibri"/>
              </a:rPr>
              <a:t>loan</a:t>
            </a:r>
            <a:r>
              <a:rPr lang="en-US" sz="1400" spc="-40">
                <a:solidFill>
                  <a:srgbClr val="1F4E79"/>
                </a:solidFill>
                <a:cs typeface="Calibri"/>
              </a:rPr>
              <a:t> </a:t>
            </a:r>
            <a:r>
              <a:rPr lang="en-US" sz="1400">
                <a:solidFill>
                  <a:srgbClr val="1F4E79"/>
                </a:solidFill>
                <a:cs typeface="Calibri"/>
              </a:rPr>
              <a:t>loss</a:t>
            </a:r>
            <a:r>
              <a:rPr lang="en-US" sz="1400" spc="5">
                <a:solidFill>
                  <a:srgbClr val="1F4E79"/>
                </a:solidFill>
                <a:cs typeface="Calibri"/>
              </a:rPr>
              <a:t> </a:t>
            </a:r>
            <a:r>
              <a:rPr lang="en-US" sz="1400">
                <a:solidFill>
                  <a:srgbClr val="1F4E79"/>
                </a:solidFill>
                <a:cs typeface="Calibri"/>
              </a:rPr>
              <a:t>reserves and</a:t>
            </a:r>
            <a:r>
              <a:rPr lang="en-US" sz="1400" spc="-15">
                <a:solidFill>
                  <a:srgbClr val="1F4E79"/>
                </a:solidFill>
                <a:cs typeface="Calibri"/>
              </a:rPr>
              <a:t> </a:t>
            </a:r>
            <a:r>
              <a:rPr lang="en-US" sz="1400">
                <a:solidFill>
                  <a:srgbClr val="1F4E79"/>
                </a:solidFill>
                <a:cs typeface="Calibri"/>
              </a:rPr>
              <a:t>creation</a:t>
            </a:r>
            <a:r>
              <a:rPr lang="en-US" sz="1400" spc="-10">
                <a:solidFill>
                  <a:srgbClr val="1F4E79"/>
                </a:solidFill>
                <a:cs typeface="Calibri"/>
              </a:rPr>
              <a:t> </a:t>
            </a:r>
            <a:r>
              <a:rPr lang="en-US" sz="1400">
                <a:solidFill>
                  <a:srgbClr val="1F4E79"/>
                </a:solidFill>
                <a:cs typeface="Calibri"/>
              </a:rPr>
              <a:t>of</a:t>
            </a:r>
            <a:r>
              <a:rPr lang="en-US" sz="1400" spc="25">
                <a:solidFill>
                  <a:srgbClr val="1F4E79"/>
                </a:solidFill>
                <a:cs typeface="Calibri"/>
              </a:rPr>
              <a:t> </a:t>
            </a:r>
            <a:r>
              <a:rPr lang="en-US" sz="1400">
                <a:solidFill>
                  <a:srgbClr val="1F4E79"/>
                </a:solidFill>
                <a:cs typeface="Calibri"/>
              </a:rPr>
              <a:t>new</a:t>
            </a:r>
            <a:r>
              <a:rPr lang="en-US" sz="1400" spc="-15">
                <a:solidFill>
                  <a:srgbClr val="1F4E79"/>
                </a:solidFill>
                <a:cs typeface="Calibri"/>
              </a:rPr>
              <a:t> </a:t>
            </a:r>
            <a:r>
              <a:rPr lang="en-US" sz="1400">
                <a:solidFill>
                  <a:srgbClr val="1F4E79"/>
                </a:solidFill>
                <a:cs typeface="Calibri"/>
              </a:rPr>
              <a:t>loan</a:t>
            </a:r>
            <a:r>
              <a:rPr lang="en-US" sz="1400" spc="-10">
                <a:solidFill>
                  <a:srgbClr val="1F4E79"/>
                </a:solidFill>
                <a:cs typeface="Calibri"/>
              </a:rPr>
              <a:t> </a:t>
            </a:r>
            <a:r>
              <a:rPr lang="en-US" sz="1400">
                <a:solidFill>
                  <a:srgbClr val="1F4E79"/>
                </a:solidFill>
                <a:cs typeface="Calibri"/>
              </a:rPr>
              <a:t>fund</a:t>
            </a:r>
            <a:r>
              <a:rPr lang="en-US" sz="1400" spc="60">
                <a:solidFill>
                  <a:srgbClr val="1F4E79"/>
                </a:solidFill>
                <a:cs typeface="Calibri"/>
              </a:rPr>
              <a:t> </a:t>
            </a:r>
            <a:r>
              <a:rPr lang="en-US" sz="1400" spc="-10">
                <a:solidFill>
                  <a:srgbClr val="1F4E79"/>
                </a:solidFill>
                <a:cs typeface="Calibri"/>
              </a:rPr>
              <a:t>programs</a:t>
            </a:r>
            <a:r>
              <a:rPr lang="en-US" sz="1400" spc="75">
                <a:solidFill>
                  <a:srgbClr val="1F4E79"/>
                </a:solidFill>
                <a:cs typeface="Calibri"/>
              </a:rPr>
              <a:t> </a:t>
            </a:r>
            <a:r>
              <a:rPr lang="en-US" sz="1400">
                <a:solidFill>
                  <a:srgbClr val="1F4E79"/>
                </a:solidFill>
                <a:cs typeface="Calibri"/>
              </a:rPr>
              <a:t>will</a:t>
            </a:r>
            <a:r>
              <a:rPr lang="en-US" sz="1400" spc="-30">
                <a:solidFill>
                  <a:srgbClr val="1F4E79"/>
                </a:solidFill>
                <a:cs typeface="Calibri"/>
              </a:rPr>
              <a:t> </a:t>
            </a:r>
            <a:r>
              <a:rPr lang="en-US" sz="1400">
                <a:solidFill>
                  <a:srgbClr val="1F4E79"/>
                </a:solidFill>
                <a:cs typeface="Calibri"/>
              </a:rPr>
              <a:t>also</a:t>
            </a:r>
            <a:r>
              <a:rPr lang="en-US" sz="1400" spc="-80">
                <a:solidFill>
                  <a:srgbClr val="1F4E79"/>
                </a:solidFill>
                <a:cs typeface="Calibri"/>
              </a:rPr>
              <a:t> </a:t>
            </a:r>
            <a:r>
              <a:rPr lang="en-US" sz="1400">
                <a:solidFill>
                  <a:srgbClr val="1F4E79"/>
                </a:solidFill>
                <a:cs typeface="Calibri"/>
              </a:rPr>
              <a:t>be</a:t>
            </a:r>
            <a:r>
              <a:rPr lang="en-US" sz="1400" spc="20">
                <a:solidFill>
                  <a:srgbClr val="1F4E79"/>
                </a:solidFill>
                <a:cs typeface="Calibri"/>
              </a:rPr>
              <a:t> </a:t>
            </a:r>
            <a:r>
              <a:rPr lang="en-US" sz="1400" spc="-10">
                <a:solidFill>
                  <a:srgbClr val="1F4E79"/>
                </a:solidFill>
                <a:cs typeface="Calibri"/>
              </a:rPr>
              <a:t>supported</a:t>
            </a:r>
            <a:r>
              <a:rPr lang="en-US" sz="1400" spc="65">
                <a:solidFill>
                  <a:srgbClr val="1F4E79"/>
                </a:solidFill>
                <a:cs typeface="Calibri"/>
              </a:rPr>
              <a:t> </a:t>
            </a:r>
            <a:r>
              <a:rPr lang="en-US" sz="1400">
                <a:solidFill>
                  <a:srgbClr val="1F4E79"/>
                </a:solidFill>
                <a:cs typeface="Calibri"/>
              </a:rPr>
              <a:t>by this</a:t>
            </a:r>
            <a:r>
              <a:rPr lang="en-US" sz="1400" spc="75">
                <a:solidFill>
                  <a:srgbClr val="1F4E79"/>
                </a:solidFill>
                <a:cs typeface="Calibri"/>
              </a:rPr>
              <a:t> </a:t>
            </a:r>
            <a:r>
              <a:rPr lang="en-US" sz="1400">
                <a:solidFill>
                  <a:srgbClr val="1F4E79"/>
                </a:solidFill>
                <a:cs typeface="Calibri"/>
              </a:rPr>
              <a:t>the</a:t>
            </a:r>
            <a:r>
              <a:rPr lang="en-US" sz="1400" spc="20">
                <a:solidFill>
                  <a:srgbClr val="1F4E79"/>
                </a:solidFill>
                <a:cs typeface="Calibri"/>
              </a:rPr>
              <a:t> </a:t>
            </a:r>
            <a:r>
              <a:rPr lang="en-US" sz="1400">
                <a:solidFill>
                  <a:srgbClr val="1F4E79"/>
                </a:solidFill>
                <a:cs typeface="Calibri"/>
              </a:rPr>
              <a:t>CDFI</a:t>
            </a:r>
            <a:r>
              <a:rPr lang="en-US" sz="1400" spc="-55">
                <a:solidFill>
                  <a:srgbClr val="1F4E79"/>
                </a:solidFill>
                <a:cs typeface="Calibri"/>
              </a:rPr>
              <a:t> </a:t>
            </a:r>
            <a:r>
              <a:rPr lang="en-US" sz="1400">
                <a:solidFill>
                  <a:srgbClr val="1F4E79"/>
                </a:solidFill>
                <a:cs typeface="Calibri"/>
              </a:rPr>
              <a:t>&amp;</a:t>
            </a:r>
            <a:r>
              <a:rPr lang="en-US" sz="1400" spc="25">
                <a:solidFill>
                  <a:srgbClr val="1F4E79"/>
                </a:solidFill>
                <a:cs typeface="Calibri"/>
              </a:rPr>
              <a:t> </a:t>
            </a:r>
            <a:r>
              <a:rPr lang="en-US" sz="1400">
                <a:solidFill>
                  <a:srgbClr val="1F4E79"/>
                </a:solidFill>
                <a:cs typeface="Calibri"/>
              </a:rPr>
              <a:t>CDC</a:t>
            </a:r>
            <a:r>
              <a:rPr lang="en-US" sz="1400" spc="-20">
                <a:solidFill>
                  <a:srgbClr val="1F4E79"/>
                </a:solidFill>
                <a:cs typeface="Calibri"/>
              </a:rPr>
              <a:t> </a:t>
            </a:r>
            <a:r>
              <a:rPr lang="en-US" sz="1400">
                <a:solidFill>
                  <a:srgbClr val="1F4E79"/>
                </a:solidFill>
                <a:cs typeface="Calibri"/>
              </a:rPr>
              <a:t>Capital</a:t>
            </a:r>
            <a:r>
              <a:rPr lang="en-US" sz="1400" spc="-30">
                <a:solidFill>
                  <a:srgbClr val="1F4E79"/>
                </a:solidFill>
                <a:cs typeface="Calibri"/>
              </a:rPr>
              <a:t> </a:t>
            </a:r>
            <a:r>
              <a:rPr lang="en-US" sz="1400" spc="-10">
                <a:solidFill>
                  <a:srgbClr val="1F4E79"/>
                </a:solidFill>
                <a:cs typeface="Calibri"/>
              </a:rPr>
              <a:t>Match</a:t>
            </a:r>
            <a:r>
              <a:rPr lang="en-US" sz="1400" spc="-75">
                <a:solidFill>
                  <a:srgbClr val="1F4E79"/>
                </a:solidFill>
                <a:cs typeface="Calibri"/>
              </a:rPr>
              <a:t> </a:t>
            </a:r>
            <a:r>
              <a:rPr lang="en-US" sz="1400" spc="-10">
                <a:solidFill>
                  <a:srgbClr val="1F4E79"/>
                </a:solidFill>
                <a:cs typeface="Calibri"/>
              </a:rPr>
              <a:t>Program.</a:t>
            </a:r>
            <a:endParaRPr lang="en-US" sz="1400">
              <a:cs typeface="Calibri"/>
            </a:endParaRPr>
          </a:p>
          <a:p>
            <a:pPr marL="12700" marR="423545">
              <a:lnSpc>
                <a:spcPts val="1430"/>
              </a:lnSpc>
            </a:pPr>
            <a:endParaRPr lang="en-US" sz="1400">
              <a:solidFill>
                <a:srgbClr val="1F4E79"/>
              </a:solidFill>
              <a:cs typeface="Calibri"/>
            </a:endParaRPr>
          </a:p>
          <a:p>
            <a:pPr marL="12700" marR="423545">
              <a:lnSpc>
                <a:spcPts val="1430"/>
              </a:lnSpc>
            </a:pPr>
            <a:r>
              <a:rPr lang="en-US" sz="1400">
                <a:solidFill>
                  <a:srgbClr val="1F4E79"/>
                </a:solidFill>
                <a:cs typeface="Calibri"/>
              </a:rPr>
              <a:t>Microlending:</a:t>
            </a:r>
            <a:r>
              <a:rPr lang="en-US" sz="1400" spc="20">
                <a:solidFill>
                  <a:srgbClr val="1F4E79"/>
                </a:solidFill>
                <a:cs typeface="Calibri"/>
              </a:rPr>
              <a:t> </a:t>
            </a:r>
            <a:r>
              <a:rPr lang="en-US" sz="1400" spc="-10">
                <a:solidFill>
                  <a:srgbClr val="1F4E79"/>
                </a:solidFill>
                <a:cs typeface="Calibri"/>
              </a:rPr>
              <a:t>Microlending</a:t>
            </a:r>
            <a:r>
              <a:rPr lang="en-US" sz="1400" spc="30">
                <a:solidFill>
                  <a:srgbClr val="1F4E79"/>
                </a:solidFill>
                <a:cs typeface="Calibri"/>
              </a:rPr>
              <a:t> </a:t>
            </a:r>
            <a:r>
              <a:rPr lang="en-US" sz="1400">
                <a:solidFill>
                  <a:srgbClr val="1F4E79"/>
                </a:solidFill>
                <a:cs typeface="Calibri"/>
              </a:rPr>
              <a:t>grants</a:t>
            </a:r>
            <a:r>
              <a:rPr lang="en-US" sz="1400" spc="-15">
                <a:solidFill>
                  <a:srgbClr val="1F4E79"/>
                </a:solidFill>
                <a:cs typeface="Calibri"/>
              </a:rPr>
              <a:t> </a:t>
            </a:r>
            <a:r>
              <a:rPr lang="en-US" sz="1400">
                <a:solidFill>
                  <a:srgbClr val="1F4E79"/>
                </a:solidFill>
                <a:cs typeface="Calibri"/>
              </a:rPr>
              <a:t>to</a:t>
            </a:r>
            <a:r>
              <a:rPr lang="en-US" sz="1400" spc="-25">
                <a:solidFill>
                  <a:srgbClr val="1F4E79"/>
                </a:solidFill>
                <a:cs typeface="Calibri"/>
              </a:rPr>
              <a:t> </a:t>
            </a:r>
            <a:r>
              <a:rPr lang="en-US" sz="1400">
                <a:solidFill>
                  <a:srgbClr val="1F4E79"/>
                </a:solidFill>
                <a:cs typeface="Calibri"/>
              </a:rPr>
              <a:t>be issued</a:t>
            </a:r>
            <a:r>
              <a:rPr lang="en-US" sz="1400" spc="-80">
                <a:solidFill>
                  <a:srgbClr val="1F4E79"/>
                </a:solidFill>
                <a:cs typeface="Calibri"/>
              </a:rPr>
              <a:t> </a:t>
            </a:r>
            <a:r>
              <a:rPr lang="en-US" sz="1400">
                <a:solidFill>
                  <a:srgbClr val="1F4E79"/>
                </a:solidFill>
                <a:cs typeface="Calibri"/>
              </a:rPr>
              <a:t>to</a:t>
            </a:r>
            <a:r>
              <a:rPr lang="en-US" sz="1400" spc="-30">
                <a:solidFill>
                  <a:srgbClr val="1F4E79"/>
                </a:solidFill>
                <a:cs typeface="Calibri"/>
              </a:rPr>
              <a:t> </a:t>
            </a:r>
            <a:r>
              <a:rPr lang="en-US" sz="1400">
                <a:solidFill>
                  <a:srgbClr val="1F4E79"/>
                </a:solidFill>
                <a:cs typeface="Calibri"/>
              </a:rPr>
              <a:t>CDFIs</a:t>
            </a:r>
            <a:r>
              <a:rPr lang="en-US" sz="1400" spc="-15">
                <a:solidFill>
                  <a:srgbClr val="1F4E79"/>
                </a:solidFill>
                <a:cs typeface="Calibri"/>
              </a:rPr>
              <a:t> </a:t>
            </a:r>
            <a:r>
              <a:rPr lang="en-US" sz="1400">
                <a:solidFill>
                  <a:srgbClr val="1F4E79"/>
                </a:solidFill>
                <a:cs typeface="Calibri"/>
              </a:rPr>
              <a:t>and</a:t>
            </a:r>
            <a:r>
              <a:rPr lang="en-US" sz="1400" spc="-25">
                <a:solidFill>
                  <a:srgbClr val="1F4E79"/>
                </a:solidFill>
                <a:cs typeface="Calibri"/>
              </a:rPr>
              <a:t> </a:t>
            </a:r>
            <a:r>
              <a:rPr lang="en-US" sz="1400">
                <a:solidFill>
                  <a:srgbClr val="1F4E79"/>
                </a:solidFill>
                <a:cs typeface="Calibri"/>
              </a:rPr>
              <a:t>SBA</a:t>
            </a:r>
            <a:r>
              <a:rPr lang="en-US" sz="1400" spc="-20">
                <a:solidFill>
                  <a:srgbClr val="1F4E79"/>
                </a:solidFill>
                <a:cs typeface="Calibri"/>
              </a:rPr>
              <a:t> </a:t>
            </a:r>
            <a:r>
              <a:rPr lang="en-US" sz="1400" spc="-10">
                <a:solidFill>
                  <a:srgbClr val="1F4E79"/>
                </a:solidFill>
                <a:cs typeface="Calibri"/>
              </a:rPr>
              <a:t>microlenders</a:t>
            </a:r>
            <a:r>
              <a:rPr lang="en-US" sz="1400" spc="120">
                <a:solidFill>
                  <a:srgbClr val="1F4E79"/>
                </a:solidFill>
                <a:cs typeface="Calibri"/>
              </a:rPr>
              <a:t> </a:t>
            </a:r>
            <a:r>
              <a:rPr lang="en-US" sz="1400">
                <a:solidFill>
                  <a:srgbClr val="1F4E79"/>
                </a:solidFill>
                <a:cs typeface="Calibri"/>
              </a:rPr>
              <a:t>making</a:t>
            </a:r>
            <a:r>
              <a:rPr lang="en-US" sz="1400" spc="30">
                <a:solidFill>
                  <a:srgbClr val="1F4E79"/>
                </a:solidFill>
                <a:cs typeface="Calibri"/>
              </a:rPr>
              <a:t> </a:t>
            </a:r>
            <a:r>
              <a:rPr lang="en-US" sz="1400">
                <a:solidFill>
                  <a:srgbClr val="1F4E79"/>
                </a:solidFill>
                <a:cs typeface="Calibri"/>
              </a:rPr>
              <a:t>direct</a:t>
            </a:r>
            <a:r>
              <a:rPr lang="en-US" sz="1400" spc="-20">
                <a:solidFill>
                  <a:srgbClr val="1F4E79"/>
                </a:solidFill>
                <a:cs typeface="Calibri"/>
              </a:rPr>
              <a:t> </a:t>
            </a:r>
            <a:r>
              <a:rPr lang="en-US" sz="1400" spc="-10">
                <a:solidFill>
                  <a:srgbClr val="1F4E79"/>
                </a:solidFill>
                <a:cs typeface="Calibri"/>
              </a:rPr>
              <a:t>microenterprise</a:t>
            </a:r>
            <a:r>
              <a:rPr lang="en-US" sz="1400" spc="70">
                <a:solidFill>
                  <a:srgbClr val="1F4E79"/>
                </a:solidFill>
                <a:cs typeface="Calibri"/>
              </a:rPr>
              <a:t> </a:t>
            </a:r>
            <a:r>
              <a:rPr lang="en-US" sz="1400">
                <a:solidFill>
                  <a:srgbClr val="1F4E79"/>
                </a:solidFill>
                <a:cs typeface="Calibri"/>
              </a:rPr>
              <a:t>and</a:t>
            </a:r>
            <a:r>
              <a:rPr lang="en-US" sz="1400" spc="-25">
                <a:solidFill>
                  <a:srgbClr val="1F4E79"/>
                </a:solidFill>
                <a:cs typeface="Calibri"/>
              </a:rPr>
              <a:t> </a:t>
            </a:r>
            <a:r>
              <a:rPr lang="en-US" sz="1400">
                <a:solidFill>
                  <a:srgbClr val="1F4E79"/>
                </a:solidFill>
                <a:cs typeface="Calibri"/>
              </a:rPr>
              <a:t>small</a:t>
            </a:r>
            <a:r>
              <a:rPr lang="en-US" sz="1400" spc="-50">
                <a:solidFill>
                  <a:srgbClr val="1F4E79"/>
                </a:solidFill>
                <a:cs typeface="Calibri"/>
              </a:rPr>
              <a:t> </a:t>
            </a:r>
            <a:r>
              <a:rPr lang="en-US" sz="1400">
                <a:solidFill>
                  <a:srgbClr val="1F4E79"/>
                </a:solidFill>
                <a:cs typeface="Calibri"/>
              </a:rPr>
              <a:t>business</a:t>
            </a:r>
            <a:r>
              <a:rPr lang="en-US" sz="1400" spc="-15">
                <a:solidFill>
                  <a:srgbClr val="1F4E79"/>
                </a:solidFill>
                <a:cs typeface="Calibri"/>
              </a:rPr>
              <a:t> </a:t>
            </a:r>
            <a:r>
              <a:rPr lang="en-US" sz="1400">
                <a:solidFill>
                  <a:srgbClr val="1F4E79"/>
                </a:solidFill>
                <a:cs typeface="Calibri"/>
              </a:rPr>
              <a:t>loans</a:t>
            </a:r>
            <a:r>
              <a:rPr lang="en-US" sz="1400" spc="-20">
                <a:solidFill>
                  <a:srgbClr val="1F4E79"/>
                </a:solidFill>
                <a:cs typeface="Calibri"/>
              </a:rPr>
              <a:t> </a:t>
            </a:r>
            <a:r>
              <a:rPr lang="en-US" sz="1400">
                <a:solidFill>
                  <a:srgbClr val="1F4E79"/>
                </a:solidFill>
                <a:cs typeface="Calibri"/>
              </a:rPr>
              <a:t>to</a:t>
            </a:r>
            <a:r>
              <a:rPr lang="en-US" sz="1400" spc="-35">
                <a:solidFill>
                  <a:srgbClr val="1F4E79"/>
                </a:solidFill>
                <a:cs typeface="Calibri"/>
              </a:rPr>
              <a:t> </a:t>
            </a:r>
            <a:r>
              <a:rPr lang="en-US" sz="1400" spc="-20">
                <a:solidFill>
                  <a:srgbClr val="1F4E79"/>
                </a:solidFill>
                <a:cs typeface="Calibri"/>
              </a:rPr>
              <a:t>borrowers</a:t>
            </a:r>
            <a:r>
              <a:rPr lang="en-US" sz="1400" spc="120">
                <a:solidFill>
                  <a:srgbClr val="1F4E79"/>
                </a:solidFill>
                <a:cs typeface="Calibri"/>
              </a:rPr>
              <a:t> </a:t>
            </a:r>
            <a:r>
              <a:rPr lang="en-US" sz="1400">
                <a:solidFill>
                  <a:srgbClr val="1F4E79"/>
                </a:solidFill>
                <a:cs typeface="Calibri"/>
              </a:rPr>
              <a:t>on</a:t>
            </a:r>
            <a:r>
              <a:rPr lang="en-US" sz="1400" spc="40">
                <a:solidFill>
                  <a:srgbClr val="1F4E79"/>
                </a:solidFill>
                <a:cs typeface="Calibri"/>
              </a:rPr>
              <a:t> </a:t>
            </a:r>
            <a:r>
              <a:rPr lang="en-US" sz="1400">
                <a:solidFill>
                  <a:srgbClr val="1F4E79"/>
                </a:solidFill>
                <a:cs typeface="Calibri"/>
              </a:rPr>
              <a:t>a</a:t>
            </a:r>
            <a:r>
              <a:rPr lang="en-US" sz="1400" spc="-45">
                <a:solidFill>
                  <a:srgbClr val="1F4E79"/>
                </a:solidFill>
                <a:cs typeface="Calibri"/>
              </a:rPr>
              <a:t> </a:t>
            </a:r>
            <a:r>
              <a:rPr lang="en-US" sz="1400" spc="-10">
                <a:solidFill>
                  <a:srgbClr val="1F4E79"/>
                </a:solidFill>
                <a:cs typeface="Calibri"/>
              </a:rPr>
              <a:t>regional</a:t>
            </a:r>
            <a:r>
              <a:rPr lang="en-US" sz="1400" spc="-50">
                <a:solidFill>
                  <a:srgbClr val="1F4E79"/>
                </a:solidFill>
                <a:cs typeface="Calibri"/>
              </a:rPr>
              <a:t> </a:t>
            </a:r>
            <a:r>
              <a:rPr lang="en-US" sz="1400">
                <a:solidFill>
                  <a:srgbClr val="1F4E79"/>
                </a:solidFill>
                <a:cs typeface="Calibri"/>
              </a:rPr>
              <a:t>basis</a:t>
            </a:r>
            <a:r>
              <a:rPr lang="en-US" sz="1400" spc="-15">
                <a:solidFill>
                  <a:srgbClr val="1F4E79"/>
                </a:solidFill>
                <a:cs typeface="Calibri"/>
              </a:rPr>
              <a:t> </a:t>
            </a:r>
            <a:r>
              <a:rPr lang="en-US" sz="1400" spc="-25">
                <a:solidFill>
                  <a:srgbClr val="1F4E79"/>
                </a:solidFill>
                <a:cs typeface="Calibri"/>
              </a:rPr>
              <a:t>and </a:t>
            </a:r>
            <a:r>
              <a:rPr lang="en-US" sz="1400" spc="-10">
                <a:solidFill>
                  <a:srgbClr val="1F4E79"/>
                </a:solidFill>
                <a:cs typeface="Calibri"/>
              </a:rPr>
              <a:t>providing</a:t>
            </a:r>
            <a:r>
              <a:rPr lang="en-US" sz="1400" spc="5">
                <a:solidFill>
                  <a:srgbClr val="1F4E79"/>
                </a:solidFill>
                <a:cs typeface="Calibri"/>
              </a:rPr>
              <a:t> </a:t>
            </a:r>
            <a:r>
              <a:rPr lang="en-US" sz="1400">
                <a:solidFill>
                  <a:srgbClr val="1F4E79"/>
                </a:solidFill>
                <a:cs typeface="Calibri"/>
              </a:rPr>
              <a:t>TA</a:t>
            </a:r>
            <a:r>
              <a:rPr lang="en-US" sz="1400" spc="-10">
                <a:solidFill>
                  <a:srgbClr val="1F4E79"/>
                </a:solidFill>
                <a:cs typeface="Calibri"/>
              </a:rPr>
              <a:t> </a:t>
            </a:r>
            <a:r>
              <a:rPr lang="en-US" sz="1400">
                <a:solidFill>
                  <a:srgbClr val="1F4E79"/>
                </a:solidFill>
                <a:cs typeface="Calibri"/>
              </a:rPr>
              <a:t>to</a:t>
            </a:r>
            <a:r>
              <a:rPr lang="en-US" sz="1400" spc="-15">
                <a:solidFill>
                  <a:srgbClr val="1F4E79"/>
                </a:solidFill>
                <a:cs typeface="Calibri"/>
              </a:rPr>
              <a:t> </a:t>
            </a:r>
            <a:r>
              <a:rPr lang="en-US" sz="1400">
                <a:solidFill>
                  <a:srgbClr val="1F4E79"/>
                </a:solidFill>
                <a:cs typeface="Calibri"/>
              </a:rPr>
              <a:t>applicants</a:t>
            </a:r>
            <a:r>
              <a:rPr lang="en-US" sz="1400" spc="-5">
                <a:solidFill>
                  <a:srgbClr val="1F4E79"/>
                </a:solidFill>
                <a:cs typeface="Calibri"/>
              </a:rPr>
              <a:t> </a:t>
            </a:r>
            <a:r>
              <a:rPr lang="en-US" sz="1400">
                <a:solidFill>
                  <a:srgbClr val="1F4E79"/>
                </a:solidFill>
                <a:cs typeface="Calibri"/>
              </a:rPr>
              <a:t>and</a:t>
            </a:r>
            <a:r>
              <a:rPr lang="en-US" sz="1400" spc="-20">
                <a:solidFill>
                  <a:srgbClr val="1F4E79"/>
                </a:solidFill>
                <a:cs typeface="Calibri"/>
              </a:rPr>
              <a:t> borrowers</a:t>
            </a:r>
            <a:r>
              <a:rPr lang="en-US" sz="1400" spc="140">
                <a:solidFill>
                  <a:srgbClr val="1F4E79"/>
                </a:solidFill>
                <a:cs typeface="Calibri"/>
              </a:rPr>
              <a:t> </a:t>
            </a:r>
            <a:r>
              <a:rPr lang="en-US" sz="1400">
                <a:solidFill>
                  <a:srgbClr val="1F4E79"/>
                </a:solidFill>
                <a:cs typeface="Calibri"/>
              </a:rPr>
              <a:t>in</a:t>
            </a:r>
            <a:r>
              <a:rPr lang="en-US" sz="1400" spc="-15">
                <a:solidFill>
                  <a:srgbClr val="1F4E79"/>
                </a:solidFill>
                <a:cs typeface="Calibri"/>
              </a:rPr>
              <a:t> </a:t>
            </a:r>
            <a:r>
              <a:rPr lang="en-US" sz="1400">
                <a:solidFill>
                  <a:srgbClr val="1F4E79"/>
                </a:solidFill>
                <a:cs typeface="Calibri"/>
              </a:rPr>
              <a:t>order</a:t>
            </a:r>
            <a:r>
              <a:rPr lang="en-US" sz="1400" spc="45">
                <a:solidFill>
                  <a:srgbClr val="1F4E79"/>
                </a:solidFill>
                <a:cs typeface="Calibri"/>
              </a:rPr>
              <a:t> </a:t>
            </a:r>
            <a:r>
              <a:rPr lang="en-US" sz="1400">
                <a:solidFill>
                  <a:srgbClr val="1F4E79"/>
                </a:solidFill>
                <a:cs typeface="Calibri"/>
              </a:rPr>
              <a:t>to</a:t>
            </a:r>
            <a:r>
              <a:rPr lang="en-US" sz="1400" spc="50">
                <a:solidFill>
                  <a:srgbClr val="1F4E79"/>
                </a:solidFill>
                <a:cs typeface="Calibri"/>
              </a:rPr>
              <a:t> </a:t>
            </a:r>
            <a:r>
              <a:rPr lang="en-US" sz="1400" spc="-10">
                <a:solidFill>
                  <a:srgbClr val="1F4E79"/>
                </a:solidFill>
                <a:cs typeface="Calibri"/>
              </a:rPr>
              <a:t>foster</a:t>
            </a:r>
            <a:r>
              <a:rPr lang="en-US" sz="1400" spc="-90">
                <a:solidFill>
                  <a:srgbClr val="1F4E79"/>
                </a:solidFill>
                <a:cs typeface="Calibri"/>
              </a:rPr>
              <a:t> </a:t>
            </a:r>
            <a:r>
              <a:rPr lang="en-US" sz="1400">
                <a:solidFill>
                  <a:srgbClr val="1F4E79"/>
                </a:solidFill>
                <a:cs typeface="Calibri"/>
              </a:rPr>
              <a:t>business established</a:t>
            </a:r>
            <a:r>
              <a:rPr lang="en-US" sz="1400" spc="-80">
                <a:solidFill>
                  <a:srgbClr val="1F4E79"/>
                </a:solidFill>
                <a:cs typeface="Calibri"/>
              </a:rPr>
              <a:t> </a:t>
            </a:r>
            <a:r>
              <a:rPr lang="en-US" sz="1400" spc="-10">
                <a:solidFill>
                  <a:srgbClr val="1F4E79"/>
                </a:solidFill>
                <a:cs typeface="Calibri"/>
              </a:rPr>
              <a:t>and</a:t>
            </a:r>
            <a:r>
              <a:rPr lang="en-US" sz="1400" spc="-80">
                <a:solidFill>
                  <a:srgbClr val="1F4E79"/>
                </a:solidFill>
                <a:cs typeface="Calibri"/>
              </a:rPr>
              <a:t> </a:t>
            </a:r>
            <a:r>
              <a:rPr lang="en-US" sz="1400" spc="-10">
                <a:solidFill>
                  <a:srgbClr val="1F4E79"/>
                </a:solidFill>
                <a:cs typeface="Calibri"/>
              </a:rPr>
              <a:t>success.</a:t>
            </a:r>
            <a:endParaRPr lang="en-US" sz="1400">
              <a:cs typeface="Calibri"/>
            </a:endParaRPr>
          </a:p>
          <a:p>
            <a:pPr marL="12700">
              <a:lnSpc>
                <a:spcPct val="100000"/>
              </a:lnSpc>
            </a:pPr>
            <a:endParaRPr lang="en-US" sz="1400" b="1">
              <a:solidFill>
                <a:srgbClr val="1F4E79"/>
              </a:solidFill>
              <a:cs typeface="Calibri"/>
            </a:endParaRPr>
          </a:p>
          <a:p>
            <a:pPr marL="12700">
              <a:lnSpc>
                <a:spcPct val="100000"/>
              </a:lnSpc>
            </a:pPr>
            <a:r>
              <a:rPr lang="en-US" sz="1400" b="1">
                <a:solidFill>
                  <a:srgbClr val="1F4E79"/>
                </a:solidFill>
                <a:cs typeface="Calibri"/>
              </a:rPr>
              <a:t>Anticipated</a:t>
            </a:r>
            <a:r>
              <a:rPr lang="en-US" sz="1400" b="1" spc="70">
                <a:solidFill>
                  <a:srgbClr val="1F4E79"/>
                </a:solidFill>
                <a:cs typeface="Calibri"/>
              </a:rPr>
              <a:t> </a:t>
            </a:r>
            <a:r>
              <a:rPr lang="en-US" sz="1400" b="1">
                <a:solidFill>
                  <a:srgbClr val="1F4E79"/>
                </a:solidFill>
                <a:cs typeface="Calibri"/>
              </a:rPr>
              <a:t>Program</a:t>
            </a:r>
            <a:r>
              <a:rPr lang="en-US" sz="1400" b="1" spc="25">
                <a:solidFill>
                  <a:srgbClr val="1F4E79"/>
                </a:solidFill>
                <a:cs typeface="Calibri"/>
              </a:rPr>
              <a:t> </a:t>
            </a:r>
            <a:r>
              <a:rPr lang="en-US" sz="1400" b="1">
                <a:solidFill>
                  <a:srgbClr val="1F4E79"/>
                </a:solidFill>
                <a:cs typeface="Calibri"/>
              </a:rPr>
              <a:t>Budget:</a:t>
            </a:r>
            <a:r>
              <a:rPr lang="en-US" sz="1400" b="1" spc="-50">
                <a:solidFill>
                  <a:srgbClr val="1F4E79"/>
                </a:solidFill>
                <a:cs typeface="Calibri"/>
              </a:rPr>
              <a:t> </a:t>
            </a:r>
            <a:r>
              <a:rPr lang="en-US" sz="1400" spc="-10">
                <a:solidFill>
                  <a:srgbClr val="1F4E79"/>
                </a:solidFill>
                <a:cs typeface="Calibri"/>
              </a:rPr>
              <a:t>$2,000,000</a:t>
            </a:r>
          </a:p>
          <a:p>
            <a:pPr marL="12700">
              <a:lnSpc>
                <a:spcPct val="100000"/>
              </a:lnSpc>
            </a:pPr>
            <a:endParaRPr lang="en-US" sz="1400" spc="-10">
              <a:solidFill>
                <a:srgbClr val="1F4E79"/>
              </a:solidFill>
              <a:cs typeface="Calibri"/>
            </a:endParaRPr>
          </a:p>
          <a:p>
            <a:pPr marL="12700">
              <a:lnSpc>
                <a:spcPct val="100000"/>
              </a:lnSpc>
            </a:pPr>
            <a:r>
              <a:rPr lang="en-US" sz="1400" spc="-10">
                <a:cs typeface="Calibri"/>
              </a:rPr>
              <a:t>FY25 Program was delayed and has been carried forward into awarding for Q3 of FY26.</a:t>
            </a:r>
            <a:endParaRPr lang="en-US" sz="1400">
              <a:cs typeface="Calibri"/>
            </a:endParaRPr>
          </a:p>
          <a:p>
            <a:pPr>
              <a:lnSpc>
                <a:spcPct val="100000"/>
              </a:lnSpc>
              <a:spcBef>
                <a:spcPts val="30"/>
              </a:spcBef>
            </a:pPr>
            <a:endParaRPr sz="900">
              <a:latin typeface="Calibri"/>
              <a:cs typeface="Calibri"/>
            </a:endParaRPr>
          </a:p>
          <a:p>
            <a:pPr marL="12700">
              <a:lnSpc>
                <a:spcPct val="100000"/>
              </a:lnSpc>
            </a:pPr>
            <a:endParaRPr lang="en-US" sz="900">
              <a:solidFill>
                <a:srgbClr val="FF0000"/>
              </a:solidFill>
              <a:latin typeface="Calibri"/>
              <a:cs typeface="Calibri"/>
            </a:endParaRPr>
          </a:p>
        </p:txBody>
      </p:sp>
    </p:spTree>
    <p:extLst>
      <p:ext uri="{BB962C8B-B14F-4D97-AF65-F5344CB8AC3E}">
        <p14:creationId xmlns:p14="http://schemas.microsoft.com/office/powerpoint/2010/main" val="905976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ef933b-3421-4381-bac9-bc5f4a8e84ef">
      <Terms xmlns="http://schemas.microsoft.com/office/infopath/2007/PartnerControls"/>
    </lcf76f155ced4ddcb4097134ff3c332f>
    <TaxCatchAll xmlns="7b83dbe2-6fd2-449a-a932-0d75829bf6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55B76-6E66-4097-9C32-11C92DD5E12E}">
  <ds:schemaRefs>
    <ds:schemaRef ds:uri="40ef933b-3421-4381-bac9-bc5f4a8e84ef"/>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A1EEE8-49F6-40E0-A5BD-76AB517B45C0}">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7b83dbe2-6fd2-449a-a932-0d75829bf641"/>
    <ds:schemaRef ds:uri="http://schemas.microsoft.com/office/infopath/2007/PartnerControls"/>
    <ds:schemaRef ds:uri="http://schemas.openxmlformats.org/package/2006/metadata/core-properties"/>
    <ds:schemaRef ds:uri="40ef933b-3421-4381-bac9-bc5f4a8e84ef"/>
    <ds:schemaRef ds:uri="http://purl.org/dc/terms/"/>
  </ds:schemaRefs>
</ds:datastoreItem>
</file>

<file path=customXml/itemProps3.xml><?xml version="1.0" encoding="utf-8"?>
<ds:datastoreItem xmlns:ds="http://schemas.openxmlformats.org/officeDocument/2006/customXml" ds:itemID="{AF99E639-F637-446C-B68C-D4EA49D5552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3234</Words>
  <Application>Microsoft Office PowerPoint</Application>
  <PresentationFormat>Widescreen</PresentationFormat>
  <Paragraphs>443</Paragraphs>
  <Slides>12</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Aptos</vt:lpstr>
      <vt:lpstr>Arial</vt:lpstr>
      <vt:lpstr>Calibri</vt:lpstr>
      <vt:lpstr>Calibri Light</vt:lpstr>
      <vt:lpstr>Trebuchet MS</vt:lpstr>
      <vt:lpstr>Office Theme</vt:lpstr>
      <vt:lpstr>MBTA Grid 16:9</vt:lpstr>
      <vt:lpstr>think-cell Slide</vt:lpstr>
      <vt:lpstr>PowerPoint Presentation</vt:lpstr>
      <vt:lpstr>Brownfields Redevelopment Fund (One Stop)</vt:lpstr>
      <vt:lpstr>Brownfields Redevelopment Fund (Active Redevelopment)</vt:lpstr>
      <vt:lpstr>Collaborative Workspaces Grant Program (One Stop)</vt:lpstr>
      <vt:lpstr>Transformative Development Initiative – Fellows</vt:lpstr>
      <vt:lpstr>Underutilized Properties Program (One Stop)</vt:lpstr>
      <vt:lpstr>PowerPoint Presentation</vt:lpstr>
      <vt:lpstr>PowerPoint Presentation</vt:lpstr>
      <vt:lpstr>PowerPoint Presentation</vt:lpstr>
      <vt:lpstr>PowerPoint Presentation</vt:lpstr>
      <vt:lpstr>Site Readiness Program (One Stop)</vt:lpstr>
      <vt:lpstr>Real Estate Technical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2</cp:revision>
  <dcterms:created xsi:type="dcterms:W3CDTF">2023-04-28T13:30:24Z</dcterms:created>
  <dcterms:modified xsi:type="dcterms:W3CDTF">2025-12-31T14:49:17Z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