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comments/modernComment_7FA35B5D_AC7B23A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1"/>
  </p:notesMasterIdLst>
  <p:sldIdLst>
    <p:sldId id="2147483052" r:id="rId6"/>
    <p:sldId id="2141412186" r:id="rId7"/>
    <p:sldId id="2141412187" r:id="rId8"/>
    <p:sldId id="2141412188" r:id="rId9"/>
    <p:sldId id="2141412184" r:id="rId10"/>
    <p:sldId id="2141412185" r:id="rId11"/>
    <p:sldId id="2141412208" r:id="rId12"/>
    <p:sldId id="2141412189" r:id="rId13"/>
    <p:sldId id="2141412211" r:id="rId14"/>
    <p:sldId id="2141412191" r:id="rId15"/>
    <p:sldId id="2141412207" r:id="rId16"/>
    <p:sldId id="2141412196" r:id="rId17"/>
    <p:sldId id="2141412213" r:id="rId18"/>
    <p:sldId id="2141412214" r:id="rId19"/>
    <p:sldId id="21414122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EB300-1E0D-84D4-F933-9E1C1C5C5E96}" name="Michael Baldino" initials="" userId="S::Baldino@masstech.org::ff41c541-4dbb-4885-8272-d577af70d92a" providerId="AD"/>
  <p188:author id="{E4B2CB40-5EFA-67EB-C87A-9CA6A79A2EF0}" name="Austin Vella" initials="AV" userId="S::vella@masstech.org::150c9c21-bc72-4924-acbb-57a9c172f79a" providerId="AD"/>
  <p188:author id="{D1EFAF4F-24A3-FEB2-32D5-83CA516CB62F}" name="John Petrozzelli" initials="" userId="S::petrozzelli@masstech.org::73e51ccc-1293-4a85-87a1-e4a127b54e2b" providerId="AD"/>
  <p188:author id="{56D2236F-268F-2D34-A847-6FEE9BF069B3}" name="Madison Trepanier" initials="MT" userId="S::trepanier@masstech.org::87622551-7823-42ba-8b89-0ebeee3626a9" providerId="AD"/>
  <p188:author id="{3BF7DC7C-F4CC-1F50-9BE3-09807049001C}" name="Thompson, Annie M. (EOED)" initials="AT" userId="S::Annie.M.Thompson@mass.gov::3ebf8bde-ce3c-4356-af37-ebf8d534c11f" providerId="AD"/>
  <p188:author id="{D212969B-FB17-2BD7-A05B-9C31DECB482D}" name="Cornell Robinson" initials="CR" userId="S::robinson@masstech.org::75fc4890-7b20-492c-82e2-4c91bcaf9aa2" providerId="AD"/>
  <p188:author id="{6B91789E-8BDE-31EB-08ED-68A4096DA045}" name="Keely Benson" initials="" userId="S::benson@masstech.org::5e345be6-8cf9-4336-be12-001ce043c613" providerId="AD"/>
  <p188:author id="{C56237A6-89F5-D2B8-0F09-76E24A944078}" name="Christine Nolan" initials="" userId="S::Nolan@masstech.org::7af3cd09-b005-4d91-86bd-620f14650fb9" providerId="AD"/>
  <p188:author id="{60FEC7B6-B59E-1C63-18BF-CD095A45C8E2}" name="Benjamin Stevens" initials="" userId="S::stevens@masstech.org::18ee90cc-4f25-47c0-aea3-4312d16a4baf" providerId="AD"/>
  <p188:author id="{C013BEC7-A861-C6BF-8847-6CBA43250441}" name="James Byrnes" initials="" userId="S::byrnes@masstech.org::b5a0e895-1931-46fb-a8ac-ed6774b8450d" providerId="AD"/>
  <p188:author id="{98023DCE-6654-E760-DD27-EF85E7DFA5E9}" name="Rachael Stachowiak" initials="RS" userId="S::stachowiak@masstech.org::48579179-e854-4cec-a6e1-fc5d7d3c93a4" providerId="AD"/>
  <p188:author id="{AA28C7FE-BF14-931A-2EF5-62CF2B1CD721}" name="Brianna Wehrs" initials="" userId="S::wehrs@masstech.org::a1610b2c-26a3-46f1-b72f-b6aa2793cb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anna Wehrs" initials="BW" lastIdx="6" clrIdx="0">
    <p:extLst>
      <p:ext uri="{19B8F6BF-5375-455C-9EA6-DF929625EA0E}">
        <p15:presenceInfo xmlns:p15="http://schemas.microsoft.com/office/powerpoint/2012/main" userId="S-1-5-21-2289314645-2387557429-1226727721-8677" providerId="AD"/>
      </p:ext>
    </p:extLst>
  </p:cmAuthor>
  <p:cmAuthor id="2" name="James Byrnes" initials="JB" lastIdx="3" clrIdx="1">
    <p:extLst>
      <p:ext uri="{19B8F6BF-5375-455C-9EA6-DF929625EA0E}">
        <p15:presenceInfo xmlns:p15="http://schemas.microsoft.com/office/powerpoint/2012/main" userId="S-1-5-21-2289314645-2387557429-1226727721-5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B6A3F-0CE6-4257-A9B5-46085F3EBAA9}" v="55" dt="2025-12-30T20:42:30.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comments/modernComment_7FA35B5D_AC7B23A5.xml><?xml version="1.0" encoding="utf-8"?>
<p188:cmLst xmlns:a="http://schemas.openxmlformats.org/drawingml/2006/main" xmlns:r="http://schemas.openxmlformats.org/officeDocument/2006/relationships" xmlns:p188="http://schemas.microsoft.com/office/powerpoint/2018/8/main">
  <p188:cm id="{08B02E42-EC93-4407-8330-27B4FBDCC3DB}" authorId="{98023DCE-6654-E760-DD27-EF85E7DFA5E9}" status="resolved" created="2024-07-09T17:17:06.626" startDate="2024-07-09T17:17:06.626" dueDate="2024-07-09T17:17:06.626" assignedTo="{C56237A6-89F5-D2B8-0F09-76E24A944078}" complete="100000" title="@Christine Nolan ">
    <pc:sldMkLst xmlns:pc="http://schemas.microsoft.com/office/powerpoint/2013/main/command">
      <pc:docMk/>
      <pc:sldMk cId="2893751205" sldId="2141412189"/>
    </pc:sldMkLst>
    <p188:txBody>
      <a:bodyPr/>
      <a:lstStyle/>
      <a:p>
        <a:r>
          <a:rPr lang="en-US"/>
          <a:t>[@Christine Nolan] </a:t>
        </a:r>
      </a:p>
    </p188:txBody>
    <p188:extLst>
      <p:ext xmlns:p="http://schemas.openxmlformats.org/presentationml/2006/main" uri="{5BB2D875-25FF-4072-B9AC-8F64D62656EB}">
        <p228:taskDetails xmlns:p228="http://schemas.microsoft.com/office/powerpoint/2022/08/main">
          <p228:history>
            <p228:event time="2024-07-09T17:17:06.626" id="{7CA82C26-9A2E-4AB1-B7BC-267184D88F6B}">
              <p228:atrbtn authorId="{98023DCE-6654-E760-DD27-EF85E7DFA5E9}"/>
              <p228:anchr>
                <p228:comment id="{08B02E42-EC93-4407-8330-27B4FBDCC3DB}"/>
              </p228:anchr>
              <p228:add/>
            </p228:event>
            <p228:event time="2024-07-09T17:17:06.626" id="{D0482168-0397-4A0D-B07C-37E42D2B5881}">
              <p228:atrbtn authorId="{98023DCE-6654-E760-DD27-EF85E7DFA5E9}"/>
              <p228:anchr>
                <p228:comment id="{08B02E42-EC93-4407-8330-27B4FBDCC3DB}"/>
              </p228:anchr>
              <p228:asgn authorId="{C56237A6-89F5-D2B8-0F09-76E24A944078}"/>
            </p228:event>
            <p228:event time="2024-07-09T17:17:06.626" id="{EF671F0A-997F-4F8A-B2B7-A2EECA3516D0}">
              <p228:atrbtn authorId="{98023DCE-6654-E760-DD27-EF85E7DFA5E9}"/>
              <p228:anchr>
                <p228:comment id="{08B02E42-EC93-4407-8330-27B4FBDCC3DB}"/>
              </p228:anchr>
              <p228:title val="@Christine Nolan "/>
            </p228:event>
            <p228:event time="2024-07-09T17:17:06.626" id="{E9727FBE-AECA-4D75-934F-E7148D833446}">
              <p228:atrbtn authorId="{98023DCE-6654-E760-DD27-EF85E7DFA5E9}"/>
              <p228:anchr>
                <p228:comment id="{08B02E42-EC93-4407-8330-27B4FBDCC3DB}"/>
              </p228:anchr>
              <p228:date stDt="2024-07-09T17:17:06.626" endDt="2024-07-09T17:17:06.626"/>
            </p228:event>
            <p228:event time="2024-07-29T16:40:54.565" id="{CE0DAC6C-ADF7-4ECD-B297-D440B8D2B091}">
              <p228:atrbtn authorId="{AA28C7FE-BF14-931A-2EF5-62CF2B1CD721}"/>
              <p228:anchr>
                <p228:comment id="{00000000-0000-0000-0000-000000000000}"/>
              </p228:anchr>
              <p228:pcntCmplt val="100000"/>
            </p228:event>
          </p228:history>
        </p228:taskDetails>
      </p:ext>
    </p188:extLst>
  </p188:cm>
  <p188:cm id="{EC71C618-0B82-431C-BC02-0376EE96FA6B}" authorId="{E4B2CB40-5EFA-67EB-C87A-9CA6A79A2EF0}" status="resolved" created="2024-07-26T16:45:38.506" complete="100000">
    <ac:txMkLst xmlns:ac="http://schemas.microsoft.com/office/drawing/2013/main/command">
      <pc:docMk xmlns:pc="http://schemas.microsoft.com/office/powerpoint/2013/main/command"/>
      <pc:sldMk xmlns:pc="http://schemas.microsoft.com/office/powerpoint/2013/main/command" cId="2893751205" sldId="2141412189"/>
      <ac:spMk id="4" creationId="{572B97BF-51AB-DB67-4965-5B1454E7FA78}"/>
      <ac:txMk cp="993" len="97">
        <ac:context len="1367" hash="1357650140"/>
      </ac:txMk>
    </ac:txMkLst>
    <p188:pos x="3847475" y="3360295"/>
    <p188:txBody>
      <a:bodyPr/>
      <a:lstStyle/>
      <a:p>
        <a:r>
          <a:rPr lang="en-US"/>
          <a:t>According to our FY24 contracts with awardees, we will be receiving a final report which project results on February 3, 2025 for Rd. 4 and June 30, 2025 for Rd. 5. We will have data on job creation once those reports are delivered. Outlined in the text is the reported projection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22A01-5DAA-4F00-B95F-6CCC31F59B61}"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80F66-3699-48CB-8C1E-5FF5E643EBED}" type="slidenum">
              <a:rPr lang="en-US" smtClean="0"/>
              <a:t>‹#›</a:t>
            </a:fld>
            <a:endParaRPr lang="en-US"/>
          </a:p>
        </p:txBody>
      </p:sp>
    </p:spTree>
    <p:extLst>
      <p:ext uri="{BB962C8B-B14F-4D97-AF65-F5344CB8AC3E}">
        <p14:creationId xmlns:p14="http://schemas.microsoft.com/office/powerpoint/2010/main" val="41272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97EB-EAF5-509A-7FBD-46FB0F6C4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C983E-CFD9-E90F-D4CF-6D85032B3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99704-BC36-5E53-F329-42189113E84A}"/>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F4E627E0-F53D-8EF9-29B7-FF652D380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E493-9763-7DAC-9299-CD224487D365}"/>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1773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4D7-C6EB-9E59-C910-7FCD4118A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0F5C4-FB15-A886-3B61-8D01A802F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84BA-FB62-FD28-C042-11D3BC52288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BA354F7-695C-606A-B381-955EEB89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91331-F335-F3FA-E0A5-425FBCF3C75A}"/>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940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46922-B2A6-30E1-EA04-C70965A6B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550EB-FD90-3447-7186-4B05052A1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E976-7945-7BD0-5100-D2E3D3280E0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9647C04-7487-AF4C-2667-5E88DB7B2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F117-B677-5EBB-3352-FE2AF2F63793}"/>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57043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4226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290491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225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388088" y="5357000"/>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388088" y="2457892"/>
            <a:ext cx="6012712" cy="553998"/>
          </a:xfrm>
        </p:spPr>
        <p:txBody>
          <a:bodyPr wrap="square">
            <a:spAutoFit/>
          </a:bodyPr>
          <a:lstStyle>
            <a:lvl1pPr>
              <a:defRPr lang="en-US" sz="40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pic>
        <p:nvPicPr>
          <p:cNvPr id="5" name="Picture 4">
            <a:extLst>
              <a:ext uri="{FF2B5EF4-FFF2-40B4-BE49-F238E27FC236}">
                <a16:creationId xmlns:a16="http://schemas.microsoft.com/office/drawing/2014/main" id="{8607941D-F2B8-B801-EFDD-EF0B79463FD3}"/>
              </a:ext>
            </a:extLst>
          </p:cNvPr>
          <p:cNvPicPr>
            <a:picLocks noChangeAspect="1"/>
          </p:cNvPicPr>
          <p:nvPr userDrawn="1"/>
        </p:nvPicPr>
        <p:blipFill>
          <a:blip r:embed="rId7"/>
          <a:stretch>
            <a:fillRect/>
          </a:stretch>
        </p:blipFill>
        <p:spPr>
          <a:xfrm>
            <a:off x="0" y="0"/>
            <a:ext cx="6344535" cy="1562318"/>
          </a:xfrm>
          <a:prstGeom prst="rect">
            <a:avLst/>
          </a:prstGeom>
        </p:spPr>
      </p:pic>
    </p:spTree>
    <p:extLst>
      <p:ext uri="{BB962C8B-B14F-4D97-AF65-F5344CB8AC3E}">
        <p14:creationId xmlns:p14="http://schemas.microsoft.com/office/powerpoint/2010/main" val="1113973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08C84-A076-7E46-CC24-4A828AFB1159}"/>
              </a:ext>
            </a:extLst>
          </p:cNvPr>
          <p:cNvSpPr/>
          <p:nvPr userDrawn="1"/>
        </p:nvSpPr>
        <p:spPr>
          <a:xfrm>
            <a:off x="0" y="0"/>
            <a:ext cx="12191999" cy="6857999"/>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8731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1107922" y="6446873"/>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0" name="Rectangle 9">
            <a:extLst>
              <a:ext uri="{FF2B5EF4-FFF2-40B4-BE49-F238E27FC236}">
                <a16:creationId xmlns:a16="http://schemas.microsoft.com/office/drawing/2014/main" id="{E3FE6AE9-BDFA-4ACF-6BB2-85E14501367D}"/>
              </a:ext>
            </a:extLst>
          </p:cNvPr>
          <p:cNvSpPr/>
          <p:nvPr userDrawn="1"/>
        </p:nvSpPr>
        <p:spPr>
          <a:xfrm>
            <a:off x="1" y="-1"/>
            <a:ext cx="12191999" cy="793841"/>
          </a:xfrm>
          <a:prstGeom prst="rect">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257583" y="189170"/>
            <a:ext cx="10117513" cy="4154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000" b="1" i="0" u="none" kern="1200" spc="0">
                <a:solidFill>
                  <a:schemeClr val="bg1"/>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3733711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8956-2A58-2E11-2430-6AC46C55C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96BA6-244D-63FE-3C4C-3B7889DFA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A82A-E9CE-09A8-7289-643394880B3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DA3B3151-CB9D-673F-3949-56798B686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FEA93-CC18-480A-DF54-A5D2C3D7B7E4}"/>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5499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8C3B-18D7-869A-D2A5-3F1ADF8FB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DB96-BCBC-8E33-3272-7C2E29F0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E590B-50CC-738D-2DC6-A17D0419260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8DDBD411-8BE8-5DB7-8F96-8890242DF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E5A76-3FCF-9BE6-49DC-7A1000F7C76C}"/>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7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3902-F5B9-159A-AD9F-A6FC61FF8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75ACC-5AF7-9AC6-3F6B-AA60B164C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A44D-4B1F-8FB2-9647-1A340CD08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C1C5C-F277-4E6C-F6CF-7F08BC73AB5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43C505A4-3A98-A632-4740-9AB58FF12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93CCE-5074-2D06-66C0-8359D5830C48}"/>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6951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E6E1-6C14-73AD-62EA-77E55EBB4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426B6-8883-2EF4-A4E1-79783C072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70927-07E6-4BAB-FF86-C77B4EE24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2CC5-B6CA-EF23-E1A2-4368C4801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0F371-BBCB-3B0C-BD03-B02B48CB8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E218A4-4BB8-8E50-88ED-DA341C1376CC}"/>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8" name="Footer Placeholder 7">
            <a:extLst>
              <a:ext uri="{FF2B5EF4-FFF2-40B4-BE49-F238E27FC236}">
                <a16:creationId xmlns:a16="http://schemas.microsoft.com/office/drawing/2014/main" id="{5B95E47D-EE88-DCB1-C8B4-FF8451436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D5A16-F9A7-9239-0F5D-DF6C5813CD5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18504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9BE-3C4E-635E-2532-C9A64F763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4E951-9977-7BB8-1294-F377481CDE33}"/>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4" name="Footer Placeholder 3">
            <a:extLst>
              <a:ext uri="{FF2B5EF4-FFF2-40B4-BE49-F238E27FC236}">
                <a16:creationId xmlns:a16="http://schemas.microsoft.com/office/drawing/2014/main" id="{3AF82409-AF65-E36E-1EB8-1856ECA15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DD2A4-A3AC-4A88-2E2A-39FB91979159}"/>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9251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0535E-4E14-979C-1C7A-83D8812F580E}"/>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3" name="Footer Placeholder 2">
            <a:extLst>
              <a:ext uri="{FF2B5EF4-FFF2-40B4-BE49-F238E27FC236}">
                <a16:creationId xmlns:a16="http://schemas.microsoft.com/office/drawing/2014/main" id="{75F8257C-7017-F0E3-CD1A-37A3534CA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F58A2-AA1E-32EA-5656-C78993F9BFFB}"/>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53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BD5C-0F99-78D5-82BC-8ABABE23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07981-E1DE-BCC5-D99F-725EDF19A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1CBCF-8024-A695-32BD-CCBD82470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10581-FEA1-1FDF-0224-6F852BED5D15}"/>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77B6C773-C30F-1450-27AE-1452C7407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D1449-7E1C-DBD0-923D-E0150DDB507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5441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AE1-5A3E-6246-0035-BE446BC04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8BD57C-02E0-4AD6-128E-E24B13D67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82846-2F07-02BA-90B3-7DE8D68B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10B47-1F61-0724-223D-5A2E72A9A19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9713C029-2C8D-B517-5C6D-859D12129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F3F20-C1C8-4533-8DBB-1C46A61AA712}"/>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84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44A2-B766-32DF-C1B7-4AA3E4CE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BF9DE-50CA-4F4D-03DE-9E1DDF2C5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B70D2-FC07-92FC-39CB-9D762D0E3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28EF9D5A-500D-5905-D3B5-AB7AEB81A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FAED3E-E646-37C5-AB92-C63ED02A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AC90-156D-4F10-8A74-88F9FD62961F}" type="slidenum">
              <a:rPr lang="en-US" smtClean="0"/>
              <a:t>‹#›</a:t>
            </a:fld>
            <a:endParaRPr lang="en-US"/>
          </a:p>
        </p:txBody>
      </p:sp>
    </p:spTree>
    <p:extLst>
      <p:ext uri="{BB962C8B-B14F-4D97-AF65-F5344CB8AC3E}">
        <p14:creationId xmlns:p14="http://schemas.microsoft.com/office/powerpoint/2010/main" val="414707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470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866550185"/>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7FA35B5D_AC7B23A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A2B487F5-8A33-B055-5195-65C9CAD63963}"/>
              </a:ext>
            </a:extLst>
          </p:cNvPr>
          <p:cNvPicPr>
            <a:picLocks noChangeAspect="1"/>
          </p:cNvPicPr>
          <p:nvPr/>
        </p:nvPicPr>
        <p:blipFill>
          <a:blip r:embed="rId2">
            <a:extLst>
              <a:ext uri="{28A0092B-C50C-407E-A947-70E740481C1C}">
                <a14:useLocalDpi xmlns:a14="http://schemas.microsoft.com/office/drawing/2010/main" val="0"/>
              </a:ext>
            </a:extLst>
          </a:blip>
          <a:srcRect t="16886" b="20654"/>
          <a:stretch/>
        </p:blipFill>
        <p:spPr>
          <a:xfrm>
            <a:off x="608207" y="1485260"/>
            <a:ext cx="2114385" cy="1085157"/>
          </a:xfrm>
          <a:prstGeom prst="rect">
            <a:avLst/>
          </a:prstGeom>
        </p:spPr>
      </p:pic>
      <p:sp>
        <p:nvSpPr>
          <p:cNvPr id="2" name="Title 1">
            <a:extLst>
              <a:ext uri="{FF2B5EF4-FFF2-40B4-BE49-F238E27FC236}">
                <a16:creationId xmlns:a16="http://schemas.microsoft.com/office/drawing/2014/main" id="{790D6D64-1309-103D-55FB-4D3FB5216507}"/>
              </a:ext>
            </a:extLst>
          </p:cNvPr>
          <p:cNvSpPr txBox="1">
            <a:spLocks/>
          </p:cNvSpPr>
          <p:nvPr/>
        </p:nvSpPr>
        <p:spPr>
          <a:xfrm>
            <a:off x="225355" y="3429000"/>
            <a:ext cx="6894576" cy="1656145"/>
          </a:xfrm>
          <a:prstGeom prst="rect">
            <a:avLst/>
          </a:prstGeom>
        </p:spPr>
        <p:txBody>
          <a:bodyPr vert="horz" wrap="square" lIns="0" tIns="0" rIns="0" bIns="0" rtlCol="0" anchor="t">
            <a:normAutofit fontScale="92500"/>
          </a:bodyPr>
          <a:lstStyle>
            <a:lvl1pPr algn="l" defTabSz="914400" rtl="0" eaLnBrk="1" latinLnBrk="0" hangingPunct="1">
              <a:lnSpc>
                <a:spcPct val="90000"/>
              </a:lnSpc>
              <a:spcBef>
                <a:spcPct val="0"/>
              </a:spcBef>
              <a:buNone/>
              <a:defRPr lang="en-US" sz="4000" b="1" kern="1200" baseline="0" dirty="0">
                <a:solidFill>
                  <a:schemeClr val="bg1"/>
                </a:solidFill>
                <a:latin typeface="+mn-lt"/>
                <a:ea typeface="+mn-ea"/>
                <a:cs typeface="Arial" panose="020B0604020202020204" pitchFamily="34" charset="0"/>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Arial"/>
                <a:sym typeface="+mj-lt"/>
              </a:rPr>
              <a:t>Office of Performance Management &amp; Oversight</a:t>
            </a:r>
            <a:br>
              <a:rPr kumimoji="0" lang="en-US" sz="2400" b="1" i="0" u="none" strike="noStrike" kern="1200" cap="none" spc="0" normalizeH="0" baseline="0" noProof="0">
                <a:ln>
                  <a:noFill/>
                </a:ln>
                <a:solidFill>
                  <a:prstClr val="white"/>
                </a:solidFill>
                <a:effectLst/>
                <a:uLnTx/>
                <a:uFillTx/>
                <a:latin typeface="Calibri"/>
                <a:ea typeface="+mn-ea"/>
                <a:cs typeface="Calibri"/>
                <a:sym typeface="+mj-lt"/>
              </a:rPr>
            </a:br>
            <a:endParaRPr kumimoji="0" lang="en-US" sz="2400" b="1" i="0" u="none" strike="noStrike" kern="1200" cap="none" spc="0" normalizeH="0" baseline="0" noProof="0">
              <a:ln>
                <a:noFill/>
              </a:ln>
              <a:solidFill>
                <a:prstClr val="white"/>
              </a:solidFill>
              <a:effectLst/>
              <a:uLnTx/>
              <a:uFillTx/>
              <a:latin typeface="Calibri"/>
              <a:ea typeface="+mn-ea"/>
              <a:cs typeface="Calibri"/>
              <a:sym typeface="+mj-lt"/>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a:ea typeface="+mn-ea"/>
                <a:cs typeface="Calibri"/>
                <a:sym typeface="+mj-lt"/>
              </a:rPr>
              <a:t>Massachusetts Technology Collaborative</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000" b="0" i="1" u="none" strike="noStrike" kern="1200" cap="none" spc="0" normalizeH="0" baseline="0" noProof="0">
                <a:ln>
                  <a:noFill/>
                </a:ln>
                <a:solidFill>
                  <a:prstClr val="white"/>
                </a:solidFill>
                <a:effectLst/>
                <a:uLnTx/>
                <a:uFillTx/>
                <a:latin typeface="Calibri"/>
                <a:ea typeface="+mn-ea"/>
                <a:cs typeface="Calibri"/>
                <a:sym typeface="+mj-lt"/>
              </a:rPr>
            </a:br>
            <a:r>
              <a:rPr kumimoji="0" lang="en-US" sz="2000" b="0" i="0" u="none" strike="noStrike" kern="1200" cap="none" spc="0" normalizeH="0" baseline="0" noProof="0">
                <a:ln>
                  <a:noFill/>
                </a:ln>
                <a:solidFill>
                  <a:prstClr val="white"/>
                </a:solidFill>
                <a:effectLst/>
                <a:uLnTx/>
                <a:uFillTx/>
                <a:latin typeface="Calibri"/>
                <a:ea typeface="+mn-ea"/>
                <a:cs typeface="Calibri"/>
                <a:sym typeface="+mj-lt"/>
              </a:rPr>
              <a:t>Fiscal Year 2025 Report</a:t>
            </a:r>
            <a:endParaRPr kumimoji="0" lang="en-US" sz="2400" b="0" i="0" u="none" strike="noStrike" kern="1200" cap="none" spc="0" normalizeH="0" baseline="0" noProof="0">
              <a:ln>
                <a:noFill/>
              </a:ln>
              <a:solidFill>
                <a:prstClr val="white"/>
              </a:solidFill>
              <a:effectLst/>
              <a:uLnTx/>
              <a:uFillTx/>
              <a:latin typeface="Aptos" panose="020B0004020202020204" pitchFamily="34" charset="0"/>
              <a:ea typeface="+mn-ea"/>
              <a:cs typeface="Arial" panose="020B0604020202020204" pitchFamily="34" charset="0"/>
              <a:sym typeface="+mj-lt"/>
            </a:endParaRPr>
          </a:p>
        </p:txBody>
      </p:sp>
    </p:spTree>
    <p:extLst>
      <p:ext uri="{BB962C8B-B14F-4D97-AF65-F5344CB8AC3E}">
        <p14:creationId xmlns:p14="http://schemas.microsoft.com/office/powerpoint/2010/main" val="385622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98068"/>
            <a:ext cx="11424515" cy="1412694"/>
          </a:xfrm>
        </p:spPr>
        <p:txBody>
          <a:bodyPr/>
          <a:lstStyle/>
          <a:p>
            <a:r>
              <a:rPr lang="en-US">
                <a:solidFill>
                  <a:schemeClr val="accent5">
                    <a:lumMod val="50000"/>
                  </a:schemeClr>
                </a:solidFill>
              </a:rPr>
              <a:t>Collaborative Research and Development Matching Grant (R&amp;D) &amp;</a:t>
            </a:r>
            <a:br>
              <a:rPr lang="en-US">
                <a:solidFill>
                  <a:schemeClr val="accent5">
                    <a:lumMod val="50000"/>
                  </a:schemeClr>
                </a:solidFill>
              </a:rPr>
            </a:br>
            <a:r>
              <a:rPr lang="en-US">
                <a:solidFill>
                  <a:schemeClr val="accent5">
                    <a:lumMod val="50000"/>
                  </a:schemeClr>
                </a:solidFill>
              </a:rPr>
              <a:t>Tech and Innovation Fund</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52219"/>
            <a:ext cx="11051291" cy="5125577"/>
          </a:xfrm>
        </p:spPr>
        <p:txBody>
          <a:bodyPr vert="horz" lIns="0" tIns="0" rIns="0" bIns="0" rtlCol="0" anchor="t">
            <a:noAutofit/>
          </a:bodyPr>
          <a:lstStyle/>
          <a:p>
            <a:pPr marL="0" indent="0">
              <a:buNone/>
            </a:pPr>
            <a:r>
              <a:rPr lang="en-US" sz="1300" b="1">
                <a:solidFill>
                  <a:schemeClr val="accent5">
                    <a:lumMod val="50000"/>
                  </a:schemeClr>
                </a:solidFill>
                <a:ea typeface="+mn-lt"/>
                <a:cs typeface="+mn-lt"/>
              </a:rPr>
              <a:t>Description: </a:t>
            </a:r>
            <a:r>
              <a:rPr lang="en-US" sz="1300">
                <a:solidFill>
                  <a:schemeClr val="accent5">
                    <a:lumMod val="50000"/>
                  </a:schemeClr>
                </a:solidFill>
                <a:ea typeface="+mn-lt"/>
                <a:cs typeface="+mn-lt"/>
              </a:rPr>
              <a:t>The Collaborative Research and Development Matching Grant Program supports large-scale, long-term projects that bring together the Commonwealth’s world-class research institutions and class-leading companies and have the potential to spur innovation, promote workforce and cluster development, and grow jobs by investing in critical research and development (R&amp;D) infrastructure.  The Tech and Innovation Ecosystem Grant Program is designed to support innovation-based economic development, within the technology and innovation ecosystem across the Commonwealth, by supporting creative ideas and stimulating collaboration with industry that strengthens key technology and innovation sectors. </a:t>
            </a:r>
          </a:p>
          <a:p>
            <a:pPr marL="0" indent="0">
              <a:buNone/>
            </a:pPr>
            <a:r>
              <a:rPr lang="en-US" sz="1300" b="1">
                <a:solidFill>
                  <a:schemeClr val="accent5">
                    <a:lumMod val="50000"/>
                  </a:schemeClr>
                </a:solidFill>
                <a:ea typeface="+mn-lt"/>
                <a:cs typeface="+mn-lt"/>
              </a:rPr>
              <a:t>Assessment: </a:t>
            </a:r>
            <a:r>
              <a:rPr lang="en-US" sz="1300">
                <a:solidFill>
                  <a:schemeClr val="accent5">
                    <a:lumMod val="50000"/>
                  </a:schemeClr>
                </a:solidFill>
                <a:ea typeface="+mn-lt"/>
                <a:cs typeface="+mn-lt"/>
              </a:rPr>
              <a:t>Currently developing $18 Million + worth of projects for FY25/26 consideration in key clusters such as Human Performance, Quantum Computing, Artificial Intelligence, Blue Economy &amp; Sustainable Foods. Similar to past months, the division is intentionally maintaining flexibility in the uncommitted funds to accommodate emerging priorities. Innovation has received a full proposal from UMass Lowell in partnership with Mass General Brigham for an R&amp;D collaboration focused on Human Performance and is preparing for an external review. AI Models Challenge award selection moving forward for June Approval (see milestones below).</a:t>
            </a:r>
            <a:endParaRPr lang="en-US" sz="1300" b="1">
              <a:solidFill>
                <a:schemeClr val="accent5">
                  <a:lumMod val="50000"/>
                </a:schemeClr>
              </a:solidFill>
              <a:ea typeface="+mn-lt"/>
              <a:cs typeface="+mn-lt"/>
            </a:endParaRPr>
          </a:p>
          <a:p>
            <a:pPr marL="0" indent="0">
              <a:buNone/>
            </a:pPr>
            <a:r>
              <a:rPr lang="en-US" sz="1300" b="1">
                <a:solidFill>
                  <a:schemeClr val="accent5">
                    <a:lumMod val="50000"/>
                  </a:schemeClr>
                </a:solidFill>
                <a:ea typeface="+mn-lt"/>
                <a:cs typeface="+mn-lt"/>
              </a:rPr>
              <a:t>FY25 Budget: </a:t>
            </a:r>
            <a:r>
              <a:rPr lang="en-US" sz="1300">
                <a:solidFill>
                  <a:schemeClr val="accent5">
                    <a:lumMod val="50000"/>
                  </a:schemeClr>
                </a:solidFill>
                <a:ea typeface="+mn-lt"/>
                <a:cs typeface="+mn-lt"/>
              </a:rPr>
              <a:t>$16,675,000</a:t>
            </a:r>
            <a:endParaRPr lang="en-US" sz="1300">
              <a:solidFill>
                <a:schemeClr val="accent5">
                  <a:lumMod val="50000"/>
                </a:schemeClr>
              </a:solidFill>
              <a:cs typeface="Calibri" panose="020F0502020204030204"/>
            </a:endParaRPr>
          </a:p>
        </p:txBody>
      </p:sp>
      <p:graphicFrame>
        <p:nvGraphicFramePr>
          <p:cNvPr id="6" name="Table 5">
            <a:extLst>
              <a:ext uri="{FF2B5EF4-FFF2-40B4-BE49-F238E27FC236}">
                <a16:creationId xmlns:a16="http://schemas.microsoft.com/office/drawing/2014/main" id="{6807DAD7-73C8-0AA6-BCAD-53B13851B327}"/>
              </a:ext>
            </a:extLst>
          </p:cNvPr>
          <p:cNvGraphicFramePr>
            <a:graphicFrameLocks noGrp="1"/>
          </p:cNvGraphicFramePr>
          <p:nvPr>
            <p:extLst>
              <p:ext uri="{D42A27DB-BD31-4B8C-83A1-F6EECF244321}">
                <p14:modId xmlns:p14="http://schemas.microsoft.com/office/powerpoint/2010/main" val="3153419919"/>
              </p:ext>
            </p:extLst>
          </p:nvPr>
        </p:nvGraphicFramePr>
        <p:xfrm>
          <a:off x="462685" y="3627731"/>
          <a:ext cx="11051290" cy="3032201"/>
        </p:xfrm>
        <a:graphic>
          <a:graphicData uri="http://schemas.openxmlformats.org/drawingml/2006/table">
            <a:tbl>
              <a:tblPr/>
              <a:tblGrid>
                <a:gridCol w="2423630">
                  <a:extLst>
                    <a:ext uri="{9D8B030D-6E8A-4147-A177-3AD203B41FA5}">
                      <a16:colId xmlns:a16="http://schemas.microsoft.com/office/drawing/2014/main" val="2204456795"/>
                    </a:ext>
                  </a:extLst>
                </a:gridCol>
                <a:gridCol w="2423630">
                  <a:extLst>
                    <a:ext uri="{9D8B030D-6E8A-4147-A177-3AD203B41FA5}">
                      <a16:colId xmlns:a16="http://schemas.microsoft.com/office/drawing/2014/main" val="1581373313"/>
                    </a:ext>
                  </a:extLst>
                </a:gridCol>
                <a:gridCol w="1136439">
                  <a:extLst>
                    <a:ext uri="{9D8B030D-6E8A-4147-A177-3AD203B41FA5}">
                      <a16:colId xmlns:a16="http://schemas.microsoft.com/office/drawing/2014/main" val="3601133934"/>
                    </a:ext>
                  </a:extLst>
                </a:gridCol>
                <a:gridCol w="1403154">
                  <a:extLst>
                    <a:ext uri="{9D8B030D-6E8A-4147-A177-3AD203B41FA5}">
                      <a16:colId xmlns:a16="http://schemas.microsoft.com/office/drawing/2014/main" val="4139943249"/>
                    </a:ext>
                  </a:extLst>
                </a:gridCol>
                <a:gridCol w="3664437">
                  <a:extLst>
                    <a:ext uri="{9D8B030D-6E8A-4147-A177-3AD203B41FA5}">
                      <a16:colId xmlns:a16="http://schemas.microsoft.com/office/drawing/2014/main" val="4016363180"/>
                    </a:ext>
                  </a:extLst>
                </a:gridCol>
              </a:tblGrid>
              <a:tr h="172134">
                <a:tc>
                  <a:txBody>
                    <a:bodyPr/>
                    <a:lstStyle/>
                    <a:p>
                      <a:pPr algn="l" fontAlgn="b">
                        <a:buNone/>
                      </a:pPr>
                      <a:r>
                        <a:rPr lang="en-US" sz="1000" b="1" i="0" u="none" strike="noStrike">
                          <a:solidFill>
                            <a:srgbClr val="FFFFFF"/>
                          </a:solidFill>
                          <a:effectLst/>
                          <a:latin typeface="Calibri" panose="020F0502020204030204" pitchFamily="34" charset="0"/>
                        </a:rPr>
                        <a:t>Key Performance Metric</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Key Performance Description</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Target</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Result</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Comments</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1049797331"/>
                  </a:ext>
                </a:extLst>
              </a:tr>
              <a:tr h="1271141">
                <a:tc>
                  <a:txBody>
                    <a:bodyPr/>
                    <a:lstStyle/>
                    <a:p>
                      <a:pPr algn="l" fontAlgn="b">
                        <a:buNone/>
                      </a:pPr>
                      <a:r>
                        <a:rPr lang="en-US" sz="1000" b="0" i="0" u="none" strike="noStrike">
                          <a:solidFill>
                            <a:srgbClr val="000000"/>
                          </a:solidFill>
                          <a:effectLst/>
                          <a:latin typeface="Calibri" panose="020F0502020204030204" pitchFamily="34" charset="0"/>
                        </a:rPr>
                        <a:t>Increase Industry Participation</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Company engagement in R&amp;D/T&amp;I supported investments</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104</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361</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This number reflects companies engaged with projects through UMass Lowell MASTS, Qubic Labs, WPI, Western New England University, Boston University, and Barnstable County, UMass Amherst, UMass Boston, MITRE, LEVER and Cape Cod Fisherman Alliance (CCCFA) in FY25. </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The actual number of companies directly engaged with these companies through engagement events is closer to 950.</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2062090"/>
                  </a:ext>
                </a:extLst>
              </a:tr>
              <a:tr h="317785">
                <a:tc>
                  <a:txBody>
                    <a:bodyPr/>
                    <a:lstStyle/>
                    <a:p>
                      <a:pPr algn="l" fontAlgn="b">
                        <a:buNone/>
                      </a:pPr>
                      <a:r>
                        <a:rPr lang="en-US" sz="1000" b="0" i="0" u="none" strike="noStrike">
                          <a:solidFill>
                            <a:srgbClr val="000000"/>
                          </a:solidFill>
                          <a:effectLst/>
                          <a:latin typeface="Calibri" panose="020F0502020204030204" pitchFamily="34" charset="0"/>
                        </a:rPr>
                        <a:t>Ensure Regional Diversity</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R&amp;D/T&amp;I investments in regions outside of Boston area</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4</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14</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 </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870623"/>
                  </a:ext>
                </a:extLst>
              </a:tr>
              <a:tr h="317785">
                <a:tc>
                  <a:txBody>
                    <a:bodyPr/>
                    <a:lstStyle/>
                    <a:p>
                      <a:pPr algn="l" fontAlgn="b">
                        <a:buNone/>
                      </a:pPr>
                      <a:r>
                        <a:rPr lang="en-US" sz="1000" b="0" i="0" u="none" strike="noStrike">
                          <a:solidFill>
                            <a:srgbClr val="000000"/>
                          </a:solidFill>
                          <a:effectLst/>
                          <a:latin typeface="Calibri" panose="020F0502020204030204" pitchFamily="34" charset="0"/>
                        </a:rPr>
                        <a:t>Contribute to retention, expansion and/or creation of MA-based companies</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IP/Technology Licenses coming out of R&amp;D/T&amp;I supported investments</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12</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20</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 </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548679"/>
                  </a:ext>
                </a:extLst>
              </a:tr>
              <a:tr h="476678">
                <a:tc>
                  <a:txBody>
                    <a:bodyPr/>
                    <a:lstStyle/>
                    <a:p>
                      <a:pPr algn="l" fontAlgn="b">
                        <a:buNone/>
                      </a:pPr>
                      <a:r>
                        <a:rPr lang="en-US" sz="1000" b="0" i="0" u="none" strike="noStrike">
                          <a:solidFill>
                            <a:srgbClr val="000000"/>
                          </a:solidFill>
                          <a:effectLst/>
                          <a:latin typeface="Calibri" panose="020F0502020204030204" pitchFamily="34" charset="0"/>
                        </a:rPr>
                        <a:t>Improve conditions for diverse job growth, improving competitive advantage for MA-based companies</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Diverse individuals receiving training in specialized skills at R&amp;D/T&amp;I supported investments</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70</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132</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At least 30% of students and faculty offering services are female. Other numbers are estimates based on reporting of those enrolled.</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680435"/>
                  </a:ext>
                </a:extLst>
              </a:tr>
              <a:tr h="476678">
                <a:tc>
                  <a:txBody>
                    <a:bodyPr/>
                    <a:lstStyle/>
                    <a:p>
                      <a:pPr algn="l" fontAlgn="b">
                        <a:buNone/>
                      </a:pPr>
                      <a:r>
                        <a:rPr lang="en-US" sz="1000" b="0" i="0" u="none" strike="noStrike">
                          <a:solidFill>
                            <a:srgbClr val="000000"/>
                          </a:solidFill>
                          <a:effectLst/>
                          <a:latin typeface="Calibri" panose="020F0502020204030204" pitchFamily="34" charset="0"/>
                        </a:rPr>
                        <a:t>Attract additional investment further leveraging R&amp;D/T&amp;I Investments</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Leveraged dollars above statutory requirements</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$10M</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                           39,497,320 </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Leveraged amount large amounts from the following grantees - WPI - AVMI ($17.5) UMass Lowell MASTS ($12M) BU RASTIC ($345,000)UMass Amherst/EMA ($1M) Northeastern Open 6G ($7M)</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4504051"/>
                  </a:ext>
                </a:extLst>
              </a:tr>
            </a:tbl>
          </a:graphicData>
        </a:graphic>
      </p:graphicFrame>
    </p:spTree>
    <p:extLst>
      <p:ext uri="{BB962C8B-B14F-4D97-AF65-F5344CB8AC3E}">
        <p14:creationId xmlns:p14="http://schemas.microsoft.com/office/powerpoint/2010/main" val="2512086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MA Tech Hubs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17843"/>
            <a:ext cx="11523923" cy="5347425"/>
          </a:xfrm>
        </p:spPr>
        <p:txBody>
          <a:bodyPr vert="horz" lIns="0" tIns="0" rIns="0" bIns="0" rtlCol="0" anchor="t">
            <a:noAutofit/>
          </a:bodyPr>
          <a:lstStyle/>
          <a:p>
            <a:pPr marL="0" indent="0">
              <a:buNone/>
            </a:pPr>
            <a:r>
              <a:rPr lang="en-US" sz="1300" b="1">
                <a:solidFill>
                  <a:schemeClr val="accent5">
                    <a:lumMod val="50000"/>
                  </a:schemeClr>
                </a:solidFill>
                <a:ea typeface="+mn-lt"/>
                <a:cs typeface="+mn-lt"/>
              </a:rPr>
              <a:t>Description:  </a:t>
            </a:r>
            <a:r>
              <a:rPr lang="en-US" sz="1300">
                <a:solidFill>
                  <a:schemeClr val="accent5">
                    <a:lumMod val="50000"/>
                  </a:schemeClr>
                </a:solidFill>
                <a:ea typeface="+mn-lt"/>
                <a:cs typeface="+mn-lt"/>
              </a:rPr>
              <a:t>This program will provide grants or other financial assistance for infrastructure support for industry-led consortia focused on advancing the commonwealth’s global leadership and growing jobs in key emerging technology sectors, including, but not limited to, quantum information sciences and technology, </a:t>
            </a:r>
            <a:r>
              <a:rPr lang="en-US" sz="1300" err="1">
                <a:solidFill>
                  <a:schemeClr val="accent5">
                    <a:lumMod val="50000"/>
                  </a:schemeClr>
                </a:solidFill>
                <a:ea typeface="+mn-lt"/>
                <a:cs typeface="+mn-lt"/>
              </a:rPr>
              <a:t>bioindustrial</a:t>
            </a:r>
            <a:r>
              <a:rPr lang="en-US" sz="1300">
                <a:solidFill>
                  <a:schemeClr val="accent5">
                    <a:lumMod val="50000"/>
                  </a:schemeClr>
                </a:solidFill>
                <a:ea typeface="+mn-lt"/>
                <a:cs typeface="+mn-lt"/>
              </a:rPr>
              <a:t> manufacturing and non-therapeutic biomanufacturing. The grants shall support the development, demonstration, deployment and commercialization of technology in key emerging technology sectors and shall be expended for infrastructure that support training, company incubation and acceleration, technology testing and evaluation and other commercial and economic development needs. Additionally, $40,000,000 has been identified for a quantum innovation hub to be located in the Pioneer Valley.</a:t>
            </a:r>
          </a:p>
          <a:p>
            <a:pPr marL="0" indent="0">
              <a:buNone/>
            </a:pPr>
            <a:r>
              <a:rPr lang="en-US" sz="1300" b="1">
                <a:solidFill>
                  <a:schemeClr val="accent5">
                    <a:lumMod val="50000"/>
                  </a:schemeClr>
                </a:solidFill>
                <a:ea typeface="+mn-lt"/>
                <a:cs typeface="+mn-lt"/>
              </a:rPr>
              <a:t>Assessment: </a:t>
            </a:r>
            <a:r>
              <a:rPr lang="en-US" sz="1300">
                <a:solidFill>
                  <a:schemeClr val="accent5">
                    <a:lumMod val="50000"/>
                  </a:schemeClr>
                </a:solidFill>
                <a:ea typeface="+mn-lt"/>
                <a:cs typeface="+mn-lt"/>
              </a:rPr>
              <a:t>The Innovation Institute developed and launched the MA Tech Hub solicitation on February 18, 2025. Applications were due on April 14, 2025.  38 proposals were received across 3 program tracks (13 transformation, 19 strategy development, 6 designation-only). A comprehensive review process was conducted with internal </a:t>
            </a:r>
            <a:r>
              <a:rPr lang="en-US" sz="1300" err="1">
                <a:solidFill>
                  <a:schemeClr val="accent5">
                    <a:lumMod val="50000"/>
                  </a:schemeClr>
                </a:solidFill>
                <a:ea typeface="+mn-lt"/>
                <a:cs typeface="+mn-lt"/>
              </a:rPr>
              <a:t>MassTech</a:t>
            </a:r>
            <a:r>
              <a:rPr lang="en-US" sz="1300">
                <a:solidFill>
                  <a:schemeClr val="accent5">
                    <a:lumMod val="50000"/>
                  </a:schemeClr>
                </a:solidFill>
                <a:ea typeface="+mn-lt"/>
                <a:cs typeface="+mn-lt"/>
              </a:rPr>
              <a:t> staff and external subject matter experts.  By the end of Q4 the review process was complete and 14 applications were recommended for awards which were approved at </a:t>
            </a:r>
            <a:r>
              <a:rPr lang="en-US" sz="1300" err="1">
                <a:solidFill>
                  <a:schemeClr val="accent5">
                    <a:lumMod val="50000"/>
                  </a:schemeClr>
                </a:solidFill>
                <a:ea typeface="+mn-lt"/>
                <a:cs typeface="+mn-lt"/>
              </a:rPr>
              <a:t>MassTech's</a:t>
            </a:r>
            <a:r>
              <a:rPr lang="en-US" sz="1300">
                <a:solidFill>
                  <a:schemeClr val="accent5">
                    <a:lumMod val="50000"/>
                  </a:schemeClr>
                </a:solidFill>
                <a:ea typeface="+mn-lt"/>
                <a:cs typeface="+mn-lt"/>
              </a:rPr>
              <a:t> July Board meeting 3 Transformation awards: Berkshire Innovation Center, New Bedford Ocean Cluster, Worcester Polytechnic Institute; 6 Strategy Development awards: Endicott College, </a:t>
            </a:r>
            <a:r>
              <a:rPr lang="en-US" sz="1300" err="1">
                <a:solidFill>
                  <a:schemeClr val="accent5">
                    <a:lumMod val="50000"/>
                  </a:schemeClr>
                </a:solidFill>
                <a:ea typeface="+mn-lt"/>
                <a:cs typeface="+mn-lt"/>
              </a:rPr>
              <a:t>InnoVenture</a:t>
            </a:r>
            <a:r>
              <a:rPr lang="en-US" sz="1300">
                <a:solidFill>
                  <a:schemeClr val="accent5">
                    <a:lumMod val="50000"/>
                  </a:schemeClr>
                </a:solidFill>
                <a:ea typeface="+mn-lt"/>
                <a:cs typeface="+mn-lt"/>
              </a:rPr>
              <a:t> Labs, Merrimack College, Old Colony Planning Commission, Western MA EDC, UMass Lowell; 5 Designation-Only awards: Middlesex 3 Coalition, Western MA EDC, </a:t>
            </a:r>
            <a:r>
              <a:rPr lang="en-US" sz="1300" err="1">
                <a:solidFill>
                  <a:schemeClr val="accent5">
                    <a:lumMod val="50000"/>
                  </a:schemeClr>
                </a:solidFill>
                <a:ea typeface="+mn-lt"/>
                <a:cs typeface="+mn-lt"/>
              </a:rPr>
              <a:t>MassRobotics</a:t>
            </a:r>
            <a:r>
              <a:rPr lang="en-US" sz="1300">
                <a:solidFill>
                  <a:schemeClr val="accent5">
                    <a:lumMod val="50000"/>
                  </a:schemeClr>
                </a:solidFill>
                <a:ea typeface="+mn-lt"/>
                <a:cs typeface="+mn-lt"/>
              </a:rPr>
              <a:t>, </a:t>
            </a:r>
            <a:r>
              <a:rPr lang="en-US" sz="1300" err="1">
                <a:solidFill>
                  <a:schemeClr val="accent5">
                    <a:lumMod val="50000"/>
                  </a:schemeClr>
                </a:solidFill>
                <a:ea typeface="+mn-lt"/>
                <a:cs typeface="+mn-lt"/>
              </a:rPr>
              <a:t>Qubic</a:t>
            </a:r>
            <a:r>
              <a:rPr lang="en-US" sz="1300">
                <a:solidFill>
                  <a:schemeClr val="accent5">
                    <a:lumMod val="50000"/>
                  </a:schemeClr>
                </a:solidFill>
                <a:ea typeface="+mn-lt"/>
                <a:cs typeface="+mn-lt"/>
              </a:rPr>
              <a:t> Labs. Conversations to develop the Quantum Innovation Hub are ongoing.</a:t>
            </a:r>
          </a:p>
          <a:p>
            <a:pPr marL="0" indent="0">
              <a:buNone/>
            </a:pPr>
            <a:r>
              <a:rPr lang="en-US" sz="1300" b="1">
                <a:solidFill>
                  <a:schemeClr val="accent5">
                    <a:lumMod val="50000"/>
                  </a:schemeClr>
                </a:solidFill>
                <a:ea typeface="+mn-lt"/>
                <a:cs typeface="+mn-lt"/>
              </a:rPr>
              <a:t>FY25 Budget:  </a:t>
            </a:r>
            <a:r>
              <a:rPr lang="en-US" sz="1300">
                <a:solidFill>
                  <a:schemeClr val="accent5">
                    <a:lumMod val="50000"/>
                  </a:schemeClr>
                </a:solidFill>
                <a:ea typeface="+mn-lt"/>
                <a:cs typeface="+mn-lt"/>
              </a:rPr>
              <a:t>$4,000,000</a:t>
            </a:r>
          </a:p>
          <a:p>
            <a:pPr marL="0" indent="0">
              <a:buNone/>
            </a:pPr>
            <a:endParaRPr lang="en-US" sz="1400">
              <a:solidFill>
                <a:schemeClr val="accent5">
                  <a:lumMod val="50000"/>
                </a:schemeClr>
              </a:solidFill>
              <a:ea typeface="+mn-lt"/>
              <a:cs typeface="+mn-lt"/>
            </a:endParaRPr>
          </a:p>
        </p:txBody>
      </p:sp>
      <p:graphicFrame>
        <p:nvGraphicFramePr>
          <p:cNvPr id="5" name="Table 4">
            <a:extLst>
              <a:ext uri="{FF2B5EF4-FFF2-40B4-BE49-F238E27FC236}">
                <a16:creationId xmlns:a16="http://schemas.microsoft.com/office/drawing/2014/main" id="{F2A13D78-6B5C-B985-E056-95EE1BDB92BC}"/>
              </a:ext>
            </a:extLst>
          </p:cNvPr>
          <p:cNvGraphicFramePr>
            <a:graphicFrameLocks noGrp="1"/>
          </p:cNvGraphicFramePr>
          <p:nvPr>
            <p:extLst>
              <p:ext uri="{D42A27DB-BD31-4B8C-83A1-F6EECF244321}">
                <p14:modId xmlns:p14="http://schemas.microsoft.com/office/powerpoint/2010/main" val="2281355857"/>
              </p:ext>
            </p:extLst>
          </p:nvPr>
        </p:nvGraphicFramePr>
        <p:xfrm>
          <a:off x="462685" y="3694891"/>
          <a:ext cx="11366761" cy="3076000"/>
        </p:xfrm>
        <a:graphic>
          <a:graphicData uri="http://schemas.openxmlformats.org/drawingml/2006/table">
            <a:tbl>
              <a:tblPr/>
              <a:tblGrid>
                <a:gridCol w="2492815">
                  <a:extLst>
                    <a:ext uri="{9D8B030D-6E8A-4147-A177-3AD203B41FA5}">
                      <a16:colId xmlns:a16="http://schemas.microsoft.com/office/drawing/2014/main" val="2521756753"/>
                    </a:ext>
                  </a:extLst>
                </a:gridCol>
                <a:gridCol w="3124807">
                  <a:extLst>
                    <a:ext uri="{9D8B030D-6E8A-4147-A177-3AD203B41FA5}">
                      <a16:colId xmlns:a16="http://schemas.microsoft.com/office/drawing/2014/main" val="4041643239"/>
                    </a:ext>
                  </a:extLst>
                </a:gridCol>
                <a:gridCol w="1033272">
                  <a:extLst>
                    <a:ext uri="{9D8B030D-6E8A-4147-A177-3AD203B41FA5}">
                      <a16:colId xmlns:a16="http://schemas.microsoft.com/office/drawing/2014/main" val="3663303314"/>
                    </a:ext>
                  </a:extLst>
                </a:gridCol>
                <a:gridCol w="946824">
                  <a:extLst>
                    <a:ext uri="{9D8B030D-6E8A-4147-A177-3AD203B41FA5}">
                      <a16:colId xmlns:a16="http://schemas.microsoft.com/office/drawing/2014/main" val="976780113"/>
                    </a:ext>
                  </a:extLst>
                </a:gridCol>
                <a:gridCol w="3769043">
                  <a:extLst>
                    <a:ext uri="{9D8B030D-6E8A-4147-A177-3AD203B41FA5}">
                      <a16:colId xmlns:a16="http://schemas.microsoft.com/office/drawing/2014/main" val="1620058734"/>
                    </a:ext>
                  </a:extLst>
                </a:gridCol>
              </a:tblGrid>
              <a:tr h="158083">
                <a:tc>
                  <a:txBody>
                    <a:bodyPr/>
                    <a:lstStyle/>
                    <a:p>
                      <a:pPr algn="l" fontAlgn="b">
                        <a:buNone/>
                      </a:pPr>
                      <a:r>
                        <a:rPr lang="en-US" sz="1000" b="1" i="0" u="none" strike="noStrike">
                          <a:solidFill>
                            <a:srgbClr val="FFFFFF"/>
                          </a:solidFill>
                          <a:effectLst/>
                          <a:latin typeface="Calibri" panose="020F0502020204030204" pitchFamily="34" charset="0"/>
                        </a:rPr>
                        <a:t>Key Performance Metric</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Key Performance Description</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Target</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Result</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Comments</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783945053"/>
                  </a:ext>
                </a:extLst>
              </a:tr>
              <a:tr h="1120424">
                <a:tc>
                  <a:txBody>
                    <a:bodyPr/>
                    <a:lstStyle/>
                    <a:p>
                      <a:pPr algn="l" fontAlgn="b">
                        <a:buNone/>
                      </a:pPr>
                      <a:r>
                        <a:rPr lang="en-US" sz="1000" b="0" i="0" u="none" strike="noStrike">
                          <a:solidFill>
                            <a:srgbClr val="000000"/>
                          </a:solidFill>
                          <a:effectLst/>
                          <a:latin typeface="Calibri" panose="020F0502020204030204" pitchFamily="34" charset="0"/>
                        </a:rPr>
                        <a:t>Release a solicitation and facilitate funding a minimum of 7 awards.</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Identify and support pipeline of industry led consortia in key tech sectors in regions around the state positioned to scale growth. Awards will be made in two areas: Strategy support for regions to develop or refine their strategic plans for innovation-driven economic growth; and Transformational support for regions ready to execute projects to enhance innovation ecosystems.</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2 Transformational Awards and 5 Strategy Awards</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3 transformation and 6 strategy development</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The program reviewed 38 applications (13 transformation, 19 strategy development, and 6 designation-only). 3 applicants will receive transformation grants and 6 will receive strategy development grants.  </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976074"/>
                  </a:ext>
                </a:extLst>
              </a:tr>
              <a:tr h="896112">
                <a:tc>
                  <a:txBody>
                    <a:bodyPr/>
                    <a:lstStyle/>
                    <a:p>
                      <a:pPr algn="l" fontAlgn="b">
                        <a:buNone/>
                      </a:pPr>
                      <a:r>
                        <a:rPr lang="en-US" sz="1000" b="0" i="0" u="none" strike="noStrike">
                          <a:solidFill>
                            <a:srgbClr val="000000"/>
                          </a:solidFill>
                          <a:effectLst/>
                          <a:latin typeface="Calibri" panose="020F0502020204030204" pitchFamily="34" charset="0"/>
                        </a:rPr>
                        <a:t>Strengthen the regional innovation ecosystem through the development of a peer TechHub Network</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MassTech will designate regions as ‘Tech Hubs’ to recognize their innovation capacity through unique assets, partnerships, and industry focus. At least three designations will be made in FY25, initiating a TechHub Network for collaboration, resource sharing, and best practice exchange to advance Massachusetts as a global innovation leader.</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3</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14</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In total there are 14 MA TechHub designations to be awarded between the 3 transformation grant recipients, 6 strategy development recipients, and 5 designation-only recipients. Leadership teams from each of the 14 MA TechHubs will participate as members of the MA TechHub network.  The first convening of the network will likely take place in FY26 Q1 or early Q2.</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392446"/>
                  </a:ext>
                </a:extLst>
              </a:tr>
              <a:tr h="875534">
                <a:tc>
                  <a:txBody>
                    <a:bodyPr/>
                    <a:lstStyle/>
                    <a:p>
                      <a:pPr algn="l" fontAlgn="b">
                        <a:buNone/>
                      </a:pPr>
                      <a:r>
                        <a:rPr lang="en-US" sz="1000" b="0" i="0" u="none" strike="noStrike">
                          <a:solidFill>
                            <a:srgbClr val="000000"/>
                          </a:solidFill>
                          <a:effectLst/>
                          <a:latin typeface="Calibri" panose="020F0502020204030204" pitchFamily="34" charset="0"/>
                        </a:rPr>
                        <a:t>Engage quantum supply chain and academic stakeholders in support of advancing quantum Tech Hub and make initial investments in the quantum supply chain in the Pioneer Valley accelerator.</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Ongoing stakeholder led program development and initiate facility design for accelerator.</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20</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100</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Engagement with 23 member Pioneer Valley Quantum Innovation Hub Quantum Supply Chain Accelerator; IBM Quantum event focused on Quantum in Healthcare/Life Sciences - 30 attendees; Taiwan Delegation event - 15 participants; Quantum Announcement Event related to MGHPCC/QuEra Neutral Atom Computer Award - 40+ participants.</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896493"/>
                  </a:ext>
                </a:extLst>
              </a:tr>
            </a:tbl>
          </a:graphicData>
        </a:graphic>
      </p:graphicFrame>
    </p:spTree>
    <p:extLst>
      <p:ext uri="{BB962C8B-B14F-4D97-AF65-F5344CB8AC3E}">
        <p14:creationId xmlns:p14="http://schemas.microsoft.com/office/powerpoint/2010/main" val="340881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Robotics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28520"/>
            <a:ext cx="11051291" cy="5125577"/>
          </a:xfrm>
        </p:spPr>
        <p:txBody>
          <a:bodyPr vert="horz" lIns="0" tIns="0" rIns="0" bIns="0" rtlCol="0" anchor="t">
            <a:noAutofit/>
          </a:bodyPr>
          <a:lstStyle/>
          <a:p>
            <a:pPr marL="0" indent="0">
              <a:buNone/>
            </a:pPr>
            <a:r>
              <a:rPr lang="en-US" sz="1300" b="1">
                <a:solidFill>
                  <a:schemeClr val="accent5">
                    <a:lumMod val="50000"/>
                  </a:schemeClr>
                </a:solidFill>
                <a:ea typeface="+mn-lt"/>
                <a:cs typeface="+mn-lt"/>
              </a:rPr>
              <a:t>Description: </a:t>
            </a:r>
            <a:r>
              <a:rPr lang="en-US" sz="1300">
                <a:solidFill>
                  <a:schemeClr val="accent5">
                    <a:lumMod val="50000"/>
                  </a:schemeClr>
                </a:solidFill>
                <a:ea typeface="+mn-lt"/>
                <a:cs typeface="+mn-lt"/>
              </a:rPr>
              <a:t>The Massachusetts Technology Collaborative (MassTech) Innovation Institute’s Robotics Department will provide grants or other financial assistance to support research and development of robotics technology including, but not limited to, robotics incubation, testing, training, workforce development, research and development and commercialization activities; provided, that grants may be made to nonprofit entities, public or private universities or private business entities. Funding from the MassLeads Acts will help MassTech build on momentum from the Robotics ARPA priorities described below.</a:t>
            </a:r>
          </a:p>
          <a:p>
            <a:pPr marL="0" indent="0">
              <a:buNone/>
            </a:pPr>
            <a:r>
              <a:rPr lang="en-US" sz="1300" b="1">
                <a:solidFill>
                  <a:schemeClr val="accent5">
                    <a:lumMod val="50000"/>
                  </a:schemeClr>
                </a:solidFill>
                <a:ea typeface="+mn-lt"/>
                <a:cs typeface="+mn-lt"/>
              </a:rPr>
              <a:t>Assessment:  </a:t>
            </a:r>
            <a:r>
              <a:rPr lang="en-US" sz="1300">
                <a:solidFill>
                  <a:schemeClr val="accent5">
                    <a:lumMod val="50000"/>
                  </a:schemeClr>
                </a:solidFill>
                <a:ea typeface="+mn-lt"/>
                <a:cs typeface="+mn-lt"/>
              </a:rPr>
              <a:t>In Q4, the Innovation Institute's Robotics Department engaged in planning toward a Massachusetts Robotics brand campaign, titled "The State of Robotics." This campaign may include a website, social media presence, and events and is intended to launch by end of 2025.It's Robotic Technician Training Program continued its work and has trained 10 students, thus far. The department reviewed and selected a grantee for the Regional Robotics NOFO through both an internal and external review process, and the requisite grant memo has been submitted to EOED. A Notice of Funding Opportunity for a Robotic Digital Twin Initiative was submitted to EOED at the beginning Q4. </a:t>
            </a:r>
          </a:p>
          <a:p>
            <a:pPr marL="0" indent="0">
              <a:buNone/>
            </a:pPr>
            <a:r>
              <a:rPr lang="en-US" sz="1300" b="1">
                <a:solidFill>
                  <a:schemeClr val="accent5">
                    <a:lumMod val="50000"/>
                  </a:schemeClr>
                </a:solidFill>
                <a:ea typeface="+mn-lt"/>
                <a:cs typeface="+mn-lt"/>
              </a:rPr>
              <a:t>FY25 Budget: </a:t>
            </a:r>
            <a:r>
              <a:rPr lang="en-US" sz="1300">
                <a:solidFill>
                  <a:schemeClr val="accent5">
                    <a:lumMod val="50000"/>
                  </a:schemeClr>
                </a:solidFill>
                <a:ea typeface="+mn-lt"/>
                <a:cs typeface="+mn-lt"/>
              </a:rPr>
              <a:t>$2,275,000</a:t>
            </a:r>
            <a:endParaRPr lang="en-US" sz="1300">
              <a:solidFill>
                <a:schemeClr val="accent5">
                  <a:lumMod val="50000"/>
                </a:schemeClr>
              </a:solidFill>
              <a:cs typeface="Calibri" panose="020F0502020204030204"/>
            </a:endParaRPr>
          </a:p>
        </p:txBody>
      </p:sp>
      <p:graphicFrame>
        <p:nvGraphicFramePr>
          <p:cNvPr id="6" name="Table 5">
            <a:extLst>
              <a:ext uri="{FF2B5EF4-FFF2-40B4-BE49-F238E27FC236}">
                <a16:creationId xmlns:a16="http://schemas.microsoft.com/office/drawing/2014/main" id="{69CA326D-6F7E-70A6-AA7F-6541D7D13767}"/>
              </a:ext>
            </a:extLst>
          </p:cNvPr>
          <p:cNvGraphicFramePr>
            <a:graphicFrameLocks noGrp="1"/>
          </p:cNvGraphicFramePr>
          <p:nvPr>
            <p:extLst>
              <p:ext uri="{D42A27DB-BD31-4B8C-83A1-F6EECF244321}">
                <p14:modId xmlns:p14="http://schemas.microsoft.com/office/powerpoint/2010/main" val="1240835978"/>
              </p:ext>
            </p:extLst>
          </p:nvPr>
        </p:nvGraphicFramePr>
        <p:xfrm>
          <a:off x="462685" y="3318788"/>
          <a:ext cx="11145383" cy="3314609"/>
        </p:xfrm>
        <a:graphic>
          <a:graphicData uri="http://schemas.openxmlformats.org/drawingml/2006/table">
            <a:tbl>
              <a:tblPr/>
              <a:tblGrid>
                <a:gridCol w="2562302">
                  <a:extLst>
                    <a:ext uri="{9D8B030D-6E8A-4147-A177-3AD203B41FA5}">
                      <a16:colId xmlns:a16="http://schemas.microsoft.com/office/drawing/2014/main" val="1354374488"/>
                    </a:ext>
                  </a:extLst>
                </a:gridCol>
                <a:gridCol w="3206033">
                  <a:extLst>
                    <a:ext uri="{9D8B030D-6E8A-4147-A177-3AD203B41FA5}">
                      <a16:colId xmlns:a16="http://schemas.microsoft.com/office/drawing/2014/main" val="1166029882"/>
                    </a:ext>
                  </a:extLst>
                </a:gridCol>
                <a:gridCol w="643731">
                  <a:extLst>
                    <a:ext uri="{9D8B030D-6E8A-4147-A177-3AD203B41FA5}">
                      <a16:colId xmlns:a16="http://schemas.microsoft.com/office/drawing/2014/main" val="2558463430"/>
                    </a:ext>
                  </a:extLst>
                </a:gridCol>
                <a:gridCol w="744709">
                  <a:extLst>
                    <a:ext uri="{9D8B030D-6E8A-4147-A177-3AD203B41FA5}">
                      <a16:colId xmlns:a16="http://schemas.microsoft.com/office/drawing/2014/main" val="1648297387"/>
                    </a:ext>
                  </a:extLst>
                </a:gridCol>
                <a:gridCol w="3988608">
                  <a:extLst>
                    <a:ext uri="{9D8B030D-6E8A-4147-A177-3AD203B41FA5}">
                      <a16:colId xmlns:a16="http://schemas.microsoft.com/office/drawing/2014/main" val="3977754323"/>
                    </a:ext>
                  </a:extLst>
                </a:gridCol>
              </a:tblGrid>
              <a:tr h="185780">
                <a:tc>
                  <a:txBody>
                    <a:bodyPr/>
                    <a:lstStyle/>
                    <a:p>
                      <a:pPr algn="l" fontAlgn="b">
                        <a:buNone/>
                      </a:pPr>
                      <a:r>
                        <a:rPr lang="en-US" sz="1100" b="1" i="0" u="none" strike="noStrike">
                          <a:solidFill>
                            <a:srgbClr val="FFFFFF"/>
                          </a:solidFill>
                          <a:effectLst/>
                          <a:latin typeface="Calibri" panose="020F0502020204030204" pitchFamily="34" charset="0"/>
                        </a:rPr>
                        <a:t>Key Performance Metric</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Key Performance Description</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Target</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Result</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Comments</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163175477"/>
                  </a:ext>
                </a:extLst>
              </a:tr>
              <a:tr h="1413941">
                <a:tc>
                  <a:txBody>
                    <a:bodyPr/>
                    <a:lstStyle/>
                    <a:p>
                      <a:pPr algn="l" fontAlgn="b">
                        <a:buNone/>
                      </a:pPr>
                      <a:r>
                        <a:rPr lang="en-US" sz="1000" b="0" i="0" u="none" strike="noStrike">
                          <a:solidFill>
                            <a:srgbClr val="000000"/>
                          </a:solidFill>
                          <a:effectLst/>
                          <a:latin typeface="Calibri" panose="020F0502020204030204" pitchFamily="34" charset="0"/>
                        </a:rPr>
                        <a:t>Foster the robotics ecosystem in Massachusetts and facilitate relationships and collaboration between industry, academia, and government.</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Host and attend events and engagements to support the robotics ecosystem. Host events, attend and speak at relevant external events, and conduct site visits among robotics companies and workforce training providers. Events and engagements could include workshops on verticals, ecosystem, Robotics Industry Steering Committee meetings, knowledge sharing on specific technologies or other robotics topics. Measured in number of events.</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5</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25</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14 conferences (8 attended by Robotics staff and 6 where the Robotics team staffed a booth), 4 Robotics Industry Steering Committee (RISC) meetings, several working group meetings, 5 events sponsored and 2 co-hosted events</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471993"/>
                  </a:ext>
                </a:extLst>
              </a:tr>
              <a:tr h="685955">
                <a:tc>
                  <a:txBody>
                    <a:bodyPr/>
                    <a:lstStyle/>
                    <a:p>
                      <a:pPr algn="l" fontAlgn="b">
                        <a:buNone/>
                      </a:pPr>
                      <a:r>
                        <a:rPr lang="en-US" sz="1000" b="0" i="0" u="none" strike="noStrike">
                          <a:solidFill>
                            <a:srgbClr val="000000"/>
                          </a:solidFill>
                          <a:effectLst/>
                          <a:latin typeface="Calibri" panose="020F0502020204030204" pitchFamily="34" charset="0"/>
                        </a:rPr>
                        <a:t>Showcasing the Massachusetts robotics ecosystem by bringing industry, government and students together at RoboBoston, RoboticsInvest and other such events.</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Spur economic growth within companies and interest in robotics career opportunities for students, and fostering entrepreneurship, increasing previous years' impact. Measurement in total attendees.</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500</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7645</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RoboBoston (sponsored for $30,000) with 7000 attendees. RoboInvest (sponsored for $23,367) 400 attendees. Physical AI panel 30 (MassTech Hosted).  Women in Robotics Gala 200 (Sponsored for $6600)</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426524"/>
                  </a:ext>
                </a:extLst>
              </a:tr>
              <a:tr h="1028933">
                <a:tc>
                  <a:txBody>
                    <a:bodyPr/>
                    <a:lstStyle/>
                    <a:p>
                      <a:pPr algn="l" fontAlgn="b">
                        <a:buNone/>
                      </a:pPr>
                      <a:r>
                        <a:rPr lang="en-US" sz="1000" b="0" i="0" u="none" strike="noStrike">
                          <a:solidFill>
                            <a:srgbClr val="000000"/>
                          </a:solidFill>
                          <a:effectLst/>
                          <a:latin typeface="Calibri" panose="020F0502020204030204" pitchFamily="34" charset="0"/>
                        </a:rPr>
                        <a:t>Inclusive geographic engagement of the state's robotics ecosystem.</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Consideration of Robotics Department activities across different regions of the state.  Number of sponsorships and awards to organizations outside of Boston. Should be reported annually.</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2</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10</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Regional involvement in Somerville, Pittsfield, Amherst, New Bedford, Lowell, Hudson, Newton, Billerica, Needham, and Waltham and includes </a:t>
                      </a:r>
                      <a:r>
                        <a:rPr lang="en-US" sz="1000" b="0" i="0" u="none" strike="noStrike" err="1">
                          <a:solidFill>
                            <a:srgbClr val="000000"/>
                          </a:solidFill>
                          <a:effectLst/>
                          <a:latin typeface="Calibri" panose="020F0502020204030204" pitchFamily="34" charset="0"/>
                        </a:rPr>
                        <a:t>Massrobotics</a:t>
                      </a:r>
                      <a:r>
                        <a:rPr lang="en-US" sz="1000" b="0" i="0" u="none" strike="noStrike">
                          <a:solidFill>
                            <a:srgbClr val="000000"/>
                          </a:solidFill>
                          <a:effectLst/>
                          <a:latin typeface="Calibri" panose="020F0502020204030204" pitchFamily="34" charset="0"/>
                        </a:rPr>
                        <a:t> Accelerator, Robotics Brand Campaign,  the Jumpstart program that extended to Lowell, the Robotics Technician Fellowship with NBRR in New Bedford and the </a:t>
                      </a:r>
                      <a:r>
                        <a:rPr lang="en-US" sz="1000" b="0" i="0" u="none" strike="noStrike" err="1">
                          <a:solidFill>
                            <a:srgbClr val="000000"/>
                          </a:solidFill>
                          <a:effectLst/>
                          <a:latin typeface="Calibri" panose="020F0502020204030204" pitchFamily="34" charset="0"/>
                        </a:rPr>
                        <a:t>WeRobot</a:t>
                      </a:r>
                      <a:r>
                        <a:rPr lang="en-US" sz="1000" b="0" i="0" u="none" strike="noStrike">
                          <a:solidFill>
                            <a:srgbClr val="000000"/>
                          </a:solidFill>
                          <a:effectLst/>
                          <a:latin typeface="Calibri" panose="020F0502020204030204" pitchFamily="34" charset="0"/>
                        </a:rPr>
                        <a:t> sponsorship to 1Berkshire.</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716623"/>
                  </a:ext>
                </a:extLst>
              </a:tr>
            </a:tbl>
          </a:graphicData>
        </a:graphic>
      </p:graphicFrame>
    </p:spTree>
    <p:extLst>
      <p:ext uri="{BB962C8B-B14F-4D97-AF65-F5344CB8AC3E}">
        <p14:creationId xmlns:p14="http://schemas.microsoft.com/office/powerpoint/2010/main" val="250885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13CE9-2B3C-070F-CF43-444FEF7C3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2A6D3-7245-1BC0-3928-CD552AD9838D}"/>
              </a:ext>
            </a:extLst>
          </p:cNvPr>
          <p:cNvSpPr>
            <a:spLocks noGrp="1"/>
          </p:cNvSpPr>
          <p:nvPr>
            <p:ph type="title"/>
          </p:nvPr>
        </p:nvSpPr>
        <p:spPr/>
        <p:txBody>
          <a:bodyPr/>
          <a:lstStyle/>
          <a:p>
            <a:r>
              <a:rPr lang="en-US">
                <a:solidFill>
                  <a:schemeClr val="accent5">
                    <a:lumMod val="50000"/>
                  </a:schemeClr>
                </a:solidFill>
              </a:rPr>
              <a:t>Applied AI Fund</a:t>
            </a:r>
          </a:p>
        </p:txBody>
      </p:sp>
      <p:sp>
        <p:nvSpPr>
          <p:cNvPr id="4" name="Content Placeholder 2">
            <a:extLst>
              <a:ext uri="{FF2B5EF4-FFF2-40B4-BE49-F238E27FC236}">
                <a16:creationId xmlns:a16="http://schemas.microsoft.com/office/drawing/2014/main" id="{427BEF9B-8DCE-B0D5-F192-EF85422D53D9}"/>
              </a:ext>
            </a:extLst>
          </p:cNvPr>
          <p:cNvSpPr>
            <a:spLocks noGrp="1"/>
          </p:cNvSpPr>
          <p:nvPr>
            <p:ph sz="quarter" idx="13"/>
          </p:nvPr>
        </p:nvSpPr>
        <p:spPr>
          <a:xfrm>
            <a:off x="462685" y="1228520"/>
            <a:ext cx="11051291" cy="5125577"/>
          </a:xfrm>
        </p:spPr>
        <p:txBody>
          <a:bodyPr vert="horz" lIns="0" tIns="0" rIns="0" bIns="0" rtlCol="0" anchor="t">
            <a:noAutofit/>
          </a:bodyPr>
          <a:lstStyle/>
          <a:p>
            <a:pPr marL="0" indent="0">
              <a:buNone/>
            </a:pPr>
            <a:r>
              <a:rPr lang="en-US" sz="1300" b="1">
                <a:solidFill>
                  <a:schemeClr val="accent5">
                    <a:lumMod val="50000"/>
                  </a:schemeClr>
                </a:solidFill>
                <a:ea typeface="+mn-lt"/>
                <a:cs typeface="+mn-lt"/>
              </a:rPr>
              <a:t>Description: </a:t>
            </a:r>
            <a:r>
              <a:rPr lang="en-US" sz="1300">
                <a:solidFill>
                  <a:schemeClr val="accent5">
                    <a:lumMod val="50000"/>
                  </a:schemeClr>
                </a:solidFill>
                <a:ea typeface="+mn-lt"/>
                <a:cs typeface="+mn-lt"/>
              </a:rPr>
              <a:t>The Applied AI Fund will support the establishment of a MA AI Hub that supports the adoption and application of artificial intelligence capabilities to public policy problems and to leverage emerging AI technologies to advance the commonwealth’s lead in technology sectors including, but not limited to, life sciences, healthcare and hospitals, financial services, advanced manufacturing, robotics and education. Grants from the Applied AI Fund shall support capital expenses related to activities that leverage emerging AI technologies and AI research collaboration between MA based academic institutions and industry  to advance the commonwealth’s lead in technology sectors including, but not limited to, life sciences, healthcare and hospitals, financial services, advanced manufacturing, robotics and education; provided further, that funds shall be used to support the incubation of AI firms, advance the adoption of AI technologies and support AI software and hardware technology development and commercialization activities.</a:t>
            </a:r>
          </a:p>
          <a:p>
            <a:pPr marL="0" indent="0">
              <a:buNone/>
            </a:pPr>
            <a:r>
              <a:rPr lang="en-US" sz="1300" b="1">
                <a:solidFill>
                  <a:schemeClr val="accent5">
                    <a:lumMod val="50000"/>
                  </a:schemeClr>
                </a:solidFill>
                <a:ea typeface="+mn-lt"/>
                <a:cs typeface="+mn-lt"/>
              </a:rPr>
              <a:t>Assessment:  </a:t>
            </a:r>
            <a:r>
              <a:rPr lang="en-US" sz="1300" err="1">
                <a:solidFill>
                  <a:schemeClr val="accent5">
                    <a:lumMod val="50000"/>
                  </a:schemeClr>
                </a:solidFill>
                <a:ea typeface="+mn-lt"/>
                <a:cs typeface="+mn-lt"/>
              </a:rPr>
              <a:t>MassTech</a:t>
            </a:r>
            <a:r>
              <a:rPr lang="en-US" sz="1300">
                <a:solidFill>
                  <a:schemeClr val="accent5">
                    <a:lumMod val="50000"/>
                  </a:schemeClr>
                </a:solidFill>
                <a:ea typeface="+mn-lt"/>
                <a:cs typeface="+mn-lt"/>
              </a:rPr>
              <a:t> continued in its planning stage and coordination with EOED on the sources and uses of various funds including this to support the launch of the AI Hub. Hiring for the Hub commenced and the intention is to draw from the admin portion to support staffing of the AI Hub. </a:t>
            </a:r>
            <a:r>
              <a:rPr lang="en-US" sz="1300" err="1">
                <a:solidFill>
                  <a:schemeClr val="accent5">
                    <a:lumMod val="50000"/>
                  </a:schemeClr>
                </a:solidFill>
                <a:ea typeface="+mn-lt"/>
                <a:cs typeface="+mn-lt"/>
              </a:rPr>
              <a:t>MassTech</a:t>
            </a:r>
            <a:r>
              <a:rPr lang="en-US" sz="1300">
                <a:solidFill>
                  <a:schemeClr val="accent5">
                    <a:lumMod val="50000"/>
                  </a:schemeClr>
                </a:solidFill>
                <a:ea typeface="+mn-lt"/>
                <a:cs typeface="+mn-lt"/>
              </a:rPr>
              <a:t> hired its Director for the AI Hub.</a:t>
            </a:r>
          </a:p>
          <a:p>
            <a:pPr marL="0" indent="0">
              <a:buNone/>
            </a:pPr>
            <a:r>
              <a:rPr lang="en-US" sz="1300">
                <a:solidFill>
                  <a:schemeClr val="accent5">
                    <a:lumMod val="50000"/>
                  </a:schemeClr>
                </a:solidFill>
                <a:ea typeface="+mn-lt"/>
                <a:cs typeface="+mn-lt"/>
              </a:rPr>
              <a:t>The Innovation Institute secured approvals for MGHPCC AI Compute Resource (AICR) and the IBM/RedHat Venture Studio awards. The RFP, issued by the Hub's grantee MGHPCC, issued the AICR procurement. </a:t>
            </a:r>
          </a:p>
          <a:p>
            <a:pPr marL="0" indent="0">
              <a:buNone/>
            </a:pPr>
            <a:r>
              <a:rPr lang="en-US" sz="1300">
                <a:solidFill>
                  <a:schemeClr val="accent5">
                    <a:lumMod val="50000"/>
                  </a:schemeClr>
                </a:solidFill>
                <a:ea typeface="+mn-lt"/>
                <a:cs typeface="+mn-lt"/>
              </a:rPr>
              <a:t>The MA AI Hub launched its first outward facing educator support programming in June with the Future Ready: AI in the Classroom. This year long 50-hour professional development programming, delivered in partnership with the STEM Advisory Council and Project Lead the Way, kicked off with forty-five k-12 STEM educators from across the Commonwealth participating in a 2-day hands-on session and will be followed up throughout the current academic year with 3 additional cohort convenings through Spring '26.</a:t>
            </a:r>
          </a:p>
          <a:p>
            <a:pPr marL="0" indent="0">
              <a:buNone/>
            </a:pPr>
            <a:r>
              <a:rPr lang="en-US" sz="1300">
                <a:solidFill>
                  <a:schemeClr val="accent5">
                    <a:lumMod val="50000"/>
                  </a:schemeClr>
                </a:solidFill>
                <a:ea typeface="+mn-lt"/>
                <a:cs typeface="+mn-lt"/>
              </a:rPr>
              <a:t>The MA AI Hub supported the inaugural launch of a High School Summer Career Academy in AI in partnership with Burlington Public Schools, through a JAII Regional Priority Award. This 4-week academy provided 45 high school students with hands-on mentor and instructor lead interventions that included python training, industry site visits to AWS, The Broad Institute and Microsoft and culminated their summer academy by developing AI for Good pilot projects that were presented in a one day science fair themed event with the LG in attendance. In addition to this being a first of its kind AI intervention in the Commonwealth, a key deliverable is the development of a resource playbook for other school districts to adopt this programming for their use in the coming years.</a:t>
            </a:r>
          </a:p>
          <a:p>
            <a:pPr marL="0" indent="0">
              <a:buNone/>
            </a:pPr>
            <a:r>
              <a:rPr lang="en-US" sz="1300">
                <a:solidFill>
                  <a:schemeClr val="accent5">
                    <a:lumMod val="50000"/>
                  </a:schemeClr>
                </a:solidFill>
                <a:ea typeface="+mn-lt"/>
                <a:cs typeface="+mn-lt"/>
              </a:rPr>
              <a:t>The MA Hub has partnered with Microsoft New England to conduct a non-technical Training and Education for Workforce Development Hackathon. This program is convening ~60 diverse stakeholders from labor, agency, k-12 and higher education. and municipalities among others to ideate on challenge statements that will inform and define potential AII Hub offerings centered around K-12 interventions, support programming for highly skilled talent attraction and retention as well as upskilling/reskilling for existing workers.</a:t>
            </a:r>
          </a:p>
          <a:p>
            <a:pPr marL="0" indent="0">
              <a:buNone/>
            </a:pPr>
            <a:r>
              <a:rPr lang="en-US" sz="1300" b="1">
                <a:solidFill>
                  <a:schemeClr val="accent5">
                    <a:lumMod val="50000"/>
                  </a:schemeClr>
                </a:solidFill>
                <a:ea typeface="+mn-lt"/>
                <a:cs typeface="+mn-lt"/>
              </a:rPr>
              <a:t>FY25 Budget: </a:t>
            </a:r>
            <a:r>
              <a:rPr lang="en-US" sz="1300">
                <a:solidFill>
                  <a:schemeClr val="accent5">
                    <a:lumMod val="50000"/>
                  </a:schemeClr>
                </a:solidFill>
                <a:ea typeface="+mn-lt"/>
                <a:cs typeface="+mn-lt"/>
              </a:rPr>
              <a:t>$45,600,000</a:t>
            </a:r>
            <a:endParaRPr lang="en-US" sz="1300">
              <a:solidFill>
                <a:schemeClr val="accent5">
                  <a:lumMod val="50000"/>
                </a:schemeClr>
              </a:solidFill>
              <a:cs typeface="Calibri" panose="020F0502020204030204"/>
            </a:endParaRPr>
          </a:p>
        </p:txBody>
      </p:sp>
    </p:spTree>
    <p:extLst>
      <p:ext uri="{BB962C8B-B14F-4D97-AF65-F5344CB8AC3E}">
        <p14:creationId xmlns:p14="http://schemas.microsoft.com/office/powerpoint/2010/main" val="2298332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54AE-32AE-32D1-7A9A-5C256659A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D150E-FAAD-0ABE-3D02-CD93BB2C0902}"/>
              </a:ext>
            </a:extLst>
          </p:cNvPr>
          <p:cNvSpPr>
            <a:spLocks noGrp="1"/>
          </p:cNvSpPr>
          <p:nvPr>
            <p:ph type="title"/>
          </p:nvPr>
        </p:nvSpPr>
        <p:spPr/>
        <p:txBody>
          <a:bodyPr/>
          <a:lstStyle/>
          <a:p>
            <a:r>
              <a:rPr lang="en-US">
                <a:solidFill>
                  <a:schemeClr val="accent5">
                    <a:lumMod val="50000"/>
                  </a:schemeClr>
                </a:solidFill>
              </a:rPr>
              <a:t>Applied AI Fund: Results</a:t>
            </a:r>
          </a:p>
        </p:txBody>
      </p:sp>
      <p:graphicFrame>
        <p:nvGraphicFramePr>
          <p:cNvPr id="9" name="Table 8">
            <a:extLst>
              <a:ext uri="{FF2B5EF4-FFF2-40B4-BE49-F238E27FC236}">
                <a16:creationId xmlns:a16="http://schemas.microsoft.com/office/drawing/2014/main" id="{E0904B4C-4B9D-1D0A-FE62-9D84C578B0A7}"/>
              </a:ext>
            </a:extLst>
          </p:cNvPr>
          <p:cNvGraphicFramePr>
            <a:graphicFrameLocks noGrp="1"/>
          </p:cNvGraphicFramePr>
          <p:nvPr>
            <p:extLst>
              <p:ext uri="{D42A27DB-BD31-4B8C-83A1-F6EECF244321}">
                <p14:modId xmlns:p14="http://schemas.microsoft.com/office/powerpoint/2010/main" val="1664528065"/>
              </p:ext>
            </p:extLst>
          </p:nvPr>
        </p:nvGraphicFramePr>
        <p:xfrm>
          <a:off x="838200" y="1636295"/>
          <a:ext cx="10529236" cy="3726190"/>
        </p:xfrm>
        <a:graphic>
          <a:graphicData uri="http://schemas.openxmlformats.org/drawingml/2006/table">
            <a:tbl>
              <a:tblPr/>
              <a:tblGrid>
                <a:gridCol w="2420651">
                  <a:extLst>
                    <a:ext uri="{9D8B030D-6E8A-4147-A177-3AD203B41FA5}">
                      <a16:colId xmlns:a16="http://schemas.microsoft.com/office/drawing/2014/main" val="196965067"/>
                    </a:ext>
                  </a:extLst>
                </a:gridCol>
                <a:gridCol w="3028795">
                  <a:extLst>
                    <a:ext uri="{9D8B030D-6E8A-4147-A177-3AD203B41FA5}">
                      <a16:colId xmlns:a16="http://schemas.microsoft.com/office/drawing/2014/main" val="3784386698"/>
                    </a:ext>
                  </a:extLst>
                </a:gridCol>
                <a:gridCol w="608144">
                  <a:extLst>
                    <a:ext uri="{9D8B030D-6E8A-4147-A177-3AD203B41FA5}">
                      <a16:colId xmlns:a16="http://schemas.microsoft.com/office/drawing/2014/main" val="1238913233"/>
                    </a:ext>
                  </a:extLst>
                </a:gridCol>
                <a:gridCol w="703539">
                  <a:extLst>
                    <a:ext uri="{9D8B030D-6E8A-4147-A177-3AD203B41FA5}">
                      <a16:colId xmlns:a16="http://schemas.microsoft.com/office/drawing/2014/main" val="2861967463"/>
                    </a:ext>
                  </a:extLst>
                </a:gridCol>
                <a:gridCol w="3768107">
                  <a:extLst>
                    <a:ext uri="{9D8B030D-6E8A-4147-A177-3AD203B41FA5}">
                      <a16:colId xmlns:a16="http://schemas.microsoft.com/office/drawing/2014/main" val="3484340689"/>
                    </a:ext>
                  </a:extLst>
                </a:gridCol>
              </a:tblGrid>
              <a:tr h="254281">
                <a:tc>
                  <a:txBody>
                    <a:bodyPr/>
                    <a:lstStyle/>
                    <a:p>
                      <a:pPr algn="l" fontAlgn="b">
                        <a:buNone/>
                      </a:pPr>
                      <a:r>
                        <a:rPr lang="en-US" sz="1100" b="1" i="0" u="none" strike="noStrike">
                          <a:solidFill>
                            <a:srgbClr val="FFFFFF"/>
                          </a:solidFill>
                          <a:effectLst/>
                          <a:latin typeface="Calibri" panose="020F0502020204030204" pitchFamily="34" charset="0"/>
                        </a:rPr>
                        <a:t>Key Performance Metric</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Key Performance Description</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Target</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Result</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Comments</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620519966"/>
                  </a:ext>
                </a:extLst>
              </a:tr>
              <a:tr h="938882">
                <a:tc>
                  <a:txBody>
                    <a:bodyPr/>
                    <a:lstStyle/>
                    <a:p>
                      <a:pPr algn="l" fontAlgn="b">
                        <a:buNone/>
                      </a:pPr>
                      <a:r>
                        <a:rPr lang="en-US" sz="1050" b="0" i="0" u="none" strike="noStrike">
                          <a:solidFill>
                            <a:srgbClr val="000000"/>
                          </a:solidFill>
                          <a:effectLst/>
                          <a:latin typeface="Calibri" panose="020F0502020204030204" pitchFamily="34" charset="0"/>
                        </a:rPr>
                        <a:t>Engagement activities within AI industry and ecosystem </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050" b="0" i="0" u="none" strike="noStrike">
                          <a:solidFill>
                            <a:srgbClr val="000000"/>
                          </a:solidFill>
                          <a:effectLst/>
                          <a:latin typeface="Calibri" panose="020F0502020204030204" pitchFamily="34" charset="0"/>
                        </a:rPr>
                        <a:t>Establish MTC AI Hub presence and AI community engagement activities across the broader MA AI landscape and ecosystem.</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050" b="0" i="0" u="none" strike="noStrike">
                          <a:solidFill>
                            <a:srgbClr val="000000"/>
                          </a:solidFill>
                          <a:effectLst/>
                          <a:latin typeface="Calibri" panose="020F0502020204030204" pitchFamily="34" charset="0"/>
                        </a:rPr>
                        <a:t>10</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050" b="0" i="0" u="none" strike="noStrike">
                          <a:solidFill>
                            <a:srgbClr val="000000"/>
                          </a:solidFill>
                          <a:effectLst/>
                          <a:latin typeface="Calibri" panose="020F0502020204030204" pitchFamily="34" charset="0"/>
                        </a:rPr>
                        <a:t>15</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050" b="0" i="0" u="none" strike="noStrike">
                          <a:solidFill>
                            <a:srgbClr val="000000"/>
                          </a:solidFill>
                          <a:effectLst/>
                          <a:latin typeface="Calibri" panose="020F0502020204030204" pitchFamily="34" charset="0"/>
                        </a:rPr>
                        <a:t>Amazon, BCG, Accenture, IBM, Dell, NVIDIA, Microsoft, RedHat, IBM,  MassChallenge workshop, New England Venture Capital Association, Flagship Pioneering AI summit, Google, Boston AI Week, MA AI Blueprint, DESE</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8290794"/>
                  </a:ext>
                </a:extLst>
              </a:tr>
              <a:tr h="1124703">
                <a:tc>
                  <a:txBody>
                    <a:bodyPr/>
                    <a:lstStyle/>
                    <a:p>
                      <a:pPr algn="l" rtl="0" fontAlgn="b">
                        <a:buNone/>
                      </a:pPr>
                      <a:r>
                        <a:rPr lang="en-US" sz="1000" b="0" i="0" u="none" strike="noStrike">
                          <a:solidFill>
                            <a:srgbClr val="000000"/>
                          </a:solidFill>
                          <a:effectLst/>
                          <a:latin typeface="Calibri" panose="020F0502020204030204" pitchFamily="34" charset="0"/>
                        </a:rPr>
                        <a:t>Engage academic institutions in a cross-institution AI Academic Research Collaboration Working Group </a:t>
                      </a:r>
                    </a:p>
                  </a:txBody>
                  <a:tcPr marL="7145" marR="7145" marT="714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000" b="0" i="0" u="none" strike="noStrike">
                          <a:solidFill>
                            <a:srgbClr val="000000"/>
                          </a:solidFill>
                          <a:effectLst/>
                          <a:latin typeface="Calibri" panose="020F0502020204030204" pitchFamily="34" charset="0"/>
                        </a:rPr>
                        <a:t>In support of establishing the MA AI Hub, and specifically the Hub's research capabilities, establish working dialog across at least 5 MA academic research institutions in support of the MA Applied AI Hub's research collaboration initiatives</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8</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12</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t">
                        <a:buNone/>
                      </a:pPr>
                      <a:r>
                        <a:rPr lang="en-US" sz="1000" b="0" i="0" u="none" strike="noStrike">
                          <a:solidFill>
                            <a:srgbClr val="000000"/>
                          </a:solidFill>
                          <a:effectLst/>
                          <a:latin typeface="Calibri" panose="020F0502020204030204" pitchFamily="34" charset="0"/>
                        </a:rPr>
                        <a:t>Harvard, MIT, Boston University, Northeastern (College of Professional Studies and the Lowell Institute WFD Studies) , UMass, Yale, Boston Medical Center (ARPA H Index), Mass Open Cloud, Babson College, Suffolk University, WPI, Bristol Community College</a:t>
                      </a:r>
                    </a:p>
                  </a:txBody>
                  <a:tcPr marL="7145" marR="7145" marT="714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3454118"/>
                  </a:ext>
                </a:extLst>
              </a:tr>
              <a:tr h="1408324">
                <a:tc>
                  <a:txBody>
                    <a:bodyPr/>
                    <a:lstStyle/>
                    <a:p>
                      <a:pPr algn="l" fontAlgn="b">
                        <a:buNone/>
                      </a:pPr>
                      <a:r>
                        <a:rPr lang="en-US" sz="1050" b="0" i="0" u="none" strike="noStrike">
                          <a:solidFill>
                            <a:srgbClr val="000000"/>
                          </a:solidFill>
                          <a:effectLst/>
                          <a:latin typeface="Calibri" panose="020F0502020204030204" pitchFamily="34" charset="0"/>
                        </a:rPr>
                        <a:t>Release AI targeted solicitations and facilitate funding a minimum of two awards.</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50" b="0" i="0" u="none" strike="noStrike">
                          <a:solidFill>
                            <a:srgbClr val="000000"/>
                          </a:solidFill>
                          <a:effectLst/>
                          <a:latin typeface="Calibri" panose="020F0502020204030204" pitchFamily="34" charset="0"/>
                        </a:rPr>
                        <a:t>In support of AI Data Model Innovation Challenge, solicit innovative AI  proposals to inform MTCs understanding of the MA AI landscape. Select AI specific proposals that MTC can fund in support of the MA Applied AI Hub through Innovation and/or R&amp;D grants</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Calibri" panose="020F0502020204030204" pitchFamily="34" charset="0"/>
                        </a:rPr>
                        <a:t>                1 </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Calibri" panose="020F0502020204030204" pitchFamily="34" charset="0"/>
                        </a:rPr>
                        <a:t>1</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50" b="0" i="0" u="none" strike="noStrike">
                          <a:solidFill>
                            <a:srgbClr val="000000"/>
                          </a:solidFill>
                          <a:effectLst/>
                          <a:latin typeface="Calibri" panose="020F0502020204030204" pitchFamily="34" charset="0"/>
                        </a:rPr>
                        <a:t>On June 12, 2025 the </a:t>
                      </a:r>
                      <a:r>
                        <a:rPr lang="en-US" sz="1050" b="0" i="0" u="none" strike="noStrike" err="1">
                          <a:solidFill>
                            <a:srgbClr val="000000"/>
                          </a:solidFill>
                          <a:effectLst/>
                          <a:latin typeface="Calibri" panose="020F0502020204030204" pitchFamily="34" charset="0"/>
                        </a:rPr>
                        <a:t>Masstech</a:t>
                      </a:r>
                      <a:r>
                        <a:rPr lang="en-US" sz="1050" b="0" i="0" u="none" strike="noStrike">
                          <a:solidFill>
                            <a:srgbClr val="000000"/>
                          </a:solidFill>
                          <a:effectLst/>
                          <a:latin typeface="Calibri" panose="020F0502020204030204" pitchFamily="34" charset="0"/>
                        </a:rPr>
                        <a:t> Board of Directors approved 7 Awards Totaling $2,882,219. Overall the program received 58 applications representing AI solutions in healthcare, climate tech, robotics, education, life sciences, and advanced manufacturing.</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5403015"/>
                  </a:ext>
                </a:extLst>
              </a:tr>
            </a:tbl>
          </a:graphicData>
        </a:graphic>
      </p:graphicFrame>
    </p:spTree>
    <p:extLst>
      <p:ext uri="{BB962C8B-B14F-4D97-AF65-F5344CB8AC3E}">
        <p14:creationId xmlns:p14="http://schemas.microsoft.com/office/powerpoint/2010/main" val="1693415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F8F8-318E-349C-B36F-358E14B73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EB7DC-652E-5A91-046C-3FD9D4C50724}"/>
              </a:ext>
            </a:extLst>
          </p:cNvPr>
          <p:cNvSpPr>
            <a:spLocks noGrp="1"/>
          </p:cNvSpPr>
          <p:nvPr>
            <p:ph type="title"/>
          </p:nvPr>
        </p:nvSpPr>
        <p:spPr/>
        <p:txBody>
          <a:bodyPr/>
          <a:lstStyle/>
          <a:p>
            <a:r>
              <a:rPr lang="en-US">
                <a:solidFill>
                  <a:schemeClr val="accent5">
                    <a:lumMod val="50000"/>
                  </a:schemeClr>
                </a:solidFill>
              </a:rPr>
              <a:t>NEMC Hub Match</a:t>
            </a:r>
          </a:p>
        </p:txBody>
      </p:sp>
      <p:sp>
        <p:nvSpPr>
          <p:cNvPr id="4" name="Content Placeholder 2">
            <a:extLst>
              <a:ext uri="{FF2B5EF4-FFF2-40B4-BE49-F238E27FC236}">
                <a16:creationId xmlns:a16="http://schemas.microsoft.com/office/drawing/2014/main" id="{F4F68902-36C8-FDCF-B650-716708753108}"/>
              </a:ext>
            </a:extLst>
          </p:cNvPr>
          <p:cNvSpPr>
            <a:spLocks noGrp="1"/>
          </p:cNvSpPr>
          <p:nvPr>
            <p:ph sz="quarter" idx="13"/>
          </p:nvPr>
        </p:nvSpPr>
        <p:spPr>
          <a:xfrm>
            <a:off x="462685" y="1228521"/>
            <a:ext cx="11051291" cy="3681807"/>
          </a:xfrm>
        </p:spPr>
        <p:txBody>
          <a:bodyPr vert="horz" lIns="0" tIns="0" rIns="0" bIns="0" rtlCol="0" anchor="t">
            <a:noAutofit/>
          </a:bodyPr>
          <a:lstStyle/>
          <a:p>
            <a:pPr marL="0" indent="0">
              <a:buNone/>
            </a:pPr>
            <a:r>
              <a:rPr lang="en-US" sz="1200" b="1">
                <a:solidFill>
                  <a:schemeClr val="accent5">
                    <a:lumMod val="50000"/>
                  </a:schemeClr>
                </a:solidFill>
                <a:ea typeface="+mn-lt"/>
                <a:cs typeface="+mn-lt"/>
              </a:rPr>
              <a:t>Description: </a:t>
            </a:r>
            <a:r>
              <a:rPr lang="en-US" sz="1200">
                <a:solidFill>
                  <a:schemeClr val="accent5">
                    <a:lumMod val="50000"/>
                  </a:schemeClr>
                </a:solidFill>
                <a:ea typeface="+mn-lt"/>
                <a:cs typeface="+mn-lt"/>
              </a:rPr>
              <a:t>The MA state matching funds committed to the NEMC Hub will be utilized for the SCALE Capital: Massachusetts Lab-to-Fab Grant Program. This program will support strategic projects that support the success and long-term sustainability of the Hub as part of the U.S. Dept. of Defense's (DoD) Microelectronics Commons Program while simultaneously strengthening the microelectronics ecosystems in the state. Specifically, this grant program is defined to support projects that are closing the lab-to-fab capability and capacity gaps through the 3 categories of Ecosystem Development, Workforce Development, and Technology Development. To be eligible to receive grant awards tied to these funds, organizations will need to be a NEMC Hub member, the funds must be used for capital expenses, and must be utilized at a location in MA. Co-investment or cost-share is required, target match amounts are 1:1 (cost share: grant $) for technology and ecosystem development and 0.5:1 for workforce development.</a:t>
            </a:r>
          </a:p>
          <a:p>
            <a:pPr marL="0" indent="0">
              <a:buNone/>
            </a:pPr>
            <a:r>
              <a:rPr lang="en-US" sz="1200" b="1">
                <a:solidFill>
                  <a:schemeClr val="accent5">
                    <a:lumMod val="50000"/>
                  </a:schemeClr>
                </a:solidFill>
                <a:ea typeface="+mn-lt"/>
                <a:cs typeface="+mn-lt"/>
              </a:rPr>
              <a:t>Assessment: </a:t>
            </a:r>
            <a:r>
              <a:rPr lang="en-US" sz="1200">
                <a:solidFill>
                  <a:schemeClr val="accent5">
                    <a:lumMod val="50000"/>
                  </a:schemeClr>
                </a:solidFill>
                <a:ea typeface="+mn-lt"/>
                <a:cs typeface="+mn-lt"/>
              </a:rPr>
              <a:t>Program start up was delayed in FY25 as a result of numerous clarifications on source and use of funds with EOED and ANF. Conversations began in June 2024 following signing of an initial "placeholder" contract, carried forward through the signing of the </a:t>
            </a:r>
            <a:r>
              <a:rPr lang="en-US" sz="1200" err="1">
                <a:solidFill>
                  <a:schemeClr val="accent5">
                    <a:lumMod val="50000"/>
                  </a:schemeClr>
                </a:solidFill>
                <a:ea typeface="+mn-lt"/>
                <a:cs typeface="+mn-lt"/>
              </a:rPr>
              <a:t>PayGo</a:t>
            </a:r>
            <a:r>
              <a:rPr lang="en-US" sz="1200">
                <a:solidFill>
                  <a:schemeClr val="accent5">
                    <a:lumMod val="50000"/>
                  </a:schemeClr>
                </a:solidFill>
                <a:ea typeface="+mn-lt"/>
                <a:cs typeface="+mn-lt"/>
              </a:rPr>
              <a:t> bill (to change the funding source), and further during the program design and solicitation approval processes (clarifying allowable use of funds) among </a:t>
            </a:r>
            <a:r>
              <a:rPr lang="en-US" sz="1200" err="1">
                <a:solidFill>
                  <a:schemeClr val="accent5">
                    <a:lumMod val="50000"/>
                  </a:schemeClr>
                </a:solidFill>
                <a:ea typeface="+mn-lt"/>
                <a:cs typeface="+mn-lt"/>
              </a:rPr>
              <a:t>MassTech</a:t>
            </a:r>
            <a:r>
              <a:rPr lang="en-US" sz="1200">
                <a:solidFill>
                  <a:schemeClr val="accent5">
                    <a:lumMod val="50000"/>
                  </a:schemeClr>
                </a:solidFill>
                <a:ea typeface="+mn-lt"/>
                <a:cs typeface="+mn-lt"/>
              </a:rPr>
              <a:t> and EOED. The team intended to launch SCALE early in calendar year 2025, however was delayed until the end of April. As a result, </a:t>
            </a:r>
            <a:r>
              <a:rPr lang="en-US" sz="1200" err="1">
                <a:solidFill>
                  <a:schemeClr val="accent5">
                    <a:lumMod val="50000"/>
                  </a:schemeClr>
                </a:solidFill>
                <a:ea typeface="+mn-lt"/>
                <a:cs typeface="+mn-lt"/>
              </a:rPr>
              <a:t>MassTech</a:t>
            </a:r>
            <a:r>
              <a:rPr lang="en-US" sz="1200">
                <a:solidFill>
                  <a:schemeClr val="accent5">
                    <a:lumMod val="50000"/>
                  </a:schemeClr>
                </a:solidFill>
                <a:ea typeface="+mn-lt"/>
                <a:cs typeface="+mn-lt"/>
              </a:rPr>
              <a:t> and NEMC will report on KPI outcomes in FY26. In FY25 Q4, the team launched the solicitation, received 25 concept papers requesting $42.6M in funding. 15 of those concept papers were invited to submit full proposals by August 1, 2025. </a:t>
            </a:r>
            <a:r>
              <a:rPr lang="en-US" sz="1200" err="1">
                <a:solidFill>
                  <a:schemeClr val="accent5">
                    <a:lumMod val="50000"/>
                  </a:schemeClr>
                </a:solidFill>
                <a:ea typeface="+mn-lt"/>
                <a:cs typeface="+mn-lt"/>
              </a:rPr>
              <a:t>MassTech</a:t>
            </a:r>
            <a:r>
              <a:rPr lang="en-US" sz="1200">
                <a:solidFill>
                  <a:schemeClr val="accent5">
                    <a:lumMod val="50000"/>
                  </a:schemeClr>
                </a:solidFill>
                <a:ea typeface="+mn-lt"/>
                <a:cs typeface="+mn-lt"/>
              </a:rPr>
              <a:t> anticipates submitting a grant memo with its selected grantees in September 2025. The process is on track to be presented to the </a:t>
            </a:r>
            <a:r>
              <a:rPr lang="en-US" sz="1200" err="1">
                <a:solidFill>
                  <a:schemeClr val="accent5">
                    <a:lumMod val="50000"/>
                  </a:schemeClr>
                </a:solidFill>
                <a:ea typeface="+mn-lt"/>
                <a:cs typeface="+mn-lt"/>
              </a:rPr>
              <a:t>MassTech</a:t>
            </a:r>
            <a:r>
              <a:rPr lang="en-US" sz="1200">
                <a:solidFill>
                  <a:schemeClr val="accent5">
                    <a:lumMod val="50000"/>
                  </a:schemeClr>
                </a:solidFill>
                <a:ea typeface="+mn-lt"/>
                <a:cs typeface="+mn-lt"/>
              </a:rPr>
              <a:t> Executive Committee on October 1, 2025. Three categories and targeted uses are as follows: 1) Ecosystem Development – Capital expenses to fill lab-to-fab facility and/or equipment gaps, to be installed and utilized by broader microelectronics community. 2) Workforce Development – Capital expenses that will enhance existing workforce development programs or contribute to the creation of new programs. Proposals should be for microelectronics education and training programs driven by employer needs in the region. 3) Technology Development – Capital expenses that will support technology and product development of early-stage (e.g., TRL 1-3) microelectronics concepts, helping to mature the technologies to a point of readiness for follow-on public and/or private investment. </a:t>
            </a:r>
          </a:p>
          <a:p>
            <a:pPr marL="0" indent="0">
              <a:buNone/>
            </a:pPr>
            <a:r>
              <a:rPr lang="en-US" sz="1200" b="1">
                <a:solidFill>
                  <a:schemeClr val="accent5">
                    <a:lumMod val="50000"/>
                  </a:schemeClr>
                </a:solidFill>
                <a:ea typeface="+mn-lt"/>
                <a:cs typeface="+mn-lt"/>
              </a:rPr>
              <a:t>FY25 Budget: </a:t>
            </a:r>
            <a:r>
              <a:rPr lang="en-US" sz="1200">
                <a:solidFill>
                  <a:schemeClr val="accent5">
                    <a:lumMod val="50000"/>
                  </a:schemeClr>
                </a:solidFill>
                <a:ea typeface="+mn-lt"/>
                <a:cs typeface="+mn-lt"/>
              </a:rPr>
              <a:t>$0 (implementation of $10 M from FY24)</a:t>
            </a:r>
            <a:endParaRPr lang="en-US" sz="1200" b="1">
              <a:solidFill>
                <a:schemeClr val="accent5">
                  <a:lumMod val="50000"/>
                </a:schemeClr>
              </a:solidFill>
              <a:ea typeface="+mn-lt"/>
              <a:cs typeface="+mn-lt"/>
            </a:endParaRPr>
          </a:p>
        </p:txBody>
      </p:sp>
      <p:graphicFrame>
        <p:nvGraphicFramePr>
          <p:cNvPr id="8" name="Table 7">
            <a:extLst>
              <a:ext uri="{FF2B5EF4-FFF2-40B4-BE49-F238E27FC236}">
                <a16:creationId xmlns:a16="http://schemas.microsoft.com/office/drawing/2014/main" id="{C0BB484D-889E-9997-FD5A-A7A6F24316FA}"/>
              </a:ext>
            </a:extLst>
          </p:cNvPr>
          <p:cNvGraphicFramePr>
            <a:graphicFrameLocks noGrp="1"/>
          </p:cNvGraphicFramePr>
          <p:nvPr>
            <p:extLst>
              <p:ext uri="{D42A27DB-BD31-4B8C-83A1-F6EECF244321}">
                <p14:modId xmlns:p14="http://schemas.microsoft.com/office/powerpoint/2010/main" val="3164246071"/>
              </p:ext>
            </p:extLst>
          </p:nvPr>
        </p:nvGraphicFramePr>
        <p:xfrm>
          <a:off x="462685" y="4472887"/>
          <a:ext cx="10866250" cy="2248517"/>
        </p:xfrm>
        <a:graphic>
          <a:graphicData uri="http://schemas.openxmlformats.org/drawingml/2006/table">
            <a:tbl>
              <a:tblPr/>
              <a:tblGrid>
                <a:gridCol w="2349459">
                  <a:extLst>
                    <a:ext uri="{9D8B030D-6E8A-4147-A177-3AD203B41FA5}">
                      <a16:colId xmlns:a16="http://schemas.microsoft.com/office/drawing/2014/main" val="956390980"/>
                    </a:ext>
                  </a:extLst>
                </a:gridCol>
                <a:gridCol w="3243276">
                  <a:extLst>
                    <a:ext uri="{9D8B030D-6E8A-4147-A177-3AD203B41FA5}">
                      <a16:colId xmlns:a16="http://schemas.microsoft.com/office/drawing/2014/main" val="3973351800"/>
                    </a:ext>
                  </a:extLst>
                </a:gridCol>
                <a:gridCol w="2337809">
                  <a:extLst>
                    <a:ext uri="{9D8B030D-6E8A-4147-A177-3AD203B41FA5}">
                      <a16:colId xmlns:a16="http://schemas.microsoft.com/office/drawing/2014/main" val="4064463809"/>
                    </a:ext>
                  </a:extLst>
                </a:gridCol>
                <a:gridCol w="599016">
                  <a:extLst>
                    <a:ext uri="{9D8B030D-6E8A-4147-A177-3AD203B41FA5}">
                      <a16:colId xmlns:a16="http://schemas.microsoft.com/office/drawing/2014/main" val="845327918"/>
                    </a:ext>
                  </a:extLst>
                </a:gridCol>
                <a:gridCol w="2336690">
                  <a:extLst>
                    <a:ext uri="{9D8B030D-6E8A-4147-A177-3AD203B41FA5}">
                      <a16:colId xmlns:a16="http://schemas.microsoft.com/office/drawing/2014/main" val="1372975816"/>
                    </a:ext>
                  </a:extLst>
                </a:gridCol>
              </a:tblGrid>
              <a:tr h="192765">
                <a:tc>
                  <a:txBody>
                    <a:bodyPr/>
                    <a:lstStyle/>
                    <a:p>
                      <a:pPr algn="l" fontAlgn="b">
                        <a:buNone/>
                      </a:pPr>
                      <a:r>
                        <a:rPr lang="en-US" sz="1200" b="1" i="0" u="none" strike="noStrike">
                          <a:solidFill>
                            <a:srgbClr val="FFFFFF"/>
                          </a:solidFill>
                          <a:effectLst/>
                          <a:latin typeface="Calibri" panose="020F0502020204030204" pitchFamily="34" charset="0"/>
                        </a:rPr>
                        <a:t>Key Performance Metric</a:t>
                      </a:r>
                    </a:p>
                  </a:txBody>
                  <a:tcPr marL="7414" marR="7414" marT="741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Key Performance Description</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200" b="1" i="0" u="none" strike="noStrike">
                          <a:solidFill>
                            <a:srgbClr val="FFFFFF"/>
                          </a:solidFill>
                          <a:effectLst/>
                          <a:latin typeface="Calibri" panose="020F0502020204030204" pitchFamily="34" charset="0"/>
                        </a:rPr>
                        <a:t>Target</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200" b="1" i="0" u="none" strike="noStrike">
                          <a:solidFill>
                            <a:srgbClr val="FFFFFF"/>
                          </a:solidFill>
                          <a:effectLst/>
                          <a:latin typeface="Calibri" panose="020F0502020204030204" pitchFamily="34" charset="0"/>
                        </a:rPr>
                        <a:t>Result</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Comments</a:t>
                      </a:r>
                    </a:p>
                  </a:txBody>
                  <a:tcPr marL="7414" marR="7414" marT="741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224466522"/>
                  </a:ext>
                </a:extLst>
              </a:tr>
              <a:tr h="1122500">
                <a:tc>
                  <a:txBody>
                    <a:bodyPr/>
                    <a:lstStyle/>
                    <a:p>
                      <a:pPr algn="l" fontAlgn="b">
                        <a:buNone/>
                      </a:pPr>
                      <a:r>
                        <a:rPr lang="en-US" sz="1100" b="0" i="0" u="none" strike="noStrike">
                          <a:solidFill>
                            <a:srgbClr val="000000"/>
                          </a:solidFill>
                          <a:effectLst/>
                          <a:latin typeface="Calibri" panose="020F0502020204030204" pitchFamily="34" charset="0"/>
                        </a:rPr>
                        <a:t>Strengthening and accelerating the MA microelectronics ecosystem by addressing critical capability and capacity gaps, enabling lab-to-fab technology transitions, and scaling needed education/training opportunities.</a:t>
                      </a:r>
                    </a:p>
                  </a:txBody>
                  <a:tcPr marL="7414" marR="7414" marT="741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100" b="0" i="0" u="none" strike="noStrike">
                          <a:solidFill>
                            <a:srgbClr val="000000"/>
                          </a:solidFill>
                          <a:effectLst/>
                          <a:latin typeface="Calibri" panose="020F0502020204030204" pitchFamily="34" charset="0"/>
                        </a:rPr>
                        <a:t>Combination of increased availability and accessibility to new microelectronics capabilities or capacity, maturity of microelectronics technologies transferring from lab-to-fab, and expansion of industry-needed training programs.</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Calibri" panose="020F0502020204030204" pitchFamily="34" charset="0"/>
                        </a:rPr>
                        <a:t>At least 3 instances of:</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addressing a capability/capacity gap, and/or</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maturing a critical microelectronics technology from lab-to-fab, and/or</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 scaling a industry-connected education/training program </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100" b="0" i="0" u="none" strike="noStrike">
                          <a:solidFill>
                            <a:srgbClr val="000000"/>
                          </a:solidFill>
                          <a:effectLst/>
                          <a:latin typeface="Calibri" panose="020F0502020204030204" pitchFamily="34" charset="0"/>
                        </a:rPr>
                        <a:t>Evaluated annually, dependent on mix of applicant proposals across ecosystem, technology, and workforce</a:t>
                      </a:r>
                    </a:p>
                  </a:txBody>
                  <a:tcPr marL="7414" marR="7414" marT="741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17279368"/>
                  </a:ext>
                </a:extLst>
              </a:tr>
              <a:tr h="341046">
                <a:tc>
                  <a:txBody>
                    <a:bodyPr/>
                    <a:lstStyle/>
                    <a:p>
                      <a:pPr algn="l" rtl="0" fontAlgn="b">
                        <a:buNone/>
                      </a:pPr>
                      <a:r>
                        <a:rPr lang="en-US" sz="1000" b="0" i="0" u="none" strike="noStrike">
                          <a:solidFill>
                            <a:srgbClr val="000000"/>
                          </a:solidFill>
                          <a:effectLst/>
                          <a:latin typeface="Calibri" panose="020F0502020204030204" pitchFamily="34" charset="0"/>
                        </a:rPr>
                        <a:t>Co-investment generated.</a:t>
                      </a:r>
                    </a:p>
                  </a:txBody>
                  <a:tcPr marL="7414" marR="7414" marT="741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000" b="0" i="0" u="none" strike="noStrike">
                          <a:solidFill>
                            <a:srgbClr val="000000"/>
                          </a:solidFill>
                          <a:effectLst/>
                          <a:latin typeface="Calibri" panose="020F0502020204030204" pitchFamily="34" charset="0"/>
                        </a:rPr>
                        <a:t>Amount of dollars, in-kind, and time contributions co-invested by awardees and their sub-performers.</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At least 30% of awards exceed a 1:1 co-investment rate.</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0</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000" b="0" i="0" u="none" strike="noStrike">
                          <a:solidFill>
                            <a:srgbClr val="000000"/>
                          </a:solidFill>
                          <a:effectLst/>
                          <a:latin typeface="Calibri" panose="020F0502020204030204" pitchFamily="34" charset="0"/>
                        </a:rPr>
                        <a:t>Evaluated annually</a:t>
                      </a:r>
                    </a:p>
                  </a:txBody>
                  <a:tcPr marL="7414" marR="7414" marT="741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9014619"/>
                  </a:ext>
                </a:extLst>
              </a:tr>
              <a:tr h="533812">
                <a:tc>
                  <a:txBody>
                    <a:bodyPr/>
                    <a:lstStyle/>
                    <a:p>
                      <a:pPr algn="l" fontAlgn="b">
                        <a:buNone/>
                      </a:pPr>
                      <a:r>
                        <a:rPr lang="en-US" sz="1100" b="0" i="0" u="none" strike="noStrike">
                          <a:solidFill>
                            <a:srgbClr val="000000"/>
                          </a:solidFill>
                          <a:effectLst/>
                          <a:latin typeface="Calibri" panose="020F0502020204030204" pitchFamily="34" charset="0"/>
                        </a:rPr>
                        <a:t>Geographic diversity of awards and project partners.</a:t>
                      </a:r>
                    </a:p>
                  </a:txBody>
                  <a:tcPr marL="7414" marR="7414" marT="741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Concentration of awards in, and partners from, Western Mass, Central Mass, Northeast Mass and Southeast Mass/Cape &amp; Islands</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 Awards and project partners spanning 2-3 major MA regions </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414" marR="7414" marT="74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100" b="0" i="0" u="none" strike="noStrike">
                          <a:solidFill>
                            <a:srgbClr val="000000"/>
                          </a:solidFill>
                          <a:effectLst/>
                          <a:latin typeface="Calibri" panose="020F0502020204030204" pitchFamily="34" charset="0"/>
                        </a:rPr>
                        <a:t>Evaluated annually</a:t>
                      </a:r>
                    </a:p>
                  </a:txBody>
                  <a:tcPr marL="7414" marR="7414" marT="741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09097002"/>
                  </a:ext>
                </a:extLst>
              </a:tr>
            </a:tbl>
          </a:graphicData>
        </a:graphic>
      </p:graphicFrame>
    </p:spTree>
    <p:extLst>
      <p:ext uri="{BB962C8B-B14F-4D97-AF65-F5344CB8AC3E}">
        <p14:creationId xmlns:p14="http://schemas.microsoft.com/office/powerpoint/2010/main" val="1421133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478272"/>
            <a:ext cx="10117513" cy="470898"/>
          </a:xfrm>
        </p:spPr>
        <p:txBody>
          <a:bodyPr/>
          <a:lstStyle/>
          <a:p>
            <a:r>
              <a:rPr lang="en-US">
                <a:solidFill>
                  <a:schemeClr val="accent5">
                    <a:lumMod val="50000"/>
                  </a:schemeClr>
                </a:solidFill>
              </a:rPr>
              <a:t>CAM Operating Funding</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54151"/>
            <a:ext cx="11051291" cy="5125577"/>
          </a:xfrm>
        </p:spPr>
        <p:txBody>
          <a:bodyPr vert="horz" lIns="0" tIns="0" rIns="0" bIns="0" rtlCol="0" anchor="t">
            <a:noAutofit/>
          </a:bodyPr>
          <a:lstStyle/>
          <a:p>
            <a:pPr marL="0" indent="0">
              <a:buNone/>
            </a:pPr>
            <a:r>
              <a:rPr lang="en-US" sz="1300" b="1">
                <a:solidFill>
                  <a:srgbClr val="1F4E79"/>
                </a:solidFill>
                <a:ea typeface="+mn-lt"/>
                <a:cs typeface="+mn-lt"/>
              </a:rPr>
              <a:t>Description: </a:t>
            </a:r>
            <a:r>
              <a:rPr lang="en-US" sz="1300">
                <a:solidFill>
                  <a:srgbClr val="1F4E79"/>
                </a:solidFill>
              </a:rPr>
              <a:t>The Center for Advanced Manufacturing (CAM)’s mission is to foster the most complete, most connected, and fastest manufacturing ecosystem from innovation through production. CAM will build on the success of the Massachusetts Manufacturing Innovation Institute Program (M2I2) and increase its impacts on the manufacturing sector by: aligning investments in manufacturing with the state’s vision; leveraging existing programs for increased regional impact; supporting new initiatives from the Advanced Manufacturing Collaborative (AMC); ensuring a deep pipeline for all programs; and tracking outcomes and efficacy of all programs.</a:t>
            </a:r>
          </a:p>
          <a:p>
            <a:pPr marL="0" indent="0">
              <a:buNone/>
            </a:pPr>
            <a:r>
              <a:rPr lang="en-US" sz="1300" b="1">
                <a:solidFill>
                  <a:srgbClr val="1F4E79"/>
                </a:solidFill>
              </a:rPr>
              <a:t>Assessment: </a:t>
            </a:r>
            <a:r>
              <a:rPr lang="en-US" sz="1300">
                <a:solidFill>
                  <a:srgbClr val="1F4E79"/>
                </a:solidFill>
              </a:rPr>
              <a:t>Registration opened for the 2025 Manufacturing Mash-Up (10/21/25) at Gillette Stadium. The CAM team developed plans for content sessions that address the most important topics in manufacturing today (including supply chains and technology adoption). Executing on Q4 planning carries over into the start of FY26 Q1. The team will continue to line up high-impact speakers, arrange award ceremonies (including the 10th annual Manufacturing Caucus Awards, MMAP award announcement, and a 10 year M2I2 celebration) and secure sponsors for the event. The event is on track to have 1500 attendees across the manufacturing ecosystem.</a:t>
            </a:r>
          </a:p>
          <a:p>
            <a:pPr marL="0" indent="0">
              <a:buNone/>
            </a:pPr>
            <a:r>
              <a:rPr lang="en-US" sz="1300" b="1">
                <a:solidFill>
                  <a:srgbClr val="1F4E79"/>
                </a:solidFill>
                <a:ea typeface="+mn-lt"/>
                <a:cs typeface="+mn-lt"/>
              </a:rPr>
              <a:t>FY25 Budget: </a:t>
            </a:r>
            <a:r>
              <a:rPr lang="en-US" sz="1300">
                <a:solidFill>
                  <a:srgbClr val="1F4E79"/>
                </a:solidFill>
                <a:ea typeface="+mn-lt"/>
                <a:cs typeface="+mn-lt"/>
              </a:rPr>
              <a:t>$1,200,000</a:t>
            </a:r>
            <a:endParaRPr lang="en-US" sz="1300">
              <a:solidFill>
                <a:srgbClr val="1F4E79"/>
              </a:solidFill>
              <a:cs typeface="Calibri" panose="020F0502020204030204"/>
            </a:endParaRPr>
          </a:p>
        </p:txBody>
      </p:sp>
      <p:graphicFrame>
        <p:nvGraphicFramePr>
          <p:cNvPr id="3" name="Table 2">
            <a:extLst>
              <a:ext uri="{FF2B5EF4-FFF2-40B4-BE49-F238E27FC236}">
                <a16:creationId xmlns:a16="http://schemas.microsoft.com/office/drawing/2014/main" id="{13968A1F-B0E6-4B1A-F15D-B5BE4BB928FC}"/>
              </a:ext>
            </a:extLst>
          </p:cNvPr>
          <p:cNvGraphicFramePr>
            <a:graphicFrameLocks noGrp="1"/>
          </p:cNvGraphicFramePr>
          <p:nvPr>
            <p:extLst>
              <p:ext uri="{D42A27DB-BD31-4B8C-83A1-F6EECF244321}">
                <p14:modId xmlns:p14="http://schemas.microsoft.com/office/powerpoint/2010/main" val="3160410699"/>
              </p:ext>
            </p:extLst>
          </p:nvPr>
        </p:nvGraphicFramePr>
        <p:xfrm>
          <a:off x="462685" y="3527659"/>
          <a:ext cx="10902696" cy="3245639"/>
        </p:xfrm>
        <a:graphic>
          <a:graphicData uri="http://schemas.openxmlformats.org/drawingml/2006/table">
            <a:tbl>
              <a:tblPr/>
              <a:tblGrid>
                <a:gridCol w="2316480">
                  <a:extLst>
                    <a:ext uri="{9D8B030D-6E8A-4147-A177-3AD203B41FA5}">
                      <a16:colId xmlns:a16="http://schemas.microsoft.com/office/drawing/2014/main" val="2244565080"/>
                    </a:ext>
                  </a:extLst>
                </a:gridCol>
                <a:gridCol w="2258568">
                  <a:extLst>
                    <a:ext uri="{9D8B030D-6E8A-4147-A177-3AD203B41FA5}">
                      <a16:colId xmlns:a16="http://schemas.microsoft.com/office/drawing/2014/main" val="2402987933"/>
                    </a:ext>
                  </a:extLst>
                </a:gridCol>
                <a:gridCol w="1183009">
                  <a:extLst>
                    <a:ext uri="{9D8B030D-6E8A-4147-A177-3AD203B41FA5}">
                      <a16:colId xmlns:a16="http://schemas.microsoft.com/office/drawing/2014/main" val="1641216793"/>
                    </a:ext>
                  </a:extLst>
                </a:gridCol>
                <a:gridCol w="490047">
                  <a:extLst>
                    <a:ext uri="{9D8B030D-6E8A-4147-A177-3AD203B41FA5}">
                      <a16:colId xmlns:a16="http://schemas.microsoft.com/office/drawing/2014/main" val="120754783"/>
                    </a:ext>
                  </a:extLst>
                </a:gridCol>
                <a:gridCol w="4654592">
                  <a:extLst>
                    <a:ext uri="{9D8B030D-6E8A-4147-A177-3AD203B41FA5}">
                      <a16:colId xmlns:a16="http://schemas.microsoft.com/office/drawing/2014/main" val="1256389219"/>
                    </a:ext>
                  </a:extLst>
                </a:gridCol>
              </a:tblGrid>
              <a:tr h="151788">
                <a:tc>
                  <a:txBody>
                    <a:bodyPr/>
                    <a:lstStyle/>
                    <a:p>
                      <a:pPr algn="l" fontAlgn="b">
                        <a:buNone/>
                      </a:pPr>
                      <a:r>
                        <a:rPr lang="en-US" sz="1000" b="1" i="0" u="none" strike="noStrike">
                          <a:solidFill>
                            <a:srgbClr val="FFFFFF"/>
                          </a:solidFill>
                          <a:effectLst/>
                          <a:latin typeface="Calibri" panose="020F0502020204030204" pitchFamily="34" charset="0"/>
                        </a:rPr>
                        <a:t>Key Performance Metric</a:t>
                      </a:r>
                    </a:p>
                  </a:txBody>
                  <a:tcPr marL="6126" marR="6126" marT="6126"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Key Performance Description</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Target</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Result</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Comments</a:t>
                      </a:r>
                    </a:p>
                  </a:txBody>
                  <a:tcPr marL="6126" marR="6126" marT="61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1532702014"/>
                  </a:ext>
                </a:extLst>
              </a:tr>
              <a:tr h="1198680">
                <a:tc>
                  <a:txBody>
                    <a:bodyPr/>
                    <a:lstStyle/>
                    <a:p>
                      <a:pPr algn="l" fontAlgn="b">
                        <a:buNone/>
                      </a:pPr>
                      <a:r>
                        <a:rPr lang="en-US" sz="900" b="0" i="0" u="none" strike="noStrike">
                          <a:solidFill>
                            <a:srgbClr val="000000"/>
                          </a:solidFill>
                          <a:effectLst/>
                          <a:latin typeface="Calibri" panose="020F0502020204030204" pitchFamily="34" charset="0"/>
                        </a:rPr>
                        <a:t>Foster the advanced manufacturing ecosystem in Massachusetts and facilitate relationships and collaboration between industry, academia, and government through an array of manufacturing and STEM events.</a:t>
                      </a:r>
                    </a:p>
                  </a:txBody>
                  <a:tcPr marL="6126" marR="6126" marT="6126"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Host and attend events and engagements to support the manufacturing ecosystem. Host events and webinars, attend and speak at relevant external events, and conduct site visits among manufacturers and workforce training providers. Events and engagements could include EWD, technology, cybersecurity, or other advanced manufacturing topics.</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Host 2 engagements per quarter</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Attend 3 stakeholder events per quarter</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Conduct 5 site visits per quarter</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Goal total = 40</a:t>
                      </a:r>
                      <a:br>
                        <a:rPr lang="en-US" sz="900" b="0" i="0" u="none" strike="noStrike">
                          <a:solidFill>
                            <a:srgbClr val="000000"/>
                          </a:solidFill>
                          <a:effectLst/>
                          <a:latin typeface="Calibri" panose="020F0502020204030204" pitchFamily="34" charset="0"/>
                        </a:rPr>
                      </a:br>
                      <a:endParaRPr lang="en-US" sz="900" b="0" i="0" u="none" strike="noStrike">
                        <a:solidFill>
                          <a:srgbClr val="000000"/>
                        </a:solidFill>
                        <a:effectLst/>
                        <a:latin typeface="Calibri" panose="020F0502020204030204" pitchFamily="34" charset="0"/>
                      </a:endParaRP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112</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FY25 totals: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Hosted 16 engagements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Attended 62 engagements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Conducted 34 site visits</a:t>
                      </a:r>
                    </a:p>
                  </a:txBody>
                  <a:tcPr marL="6126" marR="6126" marT="61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4512926"/>
                  </a:ext>
                </a:extLst>
              </a:tr>
              <a:tr h="674441">
                <a:tc>
                  <a:txBody>
                    <a:bodyPr/>
                    <a:lstStyle/>
                    <a:p>
                      <a:pPr algn="l" fontAlgn="b">
                        <a:buNone/>
                      </a:pPr>
                      <a:r>
                        <a:rPr lang="en-US" sz="900" b="0" i="0" u="none" strike="noStrike">
                          <a:solidFill>
                            <a:srgbClr val="000000"/>
                          </a:solidFill>
                          <a:effectLst/>
                          <a:latin typeface="Calibri" panose="020F0502020204030204" pitchFamily="34" charset="0"/>
                        </a:rPr>
                        <a:t>Showcasing the Massachusetts advanced manufacturing ecosystem by bringing industry, government and students together at the Manufacturing Mash-Up.</a:t>
                      </a:r>
                    </a:p>
                  </a:txBody>
                  <a:tcPr marL="6126" marR="6126" marT="6126"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Spur economic growth within companies and interest in advanced manufacturing career opportunities for students, increasing previous years' impact</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1500 attendees from across industry, academia, high schools, and state leadership</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0</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The 2024 Mash-Up drew over 1700 attendees to Gillette stadium. Registration for the 2025 Mash-Up, which will take place on Oct 21, 2025, is open. As of August 2025, over 400 people have registered, with a goal of bringing 1500+ attendees together.</a:t>
                      </a:r>
                    </a:p>
                  </a:txBody>
                  <a:tcPr marL="6126" marR="6126" marT="61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702365"/>
                  </a:ext>
                </a:extLst>
              </a:tr>
              <a:tr h="1213992">
                <a:tc>
                  <a:txBody>
                    <a:bodyPr/>
                    <a:lstStyle/>
                    <a:p>
                      <a:pPr algn="l" fontAlgn="b">
                        <a:buNone/>
                      </a:pPr>
                      <a:r>
                        <a:rPr lang="en-US" sz="900" b="0" i="0" u="none" strike="noStrike">
                          <a:solidFill>
                            <a:srgbClr val="000000"/>
                          </a:solidFill>
                          <a:effectLst/>
                          <a:latin typeface="Calibri" panose="020F0502020204030204" pitchFamily="34" charset="0"/>
                        </a:rPr>
                        <a:t>Inclusive geographic engagement of the state's advanced manufacturing ecosystem.</a:t>
                      </a:r>
                    </a:p>
                  </a:txBody>
                  <a:tcPr marL="6126" marR="6126" marT="6126"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Consideration of CAM activities across different regions of the state (e.g Advanced Manufacturing Collaborative meeting locations).  Reported annually.</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Engage all regions of the state</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1</a:t>
                      </a:r>
                    </a:p>
                  </a:txBody>
                  <a:tcPr marL="6126" marR="6126" marT="6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In FY25, CAM hosted several events outside of Greater Boston, including: the 2024 Manufacturing Mash-Up in Foxborough, the 2024 </a:t>
                      </a:r>
                      <a:r>
                        <a:rPr lang="en-US" sz="900" b="0" i="0" u="none" strike="noStrike" err="1">
                          <a:solidFill>
                            <a:srgbClr val="000000"/>
                          </a:solidFill>
                          <a:effectLst/>
                          <a:latin typeface="Calibri" panose="020F0502020204030204" pitchFamily="34" charset="0"/>
                        </a:rPr>
                        <a:t>MassMakes</a:t>
                      </a:r>
                      <a:r>
                        <a:rPr lang="en-US" sz="900" b="0" i="0" u="none" strike="noStrike">
                          <a:solidFill>
                            <a:srgbClr val="000000"/>
                          </a:solidFill>
                          <a:effectLst/>
                          <a:latin typeface="Calibri" panose="020F0502020204030204" pitchFamily="34" charset="0"/>
                        </a:rPr>
                        <a:t> Innovation Challenge in Springfield, the Q1 AMC meeting in Foxborough, the Q4 AMC meeting in Springfield, the Annual MA Advanced Manufacturing Training Strategic Planning Meeting in Worcester, the MMAP Award Announcement Event in Worcester. In addition, CAM hosted several webinars, including the Tariff Response and Business Operations Support Initiative webinar on state resources and the webinar about applying to the AMTG grant, where we had attendees from across the state. The team successfully engaged all regions in the Commonwealth.</a:t>
                      </a:r>
                    </a:p>
                  </a:txBody>
                  <a:tcPr marL="6126" marR="6126" marT="61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2987472"/>
                  </a:ext>
                </a:extLst>
              </a:tr>
            </a:tbl>
          </a:graphicData>
        </a:graphic>
      </p:graphicFrame>
    </p:spTree>
    <p:extLst>
      <p:ext uri="{BB962C8B-B14F-4D97-AF65-F5344CB8AC3E}">
        <p14:creationId xmlns:p14="http://schemas.microsoft.com/office/powerpoint/2010/main" val="2416792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Innovation Institute</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150509"/>
            <a:ext cx="11051291" cy="5423750"/>
          </a:xfrm>
        </p:spPr>
        <p:txBody>
          <a:bodyPr vert="horz" lIns="0" tIns="0" rIns="0" bIns="0" rtlCol="0" anchor="t">
            <a:noAutofit/>
          </a:bodyPr>
          <a:lstStyle/>
          <a:p>
            <a:pPr marL="0" indent="0">
              <a:buNone/>
            </a:pPr>
            <a:r>
              <a:rPr lang="en-US" sz="1300" b="1">
                <a:solidFill>
                  <a:schemeClr val="accent5">
                    <a:lumMod val="50000"/>
                  </a:schemeClr>
                </a:solidFill>
                <a:ea typeface="+mn-lt"/>
                <a:cs typeface="+mn-lt"/>
              </a:rPr>
              <a:t>Description: </a:t>
            </a:r>
            <a:r>
              <a:rPr lang="en-US" sz="1300">
                <a:solidFill>
                  <a:schemeClr val="accent5">
                    <a:lumMod val="50000"/>
                  </a:schemeClr>
                </a:solidFill>
                <a:ea typeface="+mn-lt"/>
                <a:cs typeface="+mn-lt"/>
              </a:rPr>
              <a:t>The Innovation Institute works to align state support for the research, technology and business development, capital, talent and other infrastructure needs necessary for vibrant ecosystems for innovation across the Commonwealth. As an agent of the Commonwealth, the Innovation Institute uses this model to fuel economic growth, create wealth and generate improvements in the regions’ standard of living. These efforts are often focused on Regional Support, Entrepreneurship and Start-Up Support and Cluster Development with a focus on technology verticals such as FinTech, Artificial Intelligence, Quantum Computing, Robotics and Blockchain. </a:t>
            </a:r>
          </a:p>
          <a:p>
            <a:pPr marL="0" indent="0">
              <a:buNone/>
            </a:pPr>
            <a:r>
              <a:rPr lang="en-US" sz="1300" b="1">
                <a:solidFill>
                  <a:schemeClr val="accent5">
                    <a:lumMod val="50000"/>
                  </a:schemeClr>
                </a:solidFill>
                <a:ea typeface="+mn-lt"/>
                <a:cs typeface="+mn-lt"/>
              </a:rPr>
              <a:t>Assessment: </a:t>
            </a:r>
            <a:r>
              <a:rPr lang="en-US" sz="1300">
                <a:solidFill>
                  <a:schemeClr val="accent5">
                    <a:lumMod val="50000"/>
                  </a:schemeClr>
                </a:solidFill>
                <a:ea typeface="+mn-lt"/>
                <a:cs typeface="+mn-lt"/>
              </a:rPr>
              <a:t>The Innovation Institute made 5 awards in Q4 totaling $359,999. This includes Quantum Conference Development (Nov. 20, 2025) which will connect high profile stakeholders from Boston with stakeholders from various of regions of Massachusetts; and various sponsorships focused on Women's Leadership, Blockchain and Entrepreneurship. In addition, this program funded a pilot program: the High School Summer Career Academy in Artificial Intelligence (AI), an enrichment program that will engage 50 high school students from school districts in Greater Boston, including schools from the Title I districts of Chelsea and Revere. </a:t>
            </a:r>
          </a:p>
          <a:p>
            <a:pPr marL="0" indent="0">
              <a:buNone/>
            </a:pPr>
            <a:r>
              <a:rPr lang="en-US" sz="1300">
                <a:solidFill>
                  <a:schemeClr val="accent5">
                    <a:lumMod val="50000"/>
                  </a:schemeClr>
                </a:solidFill>
                <a:ea typeface="+mn-lt"/>
                <a:cs typeface="+mn-lt"/>
              </a:rPr>
              <a:t>In January 2025 (FY25 Q3), the Innovation Institute launched a new solicitation (Massachusetts Tech Hubs) that leveraged the Innovation Fund to make awards that complimented and supported the development of technology clusters.  The Innovation Institute received approval of 9 awards totaling over $15M at </a:t>
            </a:r>
            <a:r>
              <a:rPr lang="en-US" sz="1300" err="1">
                <a:solidFill>
                  <a:schemeClr val="accent5">
                    <a:lumMod val="50000"/>
                  </a:schemeClr>
                </a:solidFill>
                <a:ea typeface="+mn-lt"/>
                <a:cs typeface="+mn-lt"/>
              </a:rPr>
              <a:t>MassTech's</a:t>
            </a:r>
            <a:r>
              <a:rPr lang="en-US" sz="1300">
                <a:solidFill>
                  <a:schemeClr val="accent5">
                    <a:lumMod val="50000"/>
                  </a:schemeClr>
                </a:solidFill>
                <a:ea typeface="+mn-lt"/>
                <a:cs typeface="+mn-lt"/>
              </a:rPr>
              <a:t> July Board meeting, these awards are accompanied by 14 Tech Hub Designations. This fund specifically supported 3 awards (totaling $600,000) for operating expenses tied to Advanced Optics, Marine, and Biomanufacturing </a:t>
            </a:r>
            <a:r>
              <a:rPr lang="en-US" sz="1300" err="1">
                <a:solidFill>
                  <a:schemeClr val="accent5">
                    <a:lumMod val="50000"/>
                  </a:schemeClr>
                </a:solidFill>
                <a:ea typeface="+mn-lt"/>
                <a:cs typeface="+mn-lt"/>
              </a:rPr>
              <a:t>TechHubs</a:t>
            </a:r>
            <a:r>
              <a:rPr lang="en-US" sz="1300">
                <a:solidFill>
                  <a:schemeClr val="accent5">
                    <a:lumMod val="50000"/>
                  </a:schemeClr>
                </a:solidFill>
                <a:ea typeface="+mn-lt"/>
                <a:cs typeface="+mn-lt"/>
              </a:rPr>
              <a:t>.</a:t>
            </a:r>
          </a:p>
          <a:p>
            <a:pPr marL="0" indent="0">
              <a:buNone/>
            </a:pPr>
            <a:r>
              <a:rPr lang="en-US" sz="1300" b="1">
                <a:solidFill>
                  <a:schemeClr val="accent5">
                    <a:lumMod val="50000"/>
                  </a:schemeClr>
                </a:solidFill>
                <a:ea typeface="+mn-lt"/>
                <a:cs typeface="+mn-lt"/>
              </a:rPr>
              <a:t>FY25 Budget: </a:t>
            </a:r>
            <a:r>
              <a:rPr lang="en-US" sz="1300">
                <a:solidFill>
                  <a:schemeClr val="accent5">
                    <a:lumMod val="50000"/>
                  </a:schemeClr>
                </a:solidFill>
                <a:ea typeface="+mn-lt"/>
                <a:cs typeface="+mn-lt"/>
              </a:rPr>
              <a:t>$2,500,000</a:t>
            </a:r>
            <a:endParaRPr lang="en-US" sz="1300" b="1">
              <a:solidFill>
                <a:schemeClr val="accent5">
                  <a:lumMod val="50000"/>
                </a:schemeClr>
              </a:solidFill>
              <a:ea typeface="+mn-lt"/>
              <a:cs typeface="+mn-lt"/>
            </a:endParaRPr>
          </a:p>
        </p:txBody>
      </p:sp>
      <p:graphicFrame>
        <p:nvGraphicFramePr>
          <p:cNvPr id="5" name="Table 4">
            <a:extLst>
              <a:ext uri="{FF2B5EF4-FFF2-40B4-BE49-F238E27FC236}">
                <a16:creationId xmlns:a16="http://schemas.microsoft.com/office/drawing/2014/main" id="{F6F0B32E-0A8D-4973-C79A-8E486269D9A6}"/>
              </a:ext>
            </a:extLst>
          </p:cNvPr>
          <p:cNvGraphicFramePr>
            <a:graphicFrameLocks noGrp="1"/>
          </p:cNvGraphicFramePr>
          <p:nvPr>
            <p:extLst>
              <p:ext uri="{D42A27DB-BD31-4B8C-83A1-F6EECF244321}">
                <p14:modId xmlns:p14="http://schemas.microsoft.com/office/powerpoint/2010/main" val="4042226670"/>
              </p:ext>
            </p:extLst>
          </p:nvPr>
        </p:nvGraphicFramePr>
        <p:xfrm>
          <a:off x="462685" y="4369202"/>
          <a:ext cx="11150194" cy="2278380"/>
        </p:xfrm>
        <a:graphic>
          <a:graphicData uri="http://schemas.openxmlformats.org/drawingml/2006/table">
            <a:tbl>
              <a:tblPr/>
              <a:tblGrid>
                <a:gridCol w="3073451">
                  <a:extLst>
                    <a:ext uri="{9D8B030D-6E8A-4147-A177-3AD203B41FA5}">
                      <a16:colId xmlns:a16="http://schemas.microsoft.com/office/drawing/2014/main" val="2273188709"/>
                    </a:ext>
                  </a:extLst>
                </a:gridCol>
                <a:gridCol w="1941754">
                  <a:extLst>
                    <a:ext uri="{9D8B030D-6E8A-4147-A177-3AD203B41FA5}">
                      <a16:colId xmlns:a16="http://schemas.microsoft.com/office/drawing/2014/main" val="2783789092"/>
                    </a:ext>
                  </a:extLst>
                </a:gridCol>
                <a:gridCol w="583717">
                  <a:extLst>
                    <a:ext uri="{9D8B030D-6E8A-4147-A177-3AD203B41FA5}">
                      <a16:colId xmlns:a16="http://schemas.microsoft.com/office/drawing/2014/main" val="892888681"/>
                    </a:ext>
                  </a:extLst>
                </a:gridCol>
                <a:gridCol w="571805">
                  <a:extLst>
                    <a:ext uri="{9D8B030D-6E8A-4147-A177-3AD203B41FA5}">
                      <a16:colId xmlns:a16="http://schemas.microsoft.com/office/drawing/2014/main" val="347562387"/>
                    </a:ext>
                  </a:extLst>
                </a:gridCol>
                <a:gridCol w="4979467">
                  <a:extLst>
                    <a:ext uri="{9D8B030D-6E8A-4147-A177-3AD203B41FA5}">
                      <a16:colId xmlns:a16="http://schemas.microsoft.com/office/drawing/2014/main" val="2186396550"/>
                    </a:ext>
                  </a:extLst>
                </a:gridCol>
              </a:tblGrid>
              <a:tr h="175260">
                <a:tc>
                  <a:txBody>
                    <a:bodyPr/>
                    <a:lstStyle/>
                    <a:p>
                      <a:pPr algn="l" fontAlgn="b">
                        <a:buNone/>
                      </a:pPr>
                      <a:r>
                        <a:rPr lang="en-US" sz="1100" b="1" i="0" u="none" strike="noStrike">
                          <a:solidFill>
                            <a:srgbClr val="FFFFFF"/>
                          </a:solidFill>
                          <a:effectLst/>
                          <a:latin typeface="Calibri" panose="020F0502020204030204" pitchFamily="34" charset="0"/>
                        </a:rPr>
                        <a:t>Key Performance Metric</a:t>
                      </a:r>
                    </a:p>
                  </a:txBody>
                  <a:tcPr marL="6741" marR="6741" marT="674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Key Performance Description</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Target</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Result</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Comments</a:t>
                      </a:r>
                    </a:p>
                  </a:txBody>
                  <a:tcPr marL="6741" marR="6741" marT="67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911171592"/>
                  </a:ext>
                </a:extLst>
              </a:tr>
              <a:tr h="808892">
                <a:tc>
                  <a:txBody>
                    <a:bodyPr/>
                    <a:lstStyle/>
                    <a:p>
                      <a:pPr algn="l" fontAlgn="b">
                        <a:buNone/>
                      </a:pPr>
                      <a:r>
                        <a:rPr lang="en-US" sz="1000" b="0" i="0" u="none" strike="noStrike">
                          <a:solidFill>
                            <a:srgbClr val="000000"/>
                          </a:solidFill>
                          <a:effectLst/>
                          <a:latin typeface="Calibri" panose="020F0502020204030204" pitchFamily="34" charset="0"/>
                        </a:rPr>
                        <a:t>Support growth in key industry clusters that comprise the state's tech and innovation economy by working with stakeholders to develop economic development strategies and projects that generate economic growth in Massachusetts.</a:t>
                      </a:r>
                    </a:p>
                  </a:txBody>
                  <a:tcPr marL="6741" marR="6741" marT="674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50 businesses and stakeholders engaged and participating in key cluster development activities.</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50</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635</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Nine events were sponsored in FY25: Boston Blockchain, Corporate and University Blockchain Series, FinTech Sandbox, Women in Robotics, Women in Leadership Impact Study and Event, The Innovation UnConference, Tufts Fashion Sense Reception &amp; Showcase, RoboBoston and a Quantum Award Announcement. These events convened hundreds of individuals and stakeholders from these clusters </a:t>
                      </a:r>
                    </a:p>
                  </a:txBody>
                  <a:tcPr marL="6741" marR="6741" marT="67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1057701"/>
                  </a:ext>
                </a:extLst>
              </a:tr>
              <a:tr h="1294228">
                <a:tc>
                  <a:txBody>
                    <a:bodyPr/>
                    <a:lstStyle/>
                    <a:p>
                      <a:pPr algn="l" fontAlgn="b">
                        <a:buNone/>
                      </a:pPr>
                      <a:r>
                        <a:rPr lang="en-US" sz="1000" b="0" i="0" u="none" strike="noStrike">
                          <a:solidFill>
                            <a:srgbClr val="000000"/>
                          </a:solidFill>
                          <a:effectLst/>
                          <a:latin typeface="Calibri" panose="020F0502020204030204" pitchFamily="34" charset="0"/>
                        </a:rPr>
                        <a:t>Support regional growth across the state in key industry clusters that comprise the state's tech and innovation economy </a:t>
                      </a:r>
                    </a:p>
                  </a:txBody>
                  <a:tcPr marL="6741" marR="6741" marT="6741"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12 regional initiatives outside the Boston area created, retained or expanded.</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12</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14</a:t>
                      </a:r>
                    </a:p>
                  </a:txBody>
                  <a:tcPr marL="6741" marR="6741" marT="6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Events included Boston Blockchain, AI Strategic Task Force Capstone Event/ Governor’s AI Recommendation Announcement @Museum of Science, Fintech Sandbox, Women in Robotics , </a:t>
                      </a:r>
                      <a:r>
                        <a:rPr lang="en-US" sz="1000" b="0" i="0" u="none" strike="noStrike" err="1">
                          <a:solidFill>
                            <a:srgbClr val="000000"/>
                          </a:solidFill>
                          <a:effectLst/>
                          <a:latin typeface="Calibri" panose="020F0502020204030204" pitchFamily="34" charset="0"/>
                        </a:rPr>
                        <a:t>RoboBoston</a:t>
                      </a:r>
                      <a:r>
                        <a:rPr lang="en-US" sz="1000" b="0" i="0" u="none" strike="noStrike">
                          <a:solidFill>
                            <a:srgbClr val="000000"/>
                          </a:solidFill>
                          <a:effectLst/>
                          <a:latin typeface="Calibri" panose="020F0502020204030204" pitchFamily="34" charset="0"/>
                        </a:rPr>
                        <a:t> / </a:t>
                      </a:r>
                      <a:r>
                        <a:rPr lang="en-US" sz="1000" b="0" i="0" u="none" strike="noStrike" err="1">
                          <a:solidFill>
                            <a:srgbClr val="000000"/>
                          </a:solidFill>
                          <a:effectLst/>
                          <a:latin typeface="Calibri" panose="020F0502020204030204" pitchFamily="34" charset="0"/>
                        </a:rPr>
                        <a:t>Cybernetixs</a:t>
                      </a:r>
                      <a:r>
                        <a:rPr lang="en-US" sz="1000" b="0" i="0" u="none" strike="noStrike">
                          <a:solidFill>
                            <a:srgbClr val="000000"/>
                          </a:solidFill>
                          <a:effectLst/>
                          <a:latin typeface="Calibri" panose="020F0502020204030204" pitchFamily="34" charset="0"/>
                        </a:rPr>
                        <a:t> Robotics Invest Summit - Blockchain - University and Corporate Blockchain series - Western New England Fintech and AI incubator support; Gloucester Marine Technology Support (eDNA); Quantum Computing Conference Development Award, and their locations spanned from Andover, Burlington, New Bedford, Beverly, Gloucester, Amherst, Sandwich, Chatham, Marblehead, Worcester, Watertown, Springfield, Quincy, to Medford. </a:t>
                      </a:r>
                    </a:p>
                  </a:txBody>
                  <a:tcPr marL="6741" marR="6741" marT="674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5958545"/>
                  </a:ext>
                </a:extLst>
              </a:tr>
            </a:tbl>
          </a:graphicData>
        </a:graphic>
      </p:graphicFrame>
    </p:spTree>
    <p:extLst>
      <p:ext uri="{BB962C8B-B14F-4D97-AF65-F5344CB8AC3E}">
        <p14:creationId xmlns:p14="http://schemas.microsoft.com/office/powerpoint/2010/main" val="4284437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Advanced Manufacturing Training</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398677" y="1228520"/>
            <a:ext cx="11051291" cy="5125577"/>
          </a:xfrm>
        </p:spPr>
        <p:txBody>
          <a:bodyPr vert="horz" lIns="0" tIns="0" rIns="0" bIns="0" rtlCol="0" anchor="t">
            <a:noAutofit/>
          </a:bodyPr>
          <a:lstStyle/>
          <a:p>
            <a:pPr marL="0" indent="0">
              <a:buNone/>
            </a:pPr>
            <a:r>
              <a:rPr lang="en-US" sz="1300" b="1">
                <a:solidFill>
                  <a:srgbClr val="1F4E79"/>
                </a:solidFill>
                <a:ea typeface="+mn-lt"/>
                <a:cs typeface="+mn-lt"/>
              </a:rPr>
              <a:t>Description: </a:t>
            </a:r>
            <a:r>
              <a:rPr lang="en-US" sz="1300">
                <a:solidFill>
                  <a:srgbClr val="1F4E79"/>
                </a:solidFill>
                <a:ea typeface="+mn-lt"/>
                <a:cs typeface="+mn-lt"/>
              </a:rPr>
              <a:t>The Advanced Manufacturing Training Program (AMTG) provides funding to qualifying consortiums to develop, coordinate, and maintain comprehensive manufacturing workforce development systems. Regional systems will provide workforce development services in advanced manufacturing, such as recruitment, job training, placement activities, and supportive services. The program focuses on providing training to unemployed and underemployed individuals, and underrepresented populations including: veterans, minorities, and women.​</a:t>
            </a:r>
          </a:p>
          <a:p>
            <a:pPr marL="0" indent="0">
              <a:buNone/>
            </a:pPr>
            <a:r>
              <a:rPr lang="en-US" sz="1300" b="1">
                <a:solidFill>
                  <a:srgbClr val="1F4E79"/>
                </a:solidFill>
                <a:ea typeface="+mn-lt"/>
                <a:cs typeface="+mn-lt"/>
              </a:rPr>
              <a:t>Assessment: </a:t>
            </a:r>
            <a:r>
              <a:rPr lang="en-US" sz="1300">
                <a:solidFill>
                  <a:srgbClr val="1F4E79"/>
                </a:solidFill>
                <a:ea typeface="+mn-lt"/>
                <a:cs typeface="+mn-lt"/>
              </a:rPr>
              <a:t>The Advanced Manufacturing Training Grant reopened on January 27, 2025, and the deadline for submissions was May 16, 2025. In Q4, the Advanced Manufacturing Review Team reviewed all submitted applications and convened to evaluate proposals and develop funding recommendations. Following deliberations, a grant recommendation memo was submitted to EOED on June 25, 2025. This memo included five recommended awards and one application requiring </a:t>
            </a:r>
            <a:r>
              <a:rPr lang="en-US" sz="1300" err="1">
                <a:solidFill>
                  <a:srgbClr val="1F4E79"/>
                </a:solidFill>
                <a:ea typeface="+mn-lt"/>
                <a:cs typeface="+mn-lt"/>
              </a:rPr>
              <a:t>MassTech</a:t>
            </a:r>
            <a:r>
              <a:rPr lang="en-US" sz="1300">
                <a:solidFill>
                  <a:srgbClr val="1F4E79"/>
                </a:solidFill>
                <a:ea typeface="+mn-lt"/>
                <a:cs typeface="+mn-lt"/>
              </a:rPr>
              <a:t> board approval. </a:t>
            </a:r>
          </a:p>
          <a:p>
            <a:pPr marL="0" indent="0">
              <a:buNone/>
            </a:pPr>
            <a:r>
              <a:rPr lang="en-US" sz="1300" b="1">
                <a:solidFill>
                  <a:srgbClr val="1F4E79"/>
                </a:solidFill>
                <a:ea typeface="+mn-lt"/>
                <a:cs typeface="+mn-lt"/>
              </a:rPr>
              <a:t>FY25 Budget: </a:t>
            </a:r>
            <a:r>
              <a:rPr lang="en-US" sz="1300">
                <a:solidFill>
                  <a:srgbClr val="1F4E79"/>
                </a:solidFill>
                <a:ea typeface="+mn-lt"/>
                <a:cs typeface="+mn-lt"/>
              </a:rPr>
              <a:t>$2,500,000</a:t>
            </a:r>
            <a:endParaRPr lang="en-US" sz="1300">
              <a:solidFill>
                <a:srgbClr val="1F4E79"/>
              </a:solidFill>
              <a:cs typeface="Calibri" panose="020F0502020204030204"/>
            </a:endParaRPr>
          </a:p>
        </p:txBody>
      </p:sp>
      <p:graphicFrame>
        <p:nvGraphicFramePr>
          <p:cNvPr id="3" name="Table 2">
            <a:extLst>
              <a:ext uri="{FF2B5EF4-FFF2-40B4-BE49-F238E27FC236}">
                <a16:creationId xmlns:a16="http://schemas.microsoft.com/office/drawing/2014/main" id="{12CB1239-0631-E79A-763E-B8C99344340B}"/>
              </a:ext>
            </a:extLst>
          </p:cNvPr>
          <p:cNvGraphicFramePr>
            <a:graphicFrameLocks noGrp="1"/>
          </p:cNvGraphicFramePr>
          <p:nvPr>
            <p:extLst>
              <p:ext uri="{D42A27DB-BD31-4B8C-83A1-F6EECF244321}">
                <p14:modId xmlns:p14="http://schemas.microsoft.com/office/powerpoint/2010/main" val="1555013682"/>
              </p:ext>
            </p:extLst>
          </p:nvPr>
        </p:nvGraphicFramePr>
        <p:xfrm>
          <a:off x="398677" y="3241200"/>
          <a:ext cx="11543387" cy="3505481"/>
        </p:xfrm>
        <a:graphic>
          <a:graphicData uri="http://schemas.openxmlformats.org/drawingml/2006/table">
            <a:tbl>
              <a:tblPr/>
              <a:tblGrid>
                <a:gridCol w="2194605">
                  <a:extLst>
                    <a:ext uri="{9D8B030D-6E8A-4147-A177-3AD203B41FA5}">
                      <a16:colId xmlns:a16="http://schemas.microsoft.com/office/drawing/2014/main" val="3271850522"/>
                    </a:ext>
                  </a:extLst>
                </a:gridCol>
                <a:gridCol w="2688331">
                  <a:extLst>
                    <a:ext uri="{9D8B030D-6E8A-4147-A177-3AD203B41FA5}">
                      <a16:colId xmlns:a16="http://schemas.microsoft.com/office/drawing/2014/main" val="1976639457"/>
                    </a:ext>
                  </a:extLst>
                </a:gridCol>
                <a:gridCol w="1024684">
                  <a:extLst>
                    <a:ext uri="{9D8B030D-6E8A-4147-A177-3AD203B41FA5}">
                      <a16:colId xmlns:a16="http://schemas.microsoft.com/office/drawing/2014/main" val="4084998495"/>
                    </a:ext>
                  </a:extLst>
                </a:gridCol>
                <a:gridCol w="1265172">
                  <a:extLst>
                    <a:ext uri="{9D8B030D-6E8A-4147-A177-3AD203B41FA5}">
                      <a16:colId xmlns:a16="http://schemas.microsoft.com/office/drawing/2014/main" val="3544877789"/>
                    </a:ext>
                  </a:extLst>
                </a:gridCol>
                <a:gridCol w="4370595">
                  <a:extLst>
                    <a:ext uri="{9D8B030D-6E8A-4147-A177-3AD203B41FA5}">
                      <a16:colId xmlns:a16="http://schemas.microsoft.com/office/drawing/2014/main" val="1487729714"/>
                    </a:ext>
                  </a:extLst>
                </a:gridCol>
              </a:tblGrid>
              <a:tr h="143875">
                <a:tc>
                  <a:txBody>
                    <a:bodyPr/>
                    <a:lstStyle/>
                    <a:p>
                      <a:pPr algn="l" fontAlgn="b">
                        <a:buNone/>
                      </a:pPr>
                      <a:r>
                        <a:rPr lang="en-US" sz="1000" b="1" i="0" u="none" strike="noStrike">
                          <a:solidFill>
                            <a:srgbClr val="FFFFFF"/>
                          </a:solidFill>
                          <a:effectLst/>
                          <a:latin typeface="Calibri" panose="020F0502020204030204" pitchFamily="34" charset="0"/>
                        </a:rPr>
                        <a:t>Key Performance Metric</a:t>
                      </a:r>
                    </a:p>
                  </a:txBody>
                  <a:tcPr marL="5715" marR="5715" marT="571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Key Performance Description</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Target</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Result</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Comments</a:t>
                      </a:r>
                    </a:p>
                  </a:txBody>
                  <a:tcPr marL="5715" marR="5715" marT="5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4219359990"/>
                  </a:ext>
                </a:extLst>
              </a:tr>
              <a:tr h="1126988">
                <a:tc>
                  <a:txBody>
                    <a:bodyPr/>
                    <a:lstStyle/>
                    <a:p>
                      <a:pPr algn="l" fontAlgn="b">
                        <a:buNone/>
                      </a:pPr>
                      <a:r>
                        <a:rPr lang="en-US" sz="900" b="0" i="0" u="none" strike="noStrike">
                          <a:solidFill>
                            <a:srgbClr val="000000"/>
                          </a:solidFill>
                          <a:effectLst/>
                          <a:latin typeface="Calibri" panose="020F0502020204030204" pitchFamily="34" charset="0"/>
                        </a:rPr>
                        <a:t>Respond to manufacturing workforce needs by providing access to training and employment opportunities.</a:t>
                      </a:r>
                    </a:p>
                  </a:txBody>
                  <a:tcPr marL="5715" marR="5715" marT="571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Increase access to manufacturing training programs and support services across MA to increase number of individuals completing training and obtaining a job in manufacturing. </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250 persons enrolled in training</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200 persons who completed training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175 (80%) who obtained employment in manufacturing after training</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274 persons enrolled in training</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229 Persons who completed training</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109 (38%) who obtained employment in manufacturing after training</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Complete data on program completion becomes available up to 15 months after award. FY25 training numbers are reflective of activity from programs that are ongoing. For more than half of these training providers, they will not provide final training and placement numbers until  September 30, 2026. </a:t>
                      </a:r>
                    </a:p>
                  </a:txBody>
                  <a:tcPr marL="5715" marR="5715" marT="5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67091"/>
                  </a:ext>
                </a:extLst>
              </a:tr>
              <a:tr h="911944">
                <a:tc>
                  <a:txBody>
                    <a:bodyPr/>
                    <a:lstStyle/>
                    <a:p>
                      <a:pPr algn="l" fontAlgn="b">
                        <a:buNone/>
                      </a:pPr>
                      <a:r>
                        <a:rPr lang="en-US" sz="900" b="0" i="0" u="none" strike="noStrike">
                          <a:solidFill>
                            <a:srgbClr val="000000"/>
                          </a:solidFill>
                          <a:effectLst/>
                          <a:latin typeface="Calibri" panose="020F0502020204030204" pitchFamily="34" charset="0"/>
                        </a:rPr>
                        <a:t>Host and attend events and engagements to increase coordination and partnerships among manufacturing training efforts.  </a:t>
                      </a:r>
                    </a:p>
                  </a:txBody>
                  <a:tcPr marL="5715" marR="5715" marT="571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Work collaboratively with other state training partners (CTI, Community Colleges, MassMEP, etc.) to increase coordination and access to manufacturing training programs across the state. Actively convene these partners and look for opportunities to advance the goals of AMTG while supporting other efforts in the state.</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Host or attend at least four convenings</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4</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In FY25, hosted four convenings: Statewide Advanced Manufacturing Strategic Planning meeting, </a:t>
                      </a:r>
                      <a:r>
                        <a:rPr lang="en-US" sz="900" b="0" i="0" u="none" strike="noStrike" err="1">
                          <a:solidFill>
                            <a:srgbClr val="000000"/>
                          </a:solidFill>
                          <a:effectLst/>
                          <a:latin typeface="Calibri" panose="020F0502020204030204" pitchFamily="34" charset="0"/>
                        </a:rPr>
                        <a:t>MassBridge</a:t>
                      </a:r>
                      <a:r>
                        <a:rPr lang="en-US" sz="900" b="0" i="0" u="none" strike="noStrike">
                          <a:solidFill>
                            <a:srgbClr val="000000"/>
                          </a:solidFill>
                          <a:effectLst/>
                          <a:latin typeface="Calibri" panose="020F0502020204030204" pitchFamily="34" charset="0"/>
                        </a:rPr>
                        <a:t> Business Industry Leadership team KSA meeting, Statewide Manufacturing Apprenticeship Meeting, </a:t>
                      </a:r>
                      <a:r>
                        <a:rPr lang="en-US" sz="900" b="0" i="0" u="none" strike="noStrike" err="1">
                          <a:solidFill>
                            <a:srgbClr val="000000"/>
                          </a:solidFill>
                          <a:effectLst/>
                          <a:latin typeface="Calibri" panose="020F0502020204030204" pitchFamily="34" charset="0"/>
                        </a:rPr>
                        <a:t>TechAmp</a:t>
                      </a:r>
                      <a:r>
                        <a:rPr lang="en-US" sz="900" b="0" i="0" u="none" strike="noStrike">
                          <a:solidFill>
                            <a:srgbClr val="000000"/>
                          </a:solidFill>
                          <a:effectLst/>
                          <a:latin typeface="Calibri" panose="020F0502020204030204" pitchFamily="34" charset="0"/>
                        </a:rPr>
                        <a:t> industry council meeting</a:t>
                      </a:r>
                    </a:p>
                  </a:txBody>
                  <a:tcPr marL="5715" marR="5715" marT="5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592617"/>
                  </a:ext>
                </a:extLst>
              </a:tr>
              <a:tr h="1195267">
                <a:tc>
                  <a:txBody>
                    <a:bodyPr/>
                    <a:lstStyle/>
                    <a:p>
                      <a:pPr algn="l" fontAlgn="b">
                        <a:buNone/>
                      </a:pPr>
                      <a:r>
                        <a:rPr lang="en-US" sz="900" b="0" i="0" u="none" strike="noStrike">
                          <a:solidFill>
                            <a:srgbClr val="000000"/>
                          </a:solidFill>
                          <a:effectLst/>
                          <a:latin typeface="Calibri" panose="020F0502020204030204" pitchFamily="34" charset="0"/>
                        </a:rPr>
                        <a:t>Inclusive geographic engagement of the state's advanced manufacturing ecosystem.</a:t>
                      </a:r>
                    </a:p>
                  </a:txBody>
                  <a:tcPr marL="5715" marR="5715" marT="571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Consideration of CAM activities across different regions of the state (</a:t>
                      </a:r>
                      <a:r>
                        <a:rPr lang="en-US" sz="900" b="0" i="0" u="none" strike="noStrike" err="1">
                          <a:solidFill>
                            <a:srgbClr val="000000"/>
                          </a:solidFill>
                          <a:effectLst/>
                          <a:latin typeface="Calibri" panose="020F0502020204030204" pitchFamily="34" charset="0"/>
                        </a:rPr>
                        <a:t>e.g</a:t>
                      </a:r>
                      <a:r>
                        <a:rPr lang="en-US" sz="900" b="0" i="0" u="none" strike="noStrike">
                          <a:solidFill>
                            <a:srgbClr val="000000"/>
                          </a:solidFill>
                          <a:effectLst/>
                          <a:latin typeface="Calibri" panose="020F0502020204030204" pitchFamily="34" charset="0"/>
                        </a:rPr>
                        <a:t> Advanced Manufacturing Collaborative meeting locations).  Reported annually.</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Engage all regions of the state</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0" i="0" u="none" strike="noStrike">
                          <a:solidFill>
                            <a:srgbClr val="000000"/>
                          </a:solidFill>
                          <a:effectLst/>
                          <a:latin typeface="Calibri" panose="020F0502020204030204" pitchFamily="34" charset="0"/>
                        </a:rPr>
                        <a:t>1</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900" b="0" i="0" u="none" strike="noStrike">
                          <a:solidFill>
                            <a:srgbClr val="000000"/>
                          </a:solidFill>
                          <a:effectLst/>
                          <a:latin typeface="Calibri" panose="020F0502020204030204" pitchFamily="34" charset="0"/>
                        </a:rPr>
                        <a:t>In FY25, CAM hosted several events outside of Greater Boston, including: the 2024 Manufacturing Mash-Up in Foxborough, the 2024 </a:t>
                      </a:r>
                      <a:r>
                        <a:rPr lang="en-US" sz="900" b="0" i="0" u="none" strike="noStrike" err="1">
                          <a:solidFill>
                            <a:srgbClr val="000000"/>
                          </a:solidFill>
                          <a:effectLst/>
                          <a:latin typeface="Calibri" panose="020F0502020204030204" pitchFamily="34" charset="0"/>
                        </a:rPr>
                        <a:t>MassMakes</a:t>
                      </a:r>
                      <a:r>
                        <a:rPr lang="en-US" sz="900" b="0" i="0" u="none" strike="noStrike">
                          <a:solidFill>
                            <a:srgbClr val="000000"/>
                          </a:solidFill>
                          <a:effectLst/>
                          <a:latin typeface="Calibri" panose="020F0502020204030204" pitchFamily="34" charset="0"/>
                        </a:rPr>
                        <a:t> Innovation Challenge in Springfield, the Q1 AMC meeting in Foxborough, the Q4 AMC meeting in Springfield, the Annual MA Advanced Manufacturing Training Strategic Planning Meeting in Worcester, the MMAP Award Announcement Event in Worcester. In addition, CAM hosted several webinars, including the Tariff Response and Business Operations Support Initiative webinar on state resources and the webinar about applying to the AMTG grant, where we had attendees from across the state. The team successfully engaged all regions in the Commonwealth.</a:t>
                      </a:r>
                    </a:p>
                  </a:txBody>
                  <a:tcPr marL="5715" marR="5715" marT="571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879069"/>
                  </a:ext>
                </a:extLst>
              </a:tr>
            </a:tbl>
          </a:graphicData>
        </a:graphic>
      </p:graphicFrame>
    </p:spTree>
    <p:extLst>
      <p:ext uri="{BB962C8B-B14F-4D97-AF65-F5344CB8AC3E}">
        <p14:creationId xmlns:p14="http://schemas.microsoft.com/office/powerpoint/2010/main" val="199678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Internships &amp; Mentorships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01088"/>
            <a:ext cx="11051291" cy="5125577"/>
          </a:xfrm>
        </p:spPr>
        <p:txBody>
          <a:bodyPr vert="horz" lIns="0" tIns="0" rIns="0" bIns="0" rtlCol="0" anchor="t">
            <a:noAutofit/>
          </a:bodyPr>
          <a:lstStyle/>
          <a:p>
            <a:pPr marL="0" indent="0">
              <a:buNone/>
            </a:pPr>
            <a:r>
              <a:rPr lang="en-US" sz="1800" b="1">
                <a:solidFill>
                  <a:schemeClr val="accent5">
                    <a:lumMod val="50000"/>
                  </a:schemeClr>
                </a:solidFill>
                <a:ea typeface="+mn-lt"/>
                <a:cs typeface="+mn-lt"/>
              </a:rPr>
              <a:t>Internship</a:t>
            </a:r>
          </a:p>
          <a:p>
            <a:pPr marL="0" indent="0">
              <a:buNone/>
            </a:pPr>
            <a:r>
              <a:rPr lang="en-US" sz="1400" b="1">
                <a:solidFill>
                  <a:schemeClr val="accent5">
                    <a:lumMod val="50000"/>
                  </a:schemeClr>
                </a:solidFill>
                <a:ea typeface="+mn-lt"/>
                <a:cs typeface="+mn-lt"/>
              </a:rPr>
              <a:t>Description: </a:t>
            </a:r>
            <a:r>
              <a:rPr lang="en-US" sz="1400">
                <a:solidFill>
                  <a:schemeClr val="accent5">
                    <a:lumMod val="50000"/>
                  </a:schemeClr>
                </a:solidFill>
                <a:ea typeface="+mn-lt"/>
                <a:cs typeface="+mn-lt"/>
              </a:rPr>
              <a:t>The </a:t>
            </a:r>
            <a:r>
              <a:rPr lang="en-US" sz="1400" err="1">
                <a:solidFill>
                  <a:schemeClr val="accent5">
                    <a:lumMod val="50000"/>
                  </a:schemeClr>
                </a:solidFill>
                <a:ea typeface="+mn-lt"/>
                <a:cs typeface="+mn-lt"/>
              </a:rPr>
              <a:t>MassTech</a:t>
            </a:r>
            <a:r>
              <a:rPr lang="en-US" sz="1400">
                <a:solidFill>
                  <a:schemeClr val="accent5">
                    <a:lumMod val="50000"/>
                  </a:schemeClr>
                </a:solidFill>
                <a:ea typeface="+mn-lt"/>
                <a:cs typeface="+mn-lt"/>
              </a:rPr>
              <a:t> Intern Partnership (MTIP) provides stipends to support interns at Massachusetts tech start-ups.  The goal of this program is to promote the growth of start-ups, especially in priority sectors, such as Robotics, Digital Health, Cybersecurity, FinTech, Quantum, and Advanced Manufacturing, and retain talent by supporting more internship opportunities that will root student’s technology industry networks in state and lead to them staying in Massachusetts after graduation. </a:t>
            </a:r>
          </a:p>
          <a:p>
            <a:pPr marL="0" indent="0">
              <a:buNone/>
            </a:pPr>
            <a:r>
              <a:rPr lang="en-US" sz="1400" b="1">
                <a:solidFill>
                  <a:schemeClr val="accent5">
                    <a:lumMod val="50000"/>
                  </a:schemeClr>
                </a:solidFill>
                <a:ea typeface="+mn-lt"/>
                <a:cs typeface="+mn-lt"/>
              </a:rPr>
              <a:t>Assessment: </a:t>
            </a:r>
            <a:r>
              <a:rPr lang="en-US" sz="1400">
                <a:solidFill>
                  <a:schemeClr val="accent5">
                    <a:lumMod val="50000"/>
                  </a:schemeClr>
                </a:solidFill>
                <a:ea typeface="+mn-lt"/>
                <a:cs typeface="+mn-lt"/>
              </a:rPr>
              <a:t>The program has received 129 applications so far and will continue accepting applications through the end of August 2025. In addition, the Tech Connect Internship Program (sent to EOED for approval in Q2 FY25) resulted in five proposals. Contracting is underway with the two selected applicants (Greenfield Community College &amp; Benjamin Franklin Cummings Institute of Technology) and is expected to be completed in Q1 FY26. </a:t>
            </a:r>
          </a:p>
          <a:p>
            <a:pPr marL="0" indent="0">
              <a:buNone/>
            </a:pPr>
            <a:r>
              <a:rPr lang="en-US" sz="1800" b="1">
                <a:solidFill>
                  <a:schemeClr val="accent5">
                    <a:lumMod val="50000"/>
                  </a:schemeClr>
                </a:solidFill>
                <a:ea typeface="+mn-lt"/>
                <a:cs typeface="+mn-lt"/>
              </a:rPr>
              <a:t>Mentorship</a:t>
            </a:r>
          </a:p>
          <a:p>
            <a:pPr marL="0" indent="0">
              <a:buNone/>
            </a:pPr>
            <a:r>
              <a:rPr lang="en-US" sz="1400" b="1">
                <a:solidFill>
                  <a:schemeClr val="accent5">
                    <a:lumMod val="50000"/>
                  </a:schemeClr>
                </a:solidFill>
                <a:ea typeface="+mn-lt"/>
                <a:cs typeface="+mn-lt"/>
              </a:rPr>
              <a:t>Description: </a:t>
            </a:r>
            <a:r>
              <a:rPr lang="en-US" sz="1400">
                <a:solidFill>
                  <a:schemeClr val="accent5">
                    <a:lumMod val="50000"/>
                  </a:schemeClr>
                </a:solidFill>
                <a:ea typeface="+mn-lt"/>
                <a:cs typeface="+mn-lt"/>
              </a:rPr>
              <a:t>The Entrepreneur Mentorship Fund strengthens Massachusetts' innovation economy by equipping diverse entrepreneurs and high-growth startups with essential mentorship and resources, fostering resilient regional ecosystems that support business growth across the Commonwealth. Funds from the FY25 Mentorship program funded the Innovation Institute's new Sector Spark program.  Sector Spark provides grant funding to support Entrepreneur Support Organizations (ESOs) in Massachusetts as they develop targeted mentorship and entrepreneurial programs for tech-based startups within critical sectors. By enhancing startup access to resources, networks, and specialized industry support, the program aims to drive innovation, job creation, and economic growth in regional priority industries.</a:t>
            </a:r>
          </a:p>
          <a:p>
            <a:pPr marL="0" indent="0">
              <a:buNone/>
            </a:pPr>
            <a:r>
              <a:rPr lang="en-US" sz="1400" b="1">
                <a:solidFill>
                  <a:schemeClr val="accent5">
                    <a:lumMod val="50000"/>
                  </a:schemeClr>
                </a:solidFill>
                <a:ea typeface="+mn-lt"/>
                <a:cs typeface="+mn-lt"/>
              </a:rPr>
              <a:t>Assessment: </a:t>
            </a:r>
            <a:r>
              <a:rPr lang="en-US" sz="1400">
                <a:solidFill>
                  <a:schemeClr val="accent5">
                    <a:lumMod val="50000"/>
                  </a:schemeClr>
                </a:solidFill>
                <a:ea typeface="+mn-lt"/>
                <a:cs typeface="+mn-lt"/>
              </a:rPr>
              <a:t>In FY25 the Mentorship Program is wrapping up its Strong Entrepreneur Ecosystem grant awards that have been active since FY23 and announced a new grant program called Sector Spark.  All of the Strong Entrepreneur Ecosystem projects have now been fully executed with the final open award (Venture Forum) concluding its grant funded activities in Q4.  The Sector Spark grantees (</a:t>
            </a:r>
            <a:r>
              <a:rPr lang="en-US" sz="1400" err="1">
                <a:solidFill>
                  <a:schemeClr val="accent5">
                    <a:lumMod val="50000"/>
                  </a:schemeClr>
                </a:solidFill>
                <a:ea typeface="+mn-lt"/>
                <a:cs typeface="+mn-lt"/>
              </a:rPr>
              <a:t>LabCentral</a:t>
            </a:r>
            <a:r>
              <a:rPr lang="en-US" sz="1400">
                <a:solidFill>
                  <a:schemeClr val="accent5">
                    <a:lumMod val="50000"/>
                  </a:schemeClr>
                </a:solidFill>
                <a:ea typeface="+mn-lt"/>
                <a:cs typeface="+mn-lt"/>
              </a:rPr>
              <a:t>, </a:t>
            </a:r>
            <a:r>
              <a:rPr lang="en-US" sz="1400" err="1">
                <a:solidFill>
                  <a:schemeClr val="accent5">
                    <a:lumMod val="50000"/>
                  </a:schemeClr>
                </a:solidFill>
                <a:ea typeface="+mn-lt"/>
                <a:cs typeface="+mn-lt"/>
              </a:rPr>
              <a:t>InnoVenture</a:t>
            </a:r>
            <a:r>
              <a:rPr lang="en-US" sz="1400">
                <a:solidFill>
                  <a:schemeClr val="accent5">
                    <a:lumMod val="50000"/>
                  </a:schemeClr>
                </a:solidFill>
                <a:ea typeface="+mn-lt"/>
                <a:cs typeface="+mn-lt"/>
              </a:rPr>
              <a:t> Labs, Sundai Club, and </a:t>
            </a:r>
            <a:r>
              <a:rPr lang="en-US" sz="1400" err="1">
                <a:solidFill>
                  <a:schemeClr val="accent5">
                    <a:lumMod val="50000"/>
                  </a:schemeClr>
                </a:solidFill>
                <a:ea typeface="+mn-lt"/>
                <a:cs typeface="+mn-lt"/>
              </a:rPr>
              <a:t>SeaAhead</a:t>
            </a:r>
            <a:r>
              <a:rPr lang="en-US" sz="1400">
                <a:solidFill>
                  <a:schemeClr val="accent5">
                    <a:lumMod val="50000"/>
                  </a:schemeClr>
                </a:solidFill>
                <a:ea typeface="+mn-lt"/>
                <a:cs typeface="+mn-lt"/>
              </a:rPr>
              <a:t>) have all signed their contracts and several projects are underway.  The first project status reports are in Q1 FY26.</a:t>
            </a:r>
          </a:p>
          <a:p>
            <a:pPr marL="0" indent="0">
              <a:buNone/>
            </a:pPr>
            <a:r>
              <a:rPr lang="en-US" sz="1400" b="1">
                <a:solidFill>
                  <a:schemeClr val="accent5">
                    <a:lumMod val="50000"/>
                  </a:schemeClr>
                </a:solidFill>
                <a:ea typeface="+mn-lt"/>
                <a:cs typeface="+mn-lt"/>
              </a:rPr>
              <a:t>FY25 Budget: </a:t>
            </a:r>
            <a:r>
              <a:rPr lang="en-US" sz="1400">
                <a:solidFill>
                  <a:schemeClr val="accent5">
                    <a:lumMod val="50000"/>
                  </a:schemeClr>
                </a:solidFill>
                <a:ea typeface="+mn-lt"/>
                <a:cs typeface="+mn-lt"/>
              </a:rPr>
              <a:t>$1,350,000</a:t>
            </a:r>
            <a:endParaRPr lang="en-US">
              <a:solidFill>
                <a:schemeClr val="accent5">
                  <a:lumMod val="50000"/>
                </a:schemeClr>
              </a:solidFill>
              <a:cs typeface="Calibri" panose="020F0502020204030204"/>
            </a:endParaRPr>
          </a:p>
        </p:txBody>
      </p:sp>
    </p:spTree>
    <p:extLst>
      <p:ext uri="{BB962C8B-B14F-4D97-AF65-F5344CB8AC3E}">
        <p14:creationId xmlns:p14="http://schemas.microsoft.com/office/powerpoint/2010/main" val="387512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Internships &amp; Mentorships: Results</a:t>
            </a:r>
          </a:p>
        </p:txBody>
      </p:sp>
      <p:graphicFrame>
        <p:nvGraphicFramePr>
          <p:cNvPr id="9" name="Table 8">
            <a:extLst>
              <a:ext uri="{FF2B5EF4-FFF2-40B4-BE49-F238E27FC236}">
                <a16:creationId xmlns:a16="http://schemas.microsoft.com/office/drawing/2014/main" id="{86356464-8E3B-351E-2CFD-D68B2C98EFDC}"/>
              </a:ext>
            </a:extLst>
          </p:cNvPr>
          <p:cNvGraphicFramePr>
            <a:graphicFrameLocks noGrp="1"/>
          </p:cNvGraphicFramePr>
          <p:nvPr>
            <p:extLst>
              <p:ext uri="{D42A27DB-BD31-4B8C-83A1-F6EECF244321}">
                <p14:modId xmlns:p14="http://schemas.microsoft.com/office/powerpoint/2010/main" val="1838361094"/>
              </p:ext>
            </p:extLst>
          </p:nvPr>
        </p:nvGraphicFramePr>
        <p:xfrm>
          <a:off x="838200" y="1558562"/>
          <a:ext cx="10515600" cy="3773488"/>
        </p:xfrm>
        <a:graphic>
          <a:graphicData uri="http://schemas.openxmlformats.org/drawingml/2006/table">
            <a:tbl>
              <a:tblPr/>
              <a:tblGrid>
                <a:gridCol w="2901631">
                  <a:extLst>
                    <a:ext uri="{9D8B030D-6E8A-4147-A177-3AD203B41FA5}">
                      <a16:colId xmlns:a16="http://schemas.microsoft.com/office/drawing/2014/main" val="263887762"/>
                    </a:ext>
                  </a:extLst>
                </a:gridCol>
                <a:gridCol w="1833201">
                  <a:extLst>
                    <a:ext uri="{9D8B030D-6E8A-4147-A177-3AD203B41FA5}">
                      <a16:colId xmlns:a16="http://schemas.microsoft.com/office/drawing/2014/main" val="1381069280"/>
                    </a:ext>
                  </a:extLst>
                </a:gridCol>
                <a:gridCol w="539838">
                  <a:extLst>
                    <a:ext uri="{9D8B030D-6E8A-4147-A177-3AD203B41FA5}">
                      <a16:colId xmlns:a16="http://schemas.microsoft.com/office/drawing/2014/main" val="2067929507"/>
                    </a:ext>
                  </a:extLst>
                </a:gridCol>
                <a:gridCol w="539838">
                  <a:extLst>
                    <a:ext uri="{9D8B030D-6E8A-4147-A177-3AD203B41FA5}">
                      <a16:colId xmlns:a16="http://schemas.microsoft.com/office/drawing/2014/main" val="1566516963"/>
                    </a:ext>
                  </a:extLst>
                </a:gridCol>
                <a:gridCol w="4701092">
                  <a:extLst>
                    <a:ext uri="{9D8B030D-6E8A-4147-A177-3AD203B41FA5}">
                      <a16:colId xmlns:a16="http://schemas.microsoft.com/office/drawing/2014/main" val="1931607800"/>
                    </a:ext>
                  </a:extLst>
                </a:gridCol>
              </a:tblGrid>
              <a:tr h="175447">
                <a:tc>
                  <a:txBody>
                    <a:bodyPr/>
                    <a:lstStyle/>
                    <a:p>
                      <a:pPr algn="l" fontAlgn="b">
                        <a:buNone/>
                      </a:pPr>
                      <a:r>
                        <a:rPr lang="en-US" sz="1200" b="1" i="0" u="none" strike="noStrike">
                          <a:solidFill>
                            <a:srgbClr val="FFFFFF"/>
                          </a:solidFill>
                          <a:effectLst/>
                          <a:latin typeface="Calibri" panose="020F0502020204030204" pitchFamily="34" charset="0"/>
                        </a:rPr>
                        <a:t>Key Performance Metric</a:t>
                      </a:r>
                    </a:p>
                  </a:txBody>
                  <a:tcPr marL="6748" marR="6748" marT="674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Key Performance Description</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Target</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Result</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Comments</a:t>
                      </a:r>
                    </a:p>
                  </a:txBody>
                  <a:tcPr marL="6748" marR="6748" marT="674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4008081365"/>
                  </a:ext>
                </a:extLst>
              </a:tr>
              <a:tr h="809757">
                <a:tc>
                  <a:txBody>
                    <a:bodyPr/>
                    <a:lstStyle/>
                    <a:p>
                      <a:pPr algn="l" fontAlgn="b">
                        <a:buNone/>
                      </a:pPr>
                      <a:r>
                        <a:rPr lang="en-US" sz="1000" b="0" i="0" u="none" strike="noStrike">
                          <a:solidFill>
                            <a:srgbClr val="000000"/>
                          </a:solidFill>
                          <a:effectLst/>
                          <a:latin typeface="Calibri" panose="020F0502020204030204" pitchFamily="34" charset="0"/>
                        </a:rPr>
                        <a:t>Aid Entrepreneur Support Organizations (ESOs) or other civic, nonprofit, or academic institutions in their efforts to develop regional entrepreneur ecosystems, generating local entrepreneurial growth and productivity.</a:t>
                      </a:r>
                    </a:p>
                  </a:txBody>
                  <a:tcPr marL="6748" marR="6748" marT="674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Enable partner organizations to strengthen programs and expand engagement with startups</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30</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42</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Engaged with 42 ESOs through the Sector Spark application process. Selections for the Sector Spark awards include Lab Central, InnoVenture, Sundai Club, and SeaAhead.  </a:t>
                      </a:r>
                    </a:p>
                  </a:txBody>
                  <a:tcPr marL="6748" marR="6748" marT="674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903555"/>
                  </a:ext>
                </a:extLst>
              </a:tr>
              <a:tr h="971709">
                <a:tc>
                  <a:txBody>
                    <a:bodyPr/>
                    <a:lstStyle/>
                    <a:p>
                      <a:pPr algn="l" fontAlgn="b">
                        <a:buNone/>
                      </a:pPr>
                      <a:r>
                        <a:rPr lang="en-US" sz="1000" b="0" i="0" u="none" strike="noStrike">
                          <a:solidFill>
                            <a:srgbClr val="000000"/>
                          </a:solidFill>
                          <a:effectLst/>
                          <a:latin typeface="Calibri" panose="020F0502020204030204" pitchFamily="34" charset="0"/>
                        </a:rPr>
                        <a:t>Support mentoring and entrepreneurship programming with a focus on models that expand access to entrepreneurship within underserved regions and populations.</a:t>
                      </a:r>
                    </a:p>
                  </a:txBody>
                  <a:tcPr marL="6748" marR="6748" marT="674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Reach diverse entrepreneurs around the state</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40</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132</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14 female entrepreneurs supported by CWE Power Forward Accelerator; 10 entrepreneurs in Venture Form's Startup Worcester program; 5 entrepreneurs in Venture Forum's mentor match program; 8 entrepreneurs in Venture Forum's 5 Minute Pitch; 6 entrepreneurs supported in Venture Forum's WooTank; 89 entrepreneurs supported by The Sphere and featured on their female businesses trail map. Sector spark metrics will be reported in Q1 FY26.</a:t>
                      </a:r>
                    </a:p>
                  </a:txBody>
                  <a:tcPr marL="6748" marR="6748" marT="674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39661"/>
                  </a:ext>
                </a:extLst>
              </a:tr>
              <a:tr h="809757">
                <a:tc>
                  <a:txBody>
                    <a:bodyPr/>
                    <a:lstStyle/>
                    <a:p>
                      <a:pPr algn="l" fontAlgn="b">
                        <a:buNone/>
                      </a:pPr>
                      <a:r>
                        <a:rPr lang="en-US" sz="1000" b="0" i="0" u="none" strike="noStrike">
                          <a:solidFill>
                            <a:srgbClr val="000000"/>
                          </a:solidFill>
                          <a:effectLst/>
                          <a:latin typeface="Calibri" panose="020F0502020204030204" pitchFamily="34" charset="0"/>
                        </a:rPr>
                        <a:t>Jobs Created by Program-Supported Startups</a:t>
                      </a:r>
                    </a:p>
                  </a:txBody>
                  <a:tcPr marL="6748" marR="6748" marT="674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Provides a clear indication of the program’s contribution to job growth in Massachusetts.</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100</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151</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38 MTIP interns were retained at the end of their internship.  15 jobs created by companies participating in Venture Forum's 5 Minute Pitch. 98 positions were created by startups participating in programs run by Mentorship grantees. Please note that this is an estimated figure as the positions were not financially supported by </a:t>
                      </a:r>
                      <a:r>
                        <a:rPr lang="en-US" sz="1000" b="0" i="0" u="none" strike="noStrike" err="1">
                          <a:solidFill>
                            <a:srgbClr val="000000"/>
                          </a:solidFill>
                          <a:effectLst/>
                          <a:latin typeface="Calibri" panose="020F0502020204030204" pitchFamily="34" charset="0"/>
                        </a:rPr>
                        <a:t>MassTech</a:t>
                      </a:r>
                      <a:r>
                        <a:rPr lang="en-US" sz="1000" b="0" i="0" u="none" strike="noStrike">
                          <a:solidFill>
                            <a:srgbClr val="000000"/>
                          </a:solidFill>
                          <a:effectLst/>
                          <a:latin typeface="Calibri" panose="020F0502020204030204" pitchFamily="34" charset="0"/>
                        </a:rPr>
                        <a:t>, but rather downstream employment made possible through participation in Mentorship grants.</a:t>
                      </a:r>
                    </a:p>
                  </a:txBody>
                  <a:tcPr marL="6748" marR="6748" marT="674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4106301"/>
                  </a:ext>
                </a:extLst>
              </a:tr>
              <a:tr h="485854">
                <a:tc>
                  <a:txBody>
                    <a:bodyPr/>
                    <a:lstStyle/>
                    <a:p>
                      <a:pPr algn="l" fontAlgn="b">
                        <a:buNone/>
                      </a:pPr>
                      <a:r>
                        <a:rPr lang="en-US" sz="1000" b="0" i="0" u="none" strike="noStrike">
                          <a:solidFill>
                            <a:srgbClr val="000000"/>
                          </a:solidFill>
                          <a:effectLst/>
                          <a:latin typeface="Calibri" panose="020F0502020204030204" pitchFamily="34" charset="0"/>
                        </a:rPr>
                        <a:t>Support high level quality internships at technology start-ups and scaling companies in key clusters to increase opportunity for entry level employment in MA.</a:t>
                      </a:r>
                    </a:p>
                  </a:txBody>
                  <a:tcPr marL="6748" marR="6748" marT="674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100 internships placed at quality MA-based technology firms</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100</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113</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 </a:t>
                      </a:r>
                    </a:p>
                  </a:txBody>
                  <a:tcPr marL="6748" marR="6748" marT="674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8644275"/>
                  </a:ext>
                </a:extLst>
              </a:tr>
              <a:tr h="323903">
                <a:tc>
                  <a:txBody>
                    <a:bodyPr/>
                    <a:lstStyle/>
                    <a:p>
                      <a:pPr algn="l" fontAlgn="b">
                        <a:buNone/>
                      </a:pPr>
                      <a:r>
                        <a:rPr lang="en-US" sz="1000" b="0" i="0" u="none" strike="noStrike">
                          <a:solidFill>
                            <a:srgbClr val="000000"/>
                          </a:solidFill>
                          <a:effectLst/>
                          <a:latin typeface="Calibri" panose="020F0502020204030204" pitchFamily="34" charset="0"/>
                        </a:rPr>
                        <a:t>Engage new technology start-ups.</a:t>
                      </a:r>
                    </a:p>
                  </a:txBody>
                  <a:tcPr marL="6748" marR="6748" marT="6748"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30% of companies participating in MTIP are first time participants</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0.3</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0.49</a:t>
                      </a:r>
                    </a:p>
                  </a:txBody>
                  <a:tcPr marL="6748" marR="6748" marT="674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30 companies (49% of total) participating in MTIP were first time participants</a:t>
                      </a:r>
                    </a:p>
                  </a:txBody>
                  <a:tcPr marL="6748" marR="6748" marT="674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4135560"/>
                  </a:ext>
                </a:extLst>
              </a:tr>
            </a:tbl>
          </a:graphicData>
        </a:graphic>
      </p:graphicFrame>
    </p:spTree>
    <p:extLst>
      <p:ext uri="{BB962C8B-B14F-4D97-AF65-F5344CB8AC3E}">
        <p14:creationId xmlns:p14="http://schemas.microsoft.com/office/powerpoint/2010/main" val="2695342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Cybersecurity Workforce and Infrastructure</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19376"/>
            <a:ext cx="11051291" cy="5125577"/>
          </a:xfrm>
        </p:spPr>
        <p:txBody>
          <a:bodyPr vert="horz" lIns="0" tIns="0" rIns="0" bIns="0" rtlCol="0" anchor="t">
            <a:noAutofit/>
          </a:bodyPr>
          <a:lstStyle/>
          <a:p>
            <a:pPr marL="0" indent="0">
              <a:buNone/>
            </a:pPr>
            <a:r>
              <a:rPr lang="en-US" sz="1200" b="1">
                <a:solidFill>
                  <a:schemeClr val="accent5">
                    <a:lumMod val="50000"/>
                  </a:schemeClr>
                </a:solidFill>
                <a:ea typeface="+mn-lt"/>
                <a:cs typeface="+mn-lt"/>
              </a:rPr>
              <a:t>Description: </a:t>
            </a:r>
            <a:r>
              <a:rPr lang="en-US" sz="1200">
                <a:solidFill>
                  <a:schemeClr val="accent5">
                    <a:lumMod val="50000"/>
                  </a:schemeClr>
                </a:solidFill>
                <a:ea typeface="+mn-lt"/>
                <a:cs typeface="+mn-lt"/>
              </a:rPr>
              <a:t>The </a:t>
            </a:r>
            <a:r>
              <a:rPr lang="en-US" sz="1200" err="1">
                <a:solidFill>
                  <a:schemeClr val="accent5">
                    <a:lumMod val="50000"/>
                  </a:schemeClr>
                </a:solidFill>
                <a:ea typeface="+mn-lt"/>
                <a:cs typeface="+mn-lt"/>
              </a:rPr>
              <a:t>MassCyberCenter</a:t>
            </a:r>
            <a:r>
              <a:rPr lang="en-US" sz="1200">
                <a:solidFill>
                  <a:schemeClr val="accent5">
                    <a:lumMod val="50000"/>
                  </a:schemeClr>
                </a:solidFill>
                <a:ea typeface="+mn-lt"/>
                <a:cs typeface="+mn-lt"/>
              </a:rPr>
              <a:t> is supporting the launch of statewide programs to promote the development of a diverse cybersecurity workforce and improve local cyber resiliency in the Commonwealth through the establishment of Security Operations Centers (SOCs) and Cyber Ranges at colleges and universities. The </a:t>
            </a:r>
            <a:r>
              <a:rPr lang="en-US" sz="1200" err="1">
                <a:solidFill>
                  <a:schemeClr val="accent5">
                    <a:lumMod val="50000"/>
                  </a:schemeClr>
                </a:solidFill>
                <a:ea typeface="+mn-lt"/>
                <a:cs typeface="+mn-lt"/>
              </a:rPr>
              <a:t>MassCyberCenter</a:t>
            </a:r>
            <a:r>
              <a:rPr lang="en-US" sz="1200">
                <a:solidFill>
                  <a:schemeClr val="accent5">
                    <a:lumMod val="50000"/>
                  </a:schemeClr>
                </a:solidFill>
                <a:ea typeface="+mn-lt"/>
                <a:cs typeface="+mn-lt"/>
              </a:rPr>
              <a:t> has funded the non-profit </a:t>
            </a:r>
            <a:r>
              <a:rPr lang="en-US" sz="1200" err="1">
                <a:solidFill>
                  <a:schemeClr val="accent5">
                    <a:lumMod val="50000"/>
                  </a:schemeClr>
                </a:solidFill>
                <a:ea typeface="+mn-lt"/>
                <a:cs typeface="+mn-lt"/>
              </a:rPr>
              <a:t>CyberTrust</a:t>
            </a:r>
            <a:r>
              <a:rPr lang="en-US" sz="1200">
                <a:solidFill>
                  <a:schemeClr val="accent5">
                    <a:lumMod val="50000"/>
                  </a:schemeClr>
                </a:solidFill>
                <a:ea typeface="+mn-lt"/>
                <a:cs typeface="+mn-lt"/>
              </a:rPr>
              <a:t> Massachusetts to provide local governments, non-profits, and small businesses with affordable cybersecurity services to manage their defenses and combat growing cyber threats. </a:t>
            </a:r>
            <a:r>
              <a:rPr lang="en-US" sz="1200" err="1">
                <a:solidFill>
                  <a:schemeClr val="accent5">
                    <a:lumMod val="50000"/>
                  </a:schemeClr>
                </a:solidFill>
                <a:ea typeface="+mn-lt"/>
                <a:cs typeface="+mn-lt"/>
              </a:rPr>
              <a:t>Cybertrust</a:t>
            </a:r>
            <a:r>
              <a:rPr lang="en-US" sz="1200">
                <a:solidFill>
                  <a:schemeClr val="accent5">
                    <a:lumMod val="50000"/>
                  </a:schemeClr>
                </a:solidFill>
                <a:ea typeface="+mn-lt"/>
                <a:cs typeface="+mn-lt"/>
              </a:rPr>
              <a:t> has conducted 35 assessments of communities in Massachusetts and is currently providing Managed Detection and Response services, which protects more than 1700 computers at six entities. </a:t>
            </a:r>
          </a:p>
          <a:p>
            <a:pPr marL="0" indent="0">
              <a:buNone/>
            </a:pPr>
            <a:r>
              <a:rPr lang="en-US" sz="1200" b="1">
                <a:solidFill>
                  <a:schemeClr val="accent5">
                    <a:lumMod val="50000"/>
                  </a:schemeClr>
                </a:solidFill>
                <a:ea typeface="+mn-lt"/>
                <a:cs typeface="+mn-lt"/>
              </a:rPr>
              <a:t>Assessment: </a:t>
            </a:r>
            <a:r>
              <a:rPr lang="en-US" sz="1200">
                <a:solidFill>
                  <a:schemeClr val="accent5">
                    <a:lumMod val="50000"/>
                  </a:schemeClr>
                </a:solidFill>
                <a:ea typeface="+mn-lt"/>
                <a:cs typeface="+mn-lt"/>
              </a:rPr>
              <a:t>Cyber SOC/Range: As of June 30, 2025, the </a:t>
            </a:r>
            <a:r>
              <a:rPr lang="en-US" sz="1200" err="1">
                <a:solidFill>
                  <a:schemeClr val="accent5">
                    <a:lumMod val="50000"/>
                  </a:schemeClr>
                </a:solidFill>
                <a:ea typeface="+mn-lt"/>
                <a:cs typeface="+mn-lt"/>
              </a:rPr>
              <a:t>CyberTrust</a:t>
            </a:r>
            <a:r>
              <a:rPr lang="en-US" sz="1200">
                <a:solidFill>
                  <a:schemeClr val="accent5">
                    <a:lumMod val="50000"/>
                  </a:schemeClr>
                </a:solidFill>
                <a:ea typeface="+mn-lt"/>
                <a:cs typeface="+mn-lt"/>
              </a:rPr>
              <a:t> SOC is providing Managed Detection and Response (MDR) subscription services to 12 entities (11 municipalities), which includes protecting 4,279 computers, laptops, and servers from ransomware, state sponsored groups, and criminal organizations. The program continues to engage with the </a:t>
            </a:r>
            <a:r>
              <a:rPr lang="en-US" sz="1200" err="1">
                <a:solidFill>
                  <a:schemeClr val="accent5">
                    <a:lumMod val="50000"/>
                  </a:schemeClr>
                </a:solidFill>
                <a:ea typeface="+mn-lt"/>
                <a:cs typeface="+mn-lt"/>
              </a:rPr>
              <a:t>CyberTrust</a:t>
            </a:r>
            <a:r>
              <a:rPr lang="en-US" sz="1200">
                <a:solidFill>
                  <a:schemeClr val="accent5">
                    <a:lumMod val="50000"/>
                  </a:schemeClr>
                </a:solidFill>
                <a:ea typeface="+mn-lt"/>
                <a:cs typeface="+mn-lt"/>
              </a:rPr>
              <a:t> Consortium to track metrics through the fiscal year close including number of persons trained, job placement, and certifications earned. In June 2025, </a:t>
            </a:r>
            <a:r>
              <a:rPr lang="en-US" sz="1200" err="1">
                <a:solidFill>
                  <a:schemeClr val="accent5">
                    <a:lumMod val="50000"/>
                  </a:schemeClr>
                </a:solidFill>
                <a:ea typeface="+mn-lt"/>
                <a:cs typeface="+mn-lt"/>
              </a:rPr>
              <a:t>CyberTrust</a:t>
            </a:r>
            <a:r>
              <a:rPr lang="en-US" sz="1200">
                <a:solidFill>
                  <a:schemeClr val="accent5">
                    <a:lumMod val="50000"/>
                  </a:schemeClr>
                </a:solidFill>
                <a:ea typeface="+mn-lt"/>
                <a:cs typeface="+mn-lt"/>
              </a:rPr>
              <a:t> opened a new SOC provided by Rapid7 in their corporate HQ above North Station in Boston. </a:t>
            </a:r>
          </a:p>
          <a:p>
            <a:pPr marL="0" indent="0">
              <a:buNone/>
            </a:pPr>
            <a:r>
              <a:rPr lang="en-US" sz="1200">
                <a:solidFill>
                  <a:schemeClr val="accent5">
                    <a:lumMod val="50000"/>
                  </a:schemeClr>
                </a:solidFill>
                <a:ea typeface="+mn-lt"/>
                <a:cs typeface="+mn-lt"/>
              </a:rPr>
              <a:t>Cyber Resilient Massachusetts Grant Program: The team engaged in a program re-design process to add Managed Detection and Response for Municipalities, Small Business, and Non-profits. The updated Notice of Funding Opportunity was approved by EOED in February 2025. As a result, MDR is now included as an approved type of project. This program was added to the Massachusetts Business Front door. Applications remain open and 58 applications have been received as of the June 30, 2025 quarterly review deadline. 45 (21 MDR) applications have been approved to date and contracting/awarding is ongoing. Types of projects include: Managed Detection and Response, Network Infrastructure Upgrades (firewalls, switches), Security Controls Implementation, Web Application Upgrades, and Computer and Server Upgrades. For MDR awards, </a:t>
            </a:r>
            <a:r>
              <a:rPr lang="en-US" sz="1200" err="1">
                <a:solidFill>
                  <a:schemeClr val="accent5">
                    <a:lumMod val="50000"/>
                  </a:schemeClr>
                </a:solidFill>
                <a:ea typeface="+mn-lt"/>
                <a:cs typeface="+mn-lt"/>
              </a:rPr>
              <a:t>MassCyberCenter</a:t>
            </a:r>
            <a:r>
              <a:rPr lang="en-US" sz="1200">
                <a:solidFill>
                  <a:schemeClr val="accent5">
                    <a:lumMod val="50000"/>
                  </a:schemeClr>
                </a:solidFill>
                <a:ea typeface="+mn-lt"/>
                <a:cs typeface="+mn-lt"/>
              </a:rPr>
              <a:t> has a formula of having the awardee match dollars in our grant with approximately two dollars of their own funding. Thus far, for MDR grants, </a:t>
            </a:r>
            <a:r>
              <a:rPr lang="en-US" sz="1200" err="1">
                <a:solidFill>
                  <a:schemeClr val="accent5">
                    <a:lumMod val="50000"/>
                  </a:schemeClr>
                </a:solidFill>
                <a:ea typeface="+mn-lt"/>
                <a:cs typeface="+mn-lt"/>
              </a:rPr>
              <a:t>MassTech</a:t>
            </a:r>
            <a:r>
              <a:rPr lang="en-US" sz="1200">
                <a:solidFill>
                  <a:schemeClr val="accent5">
                    <a:lumMod val="50000"/>
                  </a:schemeClr>
                </a:solidFill>
                <a:ea typeface="+mn-lt"/>
                <a:cs typeface="+mn-lt"/>
              </a:rPr>
              <a:t> has committed $323,486 and has secured $648, 372 from non </a:t>
            </a:r>
            <a:r>
              <a:rPr lang="en-US" sz="1200" err="1">
                <a:solidFill>
                  <a:schemeClr val="accent5">
                    <a:lumMod val="50000"/>
                  </a:schemeClr>
                </a:solidFill>
                <a:ea typeface="+mn-lt"/>
                <a:cs typeface="+mn-lt"/>
              </a:rPr>
              <a:t>MassTech</a:t>
            </a:r>
            <a:r>
              <a:rPr lang="en-US" sz="1200">
                <a:solidFill>
                  <a:schemeClr val="accent5">
                    <a:lumMod val="50000"/>
                  </a:schemeClr>
                </a:solidFill>
                <a:ea typeface="+mn-lt"/>
                <a:cs typeface="+mn-lt"/>
              </a:rPr>
              <a:t> matches. The grant program will result in approximately 18 entities and 5,000 computers subscribing to the </a:t>
            </a:r>
            <a:r>
              <a:rPr lang="en-US" sz="1200" err="1">
                <a:solidFill>
                  <a:schemeClr val="accent5">
                    <a:lumMod val="50000"/>
                  </a:schemeClr>
                </a:solidFill>
                <a:ea typeface="+mn-lt"/>
                <a:cs typeface="+mn-lt"/>
              </a:rPr>
              <a:t>Cybertrust</a:t>
            </a:r>
            <a:r>
              <a:rPr lang="en-US" sz="1200">
                <a:solidFill>
                  <a:schemeClr val="accent5">
                    <a:lumMod val="50000"/>
                  </a:schemeClr>
                </a:solidFill>
                <a:ea typeface="+mn-lt"/>
                <a:cs typeface="+mn-lt"/>
              </a:rPr>
              <a:t> SOC, which will bring total endpoints under management for </a:t>
            </a:r>
            <a:r>
              <a:rPr lang="en-US" sz="1200" err="1">
                <a:solidFill>
                  <a:schemeClr val="accent5">
                    <a:lumMod val="50000"/>
                  </a:schemeClr>
                </a:solidFill>
                <a:ea typeface="+mn-lt"/>
                <a:cs typeface="+mn-lt"/>
              </a:rPr>
              <a:t>CyberTrust</a:t>
            </a:r>
            <a:r>
              <a:rPr lang="en-US" sz="1200">
                <a:solidFill>
                  <a:schemeClr val="accent5">
                    <a:lumMod val="50000"/>
                  </a:schemeClr>
                </a:solidFill>
                <a:ea typeface="+mn-lt"/>
                <a:cs typeface="+mn-lt"/>
              </a:rPr>
              <a:t> to approximately 9,300.</a:t>
            </a:r>
          </a:p>
          <a:p>
            <a:pPr marL="0" indent="0">
              <a:buNone/>
            </a:pPr>
            <a:r>
              <a:rPr lang="en-US" sz="1200">
                <a:solidFill>
                  <a:schemeClr val="accent5">
                    <a:lumMod val="50000"/>
                  </a:schemeClr>
                </a:solidFill>
                <a:ea typeface="+mn-lt"/>
                <a:cs typeface="+mn-lt"/>
              </a:rPr>
              <a:t>Alternative Cyber Career Education (ACE) Grant Program: Applications closed on December 31, 2024 and review of the 11 applications received concluded with </a:t>
            </a:r>
            <a:r>
              <a:rPr lang="en-US" sz="1200" err="1">
                <a:solidFill>
                  <a:schemeClr val="accent5">
                    <a:lumMod val="50000"/>
                  </a:schemeClr>
                </a:solidFill>
                <a:ea typeface="+mn-lt"/>
                <a:cs typeface="+mn-lt"/>
              </a:rPr>
              <a:t>MassCyberCenter</a:t>
            </a:r>
            <a:r>
              <a:rPr lang="en-US" sz="1200">
                <a:solidFill>
                  <a:schemeClr val="accent5">
                    <a:lumMod val="50000"/>
                  </a:schemeClr>
                </a:solidFill>
                <a:ea typeface="+mn-lt"/>
                <a:cs typeface="+mn-lt"/>
              </a:rPr>
              <a:t> issuing four awards. A grant memo describing awards was approved by EOED in late February. Four grants were awarded to Burlington High School, ISACA, Per Scholas Great Boston, and Westfield Technical Academy. As of June 30, 80 individuals have received training through these grants.</a:t>
            </a:r>
          </a:p>
          <a:p>
            <a:pPr marL="0" indent="0">
              <a:buNone/>
            </a:pPr>
            <a:r>
              <a:rPr lang="en-US" sz="1200" b="1">
                <a:solidFill>
                  <a:schemeClr val="accent5">
                    <a:lumMod val="50000"/>
                  </a:schemeClr>
                </a:solidFill>
                <a:ea typeface="+mn-lt"/>
                <a:cs typeface="+mn-lt"/>
              </a:rPr>
              <a:t>FY25 Budget:  </a:t>
            </a:r>
            <a:r>
              <a:rPr lang="en-US" sz="1200">
                <a:solidFill>
                  <a:schemeClr val="accent5">
                    <a:lumMod val="50000"/>
                  </a:schemeClr>
                </a:solidFill>
                <a:ea typeface="+mn-lt"/>
                <a:cs typeface="+mn-lt"/>
              </a:rPr>
              <a:t>$950,000</a:t>
            </a:r>
          </a:p>
        </p:txBody>
      </p:sp>
      <p:graphicFrame>
        <p:nvGraphicFramePr>
          <p:cNvPr id="5" name="Table 4">
            <a:extLst>
              <a:ext uri="{FF2B5EF4-FFF2-40B4-BE49-F238E27FC236}">
                <a16:creationId xmlns:a16="http://schemas.microsoft.com/office/drawing/2014/main" id="{C0FBBF96-25C4-0F06-0D59-4AEC552375E1}"/>
              </a:ext>
            </a:extLst>
          </p:cNvPr>
          <p:cNvGraphicFramePr>
            <a:graphicFrameLocks noGrp="1"/>
          </p:cNvGraphicFramePr>
          <p:nvPr>
            <p:extLst>
              <p:ext uri="{D42A27DB-BD31-4B8C-83A1-F6EECF244321}">
                <p14:modId xmlns:p14="http://schemas.microsoft.com/office/powerpoint/2010/main" val="2752381007"/>
              </p:ext>
            </p:extLst>
          </p:nvPr>
        </p:nvGraphicFramePr>
        <p:xfrm>
          <a:off x="462685" y="5214335"/>
          <a:ext cx="10515599" cy="1443274"/>
        </p:xfrm>
        <a:graphic>
          <a:graphicData uri="http://schemas.openxmlformats.org/drawingml/2006/table">
            <a:tbl>
              <a:tblPr/>
              <a:tblGrid>
                <a:gridCol w="3050536">
                  <a:extLst>
                    <a:ext uri="{9D8B030D-6E8A-4147-A177-3AD203B41FA5}">
                      <a16:colId xmlns:a16="http://schemas.microsoft.com/office/drawing/2014/main" val="855401619"/>
                    </a:ext>
                  </a:extLst>
                </a:gridCol>
                <a:gridCol w="2119483">
                  <a:extLst>
                    <a:ext uri="{9D8B030D-6E8A-4147-A177-3AD203B41FA5}">
                      <a16:colId xmlns:a16="http://schemas.microsoft.com/office/drawing/2014/main" val="2642313899"/>
                    </a:ext>
                  </a:extLst>
                </a:gridCol>
                <a:gridCol w="523631">
                  <a:extLst>
                    <a:ext uri="{9D8B030D-6E8A-4147-A177-3AD203B41FA5}">
                      <a16:colId xmlns:a16="http://schemas.microsoft.com/office/drawing/2014/main" val="3020617395"/>
                    </a:ext>
                  </a:extLst>
                </a:gridCol>
                <a:gridCol w="1335139">
                  <a:extLst>
                    <a:ext uri="{9D8B030D-6E8A-4147-A177-3AD203B41FA5}">
                      <a16:colId xmlns:a16="http://schemas.microsoft.com/office/drawing/2014/main" val="1802447577"/>
                    </a:ext>
                  </a:extLst>
                </a:gridCol>
                <a:gridCol w="3486810">
                  <a:extLst>
                    <a:ext uri="{9D8B030D-6E8A-4147-A177-3AD203B41FA5}">
                      <a16:colId xmlns:a16="http://schemas.microsoft.com/office/drawing/2014/main" val="3505555783"/>
                    </a:ext>
                  </a:extLst>
                </a:gridCol>
              </a:tblGrid>
              <a:tr h="172134">
                <a:tc>
                  <a:txBody>
                    <a:bodyPr/>
                    <a:lstStyle/>
                    <a:p>
                      <a:pPr algn="l" fontAlgn="b">
                        <a:buNone/>
                      </a:pPr>
                      <a:r>
                        <a:rPr lang="en-US" sz="1000" b="1" i="0" u="none" strike="noStrike">
                          <a:solidFill>
                            <a:srgbClr val="FFFFFF"/>
                          </a:solidFill>
                          <a:effectLst/>
                          <a:latin typeface="Calibri" panose="020F0502020204030204" pitchFamily="34" charset="0"/>
                        </a:rPr>
                        <a:t>Key Performance Metric</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Key Performance Description</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Target</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00" b="1" i="0" u="none" strike="noStrike">
                          <a:solidFill>
                            <a:srgbClr val="FFFFFF"/>
                          </a:solidFill>
                          <a:effectLst/>
                          <a:latin typeface="Calibri" panose="020F0502020204030204" pitchFamily="34" charset="0"/>
                        </a:rPr>
                        <a:t>Result</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00" b="1" i="0" u="none" strike="noStrike">
                          <a:solidFill>
                            <a:srgbClr val="FFFFFF"/>
                          </a:solidFill>
                          <a:effectLst/>
                          <a:latin typeface="Calibri" panose="020F0502020204030204" pitchFamily="34" charset="0"/>
                        </a:rPr>
                        <a:t>Comments</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2947625474"/>
                  </a:ext>
                </a:extLst>
              </a:tr>
              <a:tr h="635570">
                <a:tc>
                  <a:txBody>
                    <a:bodyPr/>
                    <a:lstStyle/>
                    <a:p>
                      <a:pPr algn="l" fontAlgn="b">
                        <a:buNone/>
                      </a:pPr>
                      <a:r>
                        <a:rPr lang="en-US" sz="1000" b="0" i="0" u="none" strike="noStrike">
                          <a:solidFill>
                            <a:srgbClr val="000000"/>
                          </a:solidFill>
                          <a:effectLst/>
                          <a:latin typeface="Calibri" panose="020F0502020204030204" pitchFamily="34" charset="0"/>
                        </a:rPr>
                        <a:t>Establishing operational capacity for SOCs and sustainment of growth of cybersecurity range program.</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Achieve at least 750 total users of cyber range services including students and professionals seeking cybersecurity upskilling. </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750</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3210</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Exceeded FY25 cyber range user goal.</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5135631"/>
                  </a:ext>
                </a:extLst>
              </a:tr>
              <a:tr h="635570">
                <a:tc>
                  <a:txBody>
                    <a:bodyPr/>
                    <a:lstStyle/>
                    <a:p>
                      <a:pPr algn="l" fontAlgn="b">
                        <a:buNone/>
                      </a:pPr>
                      <a:r>
                        <a:rPr lang="en-US" sz="1000" b="0" i="0" u="none" strike="noStrike">
                          <a:solidFill>
                            <a:srgbClr val="000000"/>
                          </a:solidFill>
                          <a:effectLst/>
                          <a:latin typeface="Calibri" panose="020F0502020204030204" pitchFamily="34" charset="0"/>
                        </a:rPr>
                        <a:t>Establish strong outreach with municipalities, small businesses, and non-profits and deliver services through CyberTrust Massachusetts.</a:t>
                      </a:r>
                    </a:p>
                  </a:txBody>
                  <a:tcPr marL="6621" marR="6621" marT="66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Provide cybersecurity assessment or monitoring services to 25 municipalities, small businesses, and non-profits through CyberTrust Massachusetts. </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25</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35</a:t>
                      </a:r>
                    </a:p>
                  </a:txBody>
                  <a:tcPr marL="6621" marR="6621" marT="6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Exceeded FY25 assessment and monitoring goal.</a:t>
                      </a:r>
                    </a:p>
                  </a:txBody>
                  <a:tcPr marL="6621" marR="6621" marT="66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5009933"/>
                  </a:ext>
                </a:extLst>
              </a:tr>
            </a:tbl>
          </a:graphicData>
        </a:graphic>
      </p:graphicFrame>
    </p:spTree>
    <p:extLst>
      <p:ext uri="{BB962C8B-B14F-4D97-AF65-F5344CB8AC3E}">
        <p14:creationId xmlns:p14="http://schemas.microsoft.com/office/powerpoint/2010/main" val="1533323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216822"/>
            <a:ext cx="10843490" cy="941796"/>
          </a:xfrm>
        </p:spPr>
        <p:txBody>
          <a:bodyPr/>
          <a:lstStyle/>
          <a:p>
            <a:r>
              <a:rPr lang="en-US">
                <a:solidFill>
                  <a:schemeClr val="accent5">
                    <a:lumMod val="50000"/>
                  </a:schemeClr>
                </a:solidFill>
              </a:rPr>
              <a:t>Massachusetts Manufacturing Accelerate Program (MMAP) &amp; Massachusetts Manufacturing Innovation Initiative (M2I2)</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1660984"/>
          </a:xfrm>
        </p:spPr>
        <p:txBody>
          <a:bodyPr vert="horz" lIns="0" tIns="0" rIns="0" bIns="0" rtlCol="0" anchor="t">
            <a:noAutofit/>
          </a:bodyPr>
          <a:lstStyle/>
          <a:p>
            <a:pPr marL="0" indent="0">
              <a:buNone/>
            </a:pPr>
            <a:r>
              <a:rPr lang="en-US" sz="1300" b="1">
                <a:solidFill>
                  <a:schemeClr val="accent5">
                    <a:lumMod val="50000"/>
                  </a:schemeClr>
                </a:solidFill>
                <a:ea typeface="+mn-lt"/>
                <a:cs typeface="+mn-lt"/>
              </a:rPr>
              <a:t>Program Description: </a:t>
            </a:r>
            <a:r>
              <a:rPr lang="en-US" sz="1300">
                <a:solidFill>
                  <a:schemeClr val="accent5">
                    <a:lumMod val="50000"/>
                  </a:schemeClr>
                </a:solidFill>
                <a:ea typeface="+mn-lt"/>
                <a:cs typeface="+mn-lt"/>
              </a:rPr>
              <a:t>The Massachusetts Manufacturing Innovation Initiative (M2I2) provides state grant funding to help Massachusetts innovators who are ready to begin manufacturing their hard-tech technologies. The Massachusetts Manufacturing Accelerate Program (MMAP) aims to help Massachusetts-based small to medium-sized manufacturers prepare their businesses to meet the demands of Industry 4.0 and the manufacturing of new technologies and innovations that align with key industries in the state. The Manufacturing Cybersecurity Program (MCP), an MMAP program, provides up to $30,000 in capital cost share for cybersecurity infrastructure improvement projects located within the Commonwealth’s borders, as part of the state’s on-going commitment to the manufacturing industry.</a:t>
            </a:r>
          </a:p>
          <a:p>
            <a:pPr marL="0" indent="0">
              <a:buNone/>
            </a:pPr>
            <a:r>
              <a:rPr lang="en-US" sz="1300" b="1">
                <a:solidFill>
                  <a:schemeClr val="accent5">
                    <a:lumMod val="50000"/>
                  </a:schemeClr>
                </a:solidFill>
                <a:ea typeface="+mn-lt"/>
                <a:cs typeface="+mn-lt"/>
              </a:rPr>
              <a:t>FY25 Budget: </a:t>
            </a:r>
            <a:r>
              <a:rPr lang="en-US" sz="1300">
                <a:solidFill>
                  <a:schemeClr val="accent5">
                    <a:lumMod val="50000"/>
                  </a:schemeClr>
                </a:solidFill>
                <a:ea typeface="+mn-lt"/>
                <a:cs typeface="+mn-lt"/>
              </a:rPr>
              <a:t>$16,675,000</a:t>
            </a:r>
            <a:endParaRPr lang="en-US" sz="1300">
              <a:solidFill>
                <a:schemeClr val="accent5">
                  <a:lumMod val="50000"/>
                </a:schemeClr>
              </a:solidFill>
              <a:cs typeface="Calibri" panose="020F0502020204030204"/>
            </a:endParaRPr>
          </a:p>
        </p:txBody>
      </p:sp>
      <p:graphicFrame>
        <p:nvGraphicFramePr>
          <p:cNvPr id="5" name="Table 4">
            <a:extLst>
              <a:ext uri="{FF2B5EF4-FFF2-40B4-BE49-F238E27FC236}">
                <a16:creationId xmlns:a16="http://schemas.microsoft.com/office/drawing/2014/main" id="{D3A85AA1-FA07-72F0-CD1E-90C7224C9AA4}"/>
              </a:ext>
            </a:extLst>
          </p:cNvPr>
          <p:cNvGraphicFramePr>
            <a:graphicFrameLocks noGrp="1"/>
          </p:cNvGraphicFramePr>
          <p:nvPr>
            <p:extLst>
              <p:ext uri="{D42A27DB-BD31-4B8C-83A1-F6EECF244321}">
                <p14:modId xmlns:p14="http://schemas.microsoft.com/office/powerpoint/2010/main" val="1298886036"/>
              </p:ext>
            </p:extLst>
          </p:nvPr>
        </p:nvGraphicFramePr>
        <p:xfrm>
          <a:off x="507079" y="2794602"/>
          <a:ext cx="10962502" cy="3672840"/>
        </p:xfrm>
        <a:graphic>
          <a:graphicData uri="http://schemas.openxmlformats.org/drawingml/2006/table">
            <a:tbl>
              <a:tblPr/>
              <a:tblGrid>
                <a:gridCol w="3223791">
                  <a:extLst>
                    <a:ext uri="{9D8B030D-6E8A-4147-A177-3AD203B41FA5}">
                      <a16:colId xmlns:a16="http://schemas.microsoft.com/office/drawing/2014/main" val="3334390937"/>
                    </a:ext>
                  </a:extLst>
                </a:gridCol>
                <a:gridCol w="3088772">
                  <a:extLst>
                    <a:ext uri="{9D8B030D-6E8A-4147-A177-3AD203B41FA5}">
                      <a16:colId xmlns:a16="http://schemas.microsoft.com/office/drawing/2014/main" val="3730734430"/>
                    </a:ext>
                  </a:extLst>
                </a:gridCol>
                <a:gridCol w="1324692">
                  <a:extLst>
                    <a:ext uri="{9D8B030D-6E8A-4147-A177-3AD203B41FA5}">
                      <a16:colId xmlns:a16="http://schemas.microsoft.com/office/drawing/2014/main" val="2739791545"/>
                    </a:ext>
                  </a:extLst>
                </a:gridCol>
                <a:gridCol w="1635589">
                  <a:extLst>
                    <a:ext uri="{9D8B030D-6E8A-4147-A177-3AD203B41FA5}">
                      <a16:colId xmlns:a16="http://schemas.microsoft.com/office/drawing/2014/main" val="3744499030"/>
                    </a:ext>
                  </a:extLst>
                </a:gridCol>
                <a:gridCol w="1689658">
                  <a:extLst>
                    <a:ext uri="{9D8B030D-6E8A-4147-A177-3AD203B41FA5}">
                      <a16:colId xmlns:a16="http://schemas.microsoft.com/office/drawing/2014/main" val="1816445601"/>
                    </a:ext>
                  </a:extLst>
                </a:gridCol>
              </a:tblGrid>
              <a:tr h="198120">
                <a:tc>
                  <a:txBody>
                    <a:bodyPr/>
                    <a:lstStyle/>
                    <a:p>
                      <a:pPr algn="l" fontAlgn="b">
                        <a:buNone/>
                      </a:pPr>
                      <a:r>
                        <a:rPr lang="en-US" sz="1200" b="1" i="0" u="none" strike="noStrike">
                          <a:solidFill>
                            <a:srgbClr val="FFFFFF"/>
                          </a:solidFill>
                          <a:effectLst/>
                          <a:latin typeface="Calibri" panose="020F0502020204030204" pitchFamily="34" charset="0"/>
                        </a:rPr>
                        <a:t>Key Performance Metric</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200" b="1" i="0" u="none" strike="noStrike">
                          <a:solidFill>
                            <a:srgbClr val="FFFFFF"/>
                          </a:solidFill>
                          <a:effectLst/>
                          <a:latin typeface="Calibri" panose="020F0502020204030204" pitchFamily="34" charset="0"/>
                        </a:rPr>
                        <a:t>Target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200" b="1" i="0" u="none" strike="noStrike">
                          <a:solidFill>
                            <a:srgbClr val="FFFFFF"/>
                          </a:solidFill>
                          <a:effectLst/>
                          <a:latin typeface="Calibri" panose="020F0502020204030204" pitchFamily="34" charset="0"/>
                        </a:rPr>
                        <a:t>Result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200" b="1" i="0" u="none" strike="noStrike">
                          <a:solidFill>
                            <a:srgbClr val="FFFFFF"/>
                          </a:solidFill>
                          <a:effectLst/>
                          <a:latin typeface="Calibri" panose="020F0502020204030204" pitchFamily="34" charset="0"/>
                        </a:rPr>
                        <a:t>Comments</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187855792"/>
                  </a:ext>
                </a:extLst>
              </a:tr>
              <a:tr h="731520">
                <a:tc>
                  <a:txBody>
                    <a:bodyPr/>
                    <a:lstStyle/>
                    <a:p>
                      <a:pPr algn="l" fontAlgn="b">
                        <a:buNone/>
                      </a:pPr>
                      <a:r>
                        <a:rPr lang="en-US" sz="1100" b="0" i="0" u="none" strike="noStrike">
                          <a:solidFill>
                            <a:srgbClr val="000000"/>
                          </a:solidFill>
                          <a:effectLst/>
                          <a:latin typeface="Calibri" panose="020F0502020204030204" pitchFamily="34" charset="0"/>
                        </a:rPr>
                        <a:t>Geographic diversity of investments across programs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Consider concentration of awards in Western Mass, Central Mass, the Northeast, the Southeast/Cape &amp; Islands between MMAP, MCP, and M2I2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30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Evaluated annually</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756246"/>
                  </a:ext>
                </a:extLst>
              </a:tr>
              <a:tr h="365760">
                <a:tc>
                  <a:txBody>
                    <a:bodyPr/>
                    <a:lstStyle/>
                    <a:p>
                      <a:pPr algn="l" fontAlgn="b">
                        <a:buNone/>
                      </a:pPr>
                      <a:r>
                        <a:rPr lang="en-US" sz="1100" b="0" i="0" u="none" strike="noStrike">
                          <a:solidFill>
                            <a:srgbClr val="000000"/>
                          </a:solidFill>
                          <a:effectLst/>
                          <a:latin typeface="Calibri" panose="020F0502020204030204" pitchFamily="34" charset="0"/>
                        </a:rPr>
                        <a:t>Generate co-investments through MMAP</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At least 30% of awards have exceed the required 1:1 match for FY25 investments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30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Evaluated annually</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4660643"/>
                  </a:ext>
                </a:extLst>
              </a:tr>
              <a:tr h="365760">
                <a:tc>
                  <a:txBody>
                    <a:bodyPr/>
                    <a:lstStyle/>
                    <a:p>
                      <a:pPr algn="l" fontAlgn="b">
                        <a:buNone/>
                      </a:pPr>
                      <a:r>
                        <a:rPr lang="en-US" sz="1100" b="0" i="0" u="none" strike="noStrike">
                          <a:solidFill>
                            <a:srgbClr val="000000"/>
                          </a:solidFill>
                          <a:effectLst/>
                          <a:latin typeface="Calibri" panose="020F0502020204030204" pitchFamily="34" charset="0"/>
                        </a:rPr>
                        <a:t>Generate co-investments through MCP</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At least 30% of awards have exceed the required 1:1 match for FY25 investments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30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Evaluated annually</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5859853"/>
                  </a:ext>
                </a:extLst>
              </a:tr>
              <a:tr h="365760">
                <a:tc>
                  <a:txBody>
                    <a:bodyPr/>
                    <a:lstStyle/>
                    <a:p>
                      <a:pPr algn="l" fontAlgn="b">
                        <a:buNone/>
                      </a:pPr>
                      <a:r>
                        <a:rPr lang="en-US" sz="1100" b="0" i="0" u="none" strike="noStrike">
                          <a:solidFill>
                            <a:srgbClr val="000000"/>
                          </a:solidFill>
                          <a:effectLst/>
                          <a:latin typeface="Calibri" panose="020F0502020204030204" pitchFamily="34" charset="0"/>
                        </a:rPr>
                        <a:t>Generate co-investments through M2I2</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At least 30% of awards have exceed the required 1:1 match for FY25 investments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30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Evaluated annually</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1521617"/>
                  </a:ext>
                </a:extLst>
              </a:tr>
              <a:tr h="365760">
                <a:tc>
                  <a:txBody>
                    <a:bodyPr/>
                    <a:lstStyle/>
                    <a:p>
                      <a:pPr algn="l" fontAlgn="b">
                        <a:buNone/>
                      </a:pPr>
                      <a:r>
                        <a:rPr lang="en-US" sz="1100" b="0" i="0" u="none" strike="noStrike">
                          <a:solidFill>
                            <a:srgbClr val="000000"/>
                          </a:solidFill>
                          <a:effectLst/>
                          <a:latin typeface="Calibri" panose="020F0502020204030204" pitchFamily="34" charset="0"/>
                        </a:rPr>
                        <a:t>Increase cybersecurity awareness at SME manufacturers through MCP</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At least 15 manufacturers completed required cybersecurity assessments annually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15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Evaluated annually</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8680135"/>
                  </a:ext>
                </a:extLst>
              </a:tr>
              <a:tr h="548640">
                <a:tc>
                  <a:txBody>
                    <a:bodyPr/>
                    <a:lstStyle/>
                    <a:p>
                      <a:pPr algn="l" fontAlgn="b">
                        <a:buNone/>
                      </a:pPr>
                      <a:r>
                        <a:rPr lang="en-US" sz="1100" b="0" i="0" u="none" strike="noStrike">
                          <a:solidFill>
                            <a:srgbClr val="000000"/>
                          </a:solidFill>
                          <a:effectLst/>
                          <a:latin typeface="Calibri" panose="020F0502020204030204" pitchFamily="34" charset="0"/>
                        </a:rPr>
                        <a:t>Number of scientists, engineers, technicians, or others, through M2I2</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At least 75 people hired or retained annually by current M2I2 awardees (includes past program years with active contracts)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75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Data collected annually</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130064"/>
                  </a:ext>
                </a:extLst>
              </a:tr>
              <a:tr h="731520">
                <a:tc>
                  <a:txBody>
                    <a:bodyPr/>
                    <a:lstStyle/>
                    <a:p>
                      <a:pPr algn="l" fontAlgn="b">
                        <a:buNone/>
                      </a:pPr>
                      <a:r>
                        <a:rPr lang="en-US" sz="1100" b="0" i="0" u="none" strike="noStrike">
                          <a:solidFill>
                            <a:srgbClr val="000000"/>
                          </a:solidFill>
                          <a:effectLst/>
                          <a:latin typeface="Calibri" panose="020F0502020204030204" pitchFamily="34" charset="0"/>
                        </a:rPr>
                        <a:t>Number of highly skilled manufacturing technicians, or other, through MMAP</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At least 100 people upskilled, retained, or hired annually by current MMAP awardees (includes past program years with active contracts)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100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Data collected annually</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816815"/>
                  </a:ext>
                </a:extLst>
              </a:tr>
            </a:tbl>
          </a:graphicData>
        </a:graphic>
      </p:graphicFrame>
    </p:spTree>
    <p:extLst>
      <p:ext uri="{BB962C8B-B14F-4D97-AF65-F5344CB8AC3E}">
        <p14:creationId xmlns:p14="http://schemas.microsoft.com/office/powerpoint/2010/main" val="2893751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Middle Mile</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300" b="1">
                <a:solidFill>
                  <a:schemeClr val="accent5">
                    <a:lumMod val="50000"/>
                  </a:schemeClr>
                </a:solidFill>
                <a:ea typeface="+mn-lt"/>
                <a:cs typeface="+mn-lt"/>
              </a:rPr>
              <a:t>Description: </a:t>
            </a:r>
            <a:r>
              <a:rPr lang="en-US" sz="1300">
                <a:solidFill>
                  <a:schemeClr val="accent5">
                    <a:lumMod val="50000"/>
                  </a:schemeClr>
                </a:solidFill>
                <a:ea typeface="+mn-lt"/>
                <a:cs typeface="+mn-lt"/>
              </a:rPr>
              <a:t>The </a:t>
            </a:r>
            <a:r>
              <a:rPr lang="en-US" sz="1300" err="1">
                <a:solidFill>
                  <a:schemeClr val="accent5">
                    <a:lumMod val="50000"/>
                  </a:schemeClr>
                </a:solidFill>
                <a:ea typeface="+mn-lt"/>
                <a:cs typeface="+mn-lt"/>
              </a:rPr>
              <a:t>MassBroadband</a:t>
            </a:r>
            <a:r>
              <a:rPr lang="en-US" sz="1300">
                <a:solidFill>
                  <a:schemeClr val="accent5">
                    <a:lumMod val="50000"/>
                  </a:schemeClr>
                </a:solidFill>
                <a:ea typeface="+mn-lt"/>
                <a:cs typeface="+mn-lt"/>
              </a:rPr>
              <a:t> 123 network is an open access, fiber-optic middle mile network that passes through 120+ communities in western and north central Massachusetts that commenced operations in 2014. It is used as a building block to design and build last mile connections to residents and businesses in the regions still lacking high-speed internet services. The network consists of approximately 1,200 miles of fiber and directly connects more than 1,000 community anchor institutions. The network is currently operated by Local Linx. IPSs can purchase dark fiber connections, high speed lit services, and collocation services to house equipment within </a:t>
            </a:r>
            <a:r>
              <a:rPr lang="en-US" sz="1300" err="1">
                <a:solidFill>
                  <a:schemeClr val="accent5">
                    <a:lumMod val="50000"/>
                  </a:schemeClr>
                </a:solidFill>
                <a:ea typeface="+mn-lt"/>
                <a:cs typeface="+mn-lt"/>
              </a:rPr>
              <a:t>MassBroadband</a:t>
            </a:r>
            <a:r>
              <a:rPr lang="en-US" sz="1300">
                <a:solidFill>
                  <a:schemeClr val="accent5">
                    <a:lumMod val="50000"/>
                  </a:schemeClr>
                </a:solidFill>
                <a:ea typeface="+mn-lt"/>
                <a:cs typeface="+mn-lt"/>
              </a:rPr>
              <a:t> 123 facilities. </a:t>
            </a:r>
          </a:p>
          <a:p>
            <a:pPr marL="0" indent="0">
              <a:buNone/>
            </a:pPr>
            <a:r>
              <a:rPr lang="en-US" sz="1300" b="1">
                <a:solidFill>
                  <a:schemeClr val="accent5">
                    <a:lumMod val="50000"/>
                  </a:schemeClr>
                </a:solidFill>
                <a:ea typeface="+mn-lt"/>
                <a:cs typeface="+mn-lt"/>
              </a:rPr>
              <a:t>Assessment: </a:t>
            </a:r>
            <a:r>
              <a:rPr lang="en-US" sz="1300">
                <a:solidFill>
                  <a:schemeClr val="accent5">
                    <a:lumMod val="50000"/>
                  </a:schemeClr>
                </a:solidFill>
                <a:ea typeface="+mn-lt"/>
                <a:cs typeface="+mn-lt"/>
              </a:rPr>
              <a:t>MBI and Local Linx have fully executed the 5-year Network Operator Agreement. For every CAI taking service, a connection is required at the Point of Interconnection and at the Community Anchor Institution. MBI is tracking progress for both types of connections. 349 out of 485 CAI installations have been completed on the POI side and 54 of 485 have been completed on the CAI side. </a:t>
            </a:r>
          </a:p>
          <a:p>
            <a:pPr marL="0" indent="0">
              <a:buNone/>
            </a:pPr>
            <a:r>
              <a:rPr lang="en-US" sz="1300" b="1">
                <a:solidFill>
                  <a:schemeClr val="accent5">
                    <a:lumMod val="50000"/>
                  </a:schemeClr>
                </a:solidFill>
                <a:ea typeface="+mn-lt"/>
                <a:cs typeface="+mn-lt"/>
              </a:rPr>
              <a:t>FY25 Budget: </a:t>
            </a:r>
            <a:r>
              <a:rPr lang="en-US" sz="1300">
                <a:solidFill>
                  <a:schemeClr val="accent5">
                    <a:lumMod val="50000"/>
                  </a:schemeClr>
                </a:solidFill>
                <a:ea typeface="+mn-lt"/>
                <a:cs typeface="+mn-lt"/>
              </a:rPr>
              <a:t>$2,100,000</a:t>
            </a:r>
            <a:endParaRPr lang="en-US" sz="1300" b="1">
              <a:solidFill>
                <a:schemeClr val="accent5">
                  <a:lumMod val="50000"/>
                </a:schemeClr>
              </a:solidFill>
              <a:ea typeface="+mn-lt"/>
              <a:cs typeface="+mn-lt"/>
            </a:endParaRPr>
          </a:p>
        </p:txBody>
      </p:sp>
      <p:graphicFrame>
        <p:nvGraphicFramePr>
          <p:cNvPr id="6" name="Table 5">
            <a:extLst>
              <a:ext uri="{FF2B5EF4-FFF2-40B4-BE49-F238E27FC236}">
                <a16:creationId xmlns:a16="http://schemas.microsoft.com/office/drawing/2014/main" id="{2A1986C5-C377-04BD-A40B-77278F7FC9F7}"/>
              </a:ext>
            </a:extLst>
          </p:cNvPr>
          <p:cNvGraphicFramePr>
            <a:graphicFrameLocks noGrp="1"/>
          </p:cNvGraphicFramePr>
          <p:nvPr>
            <p:extLst>
              <p:ext uri="{D42A27DB-BD31-4B8C-83A1-F6EECF244321}">
                <p14:modId xmlns:p14="http://schemas.microsoft.com/office/powerpoint/2010/main" val="2784601353"/>
              </p:ext>
            </p:extLst>
          </p:nvPr>
        </p:nvGraphicFramePr>
        <p:xfrm>
          <a:off x="462685" y="3821955"/>
          <a:ext cx="10558112" cy="1960903"/>
        </p:xfrm>
        <a:graphic>
          <a:graphicData uri="http://schemas.openxmlformats.org/drawingml/2006/table">
            <a:tbl>
              <a:tblPr/>
              <a:tblGrid>
                <a:gridCol w="2427290">
                  <a:extLst>
                    <a:ext uri="{9D8B030D-6E8A-4147-A177-3AD203B41FA5}">
                      <a16:colId xmlns:a16="http://schemas.microsoft.com/office/drawing/2014/main" val="1250094701"/>
                    </a:ext>
                  </a:extLst>
                </a:gridCol>
                <a:gridCol w="3037101">
                  <a:extLst>
                    <a:ext uri="{9D8B030D-6E8A-4147-A177-3AD203B41FA5}">
                      <a16:colId xmlns:a16="http://schemas.microsoft.com/office/drawing/2014/main" val="758928021"/>
                    </a:ext>
                  </a:extLst>
                </a:gridCol>
                <a:gridCol w="609811">
                  <a:extLst>
                    <a:ext uri="{9D8B030D-6E8A-4147-A177-3AD203B41FA5}">
                      <a16:colId xmlns:a16="http://schemas.microsoft.com/office/drawing/2014/main" val="4036879248"/>
                    </a:ext>
                  </a:extLst>
                </a:gridCol>
                <a:gridCol w="705469">
                  <a:extLst>
                    <a:ext uri="{9D8B030D-6E8A-4147-A177-3AD203B41FA5}">
                      <a16:colId xmlns:a16="http://schemas.microsoft.com/office/drawing/2014/main" val="3395790047"/>
                    </a:ext>
                  </a:extLst>
                </a:gridCol>
                <a:gridCol w="3778441">
                  <a:extLst>
                    <a:ext uri="{9D8B030D-6E8A-4147-A177-3AD203B41FA5}">
                      <a16:colId xmlns:a16="http://schemas.microsoft.com/office/drawing/2014/main" val="452955410"/>
                    </a:ext>
                  </a:extLst>
                </a:gridCol>
              </a:tblGrid>
              <a:tr h="238241">
                <a:tc>
                  <a:txBody>
                    <a:bodyPr/>
                    <a:lstStyle/>
                    <a:p>
                      <a:pPr algn="l" fontAlgn="b">
                        <a:buNone/>
                      </a:pPr>
                      <a:r>
                        <a:rPr lang="en-US" sz="1100" b="1" i="0" u="none" strike="noStrike">
                          <a:solidFill>
                            <a:srgbClr val="FFFFFF"/>
                          </a:solidFill>
                          <a:effectLst/>
                          <a:latin typeface="Calibri" panose="020F0502020204030204" pitchFamily="34" charset="0"/>
                        </a:rPr>
                        <a:t>Key Performance Metric</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Key Performance Description</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Target</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100" b="1" i="0" u="none" strike="noStrike">
                          <a:solidFill>
                            <a:srgbClr val="FFFFFF"/>
                          </a:solidFill>
                          <a:effectLst/>
                          <a:latin typeface="Calibri" panose="020F0502020204030204" pitchFamily="34" charset="0"/>
                        </a:rPr>
                        <a:t>Result</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100" b="1" i="0" u="none" strike="noStrike">
                          <a:solidFill>
                            <a:srgbClr val="FFFFFF"/>
                          </a:solidFill>
                          <a:effectLst/>
                          <a:latin typeface="Calibri" panose="020F0502020204030204" pitchFamily="34" charset="0"/>
                        </a:rPr>
                        <a:t>Comments</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2663234358"/>
                  </a:ext>
                </a:extLst>
              </a:tr>
              <a:tr h="879657">
                <a:tc>
                  <a:txBody>
                    <a:bodyPr/>
                    <a:lstStyle/>
                    <a:p>
                      <a:pPr algn="l" fontAlgn="b">
                        <a:buNone/>
                      </a:pPr>
                      <a:r>
                        <a:rPr lang="en-US" sz="1050" b="0" i="0" u="none" strike="noStrike">
                          <a:solidFill>
                            <a:srgbClr val="000000"/>
                          </a:solidFill>
                          <a:effectLst/>
                          <a:latin typeface="Calibri" panose="020F0502020204030204" pitchFamily="34" charset="0"/>
                        </a:rPr>
                        <a:t>Core network availability</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050" b="0" i="0" u="none" strike="noStrike">
                          <a:solidFill>
                            <a:srgbClr val="000000"/>
                          </a:solidFill>
                          <a:effectLst/>
                          <a:latin typeface="Calibri" panose="020F0502020204030204" pitchFamily="34" charset="0"/>
                        </a:rPr>
                        <a:t>The MassBroadband 123 network will operate without any material disruptions of service to broadband subscribers as measured by core network availability of not less than 99.999%.</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050" b="0" i="0" u="none" strike="noStrike">
                          <a:solidFill>
                            <a:srgbClr val="000000"/>
                          </a:solidFill>
                          <a:effectLst/>
                          <a:latin typeface="Calibri" panose="020F0502020204030204" pitchFamily="34" charset="0"/>
                        </a:rPr>
                        <a:t>99.999%</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buNone/>
                      </a:pPr>
                      <a:r>
                        <a:rPr lang="en-US" sz="1050" b="0" i="0" u="none" strike="noStrike">
                          <a:solidFill>
                            <a:srgbClr val="000000"/>
                          </a:solidFill>
                          <a:effectLst/>
                          <a:latin typeface="Calibri" panose="020F0502020204030204" pitchFamily="34" charset="0"/>
                        </a:rPr>
                        <a:t>99.64%</a:t>
                      </a:r>
                    </a:p>
                  </a:txBody>
                  <a:tcPr marL="7145" marR="7145" marT="714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Through June 2025, multiple outages at major core POI sites (e.g. Springfield and Northampton) affected June's Core Availability statistic.</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62495680"/>
                  </a:ext>
                </a:extLst>
              </a:tr>
              <a:tr h="843005">
                <a:tc>
                  <a:txBody>
                    <a:bodyPr/>
                    <a:lstStyle/>
                    <a:p>
                      <a:pPr algn="l" rtl="0" fontAlgn="b">
                        <a:buNone/>
                      </a:pPr>
                      <a:r>
                        <a:rPr lang="en-US" sz="1000" b="0" i="0" u="none" strike="noStrike">
                          <a:solidFill>
                            <a:srgbClr val="000000"/>
                          </a:solidFill>
                          <a:effectLst/>
                          <a:latin typeface="Calibri" panose="020F0502020204030204" pitchFamily="34" charset="0"/>
                        </a:rPr>
                        <a:t>Access network availability</a:t>
                      </a:r>
                    </a:p>
                  </a:txBody>
                  <a:tcPr marL="7145" marR="7145" marT="71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buNone/>
                      </a:pPr>
                      <a:r>
                        <a:rPr lang="en-US" sz="1000" b="0" i="0" u="none" strike="noStrike">
                          <a:solidFill>
                            <a:srgbClr val="000000"/>
                          </a:solidFill>
                          <a:effectLst/>
                          <a:latin typeface="Calibri" panose="020F0502020204030204" pitchFamily="34" charset="0"/>
                        </a:rPr>
                        <a:t>The MassBroadband 123 network will operate without any material disruptions of service to broadband subscribers as measured by access network availability of not less than 99.95%.</a:t>
                      </a:r>
                    </a:p>
                  </a:txBody>
                  <a:tcPr marL="7145" marR="7145" marT="714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99.95%</a:t>
                      </a:r>
                    </a:p>
                  </a:txBody>
                  <a:tcPr marL="7145" marR="7145" marT="714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99.97%</a:t>
                      </a:r>
                    </a:p>
                  </a:txBody>
                  <a:tcPr marL="7145" marR="7145" marT="714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buNone/>
                      </a:pPr>
                      <a:r>
                        <a:rPr lang="en-US" sz="1000" b="0" i="0" u="none" strike="noStrike">
                          <a:solidFill>
                            <a:srgbClr val="000000"/>
                          </a:solidFill>
                          <a:effectLst/>
                          <a:latin typeface="Calibri" panose="020F0502020204030204" pitchFamily="34" charset="0"/>
                        </a:rPr>
                        <a:t>Through June 2025</a:t>
                      </a:r>
                    </a:p>
                  </a:txBody>
                  <a:tcPr marL="7145" marR="7145" marT="71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859747"/>
                  </a:ext>
                </a:extLst>
              </a:tr>
            </a:tbl>
          </a:graphicData>
        </a:graphic>
      </p:graphicFrame>
    </p:spTree>
    <p:extLst>
      <p:ext uri="{BB962C8B-B14F-4D97-AF65-F5344CB8AC3E}">
        <p14:creationId xmlns:p14="http://schemas.microsoft.com/office/powerpoint/2010/main" val="2062185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BTA Grid 16:9">
  <a:themeElements>
    <a:clrScheme name="Custom 6">
      <a:dk1>
        <a:sysClr val="windowText" lastClr="000000"/>
      </a:dk1>
      <a:lt1>
        <a:sysClr val="window" lastClr="FFFFFF"/>
      </a:lt1>
      <a:dk2>
        <a:srgbClr val="000000"/>
      </a:dk2>
      <a:lt2>
        <a:srgbClr val="F8F8F8"/>
      </a:lt2>
      <a:accent1>
        <a:srgbClr val="14558F"/>
      </a:accent1>
      <a:accent2>
        <a:srgbClr val="388557"/>
      </a:accent2>
      <a:accent3>
        <a:srgbClr val="F6C51B"/>
      </a:accent3>
      <a:accent4>
        <a:srgbClr val="D0DDE9"/>
      </a:accent4>
      <a:accent5>
        <a:srgbClr val="D7E7DD"/>
      </a:accent5>
      <a:accent6>
        <a:srgbClr val="FDF3D1"/>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ef933b-3421-4381-bac9-bc5f4a8e84ef">
      <Terms xmlns="http://schemas.microsoft.com/office/infopath/2007/PartnerControls"/>
    </lcf76f155ced4ddcb4097134ff3c332f>
    <TaxCatchAll xmlns="7b83dbe2-6fd2-449a-a932-0d75829bf6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5FBF67D54FDD4190052226A5589676" ma:contentTypeVersion="16" ma:contentTypeDescription="Create a new document." ma:contentTypeScope="" ma:versionID="cbe0738ddad1b0728301a3372241027c">
  <xsd:schema xmlns:xsd="http://www.w3.org/2001/XMLSchema" xmlns:xs="http://www.w3.org/2001/XMLSchema" xmlns:p="http://schemas.microsoft.com/office/2006/metadata/properties" xmlns:ns2="40ef933b-3421-4381-bac9-bc5f4a8e84ef" xmlns:ns3="7b83dbe2-6fd2-449a-a932-0d75829bf641" targetNamespace="http://schemas.microsoft.com/office/2006/metadata/properties" ma:root="true" ma:fieldsID="3062646c4acb2d668a74ffe2f4df269e" ns2:_="" ns3:_="">
    <xsd:import namespace="40ef933b-3421-4381-bac9-bc5f4a8e84ef"/>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f933b-3421-4381-bac9-bc5f4a8e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d04d0d-533d-443d-ad42-0697ce9248d7}"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7C3B85-D8B3-4517-BCED-9917CCA41609}">
  <ds:schemaRefs>
    <ds:schemaRef ds:uri="http://purl.org/dc/elements/1.1/"/>
    <ds:schemaRef ds:uri="40ef933b-3421-4381-bac9-bc5f4a8e84ef"/>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7b83dbe2-6fd2-449a-a932-0d75829bf641"/>
  </ds:schemaRefs>
</ds:datastoreItem>
</file>

<file path=customXml/itemProps2.xml><?xml version="1.0" encoding="utf-8"?>
<ds:datastoreItem xmlns:ds="http://schemas.openxmlformats.org/officeDocument/2006/customXml" ds:itemID="{93B2F971-B9C7-45F2-ABB0-5199D277FA3E}">
  <ds:schemaRefs>
    <ds:schemaRef ds:uri="http://schemas.microsoft.com/sharepoint/v3/contenttype/forms"/>
  </ds:schemaRefs>
</ds:datastoreItem>
</file>

<file path=customXml/itemProps3.xml><?xml version="1.0" encoding="utf-8"?>
<ds:datastoreItem xmlns:ds="http://schemas.openxmlformats.org/officeDocument/2006/customXml" ds:itemID="{9822E219-A0BE-4DEC-9421-8B7DF24F2036}">
  <ds:schemaRefs>
    <ds:schemaRef ds:uri="40ef933b-3421-4381-bac9-bc5f4a8e84ef"/>
    <ds:schemaRef ds:uri="7b83dbe2-6fd2-449a-a932-0d75829b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6960</Words>
  <Application>Microsoft Office PowerPoint</Application>
  <PresentationFormat>Widescreen</PresentationFormat>
  <Paragraphs>328</Paragraphs>
  <Slides>15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Aptos</vt:lpstr>
      <vt:lpstr>Arial</vt:lpstr>
      <vt:lpstr>Calibri</vt:lpstr>
      <vt:lpstr>Calibri Light</vt:lpstr>
      <vt:lpstr>Trebuchet MS</vt:lpstr>
      <vt:lpstr>Office Theme</vt:lpstr>
      <vt:lpstr>MBTA Grid 16:9</vt:lpstr>
      <vt:lpstr>think-cell Slide</vt:lpstr>
      <vt:lpstr>PowerPoint Presentation</vt:lpstr>
      <vt:lpstr>CAM Operating Funding</vt:lpstr>
      <vt:lpstr>Innovation Institute</vt:lpstr>
      <vt:lpstr>Advanced Manufacturing Training</vt:lpstr>
      <vt:lpstr>Internships &amp; Mentorships</vt:lpstr>
      <vt:lpstr>Internships &amp; Mentorships: Results</vt:lpstr>
      <vt:lpstr>Cybersecurity Workforce and Infrastructure</vt:lpstr>
      <vt:lpstr>Massachusetts Manufacturing Accelerate Program (MMAP) &amp; Massachusetts Manufacturing Innovation Initiative (M2I2)</vt:lpstr>
      <vt:lpstr>Middle Mile</vt:lpstr>
      <vt:lpstr>Collaborative Research and Development Matching Grant (R&amp;D) &amp; Tech and Innovation Fund</vt:lpstr>
      <vt:lpstr>MA Tech Hubs</vt:lpstr>
      <vt:lpstr>Robotics</vt:lpstr>
      <vt:lpstr>Applied AI Fund</vt:lpstr>
      <vt:lpstr>Applied AI Fund: Results</vt:lpstr>
      <vt:lpstr>NEMC Hub Match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Performance Management Oversight FY24 Planning Template    Agency Name</dc:title>
  <dc:creator>Fruscio Altsman, Helena (EOHED)</dc:creator>
  <cp:lastModifiedBy>Quackenbush, Margaret M. (EOED)</cp:lastModifiedBy>
  <cp:revision>2</cp:revision>
  <dcterms:created xsi:type="dcterms:W3CDTF">2023-04-28T13:30:24Z</dcterms:created>
  <dcterms:modified xsi:type="dcterms:W3CDTF">2025-12-31T15:08:06Z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0x0101000B5FBF67D54FDD4190052226A5589676</vt:lpwstr>
  </property>
  <property fmtid="{D5CDD505-2E9C-101B-9397-08002B2CF9AE}" pid="3" name="MediaServiceImageTags">
    <vt:lpwstr/>
  </property>
</Properties>
</file>