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17"/>
  </p:notesMasterIdLst>
  <p:sldIdLst>
    <p:sldId id="2147483052" r:id="rId6"/>
    <p:sldId id="2141412180" r:id="rId7"/>
    <p:sldId id="2141412183" r:id="rId8"/>
    <p:sldId id="2141412184" r:id="rId9"/>
    <p:sldId id="2141412177" r:id="rId10"/>
    <p:sldId id="2141412187" r:id="rId11"/>
    <p:sldId id="2141412194" r:id="rId12"/>
    <p:sldId id="2141412193" r:id="rId13"/>
    <p:sldId id="2141412186" r:id="rId14"/>
    <p:sldId id="2141412188" r:id="rId15"/>
    <p:sldId id="214141218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713112-1D18-4F3E-9DC6-7EEC16A2E9B2}" v="2" dt="2025-12-30T20:43:24.9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6301"/>
  </p:normalViewPr>
  <p:slideViewPr>
    <p:cSldViewPr snapToGrid="0">
      <p:cViewPr varScale="1">
        <p:scale>
          <a:sx n="59" d="100"/>
          <a:sy n="59" d="100"/>
        </p:scale>
        <p:origin x="100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522A01-5DAA-4F00-B95F-6CCC31F59B61}" type="datetimeFigureOut">
              <a:rPr lang="en-US" smtClean="0"/>
              <a:t>12/31/2025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380F66-3699-48CB-8C1E-5FF5E643EBED}" type="slidenum">
              <a:rPr lang="en-US" smtClean="0"/>
              <a:t>‹#›</a:t>
            </a:fld>
            <a:endParaRPr lang="en-US"/>
          </a:p>
        </p:txBody>
      </p:sp>
    </p:spTree>
    <p:extLst>
      <p:ext uri="{BB962C8B-B14F-4D97-AF65-F5344CB8AC3E}">
        <p14:creationId xmlns:p14="http://schemas.microsoft.com/office/powerpoint/2010/main" val="4127200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6.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B97EB-EAF5-509A-7FBD-46FB0F6C4B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1C983E-CFD9-E90F-D4CF-6D85032B3F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E99704-BC36-5E53-F329-42189113E84A}"/>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5" name="Footer Placeholder 4">
            <a:extLst>
              <a:ext uri="{FF2B5EF4-FFF2-40B4-BE49-F238E27FC236}">
                <a16:creationId xmlns:a16="http://schemas.microsoft.com/office/drawing/2014/main" id="{F4E627E0-F53D-8EF9-29B7-FF652D3801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AEE493-9763-7DAC-9299-CD224487D365}"/>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3177359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834D7-C6EB-9E59-C910-7FCD4118A1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B0F5C4-FB15-A886-3B61-8D01A802F0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5F84BA-FB62-FD28-C042-11D3BC522882}"/>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5" name="Footer Placeholder 4">
            <a:extLst>
              <a:ext uri="{FF2B5EF4-FFF2-40B4-BE49-F238E27FC236}">
                <a16:creationId xmlns:a16="http://schemas.microsoft.com/office/drawing/2014/main" id="{CBA354F7-695C-606A-B381-955EEB89F5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91331-F335-F3FA-E0A5-425FBCF3C75A}"/>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294074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E46922-B2A6-30E1-EA04-C70965A6B6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9550EB-FD90-3447-7186-4B05052A14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4EE976-7945-7BD0-5100-D2E3D3280E06}"/>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5" name="Footer Placeholder 4">
            <a:extLst>
              <a:ext uri="{FF2B5EF4-FFF2-40B4-BE49-F238E27FC236}">
                <a16:creationId xmlns:a16="http://schemas.microsoft.com/office/drawing/2014/main" id="{C9647C04-7487-AF4C-2667-5E88DB7B2F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9DF117-B677-5EBB-3352-FE2AF2F63793}"/>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2570437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6422698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5" name="Title 4"/>
          <p:cNvSpPr>
            <a:spLocks noGrp="1"/>
          </p:cNvSpPr>
          <p:nvPr>
            <p:ph type="title" hasCustomPrompt="1"/>
          </p:nvPr>
        </p:nvSpPr>
        <p:spPr>
          <a:xfrm>
            <a:off x="462685" y="606288"/>
            <a:ext cx="10117513"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bg1"/>
                </a:solidFill>
                <a:latin typeface="+mj-lt"/>
                <a:ea typeface="+mj-ea"/>
                <a:cs typeface="+mj-cs"/>
                <a:sym typeface="+mj-lt"/>
              </a:defRPr>
            </a:lvl1pPr>
          </a:lstStyle>
          <a:p>
            <a:pPr lvl="0"/>
            <a:r>
              <a:rPr lang="en-US"/>
              <a:t>Click to add title</a:t>
            </a:r>
          </a:p>
        </p:txBody>
      </p:sp>
      <p:cxnSp>
        <p:nvCxnSpPr>
          <p:cNvPr id="15" name="Straight Connector 14"/>
          <p:cNvCxnSpPr/>
          <p:nvPr userDrawn="1"/>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23"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
        <p:nvSpPr>
          <p:cNvPr id="19" name="Content Placeholder 7"/>
          <p:cNvSpPr>
            <a:spLocks noGrp="1"/>
          </p:cNvSpPr>
          <p:nvPr>
            <p:ph sz="quarter" idx="13" hasCustomPrompt="1"/>
          </p:nvPr>
        </p:nvSpPr>
        <p:spPr>
          <a:xfrm>
            <a:off x="1239925" y="1427623"/>
            <a:ext cx="11100664" cy="5125577"/>
          </a:xfrm>
          <a:prstGeom prst="rect">
            <a:avLst/>
          </a:prstGeom>
        </p:spPr>
        <p:txBody>
          <a:bodyPr/>
          <a:lstStyle>
            <a:lvl1pPr marL="342900" indent="-342900">
              <a:buClrTx/>
              <a:buFont typeface="Arial" panose="020B0604020202020204" pitchFamily="34" charset="0"/>
              <a:buChar char="•"/>
              <a:defRPr sz="2000" b="0">
                <a:latin typeface="+mn-lt"/>
                <a:ea typeface="+mn-ea"/>
                <a:cs typeface="+mn-cs"/>
                <a:sym typeface="+mn-lt"/>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body</a:t>
            </a:r>
          </a:p>
        </p:txBody>
      </p:sp>
    </p:spTree>
    <p:extLst>
      <p:ext uri="{BB962C8B-B14F-4D97-AF65-F5344CB8AC3E}">
        <p14:creationId xmlns:p14="http://schemas.microsoft.com/office/powerpoint/2010/main" val="2904914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8922539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13" name="Text Placeholder 5"/>
          <p:cNvSpPr>
            <a:spLocks noGrp="1"/>
          </p:cNvSpPr>
          <p:nvPr>
            <p:ph type="body" sz="quarter" idx="10" hasCustomPrompt="1"/>
          </p:nvPr>
        </p:nvSpPr>
        <p:spPr>
          <a:xfrm>
            <a:off x="388088" y="5357000"/>
            <a:ext cx="2471737" cy="304699"/>
          </a:xfrm>
        </p:spPr>
        <p:txBody>
          <a:bodyPr wrap="square">
            <a:spAutoFit/>
          </a:bodyPr>
          <a:lstStyle>
            <a:lvl1pPr>
              <a:defRPr lang="en-US" sz="1800" smtClean="0">
                <a:solidFill>
                  <a:schemeClr val="bg1"/>
                </a:solidFill>
                <a:latin typeface="+mn-lt"/>
                <a:cs typeface="Arial" panose="020B0604020202020204" pitchFamily="34" charset="0"/>
              </a:defRPr>
            </a:lvl1pPr>
            <a:lvl2pPr>
              <a:defRPr lang="en-US" sz="1800" smtClean="0"/>
            </a:lvl2pPr>
            <a:lvl3pPr>
              <a:defRPr lang="en-US" sz="1800" smtClean="0"/>
            </a:lvl3pPr>
            <a:lvl4pPr>
              <a:defRPr lang="en-US" sz="1800" smtClean="0">
                <a:solidFill>
                  <a:schemeClr val="tx1"/>
                </a:solidFill>
              </a:defRPr>
            </a:lvl4pPr>
            <a:lvl5pPr>
              <a:defRPr lang="en-US" sz="1800"/>
            </a:lvl5pPr>
          </a:lstStyle>
          <a:p>
            <a:pPr lvl="0" defTabSz="914400"/>
            <a:r>
              <a:rPr lang="en-US"/>
              <a:t>Click to add date</a:t>
            </a:r>
          </a:p>
        </p:txBody>
      </p:sp>
      <p:sp>
        <p:nvSpPr>
          <p:cNvPr id="17" name="Title 2"/>
          <p:cNvSpPr>
            <a:spLocks noGrp="1"/>
          </p:cNvSpPr>
          <p:nvPr>
            <p:ph type="title" hasCustomPrompt="1"/>
          </p:nvPr>
        </p:nvSpPr>
        <p:spPr>
          <a:xfrm>
            <a:off x="388088" y="2457892"/>
            <a:ext cx="6012712" cy="553998"/>
          </a:xfrm>
        </p:spPr>
        <p:txBody>
          <a:bodyPr wrap="square">
            <a:spAutoFit/>
          </a:bodyPr>
          <a:lstStyle>
            <a:lvl1pPr>
              <a:defRPr lang="en-US" sz="4000" b="1" baseline="0" dirty="0">
                <a:solidFill>
                  <a:schemeClr val="bg1"/>
                </a:solidFill>
                <a:latin typeface="+mn-lt"/>
                <a:ea typeface="+mn-ea"/>
                <a:cs typeface="Arial" panose="020B0604020202020204" pitchFamily="34" charset="0"/>
              </a:defRPr>
            </a:lvl1pPr>
          </a:lstStyle>
          <a:p>
            <a:pPr marL="0" lvl="0" defTabSz="914400">
              <a:spcBef>
                <a:spcPts val="600"/>
              </a:spcBef>
            </a:pPr>
            <a:r>
              <a:rPr lang="en-US"/>
              <a:t>Click to add title</a:t>
            </a:r>
          </a:p>
        </p:txBody>
      </p:sp>
      <p:pic>
        <p:nvPicPr>
          <p:cNvPr id="5" name="Picture 4">
            <a:extLst>
              <a:ext uri="{FF2B5EF4-FFF2-40B4-BE49-F238E27FC236}">
                <a16:creationId xmlns:a16="http://schemas.microsoft.com/office/drawing/2014/main" id="{8607941D-F2B8-B801-EFDD-EF0B79463FD3}"/>
              </a:ext>
            </a:extLst>
          </p:cNvPr>
          <p:cNvPicPr>
            <a:picLocks noChangeAspect="1"/>
          </p:cNvPicPr>
          <p:nvPr userDrawn="1"/>
        </p:nvPicPr>
        <p:blipFill>
          <a:blip r:embed="rId7"/>
          <a:stretch>
            <a:fillRect/>
          </a:stretch>
        </p:blipFill>
        <p:spPr>
          <a:xfrm>
            <a:off x="0" y="0"/>
            <a:ext cx="6344535" cy="1562318"/>
          </a:xfrm>
          <a:prstGeom prst="rect">
            <a:avLst/>
          </a:prstGeom>
        </p:spPr>
      </p:pic>
    </p:spTree>
    <p:extLst>
      <p:ext uri="{BB962C8B-B14F-4D97-AF65-F5344CB8AC3E}">
        <p14:creationId xmlns:p14="http://schemas.microsoft.com/office/powerpoint/2010/main" val="12682138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in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A08C84-A076-7E46-CC24-4A828AFB1159}"/>
              </a:ext>
            </a:extLst>
          </p:cNvPr>
          <p:cNvSpPr/>
          <p:nvPr userDrawn="1"/>
        </p:nvSpPr>
        <p:spPr>
          <a:xfrm>
            <a:off x="0" y="0"/>
            <a:ext cx="12191999" cy="6857999"/>
          </a:xfrm>
          <a:prstGeom prst="rect">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787312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3" name="Slide Number Placeholder 6"/>
          <p:cNvSpPr txBox="1">
            <a:spLocks/>
          </p:cNvSpPr>
          <p:nvPr/>
        </p:nvSpPr>
        <p:spPr>
          <a:xfrm>
            <a:off x="11107922" y="6446873"/>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
        <p:nvSpPr>
          <p:cNvPr id="10" name="Rectangle 9">
            <a:extLst>
              <a:ext uri="{FF2B5EF4-FFF2-40B4-BE49-F238E27FC236}">
                <a16:creationId xmlns:a16="http://schemas.microsoft.com/office/drawing/2014/main" id="{E3FE6AE9-BDFA-4ACF-6BB2-85E14501367D}"/>
              </a:ext>
            </a:extLst>
          </p:cNvPr>
          <p:cNvSpPr/>
          <p:nvPr userDrawn="1"/>
        </p:nvSpPr>
        <p:spPr>
          <a:xfrm>
            <a:off x="1" y="-1"/>
            <a:ext cx="12191999" cy="793841"/>
          </a:xfrm>
          <a:prstGeom prst="rect">
            <a:avLst/>
          </a:prstGeom>
          <a:solidFill>
            <a:srgbClr val="1455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hasCustomPrompt="1"/>
          </p:nvPr>
        </p:nvSpPr>
        <p:spPr>
          <a:xfrm>
            <a:off x="257583" y="189170"/>
            <a:ext cx="10117513" cy="4154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000" b="1" i="0" u="none" kern="1200" spc="0">
                <a:solidFill>
                  <a:schemeClr val="bg1"/>
                </a:solidFill>
                <a:latin typeface="+mj-lt"/>
                <a:ea typeface="+mj-ea"/>
                <a:cs typeface="+mj-cs"/>
                <a:sym typeface="+mj-lt"/>
              </a:defRPr>
            </a:lvl1pPr>
          </a:lstStyle>
          <a:p>
            <a:pPr lvl="0"/>
            <a:r>
              <a:rPr lang="en-US"/>
              <a:t>Click to add title</a:t>
            </a:r>
          </a:p>
        </p:txBody>
      </p:sp>
    </p:spTree>
    <p:extLst>
      <p:ext uri="{BB962C8B-B14F-4D97-AF65-F5344CB8AC3E}">
        <p14:creationId xmlns:p14="http://schemas.microsoft.com/office/powerpoint/2010/main" val="21663916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8956-2A58-2E11-2430-6AC46C55CA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D96BA6-244D-63FE-3C4C-3B7889DFAB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F9A82A-E9CE-09A8-7289-643394880B36}"/>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5" name="Footer Placeholder 4">
            <a:extLst>
              <a:ext uri="{FF2B5EF4-FFF2-40B4-BE49-F238E27FC236}">
                <a16:creationId xmlns:a16="http://schemas.microsoft.com/office/drawing/2014/main" id="{DA3B3151-CB9D-673F-3949-56798B686E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1FEA93-CC18-480A-DF54-A5D2C3D7B7E4}"/>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3954995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68C3B-18D7-869A-D2A5-3F1ADF8FBB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88DB96-BCBC-8E33-3272-7C2E29F04F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9E590B-50CC-738D-2DC6-A17D04192609}"/>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5" name="Footer Placeholder 4">
            <a:extLst>
              <a:ext uri="{FF2B5EF4-FFF2-40B4-BE49-F238E27FC236}">
                <a16:creationId xmlns:a16="http://schemas.microsoft.com/office/drawing/2014/main" id="{8DDBD411-8BE8-5DB7-8F96-8890242DF6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CE5A76-3FCF-9BE6-49DC-7A1000F7C76C}"/>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4100762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63902-F5B9-159A-AD9F-A6FC61FF80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F75ACC-5AF7-9AC6-3F6B-AA60B164CC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1CA44D-4B1F-8FB2-9647-1A340CD08B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4C1C5C-F277-4E6C-F6CF-7F08BC73AB52}"/>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6" name="Footer Placeholder 5">
            <a:extLst>
              <a:ext uri="{FF2B5EF4-FFF2-40B4-BE49-F238E27FC236}">
                <a16:creationId xmlns:a16="http://schemas.microsoft.com/office/drawing/2014/main" id="{43C505A4-3A98-A632-4740-9AB58FF129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593CCE-5074-2D06-66C0-8359D5830C48}"/>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4169513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8E6E1-6C14-73AD-62EA-77E55EBB43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2426B6-8883-2EF4-A4E1-79783C0728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B70927-07E6-4BAB-FF86-C77B4EE242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5E2CC5-B6CA-EF23-E1A2-4368C48015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70F371-BBCB-3B0C-BD03-B02B48CB88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E218A4-4BB8-8E50-88ED-DA341C1376CC}"/>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8" name="Footer Placeholder 7">
            <a:extLst>
              <a:ext uri="{FF2B5EF4-FFF2-40B4-BE49-F238E27FC236}">
                <a16:creationId xmlns:a16="http://schemas.microsoft.com/office/drawing/2014/main" id="{5B95E47D-EE88-DCB1-C8B4-FF84514361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5D5A16-F9A7-9239-0F5D-DF6C5813CD50}"/>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185049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9A9BE-3C4E-635E-2532-C9A64F7633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54E951-9977-7BB8-1294-F377481CDE33}"/>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4" name="Footer Placeholder 3">
            <a:extLst>
              <a:ext uri="{FF2B5EF4-FFF2-40B4-BE49-F238E27FC236}">
                <a16:creationId xmlns:a16="http://schemas.microsoft.com/office/drawing/2014/main" id="{3AF82409-AF65-E36E-1EB8-1856ECA159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DDD2A4-A3AC-4A88-2E2A-39FB91979159}"/>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3992511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40535E-4E14-979C-1C7A-83D8812F580E}"/>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3" name="Footer Placeholder 2">
            <a:extLst>
              <a:ext uri="{FF2B5EF4-FFF2-40B4-BE49-F238E27FC236}">
                <a16:creationId xmlns:a16="http://schemas.microsoft.com/office/drawing/2014/main" id="{75F8257C-7017-F0E3-CD1A-37A3534CAA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9F58A2-AA1E-32EA-5656-C78993F9BFFB}"/>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4100530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2BD5C-0F99-78D5-82BC-8ABABE23B2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F07981-E1DE-BCC5-D99F-725EDF19A9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C1CBCF-8024-A695-32BD-CCBD824709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710581-FEA1-1FDF-0224-6F852BED5D15}"/>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6" name="Footer Placeholder 5">
            <a:extLst>
              <a:ext uri="{FF2B5EF4-FFF2-40B4-BE49-F238E27FC236}">
                <a16:creationId xmlns:a16="http://schemas.microsoft.com/office/drawing/2014/main" id="{77B6C773-C30F-1450-27AE-1452C74075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D1449-7E1C-DBD0-923D-E0150DDB5070}"/>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3544161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A0AE1-5A3E-6246-0035-BE446BC044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8BD57C-02E0-4AD6-128E-E24B13D678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182846-2F07-02BA-90B3-7DE8D68B5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D10B47-1F61-0724-223D-5A2E72A9A199}"/>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6" name="Footer Placeholder 5">
            <a:extLst>
              <a:ext uri="{FF2B5EF4-FFF2-40B4-BE49-F238E27FC236}">
                <a16:creationId xmlns:a16="http://schemas.microsoft.com/office/drawing/2014/main" id="{9713C029-2C8D-B517-5C6D-859D12129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4F3F20-C1C8-4533-8DBB-1C46A61AA712}"/>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8460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heme" Target="../theme/theme2.xml"/><Relationship Id="rId7"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tags" Target="../tags/tag4.xml"/><Relationship Id="rId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1244A2-B766-32DF-C1B7-4AA3E4CE96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4BF9DE-50CA-4F4D-03DE-9E1DDF2C53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B70D2-FC07-92FC-39CB-9D762D0E36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7F33EB-01CA-45E8-8FCA-D8335F8B7B7F}" type="datetimeFigureOut">
              <a:rPr lang="en-US" smtClean="0"/>
              <a:t>12/31/2025</a:t>
            </a:fld>
            <a:endParaRPr lang="en-US"/>
          </a:p>
        </p:txBody>
      </p:sp>
      <p:sp>
        <p:nvSpPr>
          <p:cNvPr id="5" name="Footer Placeholder 4">
            <a:extLst>
              <a:ext uri="{FF2B5EF4-FFF2-40B4-BE49-F238E27FC236}">
                <a16:creationId xmlns:a16="http://schemas.microsoft.com/office/drawing/2014/main" id="{28EF9D5A-500D-5905-D3B5-AB7AEB81A1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FAED3E-E646-37C5-AB92-C63ED02AE7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45AC90-156D-4F10-8A74-88F9FD62961F}" type="slidenum">
              <a:rPr lang="en-US" smtClean="0"/>
              <a:t>‹#›</a:t>
            </a:fld>
            <a:endParaRPr lang="en-US"/>
          </a:p>
        </p:txBody>
      </p:sp>
    </p:spTree>
    <p:extLst>
      <p:ext uri="{BB962C8B-B14F-4D97-AF65-F5344CB8AC3E}">
        <p14:creationId xmlns:p14="http://schemas.microsoft.com/office/powerpoint/2010/main" val="4147073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4"/>
            </p:custDataLst>
            <p:extLst>
              <p:ext uri="{D42A27DB-BD31-4B8C-83A1-F6EECF244321}">
                <p14:modId xmlns:p14="http://schemas.microsoft.com/office/powerpoint/2010/main" val="7470200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2" name="Object 1" hidden="1"/>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5"/>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Tree>
    <p:extLst>
      <p:ext uri="{BB962C8B-B14F-4D97-AF65-F5344CB8AC3E}">
        <p14:creationId xmlns:p14="http://schemas.microsoft.com/office/powerpoint/2010/main" val="2477892582"/>
      </p:ext>
    </p:extLst>
  </p:cSld>
  <p:clrMap bg1="lt1" tx1="dk1" bg2="lt2" tx2="dk2" accent1="accent1" accent2="accent2" accent3="accent3" accent4="accent4" accent5="accent5" accent6="accent6" hlink="hlink" folHlink="folHlink"/>
  <p:sldLayoutIdLst>
    <p:sldLayoutId id="2147483663" r:id="rId1"/>
    <p:sldLayoutId id="2147483664" r:id="rId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AI-generated content may be incorrect.">
            <a:extLst>
              <a:ext uri="{FF2B5EF4-FFF2-40B4-BE49-F238E27FC236}">
                <a16:creationId xmlns:a16="http://schemas.microsoft.com/office/drawing/2014/main" id="{A2B487F5-8A33-B055-5195-65C9CAD63963}"/>
              </a:ext>
            </a:extLst>
          </p:cNvPr>
          <p:cNvPicPr>
            <a:picLocks noChangeAspect="1"/>
          </p:cNvPicPr>
          <p:nvPr/>
        </p:nvPicPr>
        <p:blipFill>
          <a:blip r:embed="rId2">
            <a:extLst>
              <a:ext uri="{28A0092B-C50C-407E-A947-70E740481C1C}">
                <a14:useLocalDpi xmlns:a14="http://schemas.microsoft.com/office/drawing/2010/main" val="0"/>
              </a:ext>
            </a:extLst>
          </a:blip>
          <a:srcRect t="16886" b="20654"/>
          <a:stretch/>
        </p:blipFill>
        <p:spPr>
          <a:xfrm>
            <a:off x="608207" y="1485260"/>
            <a:ext cx="2114385" cy="1085157"/>
          </a:xfrm>
          <a:prstGeom prst="rect">
            <a:avLst/>
          </a:prstGeom>
        </p:spPr>
      </p:pic>
      <p:sp>
        <p:nvSpPr>
          <p:cNvPr id="2" name="Title 1">
            <a:extLst>
              <a:ext uri="{FF2B5EF4-FFF2-40B4-BE49-F238E27FC236}">
                <a16:creationId xmlns:a16="http://schemas.microsoft.com/office/drawing/2014/main" id="{790D6D64-1309-103D-55FB-4D3FB5216507}"/>
              </a:ext>
            </a:extLst>
          </p:cNvPr>
          <p:cNvSpPr txBox="1">
            <a:spLocks/>
          </p:cNvSpPr>
          <p:nvPr/>
        </p:nvSpPr>
        <p:spPr>
          <a:xfrm>
            <a:off x="225355" y="3429000"/>
            <a:ext cx="6894576" cy="1656145"/>
          </a:xfrm>
          <a:prstGeom prst="rect">
            <a:avLst/>
          </a:prstGeom>
        </p:spPr>
        <p:txBody>
          <a:bodyPr vert="horz" wrap="square" lIns="0" tIns="0" rIns="0" bIns="0" rtlCol="0" anchor="t">
            <a:normAutofit fontScale="92500"/>
          </a:bodyPr>
          <a:lstStyle>
            <a:lvl1pPr algn="l" defTabSz="914400" rtl="0" eaLnBrk="1" latinLnBrk="0" hangingPunct="1">
              <a:lnSpc>
                <a:spcPct val="90000"/>
              </a:lnSpc>
              <a:spcBef>
                <a:spcPct val="0"/>
              </a:spcBef>
              <a:buNone/>
              <a:defRPr lang="en-US" sz="4000" b="1" kern="1200" baseline="0" dirty="0">
                <a:solidFill>
                  <a:schemeClr val="bg1"/>
                </a:solidFill>
                <a:latin typeface="+mn-lt"/>
                <a:ea typeface="+mn-ea"/>
                <a:cs typeface="Arial" panose="020B0604020202020204" pitchFamily="34" charset="0"/>
                <a:sym typeface="+mj-lt"/>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sym typeface="+mj-lt"/>
              </a:rPr>
              <a:t>Office of Performance Management &amp; Oversight</a:t>
            </a:r>
            <a:br>
              <a:rPr kumimoji="0" lang="en-US" sz="2400" b="1" i="0" u="none" strike="noStrike" kern="1200" cap="none" spc="0" normalizeH="0" baseline="0" noProof="0" dirty="0">
                <a:ln>
                  <a:noFill/>
                </a:ln>
                <a:solidFill>
                  <a:prstClr val="white"/>
                </a:solidFill>
                <a:effectLst/>
                <a:uLnTx/>
                <a:uFillTx/>
                <a:latin typeface="Calibri"/>
                <a:ea typeface="+mn-ea"/>
                <a:cs typeface="Calibri"/>
                <a:sym typeface="+mj-lt"/>
              </a:rPr>
            </a:br>
            <a:endParaRPr kumimoji="0" lang="en-US" sz="2400" b="1" i="0" u="none" strike="noStrike" kern="1200" cap="none" spc="0" normalizeH="0" baseline="0" noProof="0" dirty="0">
              <a:ln>
                <a:noFill/>
              </a:ln>
              <a:solidFill>
                <a:prstClr val="white"/>
              </a:solidFill>
              <a:effectLst/>
              <a:uLnTx/>
              <a:uFillTx/>
              <a:latin typeface="Calibri"/>
              <a:ea typeface="+mn-ea"/>
              <a:cs typeface="Calibri"/>
              <a:sym typeface="+mj-lt"/>
            </a:endParaRPr>
          </a:p>
          <a:p>
            <a:pPr lvl="0"/>
            <a:r>
              <a:rPr lang="en-US" sz="2000" b="0" i="1" dirty="0">
                <a:cs typeface="Calibri"/>
              </a:rPr>
              <a:t>Massachusetts Technology Development Corp. dba </a:t>
            </a:r>
            <a:r>
              <a:rPr lang="en-US" sz="2000" b="0" i="1" dirty="0" err="1">
                <a:cs typeface="Calibri"/>
              </a:rPr>
              <a:t>MassVentures</a:t>
            </a:r>
            <a:endParaRPr lang="en-US" sz="2000" b="0" i="1" dirty="0">
              <a:cs typeface="Calibri"/>
            </a:endParaRPr>
          </a:p>
          <a:p>
            <a:pPr lvl="0"/>
            <a:br>
              <a:rPr kumimoji="0" lang="en-US" sz="2000" b="0" i="1" u="none" strike="noStrike" kern="1200" cap="none" spc="0" normalizeH="0" baseline="0" noProof="0" dirty="0">
                <a:ln>
                  <a:noFill/>
                </a:ln>
                <a:solidFill>
                  <a:prstClr val="white"/>
                </a:solidFill>
                <a:effectLst/>
                <a:uLnTx/>
                <a:uFillTx/>
                <a:latin typeface="Calibri"/>
                <a:ea typeface="+mn-ea"/>
                <a:cs typeface="Calibri"/>
                <a:sym typeface="+mj-lt"/>
              </a:rPr>
            </a:br>
            <a:r>
              <a:rPr kumimoji="0" lang="en-US" sz="2000" b="0" i="0" u="none" strike="noStrike" kern="1200" cap="none" spc="0" normalizeH="0" baseline="0" noProof="0" dirty="0">
                <a:ln>
                  <a:noFill/>
                </a:ln>
                <a:solidFill>
                  <a:prstClr val="white"/>
                </a:solidFill>
                <a:effectLst/>
                <a:uLnTx/>
                <a:uFillTx/>
                <a:latin typeface="Calibri"/>
                <a:ea typeface="+mn-ea"/>
                <a:cs typeface="Calibri"/>
                <a:sym typeface="+mj-lt"/>
              </a:rPr>
              <a:t>Fiscal Year 2025 Report</a:t>
            </a:r>
            <a:endParaRPr kumimoji="0" lang="en-US" sz="2400" b="0" i="0" u="none" strike="noStrike" kern="1200" cap="none" spc="0" normalizeH="0" baseline="0" noProof="0" dirty="0">
              <a:ln>
                <a:noFill/>
              </a:ln>
              <a:solidFill>
                <a:prstClr val="white"/>
              </a:solidFill>
              <a:effectLst/>
              <a:uLnTx/>
              <a:uFillTx/>
              <a:latin typeface="Aptos" panose="020B0004020202020204" pitchFamily="34" charset="0"/>
              <a:ea typeface="+mn-ea"/>
              <a:cs typeface="Arial" panose="020B0604020202020204" pitchFamily="34" charset="0"/>
              <a:sym typeface="+mj-lt"/>
            </a:endParaRPr>
          </a:p>
        </p:txBody>
      </p:sp>
    </p:spTree>
    <p:extLst>
      <p:ext uri="{BB962C8B-B14F-4D97-AF65-F5344CB8AC3E}">
        <p14:creationId xmlns:p14="http://schemas.microsoft.com/office/powerpoint/2010/main" val="38562256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2B28-D38B-DB7D-4660-8CBB41D70F03}"/>
              </a:ext>
            </a:extLst>
          </p:cNvPr>
          <p:cNvSpPr>
            <a:spLocks noGrp="1"/>
          </p:cNvSpPr>
          <p:nvPr>
            <p:ph type="title"/>
          </p:nvPr>
        </p:nvSpPr>
        <p:spPr/>
        <p:txBody>
          <a:bodyPr/>
          <a:lstStyle/>
          <a:p>
            <a:r>
              <a:rPr lang="en-US" dirty="0" err="1">
                <a:solidFill>
                  <a:schemeClr val="accent5">
                    <a:lumMod val="50000"/>
                  </a:schemeClr>
                </a:solidFill>
              </a:rPr>
              <a:t>MassCEC</a:t>
            </a:r>
            <a:r>
              <a:rPr lang="en-US" dirty="0">
                <a:solidFill>
                  <a:schemeClr val="accent5">
                    <a:lumMod val="50000"/>
                  </a:schemeClr>
                </a:solidFill>
              </a:rPr>
              <a:t> Catalyst Grants</a:t>
            </a:r>
          </a:p>
        </p:txBody>
      </p:sp>
      <p:sp>
        <p:nvSpPr>
          <p:cNvPr id="4" name="Content Placeholder 2">
            <a:extLst>
              <a:ext uri="{FF2B5EF4-FFF2-40B4-BE49-F238E27FC236}">
                <a16:creationId xmlns:a16="http://schemas.microsoft.com/office/drawing/2014/main" id="{572B97BF-51AB-DB67-4965-5B1454E7FA78}"/>
              </a:ext>
            </a:extLst>
          </p:cNvPr>
          <p:cNvSpPr>
            <a:spLocks noGrp="1"/>
          </p:cNvSpPr>
          <p:nvPr>
            <p:ph sz="quarter" idx="13"/>
          </p:nvPr>
        </p:nvSpPr>
        <p:spPr>
          <a:xfrm>
            <a:off x="462685" y="1457120"/>
            <a:ext cx="11051291" cy="5125577"/>
          </a:xfrm>
        </p:spPr>
        <p:txBody>
          <a:bodyPr vert="horz" lIns="0" tIns="0" rIns="0" bIns="0" rtlCol="0" anchor="t">
            <a:noAutofit/>
          </a:bodyPr>
          <a:lstStyle/>
          <a:p>
            <a:pPr marL="0" indent="0">
              <a:buNone/>
            </a:pPr>
            <a:r>
              <a:rPr lang="en-US" sz="1400" b="1" dirty="0">
                <a:solidFill>
                  <a:schemeClr val="accent5">
                    <a:lumMod val="50000"/>
                  </a:schemeClr>
                </a:solidFill>
                <a:ea typeface="+mn-lt"/>
                <a:cs typeface="+mn-lt"/>
              </a:rPr>
              <a:t>Program Description: </a:t>
            </a:r>
            <a:r>
              <a:rPr lang="en-US" sz="1400" dirty="0">
                <a:solidFill>
                  <a:schemeClr val="accent5">
                    <a:lumMod val="50000"/>
                  </a:schemeClr>
                </a:solidFill>
                <a:ea typeface="+mn-lt"/>
                <a:cs typeface="+mn-lt"/>
              </a:rPr>
              <a:t>MassVentures is administering the </a:t>
            </a:r>
            <a:r>
              <a:rPr lang="en-US" sz="1400" dirty="0" err="1">
                <a:solidFill>
                  <a:schemeClr val="accent5">
                    <a:lumMod val="50000"/>
                  </a:schemeClr>
                </a:solidFill>
                <a:ea typeface="+mn-lt"/>
                <a:cs typeface="+mn-lt"/>
              </a:rPr>
              <a:t>MassCEC</a:t>
            </a:r>
            <a:r>
              <a:rPr lang="en-US" sz="1400" dirty="0">
                <a:solidFill>
                  <a:schemeClr val="accent5">
                    <a:lumMod val="50000"/>
                  </a:schemeClr>
                </a:solidFill>
                <a:ea typeface="+mn-lt"/>
                <a:cs typeface="+mn-lt"/>
              </a:rPr>
              <a:t> Catalyst grant program by sourcing, diligence, monitoring, and reporting grant and seed investment opportunities.  This programs support academic research and deep tech business creation. </a:t>
            </a:r>
          </a:p>
          <a:p>
            <a:pPr marL="0" indent="0">
              <a:buNone/>
            </a:pPr>
            <a:r>
              <a:rPr lang="en-US" sz="1400" b="1" dirty="0">
                <a:solidFill>
                  <a:schemeClr val="accent5">
                    <a:lumMod val="50000"/>
                  </a:schemeClr>
                </a:solidFill>
                <a:ea typeface="+mn-lt"/>
                <a:cs typeface="+mn-lt"/>
              </a:rPr>
              <a:t>Anticipated Program Budget:  </a:t>
            </a:r>
            <a:r>
              <a:rPr lang="en-US" sz="1400" dirty="0">
                <a:solidFill>
                  <a:schemeClr val="accent5">
                    <a:lumMod val="50000"/>
                  </a:schemeClr>
                </a:solidFill>
                <a:ea typeface="+mn-lt"/>
                <a:cs typeface="+mn-lt"/>
              </a:rPr>
              <a:t>$1.34 million</a:t>
            </a:r>
            <a:endParaRPr lang="en-US" dirty="0">
              <a:solidFill>
                <a:schemeClr val="accent5">
                  <a:lumMod val="50000"/>
                </a:schemeClr>
              </a:solidFill>
              <a:cs typeface="Calibri" panose="020F0502020204030204"/>
            </a:endParaRPr>
          </a:p>
          <a:p>
            <a:pPr marL="0" indent="0">
              <a:buNone/>
            </a:pPr>
            <a:endParaRPr lang="en-US" sz="1400" b="1" dirty="0">
              <a:solidFill>
                <a:schemeClr val="accent5">
                  <a:lumMod val="50000"/>
                </a:schemeClr>
              </a:solidFill>
              <a:ea typeface="+mn-lt"/>
              <a:cs typeface="+mn-lt"/>
            </a:endParaRPr>
          </a:p>
          <a:p>
            <a:pPr marL="0" indent="0">
              <a:buNone/>
            </a:pPr>
            <a:r>
              <a:rPr lang="en-US" sz="1400" b="1" dirty="0">
                <a:solidFill>
                  <a:schemeClr val="accent5">
                    <a:lumMod val="50000"/>
                  </a:schemeClr>
                </a:solidFill>
                <a:ea typeface="+mn-lt"/>
                <a:cs typeface="+mn-lt"/>
              </a:rPr>
              <a:t>Fiscal Year Goal 1:  </a:t>
            </a:r>
            <a:r>
              <a:rPr lang="en-US" sz="1400" dirty="0">
                <a:solidFill>
                  <a:schemeClr val="accent5">
                    <a:lumMod val="50000"/>
                  </a:schemeClr>
                </a:solidFill>
                <a:ea typeface="+mn-lt"/>
                <a:cs typeface="+mn-lt"/>
              </a:rPr>
              <a:t>Contribute to creation and expansion of businesses through management of the </a:t>
            </a:r>
            <a:r>
              <a:rPr lang="en-US" sz="1400" dirty="0" err="1">
                <a:solidFill>
                  <a:schemeClr val="accent5">
                    <a:lumMod val="50000"/>
                  </a:schemeClr>
                </a:solidFill>
                <a:ea typeface="+mn-lt"/>
                <a:cs typeface="+mn-lt"/>
              </a:rPr>
              <a:t>MassCEC</a:t>
            </a:r>
            <a:r>
              <a:rPr lang="en-US" sz="1400" dirty="0">
                <a:solidFill>
                  <a:schemeClr val="accent5">
                    <a:lumMod val="50000"/>
                  </a:schemeClr>
                </a:solidFill>
                <a:ea typeface="+mn-lt"/>
                <a:cs typeface="+mn-lt"/>
              </a:rPr>
              <a:t> Catalyst grant program.  </a:t>
            </a:r>
          </a:p>
          <a:p>
            <a:pPr marL="0" indent="0">
              <a:buNone/>
            </a:pPr>
            <a:r>
              <a:rPr lang="en-US" sz="1400" b="1" dirty="0">
                <a:solidFill>
                  <a:schemeClr val="accent5">
                    <a:lumMod val="50000"/>
                  </a:schemeClr>
                </a:solidFill>
                <a:ea typeface="+mn-lt"/>
                <a:cs typeface="+mn-lt"/>
              </a:rPr>
              <a:t>Fiscal Year Target 1:</a:t>
            </a:r>
            <a:r>
              <a:rPr lang="en-US" sz="1400" dirty="0">
                <a:solidFill>
                  <a:schemeClr val="accent5">
                    <a:lumMod val="50000"/>
                  </a:schemeClr>
                </a:solidFill>
                <a:ea typeface="+mn-lt"/>
                <a:cs typeface="+mn-lt"/>
              </a:rPr>
              <a:t> Source 40-50 new catalyst opportunities and fund at least 14 new businesses for creation or expansion.</a:t>
            </a:r>
          </a:p>
          <a:p>
            <a:pPr marL="0" indent="0">
              <a:buNone/>
            </a:pPr>
            <a:r>
              <a:rPr lang="en-US" sz="1400" b="1" dirty="0">
                <a:solidFill>
                  <a:schemeClr val="accent5">
                    <a:lumMod val="50000"/>
                  </a:schemeClr>
                </a:solidFill>
                <a:ea typeface="+mn-lt"/>
                <a:cs typeface="+mn-lt"/>
              </a:rPr>
              <a:t>Results: </a:t>
            </a:r>
            <a:r>
              <a:rPr lang="en-US" sz="1400" dirty="0">
                <a:solidFill>
                  <a:schemeClr val="accent5">
                    <a:lumMod val="50000"/>
                  </a:schemeClr>
                </a:solidFill>
                <a:ea typeface="+mn-lt"/>
                <a:cs typeface="+mn-lt"/>
              </a:rPr>
              <a:t>18 businesses were created or expanded and 80 were sourced.</a:t>
            </a:r>
            <a:endParaRPr lang="en-US" dirty="0">
              <a:solidFill>
                <a:schemeClr val="accent5">
                  <a:lumMod val="50000"/>
                </a:schemeClr>
              </a:solidFill>
              <a:ea typeface="+mn-lt"/>
              <a:cs typeface="+mn-lt"/>
            </a:endParaRPr>
          </a:p>
          <a:p>
            <a:pPr marL="0" indent="0">
              <a:buNone/>
            </a:pPr>
            <a:endParaRPr lang="en-US" sz="1400" b="1" dirty="0">
              <a:solidFill>
                <a:schemeClr val="accent5">
                  <a:lumMod val="50000"/>
                </a:schemeClr>
              </a:solidFill>
              <a:ea typeface="+mn-lt"/>
              <a:cs typeface="+mn-lt"/>
            </a:endParaRPr>
          </a:p>
          <a:p>
            <a:pPr marL="0" indent="0">
              <a:buNone/>
            </a:pPr>
            <a:r>
              <a:rPr lang="en-US" sz="1400" b="1" dirty="0">
                <a:solidFill>
                  <a:schemeClr val="accent5">
                    <a:lumMod val="50000"/>
                  </a:schemeClr>
                </a:solidFill>
                <a:ea typeface="+mn-lt"/>
                <a:cs typeface="+mn-lt"/>
              </a:rPr>
              <a:t>Fiscal Year Goal 2: </a:t>
            </a:r>
            <a:r>
              <a:rPr lang="en-US" sz="1400" dirty="0">
                <a:solidFill>
                  <a:schemeClr val="accent5">
                    <a:lumMod val="50000"/>
                  </a:schemeClr>
                </a:solidFill>
                <a:ea typeface="+mn-lt"/>
                <a:cs typeface="+mn-lt"/>
              </a:rPr>
              <a:t>Contribute to equitable outcomes through early-stage investment in businesses led diverse founding teams and/or in key economic regions outside of Boston and Cambridge.  </a:t>
            </a:r>
          </a:p>
          <a:p>
            <a:pPr marL="0" indent="0">
              <a:buNone/>
            </a:pPr>
            <a:r>
              <a:rPr lang="en-US" sz="1400" b="1" dirty="0">
                <a:solidFill>
                  <a:schemeClr val="accent5">
                    <a:lumMod val="50000"/>
                  </a:schemeClr>
                </a:solidFill>
                <a:ea typeface="+mn-lt"/>
                <a:cs typeface="+mn-lt"/>
              </a:rPr>
              <a:t>Fiscal Year Target 2: </a:t>
            </a:r>
            <a:r>
              <a:rPr lang="en-US" sz="1400" dirty="0">
                <a:solidFill>
                  <a:schemeClr val="accent5">
                    <a:lumMod val="50000"/>
                  </a:schemeClr>
                </a:solidFill>
                <a:ea typeface="+mn-lt"/>
                <a:cs typeface="+mn-lt"/>
              </a:rPr>
              <a:t>50% of new companies per year led by diverse founding teams and/or located outside of Boston/Cambridge, which is 7 new businesses.</a:t>
            </a:r>
          </a:p>
          <a:p>
            <a:pPr marL="0" indent="0">
              <a:buNone/>
            </a:pPr>
            <a:r>
              <a:rPr lang="en-US" sz="1400" b="1" dirty="0">
                <a:solidFill>
                  <a:schemeClr val="accent5">
                    <a:lumMod val="50000"/>
                  </a:schemeClr>
                </a:solidFill>
                <a:ea typeface="+mn-lt"/>
                <a:cs typeface="+mn-lt"/>
              </a:rPr>
              <a:t>Results: </a:t>
            </a:r>
            <a:r>
              <a:rPr lang="en-US" sz="1400" dirty="0">
                <a:solidFill>
                  <a:schemeClr val="accent5">
                    <a:lumMod val="50000"/>
                  </a:schemeClr>
                </a:solidFill>
                <a:ea typeface="+mn-lt"/>
                <a:cs typeface="+mn-lt"/>
              </a:rPr>
              <a:t>15</a:t>
            </a:r>
            <a:r>
              <a:rPr lang="en-US" sz="1400" b="1" dirty="0">
                <a:solidFill>
                  <a:schemeClr val="accent5">
                    <a:lumMod val="50000"/>
                  </a:schemeClr>
                </a:solidFill>
                <a:ea typeface="+mn-lt"/>
                <a:cs typeface="+mn-lt"/>
              </a:rPr>
              <a:t> </a:t>
            </a:r>
            <a:r>
              <a:rPr lang="en-US" sz="1400" dirty="0">
                <a:solidFill>
                  <a:schemeClr val="accent5">
                    <a:lumMod val="50000"/>
                  </a:schemeClr>
                </a:solidFill>
                <a:ea typeface="+mn-lt"/>
                <a:cs typeface="+mn-lt"/>
              </a:rPr>
              <a:t>of the 18 (83%) new companies were led by diverse founding teams or and/or located outside of Boston/Cambridge.</a:t>
            </a:r>
          </a:p>
          <a:p>
            <a:pPr marL="0" indent="0">
              <a:buNone/>
            </a:pPr>
            <a:endParaRPr lang="en-US" sz="1400" i="1" dirty="0">
              <a:solidFill>
                <a:schemeClr val="accent5">
                  <a:lumMod val="50000"/>
                </a:schemeClr>
              </a:solidFill>
              <a:ea typeface="+mn-lt"/>
              <a:cs typeface="+mn-lt"/>
            </a:endParaRPr>
          </a:p>
          <a:p>
            <a:pPr marL="0" indent="0">
              <a:buNone/>
            </a:pPr>
            <a:endParaRPr lang="en-US" sz="1400" i="1" dirty="0">
              <a:solidFill>
                <a:schemeClr val="accent5">
                  <a:lumMod val="50000"/>
                </a:schemeClr>
              </a:solidFill>
              <a:ea typeface="+mn-lt"/>
              <a:cs typeface="+mn-lt"/>
            </a:endParaRPr>
          </a:p>
          <a:p>
            <a:pPr marL="0" indent="0">
              <a:buNone/>
            </a:pPr>
            <a:endParaRPr lang="en-US" sz="1400" i="1" dirty="0">
              <a:solidFill>
                <a:schemeClr val="accent5">
                  <a:lumMod val="50000"/>
                </a:schemeClr>
              </a:solidFill>
              <a:ea typeface="+mn-lt"/>
              <a:cs typeface="+mn-lt"/>
            </a:endParaRPr>
          </a:p>
          <a:p>
            <a:endParaRPr lang="en-US" sz="1400" i="1" dirty="0">
              <a:solidFill>
                <a:schemeClr val="accent5">
                  <a:lumMod val="50000"/>
                </a:schemeClr>
              </a:solidFill>
              <a:cs typeface="Calibri"/>
            </a:endParaRPr>
          </a:p>
          <a:p>
            <a:pPr>
              <a:buNone/>
            </a:pPr>
            <a:endParaRPr lang="en-US" b="1" dirty="0">
              <a:solidFill>
                <a:schemeClr val="accent5">
                  <a:lumMod val="50000"/>
                </a:schemeClr>
              </a:solidFill>
              <a:cs typeface="Calibri"/>
            </a:endParaRPr>
          </a:p>
          <a:p>
            <a:pPr marL="0" indent="0">
              <a:buNone/>
            </a:pPr>
            <a:endParaRPr lang="en-US" b="1" dirty="0">
              <a:solidFill>
                <a:schemeClr val="accent5">
                  <a:lumMod val="50000"/>
                </a:schemeClr>
              </a:solidFill>
              <a:latin typeface="+mn-lt"/>
              <a:cs typeface="Calibri"/>
            </a:endParaRPr>
          </a:p>
          <a:p>
            <a:pPr lvl="1"/>
            <a:endParaRPr lang="en-US" sz="1800" dirty="0">
              <a:solidFill>
                <a:schemeClr val="accent5">
                  <a:lumMod val="50000"/>
                </a:schemeClr>
              </a:solidFill>
              <a:latin typeface="+mn-lt"/>
            </a:endParaRPr>
          </a:p>
        </p:txBody>
      </p:sp>
    </p:spTree>
    <p:extLst>
      <p:ext uri="{BB962C8B-B14F-4D97-AF65-F5344CB8AC3E}">
        <p14:creationId xmlns:p14="http://schemas.microsoft.com/office/powerpoint/2010/main" val="38178812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2B28-D38B-DB7D-4660-8CBB41D70F03}"/>
              </a:ext>
            </a:extLst>
          </p:cNvPr>
          <p:cNvSpPr>
            <a:spLocks noGrp="1"/>
          </p:cNvSpPr>
          <p:nvPr>
            <p:ph type="title"/>
          </p:nvPr>
        </p:nvSpPr>
        <p:spPr/>
        <p:txBody>
          <a:bodyPr/>
          <a:lstStyle/>
          <a:p>
            <a:r>
              <a:rPr lang="en-US" dirty="0">
                <a:solidFill>
                  <a:schemeClr val="accent5">
                    <a:lumMod val="50000"/>
                  </a:schemeClr>
                </a:solidFill>
              </a:rPr>
              <a:t>Revolving Loan Fund</a:t>
            </a:r>
          </a:p>
        </p:txBody>
      </p:sp>
      <p:sp>
        <p:nvSpPr>
          <p:cNvPr id="4" name="Content Placeholder 2">
            <a:extLst>
              <a:ext uri="{FF2B5EF4-FFF2-40B4-BE49-F238E27FC236}">
                <a16:creationId xmlns:a16="http://schemas.microsoft.com/office/drawing/2014/main" id="{572B97BF-51AB-DB67-4965-5B1454E7FA78}"/>
              </a:ext>
            </a:extLst>
          </p:cNvPr>
          <p:cNvSpPr>
            <a:spLocks noGrp="1"/>
          </p:cNvSpPr>
          <p:nvPr>
            <p:ph sz="quarter" idx="13"/>
          </p:nvPr>
        </p:nvSpPr>
        <p:spPr>
          <a:xfrm>
            <a:off x="462685" y="1457120"/>
            <a:ext cx="11051291" cy="5125577"/>
          </a:xfrm>
        </p:spPr>
        <p:txBody>
          <a:bodyPr vert="horz" lIns="0" tIns="0" rIns="0" bIns="0" rtlCol="0" anchor="t">
            <a:noAutofit/>
          </a:bodyPr>
          <a:lstStyle/>
          <a:p>
            <a:pPr marL="0" indent="0">
              <a:buNone/>
            </a:pPr>
            <a:r>
              <a:rPr lang="en-US" sz="1400" b="1" dirty="0">
                <a:solidFill>
                  <a:schemeClr val="accent5">
                    <a:lumMod val="50000"/>
                  </a:schemeClr>
                </a:solidFill>
                <a:ea typeface="+mn-lt"/>
                <a:cs typeface="+mn-lt"/>
              </a:rPr>
              <a:t>Program Description: Loans for early-stage companies with funds provided by the Department of Commerce Economic Development Administration</a:t>
            </a:r>
            <a:endParaRPr lang="en-US" dirty="0">
              <a:solidFill>
                <a:schemeClr val="accent5">
                  <a:lumMod val="50000"/>
                </a:schemeClr>
              </a:solidFill>
              <a:cs typeface="Calibri" panose="020F0502020204030204"/>
            </a:endParaRPr>
          </a:p>
          <a:p>
            <a:pPr marL="0" indent="0">
              <a:buNone/>
            </a:pPr>
            <a:r>
              <a:rPr lang="en-US" sz="1400" b="1" dirty="0">
                <a:solidFill>
                  <a:schemeClr val="accent5">
                    <a:lumMod val="50000"/>
                  </a:schemeClr>
                </a:solidFill>
                <a:ea typeface="+mn-lt"/>
                <a:cs typeface="+mn-lt"/>
              </a:rPr>
              <a:t>Anticipated Program Budget:  $500,000</a:t>
            </a:r>
            <a:endParaRPr lang="en-US" dirty="0">
              <a:solidFill>
                <a:schemeClr val="accent5">
                  <a:lumMod val="50000"/>
                </a:schemeClr>
              </a:solidFill>
              <a:cs typeface="Calibri" panose="020F0502020204030204"/>
            </a:endParaRPr>
          </a:p>
          <a:p>
            <a:pPr marL="0" indent="0">
              <a:buNone/>
            </a:pPr>
            <a:endParaRPr lang="en-US" sz="1400" b="1" dirty="0">
              <a:solidFill>
                <a:schemeClr val="accent5">
                  <a:lumMod val="50000"/>
                </a:schemeClr>
              </a:solidFill>
              <a:ea typeface="+mn-lt"/>
              <a:cs typeface="+mn-lt"/>
            </a:endParaRPr>
          </a:p>
          <a:p>
            <a:pPr marL="0" indent="0">
              <a:buNone/>
            </a:pPr>
            <a:r>
              <a:rPr lang="en-US" sz="1400" b="1" dirty="0">
                <a:solidFill>
                  <a:schemeClr val="accent5">
                    <a:lumMod val="50000"/>
                  </a:schemeClr>
                </a:solidFill>
                <a:ea typeface="+mn-lt"/>
                <a:cs typeface="+mn-lt"/>
              </a:rPr>
              <a:t>Fiscal Year Goal 1:  </a:t>
            </a:r>
            <a:r>
              <a:rPr lang="en-US" sz="1400" dirty="0">
                <a:solidFill>
                  <a:schemeClr val="accent5">
                    <a:lumMod val="50000"/>
                  </a:schemeClr>
                </a:solidFill>
                <a:ea typeface="+mn-lt"/>
                <a:cs typeface="+mn-lt"/>
              </a:rPr>
              <a:t>Contribute to new businesses retained through venture loans</a:t>
            </a:r>
          </a:p>
          <a:p>
            <a:pPr marL="0" indent="0">
              <a:buNone/>
            </a:pPr>
            <a:r>
              <a:rPr lang="en-US" sz="1400" b="1" dirty="0">
                <a:solidFill>
                  <a:schemeClr val="accent5">
                    <a:lumMod val="50000"/>
                  </a:schemeClr>
                </a:solidFill>
                <a:ea typeface="+mn-lt"/>
                <a:cs typeface="+mn-lt"/>
              </a:rPr>
              <a:t>Fiscal Year Target 1:</a:t>
            </a:r>
            <a:r>
              <a:rPr lang="en-US" sz="1400" dirty="0">
                <a:solidFill>
                  <a:schemeClr val="accent5">
                    <a:lumMod val="50000"/>
                  </a:schemeClr>
                </a:solidFill>
                <a:ea typeface="+mn-lt"/>
                <a:cs typeface="+mn-lt"/>
              </a:rPr>
              <a:t> 1-2 businesses retained </a:t>
            </a:r>
          </a:p>
          <a:p>
            <a:pPr marL="0" indent="0">
              <a:buNone/>
            </a:pPr>
            <a:r>
              <a:rPr lang="en-US" sz="1400" b="1" dirty="0">
                <a:solidFill>
                  <a:schemeClr val="accent5">
                    <a:lumMod val="50000"/>
                  </a:schemeClr>
                </a:solidFill>
                <a:ea typeface="+mn-lt"/>
                <a:cs typeface="+mn-lt"/>
              </a:rPr>
              <a:t>Results: </a:t>
            </a:r>
            <a:r>
              <a:rPr lang="en-US" sz="1400" dirty="0">
                <a:solidFill>
                  <a:schemeClr val="accent5">
                    <a:lumMod val="50000"/>
                  </a:schemeClr>
                </a:solidFill>
                <a:ea typeface="+mn-lt"/>
                <a:cs typeface="+mn-lt"/>
              </a:rPr>
              <a:t>Loans were made to 2 new businesses.</a:t>
            </a:r>
          </a:p>
          <a:p>
            <a:pPr marL="0" indent="0">
              <a:buNone/>
            </a:pPr>
            <a:endParaRPr lang="en-US" sz="1400" b="1" dirty="0">
              <a:solidFill>
                <a:schemeClr val="accent5">
                  <a:lumMod val="50000"/>
                </a:schemeClr>
              </a:solidFill>
              <a:ea typeface="+mn-lt"/>
              <a:cs typeface="+mn-lt"/>
            </a:endParaRPr>
          </a:p>
          <a:p>
            <a:pPr marL="0" indent="0">
              <a:buNone/>
            </a:pPr>
            <a:r>
              <a:rPr lang="en-US" sz="1400" b="1" dirty="0">
                <a:solidFill>
                  <a:schemeClr val="accent5">
                    <a:lumMod val="50000"/>
                  </a:schemeClr>
                </a:solidFill>
                <a:ea typeface="+mn-lt"/>
                <a:cs typeface="+mn-lt"/>
              </a:rPr>
              <a:t>Fiscal Year Goal 2: </a:t>
            </a:r>
            <a:r>
              <a:rPr lang="en-US" sz="1400" dirty="0">
                <a:solidFill>
                  <a:schemeClr val="accent5">
                    <a:lumMod val="50000"/>
                  </a:schemeClr>
                </a:solidFill>
                <a:ea typeface="+mn-lt"/>
                <a:cs typeface="+mn-lt"/>
              </a:rPr>
              <a:t>Contribute to equitable outcomes through early-stage loans businesses led by diverse founding teams and/or in key economic regions outside of Boston and Cambridge.  </a:t>
            </a:r>
          </a:p>
          <a:p>
            <a:pPr marL="0" indent="0">
              <a:buNone/>
            </a:pPr>
            <a:r>
              <a:rPr lang="en-US" sz="1400" b="1" dirty="0">
                <a:solidFill>
                  <a:schemeClr val="accent5">
                    <a:lumMod val="50000"/>
                  </a:schemeClr>
                </a:solidFill>
                <a:ea typeface="+mn-lt"/>
                <a:cs typeface="+mn-lt"/>
              </a:rPr>
              <a:t>Fiscal Year Target 2: </a:t>
            </a:r>
            <a:r>
              <a:rPr lang="en-US" sz="1400" dirty="0">
                <a:solidFill>
                  <a:schemeClr val="accent5">
                    <a:lumMod val="50000"/>
                  </a:schemeClr>
                </a:solidFill>
                <a:ea typeface="+mn-lt"/>
                <a:cs typeface="+mn-lt"/>
              </a:rPr>
              <a:t>50% of new loans to companies led by diverse founding teams and/or located outside of Boston/Cambridge, which is 1 new business.</a:t>
            </a:r>
          </a:p>
          <a:p>
            <a:pPr marL="0" indent="0">
              <a:buNone/>
            </a:pPr>
            <a:r>
              <a:rPr lang="en-US" sz="1400" b="1" dirty="0">
                <a:solidFill>
                  <a:schemeClr val="accent5">
                    <a:lumMod val="50000"/>
                  </a:schemeClr>
                </a:solidFill>
                <a:ea typeface="+mn-lt"/>
                <a:cs typeface="+mn-lt"/>
              </a:rPr>
              <a:t>Results: </a:t>
            </a:r>
            <a:r>
              <a:rPr lang="en-US" sz="1400" dirty="0">
                <a:solidFill>
                  <a:schemeClr val="accent5">
                    <a:lumMod val="50000"/>
                  </a:schemeClr>
                </a:solidFill>
                <a:ea typeface="+mn-lt"/>
                <a:cs typeface="+mn-lt"/>
              </a:rPr>
              <a:t>100% of new loans were to companies led by diverse founding teams and/or located outside of Boston/Cambridge.</a:t>
            </a:r>
          </a:p>
          <a:p>
            <a:pPr marL="0" indent="0">
              <a:buNone/>
            </a:pPr>
            <a:endParaRPr lang="en-US" sz="1400" i="1" dirty="0">
              <a:solidFill>
                <a:schemeClr val="accent5">
                  <a:lumMod val="50000"/>
                </a:schemeClr>
              </a:solidFill>
              <a:ea typeface="+mn-lt"/>
              <a:cs typeface="+mn-lt"/>
            </a:endParaRPr>
          </a:p>
          <a:p>
            <a:pPr marL="0" indent="0">
              <a:buNone/>
            </a:pPr>
            <a:endParaRPr lang="en-US" sz="1400" i="1" dirty="0">
              <a:solidFill>
                <a:schemeClr val="accent5">
                  <a:lumMod val="50000"/>
                </a:schemeClr>
              </a:solidFill>
              <a:ea typeface="+mn-lt"/>
              <a:cs typeface="+mn-lt"/>
            </a:endParaRPr>
          </a:p>
          <a:p>
            <a:pPr>
              <a:buNone/>
            </a:pPr>
            <a:endParaRPr lang="en-US" b="1" dirty="0">
              <a:solidFill>
                <a:schemeClr val="accent5">
                  <a:lumMod val="50000"/>
                </a:schemeClr>
              </a:solidFill>
              <a:cs typeface="Calibri"/>
            </a:endParaRPr>
          </a:p>
          <a:p>
            <a:pPr marL="0" indent="0">
              <a:buNone/>
            </a:pPr>
            <a:endParaRPr lang="en-US" b="1" dirty="0">
              <a:solidFill>
                <a:schemeClr val="accent5">
                  <a:lumMod val="50000"/>
                </a:schemeClr>
              </a:solidFill>
              <a:latin typeface="+mn-lt"/>
              <a:cs typeface="Calibri"/>
            </a:endParaRPr>
          </a:p>
          <a:p>
            <a:pPr lvl="1"/>
            <a:endParaRPr lang="en-US" sz="1800" dirty="0">
              <a:solidFill>
                <a:schemeClr val="accent5">
                  <a:lumMod val="50000"/>
                </a:schemeClr>
              </a:solidFill>
              <a:latin typeface="+mn-lt"/>
            </a:endParaRPr>
          </a:p>
        </p:txBody>
      </p:sp>
    </p:spTree>
    <p:extLst>
      <p:ext uri="{BB962C8B-B14F-4D97-AF65-F5344CB8AC3E}">
        <p14:creationId xmlns:p14="http://schemas.microsoft.com/office/powerpoint/2010/main" val="28064819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2B28-D38B-DB7D-4660-8CBB41D70F03}"/>
              </a:ext>
            </a:extLst>
          </p:cNvPr>
          <p:cNvSpPr>
            <a:spLocks noGrp="1"/>
          </p:cNvSpPr>
          <p:nvPr>
            <p:ph type="title"/>
          </p:nvPr>
        </p:nvSpPr>
        <p:spPr/>
        <p:txBody>
          <a:bodyPr/>
          <a:lstStyle/>
          <a:p>
            <a:r>
              <a:rPr lang="en-US" dirty="0">
                <a:solidFill>
                  <a:schemeClr val="accent5">
                    <a:lumMod val="50000"/>
                  </a:schemeClr>
                </a:solidFill>
              </a:rPr>
              <a:t>Agency Goals</a:t>
            </a:r>
          </a:p>
        </p:txBody>
      </p:sp>
      <p:sp>
        <p:nvSpPr>
          <p:cNvPr id="4" name="Content Placeholder 2">
            <a:extLst>
              <a:ext uri="{FF2B5EF4-FFF2-40B4-BE49-F238E27FC236}">
                <a16:creationId xmlns:a16="http://schemas.microsoft.com/office/drawing/2014/main" id="{F004C2BE-4329-2BFA-9F93-800F5B117F4D}"/>
              </a:ext>
            </a:extLst>
          </p:cNvPr>
          <p:cNvSpPr>
            <a:spLocks noGrp="1"/>
          </p:cNvSpPr>
          <p:nvPr>
            <p:ph sz="quarter" idx="13"/>
          </p:nvPr>
        </p:nvSpPr>
        <p:spPr>
          <a:xfrm>
            <a:off x="462686" y="1457120"/>
            <a:ext cx="11079282" cy="5125577"/>
          </a:xfrm>
        </p:spPr>
        <p:txBody>
          <a:bodyPr vert="horz" lIns="0" tIns="0" rIns="0" bIns="0" rtlCol="0" anchor="t">
            <a:noAutofit/>
          </a:bodyPr>
          <a:lstStyle/>
          <a:p>
            <a:pPr marL="0" indent="0">
              <a:buNone/>
            </a:pPr>
            <a:r>
              <a:rPr lang="en-US" sz="1400" b="1" dirty="0">
                <a:solidFill>
                  <a:schemeClr val="accent5">
                    <a:lumMod val="50000"/>
                  </a:schemeClr>
                </a:solidFill>
                <a:ea typeface="+mn-lt"/>
                <a:cs typeface="+mn-lt"/>
              </a:rPr>
              <a:t>Mission: </a:t>
            </a:r>
            <a:r>
              <a:rPr lang="en-US" sz="1400" dirty="0">
                <a:solidFill>
                  <a:schemeClr val="accent5">
                    <a:lumMod val="50000"/>
                  </a:schemeClr>
                </a:solidFill>
                <a:ea typeface="+mn-lt"/>
                <a:cs typeface="+mn-lt"/>
              </a:rPr>
              <a:t>The mission of MassVentures is to support the innovation economy and economic growth initiatives of the Commonwealth by transferring research and early-stage innovations to viable technology businesses and jobs</a:t>
            </a:r>
          </a:p>
          <a:p>
            <a:pPr marL="0" indent="0">
              <a:buNone/>
            </a:pPr>
            <a:endParaRPr lang="en-US" sz="1400" b="1" dirty="0">
              <a:solidFill>
                <a:schemeClr val="accent5">
                  <a:lumMod val="50000"/>
                </a:schemeClr>
              </a:solidFill>
              <a:ea typeface="+mn-lt"/>
              <a:cs typeface="+mn-lt"/>
            </a:endParaRPr>
          </a:p>
          <a:p>
            <a:pPr marL="0" indent="0">
              <a:buNone/>
            </a:pPr>
            <a:r>
              <a:rPr lang="en-US" sz="1400" b="1" dirty="0">
                <a:solidFill>
                  <a:schemeClr val="accent5">
                    <a:lumMod val="50000"/>
                  </a:schemeClr>
                </a:solidFill>
                <a:ea typeface="+mn-lt"/>
                <a:cs typeface="+mn-lt"/>
              </a:rPr>
              <a:t>Agency Goal 1: </a:t>
            </a:r>
            <a:r>
              <a:rPr lang="en-US" sz="1400" dirty="0">
                <a:solidFill>
                  <a:schemeClr val="accent5">
                    <a:lumMod val="50000"/>
                  </a:schemeClr>
                </a:solidFill>
                <a:ea typeface="+mn-lt"/>
                <a:cs typeface="+mn-lt"/>
              </a:rPr>
              <a:t>Contribute to business creation and expansion through early-stage investment and grants and technical assistance.</a:t>
            </a:r>
          </a:p>
          <a:p>
            <a:pPr marL="0" indent="0">
              <a:buNone/>
            </a:pPr>
            <a:r>
              <a:rPr lang="en-US" sz="1400" b="1" dirty="0">
                <a:solidFill>
                  <a:schemeClr val="accent5">
                    <a:lumMod val="50000"/>
                  </a:schemeClr>
                </a:solidFill>
                <a:ea typeface="+mn-lt"/>
                <a:cs typeface="+mn-lt"/>
              </a:rPr>
              <a:t>Agency Target 1: </a:t>
            </a:r>
            <a:r>
              <a:rPr lang="en-US" sz="1400" dirty="0">
                <a:solidFill>
                  <a:schemeClr val="accent5">
                    <a:lumMod val="50000"/>
                  </a:schemeClr>
                </a:solidFill>
                <a:ea typeface="+mn-lt"/>
                <a:cs typeface="+mn-lt"/>
              </a:rPr>
              <a:t>10-20 businesses created through venture investment and START grants, and 10-15 business retained through follow-on investment and grants as well as board leadership.</a:t>
            </a:r>
          </a:p>
          <a:p>
            <a:pPr marL="0" indent="0">
              <a:buNone/>
            </a:pPr>
            <a:r>
              <a:rPr lang="en-US" sz="1400" b="1" dirty="0">
                <a:solidFill>
                  <a:schemeClr val="accent5">
                    <a:lumMod val="50000"/>
                  </a:schemeClr>
                </a:solidFill>
                <a:ea typeface="+mn-lt"/>
                <a:cs typeface="+mn-lt"/>
              </a:rPr>
              <a:t>Results: </a:t>
            </a:r>
            <a:r>
              <a:rPr lang="en-US" sz="1400" dirty="0">
                <a:solidFill>
                  <a:schemeClr val="accent5">
                    <a:lumMod val="50000"/>
                  </a:schemeClr>
                </a:solidFill>
                <a:ea typeface="+mn-lt"/>
                <a:cs typeface="+mn-lt"/>
              </a:rPr>
              <a:t>The venture fund created and retained 18 companies through new investments in 5 companies and follow-on investments in 13. The START program created and retained 26 companies by funding 16 new companies and providing follow-on grants for 10. MassVentures staff are board directors or observers at 19 of the 36 active portfolio companies.</a:t>
            </a:r>
          </a:p>
          <a:p>
            <a:pPr marL="0" indent="0">
              <a:buNone/>
            </a:pPr>
            <a:endParaRPr lang="en-US" sz="1400" b="1" dirty="0">
              <a:solidFill>
                <a:schemeClr val="accent5">
                  <a:lumMod val="50000"/>
                </a:schemeClr>
              </a:solidFill>
              <a:ea typeface="+mn-lt"/>
              <a:cs typeface="+mn-lt"/>
            </a:endParaRPr>
          </a:p>
          <a:p>
            <a:pPr marL="0" indent="0">
              <a:buNone/>
            </a:pPr>
            <a:r>
              <a:rPr lang="en-US" sz="1400" b="1" dirty="0">
                <a:solidFill>
                  <a:schemeClr val="accent5">
                    <a:lumMod val="50000"/>
                  </a:schemeClr>
                </a:solidFill>
                <a:ea typeface="+mn-lt"/>
                <a:cs typeface="+mn-lt"/>
              </a:rPr>
              <a:t>Agency Goal 2: </a:t>
            </a:r>
            <a:r>
              <a:rPr lang="en-US" sz="1400" dirty="0">
                <a:solidFill>
                  <a:schemeClr val="accent5">
                    <a:lumMod val="50000"/>
                  </a:schemeClr>
                </a:solidFill>
                <a:ea typeface="+mn-lt"/>
                <a:cs typeface="+mn-lt"/>
              </a:rPr>
              <a:t>Contribute to business creation through early-stage investment in businesses led by diverse founding teams.  </a:t>
            </a:r>
          </a:p>
          <a:p>
            <a:pPr marL="0" indent="0">
              <a:buNone/>
            </a:pPr>
            <a:r>
              <a:rPr lang="en-US" sz="1400" b="1" dirty="0">
                <a:solidFill>
                  <a:schemeClr val="accent5">
                    <a:lumMod val="50000"/>
                  </a:schemeClr>
                </a:solidFill>
                <a:ea typeface="+mn-lt"/>
                <a:cs typeface="+mn-lt"/>
              </a:rPr>
              <a:t>Agency Target 2: </a:t>
            </a:r>
            <a:r>
              <a:rPr lang="en-US" sz="1400" dirty="0">
                <a:solidFill>
                  <a:schemeClr val="accent5">
                    <a:lumMod val="50000"/>
                  </a:schemeClr>
                </a:solidFill>
                <a:ea typeface="+mn-lt"/>
                <a:cs typeface="+mn-lt"/>
              </a:rPr>
              <a:t>Average 50% of new companies per year led by diverse founding teams, approximately 2-3.</a:t>
            </a:r>
          </a:p>
          <a:p>
            <a:pPr marL="0" indent="0">
              <a:buNone/>
            </a:pPr>
            <a:r>
              <a:rPr lang="en-US" sz="1400" b="1" dirty="0">
                <a:solidFill>
                  <a:schemeClr val="accent5">
                    <a:lumMod val="50000"/>
                  </a:schemeClr>
                </a:solidFill>
                <a:ea typeface="+mn-lt"/>
                <a:cs typeface="+mn-lt"/>
              </a:rPr>
              <a:t>Results: </a:t>
            </a:r>
            <a:r>
              <a:rPr lang="en-US" sz="1400" dirty="0">
                <a:solidFill>
                  <a:schemeClr val="accent5">
                    <a:lumMod val="50000"/>
                  </a:schemeClr>
                </a:solidFill>
                <a:ea typeface="+mn-lt"/>
                <a:cs typeface="+mn-lt"/>
              </a:rPr>
              <a:t>Of the 5 new investments, 60% were led by diverse founding teams.</a:t>
            </a:r>
            <a:endParaRPr lang="en-US" sz="1400" dirty="0">
              <a:solidFill>
                <a:schemeClr val="accent5">
                  <a:lumMod val="50000"/>
                </a:schemeClr>
              </a:solidFill>
              <a:ea typeface="+mn-lt"/>
              <a:cs typeface="Calibri"/>
            </a:endParaRPr>
          </a:p>
          <a:p>
            <a:pPr marL="0" indent="0">
              <a:buNone/>
            </a:pPr>
            <a:endParaRPr lang="en-US" sz="1400" b="1" dirty="0">
              <a:solidFill>
                <a:schemeClr val="accent5">
                  <a:lumMod val="50000"/>
                </a:schemeClr>
              </a:solidFill>
              <a:latin typeface="+mn-lt"/>
              <a:cs typeface="Calibri"/>
            </a:endParaRPr>
          </a:p>
          <a:p>
            <a:pPr marL="0" lvl="0" indent="0">
              <a:buNone/>
            </a:pPr>
            <a:r>
              <a:rPr lang="en-US" sz="1400" b="1" dirty="0">
                <a:solidFill>
                  <a:schemeClr val="accent5">
                    <a:lumMod val="50000"/>
                  </a:schemeClr>
                </a:solidFill>
                <a:ea typeface="+mn-lt"/>
                <a:cs typeface="+mn-lt"/>
              </a:rPr>
              <a:t>Agency Goal 3: </a:t>
            </a:r>
            <a:r>
              <a:rPr lang="en-US" sz="1400" dirty="0">
                <a:solidFill>
                  <a:schemeClr val="accent5">
                    <a:lumMod val="50000"/>
                  </a:schemeClr>
                </a:solidFill>
                <a:ea typeface="+mn-lt"/>
                <a:cs typeface="+mn-lt"/>
              </a:rPr>
              <a:t>Contribute to equitable outcomes by active communication with innovation ecosystems across the Commonwealth to secure applications for all programs.</a:t>
            </a:r>
          </a:p>
          <a:p>
            <a:pPr marL="0" indent="0">
              <a:buNone/>
            </a:pPr>
            <a:r>
              <a:rPr lang="en-US" sz="1400" b="1" dirty="0">
                <a:solidFill>
                  <a:schemeClr val="accent5">
                    <a:lumMod val="50000"/>
                  </a:schemeClr>
                </a:solidFill>
                <a:ea typeface="+mn-lt"/>
                <a:cs typeface="+mn-lt"/>
              </a:rPr>
              <a:t>Agency Target3: </a:t>
            </a:r>
            <a:r>
              <a:rPr lang="en-US" sz="1400" dirty="0">
                <a:solidFill>
                  <a:schemeClr val="accent5">
                    <a:lumMod val="50000"/>
                  </a:schemeClr>
                </a:solidFill>
                <a:ea typeface="+mn-lt"/>
                <a:cs typeface="+mn-lt"/>
              </a:rPr>
              <a:t>Average 50% of applications for all programs from outside Boston and Cambridge, approximately 150 applications.</a:t>
            </a:r>
          </a:p>
          <a:p>
            <a:pPr marL="0" indent="0">
              <a:buNone/>
            </a:pPr>
            <a:r>
              <a:rPr lang="en-US" sz="1400" b="1" dirty="0">
                <a:solidFill>
                  <a:schemeClr val="accent5">
                    <a:lumMod val="50000"/>
                  </a:schemeClr>
                </a:solidFill>
                <a:ea typeface="+mn-lt"/>
                <a:cs typeface="+mn-lt"/>
              </a:rPr>
              <a:t>Results: </a:t>
            </a:r>
            <a:r>
              <a:rPr lang="en-US" sz="1400" dirty="0">
                <a:solidFill>
                  <a:schemeClr val="accent5">
                    <a:lumMod val="50000"/>
                  </a:schemeClr>
                </a:solidFill>
                <a:ea typeface="+mn-lt"/>
                <a:cs typeface="+mn-lt"/>
              </a:rPr>
              <a:t>55 out of 79 START applications (70%) came from outside Boston and Cambridge. 141 of the 211 venture applications (67%) came from outside Boston and Cambridge. 21 out of 35 Acorn applications (60%) came from outside Boston and Cambridge.</a:t>
            </a:r>
            <a:endParaRPr lang="en-US" sz="1400" dirty="0">
              <a:solidFill>
                <a:schemeClr val="accent5">
                  <a:lumMod val="50000"/>
                </a:schemeClr>
              </a:solidFill>
              <a:cs typeface="Calibri"/>
            </a:endParaRPr>
          </a:p>
          <a:p>
            <a:pPr marL="0" indent="0">
              <a:buNone/>
            </a:pPr>
            <a:endParaRPr lang="en-US" sz="1400" b="1" dirty="0">
              <a:latin typeface="+mn-lt"/>
              <a:cs typeface="Calibri"/>
            </a:endParaRPr>
          </a:p>
          <a:p>
            <a:pPr marL="0" indent="0">
              <a:buNone/>
            </a:pPr>
            <a:endParaRPr lang="en-US" sz="1400" b="1" dirty="0">
              <a:cs typeface="Calibri"/>
            </a:endParaRPr>
          </a:p>
          <a:p>
            <a:pPr marL="0" indent="0">
              <a:buNone/>
            </a:pPr>
            <a:endParaRPr lang="en-US" sz="1400" b="1" dirty="0">
              <a:latin typeface="+mn-lt"/>
              <a:cs typeface="Calibri"/>
            </a:endParaRPr>
          </a:p>
          <a:p>
            <a:pPr marL="283845" lvl="1" indent="-172720"/>
            <a:endParaRPr lang="en-US" dirty="0">
              <a:latin typeface="+mn-lt"/>
            </a:endParaRPr>
          </a:p>
        </p:txBody>
      </p:sp>
    </p:spTree>
    <p:extLst>
      <p:ext uri="{BB962C8B-B14F-4D97-AF65-F5344CB8AC3E}">
        <p14:creationId xmlns:p14="http://schemas.microsoft.com/office/powerpoint/2010/main" val="34889755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2B28-D38B-DB7D-4660-8CBB41D70F03}"/>
              </a:ext>
            </a:extLst>
          </p:cNvPr>
          <p:cNvSpPr>
            <a:spLocks noGrp="1"/>
          </p:cNvSpPr>
          <p:nvPr>
            <p:ph type="title"/>
          </p:nvPr>
        </p:nvSpPr>
        <p:spPr/>
        <p:txBody>
          <a:bodyPr/>
          <a:lstStyle/>
          <a:p>
            <a:r>
              <a:rPr lang="en-US" dirty="0">
                <a:solidFill>
                  <a:schemeClr val="accent5">
                    <a:lumMod val="50000"/>
                  </a:schemeClr>
                </a:solidFill>
              </a:rPr>
              <a:t>Agency Goals</a:t>
            </a:r>
          </a:p>
        </p:txBody>
      </p:sp>
      <p:sp>
        <p:nvSpPr>
          <p:cNvPr id="4" name="Content Placeholder 2">
            <a:extLst>
              <a:ext uri="{FF2B5EF4-FFF2-40B4-BE49-F238E27FC236}">
                <a16:creationId xmlns:a16="http://schemas.microsoft.com/office/drawing/2014/main" id="{F004C2BE-4329-2BFA-9F93-800F5B117F4D}"/>
              </a:ext>
            </a:extLst>
          </p:cNvPr>
          <p:cNvSpPr>
            <a:spLocks noGrp="1"/>
          </p:cNvSpPr>
          <p:nvPr>
            <p:ph sz="quarter" idx="13"/>
          </p:nvPr>
        </p:nvSpPr>
        <p:spPr>
          <a:xfrm>
            <a:off x="462686" y="1457120"/>
            <a:ext cx="11079282" cy="5125577"/>
          </a:xfrm>
        </p:spPr>
        <p:txBody>
          <a:bodyPr vert="horz" lIns="0" tIns="0" rIns="0" bIns="0" rtlCol="0" anchor="t">
            <a:noAutofit/>
          </a:bodyPr>
          <a:lstStyle/>
          <a:p>
            <a:pPr marL="0" indent="0">
              <a:buNone/>
            </a:pPr>
            <a:r>
              <a:rPr lang="en-US" sz="1400" b="1" dirty="0">
                <a:solidFill>
                  <a:schemeClr val="accent5">
                    <a:lumMod val="50000"/>
                  </a:schemeClr>
                </a:solidFill>
                <a:ea typeface="+mn-lt"/>
                <a:cs typeface="+mn-lt"/>
              </a:rPr>
              <a:t>Agency Goal 4: </a:t>
            </a:r>
            <a:r>
              <a:rPr lang="en-US" sz="1400" dirty="0">
                <a:solidFill>
                  <a:schemeClr val="accent5">
                    <a:lumMod val="50000"/>
                  </a:schemeClr>
                </a:solidFill>
                <a:ea typeface="+mn-lt"/>
                <a:cs typeface="+mn-lt"/>
              </a:rPr>
              <a:t>Contribute to the creation of new business and jobs in partnership with the Massachusetts Association of Tech Transfer Officers (MATTO)</a:t>
            </a:r>
          </a:p>
          <a:p>
            <a:pPr marL="0" indent="0">
              <a:buNone/>
            </a:pPr>
            <a:r>
              <a:rPr lang="en-US" sz="1400" b="1" dirty="0">
                <a:solidFill>
                  <a:schemeClr val="accent5">
                    <a:lumMod val="50000"/>
                  </a:schemeClr>
                </a:solidFill>
                <a:ea typeface="+mn-lt"/>
                <a:cs typeface="+mn-lt"/>
              </a:rPr>
              <a:t>Agency Target 4: </a:t>
            </a:r>
            <a:r>
              <a:rPr lang="en-US" sz="1400" dirty="0">
                <a:solidFill>
                  <a:schemeClr val="accent5">
                    <a:lumMod val="50000"/>
                  </a:schemeClr>
                </a:solidFill>
                <a:ea typeface="+mn-lt"/>
                <a:cs typeface="+mn-lt"/>
              </a:rPr>
              <a:t>50-60 businesses created through leadership of and partnership with MATTO.</a:t>
            </a:r>
          </a:p>
          <a:p>
            <a:pPr marL="0" indent="0">
              <a:buNone/>
            </a:pPr>
            <a:r>
              <a:rPr lang="en-US" sz="1400" b="1" dirty="0">
                <a:solidFill>
                  <a:schemeClr val="accent5">
                    <a:lumMod val="50000"/>
                  </a:schemeClr>
                </a:solidFill>
                <a:ea typeface="+mn-lt"/>
                <a:cs typeface="+mn-lt"/>
              </a:rPr>
              <a:t>Results:</a:t>
            </a:r>
            <a:r>
              <a:rPr lang="en-US" sz="1400" b="1" dirty="0">
                <a:solidFill>
                  <a:schemeClr val="accent1">
                    <a:lumMod val="75000"/>
                  </a:schemeClr>
                </a:solidFill>
                <a:ea typeface="+mn-lt"/>
                <a:cs typeface="+mn-lt"/>
              </a:rPr>
              <a:t> </a:t>
            </a:r>
            <a:r>
              <a:rPr lang="en-US" sz="1400" dirty="0">
                <a:solidFill>
                  <a:schemeClr val="accent1">
                    <a:lumMod val="75000"/>
                  </a:schemeClr>
                </a:solidFill>
              </a:rPr>
              <a:t>We don’t have the stats for academic spinouts in MA at this time.  However, we did help create approximately 50 companies through SBIR support which is done through Mass Academic Spinouts Center, formerly known as Mass Tech Transfer Center. </a:t>
            </a:r>
            <a:endParaRPr lang="en-US" sz="1400" b="1" dirty="0">
              <a:solidFill>
                <a:schemeClr val="accent1">
                  <a:lumMod val="75000"/>
                </a:schemeClr>
              </a:solidFill>
              <a:ea typeface="+mn-lt"/>
              <a:cs typeface="+mn-lt"/>
            </a:endParaRPr>
          </a:p>
          <a:p>
            <a:pPr marL="0" indent="0">
              <a:buNone/>
            </a:pPr>
            <a:r>
              <a:rPr lang="en-US" sz="1400" b="1" dirty="0">
                <a:solidFill>
                  <a:schemeClr val="accent5">
                    <a:lumMod val="50000"/>
                  </a:schemeClr>
                </a:solidFill>
                <a:ea typeface="+mn-lt"/>
                <a:cs typeface="+mn-lt"/>
              </a:rPr>
              <a:t>Agency Goal 5: </a:t>
            </a:r>
            <a:r>
              <a:rPr lang="en-US" sz="1400" dirty="0">
                <a:solidFill>
                  <a:schemeClr val="accent5">
                    <a:lumMod val="50000"/>
                  </a:schemeClr>
                </a:solidFill>
                <a:ea typeface="+mn-lt"/>
                <a:cs typeface="+mn-lt"/>
              </a:rPr>
              <a:t>Contribute to expansion and retention of new jobs through direct investments and grants and securing investment leverage from other sources.</a:t>
            </a:r>
          </a:p>
          <a:p>
            <a:pPr marL="0" indent="0">
              <a:buNone/>
            </a:pPr>
            <a:r>
              <a:rPr lang="en-US" sz="1400" b="1" dirty="0">
                <a:solidFill>
                  <a:schemeClr val="accent5">
                    <a:lumMod val="50000"/>
                  </a:schemeClr>
                </a:solidFill>
                <a:ea typeface="+mn-lt"/>
                <a:cs typeface="+mn-lt"/>
              </a:rPr>
              <a:t>Agency Target 5: </a:t>
            </a:r>
            <a:r>
              <a:rPr lang="en-US" sz="1400" dirty="0">
                <a:solidFill>
                  <a:schemeClr val="accent5">
                    <a:lumMod val="50000"/>
                  </a:schemeClr>
                </a:solidFill>
                <a:ea typeface="+mn-lt"/>
                <a:cs typeface="+mn-lt"/>
              </a:rPr>
              <a:t>At least 100 new jobs created through investment and START grants.  At least 2000 jobs retained through follow-on investment, outside investment, additional grants. </a:t>
            </a:r>
          </a:p>
          <a:p>
            <a:pPr marL="0" indent="0">
              <a:buNone/>
            </a:pPr>
            <a:r>
              <a:rPr lang="en-US" sz="1400" b="1" dirty="0">
                <a:solidFill>
                  <a:schemeClr val="accent5">
                    <a:lumMod val="50000"/>
                  </a:schemeClr>
                </a:solidFill>
                <a:ea typeface="+mn-lt"/>
                <a:cs typeface="+mn-lt"/>
              </a:rPr>
              <a:t>Results: </a:t>
            </a:r>
            <a:r>
              <a:rPr lang="en-US" sz="1400" dirty="0">
                <a:solidFill>
                  <a:schemeClr val="accent5">
                    <a:lumMod val="50000"/>
                  </a:schemeClr>
                </a:solidFill>
                <a:ea typeface="+mn-lt"/>
                <a:cs typeface="+mn-lt"/>
              </a:rPr>
              <a:t> The 18 portfolio investments created at least 165 new jobs. START funds tend to create an average of about 1 job per company for another 26 new jobs, bringing the total up to at least 191. The current portfolio companies together with seven former portfolio companies that are still doing business in the Commonwealth, employed over 3,800 people in Massachusetts as of December 31, 2024,. In addition, the 141 START Phase 1 winners as of June 30, 2025, created or retained 3,516 jobs in Massachusetts. However, we estimate these number to be much higher. </a:t>
            </a:r>
            <a:endParaRPr lang="en-US" sz="1400" b="1" dirty="0">
              <a:solidFill>
                <a:schemeClr val="accent5">
                  <a:lumMod val="50000"/>
                </a:schemeClr>
              </a:solidFill>
              <a:latin typeface="+mn-lt"/>
              <a:cs typeface="Calibri"/>
            </a:endParaRPr>
          </a:p>
          <a:p>
            <a:pPr marL="0" indent="0">
              <a:buNone/>
            </a:pPr>
            <a:r>
              <a:rPr lang="en-US" sz="1400" b="1" dirty="0">
                <a:solidFill>
                  <a:schemeClr val="accent5">
                    <a:lumMod val="50000"/>
                  </a:schemeClr>
                </a:solidFill>
                <a:ea typeface="+mn-lt"/>
                <a:cs typeface="+mn-lt"/>
              </a:rPr>
              <a:t>Agency Goal 6: </a:t>
            </a:r>
            <a:r>
              <a:rPr lang="en-US" sz="1400" dirty="0">
                <a:solidFill>
                  <a:schemeClr val="accent5">
                    <a:lumMod val="50000"/>
                  </a:schemeClr>
                </a:solidFill>
                <a:ea typeface="+mn-lt"/>
                <a:cs typeface="+mn-lt"/>
              </a:rPr>
              <a:t>Leadership in key clusters and technologies through investments and grants that focus on advanced materials, artificial intelligence, biotechnology, quantum computing, robotics, photonics, blockchain, electronics, and advanced manufacturing. </a:t>
            </a:r>
          </a:p>
          <a:p>
            <a:pPr marL="0" indent="0">
              <a:buNone/>
            </a:pPr>
            <a:r>
              <a:rPr lang="en-US" sz="1400" b="1" dirty="0">
                <a:solidFill>
                  <a:schemeClr val="accent5">
                    <a:lumMod val="50000"/>
                  </a:schemeClr>
                </a:solidFill>
                <a:ea typeface="+mn-lt"/>
                <a:cs typeface="+mn-lt"/>
              </a:rPr>
              <a:t>Agency Target 6: </a:t>
            </a:r>
            <a:r>
              <a:rPr lang="en-US" sz="1400" dirty="0">
                <a:solidFill>
                  <a:schemeClr val="accent5">
                    <a:lumMod val="50000"/>
                  </a:schemeClr>
                </a:solidFill>
                <a:ea typeface="+mn-lt"/>
                <a:cs typeface="+mn-lt"/>
              </a:rPr>
              <a:t>10-12 businesses created in key clusters and technologies through venture investment and START grants, and 10-15 business retained through follow-on investment and grants as well as board leadership.</a:t>
            </a:r>
          </a:p>
          <a:p>
            <a:pPr marL="0" indent="0">
              <a:buNone/>
            </a:pPr>
            <a:r>
              <a:rPr lang="en-US" sz="1400" b="1" dirty="0">
                <a:solidFill>
                  <a:schemeClr val="accent5">
                    <a:lumMod val="50000"/>
                  </a:schemeClr>
                </a:solidFill>
                <a:ea typeface="+mn-lt"/>
                <a:cs typeface="+mn-lt"/>
              </a:rPr>
              <a:t>Results: </a:t>
            </a:r>
            <a:r>
              <a:rPr lang="en-US" sz="1400" dirty="0">
                <a:solidFill>
                  <a:schemeClr val="accent5">
                    <a:lumMod val="50000"/>
                  </a:schemeClr>
                </a:solidFill>
                <a:ea typeface="+mn-lt"/>
                <a:cs typeface="+mn-lt"/>
              </a:rPr>
              <a:t>The venture fund created and retained 18 companies in key clusters and technologies through new investments in 5 companies and follow-on investments in 13. The START program created and retained 26 companies in key clusters and technologies by funding 16 new companies and providing follow-on grants for 10. </a:t>
            </a:r>
            <a:endParaRPr lang="en-US" sz="1400" b="1" dirty="0">
              <a:latin typeface="+mn-lt"/>
              <a:cs typeface="Calibri"/>
            </a:endParaRPr>
          </a:p>
          <a:p>
            <a:pPr marL="0" indent="0">
              <a:buNone/>
            </a:pPr>
            <a:endParaRPr lang="en-US" sz="1400" b="1" dirty="0">
              <a:cs typeface="Calibri"/>
            </a:endParaRPr>
          </a:p>
          <a:p>
            <a:pPr marL="0" indent="0">
              <a:buNone/>
            </a:pPr>
            <a:endParaRPr lang="en-US" sz="1400" b="1" dirty="0">
              <a:latin typeface="+mn-lt"/>
              <a:cs typeface="Calibri"/>
            </a:endParaRPr>
          </a:p>
          <a:p>
            <a:pPr marL="283845" lvl="1" indent="-172720"/>
            <a:endParaRPr lang="en-US" dirty="0">
              <a:latin typeface="+mn-lt"/>
            </a:endParaRPr>
          </a:p>
        </p:txBody>
      </p:sp>
    </p:spTree>
    <p:extLst>
      <p:ext uri="{BB962C8B-B14F-4D97-AF65-F5344CB8AC3E}">
        <p14:creationId xmlns:p14="http://schemas.microsoft.com/office/powerpoint/2010/main" val="31807089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2B28-D38B-DB7D-4660-8CBB41D70F03}"/>
              </a:ext>
            </a:extLst>
          </p:cNvPr>
          <p:cNvSpPr>
            <a:spLocks noGrp="1"/>
          </p:cNvSpPr>
          <p:nvPr>
            <p:ph type="title"/>
          </p:nvPr>
        </p:nvSpPr>
        <p:spPr/>
        <p:txBody>
          <a:bodyPr/>
          <a:lstStyle/>
          <a:p>
            <a:r>
              <a:rPr lang="en-US" dirty="0">
                <a:solidFill>
                  <a:schemeClr val="accent5">
                    <a:lumMod val="50000"/>
                  </a:schemeClr>
                </a:solidFill>
              </a:rPr>
              <a:t>Agency Goals</a:t>
            </a:r>
          </a:p>
        </p:txBody>
      </p:sp>
      <p:sp>
        <p:nvSpPr>
          <p:cNvPr id="4" name="Content Placeholder 2">
            <a:extLst>
              <a:ext uri="{FF2B5EF4-FFF2-40B4-BE49-F238E27FC236}">
                <a16:creationId xmlns:a16="http://schemas.microsoft.com/office/drawing/2014/main" id="{F004C2BE-4329-2BFA-9F93-800F5B117F4D}"/>
              </a:ext>
            </a:extLst>
          </p:cNvPr>
          <p:cNvSpPr>
            <a:spLocks noGrp="1"/>
          </p:cNvSpPr>
          <p:nvPr>
            <p:ph sz="quarter" idx="13"/>
          </p:nvPr>
        </p:nvSpPr>
        <p:spPr>
          <a:xfrm>
            <a:off x="462686" y="1457121"/>
            <a:ext cx="11079282" cy="1971880"/>
          </a:xfrm>
        </p:spPr>
        <p:txBody>
          <a:bodyPr vert="horz" lIns="0" tIns="0" rIns="0" bIns="0" rtlCol="0" anchor="t">
            <a:noAutofit/>
          </a:bodyPr>
          <a:lstStyle/>
          <a:p>
            <a:pPr marL="0" indent="0">
              <a:buNone/>
            </a:pPr>
            <a:r>
              <a:rPr lang="en-US" sz="1400" b="1" dirty="0">
                <a:solidFill>
                  <a:schemeClr val="accent5">
                    <a:lumMod val="50000"/>
                  </a:schemeClr>
                </a:solidFill>
                <a:ea typeface="+mn-lt"/>
                <a:cs typeface="+mn-lt"/>
              </a:rPr>
              <a:t>Agency Goal 7: </a:t>
            </a:r>
            <a:r>
              <a:rPr lang="en-US" sz="1400" dirty="0">
                <a:solidFill>
                  <a:schemeClr val="accent5">
                    <a:lumMod val="50000"/>
                  </a:schemeClr>
                </a:solidFill>
                <a:ea typeface="+mn-lt"/>
                <a:cs typeface="+mn-lt"/>
              </a:rPr>
              <a:t>Grow the </a:t>
            </a:r>
            <a:r>
              <a:rPr lang="en-US" sz="1400" dirty="0" err="1">
                <a:solidFill>
                  <a:schemeClr val="accent5">
                    <a:lumMod val="50000"/>
                  </a:schemeClr>
                </a:solidFill>
                <a:ea typeface="+mn-lt"/>
                <a:cs typeface="+mn-lt"/>
              </a:rPr>
              <a:t>MassCEC</a:t>
            </a:r>
            <a:r>
              <a:rPr lang="en-US" sz="1400" dirty="0">
                <a:solidFill>
                  <a:schemeClr val="accent5">
                    <a:lumMod val="50000"/>
                  </a:schemeClr>
                </a:solidFill>
                <a:ea typeface="+mn-lt"/>
                <a:cs typeface="+mn-lt"/>
              </a:rPr>
              <a:t> Catalyst grants, Acorn, START, and Traditional Fund as one-stop-shop for entrepreneurs seeking early stage grants and investment capital from the Commonwealth.</a:t>
            </a:r>
          </a:p>
          <a:p>
            <a:pPr marL="0" indent="0">
              <a:buNone/>
            </a:pPr>
            <a:r>
              <a:rPr lang="en-US" sz="1400" b="1" dirty="0">
                <a:solidFill>
                  <a:schemeClr val="accent5">
                    <a:lumMod val="50000"/>
                  </a:schemeClr>
                </a:solidFill>
                <a:ea typeface="+mn-lt"/>
                <a:cs typeface="+mn-lt"/>
              </a:rPr>
              <a:t>Agency Target 7: </a:t>
            </a:r>
            <a:r>
              <a:rPr lang="en-US" sz="1400" dirty="0">
                <a:solidFill>
                  <a:schemeClr val="accent5">
                    <a:lumMod val="50000"/>
                  </a:schemeClr>
                </a:solidFill>
                <a:ea typeface="+mn-lt"/>
                <a:cs typeface="+mn-lt"/>
              </a:rPr>
              <a:t>15-30 businesses created or expanded through </a:t>
            </a:r>
            <a:r>
              <a:rPr lang="en-US" sz="1400" dirty="0" err="1">
                <a:solidFill>
                  <a:schemeClr val="accent5">
                    <a:lumMod val="50000"/>
                  </a:schemeClr>
                </a:solidFill>
                <a:ea typeface="+mn-lt"/>
                <a:cs typeface="+mn-lt"/>
              </a:rPr>
              <a:t>MassCEC</a:t>
            </a:r>
            <a:r>
              <a:rPr lang="en-US" sz="1400" dirty="0">
                <a:solidFill>
                  <a:schemeClr val="accent5">
                    <a:lumMod val="50000"/>
                  </a:schemeClr>
                </a:solidFill>
                <a:ea typeface="+mn-lt"/>
                <a:cs typeface="+mn-lt"/>
              </a:rPr>
              <a:t> Catalyst grants and Acorn grants.</a:t>
            </a:r>
          </a:p>
          <a:p>
            <a:pPr marL="0" indent="0">
              <a:buNone/>
            </a:pPr>
            <a:r>
              <a:rPr lang="en-US" sz="1400" b="1" dirty="0">
                <a:solidFill>
                  <a:schemeClr val="accent5">
                    <a:lumMod val="50000"/>
                  </a:schemeClr>
                </a:solidFill>
                <a:ea typeface="+mn-lt"/>
                <a:cs typeface="+mn-lt"/>
              </a:rPr>
              <a:t>Results: </a:t>
            </a:r>
            <a:r>
              <a:rPr lang="en-US" sz="1400" dirty="0">
                <a:solidFill>
                  <a:schemeClr val="accent5">
                    <a:lumMod val="50000"/>
                  </a:schemeClr>
                </a:solidFill>
                <a:ea typeface="+mn-lt"/>
                <a:cs typeface="+mn-lt"/>
              </a:rPr>
              <a:t>18 new companies were created or expanded through Catalyst. An additional 2 were created through Acorn.</a:t>
            </a:r>
          </a:p>
          <a:p>
            <a:pPr marL="0" indent="0">
              <a:buNone/>
            </a:pPr>
            <a:endParaRPr lang="en-US" sz="1400" b="1" dirty="0">
              <a:latin typeface="+mn-lt"/>
              <a:cs typeface="Calibri"/>
            </a:endParaRPr>
          </a:p>
          <a:p>
            <a:pPr marL="0" indent="0">
              <a:buNone/>
            </a:pPr>
            <a:endParaRPr lang="en-US" sz="1400" b="1" dirty="0">
              <a:cs typeface="Calibri"/>
            </a:endParaRPr>
          </a:p>
          <a:p>
            <a:pPr marL="0" indent="0">
              <a:buNone/>
            </a:pPr>
            <a:endParaRPr lang="en-US" sz="1400" b="1" dirty="0">
              <a:latin typeface="+mn-lt"/>
              <a:cs typeface="Calibri"/>
            </a:endParaRPr>
          </a:p>
          <a:p>
            <a:pPr marL="111125" lvl="1" indent="0">
              <a:buNone/>
            </a:pPr>
            <a:endParaRPr lang="en-US" dirty="0">
              <a:latin typeface="+mn-lt"/>
            </a:endParaRPr>
          </a:p>
        </p:txBody>
      </p:sp>
    </p:spTree>
    <p:extLst>
      <p:ext uri="{BB962C8B-B14F-4D97-AF65-F5344CB8AC3E}">
        <p14:creationId xmlns:p14="http://schemas.microsoft.com/office/powerpoint/2010/main" val="2667740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2B28-D38B-DB7D-4660-8CBB41D70F03}"/>
              </a:ext>
            </a:extLst>
          </p:cNvPr>
          <p:cNvSpPr>
            <a:spLocks noGrp="1"/>
          </p:cNvSpPr>
          <p:nvPr>
            <p:ph type="title"/>
          </p:nvPr>
        </p:nvSpPr>
        <p:spPr/>
        <p:txBody>
          <a:bodyPr/>
          <a:lstStyle/>
          <a:p>
            <a:r>
              <a:rPr lang="en-US" dirty="0">
                <a:solidFill>
                  <a:schemeClr val="accent5">
                    <a:lumMod val="50000"/>
                  </a:schemeClr>
                </a:solidFill>
              </a:rPr>
              <a:t>START Grant</a:t>
            </a:r>
          </a:p>
        </p:txBody>
      </p:sp>
      <p:sp>
        <p:nvSpPr>
          <p:cNvPr id="4" name="Content Placeholder 2">
            <a:extLst>
              <a:ext uri="{FF2B5EF4-FFF2-40B4-BE49-F238E27FC236}">
                <a16:creationId xmlns:a16="http://schemas.microsoft.com/office/drawing/2014/main" id="{572B97BF-51AB-DB67-4965-5B1454E7FA78}"/>
              </a:ext>
            </a:extLst>
          </p:cNvPr>
          <p:cNvSpPr>
            <a:spLocks noGrp="1"/>
          </p:cNvSpPr>
          <p:nvPr>
            <p:ph sz="quarter" idx="13"/>
          </p:nvPr>
        </p:nvSpPr>
        <p:spPr>
          <a:xfrm>
            <a:off x="462685" y="1457121"/>
            <a:ext cx="11051291" cy="872012"/>
          </a:xfrm>
        </p:spPr>
        <p:txBody>
          <a:bodyPr vert="horz" lIns="0" tIns="0" rIns="0" bIns="0" rtlCol="0" anchor="t">
            <a:noAutofit/>
          </a:bodyPr>
          <a:lstStyle/>
          <a:p>
            <a:pPr marL="0" indent="0">
              <a:buNone/>
            </a:pPr>
            <a:r>
              <a:rPr lang="en-US" sz="1400" b="1" dirty="0">
                <a:solidFill>
                  <a:schemeClr val="accent5">
                    <a:lumMod val="50000"/>
                  </a:schemeClr>
                </a:solidFill>
                <a:ea typeface="+mn-lt"/>
                <a:cs typeface="+mn-lt"/>
              </a:rPr>
              <a:t>Program Description: </a:t>
            </a:r>
            <a:r>
              <a:rPr lang="en-US" sz="1400" dirty="0">
                <a:solidFill>
                  <a:schemeClr val="accent5">
                    <a:lumMod val="50000"/>
                  </a:schemeClr>
                </a:solidFill>
                <a:ea typeface="+mn-lt"/>
                <a:cs typeface="+mn-lt"/>
              </a:rPr>
              <a:t>Grant program for SBIR/STTR phase II companies that are transferring research to business and jobs in key sectors and technologies.</a:t>
            </a:r>
          </a:p>
          <a:p>
            <a:pPr marL="0" indent="0">
              <a:buNone/>
            </a:pPr>
            <a:r>
              <a:rPr lang="en-US" sz="1400" b="1" dirty="0">
                <a:solidFill>
                  <a:schemeClr val="accent5">
                    <a:lumMod val="50000"/>
                  </a:schemeClr>
                </a:solidFill>
                <a:ea typeface="+mn-lt"/>
                <a:cs typeface="+mn-lt"/>
              </a:rPr>
              <a:t>Anticipated Program Budget: </a:t>
            </a:r>
            <a:r>
              <a:rPr lang="en-US" sz="1400" dirty="0">
                <a:solidFill>
                  <a:schemeClr val="accent5">
                    <a:lumMod val="50000"/>
                  </a:schemeClr>
                </a:solidFill>
                <a:ea typeface="+mn-lt"/>
                <a:cs typeface="+mn-lt"/>
              </a:rPr>
              <a:t>$5 million</a:t>
            </a:r>
            <a:endParaRPr lang="en-US" sz="1400" dirty="0">
              <a:solidFill>
                <a:schemeClr val="accent5">
                  <a:lumMod val="50000"/>
                </a:schemeClr>
              </a:solidFill>
              <a:cs typeface="Calibri" panose="020F0502020204030204"/>
            </a:endParaRPr>
          </a:p>
          <a:p>
            <a:pPr marL="0" indent="0">
              <a:buNone/>
            </a:pPr>
            <a:endParaRPr lang="en-US" sz="1400" b="1" dirty="0">
              <a:solidFill>
                <a:schemeClr val="accent5">
                  <a:lumMod val="50000"/>
                </a:schemeClr>
              </a:solidFill>
              <a:ea typeface="+mn-lt"/>
              <a:cs typeface="+mn-lt"/>
            </a:endParaRPr>
          </a:p>
          <a:p>
            <a:pPr marL="0" indent="0">
              <a:buNone/>
            </a:pPr>
            <a:endParaRPr lang="en-US" sz="1400" dirty="0">
              <a:solidFill>
                <a:schemeClr val="accent5">
                  <a:lumMod val="50000"/>
                </a:schemeClr>
              </a:solidFill>
              <a:ea typeface="+mn-lt"/>
              <a:cs typeface="+mn-lt"/>
            </a:endParaRPr>
          </a:p>
          <a:p>
            <a:pPr marL="0" indent="0">
              <a:buNone/>
            </a:pPr>
            <a:endParaRPr lang="en-US" sz="1400" i="1" dirty="0">
              <a:solidFill>
                <a:schemeClr val="accent5">
                  <a:lumMod val="50000"/>
                </a:schemeClr>
              </a:solidFill>
              <a:ea typeface="+mn-lt"/>
              <a:cs typeface="+mn-lt"/>
            </a:endParaRPr>
          </a:p>
          <a:p>
            <a:pPr marL="0" indent="0">
              <a:buNone/>
            </a:pPr>
            <a:endParaRPr lang="en-US" sz="1400" i="1" dirty="0">
              <a:solidFill>
                <a:schemeClr val="accent5">
                  <a:lumMod val="50000"/>
                </a:schemeClr>
              </a:solidFill>
              <a:ea typeface="+mn-lt"/>
              <a:cs typeface="+mn-lt"/>
            </a:endParaRPr>
          </a:p>
          <a:p>
            <a:endParaRPr lang="en-US" sz="1400" i="1" dirty="0">
              <a:solidFill>
                <a:schemeClr val="accent5">
                  <a:lumMod val="50000"/>
                </a:schemeClr>
              </a:solidFill>
              <a:cs typeface="Calibri"/>
            </a:endParaRPr>
          </a:p>
          <a:p>
            <a:pPr>
              <a:buNone/>
            </a:pPr>
            <a:endParaRPr lang="en-US" sz="1400" b="1" dirty="0">
              <a:solidFill>
                <a:schemeClr val="accent5">
                  <a:lumMod val="50000"/>
                </a:schemeClr>
              </a:solidFill>
              <a:cs typeface="Calibri"/>
            </a:endParaRPr>
          </a:p>
          <a:p>
            <a:pPr marL="0" indent="0">
              <a:buNone/>
            </a:pPr>
            <a:endParaRPr lang="en-US" sz="1400" b="1" dirty="0">
              <a:solidFill>
                <a:schemeClr val="accent5">
                  <a:lumMod val="50000"/>
                </a:schemeClr>
              </a:solidFill>
              <a:latin typeface="+mn-lt"/>
              <a:cs typeface="Calibri"/>
            </a:endParaRPr>
          </a:p>
          <a:p>
            <a:pPr lvl="1"/>
            <a:endParaRPr lang="en-US" dirty="0">
              <a:solidFill>
                <a:schemeClr val="accent5">
                  <a:lumMod val="50000"/>
                </a:schemeClr>
              </a:solidFill>
              <a:latin typeface="+mn-lt"/>
            </a:endParaRPr>
          </a:p>
        </p:txBody>
      </p:sp>
      <p:graphicFrame>
        <p:nvGraphicFramePr>
          <p:cNvPr id="5" name="Table 4">
            <a:extLst>
              <a:ext uri="{FF2B5EF4-FFF2-40B4-BE49-F238E27FC236}">
                <a16:creationId xmlns:a16="http://schemas.microsoft.com/office/drawing/2014/main" id="{21A0BF82-5B46-ACAE-E652-C915A4030DA1}"/>
              </a:ext>
            </a:extLst>
          </p:cNvPr>
          <p:cNvGraphicFramePr>
            <a:graphicFrameLocks noGrp="1"/>
          </p:cNvGraphicFramePr>
          <p:nvPr>
            <p:extLst>
              <p:ext uri="{D42A27DB-BD31-4B8C-83A1-F6EECF244321}">
                <p14:modId xmlns:p14="http://schemas.microsoft.com/office/powerpoint/2010/main" val="2883531890"/>
              </p:ext>
            </p:extLst>
          </p:nvPr>
        </p:nvGraphicFramePr>
        <p:xfrm>
          <a:off x="398253" y="2938047"/>
          <a:ext cx="10675777" cy="2429667"/>
        </p:xfrm>
        <a:graphic>
          <a:graphicData uri="http://schemas.openxmlformats.org/drawingml/2006/table">
            <a:tbl>
              <a:tblPr/>
              <a:tblGrid>
                <a:gridCol w="240728">
                  <a:extLst>
                    <a:ext uri="{9D8B030D-6E8A-4147-A177-3AD203B41FA5}">
                      <a16:colId xmlns:a16="http://schemas.microsoft.com/office/drawing/2014/main" val="2131094274"/>
                    </a:ext>
                  </a:extLst>
                </a:gridCol>
                <a:gridCol w="4088295">
                  <a:extLst>
                    <a:ext uri="{9D8B030D-6E8A-4147-A177-3AD203B41FA5}">
                      <a16:colId xmlns:a16="http://schemas.microsoft.com/office/drawing/2014/main" val="1386887971"/>
                    </a:ext>
                  </a:extLst>
                </a:gridCol>
                <a:gridCol w="4745387">
                  <a:extLst>
                    <a:ext uri="{9D8B030D-6E8A-4147-A177-3AD203B41FA5}">
                      <a16:colId xmlns:a16="http://schemas.microsoft.com/office/drawing/2014/main" val="3226487607"/>
                    </a:ext>
                  </a:extLst>
                </a:gridCol>
                <a:gridCol w="847782">
                  <a:extLst>
                    <a:ext uri="{9D8B030D-6E8A-4147-A177-3AD203B41FA5}">
                      <a16:colId xmlns:a16="http://schemas.microsoft.com/office/drawing/2014/main" val="4177682639"/>
                    </a:ext>
                  </a:extLst>
                </a:gridCol>
                <a:gridCol w="753585">
                  <a:extLst>
                    <a:ext uri="{9D8B030D-6E8A-4147-A177-3AD203B41FA5}">
                      <a16:colId xmlns:a16="http://schemas.microsoft.com/office/drawing/2014/main" val="3542739339"/>
                    </a:ext>
                  </a:extLst>
                </a:gridCol>
              </a:tblGrid>
              <a:tr h="296067">
                <a:tc>
                  <a:txBody>
                    <a:bodyPr/>
                    <a:lstStyle/>
                    <a:p>
                      <a:pPr algn="ctr" fontAlgn="b">
                        <a:buNone/>
                      </a:pPr>
                      <a:endParaRPr lang="en-US" sz="9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r>
                        <a:rPr lang="en-US" sz="1400" b="1" i="0" u="sng" strike="noStrike">
                          <a:solidFill>
                            <a:srgbClr val="000000"/>
                          </a:solidFill>
                          <a:effectLst/>
                          <a:latin typeface="Calibri" panose="020F0502020204030204" pitchFamily="34" charset="0"/>
                        </a:rPr>
                        <a:t>Key Performance Metric</a:t>
                      </a:r>
                    </a:p>
                  </a:txBody>
                  <a:tcPr marL="0" marR="0" marT="0" marB="0" anchor="b">
                    <a:lnL>
                      <a:noFill/>
                    </a:lnL>
                    <a:lnR>
                      <a:noFill/>
                    </a:lnR>
                    <a:lnT>
                      <a:noFill/>
                    </a:lnT>
                    <a:lnB>
                      <a:noFill/>
                    </a:lnB>
                    <a:noFill/>
                  </a:tcPr>
                </a:tc>
                <a:tc>
                  <a:txBody>
                    <a:bodyPr/>
                    <a:lstStyle/>
                    <a:p>
                      <a:pPr algn="l" fontAlgn="b">
                        <a:buNone/>
                      </a:pPr>
                      <a:r>
                        <a:rPr lang="en-US" sz="1400" b="1" i="0" u="sng" strike="noStrike">
                          <a:solidFill>
                            <a:srgbClr val="000000"/>
                          </a:solidFill>
                          <a:effectLst/>
                          <a:latin typeface="Calibri" panose="020F0502020204030204" pitchFamily="34" charset="0"/>
                        </a:rPr>
                        <a:t>Key Performance Description</a:t>
                      </a:r>
                    </a:p>
                  </a:txBody>
                  <a:tcPr marL="0" marR="0" marT="0" marB="0" anchor="b">
                    <a:lnL>
                      <a:noFill/>
                    </a:lnL>
                    <a:lnR>
                      <a:noFill/>
                    </a:lnR>
                    <a:lnT>
                      <a:noFill/>
                    </a:lnT>
                    <a:lnB>
                      <a:noFill/>
                    </a:lnB>
                    <a:noFill/>
                  </a:tcPr>
                </a:tc>
                <a:tc>
                  <a:txBody>
                    <a:bodyPr/>
                    <a:lstStyle/>
                    <a:p>
                      <a:pPr algn="ctr" fontAlgn="b">
                        <a:buNone/>
                      </a:pPr>
                      <a:r>
                        <a:rPr lang="en-US" sz="1400" b="1" i="0" u="sng" strike="noStrike" dirty="0">
                          <a:solidFill>
                            <a:srgbClr val="000000"/>
                          </a:solidFill>
                          <a:effectLst/>
                          <a:latin typeface="Calibri" panose="020F0502020204030204" pitchFamily="34" charset="0"/>
                        </a:rPr>
                        <a:t>Target</a:t>
                      </a:r>
                    </a:p>
                  </a:txBody>
                  <a:tcPr marL="0" marR="0" marT="0" marB="0" anchor="b">
                    <a:lnL>
                      <a:noFill/>
                    </a:lnL>
                    <a:lnR>
                      <a:noFill/>
                    </a:lnR>
                    <a:lnT>
                      <a:noFill/>
                    </a:lnT>
                    <a:lnB>
                      <a:noFill/>
                    </a:lnB>
                    <a:noFill/>
                  </a:tcPr>
                </a:tc>
                <a:tc>
                  <a:txBody>
                    <a:bodyPr/>
                    <a:lstStyle/>
                    <a:p>
                      <a:pPr algn="ctr" fontAlgn="b">
                        <a:buNone/>
                      </a:pPr>
                      <a:r>
                        <a:rPr lang="en-US" sz="1400" b="1" i="0" u="sng" strike="noStrike">
                          <a:solidFill>
                            <a:srgbClr val="000000"/>
                          </a:solidFill>
                          <a:effectLst/>
                          <a:latin typeface="Calibri" panose="020F0502020204030204" pitchFamily="34" charset="0"/>
                        </a:rPr>
                        <a:t>Actual</a:t>
                      </a:r>
                    </a:p>
                  </a:txBody>
                  <a:tcPr marL="0" marR="0" marT="0" marB="0" anchor="b">
                    <a:lnL>
                      <a:noFill/>
                    </a:lnL>
                    <a:lnR>
                      <a:noFill/>
                    </a:lnR>
                    <a:lnT>
                      <a:noFill/>
                    </a:lnT>
                    <a:lnB>
                      <a:noFill/>
                    </a:lnB>
                    <a:noFill/>
                  </a:tcPr>
                </a:tc>
                <a:extLst>
                  <a:ext uri="{0D108BD9-81ED-4DB2-BD59-A6C34878D82A}">
                    <a16:rowId xmlns:a16="http://schemas.microsoft.com/office/drawing/2014/main" val="2551583537"/>
                  </a:ext>
                </a:extLst>
              </a:tr>
              <a:tr h="547079">
                <a:tc>
                  <a:txBody>
                    <a:bodyPr/>
                    <a:lstStyle/>
                    <a:p>
                      <a:pPr algn="ctr" fontAlgn="b">
                        <a:buNone/>
                      </a:pPr>
                      <a:r>
                        <a:rPr lang="en-US" sz="900" b="1"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Calibri" panose="020F0502020204030204" pitchFamily="34" charset="0"/>
                        </a:rPr>
                        <a:t>Contribute to businesses created, expanded, and retained in key sectors and technologies through START grants</a:t>
                      </a:r>
                    </a:p>
                  </a:txBody>
                  <a:tcPr marL="0" marR="0" marT="0"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Calibri" panose="020F0502020204030204" pitchFamily="34" charset="0"/>
                        </a:rPr>
                        <a:t>16 new companies created or expanded through initial grants</a:t>
                      </a:r>
                    </a:p>
                  </a:txBody>
                  <a:tcPr marL="0" marR="0" marT="0" marB="0" anchor="b">
                    <a:lnL>
                      <a:noFill/>
                    </a:lnL>
                    <a:lnR>
                      <a:noFill/>
                    </a:lnR>
                    <a:lnT>
                      <a:noFill/>
                    </a:lnT>
                    <a:lnB>
                      <a:noFill/>
                    </a:lnB>
                    <a:noFill/>
                  </a:tcPr>
                </a:tc>
                <a:tc>
                  <a:txBody>
                    <a:bodyPr/>
                    <a:lstStyle/>
                    <a:p>
                      <a:pPr algn="r" fontAlgn="b">
                        <a:buNone/>
                      </a:pPr>
                      <a:r>
                        <a:rPr lang="en-US" sz="1400" b="0" i="0" u="none" strike="noStrike">
                          <a:solidFill>
                            <a:srgbClr val="000000"/>
                          </a:solidFill>
                          <a:effectLst/>
                          <a:latin typeface="Calibri" panose="020F0502020204030204" pitchFamily="34" charset="0"/>
                        </a:rPr>
                        <a:t>                          16 </a:t>
                      </a:r>
                    </a:p>
                  </a:txBody>
                  <a:tcPr marL="0" marR="0" marT="0" marB="0" anchor="b">
                    <a:lnL>
                      <a:noFill/>
                    </a:lnL>
                    <a:lnR>
                      <a:noFill/>
                    </a:lnR>
                    <a:lnT>
                      <a:noFill/>
                    </a:lnT>
                    <a:lnB>
                      <a:noFill/>
                    </a:lnB>
                    <a:noFill/>
                  </a:tcPr>
                </a:tc>
                <a:tc>
                  <a:txBody>
                    <a:bodyPr/>
                    <a:lstStyle/>
                    <a:p>
                      <a:pPr algn="ctr" fontAlgn="b">
                        <a:buNone/>
                      </a:pPr>
                      <a:r>
                        <a:rPr lang="en-US" sz="1400" b="0" i="0" u="none" strike="noStrike" dirty="0">
                          <a:solidFill>
                            <a:srgbClr val="000000"/>
                          </a:solidFill>
                          <a:effectLst/>
                          <a:latin typeface="Calibri" panose="020F0502020204030204" pitchFamily="34" charset="0"/>
                        </a:rPr>
                        <a:t>16</a:t>
                      </a:r>
                    </a:p>
                  </a:txBody>
                  <a:tcPr marL="0" marR="0" marT="0" marB="0" anchor="b">
                    <a:lnL>
                      <a:noFill/>
                    </a:lnL>
                    <a:lnR>
                      <a:noFill/>
                    </a:lnR>
                    <a:lnT>
                      <a:noFill/>
                    </a:lnT>
                    <a:lnB>
                      <a:noFill/>
                    </a:lnB>
                    <a:noFill/>
                  </a:tcPr>
                </a:tc>
                <a:extLst>
                  <a:ext uri="{0D108BD9-81ED-4DB2-BD59-A6C34878D82A}">
                    <a16:rowId xmlns:a16="http://schemas.microsoft.com/office/drawing/2014/main" val="2645915934"/>
                  </a:ext>
                </a:extLst>
              </a:tr>
              <a:tr h="547079">
                <a:tc>
                  <a:txBody>
                    <a:bodyPr/>
                    <a:lstStyle/>
                    <a:p>
                      <a:pPr algn="ctr" fontAlgn="b">
                        <a:buNone/>
                      </a:pPr>
                      <a:r>
                        <a:rPr lang="en-US" sz="900" b="1"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2F2F2"/>
                    </a:solidFill>
                  </a:tcPr>
                </a:tc>
                <a:tc>
                  <a:txBody>
                    <a:bodyPr/>
                    <a:lstStyle/>
                    <a:p>
                      <a:pPr algn="l" fontAlgn="b">
                        <a:buNone/>
                      </a:pPr>
                      <a:r>
                        <a:rPr lang="en-US" sz="1400" b="0" i="0" u="none" strike="noStrike">
                          <a:solidFill>
                            <a:srgbClr val="000000"/>
                          </a:solidFill>
                          <a:effectLst/>
                          <a:latin typeface="Calibri" panose="020F0502020204030204" pitchFamily="34" charset="0"/>
                        </a:rPr>
                        <a:t>Contribute to businesses created, expanded, and retained in key sectors and technologies through START grants</a:t>
                      </a:r>
                    </a:p>
                  </a:txBody>
                  <a:tcPr marL="0" marR="0" marT="0" marB="0" anchor="b">
                    <a:lnL>
                      <a:noFill/>
                    </a:lnL>
                    <a:lnR>
                      <a:noFill/>
                    </a:lnR>
                    <a:lnT>
                      <a:noFill/>
                    </a:lnT>
                    <a:lnB>
                      <a:noFill/>
                    </a:lnB>
                    <a:solidFill>
                      <a:srgbClr val="F2F2F2"/>
                    </a:solidFill>
                  </a:tcPr>
                </a:tc>
                <a:tc>
                  <a:txBody>
                    <a:bodyPr/>
                    <a:lstStyle/>
                    <a:p>
                      <a:pPr algn="l" fontAlgn="b">
                        <a:buNone/>
                      </a:pPr>
                      <a:r>
                        <a:rPr lang="en-US" sz="1400" b="0" i="0" u="none" strike="noStrike">
                          <a:solidFill>
                            <a:srgbClr val="000000"/>
                          </a:solidFill>
                          <a:effectLst/>
                          <a:latin typeface="Calibri" panose="020F0502020204030204" pitchFamily="34" charset="0"/>
                        </a:rPr>
                        <a:t>10 companies expanded or retained through follow-on grants and technical assistance</a:t>
                      </a:r>
                    </a:p>
                  </a:txBody>
                  <a:tcPr marL="0" marR="0" marT="0" marB="0" anchor="b">
                    <a:lnL>
                      <a:noFill/>
                    </a:lnL>
                    <a:lnR>
                      <a:noFill/>
                    </a:lnR>
                    <a:lnT>
                      <a:noFill/>
                    </a:lnT>
                    <a:lnB>
                      <a:noFill/>
                    </a:lnB>
                    <a:solidFill>
                      <a:srgbClr val="F2F2F2"/>
                    </a:solidFill>
                  </a:tcPr>
                </a:tc>
                <a:tc>
                  <a:txBody>
                    <a:bodyPr/>
                    <a:lstStyle/>
                    <a:p>
                      <a:pPr algn="r" fontAlgn="b">
                        <a:buNone/>
                      </a:pPr>
                      <a:r>
                        <a:rPr lang="en-US" sz="1400" b="0" i="0" u="none" strike="noStrike">
                          <a:solidFill>
                            <a:srgbClr val="000000"/>
                          </a:solidFill>
                          <a:effectLst/>
                          <a:latin typeface="Calibri" panose="020F0502020204030204" pitchFamily="34" charset="0"/>
                        </a:rPr>
                        <a:t>                          10 </a:t>
                      </a:r>
                    </a:p>
                  </a:txBody>
                  <a:tcPr marL="0" marR="0" marT="0" marB="0" anchor="b">
                    <a:lnL>
                      <a:noFill/>
                    </a:lnL>
                    <a:lnR>
                      <a:noFill/>
                    </a:lnR>
                    <a:lnT>
                      <a:noFill/>
                    </a:lnT>
                    <a:lnB>
                      <a:noFill/>
                    </a:lnB>
                    <a:solidFill>
                      <a:srgbClr val="F2F2F2"/>
                    </a:solidFill>
                  </a:tcPr>
                </a:tc>
                <a:tc>
                  <a:txBody>
                    <a:bodyPr/>
                    <a:lstStyle/>
                    <a:p>
                      <a:pPr algn="ctr" fontAlgn="b">
                        <a:buNone/>
                      </a:pPr>
                      <a:r>
                        <a:rPr lang="en-US" sz="1400" b="0" i="0" u="none" strike="noStrike" dirty="0">
                          <a:solidFill>
                            <a:srgbClr val="000000"/>
                          </a:solidFill>
                          <a:effectLst/>
                          <a:latin typeface="Calibri" panose="020F0502020204030204" pitchFamily="34" charset="0"/>
                        </a:rPr>
                        <a:t>10</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2918361554"/>
                  </a:ext>
                </a:extLst>
              </a:tr>
              <a:tr h="820619">
                <a:tc>
                  <a:txBody>
                    <a:bodyPr/>
                    <a:lstStyle/>
                    <a:p>
                      <a:pPr algn="ctr" fontAlgn="b">
                        <a:buNone/>
                      </a:pPr>
                      <a:r>
                        <a:rPr lang="en-US" sz="900" b="1"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noFill/>
                  </a:tcPr>
                </a:tc>
                <a:tc>
                  <a:txBody>
                    <a:bodyPr/>
                    <a:lstStyle/>
                    <a:p>
                      <a:pPr algn="l" fontAlgn="b">
                        <a:buNone/>
                      </a:pPr>
                      <a:r>
                        <a:rPr lang="en-US" sz="1400" b="0" i="0" u="none" strike="noStrike" dirty="0">
                          <a:solidFill>
                            <a:srgbClr val="000000"/>
                          </a:solidFill>
                          <a:effectLst/>
                          <a:latin typeface="Calibri" panose="020F0502020204030204" pitchFamily="34" charset="0"/>
                        </a:rPr>
                        <a:t>Contribute to equitable outcomes through early stage investment in businesses led by </a:t>
                      </a:r>
                      <a:r>
                        <a:rPr lang="en-US" sz="1400" dirty="0">
                          <a:solidFill>
                            <a:schemeClr val="accent5">
                              <a:lumMod val="50000"/>
                            </a:schemeClr>
                          </a:solidFill>
                          <a:ea typeface="+mn-lt"/>
                          <a:cs typeface="+mn-lt"/>
                        </a:rPr>
                        <a:t>diverse founding teams </a:t>
                      </a:r>
                      <a:r>
                        <a:rPr lang="en-US" sz="1400" b="0" i="0" u="none" strike="noStrike" dirty="0">
                          <a:solidFill>
                            <a:srgbClr val="000000"/>
                          </a:solidFill>
                          <a:effectLst/>
                          <a:latin typeface="Calibri" panose="020F0502020204030204" pitchFamily="34" charset="0"/>
                        </a:rPr>
                        <a:t>and/or in key economic regions outside of Boston and Cambridge</a:t>
                      </a:r>
                    </a:p>
                  </a:txBody>
                  <a:tcPr marL="0" marR="0" marT="0" marB="0" anchor="b">
                    <a:lnL>
                      <a:noFill/>
                    </a:lnL>
                    <a:lnR>
                      <a:noFill/>
                    </a:lnR>
                    <a:lnT>
                      <a:noFill/>
                    </a:lnT>
                    <a:lnB>
                      <a:noFill/>
                    </a:lnB>
                    <a:noFill/>
                  </a:tcPr>
                </a:tc>
                <a:tc>
                  <a:txBody>
                    <a:bodyPr/>
                    <a:lstStyle/>
                    <a:p>
                      <a:pPr algn="l" fontAlgn="b">
                        <a:buNone/>
                      </a:pPr>
                      <a:r>
                        <a:rPr lang="en-US" sz="1400" b="0" i="0" u="none" strike="noStrike" dirty="0">
                          <a:solidFill>
                            <a:srgbClr val="000000"/>
                          </a:solidFill>
                          <a:effectLst/>
                          <a:latin typeface="Calibri" panose="020F0502020204030204" pitchFamily="34" charset="0"/>
                        </a:rPr>
                        <a:t>50% of new companies per year led </a:t>
                      </a:r>
                      <a:r>
                        <a:rPr lang="en-US" sz="1400" dirty="0">
                          <a:solidFill>
                            <a:schemeClr val="accent5">
                              <a:lumMod val="50000"/>
                            </a:schemeClr>
                          </a:solidFill>
                          <a:ea typeface="+mn-lt"/>
                          <a:cs typeface="+mn-lt"/>
                        </a:rPr>
                        <a:t>diverse founding teams </a:t>
                      </a:r>
                      <a:r>
                        <a:rPr lang="en-US" sz="1400" b="0" i="0" u="none" strike="noStrike" dirty="0">
                          <a:solidFill>
                            <a:srgbClr val="000000"/>
                          </a:solidFill>
                          <a:effectLst/>
                          <a:latin typeface="Calibri" panose="020F0502020204030204" pitchFamily="34" charset="0"/>
                        </a:rPr>
                        <a:t> and/or located outside of Boston/Cambridge, approximately 8</a:t>
                      </a:r>
                    </a:p>
                  </a:txBody>
                  <a:tcPr marL="0" marR="0" marT="0" marB="0" anchor="b">
                    <a:lnL>
                      <a:noFill/>
                    </a:lnL>
                    <a:lnR>
                      <a:noFill/>
                    </a:lnR>
                    <a:lnT>
                      <a:noFill/>
                    </a:lnT>
                    <a:lnB>
                      <a:noFill/>
                    </a:lnB>
                    <a:noFill/>
                  </a:tcPr>
                </a:tc>
                <a:tc>
                  <a:txBody>
                    <a:bodyPr/>
                    <a:lstStyle/>
                    <a:p>
                      <a:pPr algn="r" fontAlgn="b">
                        <a:buNone/>
                      </a:pPr>
                      <a:r>
                        <a:rPr lang="en-US" sz="1400" b="0" i="0" u="none" strike="noStrike">
                          <a:solidFill>
                            <a:srgbClr val="000000"/>
                          </a:solidFill>
                          <a:effectLst/>
                          <a:latin typeface="Calibri" panose="020F0502020204030204" pitchFamily="34" charset="0"/>
                        </a:rPr>
                        <a:t>                            8 </a:t>
                      </a:r>
                    </a:p>
                  </a:txBody>
                  <a:tcPr marL="0" marR="0" marT="0" marB="0" anchor="b">
                    <a:lnL>
                      <a:noFill/>
                    </a:lnL>
                    <a:lnR>
                      <a:noFill/>
                    </a:lnR>
                    <a:lnT>
                      <a:noFill/>
                    </a:lnT>
                    <a:lnB>
                      <a:noFill/>
                    </a:lnB>
                    <a:noFill/>
                  </a:tcPr>
                </a:tc>
                <a:tc>
                  <a:txBody>
                    <a:bodyPr/>
                    <a:lstStyle/>
                    <a:p>
                      <a:pPr algn="ctr" fontAlgn="b">
                        <a:buNone/>
                      </a:pPr>
                      <a:r>
                        <a:rPr lang="en-US" sz="1400" b="0" i="0" u="none" strike="noStrike" dirty="0">
                          <a:solidFill>
                            <a:srgbClr val="000000"/>
                          </a:solidFill>
                          <a:effectLst/>
                          <a:latin typeface="Calibri" panose="020F0502020204030204" pitchFamily="34" charset="0"/>
                        </a:rPr>
                        <a:t>13</a:t>
                      </a:r>
                    </a:p>
                  </a:txBody>
                  <a:tcPr marL="0" marR="0" marT="0" marB="0" anchor="b">
                    <a:lnL>
                      <a:noFill/>
                    </a:lnL>
                    <a:lnR>
                      <a:noFill/>
                    </a:lnR>
                    <a:lnT>
                      <a:noFill/>
                    </a:lnT>
                    <a:lnB>
                      <a:noFill/>
                    </a:lnB>
                    <a:noFill/>
                  </a:tcPr>
                </a:tc>
                <a:extLst>
                  <a:ext uri="{0D108BD9-81ED-4DB2-BD59-A6C34878D82A}">
                    <a16:rowId xmlns:a16="http://schemas.microsoft.com/office/drawing/2014/main" val="978268126"/>
                  </a:ext>
                </a:extLst>
              </a:tr>
            </a:tbl>
          </a:graphicData>
        </a:graphic>
      </p:graphicFrame>
    </p:spTree>
    <p:extLst>
      <p:ext uri="{BB962C8B-B14F-4D97-AF65-F5344CB8AC3E}">
        <p14:creationId xmlns:p14="http://schemas.microsoft.com/office/powerpoint/2010/main" val="19689652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2B28-D38B-DB7D-4660-8CBB41D70F03}"/>
              </a:ext>
            </a:extLst>
          </p:cNvPr>
          <p:cNvSpPr>
            <a:spLocks noGrp="1"/>
          </p:cNvSpPr>
          <p:nvPr>
            <p:ph type="title"/>
          </p:nvPr>
        </p:nvSpPr>
        <p:spPr/>
        <p:txBody>
          <a:bodyPr/>
          <a:lstStyle/>
          <a:p>
            <a:r>
              <a:rPr lang="en-US" dirty="0">
                <a:solidFill>
                  <a:schemeClr val="accent5">
                    <a:lumMod val="50000"/>
                  </a:schemeClr>
                </a:solidFill>
              </a:rPr>
              <a:t>Acorn – Commercialization and Innovation Fund</a:t>
            </a:r>
          </a:p>
        </p:txBody>
      </p:sp>
      <p:sp>
        <p:nvSpPr>
          <p:cNvPr id="4" name="Content Placeholder 2">
            <a:extLst>
              <a:ext uri="{FF2B5EF4-FFF2-40B4-BE49-F238E27FC236}">
                <a16:creationId xmlns:a16="http://schemas.microsoft.com/office/drawing/2014/main" id="{572B97BF-51AB-DB67-4965-5B1454E7FA78}"/>
              </a:ext>
            </a:extLst>
          </p:cNvPr>
          <p:cNvSpPr>
            <a:spLocks noGrp="1"/>
          </p:cNvSpPr>
          <p:nvPr>
            <p:ph sz="quarter" idx="13"/>
          </p:nvPr>
        </p:nvSpPr>
        <p:spPr>
          <a:xfrm>
            <a:off x="462685" y="1457120"/>
            <a:ext cx="11051291" cy="1217069"/>
          </a:xfrm>
        </p:spPr>
        <p:txBody>
          <a:bodyPr vert="horz" lIns="0" tIns="0" rIns="0" bIns="0" rtlCol="0" anchor="t">
            <a:noAutofit/>
          </a:bodyPr>
          <a:lstStyle/>
          <a:p>
            <a:pPr marL="0" indent="0">
              <a:buNone/>
            </a:pPr>
            <a:r>
              <a:rPr lang="en-US" sz="1400" b="1" dirty="0">
                <a:solidFill>
                  <a:schemeClr val="accent5">
                    <a:lumMod val="50000"/>
                  </a:schemeClr>
                </a:solidFill>
                <a:ea typeface="+mn-lt"/>
                <a:cs typeface="+mn-lt"/>
              </a:rPr>
              <a:t>Program Description: </a:t>
            </a:r>
            <a:r>
              <a:rPr lang="en-US" sz="1400" dirty="0">
                <a:solidFill>
                  <a:schemeClr val="accent5">
                    <a:lumMod val="50000"/>
                  </a:schemeClr>
                </a:solidFill>
                <a:ea typeface="+mn-lt"/>
                <a:cs typeface="+mn-lt"/>
              </a:rPr>
              <a:t>The Acorn Innovation Grant supports principal investigators at Massachusetts research universities who seek to demonstrate the viability of their technology. Awards could be used to: 1) further develop a prototype, 2) gather additional data to demonstrate proof of concept, or 3) obtain data to compare the technology to existing technologies and show its competitive advantages.</a:t>
            </a:r>
            <a:endParaRPr lang="en-US" dirty="0">
              <a:solidFill>
                <a:schemeClr val="accent5">
                  <a:lumMod val="50000"/>
                </a:schemeClr>
              </a:solidFill>
              <a:cs typeface="Calibri" panose="020F0502020204030204"/>
            </a:endParaRPr>
          </a:p>
          <a:p>
            <a:pPr marL="0" indent="0">
              <a:buNone/>
            </a:pPr>
            <a:r>
              <a:rPr lang="en-US" sz="1400" b="1" dirty="0">
                <a:solidFill>
                  <a:schemeClr val="accent5">
                    <a:lumMod val="50000"/>
                  </a:schemeClr>
                </a:solidFill>
                <a:ea typeface="+mn-lt"/>
                <a:cs typeface="+mn-lt"/>
              </a:rPr>
              <a:t>Anticipated Program Budget:  </a:t>
            </a:r>
            <a:r>
              <a:rPr lang="en-US" sz="1400" dirty="0">
                <a:solidFill>
                  <a:schemeClr val="accent5">
                    <a:lumMod val="50000"/>
                  </a:schemeClr>
                </a:solidFill>
                <a:ea typeface="+mn-lt"/>
                <a:cs typeface="+mn-lt"/>
              </a:rPr>
              <a:t>$400,000</a:t>
            </a:r>
            <a:endParaRPr lang="en-US" dirty="0">
              <a:solidFill>
                <a:schemeClr val="accent5">
                  <a:lumMod val="50000"/>
                </a:schemeClr>
              </a:solidFill>
              <a:cs typeface="Calibri" panose="020F0502020204030204"/>
            </a:endParaRPr>
          </a:p>
          <a:p>
            <a:pPr marL="0" indent="0">
              <a:buNone/>
            </a:pPr>
            <a:endParaRPr lang="en-US" sz="1400" b="1" dirty="0">
              <a:solidFill>
                <a:schemeClr val="accent5">
                  <a:lumMod val="50000"/>
                </a:schemeClr>
              </a:solidFill>
              <a:ea typeface="+mn-lt"/>
              <a:cs typeface="+mn-lt"/>
            </a:endParaRPr>
          </a:p>
          <a:p>
            <a:pPr marL="0" indent="0">
              <a:buNone/>
            </a:pPr>
            <a:endParaRPr lang="en-US" sz="1400" dirty="0">
              <a:solidFill>
                <a:schemeClr val="accent5">
                  <a:lumMod val="50000"/>
                </a:schemeClr>
              </a:solidFill>
              <a:ea typeface="+mn-lt"/>
              <a:cs typeface="+mn-lt"/>
            </a:endParaRPr>
          </a:p>
          <a:p>
            <a:pPr marL="0" indent="0">
              <a:buNone/>
            </a:pPr>
            <a:endParaRPr lang="en-US" sz="1400" i="1" dirty="0">
              <a:solidFill>
                <a:schemeClr val="accent5">
                  <a:lumMod val="50000"/>
                </a:schemeClr>
              </a:solidFill>
              <a:ea typeface="+mn-lt"/>
              <a:cs typeface="+mn-lt"/>
            </a:endParaRPr>
          </a:p>
          <a:p>
            <a:pPr marL="0" indent="0">
              <a:buNone/>
            </a:pPr>
            <a:endParaRPr lang="en-US" sz="1400" i="1" dirty="0">
              <a:solidFill>
                <a:schemeClr val="accent5">
                  <a:lumMod val="50000"/>
                </a:schemeClr>
              </a:solidFill>
              <a:ea typeface="+mn-lt"/>
              <a:cs typeface="+mn-lt"/>
            </a:endParaRPr>
          </a:p>
          <a:p>
            <a:pPr marL="0" indent="0">
              <a:buNone/>
            </a:pPr>
            <a:endParaRPr lang="en-US" sz="1400" i="1" dirty="0">
              <a:solidFill>
                <a:schemeClr val="accent5">
                  <a:lumMod val="50000"/>
                </a:schemeClr>
              </a:solidFill>
              <a:ea typeface="+mn-lt"/>
              <a:cs typeface="+mn-lt"/>
            </a:endParaRPr>
          </a:p>
          <a:p>
            <a:pPr marL="0" indent="0">
              <a:buNone/>
            </a:pPr>
            <a:endParaRPr lang="en-US" sz="1400" i="1" dirty="0">
              <a:solidFill>
                <a:schemeClr val="accent5">
                  <a:lumMod val="50000"/>
                </a:schemeClr>
              </a:solidFill>
              <a:ea typeface="+mn-lt"/>
              <a:cs typeface="+mn-lt"/>
            </a:endParaRPr>
          </a:p>
          <a:p>
            <a:endParaRPr lang="en-US" sz="1400" i="1" dirty="0">
              <a:solidFill>
                <a:schemeClr val="accent5">
                  <a:lumMod val="50000"/>
                </a:schemeClr>
              </a:solidFill>
              <a:cs typeface="Calibri"/>
            </a:endParaRPr>
          </a:p>
          <a:p>
            <a:pPr>
              <a:buNone/>
            </a:pPr>
            <a:endParaRPr lang="en-US" b="1" dirty="0">
              <a:solidFill>
                <a:schemeClr val="accent5">
                  <a:lumMod val="50000"/>
                </a:schemeClr>
              </a:solidFill>
              <a:cs typeface="Calibri"/>
            </a:endParaRPr>
          </a:p>
          <a:p>
            <a:pPr marL="0" indent="0">
              <a:buNone/>
            </a:pPr>
            <a:endParaRPr lang="en-US" b="1" dirty="0">
              <a:solidFill>
                <a:schemeClr val="accent5">
                  <a:lumMod val="50000"/>
                </a:schemeClr>
              </a:solidFill>
              <a:latin typeface="+mn-lt"/>
              <a:cs typeface="Calibri"/>
            </a:endParaRPr>
          </a:p>
          <a:p>
            <a:pPr lvl="1"/>
            <a:endParaRPr lang="en-US" sz="1800" dirty="0">
              <a:solidFill>
                <a:schemeClr val="accent5">
                  <a:lumMod val="50000"/>
                </a:schemeClr>
              </a:solidFill>
              <a:latin typeface="+mn-lt"/>
            </a:endParaRPr>
          </a:p>
        </p:txBody>
      </p:sp>
      <p:graphicFrame>
        <p:nvGraphicFramePr>
          <p:cNvPr id="5" name="Table 4">
            <a:extLst>
              <a:ext uri="{FF2B5EF4-FFF2-40B4-BE49-F238E27FC236}">
                <a16:creationId xmlns:a16="http://schemas.microsoft.com/office/drawing/2014/main" id="{83C2159B-6AE3-F26D-A580-9FFD67AA91C6}"/>
              </a:ext>
            </a:extLst>
          </p:cNvPr>
          <p:cNvGraphicFramePr>
            <a:graphicFrameLocks noGrp="1"/>
          </p:cNvGraphicFramePr>
          <p:nvPr>
            <p:extLst>
              <p:ext uri="{D42A27DB-BD31-4B8C-83A1-F6EECF244321}">
                <p14:modId xmlns:p14="http://schemas.microsoft.com/office/powerpoint/2010/main" val="3713562856"/>
              </p:ext>
            </p:extLst>
          </p:nvPr>
        </p:nvGraphicFramePr>
        <p:xfrm>
          <a:off x="769188" y="2902607"/>
          <a:ext cx="10353675" cy="1906618"/>
        </p:xfrm>
        <a:graphic>
          <a:graphicData uri="http://schemas.openxmlformats.org/drawingml/2006/table">
            <a:tbl>
              <a:tblPr/>
              <a:tblGrid>
                <a:gridCol w="190355">
                  <a:extLst>
                    <a:ext uri="{9D8B030D-6E8A-4147-A177-3AD203B41FA5}">
                      <a16:colId xmlns:a16="http://schemas.microsoft.com/office/drawing/2014/main" val="205348508"/>
                    </a:ext>
                  </a:extLst>
                </a:gridCol>
                <a:gridCol w="4581670">
                  <a:extLst>
                    <a:ext uri="{9D8B030D-6E8A-4147-A177-3AD203B41FA5}">
                      <a16:colId xmlns:a16="http://schemas.microsoft.com/office/drawing/2014/main" val="2150535016"/>
                    </a:ext>
                  </a:extLst>
                </a:gridCol>
                <a:gridCol w="4323650">
                  <a:extLst>
                    <a:ext uri="{9D8B030D-6E8A-4147-A177-3AD203B41FA5}">
                      <a16:colId xmlns:a16="http://schemas.microsoft.com/office/drawing/2014/main" val="1659007740"/>
                    </a:ext>
                  </a:extLst>
                </a:gridCol>
                <a:gridCol w="662105">
                  <a:extLst>
                    <a:ext uri="{9D8B030D-6E8A-4147-A177-3AD203B41FA5}">
                      <a16:colId xmlns:a16="http://schemas.microsoft.com/office/drawing/2014/main" val="2669280031"/>
                    </a:ext>
                  </a:extLst>
                </a:gridCol>
                <a:gridCol w="595895">
                  <a:extLst>
                    <a:ext uri="{9D8B030D-6E8A-4147-A177-3AD203B41FA5}">
                      <a16:colId xmlns:a16="http://schemas.microsoft.com/office/drawing/2014/main" val="2900266679"/>
                    </a:ext>
                  </a:extLst>
                </a:gridCol>
              </a:tblGrid>
              <a:tr h="598154">
                <a:tc>
                  <a:txBody>
                    <a:bodyPr/>
                    <a:lstStyle/>
                    <a:p>
                      <a:pPr algn="ctr" fontAlgn="b">
                        <a:buNone/>
                      </a:pPr>
                      <a:endParaRPr lang="en-US" sz="7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r>
                        <a:rPr lang="en-US" sz="1400" b="1" i="0" u="sng" strike="noStrike" dirty="0">
                          <a:solidFill>
                            <a:srgbClr val="000000"/>
                          </a:solidFill>
                          <a:effectLst/>
                          <a:latin typeface="Calibri" panose="020F0502020204030204" pitchFamily="34" charset="0"/>
                        </a:rPr>
                        <a:t>Key Performance Metric</a:t>
                      </a:r>
                    </a:p>
                  </a:txBody>
                  <a:tcPr marL="0" marR="0" marT="0" marB="0" anchor="b">
                    <a:lnL>
                      <a:noFill/>
                    </a:lnL>
                    <a:lnR>
                      <a:noFill/>
                    </a:lnR>
                    <a:lnT>
                      <a:noFill/>
                    </a:lnT>
                    <a:lnB>
                      <a:noFill/>
                    </a:lnB>
                    <a:noFill/>
                  </a:tcPr>
                </a:tc>
                <a:tc>
                  <a:txBody>
                    <a:bodyPr/>
                    <a:lstStyle/>
                    <a:p>
                      <a:pPr algn="l" fontAlgn="b">
                        <a:buNone/>
                      </a:pPr>
                      <a:r>
                        <a:rPr lang="en-US" sz="1400" b="1" i="0" u="sng" strike="noStrike">
                          <a:solidFill>
                            <a:srgbClr val="000000"/>
                          </a:solidFill>
                          <a:effectLst/>
                          <a:latin typeface="Calibri" panose="020F0502020204030204" pitchFamily="34" charset="0"/>
                        </a:rPr>
                        <a:t>Key Performance Description</a:t>
                      </a:r>
                    </a:p>
                  </a:txBody>
                  <a:tcPr marL="0" marR="0" marT="0" marB="0" anchor="b">
                    <a:lnL>
                      <a:noFill/>
                    </a:lnL>
                    <a:lnR>
                      <a:noFill/>
                    </a:lnR>
                    <a:lnT>
                      <a:noFill/>
                    </a:lnT>
                    <a:lnB>
                      <a:noFill/>
                    </a:lnB>
                    <a:noFill/>
                  </a:tcPr>
                </a:tc>
                <a:tc>
                  <a:txBody>
                    <a:bodyPr/>
                    <a:lstStyle/>
                    <a:p>
                      <a:pPr algn="ctr" fontAlgn="b">
                        <a:buNone/>
                      </a:pPr>
                      <a:r>
                        <a:rPr lang="en-US" sz="1400" b="1" i="0" u="sng" strike="noStrike">
                          <a:solidFill>
                            <a:srgbClr val="000000"/>
                          </a:solidFill>
                          <a:effectLst/>
                          <a:latin typeface="Calibri" panose="020F0502020204030204" pitchFamily="34" charset="0"/>
                        </a:rPr>
                        <a:t>Goal</a:t>
                      </a:r>
                    </a:p>
                  </a:txBody>
                  <a:tcPr marL="0" marR="0" marT="0" marB="0" anchor="b">
                    <a:lnL>
                      <a:noFill/>
                    </a:lnL>
                    <a:lnR>
                      <a:noFill/>
                    </a:lnR>
                    <a:lnT>
                      <a:noFill/>
                    </a:lnT>
                    <a:lnB>
                      <a:noFill/>
                    </a:lnB>
                    <a:noFill/>
                  </a:tcPr>
                </a:tc>
                <a:tc>
                  <a:txBody>
                    <a:bodyPr/>
                    <a:lstStyle/>
                    <a:p>
                      <a:pPr algn="ctr" fontAlgn="b">
                        <a:buNone/>
                      </a:pPr>
                      <a:r>
                        <a:rPr lang="en-US" sz="1400" b="1" i="0" u="sng" strike="noStrike">
                          <a:solidFill>
                            <a:srgbClr val="000000"/>
                          </a:solidFill>
                          <a:effectLst/>
                          <a:latin typeface="Calibri" panose="020F0502020204030204" pitchFamily="34" charset="0"/>
                        </a:rPr>
                        <a:t>Actual</a:t>
                      </a:r>
                    </a:p>
                  </a:txBody>
                  <a:tcPr marL="0" marR="0" marT="0" marB="0" anchor="b">
                    <a:lnL>
                      <a:noFill/>
                    </a:lnL>
                    <a:lnR>
                      <a:noFill/>
                    </a:lnR>
                    <a:lnT>
                      <a:noFill/>
                    </a:lnT>
                    <a:lnB>
                      <a:noFill/>
                    </a:lnB>
                    <a:noFill/>
                  </a:tcPr>
                </a:tc>
                <a:extLst>
                  <a:ext uri="{0D108BD9-81ED-4DB2-BD59-A6C34878D82A}">
                    <a16:rowId xmlns:a16="http://schemas.microsoft.com/office/drawing/2014/main" val="3849288450"/>
                  </a:ext>
                </a:extLst>
              </a:tr>
              <a:tr h="654232">
                <a:tc>
                  <a:txBody>
                    <a:bodyPr/>
                    <a:lstStyle/>
                    <a:p>
                      <a:pPr algn="ctr" fontAlgn="b">
                        <a:buNone/>
                      </a:pPr>
                      <a:r>
                        <a:rPr lang="en-US" sz="700" b="1"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noFill/>
                  </a:tcPr>
                </a:tc>
                <a:tc>
                  <a:txBody>
                    <a:bodyPr/>
                    <a:lstStyle/>
                    <a:p>
                      <a:pPr algn="l" fontAlgn="b">
                        <a:buNone/>
                      </a:pPr>
                      <a:r>
                        <a:rPr lang="en-US" sz="1400" b="0" i="0" u="none" strike="noStrike" dirty="0">
                          <a:solidFill>
                            <a:srgbClr val="000000"/>
                          </a:solidFill>
                          <a:effectLst/>
                          <a:latin typeface="Calibri" panose="020F0502020204030204" pitchFamily="34" charset="0"/>
                        </a:rPr>
                        <a:t>Contribute to businesses created, expanded, and retained in key sectors and technologies through ACORN grants</a:t>
                      </a:r>
                    </a:p>
                  </a:txBody>
                  <a:tcPr marL="0" marR="0" marT="0" marB="0" anchor="b">
                    <a:lnL>
                      <a:noFill/>
                    </a:lnL>
                    <a:lnR>
                      <a:noFill/>
                    </a:lnR>
                    <a:lnT>
                      <a:noFill/>
                    </a:lnT>
                    <a:lnB>
                      <a:noFill/>
                    </a:lnB>
                    <a:noFill/>
                  </a:tcPr>
                </a:tc>
                <a:tc>
                  <a:txBody>
                    <a:bodyPr/>
                    <a:lstStyle/>
                    <a:p>
                      <a:pPr algn="l" fontAlgn="b">
                        <a:buNone/>
                      </a:pPr>
                      <a:r>
                        <a:rPr lang="en-US" sz="1400" b="0" i="0" u="none" strike="noStrike" dirty="0">
                          <a:solidFill>
                            <a:srgbClr val="000000"/>
                          </a:solidFill>
                          <a:effectLst/>
                          <a:latin typeface="Calibri" panose="020F0502020204030204" pitchFamily="34" charset="0"/>
                        </a:rPr>
                        <a:t>2-3 new companies created or expanded through initial grants</a:t>
                      </a:r>
                    </a:p>
                  </a:txBody>
                  <a:tcPr marL="0" marR="0" marT="0" marB="0" anchor="b">
                    <a:lnL>
                      <a:noFill/>
                    </a:lnL>
                    <a:lnR>
                      <a:noFill/>
                    </a:lnR>
                    <a:lnT>
                      <a:noFill/>
                    </a:lnT>
                    <a:lnB>
                      <a:noFill/>
                    </a:lnB>
                    <a:noFill/>
                  </a:tcPr>
                </a:tc>
                <a:tc>
                  <a:txBody>
                    <a:bodyPr/>
                    <a:lstStyle/>
                    <a:p>
                      <a:pPr algn="r" fontAlgn="b">
                        <a:buNone/>
                      </a:pPr>
                      <a:r>
                        <a:rPr lang="en-US" sz="1400" b="0" i="0" u="none" strike="noStrike" dirty="0">
                          <a:solidFill>
                            <a:srgbClr val="000000"/>
                          </a:solidFill>
                          <a:effectLst/>
                          <a:latin typeface="Calibri" panose="020F0502020204030204" pitchFamily="34" charset="0"/>
                        </a:rPr>
                        <a:t> from 2 to 3 </a:t>
                      </a:r>
                    </a:p>
                  </a:txBody>
                  <a:tcPr marL="0" marR="0" marT="0" marB="0" anchor="b">
                    <a:lnL>
                      <a:noFill/>
                    </a:lnL>
                    <a:lnR>
                      <a:noFill/>
                    </a:lnR>
                    <a:lnT>
                      <a:noFill/>
                    </a:lnT>
                    <a:lnB>
                      <a:noFill/>
                    </a:lnB>
                    <a:noFill/>
                  </a:tcPr>
                </a:tc>
                <a:tc>
                  <a:txBody>
                    <a:bodyPr/>
                    <a:lstStyle/>
                    <a:p>
                      <a:pPr algn="ctr" fontAlgn="b">
                        <a:buNone/>
                      </a:pPr>
                      <a:r>
                        <a:rPr lang="en-US" sz="1400" b="0" i="0" u="none" strike="noStrike" dirty="0">
                          <a:solidFill>
                            <a:srgbClr val="000000"/>
                          </a:solidFill>
                          <a:effectLst/>
                          <a:latin typeface="Calibri" panose="020F0502020204030204" pitchFamily="34" charset="0"/>
                        </a:rPr>
                        <a:t>2</a:t>
                      </a:r>
                    </a:p>
                  </a:txBody>
                  <a:tcPr marL="0" marR="0" marT="0" marB="0" anchor="b">
                    <a:lnL>
                      <a:noFill/>
                    </a:lnL>
                    <a:lnR>
                      <a:noFill/>
                    </a:lnR>
                    <a:lnT>
                      <a:noFill/>
                    </a:lnT>
                    <a:lnB>
                      <a:noFill/>
                    </a:lnB>
                    <a:noFill/>
                  </a:tcPr>
                </a:tc>
                <a:extLst>
                  <a:ext uri="{0D108BD9-81ED-4DB2-BD59-A6C34878D82A}">
                    <a16:rowId xmlns:a16="http://schemas.microsoft.com/office/drawing/2014/main" val="2791728706"/>
                  </a:ext>
                </a:extLst>
              </a:tr>
              <a:tr h="654232">
                <a:tc>
                  <a:txBody>
                    <a:bodyPr/>
                    <a:lstStyle/>
                    <a:p>
                      <a:pPr algn="ctr" fontAlgn="b">
                        <a:buNone/>
                      </a:pPr>
                      <a:r>
                        <a:rPr lang="en-US" sz="700" b="1"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2F2F2"/>
                    </a:solidFill>
                  </a:tcPr>
                </a:tc>
                <a:tc>
                  <a:txBody>
                    <a:bodyPr/>
                    <a:lstStyle/>
                    <a:p>
                      <a:pPr algn="l" fontAlgn="b">
                        <a:buNone/>
                      </a:pPr>
                      <a:r>
                        <a:rPr lang="en-US" sz="1400" b="0" i="0" u="none" strike="noStrike">
                          <a:solidFill>
                            <a:srgbClr val="000000"/>
                          </a:solidFill>
                          <a:effectLst/>
                          <a:latin typeface="Calibri" panose="020F0502020204030204" pitchFamily="34" charset="0"/>
                        </a:rPr>
                        <a:t>Contribute to equitable outcomes through early-stage grants outside of Boston and Cambridge</a:t>
                      </a:r>
                    </a:p>
                  </a:txBody>
                  <a:tcPr marL="0" marR="0" marT="0" marB="0" anchor="b">
                    <a:lnL>
                      <a:noFill/>
                    </a:lnL>
                    <a:lnR>
                      <a:noFill/>
                    </a:lnR>
                    <a:lnT>
                      <a:noFill/>
                    </a:lnT>
                    <a:lnB>
                      <a:noFill/>
                    </a:lnB>
                    <a:solidFill>
                      <a:srgbClr val="F2F2F2"/>
                    </a:solidFill>
                  </a:tcPr>
                </a:tc>
                <a:tc>
                  <a:txBody>
                    <a:bodyPr/>
                    <a:lstStyle/>
                    <a:p>
                      <a:pPr algn="l" fontAlgn="b">
                        <a:buNone/>
                      </a:pPr>
                      <a:r>
                        <a:rPr lang="en-US" sz="1400" b="0" i="0" u="none" strike="noStrike" dirty="0">
                          <a:solidFill>
                            <a:srgbClr val="000000"/>
                          </a:solidFill>
                          <a:effectLst/>
                          <a:latin typeface="Calibri" panose="020F0502020204030204" pitchFamily="34" charset="0"/>
                        </a:rPr>
                        <a:t>50% of new companies per year located outside of Boston/Cambridge, which is 1-2 businesses</a:t>
                      </a:r>
                    </a:p>
                  </a:txBody>
                  <a:tcPr marL="0" marR="0" marT="0" marB="0" anchor="b">
                    <a:lnL>
                      <a:noFill/>
                    </a:lnL>
                    <a:lnR>
                      <a:noFill/>
                    </a:lnR>
                    <a:lnT>
                      <a:noFill/>
                    </a:lnT>
                    <a:lnB>
                      <a:noFill/>
                    </a:lnB>
                    <a:solidFill>
                      <a:srgbClr val="F2F2F2"/>
                    </a:solidFill>
                  </a:tcPr>
                </a:tc>
                <a:tc>
                  <a:txBody>
                    <a:bodyPr/>
                    <a:lstStyle/>
                    <a:p>
                      <a:pPr algn="r" fontAlgn="b">
                        <a:buNone/>
                      </a:pPr>
                      <a:r>
                        <a:rPr lang="en-US" sz="1400" b="0" i="0" u="none" strike="noStrike">
                          <a:solidFill>
                            <a:srgbClr val="000000"/>
                          </a:solidFill>
                          <a:effectLst/>
                          <a:latin typeface="Calibri" panose="020F0502020204030204" pitchFamily="34" charset="0"/>
                        </a:rPr>
                        <a:t>                            2 </a:t>
                      </a:r>
                    </a:p>
                  </a:txBody>
                  <a:tcPr marL="0" marR="0" marT="0" marB="0" anchor="b">
                    <a:lnL>
                      <a:noFill/>
                    </a:lnL>
                    <a:lnR>
                      <a:noFill/>
                    </a:lnR>
                    <a:lnT>
                      <a:noFill/>
                    </a:lnT>
                    <a:lnB>
                      <a:noFill/>
                    </a:lnB>
                    <a:solidFill>
                      <a:srgbClr val="F2F2F2"/>
                    </a:solidFill>
                  </a:tcPr>
                </a:tc>
                <a:tc>
                  <a:txBody>
                    <a:bodyPr/>
                    <a:lstStyle/>
                    <a:p>
                      <a:pPr algn="ctr" fontAlgn="b">
                        <a:buNone/>
                      </a:pPr>
                      <a:r>
                        <a:rPr lang="en-US" sz="1400" b="0" i="0" u="none" strike="noStrike" dirty="0">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2664352021"/>
                  </a:ext>
                </a:extLst>
              </a:tr>
            </a:tbl>
          </a:graphicData>
        </a:graphic>
      </p:graphicFrame>
    </p:spTree>
    <p:extLst>
      <p:ext uri="{BB962C8B-B14F-4D97-AF65-F5344CB8AC3E}">
        <p14:creationId xmlns:p14="http://schemas.microsoft.com/office/powerpoint/2010/main" val="16864270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61163-81FE-E7F6-DE63-D6E170E85C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66A4B3-9BB2-E4CF-4652-C52DB5CF7422}"/>
              </a:ext>
            </a:extLst>
          </p:cNvPr>
          <p:cNvSpPr>
            <a:spLocks noGrp="1"/>
          </p:cNvSpPr>
          <p:nvPr>
            <p:ph type="title"/>
          </p:nvPr>
        </p:nvSpPr>
        <p:spPr/>
        <p:txBody>
          <a:bodyPr/>
          <a:lstStyle/>
          <a:p>
            <a:r>
              <a:rPr lang="en-US" dirty="0">
                <a:solidFill>
                  <a:schemeClr val="accent5">
                    <a:lumMod val="50000"/>
                  </a:schemeClr>
                </a:solidFill>
              </a:rPr>
              <a:t>Thrive: Global Entrepreneur in Residence Program</a:t>
            </a:r>
          </a:p>
        </p:txBody>
      </p:sp>
      <p:sp>
        <p:nvSpPr>
          <p:cNvPr id="4" name="Content Placeholder 2">
            <a:extLst>
              <a:ext uri="{FF2B5EF4-FFF2-40B4-BE49-F238E27FC236}">
                <a16:creationId xmlns:a16="http://schemas.microsoft.com/office/drawing/2014/main" id="{0C370D0A-988D-97F9-9D19-47063E329A6A}"/>
              </a:ext>
            </a:extLst>
          </p:cNvPr>
          <p:cNvSpPr>
            <a:spLocks noGrp="1"/>
          </p:cNvSpPr>
          <p:nvPr>
            <p:ph sz="quarter" idx="13"/>
          </p:nvPr>
        </p:nvSpPr>
        <p:spPr>
          <a:xfrm>
            <a:off x="462685" y="1457120"/>
            <a:ext cx="11051291" cy="1217069"/>
          </a:xfrm>
        </p:spPr>
        <p:txBody>
          <a:bodyPr vert="horz" lIns="0" tIns="0" rIns="0" bIns="0" rtlCol="0" anchor="t">
            <a:noAutofit/>
          </a:bodyPr>
          <a:lstStyle/>
          <a:p>
            <a:pPr marL="0" indent="0">
              <a:buNone/>
            </a:pPr>
            <a:r>
              <a:rPr lang="en-US" sz="1400" b="1" dirty="0">
                <a:solidFill>
                  <a:schemeClr val="accent5">
                    <a:lumMod val="50000"/>
                  </a:schemeClr>
                </a:solidFill>
                <a:ea typeface="+mn-lt"/>
                <a:cs typeface="+mn-lt"/>
              </a:rPr>
              <a:t>Program Description: </a:t>
            </a:r>
            <a:r>
              <a:rPr lang="en-US" sz="1400" dirty="0">
                <a:solidFill>
                  <a:schemeClr val="accent5">
                    <a:lumMod val="50000"/>
                  </a:schemeClr>
                </a:solidFill>
                <a:ea typeface="+mn-lt"/>
                <a:cs typeface="+mn-lt"/>
              </a:rPr>
              <a:t>Global Entrepreneur in Residence is a pilot program to amplify uncapped H1B visas for tech startup founders and critical employees. </a:t>
            </a:r>
          </a:p>
          <a:p>
            <a:pPr marL="0" indent="0">
              <a:buNone/>
            </a:pPr>
            <a:r>
              <a:rPr lang="en-US" sz="1400" b="1" dirty="0">
                <a:solidFill>
                  <a:schemeClr val="accent5">
                    <a:lumMod val="50000"/>
                  </a:schemeClr>
                </a:solidFill>
                <a:ea typeface="+mn-lt"/>
                <a:cs typeface="+mn-lt"/>
              </a:rPr>
              <a:t>Anticipated Program Budget:  </a:t>
            </a:r>
            <a:r>
              <a:rPr lang="en-US" sz="1400" dirty="0">
                <a:solidFill>
                  <a:schemeClr val="accent5">
                    <a:lumMod val="50000"/>
                  </a:schemeClr>
                </a:solidFill>
                <a:ea typeface="+mn-lt"/>
                <a:cs typeface="+mn-lt"/>
              </a:rPr>
              <a:t>$220,000</a:t>
            </a:r>
            <a:endParaRPr lang="en-US" dirty="0">
              <a:solidFill>
                <a:schemeClr val="accent5">
                  <a:lumMod val="50000"/>
                </a:schemeClr>
              </a:solidFill>
              <a:cs typeface="Calibri" panose="020F0502020204030204"/>
            </a:endParaRPr>
          </a:p>
          <a:p>
            <a:pPr marL="0" indent="0">
              <a:buNone/>
            </a:pPr>
            <a:endParaRPr lang="en-US" sz="1400" b="1" dirty="0">
              <a:solidFill>
                <a:schemeClr val="accent5">
                  <a:lumMod val="50000"/>
                </a:schemeClr>
              </a:solidFill>
              <a:ea typeface="+mn-lt"/>
              <a:cs typeface="+mn-lt"/>
            </a:endParaRPr>
          </a:p>
          <a:p>
            <a:pPr marL="0" indent="0">
              <a:buNone/>
            </a:pPr>
            <a:endParaRPr lang="en-US" sz="1400" dirty="0">
              <a:solidFill>
                <a:schemeClr val="accent5">
                  <a:lumMod val="50000"/>
                </a:schemeClr>
              </a:solidFill>
              <a:ea typeface="+mn-lt"/>
              <a:cs typeface="+mn-lt"/>
            </a:endParaRPr>
          </a:p>
          <a:p>
            <a:pPr marL="0" indent="0">
              <a:buNone/>
            </a:pPr>
            <a:endParaRPr lang="en-US" sz="1400" i="1" dirty="0">
              <a:solidFill>
                <a:schemeClr val="accent5">
                  <a:lumMod val="50000"/>
                </a:schemeClr>
              </a:solidFill>
              <a:ea typeface="+mn-lt"/>
              <a:cs typeface="+mn-lt"/>
            </a:endParaRPr>
          </a:p>
          <a:p>
            <a:pPr marL="0" indent="0">
              <a:buNone/>
            </a:pPr>
            <a:endParaRPr lang="en-US" sz="1400" i="1" dirty="0">
              <a:solidFill>
                <a:schemeClr val="accent5">
                  <a:lumMod val="50000"/>
                </a:schemeClr>
              </a:solidFill>
              <a:ea typeface="+mn-lt"/>
              <a:cs typeface="+mn-lt"/>
            </a:endParaRPr>
          </a:p>
          <a:p>
            <a:pPr marL="0" indent="0">
              <a:buNone/>
            </a:pPr>
            <a:endParaRPr lang="en-US" sz="1400" i="1" dirty="0">
              <a:solidFill>
                <a:schemeClr val="accent5">
                  <a:lumMod val="50000"/>
                </a:schemeClr>
              </a:solidFill>
              <a:ea typeface="+mn-lt"/>
              <a:cs typeface="+mn-lt"/>
            </a:endParaRPr>
          </a:p>
          <a:p>
            <a:pPr marL="0" indent="0">
              <a:buNone/>
            </a:pPr>
            <a:endParaRPr lang="en-US" sz="1400" i="1" dirty="0">
              <a:solidFill>
                <a:schemeClr val="accent5">
                  <a:lumMod val="50000"/>
                </a:schemeClr>
              </a:solidFill>
              <a:ea typeface="+mn-lt"/>
              <a:cs typeface="+mn-lt"/>
            </a:endParaRPr>
          </a:p>
          <a:p>
            <a:endParaRPr lang="en-US" sz="1400" i="1" dirty="0">
              <a:solidFill>
                <a:schemeClr val="accent5">
                  <a:lumMod val="50000"/>
                </a:schemeClr>
              </a:solidFill>
              <a:cs typeface="Calibri"/>
            </a:endParaRPr>
          </a:p>
          <a:p>
            <a:pPr>
              <a:buNone/>
            </a:pPr>
            <a:endParaRPr lang="en-US" b="1" dirty="0">
              <a:solidFill>
                <a:schemeClr val="accent5">
                  <a:lumMod val="50000"/>
                </a:schemeClr>
              </a:solidFill>
              <a:cs typeface="Calibri"/>
            </a:endParaRPr>
          </a:p>
          <a:p>
            <a:pPr marL="0" indent="0">
              <a:buNone/>
            </a:pPr>
            <a:endParaRPr lang="en-US" b="1" dirty="0">
              <a:solidFill>
                <a:schemeClr val="accent5">
                  <a:lumMod val="50000"/>
                </a:schemeClr>
              </a:solidFill>
              <a:latin typeface="+mn-lt"/>
              <a:cs typeface="Calibri"/>
            </a:endParaRPr>
          </a:p>
          <a:p>
            <a:pPr lvl="1"/>
            <a:endParaRPr lang="en-US" sz="1800" dirty="0">
              <a:solidFill>
                <a:schemeClr val="accent5">
                  <a:lumMod val="50000"/>
                </a:schemeClr>
              </a:solidFill>
              <a:latin typeface="+mn-lt"/>
            </a:endParaRPr>
          </a:p>
        </p:txBody>
      </p:sp>
      <p:graphicFrame>
        <p:nvGraphicFramePr>
          <p:cNvPr id="7" name="Table 6">
            <a:extLst>
              <a:ext uri="{FF2B5EF4-FFF2-40B4-BE49-F238E27FC236}">
                <a16:creationId xmlns:a16="http://schemas.microsoft.com/office/drawing/2014/main" id="{96CA533A-E50C-481A-E855-8C73A8C0F00F}"/>
              </a:ext>
            </a:extLst>
          </p:cNvPr>
          <p:cNvGraphicFramePr>
            <a:graphicFrameLocks noGrp="1"/>
          </p:cNvGraphicFramePr>
          <p:nvPr>
            <p:extLst>
              <p:ext uri="{D42A27DB-BD31-4B8C-83A1-F6EECF244321}">
                <p14:modId xmlns:p14="http://schemas.microsoft.com/office/powerpoint/2010/main" val="4143317934"/>
              </p:ext>
            </p:extLst>
          </p:nvPr>
        </p:nvGraphicFramePr>
        <p:xfrm>
          <a:off x="462685" y="2460829"/>
          <a:ext cx="10515599" cy="426720"/>
        </p:xfrm>
        <a:graphic>
          <a:graphicData uri="http://schemas.openxmlformats.org/drawingml/2006/table">
            <a:tbl>
              <a:tblPr/>
              <a:tblGrid>
                <a:gridCol w="4586136">
                  <a:extLst>
                    <a:ext uri="{9D8B030D-6E8A-4147-A177-3AD203B41FA5}">
                      <a16:colId xmlns:a16="http://schemas.microsoft.com/office/drawing/2014/main" val="1734523040"/>
                    </a:ext>
                  </a:extLst>
                </a:gridCol>
                <a:gridCol w="3967314">
                  <a:extLst>
                    <a:ext uri="{9D8B030D-6E8A-4147-A177-3AD203B41FA5}">
                      <a16:colId xmlns:a16="http://schemas.microsoft.com/office/drawing/2014/main" val="512378311"/>
                    </a:ext>
                  </a:extLst>
                </a:gridCol>
                <a:gridCol w="1337545">
                  <a:extLst>
                    <a:ext uri="{9D8B030D-6E8A-4147-A177-3AD203B41FA5}">
                      <a16:colId xmlns:a16="http://schemas.microsoft.com/office/drawing/2014/main" val="1783812436"/>
                    </a:ext>
                  </a:extLst>
                </a:gridCol>
                <a:gridCol w="624604">
                  <a:extLst>
                    <a:ext uri="{9D8B030D-6E8A-4147-A177-3AD203B41FA5}">
                      <a16:colId xmlns:a16="http://schemas.microsoft.com/office/drawing/2014/main" val="1909763641"/>
                    </a:ext>
                  </a:extLst>
                </a:gridCol>
              </a:tblGrid>
              <a:tr h="123210">
                <a:tc>
                  <a:txBody>
                    <a:bodyPr/>
                    <a:lstStyle/>
                    <a:p>
                      <a:pPr algn="l" fontAlgn="b">
                        <a:buNone/>
                      </a:pPr>
                      <a:r>
                        <a:rPr lang="en-US" sz="1400" b="1" i="0" u="sng" strike="noStrike" dirty="0">
                          <a:solidFill>
                            <a:srgbClr val="000000"/>
                          </a:solidFill>
                          <a:effectLst/>
                          <a:latin typeface="Calibri" panose="020F0502020204030204" pitchFamily="34" charset="0"/>
                        </a:rPr>
                        <a:t>Key Performance Metric</a:t>
                      </a:r>
                    </a:p>
                  </a:txBody>
                  <a:tcPr marL="0" marR="0" marT="0" marB="0" anchor="b">
                    <a:lnL>
                      <a:noFill/>
                    </a:lnL>
                    <a:lnR>
                      <a:noFill/>
                    </a:lnR>
                    <a:lnT>
                      <a:noFill/>
                    </a:lnT>
                    <a:lnB>
                      <a:noFill/>
                    </a:lnB>
                    <a:noFill/>
                  </a:tcPr>
                </a:tc>
                <a:tc>
                  <a:txBody>
                    <a:bodyPr/>
                    <a:lstStyle/>
                    <a:p>
                      <a:pPr algn="l" fontAlgn="b">
                        <a:buNone/>
                      </a:pPr>
                      <a:r>
                        <a:rPr lang="en-US" sz="1400" b="1" i="0" u="sng" strike="noStrike">
                          <a:solidFill>
                            <a:srgbClr val="000000"/>
                          </a:solidFill>
                          <a:effectLst/>
                          <a:latin typeface="Calibri" panose="020F0502020204030204" pitchFamily="34" charset="0"/>
                        </a:rPr>
                        <a:t>Key Performance Description</a:t>
                      </a:r>
                    </a:p>
                  </a:txBody>
                  <a:tcPr marL="0" marR="0" marT="0" marB="0" anchor="b">
                    <a:lnL>
                      <a:noFill/>
                    </a:lnL>
                    <a:lnR>
                      <a:noFill/>
                    </a:lnR>
                    <a:lnT>
                      <a:noFill/>
                    </a:lnT>
                    <a:lnB>
                      <a:noFill/>
                    </a:lnB>
                    <a:noFill/>
                  </a:tcPr>
                </a:tc>
                <a:tc>
                  <a:txBody>
                    <a:bodyPr/>
                    <a:lstStyle/>
                    <a:p>
                      <a:pPr algn="ctr" fontAlgn="b">
                        <a:buNone/>
                      </a:pPr>
                      <a:r>
                        <a:rPr lang="en-US" sz="1400" b="1" i="0" u="sng" strike="noStrike" dirty="0">
                          <a:solidFill>
                            <a:srgbClr val="000000"/>
                          </a:solidFill>
                          <a:effectLst/>
                          <a:latin typeface="Calibri" panose="020F0502020204030204" pitchFamily="34" charset="0"/>
                        </a:rPr>
                        <a:t>Target</a:t>
                      </a:r>
                    </a:p>
                  </a:txBody>
                  <a:tcPr marL="0" marR="0" marT="0" marB="0" anchor="b">
                    <a:lnL>
                      <a:noFill/>
                    </a:lnL>
                    <a:lnR>
                      <a:noFill/>
                    </a:lnR>
                    <a:lnT>
                      <a:noFill/>
                    </a:lnT>
                    <a:lnB>
                      <a:noFill/>
                    </a:lnB>
                    <a:noFill/>
                  </a:tcPr>
                </a:tc>
                <a:tc>
                  <a:txBody>
                    <a:bodyPr/>
                    <a:lstStyle/>
                    <a:p>
                      <a:pPr algn="ctr" fontAlgn="b">
                        <a:buNone/>
                      </a:pPr>
                      <a:r>
                        <a:rPr lang="en-US" sz="1400" b="1" i="0" u="sng" strike="noStrike">
                          <a:solidFill>
                            <a:srgbClr val="000000"/>
                          </a:solidFill>
                          <a:effectLst/>
                          <a:latin typeface="Calibri" panose="020F0502020204030204" pitchFamily="34" charset="0"/>
                        </a:rPr>
                        <a:t>Actual</a:t>
                      </a:r>
                    </a:p>
                  </a:txBody>
                  <a:tcPr marL="0" marR="0" marT="0" marB="0" anchor="b">
                    <a:lnL>
                      <a:noFill/>
                    </a:lnL>
                    <a:lnR>
                      <a:noFill/>
                    </a:lnR>
                    <a:lnT>
                      <a:noFill/>
                    </a:lnT>
                    <a:lnB>
                      <a:noFill/>
                    </a:lnB>
                    <a:noFill/>
                  </a:tcPr>
                </a:tc>
                <a:extLst>
                  <a:ext uri="{0D108BD9-81ED-4DB2-BD59-A6C34878D82A}">
                    <a16:rowId xmlns:a16="http://schemas.microsoft.com/office/drawing/2014/main" val="98540818"/>
                  </a:ext>
                </a:extLst>
              </a:tr>
              <a:tr h="134761">
                <a:tc>
                  <a:txBody>
                    <a:bodyPr/>
                    <a:lstStyle/>
                    <a:p>
                      <a:pPr algn="l" fontAlgn="b">
                        <a:buNone/>
                      </a:pPr>
                      <a:endParaRPr lang="en-US"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r>
                        <a:rPr lang="en-US" sz="1400" b="0" i="0" u="none" strike="noStrike" dirty="0">
                          <a:solidFill>
                            <a:srgbClr val="000000"/>
                          </a:solidFill>
                          <a:effectLst/>
                          <a:latin typeface="Calibri" panose="020F0502020204030204" pitchFamily="34" charset="0"/>
                        </a:rPr>
                        <a:t>5-15 GEiRs supported</a:t>
                      </a:r>
                    </a:p>
                  </a:txBody>
                  <a:tcPr marL="0" marR="0" marT="0" marB="0" anchor="b">
                    <a:lnL>
                      <a:noFill/>
                    </a:lnL>
                    <a:lnR>
                      <a:noFill/>
                    </a:lnR>
                    <a:lnT>
                      <a:noFill/>
                    </a:lnT>
                    <a:lnB>
                      <a:noFill/>
                    </a:lnB>
                    <a:noFill/>
                  </a:tcPr>
                </a:tc>
                <a:tc>
                  <a:txBody>
                    <a:bodyPr/>
                    <a:lstStyle/>
                    <a:p>
                      <a:pPr algn="r" fontAlgn="b">
                        <a:buNone/>
                      </a:pPr>
                      <a:r>
                        <a:rPr lang="en-US" sz="1400" b="0" i="0" u="none" strike="noStrike" dirty="0">
                          <a:solidFill>
                            <a:srgbClr val="000000"/>
                          </a:solidFill>
                          <a:effectLst/>
                          <a:latin typeface="Calibri" panose="020F0502020204030204" pitchFamily="34" charset="0"/>
                        </a:rPr>
                        <a:t> from 5-15 </a:t>
                      </a:r>
                    </a:p>
                  </a:txBody>
                  <a:tcPr marL="0" marR="0" marT="0" marB="0" anchor="b">
                    <a:lnL>
                      <a:noFill/>
                    </a:lnL>
                    <a:lnR>
                      <a:noFill/>
                    </a:lnR>
                    <a:lnT>
                      <a:noFill/>
                    </a:lnT>
                    <a:lnB>
                      <a:noFill/>
                    </a:lnB>
                    <a:noFill/>
                  </a:tcPr>
                </a:tc>
                <a:tc>
                  <a:txBody>
                    <a:bodyPr/>
                    <a:lstStyle/>
                    <a:p>
                      <a:pPr algn="ctr" fontAlgn="b">
                        <a:buNone/>
                      </a:pPr>
                      <a:r>
                        <a:rPr lang="en-US" sz="1400" b="0" i="0" u="none" strike="noStrike" dirty="0">
                          <a:solidFill>
                            <a:srgbClr val="000000"/>
                          </a:solidFill>
                          <a:effectLst/>
                          <a:latin typeface="Calibri" panose="020F0502020204030204" pitchFamily="34" charset="0"/>
                        </a:rPr>
                        <a:t>6</a:t>
                      </a:r>
                    </a:p>
                  </a:txBody>
                  <a:tcPr marL="0" marR="0" marT="0" marB="0" anchor="b">
                    <a:lnL>
                      <a:noFill/>
                    </a:lnL>
                    <a:lnR>
                      <a:noFill/>
                    </a:lnR>
                    <a:lnT>
                      <a:noFill/>
                    </a:lnT>
                    <a:lnB>
                      <a:noFill/>
                    </a:lnB>
                    <a:noFill/>
                  </a:tcPr>
                </a:tc>
                <a:extLst>
                  <a:ext uri="{0D108BD9-81ED-4DB2-BD59-A6C34878D82A}">
                    <a16:rowId xmlns:a16="http://schemas.microsoft.com/office/drawing/2014/main" val="2307054445"/>
                  </a:ext>
                </a:extLst>
              </a:tr>
            </a:tbl>
          </a:graphicData>
        </a:graphic>
      </p:graphicFrame>
    </p:spTree>
    <p:extLst>
      <p:ext uri="{BB962C8B-B14F-4D97-AF65-F5344CB8AC3E}">
        <p14:creationId xmlns:p14="http://schemas.microsoft.com/office/powerpoint/2010/main" val="3467109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2B28-D38B-DB7D-4660-8CBB41D70F03}"/>
              </a:ext>
            </a:extLst>
          </p:cNvPr>
          <p:cNvSpPr>
            <a:spLocks noGrp="1"/>
          </p:cNvSpPr>
          <p:nvPr>
            <p:ph type="title"/>
          </p:nvPr>
        </p:nvSpPr>
        <p:spPr/>
        <p:txBody>
          <a:bodyPr/>
          <a:lstStyle/>
          <a:p>
            <a:r>
              <a:rPr lang="en-US" dirty="0">
                <a:solidFill>
                  <a:schemeClr val="accent5">
                    <a:lumMod val="50000"/>
                  </a:schemeClr>
                </a:solidFill>
              </a:rPr>
              <a:t>State Small Business Credit Initiative (SSBCI)</a:t>
            </a:r>
          </a:p>
        </p:txBody>
      </p:sp>
      <p:sp>
        <p:nvSpPr>
          <p:cNvPr id="4" name="Content Placeholder 2">
            <a:extLst>
              <a:ext uri="{FF2B5EF4-FFF2-40B4-BE49-F238E27FC236}">
                <a16:creationId xmlns:a16="http://schemas.microsoft.com/office/drawing/2014/main" id="{572B97BF-51AB-DB67-4965-5B1454E7FA78}"/>
              </a:ext>
            </a:extLst>
          </p:cNvPr>
          <p:cNvSpPr>
            <a:spLocks noGrp="1"/>
          </p:cNvSpPr>
          <p:nvPr>
            <p:ph sz="quarter" idx="13"/>
          </p:nvPr>
        </p:nvSpPr>
        <p:spPr>
          <a:xfrm>
            <a:off x="462685" y="1457120"/>
            <a:ext cx="11051291" cy="5125577"/>
          </a:xfrm>
        </p:spPr>
        <p:txBody>
          <a:bodyPr vert="horz" lIns="0" tIns="0" rIns="0" bIns="0" rtlCol="0" anchor="t">
            <a:noAutofit/>
          </a:bodyPr>
          <a:lstStyle/>
          <a:p>
            <a:pPr marL="0" indent="0">
              <a:buNone/>
            </a:pPr>
            <a:r>
              <a:rPr lang="en-US" sz="1400" b="1" dirty="0">
                <a:solidFill>
                  <a:schemeClr val="accent5">
                    <a:lumMod val="50000"/>
                  </a:schemeClr>
                </a:solidFill>
                <a:ea typeface="+mn-lt"/>
                <a:cs typeface="+mn-lt"/>
              </a:rPr>
              <a:t>Program Description: </a:t>
            </a:r>
            <a:r>
              <a:rPr lang="en-US" sz="1400" dirty="0">
                <a:solidFill>
                  <a:schemeClr val="accent5">
                    <a:lumMod val="50000"/>
                  </a:schemeClr>
                </a:solidFill>
                <a:ea typeface="+mn-lt"/>
                <a:cs typeface="+mn-lt"/>
              </a:rPr>
              <a:t>Seed stage investment in deep tech startups with an emphasis on diverse founders and diverse geographies across the Commonwealth</a:t>
            </a:r>
          </a:p>
          <a:p>
            <a:pPr marL="0" indent="0">
              <a:buNone/>
            </a:pPr>
            <a:r>
              <a:rPr lang="en-US" sz="1400" b="1" dirty="0">
                <a:solidFill>
                  <a:schemeClr val="accent5">
                    <a:lumMod val="50000"/>
                  </a:schemeClr>
                </a:solidFill>
                <a:ea typeface="+mn-lt"/>
                <a:cs typeface="+mn-lt"/>
              </a:rPr>
              <a:t>Anticipated Program Budget:  </a:t>
            </a:r>
            <a:r>
              <a:rPr lang="en-US" sz="1400" dirty="0">
                <a:solidFill>
                  <a:schemeClr val="accent5">
                    <a:lumMod val="50000"/>
                  </a:schemeClr>
                </a:solidFill>
                <a:ea typeface="+mn-lt"/>
                <a:cs typeface="+mn-lt"/>
              </a:rPr>
              <a:t>We anticipate approximately $4-8 million in follow-on investments and $3-5 million in new investments in FY’25.</a:t>
            </a:r>
            <a:endParaRPr lang="en-US" dirty="0">
              <a:solidFill>
                <a:schemeClr val="accent5">
                  <a:lumMod val="50000"/>
                </a:schemeClr>
              </a:solidFill>
              <a:cs typeface="Calibri" panose="020F0502020204030204"/>
            </a:endParaRPr>
          </a:p>
          <a:p>
            <a:pPr marL="0" indent="0">
              <a:buNone/>
            </a:pPr>
            <a:endParaRPr lang="en-US" sz="1400" b="1" dirty="0">
              <a:solidFill>
                <a:schemeClr val="accent5">
                  <a:lumMod val="50000"/>
                </a:schemeClr>
              </a:solidFill>
              <a:ea typeface="+mn-lt"/>
              <a:cs typeface="+mn-lt"/>
            </a:endParaRPr>
          </a:p>
          <a:p>
            <a:pPr marL="0" indent="0">
              <a:buNone/>
            </a:pPr>
            <a:r>
              <a:rPr lang="en-US" sz="1400" b="1" dirty="0">
                <a:solidFill>
                  <a:schemeClr val="accent5">
                    <a:lumMod val="50000"/>
                  </a:schemeClr>
                </a:solidFill>
                <a:ea typeface="+mn-lt"/>
                <a:cs typeface="+mn-lt"/>
              </a:rPr>
              <a:t>Fiscal Year Goal 1:  </a:t>
            </a:r>
            <a:r>
              <a:rPr lang="en-US" sz="1400" dirty="0">
                <a:solidFill>
                  <a:schemeClr val="accent5">
                    <a:lumMod val="50000"/>
                  </a:schemeClr>
                </a:solidFill>
                <a:ea typeface="+mn-lt"/>
                <a:cs typeface="+mn-lt"/>
              </a:rPr>
              <a:t>Contribute to new businesses created, expanded, and retained through seed stage and growth investment</a:t>
            </a:r>
          </a:p>
          <a:p>
            <a:pPr marL="0" indent="0">
              <a:buNone/>
            </a:pPr>
            <a:r>
              <a:rPr lang="en-US" sz="1400" b="1" dirty="0">
                <a:solidFill>
                  <a:schemeClr val="accent5">
                    <a:lumMod val="50000"/>
                  </a:schemeClr>
                </a:solidFill>
                <a:ea typeface="+mn-lt"/>
                <a:cs typeface="+mn-lt"/>
              </a:rPr>
              <a:t>Fiscal Year Target 1:</a:t>
            </a:r>
            <a:r>
              <a:rPr lang="en-US" sz="1400" dirty="0">
                <a:solidFill>
                  <a:schemeClr val="accent5">
                    <a:lumMod val="50000"/>
                  </a:schemeClr>
                </a:solidFill>
                <a:ea typeface="+mn-lt"/>
                <a:cs typeface="+mn-lt"/>
              </a:rPr>
              <a:t> 4-8 new businesses created and 8-12 companies retained through seed and growth investment.</a:t>
            </a:r>
          </a:p>
          <a:p>
            <a:pPr marL="0" indent="0">
              <a:buNone/>
            </a:pPr>
            <a:r>
              <a:rPr lang="en-US" sz="1400" b="1" dirty="0">
                <a:solidFill>
                  <a:schemeClr val="accent5">
                    <a:lumMod val="50000"/>
                  </a:schemeClr>
                </a:solidFill>
                <a:ea typeface="+mn-lt"/>
                <a:cs typeface="+mn-lt"/>
              </a:rPr>
              <a:t>Results: </a:t>
            </a:r>
            <a:r>
              <a:rPr lang="en-US" sz="1400" dirty="0">
                <a:solidFill>
                  <a:schemeClr val="accent5">
                    <a:lumMod val="50000"/>
                  </a:schemeClr>
                </a:solidFill>
                <a:ea typeface="+mn-lt"/>
                <a:cs typeface="+mn-lt"/>
              </a:rPr>
              <a:t>1 new business was created and 11 companies were retained through seed and growth investment.</a:t>
            </a:r>
          </a:p>
          <a:p>
            <a:pPr marL="0" indent="0">
              <a:buNone/>
            </a:pPr>
            <a:endParaRPr lang="en-US" sz="1400" b="1" dirty="0">
              <a:solidFill>
                <a:schemeClr val="accent5">
                  <a:lumMod val="50000"/>
                </a:schemeClr>
              </a:solidFill>
              <a:ea typeface="+mn-lt"/>
              <a:cs typeface="+mn-lt"/>
            </a:endParaRPr>
          </a:p>
          <a:p>
            <a:pPr marL="0" indent="0">
              <a:buNone/>
            </a:pPr>
            <a:r>
              <a:rPr lang="en-US" sz="1400" b="1" dirty="0">
                <a:solidFill>
                  <a:schemeClr val="accent5">
                    <a:lumMod val="50000"/>
                  </a:schemeClr>
                </a:solidFill>
                <a:ea typeface="+mn-lt"/>
                <a:cs typeface="+mn-lt"/>
              </a:rPr>
              <a:t>Fiscal Year Goal 2: </a:t>
            </a:r>
            <a:r>
              <a:rPr lang="en-US" sz="1400" dirty="0">
                <a:solidFill>
                  <a:schemeClr val="accent5">
                    <a:lumMod val="50000"/>
                  </a:schemeClr>
                </a:solidFill>
                <a:ea typeface="+mn-lt"/>
                <a:cs typeface="+mn-lt"/>
              </a:rPr>
              <a:t>Contribute to equitable outcomes through early stage investment in businesses led by diverse founding teams.  </a:t>
            </a:r>
          </a:p>
          <a:p>
            <a:pPr marL="0" indent="0">
              <a:buNone/>
            </a:pPr>
            <a:r>
              <a:rPr lang="en-US" sz="1400" b="1" dirty="0">
                <a:solidFill>
                  <a:schemeClr val="accent5">
                    <a:lumMod val="50000"/>
                  </a:schemeClr>
                </a:solidFill>
                <a:ea typeface="+mn-lt"/>
                <a:cs typeface="+mn-lt"/>
              </a:rPr>
              <a:t>Fiscal Year Target 2: </a:t>
            </a:r>
            <a:r>
              <a:rPr lang="en-US" sz="1400" dirty="0">
                <a:solidFill>
                  <a:schemeClr val="accent5">
                    <a:lumMod val="50000"/>
                  </a:schemeClr>
                </a:solidFill>
                <a:ea typeface="+mn-lt"/>
                <a:cs typeface="+mn-lt"/>
              </a:rPr>
              <a:t>50% of new companies per year led by diverse founding teams, which is 2-4 new businesses.</a:t>
            </a:r>
            <a:endParaRPr lang="en-US" sz="1400" dirty="0">
              <a:solidFill>
                <a:srgbClr val="FF0000"/>
              </a:solidFill>
              <a:ea typeface="+mn-lt"/>
              <a:cs typeface="+mn-lt"/>
            </a:endParaRPr>
          </a:p>
          <a:p>
            <a:pPr marL="0" indent="0">
              <a:buNone/>
            </a:pPr>
            <a:r>
              <a:rPr lang="en-US" sz="1400" b="1" dirty="0">
                <a:solidFill>
                  <a:schemeClr val="accent5">
                    <a:lumMod val="50000"/>
                  </a:schemeClr>
                </a:solidFill>
                <a:ea typeface="+mn-lt"/>
                <a:cs typeface="+mn-lt"/>
              </a:rPr>
              <a:t>Results: </a:t>
            </a:r>
            <a:r>
              <a:rPr lang="en-US" sz="1400" dirty="0">
                <a:solidFill>
                  <a:schemeClr val="accent5">
                    <a:lumMod val="50000"/>
                  </a:schemeClr>
                </a:solidFill>
                <a:ea typeface="+mn-lt"/>
                <a:cs typeface="+mn-lt"/>
              </a:rPr>
              <a:t>The 1 new investment is led by a diverse founding team (100%). </a:t>
            </a:r>
            <a:endParaRPr lang="en-US" sz="1400" b="1" dirty="0">
              <a:solidFill>
                <a:schemeClr val="accent5">
                  <a:lumMod val="50000"/>
                </a:schemeClr>
              </a:solidFill>
              <a:latin typeface="+mn-lt"/>
              <a:cs typeface="Calibri"/>
            </a:endParaRPr>
          </a:p>
          <a:p>
            <a:pPr marL="0" indent="0">
              <a:buNone/>
            </a:pPr>
            <a:endParaRPr lang="en-US" sz="1400" i="1" dirty="0">
              <a:solidFill>
                <a:schemeClr val="accent5">
                  <a:lumMod val="50000"/>
                </a:schemeClr>
              </a:solidFill>
              <a:ea typeface="+mn-lt"/>
              <a:cs typeface="+mn-lt"/>
            </a:endParaRPr>
          </a:p>
          <a:p>
            <a:pPr marL="0" indent="0">
              <a:buNone/>
            </a:pPr>
            <a:endParaRPr lang="en-US" sz="1400" i="1" dirty="0">
              <a:solidFill>
                <a:schemeClr val="accent5">
                  <a:lumMod val="50000"/>
                </a:schemeClr>
              </a:solidFill>
              <a:ea typeface="+mn-lt"/>
              <a:cs typeface="+mn-lt"/>
            </a:endParaRPr>
          </a:p>
          <a:p>
            <a:pPr marL="0" indent="0">
              <a:buNone/>
            </a:pPr>
            <a:endParaRPr lang="en-US" sz="1400" i="1" dirty="0">
              <a:solidFill>
                <a:schemeClr val="accent5">
                  <a:lumMod val="50000"/>
                </a:schemeClr>
              </a:solidFill>
              <a:ea typeface="+mn-lt"/>
              <a:cs typeface="+mn-lt"/>
            </a:endParaRPr>
          </a:p>
          <a:p>
            <a:pPr marL="0" indent="0">
              <a:buNone/>
            </a:pPr>
            <a:endParaRPr lang="en-US" sz="1400" i="1" dirty="0">
              <a:solidFill>
                <a:schemeClr val="accent5">
                  <a:lumMod val="50000"/>
                </a:schemeClr>
              </a:solidFill>
              <a:ea typeface="+mn-lt"/>
              <a:cs typeface="+mn-lt"/>
            </a:endParaRPr>
          </a:p>
          <a:p>
            <a:endParaRPr lang="en-US" sz="1400" i="1" dirty="0">
              <a:solidFill>
                <a:schemeClr val="accent5">
                  <a:lumMod val="50000"/>
                </a:schemeClr>
              </a:solidFill>
              <a:cs typeface="Calibri"/>
            </a:endParaRPr>
          </a:p>
          <a:p>
            <a:pPr>
              <a:buNone/>
            </a:pPr>
            <a:endParaRPr lang="en-US" b="1" dirty="0">
              <a:solidFill>
                <a:schemeClr val="accent5">
                  <a:lumMod val="50000"/>
                </a:schemeClr>
              </a:solidFill>
              <a:cs typeface="Calibri"/>
            </a:endParaRPr>
          </a:p>
          <a:p>
            <a:pPr marL="0" indent="0">
              <a:buNone/>
            </a:pPr>
            <a:endParaRPr lang="en-US" b="1" dirty="0">
              <a:solidFill>
                <a:schemeClr val="accent5">
                  <a:lumMod val="50000"/>
                </a:schemeClr>
              </a:solidFill>
              <a:latin typeface="+mn-lt"/>
              <a:cs typeface="Calibri"/>
            </a:endParaRPr>
          </a:p>
          <a:p>
            <a:pPr lvl="1"/>
            <a:endParaRPr lang="en-US" sz="1800" dirty="0">
              <a:solidFill>
                <a:schemeClr val="accent5">
                  <a:lumMod val="50000"/>
                </a:schemeClr>
              </a:solidFill>
              <a:latin typeface="+mn-lt"/>
            </a:endParaRPr>
          </a:p>
        </p:txBody>
      </p:sp>
    </p:spTree>
    <p:extLst>
      <p:ext uri="{BB962C8B-B14F-4D97-AF65-F5344CB8AC3E}">
        <p14:creationId xmlns:p14="http://schemas.microsoft.com/office/powerpoint/2010/main" val="3481983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2B28-D38B-DB7D-4660-8CBB41D70F03}"/>
              </a:ext>
            </a:extLst>
          </p:cNvPr>
          <p:cNvSpPr>
            <a:spLocks noGrp="1"/>
          </p:cNvSpPr>
          <p:nvPr>
            <p:ph type="title"/>
          </p:nvPr>
        </p:nvSpPr>
        <p:spPr/>
        <p:txBody>
          <a:bodyPr/>
          <a:lstStyle/>
          <a:p>
            <a:r>
              <a:rPr lang="en-US" dirty="0">
                <a:solidFill>
                  <a:schemeClr val="accent5">
                    <a:lumMod val="50000"/>
                  </a:schemeClr>
                </a:solidFill>
              </a:rPr>
              <a:t>Venture Investment</a:t>
            </a:r>
          </a:p>
        </p:txBody>
      </p:sp>
      <p:sp>
        <p:nvSpPr>
          <p:cNvPr id="4" name="Content Placeholder 2">
            <a:extLst>
              <a:ext uri="{FF2B5EF4-FFF2-40B4-BE49-F238E27FC236}">
                <a16:creationId xmlns:a16="http://schemas.microsoft.com/office/drawing/2014/main" id="{572B97BF-51AB-DB67-4965-5B1454E7FA78}"/>
              </a:ext>
            </a:extLst>
          </p:cNvPr>
          <p:cNvSpPr>
            <a:spLocks noGrp="1"/>
          </p:cNvSpPr>
          <p:nvPr>
            <p:ph sz="quarter" idx="13"/>
          </p:nvPr>
        </p:nvSpPr>
        <p:spPr>
          <a:xfrm>
            <a:off x="462685" y="1457120"/>
            <a:ext cx="11051291" cy="5125577"/>
          </a:xfrm>
        </p:spPr>
        <p:txBody>
          <a:bodyPr vert="horz" lIns="0" tIns="0" rIns="0" bIns="0" rtlCol="0" anchor="t">
            <a:noAutofit/>
          </a:bodyPr>
          <a:lstStyle/>
          <a:p>
            <a:pPr marL="0" indent="0">
              <a:buNone/>
            </a:pPr>
            <a:r>
              <a:rPr lang="en-US" sz="1400" b="1" dirty="0">
                <a:solidFill>
                  <a:schemeClr val="accent5">
                    <a:lumMod val="50000"/>
                  </a:schemeClr>
                </a:solidFill>
                <a:ea typeface="+mn-lt"/>
                <a:cs typeface="+mn-lt"/>
              </a:rPr>
              <a:t>Program Description: </a:t>
            </a:r>
            <a:r>
              <a:rPr lang="en-US" sz="1400" dirty="0">
                <a:solidFill>
                  <a:schemeClr val="accent5">
                    <a:lumMod val="50000"/>
                  </a:schemeClr>
                </a:solidFill>
                <a:ea typeface="+mn-lt"/>
                <a:cs typeface="+mn-lt"/>
              </a:rPr>
              <a:t>Seed and follow-on equity investment from the Traditional Fund and Commonwealth Fund IV</a:t>
            </a:r>
          </a:p>
          <a:p>
            <a:pPr marL="0" indent="0">
              <a:buNone/>
            </a:pPr>
            <a:r>
              <a:rPr lang="en-US" sz="1400" b="1" dirty="0">
                <a:solidFill>
                  <a:schemeClr val="accent5">
                    <a:lumMod val="50000"/>
                  </a:schemeClr>
                </a:solidFill>
                <a:ea typeface="+mn-lt"/>
                <a:cs typeface="+mn-lt"/>
              </a:rPr>
              <a:t>Anticipated Program Budget:  </a:t>
            </a:r>
            <a:r>
              <a:rPr lang="en-US" sz="1400" dirty="0">
                <a:solidFill>
                  <a:schemeClr val="accent5">
                    <a:lumMod val="50000"/>
                  </a:schemeClr>
                </a:solidFill>
                <a:ea typeface="+mn-lt"/>
                <a:cs typeface="+mn-lt"/>
              </a:rPr>
              <a:t>We don’t anticipate any investments from the Traditional Fund, as it is being held in reserve for when SSBCI is exhausted.  We expect circa $500K in investments from Commonwealth Fund IV</a:t>
            </a:r>
            <a:endParaRPr lang="en-US" dirty="0">
              <a:solidFill>
                <a:schemeClr val="accent5">
                  <a:lumMod val="50000"/>
                </a:schemeClr>
              </a:solidFill>
              <a:cs typeface="Calibri" panose="020F0502020204030204"/>
            </a:endParaRPr>
          </a:p>
          <a:p>
            <a:pPr marL="0" indent="0">
              <a:buNone/>
            </a:pPr>
            <a:endParaRPr lang="en-US" sz="1400" b="1" dirty="0">
              <a:solidFill>
                <a:schemeClr val="accent5">
                  <a:lumMod val="50000"/>
                </a:schemeClr>
              </a:solidFill>
              <a:ea typeface="+mn-lt"/>
              <a:cs typeface="+mn-lt"/>
            </a:endParaRPr>
          </a:p>
          <a:p>
            <a:pPr marL="0" indent="0">
              <a:buNone/>
            </a:pPr>
            <a:r>
              <a:rPr lang="en-US" sz="1400" b="1" dirty="0">
                <a:solidFill>
                  <a:schemeClr val="accent5">
                    <a:lumMod val="50000"/>
                  </a:schemeClr>
                </a:solidFill>
                <a:ea typeface="+mn-lt"/>
                <a:cs typeface="+mn-lt"/>
              </a:rPr>
              <a:t>Fiscal Year Goal 1:  </a:t>
            </a:r>
            <a:r>
              <a:rPr lang="en-US" sz="1400" dirty="0">
                <a:solidFill>
                  <a:schemeClr val="accent5">
                    <a:lumMod val="50000"/>
                  </a:schemeClr>
                </a:solidFill>
                <a:ea typeface="+mn-lt"/>
                <a:cs typeface="+mn-lt"/>
              </a:rPr>
              <a:t>Contribute to new businesses created, expanded, and retained through seed stage and growth investment</a:t>
            </a:r>
          </a:p>
          <a:p>
            <a:pPr marL="0" indent="0">
              <a:buNone/>
            </a:pPr>
            <a:r>
              <a:rPr lang="en-US" sz="1400" b="1" dirty="0">
                <a:solidFill>
                  <a:schemeClr val="accent5">
                    <a:lumMod val="50000"/>
                  </a:schemeClr>
                </a:solidFill>
                <a:ea typeface="+mn-lt"/>
                <a:cs typeface="+mn-lt"/>
              </a:rPr>
              <a:t>Fiscal Year Target 1:</a:t>
            </a:r>
            <a:r>
              <a:rPr lang="en-US" sz="1400" dirty="0">
                <a:solidFill>
                  <a:schemeClr val="accent5">
                    <a:lumMod val="50000"/>
                  </a:schemeClr>
                </a:solidFill>
                <a:ea typeface="+mn-lt"/>
                <a:cs typeface="+mn-lt"/>
              </a:rPr>
              <a:t> 4 new businesses created and 4-6 companies retained through seed and growth investment.</a:t>
            </a:r>
          </a:p>
          <a:p>
            <a:pPr marL="0" indent="0">
              <a:buNone/>
            </a:pPr>
            <a:r>
              <a:rPr lang="en-US" sz="1400" b="1" dirty="0">
                <a:solidFill>
                  <a:schemeClr val="accent5">
                    <a:lumMod val="50000"/>
                  </a:schemeClr>
                </a:solidFill>
                <a:ea typeface="+mn-lt"/>
                <a:cs typeface="+mn-lt"/>
              </a:rPr>
              <a:t>Results: </a:t>
            </a:r>
            <a:r>
              <a:rPr lang="en-US" sz="1400" dirty="0">
                <a:solidFill>
                  <a:schemeClr val="accent5">
                    <a:lumMod val="50000"/>
                  </a:schemeClr>
                </a:solidFill>
                <a:ea typeface="+mn-lt"/>
                <a:cs typeface="+mn-lt"/>
              </a:rPr>
              <a:t>4 new businesses were created and 8 companies were retained through seed and growth investment.</a:t>
            </a:r>
          </a:p>
          <a:p>
            <a:pPr marL="0" indent="0">
              <a:buNone/>
            </a:pPr>
            <a:endParaRPr lang="en-US" sz="1400" b="1" dirty="0">
              <a:solidFill>
                <a:schemeClr val="accent5">
                  <a:lumMod val="50000"/>
                </a:schemeClr>
              </a:solidFill>
              <a:ea typeface="+mn-lt"/>
              <a:cs typeface="+mn-lt"/>
            </a:endParaRPr>
          </a:p>
          <a:p>
            <a:pPr marL="0" indent="0">
              <a:buNone/>
            </a:pPr>
            <a:r>
              <a:rPr lang="en-US" sz="1400" b="1" dirty="0">
                <a:solidFill>
                  <a:schemeClr val="accent5">
                    <a:lumMod val="50000"/>
                  </a:schemeClr>
                </a:solidFill>
                <a:ea typeface="+mn-lt"/>
                <a:cs typeface="+mn-lt"/>
              </a:rPr>
              <a:t>Fiscal Year Goal 2: </a:t>
            </a:r>
            <a:r>
              <a:rPr lang="en-US" sz="1400" dirty="0">
                <a:solidFill>
                  <a:schemeClr val="accent5">
                    <a:lumMod val="50000"/>
                  </a:schemeClr>
                </a:solidFill>
                <a:ea typeface="+mn-lt"/>
                <a:cs typeface="+mn-lt"/>
              </a:rPr>
              <a:t>Contribute to equitable outcomes through early-stage investment in businesses led by diverse founding teams.  </a:t>
            </a:r>
          </a:p>
          <a:p>
            <a:pPr marL="0" indent="0">
              <a:buNone/>
            </a:pPr>
            <a:r>
              <a:rPr lang="en-US" sz="1400" b="1" dirty="0">
                <a:solidFill>
                  <a:schemeClr val="accent5">
                    <a:lumMod val="50000"/>
                  </a:schemeClr>
                </a:solidFill>
                <a:ea typeface="+mn-lt"/>
                <a:cs typeface="+mn-lt"/>
              </a:rPr>
              <a:t>Fiscal Year Target 2: 50</a:t>
            </a:r>
            <a:r>
              <a:rPr lang="en-US" sz="1400" dirty="0">
                <a:solidFill>
                  <a:schemeClr val="accent5">
                    <a:lumMod val="50000"/>
                  </a:schemeClr>
                </a:solidFill>
                <a:ea typeface="+mn-lt"/>
                <a:cs typeface="+mn-lt"/>
              </a:rPr>
              <a:t>% of new companies per year led by diverse founding teams, which is 2 new businesses.</a:t>
            </a:r>
          </a:p>
          <a:p>
            <a:pPr marL="0" indent="0">
              <a:buNone/>
            </a:pPr>
            <a:r>
              <a:rPr lang="en-US" sz="1400" b="1" dirty="0">
                <a:solidFill>
                  <a:schemeClr val="accent5">
                    <a:lumMod val="50000"/>
                  </a:schemeClr>
                </a:solidFill>
                <a:ea typeface="+mn-lt"/>
                <a:cs typeface="+mn-lt"/>
              </a:rPr>
              <a:t>Results: </a:t>
            </a:r>
            <a:r>
              <a:rPr lang="en-US" sz="1400" dirty="0">
                <a:solidFill>
                  <a:schemeClr val="accent5">
                    <a:lumMod val="50000"/>
                  </a:schemeClr>
                </a:solidFill>
                <a:ea typeface="+mn-lt"/>
                <a:cs typeface="+mn-lt"/>
              </a:rPr>
              <a:t>Of the 4 new investments, 50% were led by diverse founding teams.</a:t>
            </a:r>
            <a:endParaRPr lang="en-US" sz="1400" dirty="0">
              <a:solidFill>
                <a:schemeClr val="accent5">
                  <a:lumMod val="50000"/>
                </a:schemeClr>
              </a:solidFill>
              <a:ea typeface="+mn-lt"/>
              <a:cs typeface="Calibri"/>
            </a:endParaRPr>
          </a:p>
          <a:p>
            <a:pPr marL="0" indent="0">
              <a:buNone/>
            </a:pPr>
            <a:endParaRPr lang="en-US" sz="1400" b="1" dirty="0">
              <a:solidFill>
                <a:schemeClr val="accent5">
                  <a:lumMod val="50000"/>
                </a:schemeClr>
              </a:solidFill>
              <a:latin typeface="+mn-lt"/>
              <a:cs typeface="Calibri"/>
            </a:endParaRPr>
          </a:p>
          <a:p>
            <a:pPr marL="0" indent="0">
              <a:buNone/>
            </a:pPr>
            <a:endParaRPr lang="en-US" sz="1400" dirty="0">
              <a:solidFill>
                <a:schemeClr val="accent5">
                  <a:lumMod val="50000"/>
                </a:schemeClr>
              </a:solidFill>
              <a:ea typeface="+mn-lt"/>
              <a:cs typeface="Calibri"/>
            </a:endParaRPr>
          </a:p>
          <a:p>
            <a:pPr marL="0" indent="0">
              <a:buNone/>
            </a:pPr>
            <a:endParaRPr lang="en-US" sz="1400" dirty="0">
              <a:solidFill>
                <a:schemeClr val="accent5">
                  <a:lumMod val="50000"/>
                </a:schemeClr>
              </a:solidFill>
              <a:ea typeface="+mn-lt"/>
              <a:cs typeface="+mn-lt"/>
            </a:endParaRPr>
          </a:p>
          <a:p>
            <a:pPr marL="0" indent="0">
              <a:buNone/>
            </a:pPr>
            <a:endParaRPr lang="en-US" sz="1400" i="1" dirty="0">
              <a:solidFill>
                <a:schemeClr val="accent5">
                  <a:lumMod val="50000"/>
                </a:schemeClr>
              </a:solidFill>
              <a:ea typeface="+mn-lt"/>
              <a:cs typeface="+mn-lt"/>
            </a:endParaRPr>
          </a:p>
          <a:p>
            <a:pPr marL="0" indent="0">
              <a:buNone/>
            </a:pPr>
            <a:endParaRPr lang="en-US" sz="1400" i="1" dirty="0">
              <a:solidFill>
                <a:schemeClr val="accent5">
                  <a:lumMod val="50000"/>
                </a:schemeClr>
              </a:solidFill>
              <a:ea typeface="+mn-lt"/>
              <a:cs typeface="+mn-lt"/>
            </a:endParaRPr>
          </a:p>
          <a:p>
            <a:pPr marL="0" indent="0">
              <a:buNone/>
            </a:pPr>
            <a:endParaRPr lang="en-US" sz="1400" i="1" dirty="0">
              <a:solidFill>
                <a:schemeClr val="accent5">
                  <a:lumMod val="50000"/>
                </a:schemeClr>
              </a:solidFill>
              <a:ea typeface="+mn-lt"/>
              <a:cs typeface="+mn-lt"/>
            </a:endParaRPr>
          </a:p>
          <a:p>
            <a:pPr marL="0" indent="0">
              <a:buNone/>
            </a:pPr>
            <a:endParaRPr lang="en-US" sz="1400" i="1" dirty="0">
              <a:solidFill>
                <a:schemeClr val="accent5">
                  <a:lumMod val="50000"/>
                </a:schemeClr>
              </a:solidFill>
              <a:ea typeface="+mn-lt"/>
              <a:cs typeface="+mn-lt"/>
            </a:endParaRPr>
          </a:p>
          <a:p>
            <a:endParaRPr lang="en-US" sz="1400" i="1" dirty="0">
              <a:solidFill>
                <a:schemeClr val="accent5">
                  <a:lumMod val="50000"/>
                </a:schemeClr>
              </a:solidFill>
              <a:cs typeface="Calibri"/>
            </a:endParaRPr>
          </a:p>
          <a:p>
            <a:pPr>
              <a:buNone/>
            </a:pPr>
            <a:endParaRPr lang="en-US" b="1" dirty="0">
              <a:solidFill>
                <a:schemeClr val="accent5">
                  <a:lumMod val="50000"/>
                </a:schemeClr>
              </a:solidFill>
              <a:cs typeface="Calibri"/>
            </a:endParaRPr>
          </a:p>
          <a:p>
            <a:pPr marL="0" indent="0">
              <a:buNone/>
            </a:pPr>
            <a:endParaRPr lang="en-US" b="1" dirty="0">
              <a:solidFill>
                <a:schemeClr val="accent5">
                  <a:lumMod val="50000"/>
                </a:schemeClr>
              </a:solidFill>
              <a:latin typeface="+mn-lt"/>
              <a:cs typeface="Calibri"/>
            </a:endParaRPr>
          </a:p>
          <a:p>
            <a:pPr lvl="1"/>
            <a:endParaRPr lang="en-US" sz="1800" dirty="0">
              <a:solidFill>
                <a:schemeClr val="accent5">
                  <a:lumMod val="50000"/>
                </a:schemeClr>
              </a:solidFill>
              <a:latin typeface="+mn-lt"/>
            </a:endParaRPr>
          </a:p>
        </p:txBody>
      </p:sp>
    </p:spTree>
    <p:extLst>
      <p:ext uri="{BB962C8B-B14F-4D97-AF65-F5344CB8AC3E}">
        <p14:creationId xmlns:p14="http://schemas.microsoft.com/office/powerpoint/2010/main" val="2046589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bYivLEa_ieC9swT474FyL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56gXZgMbD3Hhifkgaog9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nWL4Ua_lei.ijPaO9v3tw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bYivLEa_ieC9swT474FyL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BTA Grid 16:9">
  <a:themeElements>
    <a:clrScheme name="Custom 6">
      <a:dk1>
        <a:sysClr val="windowText" lastClr="000000"/>
      </a:dk1>
      <a:lt1>
        <a:sysClr val="window" lastClr="FFFFFF"/>
      </a:lt1>
      <a:dk2>
        <a:srgbClr val="000000"/>
      </a:dk2>
      <a:lt2>
        <a:srgbClr val="F8F8F8"/>
      </a:lt2>
      <a:accent1>
        <a:srgbClr val="14558F"/>
      </a:accent1>
      <a:accent2>
        <a:srgbClr val="388557"/>
      </a:accent2>
      <a:accent3>
        <a:srgbClr val="F6C51B"/>
      </a:accent3>
      <a:accent4>
        <a:srgbClr val="D0DDE9"/>
      </a:accent4>
      <a:accent5>
        <a:srgbClr val="D7E7DD"/>
      </a:accent5>
      <a:accent6>
        <a:srgbClr val="FDF3D1"/>
      </a:accent6>
      <a:hlink>
        <a:srgbClr val="5F5F5F"/>
      </a:hlink>
      <a:folHlink>
        <a:srgbClr val="9191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69E"/>
        </a:solidFill>
        <a:ln w="9525" cap="rnd" cmpd="sng" algn="ctr">
          <a:solidFill>
            <a:srgbClr val="00269E"/>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5FBF67D54FDD4190052226A5589676" ma:contentTypeVersion="16" ma:contentTypeDescription="Create a new document." ma:contentTypeScope="" ma:versionID="cbe0738ddad1b0728301a3372241027c">
  <xsd:schema xmlns:xsd="http://www.w3.org/2001/XMLSchema" xmlns:xs="http://www.w3.org/2001/XMLSchema" xmlns:p="http://schemas.microsoft.com/office/2006/metadata/properties" xmlns:ns2="40ef933b-3421-4381-bac9-bc5f4a8e84ef" xmlns:ns3="7b83dbe2-6fd2-449a-a932-0d75829bf641" targetNamespace="http://schemas.microsoft.com/office/2006/metadata/properties" ma:root="true" ma:fieldsID="3062646c4acb2d668a74ffe2f4df269e" ns2:_="" ns3:_="">
    <xsd:import namespace="40ef933b-3421-4381-bac9-bc5f4a8e84ef"/>
    <xsd:import namespace="7b83dbe2-6fd2-449a-a932-0d75829bf64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ef933b-3421-4381-bac9-bc5f4a8e84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83dbe2-6fd2-449a-a932-0d75829bf641"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f2d04d0d-533d-443d-ad42-0697ce9248d7}" ma:internalName="TaxCatchAll" ma:showField="CatchAllData" ma:web="7b83dbe2-6fd2-449a-a932-0d75829bf6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0ef933b-3421-4381-bac9-bc5f4a8e84ef">
      <Terms xmlns="http://schemas.microsoft.com/office/infopath/2007/PartnerControls"/>
    </lcf76f155ced4ddcb4097134ff3c332f>
    <TaxCatchAll xmlns="7b83dbe2-6fd2-449a-a932-0d75829bf641" xsi:nil="true"/>
  </documentManagement>
</p:properties>
</file>

<file path=customXml/itemProps1.xml><?xml version="1.0" encoding="utf-8"?>
<ds:datastoreItem xmlns:ds="http://schemas.openxmlformats.org/officeDocument/2006/customXml" ds:itemID="{A6A50F9E-F461-4E99-9D9F-B77478DF29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ef933b-3421-4381-bac9-bc5f4a8e84ef"/>
    <ds:schemaRef ds:uri="7b83dbe2-6fd2-449a-a932-0d75829bf6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00E18D-C78C-4E3D-8918-A2B26596E221}">
  <ds:schemaRefs>
    <ds:schemaRef ds:uri="http://schemas.microsoft.com/sharepoint/v3/contenttype/forms"/>
  </ds:schemaRefs>
</ds:datastoreItem>
</file>

<file path=customXml/itemProps3.xml><?xml version="1.0" encoding="utf-8"?>
<ds:datastoreItem xmlns:ds="http://schemas.openxmlformats.org/officeDocument/2006/customXml" ds:itemID="{3B1FBE65-DD3E-4C91-9E7A-9F2F6EE8BB4D}">
  <ds:schemaRefs>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purl.org/dc/dcmitype/"/>
    <ds:schemaRef ds:uri="http://purl.org/dc/terms/"/>
    <ds:schemaRef ds:uri="http://purl.org/dc/elements/1.1/"/>
    <ds:schemaRef ds:uri="http://schemas.microsoft.com/office/infopath/2007/PartnerControls"/>
    <ds:schemaRef ds:uri="7b83dbe2-6fd2-449a-a932-0d75829bf641"/>
    <ds:schemaRef ds:uri="40ef933b-3421-4381-bac9-bc5f4a8e84ef"/>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10699</TotalTime>
  <Words>1812</Words>
  <Application>Microsoft Office PowerPoint</Application>
  <PresentationFormat>Widescreen</PresentationFormat>
  <Paragraphs>174</Paragraphs>
  <Slides>11</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11</vt:i4>
      </vt:variant>
    </vt:vector>
  </HeadingPairs>
  <TitlesOfParts>
    <vt:vector size="19" baseType="lpstr">
      <vt:lpstr>Aptos</vt:lpstr>
      <vt:lpstr>Arial</vt:lpstr>
      <vt:lpstr>Calibri</vt:lpstr>
      <vt:lpstr>Calibri Light</vt:lpstr>
      <vt:lpstr>Trebuchet MS</vt:lpstr>
      <vt:lpstr>Office Theme</vt:lpstr>
      <vt:lpstr>MBTA Grid 16:9</vt:lpstr>
      <vt:lpstr>think-cell Slide</vt:lpstr>
      <vt:lpstr>PowerPoint Presentation</vt:lpstr>
      <vt:lpstr>Agency Goals</vt:lpstr>
      <vt:lpstr>Agency Goals</vt:lpstr>
      <vt:lpstr>Agency Goals</vt:lpstr>
      <vt:lpstr>START Grant</vt:lpstr>
      <vt:lpstr>Acorn – Commercialization and Innovation Fund</vt:lpstr>
      <vt:lpstr>Thrive: Global Entrepreneur in Residence Program</vt:lpstr>
      <vt:lpstr>State Small Business Credit Initiative (SSBCI)</vt:lpstr>
      <vt:lpstr>Venture Investment</vt:lpstr>
      <vt:lpstr>MassCEC Catalyst Grants</vt:lpstr>
      <vt:lpstr>Revolving Loan Fund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Performance Management Oversight FY24 Planning Template    Agency Name</dc:title>
  <dc:creator>Fruscio Altsman, Helena (EOHED)</dc:creator>
  <cp:lastModifiedBy>Quackenbush, Margaret M. (EOED)</cp:lastModifiedBy>
  <cp:revision>19</cp:revision>
  <dcterms:created xsi:type="dcterms:W3CDTF">2023-04-28T13:30:24Z</dcterms:created>
  <dcterms:modified xsi:type="dcterms:W3CDTF">2025-12-31T15:09:46Z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0x0101000B5FBF67D54FDD4190052226A5589676</vt:lpwstr>
  </property>
  <property fmtid="{D5CDD505-2E9C-101B-9397-08002B2CF9AE}" pid="3" name="MediaServiceImageTags">
    <vt:lpwstr/>
  </property>
</Properties>
</file>