
<file path=[Content_Types].xml><?xml version="1.0" encoding="utf-8"?>
<Types xmlns="http://schemas.openxmlformats.org/package/2006/content-types">
  <Default Extension="bin" ContentType="application/vnd.openxmlformats-officedocument.oleObject"/>
  <Default Extension="emf" ContentType="image/x-emf"/>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4" r:id="rId5"/>
  </p:sldMasterIdLst>
  <p:notesMasterIdLst>
    <p:notesMasterId r:id="rId28"/>
  </p:notesMasterIdLst>
  <p:sldIdLst>
    <p:sldId id="2147483052" r:id="rId6"/>
    <p:sldId id="2141412180" r:id="rId7"/>
    <p:sldId id="2141412225" r:id="rId8"/>
    <p:sldId id="2141412208" r:id="rId9"/>
    <p:sldId id="2141412220" r:id="rId10"/>
    <p:sldId id="2141412221" r:id="rId11"/>
    <p:sldId id="2141412222" r:id="rId12"/>
    <p:sldId id="2141412224" r:id="rId13"/>
    <p:sldId id="2141412223" r:id="rId14"/>
    <p:sldId id="2141412240" r:id="rId15"/>
    <p:sldId id="2141412226" r:id="rId16"/>
    <p:sldId id="2141412228" r:id="rId17"/>
    <p:sldId id="2141412229" r:id="rId18"/>
    <p:sldId id="2141412230" r:id="rId19"/>
    <p:sldId id="2141412231" r:id="rId20"/>
    <p:sldId id="2141412233" r:id="rId21"/>
    <p:sldId id="2141412234" r:id="rId22"/>
    <p:sldId id="2141412235" r:id="rId23"/>
    <p:sldId id="2141412236" r:id="rId24"/>
    <p:sldId id="2141412237" r:id="rId25"/>
    <p:sldId id="2141412238" r:id="rId26"/>
    <p:sldId id="214141223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ter Breiling" initials="PB" lastIdx="1" clrIdx="0">
    <p:extLst>
      <p:ext uri="{19B8F6BF-5375-455C-9EA6-DF929625EA0E}">
        <p15:presenceInfo xmlns:p15="http://schemas.microsoft.com/office/powerpoint/2012/main" userId="S-1-5-21-2474930114-3140659093-1569746620-151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86C2EBB-B566-47EF-8ED6-6AD2569AB01D}" v="3" dt="2025-12-30T20:38:44.6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522A01-5DAA-4F00-B95F-6CCC31F59B61}" type="datetimeFigureOut">
              <a:rPr lang="en-US" smtClean="0"/>
              <a:t>12/31/2025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380F66-3699-48CB-8C1E-5FF5E643EBED}" type="slidenum">
              <a:rPr lang="en-US" smtClean="0"/>
              <a:t>‹#›</a:t>
            </a:fld>
            <a:endParaRPr lang="en-US"/>
          </a:p>
        </p:txBody>
      </p:sp>
    </p:spTree>
    <p:extLst>
      <p:ext uri="{BB962C8B-B14F-4D97-AF65-F5344CB8AC3E}">
        <p14:creationId xmlns:p14="http://schemas.microsoft.com/office/powerpoint/2010/main" val="41272003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1.emf"/><Relationship Id="rId4" Type="http://schemas.openxmlformats.org/officeDocument/2006/relationships/oleObject" Target="../embeddings/oleObject1.bin"/></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6.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5.emf"/><Relationship Id="rId5" Type="http://schemas.openxmlformats.org/officeDocument/2006/relationships/oleObject" Target="../embeddings/oleObject3.bin"/><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image" Target="../media/image1.emf"/><Relationship Id="rId4" Type="http://schemas.openxmlformats.org/officeDocument/2006/relationships/oleObject" Target="../embeddings/oleObject1.bin"/></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B97EB-EAF5-509A-7FBD-46FB0F6C4B6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1C983E-CFD9-E90F-D4CF-6D85032B3F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6E99704-BC36-5E53-F329-42189113E84A}"/>
              </a:ext>
            </a:extLst>
          </p:cNvPr>
          <p:cNvSpPr>
            <a:spLocks noGrp="1"/>
          </p:cNvSpPr>
          <p:nvPr>
            <p:ph type="dt" sz="half" idx="10"/>
          </p:nvPr>
        </p:nvSpPr>
        <p:spPr/>
        <p:txBody>
          <a:bodyPr/>
          <a:lstStyle/>
          <a:p>
            <a:fld id="{4B7F33EB-01CA-45E8-8FCA-D8335F8B7B7F}" type="datetimeFigureOut">
              <a:rPr lang="en-US" smtClean="0"/>
              <a:t>12/31/2025</a:t>
            </a:fld>
            <a:endParaRPr lang="en-US"/>
          </a:p>
        </p:txBody>
      </p:sp>
      <p:sp>
        <p:nvSpPr>
          <p:cNvPr id="5" name="Footer Placeholder 4">
            <a:extLst>
              <a:ext uri="{FF2B5EF4-FFF2-40B4-BE49-F238E27FC236}">
                <a16:creationId xmlns:a16="http://schemas.microsoft.com/office/drawing/2014/main" id="{F4E627E0-F53D-8EF9-29B7-FF652D3801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AEE493-9763-7DAC-9299-CD224487D365}"/>
              </a:ext>
            </a:extLst>
          </p:cNvPr>
          <p:cNvSpPr>
            <a:spLocks noGrp="1"/>
          </p:cNvSpPr>
          <p:nvPr>
            <p:ph type="sldNum" sz="quarter" idx="12"/>
          </p:nvPr>
        </p:nvSpPr>
        <p:spPr/>
        <p:txBody>
          <a:bodyPr/>
          <a:lstStyle/>
          <a:p>
            <a:fld id="{2A45AC90-156D-4F10-8A74-88F9FD62961F}" type="slidenum">
              <a:rPr lang="en-US" smtClean="0"/>
              <a:t>‹#›</a:t>
            </a:fld>
            <a:endParaRPr lang="en-US"/>
          </a:p>
        </p:txBody>
      </p:sp>
    </p:spTree>
    <p:extLst>
      <p:ext uri="{BB962C8B-B14F-4D97-AF65-F5344CB8AC3E}">
        <p14:creationId xmlns:p14="http://schemas.microsoft.com/office/powerpoint/2010/main" val="31773599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834D7-C6EB-9E59-C910-7FCD4118A1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EB0F5C4-FB15-A886-3B61-8D01A802F0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5F84BA-FB62-FD28-C042-11D3BC522882}"/>
              </a:ext>
            </a:extLst>
          </p:cNvPr>
          <p:cNvSpPr>
            <a:spLocks noGrp="1"/>
          </p:cNvSpPr>
          <p:nvPr>
            <p:ph type="dt" sz="half" idx="10"/>
          </p:nvPr>
        </p:nvSpPr>
        <p:spPr/>
        <p:txBody>
          <a:bodyPr/>
          <a:lstStyle/>
          <a:p>
            <a:fld id="{4B7F33EB-01CA-45E8-8FCA-D8335F8B7B7F}" type="datetimeFigureOut">
              <a:rPr lang="en-US" smtClean="0"/>
              <a:t>12/31/2025</a:t>
            </a:fld>
            <a:endParaRPr lang="en-US"/>
          </a:p>
        </p:txBody>
      </p:sp>
      <p:sp>
        <p:nvSpPr>
          <p:cNvPr id="5" name="Footer Placeholder 4">
            <a:extLst>
              <a:ext uri="{FF2B5EF4-FFF2-40B4-BE49-F238E27FC236}">
                <a16:creationId xmlns:a16="http://schemas.microsoft.com/office/drawing/2014/main" id="{CBA354F7-695C-606A-B381-955EEB89F5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991331-F335-F3FA-E0A5-425FBCF3C75A}"/>
              </a:ext>
            </a:extLst>
          </p:cNvPr>
          <p:cNvSpPr>
            <a:spLocks noGrp="1"/>
          </p:cNvSpPr>
          <p:nvPr>
            <p:ph type="sldNum" sz="quarter" idx="12"/>
          </p:nvPr>
        </p:nvSpPr>
        <p:spPr/>
        <p:txBody>
          <a:bodyPr/>
          <a:lstStyle/>
          <a:p>
            <a:fld id="{2A45AC90-156D-4F10-8A74-88F9FD62961F}" type="slidenum">
              <a:rPr lang="en-US" smtClean="0"/>
              <a:t>‹#›</a:t>
            </a:fld>
            <a:endParaRPr lang="en-US"/>
          </a:p>
        </p:txBody>
      </p:sp>
    </p:spTree>
    <p:extLst>
      <p:ext uri="{BB962C8B-B14F-4D97-AF65-F5344CB8AC3E}">
        <p14:creationId xmlns:p14="http://schemas.microsoft.com/office/powerpoint/2010/main" val="2940741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E46922-B2A6-30E1-EA04-C70965A6B67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9550EB-FD90-3447-7186-4B05052A146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4EE976-7945-7BD0-5100-D2E3D3280E06}"/>
              </a:ext>
            </a:extLst>
          </p:cNvPr>
          <p:cNvSpPr>
            <a:spLocks noGrp="1"/>
          </p:cNvSpPr>
          <p:nvPr>
            <p:ph type="dt" sz="half" idx="10"/>
          </p:nvPr>
        </p:nvSpPr>
        <p:spPr/>
        <p:txBody>
          <a:bodyPr/>
          <a:lstStyle/>
          <a:p>
            <a:fld id="{4B7F33EB-01CA-45E8-8FCA-D8335F8B7B7F}" type="datetimeFigureOut">
              <a:rPr lang="en-US" smtClean="0"/>
              <a:t>12/31/2025</a:t>
            </a:fld>
            <a:endParaRPr lang="en-US"/>
          </a:p>
        </p:txBody>
      </p:sp>
      <p:sp>
        <p:nvSpPr>
          <p:cNvPr id="5" name="Footer Placeholder 4">
            <a:extLst>
              <a:ext uri="{FF2B5EF4-FFF2-40B4-BE49-F238E27FC236}">
                <a16:creationId xmlns:a16="http://schemas.microsoft.com/office/drawing/2014/main" id="{C9647C04-7487-AF4C-2667-5E88DB7B2F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9DF117-B677-5EBB-3352-FE2AF2F63793}"/>
              </a:ext>
            </a:extLst>
          </p:cNvPr>
          <p:cNvSpPr>
            <a:spLocks noGrp="1"/>
          </p:cNvSpPr>
          <p:nvPr>
            <p:ph type="sldNum" sz="quarter" idx="12"/>
          </p:nvPr>
        </p:nvSpPr>
        <p:spPr/>
        <p:txBody>
          <a:bodyPr/>
          <a:lstStyle/>
          <a:p>
            <a:fld id="{2A45AC90-156D-4F10-8A74-88F9FD62961F}" type="slidenum">
              <a:rPr lang="en-US" smtClean="0"/>
              <a:t>‹#›</a:t>
            </a:fld>
            <a:endParaRPr lang="en-US"/>
          </a:p>
        </p:txBody>
      </p:sp>
    </p:spTree>
    <p:extLst>
      <p:ext uri="{BB962C8B-B14F-4D97-AF65-F5344CB8AC3E}">
        <p14:creationId xmlns:p14="http://schemas.microsoft.com/office/powerpoint/2010/main" val="25704372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Main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36422698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8" name="Rectangle 17"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5" name="Title 4"/>
          <p:cNvSpPr>
            <a:spLocks noGrp="1"/>
          </p:cNvSpPr>
          <p:nvPr>
            <p:ph type="title" hasCustomPrompt="1"/>
          </p:nvPr>
        </p:nvSpPr>
        <p:spPr>
          <a:xfrm>
            <a:off x="462685" y="606288"/>
            <a:ext cx="10117513"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chemeClr val="bg1"/>
                </a:solidFill>
                <a:latin typeface="+mj-lt"/>
                <a:ea typeface="+mj-ea"/>
                <a:cs typeface="+mj-cs"/>
                <a:sym typeface="+mj-lt"/>
              </a:defRPr>
            </a:lvl1pPr>
          </a:lstStyle>
          <a:p>
            <a:pPr lvl="0"/>
            <a:r>
              <a:rPr lang="en-US"/>
              <a:t>Click to add title</a:t>
            </a:r>
          </a:p>
        </p:txBody>
      </p:sp>
      <p:cxnSp>
        <p:nvCxnSpPr>
          <p:cNvPr id="15" name="Straight Connector 14"/>
          <p:cNvCxnSpPr/>
          <p:nvPr userDrawn="1"/>
        </p:nvCxnSpPr>
        <p:spPr>
          <a:xfrm>
            <a:off x="447675" y="1143000"/>
            <a:ext cx="11115675" cy="0"/>
          </a:xfrm>
          <a:prstGeom prst="line">
            <a:avLst/>
          </a:prstGeom>
          <a:ln w="9525">
            <a:solidFill>
              <a:srgbClr val="0C2D83"/>
            </a:solidFill>
            <a:prstDash val="sysDot"/>
            <a:miter lim="800000"/>
          </a:ln>
        </p:spPr>
        <p:style>
          <a:lnRef idx="1">
            <a:schemeClr val="accent1"/>
          </a:lnRef>
          <a:fillRef idx="0">
            <a:schemeClr val="accent1"/>
          </a:fillRef>
          <a:effectRef idx="0">
            <a:schemeClr val="accent1"/>
          </a:effectRef>
          <a:fontRef idx="minor">
            <a:schemeClr val="tx1"/>
          </a:fontRef>
        </p:style>
      </p:cxnSp>
      <p:sp>
        <p:nvSpPr>
          <p:cNvPr id="23" name="Slide Number Placeholder 6"/>
          <p:cNvSpPr txBox="1">
            <a:spLocks/>
          </p:cNvSpPr>
          <p:nvPr userDrawn="1"/>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
        <p:nvSpPr>
          <p:cNvPr id="19" name="Content Placeholder 7"/>
          <p:cNvSpPr>
            <a:spLocks noGrp="1"/>
          </p:cNvSpPr>
          <p:nvPr>
            <p:ph sz="quarter" idx="13" hasCustomPrompt="1"/>
          </p:nvPr>
        </p:nvSpPr>
        <p:spPr>
          <a:xfrm>
            <a:off x="1239925" y="1427623"/>
            <a:ext cx="11100664" cy="5125577"/>
          </a:xfrm>
          <a:prstGeom prst="rect">
            <a:avLst/>
          </a:prstGeom>
        </p:spPr>
        <p:txBody>
          <a:bodyPr/>
          <a:lstStyle>
            <a:lvl1pPr marL="342900" indent="-342900">
              <a:buClrTx/>
              <a:buFont typeface="Arial" panose="020B0604020202020204" pitchFamily="34" charset="0"/>
              <a:buChar char="•"/>
              <a:defRPr sz="2000" b="0">
                <a:latin typeface="+mn-lt"/>
                <a:ea typeface="+mn-ea"/>
                <a:cs typeface="+mn-cs"/>
                <a:sym typeface="+mn-lt"/>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body</a:t>
            </a:r>
          </a:p>
        </p:txBody>
      </p:sp>
    </p:spTree>
    <p:extLst>
      <p:ext uri="{BB962C8B-B14F-4D97-AF65-F5344CB8AC3E}">
        <p14:creationId xmlns:p14="http://schemas.microsoft.com/office/powerpoint/2010/main" val="29049143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extLst>
              <p:ext uri="{D42A27DB-BD31-4B8C-83A1-F6EECF244321}">
                <p14:modId xmlns:p14="http://schemas.microsoft.com/office/powerpoint/2010/main" val="8922539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84" imgH="384" progId="TCLayout.ActiveDocument.1">
                  <p:embed/>
                </p:oleObj>
              </mc:Choice>
              <mc:Fallback>
                <p:oleObj name="think-cell Slide" r:id="rId5" imgW="384" imgH="384"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1" i="0" baseline="0">
              <a:solidFill>
                <a:srgbClr val="FFFFFF"/>
              </a:solidFill>
              <a:latin typeface="Arial" panose="020B0604020202020204" pitchFamily="34" charset="0"/>
              <a:ea typeface="+mn-ea"/>
              <a:cs typeface="Arial" panose="020B0604020202020204" pitchFamily="34" charset="0"/>
              <a:sym typeface="Arial" panose="020B0604020202020204" pitchFamily="34" charset="0"/>
            </a:endParaRPr>
          </a:p>
        </p:txBody>
      </p:sp>
      <p:sp>
        <p:nvSpPr>
          <p:cNvPr id="13" name="Text Placeholder 5"/>
          <p:cNvSpPr>
            <a:spLocks noGrp="1"/>
          </p:cNvSpPr>
          <p:nvPr>
            <p:ph type="body" sz="quarter" idx="10" hasCustomPrompt="1"/>
          </p:nvPr>
        </p:nvSpPr>
        <p:spPr>
          <a:xfrm>
            <a:off x="388088" y="5357000"/>
            <a:ext cx="2471737" cy="304699"/>
          </a:xfrm>
        </p:spPr>
        <p:txBody>
          <a:bodyPr wrap="square">
            <a:spAutoFit/>
          </a:bodyPr>
          <a:lstStyle>
            <a:lvl1pPr>
              <a:defRPr lang="en-US" sz="1800" smtClean="0">
                <a:solidFill>
                  <a:schemeClr val="bg1"/>
                </a:solidFill>
                <a:latin typeface="+mn-lt"/>
                <a:cs typeface="Arial" panose="020B0604020202020204" pitchFamily="34" charset="0"/>
              </a:defRPr>
            </a:lvl1pPr>
            <a:lvl2pPr>
              <a:defRPr lang="en-US" sz="1800" smtClean="0"/>
            </a:lvl2pPr>
            <a:lvl3pPr>
              <a:defRPr lang="en-US" sz="1800" smtClean="0"/>
            </a:lvl3pPr>
            <a:lvl4pPr>
              <a:defRPr lang="en-US" sz="1800" smtClean="0">
                <a:solidFill>
                  <a:schemeClr val="tx1"/>
                </a:solidFill>
              </a:defRPr>
            </a:lvl4pPr>
            <a:lvl5pPr>
              <a:defRPr lang="en-US" sz="1800"/>
            </a:lvl5pPr>
          </a:lstStyle>
          <a:p>
            <a:pPr lvl="0" defTabSz="914400"/>
            <a:r>
              <a:rPr lang="en-US"/>
              <a:t>Click to add date</a:t>
            </a:r>
          </a:p>
        </p:txBody>
      </p:sp>
      <p:sp>
        <p:nvSpPr>
          <p:cNvPr id="17" name="Title 2"/>
          <p:cNvSpPr>
            <a:spLocks noGrp="1"/>
          </p:cNvSpPr>
          <p:nvPr>
            <p:ph type="title" hasCustomPrompt="1"/>
          </p:nvPr>
        </p:nvSpPr>
        <p:spPr>
          <a:xfrm>
            <a:off x="388088" y="2457892"/>
            <a:ext cx="6012712" cy="553998"/>
          </a:xfrm>
        </p:spPr>
        <p:txBody>
          <a:bodyPr wrap="square">
            <a:spAutoFit/>
          </a:bodyPr>
          <a:lstStyle>
            <a:lvl1pPr>
              <a:defRPr lang="en-US" sz="4000" b="1" baseline="0" dirty="0">
                <a:solidFill>
                  <a:schemeClr val="bg1"/>
                </a:solidFill>
                <a:latin typeface="+mn-lt"/>
                <a:ea typeface="+mn-ea"/>
                <a:cs typeface="Arial" panose="020B0604020202020204" pitchFamily="34" charset="0"/>
              </a:defRPr>
            </a:lvl1pPr>
          </a:lstStyle>
          <a:p>
            <a:pPr marL="0" lvl="0" defTabSz="914400">
              <a:spcBef>
                <a:spcPts val="600"/>
              </a:spcBef>
            </a:pPr>
            <a:r>
              <a:rPr lang="en-US"/>
              <a:t>Click to add title</a:t>
            </a:r>
          </a:p>
        </p:txBody>
      </p:sp>
      <p:pic>
        <p:nvPicPr>
          <p:cNvPr id="5" name="Picture 4">
            <a:extLst>
              <a:ext uri="{FF2B5EF4-FFF2-40B4-BE49-F238E27FC236}">
                <a16:creationId xmlns:a16="http://schemas.microsoft.com/office/drawing/2014/main" id="{8607941D-F2B8-B801-EFDD-EF0B79463FD3}"/>
              </a:ext>
            </a:extLst>
          </p:cNvPr>
          <p:cNvPicPr>
            <a:picLocks noChangeAspect="1"/>
          </p:cNvPicPr>
          <p:nvPr userDrawn="1"/>
        </p:nvPicPr>
        <p:blipFill>
          <a:blip r:embed="rId7"/>
          <a:stretch>
            <a:fillRect/>
          </a:stretch>
        </p:blipFill>
        <p:spPr>
          <a:xfrm>
            <a:off x="0" y="0"/>
            <a:ext cx="6344535" cy="1562318"/>
          </a:xfrm>
          <a:prstGeom prst="rect">
            <a:avLst/>
          </a:prstGeom>
        </p:spPr>
      </p:pic>
    </p:spTree>
    <p:extLst>
      <p:ext uri="{BB962C8B-B14F-4D97-AF65-F5344CB8AC3E}">
        <p14:creationId xmlns:p14="http://schemas.microsoft.com/office/powerpoint/2010/main" val="40867557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ain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A08C84-A076-7E46-CC24-4A828AFB1159}"/>
              </a:ext>
            </a:extLst>
          </p:cNvPr>
          <p:cNvSpPr/>
          <p:nvPr userDrawn="1"/>
        </p:nvSpPr>
        <p:spPr>
          <a:xfrm>
            <a:off x="0" y="0"/>
            <a:ext cx="12191999" cy="6857999"/>
          </a:xfrm>
          <a:prstGeom prst="rect">
            <a:avLst/>
          </a:prstGeom>
          <a:solidFill>
            <a:schemeClr val="bg1"/>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solidFill>
                <a:srgbClr val="FFFFFF"/>
              </a:solidFill>
            </a:endParaRPr>
          </a:p>
        </p:txBody>
      </p:sp>
      <p:graphicFrame>
        <p:nvGraphicFramePr>
          <p:cNvPr id="4" name="Object 3" hidden="1"/>
          <p:cNvGraphicFramePr>
            <a:graphicFrameLocks noChangeAspect="1"/>
          </p:cNvGraphicFramePr>
          <p:nvPr>
            <p:custDataLst>
              <p:tags r:id="rId1"/>
            </p:custDataLst>
            <p:extLst>
              <p:ext uri="{D42A27DB-BD31-4B8C-83A1-F6EECF244321}">
                <p14:modId xmlns:p14="http://schemas.microsoft.com/office/powerpoint/2010/main" val="7873128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8" name="Rectangle 17"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7"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23" name="Slide Number Placeholder 6"/>
          <p:cNvSpPr txBox="1">
            <a:spLocks/>
          </p:cNvSpPr>
          <p:nvPr/>
        </p:nvSpPr>
        <p:spPr>
          <a:xfrm>
            <a:off x="11107922" y="6446873"/>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
        <p:nvSpPr>
          <p:cNvPr id="10" name="Rectangle 9">
            <a:extLst>
              <a:ext uri="{FF2B5EF4-FFF2-40B4-BE49-F238E27FC236}">
                <a16:creationId xmlns:a16="http://schemas.microsoft.com/office/drawing/2014/main" id="{E3FE6AE9-BDFA-4ACF-6BB2-85E14501367D}"/>
              </a:ext>
            </a:extLst>
          </p:cNvPr>
          <p:cNvSpPr/>
          <p:nvPr userDrawn="1"/>
        </p:nvSpPr>
        <p:spPr>
          <a:xfrm>
            <a:off x="1" y="-1"/>
            <a:ext cx="12191999" cy="793841"/>
          </a:xfrm>
          <a:prstGeom prst="rect">
            <a:avLst/>
          </a:prstGeom>
          <a:solidFill>
            <a:srgbClr val="1455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hasCustomPrompt="1"/>
          </p:nvPr>
        </p:nvSpPr>
        <p:spPr>
          <a:xfrm>
            <a:off x="257583" y="189170"/>
            <a:ext cx="10117513" cy="4154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000" b="1" i="0" u="none" kern="1200" spc="0">
                <a:solidFill>
                  <a:schemeClr val="bg1"/>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13522426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48956-2A58-2E11-2430-6AC46C55CA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D96BA6-244D-63FE-3C4C-3B7889DFAB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F9A82A-E9CE-09A8-7289-643394880B36}"/>
              </a:ext>
            </a:extLst>
          </p:cNvPr>
          <p:cNvSpPr>
            <a:spLocks noGrp="1"/>
          </p:cNvSpPr>
          <p:nvPr>
            <p:ph type="dt" sz="half" idx="10"/>
          </p:nvPr>
        </p:nvSpPr>
        <p:spPr/>
        <p:txBody>
          <a:bodyPr/>
          <a:lstStyle/>
          <a:p>
            <a:fld id="{4B7F33EB-01CA-45E8-8FCA-D8335F8B7B7F}" type="datetimeFigureOut">
              <a:rPr lang="en-US" smtClean="0"/>
              <a:t>12/31/2025</a:t>
            </a:fld>
            <a:endParaRPr lang="en-US"/>
          </a:p>
        </p:txBody>
      </p:sp>
      <p:sp>
        <p:nvSpPr>
          <p:cNvPr id="5" name="Footer Placeholder 4">
            <a:extLst>
              <a:ext uri="{FF2B5EF4-FFF2-40B4-BE49-F238E27FC236}">
                <a16:creationId xmlns:a16="http://schemas.microsoft.com/office/drawing/2014/main" id="{DA3B3151-CB9D-673F-3949-56798B686E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1FEA93-CC18-480A-DF54-A5D2C3D7B7E4}"/>
              </a:ext>
            </a:extLst>
          </p:cNvPr>
          <p:cNvSpPr>
            <a:spLocks noGrp="1"/>
          </p:cNvSpPr>
          <p:nvPr>
            <p:ph type="sldNum" sz="quarter" idx="12"/>
          </p:nvPr>
        </p:nvSpPr>
        <p:spPr/>
        <p:txBody>
          <a:bodyPr/>
          <a:lstStyle/>
          <a:p>
            <a:fld id="{2A45AC90-156D-4F10-8A74-88F9FD62961F}" type="slidenum">
              <a:rPr lang="en-US" smtClean="0"/>
              <a:t>‹#›</a:t>
            </a:fld>
            <a:endParaRPr lang="en-US"/>
          </a:p>
        </p:txBody>
      </p:sp>
    </p:spTree>
    <p:extLst>
      <p:ext uri="{BB962C8B-B14F-4D97-AF65-F5344CB8AC3E}">
        <p14:creationId xmlns:p14="http://schemas.microsoft.com/office/powerpoint/2010/main" val="3954995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68C3B-18D7-869A-D2A5-3F1ADF8FBB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088DB96-BCBC-8E33-3272-7C2E29F04F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89E590B-50CC-738D-2DC6-A17D04192609}"/>
              </a:ext>
            </a:extLst>
          </p:cNvPr>
          <p:cNvSpPr>
            <a:spLocks noGrp="1"/>
          </p:cNvSpPr>
          <p:nvPr>
            <p:ph type="dt" sz="half" idx="10"/>
          </p:nvPr>
        </p:nvSpPr>
        <p:spPr/>
        <p:txBody>
          <a:bodyPr/>
          <a:lstStyle/>
          <a:p>
            <a:fld id="{4B7F33EB-01CA-45E8-8FCA-D8335F8B7B7F}" type="datetimeFigureOut">
              <a:rPr lang="en-US" smtClean="0"/>
              <a:t>12/31/2025</a:t>
            </a:fld>
            <a:endParaRPr lang="en-US"/>
          </a:p>
        </p:txBody>
      </p:sp>
      <p:sp>
        <p:nvSpPr>
          <p:cNvPr id="5" name="Footer Placeholder 4">
            <a:extLst>
              <a:ext uri="{FF2B5EF4-FFF2-40B4-BE49-F238E27FC236}">
                <a16:creationId xmlns:a16="http://schemas.microsoft.com/office/drawing/2014/main" id="{8DDBD411-8BE8-5DB7-8F96-8890242DF6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CE5A76-3FCF-9BE6-49DC-7A1000F7C76C}"/>
              </a:ext>
            </a:extLst>
          </p:cNvPr>
          <p:cNvSpPr>
            <a:spLocks noGrp="1"/>
          </p:cNvSpPr>
          <p:nvPr>
            <p:ph type="sldNum" sz="quarter" idx="12"/>
          </p:nvPr>
        </p:nvSpPr>
        <p:spPr/>
        <p:txBody>
          <a:bodyPr/>
          <a:lstStyle/>
          <a:p>
            <a:fld id="{2A45AC90-156D-4F10-8A74-88F9FD62961F}" type="slidenum">
              <a:rPr lang="en-US" smtClean="0"/>
              <a:t>‹#›</a:t>
            </a:fld>
            <a:endParaRPr lang="en-US"/>
          </a:p>
        </p:txBody>
      </p:sp>
    </p:spTree>
    <p:extLst>
      <p:ext uri="{BB962C8B-B14F-4D97-AF65-F5344CB8AC3E}">
        <p14:creationId xmlns:p14="http://schemas.microsoft.com/office/powerpoint/2010/main" val="4100762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63902-F5B9-159A-AD9F-A6FC61FF80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F75ACC-5AF7-9AC6-3F6B-AA60B164CCD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71CA44D-4B1F-8FB2-9647-1A340CD08B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64C1C5C-F277-4E6C-F6CF-7F08BC73AB52}"/>
              </a:ext>
            </a:extLst>
          </p:cNvPr>
          <p:cNvSpPr>
            <a:spLocks noGrp="1"/>
          </p:cNvSpPr>
          <p:nvPr>
            <p:ph type="dt" sz="half" idx="10"/>
          </p:nvPr>
        </p:nvSpPr>
        <p:spPr/>
        <p:txBody>
          <a:bodyPr/>
          <a:lstStyle/>
          <a:p>
            <a:fld id="{4B7F33EB-01CA-45E8-8FCA-D8335F8B7B7F}" type="datetimeFigureOut">
              <a:rPr lang="en-US" smtClean="0"/>
              <a:t>12/31/2025</a:t>
            </a:fld>
            <a:endParaRPr lang="en-US"/>
          </a:p>
        </p:txBody>
      </p:sp>
      <p:sp>
        <p:nvSpPr>
          <p:cNvPr id="6" name="Footer Placeholder 5">
            <a:extLst>
              <a:ext uri="{FF2B5EF4-FFF2-40B4-BE49-F238E27FC236}">
                <a16:creationId xmlns:a16="http://schemas.microsoft.com/office/drawing/2014/main" id="{43C505A4-3A98-A632-4740-9AB58FF129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593CCE-5074-2D06-66C0-8359D5830C48}"/>
              </a:ext>
            </a:extLst>
          </p:cNvPr>
          <p:cNvSpPr>
            <a:spLocks noGrp="1"/>
          </p:cNvSpPr>
          <p:nvPr>
            <p:ph type="sldNum" sz="quarter" idx="12"/>
          </p:nvPr>
        </p:nvSpPr>
        <p:spPr/>
        <p:txBody>
          <a:bodyPr/>
          <a:lstStyle/>
          <a:p>
            <a:fld id="{2A45AC90-156D-4F10-8A74-88F9FD62961F}" type="slidenum">
              <a:rPr lang="en-US" smtClean="0"/>
              <a:t>‹#›</a:t>
            </a:fld>
            <a:endParaRPr lang="en-US"/>
          </a:p>
        </p:txBody>
      </p:sp>
    </p:spTree>
    <p:extLst>
      <p:ext uri="{BB962C8B-B14F-4D97-AF65-F5344CB8AC3E}">
        <p14:creationId xmlns:p14="http://schemas.microsoft.com/office/powerpoint/2010/main" val="4169513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8E6E1-6C14-73AD-62EA-77E55EBB43B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22426B6-8883-2EF4-A4E1-79783C0728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B70927-07E6-4BAB-FF86-C77B4EE242F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5E2CC5-B6CA-EF23-E1A2-4368C48015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270F371-BBCB-3B0C-BD03-B02B48CB88E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E218A4-4BB8-8E50-88ED-DA341C1376CC}"/>
              </a:ext>
            </a:extLst>
          </p:cNvPr>
          <p:cNvSpPr>
            <a:spLocks noGrp="1"/>
          </p:cNvSpPr>
          <p:nvPr>
            <p:ph type="dt" sz="half" idx="10"/>
          </p:nvPr>
        </p:nvSpPr>
        <p:spPr/>
        <p:txBody>
          <a:bodyPr/>
          <a:lstStyle/>
          <a:p>
            <a:fld id="{4B7F33EB-01CA-45E8-8FCA-D8335F8B7B7F}" type="datetimeFigureOut">
              <a:rPr lang="en-US" smtClean="0"/>
              <a:t>12/31/2025</a:t>
            </a:fld>
            <a:endParaRPr lang="en-US"/>
          </a:p>
        </p:txBody>
      </p:sp>
      <p:sp>
        <p:nvSpPr>
          <p:cNvPr id="8" name="Footer Placeholder 7">
            <a:extLst>
              <a:ext uri="{FF2B5EF4-FFF2-40B4-BE49-F238E27FC236}">
                <a16:creationId xmlns:a16="http://schemas.microsoft.com/office/drawing/2014/main" id="{5B95E47D-EE88-DCB1-C8B4-FF845143610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65D5A16-F9A7-9239-0F5D-DF6C5813CD50}"/>
              </a:ext>
            </a:extLst>
          </p:cNvPr>
          <p:cNvSpPr>
            <a:spLocks noGrp="1"/>
          </p:cNvSpPr>
          <p:nvPr>
            <p:ph type="sldNum" sz="quarter" idx="12"/>
          </p:nvPr>
        </p:nvSpPr>
        <p:spPr/>
        <p:txBody>
          <a:bodyPr/>
          <a:lstStyle/>
          <a:p>
            <a:fld id="{2A45AC90-156D-4F10-8A74-88F9FD62961F}" type="slidenum">
              <a:rPr lang="en-US" smtClean="0"/>
              <a:t>‹#›</a:t>
            </a:fld>
            <a:endParaRPr lang="en-US"/>
          </a:p>
        </p:txBody>
      </p:sp>
    </p:spTree>
    <p:extLst>
      <p:ext uri="{BB962C8B-B14F-4D97-AF65-F5344CB8AC3E}">
        <p14:creationId xmlns:p14="http://schemas.microsoft.com/office/powerpoint/2010/main" val="185049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9A9BE-3C4E-635E-2532-C9A64F7633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54E951-9977-7BB8-1294-F377481CDE33}"/>
              </a:ext>
            </a:extLst>
          </p:cNvPr>
          <p:cNvSpPr>
            <a:spLocks noGrp="1"/>
          </p:cNvSpPr>
          <p:nvPr>
            <p:ph type="dt" sz="half" idx="10"/>
          </p:nvPr>
        </p:nvSpPr>
        <p:spPr/>
        <p:txBody>
          <a:bodyPr/>
          <a:lstStyle/>
          <a:p>
            <a:fld id="{4B7F33EB-01CA-45E8-8FCA-D8335F8B7B7F}" type="datetimeFigureOut">
              <a:rPr lang="en-US" smtClean="0"/>
              <a:t>12/31/2025</a:t>
            </a:fld>
            <a:endParaRPr lang="en-US"/>
          </a:p>
        </p:txBody>
      </p:sp>
      <p:sp>
        <p:nvSpPr>
          <p:cNvPr id="4" name="Footer Placeholder 3">
            <a:extLst>
              <a:ext uri="{FF2B5EF4-FFF2-40B4-BE49-F238E27FC236}">
                <a16:creationId xmlns:a16="http://schemas.microsoft.com/office/drawing/2014/main" id="{3AF82409-AF65-E36E-1EB8-1856ECA1592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1DDD2A4-A3AC-4A88-2E2A-39FB91979159}"/>
              </a:ext>
            </a:extLst>
          </p:cNvPr>
          <p:cNvSpPr>
            <a:spLocks noGrp="1"/>
          </p:cNvSpPr>
          <p:nvPr>
            <p:ph type="sldNum" sz="quarter" idx="12"/>
          </p:nvPr>
        </p:nvSpPr>
        <p:spPr/>
        <p:txBody>
          <a:bodyPr/>
          <a:lstStyle/>
          <a:p>
            <a:fld id="{2A45AC90-156D-4F10-8A74-88F9FD62961F}" type="slidenum">
              <a:rPr lang="en-US" smtClean="0"/>
              <a:t>‹#›</a:t>
            </a:fld>
            <a:endParaRPr lang="en-US"/>
          </a:p>
        </p:txBody>
      </p:sp>
    </p:spTree>
    <p:extLst>
      <p:ext uri="{BB962C8B-B14F-4D97-AF65-F5344CB8AC3E}">
        <p14:creationId xmlns:p14="http://schemas.microsoft.com/office/powerpoint/2010/main" val="39925119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40535E-4E14-979C-1C7A-83D8812F580E}"/>
              </a:ext>
            </a:extLst>
          </p:cNvPr>
          <p:cNvSpPr>
            <a:spLocks noGrp="1"/>
          </p:cNvSpPr>
          <p:nvPr>
            <p:ph type="dt" sz="half" idx="10"/>
          </p:nvPr>
        </p:nvSpPr>
        <p:spPr/>
        <p:txBody>
          <a:bodyPr/>
          <a:lstStyle/>
          <a:p>
            <a:fld id="{4B7F33EB-01CA-45E8-8FCA-D8335F8B7B7F}" type="datetimeFigureOut">
              <a:rPr lang="en-US" smtClean="0"/>
              <a:t>12/31/2025</a:t>
            </a:fld>
            <a:endParaRPr lang="en-US"/>
          </a:p>
        </p:txBody>
      </p:sp>
      <p:sp>
        <p:nvSpPr>
          <p:cNvPr id="3" name="Footer Placeholder 2">
            <a:extLst>
              <a:ext uri="{FF2B5EF4-FFF2-40B4-BE49-F238E27FC236}">
                <a16:creationId xmlns:a16="http://schemas.microsoft.com/office/drawing/2014/main" id="{75F8257C-7017-F0E3-CD1A-37A3534CAA5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E9F58A2-AA1E-32EA-5656-C78993F9BFFB}"/>
              </a:ext>
            </a:extLst>
          </p:cNvPr>
          <p:cNvSpPr>
            <a:spLocks noGrp="1"/>
          </p:cNvSpPr>
          <p:nvPr>
            <p:ph type="sldNum" sz="quarter" idx="12"/>
          </p:nvPr>
        </p:nvSpPr>
        <p:spPr/>
        <p:txBody>
          <a:bodyPr/>
          <a:lstStyle/>
          <a:p>
            <a:fld id="{2A45AC90-156D-4F10-8A74-88F9FD62961F}" type="slidenum">
              <a:rPr lang="en-US" smtClean="0"/>
              <a:t>‹#›</a:t>
            </a:fld>
            <a:endParaRPr lang="en-US"/>
          </a:p>
        </p:txBody>
      </p:sp>
    </p:spTree>
    <p:extLst>
      <p:ext uri="{BB962C8B-B14F-4D97-AF65-F5344CB8AC3E}">
        <p14:creationId xmlns:p14="http://schemas.microsoft.com/office/powerpoint/2010/main" val="4100530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2BD5C-0F99-78D5-82BC-8ABABE23B2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3F07981-E1DE-BCC5-D99F-725EDF19A9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6C1CBCF-8024-A695-32BD-CCBD824709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710581-FEA1-1FDF-0224-6F852BED5D15}"/>
              </a:ext>
            </a:extLst>
          </p:cNvPr>
          <p:cNvSpPr>
            <a:spLocks noGrp="1"/>
          </p:cNvSpPr>
          <p:nvPr>
            <p:ph type="dt" sz="half" idx="10"/>
          </p:nvPr>
        </p:nvSpPr>
        <p:spPr/>
        <p:txBody>
          <a:bodyPr/>
          <a:lstStyle/>
          <a:p>
            <a:fld id="{4B7F33EB-01CA-45E8-8FCA-D8335F8B7B7F}" type="datetimeFigureOut">
              <a:rPr lang="en-US" smtClean="0"/>
              <a:t>12/31/2025</a:t>
            </a:fld>
            <a:endParaRPr lang="en-US"/>
          </a:p>
        </p:txBody>
      </p:sp>
      <p:sp>
        <p:nvSpPr>
          <p:cNvPr id="6" name="Footer Placeholder 5">
            <a:extLst>
              <a:ext uri="{FF2B5EF4-FFF2-40B4-BE49-F238E27FC236}">
                <a16:creationId xmlns:a16="http://schemas.microsoft.com/office/drawing/2014/main" id="{77B6C773-C30F-1450-27AE-1452C74075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FD1449-7E1C-DBD0-923D-E0150DDB5070}"/>
              </a:ext>
            </a:extLst>
          </p:cNvPr>
          <p:cNvSpPr>
            <a:spLocks noGrp="1"/>
          </p:cNvSpPr>
          <p:nvPr>
            <p:ph type="sldNum" sz="quarter" idx="12"/>
          </p:nvPr>
        </p:nvSpPr>
        <p:spPr/>
        <p:txBody>
          <a:bodyPr/>
          <a:lstStyle/>
          <a:p>
            <a:fld id="{2A45AC90-156D-4F10-8A74-88F9FD62961F}" type="slidenum">
              <a:rPr lang="en-US" smtClean="0"/>
              <a:t>‹#›</a:t>
            </a:fld>
            <a:endParaRPr lang="en-US"/>
          </a:p>
        </p:txBody>
      </p:sp>
    </p:spTree>
    <p:extLst>
      <p:ext uri="{BB962C8B-B14F-4D97-AF65-F5344CB8AC3E}">
        <p14:creationId xmlns:p14="http://schemas.microsoft.com/office/powerpoint/2010/main" val="3544161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A0AE1-5A3E-6246-0035-BE446BC044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8BD57C-02E0-4AD6-128E-E24B13D678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0182846-2F07-02BA-90B3-7DE8D68B5A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D10B47-1F61-0724-223D-5A2E72A9A199}"/>
              </a:ext>
            </a:extLst>
          </p:cNvPr>
          <p:cNvSpPr>
            <a:spLocks noGrp="1"/>
          </p:cNvSpPr>
          <p:nvPr>
            <p:ph type="dt" sz="half" idx="10"/>
          </p:nvPr>
        </p:nvSpPr>
        <p:spPr/>
        <p:txBody>
          <a:bodyPr/>
          <a:lstStyle/>
          <a:p>
            <a:fld id="{4B7F33EB-01CA-45E8-8FCA-D8335F8B7B7F}" type="datetimeFigureOut">
              <a:rPr lang="en-US" smtClean="0"/>
              <a:t>12/31/2025</a:t>
            </a:fld>
            <a:endParaRPr lang="en-US"/>
          </a:p>
        </p:txBody>
      </p:sp>
      <p:sp>
        <p:nvSpPr>
          <p:cNvPr id="6" name="Footer Placeholder 5">
            <a:extLst>
              <a:ext uri="{FF2B5EF4-FFF2-40B4-BE49-F238E27FC236}">
                <a16:creationId xmlns:a16="http://schemas.microsoft.com/office/drawing/2014/main" id="{9713C029-2C8D-B517-5C6D-859D121291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4F3F20-C1C8-4533-8DBB-1C46A61AA712}"/>
              </a:ext>
            </a:extLst>
          </p:cNvPr>
          <p:cNvSpPr>
            <a:spLocks noGrp="1"/>
          </p:cNvSpPr>
          <p:nvPr>
            <p:ph type="sldNum" sz="quarter" idx="12"/>
          </p:nvPr>
        </p:nvSpPr>
        <p:spPr/>
        <p:txBody>
          <a:bodyPr/>
          <a:lstStyle/>
          <a:p>
            <a:fld id="{2A45AC90-156D-4F10-8A74-88F9FD62961F}" type="slidenum">
              <a:rPr lang="en-US" smtClean="0"/>
              <a:t>‹#›</a:t>
            </a:fld>
            <a:endParaRPr lang="en-US"/>
          </a:p>
        </p:txBody>
      </p:sp>
    </p:spTree>
    <p:extLst>
      <p:ext uri="{BB962C8B-B14F-4D97-AF65-F5344CB8AC3E}">
        <p14:creationId xmlns:p14="http://schemas.microsoft.com/office/powerpoint/2010/main" val="84602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theme" Target="../theme/theme2.xml"/><Relationship Id="rId7" Type="http://schemas.openxmlformats.org/officeDocument/2006/relationships/oleObject" Target="../embeddings/oleObject2.bin"/><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tags" Target="../tags/tag4.xml"/><Relationship Id="rId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1244A2-B766-32DF-C1B7-4AA3E4CE96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4BF9DE-50CA-4F4D-03DE-9E1DDF2C53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B70D2-FC07-92FC-39CB-9D762D0E36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7F33EB-01CA-45E8-8FCA-D8335F8B7B7F}" type="datetimeFigureOut">
              <a:rPr lang="en-US" smtClean="0"/>
              <a:t>12/31/2025</a:t>
            </a:fld>
            <a:endParaRPr lang="en-US"/>
          </a:p>
        </p:txBody>
      </p:sp>
      <p:sp>
        <p:nvSpPr>
          <p:cNvPr id="5" name="Footer Placeholder 4">
            <a:extLst>
              <a:ext uri="{FF2B5EF4-FFF2-40B4-BE49-F238E27FC236}">
                <a16:creationId xmlns:a16="http://schemas.microsoft.com/office/drawing/2014/main" id="{28EF9D5A-500D-5905-D3B5-AB7AEB81A1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4FAED3E-E646-37C5-AB92-C63ED02AE7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45AC90-156D-4F10-8A74-88F9FD62961F}" type="slidenum">
              <a:rPr lang="en-US" smtClean="0"/>
              <a:t>‹#›</a:t>
            </a:fld>
            <a:endParaRPr lang="en-US"/>
          </a:p>
        </p:txBody>
      </p:sp>
    </p:spTree>
    <p:extLst>
      <p:ext uri="{BB962C8B-B14F-4D97-AF65-F5344CB8AC3E}">
        <p14:creationId xmlns:p14="http://schemas.microsoft.com/office/powerpoint/2010/main" val="41470734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4"/>
            </p:custDataLst>
            <p:extLst>
              <p:ext uri="{D42A27DB-BD31-4B8C-83A1-F6EECF244321}">
                <p14:modId xmlns:p14="http://schemas.microsoft.com/office/powerpoint/2010/main" val="74702000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7" imgW="270" imgH="270" progId="TCLayout.ActiveDocument.1">
                  <p:embed/>
                </p:oleObj>
              </mc:Choice>
              <mc:Fallback>
                <p:oleObj name="think-cell Slide" r:id="rId7" imgW="270" imgH="270" progId="TCLayout.ActiveDocument.1">
                  <p:embed/>
                  <p:pic>
                    <p:nvPicPr>
                      <p:cNvPr id="2" name="Object 1" hidden="1"/>
                      <p:cNvPicPr/>
                      <p:nvPr/>
                    </p:nvPicPr>
                    <p:blipFill>
                      <a:blip r:embed="rId8"/>
                      <a:stretch>
                        <a:fillRect/>
                      </a:stretch>
                    </p:blipFill>
                    <p:spPr>
                      <a:xfrm>
                        <a:off x="1588" y="1588"/>
                        <a:ext cx="1587" cy="1587"/>
                      </a:xfrm>
                      <a:prstGeom prst="rect">
                        <a:avLst/>
                      </a:prstGeom>
                    </p:spPr>
                  </p:pic>
                </p:oleObj>
              </mc:Fallback>
            </mc:AlternateContent>
          </a:graphicData>
        </a:graphic>
      </p:graphicFrame>
      <p:sp>
        <p:nvSpPr>
          <p:cNvPr id="5" name="Rectangle 4" hidden="1"/>
          <p:cNvSpPr/>
          <p:nvPr>
            <p:custDataLst>
              <p:tags r:id="rId5"/>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9" name="Title Placeholder 1"/>
          <p:cNvSpPr>
            <a:spLocks noGrp="1"/>
          </p:cNvSpPr>
          <p:nvPr>
            <p:ph type="title"/>
          </p:nvPr>
        </p:nvSpPr>
        <p:spPr>
          <a:xfrm>
            <a:off x="630000" y="622800"/>
            <a:ext cx="10933350" cy="332399"/>
          </a:xfrm>
          <a:prstGeom prst="rect">
            <a:avLst/>
          </a:prstGeom>
        </p:spPr>
        <p:txBody>
          <a:bodyPr vert="horz" wrap="square" lIns="0" tIns="0" rIns="0" bIns="0" rtlCol="0" anchor="t">
            <a:spAutoFit/>
          </a:bodyPr>
          <a:lstStyle/>
          <a:p>
            <a:r>
              <a:rPr lang="en-US"/>
              <a:t>Click to add title</a:t>
            </a:r>
          </a:p>
        </p:txBody>
      </p:sp>
      <p:sp>
        <p:nvSpPr>
          <p:cNvPr id="4" name="Text Placeholder 3"/>
          <p:cNvSpPr>
            <a:spLocks noGrp="1"/>
          </p:cNvSpPr>
          <p:nvPr>
            <p:ph type="body" idx="1"/>
          </p:nvPr>
        </p:nvSpPr>
        <p:spPr>
          <a:xfrm>
            <a:off x="630000" y="1825625"/>
            <a:ext cx="10933350" cy="4351338"/>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Level six</a:t>
            </a:r>
          </a:p>
          <a:p>
            <a:pPr lvl="6"/>
            <a:r>
              <a:rPr lang="en-US"/>
              <a:t>Level seven</a:t>
            </a:r>
          </a:p>
          <a:p>
            <a:pPr lvl="7"/>
            <a:r>
              <a:rPr lang="en-US"/>
              <a:t>Level eight</a:t>
            </a:r>
          </a:p>
          <a:p>
            <a:pPr lvl="8"/>
            <a:r>
              <a:rPr lang="en-US"/>
              <a:t>Level nine</a:t>
            </a:r>
          </a:p>
        </p:txBody>
      </p:sp>
    </p:spTree>
    <p:extLst>
      <p:ext uri="{BB962C8B-B14F-4D97-AF65-F5344CB8AC3E}">
        <p14:creationId xmlns:p14="http://schemas.microsoft.com/office/powerpoint/2010/main" val="725506512"/>
      </p:ext>
    </p:extLst>
  </p:cSld>
  <p:clrMap bg1="lt1" tx1="dk1" bg2="lt2" tx2="dk2" accent1="accent1" accent2="accent2" accent3="accent3" accent4="accent4" accent5="accent5" accent6="accent6" hlink="hlink" folHlink="folHlink"/>
  <p:sldLayoutIdLst>
    <p:sldLayoutId id="2147483675" r:id="rId1"/>
    <p:sldLayoutId id="2147483676" r:id="rId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2400" b="1" kern="1200">
          <a:solidFill>
            <a:schemeClr val="tx2"/>
          </a:solidFill>
          <a:latin typeface="+mj-lt"/>
          <a:ea typeface="+mj-ea"/>
          <a:cs typeface="+mj-cs"/>
          <a:sym typeface="+mj-lt"/>
        </a:defRPr>
      </a:lvl1pPr>
    </p:titleStyle>
    <p:body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mn-lt"/>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mn-lt"/>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mn-lt"/>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mn-lt"/>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mn-lt"/>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mn-lt"/>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mn-lt"/>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mn-lt"/>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p15:clr>
            <a:srgbClr val="F26B43"/>
          </p15:clr>
        </p15:guide>
        <p15:guide id="2" pos="396">
          <p15:clr>
            <a:srgbClr val="F26B43"/>
          </p15:clr>
        </p15:guide>
        <p15:guide id="3" pos="7284">
          <p15:clr>
            <a:srgbClr val="F26B43"/>
          </p15:clr>
        </p15:guide>
        <p15:guide id="4" orient="horz" pos="388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10;&#10;AI-generated content may be incorrect.">
            <a:extLst>
              <a:ext uri="{FF2B5EF4-FFF2-40B4-BE49-F238E27FC236}">
                <a16:creationId xmlns:a16="http://schemas.microsoft.com/office/drawing/2014/main" id="{A2B487F5-8A33-B055-5195-65C9CAD63963}"/>
              </a:ext>
            </a:extLst>
          </p:cNvPr>
          <p:cNvPicPr>
            <a:picLocks noChangeAspect="1"/>
          </p:cNvPicPr>
          <p:nvPr/>
        </p:nvPicPr>
        <p:blipFill>
          <a:blip r:embed="rId2">
            <a:extLst>
              <a:ext uri="{28A0092B-C50C-407E-A947-70E740481C1C}">
                <a14:useLocalDpi xmlns:a14="http://schemas.microsoft.com/office/drawing/2010/main" val="0"/>
              </a:ext>
            </a:extLst>
          </a:blip>
          <a:srcRect t="16886" b="20654"/>
          <a:stretch/>
        </p:blipFill>
        <p:spPr>
          <a:xfrm>
            <a:off x="608207" y="1485260"/>
            <a:ext cx="2114385" cy="1085157"/>
          </a:xfrm>
          <a:prstGeom prst="rect">
            <a:avLst/>
          </a:prstGeom>
        </p:spPr>
      </p:pic>
      <p:sp>
        <p:nvSpPr>
          <p:cNvPr id="2" name="Title 1">
            <a:extLst>
              <a:ext uri="{FF2B5EF4-FFF2-40B4-BE49-F238E27FC236}">
                <a16:creationId xmlns:a16="http://schemas.microsoft.com/office/drawing/2014/main" id="{790D6D64-1309-103D-55FB-4D3FB5216507}"/>
              </a:ext>
            </a:extLst>
          </p:cNvPr>
          <p:cNvSpPr txBox="1">
            <a:spLocks/>
          </p:cNvSpPr>
          <p:nvPr/>
        </p:nvSpPr>
        <p:spPr>
          <a:xfrm>
            <a:off x="225355" y="3429000"/>
            <a:ext cx="6894576" cy="1656145"/>
          </a:xfrm>
          <a:prstGeom prst="rect">
            <a:avLst/>
          </a:prstGeom>
        </p:spPr>
        <p:txBody>
          <a:bodyPr vert="horz" wrap="square" lIns="0" tIns="0" rIns="0" bIns="0" rtlCol="0" anchor="t">
            <a:normAutofit fontScale="92500"/>
          </a:bodyPr>
          <a:lstStyle>
            <a:lvl1pPr algn="l" defTabSz="914400" rtl="0" eaLnBrk="1" latinLnBrk="0" hangingPunct="1">
              <a:lnSpc>
                <a:spcPct val="90000"/>
              </a:lnSpc>
              <a:spcBef>
                <a:spcPct val="0"/>
              </a:spcBef>
              <a:buNone/>
              <a:defRPr lang="en-US" sz="4000" b="1" kern="1200" baseline="0" dirty="0">
                <a:solidFill>
                  <a:schemeClr val="bg1"/>
                </a:solidFill>
                <a:latin typeface="+mn-lt"/>
                <a:ea typeface="+mn-ea"/>
                <a:cs typeface="Arial" panose="020B0604020202020204" pitchFamily="34" charset="0"/>
                <a:sym typeface="+mj-lt"/>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Arial"/>
                <a:sym typeface="+mj-lt"/>
              </a:rPr>
              <a:t>Office of Performance Management &amp; Oversight</a:t>
            </a:r>
            <a:br>
              <a:rPr kumimoji="0" lang="en-US" sz="2400" b="1" i="0" u="none" strike="noStrike" kern="1200" cap="none" spc="0" normalizeH="0" baseline="0" noProof="0" dirty="0">
                <a:ln>
                  <a:noFill/>
                </a:ln>
                <a:solidFill>
                  <a:prstClr val="white"/>
                </a:solidFill>
                <a:effectLst/>
                <a:uLnTx/>
                <a:uFillTx/>
                <a:latin typeface="Calibri"/>
                <a:ea typeface="+mn-ea"/>
                <a:cs typeface="Calibri"/>
                <a:sym typeface="+mj-lt"/>
              </a:rPr>
            </a:br>
            <a:br>
              <a:rPr kumimoji="0" lang="en-US" sz="2400" b="1" i="0" u="none" strike="noStrike" kern="1200" cap="none" spc="0" normalizeH="0" baseline="0" noProof="0" dirty="0">
                <a:ln>
                  <a:noFill/>
                </a:ln>
                <a:solidFill>
                  <a:prstClr val="white"/>
                </a:solidFill>
                <a:effectLst/>
                <a:uLnTx/>
                <a:uFillTx/>
                <a:latin typeface="Calibri"/>
                <a:ea typeface="+mn-ea"/>
                <a:cs typeface="Calibri"/>
                <a:sym typeface="+mj-lt"/>
              </a:rPr>
            </a:br>
            <a:r>
              <a:rPr kumimoji="0" lang="en-US" sz="2000" b="1" i="0" u="none" strike="noStrike" kern="1200" cap="none" spc="0" normalizeH="0" baseline="0" noProof="0" dirty="0">
                <a:ln>
                  <a:noFill/>
                </a:ln>
                <a:solidFill>
                  <a:prstClr val="white"/>
                </a:solidFill>
                <a:effectLst/>
                <a:uLnTx/>
                <a:uFillTx/>
                <a:latin typeface="Calibri"/>
                <a:ea typeface="+mn-ea"/>
                <a:cs typeface="Calibri"/>
                <a:sym typeface="+mj-lt"/>
              </a:rPr>
              <a:t>Massachusetts Life Sciences Center</a:t>
            </a:r>
            <a:endParaRPr kumimoji="0" lang="en-US" sz="2000" b="0" i="0" u="none" strike="noStrike" kern="1200" cap="none" spc="0" normalizeH="0" baseline="0" noProof="0" dirty="0">
              <a:ln>
                <a:noFill/>
              </a:ln>
              <a:solidFill>
                <a:prstClr val="white"/>
              </a:solidFill>
              <a:effectLst/>
              <a:uLnTx/>
              <a:uFillTx/>
              <a:latin typeface="Calibri"/>
              <a:ea typeface="+mn-ea"/>
              <a:cs typeface="Calibri"/>
              <a:sym typeface="+mj-lt"/>
            </a:endParaRPr>
          </a:p>
          <a:p>
            <a:pPr marL="0" marR="0" lvl="0" indent="0" algn="l" defTabSz="914400" rtl="0" eaLnBrk="1" fontAlgn="auto" latinLnBrk="0" hangingPunct="1">
              <a:lnSpc>
                <a:spcPct val="90000"/>
              </a:lnSpc>
              <a:spcBef>
                <a:spcPct val="0"/>
              </a:spcBef>
              <a:spcAft>
                <a:spcPts val="0"/>
              </a:spcAft>
              <a:buClrTx/>
              <a:buSzTx/>
              <a:buFontTx/>
              <a:buNone/>
              <a:tabLst/>
              <a:defRPr/>
            </a:pPr>
            <a:br>
              <a:rPr kumimoji="0" lang="en-US" sz="2000" b="0" i="1" u="none" strike="noStrike" kern="1200" cap="none" spc="0" normalizeH="0" baseline="0" noProof="0" dirty="0">
                <a:ln>
                  <a:noFill/>
                </a:ln>
                <a:solidFill>
                  <a:prstClr val="white"/>
                </a:solidFill>
                <a:effectLst/>
                <a:uLnTx/>
                <a:uFillTx/>
                <a:latin typeface="Calibri"/>
                <a:ea typeface="+mn-ea"/>
                <a:cs typeface="Calibri"/>
                <a:sym typeface="+mj-lt"/>
              </a:rPr>
            </a:br>
            <a:r>
              <a:rPr kumimoji="0" lang="en-US" sz="2000" b="0" i="0" u="none" strike="noStrike" kern="1200" cap="none" spc="0" normalizeH="0" baseline="0" noProof="0" dirty="0">
                <a:ln>
                  <a:noFill/>
                </a:ln>
                <a:solidFill>
                  <a:prstClr val="white"/>
                </a:solidFill>
                <a:effectLst/>
                <a:uLnTx/>
                <a:uFillTx/>
                <a:latin typeface="Calibri"/>
                <a:ea typeface="+mn-ea"/>
                <a:cs typeface="Calibri"/>
                <a:sym typeface="+mj-lt"/>
              </a:rPr>
              <a:t>Fiscal Year 2025 Report</a:t>
            </a:r>
            <a:endParaRPr kumimoji="0" lang="en-US" sz="2400" b="0" i="0" u="none" strike="noStrike" kern="1200" cap="none" spc="0" normalizeH="0" baseline="0" noProof="0" dirty="0">
              <a:ln>
                <a:noFill/>
              </a:ln>
              <a:solidFill>
                <a:prstClr val="white"/>
              </a:solidFill>
              <a:effectLst/>
              <a:uLnTx/>
              <a:uFillTx/>
              <a:latin typeface="Aptos" panose="020B0004020202020204" pitchFamily="34" charset="0"/>
              <a:ea typeface="+mn-ea"/>
              <a:cs typeface="Arial" panose="020B0604020202020204" pitchFamily="34" charset="0"/>
              <a:sym typeface="+mj-lt"/>
            </a:endParaRPr>
          </a:p>
        </p:txBody>
      </p:sp>
    </p:spTree>
    <p:extLst>
      <p:ext uri="{BB962C8B-B14F-4D97-AF65-F5344CB8AC3E}">
        <p14:creationId xmlns:p14="http://schemas.microsoft.com/office/powerpoint/2010/main" val="38562256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7AF12E-19CB-EBFC-C066-EB8B10D2B5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FA9EB1-E434-5066-3322-41FD7C86EDF6}"/>
              </a:ext>
            </a:extLst>
          </p:cNvPr>
          <p:cNvSpPr>
            <a:spLocks noGrp="1"/>
          </p:cNvSpPr>
          <p:nvPr>
            <p:ph type="title"/>
          </p:nvPr>
        </p:nvSpPr>
        <p:spPr/>
        <p:txBody>
          <a:bodyPr/>
          <a:lstStyle/>
          <a:p>
            <a:r>
              <a:rPr lang="en-US">
                <a:solidFill>
                  <a:schemeClr val="accent5">
                    <a:lumMod val="50000"/>
                  </a:schemeClr>
                </a:solidFill>
              </a:rPr>
              <a:t>Out-of-School Time Grant Program </a:t>
            </a:r>
          </a:p>
        </p:txBody>
      </p:sp>
      <p:sp>
        <p:nvSpPr>
          <p:cNvPr id="4" name="Content Placeholder 2">
            <a:extLst>
              <a:ext uri="{FF2B5EF4-FFF2-40B4-BE49-F238E27FC236}">
                <a16:creationId xmlns:a16="http://schemas.microsoft.com/office/drawing/2014/main" id="{6CCC66F0-5BDF-76D6-3078-E54364947CE0}"/>
              </a:ext>
            </a:extLst>
          </p:cNvPr>
          <p:cNvSpPr>
            <a:spLocks noGrp="1"/>
          </p:cNvSpPr>
          <p:nvPr>
            <p:ph sz="quarter" idx="13"/>
          </p:nvPr>
        </p:nvSpPr>
        <p:spPr>
          <a:xfrm>
            <a:off x="462685" y="1457120"/>
            <a:ext cx="11051291" cy="1745589"/>
          </a:xfrm>
        </p:spPr>
        <p:txBody>
          <a:bodyPr vert="horz" lIns="0" tIns="0" rIns="0" bIns="0" rtlCol="0" anchor="t">
            <a:noAutofit/>
          </a:bodyPr>
          <a:lstStyle/>
          <a:p>
            <a:pPr marL="0" indent="0">
              <a:buNone/>
            </a:pPr>
            <a:r>
              <a:rPr lang="en-US" sz="1800" b="1">
                <a:ea typeface="+mn-lt"/>
                <a:cs typeface="+mn-lt"/>
              </a:rPr>
              <a:t>Program Description:</a:t>
            </a:r>
            <a:r>
              <a:rPr lang="en-US" sz="1800">
                <a:ea typeface="+mn-lt"/>
                <a:cs typeface="+mn-lt"/>
              </a:rPr>
              <a:t> </a:t>
            </a:r>
            <a:r>
              <a:rPr lang="en-US" sz="1800">
                <a:latin typeface="Calibri"/>
                <a:ea typeface="+mn-lt"/>
                <a:cs typeface="+mn-lt"/>
              </a:rPr>
              <a:t>Seeks to further the development and expansion of life sciences education and training for Massachusetts K-12 students by investing in impactful out-of-school time programs. The MLSC anticipates awarding transformational grants that enable non-profit organizations to implement new or expanded programming offered beyond the traditional school day, predominately serving underrepresented and/or low-income youth.</a:t>
            </a:r>
            <a:endParaRPr lang="en-US" sz="1800">
              <a:ea typeface="Calibri"/>
              <a:cs typeface="Calibri"/>
            </a:endParaRPr>
          </a:p>
          <a:p>
            <a:pPr marL="0" indent="0">
              <a:buNone/>
            </a:pPr>
            <a:r>
              <a:rPr lang="en-US" sz="1800" b="1">
                <a:ea typeface="+mn-lt"/>
                <a:cs typeface="+mn-lt"/>
              </a:rPr>
              <a:t>Anticipated Program Budget: </a:t>
            </a:r>
            <a:r>
              <a:rPr lang="en-US" sz="1800">
                <a:ea typeface="+mn-lt"/>
                <a:cs typeface="+mn-lt"/>
              </a:rPr>
              <a:t>$300,000</a:t>
            </a:r>
          </a:p>
        </p:txBody>
      </p:sp>
      <p:graphicFrame>
        <p:nvGraphicFramePr>
          <p:cNvPr id="3" name="Table 2">
            <a:extLst>
              <a:ext uri="{FF2B5EF4-FFF2-40B4-BE49-F238E27FC236}">
                <a16:creationId xmlns:a16="http://schemas.microsoft.com/office/drawing/2014/main" id="{33CC8C6B-4696-BC20-49F3-6BA4E1D28DE8}"/>
              </a:ext>
            </a:extLst>
          </p:cNvPr>
          <p:cNvGraphicFramePr>
            <a:graphicFrameLocks noGrp="1"/>
          </p:cNvGraphicFramePr>
          <p:nvPr>
            <p:extLst>
              <p:ext uri="{D42A27DB-BD31-4B8C-83A1-F6EECF244321}">
                <p14:modId xmlns:p14="http://schemas.microsoft.com/office/powerpoint/2010/main" val="2739177835"/>
              </p:ext>
            </p:extLst>
          </p:nvPr>
        </p:nvGraphicFramePr>
        <p:xfrm>
          <a:off x="788398" y="3426067"/>
          <a:ext cx="10139457" cy="2174257"/>
        </p:xfrm>
        <a:graphic>
          <a:graphicData uri="http://schemas.openxmlformats.org/drawingml/2006/table">
            <a:tbl>
              <a:tblPr/>
              <a:tblGrid>
                <a:gridCol w="306449">
                  <a:extLst>
                    <a:ext uri="{9D8B030D-6E8A-4147-A177-3AD203B41FA5}">
                      <a16:colId xmlns:a16="http://schemas.microsoft.com/office/drawing/2014/main" val="3490193719"/>
                    </a:ext>
                  </a:extLst>
                </a:gridCol>
                <a:gridCol w="3144431">
                  <a:extLst>
                    <a:ext uri="{9D8B030D-6E8A-4147-A177-3AD203B41FA5}">
                      <a16:colId xmlns:a16="http://schemas.microsoft.com/office/drawing/2014/main" val="234508450"/>
                    </a:ext>
                  </a:extLst>
                </a:gridCol>
                <a:gridCol w="4903180">
                  <a:extLst>
                    <a:ext uri="{9D8B030D-6E8A-4147-A177-3AD203B41FA5}">
                      <a16:colId xmlns:a16="http://schemas.microsoft.com/office/drawing/2014/main" val="4174877617"/>
                    </a:ext>
                  </a:extLst>
                </a:gridCol>
                <a:gridCol w="812755">
                  <a:extLst>
                    <a:ext uri="{9D8B030D-6E8A-4147-A177-3AD203B41FA5}">
                      <a16:colId xmlns:a16="http://schemas.microsoft.com/office/drawing/2014/main" val="392049911"/>
                    </a:ext>
                  </a:extLst>
                </a:gridCol>
                <a:gridCol w="972642">
                  <a:extLst>
                    <a:ext uri="{9D8B030D-6E8A-4147-A177-3AD203B41FA5}">
                      <a16:colId xmlns:a16="http://schemas.microsoft.com/office/drawing/2014/main" val="1001479373"/>
                    </a:ext>
                  </a:extLst>
                </a:gridCol>
              </a:tblGrid>
              <a:tr h="452137">
                <a:tc>
                  <a:txBody>
                    <a:bodyPr/>
                    <a:lstStyle/>
                    <a:p>
                      <a:pPr algn="ctr" fontAlgn="b">
                        <a:buNone/>
                      </a:pPr>
                      <a:endParaRPr lang="en-US" sz="1100" b="1" i="0" u="none" strike="noStrike">
                        <a:solidFill>
                          <a:srgbClr val="000000"/>
                        </a:solidFill>
                        <a:effectLst/>
                        <a:latin typeface="Aptos Narrow" panose="020B0004020202020204" pitchFamily="34" charset="0"/>
                      </a:endParaRPr>
                    </a:p>
                  </a:txBody>
                  <a:tcPr marL="7620" marR="7620" marT="7620" marB="0" anchor="b">
                    <a:lnL>
                      <a:noFill/>
                    </a:lnL>
                    <a:lnR>
                      <a:noFill/>
                    </a:lnR>
                    <a:lnT>
                      <a:noFill/>
                    </a:lnT>
                    <a:lnB>
                      <a:noFill/>
                    </a:lnB>
                    <a:noFill/>
                  </a:tcPr>
                </a:tc>
                <a:tc>
                  <a:txBody>
                    <a:bodyPr/>
                    <a:lstStyle/>
                    <a:p>
                      <a:pPr algn="l" fontAlgn="b">
                        <a:buNone/>
                      </a:pPr>
                      <a:r>
                        <a:rPr lang="en-US" sz="1600" b="1" i="0" u="sng" strike="noStrike">
                          <a:solidFill>
                            <a:srgbClr val="000000"/>
                          </a:solidFill>
                          <a:effectLst/>
                          <a:latin typeface="Aptos Narrow"/>
                        </a:rPr>
                        <a:t>Key Performance Metric</a:t>
                      </a:r>
                    </a:p>
                  </a:txBody>
                  <a:tcPr marL="7620" marR="7620" marT="7620" marB="0" anchor="b">
                    <a:lnL>
                      <a:noFill/>
                    </a:lnL>
                    <a:lnR>
                      <a:noFill/>
                    </a:lnR>
                    <a:lnT>
                      <a:noFill/>
                    </a:lnT>
                    <a:lnB>
                      <a:noFill/>
                    </a:lnB>
                    <a:noFill/>
                  </a:tcPr>
                </a:tc>
                <a:tc>
                  <a:txBody>
                    <a:bodyPr/>
                    <a:lstStyle/>
                    <a:p>
                      <a:pPr algn="l" fontAlgn="b">
                        <a:buNone/>
                      </a:pPr>
                      <a:r>
                        <a:rPr lang="en-US" sz="1600" b="1" i="0" u="sng" strike="noStrike">
                          <a:solidFill>
                            <a:srgbClr val="000000"/>
                          </a:solidFill>
                          <a:effectLst/>
                          <a:latin typeface="Aptos Narrow"/>
                        </a:rPr>
                        <a:t>Key Performance Description</a:t>
                      </a:r>
                    </a:p>
                  </a:txBody>
                  <a:tcPr marL="7620" marR="7620" marT="7620" marB="0" anchor="b">
                    <a:lnL>
                      <a:noFill/>
                    </a:lnL>
                    <a:lnR>
                      <a:noFill/>
                    </a:lnR>
                    <a:lnT>
                      <a:noFill/>
                    </a:lnT>
                    <a:lnB>
                      <a:noFill/>
                    </a:lnB>
                    <a:noFill/>
                  </a:tcPr>
                </a:tc>
                <a:tc>
                  <a:txBody>
                    <a:bodyPr/>
                    <a:lstStyle/>
                    <a:p>
                      <a:pPr algn="ctr" fontAlgn="b">
                        <a:buNone/>
                      </a:pPr>
                      <a:r>
                        <a:rPr lang="en-US" sz="1600" b="1" i="0" u="sng" strike="noStrike">
                          <a:solidFill>
                            <a:srgbClr val="000000"/>
                          </a:solidFill>
                          <a:effectLst/>
                          <a:latin typeface="Aptos Narrow"/>
                        </a:rPr>
                        <a:t>Target</a:t>
                      </a:r>
                    </a:p>
                  </a:txBody>
                  <a:tcPr marL="6607" marR="6607" marT="6607" marB="0" anchor="b">
                    <a:lnL>
                      <a:noFill/>
                    </a:lnL>
                    <a:lnR>
                      <a:noFill/>
                    </a:lnR>
                    <a:lnT>
                      <a:noFill/>
                    </a:lnT>
                    <a:lnB>
                      <a:noFill/>
                    </a:lnB>
                    <a:noFill/>
                  </a:tcPr>
                </a:tc>
                <a:tc>
                  <a:txBody>
                    <a:bodyPr/>
                    <a:lstStyle/>
                    <a:p>
                      <a:pPr algn="ctr" fontAlgn="b">
                        <a:buNone/>
                      </a:pPr>
                      <a:r>
                        <a:rPr lang="en-US" sz="1600" b="1" i="0" u="sng" strike="noStrike">
                          <a:solidFill>
                            <a:srgbClr val="000000"/>
                          </a:solidFill>
                          <a:effectLst/>
                          <a:latin typeface="Aptos Narrow"/>
                        </a:rPr>
                        <a:t>Result</a:t>
                      </a:r>
                    </a:p>
                  </a:txBody>
                  <a:tcPr marL="6607" marR="6607" marT="6607" marB="0" anchor="b">
                    <a:lnL>
                      <a:noFill/>
                    </a:lnL>
                    <a:lnR>
                      <a:noFill/>
                    </a:lnR>
                    <a:lnT>
                      <a:noFill/>
                    </a:lnT>
                    <a:lnB>
                      <a:noFill/>
                    </a:lnB>
                    <a:noFill/>
                  </a:tcPr>
                </a:tc>
                <a:extLst>
                  <a:ext uri="{0D108BD9-81ED-4DB2-BD59-A6C34878D82A}">
                    <a16:rowId xmlns:a16="http://schemas.microsoft.com/office/drawing/2014/main" val="3255390417"/>
                  </a:ext>
                </a:extLst>
              </a:tr>
              <a:tr h="499234">
                <a:tc>
                  <a:txBody>
                    <a:bodyPr/>
                    <a:lstStyle/>
                    <a:p>
                      <a:pPr algn="ctr" fontAlgn="b">
                        <a:buNone/>
                      </a:pPr>
                      <a:r>
                        <a:rPr lang="en-US" sz="1100" b="1" i="0" u="none" strike="noStrike">
                          <a:solidFill>
                            <a:srgbClr val="000000"/>
                          </a:solidFill>
                          <a:effectLst/>
                          <a:latin typeface="Aptos Narrow"/>
                        </a:rPr>
                        <a:t>1</a:t>
                      </a:r>
                    </a:p>
                  </a:txBody>
                  <a:tcPr marL="7620" marR="7620" marT="7620" marB="0" anchor="b">
                    <a:lnL>
                      <a:noFill/>
                    </a:lnL>
                    <a:lnR>
                      <a:noFill/>
                    </a:lnR>
                    <a:lnT>
                      <a:noFill/>
                    </a:lnT>
                    <a:lnB>
                      <a:noFill/>
                    </a:lnB>
                    <a:noFill/>
                  </a:tcPr>
                </a:tc>
                <a:tc>
                  <a:txBody>
                    <a:bodyPr/>
                    <a:lstStyle/>
                    <a:p>
                      <a:pPr algn="l" fontAlgn="b">
                        <a:buNone/>
                      </a:pPr>
                      <a:r>
                        <a:rPr lang="en-US" sz="1600" b="0" i="0" u="none" strike="noStrike">
                          <a:solidFill>
                            <a:srgbClr val="000000"/>
                          </a:solidFill>
                          <a:effectLst/>
                          <a:latin typeface="Aptos Narrow"/>
                        </a:rPr>
                        <a:t>Provide funding to enable the implementation of new/expanded OST programs.</a:t>
                      </a:r>
                    </a:p>
                  </a:txBody>
                  <a:tcPr marL="7620" marR="7620" marT="7620" marB="0" anchor="b">
                    <a:lnL>
                      <a:noFill/>
                    </a:lnL>
                    <a:lnR>
                      <a:noFill/>
                    </a:lnR>
                    <a:lnT>
                      <a:noFill/>
                    </a:lnT>
                    <a:lnB>
                      <a:noFill/>
                    </a:lnB>
                    <a:noFill/>
                  </a:tcPr>
                </a:tc>
                <a:tc>
                  <a:txBody>
                    <a:bodyPr/>
                    <a:lstStyle/>
                    <a:p>
                      <a:pPr algn="l" fontAlgn="b">
                        <a:buNone/>
                      </a:pPr>
                      <a:r>
                        <a:rPr lang="en-US" sz="1600" b="0" i="0" u="none" strike="noStrike">
                          <a:solidFill>
                            <a:srgbClr val="000000"/>
                          </a:solidFill>
                          <a:effectLst/>
                          <a:latin typeface="Aptos Narrow"/>
                        </a:rPr>
                        <a:t>Award around 6 grants to non-profit organizations.​</a:t>
                      </a:r>
                    </a:p>
                  </a:txBody>
                  <a:tcPr marL="7620" marR="7620" marT="7620" marB="0" anchor="b">
                    <a:lnL>
                      <a:noFill/>
                    </a:lnL>
                    <a:lnR>
                      <a:noFill/>
                    </a:lnR>
                    <a:lnT>
                      <a:noFill/>
                    </a:lnT>
                    <a:lnB>
                      <a:noFill/>
                    </a:lnB>
                    <a:noFill/>
                  </a:tcPr>
                </a:tc>
                <a:tc>
                  <a:txBody>
                    <a:bodyPr/>
                    <a:lstStyle/>
                    <a:p>
                      <a:pPr algn="ctr" fontAlgn="b">
                        <a:buNone/>
                      </a:pPr>
                      <a:r>
                        <a:rPr lang="en-US" sz="1600" b="0" i="0" u="none" strike="noStrike">
                          <a:solidFill>
                            <a:srgbClr val="000000"/>
                          </a:solidFill>
                          <a:effectLst/>
                          <a:latin typeface="Aptos Narrow"/>
                        </a:rPr>
                        <a:t>6</a:t>
                      </a:r>
                    </a:p>
                  </a:txBody>
                  <a:tcPr marL="7620" marR="7620" marT="7620" marB="0" anchor="b">
                    <a:lnL>
                      <a:noFill/>
                    </a:lnL>
                    <a:lnR>
                      <a:noFill/>
                    </a:lnR>
                    <a:lnT>
                      <a:noFill/>
                    </a:lnT>
                    <a:lnB>
                      <a:noFill/>
                    </a:lnB>
                    <a:noFill/>
                  </a:tcPr>
                </a:tc>
                <a:tc>
                  <a:txBody>
                    <a:bodyPr/>
                    <a:lstStyle/>
                    <a:p>
                      <a:pPr lvl="0" algn="ctr">
                        <a:buNone/>
                      </a:pPr>
                      <a:r>
                        <a:rPr lang="en-US" sz="1600" b="0" i="0" u="none" strike="noStrike">
                          <a:solidFill>
                            <a:srgbClr val="000000"/>
                          </a:solidFill>
                          <a:effectLst/>
                          <a:latin typeface="Aptos Narrow"/>
                        </a:rPr>
                        <a:t>8</a:t>
                      </a:r>
                      <a:endParaRPr lang="en-US"/>
                    </a:p>
                  </a:txBody>
                  <a:tcPr marL="7620" marR="7620" marT="7620" marB="0" anchor="b">
                    <a:lnL>
                      <a:noFill/>
                    </a:lnL>
                    <a:lnR>
                      <a:noFill/>
                    </a:lnR>
                    <a:lnT>
                      <a:noFill/>
                    </a:lnT>
                    <a:lnB>
                      <a:noFill/>
                    </a:lnB>
                    <a:noFill/>
                  </a:tcPr>
                </a:tc>
                <a:extLst>
                  <a:ext uri="{0D108BD9-81ED-4DB2-BD59-A6C34878D82A}">
                    <a16:rowId xmlns:a16="http://schemas.microsoft.com/office/drawing/2014/main" val="236435215"/>
                  </a:ext>
                </a:extLst>
              </a:tr>
              <a:tr h="640527">
                <a:tc>
                  <a:txBody>
                    <a:bodyPr/>
                    <a:lstStyle/>
                    <a:p>
                      <a:pPr algn="ctr" fontAlgn="b">
                        <a:buNone/>
                      </a:pPr>
                      <a:r>
                        <a:rPr lang="en-US" sz="1100" b="1" i="0" u="none" strike="noStrike">
                          <a:solidFill>
                            <a:srgbClr val="000000"/>
                          </a:solidFill>
                          <a:effectLst/>
                          <a:latin typeface="Aptos Narrow"/>
                        </a:rPr>
                        <a:t>2</a:t>
                      </a:r>
                    </a:p>
                  </a:txBody>
                  <a:tcPr marL="7620" marR="7620" marT="7620" marB="0" anchor="b">
                    <a:lnL>
                      <a:noFill/>
                    </a:lnL>
                    <a:lnR>
                      <a:noFill/>
                    </a:lnR>
                    <a:lnT>
                      <a:noFill/>
                    </a:lnT>
                    <a:lnB>
                      <a:noFill/>
                    </a:lnB>
                    <a:solidFill>
                      <a:srgbClr val="F2F2F2"/>
                    </a:solidFill>
                  </a:tcPr>
                </a:tc>
                <a:tc>
                  <a:txBody>
                    <a:bodyPr/>
                    <a:lstStyle/>
                    <a:p>
                      <a:pPr algn="l" fontAlgn="b">
                        <a:buNone/>
                      </a:pPr>
                      <a:r>
                        <a:rPr lang="en-US" sz="1600" b="0" i="0" u="none" strike="noStrike">
                          <a:solidFill>
                            <a:srgbClr val="000000"/>
                          </a:solidFill>
                          <a:effectLst/>
                          <a:latin typeface="Aptos Narrow"/>
                        </a:rPr>
                        <a:t>Increase access to life sciences training outside the traditional school day for a large number of low income/underserved youth.</a:t>
                      </a:r>
                      <a:endParaRPr lang="en-US" sz="1600" b="0" i="0" u="none" strike="noStrike">
                        <a:solidFill>
                          <a:srgbClr val="000000"/>
                        </a:solidFill>
                        <a:effectLst/>
                        <a:latin typeface="Aptos Narrow" panose="020B0004020202020204" pitchFamily="34" charset="0"/>
                      </a:endParaRPr>
                    </a:p>
                  </a:txBody>
                  <a:tcPr marL="7620" marR="7620" marT="7620" marB="0" anchor="b">
                    <a:lnL>
                      <a:noFill/>
                    </a:lnL>
                    <a:lnR>
                      <a:noFill/>
                    </a:lnR>
                    <a:lnT>
                      <a:noFill/>
                    </a:lnT>
                    <a:lnB>
                      <a:noFill/>
                    </a:lnB>
                    <a:solidFill>
                      <a:srgbClr val="F2F2F2"/>
                    </a:solidFill>
                  </a:tcPr>
                </a:tc>
                <a:tc>
                  <a:txBody>
                    <a:bodyPr/>
                    <a:lstStyle/>
                    <a:p>
                      <a:pPr algn="l" fontAlgn="b">
                        <a:buNone/>
                      </a:pPr>
                      <a:r>
                        <a:rPr lang="en-US" sz="1600" b="0" i="0" u="none" strike="noStrike">
                          <a:solidFill>
                            <a:srgbClr val="000000"/>
                          </a:solidFill>
                          <a:effectLst/>
                          <a:latin typeface="Aptos Narrow"/>
                        </a:rPr>
                        <a:t> Serve around 800 students across 10 cities/towns.</a:t>
                      </a:r>
                      <a:endParaRPr lang="en-US" sz="1600" b="0" i="0" u="none" strike="noStrike">
                        <a:solidFill>
                          <a:srgbClr val="000000"/>
                        </a:solidFill>
                        <a:effectLst/>
                        <a:latin typeface="Aptos Narrow" panose="020B0004020202020204" pitchFamily="34" charset="0"/>
                      </a:endParaRPr>
                    </a:p>
                  </a:txBody>
                  <a:tcPr marL="7620" marR="7620" marT="7620" marB="0" anchor="b">
                    <a:lnL>
                      <a:noFill/>
                    </a:lnL>
                    <a:lnR>
                      <a:noFill/>
                    </a:lnR>
                    <a:lnT>
                      <a:noFill/>
                    </a:lnT>
                    <a:lnB>
                      <a:noFill/>
                    </a:lnB>
                    <a:solidFill>
                      <a:srgbClr val="F2F2F2"/>
                    </a:solidFill>
                  </a:tcPr>
                </a:tc>
                <a:tc>
                  <a:txBody>
                    <a:bodyPr/>
                    <a:lstStyle/>
                    <a:p>
                      <a:pPr algn="ctr" fontAlgn="b">
                        <a:buNone/>
                      </a:pPr>
                      <a:r>
                        <a:rPr lang="en-US" sz="1600" b="0" i="0" u="none" strike="noStrike">
                          <a:solidFill>
                            <a:srgbClr val="000000"/>
                          </a:solidFill>
                          <a:effectLst/>
                          <a:latin typeface="Aptos Narrow"/>
                        </a:rPr>
                        <a:t>                 800; 10</a:t>
                      </a:r>
                    </a:p>
                  </a:txBody>
                  <a:tcPr marL="7620" marR="7620" marT="7620" marB="0" anchor="b">
                    <a:lnL>
                      <a:noFill/>
                    </a:lnL>
                    <a:lnR>
                      <a:noFill/>
                    </a:lnR>
                    <a:lnT>
                      <a:noFill/>
                    </a:lnT>
                    <a:lnB>
                      <a:noFill/>
                    </a:lnB>
                    <a:solidFill>
                      <a:srgbClr val="F2F2F2"/>
                    </a:solidFill>
                  </a:tcPr>
                </a:tc>
                <a:tc>
                  <a:txBody>
                    <a:bodyPr/>
                    <a:lstStyle/>
                    <a:p>
                      <a:pPr algn="ctr" fontAlgn="b">
                        <a:buNone/>
                      </a:pPr>
                      <a:r>
                        <a:rPr lang="en-US" sz="1600" b="0" i="0" u="none" strike="noStrike">
                          <a:solidFill>
                            <a:srgbClr val="000000"/>
                          </a:solidFill>
                          <a:effectLst/>
                          <a:latin typeface="Aptos Narrow"/>
                        </a:rPr>
                        <a:t>1,230; 16</a:t>
                      </a:r>
                      <a:endParaRPr lang="en-US" sz="1600" b="0" i="0" u="none" strike="noStrike">
                        <a:solidFill>
                          <a:srgbClr val="000000"/>
                        </a:solidFill>
                        <a:effectLst/>
                        <a:latin typeface="Aptos Narrow" panose="020B0004020202020204" pitchFamily="34" charset="0"/>
                      </a:endParaRPr>
                    </a:p>
                  </a:txBody>
                  <a:tcPr marL="7620" marR="7620" marT="7620" marB="0" anchor="b">
                    <a:lnL>
                      <a:noFill/>
                    </a:lnL>
                    <a:lnR>
                      <a:noFill/>
                    </a:lnR>
                    <a:lnT>
                      <a:noFill/>
                    </a:lnT>
                    <a:lnB>
                      <a:noFill/>
                    </a:lnB>
                    <a:solidFill>
                      <a:srgbClr val="F2F2F2"/>
                    </a:solidFill>
                  </a:tcPr>
                </a:tc>
                <a:extLst>
                  <a:ext uri="{0D108BD9-81ED-4DB2-BD59-A6C34878D82A}">
                    <a16:rowId xmlns:a16="http://schemas.microsoft.com/office/drawing/2014/main" val="3717212445"/>
                  </a:ext>
                </a:extLst>
              </a:tr>
            </a:tbl>
          </a:graphicData>
        </a:graphic>
      </p:graphicFrame>
    </p:spTree>
    <p:extLst>
      <p:ext uri="{BB962C8B-B14F-4D97-AF65-F5344CB8AC3E}">
        <p14:creationId xmlns:p14="http://schemas.microsoft.com/office/powerpoint/2010/main" val="12568592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D2B28-D38B-DB7D-4660-8CBB41D70F03}"/>
              </a:ext>
            </a:extLst>
          </p:cNvPr>
          <p:cNvSpPr>
            <a:spLocks noGrp="1"/>
          </p:cNvSpPr>
          <p:nvPr>
            <p:ph type="title"/>
          </p:nvPr>
        </p:nvSpPr>
        <p:spPr/>
        <p:txBody>
          <a:bodyPr/>
          <a:lstStyle/>
          <a:p>
            <a:r>
              <a:rPr lang="en-US">
                <a:solidFill>
                  <a:schemeClr val="accent5">
                    <a:lumMod val="50000"/>
                  </a:schemeClr>
                </a:solidFill>
              </a:rPr>
              <a:t>Tax Incentive Program </a:t>
            </a:r>
            <a:endParaRPr lang="en-US">
              <a:solidFill>
                <a:srgbClr val="FF0000"/>
              </a:solidFill>
            </a:endParaRPr>
          </a:p>
        </p:txBody>
      </p:sp>
      <p:sp>
        <p:nvSpPr>
          <p:cNvPr id="4" name="Content Placeholder 2">
            <a:extLst>
              <a:ext uri="{FF2B5EF4-FFF2-40B4-BE49-F238E27FC236}">
                <a16:creationId xmlns:a16="http://schemas.microsoft.com/office/drawing/2014/main" id="{572B97BF-51AB-DB67-4965-5B1454E7FA78}"/>
              </a:ext>
            </a:extLst>
          </p:cNvPr>
          <p:cNvSpPr>
            <a:spLocks noGrp="1"/>
          </p:cNvSpPr>
          <p:nvPr>
            <p:ph sz="quarter" idx="13"/>
          </p:nvPr>
        </p:nvSpPr>
        <p:spPr>
          <a:xfrm>
            <a:off x="462685" y="1298782"/>
            <a:ext cx="11051291" cy="5125577"/>
          </a:xfrm>
        </p:spPr>
        <p:txBody>
          <a:bodyPr vert="horz" lIns="0" tIns="0" rIns="0" bIns="0" rtlCol="0" anchor="t">
            <a:noAutofit/>
          </a:bodyPr>
          <a:lstStyle/>
          <a:p>
            <a:pPr marL="0" indent="0">
              <a:buNone/>
            </a:pPr>
            <a:r>
              <a:rPr lang="en-US" sz="1400" b="1">
                <a:ea typeface="+mn-lt"/>
                <a:cs typeface="+mn-lt"/>
              </a:rPr>
              <a:t>Program Description</a:t>
            </a:r>
            <a:r>
              <a:rPr lang="en-US" sz="1400">
                <a:ea typeface="+mn-lt"/>
                <a:cs typeface="+mn-lt"/>
              </a:rPr>
              <a:t>: This program </a:t>
            </a:r>
            <a:r>
              <a:rPr lang="en-US" sz="1400" b="0"/>
              <a:t>offers tax incentives to companies engaged in life sciences research and development, commercialization and manufacturing in Massachusetts. The primary goal of the program is to incentivize life sciences companies to create new long-term jobs in Massachusetts. To ensure the Massachusetts’ ecosystem stays the hotbed for life sciences activity, we will continue to make investments through our Tax Incentive program to create jobs, build a robust workforce, and propel the development of new therapies, devices, and scientific advancements that are improving patient health and well-being.</a:t>
            </a:r>
          </a:p>
          <a:p>
            <a:pPr marL="0" indent="0">
              <a:buNone/>
            </a:pPr>
            <a:r>
              <a:rPr lang="en-US" sz="1400" b="1">
                <a:ea typeface="+mn-lt"/>
                <a:cs typeface="+mn-lt"/>
              </a:rPr>
              <a:t>Anticipated Program Budget: </a:t>
            </a:r>
            <a:r>
              <a:rPr lang="en-US" sz="1400">
                <a:ea typeface="+mn-lt"/>
                <a:cs typeface="+mn-lt"/>
              </a:rPr>
              <a:t>up to $40,000,000 </a:t>
            </a:r>
          </a:p>
          <a:p>
            <a:pPr marL="0" indent="0">
              <a:buNone/>
            </a:pPr>
            <a:r>
              <a:rPr lang="en-US" sz="1400" b="1">
                <a:ea typeface="+mn-lt"/>
                <a:cs typeface="+mn-lt"/>
              </a:rPr>
              <a:t>Fiscal Year Goal 1: </a:t>
            </a:r>
            <a:r>
              <a:rPr lang="en-US" sz="1400" b="0"/>
              <a:t>To incentivize life sciences companies to create new long-term jobs in the State.</a:t>
            </a:r>
            <a:endParaRPr lang="en-US" sz="1400">
              <a:ea typeface="Calibri"/>
              <a:cs typeface="Calibri"/>
            </a:endParaRPr>
          </a:p>
          <a:p>
            <a:pPr marL="0" indent="0">
              <a:buNone/>
            </a:pPr>
            <a:r>
              <a:rPr lang="en-US" sz="1400" b="1">
                <a:ea typeface="+mn-lt"/>
                <a:cs typeface="+mn-lt"/>
              </a:rPr>
              <a:t>Fiscal Year Target 1:</a:t>
            </a:r>
            <a:r>
              <a:rPr lang="en-US" sz="1400">
                <a:ea typeface="+mn-lt"/>
                <a:cs typeface="+mn-lt"/>
              </a:rPr>
              <a:t> </a:t>
            </a:r>
            <a:r>
              <a:rPr lang="en-US" sz="1400" b="0"/>
              <a:t>To support at least </a:t>
            </a:r>
            <a:r>
              <a:rPr lang="en-US" sz="1400"/>
              <a:t>30 </a:t>
            </a:r>
            <a:r>
              <a:rPr lang="en-US" sz="1400" b="0"/>
              <a:t>companies creating at least 1,500 new jobs in Massachusetts by the end of December 31, </a:t>
            </a:r>
            <a:r>
              <a:rPr lang="en-US" sz="1400"/>
              <a:t>2025</a:t>
            </a:r>
            <a:r>
              <a:rPr lang="en-US" sz="1400" b="0"/>
              <a:t>. </a:t>
            </a:r>
            <a:endParaRPr lang="en-US" sz="1400">
              <a:ea typeface="+mn-lt"/>
              <a:cs typeface="+mn-lt"/>
            </a:endParaRPr>
          </a:p>
          <a:p>
            <a:pPr marL="0" indent="0">
              <a:buNone/>
            </a:pPr>
            <a:r>
              <a:rPr lang="en-US" sz="1400" b="1">
                <a:ea typeface="+mn-lt"/>
                <a:cs typeface="+mn-lt"/>
              </a:rPr>
              <a:t>Results: </a:t>
            </a:r>
            <a:r>
              <a:rPr lang="en-US" sz="1400">
                <a:ea typeface="+mn-lt"/>
                <a:cs typeface="+mn-lt"/>
              </a:rPr>
              <a:t>Awarded $39,980,000 to 48 companies creating 1,972 jobs in Massachusetts by the end of December 2025.</a:t>
            </a:r>
          </a:p>
          <a:p>
            <a:pPr marL="0" indent="0">
              <a:buNone/>
            </a:pPr>
            <a:endParaRPr lang="en-US" sz="800" b="1">
              <a:ea typeface="+mn-lt"/>
              <a:cs typeface="+mn-lt"/>
            </a:endParaRPr>
          </a:p>
          <a:p>
            <a:pPr marL="0" indent="0">
              <a:buNone/>
            </a:pPr>
            <a:r>
              <a:rPr lang="en-US" sz="1400" b="1">
                <a:ea typeface="+mn-lt"/>
                <a:cs typeface="+mn-lt"/>
              </a:rPr>
              <a:t>Fiscal Year Goal 2: </a:t>
            </a:r>
            <a:r>
              <a:rPr lang="en-US" sz="1400">
                <a:latin typeface="Calibri"/>
                <a:ea typeface="+mn-lt"/>
                <a:cs typeface="Calibri"/>
              </a:rPr>
              <a:t>Continue to</a:t>
            </a:r>
            <a:r>
              <a:rPr lang="en-US" sz="1400">
                <a:latin typeface="Calibri"/>
                <a:ea typeface="Calibri"/>
                <a:cs typeface="Calibri"/>
              </a:rPr>
              <a:t> spur regionalization by incentivizing companies to create new long-term jobs in various geographic areas of the Commonwealth.</a:t>
            </a:r>
            <a:endParaRPr lang="en-US"/>
          </a:p>
          <a:p>
            <a:pPr marL="0" indent="0">
              <a:buNone/>
            </a:pPr>
            <a:r>
              <a:rPr lang="en-US" sz="1400" b="1">
                <a:ea typeface="+mn-lt"/>
                <a:cs typeface="+mn-lt"/>
              </a:rPr>
              <a:t>Fiscal Year Target 2: </a:t>
            </a:r>
            <a:r>
              <a:rPr lang="en-US" sz="1400">
                <a:ea typeface="+mn-lt"/>
                <a:cs typeface="+mn-lt"/>
              </a:rPr>
              <a:t>At least 5 of the awards to be made to companies expanding in either Gateway Cities or in one of 10 outlying counties in Massachusetts (Barnstable, Berkshire, Bristol, Dukes, Franklin, Hampden, Hampshire, Nantucket, Plymouth or Worcester). </a:t>
            </a:r>
          </a:p>
          <a:p>
            <a:pPr marL="0" indent="0">
              <a:buNone/>
            </a:pPr>
            <a:r>
              <a:rPr lang="en-US" sz="1400" b="1">
                <a:ea typeface="+mn-lt"/>
                <a:cs typeface="+mn-lt"/>
              </a:rPr>
              <a:t>Results: </a:t>
            </a:r>
            <a:r>
              <a:rPr lang="en-US" sz="1400">
                <a:ea typeface="+mn-lt"/>
                <a:cs typeface="+mn-lt"/>
              </a:rPr>
              <a:t>6 of the awards were to companies expanding outside of Boston and </a:t>
            </a:r>
            <a:r>
              <a:rPr lang="en-US" sz="1400" err="1">
                <a:ea typeface="+mn-lt"/>
                <a:cs typeface="+mn-lt"/>
              </a:rPr>
              <a:t>Cambridge.</a:t>
            </a:r>
            <a:r>
              <a:rPr lang="en-US" sz="1400" b="1" err="1">
                <a:ea typeface="+mn-lt"/>
                <a:cs typeface="+mn-lt"/>
              </a:rPr>
              <a:t>Fiscal</a:t>
            </a:r>
            <a:r>
              <a:rPr lang="en-US" sz="1400" b="1">
                <a:ea typeface="+mn-lt"/>
                <a:cs typeface="+mn-lt"/>
              </a:rPr>
              <a:t> Year Goal 2: </a:t>
            </a:r>
            <a:r>
              <a:rPr lang="en-US" sz="1400">
                <a:ea typeface="+mn-lt"/>
                <a:cs typeface="+mn-lt"/>
              </a:rPr>
              <a:t>Continue to spur regionalization by incentivizing companies to create new long-term jobs in various geographic areas of the Commonwealth.</a:t>
            </a:r>
          </a:p>
          <a:p>
            <a:pPr marL="0" indent="0">
              <a:buNone/>
            </a:pPr>
            <a:endParaRPr lang="en-US" sz="800">
              <a:ea typeface="+mn-lt"/>
              <a:cs typeface="+mn-lt"/>
            </a:endParaRPr>
          </a:p>
          <a:p>
            <a:pPr marL="0" indent="0">
              <a:buNone/>
            </a:pPr>
            <a:r>
              <a:rPr lang="en-US" sz="1400" b="1">
                <a:ea typeface="+mn-lt"/>
                <a:cs typeface="+mn-lt"/>
              </a:rPr>
              <a:t>Fiscal Year Goal 3: </a:t>
            </a:r>
            <a:r>
              <a:rPr lang="en-US" sz="1400">
                <a:ea typeface="+mn-lt"/>
                <a:cs typeface="+mn-lt"/>
              </a:rPr>
              <a:t>Support smaller/start-up companies by providing incentives to help them grow in the Commonwealth</a:t>
            </a:r>
          </a:p>
          <a:p>
            <a:pPr marL="0" indent="0">
              <a:buNone/>
            </a:pPr>
            <a:r>
              <a:rPr lang="en-US" sz="1400" b="1">
                <a:ea typeface="+mn-lt"/>
                <a:cs typeface="+mn-lt"/>
              </a:rPr>
              <a:t>Fiscal Year Target 3: </a:t>
            </a:r>
            <a:r>
              <a:rPr lang="en-US" sz="1400">
                <a:ea typeface="+mn-lt"/>
                <a:cs typeface="+mn-lt"/>
              </a:rPr>
              <a:t>At least 25% of companies receiving an award have &lt;50 total FTEs (Full-Time Equivalent employees)</a:t>
            </a:r>
            <a:endParaRPr lang="en-US" sz="1400">
              <a:ea typeface="Calibri"/>
              <a:cs typeface="Calibri"/>
            </a:endParaRPr>
          </a:p>
          <a:p>
            <a:pPr marL="0" indent="0">
              <a:buNone/>
            </a:pPr>
            <a:r>
              <a:rPr lang="en-US" sz="1400" b="1">
                <a:ea typeface="+mn-lt"/>
                <a:cs typeface="+mn-lt"/>
              </a:rPr>
              <a:t>Results: </a:t>
            </a:r>
            <a:r>
              <a:rPr lang="en-US" sz="1400">
                <a:ea typeface="+mn-lt"/>
                <a:cs typeface="+mn-lt"/>
              </a:rPr>
              <a:t>35% of the awards were to companies with fewer than 50 FTEs</a:t>
            </a:r>
          </a:p>
          <a:p>
            <a:pPr marL="0" indent="0">
              <a:buNone/>
            </a:pPr>
            <a:endParaRPr lang="en-US" sz="1400">
              <a:ea typeface="+mn-lt"/>
              <a:cs typeface="+mn-lt"/>
            </a:endParaRPr>
          </a:p>
          <a:p>
            <a:pPr marL="0" indent="0">
              <a:buNone/>
            </a:pPr>
            <a:endParaRPr lang="en-US" sz="1400">
              <a:ea typeface="+mn-lt"/>
              <a:cs typeface="+mn-lt"/>
            </a:endParaRPr>
          </a:p>
          <a:p>
            <a:pPr marL="0" indent="0">
              <a:buNone/>
            </a:pPr>
            <a:endParaRPr lang="en-US" sz="1400" i="1">
              <a:ea typeface="+mn-lt"/>
              <a:cs typeface="+mn-lt"/>
            </a:endParaRPr>
          </a:p>
          <a:p>
            <a:pPr marL="0" indent="0">
              <a:buNone/>
            </a:pPr>
            <a:endParaRPr lang="en-US" sz="1400" i="1">
              <a:cs typeface="Calibri"/>
            </a:endParaRPr>
          </a:p>
          <a:p>
            <a:pPr>
              <a:buNone/>
            </a:pPr>
            <a:endParaRPr lang="en-US" sz="1400" b="1">
              <a:cs typeface="Calibri"/>
            </a:endParaRPr>
          </a:p>
          <a:p>
            <a:pPr marL="0" indent="0">
              <a:buNone/>
            </a:pPr>
            <a:endParaRPr lang="en-US" sz="1400" b="1">
              <a:latin typeface="+mn-lt"/>
              <a:cs typeface="Calibri"/>
            </a:endParaRPr>
          </a:p>
          <a:p>
            <a:pPr lvl="1"/>
            <a:endParaRPr lang="en-US">
              <a:latin typeface="+mn-lt"/>
            </a:endParaRPr>
          </a:p>
        </p:txBody>
      </p:sp>
      <p:sp>
        <p:nvSpPr>
          <p:cNvPr id="3" name="TextBox 2">
            <a:extLst>
              <a:ext uri="{FF2B5EF4-FFF2-40B4-BE49-F238E27FC236}">
                <a16:creationId xmlns:a16="http://schemas.microsoft.com/office/drawing/2014/main" id="{EC190CE9-9E93-FC53-24BA-62CFBDA9C620}"/>
              </a:ext>
            </a:extLst>
          </p:cNvPr>
          <p:cNvSpPr txBox="1"/>
          <p:nvPr/>
        </p:nvSpPr>
        <p:spPr>
          <a:xfrm>
            <a:off x="9097012" y="390800"/>
            <a:ext cx="2743200" cy="365760"/>
          </a:xfrm>
          <a:prstGeom prst="rect">
            <a:avLst/>
          </a:prstGeom>
          <a:solidFill>
            <a:srgbClr val="ED7D3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Updated by PB 12/16/25</a:t>
            </a:r>
            <a:endParaRPr lang="en-US"/>
          </a:p>
        </p:txBody>
      </p:sp>
    </p:spTree>
    <p:extLst>
      <p:ext uri="{BB962C8B-B14F-4D97-AF65-F5344CB8AC3E}">
        <p14:creationId xmlns:p14="http://schemas.microsoft.com/office/powerpoint/2010/main" val="40851676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D2B28-D38B-DB7D-4660-8CBB41D70F03}"/>
              </a:ext>
            </a:extLst>
          </p:cNvPr>
          <p:cNvSpPr>
            <a:spLocks noGrp="1"/>
          </p:cNvSpPr>
          <p:nvPr>
            <p:ph type="title"/>
          </p:nvPr>
        </p:nvSpPr>
        <p:spPr>
          <a:xfrm>
            <a:off x="309260" y="606288"/>
            <a:ext cx="11774319" cy="470898"/>
          </a:xfrm>
        </p:spPr>
        <p:txBody>
          <a:bodyPr/>
          <a:lstStyle/>
          <a:p>
            <a:r>
              <a:rPr lang="en-US" dirty="0" err="1">
                <a:solidFill>
                  <a:schemeClr val="accent5">
                    <a:lumMod val="50000"/>
                  </a:schemeClr>
                </a:solidFill>
              </a:rPr>
              <a:t>Pathmaker</a:t>
            </a:r>
            <a:r>
              <a:rPr lang="en-US" dirty="0">
                <a:solidFill>
                  <a:schemeClr val="accent5">
                    <a:lumMod val="50000"/>
                  </a:schemeClr>
                </a:solidFill>
              </a:rPr>
              <a:t> Workforce Initiative Program </a:t>
            </a:r>
          </a:p>
        </p:txBody>
      </p:sp>
      <p:sp>
        <p:nvSpPr>
          <p:cNvPr id="4" name="Content Placeholder 2">
            <a:extLst>
              <a:ext uri="{FF2B5EF4-FFF2-40B4-BE49-F238E27FC236}">
                <a16:creationId xmlns:a16="http://schemas.microsoft.com/office/drawing/2014/main" id="{572B97BF-51AB-DB67-4965-5B1454E7FA78}"/>
              </a:ext>
            </a:extLst>
          </p:cNvPr>
          <p:cNvSpPr>
            <a:spLocks noGrp="1"/>
          </p:cNvSpPr>
          <p:nvPr>
            <p:ph sz="quarter" idx="13"/>
          </p:nvPr>
        </p:nvSpPr>
        <p:spPr>
          <a:xfrm>
            <a:off x="462685" y="1457120"/>
            <a:ext cx="11051291" cy="941835"/>
          </a:xfrm>
        </p:spPr>
        <p:txBody>
          <a:bodyPr vert="horz" lIns="0" tIns="0" rIns="0" bIns="0" rtlCol="0" anchor="t">
            <a:noAutofit/>
          </a:bodyPr>
          <a:lstStyle/>
          <a:p>
            <a:pPr marL="0" indent="0">
              <a:buNone/>
            </a:pPr>
            <a:r>
              <a:rPr lang="en-US" sz="1400" b="1" dirty="0">
                <a:ea typeface="+mn-lt"/>
                <a:cs typeface="+mn-lt"/>
              </a:rPr>
              <a:t>Program Description: </a:t>
            </a:r>
            <a:r>
              <a:rPr lang="en-US" sz="1400" b="0" dirty="0"/>
              <a:t>Develop and execute on a pilot program to train individuals for life sciences positions at Massachusetts life science companies.  The MLSC will partner with these companies to understand specific needs and then work with training </a:t>
            </a:r>
            <a:r>
              <a:rPr lang="en-US" sz="1400" dirty="0"/>
              <a:t>providers</a:t>
            </a:r>
            <a:r>
              <a:rPr lang="en-US" sz="1400" b="0" dirty="0"/>
              <a:t> to implement core competencies. </a:t>
            </a:r>
          </a:p>
          <a:p>
            <a:pPr marL="0" indent="0">
              <a:buNone/>
            </a:pPr>
            <a:r>
              <a:rPr lang="en-US" sz="1400" b="1" dirty="0">
                <a:ea typeface="+mn-lt"/>
                <a:cs typeface="+mn-lt"/>
              </a:rPr>
              <a:t>Anticipated Program Budget: </a:t>
            </a:r>
            <a:r>
              <a:rPr lang="en-US" sz="1400" dirty="0">
                <a:ea typeface="+mn-lt"/>
                <a:cs typeface="+mn-lt"/>
              </a:rPr>
              <a:t>Up to $5 million</a:t>
            </a:r>
            <a:endParaRPr lang="en-US" sz="1400" dirty="0">
              <a:effectLst/>
              <a:ea typeface="Times New Roman" panose="02020603050405020304" pitchFamily="18" charset="0"/>
            </a:endParaRPr>
          </a:p>
          <a:p>
            <a:pPr marL="0" indent="0">
              <a:buNone/>
            </a:pPr>
            <a:endParaRPr lang="en-US" sz="1400">
              <a:ea typeface="+mn-lt"/>
              <a:cs typeface="+mn-lt"/>
            </a:endParaRPr>
          </a:p>
          <a:p>
            <a:pPr marL="0" indent="0">
              <a:buNone/>
            </a:pPr>
            <a:endParaRPr lang="en-US" sz="1400">
              <a:ea typeface="+mn-lt"/>
              <a:cs typeface="+mn-lt"/>
            </a:endParaRPr>
          </a:p>
          <a:p>
            <a:pPr>
              <a:buNone/>
            </a:pPr>
            <a:endParaRPr lang="en-US" sz="1400" b="1">
              <a:cs typeface="Calibri"/>
            </a:endParaRPr>
          </a:p>
          <a:p>
            <a:pPr marL="0" indent="0">
              <a:buNone/>
            </a:pPr>
            <a:endParaRPr lang="en-US" sz="1400" b="1">
              <a:latin typeface="+mn-lt"/>
              <a:cs typeface="Calibri"/>
            </a:endParaRPr>
          </a:p>
          <a:p>
            <a:pPr lvl="1"/>
            <a:endParaRPr lang="en-US">
              <a:latin typeface="+mn-lt"/>
            </a:endParaRPr>
          </a:p>
        </p:txBody>
      </p:sp>
      <p:graphicFrame>
        <p:nvGraphicFramePr>
          <p:cNvPr id="5" name="Table 4">
            <a:extLst>
              <a:ext uri="{FF2B5EF4-FFF2-40B4-BE49-F238E27FC236}">
                <a16:creationId xmlns:a16="http://schemas.microsoft.com/office/drawing/2014/main" id="{253F62CC-3C6A-A0E8-A7E0-CD9E27DBE160}"/>
              </a:ext>
            </a:extLst>
          </p:cNvPr>
          <p:cNvGraphicFramePr>
            <a:graphicFrameLocks noGrp="1"/>
          </p:cNvGraphicFramePr>
          <p:nvPr>
            <p:extLst>
              <p:ext uri="{D42A27DB-BD31-4B8C-83A1-F6EECF244321}">
                <p14:modId xmlns:p14="http://schemas.microsoft.com/office/powerpoint/2010/main" val="2348586700"/>
              </p:ext>
            </p:extLst>
          </p:nvPr>
        </p:nvGraphicFramePr>
        <p:xfrm>
          <a:off x="462685" y="3006470"/>
          <a:ext cx="10769302" cy="1727436"/>
        </p:xfrm>
        <a:graphic>
          <a:graphicData uri="http://schemas.openxmlformats.org/drawingml/2006/table">
            <a:tbl>
              <a:tblPr/>
              <a:tblGrid>
                <a:gridCol w="181127">
                  <a:extLst>
                    <a:ext uri="{9D8B030D-6E8A-4147-A177-3AD203B41FA5}">
                      <a16:colId xmlns:a16="http://schemas.microsoft.com/office/drawing/2014/main" val="1766481929"/>
                    </a:ext>
                  </a:extLst>
                </a:gridCol>
                <a:gridCol w="4924407">
                  <a:extLst>
                    <a:ext uri="{9D8B030D-6E8A-4147-A177-3AD203B41FA5}">
                      <a16:colId xmlns:a16="http://schemas.microsoft.com/office/drawing/2014/main" val="3362749080"/>
                    </a:ext>
                  </a:extLst>
                </a:gridCol>
                <a:gridCol w="3989060">
                  <a:extLst>
                    <a:ext uri="{9D8B030D-6E8A-4147-A177-3AD203B41FA5}">
                      <a16:colId xmlns:a16="http://schemas.microsoft.com/office/drawing/2014/main" val="2792733099"/>
                    </a:ext>
                  </a:extLst>
                </a:gridCol>
                <a:gridCol w="825724">
                  <a:extLst>
                    <a:ext uri="{9D8B030D-6E8A-4147-A177-3AD203B41FA5}">
                      <a16:colId xmlns:a16="http://schemas.microsoft.com/office/drawing/2014/main" val="1834256411"/>
                    </a:ext>
                  </a:extLst>
                </a:gridCol>
                <a:gridCol w="848984">
                  <a:extLst>
                    <a:ext uri="{9D8B030D-6E8A-4147-A177-3AD203B41FA5}">
                      <a16:colId xmlns:a16="http://schemas.microsoft.com/office/drawing/2014/main" val="478093262"/>
                    </a:ext>
                  </a:extLst>
                </a:gridCol>
              </a:tblGrid>
              <a:tr h="430808">
                <a:tc>
                  <a:txBody>
                    <a:bodyPr/>
                    <a:lstStyle/>
                    <a:p>
                      <a:pPr algn="ctr" fontAlgn="b">
                        <a:buNone/>
                      </a:pPr>
                      <a:endParaRPr lang="en-US" sz="1000" b="1" i="0" u="none" strike="noStrike">
                        <a:solidFill>
                          <a:srgbClr val="000000"/>
                        </a:solidFill>
                        <a:effectLst/>
                        <a:latin typeface="Aptos Narrow" panose="020B0004020202020204" pitchFamily="34" charset="0"/>
                      </a:endParaRPr>
                    </a:p>
                  </a:txBody>
                  <a:tcPr marL="6814" marR="6814" marT="6814" marB="0" anchor="b">
                    <a:lnL>
                      <a:noFill/>
                    </a:lnL>
                    <a:lnR>
                      <a:noFill/>
                    </a:lnR>
                    <a:lnT>
                      <a:noFill/>
                    </a:lnT>
                    <a:lnB>
                      <a:noFill/>
                    </a:lnB>
                    <a:noFill/>
                  </a:tcPr>
                </a:tc>
                <a:tc>
                  <a:txBody>
                    <a:bodyPr/>
                    <a:lstStyle/>
                    <a:p>
                      <a:pPr algn="l" fontAlgn="b">
                        <a:buNone/>
                      </a:pPr>
                      <a:r>
                        <a:rPr lang="en-US" sz="1600" b="1" i="0" u="sng" strike="noStrike" dirty="0">
                          <a:solidFill>
                            <a:srgbClr val="000000"/>
                          </a:solidFill>
                          <a:effectLst/>
                          <a:latin typeface="Aptos Narrow"/>
                        </a:rPr>
                        <a:t>Key Performance Metric</a:t>
                      </a:r>
                    </a:p>
                  </a:txBody>
                  <a:tcPr marL="6814" marR="6814" marT="6814" marB="0" anchor="b">
                    <a:lnL>
                      <a:noFill/>
                    </a:lnL>
                    <a:lnR>
                      <a:noFill/>
                    </a:lnR>
                    <a:lnT>
                      <a:noFill/>
                    </a:lnT>
                    <a:lnB>
                      <a:noFill/>
                    </a:lnB>
                    <a:noFill/>
                  </a:tcPr>
                </a:tc>
                <a:tc>
                  <a:txBody>
                    <a:bodyPr/>
                    <a:lstStyle/>
                    <a:p>
                      <a:pPr algn="l" fontAlgn="b">
                        <a:buNone/>
                      </a:pPr>
                      <a:r>
                        <a:rPr lang="en-US" sz="1600" b="1" i="0" u="sng" strike="noStrike" dirty="0">
                          <a:solidFill>
                            <a:srgbClr val="000000"/>
                          </a:solidFill>
                          <a:effectLst/>
                          <a:latin typeface="Aptos Narrow"/>
                        </a:rPr>
                        <a:t>Key Performance Description</a:t>
                      </a:r>
                    </a:p>
                  </a:txBody>
                  <a:tcPr marL="6814" marR="6814" marT="6814" marB="0" anchor="b">
                    <a:lnL>
                      <a:noFill/>
                    </a:lnL>
                    <a:lnR>
                      <a:noFill/>
                    </a:lnR>
                    <a:lnT>
                      <a:noFill/>
                    </a:lnT>
                    <a:lnB>
                      <a:noFill/>
                    </a:lnB>
                    <a:noFill/>
                  </a:tcPr>
                </a:tc>
                <a:tc>
                  <a:txBody>
                    <a:bodyPr/>
                    <a:lstStyle/>
                    <a:p>
                      <a:pPr algn="ctr" fontAlgn="b">
                        <a:buNone/>
                      </a:pPr>
                      <a:r>
                        <a:rPr lang="en-US" sz="1600" b="1" i="0" u="sng" strike="noStrike" dirty="0">
                          <a:solidFill>
                            <a:srgbClr val="000000"/>
                          </a:solidFill>
                          <a:effectLst/>
                          <a:latin typeface="Aptos Narrow"/>
                        </a:rPr>
                        <a:t>Target</a:t>
                      </a:r>
                    </a:p>
                  </a:txBody>
                  <a:tcPr marL="6607" marR="6607" marT="6607" marB="0" anchor="b">
                    <a:lnL>
                      <a:noFill/>
                    </a:lnL>
                    <a:lnR>
                      <a:noFill/>
                    </a:lnR>
                    <a:lnT>
                      <a:noFill/>
                    </a:lnT>
                    <a:lnB>
                      <a:noFill/>
                    </a:lnB>
                    <a:noFill/>
                  </a:tcPr>
                </a:tc>
                <a:tc>
                  <a:txBody>
                    <a:bodyPr/>
                    <a:lstStyle/>
                    <a:p>
                      <a:pPr algn="ctr" fontAlgn="b">
                        <a:buNone/>
                      </a:pPr>
                      <a:r>
                        <a:rPr lang="en-US" sz="1600" b="1" i="0" u="sng" strike="noStrike" dirty="0">
                          <a:solidFill>
                            <a:srgbClr val="000000"/>
                          </a:solidFill>
                          <a:effectLst/>
                          <a:latin typeface="Aptos Narrow"/>
                        </a:rPr>
                        <a:t>Result</a:t>
                      </a:r>
                    </a:p>
                  </a:txBody>
                  <a:tcPr marL="6607" marR="6607" marT="6607" marB="0" anchor="b">
                    <a:lnL>
                      <a:noFill/>
                    </a:lnL>
                    <a:lnR>
                      <a:noFill/>
                    </a:lnR>
                    <a:lnT>
                      <a:noFill/>
                    </a:lnT>
                    <a:lnB>
                      <a:noFill/>
                    </a:lnB>
                    <a:noFill/>
                  </a:tcPr>
                </a:tc>
                <a:extLst>
                  <a:ext uri="{0D108BD9-81ED-4DB2-BD59-A6C34878D82A}">
                    <a16:rowId xmlns:a16="http://schemas.microsoft.com/office/drawing/2014/main" val="1485469705"/>
                  </a:ext>
                </a:extLst>
              </a:tr>
              <a:tr h="475682">
                <a:tc>
                  <a:txBody>
                    <a:bodyPr/>
                    <a:lstStyle/>
                    <a:p>
                      <a:pPr algn="ctr" fontAlgn="b">
                        <a:buNone/>
                      </a:pPr>
                      <a:r>
                        <a:rPr lang="en-US" sz="1000" b="1" i="0" u="none" strike="noStrike" dirty="0">
                          <a:solidFill>
                            <a:srgbClr val="000000"/>
                          </a:solidFill>
                          <a:effectLst/>
                          <a:latin typeface="Aptos Narrow"/>
                        </a:rPr>
                        <a:t>1</a:t>
                      </a:r>
                    </a:p>
                  </a:txBody>
                  <a:tcPr marL="6814" marR="6814" marT="6814" marB="0" anchor="b">
                    <a:lnL>
                      <a:noFill/>
                    </a:lnL>
                    <a:lnR>
                      <a:noFill/>
                    </a:lnR>
                    <a:lnT>
                      <a:noFill/>
                    </a:lnT>
                    <a:lnB>
                      <a:noFill/>
                    </a:lnB>
                    <a:noFill/>
                  </a:tcPr>
                </a:tc>
                <a:tc>
                  <a:txBody>
                    <a:bodyPr/>
                    <a:lstStyle/>
                    <a:p>
                      <a:pPr algn="l" fontAlgn="b">
                        <a:buNone/>
                      </a:pPr>
                      <a:r>
                        <a:rPr lang="en-US" sz="1600" b="0" i="0" u="none" strike="noStrike" dirty="0">
                          <a:solidFill>
                            <a:srgbClr val="000000"/>
                          </a:solidFill>
                          <a:effectLst/>
                          <a:latin typeface="Aptos Narrow"/>
                        </a:rPr>
                        <a:t>Train new workers for the life sciences</a:t>
                      </a:r>
                    </a:p>
                  </a:txBody>
                  <a:tcPr marL="6814" marR="6814" marT="6814" marB="0" anchor="b">
                    <a:lnL>
                      <a:noFill/>
                    </a:lnL>
                    <a:lnR>
                      <a:noFill/>
                    </a:lnR>
                    <a:lnT>
                      <a:noFill/>
                    </a:lnT>
                    <a:lnB>
                      <a:noFill/>
                    </a:lnB>
                    <a:noFill/>
                  </a:tcPr>
                </a:tc>
                <a:tc>
                  <a:txBody>
                    <a:bodyPr/>
                    <a:lstStyle/>
                    <a:p>
                      <a:pPr algn="l" fontAlgn="b">
                        <a:buNone/>
                      </a:pPr>
                      <a:r>
                        <a:rPr lang="en-US" sz="1600" b="0" i="0" u="none" strike="noStrike" dirty="0">
                          <a:solidFill>
                            <a:srgbClr val="000000"/>
                          </a:solidFill>
                          <a:effectLst/>
                          <a:latin typeface="Aptos Narrow"/>
                        </a:rPr>
                        <a:t>To train one cohort of 20 students</a:t>
                      </a:r>
                    </a:p>
                  </a:txBody>
                  <a:tcPr marL="6814" marR="6814" marT="6814" marB="0" anchor="b">
                    <a:lnL>
                      <a:noFill/>
                    </a:lnL>
                    <a:lnR>
                      <a:noFill/>
                    </a:lnR>
                    <a:lnT>
                      <a:noFill/>
                    </a:lnT>
                    <a:lnB>
                      <a:noFill/>
                    </a:lnB>
                    <a:noFill/>
                  </a:tcPr>
                </a:tc>
                <a:tc>
                  <a:txBody>
                    <a:bodyPr/>
                    <a:lstStyle/>
                    <a:p>
                      <a:pPr algn="r" fontAlgn="b">
                        <a:buNone/>
                      </a:pPr>
                      <a:r>
                        <a:rPr lang="en-US" sz="1600" b="0" i="0" u="none" strike="noStrike" dirty="0">
                          <a:solidFill>
                            <a:srgbClr val="000000"/>
                          </a:solidFill>
                          <a:effectLst/>
                          <a:latin typeface="Aptos Narrow"/>
                        </a:rPr>
                        <a:t>200</a:t>
                      </a:r>
                    </a:p>
                  </a:txBody>
                  <a:tcPr marL="6814" marR="6814" marT="6814" marB="0" anchor="b">
                    <a:lnL>
                      <a:noFill/>
                    </a:lnL>
                    <a:lnR>
                      <a:noFill/>
                    </a:lnR>
                    <a:lnT>
                      <a:noFill/>
                    </a:lnT>
                    <a:lnB>
                      <a:noFill/>
                    </a:lnB>
                    <a:noFill/>
                  </a:tcPr>
                </a:tc>
                <a:tc>
                  <a:txBody>
                    <a:bodyPr/>
                    <a:lstStyle/>
                    <a:p>
                      <a:pPr algn="ctr" fontAlgn="b">
                        <a:buNone/>
                      </a:pPr>
                      <a:r>
                        <a:rPr lang="en-US" sz="1600" b="0" i="0" u="none" strike="noStrike" dirty="0">
                          <a:solidFill>
                            <a:srgbClr val="000000"/>
                          </a:solidFill>
                          <a:effectLst/>
                          <a:latin typeface="Aptos Narrow"/>
                        </a:rPr>
                        <a:t>454</a:t>
                      </a:r>
                      <a:endParaRPr lang="en-US" sz="1600" b="0" i="0" u="none" strike="noStrike" dirty="0">
                        <a:solidFill>
                          <a:srgbClr val="000000"/>
                        </a:solidFill>
                        <a:effectLst/>
                        <a:latin typeface="Aptos Narrow" panose="020B0004020202020204" pitchFamily="34" charset="0"/>
                      </a:endParaRPr>
                    </a:p>
                  </a:txBody>
                  <a:tcPr marL="6814" marR="6814" marT="6814" marB="0" anchor="b">
                    <a:lnL>
                      <a:noFill/>
                    </a:lnL>
                    <a:lnR>
                      <a:noFill/>
                    </a:lnR>
                    <a:lnT>
                      <a:noFill/>
                    </a:lnT>
                    <a:lnB>
                      <a:noFill/>
                    </a:lnB>
                    <a:noFill/>
                  </a:tcPr>
                </a:tc>
                <a:extLst>
                  <a:ext uri="{0D108BD9-81ED-4DB2-BD59-A6C34878D82A}">
                    <a16:rowId xmlns:a16="http://schemas.microsoft.com/office/drawing/2014/main" val="2852050256"/>
                  </a:ext>
                </a:extLst>
              </a:tr>
              <a:tr h="820946">
                <a:tc>
                  <a:txBody>
                    <a:bodyPr/>
                    <a:lstStyle/>
                    <a:p>
                      <a:pPr algn="ctr" fontAlgn="b">
                        <a:buNone/>
                      </a:pPr>
                      <a:r>
                        <a:rPr lang="en-US" sz="1000" b="1" i="0" u="none" strike="noStrike" dirty="0">
                          <a:solidFill>
                            <a:srgbClr val="000000"/>
                          </a:solidFill>
                          <a:effectLst/>
                          <a:latin typeface="Aptos Narrow"/>
                        </a:rPr>
                        <a:t>2</a:t>
                      </a:r>
                    </a:p>
                  </a:txBody>
                  <a:tcPr marL="6814" marR="6814" marT="6814" marB="0" anchor="b">
                    <a:lnL>
                      <a:noFill/>
                    </a:lnL>
                    <a:lnR>
                      <a:noFill/>
                    </a:lnR>
                    <a:lnT>
                      <a:noFill/>
                    </a:lnT>
                    <a:lnB>
                      <a:noFill/>
                    </a:lnB>
                    <a:solidFill>
                      <a:srgbClr val="F2F2F2"/>
                    </a:solidFill>
                  </a:tcPr>
                </a:tc>
                <a:tc>
                  <a:txBody>
                    <a:bodyPr/>
                    <a:lstStyle/>
                    <a:p>
                      <a:pPr algn="l" fontAlgn="b">
                        <a:buNone/>
                      </a:pPr>
                      <a:r>
                        <a:rPr lang="en-US" sz="1600" b="0" i="0" u="none" strike="noStrike" dirty="0">
                          <a:solidFill>
                            <a:srgbClr val="000000"/>
                          </a:solidFill>
                          <a:effectLst/>
                          <a:latin typeface="Aptos Narrow"/>
                        </a:rPr>
                        <a:t>Facilitate the hiring of the majority of program graduates</a:t>
                      </a:r>
                    </a:p>
                  </a:txBody>
                  <a:tcPr marL="6814" marR="6814" marT="6814" marB="0" anchor="b">
                    <a:lnL>
                      <a:noFill/>
                    </a:lnL>
                    <a:lnR>
                      <a:noFill/>
                    </a:lnR>
                    <a:lnT>
                      <a:noFill/>
                    </a:lnT>
                    <a:lnB>
                      <a:noFill/>
                    </a:lnB>
                    <a:solidFill>
                      <a:srgbClr val="F2F2F2"/>
                    </a:solidFill>
                  </a:tcPr>
                </a:tc>
                <a:tc>
                  <a:txBody>
                    <a:bodyPr/>
                    <a:lstStyle/>
                    <a:p>
                      <a:pPr algn="l" fontAlgn="b">
                        <a:buNone/>
                      </a:pPr>
                      <a:r>
                        <a:rPr lang="en-US" sz="1600" b="0" i="0" u="none" strike="noStrike" dirty="0">
                          <a:solidFill>
                            <a:srgbClr val="000000"/>
                          </a:solidFill>
                          <a:effectLst/>
                          <a:latin typeface="Aptos Narrow"/>
                        </a:rPr>
                        <a:t>61% of graduates employed or continuing their education in the life sciences</a:t>
                      </a:r>
                    </a:p>
                  </a:txBody>
                  <a:tcPr marL="6814" marR="6814" marT="6814" marB="0" anchor="b">
                    <a:lnL>
                      <a:noFill/>
                    </a:lnL>
                    <a:lnR>
                      <a:noFill/>
                    </a:lnR>
                    <a:lnT>
                      <a:noFill/>
                    </a:lnT>
                    <a:lnB>
                      <a:noFill/>
                    </a:lnB>
                    <a:solidFill>
                      <a:srgbClr val="F2F2F2"/>
                    </a:solidFill>
                  </a:tcPr>
                </a:tc>
                <a:tc>
                  <a:txBody>
                    <a:bodyPr/>
                    <a:lstStyle/>
                    <a:p>
                      <a:pPr algn="r" fontAlgn="b">
                        <a:buNone/>
                      </a:pPr>
                      <a:r>
                        <a:rPr lang="en-US" sz="1600" b="0" i="0" u="none" strike="noStrike" dirty="0">
                          <a:solidFill>
                            <a:srgbClr val="000000"/>
                          </a:solidFill>
                          <a:effectLst/>
                          <a:latin typeface="Aptos Narrow"/>
                        </a:rPr>
                        <a:t>                           100 </a:t>
                      </a:r>
                    </a:p>
                  </a:txBody>
                  <a:tcPr marL="6814" marR="6814" marT="6814" marB="0" anchor="b">
                    <a:lnL>
                      <a:noFill/>
                    </a:lnL>
                    <a:lnR>
                      <a:noFill/>
                    </a:lnR>
                    <a:lnT>
                      <a:noFill/>
                    </a:lnT>
                    <a:lnB>
                      <a:noFill/>
                    </a:lnB>
                    <a:solidFill>
                      <a:srgbClr val="F2F2F2"/>
                    </a:solidFill>
                  </a:tcPr>
                </a:tc>
                <a:tc>
                  <a:txBody>
                    <a:bodyPr/>
                    <a:lstStyle/>
                    <a:p>
                      <a:pPr algn="ctr" fontAlgn="b">
                        <a:buNone/>
                      </a:pPr>
                      <a:r>
                        <a:rPr lang="en-US" sz="1600" b="0" i="0" u="none" strike="noStrike" dirty="0">
                          <a:solidFill>
                            <a:srgbClr val="000000"/>
                          </a:solidFill>
                          <a:effectLst/>
                          <a:latin typeface="Aptos Narrow"/>
                        </a:rPr>
                        <a:t>276</a:t>
                      </a:r>
                      <a:endParaRPr lang="en-US" sz="1600" b="0" i="0" u="none" strike="noStrike" dirty="0">
                        <a:solidFill>
                          <a:srgbClr val="000000"/>
                        </a:solidFill>
                        <a:effectLst/>
                        <a:latin typeface="Aptos Narrow" panose="020B0004020202020204" pitchFamily="34" charset="0"/>
                      </a:endParaRPr>
                    </a:p>
                  </a:txBody>
                  <a:tcPr marL="6814" marR="6814" marT="6814" marB="0" anchor="b">
                    <a:lnL>
                      <a:noFill/>
                    </a:lnL>
                    <a:lnR>
                      <a:noFill/>
                    </a:lnR>
                    <a:lnT>
                      <a:noFill/>
                    </a:lnT>
                    <a:lnB>
                      <a:noFill/>
                    </a:lnB>
                    <a:solidFill>
                      <a:srgbClr val="F2F2F2"/>
                    </a:solidFill>
                  </a:tcPr>
                </a:tc>
                <a:extLst>
                  <a:ext uri="{0D108BD9-81ED-4DB2-BD59-A6C34878D82A}">
                    <a16:rowId xmlns:a16="http://schemas.microsoft.com/office/drawing/2014/main" val="1866494018"/>
                  </a:ext>
                </a:extLst>
              </a:tr>
            </a:tbl>
          </a:graphicData>
        </a:graphic>
      </p:graphicFrame>
    </p:spTree>
    <p:extLst>
      <p:ext uri="{BB962C8B-B14F-4D97-AF65-F5344CB8AC3E}">
        <p14:creationId xmlns:p14="http://schemas.microsoft.com/office/powerpoint/2010/main" val="16945745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D2B28-D38B-DB7D-4660-8CBB41D70F03}"/>
              </a:ext>
            </a:extLst>
          </p:cNvPr>
          <p:cNvSpPr>
            <a:spLocks noGrp="1"/>
          </p:cNvSpPr>
          <p:nvPr>
            <p:ph type="title"/>
          </p:nvPr>
        </p:nvSpPr>
        <p:spPr>
          <a:xfrm>
            <a:off x="483140" y="538195"/>
            <a:ext cx="11327368" cy="470898"/>
          </a:xfrm>
        </p:spPr>
        <p:txBody>
          <a:bodyPr/>
          <a:lstStyle/>
          <a:p>
            <a:r>
              <a:rPr lang="en-US">
                <a:solidFill>
                  <a:schemeClr val="accent5">
                    <a:lumMod val="50000"/>
                  </a:schemeClr>
                </a:solidFill>
              </a:rPr>
              <a:t>Massachusetts Next Generation 2.0 (MassNextGen 2.0) </a:t>
            </a:r>
            <a:endParaRPr lang="en-US">
              <a:solidFill>
                <a:srgbClr val="FF0000"/>
              </a:solidFill>
            </a:endParaRPr>
          </a:p>
        </p:txBody>
      </p:sp>
      <p:sp>
        <p:nvSpPr>
          <p:cNvPr id="4" name="Content Placeholder 2">
            <a:extLst>
              <a:ext uri="{FF2B5EF4-FFF2-40B4-BE49-F238E27FC236}">
                <a16:creationId xmlns:a16="http://schemas.microsoft.com/office/drawing/2014/main" id="{572B97BF-51AB-DB67-4965-5B1454E7FA78}"/>
              </a:ext>
            </a:extLst>
          </p:cNvPr>
          <p:cNvSpPr>
            <a:spLocks noGrp="1"/>
          </p:cNvSpPr>
          <p:nvPr>
            <p:ph sz="quarter" idx="13"/>
          </p:nvPr>
        </p:nvSpPr>
        <p:spPr>
          <a:xfrm>
            <a:off x="462685" y="1232142"/>
            <a:ext cx="11051291" cy="5125577"/>
          </a:xfrm>
        </p:spPr>
        <p:txBody>
          <a:bodyPr vert="horz" lIns="0" tIns="0" rIns="0" bIns="0" rtlCol="0" anchor="t">
            <a:noAutofit/>
          </a:bodyPr>
          <a:lstStyle/>
          <a:p>
            <a:pPr marL="0" indent="0" algn="just">
              <a:spcBef>
                <a:spcPts val="600"/>
              </a:spcBef>
              <a:buNone/>
            </a:pPr>
            <a:r>
              <a:rPr lang="en-US" sz="1400" b="1">
                <a:ea typeface="+mn-lt"/>
                <a:cs typeface="+mn-lt"/>
              </a:rPr>
              <a:t>Program Description: </a:t>
            </a:r>
            <a:r>
              <a:rPr lang="en-US" sz="1400"/>
              <a:t>The MLSC has launched the next iteration of the </a:t>
            </a:r>
            <a:r>
              <a:rPr lang="en-US" sz="1400" err="1"/>
              <a:t>MassNextGen</a:t>
            </a:r>
            <a:r>
              <a:rPr lang="en-US" sz="1400"/>
              <a:t> initiative to support a larger pool of entrepreneurs with a more inclusive focus. The program will increase funding to $100,000 per awardee, which may include in-kind support from program sponsors, and expand entrepreneurs’ access and network to raise further funding by providing year-round networking sessions with the venture capital community. Awardees will receive non-dilutive grant funding and access to a network of seasoned professionals from the life sciences ecosystem, helping them to refine their business strategies and effectively raise capital. </a:t>
            </a:r>
          </a:p>
          <a:p>
            <a:pPr marL="0" indent="0">
              <a:buNone/>
            </a:pPr>
            <a:r>
              <a:rPr lang="en-US" sz="1400" b="1">
                <a:ea typeface="+mn-lt"/>
                <a:cs typeface="+mn-lt"/>
              </a:rPr>
              <a:t>Anticipated Program Budget: </a:t>
            </a:r>
            <a:r>
              <a:rPr lang="en-US" sz="1400" b="0"/>
              <a:t>$300,000 in MLSC funding, </a:t>
            </a:r>
            <a:r>
              <a:rPr lang="en-US" sz="1400"/>
              <a:t>plus leveraged funding from external sponsorship  </a:t>
            </a:r>
            <a:endParaRPr lang="en-US" sz="1400">
              <a:ea typeface="Calibri"/>
              <a:cs typeface="Calibri"/>
            </a:endParaRPr>
          </a:p>
          <a:p>
            <a:pPr marL="0" indent="0">
              <a:buNone/>
            </a:pPr>
            <a:endParaRPr lang="en-US" sz="1400"/>
          </a:p>
          <a:p>
            <a:pPr marL="0" indent="0" algn="just">
              <a:spcBef>
                <a:spcPts val="600"/>
              </a:spcBef>
              <a:buNone/>
            </a:pPr>
            <a:r>
              <a:rPr lang="en-US" sz="1400" b="1" i="1">
                <a:ea typeface="+mn-lt"/>
                <a:cs typeface="+mn-lt"/>
              </a:rPr>
              <a:t>Fiscal Year Goal 1: </a:t>
            </a:r>
            <a:r>
              <a:rPr lang="en-US" sz="1400" b="0"/>
              <a:t>Provide tools to underrepresented entrepreneurs to build their network and raise further funding.</a:t>
            </a:r>
            <a:endParaRPr lang="en-US" sz="1400" b="0">
              <a:ea typeface="Calibri"/>
              <a:cs typeface="Calibri"/>
            </a:endParaRPr>
          </a:p>
          <a:p>
            <a:pPr marL="0" indent="0" algn="just">
              <a:spcBef>
                <a:spcPts val="600"/>
              </a:spcBef>
              <a:buNone/>
            </a:pPr>
            <a:r>
              <a:rPr lang="en-US" sz="1400" b="1">
                <a:ea typeface="+mn-lt"/>
                <a:cs typeface="+mn-lt"/>
              </a:rPr>
              <a:t>Fiscal Year Target 1:</a:t>
            </a:r>
            <a:r>
              <a:rPr lang="en-US" sz="1400">
                <a:ea typeface="+mn-lt"/>
                <a:cs typeface="+mn-lt"/>
              </a:rPr>
              <a:t> </a:t>
            </a:r>
            <a:r>
              <a:rPr lang="en-US" sz="1400" b="0"/>
              <a:t>Through the program, support </a:t>
            </a:r>
            <a:r>
              <a:rPr lang="en-US" sz="1400"/>
              <a:t>up to</a:t>
            </a:r>
            <a:r>
              <a:rPr lang="en-US" sz="1400" b="0"/>
              <a:t> five underrepresented entrepreneurs.  In addition, companies will raise a combined total of at least </a:t>
            </a:r>
            <a:r>
              <a:rPr lang="en-US" sz="1400"/>
              <a:t>$.5</a:t>
            </a:r>
            <a:r>
              <a:rPr lang="en-US" sz="1400" b="0"/>
              <a:t> </a:t>
            </a:r>
            <a:r>
              <a:rPr lang="en-US" sz="1400"/>
              <a:t>million within 1 year of the </a:t>
            </a:r>
            <a:r>
              <a:rPr lang="en-US" sz="1400" b="0"/>
              <a:t>conclusion of the program.</a:t>
            </a:r>
            <a:endParaRPr lang="en-US" sz="1400" b="1">
              <a:ea typeface="+mn-lt"/>
              <a:cs typeface="+mn-lt"/>
            </a:endParaRPr>
          </a:p>
          <a:p>
            <a:pPr marL="0" indent="0">
              <a:buNone/>
            </a:pPr>
            <a:r>
              <a:rPr lang="en-US" sz="1400" b="1">
                <a:ea typeface="+mn-lt"/>
                <a:cs typeface="+mn-lt"/>
              </a:rPr>
              <a:t>Results: </a:t>
            </a:r>
            <a:r>
              <a:rPr lang="en-US" sz="1400">
                <a:ea typeface="+mn-lt"/>
                <a:cs typeface="+mn-lt"/>
              </a:rPr>
              <a:t>Four startup companies led by underrepresented entrepreneurs received financial, coaching, and networking support. The current program will continue until December 2025. The cohort is still within its program year and has thus not yet concluded, however,  looking at the broader portfolio </a:t>
            </a:r>
            <a:r>
              <a:rPr lang="en-US" sz="1400" err="1">
                <a:ea typeface="+mn-lt"/>
                <a:cs typeface="+mn-lt"/>
              </a:rPr>
              <a:t>MassNextGen</a:t>
            </a:r>
            <a:r>
              <a:rPr lang="en-US" sz="1400">
                <a:ea typeface="+mn-lt"/>
                <a:cs typeface="+mn-lt"/>
              </a:rPr>
              <a:t> companies raised a combined total of $365M in follow-on funds to-date.</a:t>
            </a:r>
          </a:p>
          <a:p>
            <a:pPr marL="0" indent="0">
              <a:buNone/>
            </a:pPr>
            <a:endParaRPr lang="en-US" sz="1400" b="1">
              <a:ea typeface="+mn-lt"/>
              <a:cs typeface="+mn-lt"/>
            </a:endParaRPr>
          </a:p>
          <a:p>
            <a:pPr marL="0" indent="0" algn="just">
              <a:spcBef>
                <a:spcPts val="600"/>
              </a:spcBef>
              <a:buNone/>
            </a:pPr>
            <a:r>
              <a:rPr lang="en-US" sz="1400" b="1">
                <a:ea typeface="+mn-lt"/>
                <a:cs typeface="+mn-lt"/>
              </a:rPr>
              <a:t>Fiscal Year Goal 2: </a:t>
            </a:r>
            <a:r>
              <a:rPr lang="en-US" sz="1400" b="0"/>
              <a:t>Support the growth of the companies of </a:t>
            </a:r>
            <a:r>
              <a:rPr lang="en-US" sz="1400"/>
              <a:t>up to</a:t>
            </a:r>
            <a:r>
              <a:rPr lang="en-US" sz="1400" b="0"/>
              <a:t> five underrepresented entrepreneurs and expand the company’s hiring in the state.</a:t>
            </a:r>
            <a:endParaRPr lang="en-US" sz="1400">
              <a:ea typeface="Calibri"/>
              <a:cs typeface="Calibri"/>
            </a:endParaRPr>
          </a:p>
          <a:p>
            <a:pPr marL="0" indent="0" algn="just">
              <a:spcBef>
                <a:spcPts val="600"/>
              </a:spcBef>
              <a:buNone/>
            </a:pPr>
            <a:r>
              <a:rPr lang="en-US" sz="1400" b="1">
                <a:ea typeface="+mn-lt"/>
                <a:cs typeface="+mn-lt"/>
              </a:rPr>
              <a:t>Fiscal Year Target 2: </a:t>
            </a:r>
            <a:r>
              <a:rPr lang="en-US" sz="1400" b="0"/>
              <a:t>The companies supported by the program, in aggregate, will hire at </a:t>
            </a:r>
            <a:r>
              <a:rPr lang="en-US" sz="1400"/>
              <a:t>least 3 new FTEs within 2 years of the conclusion of the program</a:t>
            </a:r>
            <a:r>
              <a:rPr lang="en-US" sz="1400" b="0"/>
              <a:t>.  </a:t>
            </a:r>
            <a:endParaRPr lang="en-US" sz="1400">
              <a:ea typeface="Calibri"/>
              <a:cs typeface="Calibri"/>
            </a:endParaRPr>
          </a:p>
          <a:p>
            <a:pPr marL="0" indent="0">
              <a:buNone/>
            </a:pPr>
            <a:r>
              <a:rPr lang="en-US" sz="1400" b="1">
                <a:ea typeface="+mn-lt"/>
                <a:cs typeface="+mn-lt"/>
              </a:rPr>
              <a:t>Results: </a:t>
            </a:r>
            <a:r>
              <a:rPr lang="en-US" sz="1400">
                <a:ea typeface="+mn-lt"/>
                <a:cs typeface="+mn-lt"/>
              </a:rPr>
              <a:t>The current cohort will continue through the end of December 2025. The 31 previous </a:t>
            </a:r>
            <a:r>
              <a:rPr lang="en-US" sz="1400" err="1">
                <a:ea typeface="+mn-lt"/>
                <a:cs typeface="+mn-lt"/>
              </a:rPr>
              <a:t>MassNextGen</a:t>
            </a:r>
            <a:r>
              <a:rPr lang="en-US" sz="1400">
                <a:ea typeface="+mn-lt"/>
                <a:cs typeface="+mn-lt"/>
              </a:rPr>
              <a:t> companies have hired a combined total of 115 new FTEs to date.</a:t>
            </a:r>
          </a:p>
          <a:p>
            <a:pPr marL="0" indent="0">
              <a:buNone/>
            </a:pPr>
            <a:endParaRPr lang="en-US" sz="1400">
              <a:ea typeface="+mn-lt"/>
              <a:cs typeface="+mn-lt"/>
            </a:endParaRPr>
          </a:p>
          <a:p>
            <a:pPr marL="0" indent="0">
              <a:buNone/>
            </a:pPr>
            <a:r>
              <a:rPr lang="en-US" sz="1400" b="1" u="sng">
                <a:ea typeface="+mn-lt"/>
                <a:cs typeface="+mn-lt"/>
              </a:rPr>
              <a:t>Data to be collected and tracked on an annual basis: </a:t>
            </a:r>
            <a:r>
              <a:rPr lang="en-US" sz="1400">
                <a:ea typeface="+mn-lt"/>
                <a:cs typeface="+mn-lt"/>
              </a:rPr>
              <a:t>Follow-on funding/investment, FTEs hired, scientific publications, intellectual property (filed/optioned/licensed), acquisition/IPO</a:t>
            </a:r>
          </a:p>
          <a:p>
            <a:pPr marL="0" indent="0">
              <a:buNone/>
            </a:pPr>
            <a:endParaRPr lang="en-US" sz="1400" i="1">
              <a:ea typeface="+mn-lt"/>
              <a:cs typeface="+mn-lt"/>
            </a:endParaRPr>
          </a:p>
          <a:p>
            <a:pPr marL="0" indent="0">
              <a:buNone/>
            </a:pPr>
            <a:endParaRPr lang="en-US" sz="1400" i="1">
              <a:ea typeface="+mn-lt"/>
              <a:cs typeface="+mn-lt"/>
            </a:endParaRPr>
          </a:p>
          <a:p>
            <a:endParaRPr lang="en-US" sz="1400" i="1">
              <a:cs typeface="Calibri"/>
            </a:endParaRPr>
          </a:p>
          <a:p>
            <a:pPr>
              <a:buNone/>
            </a:pPr>
            <a:endParaRPr lang="en-US" sz="1400" b="1">
              <a:cs typeface="Calibri"/>
            </a:endParaRPr>
          </a:p>
          <a:p>
            <a:pPr marL="0" indent="0">
              <a:buNone/>
            </a:pPr>
            <a:endParaRPr lang="en-US" sz="1400" b="1">
              <a:latin typeface="+mn-lt"/>
              <a:cs typeface="Calibri"/>
            </a:endParaRPr>
          </a:p>
          <a:p>
            <a:pPr lvl="1"/>
            <a:endParaRPr lang="en-US">
              <a:latin typeface="+mn-lt"/>
            </a:endParaRPr>
          </a:p>
        </p:txBody>
      </p:sp>
    </p:spTree>
    <p:extLst>
      <p:ext uri="{BB962C8B-B14F-4D97-AF65-F5344CB8AC3E}">
        <p14:creationId xmlns:p14="http://schemas.microsoft.com/office/powerpoint/2010/main" val="27905731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5A2A4AE-5DE8-02B0-8D99-5FDEC4454865}"/>
              </a:ext>
            </a:extLst>
          </p:cNvPr>
          <p:cNvSpPr/>
          <p:nvPr/>
        </p:nvSpPr>
        <p:spPr>
          <a:xfrm>
            <a:off x="267486" y="1048845"/>
            <a:ext cx="11795671" cy="1923604"/>
          </a:xfrm>
          <a:prstGeom prst="rect">
            <a:avLst/>
          </a:prstGeom>
        </p:spPr>
        <p:txBody>
          <a:bodyPr wrap="square">
            <a:spAutoFit/>
          </a:bodyPr>
          <a:lstStyle/>
          <a:p>
            <a:pPr marL="0" lvl="1">
              <a:lnSpc>
                <a:spcPct val="150000"/>
              </a:lnSpc>
            </a:pPr>
            <a:r>
              <a:rPr lang="en-US" sz="1400" b="1"/>
              <a:t>Program Goals :</a:t>
            </a:r>
          </a:p>
          <a:p>
            <a:pPr marL="285750" lvl="1" indent="-285750">
              <a:buSzPct val="100000"/>
              <a:buFont typeface="Arial" panose="020B0604020202020204" pitchFamily="34" charset="0"/>
              <a:buChar char="•"/>
              <a:defRPr/>
            </a:pPr>
            <a:r>
              <a:rPr lang="en-US" sz="1400">
                <a:cs typeface="Arial" panose="020B0604020202020204" pitchFamily="34" charset="0"/>
              </a:rPr>
              <a:t>Fund state-of-the-art research equipment around the Commonwealth to advance innovative ideas</a:t>
            </a:r>
          </a:p>
          <a:p>
            <a:pPr marL="285750" lvl="1" indent="-285750">
              <a:buSzPct val="100000"/>
              <a:buFont typeface="Arial" panose="020B0604020202020204" pitchFamily="34" charset="0"/>
              <a:buChar char="•"/>
              <a:defRPr/>
            </a:pPr>
            <a:r>
              <a:rPr lang="en-US" sz="1400">
                <a:cs typeface="Arial" panose="020B0604020202020204" pitchFamily="34" charset="0"/>
              </a:rPr>
              <a:t>Train MA scientists on innovative techniques</a:t>
            </a:r>
          </a:p>
          <a:p>
            <a:pPr marL="285750" lvl="1" indent="-285750">
              <a:buSzPct val="100000"/>
              <a:buFont typeface="Arial" panose="020B0604020202020204" pitchFamily="34" charset="0"/>
              <a:buChar char="•"/>
              <a:defRPr/>
            </a:pPr>
            <a:r>
              <a:rPr lang="en-US" sz="1400">
                <a:cs typeface="Arial" panose="020B0604020202020204" pitchFamily="34" charset="0"/>
              </a:rPr>
              <a:t>Enable the discovery and advancement of new therapies to improve the quality of life for the citizens of MA</a:t>
            </a:r>
          </a:p>
          <a:p>
            <a:pPr marL="285750" lvl="1" indent="-285750">
              <a:buSzPct val="100000"/>
              <a:buFont typeface="Arial" panose="020B0604020202020204" pitchFamily="34" charset="0"/>
              <a:buChar char="•"/>
              <a:defRPr/>
            </a:pPr>
            <a:endParaRPr lang="en-US" sz="1400">
              <a:cs typeface="Arial" panose="020B0604020202020204" pitchFamily="34" charset="0"/>
            </a:endParaRPr>
          </a:p>
          <a:p>
            <a:pPr marL="0" lvl="1">
              <a:buSzPct val="100000"/>
              <a:defRPr/>
            </a:pPr>
            <a:endParaRPr lang="en-US" sz="1400">
              <a:cs typeface="Arial" panose="020B0604020202020204" pitchFamily="34" charset="0"/>
            </a:endParaRPr>
          </a:p>
          <a:p>
            <a:pPr marL="115888" lvl="1" indent="-115888">
              <a:buSzPct val="100000"/>
              <a:buFont typeface="Arial" panose="020B0604020202020204" pitchFamily="34" charset="0"/>
              <a:buChar char="•"/>
              <a:defRPr/>
            </a:pPr>
            <a:endParaRPr lang="en-US" sz="1400">
              <a:cs typeface="Arial" panose="020B0604020202020204" pitchFamily="34" charset="0"/>
            </a:endParaRPr>
          </a:p>
          <a:p>
            <a:pPr marL="112713" lvl="1" indent="-112713">
              <a:buFont typeface="Arial" panose="020B0604020202020204" pitchFamily="34" charset="0"/>
              <a:buChar char="•"/>
            </a:pPr>
            <a:endParaRPr lang="en-US" sz="1400"/>
          </a:p>
        </p:txBody>
      </p:sp>
      <p:sp>
        <p:nvSpPr>
          <p:cNvPr id="13" name="Rectangle 12">
            <a:extLst>
              <a:ext uri="{FF2B5EF4-FFF2-40B4-BE49-F238E27FC236}">
                <a16:creationId xmlns:a16="http://schemas.microsoft.com/office/drawing/2014/main" id="{529AC25A-4860-0D3D-8175-0D486B7C8EFC}"/>
              </a:ext>
            </a:extLst>
          </p:cNvPr>
          <p:cNvSpPr/>
          <p:nvPr/>
        </p:nvSpPr>
        <p:spPr>
          <a:xfrm>
            <a:off x="280508" y="2288006"/>
            <a:ext cx="11089242" cy="1923604"/>
          </a:xfrm>
          <a:prstGeom prst="rect">
            <a:avLst/>
          </a:prstGeom>
        </p:spPr>
        <p:txBody>
          <a:bodyPr wrap="square">
            <a:spAutoFit/>
          </a:bodyPr>
          <a:lstStyle/>
          <a:p>
            <a:pPr marL="0" lvl="1">
              <a:lnSpc>
                <a:spcPct val="150000"/>
              </a:lnSpc>
            </a:pPr>
            <a:r>
              <a:rPr lang="en-US" sz="1400" b="1"/>
              <a:t>Project Features :</a:t>
            </a:r>
          </a:p>
          <a:p>
            <a:pPr marL="285750" lvl="1" indent="-285750">
              <a:buSzPct val="100000"/>
              <a:buFont typeface="Arial" panose="020B0604020202020204" pitchFamily="34" charset="0"/>
              <a:buChar char="•"/>
              <a:defRPr/>
            </a:pPr>
            <a:r>
              <a:rPr lang="en-US" sz="1400" b="1">
                <a:cs typeface="Arial" panose="020B0604020202020204" pitchFamily="34" charset="0"/>
              </a:rPr>
              <a:t>$1.5 – $5 million per project </a:t>
            </a:r>
            <a:r>
              <a:rPr lang="en-US" sz="1400">
                <a:cs typeface="Arial" panose="020B0604020202020204" pitchFamily="34" charset="0"/>
              </a:rPr>
              <a:t>for capital equipment/expenses for 1-3 year projects</a:t>
            </a:r>
          </a:p>
          <a:p>
            <a:pPr marL="285750" lvl="1" indent="-285750">
              <a:buSzPct val="100000"/>
              <a:buFont typeface="Arial" panose="020B0604020202020204" pitchFamily="34" charset="0"/>
              <a:buChar char="•"/>
              <a:defRPr/>
            </a:pPr>
            <a:r>
              <a:rPr lang="en-US" sz="1400">
                <a:cs typeface="Arial" panose="020B0604020202020204" pitchFamily="34" charset="0"/>
              </a:rPr>
              <a:t>All funded equipment must be made publicly available on a fee-for-service basis </a:t>
            </a:r>
          </a:p>
          <a:p>
            <a:pPr marL="285750" lvl="1" indent="-285750">
              <a:buSzPct val="100000"/>
              <a:buFont typeface="Arial" panose="020B0604020202020204" pitchFamily="34" charset="0"/>
              <a:buChar char="•"/>
              <a:defRPr/>
            </a:pPr>
            <a:r>
              <a:rPr lang="en-US" sz="1400">
                <a:cs typeface="Arial" panose="020B0604020202020204" pitchFamily="34" charset="0"/>
              </a:rPr>
              <a:t>Letters of use from external industry and academic scientists</a:t>
            </a:r>
          </a:p>
          <a:p>
            <a:pPr marL="285750" lvl="1" indent="-285750">
              <a:buSzPct val="100000"/>
              <a:buFont typeface="Arial" panose="020B0604020202020204" pitchFamily="34" charset="0"/>
              <a:buChar char="•"/>
              <a:defRPr/>
            </a:pPr>
            <a:endParaRPr lang="en-US" sz="1400">
              <a:cs typeface="Arial" panose="020B0604020202020204" pitchFamily="34" charset="0"/>
            </a:endParaRPr>
          </a:p>
          <a:p>
            <a:pPr marL="0" lvl="1">
              <a:buSzPct val="100000"/>
              <a:defRPr/>
            </a:pPr>
            <a:endParaRPr lang="en-US" sz="1400">
              <a:cs typeface="Arial" panose="020B0604020202020204" pitchFamily="34" charset="0"/>
            </a:endParaRPr>
          </a:p>
          <a:p>
            <a:pPr marL="115888" lvl="1" indent="-115888">
              <a:buSzPct val="100000"/>
              <a:buFont typeface="Arial" panose="020B0604020202020204" pitchFamily="34" charset="0"/>
              <a:buChar char="•"/>
              <a:defRPr/>
            </a:pPr>
            <a:endParaRPr lang="en-US" sz="1400">
              <a:cs typeface="Arial" panose="020B0604020202020204" pitchFamily="34" charset="0"/>
            </a:endParaRPr>
          </a:p>
          <a:p>
            <a:pPr marL="112713" lvl="1" indent="-112713">
              <a:buFont typeface="Arial" panose="020B0604020202020204" pitchFamily="34" charset="0"/>
              <a:buChar char="•"/>
            </a:pPr>
            <a:endParaRPr lang="en-US" sz="1400"/>
          </a:p>
        </p:txBody>
      </p:sp>
      <p:pic>
        <p:nvPicPr>
          <p:cNvPr id="14" name="Untitled video - Made with Clipchamp (3)">
            <a:hlinkClick r:id="" action="ppaction://media"/>
            <a:extLst>
              <a:ext uri="{FF2B5EF4-FFF2-40B4-BE49-F238E27FC236}">
                <a16:creationId xmlns:a16="http://schemas.microsoft.com/office/drawing/2014/main" id="{3FBA4352-AB2E-9461-4628-6669A4C756C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42635" y="3524265"/>
            <a:ext cx="5453365" cy="3067518"/>
          </a:xfrm>
          <a:prstGeom prst="rect">
            <a:avLst/>
          </a:prstGeom>
        </p:spPr>
      </p:pic>
      <p:sp>
        <p:nvSpPr>
          <p:cNvPr id="2" name="Title 1">
            <a:extLst>
              <a:ext uri="{FF2B5EF4-FFF2-40B4-BE49-F238E27FC236}">
                <a16:creationId xmlns:a16="http://schemas.microsoft.com/office/drawing/2014/main" id="{83956701-0DFD-27FD-21D1-142414D71341}"/>
              </a:ext>
            </a:extLst>
          </p:cNvPr>
          <p:cNvSpPr>
            <a:spLocks noGrp="1"/>
          </p:cNvSpPr>
          <p:nvPr>
            <p:ph type="title"/>
          </p:nvPr>
        </p:nvSpPr>
        <p:spPr>
          <a:xfrm>
            <a:off x="462685" y="606288"/>
            <a:ext cx="10117513" cy="470898"/>
          </a:xfrm>
        </p:spPr>
        <p:txBody>
          <a:bodyPr/>
          <a:lstStyle/>
          <a:p>
            <a:r>
              <a:rPr lang="en-US">
                <a:solidFill>
                  <a:schemeClr val="accent5">
                    <a:lumMod val="50000"/>
                  </a:schemeClr>
                </a:solidFill>
              </a:rPr>
              <a:t>Research Infrastructure Program Overview</a:t>
            </a:r>
            <a:endParaRPr lang="en-US">
              <a:solidFill>
                <a:srgbClr val="FF0000"/>
              </a:solidFill>
            </a:endParaRPr>
          </a:p>
        </p:txBody>
      </p:sp>
    </p:spTree>
    <p:extLst>
      <p:ext uri="{BB962C8B-B14F-4D97-AF65-F5344CB8AC3E}">
        <p14:creationId xmlns:p14="http://schemas.microsoft.com/office/powerpoint/2010/main" val="38373880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83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4"/>
                                        </p:tgtEl>
                                      </p:cBhvr>
                                    </p:cmd>
                                  </p:childTnLst>
                                </p:cTn>
                              </p:par>
                            </p:childTnLst>
                          </p:cTn>
                        </p:par>
                      </p:childTnLst>
                    </p:cTn>
                  </p:par>
                </p:childTnLst>
              </p:cTn>
              <p:nextCondLst>
                <p:cond evt="onClick" delay="0">
                  <p:tgtEl>
                    <p:spTgt spid="14"/>
                  </p:tgtEl>
                </p:cond>
              </p:nextCondLst>
            </p:seq>
            <p:video>
              <p:cMediaNode vol="80000">
                <p:cTn id="12" fill="hold" display="0">
                  <p:stCondLst>
                    <p:cond delay="indefinite"/>
                  </p:stCondLst>
                </p:cTn>
                <p:tgtEl>
                  <p:spTgt spid="1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D2B28-D38B-DB7D-4660-8CBB41D70F03}"/>
              </a:ext>
            </a:extLst>
          </p:cNvPr>
          <p:cNvSpPr>
            <a:spLocks noGrp="1"/>
          </p:cNvSpPr>
          <p:nvPr>
            <p:ph type="title"/>
          </p:nvPr>
        </p:nvSpPr>
        <p:spPr/>
        <p:txBody>
          <a:bodyPr/>
          <a:lstStyle/>
          <a:p>
            <a:r>
              <a:rPr lang="en-US">
                <a:solidFill>
                  <a:schemeClr val="accent5">
                    <a:lumMod val="50000"/>
                  </a:schemeClr>
                </a:solidFill>
              </a:rPr>
              <a:t>Research Infrastructure Program</a:t>
            </a:r>
            <a:endParaRPr lang="en-US">
              <a:solidFill>
                <a:srgbClr val="FF0000"/>
              </a:solidFill>
            </a:endParaRPr>
          </a:p>
        </p:txBody>
      </p:sp>
      <p:sp>
        <p:nvSpPr>
          <p:cNvPr id="4" name="Content Placeholder 2">
            <a:extLst>
              <a:ext uri="{FF2B5EF4-FFF2-40B4-BE49-F238E27FC236}">
                <a16:creationId xmlns:a16="http://schemas.microsoft.com/office/drawing/2014/main" id="{572B97BF-51AB-DB67-4965-5B1454E7FA78}"/>
              </a:ext>
            </a:extLst>
          </p:cNvPr>
          <p:cNvSpPr>
            <a:spLocks noGrp="1"/>
          </p:cNvSpPr>
          <p:nvPr>
            <p:ph sz="quarter" idx="13"/>
          </p:nvPr>
        </p:nvSpPr>
        <p:spPr>
          <a:xfrm>
            <a:off x="462685" y="1324389"/>
            <a:ext cx="11051291" cy="1204208"/>
          </a:xfrm>
        </p:spPr>
        <p:txBody>
          <a:bodyPr vert="horz" lIns="0" tIns="0" rIns="0" bIns="0" rtlCol="0" anchor="t">
            <a:noAutofit/>
          </a:bodyPr>
          <a:lstStyle/>
          <a:p>
            <a:pPr marL="0" indent="0">
              <a:buNone/>
            </a:pPr>
            <a:r>
              <a:rPr lang="en-US" sz="1400" b="1" dirty="0">
                <a:ea typeface="+mn-lt"/>
                <a:cs typeface="+mn-lt"/>
              </a:rPr>
              <a:t>Program Description: </a:t>
            </a:r>
            <a:r>
              <a:rPr lang="en-US" sz="1400" b="0" dirty="0"/>
              <a:t>The Research Infrastructure program provides grants for capital equipment that enhance the Commonwealth’s collaborative life sciences ecosystem by investing in the resources required to develop technological innovations that deliver life-changing therapies to patients and leading the convergence revolution in digital health, biopharma, medical devices and engineering. </a:t>
            </a:r>
            <a:endParaRPr lang="en-US" sz="1400">
              <a:cs typeface="Calibri" panose="020F0502020204030204"/>
            </a:endParaRPr>
          </a:p>
          <a:p>
            <a:pPr marL="0" indent="0">
              <a:buNone/>
            </a:pPr>
            <a:r>
              <a:rPr lang="en-US" sz="1400" b="1" dirty="0">
                <a:ea typeface="+mn-lt"/>
                <a:cs typeface="+mn-lt"/>
              </a:rPr>
              <a:t>Anticipated Program Budget:  </a:t>
            </a:r>
            <a:r>
              <a:rPr lang="en-US" sz="1400" dirty="0">
                <a:ea typeface="+mn-lt"/>
                <a:cs typeface="+mn-lt"/>
              </a:rPr>
              <a:t>Up to $5M</a:t>
            </a:r>
          </a:p>
          <a:p>
            <a:pPr marL="0" indent="0">
              <a:buNone/>
            </a:pPr>
            <a:endParaRPr lang="en-US" sz="1400" b="1" dirty="0">
              <a:ea typeface="+mn-lt"/>
              <a:cs typeface="+mn-lt"/>
            </a:endParaRPr>
          </a:p>
          <a:p>
            <a:pPr lvl="1"/>
            <a:endParaRPr lang="en-US">
              <a:latin typeface="+mn-lt"/>
            </a:endParaRPr>
          </a:p>
        </p:txBody>
      </p:sp>
      <p:graphicFrame>
        <p:nvGraphicFramePr>
          <p:cNvPr id="3" name="Table 2">
            <a:extLst>
              <a:ext uri="{FF2B5EF4-FFF2-40B4-BE49-F238E27FC236}">
                <a16:creationId xmlns:a16="http://schemas.microsoft.com/office/drawing/2014/main" id="{F7ACB80E-677B-31B4-60A4-682F95AD329D}"/>
              </a:ext>
            </a:extLst>
          </p:cNvPr>
          <p:cNvGraphicFramePr>
            <a:graphicFrameLocks noGrp="1"/>
          </p:cNvGraphicFramePr>
          <p:nvPr>
            <p:extLst>
              <p:ext uri="{D42A27DB-BD31-4B8C-83A1-F6EECF244321}">
                <p14:modId xmlns:p14="http://schemas.microsoft.com/office/powerpoint/2010/main" val="3794228590"/>
              </p:ext>
            </p:extLst>
          </p:nvPr>
        </p:nvGraphicFramePr>
        <p:xfrm>
          <a:off x="364863" y="2962715"/>
          <a:ext cx="10812331" cy="1923835"/>
        </p:xfrm>
        <a:graphic>
          <a:graphicData uri="http://schemas.openxmlformats.org/drawingml/2006/table">
            <a:tbl>
              <a:tblPr/>
              <a:tblGrid>
                <a:gridCol w="281316">
                  <a:extLst>
                    <a:ext uri="{9D8B030D-6E8A-4147-A177-3AD203B41FA5}">
                      <a16:colId xmlns:a16="http://schemas.microsoft.com/office/drawing/2014/main" val="3807063202"/>
                    </a:ext>
                  </a:extLst>
                </a:gridCol>
                <a:gridCol w="3620419">
                  <a:extLst>
                    <a:ext uri="{9D8B030D-6E8A-4147-A177-3AD203B41FA5}">
                      <a16:colId xmlns:a16="http://schemas.microsoft.com/office/drawing/2014/main" val="291669806"/>
                    </a:ext>
                  </a:extLst>
                </a:gridCol>
                <a:gridCol w="5039231">
                  <a:extLst>
                    <a:ext uri="{9D8B030D-6E8A-4147-A177-3AD203B41FA5}">
                      <a16:colId xmlns:a16="http://schemas.microsoft.com/office/drawing/2014/main" val="444146585"/>
                    </a:ext>
                  </a:extLst>
                </a:gridCol>
                <a:gridCol w="978491">
                  <a:extLst>
                    <a:ext uri="{9D8B030D-6E8A-4147-A177-3AD203B41FA5}">
                      <a16:colId xmlns:a16="http://schemas.microsoft.com/office/drawing/2014/main" val="2687123624"/>
                    </a:ext>
                  </a:extLst>
                </a:gridCol>
                <a:gridCol w="892874">
                  <a:extLst>
                    <a:ext uri="{9D8B030D-6E8A-4147-A177-3AD203B41FA5}">
                      <a16:colId xmlns:a16="http://schemas.microsoft.com/office/drawing/2014/main" val="1184919531"/>
                    </a:ext>
                  </a:extLst>
                </a:gridCol>
              </a:tblGrid>
              <a:tr h="563253">
                <a:tc>
                  <a:txBody>
                    <a:bodyPr/>
                    <a:lstStyle/>
                    <a:p>
                      <a:pPr algn="ctr" fontAlgn="b">
                        <a:buNone/>
                      </a:pPr>
                      <a:endParaRPr lang="en-US" sz="1000" b="1" i="0" u="none" strike="noStrike">
                        <a:solidFill>
                          <a:srgbClr val="000000"/>
                        </a:solidFill>
                        <a:effectLst/>
                        <a:latin typeface="Aptos Narrow" panose="020B0004020202020204" pitchFamily="34" charset="0"/>
                      </a:endParaRPr>
                    </a:p>
                  </a:txBody>
                  <a:tcPr marL="7137" marR="7137" marT="7137" marB="0" anchor="b">
                    <a:lnL>
                      <a:noFill/>
                    </a:lnL>
                    <a:lnR>
                      <a:noFill/>
                    </a:lnR>
                    <a:lnT>
                      <a:noFill/>
                    </a:lnT>
                    <a:lnB>
                      <a:noFill/>
                    </a:lnB>
                    <a:noFill/>
                  </a:tcPr>
                </a:tc>
                <a:tc>
                  <a:txBody>
                    <a:bodyPr/>
                    <a:lstStyle/>
                    <a:p>
                      <a:pPr algn="l" fontAlgn="b">
                        <a:buNone/>
                      </a:pPr>
                      <a:r>
                        <a:rPr lang="en-US" sz="1600" b="1" i="0" u="sng" strike="noStrike">
                          <a:solidFill>
                            <a:srgbClr val="000000"/>
                          </a:solidFill>
                          <a:effectLst/>
                          <a:latin typeface="Aptos Narrow"/>
                        </a:rPr>
                        <a:t>Key Performance Metric</a:t>
                      </a:r>
                    </a:p>
                  </a:txBody>
                  <a:tcPr marL="7137" marR="7137" marT="7137" marB="0" anchor="b">
                    <a:lnL>
                      <a:noFill/>
                    </a:lnL>
                    <a:lnR>
                      <a:noFill/>
                    </a:lnR>
                    <a:lnT>
                      <a:noFill/>
                    </a:lnT>
                    <a:lnB>
                      <a:noFill/>
                    </a:lnB>
                    <a:noFill/>
                  </a:tcPr>
                </a:tc>
                <a:tc>
                  <a:txBody>
                    <a:bodyPr/>
                    <a:lstStyle/>
                    <a:p>
                      <a:pPr algn="l" fontAlgn="b">
                        <a:buNone/>
                      </a:pPr>
                      <a:r>
                        <a:rPr lang="en-US" sz="1600" b="1" i="0" u="sng" strike="noStrike">
                          <a:solidFill>
                            <a:srgbClr val="000000"/>
                          </a:solidFill>
                          <a:effectLst/>
                          <a:latin typeface="Aptos Narrow"/>
                        </a:rPr>
                        <a:t>Key Performance Description</a:t>
                      </a:r>
                    </a:p>
                  </a:txBody>
                  <a:tcPr marL="7137" marR="7137" marT="7137" marB="0" anchor="b">
                    <a:lnL>
                      <a:noFill/>
                    </a:lnL>
                    <a:lnR>
                      <a:noFill/>
                    </a:lnR>
                    <a:lnT>
                      <a:noFill/>
                    </a:lnT>
                    <a:lnB>
                      <a:noFill/>
                    </a:lnB>
                    <a:noFill/>
                  </a:tcPr>
                </a:tc>
                <a:tc>
                  <a:txBody>
                    <a:bodyPr/>
                    <a:lstStyle/>
                    <a:p>
                      <a:pPr algn="ctr" fontAlgn="b">
                        <a:buNone/>
                      </a:pPr>
                      <a:r>
                        <a:rPr lang="en-US" sz="1600" b="1" i="0" u="sng" strike="noStrike">
                          <a:solidFill>
                            <a:srgbClr val="000000"/>
                          </a:solidFill>
                          <a:effectLst/>
                          <a:latin typeface="Aptos Narrow"/>
                        </a:rPr>
                        <a:t>Target</a:t>
                      </a:r>
                    </a:p>
                  </a:txBody>
                  <a:tcPr marL="6607" marR="6607" marT="6607" marB="0" anchor="b">
                    <a:lnL>
                      <a:noFill/>
                    </a:lnL>
                    <a:lnR>
                      <a:noFill/>
                    </a:lnR>
                    <a:lnT>
                      <a:noFill/>
                    </a:lnT>
                    <a:lnB>
                      <a:noFill/>
                    </a:lnB>
                    <a:noFill/>
                  </a:tcPr>
                </a:tc>
                <a:tc>
                  <a:txBody>
                    <a:bodyPr/>
                    <a:lstStyle/>
                    <a:p>
                      <a:pPr algn="ctr" fontAlgn="b">
                        <a:buNone/>
                      </a:pPr>
                      <a:r>
                        <a:rPr lang="en-US" sz="1600" b="1" i="0" u="sng" strike="noStrike">
                          <a:solidFill>
                            <a:srgbClr val="000000"/>
                          </a:solidFill>
                          <a:effectLst/>
                          <a:latin typeface="Aptos Narrow"/>
                        </a:rPr>
                        <a:t>Result</a:t>
                      </a:r>
                    </a:p>
                  </a:txBody>
                  <a:tcPr marL="6607" marR="6607" marT="6607" marB="0" anchor="b">
                    <a:lnL>
                      <a:noFill/>
                    </a:lnL>
                    <a:lnR>
                      <a:noFill/>
                    </a:lnR>
                    <a:lnT>
                      <a:noFill/>
                    </a:lnT>
                    <a:lnB>
                      <a:noFill/>
                    </a:lnB>
                    <a:noFill/>
                  </a:tcPr>
                </a:tc>
                <a:extLst>
                  <a:ext uri="{0D108BD9-81ED-4DB2-BD59-A6C34878D82A}">
                    <a16:rowId xmlns:a16="http://schemas.microsoft.com/office/drawing/2014/main" val="2364192585"/>
                  </a:ext>
                </a:extLst>
              </a:tr>
              <a:tr h="621925">
                <a:tc>
                  <a:txBody>
                    <a:bodyPr/>
                    <a:lstStyle/>
                    <a:p>
                      <a:pPr algn="ctr" fontAlgn="b">
                        <a:buNone/>
                      </a:pPr>
                      <a:r>
                        <a:rPr lang="en-US" sz="1000" b="1" i="0" u="none" strike="noStrike">
                          <a:solidFill>
                            <a:srgbClr val="000000"/>
                          </a:solidFill>
                          <a:effectLst/>
                          <a:latin typeface="Aptos Narrow"/>
                        </a:rPr>
                        <a:t>1</a:t>
                      </a:r>
                    </a:p>
                  </a:txBody>
                  <a:tcPr marL="7137" marR="7137" marT="7137" marB="0" anchor="b">
                    <a:lnL>
                      <a:noFill/>
                    </a:lnL>
                    <a:lnR>
                      <a:noFill/>
                    </a:lnR>
                    <a:lnT>
                      <a:noFill/>
                    </a:lnT>
                    <a:lnB>
                      <a:noFill/>
                    </a:lnB>
                    <a:noFill/>
                  </a:tcPr>
                </a:tc>
                <a:tc>
                  <a:txBody>
                    <a:bodyPr/>
                    <a:lstStyle/>
                    <a:p>
                      <a:pPr algn="l" fontAlgn="b">
                        <a:buNone/>
                      </a:pPr>
                      <a:r>
                        <a:rPr lang="en-US" sz="1600" b="0" i="0" u="none" strike="noStrike">
                          <a:solidFill>
                            <a:srgbClr val="000000"/>
                          </a:solidFill>
                          <a:effectLst/>
                          <a:latin typeface="Aptos Narrow"/>
                        </a:rPr>
                        <a:t>Fund research institutions/hospitals and hire FTEs</a:t>
                      </a:r>
                    </a:p>
                  </a:txBody>
                  <a:tcPr marL="7137" marR="7137" marT="7137" marB="0" anchor="b">
                    <a:lnL>
                      <a:noFill/>
                    </a:lnL>
                    <a:lnR>
                      <a:noFill/>
                    </a:lnR>
                    <a:lnT>
                      <a:noFill/>
                    </a:lnT>
                    <a:lnB>
                      <a:noFill/>
                    </a:lnB>
                    <a:noFill/>
                  </a:tcPr>
                </a:tc>
                <a:tc>
                  <a:txBody>
                    <a:bodyPr/>
                    <a:lstStyle/>
                    <a:p>
                      <a:pPr algn="l" fontAlgn="b">
                        <a:buNone/>
                      </a:pPr>
                      <a:r>
                        <a:rPr lang="en-US" sz="1600" b="0" i="0" u="none" strike="noStrike">
                          <a:solidFill>
                            <a:srgbClr val="000000"/>
                          </a:solidFill>
                          <a:effectLst/>
                          <a:latin typeface="Aptos Narrow"/>
                        </a:rPr>
                        <a:t>Support projects for at least 2 research institutions/hospitals and hire 1 FTE by FY26.</a:t>
                      </a:r>
                    </a:p>
                  </a:txBody>
                  <a:tcPr marL="7137" marR="7137" marT="7137" marB="0" anchor="b">
                    <a:lnL>
                      <a:noFill/>
                    </a:lnL>
                    <a:lnR>
                      <a:noFill/>
                    </a:lnR>
                    <a:lnT>
                      <a:noFill/>
                    </a:lnT>
                    <a:lnB>
                      <a:noFill/>
                    </a:lnB>
                    <a:noFill/>
                  </a:tcPr>
                </a:tc>
                <a:tc>
                  <a:txBody>
                    <a:bodyPr/>
                    <a:lstStyle/>
                    <a:p>
                      <a:pPr algn="r" fontAlgn="b">
                        <a:buNone/>
                      </a:pPr>
                      <a:r>
                        <a:rPr lang="en-US" sz="1600" b="0" i="0" u="none" strike="noStrike">
                          <a:solidFill>
                            <a:srgbClr val="000000"/>
                          </a:solidFill>
                          <a:effectLst/>
                          <a:latin typeface="Aptos Narrow"/>
                        </a:rPr>
                        <a:t>2</a:t>
                      </a:r>
                    </a:p>
                  </a:txBody>
                  <a:tcPr marL="7137" marR="7137" marT="7137" marB="0" anchor="b">
                    <a:lnL>
                      <a:noFill/>
                    </a:lnL>
                    <a:lnR>
                      <a:noFill/>
                    </a:lnR>
                    <a:lnT>
                      <a:noFill/>
                    </a:lnT>
                    <a:lnB>
                      <a:noFill/>
                    </a:lnB>
                    <a:noFill/>
                  </a:tcPr>
                </a:tc>
                <a:tc>
                  <a:txBody>
                    <a:bodyPr/>
                    <a:lstStyle/>
                    <a:p>
                      <a:pPr algn="ctr" fontAlgn="b">
                        <a:buNone/>
                      </a:pPr>
                      <a:r>
                        <a:rPr lang="en-US" sz="1600" b="0" i="0" u="none" strike="noStrike">
                          <a:solidFill>
                            <a:srgbClr val="000000"/>
                          </a:solidFill>
                          <a:effectLst/>
                          <a:latin typeface="Aptos Narrow"/>
                        </a:rPr>
                        <a:t>6</a:t>
                      </a:r>
                      <a:endParaRPr lang="en-US" sz="1600" b="0" i="0" u="none" strike="noStrike">
                        <a:solidFill>
                          <a:srgbClr val="000000"/>
                        </a:solidFill>
                        <a:effectLst/>
                        <a:latin typeface="Aptos Narrow" panose="020B0004020202020204" pitchFamily="34" charset="0"/>
                      </a:endParaRPr>
                    </a:p>
                  </a:txBody>
                  <a:tcPr marL="7137" marR="7137" marT="7137" marB="0" anchor="b">
                    <a:lnL>
                      <a:noFill/>
                    </a:lnL>
                    <a:lnR>
                      <a:noFill/>
                    </a:lnR>
                    <a:lnT>
                      <a:noFill/>
                    </a:lnT>
                    <a:lnB>
                      <a:noFill/>
                    </a:lnB>
                    <a:noFill/>
                  </a:tcPr>
                </a:tc>
                <a:extLst>
                  <a:ext uri="{0D108BD9-81ED-4DB2-BD59-A6C34878D82A}">
                    <a16:rowId xmlns:a16="http://schemas.microsoft.com/office/drawing/2014/main" val="3891939396"/>
                  </a:ext>
                </a:extLst>
              </a:tr>
              <a:tr h="621925">
                <a:tc>
                  <a:txBody>
                    <a:bodyPr/>
                    <a:lstStyle/>
                    <a:p>
                      <a:pPr algn="ctr" fontAlgn="b">
                        <a:buNone/>
                      </a:pPr>
                      <a:r>
                        <a:rPr lang="en-US" sz="1000" b="1" i="0" u="none" strike="noStrike">
                          <a:solidFill>
                            <a:srgbClr val="000000"/>
                          </a:solidFill>
                          <a:effectLst/>
                          <a:latin typeface="Aptos Narrow"/>
                        </a:rPr>
                        <a:t>2</a:t>
                      </a:r>
                    </a:p>
                  </a:txBody>
                  <a:tcPr marL="7137" marR="7137" marT="7137" marB="0" anchor="b">
                    <a:lnL>
                      <a:noFill/>
                    </a:lnL>
                    <a:lnR>
                      <a:noFill/>
                    </a:lnR>
                    <a:lnT>
                      <a:noFill/>
                    </a:lnT>
                    <a:lnB>
                      <a:noFill/>
                    </a:lnB>
                    <a:solidFill>
                      <a:srgbClr val="F2F2F2"/>
                    </a:solidFill>
                  </a:tcPr>
                </a:tc>
                <a:tc>
                  <a:txBody>
                    <a:bodyPr/>
                    <a:lstStyle/>
                    <a:p>
                      <a:pPr algn="l" fontAlgn="b">
                        <a:buNone/>
                      </a:pPr>
                      <a:r>
                        <a:rPr lang="en-US" sz="1600" b="0" i="0" u="none" strike="noStrike">
                          <a:solidFill>
                            <a:srgbClr val="000000"/>
                          </a:solidFill>
                          <a:effectLst/>
                          <a:latin typeface="Aptos Narrow"/>
                        </a:rPr>
                        <a:t>Incentivize external users of funded capital equipment</a:t>
                      </a:r>
                    </a:p>
                  </a:txBody>
                  <a:tcPr marL="7137" marR="7137" marT="7137" marB="0" anchor="b">
                    <a:lnL>
                      <a:noFill/>
                    </a:lnL>
                    <a:lnR>
                      <a:noFill/>
                    </a:lnR>
                    <a:lnT>
                      <a:noFill/>
                    </a:lnT>
                    <a:lnB>
                      <a:noFill/>
                    </a:lnB>
                    <a:solidFill>
                      <a:srgbClr val="F2F2F2"/>
                    </a:solidFill>
                  </a:tcPr>
                </a:tc>
                <a:tc>
                  <a:txBody>
                    <a:bodyPr/>
                    <a:lstStyle/>
                    <a:p>
                      <a:pPr algn="l" fontAlgn="b">
                        <a:buNone/>
                      </a:pPr>
                      <a:r>
                        <a:rPr lang="en-US" sz="1600" b="0" i="0" u="none" strike="noStrike">
                          <a:solidFill>
                            <a:srgbClr val="000000"/>
                          </a:solidFill>
                          <a:effectLst/>
                          <a:latin typeface="Aptos Narrow"/>
                        </a:rPr>
                        <a:t>Aim to have at least 15 scientists trained at grant recipient sites beginning in FY27.</a:t>
                      </a:r>
                    </a:p>
                  </a:txBody>
                  <a:tcPr marL="7137" marR="7137" marT="7137" marB="0" anchor="b">
                    <a:lnL>
                      <a:noFill/>
                    </a:lnL>
                    <a:lnR>
                      <a:noFill/>
                    </a:lnR>
                    <a:lnT>
                      <a:noFill/>
                    </a:lnT>
                    <a:lnB>
                      <a:noFill/>
                    </a:lnB>
                    <a:solidFill>
                      <a:srgbClr val="F2F2F2"/>
                    </a:solidFill>
                  </a:tcPr>
                </a:tc>
                <a:tc>
                  <a:txBody>
                    <a:bodyPr/>
                    <a:lstStyle/>
                    <a:p>
                      <a:pPr algn="r" fontAlgn="b">
                        <a:buNone/>
                      </a:pPr>
                      <a:r>
                        <a:rPr lang="en-US" sz="1600" b="0" i="0" u="none" strike="noStrike">
                          <a:solidFill>
                            <a:srgbClr val="000000"/>
                          </a:solidFill>
                          <a:effectLst/>
                          <a:latin typeface="Aptos Narrow"/>
                        </a:rPr>
                        <a:t>15</a:t>
                      </a:r>
                    </a:p>
                  </a:txBody>
                  <a:tcPr marL="7137" marR="7137" marT="7137" marB="0" anchor="b">
                    <a:lnL>
                      <a:noFill/>
                    </a:lnL>
                    <a:lnR>
                      <a:noFill/>
                    </a:lnR>
                    <a:lnT>
                      <a:noFill/>
                    </a:lnT>
                    <a:lnB>
                      <a:noFill/>
                    </a:lnB>
                    <a:solidFill>
                      <a:srgbClr val="F2F2F2"/>
                    </a:solidFill>
                  </a:tcPr>
                </a:tc>
                <a:tc>
                  <a:txBody>
                    <a:bodyPr/>
                    <a:lstStyle/>
                    <a:p>
                      <a:pPr algn="ctr" fontAlgn="b">
                        <a:buNone/>
                      </a:pPr>
                      <a:r>
                        <a:rPr lang="en-US" sz="1200" b="0" i="0" u="none" strike="noStrike">
                          <a:solidFill>
                            <a:srgbClr val="000000"/>
                          </a:solidFill>
                          <a:effectLst/>
                          <a:latin typeface="Aptos Narrow"/>
                        </a:rPr>
                        <a:t>Equipment is being purchased/ installed</a:t>
                      </a:r>
                    </a:p>
                  </a:txBody>
                  <a:tcPr marL="7137" marR="7137" marT="7137" marB="0" anchor="b">
                    <a:lnL>
                      <a:noFill/>
                    </a:lnL>
                    <a:lnR>
                      <a:noFill/>
                    </a:lnR>
                    <a:lnT>
                      <a:noFill/>
                    </a:lnT>
                    <a:lnB>
                      <a:noFill/>
                    </a:lnB>
                    <a:solidFill>
                      <a:srgbClr val="F2F2F2"/>
                    </a:solidFill>
                  </a:tcPr>
                </a:tc>
                <a:extLst>
                  <a:ext uri="{0D108BD9-81ED-4DB2-BD59-A6C34878D82A}">
                    <a16:rowId xmlns:a16="http://schemas.microsoft.com/office/drawing/2014/main" val="4020620108"/>
                  </a:ext>
                </a:extLst>
              </a:tr>
            </a:tbl>
          </a:graphicData>
        </a:graphic>
      </p:graphicFrame>
    </p:spTree>
    <p:extLst>
      <p:ext uri="{BB962C8B-B14F-4D97-AF65-F5344CB8AC3E}">
        <p14:creationId xmlns:p14="http://schemas.microsoft.com/office/powerpoint/2010/main" val="38690020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5A2A4AE-5DE8-02B0-8D99-5FDEC4454865}"/>
              </a:ext>
            </a:extLst>
          </p:cNvPr>
          <p:cNvSpPr/>
          <p:nvPr/>
        </p:nvSpPr>
        <p:spPr>
          <a:xfrm>
            <a:off x="267486" y="1048845"/>
            <a:ext cx="11795671" cy="4293483"/>
          </a:xfrm>
          <a:prstGeom prst="rect">
            <a:avLst/>
          </a:prstGeom>
        </p:spPr>
        <p:txBody>
          <a:bodyPr wrap="square">
            <a:spAutoFit/>
          </a:bodyPr>
          <a:lstStyle/>
          <a:p>
            <a:pPr marL="0" lvl="1">
              <a:lnSpc>
                <a:spcPct val="150000"/>
              </a:lnSpc>
            </a:pPr>
            <a:r>
              <a:rPr lang="en-US" sz="1400" b="1"/>
              <a:t>Bits to Bytes, Novel Therapeutics Delivery, and Women’s Health Collaboration Program Goals:</a:t>
            </a:r>
          </a:p>
          <a:p>
            <a:pPr marL="285750" lvl="1" indent="-285750">
              <a:buSzPct val="100000"/>
              <a:buFont typeface="Arial" panose="020B0604020202020204" pitchFamily="34" charset="0"/>
              <a:buChar char="•"/>
              <a:defRPr/>
            </a:pPr>
            <a:r>
              <a:rPr lang="en-US" sz="1400">
                <a:cs typeface="Arial" panose="020B0604020202020204" pitchFamily="34" charset="0"/>
              </a:rPr>
              <a:t>Invest in sectors, as well as underrepresented populations, where MLSC support can address disparities in the life sciences</a:t>
            </a:r>
          </a:p>
          <a:p>
            <a:pPr marL="285750" lvl="1" indent="-285750">
              <a:buSzPct val="100000"/>
              <a:buFont typeface="Arial" panose="020B0604020202020204" pitchFamily="34" charset="0"/>
              <a:buChar char="•"/>
              <a:defRPr/>
            </a:pPr>
            <a:r>
              <a:rPr lang="en-US" sz="1400">
                <a:cs typeface="Arial" panose="020B0604020202020204" pitchFamily="34" charset="0"/>
              </a:rPr>
              <a:t>Train MA postdoctoral scientists on innovative techniques in these fields</a:t>
            </a:r>
          </a:p>
          <a:p>
            <a:pPr marL="285750" lvl="1" indent="-285750">
              <a:buSzPct val="100000"/>
              <a:buFont typeface="Arial" panose="020B0604020202020204" pitchFamily="34" charset="0"/>
              <a:buChar char="•"/>
              <a:defRPr/>
            </a:pPr>
            <a:r>
              <a:rPr lang="en-US" sz="1400">
                <a:cs typeface="Arial" panose="020B0604020202020204" pitchFamily="34" charset="0"/>
              </a:rPr>
              <a:t>Incentivize collaborative research between academia and industry</a:t>
            </a:r>
          </a:p>
          <a:p>
            <a:pPr marL="285750" lvl="1" indent="-285750">
              <a:buSzPct val="100000"/>
              <a:buFont typeface="Arial" panose="020B0604020202020204" pitchFamily="34" charset="0"/>
              <a:buChar char="•"/>
              <a:defRPr/>
            </a:pPr>
            <a:r>
              <a:rPr lang="en-US" sz="1400">
                <a:cs typeface="Arial" panose="020B0604020202020204" pitchFamily="34" charset="0"/>
              </a:rPr>
              <a:t>Enable the discovery and advancement of new therapies to improve the quality of life for the citizens of MA</a:t>
            </a:r>
          </a:p>
          <a:p>
            <a:pPr marL="285750" lvl="1" indent="-285750">
              <a:buSzPct val="100000"/>
              <a:buFont typeface="Arial" panose="020B0604020202020204" pitchFamily="34" charset="0"/>
              <a:buChar char="•"/>
              <a:defRPr/>
            </a:pPr>
            <a:endParaRPr lang="en-US" sz="1400">
              <a:cs typeface="Arial" panose="020B0604020202020204" pitchFamily="34" charset="0"/>
            </a:endParaRPr>
          </a:p>
          <a:p>
            <a:pPr marL="0" lvl="1">
              <a:lnSpc>
                <a:spcPct val="150000"/>
              </a:lnSpc>
            </a:pPr>
            <a:r>
              <a:rPr lang="en-US" sz="1400" b="1"/>
              <a:t>Project Features:</a:t>
            </a:r>
          </a:p>
          <a:p>
            <a:pPr marL="285750" lvl="1" indent="-285750">
              <a:buSzPct val="100000"/>
              <a:buFont typeface="Arial" panose="020B0604020202020204" pitchFamily="34" charset="0"/>
              <a:buChar char="•"/>
              <a:defRPr/>
            </a:pPr>
            <a:r>
              <a:rPr lang="en-US" sz="1400">
                <a:cs typeface="Arial" panose="020B0604020202020204" pitchFamily="34" charset="0"/>
              </a:rPr>
              <a:t>Up to </a:t>
            </a:r>
            <a:r>
              <a:rPr lang="en-US" sz="1400" b="1">
                <a:cs typeface="Arial" panose="020B0604020202020204" pitchFamily="34" charset="0"/>
              </a:rPr>
              <a:t>$750,000 per project </a:t>
            </a:r>
            <a:r>
              <a:rPr lang="en-US" sz="1400">
                <a:cs typeface="Arial" panose="020B0604020202020204" pitchFamily="34" charset="0"/>
              </a:rPr>
              <a:t>for capital equipment/expenses for 2-3 year projects</a:t>
            </a:r>
          </a:p>
          <a:p>
            <a:pPr marL="285750" lvl="1" indent="-285750">
              <a:buSzPct val="100000"/>
              <a:buFont typeface="Arial" panose="020B0604020202020204" pitchFamily="34" charset="0"/>
              <a:buChar char="•"/>
              <a:defRPr/>
            </a:pPr>
            <a:r>
              <a:rPr lang="en-US" sz="1400">
                <a:cs typeface="Arial" panose="020B0604020202020204" pitchFamily="34" charset="0"/>
              </a:rPr>
              <a:t>All funded equipment must be made publicly available on a fee-for-service basis</a:t>
            </a:r>
          </a:p>
          <a:p>
            <a:pPr marL="285750" lvl="1" indent="-285750">
              <a:buSzPct val="100000"/>
              <a:buFont typeface="Arial" panose="020B0604020202020204" pitchFamily="34" charset="0"/>
              <a:buChar char="•"/>
              <a:defRPr/>
            </a:pPr>
            <a:r>
              <a:rPr lang="en-US" sz="1400">
                <a:cs typeface="Arial" panose="020B0604020202020204" pitchFamily="34" charset="0"/>
              </a:rPr>
              <a:t>Data purchased under this award must be made publicly available </a:t>
            </a:r>
          </a:p>
          <a:p>
            <a:pPr marL="285750" lvl="1" indent="-285750">
              <a:buSzPct val="100000"/>
              <a:buFont typeface="Arial" panose="020B0604020202020204" pitchFamily="34" charset="0"/>
              <a:buChar char="•"/>
              <a:defRPr/>
            </a:pPr>
            <a:r>
              <a:rPr lang="en-US" sz="1400">
                <a:cs typeface="Arial" panose="020B0604020202020204" pitchFamily="34" charset="0"/>
              </a:rPr>
              <a:t>Scientific projects to advance a particular disease/field</a:t>
            </a:r>
          </a:p>
          <a:p>
            <a:pPr marL="285750" lvl="1" indent="-285750">
              <a:buSzPct val="100000"/>
              <a:buFont typeface="Arial" panose="020B0604020202020204" pitchFamily="34" charset="0"/>
              <a:buChar char="•"/>
              <a:defRPr/>
            </a:pPr>
            <a:endParaRPr lang="en-US" sz="1400">
              <a:cs typeface="Arial" panose="020B0604020202020204" pitchFamily="34" charset="0"/>
            </a:endParaRPr>
          </a:p>
          <a:p>
            <a:pPr marL="0" lvl="1">
              <a:lnSpc>
                <a:spcPct val="150000"/>
              </a:lnSpc>
            </a:pPr>
            <a:r>
              <a:rPr lang="en-US" sz="1400" b="1"/>
              <a:t>Metrics Collected:</a:t>
            </a:r>
          </a:p>
          <a:p>
            <a:pPr marL="285750" lvl="1" indent="-285750">
              <a:buSzPct val="100000"/>
              <a:buFont typeface="Arial" panose="020B0604020202020204" pitchFamily="34" charset="0"/>
              <a:buChar char="•"/>
              <a:defRPr/>
            </a:pPr>
            <a:r>
              <a:rPr lang="en-US" sz="1400">
                <a:cs typeface="Arial" panose="020B0604020202020204" pitchFamily="34" charset="0"/>
              </a:rPr>
              <a:t>Two progress reports collected per year during project term, followed by annual progress reports post-term</a:t>
            </a:r>
          </a:p>
          <a:p>
            <a:pPr marL="285750" lvl="1" indent="-285750">
              <a:buSzPct val="100000"/>
              <a:buFont typeface="Arial" panose="020B0604020202020204" pitchFamily="34" charset="0"/>
              <a:buChar char="•"/>
              <a:defRPr/>
            </a:pPr>
            <a:r>
              <a:rPr lang="en-US" sz="1400">
                <a:cs typeface="Arial" panose="020B0604020202020204" pitchFamily="34" charset="0"/>
              </a:rPr>
              <a:t>Follow-on Funding, Publications, IP Filed/Optioned, # Users, # Trainees</a:t>
            </a:r>
          </a:p>
          <a:p>
            <a:pPr marL="0" lvl="1">
              <a:buSzPct val="100000"/>
              <a:defRPr/>
            </a:pPr>
            <a:endParaRPr lang="en-US" sz="1400">
              <a:cs typeface="Arial" panose="020B0604020202020204" pitchFamily="34" charset="0"/>
            </a:endParaRPr>
          </a:p>
          <a:p>
            <a:pPr marL="115888" lvl="1" indent="-115888">
              <a:buSzPct val="100000"/>
              <a:buFont typeface="Arial" panose="020B0604020202020204" pitchFamily="34" charset="0"/>
              <a:buChar char="•"/>
              <a:defRPr/>
            </a:pPr>
            <a:endParaRPr lang="en-US" sz="1400">
              <a:cs typeface="Arial" panose="020B0604020202020204" pitchFamily="34" charset="0"/>
            </a:endParaRPr>
          </a:p>
          <a:p>
            <a:pPr marL="112713" lvl="1" indent="-112713">
              <a:buFont typeface="Arial" panose="020B0604020202020204" pitchFamily="34" charset="0"/>
              <a:buChar char="•"/>
            </a:pPr>
            <a:endParaRPr lang="en-US" sz="1400"/>
          </a:p>
        </p:txBody>
      </p:sp>
      <p:sp>
        <p:nvSpPr>
          <p:cNvPr id="13" name="Rectangle 12">
            <a:extLst>
              <a:ext uri="{FF2B5EF4-FFF2-40B4-BE49-F238E27FC236}">
                <a16:creationId xmlns:a16="http://schemas.microsoft.com/office/drawing/2014/main" id="{529AC25A-4860-0D3D-8175-0D486B7C8EFC}"/>
              </a:ext>
            </a:extLst>
          </p:cNvPr>
          <p:cNvSpPr/>
          <p:nvPr/>
        </p:nvSpPr>
        <p:spPr>
          <a:xfrm>
            <a:off x="280508" y="6233484"/>
            <a:ext cx="11089242" cy="1200329"/>
          </a:xfrm>
          <a:prstGeom prst="rect">
            <a:avLst/>
          </a:prstGeom>
        </p:spPr>
        <p:txBody>
          <a:bodyPr wrap="square">
            <a:spAutoFit/>
          </a:bodyPr>
          <a:lstStyle/>
          <a:p>
            <a:pPr marL="285750" lvl="1" indent="-285750">
              <a:buSzPct val="100000"/>
              <a:buFont typeface="Arial" panose="020B0604020202020204" pitchFamily="34" charset="0"/>
              <a:buChar char="•"/>
              <a:defRPr/>
            </a:pPr>
            <a:endParaRPr lang="en-US">
              <a:solidFill>
                <a:srgbClr val="000000"/>
              </a:solidFill>
              <a:cs typeface="Arial" panose="020B0604020202020204" pitchFamily="34" charset="0"/>
            </a:endParaRPr>
          </a:p>
          <a:p>
            <a:pPr marL="0" lvl="1">
              <a:buSzPct val="100000"/>
              <a:defRPr/>
            </a:pPr>
            <a:endParaRPr lang="en-US">
              <a:solidFill>
                <a:srgbClr val="000000"/>
              </a:solidFill>
              <a:cs typeface="Arial" panose="020B0604020202020204" pitchFamily="34" charset="0"/>
            </a:endParaRPr>
          </a:p>
          <a:p>
            <a:pPr marL="115888" lvl="1" indent="-115888">
              <a:buSzPct val="100000"/>
              <a:buFont typeface="Arial" panose="020B0604020202020204" pitchFamily="34" charset="0"/>
              <a:buChar char="•"/>
              <a:defRPr/>
            </a:pPr>
            <a:endParaRPr lang="en-US">
              <a:solidFill>
                <a:srgbClr val="000000"/>
              </a:solidFill>
              <a:cs typeface="Arial" panose="020B0604020202020204" pitchFamily="34" charset="0"/>
            </a:endParaRPr>
          </a:p>
          <a:p>
            <a:pPr marL="112713" lvl="1" indent="-112713">
              <a:buFont typeface="Arial" panose="020B0604020202020204" pitchFamily="34" charset="0"/>
              <a:buChar char="•"/>
            </a:pPr>
            <a:endParaRPr lang="en-US">
              <a:solidFill>
                <a:srgbClr val="000000"/>
              </a:solidFill>
            </a:endParaRPr>
          </a:p>
        </p:txBody>
      </p:sp>
      <p:sp>
        <p:nvSpPr>
          <p:cNvPr id="2" name="Title 1">
            <a:extLst>
              <a:ext uri="{FF2B5EF4-FFF2-40B4-BE49-F238E27FC236}">
                <a16:creationId xmlns:a16="http://schemas.microsoft.com/office/drawing/2014/main" id="{83956701-0DFD-27FD-21D1-142414D71341}"/>
              </a:ext>
            </a:extLst>
          </p:cNvPr>
          <p:cNvSpPr>
            <a:spLocks noGrp="1"/>
          </p:cNvSpPr>
          <p:nvPr>
            <p:ph type="title"/>
          </p:nvPr>
        </p:nvSpPr>
        <p:spPr>
          <a:xfrm>
            <a:off x="462685" y="606288"/>
            <a:ext cx="10117513" cy="470898"/>
          </a:xfrm>
        </p:spPr>
        <p:txBody>
          <a:bodyPr/>
          <a:lstStyle/>
          <a:p>
            <a:r>
              <a:rPr lang="en-US">
                <a:solidFill>
                  <a:schemeClr val="accent5">
                    <a:lumMod val="50000"/>
                  </a:schemeClr>
                </a:solidFill>
              </a:rPr>
              <a:t>Themed Capital Programs Overview</a:t>
            </a:r>
            <a:endParaRPr lang="en-US">
              <a:solidFill>
                <a:srgbClr val="FF0000"/>
              </a:solidFill>
            </a:endParaRPr>
          </a:p>
        </p:txBody>
      </p:sp>
    </p:spTree>
    <p:extLst>
      <p:ext uri="{BB962C8B-B14F-4D97-AF65-F5344CB8AC3E}">
        <p14:creationId xmlns:p14="http://schemas.microsoft.com/office/powerpoint/2010/main" val="3577055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D2B28-D38B-DB7D-4660-8CBB41D70F03}"/>
              </a:ext>
            </a:extLst>
          </p:cNvPr>
          <p:cNvSpPr>
            <a:spLocks noGrp="1"/>
          </p:cNvSpPr>
          <p:nvPr>
            <p:ph type="title"/>
          </p:nvPr>
        </p:nvSpPr>
        <p:spPr/>
        <p:txBody>
          <a:bodyPr/>
          <a:lstStyle/>
          <a:p>
            <a:r>
              <a:rPr lang="en-US">
                <a:solidFill>
                  <a:schemeClr val="accent5">
                    <a:lumMod val="50000"/>
                  </a:schemeClr>
                </a:solidFill>
              </a:rPr>
              <a:t>Bits to Bytes </a:t>
            </a:r>
            <a:endParaRPr lang="en-US">
              <a:solidFill>
                <a:srgbClr val="FF0000"/>
              </a:solidFill>
            </a:endParaRPr>
          </a:p>
        </p:txBody>
      </p:sp>
      <p:sp>
        <p:nvSpPr>
          <p:cNvPr id="4" name="Content Placeholder 2">
            <a:extLst>
              <a:ext uri="{FF2B5EF4-FFF2-40B4-BE49-F238E27FC236}">
                <a16:creationId xmlns:a16="http://schemas.microsoft.com/office/drawing/2014/main" id="{572B97BF-51AB-DB67-4965-5B1454E7FA78}"/>
              </a:ext>
            </a:extLst>
          </p:cNvPr>
          <p:cNvSpPr>
            <a:spLocks noGrp="1"/>
          </p:cNvSpPr>
          <p:nvPr>
            <p:ph sz="quarter" idx="13"/>
          </p:nvPr>
        </p:nvSpPr>
        <p:spPr>
          <a:xfrm>
            <a:off x="462685" y="1457121"/>
            <a:ext cx="11051291" cy="1314072"/>
          </a:xfrm>
          <a:solidFill>
            <a:schemeClr val="bg1"/>
          </a:solidFill>
        </p:spPr>
        <p:txBody>
          <a:bodyPr vert="horz" lIns="0" tIns="0" rIns="0" bIns="0" rtlCol="0" anchor="t">
            <a:noAutofit/>
          </a:bodyPr>
          <a:lstStyle/>
          <a:p>
            <a:pPr marL="0" indent="0" algn="just">
              <a:spcBef>
                <a:spcPts val="600"/>
              </a:spcBef>
              <a:buNone/>
            </a:pPr>
            <a:r>
              <a:rPr lang="en-US" sz="1400" b="1" dirty="0">
                <a:ea typeface="+mn-lt"/>
                <a:cs typeface="+mn-lt"/>
              </a:rPr>
              <a:t>Program Description: </a:t>
            </a:r>
            <a:r>
              <a:rPr lang="en-US" sz="1400" b="0" dirty="0"/>
              <a:t>Provide grants for capital projects that generate and analyze large datasets to answer pressing life science questions, and to attract and train data scientists in the Commonwealth.</a:t>
            </a:r>
            <a:endParaRPr lang="en-US" sz="1400" dirty="0"/>
          </a:p>
          <a:p>
            <a:pPr marL="0" indent="0">
              <a:buNone/>
            </a:pPr>
            <a:r>
              <a:rPr lang="en-US" sz="1400" b="1" dirty="0">
                <a:ea typeface="+mn-lt"/>
                <a:cs typeface="+mn-lt"/>
              </a:rPr>
              <a:t>Anticipated Program Budget:  </a:t>
            </a:r>
            <a:r>
              <a:rPr lang="en-US" sz="1400" dirty="0">
                <a:ea typeface="+mn-lt"/>
                <a:cs typeface="+mn-lt"/>
              </a:rPr>
              <a:t>Up to $5M</a:t>
            </a:r>
          </a:p>
          <a:p>
            <a:pPr marL="0" indent="0">
              <a:buNone/>
            </a:pPr>
            <a:endParaRPr lang="en-US" sz="1400" b="1" dirty="0">
              <a:ea typeface="+mn-lt"/>
              <a:cs typeface="+mn-lt"/>
            </a:endParaRPr>
          </a:p>
        </p:txBody>
      </p:sp>
      <p:graphicFrame>
        <p:nvGraphicFramePr>
          <p:cNvPr id="3" name="Table 2">
            <a:extLst>
              <a:ext uri="{FF2B5EF4-FFF2-40B4-BE49-F238E27FC236}">
                <a16:creationId xmlns:a16="http://schemas.microsoft.com/office/drawing/2014/main" id="{2D81F567-256D-0C49-524E-21C5C8C6B1EB}"/>
              </a:ext>
            </a:extLst>
          </p:cNvPr>
          <p:cNvGraphicFramePr>
            <a:graphicFrameLocks noGrp="1"/>
          </p:cNvGraphicFramePr>
          <p:nvPr>
            <p:extLst>
              <p:ext uri="{D42A27DB-BD31-4B8C-83A1-F6EECF244321}">
                <p14:modId xmlns:p14="http://schemas.microsoft.com/office/powerpoint/2010/main" val="3963563493"/>
              </p:ext>
            </p:extLst>
          </p:nvPr>
        </p:nvGraphicFramePr>
        <p:xfrm>
          <a:off x="743528" y="2775777"/>
          <a:ext cx="10770448" cy="2747022"/>
        </p:xfrm>
        <a:graphic>
          <a:graphicData uri="http://schemas.openxmlformats.org/drawingml/2006/table">
            <a:tbl>
              <a:tblPr/>
              <a:tblGrid>
                <a:gridCol w="299153">
                  <a:extLst>
                    <a:ext uri="{9D8B030D-6E8A-4147-A177-3AD203B41FA5}">
                      <a16:colId xmlns:a16="http://schemas.microsoft.com/office/drawing/2014/main" val="2374989818"/>
                    </a:ext>
                  </a:extLst>
                </a:gridCol>
                <a:gridCol w="3417352">
                  <a:extLst>
                    <a:ext uri="{9D8B030D-6E8A-4147-A177-3AD203B41FA5}">
                      <a16:colId xmlns:a16="http://schemas.microsoft.com/office/drawing/2014/main" val="1290683228"/>
                    </a:ext>
                  </a:extLst>
                </a:gridCol>
                <a:gridCol w="5439747">
                  <a:extLst>
                    <a:ext uri="{9D8B030D-6E8A-4147-A177-3AD203B41FA5}">
                      <a16:colId xmlns:a16="http://schemas.microsoft.com/office/drawing/2014/main" val="3602229803"/>
                    </a:ext>
                  </a:extLst>
                </a:gridCol>
                <a:gridCol w="699796">
                  <a:extLst>
                    <a:ext uri="{9D8B030D-6E8A-4147-A177-3AD203B41FA5}">
                      <a16:colId xmlns:a16="http://schemas.microsoft.com/office/drawing/2014/main" val="458050854"/>
                    </a:ext>
                  </a:extLst>
                </a:gridCol>
                <a:gridCol w="914400">
                  <a:extLst>
                    <a:ext uri="{9D8B030D-6E8A-4147-A177-3AD203B41FA5}">
                      <a16:colId xmlns:a16="http://schemas.microsoft.com/office/drawing/2014/main" val="545758047"/>
                    </a:ext>
                  </a:extLst>
                </a:gridCol>
              </a:tblGrid>
              <a:tr h="370298">
                <a:tc>
                  <a:txBody>
                    <a:bodyPr/>
                    <a:lstStyle/>
                    <a:p>
                      <a:pPr algn="ctr" fontAlgn="b">
                        <a:buNone/>
                      </a:pPr>
                      <a:endParaRPr lang="en-US" sz="900" b="1" i="0" u="none" strike="noStrike">
                        <a:solidFill>
                          <a:srgbClr val="000000"/>
                        </a:solidFill>
                        <a:effectLst/>
                        <a:latin typeface="Aptos Narrow" panose="020B0004020202020204" pitchFamily="34" charset="0"/>
                      </a:endParaRPr>
                    </a:p>
                  </a:txBody>
                  <a:tcPr marL="6373" marR="6373" marT="6373" marB="0" anchor="b">
                    <a:lnL>
                      <a:noFill/>
                    </a:lnL>
                    <a:lnR>
                      <a:noFill/>
                    </a:lnR>
                    <a:lnT>
                      <a:noFill/>
                    </a:lnT>
                    <a:lnB>
                      <a:noFill/>
                    </a:lnB>
                    <a:noFill/>
                  </a:tcPr>
                </a:tc>
                <a:tc>
                  <a:txBody>
                    <a:bodyPr/>
                    <a:lstStyle/>
                    <a:p>
                      <a:pPr algn="l" fontAlgn="b">
                        <a:buNone/>
                      </a:pPr>
                      <a:r>
                        <a:rPr lang="en-US" sz="1600" b="1" i="0" u="sng" strike="noStrike">
                          <a:solidFill>
                            <a:srgbClr val="000000"/>
                          </a:solidFill>
                          <a:effectLst/>
                          <a:latin typeface="Aptos Narrow"/>
                        </a:rPr>
                        <a:t>Key Performance Metric</a:t>
                      </a:r>
                    </a:p>
                  </a:txBody>
                  <a:tcPr marL="6373" marR="6373" marT="6373" marB="0" anchor="b">
                    <a:lnL>
                      <a:noFill/>
                    </a:lnL>
                    <a:lnR>
                      <a:noFill/>
                    </a:lnR>
                    <a:lnT>
                      <a:noFill/>
                    </a:lnT>
                    <a:lnB>
                      <a:noFill/>
                    </a:lnB>
                    <a:noFill/>
                  </a:tcPr>
                </a:tc>
                <a:tc>
                  <a:txBody>
                    <a:bodyPr/>
                    <a:lstStyle/>
                    <a:p>
                      <a:pPr algn="l" fontAlgn="b">
                        <a:buNone/>
                      </a:pPr>
                      <a:r>
                        <a:rPr lang="en-US" sz="1600" b="1" i="0" u="sng" strike="noStrike">
                          <a:solidFill>
                            <a:srgbClr val="000000"/>
                          </a:solidFill>
                          <a:effectLst/>
                          <a:latin typeface="Aptos Narrow"/>
                        </a:rPr>
                        <a:t>Key Performance Description</a:t>
                      </a:r>
                    </a:p>
                  </a:txBody>
                  <a:tcPr marL="6373" marR="6373" marT="6373" marB="0" anchor="b">
                    <a:lnL>
                      <a:noFill/>
                    </a:lnL>
                    <a:lnR>
                      <a:noFill/>
                    </a:lnR>
                    <a:lnT>
                      <a:noFill/>
                    </a:lnT>
                    <a:lnB>
                      <a:noFill/>
                    </a:lnB>
                    <a:noFill/>
                  </a:tcPr>
                </a:tc>
                <a:tc>
                  <a:txBody>
                    <a:bodyPr/>
                    <a:lstStyle/>
                    <a:p>
                      <a:pPr algn="ctr" fontAlgn="b">
                        <a:buNone/>
                      </a:pPr>
                      <a:r>
                        <a:rPr lang="en-US" sz="1600" b="1" i="0" u="sng" strike="noStrike">
                          <a:solidFill>
                            <a:srgbClr val="000000"/>
                          </a:solidFill>
                          <a:effectLst/>
                          <a:latin typeface="Aptos Narrow"/>
                        </a:rPr>
                        <a:t>Target</a:t>
                      </a:r>
                    </a:p>
                  </a:txBody>
                  <a:tcPr marL="6607" marR="6607" marT="6607" marB="0" anchor="b">
                    <a:lnL>
                      <a:noFill/>
                    </a:lnL>
                    <a:lnR>
                      <a:noFill/>
                    </a:lnR>
                    <a:lnT>
                      <a:noFill/>
                    </a:lnT>
                    <a:lnB>
                      <a:noFill/>
                    </a:lnB>
                    <a:noFill/>
                  </a:tcPr>
                </a:tc>
                <a:tc>
                  <a:txBody>
                    <a:bodyPr/>
                    <a:lstStyle/>
                    <a:p>
                      <a:pPr algn="ctr" fontAlgn="b">
                        <a:buNone/>
                      </a:pPr>
                      <a:r>
                        <a:rPr lang="en-US" sz="1600" b="1" i="0" u="sng" strike="noStrike">
                          <a:solidFill>
                            <a:srgbClr val="000000"/>
                          </a:solidFill>
                          <a:effectLst/>
                          <a:latin typeface="Aptos Narrow"/>
                        </a:rPr>
                        <a:t>Result</a:t>
                      </a:r>
                    </a:p>
                  </a:txBody>
                  <a:tcPr marL="6607" marR="6607" marT="6607" marB="0" anchor="b">
                    <a:lnL>
                      <a:noFill/>
                    </a:lnL>
                    <a:lnR>
                      <a:noFill/>
                    </a:lnR>
                    <a:lnT>
                      <a:noFill/>
                    </a:lnT>
                    <a:lnB>
                      <a:noFill/>
                    </a:lnB>
                    <a:noFill/>
                  </a:tcPr>
                </a:tc>
                <a:extLst>
                  <a:ext uri="{0D108BD9-81ED-4DB2-BD59-A6C34878D82A}">
                    <a16:rowId xmlns:a16="http://schemas.microsoft.com/office/drawing/2014/main" val="560353220"/>
                  </a:ext>
                </a:extLst>
              </a:tr>
              <a:tr h="694309">
                <a:tc>
                  <a:txBody>
                    <a:bodyPr/>
                    <a:lstStyle/>
                    <a:p>
                      <a:pPr algn="ctr" fontAlgn="b">
                        <a:buNone/>
                      </a:pPr>
                      <a:r>
                        <a:rPr lang="en-US" sz="900" b="1" i="0" u="none" strike="noStrike">
                          <a:solidFill>
                            <a:srgbClr val="000000"/>
                          </a:solidFill>
                          <a:effectLst/>
                          <a:latin typeface="Aptos Narrow"/>
                        </a:rPr>
                        <a:t>1</a:t>
                      </a:r>
                    </a:p>
                  </a:txBody>
                  <a:tcPr marL="6373" marR="6373" marT="6373" marB="0" anchor="b">
                    <a:lnL>
                      <a:noFill/>
                    </a:lnL>
                    <a:lnR>
                      <a:noFill/>
                    </a:lnR>
                    <a:lnT>
                      <a:noFill/>
                    </a:lnT>
                    <a:lnB>
                      <a:noFill/>
                    </a:lnB>
                    <a:solidFill>
                      <a:srgbClr val="F2F2F2"/>
                    </a:solidFill>
                  </a:tcPr>
                </a:tc>
                <a:tc>
                  <a:txBody>
                    <a:bodyPr/>
                    <a:lstStyle/>
                    <a:p>
                      <a:pPr algn="l" fontAlgn="b">
                        <a:buNone/>
                      </a:pPr>
                      <a:r>
                        <a:rPr lang="en-US" sz="1600" b="0" i="0" u="none" strike="noStrike">
                          <a:solidFill>
                            <a:srgbClr val="000000"/>
                          </a:solidFill>
                          <a:effectLst/>
                          <a:latin typeface="Aptos Narrow"/>
                        </a:rPr>
                        <a:t>Support experiments for producing publications </a:t>
                      </a:r>
                    </a:p>
                  </a:txBody>
                  <a:tcPr marL="6373" marR="6373" marT="6373" marB="0" anchor="b">
                    <a:lnL>
                      <a:noFill/>
                    </a:lnL>
                    <a:lnR>
                      <a:noFill/>
                    </a:lnR>
                    <a:lnT>
                      <a:noFill/>
                    </a:lnT>
                    <a:lnB>
                      <a:noFill/>
                    </a:lnB>
                    <a:solidFill>
                      <a:srgbClr val="F2F2F2"/>
                    </a:solidFill>
                  </a:tcPr>
                </a:tc>
                <a:tc>
                  <a:txBody>
                    <a:bodyPr/>
                    <a:lstStyle/>
                    <a:p>
                      <a:pPr algn="l" fontAlgn="b">
                        <a:buNone/>
                      </a:pPr>
                      <a:r>
                        <a:rPr lang="en-US" sz="1600" b="0" i="0" u="none" strike="noStrike">
                          <a:solidFill>
                            <a:srgbClr val="000000"/>
                          </a:solidFill>
                          <a:effectLst/>
                          <a:latin typeface="Aptos Narrow"/>
                        </a:rPr>
                        <a:t>Support experiments that will lead to at least 1 publication by the end of the term per each project.  </a:t>
                      </a:r>
                    </a:p>
                  </a:txBody>
                  <a:tcPr marL="6373" marR="6373" marT="6373" marB="0" anchor="b">
                    <a:lnL>
                      <a:noFill/>
                    </a:lnL>
                    <a:lnR>
                      <a:noFill/>
                    </a:lnR>
                    <a:lnT>
                      <a:noFill/>
                    </a:lnT>
                    <a:lnB>
                      <a:noFill/>
                    </a:lnB>
                    <a:solidFill>
                      <a:srgbClr val="F2F2F2"/>
                    </a:solidFill>
                  </a:tcPr>
                </a:tc>
                <a:tc>
                  <a:txBody>
                    <a:bodyPr/>
                    <a:lstStyle/>
                    <a:p>
                      <a:pPr algn="r" fontAlgn="b">
                        <a:buNone/>
                      </a:pPr>
                      <a:r>
                        <a:rPr lang="en-US" sz="1600" b="0" i="0" u="none" strike="noStrike">
                          <a:solidFill>
                            <a:srgbClr val="000000"/>
                          </a:solidFill>
                          <a:effectLst/>
                          <a:latin typeface="Aptos Narrow"/>
                        </a:rPr>
                        <a:t>                                1 </a:t>
                      </a:r>
                    </a:p>
                  </a:txBody>
                  <a:tcPr marL="6373" marR="6373" marT="6373" marB="0" anchor="b">
                    <a:lnL>
                      <a:noFill/>
                    </a:lnL>
                    <a:lnR>
                      <a:noFill/>
                    </a:lnR>
                    <a:lnT>
                      <a:noFill/>
                    </a:lnT>
                    <a:lnB>
                      <a:noFill/>
                    </a:lnB>
                    <a:solidFill>
                      <a:srgbClr val="F2F2F2"/>
                    </a:solidFill>
                  </a:tcPr>
                </a:tc>
                <a:tc>
                  <a:txBody>
                    <a:bodyPr/>
                    <a:lstStyle/>
                    <a:p>
                      <a:pPr algn="ctr" fontAlgn="b">
                        <a:buNone/>
                      </a:pPr>
                      <a:r>
                        <a:rPr lang="en-US" sz="1000" b="0" i="0" u="none" strike="noStrike">
                          <a:solidFill>
                            <a:srgbClr val="000000"/>
                          </a:solidFill>
                          <a:effectLst/>
                          <a:latin typeface="Aptos Narrow"/>
                        </a:rPr>
                        <a:t>FY25 projects are just getting started</a:t>
                      </a:r>
                      <a:endParaRPr lang="en-US" sz="1000" b="0" i="0" u="none" strike="noStrike">
                        <a:solidFill>
                          <a:srgbClr val="000000"/>
                        </a:solidFill>
                        <a:effectLst/>
                        <a:latin typeface="Aptos Narrow" panose="020B0004020202020204" pitchFamily="34" charset="0"/>
                      </a:endParaRPr>
                    </a:p>
                  </a:txBody>
                  <a:tcPr marL="6373" marR="6373" marT="6373" marB="0" anchor="b">
                    <a:lnL>
                      <a:noFill/>
                    </a:lnL>
                    <a:lnR>
                      <a:noFill/>
                    </a:lnR>
                    <a:lnT>
                      <a:noFill/>
                    </a:lnT>
                    <a:lnB>
                      <a:noFill/>
                    </a:lnB>
                    <a:solidFill>
                      <a:srgbClr val="F2F2F2"/>
                    </a:solidFill>
                  </a:tcPr>
                </a:tc>
                <a:extLst>
                  <a:ext uri="{0D108BD9-81ED-4DB2-BD59-A6C34878D82A}">
                    <a16:rowId xmlns:a16="http://schemas.microsoft.com/office/drawing/2014/main" val="496210761"/>
                  </a:ext>
                </a:extLst>
              </a:tr>
              <a:tr h="408871">
                <a:tc>
                  <a:txBody>
                    <a:bodyPr/>
                    <a:lstStyle/>
                    <a:p>
                      <a:pPr algn="ctr" fontAlgn="b">
                        <a:buNone/>
                      </a:pPr>
                      <a:r>
                        <a:rPr lang="en-US" sz="900" b="1" i="0" u="none" strike="noStrike">
                          <a:solidFill>
                            <a:srgbClr val="000000"/>
                          </a:solidFill>
                          <a:effectLst/>
                          <a:latin typeface="Aptos Narrow"/>
                        </a:rPr>
                        <a:t>2</a:t>
                      </a:r>
                    </a:p>
                  </a:txBody>
                  <a:tcPr marL="6373" marR="6373" marT="6373" marB="0" anchor="b">
                    <a:lnL>
                      <a:noFill/>
                    </a:lnL>
                    <a:lnR>
                      <a:noFill/>
                    </a:lnR>
                    <a:lnT>
                      <a:noFill/>
                    </a:lnT>
                    <a:lnB>
                      <a:noFill/>
                    </a:lnB>
                    <a:noFill/>
                  </a:tcPr>
                </a:tc>
                <a:tc>
                  <a:txBody>
                    <a:bodyPr/>
                    <a:lstStyle/>
                    <a:p>
                      <a:pPr algn="l" fontAlgn="b">
                        <a:buNone/>
                      </a:pPr>
                      <a:r>
                        <a:rPr lang="en-US" sz="1600" b="0" i="0" u="none" strike="noStrike">
                          <a:solidFill>
                            <a:srgbClr val="000000"/>
                          </a:solidFill>
                          <a:effectLst/>
                          <a:latin typeface="Aptos Narrow"/>
                        </a:rPr>
                        <a:t>Support projects that will lead to follow-on funding to the institutions</a:t>
                      </a:r>
                    </a:p>
                  </a:txBody>
                  <a:tcPr marL="6373" marR="6373" marT="6373" marB="0" anchor="b">
                    <a:lnL>
                      <a:noFill/>
                    </a:lnL>
                    <a:lnR>
                      <a:noFill/>
                    </a:lnR>
                    <a:lnT>
                      <a:noFill/>
                    </a:lnT>
                    <a:lnB>
                      <a:noFill/>
                    </a:lnB>
                    <a:noFill/>
                  </a:tcPr>
                </a:tc>
                <a:tc>
                  <a:txBody>
                    <a:bodyPr/>
                    <a:lstStyle/>
                    <a:p>
                      <a:pPr algn="l" fontAlgn="b">
                        <a:buNone/>
                      </a:pPr>
                      <a:r>
                        <a:rPr lang="en-US" sz="1600" b="0" i="0" u="none" strike="noStrike">
                          <a:solidFill>
                            <a:srgbClr val="000000"/>
                          </a:solidFill>
                          <a:effectLst/>
                          <a:latin typeface="Aptos Narrow"/>
                        </a:rPr>
                        <a:t>Support experiments that will lead to at least $500K follow-on funding by the end of the term per each project.  </a:t>
                      </a:r>
                    </a:p>
                  </a:txBody>
                  <a:tcPr marL="6373" marR="6373" marT="6373" marB="0" anchor="b">
                    <a:lnL>
                      <a:noFill/>
                    </a:lnL>
                    <a:lnR>
                      <a:noFill/>
                    </a:lnR>
                    <a:lnT>
                      <a:noFill/>
                    </a:lnT>
                    <a:lnB>
                      <a:noFill/>
                    </a:lnB>
                    <a:noFill/>
                  </a:tcPr>
                </a:tc>
                <a:tc>
                  <a:txBody>
                    <a:bodyPr/>
                    <a:lstStyle/>
                    <a:p>
                      <a:pPr algn="r" fontAlgn="b">
                        <a:buNone/>
                      </a:pPr>
                      <a:r>
                        <a:rPr lang="en-US" sz="1600" b="0" i="0" u="none" strike="noStrike">
                          <a:solidFill>
                            <a:srgbClr val="000000"/>
                          </a:solidFill>
                          <a:effectLst/>
                          <a:latin typeface="Aptos Narrow"/>
                        </a:rPr>
                        <a:t>                500,000 </a:t>
                      </a:r>
                    </a:p>
                  </a:txBody>
                  <a:tcPr marL="6373" marR="6373" marT="6373" marB="0" anchor="b">
                    <a:lnL>
                      <a:noFill/>
                    </a:lnL>
                    <a:lnR>
                      <a:noFill/>
                    </a:lnR>
                    <a:lnT>
                      <a:noFill/>
                    </a:lnT>
                    <a:lnB>
                      <a:noFill/>
                    </a:lnB>
                    <a:noFill/>
                  </a:tcPr>
                </a:tc>
                <a:tc>
                  <a:txBody>
                    <a:bodyPr/>
                    <a:lstStyle/>
                    <a:p>
                      <a:pPr lvl="0" algn="ctr">
                        <a:buNone/>
                      </a:pPr>
                      <a:r>
                        <a:rPr lang="en-US" sz="1000" b="0" i="0" u="none" strike="noStrike" noProof="0">
                          <a:solidFill>
                            <a:srgbClr val="000000"/>
                          </a:solidFill>
                          <a:effectLst/>
                          <a:latin typeface="Aptos Narrow"/>
                        </a:rPr>
                        <a:t>FY25 projects are just getting started</a:t>
                      </a:r>
                      <a:endParaRPr lang="en-US"/>
                    </a:p>
                  </a:txBody>
                  <a:tcPr marL="6373" marR="6373" marT="6373" marB="0" anchor="b">
                    <a:lnL>
                      <a:noFill/>
                    </a:lnL>
                    <a:lnR>
                      <a:noFill/>
                    </a:lnR>
                    <a:lnT>
                      <a:noFill/>
                    </a:lnT>
                    <a:lnB>
                      <a:noFill/>
                    </a:lnB>
                    <a:noFill/>
                  </a:tcPr>
                </a:tc>
                <a:extLst>
                  <a:ext uri="{0D108BD9-81ED-4DB2-BD59-A6C34878D82A}">
                    <a16:rowId xmlns:a16="http://schemas.microsoft.com/office/drawing/2014/main" val="2812783417"/>
                  </a:ext>
                </a:extLst>
              </a:tr>
              <a:tr h="694309">
                <a:tc>
                  <a:txBody>
                    <a:bodyPr/>
                    <a:lstStyle/>
                    <a:p>
                      <a:pPr algn="ctr" fontAlgn="b">
                        <a:buNone/>
                      </a:pPr>
                      <a:r>
                        <a:rPr lang="en-US" sz="900" b="1" i="0" u="none" strike="noStrike">
                          <a:solidFill>
                            <a:srgbClr val="000000"/>
                          </a:solidFill>
                          <a:effectLst/>
                          <a:latin typeface="Aptos Narrow"/>
                        </a:rPr>
                        <a:t>3</a:t>
                      </a:r>
                    </a:p>
                  </a:txBody>
                  <a:tcPr marL="6373" marR="6373" marT="6373" marB="0" anchor="b">
                    <a:lnL>
                      <a:noFill/>
                    </a:lnL>
                    <a:lnR>
                      <a:noFill/>
                    </a:lnR>
                    <a:lnT>
                      <a:noFill/>
                    </a:lnT>
                    <a:lnB>
                      <a:noFill/>
                    </a:lnB>
                    <a:solidFill>
                      <a:srgbClr val="F2F2F2"/>
                    </a:solidFill>
                  </a:tcPr>
                </a:tc>
                <a:tc>
                  <a:txBody>
                    <a:bodyPr/>
                    <a:lstStyle/>
                    <a:p>
                      <a:pPr algn="l" fontAlgn="b">
                        <a:buNone/>
                      </a:pPr>
                      <a:r>
                        <a:rPr lang="en-US" sz="1600" b="0" i="0" u="none" strike="noStrike">
                          <a:solidFill>
                            <a:srgbClr val="000000"/>
                          </a:solidFill>
                          <a:effectLst/>
                          <a:latin typeface="Aptos Narrow"/>
                        </a:rPr>
                        <a:t>Hire and train new scientist </a:t>
                      </a:r>
                    </a:p>
                  </a:txBody>
                  <a:tcPr marL="6373" marR="6373" marT="6373" marB="0" anchor="b">
                    <a:lnL>
                      <a:noFill/>
                    </a:lnL>
                    <a:lnR>
                      <a:noFill/>
                    </a:lnR>
                    <a:lnT>
                      <a:noFill/>
                    </a:lnT>
                    <a:lnB>
                      <a:noFill/>
                    </a:lnB>
                    <a:solidFill>
                      <a:srgbClr val="F2F2F2"/>
                    </a:solidFill>
                  </a:tcPr>
                </a:tc>
                <a:tc>
                  <a:txBody>
                    <a:bodyPr/>
                    <a:lstStyle/>
                    <a:p>
                      <a:pPr algn="l" fontAlgn="b">
                        <a:buNone/>
                      </a:pPr>
                      <a:r>
                        <a:rPr lang="en-US" sz="1600" b="0" i="0" u="none" strike="noStrike">
                          <a:solidFill>
                            <a:srgbClr val="000000"/>
                          </a:solidFill>
                          <a:effectLst/>
                          <a:latin typeface="Aptos Narrow"/>
                        </a:rPr>
                        <a:t>Hire and train at least 1 new postdoctoral data scientist per project</a:t>
                      </a:r>
                    </a:p>
                  </a:txBody>
                  <a:tcPr marL="6373" marR="6373" marT="6373" marB="0" anchor="b">
                    <a:lnL>
                      <a:noFill/>
                    </a:lnL>
                    <a:lnR>
                      <a:noFill/>
                    </a:lnR>
                    <a:lnT>
                      <a:noFill/>
                    </a:lnT>
                    <a:lnB>
                      <a:noFill/>
                    </a:lnB>
                    <a:solidFill>
                      <a:srgbClr val="F2F2F2"/>
                    </a:solidFill>
                  </a:tcPr>
                </a:tc>
                <a:tc>
                  <a:txBody>
                    <a:bodyPr/>
                    <a:lstStyle/>
                    <a:p>
                      <a:pPr algn="r" fontAlgn="b">
                        <a:buNone/>
                      </a:pPr>
                      <a:r>
                        <a:rPr lang="en-US" sz="1600" b="0" i="0" u="none" strike="noStrike">
                          <a:solidFill>
                            <a:srgbClr val="000000"/>
                          </a:solidFill>
                          <a:effectLst/>
                          <a:latin typeface="Aptos Narrow"/>
                        </a:rPr>
                        <a:t>                                1 </a:t>
                      </a:r>
                    </a:p>
                  </a:txBody>
                  <a:tcPr marL="6373" marR="6373" marT="6373" marB="0" anchor="b">
                    <a:lnL>
                      <a:noFill/>
                    </a:lnL>
                    <a:lnR>
                      <a:noFill/>
                    </a:lnR>
                    <a:lnT>
                      <a:noFill/>
                    </a:lnT>
                    <a:lnB>
                      <a:noFill/>
                    </a:lnB>
                    <a:solidFill>
                      <a:srgbClr val="F2F2F2"/>
                    </a:solidFill>
                  </a:tcPr>
                </a:tc>
                <a:tc>
                  <a:txBody>
                    <a:bodyPr/>
                    <a:lstStyle/>
                    <a:p>
                      <a:pPr lvl="0" algn="ctr">
                        <a:buNone/>
                      </a:pPr>
                      <a:r>
                        <a:rPr lang="en-US" sz="1600" b="0" i="0" u="none" strike="noStrike">
                          <a:solidFill>
                            <a:srgbClr val="000000"/>
                          </a:solidFill>
                          <a:effectLst/>
                          <a:latin typeface="Aptos Narrow"/>
                        </a:rPr>
                        <a:t>0 *</a:t>
                      </a:r>
                    </a:p>
                  </a:txBody>
                  <a:tcPr marL="6373" marR="6373" marT="6373" marB="0" anchor="b">
                    <a:lnL>
                      <a:noFill/>
                    </a:lnL>
                    <a:lnR>
                      <a:noFill/>
                    </a:lnR>
                    <a:lnT>
                      <a:noFill/>
                    </a:lnT>
                    <a:lnB>
                      <a:noFill/>
                    </a:lnB>
                    <a:solidFill>
                      <a:srgbClr val="F2F2F2"/>
                    </a:solidFill>
                  </a:tcPr>
                </a:tc>
                <a:extLst>
                  <a:ext uri="{0D108BD9-81ED-4DB2-BD59-A6C34878D82A}">
                    <a16:rowId xmlns:a16="http://schemas.microsoft.com/office/drawing/2014/main" val="3930566588"/>
                  </a:ext>
                </a:extLst>
              </a:tr>
              <a:tr h="408871">
                <a:tc>
                  <a:txBody>
                    <a:bodyPr/>
                    <a:lstStyle/>
                    <a:p>
                      <a:pPr algn="ctr" fontAlgn="b">
                        <a:buNone/>
                      </a:pPr>
                      <a:r>
                        <a:rPr lang="en-US" sz="900" b="1" i="0" u="none" strike="noStrike">
                          <a:solidFill>
                            <a:srgbClr val="000000"/>
                          </a:solidFill>
                          <a:effectLst/>
                          <a:latin typeface="Aptos Narrow"/>
                        </a:rPr>
                        <a:t>4</a:t>
                      </a:r>
                    </a:p>
                  </a:txBody>
                  <a:tcPr marL="6373" marR="6373" marT="6373" marB="0" anchor="b">
                    <a:lnL>
                      <a:noFill/>
                    </a:lnL>
                    <a:lnR>
                      <a:noFill/>
                    </a:lnR>
                    <a:lnT>
                      <a:noFill/>
                    </a:lnT>
                    <a:lnB>
                      <a:noFill/>
                    </a:lnB>
                    <a:noFill/>
                  </a:tcPr>
                </a:tc>
                <a:tc>
                  <a:txBody>
                    <a:bodyPr/>
                    <a:lstStyle/>
                    <a:p>
                      <a:pPr algn="l" fontAlgn="b">
                        <a:buNone/>
                      </a:pPr>
                      <a:r>
                        <a:rPr lang="en-US" sz="1600" b="0" i="0" u="none" strike="noStrike">
                          <a:solidFill>
                            <a:srgbClr val="000000"/>
                          </a:solidFill>
                          <a:effectLst/>
                          <a:latin typeface="Aptos Narrow"/>
                        </a:rPr>
                        <a:t>Fund research institutions/hospitals</a:t>
                      </a:r>
                    </a:p>
                  </a:txBody>
                  <a:tcPr marL="6373" marR="6373" marT="6373" marB="0" anchor="b">
                    <a:lnL>
                      <a:noFill/>
                    </a:lnL>
                    <a:lnR>
                      <a:noFill/>
                    </a:lnR>
                    <a:lnT>
                      <a:noFill/>
                    </a:lnT>
                    <a:lnB>
                      <a:noFill/>
                    </a:lnB>
                    <a:noFill/>
                  </a:tcPr>
                </a:tc>
                <a:tc>
                  <a:txBody>
                    <a:bodyPr/>
                    <a:lstStyle/>
                    <a:p>
                      <a:pPr algn="l" fontAlgn="b">
                        <a:buNone/>
                      </a:pPr>
                      <a:r>
                        <a:rPr lang="en-US" sz="1600" b="0" i="0" u="none" strike="noStrike">
                          <a:solidFill>
                            <a:srgbClr val="000000"/>
                          </a:solidFill>
                          <a:effectLst/>
                          <a:latin typeface="Aptos Narrow"/>
                        </a:rPr>
                        <a:t>Establish a new scientific relationship between at least one industry partner and the non-profit award recipient</a:t>
                      </a:r>
                    </a:p>
                  </a:txBody>
                  <a:tcPr marL="6373" marR="6373" marT="6373" marB="0" anchor="b">
                    <a:lnL>
                      <a:noFill/>
                    </a:lnL>
                    <a:lnR>
                      <a:noFill/>
                    </a:lnR>
                    <a:lnT>
                      <a:noFill/>
                    </a:lnT>
                    <a:lnB>
                      <a:noFill/>
                    </a:lnB>
                    <a:noFill/>
                  </a:tcPr>
                </a:tc>
                <a:tc>
                  <a:txBody>
                    <a:bodyPr/>
                    <a:lstStyle/>
                    <a:p>
                      <a:pPr algn="r" fontAlgn="b">
                        <a:buNone/>
                      </a:pPr>
                      <a:r>
                        <a:rPr lang="en-US" sz="1600" b="0" i="0" u="none" strike="noStrike">
                          <a:solidFill>
                            <a:srgbClr val="000000"/>
                          </a:solidFill>
                          <a:effectLst/>
                          <a:latin typeface="Aptos Narrow"/>
                        </a:rPr>
                        <a:t>1</a:t>
                      </a:r>
                    </a:p>
                  </a:txBody>
                  <a:tcPr marL="6373" marR="6373" marT="6373" marB="0" anchor="b">
                    <a:lnL>
                      <a:noFill/>
                    </a:lnL>
                    <a:lnR>
                      <a:noFill/>
                    </a:lnR>
                    <a:lnT>
                      <a:noFill/>
                    </a:lnT>
                    <a:lnB>
                      <a:noFill/>
                    </a:lnB>
                    <a:noFill/>
                  </a:tcPr>
                </a:tc>
                <a:tc>
                  <a:txBody>
                    <a:bodyPr/>
                    <a:lstStyle/>
                    <a:p>
                      <a:pPr algn="ctr" fontAlgn="b">
                        <a:buNone/>
                      </a:pPr>
                      <a:r>
                        <a:rPr lang="en-US" sz="1600" b="0" i="0" u="none" strike="noStrike">
                          <a:solidFill>
                            <a:srgbClr val="000000"/>
                          </a:solidFill>
                          <a:effectLst/>
                          <a:latin typeface="Aptos Narrow"/>
                        </a:rPr>
                        <a:t>5</a:t>
                      </a:r>
                      <a:endParaRPr lang="en-US" sz="1600" b="0" i="0" u="none" strike="noStrike">
                        <a:solidFill>
                          <a:srgbClr val="000000"/>
                        </a:solidFill>
                        <a:effectLst/>
                        <a:latin typeface="Aptos Narrow" panose="020B0004020202020204" pitchFamily="34" charset="0"/>
                      </a:endParaRPr>
                    </a:p>
                  </a:txBody>
                  <a:tcPr marL="6373" marR="6373" marT="6373" marB="0" anchor="b">
                    <a:lnL>
                      <a:noFill/>
                    </a:lnL>
                    <a:lnR>
                      <a:noFill/>
                    </a:lnR>
                    <a:lnT>
                      <a:noFill/>
                    </a:lnT>
                    <a:lnB>
                      <a:noFill/>
                    </a:lnB>
                    <a:noFill/>
                  </a:tcPr>
                </a:tc>
                <a:extLst>
                  <a:ext uri="{0D108BD9-81ED-4DB2-BD59-A6C34878D82A}">
                    <a16:rowId xmlns:a16="http://schemas.microsoft.com/office/drawing/2014/main" val="1469770001"/>
                  </a:ext>
                </a:extLst>
              </a:tr>
            </a:tbl>
          </a:graphicData>
        </a:graphic>
      </p:graphicFrame>
      <p:sp>
        <p:nvSpPr>
          <p:cNvPr id="5" name="TextBox 4">
            <a:extLst>
              <a:ext uri="{FF2B5EF4-FFF2-40B4-BE49-F238E27FC236}">
                <a16:creationId xmlns:a16="http://schemas.microsoft.com/office/drawing/2014/main" id="{77AAE14D-EF1B-B8A9-F99B-9B08D556E628}"/>
              </a:ext>
            </a:extLst>
          </p:cNvPr>
          <p:cNvSpPr txBox="1"/>
          <p:nvPr/>
        </p:nvSpPr>
        <p:spPr>
          <a:xfrm>
            <a:off x="1387485" y="6086282"/>
            <a:ext cx="755623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*FY25 projects must hire net new postdocs by 12/31/25</a:t>
            </a:r>
            <a:endParaRPr lang="en-US"/>
          </a:p>
        </p:txBody>
      </p:sp>
    </p:spTree>
    <p:extLst>
      <p:ext uri="{BB962C8B-B14F-4D97-AF65-F5344CB8AC3E}">
        <p14:creationId xmlns:p14="http://schemas.microsoft.com/office/powerpoint/2010/main" val="33663825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D2B28-D38B-DB7D-4660-8CBB41D70F03}"/>
              </a:ext>
            </a:extLst>
          </p:cNvPr>
          <p:cNvSpPr>
            <a:spLocks noGrp="1"/>
          </p:cNvSpPr>
          <p:nvPr>
            <p:ph type="title"/>
          </p:nvPr>
        </p:nvSpPr>
        <p:spPr/>
        <p:txBody>
          <a:bodyPr/>
          <a:lstStyle/>
          <a:p>
            <a:r>
              <a:rPr lang="en-US">
                <a:solidFill>
                  <a:schemeClr val="accent5">
                    <a:lumMod val="50000"/>
                  </a:schemeClr>
                </a:solidFill>
              </a:rPr>
              <a:t>Novel Therapeutics Delivery </a:t>
            </a:r>
            <a:endParaRPr lang="en-US">
              <a:solidFill>
                <a:srgbClr val="FF0000"/>
              </a:solidFill>
            </a:endParaRPr>
          </a:p>
        </p:txBody>
      </p:sp>
      <p:sp>
        <p:nvSpPr>
          <p:cNvPr id="4" name="Content Placeholder 2">
            <a:extLst>
              <a:ext uri="{FF2B5EF4-FFF2-40B4-BE49-F238E27FC236}">
                <a16:creationId xmlns:a16="http://schemas.microsoft.com/office/drawing/2014/main" id="{572B97BF-51AB-DB67-4965-5B1454E7FA78}"/>
              </a:ext>
            </a:extLst>
          </p:cNvPr>
          <p:cNvSpPr>
            <a:spLocks noGrp="1"/>
          </p:cNvSpPr>
          <p:nvPr>
            <p:ph sz="quarter" idx="13"/>
          </p:nvPr>
        </p:nvSpPr>
        <p:spPr>
          <a:xfrm>
            <a:off x="462685" y="1457121"/>
            <a:ext cx="11051291" cy="1220766"/>
          </a:xfrm>
        </p:spPr>
        <p:txBody>
          <a:bodyPr vert="horz" lIns="0" tIns="0" rIns="0" bIns="0" rtlCol="0" anchor="t">
            <a:noAutofit/>
          </a:bodyPr>
          <a:lstStyle/>
          <a:p>
            <a:pPr marL="0" indent="0" algn="just">
              <a:spcBef>
                <a:spcPts val="600"/>
              </a:spcBef>
              <a:buNone/>
            </a:pPr>
            <a:r>
              <a:rPr lang="en-US" sz="1400" b="1" dirty="0">
                <a:ea typeface="+mn-lt"/>
                <a:cs typeface="+mn-lt"/>
              </a:rPr>
              <a:t>Program Description: </a:t>
            </a:r>
            <a:r>
              <a:rPr lang="en-US" sz="1400" b="0" dirty="0"/>
              <a:t>Provide grants to foster the development of novel technologies and techniques for the delivery of existing or innovative therapies by working at the intersection of engineering, biology, chemistry, and medicine.</a:t>
            </a:r>
            <a:endParaRPr lang="en-US" sz="1400" dirty="0"/>
          </a:p>
          <a:p>
            <a:pPr marL="0" indent="0">
              <a:buNone/>
            </a:pPr>
            <a:r>
              <a:rPr lang="en-US" sz="1400" b="1" dirty="0">
                <a:ea typeface="+mn-lt"/>
                <a:cs typeface="+mn-lt"/>
              </a:rPr>
              <a:t>Anticipated Program Budget:  </a:t>
            </a:r>
            <a:r>
              <a:rPr lang="en-US" sz="1400" dirty="0">
                <a:ea typeface="+mn-lt"/>
                <a:cs typeface="+mn-lt"/>
              </a:rPr>
              <a:t>Up to $3M</a:t>
            </a:r>
          </a:p>
          <a:p>
            <a:pPr marL="0" indent="0">
              <a:buNone/>
            </a:pPr>
            <a:endParaRPr lang="en-US" sz="1400" b="1" dirty="0">
              <a:ea typeface="+mn-lt"/>
              <a:cs typeface="+mn-lt"/>
            </a:endParaRPr>
          </a:p>
          <a:p>
            <a:pPr lvl="1"/>
            <a:endParaRPr lang="en-US">
              <a:latin typeface="+mn-lt"/>
            </a:endParaRPr>
          </a:p>
        </p:txBody>
      </p:sp>
      <p:graphicFrame>
        <p:nvGraphicFramePr>
          <p:cNvPr id="3" name="Table 2">
            <a:extLst>
              <a:ext uri="{FF2B5EF4-FFF2-40B4-BE49-F238E27FC236}">
                <a16:creationId xmlns:a16="http://schemas.microsoft.com/office/drawing/2014/main" id="{49898E6B-39B6-F37B-1ECE-2A12B684D43F}"/>
              </a:ext>
            </a:extLst>
          </p:cNvPr>
          <p:cNvGraphicFramePr>
            <a:graphicFrameLocks noGrp="1"/>
          </p:cNvGraphicFramePr>
          <p:nvPr>
            <p:extLst>
              <p:ext uri="{D42A27DB-BD31-4B8C-83A1-F6EECF244321}">
                <p14:modId xmlns:p14="http://schemas.microsoft.com/office/powerpoint/2010/main" val="1892112704"/>
              </p:ext>
            </p:extLst>
          </p:nvPr>
        </p:nvGraphicFramePr>
        <p:xfrm>
          <a:off x="462685" y="3057822"/>
          <a:ext cx="11051291" cy="2505906"/>
        </p:xfrm>
        <a:graphic>
          <a:graphicData uri="http://schemas.openxmlformats.org/drawingml/2006/table">
            <a:tbl>
              <a:tblPr/>
              <a:tblGrid>
                <a:gridCol w="81903">
                  <a:extLst>
                    <a:ext uri="{9D8B030D-6E8A-4147-A177-3AD203B41FA5}">
                      <a16:colId xmlns:a16="http://schemas.microsoft.com/office/drawing/2014/main" val="2327137689"/>
                    </a:ext>
                  </a:extLst>
                </a:gridCol>
                <a:gridCol w="3542237">
                  <a:extLst>
                    <a:ext uri="{9D8B030D-6E8A-4147-A177-3AD203B41FA5}">
                      <a16:colId xmlns:a16="http://schemas.microsoft.com/office/drawing/2014/main" val="4206953558"/>
                    </a:ext>
                  </a:extLst>
                </a:gridCol>
                <a:gridCol w="6025965">
                  <a:extLst>
                    <a:ext uri="{9D8B030D-6E8A-4147-A177-3AD203B41FA5}">
                      <a16:colId xmlns:a16="http://schemas.microsoft.com/office/drawing/2014/main" val="2228044"/>
                    </a:ext>
                  </a:extLst>
                </a:gridCol>
                <a:gridCol w="707859">
                  <a:extLst>
                    <a:ext uri="{9D8B030D-6E8A-4147-A177-3AD203B41FA5}">
                      <a16:colId xmlns:a16="http://schemas.microsoft.com/office/drawing/2014/main" val="4027244439"/>
                    </a:ext>
                  </a:extLst>
                </a:gridCol>
                <a:gridCol w="693327">
                  <a:extLst>
                    <a:ext uri="{9D8B030D-6E8A-4147-A177-3AD203B41FA5}">
                      <a16:colId xmlns:a16="http://schemas.microsoft.com/office/drawing/2014/main" val="744229416"/>
                    </a:ext>
                  </a:extLst>
                </a:gridCol>
              </a:tblGrid>
              <a:tr h="370538">
                <a:tc>
                  <a:txBody>
                    <a:bodyPr/>
                    <a:lstStyle/>
                    <a:p>
                      <a:pPr algn="ctr" fontAlgn="b">
                        <a:buNone/>
                      </a:pPr>
                      <a:endParaRPr lang="en-US" sz="900" b="1" i="0" u="none" strike="noStrike">
                        <a:solidFill>
                          <a:srgbClr val="000000"/>
                        </a:solidFill>
                        <a:effectLst/>
                        <a:latin typeface="Aptos Narrow" panose="020B0004020202020204" pitchFamily="34" charset="0"/>
                      </a:endParaRPr>
                    </a:p>
                  </a:txBody>
                  <a:tcPr marL="6451" marR="6451" marT="6451" marB="0" anchor="b">
                    <a:lnL>
                      <a:noFill/>
                    </a:lnL>
                    <a:lnR>
                      <a:noFill/>
                    </a:lnR>
                    <a:lnT>
                      <a:noFill/>
                    </a:lnT>
                    <a:lnB>
                      <a:noFill/>
                    </a:lnB>
                    <a:noFill/>
                  </a:tcPr>
                </a:tc>
                <a:tc>
                  <a:txBody>
                    <a:bodyPr/>
                    <a:lstStyle/>
                    <a:p>
                      <a:pPr algn="l" fontAlgn="b">
                        <a:buNone/>
                      </a:pPr>
                      <a:r>
                        <a:rPr lang="en-US" sz="1600" b="1" i="0" u="sng" strike="noStrike">
                          <a:solidFill>
                            <a:srgbClr val="000000"/>
                          </a:solidFill>
                          <a:effectLst/>
                          <a:latin typeface="Aptos Narrow"/>
                        </a:rPr>
                        <a:t>Key Performance Metric</a:t>
                      </a:r>
                    </a:p>
                  </a:txBody>
                  <a:tcPr marL="6451" marR="6451" marT="6451" marB="0" anchor="b">
                    <a:lnL>
                      <a:noFill/>
                    </a:lnL>
                    <a:lnR>
                      <a:noFill/>
                    </a:lnR>
                    <a:lnT>
                      <a:noFill/>
                    </a:lnT>
                    <a:lnB>
                      <a:noFill/>
                    </a:lnB>
                    <a:noFill/>
                  </a:tcPr>
                </a:tc>
                <a:tc>
                  <a:txBody>
                    <a:bodyPr/>
                    <a:lstStyle/>
                    <a:p>
                      <a:pPr algn="l" fontAlgn="b">
                        <a:buNone/>
                      </a:pPr>
                      <a:r>
                        <a:rPr lang="en-US" sz="1600" b="1" i="0" u="sng" strike="noStrike">
                          <a:solidFill>
                            <a:srgbClr val="000000"/>
                          </a:solidFill>
                          <a:effectLst/>
                          <a:latin typeface="Aptos Narrow"/>
                        </a:rPr>
                        <a:t>Key Performance Description</a:t>
                      </a:r>
                    </a:p>
                  </a:txBody>
                  <a:tcPr marL="6451" marR="6451" marT="6451" marB="0" anchor="b">
                    <a:lnL>
                      <a:noFill/>
                    </a:lnL>
                    <a:lnR>
                      <a:noFill/>
                    </a:lnR>
                    <a:lnT>
                      <a:noFill/>
                    </a:lnT>
                    <a:lnB>
                      <a:noFill/>
                    </a:lnB>
                    <a:noFill/>
                  </a:tcPr>
                </a:tc>
                <a:tc>
                  <a:txBody>
                    <a:bodyPr/>
                    <a:lstStyle/>
                    <a:p>
                      <a:pPr algn="ctr" fontAlgn="b">
                        <a:buNone/>
                      </a:pPr>
                      <a:r>
                        <a:rPr lang="en-US" sz="1600" b="1" i="0" u="sng" strike="noStrike">
                          <a:solidFill>
                            <a:srgbClr val="000000"/>
                          </a:solidFill>
                          <a:effectLst/>
                          <a:latin typeface="Aptos Narrow"/>
                        </a:rPr>
                        <a:t>Target</a:t>
                      </a:r>
                    </a:p>
                  </a:txBody>
                  <a:tcPr marL="6607" marR="6607" marT="6607" marB="0" anchor="b">
                    <a:lnL>
                      <a:noFill/>
                    </a:lnL>
                    <a:lnR>
                      <a:noFill/>
                    </a:lnR>
                    <a:lnT>
                      <a:noFill/>
                    </a:lnT>
                    <a:lnB>
                      <a:noFill/>
                    </a:lnB>
                    <a:noFill/>
                  </a:tcPr>
                </a:tc>
                <a:tc>
                  <a:txBody>
                    <a:bodyPr/>
                    <a:lstStyle/>
                    <a:p>
                      <a:pPr algn="ctr" fontAlgn="b">
                        <a:buNone/>
                      </a:pPr>
                      <a:r>
                        <a:rPr lang="en-US" sz="1600" b="1" i="0" u="sng" strike="noStrike">
                          <a:solidFill>
                            <a:srgbClr val="000000"/>
                          </a:solidFill>
                          <a:effectLst/>
                          <a:latin typeface="Aptos Narrow"/>
                        </a:rPr>
                        <a:t>Result</a:t>
                      </a:r>
                    </a:p>
                  </a:txBody>
                  <a:tcPr marL="6607" marR="6607" marT="6607" marB="0" anchor="b">
                    <a:lnL>
                      <a:noFill/>
                    </a:lnL>
                    <a:lnR>
                      <a:noFill/>
                    </a:lnR>
                    <a:lnT>
                      <a:noFill/>
                    </a:lnT>
                    <a:lnB>
                      <a:noFill/>
                    </a:lnB>
                    <a:noFill/>
                  </a:tcPr>
                </a:tc>
                <a:extLst>
                  <a:ext uri="{0D108BD9-81ED-4DB2-BD59-A6C34878D82A}">
                    <a16:rowId xmlns:a16="http://schemas.microsoft.com/office/drawing/2014/main" val="3887192481"/>
                  </a:ext>
                </a:extLst>
              </a:tr>
              <a:tr h="409135">
                <a:tc>
                  <a:txBody>
                    <a:bodyPr/>
                    <a:lstStyle/>
                    <a:p>
                      <a:pPr algn="ctr" fontAlgn="b">
                        <a:buNone/>
                      </a:pPr>
                      <a:r>
                        <a:rPr lang="en-US" sz="900" b="1" i="0" u="none" strike="noStrike">
                          <a:solidFill>
                            <a:srgbClr val="000000"/>
                          </a:solidFill>
                          <a:effectLst/>
                          <a:latin typeface="Aptos Narrow"/>
                        </a:rPr>
                        <a:t>1</a:t>
                      </a:r>
                    </a:p>
                  </a:txBody>
                  <a:tcPr marL="6451" marR="6451" marT="6451" marB="0" anchor="b">
                    <a:lnL>
                      <a:noFill/>
                    </a:lnL>
                    <a:lnR>
                      <a:noFill/>
                    </a:lnR>
                    <a:lnT>
                      <a:noFill/>
                    </a:lnT>
                    <a:lnB>
                      <a:noFill/>
                    </a:lnB>
                    <a:noFill/>
                  </a:tcPr>
                </a:tc>
                <a:tc>
                  <a:txBody>
                    <a:bodyPr/>
                    <a:lstStyle/>
                    <a:p>
                      <a:pPr algn="l" fontAlgn="b">
                        <a:buNone/>
                      </a:pPr>
                      <a:r>
                        <a:rPr lang="en-US" sz="1600" b="0" i="0" u="none" strike="noStrike">
                          <a:solidFill>
                            <a:srgbClr val="000000"/>
                          </a:solidFill>
                          <a:effectLst/>
                          <a:latin typeface="Aptos Narrow"/>
                        </a:rPr>
                        <a:t>Fund research institutions/hospitals</a:t>
                      </a:r>
                    </a:p>
                  </a:txBody>
                  <a:tcPr marL="6451" marR="6451" marT="6451" marB="0" anchor="b">
                    <a:lnL>
                      <a:noFill/>
                    </a:lnL>
                    <a:lnR>
                      <a:noFill/>
                    </a:lnR>
                    <a:lnT>
                      <a:noFill/>
                    </a:lnT>
                    <a:lnB>
                      <a:noFill/>
                    </a:lnB>
                    <a:noFill/>
                  </a:tcPr>
                </a:tc>
                <a:tc>
                  <a:txBody>
                    <a:bodyPr/>
                    <a:lstStyle/>
                    <a:p>
                      <a:pPr algn="l" fontAlgn="b">
                        <a:buNone/>
                      </a:pPr>
                      <a:r>
                        <a:rPr lang="en-US" sz="1600" b="0" i="0" u="none" strike="noStrike">
                          <a:solidFill>
                            <a:srgbClr val="000000"/>
                          </a:solidFill>
                          <a:effectLst/>
                          <a:latin typeface="Aptos Narrow"/>
                        </a:rPr>
                        <a:t>Establish a new scientific relationship between at least one industry partner and the non-profit award recipient</a:t>
                      </a:r>
                    </a:p>
                  </a:txBody>
                  <a:tcPr marL="6451" marR="6451" marT="6451" marB="0" anchor="b">
                    <a:lnL>
                      <a:noFill/>
                    </a:lnL>
                    <a:lnR>
                      <a:noFill/>
                    </a:lnR>
                    <a:lnT>
                      <a:noFill/>
                    </a:lnT>
                    <a:lnB>
                      <a:noFill/>
                    </a:lnB>
                    <a:noFill/>
                  </a:tcPr>
                </a:tc>
                <a:tc>
                  <a:txBody>
                    <a:bodyPr/>
                    <a:lstStyle/>
                    <a:p>
                      <a:pPr algn="r" fontAlgn="b">
                        <a:buNone/>
                      </a:pPr>
                      <a:r>
                        <a:rPr lang="en-US" sz="1600" b="0" i="0" u="none" strike="noStrike">
                          <a:solidFill>
                            <a:srgbClr val="000000"/>
                          </a:solidFill>
                          <a:effectLst/>
                          <a:latin typeface="Aptos Narrow"/>
                        </a:rPr>
                        <a:t>1</a:t>
                      </a:r>
                    </a:p>
                  </a:txBody>
                  <a:tcPr marL="6451" marR="6451" marT="6451" marB="0" anchor="b">
                    <a:lnL>
                      <a:noFill/>
                    </a:lnL>
                    <a:lnR>
                      <a:noFill/>
                    </a:lnR>
                    <a:lnT>
                      <a:noFill/>
                    </a:lnT>
                    <a:lnB>
                      <a:noFill/>
                    </a:lnB>
                    <a:noFill/>
                  </a:tcPr>
                </a:tc>
                <a:tc>
                  <a:txBody>
                    <a:bodyPr/>
                    <a:lstStyle/>
                    <a:p>
                      <a:pPr algn="ctr" fontAlgn="b">
                        <a:buNone/>
                      </a:pPr>
                      <a:r>
                        <a:rPr lang="en-US" sz="1600" b="0" i="0" u="none" strike="noStrike">
                          <a:solidFill>
                            <a:srgbClr val="000000"/>
                          </a:solidFill>
                          <a:effectLst/>
                          <a:latin typeface="Aptos Narrow"/>
                        </a:rPr>
                        <a:t>1</a:t>
                      </a:r>
                      <a:endParaRPr lang="en-US" sz="1600" b="0" i="0" u="none" strike="noStrike">
                        <a:solidFill>
                          <a:srgbClr val="000000"/>
                        </a:solidFill>
                        <a:effectLst/>
                        <a:latin typeface="Aptos Narrow" panose="020B0004020202020204" pitchFamily="34" charset="0"/>
                      </a:endParaRPr>
                    </a:p>
                  </a:txBody>
                  <a:tcPr marL="6451" marR="6451" marT="6451" marB="0" anchor="b">
                    <a:lnL>
                      <a:noFill/>
                    </a:lnL>
                    <a:lnR>
                      <a:noFill/>
                    </a:lnR>
                    <a:lnT>
                      <a:noFill/>
                    </a:lnT>
                    <a:lnB>
                      <a:noFill/>
                    </a:lnB>
                    <a:noFill/>
                  </a:tcPr>
                </a:tc>
                <a:extLst>
                  <a:ext uri="{0D108BD9-81ED-4DB2-BD59-A6C34878D82A}">
                    <a16:rowId xmlns:a16="http://schemas.microsoft.com/office/drawing/2014/main" val="510298490"/>
                  </a:ext>
                </a:extLst>
              </a:tr>
              <a:tr h="409135">
                <a:tc>
                  <a:txBody>
                    <a:bodyPr/>
                    <a:lstStyle/>
                    <a:p>
                      <a:pPr algn="ctr" fontAlgn="b">
                        <a:buNone/>
                      </a:pPr>
                      <a:r>
                        <a:rPr lang="en-US" sz="900" b="1" i="0" u="none" strike="noStrike">
                          <a:solidFill>
                            <a:srgbClr val="000000"/>
                          </a:solidFill>
                          <a:effectLst/>
                          <a:latin typeface="Aptos Narrow"/>
                        </a:rPr>
                        <a:t>2</a:t>
                      </a:r>
                    </a:p>
                  </a:txBody>
                  <a:tcPr marL="6451" marR="6451" marT="6451" marB="0" anchor="b">
                    <a:lnL>
                      <a:noFill/>
                    </a:lnL>
                    <a:lnR>
                      <a:noFill/>
                    </a:lnR>
                    <a:lnT>
                      <a:noFill/>
                    </a:lnT>
                    <a:lnB>
                      <a:noFill/>
                    </a:lnB>
                    <a:solidFill>
                      <a:srgbClr val="F2F2F2"/>
                    </a:solidFill>
                  </a:tcPr>
                </a:tc>
                <a:tc>
                  <a:txBody>
                    <a:bodyPr/>
                    <a:lstStyle/>
                    <a:p>
                      <a:pPr algn="l" fontAlgn="b">
                        <a:buNone/>
                      </a:pPr>
                      <a:r>
                        <a:rPr lang="en-US" sz="1600" b="0" i="0" u="none" strike="noStrike">
                          <a:solidFill>
                            <a:srgbClr val="000000"/>
                          </a:solidFill>
                          <a:effectLst/>
                          <a:latin typeface="Aptos Narrow"/>
                        </a:rPr>
                        <a:t>Support experiments for producing publications </a:t>
                      </a:r>
                    </a:p>
                  </a:txBody>
                  <a:tcPr marL="6451" marR="6451" marT="6451" marB="0" anchor="b">
                    <a:lnL>
                      <a:noFill/>
                    </a:lnL>
                    <a:lnR>
                      <a:noFill/>
                    </a:lnR>
                    <a:lnT>
                      <a:noFill/>
                    </a:lnT>
                    <a:lnB>
                      <a:noFill/>
                    </a:lnB>
                    <a:solidFill>
                      <a:srgbClr val="F2F2F2"/>
                    </a:solidFill>
                  </a:tcPr>
                </a:tc>
                <a:tc>
                  <a:txBody>
                    <a:bodyPr/>
                    <a:lstStyle/>
                    <a:p>
                      <a:pPr algn="l" fontAlgn="b">
                        <a:buNone/>
                      </a:pPr>
                      <a:r>
                        <a:rPr lang="en-US" sz="1600" b="0" i="0" u="none" strike="noStrike">
                          <a:solidFill>
                            <a:srgbClr val="000000"/>
                          </a:solidFill>
                          <a:effectLst/>
                          <a:latin typeface="Aptos Narrow"/>
                        </a:rPr>
                        <a:t>Support experiments that will lead to at least 1 publication by the end of the term per each project.  </a:t>
                      </a:r>
                    </a:p>
                  </a:txBody>
                  <a:tcPr marL="6451" marR="6451" marT="6451" marB="0" anchor="b">
                    <a:lnL>
                      <a:noFill/>
                    </a:lnL>
                    <a:lnR>
                      <a:noFill/>
                    </a:lnR>
                    <a:lnT>
                      <a:noFill/>
                    </a:lnT>
                    <a:lnB>
                      <a:noFill/>
                    </a:lnB>
                    <a:solidFill>
                      <a:srgbClr val="F2F2F2"/>
                    </a:solidFill>
                  </a:tcPr>
                </a:tc>
                <a:tc>
                  <a:txBody>
                    <a:bodyPr/>
                    <a:lstStyle/>
                    <a:p>
                      <a:pPr algn="r" fontAlgn="b">
                        <a:buNone/>
                      </a:pPr>
                      <a:r>
                        <a:rPr lang="en-US" sz="1600" b="0" i="0" u="none" strike="noStrike">
                          <a:solidFill>
                            <a:srgbClr val="000000"/>
                          </a:solidFill>
                          <a:effectLst/>
                          <a:latin typeface="Aptos Narrow"/>
                        </a:rPr>
                        <a:t>1</a:t>
                      </a:r>
                    </a:p>
                  </a:txBody>
                  <a:tcPr marL="6451" marR="6451" marT="6451" marB="0" anchor="b">
                    <a:lnL>
                      <a:noFill/>
                    </a:lnL>
                    <a:lnR>
                      <a:noFill/>
                    </a:lnR>
                    <a:lnT>
                      <a:noFill/>
                    </a:lnT>
                    <a:lnB>
                      <a:noFill/>
                    </a:lnB>
                    <a:solidFill>
                      <a:srgbClr val="F2F2F2"/>
                    </a:solidFill>
                  </a:tcPr>
                </a:tc>
                <a:tc>
                  <a:txBody>
                    <a:bodyPr/>
                    <a:lstStyle/>
                    <a:p>
                      <a:pPr lvl="0" algn="ctr">
                        <a:lnSpc>
                          <a:spcPct val="100000"/>
                        </a:lnSpc>
                        <a:spcBef>
                          <a:spcPts val="0"/>
                        </a:spcBef>
                        <a:spcAft>
                          <a:spcPts val="0"/>
                        </a:spcAft>
                        <a:buNone/>
                      </a:pPr>
                      <a:r>
                        <a:rPr lang="en-US" sz="1000" b="0" i="0" u="none" strike="noStrike" noProof="0">
                          <a:solidFill>
                            <a:srgbClr val="000000"/>
                          </a:solidFill>
                          <a:effectLst/>
                          <a:latin typeface="Aptos Narrow"/>
                        </a:rPr>
                        <a:t>FY25 projects are just getting started</a:t>
                      </a:r>
                    </a:p>
                  </a:txBody>
                  <a:tcPr marL="6451" marR="6451" marT="6451" marB="0" anchor="b">
                    <a:lnL>
                      <a:noFill/>
                    </a:lnL>
                    <a:lnR>
                      <a:noFill/>
                    </a:lnR>
                    <a:lnT>
                      <a:noFill/>
                    </a:lnT>
                    <a:lnB>
                      <a:noFill/>
                    </a:lnB>
                    <a:solidFill>
                      <a:srgbClr val="F2F2F2"/>
                    </a:solidFill>
                  </a:tcPr>
                </a:tc>
                <a:extLst>
                  <a:ext uri="{0D108BD9-81ED-4DB2-BD59-A6C34878D82A}">
                    <a16:rowId xmlns:a16="http://schemas.microsoft.com/office/drawing/2014/main" val="2183866383"/>
                  </a:ext>
                </a:extLst>
              </a:tr>
              <a:tr h="409135">
                <a:tc>
                  <a:txBody>
                    <a:bodyPr/>
                    <a:lstStyle/>
                    <a:p>
                      <a:pPr algn="ctr" fontAlgn="b">
                        <a:buNone/>
                      </a:pPr>
                      <a:r>
                        <a:rPr lang="en-US" sz="900" b="1" i="0" u="none" strike="noStrike">
                          <a:solidFill>
                            <a:srgbClr val="000000"/>
                          </a:solidFill>
                          <a:effectLst/>
                          <a:latin typeface="Aptos Narrow"/>
                        </a:rPr>
                        <a:t>3</a:t>
                      </a:r>
                    </a:p>
                  </a:txBody>
                  <a:tcPr marL="6451" marR="6451" marT="6451" marB="0" anchor="b">
                    <a:lnL>
                      <a:noFill/>
                    </a:lnL>
                    <a:lnR>
                      <a:noFill/>
                    </a:lnR>
                    <a:lnT>
                      <a:noFill/>
                    </a:lnT>
                    <a:lnB>
                      <a:noFill/>
                    </a:lnB>
                    <a:noFill/>
                  </a:tcPr>
                </a:tc>
                <a:tc>
                  <a:txBody>
                    <a:bodyPr/>
                    <a:lstStyle/>
                    <a:p>
                      <a:pPr algn="l" fontAlgn="b">
                        <a:buNone/>
                      </a:pPr>
                      <a:r>
                        <a:rPr lang="en-US" sz="1600" b="0" i="0" u="none" strike="noStrike">
                          <a:solidFill>
                            <a:srgbClr val="000000"/>
                          </a:solidFill>
                          <a:effectLst/>
                          <a:latin typeface="Aptos Narrow"/>
                        </a:rPr>
                        <a:t>Support projects that will lead to follow-on funding to the institutions</a:t>
                      </a:r>
                    </a:p>
                  </a:txBody>
                  <a:tcPr marL="6451" marR="6451" marT="6451" marB="0" anchor="b">
                    <a:lnL>
                      <a:noFill/>
                    </a:lnL>
                    <a:lnR>
                      <a:noFill/>
                    </a:lnR>
                    <a:lnT>
                      <a:noFill/>
                    </a:lnT>
                    <a:lnB>
                      <a:noFill/>
                    </a:lnB>
                    <a:noFill/>
                  </a:tcPr>
                </a:tc>
                <a:tc>
                  <a:txBody>
                    <a:bodyPr/>
                    <a:lstStyle/>
                    <a:p>
                      <a:pPr algn="l" fontAlgn="b">
                        <a:buNone/>
                      </a:pPr>
                      <a:r>
                        <a:rPr lang="en-US" sz="1600" b="0" i="0" u="none" strike="noStrike">
                          <a:solidFill>
                            <a:srgbClr val="000000"/>
                          </a:solidFill>
                          <a:effectLst/>
                          <a:latin typeface="Aptos Narrow"/>
                        </a:rPr>
                        <a:t>Support experiments that will lead to at least $500K follow-on funding by the end of the term per each project.  </a:t>
                      </a:r>
                    </a:p>
                  </a:txBody>
                  <a:tcPr marL="6451" marR="6451" marT="6451" marB="0" anchor="b">
                    <a:lnL>
                      <a:noFill/>
                    </a:lnL>
                    <a:lnR>
                      <a:noFill/>
                    </a:lnR>
                    <a:lnT>
                      <a:noFill/>
                    </a:lnT>
                    <a:lnB>
                      <a:noFill/>
                    </a:lnB>
                    <a:noFill/>
                  </a:tcPr>
                </a:tc>
                <a:tc>
                  <a:txBody>
                    <a:bodyPr/>
                    <a:lstStyle/>
                    <a:p>
                      <a:pPr algn="r" fontAlgn="b">
                        <a:buNone/>
                      </a:pPr>
                      <a:r>
                        <a:rPr lang="en-US" sz="1600" b="0" i="0" u="none" strike="noStrike">
                          <a:solidFill>
                            <a:srgbClr val="000000"/>
                          </a:solidFill>
                          <a:effectLst/>
                          <a:latin typeface="Aptos Narrow"/>
                        </a:rPr>
                        <a:t>            500,000 </a:t>
                      </a:r>
                    </a:p>
                  </a:txBody>
                  <a:tcPr marL="6451" marR="6451" marT="6451" marB="0" anchor="b">
                    <a:lnL>
                      <a:noFill/>
                    </a:lnL>
                    <a:lnR>
                      <a:noFill/>
                    </a:lnR>
                    <a:lnT>
                      <a:noFill/>
                    </a:lnT>
                    <a:lnB>
                      <a:noFill/>
                    </a:lnB>
                    <a:noFill/>
                  </a:tcPr>
                </a:tc>
                <a:tc>
                  <a:txBody>
                    <a:bodyPr/>
                    <a:lstStyle/>
                    <a:p>
                      <a:pPr lvl="0" algn="ctr">
                        <a:lnSpc>
                          <a:spcPct val="100000"/>
                        </a:lnSpc>
                        <a:spcBef>
                          <a:spcPts val="0"/>
                        </a:spcBef>
                        <a:spcAft>
                          <a:spcPts val="0"/>
                        </a:spcAft>
                        <a:buNone/>
                      </a:pPr>
                      <a:r>
                        <a:rPr lang="en-US" sz="1000" b="0" i="0" u="none" strike="noStrike" noProof="0">
                          <a:solidFill>
                            <a:srgbClr val="000000"/>
                          </a:solidFill>
                          <a:effectLst/>
                          <a:latin typeface="Aptos Narrow"/>
                        </a:rPr>
                        <a:t>FY25 projects are just getting started</a:t>
                      </a:r>
                    </a:p>
                  </a:txBody>
                  <a:tcPr marL="6451" marR="6451" marT="6451" marB="0" anchor="b">
                    <a:lnL>
                      <a:noFill/>
                    </a:lnL>
                    <a:lnR>
                      <a:noFill/>
                    </a:lnR>
                    <a:lnT>
                      <a:noFill/>
                    </a:lnT>
                    <a:lnB>
                      <a:noFill/>
                    </a:lnB>
                    <a:noFill/>
                  </a:tcPr>
                </a:tc>
                <a:extLst>
                  <a:ext uri="{0D108BD9-81ED-4DB2-BD59-A6C34878D82A}">
                    <a16:rowId xmlns:a16="http://schemas.microsoft.com/office/drawing/2014/main" val="3254223622"/>
                  </a:ext>
                </a:extLst>
              </a:tr>
              <a:tr h="409135">
                <a:tc>
                  <a:txBody>
                    <a:bodyPr/>
                    <a:lstStyle/>
                    <a:p>
                      <a:pPr algn="ctr" fontAlgn="b">
                        <a:buNone/>
                      </a:pPr>
                      <a:r>
                        <a:rPr lang="en-US" sz="900" b="1" i="0" u="none" strike="noStrike">
                          <a:solidFill>
                            <a:srgbClr val="000000"/>
                          </a:solidFill>
                          <a:effectLst/>
                          <a:latin typeface="Aptos Narrow"/>
                        </a:rPr>
                        <a:t>4</a:t>
                      </a:r>
                    </a:p>
                  </a:txBody>
                  <a:tcPr marL="6451" marR="6451" marT="6451" marB="0" anchor="b">
                    <a:lnL>
                      <a:noFill/>
                    </a:lnL>
                    <a:lnR>
                      <a:noFill/>
                    </a:lnR>
                    <a:lnT>
                      <a:noFill/>
                    </a:lnT>
                    <a:lnB>
                      <a:noFill/>
                    </a:lnB>
                    <a:solidFill>
                      <a:srgbClr val="F2F2F2"/>
                    </a:solidFill>
                  </a:tcPr>
                </a:tc>
                <a:tc>
                  <a:txBody>
                    <a:bodyPr/>
                    <a:lstStyle/>
                    <a:p>
                      <a:pPr algn="l" fontAlgn="b">
                        <a:buNone/>
                      </a:pPr>
                      <a:r>
                        <a:rPr lang="en-US" sz="1600" b="0" i="0" u="none" strike="noStrike">
                          <a:solidFill>
                            <a:srgbClr val="000000"/>
                          </a:solidFill>
                          <a:effectLst/>
                          <a:latin typeface="Aptos Narrow"/>
                        </a:rPr>
                        <a:t>Hire and train new scientist </a:t>
                      </a:r>
                    </a:p>
                  </a:txBody>
                  <a:tcPr marL="6451" marR="6451" marT="6451" marB="0" anchor="b">
                    <a:lnL>
                      <a:noFill/>
                    </a:lnL>
                    <a:lnR>
                      <a:noFill/>
                    </a:lnR>
                    <a:lnT>
                      <a:noFill/>
                    </a:lnT>
                    <a:lnB>
                      <a:noFill/>
                    </a:lnB>
                    <a:solidFill>
                      <a:srgbClr val="F2F2F2"/>
                    </a:solidFill>
                  </a:tcPr>
                </a:tc>
                <a:tc>
                  <a:txBody>
                    <a:bodyPr/>
                    <a:lstStyle/>
                    <a:p>
                      <a:pPr algn="l" fontAlgn="b">
                        <a:buNone/>
                      </a:pPr>
                      <a:r>
                        <a:rPr lang="en-US" sz="1600" b="0" i="0" u="none" strike="noStrike">
                          <a:solidFill>
                            <a:srgbClr val="000000"/>
                          </a:solidFill>
                          <a:effectLst/>
                          <a:latin typeface="Aptos Narrow"/>
                        </a:rPr>
                        <a:t>Hire and train at least 1 new postdoctoral data scientist per project</a:t>
                      </a:r>
                    </a:p>
                  </a:txBody>
                  <a:tcPr marL="6451" marR="6451" marT="6451" marB="0" anchor="b">
                    <a:lnL>
                      <a:noFill/>
                    </a:lnL>
                    <a:lnR>
                      <a:noFill/>
                    </a:lnR>
                    <a:lnT>
                      <a:noFill/>
                    </a:lnT>
                    <a:lnB>
                      <a:noFill/>
                    </a:lnB>
                    <a:solidFill>
                      <a:srgbClr val="F2F2F2"/>
                    </a:solidFill>
                  </a:tcPr>
                </a:tc>
                <a:tc>
                  <a:txBody>
                    <a:bodyPr/>
                    <a:lstStyle/>
                    <a:p>
                      <a:pPr algn="r" fontAlgn="b">
                        <a:buNone/>
                      </a:pPr>
                      <a:r>
                        <a:rPr lang="en-US" sz="1600" b="0" i="0" u="none" strike="noStrike">
                          <a:solidFill>
                            <a:srgbClr val="000000"/>
                          </a:solidFill>
                          <a:effectLst/>
                          <a:latin typeface="Aptos Narrow"/>
                        </a:rPr>
                        <a:t>1</a:t>
                      </a:r>
                    </a:p>
                  </a:txBody>
                  <a:tcPr marL="6451" marR="6451" marT="6451" marB="0" anchor="b">
                    <a:lnL>
                      <a:noFill/>
                    </a:lnL>
                    <a:lnR>
                      <a:noFill/>
                    </a:lnR>
                    <a:lnT>
                      <a:noFill/>
                    </a:lnT>
                    <a:lnB>
                      <a:noFill/>
                    </a:lnB>
                    <a:solidFill>
                      <a:srgbClr val="F2F2F2"/>
                    </a:solidFill>
                  </a:tcPr>
                </a:tc>
                <a:tc>
                  <a:txBody>
                    <a:bodyPr/>
                    <a:lstStyle/>
                    <a:p>
                      <a:pPr algn="ctr" fontAlgn="b">
                        <a:buNone/>
                      </a:pPr>
                      <a:r>
                        <a:rPr lang="en-US" sz="1600" b="0" i="0" u="none" strike="noStrike">
                          <a:solidFill>
                            <a:srgbClr val="000000"/>
                          </a:solidFill>
                          <a:effectLst/>
                          <a:latin typeface="Aptos Narrow"/>
                        </a:rPr>
                        <a:t>0*</a:t>
                      </a:r>
                    </a:p>
                  </a:txBody>
                  <a:tcPr marL="6451" marR="6451" marT="6451" marB="0" anchor="b">
                    <a:lnL>
                      <a:noFill/>
                    </a:lnL>
                    <a:lnR>
                      <a:noFill/>
                    </a:lnR>
                    <a:lnT>
                      <a:noFill/>
                    </a:lnT>
                    <a:lnB>
                      <a:noFill/>
                    </a:lnB>
                    <a:solidFill>
                      <a:srgbClr val="F2F2F2"/>
                    </a:solidFill>
                  </a:tcPr>
                </a:tc>
                <a:extLst>
                  <a:ext uri="{0D108BD9-81ED-4DB2-BD59-A6C34878D82A}">
                    <a16:rowId xmlns:a16="http://schemas.microsoft.com/office/drawing/2014/main" val="1097126094"/>
                  </a:ext>
                </a:extLst>
              </a:tr>
            </a:tbl>
          </a:graphicData>
        </a:graphic>
      </p:graphicFrame>
      <p:sp>
        <p:nvSpPr>
          <p:cNvPr id="7" name="TextBox 6">
            <a:extLst>
              <a:ext uri="{FF2B5EF4-FFF2-40B4-BE49-F238E27FC236}">
                <a16:creationId xmlns:a16="http://schemas.microsoft.com/office/drawing/2014/main" id="{919F53D3-7F60-05EE-6A8F-3D8EA9318046}"/>
              </a:ext>
            </a:extLst>
          </p:cNvPr>
          <p:cNvSpPr txBox="1"/>
          <p:nvPr/>
        </p:nvSpPr>
        <p:spPr>
          <a:xfrm>
            <a:off x="1387485" y="6086282"/>
            <a:ext cx="755623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*FY25 projects must hire net new postdocs by 12/31/25</a:t>
            </a:r>
            <a:endParaRPr lang="en-US"/>
          </a:p>
        </p:txBody>
      </p:sp>
    </p:spTree>
    <p:extLst>
      <p:ext uri="{BB962C8B-B14F-4D97-AF65-F5344CB8AC3E}">
        <p14:creationId xmlns:p14="http://schemas.microsoft.com/office/powerpoint/2010/main" val="41915715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D2B28-D38B-DB7D-4660-8CBB41D70F03}"/>
              </a:ext>
            </a:extLst>
          </p:cNvPr>
          <p:cNvSpPr>
            <a:spLocks noGrp="1"/>
          </p:cNvSpPr>
          <p:nvPr>
            <p:ph type="title"/>
          </p:nvPr>
        </p:nvSpPr>
        <p:spPr/>
        <p:txBody>
          <a:bodyPr/>
          <a:lstStyle/>
          <a:p>
            <a:r>
              <a:rPr lang="en-US">
                <a:solidFill>
                  <a:schemeClr val="accent5">
                    <a:lumMod val="50000"/>
                  </a:schemeClr>
                </a:solidFill>
              </a:rPr>
              <a:t>Women’s Health Collaboration</a:t>
            </a:r>
            <a:endParaRPr lang="en-US">
              <a:solidFill>
                <a:srgbClr val="FF0000"/>
              </a:solidFill>
            </a:endParaRPr>
          </a:p>
        </p:txBody>
      </p:sp>
      <p:sp>
        <p:nvSpPr>
          <p:cNvPr id="4" name="Content Placeholder 2">
            <a:extLst>
              <a:ext uri="{FF2B5EF4-FFF2-40B4-BE49-F238E27FC236}">
                <a16:creationId xmlns:a16="http://schemas.microsoft.com/office/drawing/2014/main" id="{572B97BF-51AB-DB67-4965-5B1454E7FA78}"/>
              </a:ext>
            </a:extLst>
          </p:cNvPr>
          <p:cNvSpPr>
            <a:spLocks noGrp="1"/>
          </p:cNvSpPr>
          <p:nvPr>
            <p:ph sz="quarter" idx="13"/>
          </p:nvPr>
        </p:nvSpPr>
        <p:spPr>
          <a:xfrm>
            <a:off x="462685" y="1457120"/>
            <a:ext cx="11051291" cy="952593"/>
          </a:xfrm>
        </p:spPr>
        <p:txBody>
          <a:bodyPr vert="horz" lIns="0" tIns="0" rIns="0" bIns="0" rtlCol="0" anchor="t">
            <a:noAutofit/>
          </a:bodyPr>
          <a:lstStyle/>
          <a:p>
            <a:pPr marL="0" indent="0" algn="just">
              <a:spcBef>
                <a:spcPts val="600"/>
              </a:spcBef>
              <a:buNone/>
            </a:pPr>
            <a:r>
              <a:rPr lang="en-US" sz="1400" b="1" dirty="0">
                <a:ea typeface="+mn-lt"/>
                <a:cs typeface="+mn-lt"/>
              </a:rPr>
              <a:t>Program Description: </a:t>
            </a:r>
            <a:r>
              <a:rPr lang="en-US" sz="1400" b="0" dirty="0"/>
              <a:t>The Women’s Health program will support collaborative projects that aim to improve the discovery, technical innovation, and/or analysis of datasets to answer pressing life science questions around women’s health.</a:t>
            </a:r>
            <a:endParaRPr lang="en-US" sz="1400" dirty="0"/>
          </a:p>
          <a:p>
            <a:pPr marL="0" indent="0">
              <a:buNone/>
            </a:pPr>
            <a:r>
              <a:rPr lang="en-US" sz="1400" b="1" dirty="0">
                <a:ea typeface="+mn-lt"/>
                <a:cs typeface="+mn-lt"/>
              </a:rPr>
              <a:t>Anticipated Program Budget: </a:t>
            </a:r>
            <a:r>
              <a:rPr lang="en-US" sz="1400" dirty="0">
                <a:ea typeface="+mn-lt"/>
                <a:cs typeface="+mn-lt"/>
              </a:rPr>
              <a:t>Up to $2M</a:t>
            </a:r>
          </a:p>
          <a:p>
            <a:pPr>
              <a:buNone/>
            </a:pPr>
            <a:endParaRPr lang="en-US" sz="1400" b="1">
              <a:cs typeface="Calibri"/>
            </a:endParaRPr>
          </a:p>
          <a:p>
            <a:pPr marL="0" indent="0">
              <a:buNone/>
            </a:pPr>
            <a:endParaRPr lang="en-US" sz="1400" b="1">
              <a:latin typeface="+mn-lt"/>
              <a:cs typeface="Calibri"/>
            </a:endParaRPr>
          </a:p>
          <a:p>
            <a:pPr lvl="1"/>
            <a:endParaRPr lang="en-US">
              <a:latin typeface="+mn-lt"/>
            </a:endParaRPr>
          </a:p>
        </p:txBody>
      </p:sp>
      <p:graphicFrame>
        <p:nvGraphicFramePr>
          <p:cNvPr id="3" name="Table 2">
            <a:extLst>
              <a:ext uri="{FF2B5EF4-FFF2-40B4-BE49-F238E27FC236}">
                <a16:creationId xmlns:a16="http://schemas.microsoft.com/office/drawing/2014/main" id="{0F8C1706-269A-6935-4596-6162954D504C}"/>
              </a:ext>
            </a:extLst>
          </p:cNvPr>
          <p:cNvGraphicFramePr>
            <a:graphicFrameLocks noGrp="1"/>
          </p:cNvGraphicFramePr>
          <p:nvPr>
            <p:extLst>
              <p:ext uri="{D42A27DB-BD31-4B8C-83A1-F6EECF244321}">
                <p14:modId xmlns:p14="http://schemas.microsoft.com/office/powerpoint/2010/main" val="4247481629"/>
              </p:ext>
            </p:extLst>
          </p:nvPr>
        </p:nvGraphicFramePr>
        <p:xfrm>
          <a:off x="521779" y="2845169"/>
          <a:ext cx="11145819" cy="2860511"/>
        </p:xfrm>
        <a:graphic>
          <a:graphicData uri="http://schemas.openxmlformats.org/drawingml/2006/table">
            <a:tbl>
              <a:tblPr/>
              <a:tblGrid>
                <a:gridCol w="263739">
                  <a:extLst>
                    <a:ext uri="{9D8B030D-6E8A-4147-A177-3AD203B41FA5}">
                      <a16:colId xmlns:a16="http://schemas.microsoft.com/office/drawing/2014/main" val="2855175235"/>
                    </a:ext>
                  </a:extLst>
                </a:gridCol>
                <a:gridCol w="3657938">
                  <a:extLst>
                    <a:ext uri="{9D8B030D-6E8A-4147-A177-3AD203B41FA5}">
                      <a16:colId xmlns:a16="http://schemas.microsoft.com/office/drawing/2014/main" val="3625848862"/>
                    </a:ext>
                  </a:extLst>
                </a:gridCol>
                <a:gridCol w="5813714">
                  <a:extLst>
                    <a:ext uri="{9D8B030D-6E8A-4147-A177-3AD203B41FA5}">
                      <a16:colId xmlns:a16="http://schemas.microsoft.com/office/drawing/2014/main" val="2238697211"/>
                    </a:ext>
                  </a:extLst>
                </a:gridCol>
                <a:gridCol w="710947">
                  <a:extLst>
                    <a:ext uri="{9D8B030D-6E8A-4147-A177-3AD203B41FA5}">
                      <a16:colId xmlns:a16="http://schemas.microsoft.com/office/drawing/2014/main" val="863816282"/>
                    </a:ext>
                  </a:extLst>
                </a:gridCol>
                <a:gridCol w="699481">
                  <a:extLst>
                    <a:ext uri="{9D8B030D-6E8A-4147-A177-3AD203B41FA5}">
                      <a16:colId xmlns:a16="http://schemas.microsoft.com/office/drawing/2014/main" val="739860684"/>
                    </a:ext>
                  </a:extLst>
                </a:gridCol>
              </a:tblGrid>
              <a:tr h="329973">
                <a:tc>
                  <a:txBody>
                    <a:bodyPr/>
                    <a:lstStyle/>
                    <a:p>
                      <a:pPr algn="ctr" fontAlgn="b">
                        <a:buNone/>
                      </a:pPr>
                      <a:endParaRPr lang="en-US" sz="900" b="1" i="0" u="none" strike="noStrike">
                        <a:solidFill>
                          <a:srgbClr val="000000"/>
                        </a:solidFill>
                        <a:effectLst/>
                        <a:latin typeface="Aptos Narrow" panose="020B0004020202020204" pitchFamily="34" charset="0"/>
                      </a:endParaRPr>
                    </a:p>
                  </a:txBody>
                  <a:tcPr marL="6491" marR="6491" marT="6491" marB="0" anchor="b">
                    <a:lnL>
                      <a:noFill/>
                    </a:lnL>
                    <a:lnR>
                      <a:noFill/>
                    </a:lnR>
                    <a:lnT>
                      <a:noFill/>
                    </a:lnT>
                    <a:lnB>
                      <a:noFill/>
                    </a:lnB>
                    <a:noFill/>
                  </a:tcPr>
                </a:tc>
                <a:tc>
                  <a:txBody>
                    <a:bodyPr/>
                    <a:lstStyle/>
                    <a:p>
                      <a:pPr algn="l" fontAlgn="b">
                        <a:buNone/>
                      </a:pPr>
                      <a:r>
                        <a:rPr lang="en-US" sz="1600" b="1" i="0" u="sng" strike="noStrike">
                          <a:solidFill>
                            <a:srgbClr val="000000"/>
                          </a:solidFill>
                          <a:effectLst/>
                          <a:latin typeface="Aptos Narrow"/>
                        </a:rPr>
                        <a:t>Key Performance Metric</a:t>
                      </a:r>
                    </a:p>
                  </a:txBody>
                  <a:tcPr marL="6491" marR="6491" marT="6491" marB="0" anchor="b">
                    <a:lnL>
                      <a:noFill/>
                    </a:lnL>
                    <a:lnR>
                      <a:noFill/>
                    </a:lnR>
                    <a:lnT>
                      <a:noFill/>
                    </a:lnT>
                    <a:lnB>
                      <a:noFill/>
                    </a:lnB>
                    <a:noFill/>
                  </a:tcPr>
                </a:tc>
                <a:tc>
                  <a:txBody>
                    <a:bodyPr/>
                    <a:lstStyle/>
                    <a:p>
                      <a:pPr algn="l" fontAlgn="b">
                        <a:buNone/>
                      </a:pPr>
                      <a:r>
                        <a:rPr lang="en-US" sz="1600" b="1" i="0" u="sng" strike="noStrike">
                          <a:solidFill>
                            <a:srgbClr val="000000"/>
                          </a:solidFill>
                          <a:effectLst/>
                          <a:latin typeface="Aptos Narrow"/>
                        </a:rPr>
                        <a:t>Key Performance Description</a:t>
                      </a:r>
                    </a:p>
                  </a:txBody>
                  <a:tcPr marL="6491" marR="6491" marT="6491" marB="0" anchor="b">
                    <a:lnL>
                      <a:noFill/>
                    </a:lnL>
                    <a:lnR>
                      <a:noFill/>
                    </a:lnR>
                    <a:lnT>
                      <a:noFill/>
                    </a:lnT>
                    <a:lnB>
                      <a:noFill/>
                    </a:lnB>
                    <a:noFill/>
                  </a:tcPr>
                </a:tc>
                <a:tc>
                  <a:txBody>
                    <a:bodyPr/>
                    <a:lstStyle/>
                    <a:p>
                      <a:pPr algn="ctr" fontAlgn="b">
                        <a:buNone/>
                      </a:pPr>
                      <a:r>
                        <a:rPr lang="en-US" sz="1600" b="1" i="0" u="sng" strike="noStrike">
                          <a:solidFill>
                            <a:srgbClr val="000000"/>
                          </a:solidFill>
                          <a:effectLst/>
                          <a:latin typeface="Aptos Narrow"/>
                        </a:rPr>
                        <a:t>Target</a:t>
                      </a:r>
                    </a:p>
                  </a:txBody>
                  <a:tcPr marL="6607" marR="6607" marT="6607" marB="0" anchor="b">
                    <a:lnL>
                      <a:noFill/>
                    </a:lnL>
                    <a:lnR>
                      <a:noFill/>
                    </a:lnR>
                    <a:lnT>
                      <a:noFill/>
                    </a:lnT>
                    <a:lnB>
                      <a:noFill/>
                    </a:lnB>
                    <a:noFill/>
                  </a:tcPr>
                </a:tc>
                <a:tc>
                  <a:txBody>
                    <a:bodyPr/>
                    <a:lstStyle/>
                    <a:p>
                      <a:pPr algn="ctr" fontAlgn="b">
                        <a:buNone/>
                      </a:pPr>
                      <a:r>
                        <a:rPr lang="en-US" sz="1600" b="1" i="0" u="sng" strike="noStrike">
                          <a:solidFill>
                            <a:srgbClr val="000000"/>
                          </a:solidFill>
                          <a:effectLst/>
                          <a:latin typeface="Aptos Narrow"/>
                        </a:rPr>
                        <a:t>Result</a:t>
                      </a:r>
                    </a:p>
                  </a:txBody>
                  <a:tcPr marL="6607" marR="6607" marT="6607" marB="0" anchor="b">
                    <a:lnL>
                      <a:noFill/>
                    </a:lnL>
                    <a:lnR>
                      <a:noFill/>
                    </a:lnR>
                    <a:lnT>
                      <a:noFill/>
                    </a:lnT>
                    <a:lnB>
                      <a:noFill/>
                    </a:lnB>
                    <a:noFill/>
                  </a:tcPr>
                </a:tc>
                <a:extLst>
                  <a:ext uri="{0D108BD9-81ED-4DB2-BD59-A6C34878D82A}">
                    <a16:rowId xmlns:a16="http://schemas.microsoft.com/office/drawing/2014/main" val="575887975"/>
                  </a:ext>
                </a:extLst>
              </a:tr>
              <a:tr h="364343">
                <a:tc>
                  <a:txBody>
                    <a:bodyPr/>
                    <a:lstStyle/>
                    <a:p>
                      <a:pPr algn="ctr" fontAlgn="b">
                        <a:buNone/>
                      </a:pPr>
                      <a:r>
                        <a:rPr lang="en-US" sz="900" b="1" i="0" u="none" strike="noStrike">
                          <a:solidFill>
                            <a:srgbClr val="000000"/>
                          </a:solidFill>
                          <a:effectLst/>
                          <a:latin typeface="Aptos Narrow"/>
                        </a:rPr>
                        <a:t>1</a:t>
                      </a:r>
                    </a:p>
                  </a:txBody>
                  <a:tcPr marL="6491" marR="6491" marT="6491" marB="0" anchor="b">
                    <a:lnL>
                      <a:noFill/>
                    </a:lnL>
                    <a:lnR>
                      <a:noFill/>
                    </a:lnR>
                    <a:lnT>
                      <a:noFill/>
                    </a:lnT>
                    <a:lnB>
                      <a:noFill/>
                    </a:lnB>
                    <a:noFill/>
                  </a:tcPr>
                </a:tc>
                <a:tc>
                  <a:txBody>
                    <a:bodyPr/>
                    <a:lstStyle/>
                    <a:p>
                      <a:pPr algn="l" fontAlgn="b">
                        <a:buNone/>
                      </a:pPr>
                      <a:r>
                        <a:rPr lang="en-US" sz="1600" b="0" i="0" u="none" strike="noStrike">
                          <a:solidFill>
                            <a:srgbClr val="000000"/>
                          </a:solidFill>
                          <a:effectLst/>
                          <a:latin typeface="Aptos Narrow"/>
                        </a:rPr>
                        <a:t>Fund research institutions/hospitals</a:t>
                      </a:r>
                    </a:p>
                  </a:txBody>
                  <a:tcPr marL="6491" marR="6491" marT="6491" marB="0" anchor="b">
                    <a:lnL>
                      <a:noFill/>
                    </a:lnL>
                    <a:lnR>
                      <a:noFill/>
                    </a:lnR>
                    <a:lnT>
                      <a:noFill/>
                    </a:lnT>
                    <a:lnB>
                      <a:noFill/>
                    </a:lnB>
                    <a:noFill/>
                  </a:tcPr>
                </a:tc>
                <a:tc>
                  <a:txBody>
                    <a:bodyPr/>
                    <a:lstStyle/>
                    <a:p>
                      <a:pPr algn="l" fontAlgn="b">
                        <a:buNone/>
                      </a:pPr>
                      <a:r>
                        <a:rPr lang="en-US" sz="1600" b="0" i="0" u="none" strike="noStrike">
                          <a:solidFill>
                            <a:srgbClr val="000000"/>
                          </a:solidFill>
                          <a:effectLst/>
                          <a:latin typeface="Aptos Narrow"/>
                        </a:rPr>
                        <a:t>Establish a new scientific relationship between at least one industry partner and the non-profit award recipient</a:t>
                      </a:r>
                    </a:p>
                  </a:txBody>
                  <a:tcPr marL="6491" marR="6491" marT="6491" marB="0" anchor="b">
                    <a:lnL>
                      <a:noFill/>
                    </a:lnL>
                    <a:lnR>
                      <a:noFill/>
                    </a:lnR>
                    <a:lnT>
                      <a:noFill/>
                    </a:lnT>
                    <a:lnB>
                      <a:noFill/>
                    </a:lnB>
                    <a:noFill/>
                  </a:tcPr>
                </a:tc>
                <a:tc>
                  <a:txBody>
                    <a:bodyPr/>
                    <a:lstStyle/>
                    <a:p>
                      <a:pPr algn="r" fontAlgn="b">
                        <a:buNone/>
                      </a:pPr>
                      <a:r>
                        <a:rPr lang="en-US" sz="1600" b="0" i="0" u="none" strike="noStrike">
                          <a:solidFill>
                            <a:srgbClr val="000000"/>
                          </a:solidFill>
                          <a:effectLst/>
                          <a:latin typeface="Aptos Narrow"/>
                        </a:rPr>
                        <a:t>1</a:t>
                      </a:r>
                    </a:p>
                  </a:txBody>
                  <a:tcPr marL="6491" marR="6491" marT="6491" marB="0" anchor="b">
                    <a:lnL>
                      <a:noFill/>
                    </a:lnL>
                    <a:lnR>
                      <a:noFill/>
                    </a:lnR>
                    <a:lnT>
                      <a:noFill/>
                    </a:lnT>
                    <a:lnB>
                      <a:noFill/>
                    </a:lnB>
                    <a:noFill/>
                  </a:tcPr>
                </a:tc>
                <a:tc>
                  <a:txBody>
                    <a:bodyPr/>
                    <a:lstStyle/>
                    <a:p>
                      <a:pPr algn="ctr" fontAlgn="b">
                        <a:buNone/>
                      </a:pPr>
                      <a:r>
                        <a:rPr lang="en-US" sz="1600" b="0" i="0" u="none" strike="noStrike">
                          <a:solidFill>
                            <a:srgbClr val="000000"/>
                          </a:solidFill>
                          <a:effectLst/>
                          <a:latin typeface="Aptos Narrow"/>
                        </a:rPr>
                        <a:t>1</a:t>
                      </a:r>
                      <a:endParaRPr lang="en-US" sz="1600" b="0" i="0" u="none" strike="noStrike">
                        <a:solidFill>
                          <a:srgbClr val="000000"/>
                        </a:solidFill>
                        <a:effectLst/>
                        <a:latin typeface="Aptos Narrow" panose="020B0004020202020204" pitchFamily="34" charset="0"/>
                      </a:endParaRPr>
                    </a:p>
                  </a:txBody>
                  <a:tcPr marL="6491" marR="6491" marT="6491" marB="0" anchor="b">
                    <a:lnL>
                      <a:noFill/>
                    </a:lnL>
                    <a:lnR>
                      <a:noFill/>
                    </a:lnR>
                    <a:lnT>
                      <a:noFill/>
                    </a:lnT>
                    <a:lnB>
                      <a:noFill/>
                    </a:lnB>
                    <a:noFill/>
                  </a:tcPr>
                </a:tc>
                <a:extLst>
                  <a:ext uri="{0D108BD9-81ED-4DB2-BD59-A6C34878D82A}">
                    <a16:rowId xmlns:a16="http://schemas.microsoft.com/office/drawing/2014/main" val="3531716355"/>
                  </a:ext>
                </a:extLst>
              </a:tr>
              <a:tr h="618698">
                <a:tc>
                  <a:txBody>
                    <a:bodyPr/>
                    <a:lstStyle/>
                    <a:p>
                      <a:pPr algn="ctr" fontAlgn="b">
                        <a:buNone/>
                      </a:pPr>
                      <a:r>
                        <a:rPr lang="en-US" sz="900" b="1" i="0" u="none" strike="noStrike">
                          <a:solidFill>
                            <a:srgbClr val="000000"/>
                          </a:solidFill>
                          <a:effectLst/>
                          <a:latin typeface="Aptos Narrow"/>
                        </a:rPr>
                        <a:t>2</a:t>
                      </a:r>
                    </a:p>
                  </a:txBody>
                  <a:tcPr marL="6491" marR="6491" marT="6491" marB="0" anchor="b">
                    <a:lnL>
                      <a:noFill/>
                    </a:lnL>
                    <a:lnR>
                      <a:noFill/>
                    </a:lnR>
                    <a:lnT>
                      <a:noFill/>
                    </a:lnT>
                    <a:lnB>
                      <a:noFill/>
                    </a:lnB>
                    <a:solidFill>
                      <a:srgbClr val="F2F2F2"/>
                    </a:solidFill>
                  </a:tcPr>
                </a:tc>
                <a:tc>
                  <a:txBody>
                    <a:bodyPr/>
                    <a:lstStyle/>
                    <a:p>
                      <a:pPr algn="l" fontAlgn="b">
                        <a:buNone/>
                      </a:pPr>
                      <a:r>
                        <a:rPr lang="en-US" sz="1600" b="0" i="0" u="none" strike="noStrike">
                          <a:solidFill>
                            <a:srgbClr val="000000"/>
                          </a:solidFill>
                          <a:effectLst/>
                          <a:latin typeface="Aptos Narrow"/>
                        </a:rPr>
                        <a:t>Support experiments for producing publications </a:t>
                      </a:r>
                    </a:p>
                  </a:txBody>
                  <a:tcPr marL="6491" marR="6491" marT="6491" marB="0" anchor="b">
                    <a:lnL>
                      <a:noFill/>
                    </a:lnL>
                    <a:lnR>
                      <a:noFill/>
                    </a:lnR>
                    <a:lnT>
                      <a:noFill/>
                    </a:lnT>
                    <a:lnB>
                      <a:noFill/>
                    </a:lnB>
                    <a:solidFill>
                      <a:srgbClr val="F2F2F2"/>
                    </a:solidFill>
                  </a:tcPr>
                </a:tc>
                <a:tc>
                  <a:txBody>
                    <a:bodyPr/>
                    <a:lstStyle/>
                    <a:p>
                      <a:pPr algn="l" fontAlgn="b">
                        <a:buNone/>
                      </a:pPr>
                      <a:r>
                        <a:rPr lang="en-US" sz="1600" b="0" i="0" u="none" strike="noStrike">
                          <a:solidFill>
                            <a:srgbClr val="000000"/>
                          </a:solidFill>
                          <a:effectLst/>
                          <a:latin typeface="Aptos Narrow"/>
                        </a:rPr>
                        <a:t>Support experiments that will lead to at least 1 publication by the end of the term per each project.  </a:t>
                      </a:r>
                    </a:p>
                  </a:txBody>
                  <a:tcPr marL="6491" marR="6491" marT="6491" marB="0" anchor="b">
                    <a:lnL>
                      <a:noFill/>
                    </a:lnL>
                    <a:lnR>
                      <a:noFill/>
                    </a:lnR>
                    <a:lnT>
                      <a:noFill/>
                    </a:lnT>
                    <a:lnB>
                      <a:noFill/>
                    </a:lnB>
                    <a:solidFill>
                      <a:srgbClr val="F2F2F2"/>
                    </a:solidFill>
                  </a:tcPr>
                </a:tc>
                <a:tc>
                  <a:txBody>
                    <a:bodyPr/>
                    <a:lstStyle/>
                    <a:p>
                      <a:pPr algn="r" fontAlgn="b">
                        <a:buNone/>
                      </a:pPr>
                      <a:r>
                        <a:rPr lang="en-US" sz="1600" b="0" i="0" u="none" strike="noStrike">
                          <a:solidFill>
                            <a:srgbClr val="000000"/>
                          </a:solidFill>
                          <a:effectLst/>
                          <a:latin typeface="Aptos Narrow"/>
                        </a:rPr>
                        <a:t>                            1 </a:t>
                      </a:r>
                    </a:p>
                  </a:txBody>
                  <a:tcPr marL="6491" marR="6491" marT="6491" marB="0" anchor="b">
                    <a:lnL>
                      <a:noFill/>
                    </a:lnL>
                    <a:lnR>
                      <a:noFill/>
                    </a:lnR>
                    <a:lnT>
                      <a:noFill/>
                    </a:lnT>
                    <a:lnB>
                      <a:noFill/>
                    </a:lnB>
                    <a:solidFill>
                      <a:srgbClr val="F2F2F2"/>
                    </a:solidFill>
                  </a:tcPr>
                </a:tc>
                <a:tc>
                  <a:txBody>
                    <a:bodyPr/>
                    <a:lstStyle/>
                    <a:p>
                      <a:pPr lvl="0" algn="ctr">
                        <a:lnSpc>
                          <a:spcPct val="100000"/>
                        </a:lnSpc>
                        <a:spcBef>
                          <a:spcPts val="0"/>
                        </a:spcBef>
                        <a:spcAft>
                          <a:spcPts val="0"/>
                        </a:spcAft>
                        <a:buNone/>
                      </a:pPr>
                      <a:r>
                        <a:rPr lang="en-US" sz="1000" b="0" i="0" u="none" strike="noStrike" noProof="0">
                          <a:solidFill>
                            <a:srgbClr val="000000"/>
                          </a:solidFill>
                          <a:effectLst/>
                          <a:latin typeface="Aptos Narrow"/>
                        </a:rPr>
                        <a:t>FY25 projects are just getting started</a:t>
                      </a:r>
                    </a:p>
                  </a:txBody>
                  <a:tcPr marL="6491" marR="6491" marT="6491" marB="0" anchor="b">
                    <a:lnL>
                      <a:noFill/>
                    </a:lnL>
                    <a:lnR>
                      <a:noFill/>
                    </a:lnR>
                    <a:lnT>
                      <a:noFill/>
                    </a:lnT>
                    <a:lnB>
                      <a:noFill/>
                    </a:lnB>
                    <a:solidFill>
                      <a:srgbClr val="F2F2F2"/>
                    </a:solidFill>
                  </a:tcPr>
                </a:tc>
                <a:extLst>
                  <a:ext uri="{0D108BD9-81ED-4DB2-BD59-A6C34878D82A}">
                    <a16:rowId xmlns:a16="http://schemas.microsoft.com/office/drawing/2014/main" val="3179921616"/>
                  </a:ext>
                </a:extLst>
              </a:tr>
              <a:tr h="364343">
                <a:tc>
                  <a:txBody>
                    <a:bodyPr/>
                    <a:lstStyle/>
                    <a:p>
                      <a:pPr algn="ctr" fontAlgn="b">
                        <a:buNone/>
                      </a:pPr>
                      <a:r>
                        <a:rPr lang="en-US" sz="900" b="1" i="0" u="none" strike="noStrike">
                          <a:solidFill>
                            <a:srgbClr val="000000"/>
                          </a:solidFill>
                          <a:effectLst/>
                          <a:latin typeface="Aptos Narrow"/>
                        </a:rPr>
                        <a:t>3</a:t>
                      </a:r>
                    </a:p>
                  </a:txBody>
                  <a:tcPr marL="6491" marR="6491" marT="6491" marB="0" anchor="b">
                    <a:lnL>
                      <a:noFill/>
                    </a:lnL>
                    <a:lnR>
                      <a:noFill/>
                    </a:lnR>
                    <a:lnT>
                      <a:noFill/>
                    </a:lnT>
                    <a:lnB>
                      <a:noFill/>
                    </a:lnB>
                    <a:noFill/>
                  </a:tcPr>
                </a:tc>
                <a:tc>
                  <a:txBody>
                    <a:bodyPr/>
                    <a:lstStyle/>
                    <a:p>
                      <a:pPr algn="l" fontAlgn="b">
                        <a:buNone/>
                      </a:pPr>
                      <a:r>
                        <a:rPr lang="en-US" sz="1600" b="0" i="0" u="none" strike="noStrike">
                          <a:solidFill>
                            <a:srgbClr val="000000"/>
                          </a:solidFill>
                          <a:effectLst/>
                          <a:latin typeface="Aptos Narrow"/>
                        </a:rPr>
                        <a:t>Support projects that will lead to follow-on funding to the institutions</a:t>
                      </a:r>
                    </a:p>
                  </a:txBody>
                  <a:tcPr marL="6491" marR="6491" marT="6491" marB="0" anchor="b">
                    <a:lnL>
                      <a:noFill/>
                    </a:lnL>
                    <a:lnR>
                      <a:noFill/>
                    </a:lnR>
                    <a:lnT>
                      <a:noFill/>
                    </a:lnT>
                    <a:lnB>
                      <a:noFill/>
                    </a:lnB>
                    <a:noFill/>
                  </a:tcPr>
                </a:tc>
                <a:tc>
                  <a:txBody>
                    <a:bodyPr/>
                    <a:lstStyle/>
                    <a:p>
                      <a:pPr algn="l" fontAlgn="b">
                        <a:buNone/>
                      </a:pPr>
                      <a:r>
                        <a:rPr lang="en-US" sz="1600" b="0" i="0" u="none" strike="noStrike">
                          <a:solidFill>
                            <a:srgbClr val="000000"/>
                          </a:solidFill>
                          <a:effectLst/>
                          <a:latin typeface="Aptos Narrow"/>
                        </a:rPr>
                        <a:t>Support experiments that will lead to at least $500K follow-on funding by the end of the term per each project.  </a:t>
                      </a:r>
                    </a:p>
                  </a:txBody>
                  <a:tcPr marL="6491" marR="6491" marT="6491" marB="0" anchor="b">
                    <a:lnL>
                      <a:noFill/>
                    </a:lnL>
                    <a:lnR>
                      <a:noFill/>
                    </a:lnR>
                    <a:lnT>
                      <a:noFill/>
                    </a:lnT>
                    <a:lnB>
                      <a:noFill/>
                    </a:lnB>
                    <a:noFill/>
                  </a:tcPr>
                </a:tc>
                <a:tc>
                  <a:txBody>
                    <a:bodyPr/>
                    <a:lstStyle/>
                    <a:p>
                      <a:pPr algn="r" fontAlgn="b">
                        <a:buNone/>
                      </a:pPr>
                      <a:r>
                        <a:rPr lang="en-US" sz="1600" b="0" i="0" u="none" strike="noStrike">
                          <a:solidFill>
                            <a:srgbClr val="000000"/>
                          </a:solidFill>
                          <a:effectLst/>
                          <a:latin typeface="Aptos Narrow"/>
                        </a:rPr>
                        <a:t>           500,000 </a:t>
                      </a:r>
                    </a:p>
                  </a:txBody>
                  <a:tcPr marL="6491" marR="6491" marT="6491" marB="0" anchor="b">
                    <a:lnL>
                      <a:noFill/>
                    </a:lnL>
                    <a:lnR>
                      <a:noFill/>
                    </a:lnR>
                    <a:lnT>
                      <a:noFill/>
                    </a:lnT>
                    <a:lnB>
                      <a:noFill/>
                    </a:lnB>
                    <a:noFill/>
                  </a:tcPr>
                </a:tc>
                <a:tc>
                  <a:txBody>
                    <a:bodyPr/>
                    <a:lstStyle/>
                    <a:p>
                      <a:pPr algn="ctr" fontAlgn="b">
                        <a:buNone/>
                      </a:pPr>
                      <a:r>
                        <a:rPr lang="en-US" sz="1600" b="0" i="0" u="none" strike="noStrike">
                          <a:solidFill>
                            <a:srgbClr val="000000"/>
                          </a:solidFill>
                          <a:effectLst/>
                          <a:latin typeface="Aptos Narrow"/>
                        </a:rPr>
                        <a:t>      </a:t>
                      </a:r>
                      <a:r>
                        <a:rPr lang="en-US" sz="1000" b="0" i="0" u="none" strike="noStrike" noProof="0">
                          <a:solidFill>
                            <a:srgbClr val="000000"/>
                          </a:solidFill>
                          <a:effectLst/>
                          <a:latin typeface="Aptos Narrow"/>
                        </a:rPr>
                        <a:t>FY25 projects are just getting started</a:t>
                      </a:r>
                      <a:r>
                        <a:rPr lang="en-US" sz="1600" b="0" i="0" u="none" strike="noStrike">
                          <a:solidFill>
                            <a:srgbClr val="000000"/>
                          </a:solidFill>
                          <a:effectLst/>
                          <a:latin typeface="Aptos Narrow"/>
                        </a:rPr>
                        <a:t>      </a:t>
                      </a:r>
                      <a:endParaRPr lang="en-US"/>
                    </a:p>
                  </a:txBody>
                  <a:tcPr marL="6491" marR="6491" marT="6491" marB="0" anchor="b">
                    <a:lnL>
                      <a:noFill/>
                    </a:lnL>
                    <a:lnR>
                      <a:noFill/>
                    </a:lnR>
                    <a:lnT>
                      <a:noFill/>
                    </a:lnT>
                    <a:lnB>
                      <a:noFill/>
                    </a:lnB>
                    <a:noFill/>
                  </a:tcPr>
                </a:tc>
                <a:extLst>
                  <a:ext uri="{0D108BD9-81ED-4DB2-BD59-A6C34878D82A}">
                    <a16:rowId xmlns:a16="http://schemas.microsoft.com/office/drawing/2014/main" val="1916723312"/>
                  </a:ext>
                </a:extLst>
              </a:tr>
              <a:tr h="618698">
                <a:tc>
                  <a:txBody>
                    <a:bodyPr/>
                    <a:lstStyle/>
                    <a:p>
                      <a:pPr algn="ctr" fontAlgn="b">
                        <a:buNone/>
                      </a:pPr>
                      <a:r>
                        <a:rPr lang="en-US" sz="900" b="1" i="0" u="none" strike="noStrike">
                          <a:solidFill>
                            <a:srgbClr val="000000"/>
                          </a:solidFill>
                          <a:effectLst/>
                          <a:latin typeface="Aptos Narrow"/>
                        </a:rPr>
                        <a:t>4</a:t>
                      </a:r>
                    </a:p>
                  </a:txBody>
                  <a:tcPr marL="6491" marR="6491" marT="6491" marB="0" anchor="b">
                    <a:lnL>
                      <a:noFill/>
                    </a:lnL>
                    <a:lnR>
                      <a:noFill/>
                    </a:lnR>
                    <a:lnT>
                      <a:noFill/>
                    </a:lnT>
                    <a:lnB>
                      <a:noFill/>
                    </a:lnB>
                    <a:solidFill>
                      <a:srgbClr val="F2F2F2"/>
                    </a:solidFill>
                  </a:tcPr>
                </a:tc>
                <a:tc>
                  <a:txBody>
                    <a:bodyPr/>
                    <a:lstStyle/>
                    <a:p>
                      <a:pPr algn="l" fontAlgn="b">
                        <a:buNone/>
                      </a:pPr>
                      <a:r>
                        <a:rPr lang="en-US" sz="1600" b="0" i="0" u="none" strike="noStrike">
                          <a:solidFill>
                            <a:srgbClr val="000000"/>
                          </a:solidFill>
                          <a:effectLst/>
                          <a:latin typeface="Aptos Narrow"/>
                        </a:rPr>
                        <a:t>Hire and train new scientist </a:t>
                      </a:r>
                    </a:p>
                  </a:txBody>
                  <a:tcPr marL="6491" marR="6491" marT="6491" marB="0" anchor="b">
                    <a:lnL>
                      <a:noFill/>
                    </a:lnL>
                    <a:lnR>
                      <a:noFill/>
                    </a:lnR>
                    <a:lnT>
                      <a:noFill/>
                    </a:lnT>
                    <a:lnB>
                      <a:noFill/>
                    </a:lnB>
                    <a:solidFill>
                      <a:srgbClr val="F2F2F2"/>
                    </a:solidFill>
                  </a:tcPr>
                </a:tc>
                <a:tc>
                  <a:txBody>
                    <a:bodyPr/>
                    <a:lstStyle/>
                    <a:p>
                      <a:pPr algn="l" fontAlgn="b">
                        <a:buNone/>
                      </a:pPr>
                      <a:r>
                        <a:rPr lang="en-US" sz="1600" b="0" i="0" u="none" strike="noStrike">
                          <a:solidFill>
                            <a:srgbClr val="000000"/>
                          </a:solidFill>
                          <a:effectLst/>
                          <a:latin typeface="Aptos Narrow"/>
                        </a:rPr>
                        <a:t>Hire and train at least 1 new postdoctoral data scientist per project</a:t>
                      </a:r>
                    </a:p>
                  </a:txBody>
                  <a:tcPr marL="6491" marR="6491" marT="6491" marB="0" anchor="b">
                    <a:lnL>
                      <a:noFill/>
                    </a:lnL>
                    <a:lnR>
                      <a:noFill/>
                    </a:lnR>
                    <a:lnT>
                      <a:noFill/>
                    </a:lnT>
                    <a:lnB>
                      <a:noFill/>
                    </a:lnB>
                    <a:solidFill>
                      <a:srgbClr val="F2F2F2"/>
                    </a:solidFill>
                  </a:tcPr>
                </a:tc>
                <a:tc>
                  <a:txBody>
                    <a:bodyPr/>
                    <a:lstStyle/>
                    <a:p>
                      <a:pPr algn="r" fontAlgn="b">
                        <a:buNone/>
                      </a:pPr>
                      <a:r>
                        <a:rPr lang="en-US" sz="1600" b="0" i="0" u="none" strike="noStrike">
                          <a:solidFill>
                            <a:srgbClr val="000000"/>
                          </a:solidFill>
                          <a:effectLst/>
                          <a:latin typeface="Aptos Narrow"/>
                        </a:rPr>
                        <a:t>                            1 </a:t>
                      </a:r>
                    </a:p>
                  </a:txBody>
                  <a:tcPr marL="6491" marR="6491" marT="6491" marB="0" anchor="b">
                    <a:lnL>
                      <a:noFill/>
                    </a:lnL>
                    <a:lnR>
                      <a:noFill/>
                    </a:lnR>
                    <a:lnT>
                      <a:noFill/>
                    </a:lnT>
                    <a:lnB>
                      <a:noFill/>
                    </a:lnB>
                    <a:solidFill>
                      <a:srgbClr val="F2F2F2"/>
                    </a:solidFill>
                  </a:tcPr>
                </a:tc>
                <a:tc>
                  <a:txBody>
                    <a:bodyPr/>
                    <a:lstStyle/>
                    <a:p>
                      <a:pPr algn="ctr" fontAlgn="b">
                        <a:buNone/>
                      </a:pPr>
                      <a:r>
                        <a:rPr lang="en-US" sz="1600" b="0" i="0" u="none" strike="noStrike">
                          <a:solidFill>
                            <a:srgbClr val="000000"/>
                          </a:solidFill>
                          <a:effectLst/>
                          <a:latin typeface="Aptos Narrow"/>
                        </a:rPr>
                        <a:t>0*</a:t>
                      </a:r>
                    </a:p>
                  </a:txBody>
                  <a:tcPr marL="6491" marR="6491" marT="6491" marB="0" anchor="b">
                    <a:lnL>
                      <a:noFill/>
                    </a:lnL>
                    <a:lnR>
                      <a:noFill/>
                    </a:lnR>
                    <a:lnT>
                      <a:noFill/>
                    </a:lnT>
                    <a:lnB>
                      <a:noFill/>
                    </a:lnB>
                    <a:solidFill>
                      <a:srgbClr val="F2F2F2"/>
                    </a:solidFill>
                  </a:tcPr>
                </a:tc>
                <a:extLst>
                  <a:ext uri="{0D108BD9-81ED-4DB2-BD59-A6C34878D82A}">
                    <a16:rowId xmlns:a16="http://schemas.microsoft.com/office/drawing/2014/main" val="555045075"/>
                  </a:ext>
                </a:extLst>
              </a:tr>
            </a:tbl>
          </a:graphicData>
        </a:graphic>
      </p:graphicFrame>
      <p:sp>
        <p:nvSpPr>
          <p:cNvPr id="6" name="TextBox 5">
            <a:extLst>
              <a:ext uri="{FF2B5EF4-FFF2-40B4-BE49-F238E27FC236}">
                <a16:creationId xmlns:a16="http://schemas.microsoft.com/office/drawing/2014/main" id="{7220F25C-50C9-483E-E796-4C57E18D9AFD}"/>
              </a:ext>
            </a:extLst>
          </p:cNvPr>
          <p:cNvSpPr txBox="1"/>
          <p:nvPr/>
        </p:nvSpPr>
        <p:spPr>
          <a:xfrm>
            <a:off x="1387485" y="6086282"/>
            <a:ext cx="755623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*FY25 projects must hire net new postdocs by 12/31/25</a:t>
            </a:r>
            <a:endParaRPr lang="en-US"/>
          </a:p>
        </p:txBody>
      </p:sp>
    </p:spTree>
    <p:extLst>
      <p:ext uri="{BB962C8B-B14F-4D97-AF65-F5344CB8AC3E}">
        <p14:creationId xmlns:p14="http://schemas.microsoft.com/office/powerpoint/2010/main" val="21061462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D2B28-D38B-DB7D-4660-8CBB41D70F03}"/>
              </a:ext>
            </a:extLst>
          </p:cNvPr>
          <p:cNvSpPr>
            <a:spLocks noGrp="1"/>
          </p:cNvSpPr>
          <p:nvPr>
            <p:ph type="title"/>
          </p:nvPr>
        </p:nvSpPr>
        <p:spPr/>
        <p:txBody>
          <a:bodyPr/>
          <a:lstStyle/>
          <a:p>
            <a:r>
              <a:rPr lang="en-US" dirty="0">
                <a:solidFill>
                  <a:schemeClr val="accent5">
                    <a:lumMod val="50000"/>
                  </a:schemeClr>
                </a:solidFill>
              </a:rPr>
              <a:t>Agency Goals</a:t>
            </a:r>
            <a:r>
              <a:rPr lang="en-US" dirty="0">
                <a:solidFill>
                  <a:srgbClr val="FF0000"/>
                </a:solidFill>
              </a:rPr>
              <a:t> </a:t>
            </a:r>
            <a:endParaRPr lang="en-US" i="1" dirty="0">
              <a:solidFill>
                <a:schemeClr val="accent5">
                  <a:lumMod val="50000"/>
                </a:schemeClr>
              </a:solidFill>
              <a:ea typeface="Calibri Light"/>
              <a:cs typeface="Calibri Light"/>
            </a:endParaRPr>
          </a:p>
        </p:txBody>
      </p:sp>
      <p:sp>
        <p:nvSpPr>
          <p:cNvPr id="4" name="Content Placeholder 2">
            <a:extLst>
              <a:ext uri="{FF2B5EF4-FFF2-40B4-BE49-F238E27FC236}">
                <a16:creationId xmlns:a16="http://schemas.microsoft.com/office/drawing/2014/main" id="{F004C2BE-4329-2BFA-9F93-800F5B117F4D}"/>
              </a:ext>
            </a:extLst>
          </p:cNvPr>
          <p:cNvSpPr>
            <a:spLocks noGrp="1"/>
          </p:cNvSpPr>
          <p:nvPr>
            <p:ph sz="quarter" idx="13"/>
          </p:nvPr>
        </p:nvSpPr>
        <p:spPr>
          <a:xfrm>
            <a:off x="462686" y="1176902"/>
            <a:ext cx="11079282" cy="5125577"/>
          </a:xfrm>
        </p:spPr>
        <p:txBody>
          <a:bodyPr vert="horz" lIns="0" tIns="0" rIns="0" bIns="0" rtlCol="0" anchor="t">
            <a:noAutofit/>
          </a:bodyPr>
          <a:lstStyle/>
          <a:p>
            <a:pPr marL="0" indent="0">
              <a:buNone/>
            </a:pPr>
            <a:r>
              <a:rPr lang="en-US" sz="1400" b="1" dirty="0">
                <a:solidFill>
                  <a:schemeClr val="tx1">
                    <a:lumMod val="76000"/>
                    <a:lumOff val="24000"/>
                  </a:schemeClr>
                </a:solidFill>
                <a:ea typeface="+mn-lt"/>
                <a:cs typeface="+mn-lt"/>
              </a:rPr>
              <a:t>Mission: </a:t>
            </a:r>
            <a:r>
              <a:rPr lang="en-US" sz="1400" dirty="0">
                <a:solidFill>
                  <a:schemeClr val="tx1">
                    <a:lumMod val="76000"/>
                    <a:lumOff val="24000"/>
                  </a:schemeClr>
                </a:solidFill>
                <a:ea typeface="+mn-lt"/>
                <a:cs typeface="+mn-lt"/>
              </a:rPr>
              <a:t>The Massachusetts Life Sciences Center is an economic development and investment agency with a mission of supporting the growth and development of the life sciences in Massachusetts. Through public-private funding initiatives, the Massachusetts Life Sciences Center supports innovation, research and development, commercialization, and manufacturing activities in the fields of biopharma, medical device, diagnostics, and digital health.  As a quasi-public agency, Massachusetts Life Sciences Center also offers programs that fund innovation-driven economic and workforce development initiatives in Massachusetts.</a:t>
            </a:r>
          </a:p>
          <a:p>
            <a:pPr marL="0" indent="0">
              <a:buNone/>
            </a:pPr>
            <a:r>
              <a:rPr lang="en-US" sz="1400" b="1" dirty="0">
                <a:solidFill>
                  <a:schemeClr val="tx1">
                    <a:lumMod val="76000"/>
                    <a:lumOff val="24000"/>
                  </a:schemeClr>
                </a:solidFill>
                <a:ea typeface="+mn-lt"/>
                <a:cs typeface="+mn-lt"/>
              </a:rPr>
              <a:t>Agency Goal 1: </a:t>
            </a:r>
            <a:r>
              <a:rPr lang="en-US" sz="1400" dirty="0">
                <a:solidFill>
                  <a:schemeClr val="tx1">
                    <a:lumMod val="76000"/>
                    <a:lumOff val="24000"/>
                  </a:schemeClr>
                </a:solidFill>
                <a:ea typeface="+mn-lt"/>
                <a:cs typeface="+mn-lt"/>
              </a:rPr>
              <a:t>Increase investments in innovation infrastructure and maintain cutting-edge capabilities of previous capital investments. </a:t>
            </a:r>
          </a:p>
          <a:p>
            <a:pPr marL="0" indent="0">
              <a:buNone/>
            </a:pPr>
            <a:r>
              <a:rPr lang="en-US" sz="1400" b="1" dirty="0">
                <a:solidFill>
                  <a:schemeClr val="tx1">
                    <a:lumMod val="76000"/>
                    <a:lumOff val="24000"/>
                  </a:schemeClr>
                </a:solidFill>
                <a:ea typeface="+mn-lt"/>
                <a:cs typeface="+mn-lt"/>
              </a:rPr>
              <a:t>Agency Target for Goa</a:t>
            </a:r>
            <a:r>
              <a:rPr lang="en-US" sz="1400" b="1" dirty="0">
                <a:ea typeface="+mn-lt"/>
                <a:cs typeface="+mn-lt"/>
              </a:rPr>
              <a:t>l 1: </a:t>
            </a:r>
            <a:r>
              <a:rPr lang="en-US" sz="1400" dirty="0">
                <a:ea typeface="+mn-lt"/>
                <a:cs typeface="+mn-lt"/>
              </a:rPr>
              <a:t>Deploy at least 50 (in new and previously committed projects) community-accessible capital grants that involve at least 15 research universities, academic medical centers, research institutions and incubators for life sciences lab equipment, facilities, and other scientific infrastructure in the areas of biomanufacturing, neurology, microbiome, women’s health, novel therapeutics, and big data. Outputs from these investments should yield at least 30 scientific publications and 5 pieces of IP (intellectual property) filed/licensed/optioned to startups or existing pharma/</a:t>
            </a:r>
            <a:r>
              <a:rPr lang="en-US" sz="1400" err="1">
                <a:ea typeface="+mn-lt"/>
                <a:cs typeface="+mn-lt"/>
              </a:rPr>
              <a:t>medtech</a:t>
            </a:r>
            <a:r>
              <a:rPr lang="en-US" sz="1400" dirty="0">
                <a:ea typeface="+mn-lt"/>
                <a:cs typeface="+mn-lt"/>
              </a:rPr>
              <a:t> companies. </a:t>
            </a:r>
          </a:p>
          <a:p>
            <a:pPr marL="0" indent="0">
              <a:buNone/>
            </a:pPr>
            <a:r>
              <a:rPr lang="en-US" sz="1400" b="1" dirty="0">
                <a:solidFill>
                  <a:schemeClr val="tx1">
                    <a:lumMod val="76000"/>
                    <a:lumOff val="24000"/>
                  </a:schemeClr>
                </a:solidFill>
                <a:ea typeface="+mn-lt"/>
                <a:cs typeface="+mn-lt"/>
              </a:rPr>
              <a:t>Results: </a:t>
            </a:r>
            <a:r>
              <a:rPr lang="en-US" sz="1400" dirty="0">
                <a:solidFill>
                  <a:schemeClr val="tx1">
                    <a:lumMod val="76000"/>
                    <a:lumOff val="24000"/>
                  </a:schemeClr>
                </a:solidFill>
                <a:ea typeface="+mn-lt"/>
                <a:cs typeface="+mn-lt"/>
              </a:rPr>
              <a:t>In FY2</a:t>
            </a:r>
            <a:r>
              <a:rPr lang="en-US" sz="1400" dirty="0">
                <a:ea typeface="+mn-lt"/>
                <a:cs typeface="+mn-lt"/>
              </a:rPr>
              <a:t>5, 29 new awards to 14 non-profit research institutions and incubators were made, resulting in over 70 awards actively advancing their projects and over 150 projects reporting on program success this year. Of these, 163 manuscripts were published in FY25 and contributing to existing scientific knowledge. Additionally, 39 pieces of IP were filed/licensed/optioned in FY25.</a:t>
            </a:r>
            <a:endParaRPr lang="en-US" sz="1400">
              <a:ea typeface="+mn-lt"/>
              <a:cs typeface="+mn-lt"/>
            </a:endParaRPr>
          </a:p>
          <a:p>
            <a:pPr marL="0" indent="0">
              <a:buNone/>
            </a:pPr>
            <a:r>
              <a:rPr lang="en-US" sz="1400" b="1" dirty="0">
                <a:solidFill>
                  <a:schemeClr val="tx1">
                    <a:lumMod val="76000"/>
                    <a:lumOff val="24000"/>
                  </a:schemeClr>
                </a:solidFill>
                <a:ea typeface="+mn-lt"/>
                <a:cs typeface="+mn-lt"/>
              </a:rPr>
              <a:t>Agency Goal 2: </a:t>
            </a:r>
            <a:r>
              <a:rPr lang="en-US" sz="1400" dirty="0">
                <a:solidFill>
                  <a:schemeClr val="tx1">
                    <a:lumMod val="76000"/>
                    <a:lumOff val="24000"/>
                  </a:schemeClr>
                </a:solidFill>
                <a:ea typeface="+mn-lt"/>
                <a:cs typeface="+mn-lt"/>
              </a:rPr>
              <a:t>Increase educational and workforce development opportunities that enhance and expand the life sciences talent pipeline.</a:t>
            </a:r>
            <a:br>
              <a:rPr lang="en-US" sz="1400" dirty="0">
                <a:solidFill>
                  <a:schemeClr val="tx1">
                    <a:lumMod val="76000"/>
                    <a:lumOff val="24000"/>
                  </a:schemeClr>
                </a:solidFill>
                <a:ea typeface="+mn-lt"/>
                <a:cs typeface="+mn-lt"/>
              </a:rPr>
            </a:br>
            <a:br>
              <a:rPr lang="en-US" sz="1400" b="1" dirty="0">
                <a:ea typeface="+mn-lt"/>
                <a:cs typeface="+mn-lt"/>
              </a:rPr>
            </a:br>
            <a:r>
              <a:rPr lang="en-US" sz="1400" b="1" dirty="0">
                <a:solidFill>
                  <a:schemeClr val="tx1">
                    <a:lumMod val="76000"/>
                    <a:lumOff val="24000"/>
                  </a:schemeClr>
                </a:solidFill>
                <a:ea typeface="+mn-lt"/>
                <a:cs typeface="+mn-lt"/>
              </a:rPr>
              <a:t>Agency Target for Goal 2: </a:t>
            </a:r>
            <a:r>
              <a:rPr lang="en-US" sz="1400" dirty="0">
                <a:solidFill>
                  <a:schemeClr val="tx1">
                    <a:lumMod val="76000"/>
                    <a:lumOff val="24000"/>
                  </a:schemeClr>
                </a:solidFill>
                <a:ea typeface="+mn-lt"/>
                <a:cs typeface="+mn-lt"/>
              </a:rPr>
              <a:t>Over 650 paid internships for college and high school students/recent graduates with around 300 organizations; pre-internship lab training programs for at least 150 high school students; at least 25 grants for lab equipment and teacher professional development for high schools and middle schools; and at least 15 workforce capital grants to colleges and post-secondary training organizations. </a:t>
            </a:r>
          </a:p>
          <a:p>
            <a:pPr marL="0" indent="0">
              <a:buNone/>
            </a:pPr>
            <a:r>
              <a:rPr lang="en-US" sz="1400" b="1" dirty="0">
                <a:solidFill>
                  <a:schemeClr val="tx1">
                    <a:lumMod val="76000"/>
                    <a:lumOff val="24000"/>
                  </a:schemeClr>
                </a:solidFill>
                <a:ea typeface="+mn-lt"/>
                <a:cs typeface="+mn-lt"/>
              </a:rPr>
              <a:t>Results:</a:t>
            </a:r>
            <a:r>
              <a:rPr lang="en-US" sz="1400" dirty="0">
                <a:solidFill>
                  <a:schemeClr val="tx1">
                    <a:lumMod val="76000"/>
                    <a:lumOff val="24000"/>
                  </a:schemeClr>
                </a:solidFill>
                <a:ea typeface="+mn-lt"/>
                <a:cs typeface="+mn-lt"/>
              </a:rPr>
              <a:t> 669 internships were supported for college and high school students with 299 organizations; 191 students were supported with pre-internship lab training programs; 30 grants were awarded for lab equipment and teacher professional development for public schools; and 18 capital grants were awarded to colleges and post-secondary training organizations for lab equipment and supplies. </a:t>
            </a:r>
            <a:endParaRPr lang="en-US" sz="1400" dirty="0">
              <a:solidFill>
                <a:schemeClr val="tx1">
                  <a:lumMod val="76000"/>
                  <a:lumOff val="24000"/>
                </a:schemeClr>
              </a:solidFill>
              <a:ea typeface="Calibri"/>
              <a:cs typeface="Calibri"/>
            </a:endParaRPr>
          </a:p>
          <a:p>
            <a:pPr marL="0" indent="0">
              <a:buNone/>
            </a:pPr>
            <a:endParaRPr lang="en-US" sz="1400" b="1">
              <a:solidFill>
                <a:srgbClr val="FF0000"/>
              </a:solidFill>
              <a:ea typeface="Calibri"/>
              <a:cs typeface="Calibri"/>
            </a:endParaRPr>
          </a:p>
          <a:p>
            <a:pPr marL="0" indent="0">
              <a:buNone/>
            </a:pPr>
            <a:endParaRPr lang="en-US" sz="1400" b="1">
              <a:latin typeface="+mn-lt"/>
              <a:cs typeface="Calibri"/>
            </a:endParaRPr>
          </a:p>
          <a:p>
            <a:pPr marL="283845" lvl="1" indent="-172720"/>
            <a:endParaRPr lang="en-US">
              <a:latin typeface="+mn-lt"/>
            </a:endParaRPr>
          </a:p>
        </p:txBody>
      </p:sp>
    </p:spTree>
    <p:extLst>
      <p:ext uri="{BB962C8B-B14F-4D97-AF65-F5344CB8AC3E}">
        <p14:creationId xmlns:p14="http://schemas.microsoft.com/office/powerpoint/2010/main" val="34889755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D2B28-D38B-DB7D-4660-8CBB41D70F03}"/>
              </a:ext>
            </a:extLst>
          </p:cNvPr>
          <p:cNvSpPr>
            <a:spLocks noGrp="1"/>
          </p:cNvSpPr>
          <p:nvPr>
            <p:ph type="title"/>
          </p:nvPr>
        </p:nvSpPr>
        <p:spPr/>
        <p:txBody>
          <a:bodyPr/>
          <a:lstStyle/>
          <a:p>
            <a:r>
              <a:rPr lang="en-US">
                <a:solidFill>
                  <a:schemeClr val="accent5">
                    <a:lumMod val="50000"/>
                  </a:schemeClr>
                </a:solidFill>
              </a:rPr>
              <a:t>Women’s Health Initiative</a:t>
            </a:r>
            <a:endParaRPr lang="en-US">
              <a:solidFill>
                <a:srgbClr val="FF0000"/>
              </a:solidFill>
            </a:endParaRPr>
          </a:p>
        </p:txBody>
      </p:sp>
      <p:pic>
        <p:nvPicPr>
          <p:cNvPr id="1026" name="Picture 2">
            <a:extLst>
              <a:ext uri="{FF2B5EF4-FFF2-40B4-BE49-F238E27FC236}">
                <a16:creationId xmlns:a16="http://schemas.microsoft.com/office/drawing/2014/main" id="{309F8299-00D8-C062-12AE-FCC92845A6A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03867" y="1236133"/>
            <a:ext cx="975360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7909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D2B28-D38B-DB7D-4660-8CBB41D70F03}"/>
              </a:ext>
            </a:extLst>
          </p:cNvPr>
          <p:cNvSpPr>
            <a:spLocks noGrp="1"/>
          </p:cNvSpPr>
          <p:nvPr>
            <p:ph type="title"/>
          </p:nvPr>
        </p:nvSpPr>
        <p:spPr>
          <a:xfrm>
            <a:off x="462685" y="577105"/>
            <a:ext cx="11172902" cy="470898"/>
          </a:xfrm>
        </p:spPr>
        <p:txBody>
          <a:bodyPr/>
          <a:lstStyle/>
          <a:p>
            <a:r>
              <a:rPr lang="en-US">
                <a:solidFill>
                  <a:schemeClr val="accent5">
                    <a:lumMod val="50000"/>
                  </a:schemeClr>
                </a:solidFill>
              </a:rPr>
              <a:t>Women’s Health Innovation Grants </a:t>
            </a:r>
            <a:endParaRPr lang="en-US">
              <a:solidFill>
                <a:srgbClr val="FF0000"/>
              </a:solidFill>
            </a:endParaRPr>
          </a:p>
        </p:txBody>
      </p:sp>
      <p:sp>
        <p:nvSpPr>
          <p:cNvPr id="4" name="Content Placeholder 2">
            <a:extLst>
              <a:ext uri="{FF2B5EF4-FFF2-40B4-BE49-F238E27FC236}">
                <a16:creationId xmlns:a16="http://schemas.microsoft.com/office/drawing/2014/main" id="{572B97BF-51AB-DB67-4965-5B1454E7FA78}"/>
              </a:ext>
            </a:extLst>
          </p:cNvPr>
          <p:cNvSpPr>
            <a:spLocks noGrp="1"/>
          </p:cNvSpPr>
          <p:nvPr>
            <p:ph sz="quarter" idx="13"/>
          </p:nvPr>
        </p:nvSpPr>
        <p:spPr>
          <a:xfrm>
            <a:off x="462685" y="1301777"/>
            <a:ext cx="11051291" cy="1077530"/>
          </a:xfrm>
        </p:spPr>
        <p:txBody>
          <a:bodyPr vert="horz" lIns="0" tIns="0" rIns="0" bIns="0" rtlCol="0" anchor="t">
            <a:noAutofit/>
          </a:bodyPr>
          <a:lstStyle/>
          <a:p>
            <a:pPr marL="0" indent="0" algn="just">
              <a:spcBef>
                <a:spcPts val="600"/>
              </a:spcBef>
              <a:buNone/>
            </a:pPr>
            <a:r>
              <a:rPr lang="en-US" sz="1400" b="1" dirty="0">
                <a:ea typeface="+mn-lt"/>
                <a:cs typeface="+mn-lt"/>
              </a:rPr>
              <a:t>Program Description: </a:t>
            </a:r>
            <a:r>
              <a:rPr lang="en-US" sz="1400" b="0" dirty="0"/>
              <a:t>The Innovation Grants support women’s health projects that have the potential to translate into commercially viable opportunities but still need some work prior to partnering with industry or spinning out the technology. The funding provides </a:t>
            </a:r>
            <a:r>
              <a:rPr lang="en-US" sz="1400" dirty="0"/>
              <a:t>financial support for the completion of key experiments over two years. </a:t>
            </a:r>
          </a:p>
          <a:p>
            <a:pPr marL="0" indent="0">
              <a:buNone/>
            </a:pPr>
            <a:r>
              <a:rPr lang="en-US" sz="1400" b="1" dirty="0">
                <a:ea typeface="+mn-lt"/>
                <a:cs typeface="+mn-lt"/>
              </a:rPr>
              <a:t>Anticipated Program Budget: </a:t>
            </a:r>
            <a:r>
              <a:rPr lang="en-US" sz="1400" dirty="0">
                <a:ea typeface="+mn-lt"/>
                <a:cs typeface="+mn-lt"/>
              </a:rPr>
              <a:t>Up to $2M</a:t>
            </a:r>
            <a:r>
              <a:rPr lang="en-US" sz="1400" b="1" dirty="0">
                <a:ea typeface="+mn-lt"/>
                <a:cs typeface="+mn-lt"/>
              </a:rPr>
              <a:t> </a:t>
            </a:r>
            <a:endParaRPr lang="en-US" sz="1400" dirty="0"/>
          </a:p>
        </p:txBody>
      </p:sp>
      <p:graphicFrame>
        <p:nvGraphicFramePr>
          <p:cNvPr id="3" name="Table 2">
            <a:extLst>
              <a:ext uri="{FF2B5EF4-FFF2-40B4-BE49-F238E27FC236}">
                <a16:creationId xmlns:a16="http://schemas.microsoft.com/office/drawing/2014/main" id="{02A34704-2726-51D6-B7FD-0A6FAC578773}"/>
              </a:ext>
            </a:extLst>
          </p:cNvPr>
          <p:cNvGraphicFramePr>
            <a:graphicFrameLocks noGrp="1"/>
          </p:cNvGraphicFramePr>
          <p:nvPr>
            <p:extLst>
              <p:ext uri="{D42A27DB-BD31-4B8C-83A1-F6EECF244321}">
                <p14:modId xmlns:p14="http://schemas.microsoft.com/office/powerpoint/2010/main" val="2124179980"/>
              </p:ext>
            </p:extLst>
          </p:nvPr>
        </p:nvGraphicFramePr>
        <p:xfrm>
          <a:off x="462685" y="3065362"/>
          <a:ext cx="10797387" cy="1675000"/>
        </p:xfrm>
        <a:graphic>
          <a:graphicData uri="http://schemas.openxmlformats.org/drawingml/2006/table">
            <a:tbl>
              <a:tblPr/>
              <a:tblGrid>
                <a:gridCol w="260042">
                  <a:extLst>
                    <a:ext uri="{9D8B030D-6E8A-4147-A177-3AD203B41FA5}">
                      <a16:colId xmlns:a16="http://schemas.microsoft.com/office/drawing/2014/main" val="2039323803"/>
                    </a:ext>
                  </a:extLst>
                </a:gridCol>
                <a:gridCol w="3629279">
                  <a:extLst>
                    <a:ext uri="{9D8B030D-6E8A-4147-A177-3AD203B41FA5}">
                      <a16:colId xmlns:a16="http://schemas.microsoft.com/office/drawing/2014/main" val="2187913731"/>
                    </a:ext>
                  </a:extLst>
                </a:gridCol>
                <a:gridCol w="5506102">
                  <a:extLst>
                    <a:ext uri="{9D8B030D-6E8A-4147-A177-3AD203B41FA5}">
                      <a16:colId xmlns:a16="http://schemas.microsoft.com/office/drawing/2014/main" val="1694511055"/>
                    </a:ext>
                  </a:extLst>
                </a:gridCol>
                <a:gridCol w="734900">
                  <a:extLst>
                    <a:ext uri="{9D8B030D-6E8A-4147-A177-3AD203B41FA5}">
                      <a16:colId xmlns:a16="http://schemas.microsoft.com/office/drawing/2014/main" val="2106288800"/>
                    </a:ext>
                  </a:extLst>
                </a:gridCol>
                <a:gridCol w="667064">
                  <a:extLst>
                    <a:ext uri="{9D8B030D-6E8A-4147-A177-3AD203B41FA5}">
                      <a16:colId xmlns:a16="http://schemas.microsoft.com/office/drawing/2014/main" val="2214098889"/>
                    </a:ext>
                  </a:extLst>
                </a:gridCol>
              </a:tblGrid>
              <a:tr h="357888">
                <a:tc>
                  <a:txBody>
                    <a:bodyPr/>
                    <a:lstStyle/>
                    <a:p>
                      <a:pPr algn="ctr" fontAlgn="b">
                        <a:buNone/>
                      </a:pPr>
                      <a:endParaRPr lang="en-US" sz="1000" b="1" i="0" u="none" strike="noStrike">
                        <a:solidFill>
                          <a:srgbClr val="000000"/>
                        </a:solidFill>
                        <a:effectLst/>
                        <a:latin typeface="Aptos Narrow" panose="020B0004020202020204" pitchFamily="34" charset="0"/>
                      </a:endParaRPr>
                    </a:p>
                  </a:txBody>
                  <a:tcPr marL="6607" marR="6607" marT="6607" marB="0" anchor="b">
                    <a:lnL>
                      <a:noFill/>
                    </a:lnL>
                    <a:lnR>
                      <a:noFill/>
                    </a:lnR>
                    <a:lnT>
                      <a:noFill/>
                    </a:lnT>
                    <a:lnB>
                      <a:noFill/>
                    </a:lnB>
                    <a:noFill/>
                  </a:tcPr>
                </a:tc>
                <a:tc>
                  <a:txBody>
                    <a:bodyPr/>
                    <a:lstStyle/>
                    <a:p>
                      <a:pPr algn="l" fontAlgn="b">
                        <a:buNone/>
                      </a:pPr>
                      <a:r>
                        <a:rPr lang="en-US" sz="1600" b="1" i="0" u="sng" strike="noStrike">
                          <a:solidFill>
                            <a:srgbClr val="000000"/>
                          </a:solidFill>
                          <a:effectLst/>
                          <a:latin typeface="Aptos Narrow"/>
                        </a:rPr>
                        <a:t>Key Performance Metric</a:t>
                      </a:r>
                    </a:p>
                  </a:txBody>
                  <a:tcPr marL="6607" marR="6607" marT="6607" marB="0" anchor="b">
                    <a:lnL>
                      <a:noFill/>
                    </a:lnL>
                    <a:lnR>
                      <a:noFill/>
                    </a:lnR>
                    <a:lnT>
                      <a:noFill/>
                    </a:lnT>
                    <a:lnB>
                      <a:noFill/>
                    </a:lnB>
                    <a:noFill/>
                  </a:tcPr>
                </a:tc>
                <a:tc>
                  <a:txBody>
                    <a:bodyPr/>
                    <a:lstStyle/>
                    <a:p>
                      <a:pPr algn="l" fontAlgn="b">
                        <a:buNone/>
                      </a:pPr>
                      <a:r>
                        <a:rPr lang="en-US" sz="1600" b="1" i="0" u="sng" strike="noStrike">
                          <a:solidFill>
                            <a:srgbClr val="000000"/>
                          </a:solidFill>
                          <a:effectLst/>
                          <a:latin typeface="Aptos Narrow"/>
                        </a:rPr>
                        <a:t>Key Performance Description</a:t>
                      </a:r>
                    </a:p>
                  </a:txBody>
                  <a:tcPr marL="6607" marR="6607" marT="6607" marB="0" anchor="b">
                    <a:lnL>
                      <a:noFill/>
                    </a:lnL>
                    <a:lnR>
                      <a:noFill/>
                    </a:lnR>
                    <a:lnT>
                      <a:noFill/>
                    </a:lnT>
                    <a:lnB>
                      <a:noFill/>
                    </a:lnB>
                    <a:noFill/>
                  </a:tcPr>
                </a:tc>
                <a:tc>
                  <a:txBody>
                    <a:bodyPr/>
                    <a:lstStyle/>
                    <a:p>
                      <a:pPr algn="ctr" fontAlgn="b">
                        <a:buNone/>
                      </a:pPr>
                      <a:r>
                        <a:rPr lang="en-US" sz="1600" b="1" i="0" u="sng" strike="noStrike">
                          <a:solidFill>
                            <a:srgbClr val="000000"/>
                          </a:solidFill>
                          <a:effectLst/>
                          <a:latin typeface="Aptos Narrow"/>
                        </a:rPr>
                        <a:t>Target</a:t>
                      </a:r>
                    </a:p>
                  </a:txBody>
                  <a:tcPr marL="6607" marR="6607" marT="6607" marB="0" anchor="b">
                    <a:lnL>
                      <a:noFill/>
                    </a:lnL>
                    <a:lnR>
                      <a:noFill/>
                    </a:lnR>
                    <a:lnT>
                      <a:noFill/>
                    </a:lnT>
                    <a:lnB>
                      <a:noFill/>
                    </a:lnB>
                    <a:noFill/>
                  </a:tcPr>
                </a:tc>
                <a:tc>
                  <a:txBody>
                    <a:bodyPr/>
                    <a:lstStyle/>
                    <a:p>
                      <a:pPr algn="ctr" fontAlgn="b">
                        <a:buNone/>
                      </a:pPr>
                      <a:r>
                        <a:rPr lang="en-US" sz="1600" b="1" i="0" u="sng" strike="noStrike">
                          <a:solidFill>
                            <a:srgbClr val="000000"/>
                          </a:solidFill>
                          <a:effectLst/>
                          <a:latin typeface="Aptos Narrow"/>
                        </a:rPr>
                        <a:t>Result</a:t>
                      </a:r>
                    </a:p>
                  </a:txBody>
                  <a:tcPr marL="6607" marR="6607" marT="6607" marB="0" anchor="b">
                    <a:lnL>
                      <a:noFill/>
                    </a:lnL>
                    <a:lnR>
                      <a:noFill/>
                    </a:lnR>
                    <a:lnT>
                      <a:noFill/>
                    </a:lnT>
                    <a:lnB>
                      <a:noFill/>
                    </a:lnB>
                    <a:noFill/>
                  </a:tcPr>
                </a:tc>
                <a:extLst>
                  <a:ext uri="{0D108BD9-81ED-4DB2-BD59-A6C34878D82A}">
                    <a16:rowId xmlns:a16="http://schemas.microsoft.com/office/drawing/2014/main" val="418846133"/>
                  </a:ext>
                </a:extLst>
              </a:tr>
              <a:tr h="394056">
                <a:tc>
                  <a:txBody>
                    <a:bodyPr/>
                    <a:lstStyle/>
                    <a:p>
                      <a:pPr algn="ctr" fontAlgn="b">
                        <a:buNone/>
                      </a:pPr>
                      <a:r>
                        <a:rPr lang="en-US" sz="1000" b="1" i="0" u="none" strike="noStrike">
                          <a:solidFill>
                            <a:srgbClr val="000000"/>
                          </a:solidFill>
                          <a:effectLst/>
                          <a:latin typeface="Aptos Narrow"/>
                        </a:rPr>
                        <a:t>1</a:t>
                      </a:r>
                    </a:p>
                  </a:txBody>
                  <a:tcPr marL="6607" marR="6607" marT="6607" marB="0" anchor="b">
                    <a:lnL>
                      <a:noFill/>
                    </a:lnL>
                    <a:lnR>
                      <a:noFill/>
                    </a:lnR>
                    <a:lnT>
                      <a:noFill/>
                    </a:lnT>
                    <a:lnB>
                      <a:noFill/>
                    </a:lnB>
                    <a:noFill/>
                  </a:tcPr>
                </a:tc>
                <a:tc>
                  <a:txBody>
                    <a:bodyPr/>
                    <a:lstStyle/>
                    <a:p>
                      <a:pPr algn="l" fontAlgn="b">
                        <a:buNone/>
                      </a:pPr>
                      <a:r>
                        <a:rPr lang="en-US" sz="1600" b="0" i="0" u="none" strike="noStrike">
                          <a:solidFill>
                            <a:srgbClr val="000000"/>
                          </a:solidFill>
                          <a:effectLst/>
                          <a:latin typeface="Aptos Narrow"/>
                        </a:rPr>
                        <a:t>Support experiments for producing publications </a:t>
                      </a:r>
                    </a:p>
                  </a:txBody>
                  <a:tcPr marL="6607" marR="6607" marT="6607" marB="0" anchor="b">
                    <a:lnL>
                      <a:noFill/>
                    </a:lnL>
                    <a:lnR>
                      <a:noFill/>
                    </a:lnR>
                    <a:lnT>
                      <a:noFill/>
                    </a:lnT>
                    <a:lnB>
                      <a:noFill/>
                    </a:lnB>
                    <a:noFill/>
                  </a:tcPr>
                </a:tc>
                <a:tc>
                  <a:txBody>
                    <a:bodyPr/>
                    <a:lstStyle/>
                    <a:p>
                      <a:pPr algn="l" fontAlgn="b">
                        <a:buNone/>
                      </a:pPr>
                      <a:r>
                        <a:rPr lang="en-US" sz="1600" b="0" i="0" u="none" strike="noStrike">
                          <a:solidFill>
                            <a:srgbClr val="000000"/>
                          </a:solidFill>
                          <a:effectLst/>
                          <a:latin typeface="Aptos Narrow"/>
                        </a:rPr>
                        <a:t>Support experiments that will lead to at least 1 publication by the end of the term per each project.  </a:t>
                      </a:r>
                    </a:p>
                  </a:txBody>
                  <a:tcPr marL="6607" marR="6607" marT="6607" marB="0" anchor="b">
                    <a:lnL>
                      <a:noFill/>
                    </a:lnL>
                    <a:lnR>
                      <a:noFill/>
                    </a:lnR>
                    <a:lnT>
                      <a:noFill/>
                    </a:lnT>
                    <a:lnB>
                      <a:noFill/>
                    </a:lnB>
                    <a:noFill/>
                  </a:tcPr>
                </a:tc>
                <a:tc>
                  <a:txBody>
                    <a:bodyPr/>
                    <a:lstStyle/>
                    <a:p>
                      <a:pPr algn="r" fontAlgn="b">
                        <a:buNone/>
                      </a:pPr>
                      <a:r>
                        <a:rPr lang="en-US" sz="1600" b="0" i="0" u="none" strike="noStrike">
                          <a:solidFill>
                            <a:srgbClr val="000000"/>
                          </a:solidFill>
                          <a:effectLst/>
                          <a:latin typeface="Aptos Narrow"/>
                        </a:rPr>
                        <a:t>1</a:t>
                      </a:r>
                    </a:p>
                  </a:txBody>
                  <a:tcPr marL="6607" marR="6607" marT="6607" marB="0" anchor="b">
                    <a:lnL>
                      <a:noFill/>
                    </a:lnL>
                    <a:lnR>
                      <a:noFill/>
                    </a:lnR>
                    <a:lnT>
                      <a:noFill/>
                    </a:lnT>
                    <a:lnB>
                      <a:noFill/>
                    </a:lnB>
                    <a:noFill/>
                  </a:tcPr>
                </a:tc>
                <a:tc>
                  <a:txBody>
                    <a:bodyPr/>
                    <a:lstStyle/>
                    <a:p>
                      <a:pPr lvl="0" algn="ctr">
                        <a:lnSpc>
                          <a:spcPct val="100000"/>
                        </a:lnSpc>
                        <a:spcBef>
                          <a:spcPts val="0"/>
                        </a:spcBef>
                        <a:spcAft>
                          <a:spcPts val="0"/>
                        </a:spcAft>
                        <a:buNone/>
                      </a:pPr>
                      <a:r>
                        <a:rPr lang="en-US" sz="1000" b="0" i="0" u="none" strike="noStrike" noProof="0">
                          <a:solidFill>
                            <a:srgbClr val="000000"/>
                          </a:solidFill>
                          <a:effectLst/>
                          <a:latin typeface="Aptos Narrow"/>
                        </a:rPr>
                        <a:t>FY25 projects are just getting started</a:t>
                      </a:r>
                    </a:p>
                  </a:txBody>
                  <a:tcPr marL="6607" marR="6607" marT="6607" marB="0" anchor="b">
                    <a:lnL>
                      <a:noFill/>
                    </a:lnL>
                    <a:lnR>
                      <a:noFill/>
                    </a:lnR>
                    <a:lnT>
                      <a:noFill/>
                    </a:lnT>
                    <a:lnB>
                      <a:noFill/>
                    </a:lnB>
                    <a:noFill/>
                  </a:tcPr>
                </a:tc>
                <a:extLst>
                  <a:ext uri="{0D108BD9-81ED-4DB2-BD59-A6C34878D82A}">
                    <a16:rowId xmlns:a16="http://schemas.microsoft.com/office/drawing/2014/main" val="4281161106"/>
                  </a:ext>
                </a:extLst>
              </a:tr>
              <a:tr h="700905">
                <a:tc>
                  <a:txBody>
                    <a:bodyPr/>
                    <a:lstStyle/>
                    <a:p>
                      <a:pPr algn="ctr" fontAlgn="b">
                        <a:buNone/>
                      </a:pPr>
                      <a:r>
                        <a:rPr lang="en-US" sz="1000" b="1" i="0" u="none" strike="noStrike">
                          <a:solidFill>
                            <a:srgbClr val="000000"/>
                          </a:solidFill>
                          <a:effectLst/>
                          <a:latin typeface="Aptos Narrow"/>
                        </a:rPr>
                        <a:t>2</a:t>
                      </a:r>
                    </a:p>
                  </a:txBody>
                  <a:tcPr marL="6607" marR="6607" marT="6607" marB="0" anchor="b">
                    <a:lnL>
                      <a:noFill/>
                    </a:lnL>
                    <a:lnR>
                      <a:noFill/>
                    </a:lnR>
                    <a:lnT>
                      <a:noFill/>
                    </a:lnT>
                    <a:lnB>
                      <a:noFill/>
                    </a:lnB>
                    <a:solidFill>
                      <a:srgbClr val="F2F2F2"/>
                    </a:solidFill>
                  </a:tcPr>
                </a:tc>
                <a:tc>
                  <a:txBody>
                    <a:bodyPr/>
                    <a:lstStyle/>
                    <a:p>
                      <a:pPr algn="l" fontAlgn="b">
                        <a:buNone/>
                      </a:pPr>
                      <a:r>
                        <a:rPr lang="en-US" sz="1600" b="0" i="0" u="none" strike="noStrike">
                          <a:solidFill>
                            <a:srgbClr val="000000"/>
                          </a:solidFill>
                          <a:effectLst/>
                          <a:latin typeface="Aptos Narrow"/>
                        </a:rPr>
                        <a:t>Support projects that will lead to follow-on funding to the institutions</a:t>
                      </a:r>
                    </a:p>
                  </a:txBody>
                  <a:tcPr marL="6607" marR="6607" marT="6607" marB="0" anchor="b">
                    <a:lnL>
                      <a:noFill/>
                    </a:lnL>
                    <a:lnR>
                      <a:noFill/>
                    </a:lnR>
                    <a:lnT>
                      <a:noFill/>
                    </a:lnT>
                    <a:lnB>
                      <a:noFill/>
                    </a:lnB>
                    <a:solidFill>
                      <a:srgbClr val="F2F2F2"/>
                    </a:solidFill>
                  </a:tcPr>
                </a:tc>
                <a:tc>
                  <a:txBody>
                    <a:bodyPr/>
                    <a:lstStyle/>
                    <a:p>
                      <a:pPr algn="l" fontAlgn="b">
                        <a:buNone/>
                      </a:pPr>
                      <a:r>
                        <a:rPr lang="en-US" sz="1600" b="0" i="0" u="none" strike="noStrike">
                          <a:solidFill>
                            <a:srgbClr val="000000"/>
                          </a:solidFill>
                          <a:effectLst/>
                          <a:latin typeface="Aptos Narrow"/>
                        </a:rPr>
                        <a:t>Support experiments that will lead to at least $500K follow-on funding by the end of the term per each project.  </a:t>
                      </a:r>
                    </a:p>
                  </a:txBody>
                  <a:tcPr marL="6607" marR="6607" marT="6607" marB="0" anchor="b">
                    <a:lnL>
                      <a:noFill/>
                    </a:lnL>
                    <a:lnR>
                      <a:noFill/>
                    </a:lnR>
                    <a:lnT>
                      <a:noFill/>
                    </a:lnT>
                    <a:lnB>
                      <a:noFill/>
                    </a:lnB>
                    <a:solidFill>
                      <a:srgbClr val="F2F2F2"/>
                    </a:solidFill>
                  </a:tcPr>
                </a:tc>
                <a:tc>
                  <a:txBody>
                    <a:bodyPr/>
                    <a:lstStyle/>
                    <a:p>
                      <a:pPr algn="r" fontAlgn="b">
                        <a:buNone/>
                      </a:pPr>
                      <a:r>
                        <a:rPr lang="en-US" sz="1600" b="0" i="0" u="none" strike="noStrike">
                          <a:solidFill>
                            <a:srgbClr val="000000"/>
                          </a:solidFill>
                          <a:effectLst/>
                          <a:latin typeface="Aptos Narrow"/>
                        </a:rPr>
                        <a:t>             500,000 </a:t>
                      </a:r>
                    </a:p>
                  </a:txBody>
                  <a:tcPr marL="6607" marR="6607" marT="6607" marB="0" anchor="b">
                    <a:lnL>
                      <a:noFill/>
                    </a:lnL>
                    <a:lnR>
                      <a:noFill/>
                    </a:lnR>
                    <a:lnT>
                      <a:noFill/>
                    </a:lnT>
                    <a:lnB>
                      <a:noFill/>
                    </a:lnB>
                    <a:solidFill>
                      <a:srgbClr val="F2F2F2"/>
                    </a:solidFill>
                  </a:tcPr>
                </a:tc>
                <a:tc>
                  <a:txBody>
                    <a:bodyPr/>
                    <a:lstStyle/>
                    <a:p>
                      <a:pPr lvl="0" algn="ctr">
                        <a:lnSpc>
                          <a:spcPct val="100000"/>
                        </a:lnSpc>
                        <a:spcBef>
                          <a:spcPts val="0"/>
                        </a:spcBef>
                        <a:spcAft>
                          <a:spcPts val="0"/>
                        </a:spcAft>
                        <a:buNone/>
                      </a:pPr>
                      <a:r>
                        <a:rPr lang="en-US" sz="1000" b="0" i="0" u="none" strike="noStrike" noProof="0">
                          <a:solidFill>
                            <a:srgbClr val="000000"/>
                          </a:solidFill>
                          <a:effectLst/>
                          <a:latin typeface="Aptos Narrow"/>
                        </a:rPr>
                        <a:t>FY25 projects are just getting started</a:t>
                      </a:r>
                    </a:p>
                  </a:txBody>
                  <a:tcPr marL="6607" marR="6607" marT="6607" marB="0" anchor="b">
                    <a:lnL>
                      <a:noFill/>
                    </a:lnL>
                    <a:lnR>
                      <a:noFill/>
                    </a:lnR>
                    <a:lnT>
                      <a:noFill/>
                    </a:lnT>
                    <a:lnB>
                      <a:noFill/>
                    </a:lnB>
                    <a:solidFill>
                      <a:srgbClr val="F2F2F2"/>
                    </a:solidFill>
                  </a:tcPr>
                </a:tc>
                <a:extLst>
                  <a:ext uri="{0D108BD9-81ED-4DB2-BD59-A6C34878D82A}">
                    <a16:rowId xmlns:a16="http://schemas.microsoft.com/office/drawing/2014/main" val="3779150780"/>
                  </a:ext>
                </a:extLst>
              </a:tr>
            </a:tbl>
          </a:graphicData>
        </a:graphic>
      </p:graphicFrame>
    </p:spTree>
    <p:extLst>
      <p:ext uri="{BB962C8B-B14F-4D97-AF65-F5344CB8AC3E}">
        <p14:creationId xmlns:p14="http://schemas.microsoft.com/office/powerpoint/2010/main" val="2576412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D2B28-D38B-DB7D-4660-8CBB41D70F03}"/>
              </a:ext>
            </a:extLst>
          </p:cNvPr>
          <p:cNvSpPr>
            <a:spLocks noGrp="1"/>
          </p:cNvSpPr>
          <p:nvPr>
            <p:ph type="title"/>
          </p:nvPr>
        </p:nvSpPr>
        <p:spPr/>
        <p:txBody>
          <a:bodyPr/>
          <a:lstStyle/>
          <a:p>
            <a:r>
              <a:rPr lang="en-US">
                <a:solidFill>
                  <a:schemeClr val="accent5">
                    <a:lumMod val="50000"/>
                  </a:schemeClr>
                </a:solidFill>
              </a:rPr>
              <a:t>First Look Awards Program </a:t>
            </a:r>
            <a:endParaRPr lang="en-US">
              <a:solidFill>
                <a:srgbClr val="FF0000"/>
              </a:solidFill>
            </a:endParaRPr>
          </a:p>
        </p:txBody>
      </p:sp>
      <p:sp>
        <p:nvSpPr>
          <p:cNvPr id="4" name="Content Placeholder 2">
            <a:extLst>
              <a:ext uri="{FF2B5EF4-FFF2-40B4-BE49-F238E27FC236}">
                <a16:creationId xmlns:a16="http://schemas.microsoft.com/office/drawing/2014/main" id="{572B97BF-51AB-DB67-4965-5B1454E7FA78}"/>
              </a:ext>
            </a:extLst>
          </p:cNvPr>
          <p:cNvSpPr>
            <a:spLocks noGrp="1"/>
          </p:cNvSpPr>
          <p:nvPr>
            <p:ph sz="quarter" idx="13"/>
          </p:nvPr>
        </p:nvSpPr>
        <p:spPr>
          <a:xfrm>
            <a:off x="462685" y="1328243"/>
            <a:ext cx="11051291" cy="5125577"/>
          </a:xfrm>
        </p:spPr>
        <p:txBody>
          <a:bodyPr vert="horz" lIns="0" tIns="0" rIns="0" bIns="0" rtlCol="0" anchor="t">
            <a:noAutofit/>
          </a:bodyPr>
          <a:lstStyle/>
          <a:p>
            <a:pPr marL="0" indent="0" algn="just">
              <a:spcBef>
                <a:spcPts val="600"/>
              </a:spcBef>
              <a:buNone/>
            </a:pPr>
            <a:r>
              <a:rPr lang="en-US" sz="1400" b="1" dirty="0">
                <a:ea typeface="+mn-lt"/>
                <a:cs typeface="+mn-lt"/>
              </a:rPr>
              <a:t>Program Description: </a:t>
            </a:r>
            <a:r>
              <a:rPr lang="en-US" sz="1400" b="0" dirty="0"/>
              <a:t>The First Look Awards is a partnership between the MLSC and the Connors Center for Women’s Health at Brigham and Women’s Hospital. The program will provide five Massachusetts researchers with a $50,000 </a:t>
            </a:r>
            <a:r>
              <a:rPr lang="en-US" sz="1400" dirty="0"/>
              <a:t>grant for one year </a:t>
            </a:r>
            <a:r>
              <a:rPr lang="en-US" sz="1400" b="0" dirty="0"/>
              <a:t>that allows them to complete pivotal experiments to further develop the translational opportunity and get closer to further funding. </a:t>
            </a:r>
            <a:endParaRPr lang="en-US" sz="1400" dirty="0"/>
          </a:p>
          <a:p>
            <a:pPr marL="0" indent="0">
              <a:buNone/>
            </a:pPr>
            <a:r>
              <a:rPr lang="en-US" sz="1400" b="1" dirty="0">
                <a:ea typeface="+mn-lt"/>
                <a:cs typeface="+mn-lt"/>
              </a:rPr>
              <a:t>Anticipated Program Budget: </a:t>
            </a:r>
            <a:r>
              <a:rPr lang="en-US" sz="1400" dirty="0">
                <a:ea typeface="+mn-lt"/>
                <a:cs typeface="+mn-lt"/>
              </a:rPr>
              <a:t>$250,000</a:t>
            </a:r>
          </a:p>
          <a:p>
            <a:pPr marL="0" indent="0">
              <a:buNone/>
            </a:pPr>
            <a:endParaRPr lang="en-US" sz="1400" b="1">
              <a:ea typeface="+mn-lt"/>
              <a:cs typeface="+mn-lt"/>
            </a:endParaRPr>
          </a:p>
          <a:p>
            <a:pPr marL="0" indent="0" algn="just">
              <a:spcBef>
                <a:spcPts val="600"/>
              </a:spcBef>
              <a:buNone/>
            </a:pPr>
            <a:r>
              <a:rPr lang="en-US" sz="1400" b="1" dirty="0">
                <a:ea typeface="+mn-lt"/>
                <a:cs typeface="+mn-lt"/>
              </a:rPr>
              <a:t>Fiscal Year Goal 1: </a:t>
            </a:r>
            <a:r>
              <a:rPr lang="en-US" sz="1400" b="0" dirty="0"/>
              <a:t>Support early-stage exploratory translational research in women’s health to encourage academic researchers to consider commercial opportunities. </a:t>
            </a:r>
            <a:endParaRPr lang="en-US" sz="1400" dirty="0">
              <a:ea typeface="Calibri"/>
              <a:cs typeface="Calibri"/>
            </a:endParaRPr>
          </a:p>
          <a:p>
            <a:pPr marL="0" indent="0" algn="just">
              <a:spcBef>
                <a:spcPts val="600"/>
              </a:spcBef>
              <a:buNone/>
            </a:pPr>
            <a:endParaRPr lang="en-US" sz="1400" b="0"/>
          </a:p>
          <a:p>
            <a:pPr marL="0" indent="0" algn="just">
              <a:spcBef>
                <a:spcPts val="600"/>
              </a:spcBef>
              <a:buNone/>
            </a:pPr>
            <a:r>
              <a:rPr lang="en-US" sz="1400" b="1" dirty="0">
                <a:ea typeface="+mn-lt"/>
                <a:cs typeface="+mn-lt"/>
              </a:rPr>
              <a:t>Fiscal Year Target 1:</a:t>
            </a:r>
            <a:r>
              <a:rPr lang="en-US" sz="1400" dirty="0">
                <a:ea typeface="+mn-lt"/>
                <a:cs typeface="+mn-lt"/>
              </a:rPr>
              <a:t> </a:t>
            </a:r>
            <a:r>
              <a:rPr lang="en-US" sz="1400" b="0" dirty="0"/>
              <a:t>Facilitate at least one “work in progress” meeting with experts identified by the Connors Center per project. Support experiments that will lead to at least 2 publications in aggregate by </a:t>
            </a:r>
            <a:r>
              <a:rPr lang="en-US" sz="1400" dirty="0"/>
              <a:t>FY28</a:t>
            </a:r>
            <a:r>
              <a:rPr lang="en-US" sz="1400" b="0" dirty="0"/>
              <a:t>. </a:t>
            </a:r>
            <a:endParaRPr lang="en-US" sz="1400" dirty="0">
              <a:ea typeface="Calibri"/>
              <a:cs typeface="Calibri"/>
            </a:endParaRPr>
          </a:p>
          <a:p>
            <a:pPr marL="0" indent="0">
              <a:buNone/>
            </a:pPr>
            <a:r>
              <a:rPr lang="en-US" sz="1400" b="1" dirty="0">
                <a:ea typeface="+mn-lt"/>
                <a:cs typeface="+mn-lt"/>
              </a:rPr>
              <a:t>Results: </a:t>
            </a:r>
            <a:r>
              <a:rPr lang="en-US" sz="1400" dirty="0">
                <a:ea typeface="+mn-lt"/>
                <a:cs typeface="+mn-lt"/>
              </a:rPr>
              <a:t>The  MLSC awarded five projects in FY25, which are currently executing their grant agreements and working with the Connors Center to identify the date of their work in progress meeting. During FY25,  all of the FY24 awardees had their "work in progress" meetings with experts identified by the Connors Center.</a:t>
            </a:r>
          </a:p>
          <a:p>
            <a:pPr marL="0" indent="0">
              <a:buNone/>
            </a:pPr>
            <a:endParaRPr lang="en-US" sz="1400" b="1">
              <a:ea typeface="+mn-lt"/>
              <a:cs typeface="+mn-lt"/>
            </a:endParaRPr>
          </a:p>
          <a:p>
            <a:pPr marL="0" indent="0" algn="just">
              <a:spcBef>
                <a:spcPts val="600"/>
              </a:spcBef>
              <a:buNone/>
            </a:pPr>
            <a:r>
              <a:rPr lang="en-US" sz="1400" b="1" dirty="0">
                <a:ea typeface="+mn-lt"/>
                <a:cs typeface="+mn-lt"/>
              </a:rPr>
              <a:t>Fiscal Year Goal 2: </a:t>
            </a:r>
            <a:r>
              <a:rPr lang="en-US" sz="1400" dirty="0"/>
              <a:t>Help researchers develop necessary pilot data to pursue further grant funding.</a:t>
            </a:r>
            <a:endParaRPr lang="en-US" sz="1400" dirty="0">
              <a:ea typeface="Calibri"/>
              <a:cs typeface="Calibri"/>
            </a:endParaRPr>
          </a:p>
          <a:p>
            <a:pPr marL="0" indent="0" algn="just">
              <a:spcBef>
                <a:spcPts val="600"/>
              </a:spcBef>
              <a:buNone/>
            </a:pPr>
            <a:endParaRPr lang="en-US" sz="1400"/>
          </a:p>
          <a:p>
            <a:pPr marL="0" indent="0" algn="just">
              <a:spcBef>
                <a:spcPts val="600"/>
              </a:spcBef>
              <a:buNone/>
            </a:pPr>
            <a:r>
              <a:rPr lang="en-US" sz="1400" b="1" dirty="0">
                <a:ea typeface="+mn-lt"/>
                <a:cs typeface="+mn-lt"/>
              </a:rPr>
              <a:t>Fiscal Year Target 2: </a:t>
            </a:r>
            <a:r>
              <a:rPr lang="en-US" sz="1400" dirty="0">
                <a:ea typeface="+mn-lt"/>
                <a:cs typeface="+mn-lt"/>
              </a:rPr>
              <a:t>Projects from completed program rounds will use data generated under this award to attract follow on funding to advance viable ideas. External follow-on funding will average to $100k per program round within the first two years following project completion.</a:t>
            </a:r>
            <a:endParaRPr lang="en-US" sz="1400" dirty="0"/>
          </a:p>
          <a:p>
            <a:pPr marL="0" indent="0">
              <a:buNone/>
            </a:pPr>
            <a:r>
              <a:rPr lang="en-US" sz="1400" b="1" dirty="0">
                <a:ea typeface="+mn-lt"/>
                <a:cs typeface="+mn-lt"/>
              </a:rPr>
              <a:t>Results: </a:t>
            </a:r>
            <a:r>
              <a:rPr lang="en-US" sz="1400" dirty="0">
                <a:ea typeface="+mn-lt"/>
                <a:cs typeface="+mn-lt"/>
              </a:rPr>
              <a:t>The five projects are at the front end of their lifecycle (grant agreements to be executed in FY26). Over $7.4M in follow-on funding have been reported by First Look Awards Program projects awarded in previous years. </a:t>
            </a:r>
          </a:p>
        </p:txBody>
      </p:sp>
    </p:spTree>
    <p:extLst>
      <p:ext uri="{BB962C8B-B14F-4D97-AF65-F5344CB8AC3E}">
        <p14:creationId xmlns:p14="http://schemas.microsoft.com/office/powerpoint/2010/main" val="126581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D2B28-D38B-DB7D-4660-8CBB41D70F03}"/>
              </a:ext>
            </a:extLst>
          </p:cNvPr>
          <p:cNvSpPr>
            <a:spLocks noGrp="1"/>
          </p:cNvSpPr>
          <p:nvPr>
            <p:ph type="title"/>
          </p:nvPr>
        </p:nvSpPr>
        <p:spPr/>
        <p:txBody>
          <a:bodyPr/>
          <a:lstStyle/>
          <a:p>
            <a:r>
              <a:rPr lang="en-US">
                <a:solidFill>
                  <a:schemeClr val="accent5">
                    <a:lumMod val="50000"/>
                  </a:schemeClr>
                </a:solidFill>
              </a:rPr>
              <a:t>Agency Goals</a:t>
            </a:r>
          </a:p>
        </p:txBody>
      </p:sp>
      <p:sp>
        <p:nvSpPr>
          <p:cNvPr id="4" name="Content Placeholder 2">
            <a:extLst>
              <a:ext uri="{FF2B5EF4-FFF2-40B4-BE49-F238E27FC236}">
                <a16:creationId xmlns:a16="http://schemas.microsoft.com/office/drawing/2014/main" id="{F004C2BE-4329-2BFA-9F93-800F5B117F4D}"/>
              </a:ext>
            </a:extLst>
          </p:cNvPr>
          <p:cNvSpPr>
            <a:spLocks noGrp="1"/>
          </p:cNvSpPr>
          <p:nvPr>
            <p:ph sz="quarter" idx="13"/>
          </p:nvPr>
        </p:nvSpPr>
        <p:spPr>
          <a:xfrm>
            <a:off x="462686" y="1176902"/>
            <a:ext cx="11079282" cy="5125577"/>
          </a:xfrm>
        </p:spPr>
        <p:txBody>
          <a:bodyPr vert="horz" lIns="0" tIns="0" rIns="0" bIns="0" rtlCol="0" anchor="t">
            <a:noAutofit/>
          </a:bodyPr>
          <a:lstStyle/>
          <a:p>
            <a:pPr marL="0" indent="0">
              <a:buNone/>
            </a:pPr>
            <a:r>
              <a:rPr lang="en-US" sz="1400" b="1" dirty="0">
                <a:ea typeface="+mn-lt"/>
                <a:cs typeface="+mn-lt"/>
              </a:rPr>
              <a:t>Agency Goal 3: </a:t>
            </a:r>
            <a:r>
              <a:rPr lang="en-US" sz="1400" dirty="0"/>
              <a:t>Accelerate native business growth and development of life science companies, and expand the pipeline of out-of-state relocation prospects. </a:t>
            </a:r>
            <a:endParaRPr lang="en-US" sz="1400" b="1" dirty="0">
              <a:ea typeface="+mn-lt"/>
              <a:cs typeface="+mn-lt"/>
            </a:endParaRPr>
          </a:p>
          <a:p>
            <a:pPr marL="0" indent="0">
              <a:buNone/>
            </a:pPr>
            <a:r>
              <a:rPr lang="en-US" sz="1400" b="1" dirty="0">
                <a:ea typeface="+mn-lt"/>
                <a:cs typeface="+mn-lt"/>
              </a:rPr>
              <a:t>Agency Target 3: </a:t>
            </a:r>
            <a:r>
              <a:rPr lang="en-US" sz="1400" dirty="0"/>
              <a:t>With outreach to at least 100 businesses looking to grow and expand their presence in Massachusetts, at least 5 companies will grow their presence by a total of 800 employees (measured in full-time employees) in the Commonwealth.  </a:t>
            </a:r>
            <a:endParaRPr lang="en-US" sz="1400" b="1" dirty="0">
              <a:ea typeface="+mn-lt"/>
              <a:cs typeface="+mn-lt"/>
            </a:endParaRPr>
          </a:p>
          <a:p>
            <a:pPr marL="0" indent="0">
              <a:buNone/>
            </a:pPr>
            <a:r>
              <a:rPr lang="en-US" sz="1400" b="1" dirty="0">
                <a:ea typeface="+mn-lt"/>
                <a:cs typeface="+mn-lt"/>
              </a:rPr>
              <a:t>Results: </a:t>
            </a:r>
            <a:r>
              <a:rPr lang="en-US" sz="1400" dirty="0">
                <a:ea typeface="+mn-lt"/>
                <a:cs typeface="+mn-lt"/>
              </a:rPr>
              <a:t>As a proactive result of following national and international news coverage, conference engagements, and Pitchbook research on companies likely to expand or relocate, the MLSC conducted outreach to 159 out-of-state relocation prospects, in addition to the hundreds of MA-based company engagements over the last year. Based on data from the tax incentive program, at least 33 companies added at least 1,519 new full-time jobs.</a:t>
            </a:r>
            <a:endParaRPr lang="en-US" sz="1400" dirty="0">
              <a:ea typeface="Calibri"/>
              <a:cs typeface="Calibri"/>
            </a:endParaRPr>
          </a:p>
          <a:p>
            <a:pPr marL="0" indent="0">
              <a:buNone/>
            </a:pPr>
            <a:endParaRPr lang="en-US" sz="1400" b="1">
              <a:ea typeface="Calibri"/>
              <a:cs typeface="Calibri"/>
            </a:endParaRPr>
          </a:p>
          <a:p>
            <a:pPr marL="0" indent="0">
              <a:buNone/>
            </a:pPr>
            <a:r>
              <a:rPr lang="en-US" sz="1400" b="1" dirty="0">
                <a:cs typeface="Calibri"/>
              </a:rPr>
              <a:t>Agency Goal 4: </a:t>
            </a:r>
            <a:r>
              <a:rPr lang="en-US" sz="1400" dirty="0"/>
              <a:t>Facilitate closing the gap between supply and demand for life sciences employees in Massachusetts by continuing the </a:t>
            </a:r>
            <a:r>
              <a:rPr lang="en-US" sz="1400" dirty="0" err="1"/>
              <a:t>Pathmaker</a:t>
            </a:r>
            <a:r>
              <a:rPr lang="en-US" sz="1400" dirty="0"/>
              <a:t> pilot program in FY25 to train qualified employees to fill specific open entry-level roles. </a:t>
            </a:r>
            <a:endParaRPr lang="en-US" sz="1400" dirty="0">
              <a:ea typeface="Calibri"/>
              <a:cs typeface="Calibri"/>
            </a:endParaRPr>
          </a:p>
          <a:p>
            <a:pPr marL="0" indent="0">
              <a:buNone/>
            </a:pPr>
            <a:r>
              <a:rPr lang="en-US" sz="1400" b="1" dirty="0">
                <a:cs typeface="Calibri"/>
              </a:rPr>
              <a:t>Agency Target 4:</a:t>
            </a:r>
            <a:r>
              <a:rPr lang="en-US" sz="1400" dirty="0">
                <a:cs typeface="Calibri"/>
              </a:rPr>
              <a:t>  </a:t>
            </a:r>
            <a:r>
              <a:rPr lang="en-US" sz="1400" dirty="0"/>
              <a:t>Train at least 150 individuals as part of the pilot program and have at least 50% of them hired by life science companies within 3 months of pilot program graduation.</a:t>
            </a:r>
            <a:endParaRPr lang="en-US" sz="1400" dirty="0">
              <a:ea typeface="Calibri"/>
              <a:cs typeface="Calibri"/>
            </a:endParaRPr>
          </a:p>
          <a:p>
            <a:pPr marL="0" indent="0">
              <a:buNone/>
            </a:pPr>
            <a:r>
              <a:rPr lang="en-US" sz="1400" b="1" dirty="0">
                <a:ea typeface="+mn-lt"/>
                <a:cs typeface="+mn-lt"/>
              </a:rPr>
              <a:t>Results: </a:t>
            </a:r>
            <a:r>
              <a:rPr lang="en-US" sz="1400" kern="1200" dirty="0">
                <a:effectLst/>
                <a:ea typeface="Calibri"/>
                <a:cs typeface="Calibri"/>
              </a:rPr>
              <a:t>At the end of June </a:t>
            </a:r>
            <a:r>
              <a:rPr lang="en-US" sz="1400" dirty="0">
                <a:ea typeface="Calibri"/>
                <a:cs typeface="Calibri"/>
              </a:rPr>
              <a:t>2025</a:t>
            </a:r>
            <a:r>
              <a:rPr lang="en-US" sz="1400" kern="1200" dirty="0">
                <a:effectLst/>
                <a:ea typeface="Calibri"/>
                <a:cs typeface="Calibri"/>
              </a:rPr>
              <a:t>, </a:t>
            </a:r>
            <a:r>
              <a:rPr lang="en-US" sz="1400" dirty="0">
                <a:ea typeface="Calibri"/>
                <a:cs typeface="Calibri"/>
              </a:rPr>
              <a:t>a total of 860 </a:t>
            </a:r>
            <a:r>
              <a:rPr lang="en-US" sz="1400" dirty="0" err="1">
                <a:ea typeface="Calibri"/>
                <a:cs typeface="Calibri"/>
              </a:rPr>
              <a:t>Pathmaker</a:t>
            </a:r>
            <a:r>
              <a:rPr lang="en-US" sz="1400" dirty="0">
                <a:ea typeface="Calibri"/>
                <a:cs typeface="Calibri"/>
              </a:rPr>
              <a:t> trainees had graduated or were actively engaged in training.</a:t>
            </a:r>
            <a:r>
              <a:rPr lang="en-US" sz="1400" kern="1200" dirty="0">
                <a:effectLst/>
                <a:ea typeface="Calibri"/>
                <a:cs typeface="Calibri"/>
              </a:rPr>
              <a:t> </a:t>
            </a:r>
            <a:r>
              <a:rPr lang="en-US" sz="1400" dirty="0">
                <a:ea typeface="Calibri"/>
                <a:cs typeface="Calibri"/>
              </a:rPr>
              <a:t>61% are currently employed at life science companies or continuing their education/training in the life sciences. 102 different companies have hired Pathmaker grads in MA. The 13 different </a:t>
            </a:r>
            <a:r>
              <a:rPr lang="en-US" sz="1400" dirty="0" err="1">
                <a:ea typeface="Calibri"/>
                <a:cs typeface="Calibri"/>
              </a:rPr>
              <a:t>Pathmaker</a:t>
            </a:r>
            <a:r>
              <a:rPr lang="en-US" sz="1400" dirty="0">
                <a:ea typeface="Calibri"/>
                <a:cs typeface="Calibri"/>
              </a:rPr>
              <a:t> programs are now all oversubscribed, due to increased outreach and recruitment efforts targeting unemployed and underemployed Massachusetts residents, as well as an expanded partnership with EOLWD's MassTalent initiative and the </a:t>
            </a:r>
            <a:r>
              <a:rPr lang="en-US" sz="1400" dirty="0" err="1">
                <a:ea typeface="Calibri"/>
                <a:cs typeface="Calibri"/>
              </a:rPr>
              <a:t>MassHire</a:t>
            </a:r>
            <a:r>
              <a:rPr lang="en-US" sz="1400" dirty="0">
                <a:ea typeface="Calibri"/>
                <a:cs typeface="Calibri"/>
              </a:rPr>
              <a:t> system.</a:t>
            </a:r>
          </a:p>
          <a:p>
            <a:pPr marL="0" indent="0">
              <a:buNone/>
            </a:pPr>
            <a:endParaRPr lang="en-US" sz="1400" b="1">
              <a:solidFill>
                <a:srgbClr val="FF0000"/>
              </a:solidFill>
              <a:latin typeface="+mn-lt"/>
              <a:ea typeface="Calibri"/>
              <a:cs typeface="Calibri"/>
            </a:endParaRPr>
          </a:p>
          <a:p>
            <a:pPr marL="283845" lvl="1" indent="-172720"/>
            <a:endParaRPr lang="en-US">
              <a:solidFill>
                <a:srgbClr val="FF0000"/>
              </a:solidFill>
              <a:latin typeface="+mn-lt"/>
              <a:ea typeface="Calibri"/>
            </a:endParaRPr>
          </a:p>
        </p:txBody>
      </p:sp>
    </p:spTree>
    <p:extLst>
      <p:ext uri="{BB962C8B-B14F-4D97-AF65-F5344CB8AC3E}">
        <p14:creationId xmlns:p14="http://schemas.microsoft.com/office/powerpoint/2010/main" val="4053143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D2B28-D38B-DB7D-4660-8CBB41D70F03}"/>
              </a:ext>
            </a:extLst>
          </p:cNvPr>
          <p:cNvSpPr>
            <a:spLocks noGrp="1"/>
          </p:cNvSpPr>
          <p:nvPr>
            <p:ph type="title"/>
          </p:nvPr>
        </p:nvSpPr>
        <p:spPr/>
        <p:txBody>
          <a:bodyPr/>
          <a:lstStyle/>
          <a:p>
            <a:r>
              <a:rPr lang="en-US" dirty="0">
                <a:solidFill>
                  <a:schemeClr val="accent5">
                    <a:lumMod val="50000"/>
                  </a:schemeClr>
                </a:solidFill>
              </a:rPr>
              <a:t>Agency Goals</a:t>
            </a:r>
            <a:endParaRPr lang="en-US" dirty="0">
              <a:solidFill>
                <a:schemeClr val="accent5">
                  <a:lumMod val="50000"/>
                </a:schemeClr>
              </a:solidFill>
              <a:ea typeface="Calibri Light"/>
              <a:cs typeface="Calibri Light"/>
            </a:endParaRPr>
          </a:p>
        </p:txBody>
      </p:sp>
      <p:sp>
        <p:nvSpPr>
          <p:cNvPr id="4" name="Content Placeholder 2">
            <a:extLst>
              <a:ext uri="{FF2B5EF4-FFF2-40B4-BE49-F238E27FC236}">
                <a16:creationId xmlns:a16="http://schemas.microsoft.com/office/drawing/2014/main" id="{F004C2BE-4329-2BFA-9F93-800F5B117F4D}"/>
              </a:ext>
            </a:extLst>
          </p:cNvPr>
          <p:cNvSpPr>
            <a:spLocks noGrp="1"/>
          </p:cNvSpPr>
          <p:nvPr>
            <p:ph sz="quarter" idx="13"/>
          </p:nvPr>
        </p:nvSpPr>
        <p:spPr>
          <a:xfrm>
            <a:off x="462685" y="1245732"/>
            <a:ext cx="11079282" cy="5125577"/>
          </a:xfrm>
        </p:spPr>
        <p:txBody>
          <a:bodyPr vert="horz" lIns="0" tIns="0" rIns="0" bIns="0" rtlCol="0" anchor="t">
            <a:noAutofit/>
          </a:bodyPr>
          <a:lstStyle/>
          <a:p>
            <a:pPr marL="0" indent="0">
              <a:buNone/>
            </a:pPr>
            <a:r>
              <a:rPr lang="en-US" sz="1400" b="1" dirty="0">
                <a:solidFill>
                  <a:schemeClr val="tx1">
                    <a:lumMod val="85000"/>
                    <a:lumOff val="15000"/>
                  </a:schemeClr>
                </a:solidFill>
                <a:ea typeface="+mn-lt"/>
                <a:cs typeface="+mn-lt"/>
              </a:rPr>
              <a:t>Agency Goal 5: </a:t>
            </a:r>
            <a:r>
              <a:rPr lang="en-US" sz="1400" dirty="0">
                <a:solidFill>
                  <a:schemeClr val="tx1">
                    <a:lumMod val="85000"/>
                    <a:lumOff val="15000"/>
                  </a:schemeClr>
                </a:solidFill>
              </a:rPr>
              <a:t>Spur regionalization by incentivizing commercial investment in areas of high growth potential; Stimulate placemaking by identifying and promoting the strengths of regional assets.  </a:t>
            </a:r>
            <a:endParaRPr lang="en-US" sz="1400" dirty="0">
              <a:solidFill>
                <a:schemeClr val="tx1">
                  <a:lumMod val="85000"/>
                  <a:lumOff val="15000"/>
                </a:schemeClr>
              </a:solidFill>
              <a:ea typeface="Calibri"/>
              <a:cs typeface="Calibri"/>
            </a:endParaRPr>
          </a:p>
          <a:p>
            <a:pPr marL="0" indent="0">
              <a:buNone/>
            </a:pPr>
            <a:r>
              <a:rPr lang="en-US" sz="1400" b="1" dirty="0">
                <a:solidFill>
                  <a:schemeClr val="tx1">
                    <a:lumMod val="85000"/>
                    <a:lumOff val="15000"/>
                  </a:schemeClr>
                </a:solidFill>
                <a:ea typeface="+mn-lt"/>
                <a:cs typeface="+mn-lt"/>
              </a:rPr>
              <a:t>Agency Target 5: </a:t>
            </a:r>
            <a:r>
              <a:rPr lang="en-US" sz="1400" dirty="0">
                <a:solidFill>
                  <a:schemeClr val="tx1">
                    <a:lumMod val="85000"/>
                    <a:lumOff val="15000"/>
                  </a:schemeClr>
                </a:solidFill>
              </a:rPr>
              <a:t>Deploy MLSC programs to incentivize business expansion in the Commonwealth, supporting (via grants, tax incentives, or internships) at least 25 businesses outside of Greater Boston. </a:t>
            </a:r>
            <a:endParaRPr lang="en-US" sz="1400" dirty="0">
              <a:solidFill>
                <a:schemeClr val="tx1">
                  <a:lumMod val="85000"/>
                  <a:lumOff val="15000"/>
                </a:schemeClr>
              </a:solidFill>
              <a:ea typeface="Calibri"/>
              <a:cs typeface="Calibri"/>
            </a:endParaRPr>
          </a:p>
          <a:p>
            <a:pPr marL="0" indent="0">
              <a:buNone/>
            </a:pPr>
            <a:r>
              <a:rPr lang="en-US" sz="1400" b="1" dirty="0">
                <a:solidFill>
                  <a:schemeClr val="tx1">
                    <a:lumMod val="85000"/>
                    <a:lumOff val="15000"/>
                  </a:schemeClr>
                </a:solidFill>
                <a:ea typeface="+mn-lt"/>
                <a:cs typeface="+mn-lt"/>
              </a:rPr>
              <a:t>Results: </a:t>
            </a:r>
            <a:r>
              <a:rPr lang="en-US" sz="1400" dirty="0">
                <a:ea typeface="+mn-lt"/>
                <a:cs typeface="+mn-lt"/>
              </a:rPr>
              <a:t>Many MLSC programs prioritize regionally diverse investment, and FY24 saw specific direct investments in at least 173 businesses outside Greater Boston (12 tax incentive recipients, 155 internship employers, 6 innovation capital grants). An additional 20+ businesses positively impacted by investments in incubators or other shared resources in their region, or </a:t>
            </a:r>
            <a:r>
              <a:rPr lang="en-US" sz="1400" err="1">
                <a:ea typeface="+mn-lt"/>
                <a:cs typeface="+mn-lt"/>
              </a:rPr>
              <a:t>Pathmaker</a:t>
            </a:r>
            <a:r>
              <a:rPr lang="en-US" sz="1400" dirty="0">
                <a:ea typeface="+mn-lt"/>
                <a:cs typeface="+mn-lt"/>
              </a:rPr>
              <a:t> investments in workforce training organizations partnered with 8 companies outside Greater Boston.</a:t>
            </a:r>
          </a:p>
          <a:p>
            <a:pPr marL="0" indent="0">
              <a:buNone/>
            </a:pPr>
            <a:r>
              <a:rPr lang="en-US" sz="1400" b="1" dirty="0">
                <a:solidFill>
                  <a:schemeClr val="tx1">
                    <a:lumMod val="85000"/>
                    <a:lumOff val="15000"/>
                  </a:schemeClr>
                </a:solidFill>
                <a:latin typeface="+mn-lt"/>
                <a:cs typeface="Calibri"/>
              </a:rPr>
              <a:t>Agency Goal 6: </a:t>
            </a:r>
            <a:r>
              <a:rPr lang="en-US" sz="1400" dirty="0">
                <a:solidFill>
                  <a:schemeClr val="tx1">
                    <a:lumMod val="85000"/>
                    <a:lumOff val="15000"/>
                  </a:schemeClr>
                </a:solidFill>
                <a:latin typeface="+mn-lt"/>
                <a:cs typeface="Calibri"/>
              </a:rPr>
              <a:t>Invest in initiatives and policies that accelerate equity and promote diversity and inclusion.</a:t>
            </a:r>
            <a:endParaRPr lang="en-US" sz="1400" dirty="0">
              <a:solidFill>
                <a:schemeClr val="tx1">
                  <a:lumMod val="85000"/>
                  <a:lumOff val="15000"/>
                </a:schemeClr>
              </a:solidFill>
              <a:latin typeface="+mn-lt"/>
              <a:ea typeface="Calibri"/>
              <a:cs typeface="Calibri"/>
            </a:endParaRPr>
          </a:p>
          <a:p>
            <a:pPr marL="0" indent="0">
              <a:buNone/>
            </a:pPr>
            <a:r>
              <a:rPr lang="en-US" sz="1400" b="1" dirty="0">
                <a:solidFill>
                  <a:schemeClr val="tx1">
                    <a:lumMod val="85000"/>
                    <a:lumOff val="15000"/>
                  </a:schemeClr>
                </a:solidFill>
                <a:latin typeface="+mn-lt"/>
                <a:cs typeface="Calibri"/>
              </a:rPr>
              <a:t>Agency Target for Goal 6: </a:t>
            </a:r>
            <a:r>
              <a:rPr lang="en-US" sz="1400" dirty="0">
                <a:solidFill>
                  <a:schemeClr val="tx1">
                    <a:lumMod val="85000"/>
                    <a:lumOff val="15000"/>
                  </a:schemeClr>
                </a:solidFill>
                <a:latin typeface="+mn-lt"/>
                <a:cs typeface="Calibri"/>
              </a:rPr>
              <a:t>Provide funding and coaching sessions for women</a:t>
            </a:r>
            <a:r>
              <a:rPr lang="en-US" sz="1400" dirty="0">
                <a:solidFill>
                  <a:schemeClr val="tx1">
                    <a:lumMod val="85000"/>
                    <a:lumOff val="15000"/>
                  </a:schemeClr>
                </a:solidFill>
                <a:cs typeface="Calibri"/>
              </a:rPr>
              <a:t>/underrepresented</a:t>
            </a:r>
            <a:r>
              <a:rPr lang="en-US" sz="1400" dirty="0">
                <a:solidFill>
                  <a:schemeClr val="tx1">
                    <a:lumMod val="85000"/>
                    <a:lumOff val="15000"/>
                  </a:schemeClr>
                </a:solidFill>
                <a:latin typeface="+mn-lt"/>
                <a:cs typeface="Calibri"/>
              </a:rPr>
              <a:t> entrepreneurs in at least 5 early stage companies through the </a:t>
            </a:r>
            <a:r>
              <a:rPr lang="en-US" sz="1400" dirty="0" err="1">
                <a:solidFill>
                  <a:schemeClr val="tx1">
                    <a:lumMod val="85000"/>
                    <a:lumOff val="15000"/>
                  </a:schemeClr>
                </a:solidFill>
                <a:latin typeface="+mn-lt"/>
                <a:cs typeface="Calibri"/>
              </a:rPr>
              <a:t>MassNextGen</a:t>
            </a:r>
            <a:r>
              <a:rPr lang="en-US" sz="1400" dirty="0">
                <a:solidFill>
                  <a:schemeClr val="tx1">
                    <a:lumMod val="85000"/>
                    <a:lumOff val="15000"/>
                  </a:schemeClr>
                </a:solidFill>
                <a:cs typeface="Calibri"/>
              </a:rPr>
              <a:t> program</a:t>
            </a:r>
            <a:r>
              <a:rPr lang="en-US" sz="1400" dirty="0">
                <a:solidFill>
                  <a:schemeClr val="tx1">
                    <a:lumMod val="85000"/>
                    <a:lumOff val="15000"/>
                  </a:schemeClr>
                </a:solidFill>
                <a:latin typeface="+mn-lt"/>
                <a:cs typeface="Calibri"/>
              </a:rPr>
              <a:t>; provide equipment and teacher professional development funding to at least </a:t>
            </a:r>
            <a:r>
              <a:rPr lang="en-US" sz="1400" dirty="0">
                <a:solidFill>
                  <a:schemeClr val="tx1">
                    <a:lumMod val="85000"/>
                    <a:lumOff val="15000"/>
                  </a:schemeClr>
                </a:solidFill>
                <a:cs typeface="Calibri"/>
              </a:rPr>
              <a:t>60</a:t>
            </a:r>
            <a:r>
              <a:rPr lang="en-US" sz="1400" dirty="0">
                <a:solidFill>
                  <a:schemeClr val="tx1">
                    <a:lumMod val="85000"/>
                    <a:lumOff val="15000"/>
                  </a:schemeClr>
                </a:solidFill>
                <a:latin typeface="+mn-lt"/>
                <a:cs typeface="Calibri"/>
              </a:rPr>
              <a:t> low income schools to support innovative life sciences curriculum implementation; provide capital equipment funding to colleges and post-secondary training providers serving large numbers of underrepresented learners;  create paid internship opportunities for underrepresented high school and college students (particularly through initiatives such as Project Onramp and the UNCF Ernest E. Just Internship Program);</a:t>
            </a:r>
            <a:r>
              <a:rPr lang="en-US" sz="1400" dirty="0">
                <a:solidFill>
                  <a:schemeClr val="tx1">
                    <a:lumMod val="85000"/>
                    <a:lumOff val="15000"/>
                  </a:schemeClr>
                </a:solidFill>
                <a:cs typeface="Calibri"/>
              </a:rPr>
              <a:t> and</a:t>
            </a:r>
            <a:r>
              <a:rPr lang="en-US" sz="1400" dirty="0">
                <a:solidFill>
                  <a:schemeClr val="tx1">
                    <a:lumMod val="85000"/>
                    <a:lumOff val="15000"/>
                  </a:schemeClr>
                </a:solidFill>
                <a:latin typeface="+mn-lt"/>
                <a:cs typeface="Calibri"/>
              </a:rPr>
              <a:t> invest in non-profit organizations offering </a:t>
            </a:r>
            <a:r>
              <a:rPr lang="en-US" sz="1400" dirty="0">
                <a:solidFill>
                  <a:schemeClr val="tx1">
                    <a:lumMod val="85000"/>
                    <a:lumOff val="15000"/>
                  </a:schemeClr>
                </a:solidFill>
                <a:cs typeface="Calibri"/>
              </a:rPr>
              <a:t>OST</a:t>
            </a:r>
            <a:r>
              <a:rPr lang="en-US" sz="1400" dirty="0">
                <a:solidFill>
                  <a:schemeClr val="tx1">
                    <a:lumMod val="85000"/>
                    <a:lumOff val="15000"/>
                  </a:schemeClr>
                </a:solidFill>
                <a:latin typeface="+mn-lt"/>
                <a:cs typeface="Calibri"/>
              </a:rPr>
              <a:t> programming serving </a:t>
            </a:r>
            <a:r>
              <a:rPr lang="en-US" sz="1400" dirty="0">
                <a:solidFill>
                  <a:schemeClr val="tx1">
                    <a:lumMod val="85000"/>
                    <a:lumOff val="15000"/>
                  </a:schemeClr>
                </a:solidFill>
                <a:cs typeface="Calibri"/>
              </a:rPr>
              <a:t>underrepresented youth.</a:t>
            </a:r>
            <a:endParaRPr lang="en-US" sz="1400" dirty="0">
              <a:solidFill>
                <a:schemeClr val="tx1">
                  <a:lumMod val="85000"/>
                  <a:lumOff val="15000"/>
                </a:schemeClr>
              </a:solidFill>
              <a:latin typeface="+mn-lt"/>
              <a:ea typeface="Calibri"/>
              <a:cs typeface="Calibri"/>
            </a:endParaRPr>
          </a:p>
          <a:p>
            <a:pPr marL="0" indent="0">
              <a:buNone/>
            </a:pPr>
            <a:r>
              <a:rPr lang="en-US" sz="1400" b="1" dirty="0">
                <a:solidFill>
                  <a:schemeClr val="tx1">
                    <a:lumMod val="85000"/>
                    <a:lumOff val="15000"/>
                  </a:schemeClr>
                </a:solidFill>
                <a:ea typeface="+mn-lt"/>
                <a:cs typeface="+mn-lt"/>
              </a:rPr>
              <a:t>Result</a:t>
            </a:r>
            <a:r>
              <a:rPr lang="en-US" sz="1400" b="1" dirty="0">
                <a:ea typeface="+mn-lt"/>
                <a:cs typeface="+mn-lt"/>
              </a:rPr>
              <a:t>s: </a:t>
            </a:r>
            <a:r>
              <a:rPr lang="en-US" sz="1400" dirty="0">
                <a:ea typeface="+mn-lt"/>
                <a:cs typeface="+mn-lt"/>
              </a:rPr>
              <a:t>Awards were made to 4 early-stage companies with underrepresented founders in FY25 as part of the </a:t>
            </a:r>
            <a:r>
              <a:rPr lang="en-US" sz="1400" dirty="0" err="1">
                <a:ea typeface="+mn-lt"/>
                <a:cs typeface="+mn-lt"/>
              </a:rPr>
              <a:t>MassNextGen</a:t>
            </a:r>
            <a:r>
              <a:rPr lang="en-US" sz="1400" dirty="0">
                <a:ea typeface="+mn-lt"/>
                <a:cs typeface="+mn-lt"/>
              </a:rPr>
              <a:t> program. These companies are more than halfway through their coaching sessions, which span a year and began in December 2024. Awarded $300,000 across 8 organizations through the Out-of-School Time Grant Program; provided $50,000 to UNCF college to support their intern cohort from HBCUs and other Minority Serving Institutions; provided Life Science Cares with $25,000 to suppport their intern cohort of first-generation/Pell-eligible students through</a:t>
            </a:r>
            <a:r>
              <a:rPr lang="en-US" sz="1400" dirty="0">
                <a:solidFill>
                  <a:schemeClr val="tx1">
                    <a:lumMod val="85000"/>
                    <a:lumOff val="15000"/>
                  </a:schemeClr>
                </a:solidFill>
                <a:ea typeface="+mn-lt"/>
                <a:cs typeface="+mn-lt"/>
              </a:rPr>
              <a:t> Project Onramp.</a:t>
            </a:r>
            <a:endParaRPr lang="en-US" sz="1400" b="1">
              <a:solidFill>
                <a:schemeClr val="tx1">
                  <a:lumMod val="85000"/>
                  <a:lumOff val="15000"/>
                </a:schemeClr>
              </a:solidFill>
              <a:latin typeface="+mn-lt"/>
              <a:ea typeface="Calibri"/>
              <a:cs typeface="Calibri"/>
            </a:endParaRPr>
          </a:p>
          <a:p>
            <a:pPr marL="0" indent="0">
              <a:buNone/>
            </a:pPr>
            <a:endParaRPr lang="en-US" sz="1400">
              <a:solidFill>
                <a:srgbClr val="FF0000"/>
              </a:solidFill>
              <a:ea typeface="+mn-lt"/>
              <a:cs typeface="+mn-lt"/>
            </a:endParaRPr>
          </a:p>
          <a:p>
            <a:pPr marL="0" indent="0">
              <a:buNone/>
            </a:pPr>
            <a:endParaRPr lang="en-US" sz="1400" b="1">
              <a:latin typeface="+mn-lt"/>
              <a:cs typeface="Calibri"/>
            </a:endParaRPr>
          </a:p>
          <a:p>
            <a:pPr marL="0" indent="0">
              <a:buNone/>
            </a:pPr>
            <a:endParaRPr lang="en-US" sz="1400" b="1">
              <a:cs typeface="Calibri"/>
            </a:endParaRPr>
          </a:p>
          <a:p>
            <a:pPr marL="0" indent="0">
              <a:buNone/>
            </a:pPr>
            <a:endParaRPr lang="en-US" sz="1400" b="1">
              <a:latin typeface="+mn-lt"/>
              <a:cs typeface="Calibri"/>
            </a:endParaRPr>
          </a:p>
          <a:p>
            <a:pPr marL="283845" lvl="1" indent="-172720"/>
            <a:endParaRPr lang="en-US">
              <a:latin typeface="+mn-lt"/>
              <a:cs typeface="Arial"/>
            </a:endParaRPr>
          </a:p>
        </p:txBody>
      </p:sp>
    </p:spTree>
    <p:extLst>
      <p:ext uri="{BB962C8B-B14F-4D97-AF65-F5344CB8AC3E}">
        <p14:creationId xmlns:p14="http://schemas.microsoft.com/office/powerpoint/2010/main" val="37683667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D2B28-D38B-DB7D-4660-8CBB41D70F03}"/>
              </a:ext>
            </a:extLst>
          </p:cNvPr>
          <p:cNvSpPr>
            <a:spLocks noGrp="1"/>
          </p:cNvSpPr>
          <p:nvPr>
            <p:ph type="title"/>
          </p:nvPr>
        </p:nvSpPr>
        <p:spPr/>
        <p:txBody>
          <a:bodyPr/>
          <a:lstStyle/>
          <a:p>
            <a:r>
              <a:rPr lang="en-US">
                <a:solidFill>
                  <a:schemeClr val="accent5">
                    <a:lumMod val="50000"/>
                  </a:schemeClr>
                </a:solidFill>
              </a:rPr>
              <a:t>Internship Challenge</a:t>
            </a:r>
            <a:endParaRPr lang="en-US">
              <a:solidFill>
                <a:srgbClr val="FF0000"/>
              </a:solidFill>
            </a:endParaRPr>
          </a:p>
        </p:txBody>
      </p:sp>
      <p:sp>
        <p:nvSpPr>
          <p:cNvPr id="4" name="Content Placeholder 2">
            <a:extLst>
              <a:ext uri="{FF2B5EF4-FFF2-40B4-BE49-F238E27FC236}">
                <a16:creationId xmlns:a16="http://schemas.microsoft.com/office/drawing/2014/main" id="{572B97BF-51AB-DB67-4965-5B1454E7FA78}"/>
              </a:ext>
            </a:extLst>
          </p:cNvPr>
          <p:cNvSpPr>
            <a:spLocks noGrp="1"/>
          </p:cNvSpPr>
          <p:nvPr>
            <p:ph sz="quarter" idx="13"/>
          </p:nvPr>
        </p:nvSpPr>
        <p:spPr>
          <a:xfrm>
            <a:off x="462685" y="1457120"/>
            <a:ext cx="11051291" cy="5125577"/>
          </a:xfrm>
        </p:spPr>
        <p:txBody>
          <a:bodyPr vert="horz" lIns="0" tIns="0" rIns="0" bIns="0" rtlCol="0" anchor="t">
            <a:noAutofit/>
          </a:bodyPr>
          <a:lstStyle/>
          <a:p>
            <a:pPr marL="0" indent="0">
              <a:buNone/>
            </a:pPr>
            <a:r>
              <a:rPr lang="en-US" sz="1600" b="1">
                <a:ea typeface="+mn-lt"/>
                <a:cs typeface="+mn-lt"/>
              </a:rPr>
              <a:t>Program Description: </a:t>
            </a:r>
            <a:r>
              <a:rPr lang="en-US" sz="1600">
                <a:ea typeface="+mn-lt"/>
                <a:cs typeface="+mn-lt"/>
              </a:rPr>
              <a:t>Creates internship opportunities for college students and recent graduates considering career opportunities in the life sciences by enabling small companies to hire paid interns. Companies with 100 or fewer employees are reimbursed up to $9,600 per intern, based on $20/hour for three months. The program also helps employers find talent via an online platform.</a:t>
            </a:r>
          </a:p>
          <a:p>
            <a:pPr marL="0" indent="0">
              <a:buNone/>
            </a:pPr>
            <a:r>
              <a:rPr lang="en-US" sz="1600" b="1">
                <a:ea typeface="+mn-lt"/>
                <a:cs typeface="+mn-lt"/>
              </a:rPr>
              <a:t>Anticipated Program Budget: </a:t>
            </a:r>
            <a:r>
              <a:rPr lang="en-US" sz="1600">
                <a:ea typeface="+mn-lt"/>
                <a:cs typeface="+mn-lt"/>
              </a:rPr>
              <a:t>Up to $3,250,000</a:t>
            </a:r>
          </a:p>
          <a:p>
            <a:pPr marL="0" indent="0">
              <a:buNone/>
            </a:pPr>
            <a:endParaRPr lang="en-US" sz="1600" b="1">
              <a:ea typeface="+mn-lt"/>
              <a:cs typeface="+mn-lt"/>
            </a:endParaRPr>
          </a:p>
          <a:p>
            <a:pPr marL="0" indent="0">
              <a:buNone/>
            </a:pPr>
            <a:r>
              <a:rPr lang="en-US" sz="1600" b="1">
                <a:ea typeface="+mn-lt"/>
                <a:cs typeface="+mn-lt"/>
              </a:rPr>
              <a:t>Fiscal Year Goal 1:  </a:t>
            </a:r>
            <a:r>
              <a:rPr lang="en-US" sz="1600">
                <a:ea typeface="+mn-lt"/>
                <a:cs typeface="+mn-lt"/>
              </a:rPr>
              <a:t>Enable small life sciences companies and research institutions to hire paid college interns and provide them with access to a robust talent pool.</a:t>
            </a:r>
          </a:p>
          <a:p>
            <a:pPr marL="0" indent="0">
              <a:buNone/>
            </a:pPr>
            <a:r>
              <a:rPr lang="en-US" sz="1600" b="1">
                <a:ea typeface="+mn-lt"/>
                <a:cs typeface="+mn-lt"/>
              </a:rPr>
              <a:t>Fiscal Year Target 1:  </a:t>
            </a:r>
            <a:r>
              <a:rPr lang="en-US" sz="1600">
                <a:ea typeface="+mn-lt"/>
                <a:cs typeface="+mn-lt"/>
              </a:rPr>
              <a:t>Subsidize 400 internships for at least 250 host organizations.  </a:t>
            </a:r>
          </a:p>
          <a:p>
            <a:pPr marL="0" indent="0">
              <a:buNone/>
            </a:pPr>
            <a:endParaRPr lang="en-US" sz="1600">
              <a:ea typeface="+mn-lt"/>
              <a:cs typeface="+mn-lt"/>
            </a:endParaRPr>
          </a:p>
          <a:p>
            <a:pPr marL="0" indent="0">
              <a:buNone/>
            </a:pPr>
            <a:r>
              <a:rPr lang="en-US" sz="1600" b="1">
                <a:ea typeface="+mn-lt"/>
                <a:cs typeface="+mn-lt"/>
              </a:rPr>
              <a:t>Results: </a:t>
            </a:r>
            <a:r>
              <a:rPr lang="en-US" sz="1600">
                <a:ea typeface="+mn-lt"/>
                <a:cs typeface="+mn-lt"/>
              </a:rPr>
              <a:t>413 interns were hosted by 267 organizations.</a:t>
            </a:r>
          </a:p>
          <a:p>
            <a:pPr marL="0" indent="0">
              <a:buNone/>
            </a:pPr>
            <a:endParaRPr lang="en-US" sz="1600">
              <a:ea typeface="+mn-lt"/>
              <a:cs typeface="+mn-lt"/>
            </a:endParaRPr>
          </a:p>
          <a:p>
            <a:pPr marL="0" indent="0">
              <a:buNone/>
            </a:pPr>
            <a:r>
              <a:rPr lang="en-US" sz="1600" b="1">
                <a:ea typeface="+mn-lt"/>
                <a:cs typeface="+mn-lt"/>
              </a:rPr>
              <a:t>Fiscal Year Goal 2: </a:t>
            </a:r>
            <a:r>
              <a:rPr lang="en-US" sz="1600">
                <a:ea typeface="+mn-lt"/>
                <a:cs typeface="+mn-lt"/>
              </a:rPr>
              <a:t>Provide students with industry experience and opportunity for entry-level employment post-internship.</a:t>
            </a:r>
          </a:p>
          <a:p>
            <a:pPr marL="0" indent="0">
              <a:buNone/>
            </a:pPr>
            <a:r>
              <a:rPr lang="en-US" sz="1600" b="1">
                <a:ea typeface="+mn-lt"/>
                <a:cs typeface="+mn-lt"/>
              </a:rPr>
              <a:t>Fiscal Year Target 2: </a:t>
            </a:r>
            <a:r>
              <a:rPr lang="en-US" sz="1600">
                <a:ea typeface="+mn-lt"/>
                <a:cs typeface="+mn-lt"/>
              </a:rPr>
              <a:t>At least 60 interns hired for part or full-time employment following their internship.  </a:t>
            </a:r>
          </a:p>
          <a:p>
            <a:pPr marL="0" indent="0">
              <a:buNone/>
            </a:pPr>
            <a:endParaRPr lang="en-US" sz="1600">
              <a:ea typeface="+mn-lt"/>
              <a:cs typeface="+mn-lt"/>
            </a:endParaRPr>
          </a:p>
          <a:p>
            <a:pPr marL="0" indent="0">
              <a:buNone/>
            </a:pPr>
            <a:r>
              <a:rPr lang="en-US" sz="1600" b="1">
                <a:ea typeface="+mn-lt"/>
                <a:cs typeface="+mn-lt"/>
              </a:rPr>
              <a:t>Results: </a:t>
            </a:r>
            <a:r>
              <a:rPr lang="en-US" sz="1600">
                <a:ea typeface="+mn-lt"/>
                <a:cs typeface="+mn-lt"/>
              </a:rPr>
              <a:t>70 interns reported as hired post-internship, including 30 for full-time employment.</a:t>
            </a:r>
          </a:p>
          <a:p>
            <a:pPr lvl="1"/>
            <a:endParaRPr lang="en-US">
              <a:latin typeface="+mn-lt"/>
            </a:endParaRPr>
          </a:p>
        </p:txBody>
      </p:sp>
    </p:spTree>
    <p:extLst>
      <p:ext uri="{BB962C8B-B14F-4D97-AF65-F5344CB8AC3E}">
        <p14:creationId xmlns:p14="http://schemas.microsoft.com/office/powerpoint/2010/main" val="30741936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D2B28-D38B-DB7D-4660-8CBB41D70F03}"/>
              </a:ext>
            </a:extLst>
          </p:cNvPr>
          <p:cNvSpPr>
            <a:spLocks noGrp="1"/>
          </p:cNvSpPr>
          <p:nvPr>
            <p:ph type="title"/>
          </p:nvPr>
        </p:nvSpPr>
        <p:spPr/>
        <p:txBody>
          <a:bodyPr/>
          <a:lstStyle/>
          <a:p>
            <a:r>
              <a:rPr lang="en-US">
                <a:solidFill>
                  <a:schemeClr val="accent5">
                    <a:lumMod val="50000"/>
                  </a:schemeClr>
                </a:solidFill>
              </a:rPr>
              <a:t>High School Apprenticeship Challenge </a:t>
            </a:r>
            <a:endParaRPr lang="en-US">
              <a:solidFill>
                <a:srgbClr val="FF0000"/>
              </a:solidFill>
            </a:endParaRPr>
          </a:p>
        </p:txBody>
      </p:sp>
      <p:sp>
        <p:nvSpPr>
          <p:cNvPr id="4" name="Content Placeholder 2">
            <a:extLst>
              <a:ext uri="{FF2B5EF4-FFF2-40B4-BE49-F238E27FC236}">
                <a16:creationId xmlns:a16="http://schemas.microsoft.com/office/drawing/2014/main" id="{572B97BF-51AB-DB67-4965-5B1454E7FA78}"/>
              </a:ext>
            </a:extLst>
          </p:cNvPr>
          <p:cNvSpPr>
            <a:spLocks noGrp="1"/>
          </p:cNvSpPr>
          <p:nvPr>
            <p:ph sz="quarter" idx="13"/>
          </p:nvPr>
        </p:nvSpPr>
        <p:spPr>
          <a:xfrm>
            <a:off x="462685" y="1457120"/>
            <a:ext cx="11051291" cy="5125577"/>
          </a:xfrm>
        </p:spPr>
        <p:txBody>
          <a:bodyPr vert="horz" lIns="0" tIns="0" rIns="0" bIns="0" rtlCol="0" anchor="t">
            <a:noAutofit/>
          </a:bodyPr>
          <a:lstStyle/>
          <a:p>
            <a:pPr marL="0" indent="0">
              <a:buNone/>
            </a:pPr>
            <a:r>
              <a:rPr lang="en-US" sz="1600" b="1">
                <a:ea typeface="+mn-lt"/>
                <a:cs typeface="+mn-lt"/>
              </a:rPr>
              <a:t>Program Description: </a:t>
            </a:r>
            <a:r>
              <a:rPr lang="en-US" sz="1600">
                <a:ea typeface="+mn-lt"/>
                <a:cs typeface="+mn-lt"/>
              </a:rPr>
              <a:t>Creates internship opportunities for high school students by subsidizing intern stipends for small life sciences companies and academic researchers to enable them to hire paid interns. The program also helps connect employers with students through an online platform and facilitates direct placements for students that participate in MLSC-sponsored pre-internship lab training programs.</a:t>
            </a:r>
          </a:p>
          <a:p>
            <a:pPr marL="0" indent="0">
              <a:buNone/>
            </a:pPr>
            <a:r>
              <a:rPr lang="en-US" sz="1600" b="1">
                <a:ea typeface="+mn-lt"/>
                <a:cs typeface="+mn-lt"/>
              </a:rPr>
              <a:t>Anticipated Program Budget: </a:t>
            </a:r>
            <a:r>
              <a:rPr lang="en-US" sz="1600">
                <a:ea typeface="+mn-lt"/>
                <a:cs typeface="+mn-lt"/>
              </a:rPr>
              <a:t>$1.2 million (includes $250k grant from EOE)</a:t>
            </a:r>
          </a:p>
          <a:p>
            <a:pPr marL="0" indent="0">
              <a:buNone/>
            </a:pPr>
            <a:endParaRPr lang="en-US" sz="1600" b="1">
              <a:ea typeface="+mn-lt"/>
              <a:cs typeface="+mn-lt"/>
            </a:endParaRPr>
          </a:p>
          <a:p>
            <a:pPr marL="0" indent="0">
              <a:buNone/>
            </a:pPr>
            <a:r>
              <a:rPr lang="en-US" sz="1600" b="1">
                <a:ea typeface="+mn-lt"/>
                <a:cs typeface="+mn-lt"/>
              </a:rPr>
              <a:t>Fiscal Year Goal 1:  </a:t>
            </a:r>
            <a:r>
              <a:rPr lang="en-US" sz="1600">
                <a:ea typeface="+mn-lt"/>
                <a:cs typeface="+mn-lt"/>
              </a:rPr>
              <a:t>Provide rigorous lab training opportunity for underserved high school students that prepares them for internships.</a:t>
            </a:r>
          </a:p>
          <a:p>
            <a:pPr marL="0" indent="0">
              <a:buNone/>
            </a:pPr>
            <a:r>
              <a:rPr lang="en-US" sz="1600" b="1">
                <a:ea typeface="+mn-lt"/>
                <a:cs typeface="+mn-lt"/>
              </a:rPr>
              <a:t>Fiscal Year Target 1:</a:t>
            </a:r>
            <a:r>
              <a:rPr lang="en-US" sz="1600">
                <a:ea typeface="+mn-lt"/>
                <a:cs typeface="+mn-lt"/>
              </a:rPr>
              <a:t> 6 cohorts serving a total of at least 120 students. </a:t>
            </a:r>
          </a:p>
          <a:p>
            <a:pPr marL="0" indent="0">
              <a:buNone/>
            </a:pPr>
            <a:endParaRPr lang="en-US" sz="1600">
              <a:ea typeface="+mn-lt"/>
              <a:cs typeface="+mn-lt"/>
            </a:endParaRPr>
          </a:p>
          <a:p>
            <a:pPr marL="0" indent="0">
              <a:buNone/>
            </a:pPr>
            <a:r>
              <a:rPr lang="en-US" sz="1600" b="1">
                <a:ea typeface="+mn-lt"/>
                <a:cs typeface="+mn-lt"/>
              </a:rPr>
              <a:t>Results:  </a:t>
            </a:r>
            <a:r>
              <a:rPr lang="en-US" sz="1600">
                <a:ea typeface="+mn-lt"/>
                <a:cs typeface="+mn-lt"/>
              </a:rPr>
              <a:t>Supported 8 cohorts that served a total of 191 students.</a:t>
            </a:r>
          </a:p>
          <a:p>
            <a:pPr marL="0" indent="0">
              <a:buNone/>
            </a:pPr>
            <a:endParaRPr lang="en-US" sz="1600">
              <a:ea typeface="+mn-lt"/>
              <a:cs typeface="+mn-lt"/>
            </a:endParaRPr>
          </a:p>
          <a:p>
            <a:pPr marL="0" indent="0">
              <a:buNone/>
            </a:pPr>
            <a:r>
              <a:rPr lang="en-US" sz="1600" b="1">
                <a:ea typeface="+mn-lt"/>
                <a:cs typeface="+mn-lt"/>
              </a:rPr>
              <a:t>Fiscal Year Goal 2: </a:t>
            </a:r>
            <a:r>
              <a:rPr lang="en-US" sz="1600">
                <a:ea typeface="+mn-lt"/>
                <a:cs typeface="+mn-lt"/>
              </a:rPr>
              <a:t>Provide paid internship opportunities for high school students to work in academic research labs or life sciences companies. </a:t>
            </a:r>
          </a:p>
          <a:p>
            <a:pPr marL="0" indent="0">
              <a:buNone/>
            </a:pPr>
            <a:r>
              <a:rPr lang="en-US" sz="1600" b="1">
                <a:ea typeface="+mn-lt"/>
                <a:cs typeface="+mn-lt"/>
              </a:rPr>
              <a:t>Fiscal Year Target 2:  </a:t>
            </a:r>
            <a:r>
              <a:rPr lang="en-US" sz="1600">
                <a:ea typeface="+mn-lt"/>
                <a:cs typeface="+mn-lt"/>
              </a:rPr>
              <a:t>Over 160 high school interns hired with round 30 host organizations.</a:t>
            </a:r>
          </a:p>
          <a:p>
            <a:pPr marL="0" indent="0">
              <a:buNone/>
            </a:pPr>
            <a:endParaRPr lang="en-US" sz="1600">
              <a:ea typeface="+mn-lt"/>
              <a:cs typeface="+mn-lt"/>
            </a:endParaRPr>
          </a:p>
          <a:p>
            <a:pPr marL="0" indent="0">
              <a:buNone/>
            </a:pPr>
            <a:r>
              <a:rPr lang="en-US" sz="1600" b="1">
                <a:ea typeface="+mn-lt"/>
                <a:cs typeface="+mn-lt"/>
              </a:rPr>
              <a:t>Results: </a:t>
            </a:r>
            <a:r>
              <a:rPr lang="en-US" sz="1600">
                <a:ea typeface="+mn-lt"/>
                <a:cs typeface="+mn-lt"/>
              </a:rPr>
              <a:t>190 interns were hosted by 28 organizations.</a:t>
            </a:r>
            <a:endParaRPr lang="en-US" sz="1600">
              <a:latin typeface="+mn-lt"/>
              <a:cs typeface="Calibri"/>
            </a:endParaRPr>
          </a:p>
          <a:p>
            <a:pPr lvl="1"/>
            <a:endParaRPr lang="en-US">
              <a:latin typeface="+mn-lt"/>
            </a:endParaRPr>
          </a:p>
        </p:txBody>
      </p:sp>
    </p:spTree>
    <p:extLst>
      <p:ext uri="{BB962C8B-B14F-4D97-AF65-F5344CB8AC3E}">
        <p14:creationId xmlns:p14="http://schemas.microsoft.com/office/powerpoint/2010/main" val="40500283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D2B28-D38B-DB7D-4660-8CBB41D70F03}"/>
              </a:ext>
            </a:extLst>
          </p:cNvPr>
          <p:cNvSpPr>
            <a:spLocks noGrp="1"/>
          </p:cNvSpPr>
          <p:nvPr>
            <p:ph type="title"/>
          </p:nvPr>
        </p:nvSpPr>
        <p:spPr/>
        <p:txBody>
          <a:bodyPr/>
          <a:lstStyle/>
          <a:p>
            <a:r>
              <a:rPr lang="en-US">
                <a:solidFill>
                  <a:schemeClr val="accent5">
                    <a:lumMod val="50000"/>
                  </a:schemeClr>
                </a:solidFill>
              </a:rPr>
              <a:t>Data Science Internship Program </a:t>
            </a:r>
            <a:r>
              <a:rPr lang="en-US">
                <a:solidFill>
                  <a:srgbClr val="FF0000"/>
                </a:solidFill>
              </a:rPr>
              <a:t> </a:t>
            </a:r>
          </a:p>
        </p:txBody>
      </p:sp>
      <p:sp>
        <p:nvSpPr>
          <p:cNvPr id="4" name="Content Placeholder 2">
            <a:extLst>
              <a:ext uri="{FF2B5EF4-FFF2-40B4-BE49-F238E27FC236}">
                <a16:creationId xmlns:a16="http://schemas.microsoft.com/office/drawing/2014/main" id="{572B97BF-51AB-DB67-4965-5B1454E7FA78}"/>
              </a:ext>
            </a:extLst>
          </p:cNvPr>
          <p:cNvSpPr>
            <a:spLocks noGrp="1"/>
          </p:cNvSpPr>
          <p:nvPr>
            <p:ph sz="quarter" idx="13"/>
          </p:nvPr>
        </p:nvSpPr>
        <p:spPr>
          <a:xfrm>
            <a:off x="462685" y="1457120"/>
            <a:ext cx="11051291" cy="5125577"/>
          </a:xfrm>
        </p:spPr>
        <p:txBody>
          <a:bodyPr vert="horz" lIns="0" tIns="0" rIns="0" bIns="0" rtlCol="0" anchor="t">
            <a:noAutofit/>
          </a:bodyPr>
          <a:lstStyle/>
          <a:p>
            <a:pPr marL="0" indent="0">
              <a:buNone/>
            </a:pPr>
            <a:r>
              <a:rPr lang="en-US" sz="1600" b="1">
                <a:ea typeface="+mn-lt"/>
                <a:cs typeface="+mn-lt"/>
              </a:rPr>
              <a:t>Program Description: </a:t>
            </a:r>
            <a:r>
              <a:rPr lang="en-US" sz="1600">
                <a:ea typeface="+mn-lt"/>
                <a:cs typeface="+mn-lt"/>
              </a:rPr>
              <a:t>Creates advanced data science internship opportunities in the life sciences by enabling research institutions and companies to hire paid interns for up to six months. The program also helps employers search for talent through an online portal. </a:t>
            </a:r>
            <a:endParaRPr lang="en-US" sz="1600"/>
          </a:p>
          <a:p>
            <a:pPr marL="0" indent="0">
              <a:buNone/>
            </a:pPr>
            <a:r>
              <a:rPr lang="en-US" sz="1600" b="1">
                <a:ea typeface="+mn-lt"/>
                <a:cs typeface="+mn-lt"/>
              </a:rPr>
              <a:t>Anticipated Program Budget: </a:t>
            </a:r>
            <a:r>
              <a:rPr lang="en-US" sz="1600">
                <a:ea typeface="+mn-lt"/>
                <a:cs typeface="+mn-lt"/>
              </a:rPr>
              <a:t>Up to $1,200,000</a:t>
            </a:r>
          </a:p>
          <a:p>
            <a:pPr marL="0" indent="0">
              <a:buNone/>
            </a:pPr>
            <a:endParaRPr lang="en-US" sz="1600" b="1">
              <a:ea typeface="+mn-lt"/>
              <a:cs typeface="+mn-lt"/>
            </a:endParaRPr>
          </a:p>
          <a:p>
            <a:pPr marL="0" indent="0">
              <a:buNone/>
            </a:pPr>
            <a:r>
              <a:rPr lang="en-US" sz="1600" b="1">
                <a:ea typeface="+mn-lt"/>
                <a:cs typeface="+mn-lt"/>
              </a:rPr>
              <a:t>Fiscal Year Goal 1:  </a:t>
            </a:r>
            <a:r>
              <a:rPr lang="en-US" sz="1600">
                <a:ea typeface="+mn-lt"/>
                <a:cs typeface="+mn-lt"/>
              </a:rPr>
              <a:t>Enable research institutions and small life sciences companies to hire paid interns.</a:t>
            </a:r>
          </a:p>
          <a:p>
            <a:pPr marL="0" indent="0">
              <a:buNone/>
            </a:pPr>
            <a:r>
              <a:rPr lang="en-US" sz="1600" b="1">
                <a:ea typeface="+mn-lt"/>
                <a:cs typeface="+mn-lt"/>
              </a:rPr>
              <a:t>Fiscal Year Target 1: </a:t>
            </a:r>
            <a:r>
              <a:rPr lang="en-US" sz="1600">
                <a:ea typeface="+mn-lt"/>
                <a:cs typeface="+mn-lt"/>
              </a:rPr>
              <a:t>Place at least 60 subsidized interns with at least 50 host organizations. </a:t>
            </a:r>
          </a:p>
          <a:p>
            <a:pPr marL="0" indent="0">
              <a:buNone/>
            </a:pPr>
            <a:endParaRPr lang="en-US" sz="1600">
              <a:ea typeface="+mn-lt"/>
              <a:cs typeface="+mn-lt"/>
            </a:endParaRPr>
          </a:p>
          <a:p>
            <a:pPr marL="0" indent="0">
              <a:buNone/>
            </a:pPr>
            <a:r>
              <a:rPr lang="en-US" sz="1600" b="1">
                <a:ea typeface="+mn-lt"/>
                <a:cs typeface="+mn-lt"/>
              </a:rPr>
              <a:t>Results: </a:t>
            </a:r>
            <a:r>
              <a:rPr lang="en-US" sz="1600">
                <a:ea typeface="+mn-lt"/>
                <a:cs typeface="+mn-lt"/>
              </a:rPr>
              <a:t>66 interns were hosted by 59 organizations.</a:t>
            </a:r>
          </a:p>
          <a:p>
            <a:pPr marL="0" indent="0">
              <a:buNone/>
            </a:pPr>
            <a:endParaRPr lang="en-US" sz="1600" b="1">
              <a:ea typeface="+mn-lt"/>
              <a:cs typeface="+mn-lt"/>
            </a:endParaRPr>
          </a:p>
          <a:p>
            <a:pPr marL="0" indent="0">
              <a:buNone/>
            </a:pPr>
            <a:endParaRPr lang="en-US" sz="1600" b="1">
              <a:ea typeface="+mn-lt"/>
              <a:cs typeface="+mn-lt"/>
            </a:endParaRPr>
          </a:p>
          <a:p>
            <a:pPr marL="0" indent="0">
              <a:buNone/>
            </a:pPr>
            <a:r>
              <a:rPr lang="en-US" sz="1600" b="1">
                <a:ea typeface="+mn-lt"/>
                <a:cs typeface="+mn-lt"/>
              </a:rPr>
              <a:t>Fiscal Year Goal 2: </a:t>
            </a:r>
            <a:r>
              <a:rPr lang="en-US" sz="1600">
                <a:ea typeface="+mn-lt"/>
                <a:cs typeface="+mn-lt"/>
              </a:rPr>
              <a:t>Provide individuals with real-world experience in the life sciences and opportunity for employment post-internship.</a:t>
            </a:r>
          </a:p>
          <a:p>
            <a:pPr marL="0" indent="0">
              <a:buNone/>
            </a:pPr>
            <a:r>
              <a:rPr lang="en-US" sz="1600" b="1">
                <a:ea typeface="+mn-lt"/>
                <a:cs typeface="+mn-lt"/>
              </a:rPr>
              <a:t>Fiscal Year Target 2:</a:t>
            </a:r>
            <a:r>
              <a:rPr lang="en-US" sz="1600">
                <a:ea typeface="+mn-lt"/>
                <a:cs typeface="+mn-lt"/>
              </a:rPr>
              <a:t> At least 10 interns hired for part or full-time employment following their internship. </a:t>
            </a:r>
          </a:p>
          <a:p>
            <a:pPr marL="0" indent="0">
              <a:buNone/>
            </a:pPr>
            <a:endParaRPr lang="en-US" sz="1600">
              <a:ea typeface="+mn-lt"/>
              <a:cs typeface="+mn-lt"/>
            </a:endParaRPr>
          </a:p>
          <a:p>
            <a:pPr marL="0" indent="0">
              <a:buNone/>
            </a:pPr>
            <a:r>
              <a:rPr lang="en-US" sz="1600" b="1">
                <a:ea typeface="+mn-lt"/>
                <a:cs typeface="+mn-lt"/>
              </a:rPr>
              <a:t>Results: </a:t>
            </a:r>
            <a:r>
              <a:rPr lang="en-US" sz="1600">
                <a:ea typeface="+mn-lt"/>
                <a:cs typeface="+mn-lt"/>
              </a:rPr>
              <a:t>15 interns reported as hired post-internship, including 12 for full-time employment.</a:t>
            </a:r>
          </a:p>
          <a:p>
            <a:endParaRPr lang="en-US" sz="1400" i="1">
              <a:cs typeface="Calibri"/>
            </a:endParaRPr>
          </a:p>
          <a:p>
            <a:pPr>
              <a:buNone/>
            </a:pPr>
            <a:endParaRPr lang="en-US" sz="1400" b="1">
              <a:cs typeface="Calibri"/>
            </a:endParaRPr>
          </a:p>
          <a:p>
            <a:pPr marL="0" indent="0">
              <a:buNone/>
            </a:pPr>
            <a:endParaRPr lang="en-US" sz="1400" b="1">
              <a:latin typeface="+mn-lt"/>
              <a:cs typeface="Calibri"/>
            </a:endParaRPr>
          </a:p>
          <a:p>
            <a:pPr lvl="1"/>
            <a:endParaRPr lang="en-US">
              <a:latin typeface="+mn-lt"/>
            </a:endParaRPr>
          </a:p>
        </p:txBody>
      </p:sp>
    </p:spTree>
    <p:extLst>
      <p:ext uri="{BB962C8B-B14F-4D97-AF65-F5344CB8AC3E}">
        <p14:creationId xmlns:p14="http://schemas.microsoft.com/office/powerpoint/2010/main" val="27164834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D2B28-D38B-DB7D-4660-8CBB41D70F03}"/>
              </a:ext>
            </a:extLst>
          </p:cNvPr>
          <p:cNvSpPr>
            <a:spLocks noGrp="1"/>
          </p:cNvSpPr>
          <p:nvPr>
            <p:ph type="title"/>
          </p:nvPr>
        </p:nvSpPr>
        <p:spPr/>
        <p:txBody>
          <a:bodyPr/>
          <a:lstStyle/>
          <a:p>
            <a:r>
              <a:rPr lang="en-US">
                <a:solidFill>
                  <a:schemeClr val="accent5">
                    <a:lumMod val="50000"/>
                  </a:schemeClr>
                </a:solidFill>
              </a:rPr>
              <a:t>Workforce Development Capital Grant Program </a:t>
            </a:r>
            <a:endParaRPr lang="en-US">
              <a:solidFill>
                <a:srgbClr val="FF0000"/>
              </a:solidFill>
            </a:endParaRPr>
          </a:p>
        </p:txBody>
      </p:sp>
      <p:sp>
        <p:nvSpPr>
          <p:cNvPr id="4" name="Content Placeholder 2">
            <a:extLst>
              <a:ext uri="{FF2B5EF4-FFF2-40B4-BE49-F238E27FC236}">
                <a16:creationId xmlns:a16="http://schemas.microsoft.com/office/drawing/2014/main" id="{572B97BF-51AB-DB67-4965-5B1454E7FA78}"/>
              </a:ext>
            </a:extLst>
          </p:cNvPr>
          <p:cNvSpPr>
            <a:spLocks noGrp="1"/>
          </p:cNvSpPr>
          <p:nvPr>
            <p:ph sz="quarter" idx="13"/>
          </p:nvPr>
        </p:nvSpPr>
        <p:spPr>
          <a:xfrm>
            <a:off x="462685" y="1457120"/>
            <a:ext cx="11051291" cy="1296739"/>
          </a:xfrm>
        </p:spPr>
        <p:txBody>
          <a:bodyPr vert="horz" lIns="0" tIns="0" rIns="0" bIns="0" rtlCol="0" anchor="t">
            <a:noAutofit/>
          </a:bodyPr>
          <a:lstStyle/>
          <a:p>
            <a:pPr marL="0" indent="0">
              <a:buNone/>
            </a:pPr>
            <a:r>
              <a:rPr lang="en-US" sz="1800" b="1">
                <a:ea typeface="+mn-lt"/>
                <a:cs typeface="+mn-lt"/>
              </a:rPr>
              <a:t>Program Description: </a:t>
            </a:r>
            <a:r>
              <a:rPr lang="en-US" sz="1800">
                <a:ea typeface="+mn-lt"/>
                <a:cs typeface="+mn-lt"/>
              </a:rPr>
              <a:t>Enables colleges and non-profit post-secondary institutions to purchase life sciences lab equipment, supplies and technology to effectively train and prepare students for high demand careers in the life sciences.</a:t>
            </a:r>
          </a:p>
          <a:p>
            <a:pPr marL="0" indent="0">
              <a:buNone/>
            </a:pPr>
            <a:r>
              <a:rPr lang="en-US" sz="1800" b="1">
                <a:ea typeface="+mn-lt"/>
                <a:cs typeface="+mn-lt"/>
              </a:rPr>
              <a:t>Anticipated Program Budget: </a:t>
            </a:r>
            <a:r>
              <a:rPr lang="en-US" sz="1800">
                <a:ea typeface="+mn-lt"/>
                <a:cs typeface="+mn-lt"/>
              </a:rPr>
              <a:t>$9,500,000</a:t>
            </a:r>
          </a:p>
        </p:txBody>
      </p:sp>
      <p:graphicFrame>
        <p:nvGraphicFramePr>
          <p:cNvPr id="3" name="Table 2">
            <a:extLst>
              <a:ext uri="{FF2B5EF4-FFF2-40B4-BE49-F238E27FC236}">
                <a16:creationId xmlns:a16="http://schemas.microsoft.com/office/drawing/2014/main" id="{CA69BB74-4D4F-6D66-49EF-018ABC6DDD27}"/>
              </a:ext>
            </a:extLst>
          </p:cNvPr>
          <p:cNvGraphicFramePr>
            <a:graphicFrameLocks noGrp="1"/>
          </p:cNvGraphicFramePr>
          <p:nvPr>
            <p:extLst>
              <p:ext uri="{D42A27DB-BD31-4B8C-83A1-F6EECF244321}">
                <p14:modId xmlns:p14="http://schemas.microsoft.com/office/powerpoint/2010/main" val="3596208897"/>
              </p:ext>
            </p:extLst>
          </p:nvPr>
        </p:nvGraphicFramePr>
        <p:xfrm>
          <a:off x="725768" y="2778889"/>
          <a:ext cx="10139457" cy="1591898"/>
        </p:xfrm>
        <a:graphic>
          <a:graphicData uri="http://schemas.openxmlformats.org/drawingml/2006/table">
            <a:tbl>
              <a:tblPr/>
              <a:tblGrid>
                <a:gridCol w="306449">
                  <a:extLst>
                    <a:ext uri="{9D8B030D-6E8A-4147-A177-3AD203B41FA5}">
                      <a16:colId xmlns:a16="http://schemas.microsoft.com/office/drawing/2014/main" val="3490193719"/>
                    </a:ext>
                  </a:extLst>
                </a:gridCol>
                <a:gridCol w="3144431">
                  <a:extLst>
                    <a:ext uri="{9D8B030D-6E8A-4147-A177-3AD203B41FA5}">
                      <a16:colId xmlns:a16="http://schemas.microsoft.com/office/drawing/2014/main" val="234508450"/>
                    </a:ext>
                  </a:extLst>
                </a:gridCol>
                <a:gridCol w="4903180">
                  <a:extLst>
                    <a:ext uri="{9D8B030D-6E8A-4147-A177-3AD203B41FA5}">
                      <a16:colId xmlns:a16="http://schemas.microsoft.com/office/drawing/2014/main" val="4174877617"/>
                    </a:ext>
                  </a:extLst>
                </a:gridCol>
                <a:gridCol w="812755">
                  <a:extLst>
                    <a:ext uri="{9D8B030D-6E8A-4147-A177-3AD203B41FA5}">
                      <a16:colId xmlns:a16="http://schemas.microsoft.com/office/drawing/2014/main" val="392049911"/>
                    </a:ext>
                  </a:extLst>
                </a:gridCol>
                <a:gridCol w="972642">
                  <a:extLst>
                    <a:ext uri="{9D8B030D-6E8A-4147-A177-3AD203B41FA5}">
                      <a16:colId xmlns:a16="http://schemas.microsoft.com/office/drawing/2014/main" val="1001479373"/>
                    </a:ext>
                  </a:extLst>
                </a:gridCol>
              </a:tblGrid>
              <a:tr h="452137">
                <a:tc>
                  <a:txBody>
                    <a:bodyPr/>
                    <a:lstStyle/>
                    <a:p>
                      <a:pPr algn="ctr" fontAlgn="b">
                        <a:buNone/>
                      </a:pPr>
                      <a:endParaRPr lang="en-US" sz="1100" b="1" i="0" u="none" strike="noStrike">
                        <a:solidFill>
                          <a:srgbClr val="000000"/>
                        </a:solidFill>
                        <a:effectLst/>
                        <a:latin typeface="Aptos Narrow" panose="020B0004020202020204" pitchFamily="34" charset="0"/>
                      </a:endParaRPr>
                    </a:p>
                  </a:txBody>
                  <a:tcPr marL="7620" marR="7620" marT="7620" marB="0" anchor="b">
                    <a:lnL>
                      <a:noFill/>
                    </a:lnL>
                    <a:lnR>
                      <a:noFill/>
                    </a:lnR>
                    <a:lnT>
                      <a:noFill/>
                    </a:lnT>
                    <a:lnB>
                      <a:noFill/>
                    </a:lnB>
                    <a:noFill/>
                  </a:tcPr>
                </a:tc>
                <a:tc>
                  <a:txBody>
                    <a:bodyPr/>
                    <a:lstStyle/>
                    <a:p>
                      <a:pPr algn="l" fontAlgn="b">
                        <a:buNone/>
                      </a:pPr>
                      <a:r>
                        <a:rPr lang="en-US" sz="1600" b="1" i="0" u="sng" strike="noStrike">
                          <a:solidFill>
                            <a:srgbClr val="000000"/>
                          </a:solidFill>
                          <a:effectLst/>
                          <a:latin typeface="Aptos Narrow" panose="020B0004020202020204" pitchFamily="34" charset="0"/>
                        </a:rPr>
                        <a:t>Key Performance Metric</a:t>
                      </a:r>
                    </a:p>
                  </a:txBody>
                  <a:tcPr marL="7620" marR="7620" marT="7620" marB="0" anchor="b">
                    <a:lnL>
                      <a:noFill/>
                    </a:lnL>
                    <a:lnR>
                      <a:noFill/>
                    </a:lnR>
                    <a:lnT>
                      <a:noFill/>
                    </a:lnT>
                    <a:lnB>
                      <a:noFill/>
                    </a:lnB>
                    <a:noFill/>
                  </a:tcPr>
                </a:tc>
                <a:tc>
                  <a:txBody>
                    <a:bodyPr/>
                    <a:lstStyle/>
                    <a:p>
                      <a:pPr algn="l" fontAlgn="b">
                        <a:buNone/>
                      </a:pPr>
                      <a:r>
                        <a:rPr lang="en-US" sz="1600" b="1" i="0" u="sng" strike="noStrike">
                          <a:solidFill>
                            <a:srgbClr val="000000"/>
                          </a:solidFill>
                          <a:effectLst/>
                          <a:latin typeface="Aptos Narrow" panose="020B0004020202020204" pitchFamily="34" charset="0"/>
                        </a:rPr>
                        <a:t>Key Performance Description</a:t>
                      </a:r>
                    </a:p>
                  </a:txBody>
                  <a:tcPr marL="7620" marR="7620" marT="7620" marB="0" anchor="b">
                    <a:lnL>
                      <a:noFill/>
                    </a:lnL>
                    <a:lnR>
                      <a:noFill/>
                    </a:lnR>
                    <a:lnT>
                      <a:noFill/>
                    </a:lnT>
                    <a:lnB>
                      <a:noFill/>
                    </a:lnB>
                    <a:noFill/>
                  </a:tcPr>
                </a:tc>
                <a:tc>
                  <a:txBody>
                    <a:bodyPr/>
                    <a:lstStyle/>
                    <a:p>
                      <a:pPr algn="ctr" fontAlgn="b">
                        <a:buNone/>
                      </a:pPr>
                      <a:r>
                        <a:rPr lang="en-US" sz="1600" b="1" i="0" u="sng" strike="noStrike">
                          <a:solidFill>
                            <a:srgbClr val="000000"/>
                          </a:solidFill>
                          <a:effectLst/>
                          <a:latin typeface="Aptos Narrow" panose="020B0004020202020204" pitchFamily="34" charset="0"/>
                        </a:rPr>
                        <a:t>Target</a:t>
                      </a:r>
                    </a:p>
                  </a:txBody>
                  <a:tcPr marL="6607" marR="6607" marT="6607" marB="0" anchor="b">
                    <a:lnL>
                      <a:noFill/>
                    </a:lnL>
                    <a:lnR>
                      <a:noFill/>
                    </a:lnR>
                    <a:lnT>
                      <a:noFill/>
                    </a:lnT>
                    <a:lnB>
                      <a:noFill/>
                    </a:lnB>
                    <a:noFill/>
                  </a:tcPr>
                </a:tc>
                <a:tc>
                  <a:txBody>
                    <a:bodyPr/>
                    <a:lstStyle/>
                    <a:p>
                      <a:pPr algn="ctr" fontAlgn="b">
                        <a:buNone/>
                      </a:pPr>
                      <a:r>
                        <a:rPr lang="en-US" sz="1600" b="1" i="0" u="sng" strike="noStrike">
                          <a:solidFill>
                            <a:srgbClr val="000000"/>
                          </a:solidFill>
                          <a:effectLst/>
                          <a:latin typeface="Aptos Narrow" panose="020B0004020202020204" pitchFamily="34" charset="0"/>
                        </a:rPr>
                        <a:t>Result</a:t>
                      </a:r>
                    </a:p>
                  </a:txBody>
                  <a:tcPr marL="6607" marR="6607" marT="6607" marB="0" anchor="b">
                    <a:lnL>
                      <a:noFill/>
                    </a:lnL>
                    <a:lnR>
                      <a:noFill/>
                    </a:lnR>
                    <a:lnT>
                      <a:noFill/>
                    </a:lnT>
                    <a:lnB>
                      <a:noFill/>
                    </a:lnB>
                    <a:noFill/>
                  </a:tcPr>
                </a:tc>
                <a:extLst>
                  <a:ext uri="{0D108BD9-81ED-4DB2-BD59-A6C34878D82A}">
                    <a16:rowId xmlns:a16="http://schemas.microsoft.com/office/drawing/2014/main" val="3255390417"/>
                  </a:ext>
                </a:extLst>
              </a:tr>
              <a:tr h="499234">
                <a:tc>
                  <a:txBody>
                    <a:bodyPr/>
                    <a:lstStyle/>
                    <a:p>
                      <a:pPr algn="ctr" fontAlgn="b">
                        <a:buNone/>
                      </a:pPr>
                      <a:r>
                        <a:rPr lang="en-US" sz="1100" b="1" i="0" u="none" strike="noStrike">
                          <a:solidFill>
                            <a:srgbClr val="000000"/>
                          </a:solidFill>
                          <a:effectLst/>
                          <a:latin typeface="Aptos Narrow"/>
                        </a:rPr>
                        <a:t>1</a:t>
                      </a:r>
                    </a:p>
                  </a:txBody>
                  <a:tcPr marL="7620" marR="7620" marT="7620" marB="0" anchor="b">
                    <a:lnL>
                      <a:noFill/>
                    </a:lnL>
                    <a:lnR>
                      <a:noFill/>
                    </a:lnR>
                    <a:lnT>
                      <a:noFill/>
                    </a:lnT>
                    <a:lnB>
                      <a:noFill/>
                    </a:lnB>
                    <a:noFill/>
                  </a:tcPr>
                </a:tc>
                <a:tc>
                  <a:txBody>
                    <a:bodyPr/>
                    <a:lstStyle/>
                    <a:p>
                      <a:pPr algn="l" fontAlgn="b">
                        <a:buNone/>
                      </a:pPr>
                      <a:r>
                        <a:rPr lang="en-US" sz="1600" b="0" i="0" u="none" strike="noStrike">
                          <a:solidFill>
                            <a:srgbClr val="000000"/>
                          </a:solidFill>
                          <a:effectLst/>
                          <a:latin typeface="Aptos Narrow" panose="020B0004020202020204" pitchFamily="34" charset="0"/>
                        </a:rPr>
                        <a:t>Provide state-of-the-art equipment</a:t>
                      </a:r>
                    </a:p>
                  </a:txBody>
                  <a:tcPr marL="7620" marR="7620" marT="7620" marB="0" anchor="b">
                    <a:lnL>
                      <a:noFill/>
                    </a:lnL>
                    <a:lnR>
                      <a:noFill/>
                    </a:lnR>
                    <a:lnT>
                      <a:noFill/>
                    </a:lnT>
                    <a:lnB>
                      <a:noFill/>
                    </a:lnB>
                    <a:noFill/>
                  </a:tcPr>
                </a:tc>
                <a:tc>
                  <a:txBody>
                    <a:bodyPr/>
                    <a:lstStyle/>
                    <a:p>
                      <a:pPr algn="l" fontAlgn="b">
                        <a:buNone/>
                      </a:pPr>
                      <a:r>
                        <a:rPr lang="en-US" sz="1600" b="0" i="0" u="none" strike="noStrike">
                          <a:solidFill>
                            <a:srgbClr val="000000"/>
                          </a:solidFill>
                          <a:effectLst/>
                          <a:latin typeface="Aptos Narrow"/>
                        </a:rPr>
                        <a:t>Award around 20 grants to colleges/post-secondary training organizations.​</a:t>
                      </a:r>
                    </a:p>
                  </a:txBody>
                  <a:tcPr marL="7620" marR="7620" marT="7620" marB="0" anchor="b">
                    <a:lnL>
                      <a:noFill/>
                    </a:lnL>
                    <a:lnR>
                      <a:noFill/>
                    </a:lnR>
                    <a:lnT>
                      <a:noFill/>
                    </a:lnT>
                    <a:lnB>
                      <a:noFill/>
                    </a:lnB>
                    <a:noFill/>
                  </a:tcPr>
                </a:tc>
                <a:tc>
                  <a:txBody>
                    <a:bodyPr/>
                    <a:lstStyle/>
                    <a:p>
                      <a:pPr algn="r" fontAlgn="b">
                        <a:buNone/>
                      </a:pPr>
                      <a:r>
                        <a:rPr lang="en-US" sz="1600" b="0" i="0" u="none" strike="noStrike">
                          <a:solidFill>
                            <a:srgbClr val="000000"/>
                          </a:solidFill>
                          <a:effectLst/>
                          <a:latin typeface="Aptos Narrow"/>
                        </a:rPr>
                        <a:t>20</a:t>
                      </a:r>
                    </a:p>
                  </a:txBody>
                  <a:tcPr marL="7620" marR="7620" marT="7620" marB="0" anchor="b">
                    <a:lnL>
                      <a:noFill/>
                    </a:lnL>
                    <a:lnR>
                      <a:noFill/>
                    </a:lnR>
                    <a:lnT>
                      <a:noFill/>
                    </a:lnT>
                    <a:lnB>
                      <a:noFill/>
                    </a:lnB>
                    <a:noFill/>
                  </a:tcPr>
                </a:tc>
                <a:tc>
                  <a:txBody>
                    <a:bodyPr/>
                    <a:lstStyle/>
                    <a:p>
                      <a:pPr algn="ctr" fontAlgn="b">
                        <a:buNone/>
                      </a:pPr>
                      <a:r>
                        <a:rPr lang="en-US" sz="1600" b="0" i="0" u="none" strike="noStrike">
                          <a:solidFill>
                            <a:srgbClr val="000000"/>
                          </a:solidFill>
                          <a:effectLst/>
                          <a:latin typeface="Aptos Narrow"/>
                        </a:rPr>
                        <a:t>18</a:t>
                      </a:r>
                      <a:endParaRPr lang="en-US" sz="1600" b="0" i="0" u="none" strike="noStrike">
                        <a:solidFill>
                          <a:srgbClr val="000000"/>
                        </a:solidFill>
                        <a:effectLst/>
                        <a:latin typeface="Aptos Narrow" panose="020B0004020202020204" pitchFamily="34" charset="0"/>
                      </a:endParaRPr>
                    </a:p>
                  </a:txBody>
                  <a:tcPr marL="7620" marR="7620" marT="7620" marB="0" anchor="b">
                    <a:lnL>
                      <a:noFill/>
                    </a:lnL>
                    <a:lnR>
                      <a:noFill/>
                    </a:lnR>
                    <a:lnT>
                      <a:noFill/>
                    </a:lnT>
                    <a:lnB>
                      <a:noFill/>
                    </a:lnB>
                    <a:noFill/>
                  </a:tcPr>
                </a:tc>
                <a:extLst>
                  <a:ext uri="{0D108BD9-81ED-4DB2-BD59-A6C34878D82A}">
                    <a16:rowId xmlns:a16="http://schemas.microsoft.com/office/drawing/2014/main" val="236435215"/>
                  </a:ext>
                </a:extLst>
              </a:tr>
              <a:tr h="640527">
                <a:tc>
                  <a:txBody>
                    <a:bodyPr/>
                    <a:lstStyle/>
                    <a:p>
                      <a:pPr algn="ctr" fontAlgn="b">
                        <a:buNone/>
                      </a:pPr>
                      <a:r>
                        <a:rPr lang="en-US" sz="1100" b="1" i="0" u="none" strike="noStrike">
                          <a:solidFill>
                            <a:srgbClr val="000000"/>
                          </a:solidFill>
                          <a:effectLst/>
                          <a:latin typeface="Aptos Narrow"/>
                        </a:rPr>
                        <a:t>2</a:t>
                      </a:r>
                    </a:p>
                  </a:txBody>
                  <a:tcPr marL="7620" marR="7620" marT="7620" marB="0" anchor="b">
                    <a:lnL>
                      <a:noFill/>
                    </a:lnL>
                    <a:lnR>
                      <a:noFill/>
                    </a:lnR>
                    <a:lnT>
                      <a:noFill/>
                    </a:lnT>
                    <a:lnB>
                      <a:noFill/>
                    </a:lnB>
                    <a:solidFill>
                      <a:srgbClr val="F2F2F2"/>
                    </a:solidFill>
                  </a:tcPr>
                </a:tc>
                <a:tc>
                  <a:txBody>
                    <a:bodyPr/>
                    <a:lstStyle/>
                    <a:p>
                      <a:pPr algn="l" fontAlgn="b">
                        <a:buNone/>
                      </a:pPr>
                      <a:r>
                        <a:rPr lang="en-US" sz="1600" b="0" i="0" u="none" strike="noStrike">
                          <a:solidFill>
                            <a:srgbClr val="000000"/>
                          </a:solidFill>
                          <a:effectLst/>
                          <a:latin typeface="Aptos Narrow" panose="020B0004020202020204" pitchFamily="34" charset="0"/>
                        </a:rPr>
                        <a:t>Increase access to life sciences training</a:t>
                      </a:r>
                    </a:p>
                  </a:txBody>
                  <a:tcPr marL="7620" marR="7620" marT="7620" marB="0" anchor="b">
                    <a:lnL>
                      <a:noFill/>
                    </a:lnL>
                    <a:lnR>
                      <a:noFill/>
                    </a:lnR>
                    <a:lnT>
                      <a:noFill/>
                    </a:lnT>
                    <a:lnB>
                      <a:noFill/>
                    </a:lnB>
                    <a:solidFill>
                      <a:srgbClr val="F2F2F2"/>
                    </a:solidFill>
                  </a:tcPr>
                </a:tc>
                <a:tc>
                  <a:txBody>
                    <a:bodyPr/>
                    <a:lstStyle/>
                    <a:p>
                      <a:pPr algn="l" fontAlgn="b">
                        <a:buNone/>
                      </a:pPr>
                      <a:r>
                        <a:rPr lang="en-US" sz="1600" b="0" i="0" u="none" strike="noStrike">
                          <a:solidFill>
                            <a:srgbClr val="000000"/>
                          </a:solidFill>
                          <a:effectLst/>
                          <a:latin typeface="Aptos Narrow" panose="020B0004020202020204" pitchFamily="34" charset="0"/>
                        </a:rPr>
                        <a:t> Serve around 4,000 learners.​</a:t>
                      </a:r>
                    </a:p>
                  </a:txBody>
                  <a:tcPr marL="7620" marR="7620" marT="7620" marB="0" anchor="b">
                    <a:lnL>
                      <a:noFill/>
                    </a:lnL>
                    <a:lnR>
                      <a:noFill/>
                    </a:lnR>
                    <a:lnT>
                      <a:noFill/>
                    </a:lnT>
                    <a:lnB>
                      <a:noFill/>
                    </a:lnB>
                    <a:solidFill>
                      <a:srgbClr val="F2F2F2"/>
                    </a:solidFill>
                  </a:tcPr>
                </a:tc>
                <a:tc>
                  <a:txBody>
                    <a:bodyPr/>
                    <a:lstStyle/>
                    <a:p>
                      <a:pPr algn="r" fontAlgn="b">
                        <a:buNone/>
                      </a:pPr>
                      <a:r>
                        <a:rPr lang="en-US" sz="1600" b="0" i="0" u="none" strike="noStrike">
                          <a:solidFill>
                            <a:srgbClr val="000000"/>
                          </a:solidFill>
                          <a:effectLst/>
                          <a:latin typeface="Aptos Narrow"/>
                        </a:rPr>
                        <a:t>                 4,000 </a:t>
                      </a:r>
                    </a:p>
                  </a:txBody>
                  <a:tcPr marL="7620" marR="7620" marT="7620" marB="0" anchor="b">
                    <a:lnL>
                      <a:noFill/>
                    </a:lnL>
                    <a:lnR>
                      <a:noFill/>
                    </a:lnR>
                    <a:lnT>
                      <a:noFill/>
                    </a:lnT>
                    <a:lnB>
                      <a:noFill/>
                    </a:lnB>
                    <a:solidFill>
                      <a:srgbClr val="F2F2F2"/>
                    </a:solidFill>
                  </a:tcPr>
                </a:tc>
                <a:tc>
                  <a:txBody>
                    <a:bodyPr/>
                    <a:lstStyle/>
                    <a:p>
                      <a:pPr algn="ctr" fontAlgn="b">
                        <a:buNone/>
                      </a:pPr>
                      <a:r>
                        <a:rPr lang="en-US" sz="1600" b="0" i="0" u="none" strike="noStrike">
                          <a:solidFill>
                            <a:srgbClr val="000000"/>
                          </a:solidFill>
                          <a:effectLst/>
                          <a:latin typeface="Aptos Narrow"/>
                        </a:rPr>
                        <a:t>3,860</a:t>
                      </a:r>
                      <a:endParaRPr lang="en-US" sz="1600" b="0" i="0" u="none" strike="noStrike">
                        <a:solidFill>
                          <a:srgbClr val="000000"/>
                        </a:solidFill>
                        <a:effectLst/>
                        <a:latin typeface="Aptos Narrow" panose="020B0004020202020204" pitchFamily="34" charset="0"/>
                      </a:endParaRPr>
                    </a:p>
                  </a:txBody>
                  <a:tcPr marL="7620" marR="7620" marT="7620" marB="0" anchor="b">
                    <a:lnL>
                      <a:noFill/>
                    </a:lnL>
                    <a:lnR>
                      <a:noFill/>
                    </a:lnR>
                    <a:lnT>
                      <a:noFill/>
                    </a:lnT>
                    <a:lnB>
                      <a:noFill/>
                    </a:lnB>
                    <a:solidFill>
                      <a:srgbClr val="F2F2F2"/>
                    </a:solidFill>
                  </a:tcPr>
                </a:tc>
                <a:extLst>
                  <a:ext uri="{0D108BD9-81ED-4DB2-BD59-A6C34878D82A}">
                    <a16:rowId xmlns:a16="http://schemas.microsoft.com/office/drawing/2014/main" val="3717212445"/>
                  </a:ext>
                </a:extLst>
              </a:tr>
            </a:tbl>
          </a:graphicData>
        </a:graphic>
      </p:graphicFrame>
    </p:spTree>
    <p:extLst>
      <p:ext uri="{BB962C8B-B14F-4D97-AF65-F5344CB8AC3E}">
        <p14:creationId xmlns:p14="http://schemas.microsoft.com/office/powerpoint/2010/main" val="26630120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D2B28-D38B-DB7D-4660-8CBB41D70F03}"/>
              </a:ext>
            </a:extLst>
          </p:cNvPr>
          <p:cNvSpPr>
            <a:spLocks noGrp="1"/>
          </p:cNvSpPr>
          <p:nvPr>
            <p:ph type="title"/>
          </p:nvPr>
        </p:nvSpPr>
        <p:spPr>
          <a:xfrm>
            <a:off x="462684" y="293305"/>
            <a:ext cx="11051291" cy="470898"/>
          </a:xfrm>
        </p:spPr>
        <p:txBody>
          <a:bodyPr/>
          <a:lstStyle/>
          <a:p>
            <a:r>
              <a:rPr lang="en-US">
                <a:solidFill>
                  <a:schemeClr val="accent5">
                    <a:lumMod val="50000"/>
                  </a:schemeClr>
                </a:solidFill>
              </a:rPr>
              <a:t>STEM Equipment</a:t>
            </a:r>
            <a:r>
              <a:rPr lang="en-US">
                <a:solidFill>
                  <a:srgbClr val="FF0000"/>
                </a:solidFill>
              </a:rPr>
              <a:t> </a:t>
            </a:r>
            <a:r>
              <a:rPr lang="en-US">
                <a:solidFill>
                  <a:schemeClr val="accent5">
                    <a:lumMod val="50000"/>
                  </a:schemeClr>
                </a:solidFill>
              </a:rPr>
              <a:t>and Professional Development Grant Program</a:t>
            </a:r>
          </a:p>
        </p:txBody>
      </p:sp>
      <p:sp>
        <p:nvSpPr>
          <p:cNvPr id="4" name="Content Placeholder 2">
            <a:extLst>
              <a:ext uri="{FF2B5EF4-FFF2-40B4-BE49-F238E27FC236}">
                <a16:creationId xmlns:a16="http://schemas.microsoft.com/office/drawing/2014/main" id="{572B97BF-51AB-DB67-4965-5B1454E7FA78}"/>
              </a:ext>
            </a:extLst>
          </p:cNvPr>
          <p:cNvSpPr>
            <a:spLocks noGrp="1"/>
          </p:cNvSpPr>
          <p:nvPr>
            <p:ph sz="quarter" idx="13"/>
          </p:nvPr>
        </p:nvSpPr>
        <p:spPr>
          <a:xfrm>
            <a:off x="462683" y="1289597"/>
            <a:ext cx="11051291" cy="1206178"/>
          </a:xfrm>
        </p:spPr>
        <p:txBody>
          <a:bodyPr vert="horz" lIns="0" tIns="0" rIns="0" bIns="0" rtlCol="0" anchor="t">
            <a:noAutofit/>
          </a:bodyPr>
          <a:lstStyle/>
          <a:p>
            <a:pPr marL="0" indent="0">
              <a:buNone/>
            </a:pPr>
            <a:r>
              <a:rPr lang="en-US" sz="1800" b="1">
                <a:ea typeface="+mn-lt"/>
                <a:cs typeface="+mn-lt"/>
              </a:rPr>
              <a:t>Program Description: </a:t>
            </a:r>
            <a:r>
              <a:rPr lang="en-US" sz="1800">
                <a:ea typeface="+mn-lt"/>
                <a:cs typeface="+mn-lt"/>
              </a:rPr>
              <a:t>Enables low-income public schools, </a:t>
            </a:r>
            <a:r>
              <a:rPr lang="en-US" sz="1800" err="1">
                <a:ea typeface="+mn-lt"/>
                <a:cs typeface="+mn-lt"/>
              </a:rPr>
              <a:t>voc</a:t>
            </a:r>
            <a:r>
              <a:rPr lang="en-US" sz="1800">
                <a:ea typeface="+mn-lt"/>
                <a:cs typeface="+mn-lt"/>
              </a:rPr>
              <a:t>-techs, and curriculum providers that serve such schools, to purchase lab equipment, supplies, and technology, as well as provide teacher professional development. </a:t>
            </a:r>
          </a:p>
          <a:p>
            <a:pPr marL="0" indent="0">
              <a:buNone/>
            </a:pPr>
            <a:r>
              <a:rPr lang="en-US" sz="1800" b="1">
                <a:ea typeface="+mn-lt"/>
                <a:cs typeface="+mn-lt"/>
              </a:rPr>
              <a:t>Anticipated Program Budget: </a:t>
            </a:r>
            <a:r>
              <a:rPr lang="en-US" sz="1800">
                <a:ea typeface="+mn-lt"/>
                <a:cs typeface="+mn-lt"/>
              </a:rPr>
              <a:t>$3 million ($2.5M Capital; $500k Investment/Breakthrough Fund)</a:t>
            </a:r>
          </a:p>
          <a:p>
            <a:pPr marL="0" indent="0">
              <a:buNone/>
            </a:pPr>
            <a:endParaRPr lang="en-US" sz="1400">
              <a:ea typeface="+mn-lt"/>
              <a:cs typeface="+mn-lt"/>
            </a:endParaRPr>
          </a:p>
        </p:txBody>
      </p:sp>
      <p:graphicFrame>
        <p:nvGraphicFramePr>
          <p:cNvPr id="3" name="Table 2">
            <a:extLst>
              <a:ext uri="{FF2B5EF4-FFF2-40B4-BE49-F238E27FC236}">
                <a16:creationId xmlns:a16="http://schemas.microsoft.com/office/drawing/2014/main" id="{A60899F8-57C3-EB87-60E3-BC5657D71A49}"/>
              </a:ext>
            </a:extLst>
          </p:cNvPr>
          <p:cNvGraphicFramePr>
            <a:graphicFrameLocks noGrp="1"/>
          </p:cNvGraphicFramePr>
          <p:nvPr>
            <p:extLst>
              <p:ext uri="{D42A27DB-BD31-4B8C-83A1-F6EECF244321}">
                <p14:modId xmlns:p14="http://schemas.microsoft.com/office/powerpoint/2010/main" val="1918531643"/>
              </p:ext>
            </p:extLst>
          </p:nvPr>
        </p:nvGraphicFramePr>
        <p:xfrm>
          <a:off x="462683" y="2939984"/>
          <a:ext cx="10675774" cy="2073078"/>
        </p:xfrm>
        <a:graphic>
          <a:graphicData uri="http://schemas.openxmlformats.org/drawingml/2006/table">
            <a:tbl>
              <a:tblPr/>
              <a:tblGrid>
                <a:gridCol w="296549">
                  <a:extLst>
                    <a:ext uri="{9D8B030D-6E8A-4147-A177-3AD203B41FA5}">
                      <a16:colId xmlns:a16="http://schemas.microsoft.com/office/drawing/2014/main" val="105211803"/>
                    </a:ext>
                  </a:extLst>
                </a:gridCol>
                <a:gridCol w="2849452">
                  <a:extLst>
                    <a:ext uri="{9D8B030D-6E8A-4147-A177-3AD203B41FA5}">
                      <a16:colId xmlns:a16="http://schemas.microsoft.com/office/drawing/2014/main" val="192069629"/>
                    </a:ext>
                  </a:extLst>
                </a:gridCol>
                <a:gridCol w="5750477">
                  <a:extLst>
                    <a:ext uri="{9D8B030D-6E8A-4147-A177-3AD203B41FA5}">
                      <a16:colId xmlns:a16="http://schemas.microsoft.com/office/drawing/2014/main" val="266368160"/>
                    </a:ext>
                  </a:extLst>
                </a:gridCol>
                <a:gridCol w="838074">
                  <a:extLst>
                    <a:ext uri="{9D8B030D-6E8A-4147-A177-3AD203B41FA5}">
                      <a16:colId xmlns:a16="http://schemas.microsoft.com/office/drawing/2014/main" val="352046687"/>
                    </a:ext>
                  </a:extLst>
                </a:gridCol>
                <a:gridCol w="941222">
                  <a:extLst>
                    <a:ext uri="{9D8B030D-6E8A-4147-A177-3AD203B41FA5}">
                      <a16:colId xmlns:a16="http://schemas.microsoft.com/office/drawing/2014/main" val="3249449255"/>
                    </a:ext>
                  </a:extLst>
                </a:gridCol>
              </a:tblGrid>
              <a:tr h="480714">
                <a:tc>
                  <a:txBody>
                    <a:bodyPr/>
                    <a:lstStyle/>
                    <a:p>
                      <a:pPr algn="ctr" fontAlgn="b">
                        <a:buNone/>
                      </a:pPr>
                      <a:endParaRPr lang="en-US" sz="1100" b="1" i="0" u="none" strike="noStrike">
                        <a:solidFill>
                          <a:srgbClr val="000000"/>
                        </a:solidFill>
                        <a:effectLst/>
                        <a:latin typeface="Aptos Narrow" panose="020B0004020202020204" pitchFamily="34" charset="0"/>
                      </a:endParaRPr>
                    </a:p>
                  </a:txBody>
                  <a:tcPr marL="7620" marR="7620" marT="7620" marB="0" anchor="b">
                    <a:lnL>
                      <a:noFill/>
                    </a:lnL>
                    <a:lnR>
                      <a:noFill/>
                    </a:lnR>
                    <a:lnT>
                      <a:noFill/>
                    </a:lnT>
                    <a:lnB>
                      <a:noFill/>
                    </a:lnB>
                    <a:noFill/>
                  </a:tcPr>
                </a:tc>
                <a:tc>
                  <a:txBody>
                    <a:bodyPr/>
                    <a:lstStyle/>
                    <a:p>
                      <a:pPr algn="l" fontAlgn="b">
                        <a:buNone/>
                      </a:pPr>
                      <a:r>
                        <a:rPr lang="en-US" sz="1600" b="1" i="0" u="sng" strike="noStrike">
                          <a:solidFill>
                            <a:srgbClr val="000000"/>
                          </a:solidFill>
                          <a:effectLst/>
                          <a:latin typeface="Aptos Narrow" panose="020B0004020202020204" pitchFamily="34" charset="0"/>
                        </a:rPr>
                        <a:t>Key Performance Metric</a:t>
                      </a:r>
                    </a:p>
                  </a:txBody>
                  <a:tcPr marL="7620" marR="7620" marT="7620" marB="0" anchor="b">
                    <a:lnL>
                      <a:noFill/>
                    </a:lnL>
                    <a:lnR>
                      <a:noFill/>
                    </a:lnR>
                    <a:lnT>
                      <a:noFill/>
                    </a:lnT>
                    <a:lnB>
                      <a:noFill/>
                    </a:lnB>
                    <a:noFill/>
                  </a:tcPr>
                </a:tc>
                <a:tc>
                  <a:txBody>
                    <a:bodyPr/>
                    <a:lstStyle/>
                    <a:p>
                      <a:pPr algn="l" fontAlgn="b">
                        <a:buNone/>
                      </a:pPr>
                      <a:r>
                        <a:rPr lang="en-US" sz="1600" b="1" i="0" u="sng" strike="noStrike">
                          <a:solidFill>
                            <a:srgbClr val="000000"/>
                          </a:solidFill>
                          <a:effectLst/>
                          <a:latin typeface="Aptos Narrow" panose="020B0004020202020204" pitchFamily="34" charset="0"/>
                        </a:rPr>
                        <a:t>Key Performance Description</a:t>
                      </a:r>
                    </a:p>
                  </a:txBody>
                  <a:tcPr marL="7620" marR="7620" marT="7620" marB="0" anchor="b">
                    <a:lnL>
                      <a:noFill/>
                    </a:lnL>
                    <a:lnR>
                      <a:noFill/>
                    </a:lnR>
                    <a:lnT>
                      <a:noFill/>
                    </a:lnT>
                    <a:lnB>
                      <a:noFill/>
                    </a:lnB>
                    <a:noFill/>
                  </a:tcPr>
                </a:tc>
                <a:tc>
                  <a:txBody>
                    <a:bodyPr/>
                    <a:lstStyle/>
                    <a:p>
                      <a:pPr algn="ctr" fontAlgn="b">
                        <a:buNone/>
                      </a:pPr>
                      <a:r>
                        <a:rPr lang="en-US" sz="1600" b="1" i="0" u="sng" strike="noStrike">
                          <a:solidFill>
                            <a:srgbClr val="000000"/>
                          </a:solidFill>
                          <a:effectLst/>
                          <a:latin typeface="Aptos Narrow" panose="020B0004020202020204" pitchFamily="34" charset="0"/>
                        </a:rPr>
                        <a:t>Target</a:t>
                      </a:r>
                    </a:p>
                  </a:txBody>
                  <a:tcPr marL="6607" marR="6607" marT="6607" marB="0" anchor="b">
                    <a:lnL>
                      <a:noFill/>
                    </a:lnL>
                    <a:lnR>
                      <a:noFill/>
                    </a:lnR>
                    <a:lnT>
                      <a:noFill/>
                    </a:lnT>
                    <a:lnB>
                      <a:noFill/>
                    </a:lnB>
                    <a:noFill/>
                  </a:tcPr>
                </a:tc>
                <a:tc>
                  <a:txBody>
                    <a:bodyPr/>
                    <a:lstStyle/>
                    <a:p>
                      <a:pPr algn="ctr" fontAlgn="b">
                        <a:buNone/>
                      </a:pPr>
                      <a:r>
                        <a:rPr lang="en-US" sz="1600" b="1" i="0" u="sng" strike="noStrike">
                          <a:solidFill>
                            <a:srgbClr val="000000"/>
                          </a:solidFill>
                          <a:effectLst/>
                          <a:latin typeface="Aptos Narrow" panose="020B0004020202020204" pitchFamily="34" charset="0"/>
                        </a:rPr>
                        <a:t>Result</a:t>
                      </a:r>
                    </a:p>
                  </a:txBody>
                  <a:tcPr marL="6607" marR="6607" marT="6607" marB="0" anchor="b">
                    <a:lnL>
                      <a:noFill/>
                    </a:lnL>
                    <a:lnR>
                      <a:noFill/>
                    </a:lnR>
                    <a:lnT>
                      <a:noFill/>
                    </a:lnT>
                    <a:lnB>
                      <a:noFill/>
                    </a:lnB>
                    <a:noFill/>
                  </a:tcPr>
                </a:tc>
                <a:extLst>
                  <a:ext uri="{0D108BD9-81ED-4DB2-BD59-A6C34878D82A}">
                    <a16:rowId xmlns:a16="http://schemas.microsoft.com/office/drawing/2014/main" val="1747051003"/>
                  </a:ext>
                </a:extLst>
              </a:tr>
              <a:tr h="530788">
                <a:tc>
                  <a:txBody>
                    <a:bodyPr/>
                    <a:lstStyle/>
                    <a:p>
                      <a:pPr algn="ctr" fontAlgn="b">
                        <a:buNone/>
                      </a:pPr>
                      <a:r>
                        <a:rPr lang="en-US" sz="1100" b="1" i="0" u="none" strike="noStrike">
                          <a:solidFill>
                            <a:srgbClr val="000000"/>
                          </a:solidFill>
                          <a:effectLst/>
                          <a:latin typeface="Aptos Narrow"/>
                        </a:rPr>
                        <a:t>1</a:t>
                      </a:r>
                    </a:p>
                  </a:txBody>
                  <a:tcPr marL="7620" marR="7620" marT="7620" marB="0" anchor="b">
                    <a:lnL>
                      <a:noFill/>
                    </a:lnL>
                    <a:lnR>
                      <a:noFill/>
                    </a:lnR>
                    <a:lnT>
                      <a:noFill/>
                    </a:lnT>
                    <a:lnB>
                      <a:noFill/>
                    </a:lnB>
                    <a:noFill/>
                  </a:tcPr>
                </a:tc>
                <a:tc>
                  <a:txBody>
                    <a:bodyPr/>
                    <a:lstStyle/>
                    <a:p>
                      <a:pPr algn="l" fontAlgn="b">
                        <a:buNone/>
                      </a:pPr>
                      <a:r>
                        <a:rPr lang="en-US" sz="1600" b="0" i="0" u="none" strike="noStrike">
                          <a:solidFill>
                            <a:srgbClr val="000000"/>
                          </a:solidFill>
                          <a:effectLst/>
                          <a:latin typeface="Aptos Narrow" panose="020B0004020202020204" pitchFamily="34" charset="0"/>
                        </a:rPr>
                        <a:t>Provide state-of-the-art equipment</a:t>
                      </a:r>
                    </a:p>
                  </a:txBody>
                  <a:tcPr marL="7620" marR="7620" marT="7620" marB="0" anchor="b">
                    <a:lnL>
                      <a:noFill/>
                    </a:lnL>
                    <a:lnR>
                      <a:noFill/>
                    </a:lnR>
                    <a:lnT>
                      <a:noFill/>
                    </a:lnT>
                    <a:lnB>
                      <a:noFill/>
                    </a:lnB>
                    <a:noFill/>
                  </a:tcPr>
                </a:tc>
                <a:tc>
                  <a:txBody>
                    <a:bodyPr/>
                    <a:lstStyle/>
                    <a:p>
                      <a:pPr algn="l" fontAlgn="b">
                        <a:buNone/>
                      </a:pPr>
                      <a:r>
                        <a:rPr lang="en-US" sz="1600" b="0" i="0" u="none" strike="noStrike">
                          <a:solidFill>
                            <a:srgbClr val="000000"/>
                          </a:solidFill>
                          <a:effectLst/>
                          <a:latin typeface="Aptos Narrow"/>
                        </a:rPr>
                        <a:t>Award at least 30 grants to schools/districts, and curriculum providers serving around 60 schools.​</a:t>
                      </a:r>
                    </a:p>
                  </a:txBody>
                  <a:tcPr marL="7620" marR="7620" marT="7620" marB="0" anchor="b">
                    <a:lnL>
                      <a:noFill/>
                    </a:lnL>
                    <a:lnR>
                      <a:noFill/>
                    </a:lnR>
                    <a:lnT>
                      <a:noFill/>
                    </a:lnT>
                    <a:lnB>
                      <a:noFill/>
                    </a:lnB>
                    <a:noFill/>
                  </a:tcPr>
                </a:tc>
                <a:tc>
                  <a:txBody>
                    <a:bodyPr/>
                    <a:lstStyle/>
                    <a:p>
                      <a:pPr algn="r" fontAlgn="b">
                        <a:buNone/>
                      </a:pPr>
                      <a:r>
                        <a:rPr lang="en-US" sz="1600" b="0" i="0" u="none" strike="noStrike">
                          <a:solidFill>
                            <a:srgbClr val="000000"/>
                          </a:solidFill>
                          <a:effectLst/>
                          <a:latin typeface="Aptos Narrow"/>
                        </a:rPr>
                        <a:t>30; 60</a:t>
                      </a:r>
                    </a:p>
                  </a:txBody>
                  <a:tcPr marL="7620" marR="7620" marT="7620" marB="0" anchor="b">
                    <a:lnL>
                      <a:noFill/>
                    </a:lnL>
                    <a:lnR>
                      <a:noFill/>
                    </a:lnR>
                    <a:lnT>
                      <a:noFill/>
                    </a:lnT>
                    <a:lnB>
                      <a:noFill/>
                    </a:lnB>
                    <a:noFill/>
                  </a:tcPr>
                </a:tc>
                <a:tc>
                  <a:txBody>
                    <a:bodyPr/>
                    <a:lstStyle/>
                    <a:p>
                      <a:pPr algn="ctr" fontAlgn="b">
                        <a:buNone/>
                      </a:pPr>
                      <a:r>
                        <a:rPr lang="en-US" sz="1600" b="0" i="0" u="none" strike="noStrike">
                          <a:solidFill>
                            <a:srgbClr val="000000"/>
                          </a:solidFill>
                          <a:effectLst/>
                          <a:latin typeface="Aptos Narrow"/>
                        </a:rPr>
                        <a:t>49; 131 </a:t>
                      </a:r>
                      <a:endParaRPr lang="en-US" sz="1600" b="0" i="0" u="none" strike="noStrike">
                        <a:solidFill>
                          <a:srgbClr val="000000"/>
                        </a:solidFill>
                        <a:effectLst/>
                        <a:latin typeface="Aptos Narrow" panose="020B0004020202020204" pitchFamily="34" charset="0"/>
                      </a:endParaRPr>
                    </a:p>
                  </a:txBody>
                  <a:tcPr marL="7620" marR="7620" marT="7620" marB="0" anchor="b">
                    <a:lnL>
                      <a:noFill/>
                    </a:lnL>
                    <a:lnR>
                      <a:noFill/>
                    </a:lnR>
                    <a:lnT>
                      <a:noFill/>
                    </a:lnT>
                    <a:lnB>
                      <a:noFill/>
                    </a:lnB>
                    <a:noFill/>
                  </a:tcPr>
                </a:tc>
                <a:extLst>
                  <a:ext uri="{0D108BD9-81ED-4DB2-BD59-A6C34878D82A}">
                    <a16:rowId xmlns:a16="http://schemas.microsoft.com/office/drawing/2014/main" val="4141800282"/>
                  </a:ext>
                </a:extLst>
              </a:tr>
              <a:tr h="530788">
                <a:tc>
                  <a:txBody>
                    <a:bodyPr/>
                    <a:lstStyle/>
                    <a:p>
                      <a:pPr algn="ctr" fontAlgn="b">
                        <a:buNone/>
                      </a:pPr>
                      <a:r>
                        <a:rPr lang="en-US" sz="1100" b="1" i="0" u="none" strike="noStrike">
                          <a:solidFill>
                            <a:srgbClr val="000000"/>
                          </a:solidFill>
                          <a:effectLst/>
                          <a:latin typeface="Aptos Narrow"/>
                        </a:rPr>
                        <a:t>2</a:t>
                      </a:r>
                    </a:p>
                  </a:txBody>
                  <a:tcPr marL="7620" marR="7620" marT="7620" marB="0" anchor="b">
                    <a:lnL>
                      <a:noFill/>
                    </a:lnL>
                    <a:lnR>
                      <a:noFill/>
                    </a:lnR>
                    <a:lnT>
                      <a:noFill/>
                    </a:lnT>
                    <a:lnB>
                      <a:noFill/>
                    </a:lnB>
                    <a:solidFill>
                      <a:srgbClr val="F2F2F2"/>
                    </a:solidFill>
                  </a:tcPr>
                </a:tc>
                <a:tc>
                  <a:txBody>
                    <a:bodyPr/>
                    <a:lstStyle/>
                    <a:p>
                      <a:pPr algn="l" fontAlgn="b">
                        <a:buNone/>
                      </a:pPr>
                      <a:r>
                        <a:rPr lang="en-US" sz="1600" b="0" i="0" u="none" strike="noStrike">
                          <a:solidFill>
                            <a:srgbClr val="000000"/>
                          </a:solidFill>
                          <a:effectLst/>
                          <a:latin typeface="Aptos Narrow" panose="020B0004020202020204" pitchFamily="34" charset="0"/>
                        </a:rPr>
                        <a:t>Increase access to equipment/training</a:t>
                      </a:r>
                    </a:p>
                  </a:txBody>
                  <a:tcPr marL="7620" marR="7620" marT="7620" marB="0" anchor="b">
                    <a:lnL>
                      <a:noFill/>
                    </a:lnL>
                    <a:lnR>
                      <a:noFill/>
                    </a:lnR>
                    <a:lnT>
                      <a:noFill/>
                    </a:lnT>
                    <a:lnB>
                      <a:noFill/>
                    </a:lnB>
                    <a:solidFill>
                      <a:srgbClr val="F2F2F2"/>
                    </a:solidFill>
                  </a:tcPr>
                </a:tc>
                <a:tc>
                  <a:txBody>
                    <a:bodyPr/>
                    <a:lstStyle/>
                    <a:p>
                      <a:pPr algn="l" fontAlgn="b">
                        <a:buNone/>
                      </a:pPr>
                      <a:r>
                        <a:rPr lang="en-US" sz="1600" b="0" i="0" u="none" strike="noStrike">
                          <a:solidFill>
                            <a:srgbClr val="000000"/>
                          </a:solidFill>
                          <a:effectLst/>
                          <a:latin typeface="Aptos Narrow"/>
                        </a:rPr>
                        <a:t> Serve around 25,000 students with training on new equipment/curriculum.​</a:t>
                      </a:r>
                    </a:p>
                  </a:txBody>
                  <a:tcPr marL="7620" marR="7620" marT="7620" marB="0" anchor="b">
                    <a:lnL>
                      <a:noFill/>
                    </a:lnL>
                    <a:lnR>
                      <a:noFill/>
                    </a:lnR>
                    <a:lnT>
                      <a:noFill/>
                    </a:lnT>
                    <a:lnB>
                      <a:noFill/>
                    </a:lnB>
                    <a:solidFill>
                      <a:srgbClr val="F2F2F2"/>
                    </a:solidFill>
                  </a:tcPr>
                </a:tc>
                <a:tc>
                  <a:txBody>
                    <a:bodyPr/>
                    <a:lstStyle/>
                    <a:p>
                      <a:pPr algn="r" fontAlgn="b">
                        <a:buNone/>
                      </a:pPr>
                      <a:r>
                        <a:rPr lang="en-US" sz="1600" b="0" i="0" u="none" strike="noStrike">
                          <a:solidFill>
                            <a:srgbClr val="000000"/>
                          </a:solidFill>
                          <a:effectLst/>
                          <a:latin typeface="Aptos Narrow"/>
                        </a:rPr>
                        <a:t>                25,000 </a:t>
                      </a:r>
                    </a:p>
                  </a:txBody>
                  <a:tcPr marL="7620" marR="7620" marT="7620" marB="0" anchor="b">
                    <a:lnL>
                      <a:noFill/>
                    </a:lnL>
                    <a:lnR>
                      <a:noFill/>
                    </a:lnR>
                    <a:lnT>
                      <a:noFill/>
                    </a:lnT>
                    <a:lnB>
                      <a:noFill/>
                    </a:lnB>
                    <a:solidFill>
                      <a:srgbClr val="F2F2F2"/>
                    </a:solidFill>
                  </a:tcPr>
                </a:tc>
                <a:tc>
                  <a:txBody>
                    <a:bodyPr/>
                    <a:lstStyle/>
                    <a:p>
                      <a:pPr algn="ctr" fontAlgn="b">
                        <a:buNone/>
                      </a:pPr>
                      <a:r>
                        <a:rPr lang="en-US" sz="1600" b="0" i="0" u="none" strike="noStrike">
                          <a:solidFill>
                            <a:srgbClr val="000000"/>
                          </a:solidFill>
                          <a:effectLst/>
                          <a:latin typeface="Aptos Narrow"/>
                        </a:rPr>
                        <a:t>55,957</a:t>
                      </a:r>
                      <a:endParaRPr lang="en-US" sz="1600" b="0" i="0" u="none" strike="noStrike">
                        <a:solidFill>
                          <a:srgbClr val="000000"/>
                        </a:solidFill>
                        <a:effectLst/>
                        <a:latin typeface="Aptos Narrow" panose="020B0004020202020204" pitchFamily="34" charset="0"/>
                      </a:endParaRPr>
                    </a:p>
                  </a:txBody>
                  <a:tcPr marL="7620" marR="7620" marT="7620" marB="0" anchor="b">
                    <a:lnL>
                      <a:noFill/>
                    </a:lnL>
                    <a:lnR>
                      <a:noFill/>
                    </a:lnR>
                    <a:lnT>
                      <a:noFill/>
                    </a:lnT>
                    <a:lnB>
                      <a:noFill/>
                    </a:lnB>
                    <a:solidFill>
                      <a:srgbClr val="F2F2F2"/>
                    </a:solidFill>
                  </a:tcPr>
                </a:tc>
                <a:extLst>
                  <a:ext uri="{0D108BD9-81ED-4DB2-BD59-A6C34878D82A}">
                    <a16:rowId xmlns:a16="http://schemas.microsoft.com/office/drawing/2014/main" val="1467276910"/>
                  </a:ext>
                </a:extLst>
              </a:tr>
              <a:tr h="530788">
                <a:tc>
                  <a:txBody>
                    <a:bodyPr/>
                    <a:lstStyle/>
                    <a:p>
                      <a:pPr algn="ctr" fontAlgn="b">
                        <a:buNone/>
                      </a:pPr>
                      <a:r>
                        <a:rPr lang="en-US" sz="1100" b="1" i="0" u="none" strike="noStrike">
                          <a:solidFill>
                            <a:srgbClr val="000000"/>
                          </a:solidFill>
                          <a:effectLst/>
                          <a:latin typeface="Aptos Narrow"/>
                        </a:rPr>
                        <a:t>3</a:t>
                      </a:r>
                    </a:p>
                  </a:txBody>
                  <a:tcPr marL="7620" marR="7620" marT="7620" marB="0" anchor="b">
                    <a:lnL>
                      <a:noFill/>
                    </a:lnL>
                    <a:lnR>
                      <a:noFill/>
                    </a:lnR>
                    <a:lnT>
                      <a:noFill/>
                    </a:lnT>
                    <a:lnB>
                      <a:noFill/>
                    </a:lnB>
                    <a:noFill/>
                  </a:tcPr>
                </a:tc>
                <a:tc>
                  <a:txBody>
                    <a:bodyPr/>
                    <a:lstStyle/>
                    <a:p>
                      <a:pPr algn="l" fontAlgn="b">
                        <a:buNone/>
                      </a:pPr>
                      <a:r>
                        <a:rPr lang="en-US" sz="1600" b="0" i="0" u="none" strike="noStrike">
                          <a:solidFill>
                            <a:srgbClr val="000000"/>
                          </a:solidFill>
                          <a:effectLst/>
                          <a:latin typeface="Aptos Narrow" panose="020B0004020202020204" pitchFamily="34" charset="0"/>
                        </a:rPr>
                        <a:t>Increase access to equipment/training</a:t>
                      </a:r>
                    </a:p>
                  </a:txBody>
                  <a:tcPr marL="7620" marR="7620" marT="7620" marB="0" anchor="b">
                    <a:lnL>
                      <a:noFill/>
                    </a:lnL>
                    <a:lnR>
                      <a:noFill/>
                    </a:lnR>
                    <a:lnT>
                      <a:noFill/>
                    </a:lnT>
                    <a:lnB>
                      <a:noFill/>
                    </a:lnB>
                    <a:noFill/>
                  </a:tcPr>
                </a:tc>
                <a:tc>
                  <a:txBody>
                    <a:bodyPr/>
                    <a:lstStyle/>
                    <a:p>
                      <a:pPr algn="l" fontAlgn="b">
                        <a:buNone/>
                      </a:pPr>
                      <a:r>
                        <a:rPr lang="en-US" sz="1600" b="0" i="0" u="none" strike="noStrike">
                          <a:solidFill>
                            <a:srgbClr val="000000"/>
                          </a:solidFill>
                          <a:effectLst/>
                          <a:latin typeface="Aptos Narrow"/>
                        </a:rPr>
                        <a:t> Provide around 350 teachers with training on new equipment/curriculum.​</a:t>
                      </a:r>
                    </a:p>
                  </a:txBody>
                  <a:tcPr marL="7620" marR="7620" marT="7620" marB="0" anchor="b">
                    <a:lnL>
                      <a:noFill/>
                    </a:lnL>
                    <a:lnR>
                      <a:noFill/>
                    </a:lnR>
                    <a:lnT>
                      <a:noFill/>
                    </a:lnT>
                    <a:lnB>
                      <a:noFill/>
                    </a:lnB>
                    <a:noFill/>
                  </a:tcPr>
                </a:tc>
                <a:tc>
                  <a:txBody>
                    <a:bodyPr/>
                    <a:lstStyle/>
                    <a:p>
                      <a:pPr algn="r" fontAlgn="b">
                        <a:buNone/>
                      </a:pPr>
                      <a:r>
                        <a:rPr lang="en-US" sz="1600" b="0" i="0" u="none" strike="noStrike">
                          <a:solidFill>
                            <a:srgbClr val="000000"/>
                          </a:solidFill>
                          <a:effectLst/>
                          <a:latin typeface="Aptos Narrow"/>
                        </a:rPr>
                        <a:t>                       350 </a:t>
                      </a:r>
                    </a:p>
                  </a:txBody>
                  <a:tcPr marL="7620" marR="7620" marT="7620" marB="0" anchor="b">
                    <a:lnL>
                      <a:noFill/>
                    </a:lnL>
                    <a:lnR>
                      <a:noFill/>
                    </a:lnR>
                    <a:lnT>
                      <a:noFill/>
                    </a:lnT>
                    <a:lnB>
                      <a:noFill/>
                    </a:lnB>
                    <a:noFill/>
                  </a:tcPr>
                </a:tc>
                <a:tc>
                  <a:txBody>
                    <a:bodyPr/>
                    <a:lstStyle/>
                    <a:p>
                      <a:pPr algn="ctr" fontAlgn="b">
                        <a:buNone/>
                      </a:pPr>
                      <a:r>
                        <a:rPr lang="en-US" sz="1600" b="0" i="0" u="none" strike="noStrike">
                          <a:solidFill>
                            <a:srgbClr val="000000"/>
                          </a:solidFill>
                          <a:effectLst/>
                          <a:latin typeface="Aptos Narrow"/>
                        </a:rPr>
                        <a:t>323</a:t>
                      </a:r>
                      <a:endParaRPr lang="en-US" sz="1600" b="0" i="0" u="none" strike="noStrike">
                        <a:solidFill>
                          <a:srgbClr val="000000"/>
                        </a:solidFill>
                        <a:effectLst/>
                        <a:latin typeface="Aptos Narrow" panose="020B0004020202020204" pitchFamily="34" charset="0"/>
                      </a:endParaRPr>
                    </a:p>
                  </a:txBody>
                  <a:tcPr marL="7620" marR="7620" marT="7620" marB="0" anchor="b">
                    <a:lnL>
                      <a:noFill/>
                    </a:lnL>
                    <a:lnR>
                      <a:noFill/>
                    </a:lnR>
                    <a:lnT>
                      <a:noFill/>
                    </a:lnT>
                    <a:lnB>
                      <a:noFill/>
                    </a:lnB>
                    <a:noFill/>
                  </a:tcPr>
                </a:tc>
                <a:extLst>
                  <a:ext uri="{0D108BD9-81ED-4DB2-BD59-A6C34878D82A}">
                    <a16:rowId xmlns:a16="http://schemas.microsoft.com/office/drawing/2014/main" val="4133081207"/>
                  </a:ext>
                </a:extLst>
              </a:tr>
            </a:tbl>
          </a:graphicData>
        </a:graphic>
      </p:graphicFrame>
    </p:spTree>
    <p:extLst>
      <p:ext uri="{BB962C8B-B14F-4D97-AF65-F5344CB8AC3E}">
        <p14:creationId xmlns:p14="http://schemas.microsoft.com/office/powerpoint/2010/main" val="35936383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bYivLEa_ieC9swT474FyL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a56gXZgMbD3Hhifkgaog9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nWL4Ua_lei.ijPaO9v3tw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bYivLEa_ieC9swT474FyLQ"/>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BTA Grid 16:9">
  <a:themeElements>
    <a:clrScheme name="Custom 6">
      <a:dk1>
        <a:sysClr val="windowText" lastClr="000000"/>
      </a:dk1>
      <a:lt1>
        <a:sysClr val="window" lastClr="FFFFFF"/>
      </a:lt1>
      <a:dk2>
        <a:srgbClr val="000000"/>
      </a:dk2>
      <a:lt2>
        <a:srgbClr val="F8F8F8"/>
      </a:lt2>
      <a:accent1>
        <a:srgbClr val="14558F"/>
      </a:accent1>
      <a:accent2>
        <a:srgbClr val="388557"/>
      </a:accent2>
      <a:accent3>
        <a:srgbClr val="F6C51B"/>
      </a:accent3>
      <a:accent4>
        <a:srgbClr val="D0DDE9"/>
      </a:accent4>
      <a:accent5>
        <a:srgbClr val="D7E7DD"/>
      </a:accent5>
      <a:accent6>
        <a:srgbClr val="FDF3D1"/>
      </a:accent6>
      <a:hlink>
        <a:srgbClr val="5F5F5F"/>
      </a:hlink>
      <a:folHlink>
        <a:srgbClr val="91919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269E"/>
        </a:solidFill>
        <a:ln w="9525" cap="rnd" cmpd="sng" algn="ctr">
          <a:solidFill>
            <a:srgbClr val="00269E"/>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chemeClr val="tx1">
              <a:lumMod val="60000"/>
              <a:lumOff val="40000"/>
            </a:schemeClr>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lgn="ctr">
          <a:defRPr dirty="0" err="1" smtClean="0">
            <a:solidFill>
              <a:srgbClr val="575757"/>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0ef933b-3421-4381-bac9-bc5f4a8e84ef">
      <Terms xmlns="http://schemas.microsoft.com/office/infopath/2007/PartnerControls"/>
    </lcf76f155ced4ddcb4097134ff3c332f>
    <TaxCatchAll xmlns="7b83dbe2-6fd2-449a-a932-0d75829bf641"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B5FBF67D54FDD4190052226A5589676" ma:contentTypeVersion="16" ma:contentTypeDescription="Create a new document." ma:contentTypeScope="" ma:versionID="cbe0738ddad1b0728301a3372241027c">
  <xsd:schema xmlns:xsd="http://www.w3.org/2001/XMLSchema" xmlns:xs="http://www.w3.org/2001/XMLSchema" xmlns:p="http://schemas.microsoft.com/office/2006/metadata/properties" xmlns:ns2="40ef933b-3421-4381-bac9-bc5f4a8e84ef" xmlns:ns3="7b83dbe2-6fd2-449a-a932-0d75829bf641" targetNamespace="http://schemas.microsoft.com/office/2006/metadata/properties" ma:root="true" ma:fieldsID="3062646c4acb2d668a74ffe2f4df269e" ns2:_="" ns3:_="">
    <xsd:import namespace="40ef933b-3421-4381-bac9-bc5f4a8e84ef"/>
    <xsd:import namespace="7b83dbe2-6fd2-449a-a932-0d75829bf64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ef933b-3421-4381-bac9-bc5f4a8e84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9f123c60-6d59-4beb-a46f-4c7d903a1f29" ma:termSetId="09814cd3-568e-fe90-9814-8d621ff8fb84" ma:anchorId="fba54fb3-c3e1-fe81-a776-ca4b69148c4d" ma:open="true" ma:isKeyword="false">
      <xsd:complexType>
        <xsd:sequence>
          <xsd:element ref="pc:Terms" minOccurs="0" maxOccurs="1"/>
        </xsd:sequence>
      </xsd:complexType>
    </xsd:element>
    <xsd:element name="MediaServiceLocation" ma:index="21" nillable="true" ma:displayName="Location" ma:internalName="MediaServiceLocation" ma:readOnly="true">
      <xsd:simpleType>
        <xsd:restriction base="dms:Text"/>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b83dbe2-6fd2-449a-a932-0d75829bf641" elementFormDefault="qualified">
    <xsd:import namespace="http://schemas.microsoft.com/office/2006/documentManagement/types"/>
    <xsd:import namespace="http://schemas.microsoft.com/office/infopath/2007/PartnerControls"/>
    <xsd:element name="SharedWithUsers" ma:index="12"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f2d04d0d-533d-443d-ad42-0697ce9248d7}" ma:internalName="TaxCatchAll" ma:showField="CatchAllData" ma:web="7b83dbe2-6fd2-449a-a932-0d75829bf64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5FA8625-B1F6-4B24-A9D1-979B8A9A5166}">
  <ds:schemaRefs>
    <ds:schemaRef ds:uri="http://purl.org/dc/dcmitype/"/>
    <ds:schemaRef ds:uri="40ef933b-3421-4381-bac9-bc5f4a8e84ef"/>
    <ds:schemaRef ds:uri="http://schemas.microsoft.com/office/2006/metadata/properties"/>
    <ds:schemaRef ds:uri="http://schemas.microsoft.com/office/2006/documentManagement/types"/>
    <ds:schemaRef ds:uri="http://purl.org/dc/elements/1.1/"/>
    <ds:schemaRef ds:uri="7b83dbe2-6fd2-449a-a932-0d75829bf641"/>
    <ds:schemaRef ds:uri="http://schemas.openxmlformats.org/package/2006/metadata/core-properties"/>
    <ds:schemaRef ds:uri="http://schemas.microsoft.com/office/infopath/2007/PartnerControls"/>
    <ds:schemaRef ds:uri="http://www.w3.org/XML/1998/namespace"/>
    <ds:schemaRef ds:uri="http://purl.org/dc/terms/"/>
  </ds:schemaRefs>
</ds:datastoreItem>
</file>

<file path=customXml/itemProps2.xml><?xml version="1.0" encoding="utf-8"?>
<ds:datastoreItem xmlns:ds="http://schemas.openxmlformats.org/officeDocument/2006/customXml" ds:itemID="{13EC7682-D05D-46F8-B9FD-66F7554F5AE6}">
  <ds:schemaRefs>
    <ds:schemaRef ds:uri="http://schemas.microsoft.com/sharepoint/v3/contenttype/forms"/>
  </ds:schemaRefs>
</ds:datastoreItem>
</file>

<file path=customXml/itemProps3.xml><?xml version="1.0" encoding="utf-8"?>
<ds:datastoreItem xmlns:ds="http://schemas.openxmlformats.org/officeDocument/2006/customXml" ds:itemID="{108E9214-5FA6-492B-8209-D2EBDD769E28}">
  <ds:schemaRefs>
    <ds:schemaRef ds:uri="40ef933b-3421-4381-bac9-bc5f4a8e84ef"/>
    <ds:schemaRef ds:uri="7b83dbe2-6fd2-449a-a932-0d75829bf64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3e861d16-48b7-4a0e-9806-8c04d81b7b2a}" enabled="0" method="" siteId="{3e861d16-48b7-4a0e-9806-8c04d81b7b2a}" removed="1"/>
</clbl:labelList>
</file>

<file path=docProps/app.xml><?xml version="1.0" encoding="utf-8"?>
<Properties xmlns="http://schemas.openxmlformats.org/officeDocument/2006/extended-properties" xmlns:vt="http://schemas.openxmlformats.org/officeDocument/2006/docPropsVTypes">
  <TotalTime>10</TotalTime>
  <Words>4220</Words>
  <Application>Microsoft Office PowerPoint</Application>
  <PresentationFormat>Widescreen</PresentationFormat>
  <Paragraphs>348</Paragraphs>
  <Slides>22</Slides>
  <Notes>0</Notes>
  <HiddenSlides>0</HiddenSlides>
  <MMClips>1</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22</vt:i4>
      </vt:variant>
    </vt:vector>
  </HeadingPairs>
  <TitlesOfParts>
    <vt:vector size="32" baseType="lpstr">
      <vt:lpstr>Aptos</vt:lpstr>
      <vt:lpstr>Aptos Narrow</vt:lpstr>
      <vt:lpstr>Arial</vt:lpstr>
      <vt:lpstr>Calibri</vt:lpstr>
      <vt:lpstr>Calibri Light</vt:lpstr>
      <vt:lpstr>Times New Roman</vt:lpstr>
      <vt:lpstr>Trebuchet MS</vt:lpstr>
      <vt:lpstr>Office Theme</vt:lpstr>
      <vt:lpstr>MBTA Grid 16:9</vt:lpstr>
      <vt:lpstr>think-cell Slide</vt:lpstr>
      <vt:lpstr>PowerPoint Presentation</vt:lpstr>
      <vt:lpstr>Agency Goals </vt:lpstr>
      <vt:lpstr>Agency Goals</vt:lpstr>
      <vt:lpstr>Agency Goals</vt:lpstr>
      <vt:lpstr>Internship Challenge</vt:lpstr>
      <vt:lpstr>High School Apprenticeship Challenge </vt:lpstr>
      <vt:lpstr>Data Science Internship Program  </vt:lpstr>
      <vt:lpstr>Workforce Development Capital Grant Program </vt:lpstr>
      <vt:lpstr>STEM Equipment and Professional Development Grant Program</vt:lpstr>
      <vt:lpstr>Out-of-School Time Grant Program </vt:lpstr>
      <vt:lpstr>Tax Incentive Program </vt:lpstr>
      <vt:lpstr>Pathmaker Workforce Initiative Program </vt:lpstr>
      <vt:lpstr>Massachusetts Next Generation 2.0 (MassNextGen 2.0) </vt:lpstr>
      <vt:lpstr>Research Infrastructure Program Overview</vt:lpstr>
      <vt:lpstr>Research Infrastructure Program</vt:lpstr>
      <vt:lpstr>Themed Capital Programs Overview</vt:lpstr>
      <vt:lpstr>Bits to Bytes </vt:lpstr>
      <vt:lpstr>Novel Therapeutics Delivery </vt:lpstr>
      <vt:lpstr>Women’s Health Collaboration</vt:lpstr>
      <vt:lpstr>Women’s Health Initiative</vt:lpstr>
      <vt:lpstr>Women’s Health Innovation Grants </vt:lpstr>
      <vt:lpstr>First Look Awards Program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Office of Performance Management Oversight FY24 Planning Template    Agency Name</dc:title>
  <dc:creator>Fruscio Altsman, Helena (EOHED)</dc:creator>
  <cp:lastModifiedBy>Quackenbush, Margaret M. (EOED)</cp:lastModifiedBy>
  <cp:revision>94</cp:revision>
  <dcterms:created xsi:type="dcterms:W3CDTF">2023-04-28T13:30:24Z</dcterms:created>
  <dcterms:modified xsi:type="dcterms:W3CDTF">2025-12-31T15:12:16Z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0x0101000B5FBF67D54FDD4190052226A5589676</vt:lpwstr>
  </property>
  <property fmtid="{D5CDD505-2E9C-101B-9397-08002B2CF9AE}" pid="3" name="MediaServiceImageTags">
    <vt:lpwstr/>
  </property>
</Properties>
</file>