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20"/>
  </p:notesMasterIdLst>
  <p:sldIdLst>
    <p:sldId id="2147483052" r:id="rId6"/>
    <p:sldId id="2141412193" r:id="rId7"/>
    <p:sldId id="2141412194" r:id="rId8"/>
    <p:sldId id="2141412195" r:id="rId9"/>
    <p:sldId id="2141412185" r:id="rId10"/>
    <p:sldId id="2141412186" r:id="rId11"/>
    <p:sldId id="2141412187" r:id="rId12"/>
    <p:sldId id="2141412190" r:id="rId13"/>
    <p:sldId id="2141412200" r:id="rId14"/>
    <p:sldId id="2141412199" r:id="rId15"/>
    <p:sldId id="2141412189" r:id="rId16"/>
    <p:sldId id="2141412197" r:id="rId17"/>
    <p:sldId id="2141412198" r:id="rId18"/>
    <p:sldId id="2141412188"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8C3B7C-04C5-48CB-A6FC-8BB3C901EC62}" v="2" dt="2025-12-30T20:44:53.6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E522A01-5DAA-4F00-B95F-6CCC31F59B61}" type="datetimeFigureOut">
              <a:rPr lang="en-US" smtClean="0"/>
              <a:t>12/31/2025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C380F66-3699-48CB-8C1E-5FF5E643EBED}" type="slidenum">
              <a:rPr lang="en-US" smtClean="0"/>
              <a:t>‹#›</a:t>
            </a:fld>
            <a:endParaRPr lang="en-US" dirty="0"/>
          </a:p>
        </p:txBody>
      </p:sp>
    </p:spTree>
    <p:extLst>
      <p:ext uri="{BB962C8B-B14F-4D97-AF65-F5344CB8AC3E}">
        <p14:creationId xmlns:p14="http://schemas.microsoft.com/office/powerpoint/2010/main" val="4127200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6.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5.emf"/><Relationship Id="rId5" Type="http://schemas.openxmlformats.org/officeDocument/2006/relationships/oleObject" Target="../embeddings/oleObject3.bin"/><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B97EB-EAF5-509A-7FBD-46FB0F6C4B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1C983E-CFD9-E90F-D4CF-6D85032B3F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E99704-BC36-5E53-F329-42189113E84A}"/>
              </a:ext>
            </a:extLst>
          </p:cNvPr>
          <p:cNvSpPr>
            <a:spLocks noGrp="1"/>
          </p:cNvSpPr>
          <p:nvPr>
            <p:ph type="dt" sz="half" idx="10"/>
          </p:nvPr>
        </p:nvSpPr>
        <p:spPr/>
        <p:txBody>
          <a:bodyPr/>
          <a:lstStyle/>
          <a:p>
            <a:fld id="{4B7F33EB-01CA-45E8-8FCA-D8335F8B7B7F}" type="datetimeFigureOut">
              <a:rPr lang="en-US" smtClean="0"/>
              <a:t>12/31/2025</a:t>
            </a:fld>
            <a:endParaRPr lang="en-US" dirty="0"/>
          </a:p>
        </p:txBody>
      </p:sp>
      <p:sp>
        <p:nvSpPr>
          <p:cNvPr id="5" name="Footer Placeholder 4">
            <a:extLst>
              <a:ext uri="{FF2B5EF4-FFF2-40B4-BE49-F238E27FC236}">
                <a16:creationId xmlns:a16="http://schemas.microsoft.com/office/drawing/2014/main" id="{F4E627E0-F53D-8EF9-29B7-FF652D3801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3AEE493-9763-7DAC-9299-CD224487D365}"/>
              </a:ext>
            </a:extLst>
          </p:cNvPr>
          <p:cNvSpPr>
            <a:spLocks noGrp="1"/>
          </p:cNvSpPr>
          <p:nvPr>
            <p:ph type="sldNum" sz="quarter" idx="12"/>
          </p:nvPr>
        </p:nvSpPr>
        <p:spPr/>
        <p:txBody>
          <a:bodyPr/>
          <a:lstStyle/>
          <a:p>
            <a:fld id="{2A45AC90-156D-4F10-8A74-88F9FD62961F}" type="slidenum">
              <a:rPr lang="en-US" smtClean="0"/>
              <a:t>‹#›</a:t>
            </a:fld>
            <a:endParaRPr lang="en-US" dirty="0"/>
          </a:p>
        </p:txBody>
      </p:sp>
    </p:spTree>
    <p:extLst>
      <p:ext uri="{BB962C8B-B14F-4D97-AF65-F5344CB8AC3E}">
        <p14:creationId xmlns:p14="http://schemas.microsoft.com/office/powerpoint/2010/main" val="3177359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834D7-C6EB-9E59-C910-7FCD4118A1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B0F5C4-FB15-A886-3B61-8D01A802F0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5F84BA-FB62-FD28-C042-11D3BC522882}"/>
              </a:ext>
            </a:extLst>
          </p:cNvPr>
          <p:cNvSpPr>
            <a:spLocks noGrp="1"/>
          </p:cNvSpPr>
          <p:nvPr>
            <p:ph type="dt" sz="half" idx="10"/>
          </p:nvPr>
        </p:nvSpPr>
        <p:spPr/>
        <p:txBody>
          <a:bodyPr/>
          <a:lstStyle/>
          <a:p>
            <a:fld id="{4B7F33EB-01CA-45E8-8FCA-D8335F8B7B7F}" type="datetimeFigureOut">
              <a:rPr lang="en-US" smtClean="0"/>
              <a:t>12/31/2025</a:t>
            </a:fld>
            <a:endParaRPr lang="en-US" dirty="0"/>
          </a:p>
        </p:txBody>
      </p:sp>
      <p:sp>
        <p:nvSpPr>
          <p:cNvPr id="5" name="Footer Placeholder 4">
            <a:extLst>
              <a:ext uri="{FF2B5EF4-FFF2-40B4-BE49-F238E27FC236}">
                <a16:creationId xmlns:a16="http://schemas.microsoft.com/office/drawing/2014/main" id="{CBA354F7-695C-606A-B381-955EEB89F5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991331-F335-F3FA-E0A5-425FBCF3C75A}"/>
              </a:ext>
            </a:extLst>
          </p:cNvPr>
          <p:cNvSpPr>
            <a:spLocks noGrp="1"/>
          </p:cNvSpPr>
          <p:nvPr>
            <p:ph type="sldNum" sz="quarter" idx="12"/>
          </p:nvPr>
        </p:nvSpPr>
        <p:spPr/>
        <p:txBody>
          <a:bodyPr/>
          <a:lstStyle/>
          <a:p>
            <a:fld id="{2A45AC90-156D-4F10-8A74-88F9FD62961F}" type="slidenum">
              <a:rPr lang="en-US" smtClean="0"/>
              <a:t>‹#›</a:t>
            </a:fld>
            <a:endParaRPr lang="en-US" dirty="0"/>
          </a:p>
        </p:txBody>
      </p:sp>
    </p:spTree>
    <p:extLst>
      <p:ext uri="{BB962C8B-B14F-4D97-AF65-F5344CB8AC3E}">
        <p14:creationId xmlns:p14="http://schemas.microsoft.com/office/powerpoint/2010/main" val="294074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E46922-B2A6-30E1-EA04-C70965A6B6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9550EB-FD90-3447-7186-4B05052A14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4EE976-7945-7BD0-5100-D2E3D3280E06}"/>
              </a:ext>
            </a:extLst>
          </p:cNvPr>
          <p:cNvSpPr>
            <a:spLocks noGrp="1"/>
          </p:cNvSpPr>
          <p:nvPr>
            <p:ph type="dt" sz="half" idx="10"/>
          </p:nvPr>
        </p:nvSpPr>
        <p:spPr/>
        <p:txBody>
          <a:bodyPr/>
          <a:lstStyle/>
          <a:p>
            <a:fld id="{4B7F33EB-01CA-45E8-8FCA-D8335F8B7B7F}" type="datetimeFigureOut">
              <a:rPr lang="en-US" smtClean="0"/>
              <a:t>12/31/2025</a:t>
            </a:fld>
            <a:endParaRPr lang="en-US" dirty="0"/>
          </a:p>
        </p:txBody>
      </p:sp>
      <p:sp>
        <p:nvSpPr>
          <p:cNvPr id="5" name="Footer Placeholder 4">
            <a:extLst>
              <a:ext uri="{FF2B5EF4-FFF2-40B4-BE49-F238E27FC236}">
                <a16:creationId xmlns:a16="http://schemas.microsoft.com/office/drawing/2014/main" id="{C9647C04-7487-AF4C-2667-5E88DB7B2F9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9DF117-B677-5EBB-3352-FE2AF2F63793}"/>
              </a:ext>
            </a:extLst>
          </p:cNvPr>
          <p:cNvSpPr>
            <a:spLocks noGrp="1"/>
          </p:cNvSpPr>
          <p:nvPr>
            <p:ph type="sldNum" sz="quarter" idx="12"/>
          </p:nvPr>
        </p:nvSpPr>
        <p:spPr/>
        <p:txBody>
          <a:bodyPr/>
          <a:lstStyle/>
          <a:p>
            <a:fld id="{2A45AC90-156D-4F10-8A74-88F9FD62961F}" type="slidenum">
              <a:rPr lang="en-US" smtClean="0"/>
              <a:t>‹#›</a:t>
            </a:fld>
            <a:endParaRPr lang="en-US" dirty="0"/>
          </a:p>
        </p:txBody>
      </p:sp>
    </p:spTree>
    <p:extLst>
      <p:ext uri="{BB962C8B-B14F-4D97-AF65-F5344CB8AC3E}">
        <p14:creationId xmlns:p14="http://schemas.microsoft.com/office/powerpoint/2010/main" val="2570437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6422698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dirty="0">
              <a:solidFill>
                <a:srgbClr val="FFFFFF"/>
              </a:solidFill>
              <a:latin typeface="Arial" panose="020B0604020202020204" pitchFamily="34" charset="0"/>
              <a:ea typeface="+mj-ea"/>
              <a:cs typeface="+mj-cs"/>
              <a:sym typeface="Arial" panose="020B0604020202020204" pitchFamily="34" charset="0"/>
            </a:endParaRPr>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2020 by Boston Consulting Group. All rights reserved.</a:t>
            </a:r>
          </a:p>
        </p:txBody>
      </p:sp>
      <p:sp>
        <p:nvSpPr>
          <p:cNvPr id="5" name="Title 4"/>
          <p:cNvSpPr>
            <a:spLocks noGrp="1"/>
          </p:cNvSpPr>
          <p:nvPr>
            <p:ph type="title" hasCustomPrompt="1"/>
          </p:nvPr>
        </p:nvSpPr>
        <p:spPr>
          <a:xfrm>
            <a:off x="462685" y="606288"/>
            <a:ext cx="10117513"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1" i="0" u="none" kern="1200" spc="0">
                <a:solidFill>
                  <a:schemeClr val="bg1"/>
                </a:solidFill>
                <a:latin typeface="+mj-lt"/>
                <a:ea typeface="+mj-ea"/>
                <a:cs typeface="+mj-cs"/>
                <a:sym typeface="+mj-lt"/>
              </a:defRPr>
            </a:lvl1pPr>
          </a:lstStyle>
          <a:p>
            <a:pPr lvl="0"/>
            <a:r>
              <a:rPr lang="en-US"/>
              <a:t>Click to add title</a:t>
            </a:r>
          </a:p>
        </p:txBody>
      </p:sp>
      <p:cxnSp>
        <p:nvCxnSpPr>
          <p:cNvPr id="15" name="Straight Connector 14"/>
          <p:cNvCxnSpPr/>
          <p:nvPr userDrawn="1"/>
        </p:nvCxnSpPr>
        <p:spPr>
          <a:xfrm>
            <a:off x="447675" y="1143000"/>
            <a:ext cx="11115675" cy="0"/>
          </a:xfrm>
          <a:prstGeom prst="line">
            <a:avLst/>
          </a:prstGeom>
          <a:ln w="9525">
            <a:solidFill>
              <a:srgbClr val="0C2D83"/>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23" name="Slide Number Placeholder 6"/>
          <p:cNvSpPr txBox="1">
            <a:spLocks/>
          </p:cNvSpPr>
          <p:nvPr userDrawn="1"/>
        </p:nvSpPr>
        <p:spPr>
          <a:xfrm>
            <a:off x="10801350" y="6553200"/>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dirty="0">
              <a:latin typeface="+mn-lt"/>
              <a:ea typeface="+mn-ea"/>
              <a:cs typeface="+mn-cs"/>
              <a:sym typeface="+mn-lt"/>
            </a:endParaRPr>
          </a:p>
        </p:txBody>
      </p:sp>
      <p:sp>
        <p:nvSpPr>
          <p:cNvPr id="19" name="Content Placeholder 7"/>
          <p:cNvSpPr>
            <a:spLocks noGrp="1"/>
          </p:cNvSpPr>
          <p:nvPr>
            <p:ph sz="quarter" idx="13" hasCustomPrompt="1"/>
          </p:nvPr>
        </p:nvSpPr>
        <p:spPr>
          <a:xfrm>
            <a:off x="1239925" y="1427623"/>
            <a:ext cx="11100664" cy="5125577"/>
          </a:xfrm>
          <a:prstGeom prst="rect">
            <a:avLst/>
          </a:prstGeom>
        </p:spPr>
        <p:txBody>
          <a:bodyPr/>
          <a:lstStyle>
            <a:lvl1pPr marL="342900" indent="-342900">
              <a:buClrTx/>
              <a:buFont typeface="Arial" panose="020B0604020202020204" pitchFamily="34" charset="0"/>
              <a:buChar char="•"/>
              <a:defRPr sz="2000" b="0">
                <a:latin typeface="+mn-lt"/>
                <a:ea typeface="+mn-ea"/>
                <a:cs typeface="+mn-cs"/>
                <a:sym typeface="+mn-lt"/>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body</a:t>
            </a:r>
          </a:p>
        </p:txBody>
      </p:sp>
    </p:spTree>
    <p:extLst>
      <p:ext uri="{BB962C8B-B14F-4D97-AF65-F5344CB8AC3E}">
        <p14:creationId xmlns:p14="http://schemas.microsoft.com/office/powerpoint/2010/main" val="2904914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8922539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1" i="0" baseline="0">
              <a:solidFill>
                <a:srgbClr val="FFFFFF"/>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13" name="Text Placeholder 5"/>
          <p:cNvSpPr>
            <a:spLocks noGrp="1"/>
          </p:cNvSpPr>
          <p:nvPr>
            <p:ph type="body" sz="quarter" idx="10" hasCustomPrompt="1"/>
          </p:nvPr>
        </p:nvSpPr>
        <p:spPr>
          <a:xfrm>
            <a:off x="388088" y="5357000"/>
            <a:ext cx="2471737" cy="304699"/>
          </a:xfrm>
        </p:spPr>
        <p:txBody>
          <a:bodyPr wrap="square">
            <a:spAutoFit/>
          </a:bodyPr>
          <a:lstStyle>
            <a:lvl1pPr>
              <a:defRPr lang="en-US" sz="1800" smtClean="0">
                <a:solidFill>
                  <a:schemeClr val="bg1"/>
                </a:solidFill>
                <a:latin typeface="+mn-lt"/>
                <a:cs typeface="Arial" panose="020B0604020202020204" pitchFamily="34" charset="0"/>
              </a:defRPr>
            </a:lvl1pPr>
            <a:lvl2pPr>
              <a:defRPr lang="en-US" sz="1800" smtClean="0"/>
            </a:lvl2pPr>
            <a:lvl3pPr>
              <a:defRPr lang="en-US" sz="1800" smtClean="0"/>
            </a:lvl3pPr>
            <a:lvl4pPr>
              <a:defRPr lang="en-US" sz="1800" smtClean="0">
                <a:solidFill>
                  <a:schemeClr val="tx1"/>
                </a:solidFill>
              </a:defRPr>
            </a:lvl4pPr>
            <a:lvl5pPr>
              <a:defRPr lang="en-US" sz="1800"/>
            </a:lvl5pPr>
          </a:lstStyle>
          <a:p>
            <a:pPr lvl="0" defTabSz="914400"/>
            <a:r>
              <a:rPr lang="en-US"/>
              <a:t>Click to add date</a:t>
            </a:r>
          </a:p>
        </p:txBody>
      </p:sp>
      <p:sp>
        <p:nvSpPr>
          <p:cNvPr id="17" name="Title 2"/>
          <p:cNvSpPr>
            <a:spLocks noGrp="1"/>
          </p:cNvSpPr>
          <p:nvPr>
            <p:ph type="title" hasCustomPrompt="1"/>
          </p:nvPr>
        </p:nvSpPr>
        <p:spPr>
          <a:xfrm>
            <a:off x="388088" y="2457892"/>
            <a:ext cx="6012712" cy="553998"/>
          </a:xfrm>
        </p:spPr>
        <p:txBody>
          <a:bodyPr wrap="square">
            <a:spAutoFit/>
          </a:bodyPr>
          <a:lstStyle>
            <a:lvl1pPr>
              <a:defRPr lang="en-US" sz="4000" b="1" baseline="0" dirty="0">
                <a:solidFill>
                  <a:schemeClr val="bg1"/>
                </a:solidFill>
                <a:latin typeface="+mn-lt"/>
                <a:ea typeface="+mn-ea"/>
                <a:cs typeface="Arial" panose="020B0604020202020204" pitchFamily="34" charset="0"/>
              </a:defRPr>
            </a:lvl1pPr>
          </a:lstStyle>
          <a:p>
            <a:pPr marL="0" lvl="0" defTabSz="914400">
              <a:spcBef>
                <a:spcPts val="600"/>
              </a:spcBef>
            </a:pPr>
            <a:r>
              <a:rPr lang="en-US"/>
              <a:t>Click to add title</a:t>
            </a:r>
          </a:p>
        </p:txBody>
      </p:sp>
      <p:pic>
        <p:nvPicPr>
          <p:cNvPr id="5" name="Picture 4">
            <a:extLst>
              <a:ext uri="{FF2B5EF4-FFF2-40B4-BE49-F238E27FC236}">
                <a16:creationId xmlns:a16="http://schemas.microsoft.com/office/drawing/2014/main" id="{8607941D-F2B8-B801-EFDD-EF0B79463FD3}"/>
              </a:ext>
            </a:extLst>
          </p:cNvPr>
          <p:cNvPicPr>
            <a:picLocks noChangeAspect="1"/>
          </p:cNvPicPr>
          <p:nvPr userDrawn="1"/>
        </p:nvPicPr>
        <p:blipFill>
          <a:blip r:embed="rId7"/>
          <a:stretch>
            <a:fillRect/>
          </a:stretch>
        </p:blipFill>
        <p:spPr>
          <a:xfrm>
            <a:off x="0" y="0"/>
            <a:ext cx="6344535" cy="1562318"/>
          </a:xfrm>
          <a:prstGeom prst="rect">
            <a:avLst/>
          </a:prstGeom>
        </p:spPr>
      </p:pic>
    </p:spTree>
    <p:extLst>
      <p:ext uri="{BB962C8B-B14F-4D97-AF65-F5344CB8AC3E}">
        <p14:creationId xmlns:p14="http://schemas.microsoft.com/office/powerpoint/2010/main" val="9636486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in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A08C84-A076-7E46-CC24-4A828AFB1159}"/>
              </a:ext>
            </a:extLst>
          </p:cNvPr>
          <p:cNvSpPr/>
          <p:nvPr userDrawn="1"/>
        </p:nvSpPr>
        <p:spPr>
          <a:xfrm>
            <a:off x="0" y="0"/>
            <a:ext cx="12191999" cy="6857999"/>
          </a:xfrm>
          <a:prstGeom prst="rect">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787312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3" name="Slide Number Placeholder 6"/>
          <p:cNvSpPr txBox="1">
            <a:spLocks/>
          </p:cNvSpPr>
          <p:nvPr/>
        </p:nvSpPr>
        <p:spPr>
          <a:xfrm>
            <a:off x="11107922" y="6446873"/>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50" smtClean="0">
                <a:latin typeface="+mn-lt"/>
                <a:ea typeface="+mn-ea"/>
                <a:cs typeface="+mn-cs"/>
                <a:sym typeface="+mn-lt"/>
              </a:rPr>
              <a:pPr algn="r" eaLnBrk="1" hangingPunct="1">
                <a:defRPr/>
              </a:pPr>
              <a:t>‹#›</a:t>
            </a:fld>
            <a:endParaRPr lang="en-US" altLang="en-US" sz="1000">
              <a:latin typeface="+mn-lt"/>
              <a:ea typeface="+mn-ea"/>
              <a:cs typeface="+mn-cs"/>
              <a:sym typeface="+mn-lt"/>
            </a:endParaRPr>
          </a:p>
        </p:txBody>
      </p:sp>
      <p:sp>
        <p:nvSpPr>
          <p:cNvPr id="10" name="Rectangle 9">
            <a:extLst>
              <a:ext uri="{FF2B5EF4-FFF2-40B4-BE49-F238E27FC236}">
                <a16:creationId xmlns:a16="http://schemas.microsoft.com/office/drawing/2014/main" id="{E3FE6AE9-BDFA-4ACF-6BB2-85E14501367D}"/>
              </a:ext>
            </a:extLst>
          </p:cNvPr>
          <p:cNvSpPr/>
          <p:nvPr userDrawn="1"/>
        </p:nvSpPr>
        <p:spPr>
          <a:xfrm>
            <a:off x="1" y="-1"/>
            <a:ext cx="12191999" cy="793841"/>
          </a:xfrm>
          <a:prstGeom prst="rect">
            <a:avLst/>
          </a:prstGeom>
          <a:solidFill>
            <a:srgbClr val="1455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hasCustomPrompt="1"/>
          </p:nvPr>
        </p:nvSpPr>
        <p:spPr>
          <a:xfrm>
            <a:off x="257583" y="189170"/>
            <a:ext cx="10117513" cy="4154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000" b="1" i="0" u="none" kern="1200" spc="0">
                <a:solidFill>
                  <a:schemeClr val="bg1"/>
                </a:solidFill>
                <a:latin typeface="+mj-lt"/>
                <a:ea typeface="+mj-ea"/>
                <a:cs typeface="+mj-cs"/>
                <a:sym typeface="+mj-lt"/>
              </a:defRPr>
            </a:lvl1pPr>
          </a:lstStyle>
          <a:p>
            <a:pPr lvl="0"/>
            <a:r>
              <a:rPr lang="en-US"/>
              <a:t>Click to add title</a:t>
            </a:r>
          </a:p>
        </p:txBody>
      </p:sp>
    </p:spTree>
    <p:extLst>
      <p:ext uri="{BB962C8B-B14F-4D97-AF65-F5344CB8AC3E}">
        <p14:creationId xmlns:p14="http://schemas.microsoft.com/office/powerpoint/2010/main" val="34056970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8956-2A58-2E11-2430-6AC46C55CA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D96BA6-244D-63FE-3C4C-3B7889DFAB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F9A82A-E9CE-09A8-7289-643394880B36}"/>
              </a:ext>
            </a:extLst>
          </p:cNvPr>
          <p:cNvSpPr>
            <a:spLocks noGrp="1"/>
          </p:cNvSpPr>
          <p:nvPr>
            <p:ph type="dt" sz="half" idx="10"/>
          </p:nvPr>
        </p:nvSpPr>
        <p:spPr/>
        <p:txBody>
          <a:bodyPr/>
          <a:lstStyle/>
          <a:p>
            <a:fld id="{4B7F33EB-01CA-45E8-8FCA-D8335F8B7B7F}" type="datetimeFigureOut">
              <a:rPr lang="en-US" smtClean="0"/>
              <a:t>12/31/2025</a:t>
            </a:fld>
            <a:endParaRPr lang="en-US" dirty="0"/>
          </a:p>
        </p:txBody>
      </p:sp>
      <p:sp>
        <p:nvSpPr>
          <p:cNvPr id="5" name="Footer Placeholder 4">
            <a:extLst>
              <a:ext uri="{FF2B5EF4-FFF2-40B4-BE49-F238E27FC236}">
                <a16:creationId xmlns:a16="http://schemas.microsoft.com/office/drawing/2014/main" id="{DA3B3151-CB9D-673F-3949-56798B686E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1FEA93-CC18-480A-DF54-A5D2C3D7B7E4}"/>
              </a:ext>
            </a:extLst>
          </p:cNvPr>
          <p:cNvSpPr>
            <a:spLocks noGrp="1"/>
          </p:cNvSpPr>
          <p:nvPr>
            <p:ph type="sldNum" sz="quarter" idx="12"/>
          </p:nvPr>
        </p:nvSpPr>
        <p:spPr/>
        <p:txBody>
          <a:bodyPr/>
          <a:lstStyle/>
          <a:p>
            <a:fld id="{2A45AC90-156D-4F10-8A74-88F9FD62961F}" type="slidenum">
              <a:rPr lang="en-US" smtClean="0"/>
              <a:t>‹#›</a:t>
            </a:fld>
            <a:endParaRPr lang="en-US" dirty="0"/>
          </a:p>
        </p:txBody>
      </p:sp>
    </p:spTree>
    <p:extLst>
      <p:ext uri="{BB962C8B-B14F-4D97-AF65-F5344CB8AC3E}">
        <p14:creationId xmlns:p14="http://schemas.microsoft.com/office/powerpoint/2010/main" val="3954995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68C3B-18D7-869A-D2A5-3F1ADF8FBB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88DB96-BCBC-8E33-3272-7C2E29F04F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9E590B-50CC-738D-2DC6-A17D04192609}"/>
              </a:ext>
            </a:extLst>
          </p:cNvPr>
          <p:cNvSpPr>
            <a:spLocks noGrp="1"/>
          </p:cNvSpPr>
          <p:nvPr>
            <p:ph type="dt" sz="half" idx="10"/>
          </p:nvPr>
        </p:nvSpPr>
        <p:spPr/>
        <p:txBody>
          <a:bodyPr/>
          <a:lstStyle/>
          <a:p>
            <a:fld id="{4B7F33EB-01CA-45E8-8FCA-D8335F8B7B7F}" type="datetimeFigureOut">
              <a:rPr lang="en-US" smtClean="0"/>
              <a:t>12/31/2025</a:t>
            </a:fld>
            <a:endParaRPr lang="en-US" dirty="0"/>
          </a:p>
        </p:txBody>
      </p:sp>
      <p:sp>
        <p:nvSpPr>
          <p:cNvPr id="5" name="Footer Placeholder 4">
            <a:extLst>
              <a:ext uri="{FF2B5EF4-FFF2-40B4-BE49-F238E27FC236}">
                <a16:creationId xmlns:a16="http://schemas.microsoft.com/office/drawing/2014/main" id="{8DDBD411-8BE8-5DB7-8F96-8890242DF6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CE5A76-3FCF-9BE6-49DC-7A1000F7C76C}"/>
              </a:ext>
            </a:extLst>
          </p:cNvPr>
          <p:cNvSpPr>
            <a:spLocks noGrp="1"/>
          </p:cNvSpPr>
          <p:nvPr>
            <p:ph type="sldNum" sz="quarter" idx="12"/>
          </p:nvPr>
        </p:nvSpPr>
        <p:spPr/>
        <p:txBody>
          <a:bodyPr/>
          <a:lstStyle/>
          <a:p>
            <a:fld id="{2A45AC90-156D-4F10-8A74-88F9FD62961F}" type="slidenum">
              <a:rPr lang="en-US" smtClean="0"/>
              <a:t>‹#›</a:t>
            </a:fld>
            <a:endParaRPr lang="en-US" dirty="0"/>
          </a:p>
        </p:txBody>
      </p:sp>
    </p:spTree>
    <p:extLst>
      <p:ext uri="{BB962C8B-B14F-4D97-AF65-F5344CB8AC3E}">
        <p14:creationId xmlns:p14="http://schemas.microsoft.com/office/powerpoint/2010/main" val="4100762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63902-F5B9-159A-AD9F-A6FC61FF80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F75ACC-5AF7-9AC6-3F6B-AA60B164CC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1CA44D-4B1F-8FB2-9647-1A340CD08B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4C1C5C-F277-4E6C-F6CF-7F08BC73AB52}"/>
              </a:ext>
            </a:extLst>
          </p:cNvPr>
          <p:cNvSpPr>
            <a:spLocks noGrp="1"/>
          </p:cNvSpPr>
          <p:nvPr>
            <p:ph type="dt" sz="half" idx="10"/>
          </p:nvPr>
        </p:nvSpPr>
        <p:spPr/>
        <p:txBody>
          <a:bodyPr/>
          <a:lstStyle/>
          <a:p>
            <a:fld id="{4B7F33EB-01CA-45E8-8FCA-D8335F8B7B7F}" type="datetimeFigureOut">
              <a:rPr lang="en-US" smtClean="0"/>
              <a:t>12/31/2025</a:t>
            </a:fld>
            <a:endParaRPr lang="en-US" dirty="0"/>
          </a:p>
        </p:txBody>
      </p:sp>
      <p:sp>
        <p:nvSpPr>
          <p:cNvPr id="6" name="Footer Placeholder 5">
            <a:extLst>
              <a:ext uri="{FF2B5EF4-FFF2-40B4-BE49-F238E27FC236}">
                <a16:creationId xmlns:a16="http://schemas.microsoft.com/office/drawing/2014/main" id="{43C505A4-3A98-A632-4740-9AB58FF129E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8593CCE-5074-2D06-66C0-8359D5830C48}"/>
              </a:ext>
            </a:extLst>
          </p:cNvPr>
          <p:cNvSpPr>
            <a:spLocks noGrp="1"/>
          </p:cNvSpPr>
          <p:nvPr>
            <p:ph type="sldNum" sz="quarter" idx="12"/>
          </p:nvPr>
        </p:nvSpPr>
        <p:spPr/>
        <p:txBody>
          <a:bodyPr/>
          <a:lstStyle/>
          <a:p>
            <a:fld id="{2A45AC90-156D-4F10-8A74-88F9FD62961F}" type="slidenum">
              <a:rPr lang="en-US" smtClean="0"/>
              <a:t>‹#›</a:t>
            </a:fld>
            <a:endParaRPr lang="en-US" dirty="0"/>
          </a:p>
        </p:txBody>
      </p:sp>
    </p:spTree>
    <p:extLst>
      <p:ext uri="{BB962C8B-B14F-4D97-AF65-F5344CB8AC3E}">
        <p14:creationId xmlns:p14="http://schemas.microsoft.com/office/powerpoint/2010/main" val="4169513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8E6E1-6C14-73AD-62EA-77E55EBB43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2426B6-8883-2EF4-A4E1-79783C0728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B70927-07E6-4BAB-FF86-C77B4EE242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5E2CC5-B6CA-EF23-E1A2-4368C48015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70F371-BBCB-3B0C-BD03-B02B48CB88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E218A4-4BB8-8E50-88ED-DA341C1376CC}"/>
              </a:ext>
            </a:extLst>
          </p:cNvPr>
          <p:cNvSpPr>
            <a:spLocks noGrp="1"/>
          </p:cNvSpPr>
          <p:nvPr>
            <p:ph type="dt" sz="half" idx="10"/>
          </p:nvPr>
        </p:nvSpPr>
        <p:spPr/>
        <p:txBody>
          <a:bodyPr/>
          <a:lstStyle/>
          <a:p>
            <a:fld id="{4B7F33EB-01CA-45E8-8FCA-D8335F8B7B7F}" type="datetimeFigureOut">
              <a:rPr lang="en-US" smtClean="0"/>
              <a:t>12/31/2025</a:t>
            </a:fld>
            <a:endParaRPr lang="en-US" dirty="0"/>
          </a:p>
        </p:txBody>
      </p:sp>
      <p:sp>
        <p:nvSpPr>
          <p:cNvPr id="8" name="Footer Placeholder 7">
            <a:extLst>
              <a:ext uri="{FF2B5EF4-FFF2-40B4-BE49-F238E27FC236}">
                <a16:creationId xmlns:a16="http://schemas.microsoft.com/office/drawing/2014/main" id="{5B95E47D-EE88-DCB1-C8B4-FF845143610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65D5A16-F9A7-9239-0F5D-DF6C5813CD50}"/>
              </a:ext>
            </a:extLst>
          </p:cNvPr>
          <p:cNvSpPr>
            <a:spLocks noGrp="1"/>
          </p:cNvSpPr>
          <p:nvPr>
            <p:ph type="sldNum" sz="quarter" idx="12"/>
          </p:nvPr>
        </p:nvSpPr>
        <p:spPr/>
        <p:txBody>
          <a:bodyPr/>
          <a:lstStyle/>
          <a:p>
            <a:fld id="{2A45AC90-156D-4F10-8A74-88F9FD62961F}" type="slidenum">
              <a:rPr lang="en-US" smtClean="0"/>
              <a:t>‹#›</a:t>
            </a:fld>
            <a:endParaRPr lang="en-US" dirty="0"/>
          </a:p>
        </p:txBody>
      </p:sp>
    </p:spTree>
    <p:extLst>
      <p:ext uri="{BB962C8B-B14F-4D97-AF65-F5344CB8AC3E}">
        <p14:creationId xmlns:p14="http://schemas.microsoft.com/office/powerpoint/2010/main" val="185049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9A9BE-3C4E-635E-2532-C9A64F7633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54E951-9977-7BB8-1294-F377481CDE33}"/>
              </a:ext>
            </a:extLst>
          </p:cNvPr>
          <p:cNvSpPr>
            <a:spLocks noGrp="1"/>
          </p:cNvSpPr>
          <p:nvPr>
            <p:ph type="dt" sz="half" idx="10"/>
          </p:nvPr>
        </p:nvSpPr>
        <p:spPr/>
        <p:txBody>
          <a:bodyPr/>
          <a:lstStyle/>
          <a:p>
            <a:fld id="{4B7F33EB-01CA-45E8-8FCA-D8335F8B7B7F}" type="datetimeFigureOut">
              <a:rPr lang="en-US" smtClean="0"/>
              <a:t>12/31/2025</a:t>
            </a:fld>
            <a:endParaRPr lang="en-US" dirty="0"/>
          </a:p>
        </p:txBody>
      </p:sp>
      <p:sp>
        <p:nvSpPr>
          <p:cNvPr id="4" name="Footer Placeholder 3">
            <a:extLst>
              <a:ext uri="{FF2B5EF4-FFF2-40B4-BE49-F238E27FC236}">
                <a16:creationId xmlns:a16="http://schemas.microsoft.com/office/drawing/2014/main" id="{3AF82409-AF65-E36E-1EB8-1856ECA1592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DDD2A4-A3AC-4A88-2E2A-39FB91979159}"/>
              </a:ext>
            </a:extLst>
          </p:cNvPr>
          <p:cNvSpPr>
            <a:spLocks noGrp="1"/>
          </p:cNvSpPr>
          <p:nvPr>
            <p:ph type="sldNum" sz="quarter" idx="12"/>
          </p:nvPr>
        </p:nvSpPr>
        <p:spPr/>
        <p:txBody>
          <a:bodyPr/>
          <a:lstStyle/>
          <a:p>
            <a:fld id="{2A45AC90-156D-4F10-8A74-88F9FD62961F}" type="slidenum">
              <a:rPr lang="en-US" smtClean="0"/>
              <a:t>‹#›</a:t>
            </a:fld>
            <a:endParaRPr lang="en-US" dirty="0"/>
          </a:p>
        </p:txBody>
      </p:sp>
    </p:spTree>
    <p:extLst>
      <p:ext uri="{BB962C8B-B14F-4D97-AF65-F5344CB8AC3E}">
        <p14:creationId xmlns:p14="http://schemas.microsoft.com/office/powerpoint/2010/main" val="3992511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40535E-4E14-979C-1C7A-83D8812F580E}"/>
              </a:ext>
            </a:extLst>
          </p:cNvPr>
          <p:cNvSpPr>
            <a:spLocks noGrp="1"/>
          </p:cNvSpPr>
          <p:nvPr>
            <p:ph type="dt" sz="half" idx="10"/>
          </p:nvPr>
        </p:nvSpPr>
        <p:spPr/>
        <p:txBody>
          <a:bodyPr/>
          <a:lstStyle/>
          <a:p>
            <a:fld id="{4B7F33EB-01CA-45E8-8FCA-D8335F8B7B7F}" type="datetimeFigureOut">
              <a:rPr lang="en-US" smtClean="0"/>
              <a:t>12/31/2025</a:t>
            </a:fld>
            <a:endParaRPr lang="en-US" dirty="0"/>
          </a:p>
        </p:txBody>
      </p:sp>
      <p:sp>
        <p:nvSpPr>
          <p:cNvPr id="3" name="Footer Placeholder 2">
            <a:extLst>
              <a:ext uri="{FF2B5EF4-FFF2-40B4-BE49-F238E27FC236}">
                <a16:creationId xmlns:a16="http://schemas.microsoft.com/office/drawing/2014/main" id="{75F8257C-7017-F0E3-CD1A-37A3534CAA5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E9F58A2-AA1E-32EA-5656-C78993F9BFFB}"/>
              </a:ext>
            </a:extLst>
          </p:cNvPr>
          <p:cNvSpPr>
            <a:spLocks noGrp="1"/>
          </p:cNvSpPr>
          <p:nvPr>
            <p:ph type="sldNum" sz="quarter" idx="12"/>
          </p:nvPr>
        </p:nvSpPr>
        <p:spPr/>
        <p:txBody>
          <a:bodyPr/>
          <a:lstStyle/>
          <a:p>
            <a:fld id="{2A45AC90-156D-4F10-8A74-88F9FD62961F}" type="slidenum">
              <a:rPr lang="en-US" smtClean="0"/>
              <a:t>‹#›</a:t>
            </a:fld>
            <a:endParaRPr lang="en-US" dirty="0"/>
          </a:p>
        </p:txBody>
      </p:sp>
    </p:spTree>
    <p:extLst>
      <p:ext uri="{BB962C8B-B14F-4D97-AF65-F5344CB8AC3E}">
        <p14:creationId xmlns:p14="http://schemas.microsoft.com/office/powerpoint/2010/main" val="4100530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2BD5C-0F99-78D5-82BC-8ABABE23B2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F07981-E1DE-BCC5-D99F-725EDF19A9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C1CBCF-8024-A695-32BD-CCBD824709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710581-FEA1-1FDF-0224-6F852BED5D15}"/>
              </a:ext>
            </a:extLst>
          </p:cNvPr>
          <p:cNvSpPr>
            <a:spLocks noGrp="1"/>
          </p:cNvSpPr>
          <p:nvPr>
            <p:ph type="dt" sz="half" idx="10"/>
          </p:nvPr>
        </p:nvSpPr>
        <p:spPr/>
        <p:txBody>
          <a:bodyPr/>
          <a:lstStyle/>
          <a:p>
            <a:fld id="{4B7F33EB-01CA-45E8-8FCA-D8335F8B7B7F}" type="datetimeFigureOut">
              <a:rPr lang="en-US" smtClean="0"/>
              <a:t>12/31/2025</a:t>
            </a:fld>
            <a:endParaRPr lang="en-US" dirty="0"/>
          </a:p>
        </p:txBody>
      </p:sp>
      <p:sp>
        <p:nvSpPr>
          <p:cNvPr id="6" name="Footer Placeholder 5">
            <a:extLst>
              <a:ext uri="{FF2B5EF4-FFF2-40B4-BE49-F238E27FC236}">
                <a16:creationId xmlns:a16="http://schemas.microsoft.com/office/drawing/2014/main" id="{77B6C773-C30F-1450-27AE-1452C740750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5FD1449-7E1C-DBD0-923D-E0150DDB5070}"/>
              </a:ext>
            </a:extLst>
          </p:cNvPr>
          <p:cNvSpPr>
            <a:spLocks noGrp="1"/>
          </p:cNvSpPr>
          <p:nvPr>
            <p:ph type="sldNum" sz="quarter" idx="12"/>
          </p:nvPr>
        </p:nvSpPr>
        <p:spPr/>
        <p:txBody>
          <a:bodyPr/>
          <a:lstStyle/>
          <a:p>
            <a:fld id="{2A45AC90-156D-4F10-8A74-88F9FD62961F}" type="slidenum">
              <a:rPr lang="en-US" smtClean="0"/>
              <a:t>‹#›</a:t>
            </a:fld>
            <a:endParaRPr lang="en-US" dirty="0"/>
          </a:p>
        </p:txBody>
      </p:sp>
    </p:spTree>
    <p:extLst>
      <p:ext uri="{BB962C8B-B14F-4D97-AF65-F5344CB8AC3E}">
        <p14:creationId xmlns:p14="http://schemas.microsoft.com/office/powerpoint/2010/main" val="3544161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A0AE1-5A3E-6246-0035-BE446BC044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8BD57C-02E0-4AD6-128E-E24B13D678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0182846-2F07-02BA-90B3-7DE8D68B5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D10B47-1F61-0724-223D-5A2E72A9A199}"/>
              </a:ext>
            </a:extLst>
          </p:cNvPr>
          <p:cNvSpPr>
            <a:spLocks noGrp="1"/>
          </p:cNvSpPr>
          <p:nvPr>
            <p:ph type="dt" sz="half" idx="10"/>
          </p:nvPr>
        </p:nvSpPr>
        <p:spPr/>
        <p:txBody>
          <a:bodyPr/>
          <a:lstStyle/>
          <a:p>
            <a:fld id="{4B7F33EB-01CA-45E8-8FCA-D8335F8B7B7F}" type="datetimeFigureOut">
              <a:rPr lang="en-US" smtClean="0"/>
              <a:t>12/31/2025</a:t>
            </a:fld>
            <a:endParaRPr lang="en-US" dirty="0"/>
          </a:p>
        </p:txBody>
      </p:sp>
      <p:sp>
        <p:nvSpPr>
          <p:cNvPr id="6" name="Footer Placeholder 5">
            <a:extLst>
              <a:ext uri="{FF2B5EF4-FFF2-40B4-BE49-F238E27FC236}">
                <a16:creationId xmlns:a16="http://schemas.microsoft.com/office/drawing/2014/main" id="{9713C029-2C8D-B517-5C6D-859D121291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54F3F20-C1C8-4533-8DBB-1C46A61AA712}"/>
              </a:ext>
            </a:extLst>
          </p:cNvPr>
          <p:cNvSpPr>
            <a:spLocks noGrp="1"/>
          </p:cNvSpPr>
          <p:nvPr>
            <p:ph type="sldNum" sz="quarter" idx="12"/>
          </p:nvPr>
        </p:nvSpPr>
        <p:spPr/>
        <p:txBody>
          <a:bodyPr/>
          <a:lstStyle/>
          <a:p>
            <a:fld id="{2A45AC90-156D-4F10-8A74-88F9FD62961F}" type="slidenum">
              <a:rPr lang="en-US" smtClean="0"/>
              <a:t>‹#›</a:t>
            </a:fld>
            <a:endParaRPr lang="en-US" dirty="0"/>
          </a:p>
        </p:txBody>
      </p:sp>
    </p:spTree>
    <p:extLst>
      <p:ext uri="{BB962C8B-B14F-4D97-AF65-F5344CB8AC3E}">
        <p14:creationId xmlns:p14="http://schemas.microsoft.com/office/powerpoint/2010/main" val="8460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heme" Target="../theme/theme2.xml"/><Relationship Id="rId7" Type="http://schemas.openxmlformats.org/officeDocument/2006/relationships/oleObject" Target="../embeddings/oleObject2.bin"/><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tags" Target="../tags/tag4.xml"/><Relationship Id="rId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1244A2-B766-32DF-C1B7-4AA3E4CE96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4BF9DE-50CA-4F4D-03DE-9E1DDF2C53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B70D2-FC07-92FC-39CB-9D762D0E36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7F33EB-01CA-45E8-8FCA-D8335F8B7B7F}" type="datetimeFigureOut">
              <a:rPr lang="en-US" smtClean="0"/>
              <a:t>12/31/2025</a:t>
            </a:fld>
            <a:endParaRPr lang="en-US" dirty="0"/>
          </a:p>
        </p:txBody>
      </p:sp>
      <p:sp>
        <p:nvSpPr>
          <p:cNvPr id="5" name="Footer Placeholder 4">
            <a:extLst>
              <a:ext uri="{FF2B5EF4-FFF2-40B4-BE49-F238E27FC236}">
                <a16:creationId xmlns:a16="http://schemas.microsoft.com/office/drawing/2014/main" id="{28EF9D5A-500D-5905-D3B5-AB7AEB81A1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4FAED3E-E646-37C5-AB92-C63ED02AE7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45AC90-156D-4F10-8A74-88F9FD62961F}" type="slidenum">
              <a:rPr lang="en-US" smtClean="0"/>
              <a:t>‹#›</a:t>
            </a:fld>
            <a:endParaRPr lang="en-US" dirty="0"/>
          </a:p>
        </p:txBody>
      </p:sp>
    </p:spTree>
    <p:extLst>
      <p:ext uri="{BB962C8B-B14F-4D97-AF65-F5344CB8AC3E}">
        <p14:creationId xmlns:p14="http://schemas.microsoft.com/office/powerpoint/2010/main" val="4147073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4"/>
            </p:custDataLst>
            <p:extLst>
              <p:ext uri="{D42A27DB-BD31-4B8C-83A1-F6EECF244321}">
                <p14:modId xmlns:p14="http://schemas.microsoft.com/office/powerpoint/2010/main" val="7470200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 imgW="270" imgH="270" progId="TCLayout.ActiveDocument.1">
                  <p:embed/>
                </p:oleObj>
              </mc:Choice>
              <mc:Fallback>
                <p:oleObj name="think-cell Slide" r:id="rId7" imgW="270" imgH="270" progId="TCLayout.ActiveDocument.1">
                  <p:embed/>
                  <p:pic>
                    <p:nvPicPr>
                      <p:cNvPr id="2" name="Object 1" hidden="1"/>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5"/>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Tree>
    <p:extLst>
      <p:ext uri="{BB962C8B-B14F-4D97-AF65-F5344CB8AC3E}">
        <p14:creationId xmlns:p14="http://schemas.microsoft.com/office/powerpoint/2010/main" val="3227926317"/>
      </p:ext>
    </p:extLst>
  </p:cSld>
  <p:clrMap bg1="lt1" tx1="dk1" bg2="lt2" tx2="dk2" accent1="accent1" accent2="accent2" accent3="accent3" accent4="accent4" accent5="accent5" accent6="accent6" hlink="hlink" folHlink="folHlink"/>
  <p:sldLayoutIdLst>
    <p:sldLayoutId id="2147483663" r:id="rId1"/>
    <p:sldLayoutId id="2147483664" r:id="rId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AI-generated content may be incorrect.">
            <a:extLst>
              <a:ext uri="{FF2B5EF4-FFF2-40B4-BE49-F238E27FC236}">
                <a16:creationId xmlns:a16="http://schemas.microsoft.com/office/drawing/2014/main" id="{A2B487F5-8A33-B055-5195-65C9CAD63963}"/>
              </a:ext>
            </a:extLst>
          </p:cNvPr>
          <p:cNvPicPr>
            <a:picLocks noChangeAspect="1"/>
          </p:cNvPicPr>
          <p:nvPr/>
        </p:nvPicPr>
        <p:blipFill>
          <a:blip r:embed="rId2">
            <a:extLst>
              <a:ext uri="{28A0092B-C50C-407E-A947-70E740481C1C}">
                <a14:useLocalDpi xmlns:a14="http://schemas.microsoft.com/office/drawing/2010/main" val="0"/>
              </a:ext>
            </a:extLst>
          </a:blip>
          <a:srcRect t="16886" b="20654"/>
          <a:stretch/>
        </p:blipFill>
        <p:spPr>
          <a:xfrm>
            <a:off x="608207" y="1485260"/>
            <a:ext cx="2114385" cy="1085157"/>
          </a:xfrm>
          <a:prstGeom prst="rect">
            <a:avLst/>
          </a:prstGeom>
        </p:spPr>
      </p:pic>
      <p:sp>
        <p:nvSpPr>
          <p:cNvPr id="2" name="Title 1">
            <a:extLst>
              <a:ext uri="{FF2B5EF4-FFF2-40B4-BE49-F238E27FC236}">
                <a16:creationId xmlns:a16="http://schemas.microsoft.com/office/drawing/2014/main" id="{790D6D64-1309-103D-55FB-4D3FB5216507}"/>
              </a:ext>
            </a:extLst>
          </p:cNvPr>
          <p:cNvSpPr txBox="1">
            <a:spLocks/>
          </p:cNvSpPr>
          <p:nvPr/>
        </p:nvSpPr>
        <p:spPr>
          <a:xfrm>
            <a:off x="225355" y="3429000"/>
            <a:ext cx="6894576" cy="1656145"/>
          </a:xfrm>
          <a:prstGeom prst="rect">
            <a:avLst/>
          </a:prstGeom>
        </p:spPr>
        <p:txBody>
          <a:bodyPr vert="horz" wrap="square" lIns="0" tIns="0" rIns="0" bIns="0" rtlCol="0" anchor="t">
            <a:normAutofit fontScale="92500"/>
          </a:bodyPr>
          <a:lstStyle>
            <a:lvl1pPr algn="l" defTabSz="914400" rtl="0" eaLnBrk="1" latinLnBrk="0" hangingPunct="1">
              <a:lnSpc>
                <a:spcPct val="90000"/>
              </a:lnSpc>
              <a:spcBef>
                <a:spcPct val="0"/>
              </a:spcBef>
              <a:buNone/>
              <a:defRPr lang="en-US" sz="4000" b="1" kern="1200" baseline="0" dirty="0">
                <a:solidFill>
                  <a:schemeClr val="bg1"/>
                </a:solidFill>
                <a:latin typeface="+mn-lt"/>
                <a:ea typeface="+mn-ea"/>
                <a:cs typeface="Arial" panose="020B0604020202020204" pitchFamily="34" charset="0"/>
                <a:sym typeface="+mj-lt"/>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sym typeface="+mj-lt"/>
              </a:rPr>
              <a:t>Office of Performance Management &amp; Oversight</a:t>
            </a:r>
            <a:br>
              <a:rPr kumimoji="0" lang="en-US" sz="2400" b="1" i="0" u="none" strike="noStrike" kern="1200" cap="none" spc="0" normalizeH="0" baseline="0" noProof="0" dirty="0">
                <a:ln>
                  <a:noFill/>
                </a:ln>
                <a:solidFill>
                  <a:prstClr val="white"/>
                </a:solidFill>
                <a:effectLst/>
                <a:uLnTx/>
                <a:uFillTx/>
                <a:latin typeface="Calibri"/>
                <a:ea typeface="+mn-ea"/>
                <a:cs typeface="Calibri"/>
                <a:sym typeface="+mj-lt"/>
              </a:rPr>
            </a:br>
            <a:endParaRPr kumimoji="0" lang="en-US" sz="2400" b="1" i="0" u="none" strike="noStrike" kern="1200" cap="none" spc="0" normalizeH="0" baseline="0" noProof="0" dirty="0">
              <a:ln>
                <a:noFill/>
              </a:ln>
              <a:solidFill>
                <a:prstClr val="white"/>
              </a:solidFill>
              <a:effectLst/>
              <a:uLnTx/>
              <a:uFillTx/>
              <a:latin typeface="Calibri"/>
              <a:ea typeface="+mn-ea"/>
              <a:cs typeface="Calibri"/>
              <a:sym typeface="+mj-lt"/>
            </a:endParaRPr>
          </a:p>
          <a:p>
            <a:pPr lvl="0"/>
            <a:r>
              <a:rPr lang="en-US" sz="2000" b="0" i="1" dirty="0">
                <a:cs typeface="Calibri"/>
              </a:rPr>
              <a:t>Massachusetts Small Business Development Center</a:t>
            </a:r>
          </a:p>
          <a:p>
            <a:pPr lvl="0"/>
            <a:b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Calibri"/>
                <a:sym typeface="+mj-lt"/>
              </a:rPr>
            </a:br>
            <a:r>
              <a:rPr kumimoji="0" lang="en-US" sz="2000" b="0" i="0" u="none" strike="noStrike" kern="1200" cap="none" spc="0" normalizeH="0" baseline="0" noProof="0" dirty="0">
                <a:ln>
                  <a:noFill/>
                </a:ln>
                <a:solidFill>
                  <a:prstClr val="white"/>
                </a:solidFill>
                <a:effectLst/>
                <a:uLnTx/>
                <a:uFillTx/>
                <a:latin typeface="Calibri"/>
                <a:ea typeface="+mn-ea"/>
                <a:cs typeface="Calibri"/>
                <a:sym typeface="+mj-lt"/>
              </a:rPr>
              <a:t>Fiscal Year 2025 Report</a:t>
            </a:r>
            <a:endParaRPr kumimoji="0" lang="en-US" sz="2400" b="0" i="0" u="none" strike="noStrike" kern="1200" cap="none" spc="0" normalizeH="0" baseline="0" noProof="0" dirty="0">
              <a:ln>
                <a:noFill/>
              </a:ln>
              <a:solidFill>
                <a:prstClr val="white"/>
              </a:solidFill>
              <a:effectLst/>
              <a:uLnTx/>
              <a:uFillTx/>
              <a:latin typeface="Aptos" panose="020B0004020202020204" pitchFamily="34" charset="0"/>
              <a:ea typeface="+mn-ea"/>
              <a:cs typeface="Arial" panose="020B0604020202020204" pitchFamily="34" charset="0"/>
              <a:sym typeface="+mj-lt"/>
            </a:endParaRPr>
          </a:p>
        </p:txBody>
      </p:sp>
    </p:spTree>
    <p:extLst>
      <p:ext uri="{BB962C8B-B14F-4D97-AF65-F5344CB8AC3E}">
        <p14:creationId xmlns:p14="http://schemas.microsoft.com/office/powerpoint/2010/main" val="38562256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2B28-D38B-DB7D-4660-8CBB41D70F03}"/>
              </a:ext>
            </a:extLst>
          </p:cNvPr>
          <p:cNvSpPr>
            <a:spLocks noGrp="1"/>
          </p:cNvSpPr>
          <p:nvPr>
            <p:ph type="title"/>
          </p:nvPr>
        </p:nvSpPr>
        <p:spPr>
          <a:xfrm>
            <a:off x="462685" y="159027"/>
            <a:ext cx="10117513" cy="886397"/>
          </a:xfrm>
        </p:spPr>
        <p:txBody>
          <a:bodyPr/>
          <a:lstStyle/>
          <a:p>
            <a:r>
              <a:rPr lang="en-US" sz="3200" dirty="0">
                <a:solidFill>
                  <a:schemeClr val="accent5">
                    <a:lumMod val="50000"/>
                  </a:schemeClr>
                </a:solidFill>
              </a:rPr>
              <a:t>Massachusetts SBDC at UMass Amherst</a:t>
            </a:r>
            <a:br>
              <a:rPr lang="en-US" sz="3200" dirty="0">
                <a:solidFill>
                  <a:schemeClr val="accent5">
                    <a:lumMod val="50000"/>
                  </a:schemeClr>
                </a:solidFill>
              </a:rPr>
            </a:br>
            <a:r>
              <a:rPr lang="en-US" sz="3200" dirty="0">
                <a:solidFill>
                  <a:schemeClr val="accent5">
                    <a:lumMod val="50000"/>
                  </a:schemeClr>
                </a:solidFill>
              </a:rPr>
              <a:t>Government Sales Advisory Program</a:t>
            </a:r>
          </a:p>
        </p:txBody>
      </p:sp>
      <p:sp>
        <p:nvSpPr>
          <p:cNvPr id="4" name="Content Placeholder 2">
            <a:extLst>
              <a:ext uri="{FF2B5EF4-FFF2-40B4-BE49-F238E27FC236}">
                <a16:creationId xmlns:a16="http://schemas.microsoft.com/office/drawing/2014/main" id="{572B97BF-51AB-DB67-4965-5B1454E7FA78}"/>
              </a:ext>
            </a:extLst>
          </p:cNvPr>
          <p:cNvSpPr>
            <a:spLocks noGrp="1"/>
          </p:cNvSpPr>
          <p:nvPr>
            <p:ph sz="quarter" idx="13"/>
          </p:nvPr>
        </p:nvSpPr>
        <p:spPr>
          <a:xfrm>
            <a:off x="462685" y="1817225"/>
            <a:ext cx="11051291" cy="4593100"/>
          </a:xfrm>
        </p:spPr>
        <p:txBody>
          <a:bodyPr vert="horz" lIns="0" tIns="0" rIns="0" bIns="0" rtlCol="0" anchor="t">
            <a:noAutofit/>
          </a:bodyPr>
          <a:lstStyle/>
          <a:p>
            <a:pPr marL="0" indent="0">
              <a:buNone/>
            </a:pPr>
            <a:r>
              <a:rPr lang="en-US" sz="2200" b="1" dirty="0">
                <a:solidFill>
                  <a:schemeClr val="accent5">
                    <a:lumMod val="50000"/>
                  </a:schemeClr>
                </a:solidFill>
                <a:ea typeface="+mn-lt"/>
                <a:cs typeface="+mn-lt"/>
              </a:rPr>
              <a:t>Fiscal Year Goal 5: </a:t>
            </a:r>
            <a:r>
              <a:rPr lang="en-US" sz="2200" dirty="0">
                <a:solidFill>
                  <a:schemeClr val="accent5">
                    <a:lumMod val="50000"/>
                  </a:schemeClr>
                </a:solidFill>
                <a:ea typeface="+mn-lt"/>
                <a:cs typeface="+mn-lt"/>
              </a:rPr>
              <a:t>Support research and development and key cluster development through investments in the Government Sales Advisory Program to generate economic impact through outreach and collaboration with industry trade associations and incubator and accelerator programs. </a:t>
            </a:r>
          </a:p>
          <a:p>
            <a:pPr marL="0" indent="0">
              <a:buNone/>
            </a:pPr>
            <a:endParaRPr lang="en-US" sz="1600" dirty="0">
              <a:solidFill>
                <a:schemeClr val="accent5">
                  <a:lumMod val="50000"/>
                </a:schemeClr>
              </a:solidFill>
              <a:ea typeface="+mn-lt"/>
              <a:cs typeface="+mn-lt"/>
            </a:endParaRPr>
          </a:p>
          <a:p>
            <a:pPr marL="0" indent="0">
              <a:buNone/>
            </a:pPr>
            <a:r>
              <a:rPr lang="en-US" sz="2200" b="1" dirty="0">
                <a:solidFill>
                  <a:schemeClr val="accent5">
                    <a:lumMod val="50000"/>
                  </a:schemeClr>
                </a:solidFill>
                <a:ea typeface="+mn-lt"/>
                <a:cs typeface="+mn-lt"/>
              </a:rPr>
              <a:t>Fiscal Year Target 5: </a:t>
            </a:r>
            <a:r>
              <a:rPr lang="en-US" sz="2200" dirty="0">
                <a:solidFill>
                  <a:schemeClr val="accent5">
                    <a:lumMod val="50000"/>
                  </a:schemeClr>
                </a:solidFill>
                <a:ea typeface="+mn-lt"/>
                <a:cs typeface="+mn-lt"/>
              </a:rPr>
              <a:t>Provide 1,200 hours of advising to 180 clients, facilitate $5.7 million in SBIR awards, $20 million in government contracts, and create and retain 80 jobs. </a:t>
            </a:r>
          </a:p>
          <a:p>
            <a:pPr marL="0" indent="0">
              <a:buNone/>
            </a:pPr>
            <a:endParaRPr lang="en-US" sz="1600" dirty="0">
              <a:solidFill>
                <a:schemeClr val="accent5">
                  <a:lumMod val="50000"/>
                </a:schemeClr>
              </a:solidFill>
              <a:ea typeface="+mn-lt"/>
              <a:cs typeface="+mn-lt"/>
            </a:endParaRPr>
          </a:p>
          <a:p>
            <a:pPr marL="0" indent="0">
              <a:buNone/>
            </a:pPr>
            <a:r>
              <a:rPr lang="en-US" sz="2200" b="1" dirty="0">
                <a:solidFill>
                  <a:schemeClr val="accent5">
                    <a:lumMod val="50000"/>
                  </a:schemeClr>
                </a:solidFill>
                <a:ea typeface="+mn-lt"/>
                <a:cs typeface="+mn-lt"/>
              </a:rPr>
              <a:t>Results: </a:t>
            </a:r>
            <a:r>
              <a:rPr lang="en-US" sz="2200" dirty="0">
                <a:solidFill>
                  <a:schemeClr val="accent5">
                    <a:lumMod val="50000"/>
                  </a:schemeClr>
                </a:solidFill>
                <a:ea typeface="+mn-lt"/>
                <a:cs typeface="+mn-lt"/>
              </a:rPr>
              <a:t>Provided 1,539 hours of advising to 318 clients, facilitated $38,799,906 in SBIR awards, generated $50,000,000 in government contract sales, and created and retained 144 jobs. </a:t>
            </a:r>
          </a:p>
          <a:p>
            <a:pPr marL="0" indent="0">
              <a:buNone/>
            </a:pPr>
            <a:endParaRPr lang="en-US" sz="2400" dirty="0">
              <a:solidFill>
                <a:schemeClr val="accent5">
                  <a:lumMod val="50000"/>
                </a:schemeClr>
              </a:solidFill>
              <a:ea typeface="+mn-lt"/>
              <a:cs typeface="+mn-lt"/>
            </a:endParaRPr>
          </a:p>
        </p:txBody>
      </p:sp>
    </p:spTree>
    <p:extLst>
      <p:ext uri="{BB962C8B-B14F-4D97-AF65-F5344CB8AC3E}">
        <p14:creationId xmlns:p14="http://schemas.microsoft.com/office/powerpoint/2010/main" val="41787883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2B28-D38B-DB7D-4660-8CBB41D70F03}"/>
              </a:ext>
            </a:extLst>
          </p:cNvPr>
          <p:cNvSpPr>
            <a:spLocks noGrp="1"/>
          </p:cNvSpPr>
          <p:nvPr>
            <p:ph type="title"/>
          </p:nvPr>
        </p:nvSpPr>
        <p:spPr>
          <a:xfrm>
            <a:off x="462685" y="146095"/>
            <a:ext cx="10117513" cy="886397"/>
          </a:xfrm>
        </p:spPr>
        <p:txBody>
          <a:bodyPr/>
          <a:lstStyle/>
          <a:p>
            <a:r>
              <a:rPr lang="en-US" sz="3200" dirty="0">
                <a:solidFill>
                  <a:schemeClr val="accent5">
                    <a:lumMod val="50000"/>
                  </a:schemeClr>
                </a:solidFill>
              </a:rPr>
              <a:t>Massachusetts SBDC at UMass Amherst</a:t>
            </a:r>
            <a:br>
              <a:rPr lang="en-US" sz="3200" dirty="0">
                <a:solidFill>
                  <a:schemeClr val="accent5">
                    <a:lumMod val="50000"/>
                  </a:schemeClr>
                </a:solidFill>
              </a:rPr>
            </a:br>
            <a:r>
              <a:rPr lang="en-US" sz="3200" dirty="0">
                <a:solidFill>
                  <a:schemeClr val="accent5">
                    <a:lumMod val="50000"/>
                  </a:schemeClr>
                </a:solidFill>
              </a:rPr>
              <a:t>Massachusetts Export Center</a:t>
            </a:r>
          </a:p>
        </p:txBody>
      </p:sp>
      <p:sp>
        <p:nvSpPr>
          <p:cNvPr id="4" name="Content Placeholder 2">
            <a:extLst>
              <a:ext uri="{FF2B5EF4-FFF2-40B4-BE49-F238E27FC236}">
                <a16:creationId xmlns:a16="http://schemas.microsoft.com/office/drawing/2014/main" id="{572B97BF-51AB-DB67-4965-5B1454E7FA78}"/>
              </a:ext>
            </a:extLst>
          </p:cNvPr>
          <p:cNvSpPr>
            <a:spLocks noGrp="1"/>
          </p:cNvSpPr>
          <p:nvPr>
            <p:ph sz="quarter" idx="13"/>
          </p:nvPr>
        </p:nvSpPr>
        <p:spPr>
          <a:xfrm>
            <a:off x="462685" y="1669774"/>
            <a:ext cx="11051291" cy="4912923"/>
          </a:xfrm>
        </p:spPr>
        <p:txBody>
          <a:bodyPr vert="horz" lIns="0" tIns="0" rIns="0" bIns="0" rtlCol="0" anchor="t">
            <a:noAutofit/>
          </a:bodyPr>
          <a:lstStyle/>
          <a:p>
            <a:pPr marL="0" indent="0">
              <a:buNone/>
            </a:pPr>
            <a:r>
              <a:rPr lang="en-US" sz="2200" dirty="0">
                <a:solidFill>
                  <a:schemeClr val="accent5">
                    <a:lumMod val="50000"/>
                  </a:schemeClr>
                </a:solidFill>
                <a:ea typeface="+mn-lt"/>
                <a:cs typeface="+mn-lt"/>
              </a:rPr>
              <a:t>The </a:t>
            </a:r>
            <a:r>
              <a:rPr lang="en-US" sz="2200" b="1" dirty="0">
                <a:solidFill>
                  <a:schemeClr val="accent5">
                    <a:lumMod val="50000"/>
                  </a:schemeClr>
                </a:solidFill>
                <a:ea typeface="+mn-lt"/>
                <a:cs typeface="+mn-lt"/>
              </a:rPr>
              <a:t>Massachusetts Export Center</a:t>
            </a:r>
            <a:r>
              <a:rPr lang="en-US" sz="2200" dirty="0">
                <a:solidFill>
                  <a:schemeClr val="accent5">
                    <a:lumMod val="50000"/>
                  </a:schemeClr>
                </a:solidFill>
                <a:ea typeface="+mn-lt"/>
                <a:cs typeface="+mn-lt"/>
              </a:rPr>
              <a:t> is a specialty program of the Massachusetts SBDC that provides clients with high-quality and in-depth advising on how to successfully export and become globally competitive. The program builds sustainable and globally-competitive small and mid-sized businesses from throughout Massachusetts that generates significant economic impact and a strong return on investment to the Commonwealth.</a:t>
            </a:r>
          </a:p>
          <a:p>
            <a:pPr marL="0" indent="0">
              <a:buNone/>
            </a:pPr>
            <a:endParaRPr lang="en-US" sz="2200" dirty="0">
              <a:solidFill>
                <a:schemeClr val="accent5">
                  <a:lumMod val="50000"/>
                </a:schemeClr>
              </a:solidFill>
              <a:ea typeface="+mn-lt"/>
              <a:cs typeface="+mn-lt"/>
            </a:endParaRPr>
          </a:p>
          <a:p>
            <a:pPr marL="0" indent="0">
              <a:buNone/>
            </a:pPr>
            <a:r>
              <a:rPr lang="en-US" sz="2200" b="1" dirty="0">
                <a:solidFill>
                  <a:schemeClr val="accent5">
                    <a:lumMod val="50000"/>
                  </a:schemeClr>
                </a:solidFill>
                <a:ea typeface="+mn-lt"/>
                <a:cs typeface="+mn-lt"/>
              </a:rPr>
              <a:t>Program Description: </a:t>
            </a:r>
            <a:r>
              <a:rPr lang="en-US" sz="2200" dirty="0">
                <a:solidFill>
                  <a:schemeClr val="accent5">
                    <a:lumMod val="50000"/>
                  </a:schemeClr>
                </a:solidFill>
                <a:ea typeface="+mn-lt"/>
                <a:cs typeface="+mn-lt"/>
              </a:rPr>
              <a:t>Provide technical assistance and training across all aspects of the global trade process, including export market assessment, international business development, global trade regulatory compliance, global supply chain management, import/export operations, and global trade finance. </a:t>
            </a:r>
          </a:p>
          <a:p>
            <a:pPr marL="0" indent="0">
              <a:buNone/>
            </a:pPr>
            <a:endParaRPr lang="en-US" sz="2200" dirty="0">
              <a:solidFill>
                <a:schemeClr val="accent5">
                  <a:lumMod val="50000"/>
                </a:schemeClr>
              </a:solidFill>
              <a:ea typeface="+mn-lt"/>
              <a:cs typeface="+mn-lt"/>
            </a:endParaRPr>
          </a:p>
        </p:txBody>
      </p:sp>
    </p:spTree>
    <p:extLst>
      <p:ext uri="{BB962C8B-B14F-4D97-AF65-F5344CB8AC3E}">
        <p14:creationId xmlns:p14="http://schemas.microsoft.com/office/powerpoint/2010/main" val="32689364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2B28-D38B-DB7D-4660-8CBB41D70F03}"/>
              </a:ext>
            </a:extLst>
          </p:cNvPr>
          <p:cNvSpPr>
            <a:spLocks noGrp="1"/>
          </p:cNvSpPr>
          <p:nvPr>
            <p:ph type="title"/>
          </p:nvPr>
        </p:nvSpPr>
        <p:spPr>
          <a:xfrm>
            <a:off x="462685" y="151478"/>
            <a:ext cx="10117513" cy="886397"/>
          </a:xfrm>
        </p:spPr>
        <p:txBody>
          <a:bodyPr/>
          <a:lstStyle/>
          <a:p>
            <a:r>
              <a:rPr lang="en-US" sz="3200" dirty="0">
                <a:solidFill>
                  <a:schemeClr val="accent5">
                    <a:lumMod val="50000"/>
                  </a:schemeClr>
                </a:solidFill>
              </a:rPr>
              <a:t>Massachusetts SBDC at UMass Amherst</a:t>
            </a:r>
            <a:br>
              <a:rPr lang="en-US" sz="3200" dirty="0">
                <a:solidFill>
                  <a:schemeClr val="accent5">
                    <a:lumMod val="50000"/>
                  </a:schemeClr>
                </a:solidFill>
              </a:rPr>
            </a:br>
            <a:r>
              <a:rPr lang="en-US" sz="3200" dirty="0">
                <a:solidFill>
                  <a:schemeClr val="accent5">
                    <a:lumMod val="50000"/>
                  </a:schemeClr>
                </a:solidFill>
              </a:rPr>
              <a:t>Massachusetts Export Center</a:t>
            </a:r>
          </a:p>
        </p:txBody>
      </p:sp>
      <p:sp>
        <p:nvSpPr>
          <p:cNvPr id="4" name="Content Placeholder 2">
            <a:extLst>
              <a:ext uri="{FF2B5EF4-FFF2-40B4-BE49-F238E27FC236}">
                <a16:creationId xmlns:a16="http://schemas.microsoft.com/office/drawing/2014/main" id="{572B97BF-51AB-DB67-4965-5B1454E7FA78}"/>
              </a:ext>
            </a:extLst>
          </p:cNvPr>
          <p:cNvSpPr>
            <a:spLocks noGrp="1"/>
          </p:cNvSpPr>
          <p:nvPr>
            <p:ph sz="quarter" idx="13"/>
          </p:nvPr>
        </p:nvSpPr>
        <p:spPr>
          <a:xfrm>
            <a:off x="462686" y="1749287"/>
            <a:ext cx="10957789" cy="4718188"/>
          </a:xfrm>
        </p:spPr>
        <p:txBody>
          <a:bodyPr vert="horz" lIns="0" tIns="0" rIns="0" bIns="0" rtlCol="0" anchor="t">
            <a:noAutofit/>
          </a:bodyPr>
          <a:lstStyle/>
          <a:p>
            <a:pPr marL="0" indent="0">
              <a:buNone/>
            </a:pPr>
            <a:r>
              <a:rPr lang="en-US" sz="2200" b="1" dirty="0">
                <a:solidFill>
                  <a:schemeClr val="accent5">
                    <a:lumMod val="50000"/>
                  </a:schemeClr>
                </a:solidFill>
                <a:ea typeface="+mn-lt"/>
                <a:cs typeface="+mn-lt"/>
              </a:rPr>
              <a:t>Fiscal Year Goal 6: </a:t>
            </a:r>
            <a:r>
              <a:rPr lang="en-US" sz="2200" dirty="0">
                <a:solidFill>
                  <a:schemeClr val="accent5">
                    <a:lumMod val="50000"/>
                  </a:schemeClr>
                </a:solidFill>
                <a:ea typeface="+mn-lt"/>
                <a:cs typeface="+mn-lt"/>
              </a:rPr>
              <a:t>The Massachusetts Export Center provides clients with high-quality, in-depth advising on assessing export opportunities, trade regulatory compliance, market research analysis and educational training programs, economic impact and a strong return on investment to the Commonwealth to create and retain jobs.</a:t>
            </a:r>
          </a:p>
          <a:p>
            <a:pPr marL="0" indent="0">
              <a:buNone/>
            </a:pPr>
            <a:endParaRPr lang="en-US" sz="1600" dirty="0">
              <a:solidFill>
                <a:schemeClr val="accent5">
                  <a:lumMod val="50000"/>
                </a:schemeClr>
              </a:solidFill>
              <a:ea typeface="+mn-lt"/>
              <a:cs typeface="+mn-lt"/>
            </a:endParaRPr>
          </a:p>
          <a:p>
            <a:pPr marL="0" indent="0">
              <a:buNone/>
            </a:pPr>
            <a:r>
              <a:rPr lang="en-US" sz="2200" b="1" dirty="0">
                <a:solidFill>
                  <a:schemeClr val="accent5">
                    <a:lumMod val="50000"/>
                  </a:schemeClr>
                </a:solidFill>
                <a:ea typeface="+mn-lt"/>
                <a:cs typeface="+mn-lt"/>
              </a:rPr>
              <a:t>Fiscal Year Target 6: </a:t>
            </a:r>
            <a:r>
              <a:rPr lang="en-US" sz="2200" dirty="0">
                <a:solidFill>
                  <a:schemeClr val="accent5">
                    <a:lumMod val="50000"/>
                  </a:schemeClr>
                </a:solidFill>
                <a:ea typeface="+mn-lt"/>
                <a:cs typeface="+mn-lt"/>
              </a:rPr>
              <a:t>Increase export sales of clients by $10 million through its advising and technical assistance services. Assist clients in securing $1 million in financing and creating and retaining 500 high-paying export-generated jobs across the Commonwealth.</a:t>
            </a:r>
          </a:p>
          <a:p>
            <a:pPr marL="0" indent="0">
              <a:buNone/>
            </a:pPr>
            <a:endParaRPr lang="en-US" sz="1600" dirty="0">
              <a:solidFill>
                <a:schemeClr val="accent5">
                  <a:lumMod val="50000"/>
                </a:schemeClr>
              </a:solidFill>
              <a:ea typeface="+mn-lt"/>
              <a:cs typeface="+mn-lt"/>
            </a:endParaRPr>
          </a:p>
          <a:p>
            <a:pPr marL="0" indent="0">
              <a:buNone/>
            </a:pPr>
            <a:r>
              <a:rPr lang="en-US" sz="2200" b="1" dirty="0">
                <a:solidFill>
                  <a:schemeClr val="accent5">
                    <a:lumMod val="50000"/>
                  </a:schemeClr>
                </a:solidFill>
                <a:ea typeface="+mn-lt"/>
                <a:cs typeface="+mn-lt"/>
              </a:rPr>
              <a:t>Results: </a:t>
            </a:r>
            <a:r>
              <a:rPr lang="en-US" sz="2200" dirty="0">
                <a:solidFill>
                  <a:schemeClr val="accent5">
                    <a:lumMod val="50000"/>
                  </a:schemeClr>
                </a:solidFill>
                <a:ea typeface="+mn-lt"/>
                <a:cs typeface="+mn-lt"/>
              </a:rPr>
              <a:t>Increased export sales of clients by $119,711,906 through advising and technical assistance services. Assisted clients in securing $1,332,900 in financing, and created and retained 925 high-paying export generated jobs across the Commonwealth.</a:t>
            </a:r>
          </a:p>
          <a:p>
            <a:pPr marL="0" indent="0">
              <a:buNone/>
            </a:pPr>
            <a:endParaRPr lang="en-US" sz="2400" i="1" dirty="0">
              <a:solidFill>
                <a:schemeClr val="accent5">
                  <a:lumMod val="50000"/>
                </a:schemeClr>
              </a:solidFill>
              <a:ea typeface="+mn-lt"/>
              <a:cs typeface="+mn-lt"/>
            </a:endParaRPr>
          </a:p>
          <a:p>
            <a:pPr marL="0" indent="0">
              <a:buNone/>
            </a:pPr>
            <a:endParaRPr lang="en-US" sz="2400" i="1" dirty="0">
              <a:solidFill>
                <a:schemeClr val="accent5">
                  <a:lumMod val="50000"/>
                </a:schemeClr>
              </a:solidFill>
              <a:ea typeface="+mn-lt"/>
              <a:cs typeface="+mn-lt"/>
            </a:endParaRPr>
          </a:p>
          <a:p>
            <a:pPr marL="0" indent="0">
              <a:buNone/>
            </a:pPr>
            <a:endParaRPr lang="en-US" sz="1400" i="1" dirty="0">
              <a:solidFill>
                <a:schemeClr val="accent5">
                  <a:lumMod val="50000"/>
                </a:schemeClr>
              </a:solidFill>
              <a:ea typeface="+mn-lt"/>
              <a:cs typeface="+mn-lt"/>
            </a:endParaRPr>
          </a:p>
          <a:p>
            <a:pPr marL="0" indent="0">
              <a:buNone/>
            </a:pPr>
            <a:endParaRPr lang="en-US" sz="1400" i="1" dirty="0">
              <a:solidFill>
                <a:schemeClr val="accent5">
                  <a:lumMod val="50000"/>
                </a:schemeClr>
              </a:solidFill>
              <a:cs typeface="Calibri"/>
            </a:endParaRPr>
          </a:p>
          <a:p>
            <a:pPr>
              <a:buNone/>
            </a:pPr>
            <a:endParaRPr lang="en-US" b="1" dirty="0">
              <a:solidFill>
                <a:schemeClr val="accent5">
                  <a:lumMod val="50000"/>
                </a:schemeClr>
              </a:solidFill>
              <a:cs typeface="Calibri"/>
            </a:endParaRPr>
          </a:p>
          <a:p>
            <a:pPr marL="0" indent="0">
              <a:buNone/>
            </a:pPr>
            <a:endParaRPr lang="en-US" b="1" dirty="0">
              <a:solidFill>
                <a:schemeClr val="accent5">
                  <a:lumMod val="50000"/>
                </a:schemeClr>
              </a:solidFill>
              <a:latin typeface="+mn-lt"/>
              <a:cs typeface="Calibri"/>
            </a:endParaRPr>
          </a:p>
          <a:p>
            <a:pPr lvl="1"/>
            <a:endParaRPr lang="en-US" sz="1800" dirty="0">
              <a:solidFill>
                <a:schemeClr val="accent5">
                  <a:lumMod val="50000"/>
                </a:schemeClr>
              </a:solidFill>
              <a:latin typeface="+mn-lt"/>
            </a:endParaRPr>
          </a:p>
        </p:txBody>
      </p:sp>
    </p:spTree>
    <p:extLst>
      <p:ext uri="{BB962C8B-B14F-4D97-AF65-F5344CB8AC3E}">
        <p14:creationId xmlns:p14="http://schemas.microsoft.com/office/powerpoint/2010/main" val="1942123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2B28-D38B-DB7D-4660-8CBB41D70F03}"/>
              </a:ext>
            </a:extLst>
          </p:cNvPr>
          <p:cNvSpPr>
            <a:spLocks noGrp="1"/>
          </p:cNvSpPr>
          <p:nvPr>
            <p:ph type="title"/>
          </p:nvPr>
        </p:nvSpPr>
        <p:spPr>
          <a:xfrm>
            <a:off x="462685" y="170528"/>
            <a:ext cx="10117513" cy="886397"/>
          </a:xfrm>
        </p:spPr>
        <p:txBody>
          <a:bodyPr/>
          <a:lstStyle/>
          <a:p>
            <a:r>
              <a:rPr lang="en-US" sz="3200" dirty="0">
                <a:solidFill>
                  <a:schemeClr val="accent5">
                    <a:lumMod val="50000"/>
                  </a:schemeClr>
                </a:solidFill>
              </a:rPr>
              <a:t>Massachusetts SBDC at UMass Amherst</a:t>
            </a:r>
            <a:br>
              <a:rPr lang="en-US" sz="3200" dirty="0">
                <a:solidFill>
                  <a:schemeClr val="accent5">
                    <a:lumMod val="50000"/>
                  </a:schemeClr>
                </a:solidFill>
              </a:rPr>
            </a:br>
            <a:r>
              <a:rPr lang="en-US" sz="3200" dirty="0">
                <a:solidFill>
                  <a:schemeClr val="accent5">
                    <a:lumMod val="50000"/>
                  </a:schemeClr>
                </a:solidFill>
              </a:rPr>
              <a:t>Massachusetts APEX Accelerator</a:t>
            </a:r>
          </a:p>
        </p:txBody>
      </p:sp>
      <p:sp>
        <p:nvSpPr>
          <p:cNvPr id="4" name="Content Placeholder 2">
            <a:extLst>
              <a:ext uri="{FF2B5EF4-FFF2-40B4-BE49-F238E27FC236}">
                <a16:creationId xmlns:a16="http://schemas.microsoft.com/office/drawing/2014/main" id="{572B97BF-51AB-DB67-4965-5B1454E7FA78}"/>
              </a:ext>
            </a:extLst>
          </p:cNvPr>
          <p:cNvSpPr>
            <a:spLocks noGrp="1"/>
          </p:cNvSpPr>
          <p:nvPr>
            <p:ph sz="quarter" idx="13"/>
          </p:nvPr>
        </p:nvSpPr>
        <p:spPr>
          <a:xfrm>
            <a:off x="462685" y="1774550"/>
            <a:ext cx="11119715" cy="4692926"/>
          </a:xfrm>
        </p:spPr>
        <p:txBody>
          <a:bodyPr vert="horz" lIns="0" tIns="0" rIns="0" bIns="0" rtlCol="0" anchor="t">
            <a:noAutofit/>
          </a:bodyPr>
          <a:lstStyle/>
          <a:p>
            <a:pPr marL="0" indent="0">
              <a:buNone/>
            </a:pPr>
            <a:r>
              <a:rPr lang="en-US" sz="2200" dirty="0">
                <a:solidFill>
                  <a:schemeClr val="accent5">
                    <a:lumMod val="50000"/>
                  </a:schemeClr>
                </a:solidFill>
                <a:ea typeface="+mn-lt"/>
                <a:cs typeface="+mn-lt"/>
              </a:rPr>
              <a:t>The</a:t>
            </a:r>
            <a:r>
              <a:rPr lang="en-US" sz="2200" b="1" dirty="0">
                <a:solidFill>
                  <a:schemeClr val="accent5">
                    <a:lumMod val="50000"/>
                  </a:schemeClr>
                </a:solidFill>
                <a:ea typeface="+mn-lt"/>
                <a:cs typeface="+mn-lt"/>
              </a:rPr>
              <a:t> Massachusetts APEX Accelerator</a:t>
            </a:r>
            <a:r>
              <a:rPr lang="en-US" sz="2200" dirty="0">
                <a:solidFill>
                  <a:schemeClr val="accent5">
                    <a:lumMod val="50000"/>
                  </a:schemeClr>
                </a:solidFill>
                <a:ea typeface="+mn-lt"/>
                <a:cs typeface="+mn-lt"/>
              </a:rPr>
              <a:t> is a specialty program of the Massachusetts SBDC that leverages Department of Defense (DoD) funding to assist small businesses from throughout the Commonwealth in identifying and capitalizing on government contracting opportunities with the DoD, other federal agencies, state and local governments and with government prime contractors.</a:t>
            </a:r>
          </a:p>
          <a:p>
            <a:pPr marL="0" indent="0">
              <a:buNone/>
            </a:pPr>
            <a:endParaRPr lang="en-US" sz="2200" dirty="0">
              <a:solidFill>
                <a:schemeClr val="accent5">
                  <a:lumMod val="50000"/>
                </a:schemeClr>
              </a:solidFill>
              <a:ea typeface="+mn-lt"/>
              <a:cs typeface="+mn-lt"/>
            </a:endParaRPr>
          </a:p>
          <a:p>
            <a:pPr marL="0" indent="0">
              <a:buNone/>
            </a:pPr>
            <a:r>
              <a:rPr lang="en-US" sz="2200" b="1" dirty="0">
                <a:solidFill>
                  <a:schemeClr val="accent5">
                    <a:lumMod val="50000"/>
                  </a:schemeClr>
                </a:solidFill>
                <a:ea typeface="+mn-lt"/>
                <a:cs typeface="+mn-lt"/>
              </a:rPr>
              <a:t>Program Description: </a:t>
            </a:r>
            <a:r>
              <a:rPr lang="en-US" sz="2200" dirty="0">
                <a:solidFill>
                  <a:schemeClr val="accent5">
                    <a:lumMod val="50000"/>
                  </a:schemeClr>
                </a:solidFill>
                <a:ea typeface="+mn-lt"/>
                <a:cs typeface="+mn-lt"/>
              </a:rPr>
              <a:t>Provides small businesses with assistance in understanding the requirements to obtain and successfully perform federal, state and local government contracts. Massachusetts APEX guides entrepreneurs from throughout the initial registration, small business certifications, researching procurement opportunities, matchmaking, proposal guidance and review and contract performance issues.</a:t>
            </a:r>
          </a:p>
          <a:p>
            <a:pPr marL="0" indent="0">
              <a:buNone/>
            </a:pPr>
            <a:endParaRPr lang="en-US" sz="2200" b="1" dirty="0">
              <a:solidFill>
                <a:schemeClr val="accent5">
                  <a:lumMod val="50000"/>
                </a:schemeClr>
              </a:solidFill>
              <a:ea typeface="+mn-lt"/>
              <a:cs typeface="+mn-lt"/>
            </a:endParaRPr>
          </a:p>
          <a:p>
            <a:pPr marL="0" indent="0">
              <a:buNone/>
            </a:pPr>
            <a:r>
              <a:rPr lang="en-US" sz="2200" b="1" dirty="0">
                <a:solidFill>
                  <a:schemeClr val="accent5">
                    <a:lumMod val="50000"/>
                  </a:schemeClr>
                </a:solidFill>
                <a:ea typeface="+mn-lt"/>
                <a:cs typeface="+mn-lt"/>
              </a:rPr>
              <a:t>Program Budget: </a:t>
            </a:r>
            <a:r>
              <a:rPr lang="en-US" sz="2200" dirty="0">
                <a:solidFill>
                  <a:schemeClr val="accent5">
                    <a:lumMod val="50000"/>
                  </a:schemeClr>
                </a:solidFill>
                <a:ea typeface="+mn-lt"/>
                <a:cs typeface="+mn-lt"/>
              </a:rPr>
              <a:t>Total Budget $555,507.70 (Federal Funds DoD - $299,556; State Funds Line Item 7007-0800-PP - $161,300; Indirect Costs waived by UMass Amherst - $94,651.70)</a:t>
            </a:r>
          </a:p>
          <a:p>
            <a:pPr marL="0" indent="0">
              <a:buNone/>
            </a:pPr>
            <a:endParaRPr lang="en-US" sz="2200" b="1" dirty="0">
              <a:solidFill>
                <a:schemeClr val="accent5">
                  <a:lumMod val="50000"/>
                </a:schemeClr>
              </a:solidFill>
              <a:ea typeface="+mn-lt"/>
              <a:cs typeface="+mn-lt"/>
            </a:endParaRPr>
          </a:p>
          <a:p>
            <a:pPr marL="0" indent="0">
              <a:buNone/>
            </a:pPr>
            <a:endParaRPr lang="en-US" sz="2200" dirty="0">
              <a:solidFill>
                <a:schemeClr val="accent5">
                  <a:lumMod val="50000"/>
                </a:schemeClr>
              </a:solidFill>
              <a:ea typeface="+mn-lt"/>
              <a:cs typeface="+mn-lt"/>
            </a:endParaRPr>
          </a:p>
          <a:p>
            <a:pPr marL="0" indent="0">
              <a:buNone/>
            </a:pPr>
            <a:endParaRPr lang="en-US" sz="2400" dirty="0">
              <a:solidFill>
                <a:schemeClr val="accent5">
                  <a:lumMod val="50000"/>
                </a:schemeClr>
              </a:solidFill>
              <a:ea typeface="+mn-lt"/>
              <a:cs typeface="+mn-lt"/>
            </a:endParaRPr>
          </a:p>
        </p:txBody>
      </p:sp>
    </p:spTree>
    <p:extLst>
      <p:ext uri="{BB962C8B-B14F-4D97-AF65-F5344CB8AC3E}">
        <p14:creationId xmlns:p14="http://schemas.microsoft.com/office/powerpoint/2010/main" val="13651019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2B28-D38B-DB7D-4660-8CBB41D70F03}"/>
              </a:ext>
            </a:extLst>
          </p:cNvPr>
          <p:cNvSpPr>
            <a:spLocks noGrp="1"/>
          </p:cNvSpPr>
          <p:nvPr>
            <p:ph type="title"/>
          </p:nvPr>
        </p:nvSpPr>
        <p:spPr>
          <a:xfrm>
            <a:off x="462685" y="189578"/>
            <a:ext cx="10117513" cy="886397"/>
          </a:xfrm>
        </p:spPr>
        <p:txBody>
          <a:bodyPr/>
          <a:lstStyle/>
          <a:p>
            <a:r>
              <a:rPr lang="en-US" sz="3200" dirty="0">
                <a:solidFill>
                  <a:schemeClr val="accent5">
                    <a:lumMod val="50000"/>
                  </a:schemeClr>
                </a:solidFill>
              </a:rPr>
              <a:t>Massachusetts SBDC at UMass Amherst</a:t>
            </a:r>
            <a:br>
              <a:rPr lang="en-US" sz="3200" dirty="0">
                <a:solidFill>
                  <a:schemeClr val="accent5">
                    <a:lumMod val="50000"/>
                  </a:schemeClr>
                </a:solidFill>
              </a:rPr>
            </a:br>
            <a:r>
              <a:rPr lang="en-US" sz="3200" dirty="0">
                <a:solidFill>
                  <a:schemeClr val="accent5">
                    <a:lumMod val="50000"/>
                  </a:schemeClr>
                </a:solidFill>
              </a:rPr>
              <a:t>Massachusetts APEX Accelerator</a:t>
            </a:r>
          </a:p>
        </p:txBody>
      </p:sp>
      <p:sp>
        <p:nvSpPr>
          <p:cNvPr id="4" name="Content Placeholder 2">
            <a:extLst>
              <a:ext uri="{FF2B5EF4-FFF2-40B4-BE49-F238E27FC236}">
                <a16:creationId xmlns:a16="http://schemas.microsoft.com/office/drawing/2014/main" id="{572B97BF-51AB-DB67-4965-5B1454E7FA78}"/>
              </a:ext>
            </a:extLst>
          </p:cNvPr>
          <p:cNvSpPr>
            <a:spLocks noGrp="1"/>
          </p:cNvSpPr>
          <p:nvPr>
            <p:ph sz="quarter" idx="13"/>
          </p:nvPr>
        </p:nvSpPr>
        <p:spPr>
          <a:xfrm>
            <a:off x="462685" y="1817225"/>
            <a:ext cx="11051291" cy="4765472"/>
          </a:xfrm>
        </p:spPr>
        <p:txBody>
          <a:bodyPr vert="horz" lIns="0" tIns="0" rIns="0" bIns="0" rtlCol="0" anchor="t">
            <a:noAutofit/>
          </a:bodyPr>
          <a:lstStyle/>
          <a:p>
            <a:pPr marL="0" indent="0">
              <a:buNone/>
            </a:pPr>
            <a:r>
              <a:rPr lang="en-US" sz="2200" b="1" dirty="0">
                <a:solidFill>
                  <a:schemeClr val="accent5">
                    <a:lumMod val="50000"/>
                  </a:schemeClr>
                </a:solidFill>
                <a:ea typeface="+mn-lt"/>
                <a:cs typeface="+mn-lt"/>
              </a:rPr>
              <a:t>Fiscal Year Goal 7: </a:t>
            </a:r>
            <a:r>
              <a:rPr lang="en-US" sz="2200" dirty="0">
                <a:solidFill>
                  <a:schemeClr val="accent5">
                    <a:lumMod val="50000"/>
                  </a:schemeClr>
                </a:solidFill>
                <a:ea typeface="+mn-lt"/>
                <a:cs typeface="+mn-lt"/>
              </a:rPr>
              <a:t>Massachusetts</a:t>
            </a:r>
            <a:r>
              <a:rPr lang="en-US" sz="2200" b="1" dirty="0">
                <a:solidFill>
                  <a:schemeClr val="accent5">
                    <a:lumMod val="50000"/>
                  </a:schemeClr>
                </a:solidFill>
                <a:ea typeface="+mn-lt"/>
                <a:cs typeface="+mn-lt"/>
              </a:rPr>
              <a:t> </a:t>
            </a:r>
            <a:r>
              <a:rPr lang="en-US" sz="2200" dirty="0">
                <a:solidFill>
                  <a:schemeClr val="accent5">
                    <a:lumMod val="50000"/>
                  </a:schemeClr>
                </a:solidFill>
                <a:ea typeface="+mn-lt"/>
                <a:cs typeface="+mn-lt"/>
              </a:rPr>
              <a:t>APEX Accelerator provides economic impact and a strong investment to the Commonwealth from the budget of $161,300 from State Line Item </a:t>
            </a:r>
            <a:br>
              <a:rPr lang="en-US" sz="2200" dirty="0">
                <a:solidFill>
                  <a:schemeClr val="accent5">
                    <a:lumMod val="50000"/>
                  </a:schemeClr>
                </a:solidFill>
                <a:ea typeface="+mn-lt"/>
                <a:cs typeface="+mn-lt"/>
              </a:rPr>
            </a:br>
            <a:r>
              <a:rPr lang="en-US" sz="2200" dirty="0">
                <a:solidFill>
                  <a:schemeClr val="accent5">
                    <a:lumMod val="50000"/>
                  </a:schemeClr>
                </a:solidFill>
                <a:ea typeface="+mn-lt"/>
                <a:cs typeface="+mn-lt"/>
              </a:rPr>
              <a:t>7007-0800-PP and leverage federal and University support to assist clients in securing government contracts to create and retain jobs. </a:t>
            </a:r>
          </a:p>
          <a:p>
            <a:pPr marL="0" indent="0">
              <a:buNone/>
            </a:pPr>
            <a:endParaRPr lang="en-US" sz="2200" dirty="0">
              <a:solidFill>
                <a:schemeClr val="accent5">
                  <a:lumMod val="50000"/>
                </a:schemeClr>
              </a:solidFill>
              <a:ea typeface="+mn-lt"/>
              <a:cs typeface="+mn-lt"/>
            </a:endParaRPr>
          </a:p>
          <a:p>
            <a:pPr marL="0" indent="0">
              <a:buNone/>
            </a:pPr>
            <a:r>
              <a:rPr lang="en-US" sz="2200" b="1" dirty="0">
                <a:solidFill>
                  <a:schemeClr val="accent5">
                    <a:lumMod val="50000"/>
                  </a:schemeClr>
                </a:solidFill>
                <a:ea typeface="+mn-lt"/>
                <a:cs typeface="+mn-lt"/>
              </a:rPr>
              <a:t>Fiscal Year Target 7: </a:t>
            </a:r>
            <a:r>
              <a:rPr lang="en-US" sz="2200" dirty="0">
                <a:solidFill>
                  <a:schemeClr val="accent5">
                    <a:lumMod val="50000"/>
                  </a:schemeClr>
                </a:solidFill>
                <a:ea typeface="+mn-lt"/>
                <a:cs typeface="+mn-lt"/>
              </a:rPr>
              <a:t>Through one-to-one advising, assist a minimum of 375 clients comprised of 1,000 hours of in-depth advising, securing $45 million in government contracts, and creating and retaining 100 jobs.</a:t>
            </a:r>
          </a:p>
          <a:p>
            <a:pPr marL="0" indent="0">
              <a:buNone/>
            </a:pPr>
            <a:endParaRPr lang="en-US" sz="2200" dirty="0">
              <a:solidFill>
                <a:schemeClr val="accent5">
                  <a:lumMod val="50000"/>
                </a:schemeClr>
              </a:solidFill>
              <a:ea typeface="+mn-lt"/>
              <a:cs typeface="+mn-lt"/>
            </a:endParaRPr>
          </a:p>
          <a:p>
            <a:pPr marL="0" indent="0">
              <a:buNone/>
            </a:pPr>
            <a:r>
              <a:rPr lang="en-US" sz="2200" b="1" dirty="0">
                <a:solidFill>
                  <a:schemeClr val="accent5">
                    <a:lumMod val="50000"/>
                  </a:schemeClr>
                </a:solidFill>
                <a:ea typeface="+mn-lt"/>
                <a:cs typeface="+mn-lt"/>
              </a:rPr>
              <a:t>Results: </a:t>
            </a:r>
            <a:r>
              <a:rPr lang="en-US" sz="2200" dirty="0">
                <a:solidFill>
                  <a:schemeClr val="accent5">
                    <a:lumMod val="50000"/>
                  </a:schemeClr>
                </a:solidFill>
                <a:ea typeface="+mn-lt"/>
                <a:cs typeface="+mn-lt"/>
              </a:rPr>
              <a:t>Provided one-to-one advising to 548 clients through program end date of April 30, 2025.  See other government contracting results under the Massachusetts SBDC’s Government Sales Advisory Program.    </a:t>
            </a:r>
          </a:p>
          <a:p>
            <a:pPr marL="0" indent="0">
              <a:buNone/>
            </a:pPr>
            <a:endParaRPr lang="en-US" sz="2200" dirty="0">
              <a:solidFill>
                <a:schemeClr val="accent5">
                  <a:lumMod val="50000"/>
                </a:schemeClr>
              </a:solidFill>
              <a:ea typeface="+mn-lt"/>
              <a:cs typeface="+mn-lt"/>
            </a:endParaRPr>
          </a:p>
        </p:txBody>
      </p:sp>
    </p:spTree>
    <p:extLst>
      <p:ext uri="{BB962C8B-B14F-4D97-AF65-F5344CB8AC3E}">
        <p14:creationId xmlns:p14="http://schemas.microsoft.com/office/powerpoint/2010/main" val="13166967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2B28-D38B-DB7D-4660-8CBB41D70F03}"/>
              </a:ext>
            </a:extLst>
          </p:cNvPr>
          <p:cNvSpPr>
            <a:spLocks noGrp="1"/>
          </p:cNvSpPr>
          <p:nvPr>
            <p:ph type="title"/>
          </p:nvPr>
        </p:nvSpPr>
        <p:spPr>
          <a:xfrm>
            <a:off x="462685" y="198783"/>
            <a:ext cx="10117513" cy="886397"/>
          </a:xfrm>
        </p:spPr>
        <p:txBody>
          <a:bodyPr/>
          <a:lstStyle/>
          <a:p>
            <a:r>
              <a:rPr lang="en-US" sz="3200" dirty="0">
                <a:solidFill>
                  <a:schemeClr val="accent5">
                    <a:lumMod val="50000"/>
                  </a:schemeClr>
                </a:solidFill>
              </a:rPr>
              <a:t>Massachusetts Small Business Development Center </a:t>
            </a:r>
            <a:br>
              <a:rPr lang="en-US" sz="3200" dirty="0">
                <a:solidFill>
                  <a:schemeClr val="accent5">
                    <a:lumMod val="50000"/>
                  </a:schemeClr>
                </a:solidFill>
              </a:rPr>
            </a:br>
            <a:r>
              <a:rPr lang="en-US" sz="3200" dirty="0">
                <a:solidFill>
                  <a:schemeClr val="accent5">
                    <a:lumMod val="50000"/>
                  </a:schemeClr>
                </a:solidFill>
              </a:rPr>
              <a:t>at UMass Amherst</a:t>
            </a:r>
          </a:p>
        </p:txBody>
      </p:sp>
      <p:sp>
        <p:nvSpPr>
          <p:cNvPr id="4" name="Content Placeholder 2">
            <a:extLst>
              <a:ext uri="{FF2B5EF4-FFF2-40B4-BE49-F238E27FC236}">
                <a16:creationId xmlns:a16="http://schemas.microsoft.com/office/drawing/2014/main" id="{572B97BF-51AB-DB67-4965-5B1454E7FA78}"/>
              </a:ext>
            </a:extLst>
          </p:cNvPr>
          <p:cNvSpPr>
            <a:spLocks noGrp="1"/>
          </p:cNvSpPr>
          <p:nvPr>
            <p:ph sz="quarter" idx="13"/>
          </p:nvPr>
        </p:nvSpPr>
        <p:spPr>
          <a:xfrm>
            <a:off x="462685" y="1679712"/>
            <a:ext cx="11051291" cy="4859983"/>
          </a:xfrm>
        </p:spPr>
        <p:txBody>
          <a:bodyPr vert="horz" lIns="0" tIns="0" rIns="0" bIns="0" rtlCol="0" anchor="t">
            <a:noAutofit/>
          </a:bodyPr>
          <a:lstStyle/>
          <a:p>
            <a:pPr marL="0" indent="0">
              <a:buNone/>
            </a:pPr>
            <a:r>
              <a:rPr lang="en-US" sz="2200" b="1" dirty="0">
                <a:solidFill>
                  <a:schemeClr val="accent5">
                    <a:lumMod val="50000"/>
                  </a:schemeClr>
                </a:solidFill>
                <a:ea typeface="+mn-lt"/>
                <a:cs typeface="+mn-lt"/>
              </a:rPr>
              <a:t>Program Name: </a:t>
            </a:r>
            <a:r>
              <a:rPr lang="en-US" sz="2200" dirty="0">
                <a:solidFill>
                  <a:schemeClr val="accent5">
                    <a:lumMod val="50000"/>
                  </a:schemeClr>
                </a:solidFill>
                <a:ea typeface="+mn-lt"/>
                <a:cs typeface="+mn-lt"/>
              </a:rPr>
              <a:t>Massachusetts Small Business Development Center at the University of Massachusetts Amherst</a:t>
            </a:r>
          </a:p>
          <a:p>
            <a:pPr marL="0" indent="0">
              <a:buNone/>
            </a:pPr>
            <a:endParaRPr lang="en-US" sz="1200" dirty="0">
              <a:solidFill>
                <a:schemeClr val="accent5">
                  <a:lumMod val="50000"/>
                </a:schemeClr>
              </a:solidFill>
              <a:ea typeface="+mn-lt"/>
              <a:cs typeface="+mn-lt"/>
            </a:endParaRPr>
          </a:p>
          <a:p>
            <a:pPr marL="0" indent="0">
              <a:buNone/>
            </a:pPr>
            <a:r>
              <a:rPr lang="en-US" sz="2200" b="1" dirty="0">
                <a:solidFill>
                  <a:schemeClr val="accent5">
                    <a:lumMod val="50000"/>
                  </a:schemeClr>
                </a:solidFill>
                <a:ea typeface="+mn-lt"/>
                <a:cs typeface="+mn-lt"/>
              </a:rPr>
              <a:t>Mission: </a:t>
            </a:r>
            <a:r>
              <a:rPr lang="en-US" sz="2200" dirty="0">
                <a:solidFill>
                  <a:schemeClr val="accent5">
                    <a:lumMod val="50000"/>
                  </a:schemeClr>
                </a:solidFill>
                <a:ea typeface="+mn-lt"/>
                <a:cs typeface="+mn-lt"/>
              </a:rPr>
              <a:t>To educate and empower our clients to build and grow thriving businesses that drive economic growth in Massachusetts.</a:t>
            </a:r>
          </a:p>
          <a:p>
            <a:pPr marL="0" indent="0">
              <a:buNone/>
            </a:pPr>
            <a:endParaRPr lang="en-US" sz="1200" dirty="0">
              <a:solidFill>
                <a:schemeClr val="accent5">
                  <a:lumMod val="50000"/>
                </a:schemeClr>
              </a:solidFill>
              <a:ea typeface="+mn-lt"/>
              <a:cs typeface="+mn-lt"/>
            </a:endParaRPr>
          </a:p>
          <a:p>
            <a:pPr marL="0" indent="0">
              <a:buNone/>
            </a:pPr>
            <a:r>
              <a:rPr lang="en-US" sz="2200" b="1" dirty="0">
                <a:solidFill>
                  <a:schemeClr val="accent5">
                    <a:lumMod val="50000"/>
                  </a:schemeClr>
                </a:solidFill>
                <a:ea typeface="+mn-lt"/>
                <a:cs typeface="+mn-lt"/>
              </a:rPr>
              <a:t>Program Description: </a:t>
            </a:r>
            <a:r>
              <a:rPr lang="en-US" sz="2200" dirty="0">
                <a:solidFill>
                  <a:schemeClr val="accent5">
                    <a:lumMod val="50000"/>
                  </a:schemeClr>
                </a:solidFill>
                <a:ea typeface="+mn-lt"/>
                <a:cs typeface="+mn-lt"/>
              </a:rPr>
              <a:t>The Massachusetts SBDC provides no-cost, customized, long-term, and results-oriented assistance that helps clients to start and grow sustainable and high-performing businesses. The Massachusetts SBDC focuses on helping clients to increase sales, secure government contracts, export, optimize operations and access capital for growth. The Massachusetts SBDC also delivers training programs on a wide variety of relevant and timely topics for small and mid-sized businesses.  </a:t>
            </a:r>
          </a:p>
          <a:p>
            <a:pPr marL="0" indent="0">
              <a:buNone/>
            </a:pPr>
            <a:r>
              <a:rPr lang="en-US" sz="2200" dirty="0">
                <a:solidFill>
                  <a:schemeClr val="accent5">
                    <a:lumMod val="50000"/>
                  </a:schemeClr>
                </a:solidFill>
                <a:ea typeface="+mn-lt"/>
                <a:cs typeface="+mn-lt"/>
              </a:rPr>
              <a:t>State matching funds are for the Massachusetts SBDC’s six Regional Offices and three Specialty Centers that serve the entire Commonwealth of Massachusetts.</a:t>
            </a:r>
          </a:p>
          <a:p>
            <a:pPr marL="0" indent="0">
              <a:buNone/>
            </a:pPr>
            <a:endParaRPr lang="en-US" sz="1400" i="1" dirty="0">
              <a:solidFill>
                <a:schemeClr val="accent5">
                  <a:lumMod val="50000"/>
                </a:schemeClr>
              </a:solidFill>
              <a:cs typeface="Calibri"/>
            </a:endParaRPr>
          </a:p>
        </p:txBody>
      </p:sp>
    </p:spTree>
    <p:extLst>
      <p:ext uri="{BB962C8B-B14F-4D97-AF65-F5344CB8AC3E}">
        <p14:creationId xmlns:p14="http://schemas.microsoft.com/office/powerpoint/2010/main" val="15292588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2B28-D38B-DB7D-4660-8CBB41D70F03}"/>
              </a:ext>
            </a:extLst>
          </p:cNvPr>
          <p:cNvSpPr>
            <a:spLocks noGrp="1"/>
          </p:cNvSpPr>
          <p:nvPr>
            <p:ph type="title"/>
          </p:nvPr>
        </p:nvSpPr>
        <p:spPr>
          <a:xfrm>
            <a:off x="462685" y="168966"/>
            <a:ext cx="10117513" cy="886397"/>
          </a:xfrm>
        </p:spPr>
        <p:txBody>
          <a:bodyPr/>
          <a:lstStyle/>
          <a:p>
            <a:r>
              <a:rPr lang="en-US" sz="3200" dirty="0">
                <a:solidFill>
                  <a:schemeClr val="accent5">
                    <a:lumMod val="50000"/>
                  </a:schemeClr>
                </a:solidFill>
              </a:rPr>
              <a:t>Massachusetts Small Business Development Center</a:t>
            </a:r>
            <a:br>
              <a:rPr lang="en-US" sz="3200" dirty="0">
                <a:solidFill>
                  <a:schemeClr val="accent5">
                    <a:lumMod val="50000"/>
                  </a:schemeClr>
                </a:solidFill>
              </a:rPr>
            </a:br>
            <a:r>
              <a:rPr lang="en-US" sz="3200" dirty="0">
                <a:solidFill>
                  <a:schemeClr val="accent5">
                    <a:lumMod val="50000"/>
                  </a:schemeClr>
                </a:solidFill>
              </a:rPr>
              <a:t>at UMass Amherst</a:t>
            </a:r>
          </a:p>
        </p:txBody>
      </p:sp>
      <p:sp>
        <p:nvSpPr>
          <p:cNvPr id="4" name="Content Placeholder 2">
            <a:extLst>
              <a:ext uri="{FF2B5EF4-FFF2-40B4-BE49-F238E27FC236}">
                <a16:creationId xmlns:a16="http://schemas.microsoft.com/office/drawing/2014/main" id="{572B97BF-51AB-DB67-4965-5B1454E7FA78}"/>
              </a:ext>
            </a:extLst>
          </p:cNvPr>
          <p:cNvSpPr>
            <a:spLocks noGrp="1"/>
          </p:cNvSpPr>
          <p:nvPr>
            <p:ph sz="quarter" idx="13"/>
          </p:nvPr>
        </p:nvSpPr>
        <p:spPr>
          <a:xfrm>
            <a:off x="462685" y="1391478"/>
            <a:ext cx="11234015" cy="5377070"/>
          </a:xfrm>
        </p:spPr>
        <p:txBody>
          <a:bodyPr vert="horz" lIns="0" tIns="0" rIns="0" bIns="0" rtlCol="0" anchor="t">
            <a:noAutofit/>
          </a:bodyPr>
          <a:lstStyle/>
          <a:p>
            <a:pPr marL="0" indent="0">
              <a:buNone/>
            </a:pPr>
            <a:r>
              <a:rPr lang="en-US" sz="2200" b="1" dirty="0">
                <a:solidFill>
                  <a:schemeClr val="accent5">
                    <a:lumMod val="50000"/>
                  </a:schemeClr>
                </a:solidFill>
                <a:ea typeface="+mn-lt"/>
                <a:cs typeface="+mn-lt"/>
              </a:rPr>
              <a:t>Program Budget: </a:t>
            </a:r>
            <a:r>
              <a:rPr lang="en-US" sz="2200" dirty="0">
                <a:solidFill>
                  <a:schemeClr val="accent5">
                    <a:lumMod val="50000"/>
                  </a:schemeClr>
                </a:solidFill>
                <a:ea typeface="+mn-lt"/>
                <a:cs typeface="+mn-lt"/>
              </a:rPr>
              <a:t>Total Budget  $5,565,211 (Federal - $2,739,690; State - $1,324,922; Private Sector and Research Trust Fund - $127,000; Indirect Costs waived by universities - $1,373,599)</a:t>
            </a:r>
            <a:endParaRPr lang="en-US" sz="100" b="1" dirty="0">
              <a:solidFill>
                <a:schemeClr val="accent5">
                  <a:lumMod val="50000"/>
                </a:schemeClr>
              </a:solidFill>
              <a:ea typeface="+mn-lt"/>
              <a:cs typeface="+mn-lt"/>
            </a:endParaRPr>
          </a:p>
          <a:p>
            <a:pPr marL="0" indent="0">
              <a:buNone/>
            </a:pPr>
            <a:r>
              <a:rPr lang="en-US" sz="2200" b="1" dirty="0">
                <a:solidFill>
                  <a:schemeClr val="accent5">
                    <a:lumMod val="50000"/>
                  </a:schemeClr>
                </a:solidFill>
                <a:ea typeface="+mn-lt"/>
                <a:cs typeface="+mn-lt"/>
              </a:rPr>
              <a:t>Contribution to Partnerships for Growth: </a:t>
            </a:r>
            <a:r>
              <a:rPr lang="en-US" sz="2200" dirty="0">
                <a:solidFill>
                  <a:schemeClr val="accent5">
                    <a:lumMod val="50000"/>
                  </a:schemeClr>
                </a:solidFill>
                <a:ea typeface="+mn-lt"/>
                <a:cs typeface="+mn-lt"/>
              </a:rPr>
              <a:t>The Massachusetts SBDC program is aligned with and directly contributes to the following Economic Development metrics:</a:t>
            </a:r>
          </a:p>
          <a:p>
            <a:r>
              <a:rPr lang="en-US" sz="2200" b="1" dirty="0">
                <a:solidFill>
                  <a:schemeClr val="accent5">
                    <a:lumMod val="50000"/>
                  </a:schemeClr>
                </a:solidFill>
                <a:ea typeface="+mn-lt"/>
                <a:cs typeface="+mn-lt"/>
              </a:rPr>
              <a:t>Economic Foundations:</a:t>
            </a:r>
            <a:r>
              <a:rPr lang="en-US" sz="2200" dirty="0">
                <a:solidFill>
                  <a:schemeClr val="accent5">
                    <a:lumMod val="50000"/>
                  </a:schemeClr>
                </a:solidFill>
                <a:ea typeface="+mn-lt"/>
                <a:cs typeface="+mn-lt"/>
              </a:rPr>
              <a:t> By helping entrepreneurs from throughout the Commonwealth create thriving businesses (</a:t>
            </a:r>
            <a:r>
              <a:rPr lang="en-US" sz="2200" b="1" dirty="0">
                <a:solidFill>
                  <a:schemeClr val="accent5">
                    <a:lumMod val="50000"/>
                  </a:schemeClr>
                </a:solidFill>
                <a:ea typeface="+mn-lt"/>
                <a:cs typeface="+mn-lt"/>
              </a:rPr>
              <a:t>businesses created</a:t>
            </a:r>
            <a:r>
              <a:rPr lang="en-US" sz="2200" dirty="0">
                <a:solidFill>
                  <a:schemeClr val="accent5">
                    <a:lumMod val="50000"/>
                  </a:schemeClr>
                </a:solidFill>
                <a:ea typeface="+mn-lt"/>
                <a:cs typeface="+mn-lt"/>
              </a:rPr>
              <a:t>) and in ensuring their long-term success (</a:t>
            </a:r>
            <a:r>
              <a:rPr lang="en-US" sz="2200" b="1" dirty="0">
                <a:solidFill>
                  <a:schemeClr val="accent5">
                    <a:lumMod val="50000"/>
                  </a:schemeClr>
                </a:solidFill>
                <a:ea typeface="+mn-lt"/>
                <a:cs typeface="+mn-lt"/>
              </a:rPr>
              <a:t>businesses retained</a:t>
            </a:r>
            <a:r>
              <a:rPr lang="en-US" sz="2200" dirty="0">
                <a:solidFill>
                  <a:schemeClr val="accent5">
                    <a:lumMod val="50000"/>
                  </a:schemeClr>
                </a:solidFill>
                <a:ea typeface="+mn-lt"/>
                <a:cs typeface="+mn-lt"/>
              </a:rPr>
              <a:t>).</a:t>
            </a:r>
          </a:p>
          <a:p>
            <a:r>
              <a:rPr lang="en-US" sz="2200" b="1" dirty="0">
                <a:solidFill>
                  <a:schemeClr val="accent5">
                    <a:lumMod val="50000"/>
                  </a:schemeClr>
                </a:solidFill>
                <a:ea typeface="+mn-lt"/>
                <a:cs typeface="+mn-lt"/>
              </a:rPr>
              <a:t>Economic Strategies:</a:t>
            </a:r>
            <a:r>
              <a:rPr lang="en-US" sz="2200" dirty="0">
                <a:solidFill>
                  <a:schemeClr val="accent5">
                    <a:lumMod val="50000"/>
                  </a:schemeClr>
                </a:solidFill>
                <a:ea typeface="+mn-lt"/>
                <a:cs typeface="+mn-lt"/>
              </a:rPr>
              <a:t> The Massachusetts SBDC leverages and secures matching federal funds (</a:t>
            </a:r>
            <a:r>
              <a:rPr lang="en-US" sz="2200" b="1" dirty="0">
                <a:solidFill>
                  <a:schemeClr val="accent5">
                    <a:lumMod val="50000"/>
                  </a:schemeClr>
                </a:solidFill>
                <a:ea typeface="+mn-lt"/>
                <a:cs typeface="+mn-lt"/>
              </a:rPr>
              <a:t>federal funds invested</a:t>
            </a:r>
            <a:r>
              <a:rPr lang="en-US" sz="2200" dirty="0">
                <a:solidFill>
                  <a:schemeClr val="accent5">
                    <a:lumMod val="50000"/>
                  </a:schemeClr>
                </a:solidFill>
                <a:ea typeface="+mn-lt"/>
                <a:cs typeface="+mn-lt"/>
              </a:rPr>
              <a:t>) from the U.S. Small Business Administration (SBA) to support Massachusetts SBDC technical assistance for small businesses located throughout the Commonwealth. The Massachusetts SBDC delivers technical training (</a:t>
            </a:r>
            <a:r>
              <a:rPr lang="en-US" sz="2200" b="1" dirty="0">
                <a:solidFill>
                  <a:schemeClr val="accent5">
                    <a:lumMod val="50000"/>
                  </a:schemeClr>
                </a:solidFill>
                <a:ea typeface="+mn-lt"/>
                <a:cs typeface="+mn-lt"/>
              </a:rPr>
              <a:t>workforce trained</a:t>
            </a:r>
            <a:r>
              <a:rPr lang="en-US" sz="2200" dirty="0">
                <a:solidFill>
                  <a:schemeClr val="accent5">
                    <a:lumMod val="50000"/>
                  </a:schemeClr>
                </a:solidFill>
                <a:ea typeface="+mn-lt"/>
                <a:cs typeface="+mn-lt"/>
              </a:rPr>
              <a:t>) on a wide variety of business topics that improves workforce capacity, productivity, and competitiveness that also creates job opportunities for workers. The Massachusetts SBDC Government Sales Advisory Program provides advising and coaching for entrepreneurs commercializing new technologies (</a:t>
            </a:r>
            <a:r>
              <a:rPr lang="en-US" sz="2200" b="1" dirty="0">
                <a:solidFill>
                  <a:schemeClr val="accent5">
                    <a:lumMod val="50000"/>
                  </a:schemeClr>
                </a:solidFill>
                <a:ea typeface="+mn-lt"/>
                <a:cs typeface="+mn-lt"/>
              </a:rPr>
              <a:t>research and business participation</a:t>
            </a:r>
            <a:r>
              <a:rPr lang="en-US" sz="2200" dirty="0">
                <a:solidFill>
                  <a:schemeClr val="accent5">
                    <a:lumMod val="50000"/>
                  </a:schemeClr>
                </a:solidFill>
                <a:ea typeface="+mn-lt"/>
                <a:cs typeface="+mn-lt"/>
              </a:rPr>
              <a:t>) in collaboration with incubators, accelerators, and universities for key clusters throughout Massachusetts.</a:t>
            </a:r>
            <a:endParaRPr lang="en-US" sz="2400" b="1" dirty="0">
              <a:solidFill>
                <a:schemeClr val="accent5">
                  <a:lumMod val="50000"/>
                </a:schemeClr>
              </a:solidFill>
              <a:cs typeface="Calibri"/>
            </a:endParaRPr>
          </a:p>
          <a:p>
            <a:endParaRPr lang="en-US" sz="2200" dirty="0">
              <a:solidFill>
                <a:schemeClr val="accent5">
                  <a:lumMod val="50000"/>
                </a:schemeClr>
              </a:solidFill>
              <a:ea typeface="+mn-lt"/>
              <a:cs typeface="+mn-lt"/>
            </a:endParaRPr>
          </a:p>
          <a:p>
            <a:pPr marL="0" indent="0">
              <a:buNone/>
            </a:pPr>
            <a:endParaRPr lang="en-US" b="1" dirty="0">
              <a:solidFill>
                <a:schemeClr val="accent5">
                  <a:lumMod val="50000"/>
                </a:schemeClr>
              </a:solidFill>
              <a:latin typeface="+mn-lt"/>
              <a:cs typeface="Calibri"/>
            </a:endParaRPr>
          </a:p>
          <a:p>
            <a:pPr lvl="1"/>
            <a:endParaRPr lang="en-US" sz="1800" dirty="0">
              <a:solidFill>
                <a:schemeClr val="accent5">
                  <a:lumMod val="50000"/>
                </a:schemeClr>
              </a:solidFill>
              <a:latin typeface="+mn-lt"/>
            </a:endParaRPr>
          </a:p>
        </p:txBody>
      </p:sp>
    </p:spTree>
    <p:extLst>
      <p:ext uri="{BB962C8B-B14F-4D97-AF65-F5344CB8AC3E}">
        <p14:creationId xmlns:p14="http://schemas.microsoft.com/office/powerpoint/2010/main" val="12829937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2B28-D38B-DB7D-4660-8CBB41D70F03}"/>
              </a:ext>
            </a:extLst>
          </p:cNvPr>
          <p:cNvSpPr>
            <a:spLocks noGrp="1"/>
          </p:cNvSpPr>
          <p:nvPr>
            <p:ph type="title"/>
          </p:nvPr>
        </p:nvSpPr>
        <p:spPr>
          <a:xfrm>
            <a:off x="462685" y="168966"/>
            <a:ext cx="10117513" cy="886397"/>
          </a:xfrm>
        </p:spPr>
        <p:txBody>
          <a:bodyPr/>
          <a:lstStyle/>
          <a:p>
            <a:r>
              <a:rPr lang="en-US" sz="3200" dirty="0">
                <a:solidFill>
                  <a:schemeClr val="accent5">
                    <a:lumMod val="50000"/>
                  </a:schemeClr>
                </a:solidFill>
              </a:rPr>
              <a:t>Massachusetts Small Business Development Center</a:t>
            </a:r>
            <a:br>
              <a:rPr lang="en-US" sz="3200" dirty="0">
                <a:solidFill>
                  <a:schemeClr val="accent5">
                    <a:lumMod val="50000"/>
                  </a:schemeClr>
                </a:solidFill>
              </a:rPr>
            </a:br>
            <a:r>
              <a:rPr lang="en-US" sz="3200" dirty="0">
                <a:solidFill>
                  <a:schemeClr val="accent5">
                    <a:lumMod val="50000"/>
                  </a:schemeClr>
                </a:solidFill>
              </a:rPr>
              <a:t>at UMass Amherst</a:t>
            </a:r>
          </a:p>
        </p:txBody>
      </p:sp>
      <p:sp>
        <p:nvSpPr>
          <p:cNvPr id="4" name="Content Placeholder 2">
            <a:extLst>
              <a:ext uri="{FF2B5EF4-FFF2-40B4-BE49-F238E27FC236}">
                <a16:creationId xmlns:a16="http://schemas.microsoft.com/office/drawing/2014/main" id="{572B97BF-51AB-DB67-4965-5B1454E7FA78}"/>
              </a:ext>
            </a:extLst>
          </p:cNvPr>
          <p:cNvSpPr>
            <a:spLocks noGrp="1"/>
          </p:cNvSpPr>
          <p:nvPr>
            <p:ph sz="quarter" idx="13"/>
          </p:nvPr>
        </p:nvSpPr>
        <p:spPr>
          <a:xfrm>
            <a:off x="462685" y="1570382"/>
            <a:ext cx="11051291" cy="4969313"/>
          </a:xfrm>
        </p:spPr>
        <p:txBody>
          <a:bodyPr vert="horz" lIns="0" tIns="0" rIns="0" bIns="0" rtlCol="0" anchor="t">
            <a:noAutofit/>
          </a:bodyPr>
          <a:lstStyle/>
          <a:p>
            <a:pPr marL="0" indent="0">
              <a:buNone/>
            </a:pPr>
            <a:r>
              <a:rPr lang="en-US" sz="2200" b="1" dirty="0">
                <a:solidFill>
                  <a:schemeClr val="accent5">
                    <a:lumMod val="50000"/>
                  </a:schemeClr>
                </a:solidFill>
                <a:ea typeface="+mn-lt"/>
                <a:cs typeface="+mn-lt"/>
              </a:rPr>
              <a:t>Contribution to Partnerships for Growth: </a:t>
            </a:r>
            <a:r>
              <a:rPr lang="en-US" sz="2200" dirty="0">
                <a:solidFill>
                  <a:schemeClr val="accent5">
                    <a:lumMod val="50000"/>
                  </a:schemeClr>
                </a:solidFill>
                <a:ea typeface="+mn-lt"/>
                <a:cs typeface="+mn-lt"/>
              </a:rPr>
              <a:t>The Massachusetts SBDC program is aligned with and directly contributes to the following Economic Development metrics (cont.):</a:t>
            </a:r>
          </a:p>
          <a:p>
            <a:r>
              <a:rPr lang="en-US" sz="2200" b="1" dirty="0">
                <a:solidFill>
                  <a:schemeClr val="accent5">
                    <a:lumMod val="50000"/>
                  </a:schemeClr>
                </a:solidFill>
                <a:ea typeface="+mn-lt"/>
                <a:cs typeface="+mn-lt"/>
              </a:rPr>
              <a:t>Overarching Metrics: </a:t>
            </a:r>
            <a:r>
              <a:rPr lang="en-US" sz="2200" dirty="0">
                <a:solidFill>
                  <a:schemeClr val="accent5">
                    <a:lumMod val="50000"/>
                  </a:schemeClr>
                </a:solidFill>
                <a:ea typeface="+mn-lt"/>
                <a:cs typeface="+mn-lt"/>
              </a:rPr>
              <a:t>The Massachusetts SBDC collaborates with local governments, </a:t>
            </a:r>
            <a:br>
              <a:rPr lang="en-US" sz="2200" dirty="0">
                <a:solidFill>
                  <a:schemeClr val="accent5">
                    <a:lumMod val="50000"/>
                  </a:schemeClr>
                </a:solidFill>
                <a:ea typeface="+mn-lt"/>
                <a:cs typeface="+mn-lt"/>
              </a:rPr>
            </a:br>
            <a:r>
              <a:rPr lang="en-US" sz="2200" dirty="0">
                <a:solidFill>
                  <a:schemeClr val="accent5">
                    <a:lumMod val="50000"/>
                  </a:schemeClr>
                </a:solidFill>
                <a:ea typeface="+mn-lt"/>
                <a:cs typeface="+mn-lt"/>
              </a:rPr>
              <a:t>non-profits, and community-based programs to engage and provide access to services for all small businesses in Massachusetts, including traditionally underserved communities, that are tracked via its Center IC database. Furthermore, the Massachusetts SBDC operates Regional Centers that serve rural communities and Gateway Cities across the Commonwealth of Massachusetts.</a:t>
            </a:r>
          </a:p>
          <a:p>
            <a:pPr marL="0" indent="0">
              <a:buNone/>
            </a:pPr>
            <a:endParaRPr lang="en-US" b="1" dirty="0">
              <a:solidFill>
                <a:schemeClr val="accent5">
                  <a:lumMod val="50000"/>
                </a:schemeClr>
              </a:solidFill>
              <a:latin typeface="+mn-lt"/>
              <a:cs typeface="Calibri"/>
            </a:endParaRPr>
          </a:p>
          <a:p>
            <a:pPr lvl="1"/>
            <a:endParaRPr lang="en-US" sz="1800" dirty="0">
              <a:solidFill>
                <a:schemeClr val="accent5">
                  <a:lumMod val="50000"/>
                </a:schemeClr>
              </a:solidFill>
              <a:latin typeface="+mn-lt"/>
            </a:endParaRPr>
          </a:p>
        </p:txBody>
      </p:sp>
    </p:spTree>
    <p:extLst>
      <p:ext uri="{BB962C8B-B14F-4D97-AF65-F5344CB8AC3E}">
        <p14:creationId xmlns:p14="http://schemas.microsoft.com/office/powerpoint/2010/main" val="19475189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2B28-D38B-DB7D-4660-8CBB41D70F03}"/>
              </a:ext>
            </a:extLst>
          </p:cNvPr>
          <p:cNvSpPr>
            <a:spLocks noGrp="1"/>
          </p:cNvSpPr>
          <p:nvPr>
            <p:ph type="title"/>
          </p:nvPr>
        </p:nvSpPr>
        <p:spPr>
          <a:xfrm>
            <a:off x="462685" y="177663"/>
            <a:ext cx="10117513" cy="886397"/>
          </a:xfrm>
        </p:spPr>
        <p:txBody>
          <a:bodyPr/>
          <a:lstStyle/>
          <a:p>
            <a:r>
              <a:rPr lang="en-US" sz="3200" dirty="0">
                <a:solidFill>
                  <a:schemeClr val="accent5">
                    <a:lumMod val="50000"/>
                  </a:schemeClr>
                </a:solidFill>
              </a:rPr>
              <a:t>Massachusetts Small Business Development Center</a:t>
            </a:r>
            <a:br>
              <a:rPr lang="en-US" sz="3200" dirty="0">
                <a:solidFill>
                  <a:schemeClr val="accent5">
                    <a:lumMod val="50000"/>
                  </a:schemeClr>
                </a:solidFill>
              </a:rPr>
            </a:br>
            <a:r>
              <a:rPr lang="en-US" sz="3200" dirty="0">
                <a:solidFill>
                  <a:schemeClr val="accent5">
                    <a:lumMod val="50000"/>
                  </a:schemeClr>
                </a:solidFill>
              </a:rPr>
              <a:t>at UMass Amherst</a:t>
            </a:r>
          </a:p>
        </p:txBody>
      </p:sp>
      <p:sp>
        <p:nvSpPr>
          <p:cNvPr id="4" name="Content Placeholder 2">
            <a:extLst>
              <a:ext uri="{FF2B5EF4-FFF2-40B4-BE49-F238E27FC236}">
                <a16:creationId xmlns:a16="http://schemas.microsoft.com/office/drawing/2014/main" id="{572B97BF-51AB-DB67-4965-5B1454E7FA78}"/>
              </a:ext>
            </a:extLst>
          </p:cNvPr>
          <p:cNvSpPr>
            <a:spLocks noGrp="1"/>
          </p:cNvSpPr>
          <p:nvPr>
            <p:ph sz="quarter" idx="13"/>
          </p:nvPr>
        </p:nvSpPr>
        <p:spPr>
          <a:xfrm>
            <a:off x="453160" y="1717733"/>
            <a:ext cx="11138766" cy="4825941"/>
          </a:xfrm>
        </p:spPr>
        <p:txBody>
          <a:bodyPr vert="horz" lIns="0" tIns="0" rIns="0" bIns="0" rtlCol="0" anchor="t">
            <a:noAutofit/>
          </a:bodyPr>
          <a:lstStyle/>
          <a:p>
            <a:pPr marL="0" indent="0">
              <a:buNone/>
            </a:pPr>
            <a:r>
              <a:rPr lang="en-US" b="1" dirty="0">
                <a:solidFill>
                  <a:schemeClr val="accent5">
                    <a:lumMod val="50000"/>
                  </a:schemeClr>
                </a:solidFill>
                <a:ea typeface="+mn-lt"/>
                <a:cs typeface="+mn-lt"/>
              </a:rPr>
              <a:t>Fiscal Year Goal 1: </a:t>
            </a:r>
            <a:r>
              <a:rPr lang="en-US" dirty="0">
                <a:solidFill>
                  <a:schemeClr val="accent5">
                    <a:lumMod val="50000"/>
                  </a:schemeClr>
                </a:solidFill>
                <a:ea typeface="+mn-lt"/>
                <a:cs typeface="+mn-lt"/>
              </a:rPr>
              <a:t>The Massachusetts SBDC’s six Regional and three Specialty Centers will provide no-cost, customized, results-oriented, and long-term advising, technical assistance and training to small businesses at all stages of development throughout the Commonwealth of Massachusetts. </a:t>
            </a:r>
          </a:p>
          <a:p>
            <a:pPr marL="0" indent="0">
              <a:lnSpc>
                <a:spcPct val="100000"/>
              </a:lnSpc>
              <a:buNone/>
            </a:pPr>
            <a:endParaRPr lang="en-US" sz="900" b="1" dirty="0">
              <a:solidFill>
                <a:schemeClr val="accent5">
                  <a:lumMod val="50000"/>
                </a:schemeClr>
              </a:solidFill>
              <a:ea typeface="+mn-lt"/>
              <a:cs typeface="+mn-lt"/>
            </a:endParaRPr>
          </a:p>
          <a:p>
            <a:pPr marL="0" indent="0">
              <a:buNone/>
            </a:pPr>
            <a:r>
              <a:rPr lang="en-US" b="1" dirty="0">
                <a:solidFill>
                  <a:schemeClr val="accent5">
                    <a:lumMod val="50000"/>
                  </a:schemeClr>
                </a:solidFill>
                <a:ea typeface="+mn-lt"/>
                <a:cs typeface="+mn-lt"/>
              </a:rPr>
              <a:t>Fiscal Year Target 1: </a:t>
            </a:r>
            <a:r>
              <a:rPr lang="en-US" dirty="0">
                <a:solidFill>
                  <a:schemeClr val="accent5">
                    <a:lumMod val="50000"/>
                  </a:schemeClr>
                </a:solidFill>
                <a:ea typeface="+mn-lt"/>
                <a:cs typeface="+mn-lt"/>
              </a:rPr>
              <a:t>Provide business advising and training to 6,000 individuals across the Commonwealth encompassing 11,500 hours of advising assistance. As a result of Massachusetts SBDC advising and training assistance, help small business clients generate $125 million in increased sales, exports, and government contracts and produce a minimum of $2,852,444 in tax revenue for the Commonwealth based on a targeted $1,324,922 state line-item investment.</a:t>
            </a:r>
          </a:p>
          <a:p>
            <a:pPr marL="0" indent="0">
              <a:lnSpc>
                <a:spcPct val="100000"/>
              </a:lnSpc>
              <a:buNone/>
            </a:pPr>
            <a:endParaRPr lang="en-US" sz="900" b="1" dirty="0">
              <a:solidFill>
                <a:schemeClr val="accent5">
                  <a:lumMod val="50000"/>
                </a:schemeClr>
              </a:solidFill>
              <a:ea typeface="+mn-lt"/>
              <a:cs typeface="+mn-lt"/>
            </a:endParaRPr>
          </a:p>
          <a:p>
            <a:pPr marL="0" indent="0">
              <a:buNone/>
            </a:pPr>
            <a:r>
              <a:rPr lang="en-US" b="1" dirty="0">
                <a:solidFill>
                  <a:schemeClr val="accent5">
                    <a:lumMod val="50000"/>
                  </a:schemeClr>
                </a:solidFill>
                <a:ea typeface="+mn-lt"/>
                <a:cs typeface="+mn-lt"/>
              </a:rPr>
              <a:t>Results: </a:t>
            </a:r>
            <a:r>
              <a:rPr lang="en-US" dirty="0">
                <a:solidFill>
                  <a:schemeClr val="accent5">
                    <a:lumMod val="50000"/>
                  </a:schemeClr>
                </a:solidFill>
                <a:ea typeface="+mn-lt"/>
                <a:cs typeface="+mn-lt"/>
              </a:rPr>
              <a:t>Provided business advising and training to 6,257 individuals across the Commonwealth encompassing 12,357 hours of advising and 125 training programs. As a result of Massachusetts SBDC advising and training assistance, helped small business clients generate $194,560,469 in increased sales, exports, and government contracts and produced over $12,000,000 in tax revenue for the Commonwealth based on a targeted $1,324,922 state line-item investment. In addition, the Massachusetts APEX Accelerator provided advising to 548 clients as of the program end on April 30, 2025.</a:t>
            </a:r>
          </a:p>
          <a:p>
            <a:pPr marL="0" indent="0">
              <a:buNone/>
            </a:pPr>
            <a:endParaRPr lang="en-US" sz="2400" dirty="0">
              <a:solidFill>
                <a:schemeClr val="accent5">
                  <a:lumMod val="50000"/>
                </a:schemeClr>
              </a:solidFill>
              <a:ea typeface="+mn-lt"/>
              <a:cs typeface="+mn-lt"/>
            </a:endParaRPr>
          </a:p>
        </p:txBody>
      </p:sp>
    </p:spTree>
    <p:extLst>
      <p:ext uri="{BB962C8B-B14F-4D97-AF65-F5344CB8AC3E}">
        <p14:creationId xmlns:p14="http://schemas.microsoft.com/office/powerpoint/2010/main" val="1176517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2B28-D38B-DB7D-4660-8CBB41D70F03}"/>
              </a:ext>
            </a:extLst>
          </p:cNvPr>
          <p:cNvSpPr>
            <a:spLocks noGrp="1"/>
          </p:cNvSpPr>
          <p:nvPr>
            <p:ph type="title"/>
          </p:nvPr>
        </p:nvSpPr>
        <p:spPr>
          <a:xfrm>
            <a:off x="462685" y="618203"/>
            <a:ext cx="10117513" cy="443198"/>
          </a:xfrm>
        </p:spPr>
        <p:txBody>
          <a:bodyPr/>
          <a:lstStyle/>
          <a:p>
            <a:r>
              <a:rPr lang="en-US" sz="3200" dirty="0">
                <a:solidFill>
                  <a:schemeClr val="accent5">
                    <a:lumMod val="50000"/>
                  </a:schemeClr>
                </a:solidFill>
              </a:rPr>
              <a:t>Massachusetts SBDC at UMass Amherst</a:t>
            </a:r>
          </a:p>
        </p:txBody>
      </p:sp>
      <p:sp>
        <p:nvSpPr>
          <p:cNvPr id="4" name="Content Placeholder 2">
            <a:extLst>
              <a:ext uri="{FF2B5EF4-FFF2-40B4-BE49-F238E27FC236}">
                <a16:creationId xmlns:a16="http://schemas.microsoft.com/office/drawing/2014/main" id="{572B97BF-51AB-DB67-4965-5B1454E7FA78}"/>
              </a:ext>
            </a:extLst>
          </p:cNvPr>
          <p:cNvSpPr>
            <a:spLocks noGrp="1"/>
          </p:cNvSpPr>
          <p:nvPr>
            <p:ph sz="quarter" idx="13"/>
          </p:nvPr>
        </p:nvSpPr>
        <p:spPr>
          <a:xfrm>
            <a:off x="462685" y="1782501"/>
            <a:ext cx="10948265" cy="4551624"/>
          </a:xfrm>
        </p:spPr>
        <p:txBody>
          <a:bodyPr vert="horz" lIns="0" tIns="0" rIns="0" bIns="0" rtlCol="0" anchor="t">
            <a:noAutofit/>
          </a:bodyPr>
          <a:lstStyle/>
          <a:p>
            <a:pPr marL="0" indent="0">
              <a:buNone/>
            </a:pPr>
            <a:r>
              <a:rPr lang="en-US" sz="2200" b="1" dirty="0">
                <a:solidFill>
                  <a:schemeClr val="accent5">
                    <a:lumMod val="50000"/>
                  </a:schemeClr>
                </a:solidFill>
                <a:ea typeface="+mn-lt"/>
                <a:cs typeface="+mn-lt"/>
              </a:rPr>
              <a:t>Fiscal Year Goal 2: </a:t>
            </a:r>
            <a:r>
              <a:rPr lang="en-US" sz="2200" dirty="0">
                <a:solidFill>
                  <a:schemeClr val="accent5">
                    <a:lumMod val="50000"/>
                  </a:schemeClr>
                </a:solidFill>
                <a:ea typeface="+mn-lt"/>
                <a:cs typeface="+mn-lt"/>
              </a:rPr>
              <a:t>The Massachusetts SBDC, including its six Regional and three Specialty Centers, will assist businesses at all stages of development from across the Commonwealth of Massachusetts in accessing capital for future growth.</a:t>
            </a:r>
          </a:p>
          <a:p>
            <a:pPr marL="0" indent="0">
              <a:buNone/>
            </a:pPr>
            <a:endParaRPr lang="en-US" sz="2200" dirty="0">
              <a:solidFill>
                <a:schemeClr val="accent5">
                  <a:lumMod val="50000"/>
                </a:schemeClr>
              </a:solidFill>
              <a:ea typeface="+mn-lt"/>
              <a:cs typeface="+mn-lt"/>
            </a:endParaRPr>
          </a:p>
          <a:p>
            <a:pPr marL="0" indent="0">
              <a:buNone/>
            </a:pPr>
            <a:r>
              <a:rPr lang="en-US" sz="2200" b="1" dirty="0">
                <a:solidFill>
                  <a:schemeClr val="accent5">
                    <a:lumMod val="50000"/>
                  </a:schemeClr>
                </a:solidFill>
                <a:ea typeface="+mn-lt"/>
                <a:cs typeface="+mn-lt"/>
              </a:rPr>
              <a:t>Fiscal Year Target 2: </a:t>
            </a:r>
            <a:r>
              <a:rPr lang="en-US" sz="2200" dirty="0">
                <a:solidFill>
                  <a:schemeClr val="accent5">
                    <a:lumMod val="50000"/>
                  </a:schemeClr>
                </a:solidFill>
                <a:ea typeface="+mn-lt"/>
                <a:cs typeface="+mn-lt"/>
              </a:rPr>
              <a:t>Assist a growing small business client base from throughout Massachusetts in obtaining $60 million in increased access to capital.</a:t>
            </a:r>
          </a:p>
          <a:p>
            <a:pPr marL="0" indent="0">
              <a:buNone/>
            </a:pPr>
            <a:endParaRPr lang="en-US" sz="2200" b="1" dirty="0">
              <a:solidFill>
                <a:schemeClr val="accent5">
                  <a:lumMod val="50000"/>
                </a:schemeClr>
              </a:solidFill>
              <a:ea typeface="+mn-lt"/>
              <a:cs typeface="+mn-lt"/>
            </a:endParaRPr>
          </a:p>
          <a:p>
            <a:pPr marL="0" indent="0">
              <a:buNone/>
            </a:pPr>
            <a:r>
              <a:rPr lang="en-US" sz="2200" b="1" dirty="0">
                <a:solidFill>
                  <a:schemeClr val="accent5">
                    <a:lumMod val="50000"/>
                  </a:schemeClr>
                </a:solidFill>
                <a:ea typeface="+mn-lt"/>
                <a:cs typeface="+mn-lt"/>
              </a:rPr>
              <a:t>Results: </a:t>
            </a:r>
            <a:r>
              <a:rPr lang="en-US" sz="2200" dirty="0">
                <a:solidFill>
                  <a:schemeClr val="accent5">
                    <a:lumMod val="50000"/>
                  </a:schemeClr>
                </a:solidFill>
                <a:ea typeface="+mn-lt"/>
                <a:cs typeface="+mn-lt"/>
              </a:rPr>
              <a:t>Assisted a growing small business client base from throughout Massachusetts in obtaining $68,134,741 in increased access to capital.</a:t>
            </a:r>
          </a:p>
          <a:p>
            <a:pPr marL="0" indent="0">
              <a:buNone/>
            </a:pPr>
            <a:endParaRPr lang="en-US" sz="1400" i="1" dirty="0">
              <a:solidFill>
                <a:schemeClr val="accent5">
                  <a:lumMod val="50000"/>
                </a:schemeClr>
              </a:solidFill>
              <a:cs typeface="Calibri"/>
            </a:endParaRPr>
          </a:p>
        </p:txBody>
      </p:sp>
    </p:spTree>
    <p:extLst>
      <p:ext uri="{BB962C8B-B14F-4D97-AF65-F5344CB8AC3E}">
        <p14:creationId xmlns:p14="http://schemas.microsoft.com/office/powerpoint/2010/main" val="31397522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2B28-D38B-DB7D-4660-8CBB41D70F03}"/>
              </a:ext>
            </a:extLst>
          </p:cNvPr>
          <p:cNvSpPr>
            <a:spLocks noGrp="1"/>
          </p:cNvSpPr>
          <p:nvPr>
            <p:ph type="title"/>
          </p:nvPr>
        </p:nvSpPr>
        <p:spPr>
          <a:xfrm>
            <a:off x="462685" y="606288"/>
            <a:ext cx="10117513" cy="443198"/>
          </a:xfrm>
        </p:spPr>
        <p:txBody>
          <a:bodyPr/>
          <a:lstStyle/>
          <a:p>
            <a:r>
              <a:rPr lang="en-US" sz="3200" dirty="0">
                <a:solidFill>
                  <a:schemeClr val="accent5">
                    <a:lumMod val="50000"/>
                  </a:schemeClr>
                </a:solidFill>
              </a:rPr>
              <a:t>Massachusetts SBDC at UMass Amherst</a:t>
            </a:r>
          </a:p>
        </p:txBody>
      </p:sp>
      <p:sp>
        <p:nvSpPr>
          <p:cNvPr id="4" name="Content Placeholder 2">
            <a:extLst>
              <a:ext uri="{FF2B5EF4-FFF2-40B4-BE49-F238E27FC236}">
                <a16:creationId xmlns:a16="http://schemas.microsoft.com/office/drawing/2014/main" id="{572B97BF-51AB-DB67-4965-5B1454E7FA78}"/>
              </a:ext>
            </a:extLst>
          </p:cNvPr>
          <p:cNvSpPr>
            <a:spLocks noGrp="1"/>
          </p:cNvSpPr>
          <p:nvPr>
            <p:ph sz="quarter" idx="13"/>
          </p:nvPr>
        </p:nvSpPr>
        <p:spPr>
          <a:xfrm>
            <a:off x="462686" y="1817225"/>
            <a:ext cx="10795864" cy="4593100"/>
          </a:xfrm>
        </p:spPr>
        <p:txBody>
          <a:bodyPr vert="horz" lIns="0" tIns="0" rIns="0" bIns="0" rtlCol="0" anchor="t">
            <a:noAutofit/>
          </a:bodyPr>
          <a:lstStyle/>
          <a:p>
            <a:pPr marL="0" indent="0">
              <a:buNone/>
            </a:pPr>
            <a:r>
              <a:rPr lang="en-US" sz="2200" b="1" dirty="0">
                <a:solidFill>
                  <a:schemeClr val="accent5">
                    <a:lumMod val="50000"/>
                  </a:schemeClr>
                </a:solidFill>
                <a:ea typeface="+mn-lt"/>
                <a:cs typeface="+mn-lt"/>
              </a:rPr>
              <a:t>Fiscal Year Goal 3: </a:t>
            </a:r>
            <a:r>
              <a:rPr lang="en-US" sz="2200" dirty="0">
                <a:solidFill>
                  <a:schemeClr val="accent5">
                    <a:lumMod val="50000"/>
                  </a:schemeClr>
                </a:solidFill>
                <a:ea typeface="+mn-lt"/>
                <a:cs typeface="+mn-lt"/>
              </a:rPr>
              <a:t>The Massachusetts SBDC, including its six Regional and three Specialty Centers, will assist clients from throughout the Commonwealth of Massachusetts in starting thriving businesses that are creating and retaining high-paying jobs.</a:t>
            </a:r>
          </a:p>
          <a:p>
            <a:pPr marL="0" indent="0">
              <a:buNone/>
            </a:pPr>
            <a:endParaRPr lang="en-US" sz="2200" dirty="0">
              <a:solidFill>
                <a:schemeClr val="accent5">
                  <a:lumMod val="50000"/>
                </a:schemeClr>
              </a:solidFill>
              <a:ea typeface="+mn-lt"/>
              <a:cs typeface="+mn-lt"/>
            </a:endParaRPr>
          </a:p>
          <a:p>
            <a:pPr marL="0" indent="0">
              <a:buNone/>
            </a:pPr>
            <a:r>
              <a:rPr lang="en-US" sz="2200" b="1" dirty="0">
                <a:solidFill>
                  <a:schemeClr val="accent5">
                    <a:lumMod val="50000"/>
                  </a:schemeClr>
                </a:solidFill>
                <a:ea typeface="+mn-lt"/>
                <a:cs typeface="+mn-lt"/>
              </a:rPr>
              <a:t>Fiscal Year Target 3: </a:t>
            </a:r>
            <a:r>
              <a:rPr lang="en-US" sz="2200" dirty="0">
                <a:solidFill>
                  <a:schemeClr val="accent5">
                    <a:lumMod val="50000"/>
                  </a:schemeClr>
                </a:solidFill>
                <a:ea typeface="+mn-lt"/>
                <a:cs typeface="+mn-lt"/>
              </a:rPr>
              <a:t>Start over 100 businesses, and create and retain a minimum of 1,800 jobs based on technical assistance and advising provided to Massachusetts small business clients.</a:t>
            </a:r>
          </a:p>
          <a:p>
            <a:pPr marL="0" indent="0">
              <a:buNone/>
            </a:pPr>
            <a:endParaRPr lang="en-US" sz="2200" dirty="0">
              <a:solidFill>
                <a:schemeClr val="accent5">
                  <a:lumMod val="50000"/>
                </a:schemeClr>
              </a:solidFill>
              <a:ea typeface="+mn-lt"/>
              <a:cs typeface="+mn-lt"/>
            </a:endParaRPr>
          </a:p>
          <a:p>
            <a:pPr marL="0" indent="0">
              <a:buNone/>
            </a:pPr>
            <a:r>
              <a:rPr lang="en-US" sz="2200" b="1" dirty="0">
                <a:solidFill>
                  <a:schemeClr val="accent5">
                    <a:lumMod val="50000"/>
                  </a:schemeClr>
                </a:solidFill>
                <a:ea typeface="+mn-lt"/>
                <a:cs typeface="+mn-lt"/>
              </a:rPr>
              <a:t>Results: </a:t>
            </a:r>
            <a:r>
              <a:rPr lang="en-US" sz="2200" dirty="0">
                <a:solidFill>
                  <a:schemeClr val="accent5">
                    <a:lumMod val="50000"/>
                  </a:schemeClr>
                </a:solidFill>
                <a:ea typeface="+mn-lt"/>
                <a:cs typeface="+mn-lt"/>
              </a:rPr>
              <a:t>Started 113 businesses, and created and retained 2,157 jobs based on technical assistance and advising provided to Massachusetts small business clients.</a:t>
            </a:r>
          </a:p>
          <a:p>
            <a:pPr marL="0" indent="0">
              <a:buNone/>
            </a:pPr>
            <a:endParaRPr lang="en-US" sz="2400" dirty="0">
              <a:solidFill>
                <a:schemeClr val="accent5">
                  <a:lumMod val="50000"/>
                </a:schemeClr>
              </a:solidFill>
              <a:ea typeface="+mn-lt"/>
              <a:cs typeface="+mn-lt"/>
            </a:endParaRPr>
          </a:p>
        </p:txBody>
      </p:sp>
    </p:spTree>
    <p:extLst>
      <p:ext uri="{BB962C8B-B14F-4D97-AF65-F5344CB8AC3E}">
        <p14:creationId xmlns:p14="http://schemas.microsoft.com/office/powerpoint/2010/main" val="17266455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2B28-D38B-DB7D-4660-8CBB41D70F03}"/>
              </a:ext>
            </a:extLst>
          </p:cNvPr>
          <p:cNvSpPr>
            <a:spLocks noGrp="1"/>
          </p:cNvSpPr>
          <p:nvPr>
            <p:ph type="title"/>
          </p:nvPr>
        </p:nvSpPr>
        <p:spPr>
          <a:xfrm>
            <a:off x="462685" y="606288"/>
            <a:ext cx="10117513" cy="443198"/>
          </a:xfrm>
        </p:spPr>
        <p:txBody>
          <a:bodyPr/>
          <a:lstStyle/>
          <a:p>
            <a:r>
              <a:rPr lang="en-US" sz="3200" dirty="0">
                <a:solidFill>
                  <a:schemeClr val="accent5">
                    <a:lumMod val="50000"/>
                  </a:schemeClr>
                </a:solidFill>
              </a:rPr>
              <a:t>Massachusetts SBDC at UMass Amherst</a:t>
            </a:r>
            <a:endParaRPr lang="en-US" sz="3200" dirty="0">
              <a:solidFill>
                <a:srgbClr val="FF0000"/>
              </a:solidFill>
            </a:endParaRPr>
          </a:p>
        </p:txBody>
      </p:sp>
      <p:sp>
        <p:nvSpPr>
          <p:cNvPr id="4" name="Content Placeholder 2">
            <a:extLst>
              <a:ext uri="{FF2B5EF4-FFF2-40B4-BE49-F238E27FC236}">
                <a16:creationId xmlns:a16="http://schemas.microsoft.com/office/drawing/2014/main" id="{572B97BF-51AB-DB67-4965-5B1454E7FA78}"/>
              </a:ext>
            </a:extLst>
          </p:cNvPr>
          <p:cNvSpPr>
            <a:spLocks noGrp="1"/>
          </p:cNvSpPr>
          <p:nvPr>
            <p:ph sz="quarter" idx="13"/>
          </p:nvPr>
        </p:nvSpPr>
        <p:spPr>
          <a:xfrm>
            <a:off x="462685" y="1610139"/>
            <a:ext cx="11176865" cy="4972558"/>
          </a:xfrm>
        </p:spPr>
        <p:txBody>
          <a:bodyPr vert="horz" lIns="0" tIns="0" rIns="0" bIns="0" rtlCol="0" anchor="t">
            <a:noAutofit/>
          </a:bodyPr>
          <a:lstStyle/>
          <a:p>
            <a:pPr marL="0" indent="0">
              <a:buNone/>
            </a:pPr>
            <a:r>
              <a:rPr lang="en-US" sz="2200" b="1" dirty="0">
                <a:solidFill>
                  <a:schemeClr val="accent5">
                    <a:lumMod val="50000"/>
                  </a:schemeClr>
                </a:solidFill>
                <a:ea typeface="+mn-lt"/>
                <a:cs typeface="+mn-lt"/>
              </a:rPr>
              <a:t>Fiscal Year Goal 4: </a:t>
            </a:r>
            <a:r>
              <a:rPr lang="en-US" sz="2200" dirty="0">
                <a:solidFill>
                  <a:schemeClr val="accent5">
                    <a:lumMod val="50000"/>
                  </a:schemeClr>
                </a:solidFill>
                <a:ea typeface="+mn-lt"/>
                <a:cs typeface="+mn-lt"/>
              </a:rPr>
              <a:t>As part of the Massachusetts SBDC’s mandate to make its services accessible to all small businesses, assist women, minority and traditionally-underserved clients, including those located in rural areas and Gateway Cities, to generate economic impact outcomes that improve the lives of families and communities.</a:t>
            </a:r>
          </a:p>
          <a:p>
            <a:pPr marL="0" indent="0">
              <a:lnSpc>
                <a:spcPct val="100000"/>
              </a:lnSpc>
              <a:buNone/>
            </a:pPr>
            <a:endParaRPr lang="en-US" sz="2200" dirty="0">
              <a:solidFill>
                <a:schemeClr val="accent5">
                  <a:lumMod val="50000"/>
                </a:schemeClr>
              </a:solidFill>
              <a:ea typeface="+mn-lt"/>
              <a:cs typeface="+mn-lt"/>
            </a:endParaRPr>
          </a:p>
          <a:p>
            <a:pPr marL="0" indent="0">
              <a:buNone/>
            </a:pPr>
            <a:r>
              <a:rPr lang="en-US" sz="2200" b="1" dirty="0">
                <a:solidFill>
                  <a:schemeClr val="accent5">
                    <a:lumMod val="50000"/>
                  </a:schemeClr>
                </a:solidFill>
                <a:ea typeface="+mn-lt"/>
                <a:cs typeface="+mn-lt"/>
              </a:rPr>
              <a:t>Fiscal Year Target 4: </a:t>
            </a:r>
            <a:r>
              <a:rPr lang="en-US" sz="2200" dirty="0">
                <a:solidFill>
                  <a:schemeClr val="accent5">
                    <a:lumMod val="50000"/>
                  </a:schemeClr>
                </a:solidFill>
                <a:ea typeface="+mn-lt"/>
                <a:cs typeface="+mn-lt"/>
              </a:rPr>
              <a:t>Engage, attract, and serve over 1,000 women, minority, and traditionally-underserved business clients from across Massachusetts by providing high-value advising and training assistance. Empower women, minority, and traditionally-underserved business clients in starting 65 businesses and securing $25 million in access to capital. </a:t>
            </a:r>
          </a:p>
          <a:p>
            <a:pPr marL="0" indent="0">
              <a:buNone/>
            </a:pPr>
            <a:endParaRPr lang="en-US" sz="2200" dirty="0">
              <a:solidFill>
                <a:schemeClr val="accent5">
                  <a:lumMod val="50000"/>
                </a:schemeClr>
              </a:solidFill>
              <a:ea typeface="+mn-lt"/>
              <a:cs typeface="+mn-lt"/>
            </a:endParaRPr>
          </a:p>
          <a:p>
            <a:pPr marL="0" indent="0">
              <a:buNone/>
            </a:pPr>
            <a:r>
              <a:rPr lang="en-US" sz="2200" b="1" dirty="0">
                <a:solidFill>
                  <a:schemeClr val="accent5">
                    <a:lumMod val="50000"/>
                  </a:schemeClr>
                </a:solidFill>
                <a:ea typeface="+mn-lt"/>
                <a:cs typeface="+mn-lt"/>
              </a:rPr>
              <a:t>Results: </a:t>
            </a:r>
            <a:r>
              <a:rPr lang="en-US" sz="2200" dirty="0">
                <a:solidFill>
                  <a:schemeClr val="accent5">
                    <a:lumMod val="50000"/>
                  </a:schemeClr>
                </a:solidFill>
                <a:ea typeface="+mn-lt"/>
                <a:cs typeface="+mn-lt"/>
              </a:rPr>
              <a:t>As part of its mandate to serve all small businesses, served and assisted 2,191 women, minority, and traditionally-underserved business clients from across Massachusetts by providing high-value advising and training assistance. Empowered women, minority, and traditionally-underserved business clients in starting 89 businesses and securing $68,134,741 in capital.   </a:t>
            </a:r>
          </a:p>
        </p:txBody>
      </p:sp>
    </p:spTree>
    <p:extLst>
      <p:ext uri="{BB962C8B-B14F-4D97-AF65-F5344CB8AC3E}">
        <p14:creationId xmlns:p14="http://schemas.microsoft.com/office/powerpoint/2010/main" val="21378980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2B28-D38B-DB7D-4660-8CBB41D70F03}"/>
              </a:ext>
            </a:extLst>
          </p:cNvPr>
          <p:cNvSpPr>
            <a:spLocks noGrp="1"/>
          </p:cNvSpPr>
          <p:nvPr>
            <p:ph type="title"/>
          </p:nvPr>
        </p:nvSpPr>
        <p:spPr>
          <a:xfrm>
            <a:off x="462685" y="189578"/>
            <a:ext cx="10117513" cy="886397"/>
          </a:xfrm>
        </p:spPr>
        <p:txBody>
          <a:bodyPr/>
          <a:lstStyle/>
          <a:p>
            <a:r>
              <a:rPr lang="en-US" sz="3200" dirty="0">
                <a:solidFill>
                  <a:schemeClr val="accent5">
                    <a:lumMod val="50000"/>
                  </a:schemeClr>
                </a:solidFill>
              </a:rPr>
              <a:t>Massachusetts SBDC at UMass Amherst</a:t>
            </a:r>
            <a:br>
              <a:rPr lang="en-US" sz="3200" dirty="0">
                <a:solidFill>
                  <a:schemeClr val="accent5">
                    <a:lumMod val="50000"/>
                  </a:schemeClr>
                </a:solidFill>
              </a:rPr>
            </a:br>
            <a:r>
              <a:rPr lang="en-US" sz="3200" dirty="0">
                <a:solidFill>
                  <a:schemeClr val="accent5">
                    <a:lumMod val="50000"/>
                  </a:schemeClr>
                </a:solidFill>
              </a:rPr>
              <a:t>Government Sales Advisory Program</a:t>
            </a:r>
          </a:p>
        </p:txBody>
      </p:sp>
      <p:sp>
        <p:nvSpPr>
          <p:cNvPr id="4" name="Content Placeholder 2">
            <a:extLst>
              <a:ext uri="{FF2B5EF4-FFF2-40B4-BE49-F238E27FC236}">
                <a16:creationId xmlns:a16="http://schemas.microsoft.com/office/drawing/2014/main" id="{572B97BF-51AB-DB67-4965-5B1454E7FA78}"/>
              </a:ext>
            </a:extLst>
          </p:cNvPr>
          <p:cNvSpPr>
            <a:spLocks noGrp="1"/>
          </p:cNvSpPr>
          <p:nvPr>
            <p:ph sz="quarter" idx="13"/>
          </p:nvPr>
        </p:nvSpPr>
        <p:spPr>
          <a:xfrm>
            <a:off x="462685" y="1669774"/>
            <a:ext cx="11129239" cy="4867213"/>
          </a:xfrm>
        </p:spPr>
        <p:txBody>
          <a:bodyPr vert="horz" lIns="0" tIns="0" rIns="0" bIns="0" rtlCol="0" anchor="t">
            <a:noAutofit/>
          </a:bodyPr>
          <a:lstStyle/>
          <a:p>
            <a:pPr marL="0" indent="0" algn="l">
              <a:buNone/>
            </a:pPr>
            <a:r>
              <a:rPr lang="en-US" sz="2200" dirty="0">
                <a:solidFill>
                  <a:schemeClr val="accent5">
                    <a:lumMod val="50000"/>
                  </a:schemeClr>
                </a:solidFill>
                <a:ea typeface="+mn-lt"/>
                <a:cs typeface="+mn-lt"/>
              </a:rPr>
              <a:t>The </a:t>
            </a:r>
            <a:r>
              <a:rPr lang="en-US" sz="2200" b="1" dirty="0">
                <a:solidFill>
                  <a:schemeClr val="accent5">
                    <a:lumMod val="50000"/>
                  </a:schemeClr>
                </a:solidFill>
                <a:ea typeface="+mn-lt"/>
                <a:cs typeface="+mn-lt"/>
              </a:rPr>
              <a:t>Government Sales Advisory Program </a:t>
            </a:r>
            <a:r>
              <a:rPr lang="en-US" sz="2200" dirty="0">
                <a:solidFill>
                  <a:schemeClr val="accent5">
                    <a:lumMod val="50000"/>
                  </a:schemeClr>
                </a:solidFill>
                <a:ea typeface="+mn-lt"/>
                <a:cs typeface="+mn-lt"/>
              </a:rPr>
              <a:t>is a specialty program of the Massachusetts SBDC that assists Massachusetts advanced technology and life sciences companies with making successful application(s) for SBIR funding that helps companies with the funding of innovative research and development, commercializing new technologies, and obtaining non-dilutive working capital. Advisors also provide guidance and instruction in proposal preparation and managing and performing on government contracts. Clients receive an understanding of contracting requirements and the know-how to obtain and successfully perform federal, state and local government contracts.</a:t>
            </a:r>
          </a:p>
          <a:p>
            <a:pPr marL="0" indent="0" algn="l">
              <a:buNone/>
            </a:pPr>
            <a:endParaRPr lang="en-US" sz="1600" dirty="0">
              <a:solidFill>
                <a:schemeClr val="accent5">
                  <a:lumMod val="50000"/>
                </a:schemeClr>
              </a:solidFill>
              <a:ea typeface="+mn-lt"/>
              <a:cs typeface="+mn-lt"/>
            </a:endParaRPr>
          </a:p>
          <a:p>
            <a:pPr marL="0" indent="0">
              <a:buNone/>
            </a:pPr>
            <a:r>
              <a:rPr lang="en-US" sz="2200" b="1" dirty="0">
                <a:solidFill>
                  <a:schemeClr val="accent5">
                    <a:lumMod val="50000"/>
                  </a:schemeClr>
                </a:solidFill>
                <a:ea typeface="+mn-lt"/>
                <a:cs typeface="+mn-lt"/>
              </a:rPr>
              <a:t>Program Description</a:t>
            </a:r>
            <a:r>
              <a:rPr lang="en-US" sz="2200" dirty="0">
                <a:solidFill>
                  <a:schemeClr val="accent5">
                    <a:lumMod val="50000"/>
                  </a:schemeClr>
                </a:solidFill>
                <a:ea typeface="+mn-lt"/>
                <a:cs typeface="+mn-lt"/>
              </a:rPr>
              <a:t>: The Government Sales Advisory Program provides no-cost, customized, and long-term advising for technology start-ups on business entity and formation, identifying SBIR funding opportunities, developing strategies for approaching SBIR funding, locating potential partners and preparing for and understanding post-award issues. This includes close collaborations with regional universities, technology commercialization programs, and incubators, and accelerators. </a:t>
            </a:r>
          </a:p>
        </p:txBody>
      </p:sp>
    </p:spTree>
    <p:extLst>
      <p:ext uri="{BB962C8B-B14F-4D97-AF65-F5344CB8AC3E}">
        <p14:creationId xmlns:p14="http://schemas.microsoft.com/office/powerpoint/2010/main" val="1818739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bYivLEa_ieC9swT474FyL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56gXZgMbD3Hhifkgaog9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nWL4Ua_lei.ijPaO9v3tw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bYivLEa_ieC9swT474FyL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BTA Grid 16:9">
  <a:themeElements>
    <a:clrScheme name="Custom 6">
      <a:dk1>
        <a:sysClr val="windowText" lastClr="000000"/>
      </a:dk1>
      <a:lt1>
        <a:sysClr val="window" lastClr="FFFFFF"/>
      </a:lt1>
      <a:dk2>
        <a:srgbClr val="000000"/>
      </a:dk2>
      <a:lt2>
        <a:srgbClr val="F8F8F8"/>
      </a:lt2>
      <a:accent1>
        <a:srgbClr val="14558F"/>
      </a:accent1>
      <a:accent2>
        <a:srgbClr val="388557"/>
      </a:accent2>
      <a:accent3>
        <a:srgbClr val="F6C51B"/>
      </a:accent3>
      <a:accent4>
        <a:srgbClr val="D0DDE9"/>
      </a:accent4>
      <a:accent5>
        <a:srgbClr val="D7E7DD"/>
      </a:accent5>
      <a:accent6>
        <a:srgbClr val="FDF3D1"/>
      </a:accent6>
      <a:hlink>
        <a:srgbClr val="5F5F5F"/>
      </a:hlink>
      <a:folHlink>
        <a:srgbClr val="9191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69E"/>
        </a:solidFill>
        <a:ln w="9525" cap="rnd" cmpd="sng" algn="ctr">
          <a:solidFill>
            <a:srgbClr val="00269E"/>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5FBF67D54FDD4190052226A5589676" ma:contentTypeVersion="16" ma:contentTypeDescription="Create a new document." ma:contentTypeScope="" ma:versionID="cbe0738ddad1b0728301a3372241027c">
  <xsd:schema xmlns:xsd="http://www.w3.org/2001/XMLSchema" xmlns:xs="http://www.w3.org/2001/XMLSchema" xmlns:p="http://schemas.microsoft.com/office/2006/metadata/properties" xmlns:ns2="40ef933b-3421-4381-bac9-bc5f4a8e84ef" xmlns:ns3="7b83dbe2-6fd2-449a-a932-0d75829bf641" targetNamespace="http://schemas.microsoft.com/office/2006/metadata/properties" ma:root="true" ma:fieldsID="3062646c4acb2d668a74ffe2f4df269e" ns2:_="" ns3:_="">
    <xsd:import namespace="40ef933b-3421-4381-bac9-bc5f4a8e84ef"/>
    <xsd:import namespace="7b83dbe2-6fd2-449a-a932-0d75829bf64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ef933b-3421-4381-bac9-bc5f4a8e84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b83dbe2-6fd2-449a-a932-0d75829bf641"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f2d04d0d-533d-443d-ad42-0697ce9248d7}" ma:internalName="TaxCatchAll" ma:showField="CatchAllData" ma:web="7b83dbe2-6fd2-449a-a932-0d75829bf6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0ef933b-3421-4381-bac9-bc5f4a8e84ef">
      <Terms xmlns="http://schemas.microsoft.com/office/infopath/2007/PartnerControls"/>
    </lcf76f155ced4ddcb4097134ff3c332f>
    <TaxCatchAll xmlns="7b83dbe2-6fd2-449a-a932-0d75829bf641" xsi:nil="true"/>
  </documentManagement>
</p:properties>
</file>

<file path=customXml/itemProps1.xml><?xml version="1.0" encoding="utf-8"?>
<ds:datastoreItem xmlns:ds="http://schemas.openxmlformats.org/officeDocument/2006/customXml" ds:itemID="{E73E8907-BF9C-4E3E-8BC6-E35572ED92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ef933b-3421-4381-bac9-bc5f4a8e84ef"/>
    <ds:schemaRef ds:uri="7b83dbe2-6fd2-449a-a932-0d75829bf6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5F83BE-BDBB-4802-8D45-B551DEAEE26C}">
  <ds:schemaRefs>
    <ds:schemaRef ds:uri="http://schemas.microsoft.com/sharepoint/v3/contenttype/forms"/>
  </ds:schemaRefs>
</ds:datastoreItem>
</file>

<file path=customXml/itemProps3.xml><?xml version="1.0" encoding="utf-8"?>
<ds:datastoreItem xmlns:ds="http://schemas.openxmlformats.org/officeDocument/2006/customXml" ds:itemID="{40AD1903-3DDE-48E2-837E-2FB1EC75E5D9}">
  <ds:schemaRefs>
    <ds:schemaRef ds:uri="http://www.w3.org/XML/1998/namespace"/>
    <ds:schemaRef ds:uri="http://schemas.openxmlformats.org/package/2006/metadata/core-properties"/>
    <ds:schemaRef ds:uri="http://schemas.microsoft.com/office/2006/documentManagement/types"/>
    <ds:schemaRef ds:uri="http://purl.org/dc/terms/"/>
    <ds:schemaRef ds:uri="40ef933b-3421-4381-bac9-bc5f4a8e84ef"/>
    <ds:schemaRef ds:uri="http://schemas.microsoft.com/office/infopath/2007/PartnerControls"/>
    <ds:schemaRef ds:uri="http://purl.org/dc/elements/1.1/"/>
    <ds:schemaRef ds:uri="7b83dbe2-6fd2-449a-a932-0d75829bf641"/>
    <ds:schemaRef ds:uri="http://schemas.microsoft.com/office/2006/metadata/properties"/>
    <ds:schemaRef ds:uri="http://purl.org/dc/dcmitype/"/>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34834</TotalTime>
  <Words>1875</Words>
  <Application>Microsoft Office PowerPoint</Application>
  <PresentationFormat>Widescreen</PresentationFormat>
  <Paragraphs>81</Paragraphs>
  <Slides>14</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22" baseType="lpstr">
      <vt:lpstr>Aptos</vt:lpstr>
      <vt:lpstr>Arial</vt:lpstr>
      <vt:lpstr>Calibri</vt:lpstr>
      <vt:lpstr>Calibri Light</vt:lpstr>
      <vt:lpstr>Trebuchet MS</vt:lpstr>
      <vt:lpstr>Office Theme</vt:lpstr>
      <vt:lpstr>MBTA Grid 16:9</vt:lpstr>
      <vt:lpstr>think-cell Slide</vt:lpstr>
      <vt:lpstr>PowerPoint Presentation</vt:lpstr>
      <vt:lpstr>Massachusetts Small Business Development Center  at UMass Amherst</vt:lpstr>
      <vt:lpstr>Massachusetts Small Business Development Center at UMass Amherst</vt:lpstr>
      <vt:lpstr>Massachusetts Small Business Development Center at UMass Amherst</vt:lpstr>
      <vt:lpstr>Massachusetts Small Business Development Center at UMass Amherst</vt:lpstr>
      <vt:lpstr>Massachusetts SBDC at UMass Amherst</vt:lpstr>
      <vt:lpstr>Massachusetts SBDC at UMass Amherst</vt:lpstr>
      <vt:lpstr>Massachusetts SBDC at UMass Amherst</vt:lpstr>
      <vt:lpstr>Massachusetts SBDC at UMass Amherst Government Sales Advisory Program</vt:lpstr>
      <vt:lpstr>Massachusetts SBDC at UMass Amherst Government Sales Advisory Program</vt:lpstr>
      <vt:lpstr>Massachusetts SBDC at UMass Amherst Massachusetts Export Center</vt:lpstr>
      <vt:lpstr>Massachusetts SBDC at UMass Amherst Massachusetts Export Center</vt:lpstr>
      <vt:lpstr>Massachusetts SBDC at UMass Amherst Massachusetts APEX Accelerator</vt:lpstr>
      <vt:lpstr>Massachusetts SBDC at UMass Amherst Massachusetts APEX Accelerator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Performance Management Oversight FY24 Planning Template    Agency Name</dc:title>
  <dc:creator>Fruscio Altsman, Helena (EOHED)</dc:creator>
  <cp:lastModifiedBy>Quackenbush, Margaret M. (EOED)</cp:lastModifiedBy>
  <cp:revision>33</cp:revision>
  <cp:lastPrinted>2025-12-16T15:33:07Z</cp:lastPrinted>
  <dcterms:created xsi:type="dcterms:W3CDTF">2023-04-28T13:30:24Z</dcterms:created>
  <dcterms:modified xsi:type="dcterms:W3CDTF">2025-12-31T15:23:57Z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0x0101000B5FBF67D54FDD4190052226A5589676</vt:lpwstr>
  </property>
  <property fmtid="{D5CDD505-2E9C-101B-9397-08002B2CF9AE}" pid="3" name="MediaServiceImageTags">
    <vt:lpwstr/>
  </property>
</Properties>
</file>