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2"/>
  </p:notesMasterIdLst>
  <p:sldIdLst>
    <p:sldId id="256" r:id="rId5"/>
    <p:sldId id="582" r:id="rId6"/>
    <p:sldId id="584" r:id="rId7"/>
    <p:sldId id="587" r:id="rId8"/>
    <p:sldId id="284" r:id="rId9"/>
    <p:sldId id="365" r:id="rId10"/>
    <p:sldId id="583" r:id="rId11"/>
    <p:sldId id="301" r:id="rId12"/>
    <p:sldId id="359" r:id="rId13"/>
    <p:sldId id="372" r:id="rId14"/>
    <p:sldId id="296" r:id="rId15"/>
    <p:sldId id="347" r:id="rId16"/>
    <p:sldId id="346" r:id="rId17"/>
    <p:sldId id="362" r:id="rId18"/>
    <p:sldId id="366" r:id="rId19"/>
    <p:sldId id="585" r:id="rId20"/>
    <p:sldId id="285" r:id="rId21"/>
    <p:sldId id="361" r:id="rId22"/>
    <p:sldId id="586" r:id="rId23"/>
    <p:sldId id="367" r:id="rId24"/>
    <p:sldId id="368" r:id="rId25"/>
    <p:sldId id="369" r:id="rId26"/>
    <p:sldId id="370" r:id="rId27"/>
    <p:sldId id="371" r:id="rId28"/>
    <p:sldId id="380" r:id="rId29"/>
    <p:sldId id="282" r:id="rId30"/>
    <p:sldId id="379" r:id="rId3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C6CC7B6-3C2A-EDEC-0434-8B687A0CFBEB}" name="Cooper, Greg (DEP)" initials="C(" userId="S::greg.cooper@mass.gov::4451df16-676c-412b-a56f-f8386d3bbc4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22CAEC-F210-48BE-A128-94AD6383E151}" v="9" dt="2025-04-10T13:37:08.1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 varScale="1">
        <p:scale>
          <a:sx n="59" d="100"/>
          <a:sy n="59" d="100"/>
        </p:scale>
        <p:origin x="1508" y="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977499D-BC84-EC12-D061-FDAF46F247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18B0D-AEEC-1478-9230-1090BDBBAA0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2753AD6-F261-4815-AA91-481E6318EF8C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0818E35-1096-F396-9D38-CED06991A0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7FF68F0-ADDA-741C-EA50-64FDE9E1E1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6AC70E-49BF-28E4-BAFA-E31AFF005A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7E364-665F-0597-6C14-8C1FA4196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9AD2EF-0D87-4EC3-A5BC-374D6A1FA6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Date Placeholder 29">
            <a:extLst>
              <a:ext uri="{FF2B5EF4-FFF2-40B4-BE49-F238E27FC236}">
                <a16:creationId xmlns:a16="http://schemas.microsoft.com/office/drawing/2014/main" id="{8D8D1E26-67D5-2071-997A-5990AEF48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63669-5F75-4152-9F3C-66300A5C25EA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D0AB4774-8032-2ED6-93DC-0F9377A4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6">
            <a:extLst>
              <a:ext uri="{FF2B5EF4-FFF2-40B4-BE49-F238E27FC236}">
                <a16:creationId xmlns:a16="http://schemas.microsoft.com/office/drawing/2014/main" id="{25EB2E67-226F-275E-40DB-30C2F5E95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D7A66E84-512D-40AE-8F8B-17E8A974AA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7874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92E8300-591D-3C1D-DC29-FBB498B5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9D6E6-C2C4-4C0E-A79F-FCEA8BFCE893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9F9658A-7B56-FC2E-99A0-362AB966D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F26EC6A-181E-6AA5-F7D4-9859466BE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F995B-4B78-4DFF-807C-8E9A8FC52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997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63A1DF3-99CA-84E8-D07F-77849E8C1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40481-43E7-4AEB-97E3-489AD3EA9DC3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C59D53D-7DB0-9A02-9075-9B85BAF79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9766F88-003D-CB61-B694-2908EEE8F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19913-B440-49EE-80AF-BDDDA07545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07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4F315AA3-AE76-2EB1-36E1-28919D83A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E9345-A1F3-4B38-A466-764BAFBB7396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B7CDC7E2-D4CC-96F3-6736-05D413A85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9282E570-626A-AE03-E631-B127EE8E4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9C12E-6FAC-4505-A892-DEBAFDA523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39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C8ACC-C1DF-EBA4-C48C-C661316BA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A4D8C-EE75-4C65-8E89-FFAA6C95983F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07BAB-FCED-C1C4-0A81-7810FF81F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65EE9-5D8F-30A8-DD4D-4BF07499D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A91B16C-3CCE-47E8-B0BC-DCFA2DF514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479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9BFBDD75-9ADB-C824-1F50-E142F45AE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28B57-A3A0-41A3-9F4D-9A337D01825B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300D6B0C-4F79-B2F4-595B-0A137BF46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18BB933B-53E8-8413-BA5E-0F05F4DA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44C04-15E1-4E5D-BCC6-AD40727908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398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652E0578-A3D9-707F-508B-C6FBE2770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48769-8913-4213-9B95-CC8908AEB4A1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86C3A10F-6943-B849-B33F-EAC97ECCE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58BFD29E-68FF-00BC-3550-0012E87C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7AEB0-4FBF-41B4-A02A-ECCF8FF490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65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1B18C3B5-8880-7579-A87F-DC54AC8E2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D02CA-55E6-41DF-86C6-A01DBF4FDAA8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C523EAAF-11DA-D280-C534-F80945BBC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6DA54ED5-4C75-2BC5-EF42-B9DF24622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E0F52-3715-4EFF-99F6-D90CE014BA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89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E4FAEA6B-152E-88E4-7BEF-2E9CA0EEA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4667E-9E45-45B1-996A-1B57BA3A6791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2A12C21A-0EBC-99A4-0455-C3BBDEDF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3E605201-5F74-22C2-EFF1-A7E48D4D7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995E9-8029-4D91-9669-A29C1BDC71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019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76AF3A58-1DD5-8CEA-F422-4DEBD3EA4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1AE2E-AE5A-490C-AA2F-7BF3C4EAF817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E0DEC71D-4CA6-6FE2-36F0-F2672A38B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5AE2BA5C-C58F-87E9-D279-F1B26611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C1D93-A9AE-40AE-9143-9598F59E7B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593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98553227-BE53-EC97-A1A8-DC233358B720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59ED842C-6A80-718D-47FF-7F063AE696C6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BCAF01D6-32C1-7EBA-1639-4F99606CA75B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42A1240B-0FB1-139A-7BCD-95AD554039BC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78051B13-EE2A-1593-677A-D18326A7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F0152-2AF5-475A-86ED-9755A76C886D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808354F6-619E-7DFA-BCE8-6FB5F7291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0244C41-C258-BD7B-0468-17F614F1C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470B1-55C1-4BA1-8894-CEC542EB3F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02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8567E90A-3037-1C8D-B4EE-02EA76471B3A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34E804E2-17EB-8320-2583-3266C8FADDB7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A3B2B981-C674-EB0C-7DE6-88931DADBBF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499E9F18-62B5-B966-33E2-CD4970091C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BBCD3FA5-5F48-84D5-9F93-DB3A77BA2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E5A22D-DEA8-4327-AC1C-C14A0F162A07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C2C04EE-188E-6073-4025-D559B49FEA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2552251D-2911-B70D-4A95-4D48C0AE79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C95C1D66-F825-4886-BB51-5F6BA49FFC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7656FFE2-84F7-38CF-DAD3-FFF2381FEC06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565B2EC-2777-EE27-8B43-A859CFCACC1E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2DC8C06-0032-66CC-C2F7-614E15492236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51" r:id="rId2"/>
    <p:sldLayoutId id="2147484160" r:id="rId3"/>
    <p:sldLayoutId id="2147484152" r:id="rId4"/>
    <p:sldLayoutId id="2147484153" r:id="rId5"/>
    <p:sldLayoutId id="2147484154" r:id="rId6"/>
    <p:sldLayoutId id="2147484155" r:id="rId7"/>
    <p:sldLayoutId id="2147484156" r:id="rId8"/>
    <p:sldLayoutId id="2147484161" r:id="rId9"/>
    <p:sldLayoutId id="2147484157" r:id="rId10"/>
    <p:sldLayoutId id="21474841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doc/guidance-for-businesses-institutions-haulers-commercial-organic-materials-waste-ban/downloa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doc/municipal-food-waste-programs/downloa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guides/commercial-food-material-disposal-ban" TargetMode="External"/><Relationship Id="rId7" Type="http://schemas.openxmlformats.org/officeDocument/2006/relationships/hyperlink" Target="https://www.mass.gov/doc/municipal-food-waste-programs/download" TargetMode="External"/><Relationship Id="rId2" Type="http://schemas.openxmlformats.org/officeDocument/2006/relationships/hyperlink" Target="https://www.mass.gov/guides/solid-waste-master-pl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cyclingworksma.com/" TargetMode="External"/><Relationship Id="rId5" Type="http://schemas.openxmlformats.org/officeDocument/2006/relationships/hyperlink" Target="https://www.mass.gov/doc/massachusetts-organics-action-plan-january-2022/download" TargetMode="External"/><Relationship Id="rId4" Type="http://schemas.openxmlformats.org/officeDocument/2006/relationships/hyperlink" Target="https://www.mass.gov/service-details/massdep-organics-subcommittee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john.fischer@mass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doc/massachusetts-commercial-food-waste-ban-economic-impact-analysis/download" TargetMode="External"/><Relationship Id="rId2" Type="http://schemas.openxmlformats.org/officeDocument/2006/relationships/hyperlink" Target="https://www.mass.gov/doc/map-list-of-massachusetts-sites-accepting-diverted-food-material-may-2024/downloa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235D1-0C68-11F6-3F7C-3076B7983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5255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Organics Action Plan Review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28CCD8A1-C9B6-1CC1-58F0-88241875A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2105025"/>
          </a:xfrm>
        </p:spPr>
        <p:txBody>
          <a:bodyPr/>
          <a:lstStyle/>
          <a:p>
            <a:pPr marR="0" eaLnBrk="1" hangingPunct="1"/>
            <a:r>
              <a:rPr lang="en-US" altLang="en-US" dirty="0"/>
              <a:t>Organics Subcommittee</a:t>
            </a:r>
          </a:p>
          <a:p>
            <a:pPr marR="0" eaLnBrk="1" hangingPunct="1"/>
            <a:r>
              <a:rPr lang="en-US" altLang="en-US" dirty="0"/>
              <a:t>John Fischer, MassDEP</a:t>
            </a:r>
          </a:p>
          <a:p>
            <a:pPr marR="0" eaLnBrk="1" hangingPunct="1"/>
            <a:r>
              <a:rPr lang="en-US" altLang="en-US"/>
              <a:t>April 10, 2025</a:t>
            </a:r>
            <a:endParaRPr lang="en-US" altLang="en-US" dirty="0"/>
          </a:p>
          <a:p>
            <a:pPr marR="0" eaLnBrk="1" hangingPunct="1"/>
            <a:endParaRPr lang="en-US" altLang="en-US" dirty="0"/>
          </a:p>
        </p:txBody>
      </p:sp>
      <p:pic>
        <p:nvPicPr>
          <p:cNvPr id="7172" name="Picture 5">
            <a:extLst>
              <a:ext uri="{FF2B5EF4-FFF2-40B4-BE49-F238E27FC236}">
                <a16:creationId xmlns:a16="http://schemas.microsoft.com/office/drawing/2014/main" id="{AF409A8A-B0FA-1726-1BB3-8A1C08C3B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427413"/>
            <a:ext cx="12954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B446E-C697-30A7-F5FD-EB9776F06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Food Waste Diversion Data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018237-1915-A45A-F7EF-E00CDA3AB6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509066"/>
              </p:ext>
            </p:extLst>
          </p:nvPr>
        </p:nvGraphicFramePr>
        <p:xfrm>
          <a:off x="762000" y="2743200"/>
          <a:ext cx="7924801" cy="2743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5728">
                  <a:extLst>
                    <a:ext uri="{9D8B030D-6E8A-4147-A177-3AD203B41FA5}">
                      <a16:colId xmlns:a16="http://schemas.microsoft.com/office/drawing/2014/main" val="521436425"/>
                    </a:ext>
                  </a:extLst>
                </a:gridCol>
                <a:gridCol w="761668">
                  <a:extLst>
                    <a:ext uri="{9D8B030D-6E8A-4147-A177-3AD203B41FA5}">
                      <a16:colId xmlns:a16="http://schemas.microsoft.com/office/drawing/2014/main" val="3974868080"/>
                    </a:ext>
                  </a:extLst>
                </a:gridCol>
                <a:gridCol w="761668">
                  <a:extLst>
                    <a:ext uri="{9D8B030D-6E8A-4147-A177-3AD203B41FA5}">
                      <a16:colId xmlns:a16="http://schemas.microsoft.com/office/drawing/2014/main" val="2698484729"/>
                    </a:ext>
                  </a:extLst>
                </a:gridCol>
                <a:gridCol w="903614">
                  <a:extLst>
                    <a:ext uri="{9D8B030D-6E8A-4147-A177-3AD203B41FA5}">
                      <a16:colId xmlns:a16="http://schemas.microsoft.com/office/drawing/2014/main" val="1169317636"/>
                    </a:ext>
                  </a:extLst>
                </a:gridCol>
                <a:gridCol w="858607">
                  <a:extLst>
                    <a:ext uri="{9D8B030D-6E8A-4147-A177-3AD203B41FA5}">
                      <a16:colId xmlns:a16="http://schemas.microsoft.com/office/drawing/2014/main" val="1395568973"/>
                    </a:ext>
                  </a:extLst>
                </a:gridCol>
                <a:gridCol w="650879">
                  <a:extLst>
                    <a:ext uri="{9D8B030D-6E8A-4147-A177-3AD203B41FA5}">
                      <a16:colId xmlns:a16="http://schemas.microsoft.com/office/drawing/2014/main" val="3075580583"/>
                    </a:ext>
                  </a:extLst>
                </a:gridCol>
                <a:gridCol w="650879">
                  <a:extLst>
                    <a:ext uri="{9D8B030D-6E8A-4147-A177-3AD203B41FA5}">
                      <a16:colId xmlns:a16="http://schemas.microsoft.com/office/drawing/2014/main" val="68523658"/>
                    </a:ext>
                  </a:extLst>
                </a:gridCol>
                <a:gridCol w="650879">
                  <a:extLst>
                    <a:ext uri="{9D8B030D-6E8A-4147-A177-3AD203B41FA5}">
                      <a16:colId xmlns:a16="http://schemas.microsoft.com/office/drawing/2014/main" val="1348362936"/>
                    </a:ext>
                  </a:extLst>
                </a:gridCol>
                <a:gridCol w="650879">
                  <a:extLst>
                    <a:ext uri="{9D8B030D-6E8A-4147-A177-3AD203B41FA5}">
                      <a16:colId xmlns:a16="http://schemas.microsoft.com/office/drawing/2014/main" val="4276536097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 Type of Use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2016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2,017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2018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2019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2020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2021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2022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2023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3287264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 Anaerobic Digestion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48,234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87,856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159,563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187,947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211,215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175,264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217,180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239,370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9912764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 Compost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79,586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52,991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42,321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40,569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33,038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25,273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31,931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26,499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7616325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 Animal Feed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26,250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26,777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39,593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40,014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8,828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24,719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43,033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43,820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2311402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 Food Donation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22,712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25,940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26,637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27,703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30,004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23,592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22,085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24,773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081115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 Other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13,277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12,819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8,065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9,552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38,745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40,380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43,615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43,609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2599519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Rounded Total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190,000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210,000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280,000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310,000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320,000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290,000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>
                          <a:effectLst/>
                          <a:highlight>
                            <a:srgbClr val="E7EBF5"/>
                          </a:highlight>
                        </a:rPr>
                        <a:t>360,000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100" u="none" strike="noStrike" dirty="0">
                          <a:effectLst/>
                          <a:highlight>
                            <a:srgbClr val="E7EBF5"/>
                          </a:highlight>
                        </a:rPr>
                        <a:t>380,000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E7EBF5"/>
                        </a:highlight>
                        <a:latin typeface="Constantia" panose="020306020503060303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0893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0182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0B7F9320-2A1B-30C2-BA68-331BB8661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Businesses Diverting Food Waste</a:t>
            </a:r>
          </a:p>
        </p:txBody>
      </p:sp>
      <p:pic>
        <p:nvPicPr>
          <p:cNvPr id="11267" name="Picture 5">
            <a:extLst>
              <a:ext uri="{FF2B5EF4-FFF2-40B4-BE49-F238E27FC236}">
                <a16:creationId xmlns:a16="http://schemas.microsoft.com/office/drawing/2014/main" id="{570781E0-8AFD-B451-3070-50446926B32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7263" y="1935163"/>
            <a:ext cx="7229475" cy="4389437"/>
          </a:xfr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4AC8503-6FE7-A5AD-70DE-66DA26EFE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can my Business Comply?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3ACB0C8D-2BC5-3E17-54B3-A28EA0514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Not dispose of &gt;1/2 ton per week of food waste in trash</a:t>
            </a:r>
          </a:p>
          <a:p>
            <a:r>
              <a:rPr lang="en-US" altLang="en-US" dirty="0"/>
              <a:t>Can comply through any combination of:</a:t>
            </a:r>
          </a:p>
          <a:p>
            <a:pPr lvl="1"/>
            <a:r>
              <a:rPr lang="en-US" altLang="en-US" dirty="0"/>
              <a:t>Waste reduction/prevention</a:t>
            </a:r>
          </a:p>
          <a:p>
            <a:pPr lvl="1"/>
            <a:r>
              <a:rPr lang="en-US" altLang="en-US" dirty="0"/>
              <a:t>Food rescue and donation</a:t>
            </a:r>
          </a:p>
          <a:p>
            <a:pPr lvl="1"/>
            <a:r>
              <a:rPr lang="en-US" altLang="en-US" dirty="0"/>
              <a:t>On-site systems</a:t>
            </a:r>
          </a:p>
          <a:p>
            <a:pPr lvl="1"/>
            <a:r>
              <a:rPr lang="en-US" altLang="en-US" dirty="0"/>
              <a:t>Sending food waste to animal feed, compost, or anaerobic digestion</a:t>
            </a:r>
          </a:p>
          <a:p>
            <a:r>
              <a:rPr lang="en-US" altLang="en-US" dirty="0"/>
              <a:t>If comply with the 1 ton per week ban, may need to take further reduction/diversion steps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E65DC4BC-EA63-BDD2-209E-930FCC094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CB851-86A1-66BE-5078-DEF7949E0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a chain with multiple locations?</a:t>
            </a:r>
          </a:p>
          <a:p>
            <a:pPr>
              <a:defRPr/>
            </a:pPr>
            <a:r>
              <a:rPr lang="en-US" dirty="0"/>
              <a:t>What if multiple businesses together (e.g., shopping mall food court?)</a:t>
            </a:r>
          </a:p>
          <a:p>
            <a:pPr>
              <a:defRPr/>
            </a:pPr>
            <a:r>
              <a:rPr lang="en-US" dirty="0"/>
              <a:t>What if a school system with multiple locations?</a:t>
            </a:r>
          </a:p>
          <a:p>
            <a:pPr>
              <a:defRPr/>
            </a:pPr>
            <a:r>
              <a:rPr lang="en-US" dirty="0"/>
              <a:t>Is packaged food subject?</a:t>
            </a:r>
          </a:p>
          <a:p>
            <a:pPr>
              <a:defRPr/>
            </a:pPr>
            <a:r>
              <a:rPr lang="en-US" dirty="0"/>
              <a:t>How does the ban apply to dormitories or retirement communities?</a:t>
            </a:r>
          </a:p>
          <a:p>
            <a:pPr>
              <a:defRPr/>
            </a:pPr>
            <a:r>
              <a:rPr lang="en-US" dirty="0">
                <a:hlinkClick r:id="rId2"/>
              </a:rPr>
              <a:t>https://www.mass.gov/doc/guidance-for-businesses-institutions-haulers-commercial-organic-materials-waste-ban/download</a:t>
            </a:r>
            <a:r>
              <a:rPr lang="en-US" dirty="0"/>
              <a:t>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E5417159-C7E5-0C91-3F1E-F87AE9C9E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Inspections and Enforcement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837AD90C-E8F2-903B-8D82-752706310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Since November 2022 inspected &gt;4,400 loads of trash</a:t>
            </a:r>
          </a:p>
          <a:p>
            <a:pPr>
              <a:defRPr/>
            </a:pPr>
            <a:r>
              <a:rPr lang="en-US" altLang="en-US" dirty="0"/>
              <a:t>Since October 2014 inspected 45,000 loads</a:t>
            </a:r>
          </a:p>
          <a:p>
            <a:pPr>
              <a:defRPr/>
            </a:pPr>
            <a:r>
              <a:rPr lang="en-US" altLang="en-US" dirty="0"/>
              <a:t>Issued 145 enforcement actions for “commercial organic material”</a:t>
            </a:r>
          </a:p>
          <a:p>
            <a:pPr lvl="1">
              <a:defRPr/>
            </a:pPr>
            <a:r>
              <a:rPr lang="en-US" altLang="en-US" dirty="0"/>
              <a:t>131 notices of non-compliance</a:t>
            </a:r>
          </a:p>
          <a:p>
            <a:pPr lvl="1">
              <a:defRPr/>
            </a:pPr>
            <a:r>
              <a:rPr lang="en-US" altLang="en-US" dirty="0"/>
              <a:t>14 consent orders with penalties ($860-$5,160)</a:t>
            </a:r>
          </a:p>
          <a:p>
            <a:pPr>
              <a:defRPr/>
            </a:pPr>
            <a:r>
              <a:rPr lang="en-US" altLang="en-US" dirty="0"/>
              <a:t>Have hired two new inspectors</a:t>
            </a:r>
          </a:p>
          <a:p>
            <a:pPr lvl="1">
              <a:defRPr/>
            </a:pPr>
            <a:r>
              <a:rPr lang="en-US" altLang="en-US" dirty="0"/>
              <a:t>Plan to increase from 134 to 224 inspections this year</a:t>
            </a:r>
          </a:p>
          <a:p>
            <a:pPr lvl="1">
              <a:defRPr/>
            </a:pPr>
            <a:r>
              <a:rPr lang="en-US" altLang="en-US" dirty="0"/>
              <a:t>About 4,500 loads of trash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3C044BCD-B679-803B-BC7C-B4A2E6B3A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Waste Ban Compliance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710ED434-5F29-1A74-ABC7-CEB80EA00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Also issue “warning letters” based on load observations, facility data, or third party data</a:t>
            </a:r>
          </a:p>
          <a:p>
            <a:pPr>
              <a:defRPr/>
            </a:pPr>
            <a:r>
              <a:rPr lang="en-US" altLang="en-US" dirty="0"/>
              <a:t>Sending request for information letters to individual businesses in targeted sectors</a:t>
            </a:r>
          </a:p>
          <a:p>
            <a:pPr lvl="1">
              <a:defRPr/>
            </a:pPr>
            <a:r>
              <a:rPr lang="en-US" altLang="en-US" dirty="0"/>
              <a:t>So far - letters to more than 60 companies with about 900 locations</a:t>
            </a:r>
          </a:p>
          <a:p>
            <a:pPr lvl="1">
              <a:defRPr/>
            </a:pPr>
            <a:r>
              <a:rPr lang="en-US" altLang="en-US" dirty="0"/>
              <a:t>Requires to confirm compliance with waste ban</a:t>
            </a:r>
          </a:p>
          <a:p>
            <a:pPr lvl="1">
              <a:defRPr/>
            </a:pPr>
            <a:r>
              <a:rPr lang="en-US" altLang="en-US" dirty="0"/>
              <a:t>Requires MassDEP follow up and tracking</a:t>
            </a:r>
          </a:p>
          <a:p>
            <a:pPr lvl="1">
              <a:defRPr/>
            </a:pPr>
            <a:r>
              <a:rPr lang="en-US" altLang="en-US" dirty="0"/>
              <a:t>6 enforcement actions for not complying</a:t>
            </a:r>
          </a:p>
          <a:p>
            <a:pPr lvl="1">
              <a:defRPr/>
            </a:pPr>
            <a:r>
              <a:rPr lang="en-US" altLang="en-US" dirty="0"/>
              <a:t>More rounds of letters in process </a:t>
            </a:r>
          </a:p>
          <a:p>
            <a:pPr marL="0" indent="0"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3E26F-8069-42F7-6187-1EEB2A024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RFI Responses Received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8889C-873F-EA32-C569-987E40803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15 organization report under threshold</a:t>
            </a:r>
          </a:p>
          <a:p>
            <a:pPr lvl="1"/>
            <a:r>
              <a:rPr lang="en-US" dirty="0"/>
              <a:t>5 of 15 plan to put programs in place	</a:t>
            </a:r>
          </a:p>
          <a:p>
            <a:r>
              <a:rPr lang="en-US" dirty="0"/>
              <a:t>29 organizations report over threshold	</a:t>
            </a:r>
          </a:p>
          <a:p>
            <a:pPr lvl="1"/>
            <a:r>
              <a:rPr lang="en-US" dirty="0"/>
              <a:t>20 have programs in place to comply</a:t>
            </a:r>
          </a:p>
          <a:p>
            <a:pPr lvl="1"/>
            <a:r>
              <a:rPr lang="en-US" dirty="0"/>
              <a:t>9 planning or implementing programs to comply</a:t>
            </a:r>
          </a:p>
          <a:p>
            <a:r>
              <a:rPr lang="en-US" dirty="0"/>
              <a:t>4 waiting on additional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175941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1A132138-552C-4334-521A-55301DEA6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Supporting Programs &amp; Policies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02B305BE-6164-25FC-0300-BDB4C687D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RecyclingWorks in Massachusetts</a:t>
            </a:r>
          </a:p>
          <a:p>
            <a:pPr lvl="1">
              <a:defRPr/>
            </a:pPr>
            <a:r>
              <a:rPr lang="en-US" altLang="en-US" dirty="0"/>
              <a:t>Business assistance</a:t>
            </a:r>
          </a:p>
          <a:p>
            <a:pPr lvl="2">
              <a:defRPr/>
            </a:pPr>
            <a:r>
              <a:rPr lang="en-US" altLang="en-US" dirty="0"/>
              <a:t>More than 750 food waste assistance deliveries</a:t>
            </a:r>
          </a:p>
          <a:p>
            <a:pPr lvl="1">
              <a:defRPr/>
            </a:pPr>
            <a:r>
              <a:rPr lang="en-US" altLang="en-US" dirty="0"/>
              <a:t>Compost site assistance</a:t>
            </a:r>
          </a:p>
          <a:p>
            <a:pPr>
              <a:defRPr/>
            </a:pPr>
            <a:r>
              <a:rPr lang="en-US" altLang="en-US" dirty="0"/>
              <a:t>Recycling Business Development Grants and Recycling Loan Fund – for food waste alone:</a:t>
            </a:r>
          </a:p>
          <a:p>
            <a:pPr lvl="1">
              <a:defRPr/>
            </a:pPr>
            <a:r>
              <a:rPr lang="en-US" altLang="en-US" dirty="0"/>
              <a:t>17 loans for $4.6 million</a:t>
            </a:r>
          </a:p>
          <a:p>
            <a:pPr lvl="1">
              <a:defRPr/>
            </a:pPr>
            <a:r>
              <a:rPr lang="en-US" altLang="en-US" dirty="0"/>
              <a:t>17 grants for $1.7 million</a:t>
            </a:r>
          </a:p>
          <a:p>
            <a:pPr lvl="1">
              <a:defRPr/>
            </a:pPr>
            <a:r>
              <a:rPr lang="en-US" altLang="en-US" dirty="0"/>
              <a:t>Another large grant round to be announced shortly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3165A6A3-346B-AE45-D0B3-15DD8389E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Strategy by Generator Size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90518AB4-E21F-0FAF-F737-3AA7222DD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Large and Medium: &gt;1/2 ton per week</a:t>
            </a:r>
          </a:p>
          <a:p>
            <a:pPr lvl="1"/>
            <a:r>
              <a:rPr lang="en-US" altLang="en-US" dirty="0"/>
              <a:t>2014 Waste ban for &gt;1 ton per week</a:t>
            </a:r>
          </a:p>
          <a:p>
            <a:pPr lvl="1"/>
            <a:r>
              <a:rPr lang="en-US" altLang="en-US" dirty="0"/>
              <a:t>2022 waste ban for &gt;1/2 ton per week </a:t>
            </a:r>
          </a:p>
          <a:p>
            <a:pPr lvl="1"/>
            <a:r>
              <a:rPr lang="en-US" altLang="en-US" dirty="0"/>
              <a:t>Technical assistance &amp; market development grants/loans (processing &amp; collection)</a:t>
            </a:r>
          </a:p>
          <a:p>
            <a:r>
              <a:rPr lang="en-US" altLang="en-US" dirty="0"/>
              <a:t>Small: &lt;1/2 ton per week and residents</a:t>
            </a:r>
          </a:p>
          <a:p>
            <a:pPr lvl="1"/>
            <a:r>
              <a:rPr lang="en-US" altLang="en-US" dirty="0"/>
              <a:t>Multi-pronged approach</a:t>
            </a:r>
          </a:p>
          <a:p>
            <a:pPr lvl="2"/>
            <a:r>
              <a:rPr lang="en-US" altLang="en-US" dirty="0"/>
              <a:t>Curbside, drop-off, home composting, small scale local composting, reduction education, possible ban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7F7FD-3904-5754-299B-B434CBFF5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Municipal Program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43708-3951-E76F-982B-98CBFA160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Municipally contracted service</a:t>
            </a:r>
          </a:p>
          <a:p>
            <a:r>
              <a:rPr lang="en-US" dirty="0"/>
              <a:t>Preferred vendor agreement</a:t>
            </a:r>
          </a:p>
          <a:p>
            <a:r>
              <a:rPr lang="en-US" dirty="0"/>
              <a:t>Private subscription service</a:t>
            </a:r>
          </a:p>
          <a:p>
            <a:r>
              <a:rPr lang="en-US" dirty="0"/>
              <a:t>Drop-off locations – central or neighborhood based</a:t>
            </a:r>
          </a:p>
          <a:p>
            <a:r>
              <a:rPr lang="en-US" dirty="0"/>
              <a:t>Backyard composting</a:t>
            </a:r>
          </a:p>
          <a:p>
            <a:r>
              <a:rPr lang="en-US" dirty="0"/>
              <a:t>Food waste prevention &amp; reduction</a:t>
            </a:r>
          </a:p>
          <a:p>
            <a:r>
              <a:rPr lang="en-US" dirty="0">
                <a:hlinkClick r:id="rId2"/>
              </a:rPr>
              <a:t>https://www.mass.gov/doc/municipal-food-waste-programs/download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095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0FE53-C306-7384-B591-C38C6A304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Solid Waste Master Plan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FCDD6-975C-FF13-7A7E-2C69B9CB5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2030 Solid Waste Master Plan - committed to conduct review in 2025</a:t>
            </a:r>
          </a:p>
          <a:p>
            <a:r>
              <a:rPr lang="en-US" dirty="0"/>
              <a:t>Review &amp; report on progress implementing programs &amp; policies </a:t>
            </a:r>
          </a:p>
          <a:p>
            <a:r>
              <a:rPr lang="en-US" dirty="0"/>
              <a:t>Optimize MassDEP staff and resources to make greater progress towards Master Plan goals</a:t>
            </a:r>
          </a:p>
          <a:p>
            <a:r>
              <a:rPr lang="en-US" dirty="0"/>
              <a:t>Update C&amp;D, Organics, Reduce &amp; Reuse and Market Development Action Plans</a:t>
            </a:r>
          </a:p>
          <a:p>
            <a:r>
              <a:rPr lang="en-US" dirty="0"/>
              <a:t>Work through SWAC and subcommittees</a:t>
            </a:r>
          </a:p>
        </p:txBody>
      </p:sp>
    </p:spTree>
    <p:extLst>
      <p:ext uri="{BB962C8B-B14F-4D97-AF65-F5344CB8AC3E}">
        <p14:creationId xmlns:p14="http://schemas.microsoft.com/office/powerpoint/2010/main" val="3633216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8545E3B2-D79C-06A8-55DE-EB9B42DF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Residential – Activities to Date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7B5638A4-A186-3305-041C-0014D3C4A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Sustainable Materials Recovery Program (SMRP) Grants</a:t>
            </a:r>
          </a:p>
          <a:p>
            <a:pPr lvl="1"/>
            <a:r>
              <a:rPr lang="en-US" altLang="en-US" sz="2000" dirty="0"/>
              <a:t>$1.3 million in grants awarded</a:t>
            </a:r>
          </a:p>
          <a:p>
            <a:pPr lvl="1"/>
            <a:r>
              <a:rPr lang="en-US" altLang="en-US" sz="2000" dirty="0"/>
              <a:t>Supporting facility development &amp; collection programs</a:t>
            </a:r>
          </a:p>
          <a:p>
            <a:pPr lvl="1"/>
            <a:r>
              <a:rPr lang="en-US" altLang="en-US" sz="2000" dirty="0"/>
              <a:t>Considering expanded grants for drop-off equipment</a:t>
            </a:r>
          </a:p>
          <a:p>
            <a:r>
              <a:rPr lang="en-US" altLang="en-US" dirty="0"/>
              <a:t>Recycling Dividends Program (RDP) Funding</a:t>
            </a:r>
          </a:p>
          <a:p>
            <a:pPr lvl="1"/>
            <a:r>
              <a:rPr lang="en-US" alt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Municipalities earn up to 3 points for food waste programs &amp; can use RDP funding to support food waste collection programs</a:t>
            </a:r>
          </a:p>
          <a:p>
            <a:pPr lvl="1"/>
            <a:r>
              <a:rPr lang="en-US" alt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Municipalities earned $320,000 in RDP funds in 2024 from implementing organics programs</a:t>
            </a:r>
          </a:p>
          <a:p>
            <a:pPr lvl="1"/>
            <a:r>
              <a:rPr lang="en-US" alt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From 2021 to 2024, municipalities spent $865,000 of RDP funds on food waste programs</a:t>
            </a:r>
            <a:endParaRPr lang="en-US" altLang="en-US" sz="20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F22C2FD1-9973-E0A1-076A-46956C050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Residential – Activities to Date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5FC9DAB1-B47F-1859-5DC9-A695AFEF9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Municipal programs</a:t>
            </a:r>
          </a:p>
          <a:p>
            <a:pPr lvl="1"/>
            <a:r>
              <a:rPr lang="en-US" alt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160 municipalities report some type of food waste collection program</a:t>
            </a:r>
          </a:p>
          <a:p>
            <a:pPr lvl="2"/>
            <a:r>
              <a:rPr lang="en-US" altLang="en-US" sz="2000" dirty="0">
                <a:cs typeface="Times New Roman" panose="02020603050405020304" pitchFamily="18" charset="0"/>
              </a:rPr>
              <a:t>82 drop-off </a:t>
            </a:r>
          </a:p>
          <a:p>
            <a:pPr lvl="2"/>
            <a:r>
              <a:rPr lang="en-US" altLang="en-US" sz="2000" dirty="0">
                <a:cs typeface="Times New Roman" panose="02020603050405020304" pitchFamily="18" charset="0"/>
              </a:rPr>
              <a:t>14 curbside</a:t>
            </a:r>
          </a:p>
          <a:p>
            <a:pPr lvl="2"/>
            <a:r>
              <a:rPr lang="en-US" altLang="en-US" sz="2000" dirty="0">
                <a:cs typeface="Times New Roman" panose="02020603050405020304" pitchFamily="18" charset="0"/>
              </a:rPr>
              <a:t>9 both</a:t>
            </a:r>
          </a:p>
          <a:p>
            <a:pPr lvl="2"/>
            <a:r>
              <a:rPr lang="en-US" altLang="en-US" sz="2000" dirty="0">
                <a:cs typeface="Times New Roman" panose="02020603050405020304" pitchFamily="18" charset="0"/>
              </a:rPr>
              <a:t>55 have preferred vendor for food waste collection</a:t>
            </a:r>
          </a:p>
          <a:p>
            <a:pPr lvl="1"/>
            <a:r>
              <a:rPr lang="en-US" altLang="en-US" sz="2000" dirty="0">
                <a:cs typeface="Times New Roman" panose="02020603050405020304" pitchFamily="18" charset="0"/>
              </a:rPr>
              <a:t>These programs reported collecting 21,882 tons of food waste </a:t>
            </a:r>
            <a:r>
              <a:rPr lang="en-US" altLang="en-US" sz="2000">
                <a:cs typeface="Times New Roman" panose="02020603050405020304" pitchFamily="18" charset="0"/>
              </a:rPr>
              <a:t>in 2024</a:t>
            </a:r>
            <a:endParaRPr lang="en-US" altLang="en-US" sz="2000" dirty="0">
              <a:cs typeface="Times New Roman" panose="02020603050405020304" pitchFamily="18" charset="0"/>
            </a:endParaRPr>
          </a:p>
          <a:p>
            <a:pPr lvl="1"/>
            <a:r>
              <a:rPr lang="en-US" altLang="en-US" sz="2000" dirty="0">
                <a:cs typeface="Times New Roman" panose="02020603050405020304" pitchFamily="18" charset="0"/>
              </a:rPr>
              <a:t>160 municipalities report selling home compost bins to residents</a:t>
            </a:r>
            <a:endParaRPr lang="en-US" altLang="en-US" sz="2000" dirty="0"/>
          </a:p>
          <a:p>
            <a:r>
              <a:rPr lang="en-US" altLang="en-US" dirty="0"/>
              <a:t>Green Team equipment to schools</a:t>
            </a:r>
          </a:p>
          <a:p>
            <a:pPr lvl="1"/>
            <a:r>
              <a:rPr lang="en-US" altLang="en-US" sz="2000" dirty="0">
                <a:cs typeface="Times New Roman" panose="02020603050405020304" pitchFamily="18" charset="0"/>
              </a:rPr>
              <a:t>Distributed compost bins to 140 schools to set up on-site composting programs</a:t>
            </a:r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C9BA6263-7DD2-4C79-1B86-0B192CDF7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Residential – Activities to Date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4DF23013-2441-426E-3683-EF9B7B0EB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Recycling &amp; Reuse Business Development Grants</a:t>
            </a:r>
          </a:p>
          <a:p>
            <a:pPr lvl="1"/>
            <a:r>
              <a:rPr lang="en-US" altLang="en-US" sz="2000">
                <a:ea typeface="Times New Roman" panose="02020603050405020304" pitchFamily="18" charset="0"/>
                <a:cs typeface="Aptos" panose="020B0004020202020204" pitchFamily="34" charset="0"/>
              </a:rPr>
              <a:t>In addition to grants to support anaerobic digestion, composting, animal feed, and de-packaging operations, MassDEP awarded 7 RBDG grants for food waste collection totaling $420,000</a:t>
            </a:r>
          </a:p>
          <a:p>
            <a:pPr lvl="1"/>
            <a:r>
              <a:rPr lang="en-US" altLang="en-US" sz="2000">
                <a:ea typeface="Times New Roman" panose="02020603050405020304" pitchFamily="18" charset="0"/>
                <a:cs typeface="Aptos" panose="020B0004020202020204" pitchFamily="34" charset="0"/>
              </a:rPr>
              <a:t>Will help expand collection infrastructure to make food waste collection more cost effective</a:t>
            </a:r>
            <a:endParaRPr lang="en-US" altLang="en-US" sz="2000"/>
          </a:p>
          <a:p>
            <a:r>
              <a:rPr lang="en-US" altLang="en-US"/>
              <a:t>RecyclingWorks in MA Composting Assistance</a:t>
            </a:r>
          </a:p>
          <a:p>
            <a:pPr lvl="1"/>
            <a:r>
              <a:rPr lang="en-US" altLang="en-US" sz="1800">
                <a:cs typeface="Times New Roman" panose="02020603050405020304" pitchFamily="18" charset="0"/>
              </a:rPr>
              <a:t>Delivered technical assistance to 65 compost operations, including 10 municipal compost sites for composting food materials</a:t>
            </a:r>
          </a:p>
          <a:p>
            <a:pPr lvl="1"/>
            <a:r>
              <a:rPr lang="en-US" altLang="en-US" sz="2000">
                <a:cs typeface="Times New Roman" panose="02020603050405020304" pitchFamily="18" charset="0"/>
              </a:rPr>
              <a:t>Held four workshops for compost site operators, with training materials available on line</a:t>
            </a:r>
            <a:endParaRPr lang="en-US" altLang="en-US" sz="2000"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103F5F07-5F83-354A-4A8D-D4959D7BA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Future Program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657FA-3684-CEEA-2BBE-7FAC6AD0A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  <a:defRPr/>
            </a:pPr>
            <a:r>
              <a:rPr 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Continue to target RBDG business grants &amp; SMRP municipal grants on food waste infrastructure</a:t>
            </a:r>
          </a:p>
          <a:p>
            <a:pPr marL="709613" lvl="1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1800" dirty="0">
                <a:ea typeface="Times New Roman" panose="02020603050405020304" pitchFamily="18" charset="0"/>
                <a:cs typeface="Aptos" panose="020B0004020202020204" pitchFamily="34" charset="0"/>
              </a:rPr>
              <a:t>Focus on more distributed capacity and growing collection capacity. </a:t>
            </a:r>
            <a:endParaRPr lang="en-US" sz="18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Provide guidance &amp; share effective models for residential food waste programs with municipal officials</a:t>
            </a:r>
            <a:endParaRPr lang="en-US" sz="20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Support growth of composting, particularly community scale operations, through Recycling Works in MA technical assistance</a:t>
            </a:r>
            <a:endParaRPr lang="en-US" sz="20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Continue to distribute composting equipment to schools through the Green Team program</a:t>
            </a:r>
            <a:endParaRPr lang="en-US" sz="20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Highlight food waste prevention benefits through our </a:t>
            </a:r>
            <a:r>
              <a:rPr lang="en-US" sz="2000" dirty="0" err="1">
                <a:ea typeface="Times New Roman" panose="02020603050405020304" pitchFamily="18" charset="0"/>
                <a:cs typeface="Aptos" panose="020B0004020202020204" pitchFamily="34" charset="0"/>
              </a:rPr>
              <a:t>RecycleSmart</a:t>
            </a:r>
            <a:r>
              <a:rPr lang="en-US" sz="2000" dirty="0">
                <a:ea typeface="Times New Roman" panose="02020603050405020304" pitchFamily="18" charset="0"/>
                <a:cs typeface="Aptos" panose="020B0004020202020204" pitchFamily="34" charset="0"/>
              </a:rPr>
              <a:t> MA program, social media channels, and School Green Team</a:t>
            </a:r>
            <a:endParaRPr lang="en-US" sz="2000" dirty="0"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161FE488-D2D9-07AA-4C30-7B1DD4650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3" y="838200"/>
            <a:ext cx="8229600" cy="1143000"/>
          </a:xfrm>
        </p:spPr>
        <p:txBody>
          <a:bodyPr/>
          <a:lstStyle/>
          <a:p>
            <a:r>
              <a:rPr lang="en-US" altLang="en-US" dirty="0"/>
              <a:t>Factors to Consider </a:t>
            </a:r>
            <a:r>
              <a:rPr lang="en-US" altLang="en-US"/>
              <a:t>for Potential Expanded </a:t>
            </a:r>
            <a:r>
              <a:rPr lang="en-US" altLang="en-US" dirty="0"/>
              <a:t>Waste Ban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12128166-C270-7E3E-68AA-CE3CEB583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863" y="2133600"/>
            <a:ext cx="8229600" cy="4389438"/>
          </a:xfrm>
        </p:spPr>
        <p:txBody>
          <a:bodyPr/>
          <a:lstStyle/>
          <a:p>
            <a:r>
              <a:rPr lang="en-US" altLang="en-US"/>
              <a:t>Effectiveness of voluntary programs</a:t>
            </a:r>
          </a:p>
          <a:p>
            <a:r>
              <a:rPr lang="en-US" altLang="en-US"/>
              <a:t>Cost-effectiveness of collection from smaller sources</a:t>
            </a:r>
          </a:p>
          <a:p>
            <a:r>
              <a:rPr lang="en-US" altLang="en-US"/>
              <a:t>Ability of infrastructure to manage additional materials</a:t>
            </a:r>
          </a:p>
          <a:p>
            <a:r>
              <a:rPr lang="en-US" altLang="en-US"/>
              <a:t>Potential increased contamination from small businesses and residents</a:t>
            </a:r>
          </a:p>
          <a:p>
            <a:r>
              <a:rPr lang="en-US" altLang="en-US"/>
              <a:t>MassDEP ability to inspect and enforce effectively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71AFC-8851-9616-A4B5-70A9EF0EE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4F4A1-CD12-313D-0BA1-9FD4546B1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topics for further discussion</a:t>
            </a:r>
          </a:p>
          <a:p>
            <a:r>
              <a:rPr lang="en-US" dirty="0"/>
              <a:t>MassDEP continued information development</a:t>
            </a:r>
          </a:p>
          <a:p>
            <a:r>
              <a:rPr lang="en-US" dirty="0"/>
              <a:t>Plan next meeting agenda</a:t>
            </a:r>
          </a:p>
        </p:txBody>
      </p:sp>
    </p:spTree>
    <p:extLst>
      <p:ext uri="{BB962C8B-B14F-4D97-AF65-F5344CB8AC3E}">
        <p14:creationId xmlns:p14="http://schemas.microsoft.com/office/powerpoint/2010/main" val="7624678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A3E5549C-285E-5287-7773-84268460D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 More Information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9A0DF970-5AC2-3160-0094-1064D6F3D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438"/>
          </a:xfrm>
        </p:spPr>
        <p:txBody>
          <a:bodyPr/>
          <a:lstStyle/>
          <a:p>
            <a:pPr>
              <a:defRPr/>
            </a:pPr>
            <a:r>
              <a:rPr lang="en-US" altLang="en-US" sz="1800" dirty="0"/>
              <a:t>Solid Waste Master Plan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hlinkClick r:id="rId2"/>
              </a:rPr>
              <a:t>https://www.mass.gov/guides/solid-waste-master-plan</a:t>
            </a:r>
            <a:r>
              <a:rPr lang="en-US" altLang="en-US" sz="1800" dirty="0"/>
              <a:t> </a:t>
            </a:r>
          </a:p>
          <a:p>
            <a:pPr>
              <a:defRPr/>
            </a:pPr>
            <a:r>
              <a:rPr lang="en-US" altLang="en-US" sz="1800" dirty="0"/>
              <a:t>MassDEP Food Waste Page 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hlinkClick r:id="rId3"/>
              </a:rPr>
              <a:t>https://www.mass.gov/guides/commercial-food-material-disposal-ban</a:t>
            </a:r>
            <a:r>
              <a:rPr lang="en-US" altLang="en-US" sz="1800" dirty="0"/>
              <a:t> </a:t>
            </a:r>
          </a:p>
          <a:p>
            <a:pPr>
              <a:defRPr/>
            </a:pPr>
            <a:r>
              <a:rPr lang="en-US" altLang="en-US" sz="1800" dirty="0"/>
              <a:t>Organics Subcommittee 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hlinkClick r:id="rId4"/>
              </a:rPr>
              <a:t>https://www.mass.gov/service-details/massdep-organics-subcommittee</a:t>
            </a:r>
            <a:r>
              <a:rPr lang="en-US" altLang="en-US" sz="1800" dirty="0"/>
              <a:t> </a:t>
            </a:r>
          </a:p>
          <a:p>
            <a:pPr>
              <a:defRPr/>
            </a:pPr>
            <a:r>
              <a:rPr lang="en-US" altLang="en-US" sz="1800" dirty="0"/>
              <a:t>Organics Action Plan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altLang="en-US" sz="1800" u="sng" dirty="0">
                <a:solidFill>
                  <a:srgbClr val="0563C1"/>
                </a:solidFill>
                <a:cs typeface="Calibri" panose="020F0502020204030204" pitchFamily="34" charset="0"/>
                <a:hlinkClick r:id="rId5"/>
              </a:rPr>
              <a:t>https://www.mass.gov/doc/massachusetts-organics-action-plan-january-2022/download</a:t>
            </a:r>
            <a:endParaRPr lang="en-US" altLang="en-US" sz="1800" dirty="0"/>
          </a:p>
          <a:p>
            <a:pPr>
              <a:defRPr/>
            </a:pPr>
            <a:r>
              <a:rPr lang="en-US" altLang="en-US" sz="1800" dirty="0"/>
              <a:t>RecyclingWorks in Massachusetts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hlinkClick r:id="rId6"/>
              </a:rPr>
              <a:t>www.recyclingworksma.com</a:t>
            </a:r>
            <a:endParaRPr lang="en-US" altLang="en-US" sz="1800" dirty="0"/>
          </a:p>
          <a:p>
            <a:pPr>
              <a:defRPr/>
            </a:pPr>
            <a:r>
              <a:rPr lang="en-US" altLang="en-US" sz="1800" dirty="0" err="1"/>
              <a:t>Muncipal</a:t>
            </a:r>
            <a:r>
              <a:rPr lang="en-US" altLang="en-US" sz="1800" dirty="0"/>
              <a:t> Program Models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altLang="en-US" sz="1800" dirty="0">
                <a:hlinkClick r:id="rId7"/>
              </a:rPr>
              <a:t>https://www.mass.gov/doc/municipal-food-waste-programs/download</a:t>
            </a:r>
            <a:r>
              <a:rPr lang="en-US" altLang="en-US" sz="1800" dirty="0"/>
              <a:t> </a:t>
            </a:r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3058F-FC53-4BC8-EBE1-851500872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72B9A-EEB6-BF59-D5F7-283C43094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John Fischer – </a:t>
            </a:r>
            <a:r>
              <a:rPr lang="en-US" altLang="en-US" sz="2800" dirty="0">
                <a:hlinkClick r:id="rId2"/>
              </a:rPr>
              <a:t>john.fischer@mass.gov</a:t>
            </a:r>
            <a:r>
              <a:rPr lang="en-US" altLang="en-US" sz="28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91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309C6-80D2-83EB-4E55-7D8DAA9C8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Interests &amp; Perspectives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05AF1-5952-5ED1-8AF3-22B3ED434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Environmental and/or social benefits of food recovery &amp; diversion</a:t>
            </a:r>
          </a:p>
          <a:p>
            <a:r>
              <a:rPr lang="en-US" dirty="0"/>
              <a:t>Public or non-profit service provider</a:t>
            </a:r>
          </a:p>
          <a:p>
            <a:r>
              <a:rPr lang="en-US" dirty="0"/>
              <a:t>Business/revenue opportunity</a:t>
            </a:r>
          </a:p>
          <a:p>
            <a:r>
              <a:rPr lang="en-US" dirty="0"/>
              <a:t>Business cost impacts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597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F3EB-9EE2-9D19-A5D2-0F8ADB988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Meeting Goals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5AF2F-D5E5-F9D4-AC14-C93033399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Communicate MassDEP’s programs and strategies</a:t>
            </a:r>
          </a:p>
          <a:p>
            <a:r>
              <a:rPr lang="en-US" dirty="0"/>
              <a:t>Clarify and understand status and progress to date</a:t>
            </a:r>
          </a:p>
          <a:p>
            <a:r>
              <a:rPr lang="en-US" dirty="0"/>
              <a:t>Identify barriers to future progress</a:t>
            </a:r>
          </a:p>
          <a:p>
            <a:r>
              <a:rPr lang="en-US" dirty="0"/>
              <a:t>Generate ideas for potential solutions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454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60CEDAD-4E9F-F02C-8B15-FA1439A7D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Goals and Capacity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9C8567B-70BE-4FE5-0F7E-FF60B265F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863" y="1905000"/>
            <a:ext cx="8229600" cy="4389438"/>
          </a:xfrm>
        </p:spPr>
        <p:txBody>
          <a:bodyPr/>
          <a:lstStyle/>
          <a:p>
            <a:r>
              <a:rPr lang="en-US" altLang="en-US" dirty="0"/>
              <a:t>Food waste about 21% of our trash - about 930K tons/year </a:t>
            </a:r>
          </a:p>
          <a:p>
            <a:pPr lvl="1"/>
            <a:r>
              <a:rPr lang="en-US" altLang="en-US" dirty="0"/>
              <a:t>Estimate 510K tons commercial/420K tons residential</a:t>
            </a:r>
          </a:p>
          <a:p>
            <a:r>
              <a:rPr lang="en-US" altLang="en-US" dirty="0"/>
              <a:t>2025 waste characterization data will be available by Spring 2026</a:t>
            </a:r>
          </a:p>
          <a:p>
            <a:r>
              <a:rPr lang="en-US" altLang="en-US" dirty="0"/>
              <a:t>2030 goal – increase annual diversion by 500K tons over 2018 baseline of 280K tons </a:t>
            </a:r>
          </a:p>
          <a:p>
            <a:pPr lvl="1"/>
            <a:r>
              <a:rPr lang="en-US" altLang="en-US" dirty="0"/>
              <a:t>780K tons total</a:t>
            </a:r>
          </a:p>
          <a:p>
            <a:pPr lvl="1"/>
            <a:r>
              <a:rPr lang="en-US" altLang="en-US" dirty="0"/>
              <a:t>At 380K tons in 2023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89B0B7D5-47C4-20BE-091B-1A849E4F7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Goals and Capacity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2E85E9D4-B872-1212-1677-36C5A9860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Waste Ban Expectations</a:t>
            </a:r>
          </a:p>
          <a:p>
            <a:pPr lvl="1"/>
            <a:r>
              <a:rPr lang="en-US" altLang="en-US" dirty="0"/>
              <a:t>2014 ban - increase from 100k to 300k tons/year</a:t>
            </a:r>
          </a:p>
          <a:p>
            <a:pPr lvl="1"/>
            <a:r>
              <a:rPr lang="en-US" altLang="en-US" dirty="0"/>
              <a:t>2022 ban - includes about 100K addl. tons/year</a:t>
            </a:r>
          </a:p>
          <a:p>
            <a:r>
              <a:rPr lang="en-US" altLang="en-US" dirty="0"/>
              <a:t>Remainder may need to come from smaller sources</a:t>
            </a:r>
          </a:p>
          <a:p>
            <a:r>
              <a:rPr lang="en-US" altLang="en-US" dirty="0"/>
              <a:t>Current management capacity – about 500K tons</a:t>
            </a:r>
          </a:p>
          <a:p>
            <a:r>
              <a:rPr lang="en-US" altLang="en-US" dirty="0"/>
              <a:t>Future need for more distributed capacity and expanded collection infrastructure</a:t>
            </a:r>
          </a:p>
          <a:p>
            <a:r>
              <a:rPr lang="en-US" altLang="en-US" dirty="0"/>
              <a:t>Increasingly regional, inter-state capacity picture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E358-B1F1-5CA1-FA70-54E4780D9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Updating Capacity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1347F-A8AA-234E-586B-0BC89FC53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hlinkClick r:id="rId2"/>
              </a:rPr>
              <a:t>Map &amp; List of Locations</a:t>
            </a:r>
            <a:endParaRPr lang="en-US" altLang="en-US" dirty="0"/>
          </a:p>
          <a:p>
            <a:r>
              <a:rPr lang="en-US" altLang="en-US" dirty="0"/>
              <a:t>Compiling 2024 food waste diversion data now</a:t>
            </a:r>
          </a:p>
          <a:p>
            <a:r>
              <a:rPr lang="en-US" dirty="0"/>
              <a:t>Reviewing to add new locations, remove closed or inactive sites</a:t>
            </a:r>
          </a:p>
          <a:p>
            <a:r>
              <a:rPr lang="en-US" dirty="0"/>
              <a:t>Will also survey locations to assess capacity utilization</a:t>
            </a:r>
          </a:p>
          <a:p>
            <a:r>
              <a:rPr lang="en-US" dirty="0"/>
              <a:t>MassDEP updating </a:t>
            </a:r>
            <a:r>
              <a:rPr lang="en-US" dirty="0">
                <a:hlinkClick r:id="rId3"/>
              </a:rPr>
              <a:t>2016 Economics Benefits Study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908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F247A27-5FA1-14C2-48EA-32EE58CBB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Waste Ban Implementation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859B64EB-21CF-E06A-A81F-5CDA3C0B7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Inspections, Compliance &amp; Enforcement</a:t>
            </a:r>
          </a:p>
          <a:p>
            <a:pPr lvl="1"/>
            <a:r>
              <a:rPr lang="en-US" altLang="en-US"/>
              <a:t>Solid waste facilities required to maintain and implement waste ban compliance plans</a:t>
            </a:r>
          </a:p>
          <a:p>
            <a:pPr lvl="1"/>
            <a:r>
              <a:rPr lang="en-US" altLang="en-US"/>
              <a:t>MassDEP conducts inspections at solid waste facilities</a:t>
            </a:r>
          </a:p>
          <a:p>
            <a:pPr lvl="1"/>
            <a:r>
              <a:rPr lang="en-US" altLang="en-US"/>
              <a:t>Issue enforcement when observe loads with significant amounts of a banned material</a:t>
            </a:r>
          </a:p>
          <a:p>
            <a:pPr lvl="1"/>
            <a:r>
              <a:rPr lang="en-US" altLang="en-US"/>
              <a:t>Typically, only enforcement against business, institutional, or government generators or waste haulers</a:t>
            </a:r>
          </a:p>
          <a:p>
            <a:pPr lvl="1"/>
            <a:r>
              <a:rPr lang="en-US" altLang="en-US"/>
              <a:t>Not individual residents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54F33C18-C49D-48D5-511C-D9240815D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Change to Food Waste Ban	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BCE89645-0705-EAC1-BEDD-FE039B0FA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Initial commercial food waste ban in 2014</a:t>
            </a:r>
          </a:p>
          <a:p>
            <a:pPr lvl="1"/>
            <a:r>
              <a:rPr lang="en-US" altLang="en-US"/>
              <a:t>Businesses that dispose of &gt;1 ton per week</a:t>
            </a:r>
          </a:p>
          <a:p>
            <a:pPr lvl="1"/>
            <a:r>
              <a:rPr lang="en-US" altLang="en-US"/>
              <a:t>About 2,000 businesses</a:t>
            </a:r>
          </a:p>
          <a:p>
            <a:r>
              <a:rPr lang="en-US" altLang="en-US"/>
              <a:t>Expanded commercial food waste ban</a:t>
            </a:r>
          </a:p>
          <a:p>
            <a:pPr lvl="1"/>
            <a:r>
              <a:rPr lang="en-US" altLang="en-US"/>
              <a:t>Effective November  2022</a:t>
            </a:r>
          </a:p>
          <a:p>
            <a:pPr lvl="1"/>
            <a:r>
              <a:rPr lang="en-US" altLang="en-US"/>
              <a:t>Businesses that dispose of &gt; ½ ton per week</a:t>
            </a:r>
          </a:p>
          <a:p>
            <a:pPr lvl="1"/>
            <a:r>
              <a:rPr lang="en-US" altLang="en-US"/>
              <a:t>Roughly doubled number of businesses subject from about 2,000  to 4,000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c833433-5196-423e-bc5e-12e70e78a05e">
      <Terms xmlns="http://schemas.microsoft.com/office/infopath/2007/PartnerControls"/>
    </lcf76f155ced4ddcb4097134ff3c332f>
    <TaxCatchAll xmlns="a63a9c72-e43b-4077-bbd1-fe0cd88be8b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D0C3021FA97D4C83490FBFBBDDEB2D" ma:contentTypeVersion="16" ma:contentTypeDescription="Create a new document." ma:contentTypeScope="" ma:versionID="ed5ec7bf49a7b050602fc9d52f2b762d">
  <xsd:schema xmlns:xsd="http://www.w3.org/2001/XMLSchema" xmlns:xs="http://www.w3.org/2001/XMLSchema" xmlns:p="http://schemas.microsoft.com/office/2006/metadata/properties" xmlns:ns2="4c833433-5196-423e-bc5e-12e70e78a05e" xmlns:ns3="a63a9c72-e43b-4077-bbd1-fe0cd88be8b0" targetNamespace="http://schemas.microsoft.com/office/2006/metadata/properties" ma:root="true" ma:fieldsID="bc74e031d233861eb1fc71dc0ff6b3ca" ns2:_="" ns3:_="">
    <xsd:import namespace="4c833433-5196-423e-bc5e-12e70e78a05e"/>
    <xsd:import namespace="a63a9c72-e43b-4077-bbd1-fe0cd88be8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833433-5196-423e-bc5e-12e70e78a0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3a9c72-e43b-4077-bbd1-fe0cd88be8b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4969b0e-64d9-413a-9bb5-09c0eb31f504}" ma:internalName="TaxCatchAll" ma:showField="CatchAllData" ma:web="a63a9c72-e43b-4077-bbd1-fe0cd88be8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BFB7A0-6A3C-47C0-AB13-7389B61FA632}">
  <ds:schemaRefs>
    <ds:schemaRef ds:uri="4c833433-5196-423e-bc5e-12e70e78a05e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a63a9c72-e43b-4077-bbd1-fe0cd88be8b0"/>
  </ds:schemaRefs>
</ds:datastoreItem>
</file>

<file path=customXml/itemProps2.xml><?xml version="1.0" encoding="utf-8"?>
<ds:datastoreItem xmlns:ds="http://schemas.openxmlformats.org/officeDocument/2006/customXml" ds:itemID="{C46D38BA-1FFA-42D6-8C54-CD4444E2CE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833433-5196-423e-bc5e-12e70e78a05e"/>
    <ds:schemaRef ds:uri="a63a9c72-e43b-4077-bbd1-fe0cd88be8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85397C-2E3A-4838-9FFE-CEF6DDA3EA0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3565</TotalTime>
  <Words>1435</Words>
  <Application>Microsoft Office PowerPoint</Application>
  <PresentationFormat>On-screen Show (4:3)</PresentationFormat>
  <Paragraphs>244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Aptos</vt:lpstr>
      <vt:lpstr>Calibri</vt:lpstr>
      <vt:lpstr>Constantia</vt:lpstr>
      <vt:lpstr>Symbol</vt:lpstr>
      <vt:lpstr>Times New Roman</vt:lpstr>
      <vt:lpstr>Wingdings 2</vt:lpstr>
      <vt:lpstr>Flow</vt:lpstr>
      <vt:lpstr>Organics Action Plan Review</vt:lpstr>
      <vt:lpstr>Solid Waste Master Plan Review</vt:lpstr>
      <vt:lpstr>Interests &amp; Perspectives</vt:lpstr>
      <vt:lpstr>Today’s Meeting Goals </vt:lpstr>
      <vt:lpstr>Goals and Capacity</vt:lpstr>
      <vt:lpstr>Goals and Capacity</vt:lpstr>
      <vt:lpstr>Updating Capacity Picture</vt:lpstr>
      <vt:lpstr>Waste Ban Implementation</vt:lpstr>
      <vt:lpstr>Change to Food Waste Ban </vt:lpstr>
      <vt:lpstr>Food Waste Diversion Data</vt:lpstr>
      <vt:lpstr>Businesses Diverting Food Waste</vt:lpstr>
      <vt:lpstr>How can my Business Comply?</vt:lpstr>
      <vt:lpstr>Common Questions</vt:lpstr>
      <vt:lpstr>Inspections and Enforcement</vt:lpstr>
      <vt:lpstr>Waste Ban Compliance</vt:lpstr>
      <vt:lpstr>RFI Responses Received</vt:lpstr>
      <vt:lpstr>Supporting Programs &amp; Policies</vt:lpstr>
      <vt:lpstr>Strategy by Generator Size</vt:lpstr>
      <vt:lpstr>Municipal Program Models</vt:lpstr>
      <vt:lpstr>Residential – Activities to Date</vt:lpstr>
      <vt:lpstr>Residential – Activities to Date</vt:lpstr>
      <vt:lpstr>Residential – Activities to Date</vt:lpstr>
      <vt:lpstr>Future Program Focus</vt:lpstr>
      <vt:lpstr>Factors to Consider for Potential Expanded Waste Ban</vt:lpstr>
      <vt:lpstr>Next Steps</vt:lpstr>
      <vt:lpstr>For More Information</vt:lpstr>
      <vt:lpstr>Contact Information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Phillips, Allie (DEP)</dc:creator>
  <cp:lastModifiedBy>Petit-Bois, Jean M (DEP)</cp:lastModifiedBy>
  <cp:revision>172</cp:revision>
  <cp:lastPrinted>2019-09-20T12:08:29Z</cp:lastPrinted>
  <dcterms:created xsi:type="dcterms:W3CDTF">2006-08-16T00:00:00Z</dcterms:created>
  <dcterms:modified xsi:type="dcterms:W3CDTF">2025-04-11T19:09:11Z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f76f155ced4ddcb4097134ff3c332f">
    <vt:lpwstr/>
  </property>
  <property fmtid="{D5CDD505-2E9C-101B-9397-08002B2CF9AE}" pid="3" name="TaxCatchAll">
    <vt:lpwstr/>
  </property>
  <property fmtid="{D5CDD505-2E9C-101B-9397-08002B2CF9AE}" pid="4" name="MediaServiceImageTags">
    <vt:lpwstr/>
  </property>
  <property fmtid="{D5CDD505-2E9C-101B-9397-08002B2CF9AE}" pid="5" name="ContentTypeId">
    <vt:lpwstr>0x010100C4D0C3021FA97D4C83490FBFBBDDEB2D</vt:lpwstr>
  </property>
</Properties>
</file>