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3"/>
  </p:notesMasterIdLst>
  <p:handoutMasterIdLst>
    <p:handoutMasterId r:id="rId14"/>
  </p:handoutMasterIdLst>
  <p:sldIdLst>
    <p:sldId id="452" r:id="rId2"/>
    <p:sldId id="453" r:id="rId3"/>
    <p:sldId id="413" r:id="rId4"/>
    <p:sldId id="454" r:id="rId5"/>
    <p:sldId id="455" r:id="rId6"/>
    <p:sldId id="373" r:id="rId7"/>
    <p:sldId id="456" r:id="rId8"/>
    <p:sldId id="457" r:id="rId9"/>
    <p:sldId id="439" r:id="rId10"/>
    <p:sldId id="461" r:id="rId11"/>
    <p:sldId id="460" r:id="rId1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7" name="Cohen, Gabriel R. (EHS)" initials="CGR(" lastIdx="8" clrIdx="7">
    <p:extLst>
      <p:ext uri="{19B8F6BF-5375-455C-9EA6-DF929625EA0E}">
        <p15:presenceInfo xmlns:p15="http://schemas.microsoft.com/office/powerpoint/2012/main" userId="S::Gabriel.R.Cohen@mass.gov::e20ddc8d-0929-4427-8e44-0c6a2a0adacf" providerId="AD"/>
      </p:ext>
    </p:extLst>
  </p:cmAuthor>
  <p:cmAuthor id="1" name="Sanchez, Natalie (ANF)" initials="SN(" lastIdx="0" clrIdx="1"/>
  <p:cmAuthor id="8" name="Nicole Charon" initials="NC" lastIdx="3" clrIdx="8">
    <p:extLst>
      <p:ext uri="{19B8F6BF-5375-455C-9EA6-DF929625EA0E}">
        <p15:presenceInfo xmlns:p15="http://schemas.microsoft.com/office/powerpoint/2012/main" userId="d9d9a5f5567776e4" providerId="Windows Live"/>
      </p:ext>
    </p:extLst>
  </p:cmAuthor>
  <p:cmAuthor id="2" name="O'Malley, Helen (ANF)" initials="OH" lastIdx="1" clrIdx="2"/>
  <p:cmAuthor id="9" name="Diamond, Bekah (EHS)" initials="DB(" lastIdx="3" clrIdx="9">
    <p:extLst>
      <p:ext uri="{19B8F6BF-5375-455C-9EA6-DF929625EA0E}">
        <p15:presenceInfo xmlns:p15="http://schemas.microsoft.com/office/powerpoint/2012/main" userId="S::Bekah.Diamond@mass.gov::62283d1f-d819-4869-836c-847d81f8d8e2" providerId="AD"/>
      </p:ext>
    </p:extLst>
  </p:cmAuthor>
  <p:cmAuthor id="3" name="Gabriel Cohen" initials="GC" lastIdx="18" clrIdx="3"/>
  <p:cmAuthor id="4" name="Ruiz, Sarah (DPH)" initials="RS(" lastIdx="19" clrIdx="4"/>
  <p:cmAuthor id="5" name="Sudders, Marylou (EHS)" initials="SM(" lastIdx="13" clrIdx="5"/>
  <p:cmAuthor id="6" name="Sully Roberts" initials="SR" lastIdx="4"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12" autoAdjust="0"/>
    <p:restoredTop sz="96349" autoAdjust="0"/>
  </p:normalViewPr>
  <p:slideViewPr>
    <p:cSldViewPr>
      <p:cViewPr varScale="1">
        <p:scale>
          <a:sx n="63" d="100"/>
          <a:sy n="63" d="100"/>
        </p:scale>
        <p:origin x="1228"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7532" y="0"/>
            <a:ext cx="3043979" cy="465773"/>
          </a:xfrm>
          <a:prstGeom prst="rect">
            <a:avLst/>
          </a:prstGeom>
        </p:spPr>
        <p:txBody>
          <a:bodyPr vert="horz" lIns="92446" tIns="46223" rIns="92446" bIns="46223" rtlCol="0"/>
          <a:lstStyle>
            <a:lvl1pPr algn="r">
              <a:defRPr sz="1200"/>
            </a:lvl1pPr>
          </a:lstStyle>
          <a:p>
            <a:fld id="{67FC91CD-EC66-4A18-8356-1EE436EAD520}" type="datetimeFigureOut">
              <a:rPr lang="en-US" smtClean="0"/>
              <a:pPr/>
              <a:t>1/4/2022</a:t>
            </a:fld>
            <a:endParaRPr lang="en-US" dirty="0"/>
          </a:p>
        </p:txBody>
      </p:sp>
      <p:sp>
        <p:nvSpPr>
          <p:cNvPr id="4" name="Footer Placeholder 3"/>
          <p:cNvSpPr>
            <a:spLocks noGrp="1"/>
          </p:cNvSpPr>
          <p:nvPr>
            <p:ph type="ftr" sz="quarter" idx="2"/>
          </p:nvPr>
        </p:nvSpPr>
        <p:spPr>
          <a:xfrm>
            <a:off x="2" y="8841738"/>
            <a:ext cx="3043979" cy="46577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2" y="8841738"/>
            <a:ext cx="3043979" cy="465773"/>
          </a:xfrm>
          <a:prstGeom prst="rect">
            <a:avLst/>
          </a:prstGeom>
        </p:spPr>
        <p:txBody>
          <a:bodyPr vert="horz" lIns="92446" tIns="46223" rIns="92446" bIns="46223"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4202" tIns="47101" rIns="94202" bIns="47101"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4202" tIns="47101" rIns="94202" bIns="47101" rtlCol="0"/>
          <a:lstStyle>
            <a:lvl1pPr algn="r">
              <a:defRPr sz="1200"/>
            </a:lvl1pPr>
          </a:lstStyle>
          <a:p>
            <a:fld id="{EBDB8D75-8256-4DE6-960E-3CB80FF15074}" type="datetimeFigureOut">
              <a:rPr lang="en-US" smtClean="0"/>
              <a:pPr/>
              <a:t>1/4/2022</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4202" tIns="47101" rIns="94202" bIns="47101"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4202" tIns="47101" rIns="94202"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4202" tIns="47101" rIns="94202" bIns="4710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4202" tIns="47101" rIns="94202" bIns="4710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4235102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6</a:t>
            </a:fld>
            <a:endParaRPr lang="en-US" dirty="0"/>
          </a:p>
        </p:txBody>
      </p:sp>
    </p:spTree>
    <p:extLst>
      <p:ext uri="{BB962C8B-B14F-4D97-AF65-F5344CB8AC3E}">
        <p14:creationId xmlns:p14="http://schemas.microsoft.com/office/powerpoint/2010/main" val="184392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commbuys.com/bso/external/bidDetail.sdo?docId=BD-22-1031-ADMIN-ADM07-66770&amp;external=true&amp;parentUrl=close" TargetMode="External"/><Relationship Id="rId2" Type="http://schemas.openxmlformats.org/officeDocument/2006/relationships/hyperlink" Target="https://www.commbuys.com/bso/external/bidDetail.sdo?docId=BD-22-1031-BSAS0-BSA01-68030&amp;external=true&amp;parentUrl=close"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3000" b="1" dirty="0">
                <a:solidFill>
                  <a:srgbClr val="FFFFFF"/>
                </a:solidFill>
                <a:latin typeface="Calibri" pitchFamily="34" charset="0"/>
              </a:rPr>
              <a:t>Opioid Recovery and Remediation Fund Advisory Council</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77800" y="3535501"/>
            <a:ext cx="8737600" cy="1938992"/>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January 5, 2022</a:t>
            </a:r>
          </a:p>
          <a:p>
            <a:pPr algn="ctr" fontAlgn="base">
              <a:spcBef>
                <a:spcPct val="0"/>
              </a:spcBef>
              <a:spcAft>
                <a:spcPct val="0"/>
              </a:spcAft>
              <a:defRPr/>
            </a:pPr>
            <a:r>
              <a:rPr lang="en-US" sz="2400" b="1" dirty="0">
                <a:solidFill>
                  <a:srgbClr val="003366"/>
                </a:solidFill>
                <a:latin typeface="Calibri" pitchFamily="34" charset="0"/>
              </a:rPr>
              <a:t>3:30 - 5:00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Zoom</a:t>
            </a:r>
          </a:p>
        </p:txBody>
      </p:sp>
    </p:spTree>
    <p:extLst>
      <p:ext uri="{BB962C8B-B14F-4D97-AF65-F5344CB8AC3E}">
        <p14:creationId xmlns:p14="http://schemas.microsoft.com/office/powerpoint/2010/main" val="3510126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36600" y="109538"/>
            <a:ext cx="5740400" cy="762000"/>
          </a:xfrm>
        </p:spPr>
        <p:txBody>
          <a:bodyPr anchor="ctr"/>
          <a:lstStyle/>
          <a:p>
            <a:r>
              <a:rPr lang="en-US" dirty="0"/>
              <a:t>Update on Initial Proposal for Trust Fund Dollars</a:t>
            </a:r>
          </a:p>
        </p:txBody>
      </p:sp>
      <p:graphicFrame>
        <p:nvGraphicFramePr>
          <p:cNvPr id="4" name="Table 4">
            <a:extLst>
              <a:ext uri="{FF2B5EF4-FFF2-40B4-BE49-F238E27FC236}">
                <a16:creationId xmlns:a16="http://schemas.microsoft.com/office/drawing/2014/main" id="{253C3DE6-7A3F-45E5-B9F5-7FAD0EEF097C}"/>
              </a:ext>
            </a:extLst>
          </p:cNvPr>
          <p:cNvGraphicFramePr>
            <a:graphicFrameLocks noGrp="1"/>
          </p:cNvGraphicFramePr>
          <p:nvPr>
            <p:extLst>
              <p:ext uri="{D42A27DB-BD31-4B8C-83A1-F6EECF244321}">
                <p14:modId xmlns:p14="http://schemas.microsoft.com/office/powerpoint/2010/main" val="3826062261"/>
              </p:ext>
            </p:extLst>
          </p:nvPr>
        </p:nvGraphicFramePr>
        <p:xfrm>
          <a:off x="152400" y="1050823"/>
          <a:ext cx="8839200" cy="5670551"/>
        </p:xfrm>
        <a:graphic>
          <a:graphicData uri="http://schemas.openxmlformats.org/drawingml/2006/table">
            <a:tbl>
              <a:tblPr firstRow="1" bandRow="1">
                <a:tableStyleId>{21E4AEA4-8DFA-4A89-87EB-49C32662AFE0}</a:tableStyleId>
              </a:tblPr>
              <a:tblGrid>
                <a:gridCol w="1546860">
                  <a:extLst>
                    <a:ext uri="{9D8B030D-6E8A-4147-A177-3AD203B41FA5}">
                      <a16:colId xmlns:a16="http://schemas.microsoft.com/office/drawing/2014/main" val="417657966"/>
                    </a:ext>
                  </a:extLst>
                </a:gridCol>
                <a:gridCol w="5377180">
                  <a:extLst>
                    <a:ext uri="{9D8B030D-6E8A-4147-A177-3AD203B41FA5}">
                      <a16:colId xmlns:a16="http://schemas.microsoft.com/office/drawing/2014/main" val="976514987"/>
                    </a:ext>
                  </a:extLst>
                </a:gridCol>
                <a:gridCol w="1915160">
                  <a:extLst>
                    <a:ext uri="{9D8B030D-6E8A-4147-A177-3AD203B41FA5}">
                      <a16:colId xmlns:a16="http://schemas.microsoft.com/office/drawing/2014/main" val="2615194310"/>
                    </a:ext>
                  </a:extLst>
                </a:gridCol>
              </a:tblGrid>
              <a:tr h="331684">
                <a:tc>
                  <a:txBody>
                    <a:bodyPr/>
                    <a:lstStyle/>
                    <a:p>
                      <a:r>
                        <a:rPr lang="en-US" sz="1600" dirty="0">
                          <a:latin typeface="Calibri" panose="020F0502020204030204" pitchFamily="34" charset="0"/>
                          <a:cs typeface="Calibri" panose="020F0502020204030204" pitchFamily="34" charset="0"/>
                        </a:rPr>
                        <a:t>Proposals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latin typeface="Calibri" panose="020F0502020204030204" pitchFamily="34" charset="0"/>
                          <a:cs typeface="Calibri" panose="020F0502020204030204" pitchFamily="34" charset="0"/>
                        </a:rPr>
                        <a:t>Key Updates</a:t>
                      </a:r>
                    </a:p>
                  </a:txBody>
                  <a:tcPr anchor="ctr"/>
                </a:tc>
                <a:tc>
                  <a:txBody>
                    <a:bodyPr/>
                    <a:lstStyle/>
                    <a:p>
                      <a:pPr algn="ctr"/>
                      <a:r>
                        <a:rPr lang="en-US" sz="1600" dirty="0">
                          <a:latin typeface="Calibri" panose="020F0502020204030204" pitchFamily="34" charset="0"/>
                          <a:cs typeface="Calibri" panose="020F0502020204030204" pitchFamily="34" charset="0"/>
                        </a:rPr>
                        <a:t>Next Steps</a:t>
                      </a:r>
                    </a:p>
                  </a:txBody>
                  <a:tcPr anchor="ctr"/>
                </a:tc>
                <a:extLst>
                  <a:ext uri="{0D108BD9-81ED-4DB2-BD59-A6C34878D82A}">
                    <a16:rowId xmlns:a16="http://schemas.microsoft.com/office/drawing/2014/main" val="2060195807"/>
                  </a:ext>
                </a:extLst>
              </a:tr>
              <a:tr h="1175971">
                <a:tc>
                  <a:txBody>
                    <a:bodyPr/>
                    <a:lstStyle/>
                    <a:p>
                      <a:r>
                        <a:rPr lang="en-US" sz="1400" b="1" dirty="0">
                          <a:latin typeface="Calibri" panose="020F0502020204030204" pitchFamily="34" charset="0"/>
                          <a:cs typeface="Calibri" panose="020F0502020204030204" pitchFamily="34" charset="0"/>
                        </a:rPr>
                        <a:t>Expansion of Harm Reduction Services</a:t>
                      </a:r>
                    </a:p>
                  </a:txBody>
                  <a:tcPr anchor="ctr"/>
                </a:tc>
                <a:tc>
                  <a:txBody>
                    <a:bodyPr/>
                    <a:lstStyle/>
                    <a:p>
                      <a:pPr marL="177800" indent="-171450" algn="l">
                        <a:buFont typeface="Arial" panose="020B0604020202020204" pitchFamily="34" charset="0"/>
                        <a:buChar char="•"/>
                      </a:pPr>
                      <a:r>
                        <a:rPr lang="en-US" sz="1200" kern="1200" dirty="0">
                          <a:solidFill>
                            <a:schemeClr val="dk1"/>
                          </a:solidFill>
                          <a:latin typeface="Calibri" panose="020F0502020204030204" pitchFamily="34" charset="0"/>
                          <a:ea typeface="+mn-ea"/>
                          <a:cs typeface="Calibri" panose="020F0502020204030204" pitchFamily="34" charset="0"/>
                        </a:rPr>
                        <a:t>DPH memo released</a:t>
                      </a:r>
                      <a:r>
                        <a:rPr lang="en-US" sz="1200" kern="1200" dirty="0">
                          <a:solidFill>
                            <a:schemeClr val="tx1"/>
                          </a:solidFill>
                          <a:latin typeface="Calibri" panose="020F0502020204030204" pitchFamily="34" charset="0"/>
                          <a:ea typeface="+mn-ea"/>
                          <a:cs typeface="Calibri" panose="020F0502020204030204" pitchFamily="34" charset="0"/>
                        </a:rPr>
                        <a:t> on 12/24/21 expanding the scope of</a:t>
                      </a:r>
                      <a:r>
                        <a:rPr lang="en-US" sz="1200" kern="1200" baseline="0" dirty="0">
                          <a:solidFill>
                            <a:schemeClr val="tx1"/>
                          </a:solidFill>
                          <a:latin typeface="Calibri" panose="020F0502020204030204" pitchFamily="34" charset="0"/>
                          <a:ea typeface="+mn-ea"/>
                          <a:cs typeface="Calibri" panose="020F0502020204030204" pitchFamily="34" charset="0"/>
                        </a:rPr>
                        <a:t> harm reduction supplies that may be purchased and distributed by BIDLS- and/or BSAS-Contracted Harm Reduction Programs.</a:t>
                      </a:r>
                    </a:p>
                    <a:p>
                      <a:pPr marL="177800" indent="-171450" algn="l">
                        <a:buFont typeface="Arial" panose="020B0604020202020204" pitchFamily="34" charset="0"/>
                        <a:buChar char="•"/>
                      </a:pPr>
                      <a:r>
                        <a:rPr lang="en-US" sz="1200" strike="noStrike" kern="1200" baseline="0" dirty="0">
                          <a:solidFill>
                            <a:schemeClr val="tx1"/>
                          </a:solidFill>
                          <a:latin typeface="Calibri" panose="020F0502020204030204" pitchFamily="34" charset="0"/>
                          <a:ea typeface="+mn-ea"/>
                          <a:cs typeface="Calibri" panose="020F0502020204030204" pitchFamily="34" charset="0"/>
                        </a:rPr>
                        <a:t>Vendors </a:t>
                      </a:r>
                      <a:r>
                        <a:rPr lang="en-US" sz="1200" kern="1200" baseline="0" dirty="0">
                          <a:solidFill>
                            <a:schemeClr val="tx1"/>
                          </a:solidFill>
                          <a:latin typeface="Calibri" panose="020F0502020204030204" pitchFamily="34" charset="0"/>
                          <a:ea typeface="+mn-ea"/>
                          <a:cs typeface="Calibri" panose="020F0502020204030204" pitchFamily="34" charset="0"/>
                        </a:rPr>
                        <a:t>are now able to use contract resources to purchase a wider array of safer consumption supplies, including those used by people who consume substances through non-injection means.</a:t>
                      </a:r>
                    </a:p>
                  </a:txBody>
                  <a:tcPr/>
                </a:tc>
                <a:tc>
                  <a:txBody>
                    <a:bodyPr/>
                    <a:lstStyle/>
                    <a:p>
                      <a:pPr marL="177800" indent="-171450" algn="l">
                        <a:buFont typeface="Arial" panose="020B0604020202020204" pitchFamily="34" charset="0"/>
                        <a:buChar char="•"/>
                      </a:pPr>
                      <a:r>
                        <a:rPr lang="en-US" sz="1200" dirty="0">
                          <a:solidFill>
                            <a:schemeClr val="tx1"/>
                          </a:solidFill>
                          <a:latin typeface="Calibri" panose="020F0502020204030204" pitchFamily="34" charset="0"/>
                          <a:cs typeface="Calibri" panose="020F0502020204030204" pitchFamily="34" charset="0"/>
                        </a:rPr>
                        <a:t>Ensure dissemination to</a:t>
                      </a:r>
                      <a:r>
                        <a:rPr lang="en-US" sz="1200" dirty="0">
                          <a:latin typeface="Calibri" panose="020F0502020204030204" pitchFamily="34" charset="0"/>
                          <a:cs typeface="Calibri" panose="020F0502020204030204" pitchFamily="34" charset="0"/>
                        </a:rPr>
                        <a:t> harm reduction providers (SSP, OEND, and POST programs) </a:t>
                      </a:r>
                      <a:r>
                        <a:rPr lang="en-US" sz="1200" kern="1200" dirty="0">
                          <a:solidFill>
                            <a:schemeClr val="dk1"/>
                          </a:solidFill>
                          <a:latin typeface="Calibri" panose="020F0502020204030204" pitchFamily="34" charset="0"/>
                          <a:ea typeface="+mn-ea"/>
                          <a:cs typeface="Calibri" panose="020F0502020204030204" pitchFamily="34" charset="0"/>
                        </a:rPr>
                        <a:t>announcing expansion.</a:t>
                      </a:r>
                      <a:endParaRPr lang="en-US" sz="12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913741164"/>
                  </a:ext>
                </a:extLst>
              </a:tr>
              <a:tr h="1175971">
                <a:tc>
                  <a:txBody>
                    <a:bodyPr/>
                    <a:lstStyle/>
                    <a:p>
                      <a:r>
                        <a:rPr lang="en-US" sz="1400" b="1" dirty="0">
                          <a:latin typeface="Calibri" panose="020F0502020204030204" pitchFamily="34" charset="0"/>
                          <a:cs typeface="Calibri" panose="020F0502020204030204" pitchFamily="34" charset="0"/>
                        </a:rPr>
                        <a:t>Increased Access to Methadone</a:t>
                      </a:r>
                    </a:p>
                  </a:txBody>
                  <a:tcPr anchor="ctr"/>
                </a:tc>
                <a:tc>
                  <a:txBody>
                    <a:bodyPr/>
                    <a:lstStyle/>
                    <a:p>
                      <a:pPr marL="17780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accent6">
                              <a:lumMod val="60000"/>
                              <a:lumOff val="40000"/>
                            </a:schemeClr>
                          </a:solidFill>
                          <a:latin typeface="Calibri" panose="020F0502020204030204" pitchFamily="34" charset="0"/>
                          <a:ea typeface="+mn-ea"/>
                          <a:cs typeface="Calibri" panose="020F0502020204030204" pitchFamily="34" charset="0"/>
                          <a:hlinkClick r:id="rId2">
                            <a:extLst>
                              <a:ext uri="{A12FA001-AC4F-418D-AE19-62706E023703}">
                                <ahyp:hlinkClr xmlns:ahyp="http://schemas.microsoft.com/office/drawing/2018/hyperlinkcolor" val="tx"/>
                              </a:ext>
                            </a:extLst>
                          </a:hlinkClick>
                        </a:rPr>
                        <a:t>Request for Responses</a:t>
                      </a:r>
                      <a:r>
                        <a:rPr lang="en-US" sz="1200" kern="1200" dirty="0">
                          <a:solidFill>
                            <a:schemeClr val="dk1"/>
                          </a:solidFill>
                          <a:latin typeface="Calibri" panose="020F0502020204030204" pitchFamily="34" charset="0"/>
                          <a:ea typeface="+mn-ea"/>
                          <a:cs typeface="Calibri" panose="020F0502020204030204" pitchFamily="34" charset="0"/>
                        </a:rPr>
                        <a:t> (RFR) posted </a:t>
                      </a:r>
                      <a:r>
                        <a:rPr lang="en-US" sz="1200" dirty="0">
                          <a:latin typeface="Calibri" panose="020F0502020204030204" pitchFamily="34" charset="0"/>
                          <a:cs typeface="Calibri" panose="020F0502020204030204" pitchFamily="34" charset="0"/>
                        </a:rPr>
                        <a:t>on 11/1/2021. </a:t>
                      </a:r>
                    </a:p>
                    <a:p>
                      <a:pPr marL="17780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libri" panose="020F0502020204030204" pitchFamily="34" charset="0"/>
                          <a:cs typeface="Calibri" panose="020F0502020204030204" pitchFamily="34" charset="0"/>
                        </a:rPr>
                        <a:t>Bidder’s conference held on 11/19/2021.</a:t>
                      </a:r>
                      <a:r>
                        <a:rPr lang="en-US" sz="1200" baseline="0" dirty="0">
                          <a:latin typeface="Calibri" panose="020F0502020204030204" pitchFamily="34" charset="0"/>
                          <a:cs typeface="Calibri" panose="020F0502020204030204" pitchFamily="34" charset="0"/>
                        </a:rPr>
                        <a:t> </a:t>
                      </a:r>
                    </a:p>
                    <a:p>
                      <a:pPr marL="17780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aseline="0" dirty="0">
                          <a:latin typeface="Calibri" panose="020F0502020204030204" pitchFamily="34" charset="0"/>
                          <a:cs typeface="Calibri" panose="020F0502020204030204" pitchFamily="34" charset="0"/>
                        </a:rPr>
                        <a:t>Applications will be accepted on</a:t>
                      </a:r>
                      <a:r>
                        <a:rPr lang="en-US" sz="1200" baseline="0" dirty="0">
                          <a:solidFill>
                            <a:schemeClr val="tx1"/>
                          </a:solidFill>
                          <a:latin typeface="Calibri" panose="020F0502020204030204" pitchFamily="34" charset="0"/>
                          <a:cs typeface="Calibri" panose="020F0502020204030204" pitchFamily="34" charset="0"/>
                        </a:rPr>
                        <a:t> a rolling basis.</a:t>
                      </a:r>
                    </a:p>
                    <a:p>
                      <a:pPr marL="177800" indent="-171450" algn="l">
                        <a:buFont typeface="Arial" panose="020B0604020202020204" pitchFamily="34" charset="0"/>
                        <a:buChar char="•"/>
                      </a:pPr>
                      <a:r>
                        <a:rPr lang="en-US" sz="1200" kern="1200" baseline="0" dirty="0">
                          <a:solidFill>
                            <a:schemeClr val="tx1"/>
                          </a:solidFill>
                          <a:latin typeface="Calibri" panose="020F0502020204030204" pitchFamily="34" charset="0"/>
                          <a:ea typeface="+mn-ea"/>
                          <a:cs typeface="Calibri" panose="020F0502020204030204" pitchFamily="34" charset="0"/>
                        </a:rPr>
                        <a:t>Once applications are received, new awards will be reviewed and approved on a rolling basis.</a:t>
                      </a:r>
                    </a:p>
                  </a:txBody>
                  <a:tcPr/>
                </a:tc>
                <a:tc>
                  <a:txBody>
                    <a:bodyPr/>
                    <a:lstStyle/>
                    <a:p>
                      <a:pPr marL="177800" indent="-171450" algn="l">
                        <a:buFont typeface="Arial" panose="020B0604020202020204" pitchFamily="34" charset="0"/>
                        <a:buChar char="•"/>
                      </a:pPr>
                      <a:r>
                        <a:rPr lang="en-US" sz="1200" dirty="0">
                          <a:latin typeface="Calibri" panose="020F0502020204030204" pitchFamily="34" charset="0"/>
                          <a:cs typeface="Calibri" panose="020F0502020204030204" pitchFamily="34" charset="0"/>
                        </a:rPr>
                        <a:t>Continue to promote procurement through existing networks and partners</a:t>
                      </a:r>
                    </a:p>
                    <a:p>
                      <a:pPr marL="177800" indent="-171450" algn="l">
                        <a:buFont typeface="Arial" panose="020B0604020202020204" pitchFamily="34" charset="0"/>
                        <a:buChar char="•"/>
                      </a:pPr>
                      <a:r>
                        <a:rPr lang="en-US" sz="1200" dirty="0">
                          <a:latin typeface="Calibri" panose="020F0502020204030204" pitchFamily="34" charset="0"/>
                          <a:cs typeface="Calibri" panose="020F0502020204030204" pitchFamily="34" charset="0"/>
                        </a:rPr>
                        <a:t>Review applications as they are submitted.</a:t>
                      </a:r>
                    </a:p>
                  </a:txBody>
                  <a:tcPr/>
                </a:tc>
                <a:extLst>
                  <a:ext uri="{0D108BD9-81ED-4DB2-BD59-A6C34878D82A}">
                    <a16:rowId xmlns:a16="http://schemas.microsoft.com/office/drawing/2014/main" val="1682816009"/>
                  </a:ext>
                </a:extLst>
              </a:tr>
              <a:tr h="1718726">
                <a:tc>
                  <a:txBody>
                    <a:bodyPr/>
                    <a:lstStyle/>
                    <a:p>
                      <a:r>
                        <a:rPr lang="en-US" sz="1400" b="1" kern="1200" dirty="0">
                          <a:solidFill>
                            <a:schemeClr val="dk1"/>
                          </a:solidFill>
                          <a:latin typeface="Calibri" panose="020F0502020204030204" pitchFamily="34" charset="0"/>
                          <a:ea typeface="+mn-ea"/>
                          <a:cs typeface="Calibri" panose="020F0502020204030204" pitchFamily="34" charset="0"/>
                        </a:rPr>
                        <a:t>Expansion of Supportive Housing Programs, including low-threshold</a:t>
                      </a:r>
                    </a:p>
                  </a:txBody>
                  <a:tcPr anchor="ctr"/>
                </a:tc>
                <a:tc>
                  <a:txBody>
                    <a:bodyPr/>
                    <a:lstStyle/>
                    <a:p>
                      <a:pPr marL="177800" indent="-171450" algn="l">
                        <a:buFont typeface="Arial" panose="020B0604020202020204" pitchFamily="34" charset="0"/>
                        <a:buChar char="•"/>
                      </a:pPr>
                      <a:r>
                        <a:rPr lang="en-US" sz="1200" kern="1200" baseline="0" dirty="0">
                          <a:solidFill>
                            <a:schemeClr val="tx1"/>
                          </a:solidFill>
                          <a:latin typeface="Calibri" panose="020F0502020204030204" pitchFamily="34" charset="0"/>
                          <a:ea typeface="+mn-ea"/>
                          <a:cs typeface="Calibri" panose="020F0502020204030204" pitchFamily="34" charset="0"/>
                        </a:rPr>
                        <a:t>12 contracts currently in place for this service.</a:t>
                      </a:r>
                    </a:p>
                    <a:p>
                      <a:pPr marL="177800" indent="-171450" algn="l">
                        <a:buFont typeface="Arial" panose="020B0604020202020204" pitchFamily="34" charset="0"/>
                        <a:buChar char="•"/>
                      </a:pPr>
                      <a:r>
                        <a:rPr lang="en-US" sz="1200" kern="1200" baseline="0" dirty="0">
                          <a:solidFill>
                            <a:schemeClr val="tx1"/>
                          </a:solidFill>
                          <a:latin typeface="Calibri" panose="020F0502020204030204" pitchFamily="34" charset="0"/>
                          <a:ea typeface="+mn-ea"/>
                          <a:cs typeface="Calibri" panose="020F0502020204030204" pitchFamily="34" charset="0"/>
                        </a:rPr>
                        <a:t>Initial RFR focused on Mass/Cass posted in Winter 2020 and Summer 2021. After meeting with ORRF, </a:t>
                      </a:r>
                      <a:r>
                        <a:rPr lang="en-US" sz="1200" kern="1200" dirty="0">
                          <a:solidFill>
                            <a:schemeClr val="accent6">
                              <a:lumMod val="60000"/>
                              <a:lumOff val="40000"/>
                            </a:schemeClr>
                          </a:solidFill>
                          <a:latin typeface="Calibri" panose="020F0502020204030204" pitchFamily="34" charset="0"/>
                          <a:ea typeface="+mn-ea"/>
                          <a:cs typeface="Calibri" panose="020F0502020204030204" pitchFamily="34" charset="0"/>
                          <a:hlinkClick r:id="rId3">
                            <a:extLst>
                              <a:ext uri="{A12FA001-AC4F-418D-AE19-62706E023703}">
                                <ahyp:hlinkClr xmlns:ahyp="http://schemas.microsoft.com/office/drawing/2018/hyperlinkcolor" val="tx"/>
                              </a:ext>
                            </a:extLst>
                          </a:hlinkClick>
                        </a:rPr>
                        <a:t>RFR</a:t>
                      </a:r>
                      <a:r>
                        <a:rPr lang="en-US" sz="1200" kern="1200" dirty="0">
                          <a:solidFill>
                            <a:schemeClr val="tx1"/>
                          </a:solidFill>
                          <a:latin typeface="Calibri" panose="020F0502020204030204" pitchFamily="34" charset="0"/>
                          <a:ea typeface="+mn-ea"/>
                          <a:cs typeface="Calibri" panose="020F0502020204030204" pitchFamily="34" charset="0"/>
                        </a:rPr>
                        <a:t> scope expanded and reposted as of 9/20/2021. </a:t>
                      </a:r>
                    </a:p>
                    <a:p>
                      <a:pPr marL="177800" indent="-171450" algn="l">
                        <a:buFont typeface="Arial" panose="020B0604020202020204" pitchFamily="34" charset="0"/>
                        <a:buChar char="•"/>
                      </a:pPr>
                      <a:r>
                        <a:rPr lang="en-US" sz="1200" kern="1200" dirty="0">
                          <a:solidFill>
                            <a:schemeClr val="tx1"/>
                          </a:solidFill>
                          <a:latin typeface="Calibri" panose="020F0502020204030204" pitchFamily="34" charset="0"/>
                          <a:ea typeface="+mn-ea"/>
                          <a:cs typeface="Calibri" panose="020F0502020204030204" pitchFamily="34" charset="0"/>
                        </a:rPr>
                        <a:t>N</a:t>
                      </a:r>
                      <a:r>
                        <a:rPr lang="en-US" sz="1200" kern="1200" dirty="0">
                          <a:solidFill>
                            <a:schemeClr val="dk1"/>
                          </a:solidFill>
                          <a:latin typeface="Calibri" panose="020F0502020204030204" pitchFamily="34" charset="0"/>
                          <a:ea typeface="+mn-ea"/>
                          <a:cs typeface="Calibri" panose="020F0502020204030204" pitchFamily="34" charset="0"/>
                        </a:rPr>
                        <a:t>o new application</a:t>
                      </a:r>
                      <a:r>
                        <a:rPr lang="en-US" sz="1200" kern="1200" dirty="0">
                          <a:solidFill>
                            <a:schemeClr val="tx1"/>
                          </a:solidFill>
                          <a:latin typeface="Calibri" panose="020F0502020204030204" pitchFamily="34" charset="0"/>
                          <a:ea typeface="+mn-ea"/>
                          <a:cs typeface="Calibri" panose="020F0502020204030204" pitchFamily="34" charset="0"/>
                        </a:rPr>
                        <a:t>s have</a:t>
                      </a:r>
                      <a:r>
                        <a:rPr lang="en-US" sz="1200" kern="1200" baseline="0" dirty="0">
                          <a:solidFill>
                            <a:schemeClr val="tx1"/>
                          </a:solidFill>
                          <a:latin typeface="Calibri" panose="020F0502020204030204" pitchFamily="34" charset="0"/>
                          <a:ea typeface="+mn-ea"/>
                          <a:cs typeface="Calibri" panose="020F0502020204030204" pitchFamily="34" charset="0"/>
                        </a:rPr>
                        <a:t> been received since re-opening.</a:t>
                      </a:r>
                    </a:p>
                    <a:p>
                      <a:pPr marL="177800" indent="-171450" algn="l">
                        <a:buFont typeface="Arial" panose="020B0604020202020204" pitchFamily="34" charset="0"/>
                        <a:buChar char="•"/>
                      </a:pPr>
                      <a:r>
                        <a:rPr lang="en-US" sz="1200" kern="1200" baseline="0" dirty="0">
                          <a:solidFill>
                            <a:schemeClr val="tx1"/>
                          </a:solidFill>
                          <a:latin typeface="Calibri" panose="020F0502020204030204" pitchFamily="34" charset="0"/>
                          <a:ea typeface="+mn-ea"/>
                          <a:cs typeface="Calibri" panose="020F0502020204030204" pitchFamily="34" charset="0"/>
                        </a:rPr>
                        <a:t>Once applications are received, new awards will be reviewed and approved on a rolling basis.</a:t>
                      </a:r>
                    </a:p>
                    <a:p>
                      <a:pPr marL="177800" indent="-171450" algn="l">
                        <a:buFont typeface="Arial" panose="020B0604020202020204" pitchFamily="34" charset="0"/>
                        <a:buChar char="•"/>
                      </a:pPr>
                      <a:r>
                        <a:rPr lang="en-US" sz="1200" kern="1200" dirty="0">
                          <a:solidFill>
                            <a:schemeClr val="tx1"/>
                          </a:solidFill>
                          <a:latin typeface="Calibri" panose="020F0502020204030204" pitchFamily="34" charset="0"/>
                          <a:ea typeface="+mn-ea"/>
                          <a:cs typeface="Calibri" panose="020F0502020204030204" pitchFamily="34" charset="0"/>
                        </a:rPr>
                        <a:t>BSAS is working closely with the DPH Office of Healthy Equity and the Mass. Housing and Shelter Alliance (MHSA)</a:t>
                      </a:r>
                      <a:r>
                        <a:rPr lang="en-US" sz="1200" kern="1200" dirty="0">
                          <a:solidFill>
                            <a:schemeClr val="dk1"/>
                          </a:solidFill>
                          <a:latin typeface="Calibri" panose="020F0502020204030204" pitchFamily="34" charset="0"/>
                          <a:ea typeface="+mn-ea"/>
                          <a:cs typeface="Calibri" panose="020F0502020204030204" pitchFamily="34" charset="0"/>
                        </a:rPr>
                        <a:t> to outreach and encourage eligible vendors to apply with an emphasis on reaching underserved populations.</a:t>
                      </a:r>
                    </a:p>
                  </a:txBody>
                  <a:tcPr/>
                </a:tc>
                <a:tc>
                  <a:txBody>
                    <a:bodyPr/>
                    <a:lstStyle/>
                    <a:p>
                      <a:pPr marL="177800" indent="-171450" algn="l">
                        <a:buFont typeface="Arial" panose="020B0604020202020204" pitchFamily="34" charset="0"/>
                        <a:buChar char="•"/>
                      </a:pPr>
                      <a:r>
                        <a:rPr lang="en-US" sz="1200" dirty="0">
                          <a:latin typeface="Calibri" panose="020F0502020204030204" pitchFamily="34" charset="0"/>
                          <a:cs typeface="Calibri" panose="020F0502020204030204" pitchFamily="34" charset="0"/>
                        </a:rPr>
                        <a:t>Continue to promote procurement through existing networks and partners</a:t>
                      </a:r>
                    </a:p>
                    <a:p>
                      <a:pPr marL="177800" indent="-171450" algn="l">
                        <a:buFont typeface="Arial" panose="020B0604020202020204" pitchFamily="34" charset="0"/>
                        <a:buChar char="•"/>
                      </a:pPr>
                      <a:r>
                        <a:rPr lang="en-US" sz="1200" dirty="0">
                          <a:latin typeface="Calibri" panose="020F0502020204030204" pitchFamily="34" charset="0"/>
                          <a:cs typeface="Calibri" panose="020F0502020204030204" pitchFamily="34" charset="0"/>
                        </a:rPr>
                        <a:t>Review applications as they are submitted.</a:t>
                      </a:r>
                    </a:p>
                    <a:p>
                      <a:pPr marL="6350" indent="0" algn="l">
                        <a:buFont typeface="Arial" panose="020B0604020202020204" pitchFamily="34" charset="0"/>
                        <a:buNone/>
                      </a:pPr>
                      <a:endParaRPr lang="en-US" sz="120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749246634"/>
                  </a:ext>
                </a:extLst>
              </a:tr>
              <a:tr h="1220471">
                <a:tc>
                  <a:txBody>
                    <a:bodyPr/>
                    <a:lstStyle/>
                    <a:p>
                      <a:r>
                        <a:rPr lang="en-US" sz="1400" b="1" kern="1200" dirty="0">
                          <a:solidFill>
                            <a:schemeClr val="dk1"/>
                          </a:solidFill>
                          <a:latin typeface="Calibri" panose="020F0502020204030204" pitchFamily="34" charset="0"/>
                          <a:ea typeface="+mn-ea"/>
                          <a:cs typeface="Calibri" panose="020F0502020204030204" pitchFamily="34" charset="0"/>
                        </a:rPr>
                        <a:t>Community Outreach and Engagement</a:t>
                      </a:r>
                    </a:p>
                  </a:txBody>
                  <a:tcPr anchor="ctr"/>
                </a:tc>
                <a:tc>
                  <a:txBody>
                    <a:bodyPr/>
                    <a:lstStyle/>
                    <a:p>
                      <a:pPr marL="177800" indent="-171450" algn="l" defTabSz="914400" rtl="0" eaLnBrk="1" latinLnBrk="0" hangingPunct="1">
                        <a:buFont typeface="Arial" panose="020B0604020202020204" pitchFamily="34" charset="0"/>
                        <a:buChar char="•"/>
                      </a:pPr>
                      <a:r>
                        <a:rPr lang="en-US" sz="1200" kern="1200" dirty="0">
                          <a:solidFill>
                            <a:schemeClr val="dk1"/>
                          </a:solidFill>
                          <a:latin typeface="Calibri" panose="020F0502020204030204" pitchFamily="34" charset="0"/>
                          <a:ea typeface="+mn-ea"/>
                          <a:cs typeface="Calibri" panose="020F0502020204030204" pitchFamily="34" charset="0"/>
                        </a:rPr>
                        <a:t>Coordinate with Commonwealth Medicine to conduct a landscape analysis and support development of procurement.</a:t>
                      </a:r>
                    </a:p>
                  </a:txBody>
                  <a:tcPr anchor="ctr"/>
                </a:tc>
                <a:tc>
                  <a:txBody>
                    <a:bodyPr/>
                    <a:lstStyle/>
                    <a:p>
                      <a:pPr marL="177800" indent="-171450" algn="l">
                        <a:buFont typeface="Arial" panose="020B0604020202020204" pitchFamily="34" charset="0"/>
                        <a:buChar char="•"/>
                      </a:pPr>
                      <a:r>
                        <a:rPr lang="en-US" sz="1200" dirty="0">
                          <a:latin typeface="Calibri" panose="020F0502020204030204" pitchFamily="34" charset="0"/>
                          <a:cs typeface="Calibri" panose="020F0502020204030204" pitchFamily="34" charset="0"/>
                        </a:rPr>
                        <a:t>Contract with CWM Medicine by 1/1/22</a:t>
                      </a:r>
                    </a:p>
                    <a:p>
                      <a:pPr marL="177800" indent="-171450" algn="l">
                        <a:buFont typeface="Arial" panose="020B0604020202020204" pitchFamily="34" charset="0"/>
                        <a:buChar char="•"/>
                      </a:pPr>
                      <a:r>
                        <a:rPr lang="en-US" sz="1200" dirty="0">
                          <a:latin typeface="Calibri" panose="020F0502020204030204" pitchFamily="34" charset="0"/>
                          <a:cs typeface="Calibri" panose="020F0502020204030204" pitchFamily="34" charset="0"/>
                        </a:rPr>
                        <a:t>Procurement developed and released by 7/1/22</a:t>
                      </a:r>
                    </a:p>
                    <a:p>
                      <a:pPr marL="177800" indent="-171450" algn="l">
                        <a:buFont typeface="Arial" panose="020B0604020202020204" pitchFamily="34" charset="0"/>
                        <a:buChar char="•"/>
                      </a:pPr>
                      <a:r>
                        <a:rPr lang="en-US" sz="1200" dirty="0">
                          <a:latin typeface="Calibri" panose="020F0502020204030204" pitchFamily="34" charset="0"/>
                          <a:cs typeface="Calibri" panose="020F0502020204030204" pitchFamily="34" charset="0"/>
                        </a:rPr>
                        <a:t>Implementation to begin by 9/1/22</a:t>
                      </a:r>
                    </a:p>
                  </a:txBody>
                  <a:tcPr/>
                </a:tc>
                <a:extLst>
                  <a:ext uri="{0D108BD9-81ED-4DB2-BD59-A6C34878D82A}">
                    <a16:rowId xmlns:a16="http://schemas.microsoft.com/office/drawing/2014/main" val="312154963"/>
                  </a:ext>
                </a:extLst>
              </a:tr>
            </a:tbl>
          </a:graphicData>
        </a:graphic>
      </p:graphicFrame>
    </p:spTree>
    <p:extLst>
      <p:ext uri="{BB962C8B-B14F-4D97-AF65-F5344CB8AC3E}">
        <p14:creationId xmlns:p14="http://schemas.microsoft.com/office/powerpoint/2010/main" val="297878978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0"/>
            <a:ext cx="8305800" cy="4154984"/>
          </a:xfrm>
          <a:prstGeom prst="rect">
            <a:avLst/>
          </a:prstGeom>
        </p:spPr>
        <p:txBody>
          <a:bodyPr wrap="square" rtlCol="0">
            <a:spAutoFit/>
          </a:bodyPr>
          <a:lstStyle/>
          <a:p>
            <a:r>
              <a:rPr lang="en-US" sz="2400" b="1" dirty="0">
                <a:solidFill>
                  <a:schemeClr val="dk1"/>
                </a:solidFill>
                <a:latin typeface="Calibri" panose="020F0502020204030204" pitchFamily="34" charset="0"/>
              </a:rPr>
              <a:t>Deirdre Calvert</a:t>
            </a:r>
          </a:p>
          <a:p>
            <a:r>
              <a:rPr lang="en-US" sz="2400" dirty="0">
                <a:solidFill>
                  <a:schemeClr val="dk1"/>
                </a:solidFill>
                <a:latin typeface="Calibri" panose="020F0502020204030204" pitchFamily="34" charset="0"/>
              </a:rPr>
              <a:t>Director, Bureau of Substance Addiction Services</a:t>
            </a:r>
          </a:p>
          <a:p>
            <a:r>
              <a:rPr lang="en-US" sz="2400" dirty="0">
                <a:solidFill>
                  <a:schemeClr val="dk1"/>
                </a:solidFill>
                <a:latin typeface="Calibri" panose="020F0502020204030204" pitchFamily="34" charset="0"/>
              </a:rPr>
              <a:t>Massachusetts Department of Public Health</a:t>
            </a:r>
          </a:p>
          <a:p>
            <a:endParaRPr lang="en-US" sz="2400"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Sarah Ruiz</a:t>
            </a:r>
          </a:p>
          <a:p>
            <a:r>
              <a:rPr lang="en-US" sz="2400" dirty="0">
                <a:solidFill>
                  <a:schemeClr val="dk1"/>
                </a:solidFill>
                <a:latin typeface="Calibri" panose="020F0502020204030204" pitchFamily="34" charset="0"/>
              </a:rPr>
              <a:t>Director of Planning &amp; Development, BSAS</a:t>
            </a:r>
          </a:p>
          <a:p>
            <a:r>
              <a:rPr lang="en-US" sz="2400" dirty="0">
                <a:solidFill>
                  <a:schemeClr val="dk1"/>
                </a:solidFill>
                <a:latin typeface="Calibri" panose="020F0502020204030204" pitchFamily="34" charset="0"/>
              </a:rPr>
              <a:t>Massachusetts Department of Public Health</a:t>
            </a:r>
          </a:p>
          <a:p>
            <a:endParaRPr lang="en-US" sz="2400"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Emilia </a:t>
            </a:r>
            <a:r>
              <a:rPr lang="pt-BR" sz="2400" b="1" dirty="0">
                <a:solidFill>
                  <a:schemeClr val="dk1"/>
                </a:solidFill>
                <a:latin typeface="Calibri" panose="020F0502020204030204" pitchFamily="34" charset="0"/>
              </a:rPr>
              <a:t>Dunham</a:t>
            </a:r>
            <a:endParaRPr lang="pt-BR" sz="2400" dirty="0">
              <a:solidFill>
                <a:schemeClr val="dk1"/>
              </a:solidFill>
              <a:latin typeface="Calibri" panose="020F0502020204030204" pitchFamily="34" charset="0"/>
            </a:endParaRPr>
          </a:p>
          <a:p>
            <a:r>
              <a:rPr lang="en-US" sz="2400" dirty="0">
                <a:solidFill>
                  <a:schemeClr val="dk1"/>
                </a:solidFill>
                <a:latin typeface="Calibri" panose="020F0502020204030204" pitchFamily="34" charset="0"/>
              </a:rPr>
              <a:t>Manager of Special Projects, Office of Behavioral Health</a:t>
            </a:r>
          </a:p>
          <a:p>
            <a:r>
              <a:rPr lang="en-US" sz="2400">
                <a:solidFill>
                  <a:schemeClr val="dk1"/>
                </a:solidFill>
                <a:latin typeface="Calibri" panose="020F0502020204030204" pitchFamily="34" charset="0"/>
              </a:rPr>
              <a:t>MassHealth</a:t>
            </a:r>
            <a:endParaRPr lang="en-US" sz="2400" dirty="0">
              <a:solidFill>
                <a:schemeClr val="dk1"/>
              </a:solidFill>
              <a:latin typeface="Calibri" panose="020F0502020204030204" pitchFamily="34" charset="0"/>
            </a:endParaRPr>
          </a:p>
        </p:txBody>
      </p:sp>
      <p:sp>
        <p:nvSpPr>
          <p:cNvPr id="3" name="Title 2"/>
          <p:cNvSpPr>
            <a:spLocks noGrp="1"/>
          </p:cNvSpPr>
          <p:nvPr>
            <p:ph type="title"/>
          </p:nvPr>
        </p:nvSpPr>
        <p:spPr>
          <a:xfrm>
            <a:off x="736600" y="109538"/>
            <a:ext cx="5740400" cy="762000"/>
          </a:xfrm>
        </p:spPr>
        <p:txBody>
          <a:bodyPr anchor="ctr"/>
          <a:lstStyle/>
          <a:p>
            <a:r>
              <a:rPr lang="en-US" dirty="0"/>
              <a:t>SUD Services for Incarcerated and Post-Incarcerated Individuals</a:t>
            </a:r>
          </a:p>
        </p:txBody>
      </p:sp>
    </p:spTree>
    <p:extLst>
      <p:ext uri="{BB962C8B-B14F-4D97-AF65-F5344CB8AC3E}">
        <p14:creationId xmlns:p14="http://schemas.microsoft.com/office/powerpoint/2010/main" val="365462926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4708981"/>
          </a:xfrm>
          <a:prstGeom prst="rect">
            <a:avLst/>
          </a:prstGeom>
        </p:spPr>
        <p:txBody>
          <a:bodyPr wrap="square" rtlCol="0">
            <a:spAutoFit/>
          </a:bodyPr>
          <a:lstStyle/>
          <a:p>
            <a:pPr marL="457200" indent="-457200">
              <a:buFont typeface="+mj-lt"/>
              <a:buAutoNum type="arabicPeriod"/>
            </a:pPr>
            <a:r>
              <a:rPr lang="en-US" sz="2400" b="1" dirty="0">
                <a:solidFill>
                  <a:schemeClr val="dk1"/>
                </a:solidFill>
                <a:latin typeface="Calibri" panose="020F0502020204030204" pitchFamily="34" charset="0"/>
              </a:rPr>
              <a:t>Welcome</a:t>
            </a:r>
          </a:p>
          <a:p>
            <a:pPr marL="457200" indent="-457200">
              <a:buFont typeface="+mj-lt"/>
              <a:buAutoNum type="arabicPeriod"/>
            </a:pPr>
            <a:endParaRPr lang="en-US" sz="1400" b="1" dirty="0">
              <a:latin typeface="Calibri" panose="020F0502020204030204" pitchFamily="34" charset="0"/>
            </a:endParaRPr>
          </a:p>
          <a:p>
            <a:pPr marL="457200" indent="-457200">
              <a:buFont typeface="+mj-lt"/>
              <a:buAutoNum type="arabicPeriod"/>
            </a:pPr>
            <a:r>
              <a:rPr lang="en-US" sz="2400" b="1" dirty="0">
                <a:latin typeface="Calibri" panose="020F0502020204030204" pitchFamily="34" charset="0"/>
              </a:rPr>
              <a:t>Approval of 9/30 Meeting Minutes</a:t>
            </a:r>
          </a:p>
          <a:p>
            <a:pPr marL="457200" indent="-457200">
              <a:buFont typeface="+mj-lt"/>
              <a:buAutoNum type="arabicPeriod"/>
            </a:pPr>
            <a:endParaRPr lang="en-US" sz="1400" b="1" dirty="0">
              <a:latin typeface="Calibri" panose="020F0502020204030204" pitchFamily="34" charset="0"/>
            </a:endParaRPr>
          </a:p>
          <a:p>
            <a:pPr marL="457200" indent="-457200">
              <a:buFont typeface="+mj-lt"/>
              <a:buAutoNum type="arabicPeriod"/>
            </a:pPr>
            <a:r>
              <a:rPr lang="en-US" sz="2400" b="1" dirty="0">
                <a:latin typeface="Calibri" panose="020F0502020204030204" pitchFamily="34" charset="0"/>
              </a:rPr>
              <a:t>Upcoming Meetings</a:t>
            </a:r>
          </a:p>
          <a:p>
            <a:pPr marL="457200" indent="-457200">
              <a:buFont typeface="+mj-lt"/>
              <a:buAutoNum type="arabicPeriod"/>
            </a:pPr>
            <a:endParaRPr lang="en-US" sz="1400" b="1" dirty="0">
              <a:latin typeface="Calibri" panose="020F0502020204030204" pitchFamily="34" charset="0"/>
            </a:endParaRPr>
          </a:p>
          <a:p>
            <a:pPr marL="457200" indent="-457200">
              <a:buFont typeface="+mj-lt"/>
              <a:buAutoNum type="arabicPeriod"/>
            </a:pPr>
            <a:r>
              <a:rPr lang="en-US" sz="2400" b="1" dirty="0">
                <a:latin typeface="Calibri" panose="020F0502020204030204" pitchFamily="34" charset="0"/>
              </a:rPr>
              <a:t>Opioid Settlement Update</a:t>
            </a:r>
          </a:p>
          <a:p>
            <a:pPr marL="457200" indent="-457200">
              <a:buFont typeface="+mj-lt"/>
              <a:buAutoNum type="arabicPeriod"/>
            </a:pPr>
            <a:endParaRPr lang="en-US" sz="1400" b="1" dirty="0">
              <a:latin typeface="Calibri" panose="020F0502020204030204" pitchFamily="34" charset="0"/>
            </a:endParaRPr>
          </a:p>
          <a:p>
            <a:pPr marL="457200" indent="-457200">
              <a:buFont typeface="+mj-lt"/>
              <a:buAutoNum type="arabicPeriod"/>
            </a:pPr>
            <a:r>
              <a:rPr lang="en-US" sz="2400" b="1" dirty="0">
                <a:latin typeface="Calibri" panose="020F0502020204030204" pitchFamily="34" charset="0"/>
              </a:rPr>
              <a:t>Trust Fund Update</a:t>
            </a:r>
          </a:p>
          <a:p>
            <a:pPr marL="457200" indent="-457200">
              <a:buFont typeface="+mj-lt"/>
              <a:buAutoNum type="arabicPeriod"/>
            </a:pPr>
            <a:endParaRPr lang="en-US" sz="1400" b="1" dirty="0">
              <a:latin typeface="Calibri" panose="020F0502020204030204" pitchFamily="34" charset="0"/>
            </a:endParaRPr>
          </a:p>
          <a:p>
            <a:pPr marL="457200" indent="-457200">
              <a:buFont typeface="+mj-lt"/>
              <a:buAutoNum type="arabicPeriod"/>
            </a:pPr>
            <a:r>
              <a:rPr lang="en-US" sz="2400" b="1" dirty="0">
                <a:latin typeface="Calibri" panose="020F0502020204030204" pitchFamily="34" charset="0"/>
              </a:rPr>
              <a:t>Review of Council’s Charge &amp; Revised Principles and Criteria for Trust Fund Expenditures</a:t>
            </a:r>
          </a:p>
          <a:p>
            <a:pPr marL="457200" indent="-457200">
              <a:buFont typeface="+mj-lt"/>
              <a:buAutoNum type="arabicPeriod"/>
            </a:pPr>
            <a:endParaRPr lang="en-US" sz="1400" b="1" dirty="0">
              <a:latin typeface="Calibri" panose="020F0502020204030204" pitchFamily="34" charset="0"/>
            </a:endParaRPr>
          </a:p>
          <a:p>
            <a:pPr marL="457200" indent="-457200">
              <a:buFont typeface="+mj-lt"/>
              <a:buAutoNum type="arabicPeriod"/>
            </a:pPr>
            <a:r>
              <a:rPr lang="en-US" sz="2400" b="1" dirty="0">
                <a:latin typeface="Calibri" panose="020F0502020204030204" pitchFamily="34" charset="0"/>
              </a:rPr>
              <a:t>SUD Services for Incarcerated and Post-Incarcerated Individuals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129869833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a:t>
            </a:r>
          </a:p>
        </p:txBody>
      </p:sp>
      <p:graphicFrame>
        <p:nvGraphicFramePr>
          <p:cNvPr id="5" name="Table 4"/>
          <p:cNvGraphicFramePr>
            <a:graphicFrameLocks noGrp="1"/>
          </p:cNvGraphicFramePr>
          <p:nvPr>
            <p:extLst>
              <p:ext uri="{D42A27DB-BD31-4B8C-83A1-F6EECF244321}">
                <p14:modId xmlns:p14="http://schemas.microsoft.com/office/powerpoint/2010/main" val="2275090635"/>
              </p:ext>
            </p:extLst>
          </p:nvPr>
        </p:nvGraphicFramePr>
        <p:xfrm>
          <a:off x="533400" y="1219200"/>
          <a:ext cx="8197427" cy="2921000"/>
        </p:xfrm>
        <a:graphic>
          <a:graphicData uri="http://schemas.openxmlformats.org/drawingml/2006/table">
            <a:tbl>
              <a:tblPr firstRow="1" bandRow="1">
                <a:tableStyleId>{2A488322-F2BA-4B5B-9748-0D474271808F}</a:tableStyleId>
              </a:tblPr>
              <a:tblGrid>
                <a:gridCol w="2822787">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a:txBody>
                    <a:bodyPr/>
                    <a:lstStyle/>
                    <a:p>
                      <a:pPr marL="112713" indent="0"/>
                      <a:r>
                        <a:rPr lang="en-US" sz="22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i="0" kern="1200" dirty="0">
                          <a:solidFill>
                            <a:schemeClr val="accent6">
                              <a:lumMod val="60000"/>
                              <a:lumOff val="40000"/>
                            </a:schemeClr>
                          </a:solidFill>
                          <a:latin typeface="Calibri" panose="020F0502020204030204" pitchFamily="34" charset="0"/>
                          <a:ea typeface="+mn-ea"/>
                          <a:cs typeface="+mn-cs"/>
                        </a:rPr>
                        <a:t>March 23,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accent6">
                              <a:lumMod val="60000"/>
                              <a:lumOff val="40000"/>
                            </a:schemeClr>
                          </a:solidFill>
                          <a:latin typeface="Calibri" panose="020F0502020204030204" pitchFamily="34" charset="0"/>
                          <a:ea typeface="+mn-ea"/>
                          <a:cs typeface="+mn-cs"/>
                        </a:rPr>
                        <a:t>1:00 - 2:30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0" kern="1200" dirty="0">
                          <a:solidFill>
                            <a:schemeClr val="accent6">
                              <a:lumMod val="60000"/>
                              <a:lumOff val="40000"/>
                            </a:schemeClr>
                          </a:solidFill>
                          <a:latin typeface="Calibri" panose="020F0502020204030204" pitchFamily="34" charset="0"/>
                          <a:ea typeface="+mn-ea"/>
                          <a:cs typeface="+mn-cs"/>
                        </a:rPr>
                        <a:t>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66191507"/>
                  </a:ext>
                </a:extLst>
              </a:tr>
              <a:tr h="58420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i="0" dirty="0">
                          <a:solidFill>
                            <a:schemeClr val="accent6">
                              <a:lumMod val="60000"/>
                              <a:lumOff val="40000"/>
                            </a:schemeClr>
                          </a:solidFill>
                          <a:latin typeface="Calibri" panose="020F0502020204030204" pitchFamily="34" charset="0"/>
                        </a:rPr>
                        <a:t>June 28,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0" dirty="0">
                          <a:solidFill>
                            <a:schemeClr val="accent6">
                              <a:lumMod val="60000"/>
                              <a:lumOff val="40000"/>
                            </a:schemeClr>
                          </a:solidFill>
                          <a:latin typeface="Calibri" panose="020F0502020204030204" pitchFamily="34" charset="0"/>
                        </a:rPr>
                        <a:t>1:00 - 2:30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0" dirty="0">
                          <a:latin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44232926"/>
                  </a:ext>
                </a:extLst>
              </a:tr>
              <a:tr h="58420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September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0" dirty="0">
                          <a:latin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0" dirty="0">
                          <a:latin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98298729"/>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October 1, 2022 – 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39985806"/>
                  </a:ext>
                </a:extLst>
              </a:tr>
            </a:tbl>
          </a:graphicData>
        </a:graphic>
      </p:graphicFrame>
    </p:spTree>
    <p:extLst>
      <p:ext uri="{BB962C8B-B14F-4D97-AF65-F5344CB8AC3E}">
        <p14:creationId xmlns:p14="http://schemas.microsoft.com/office/powerpoint/2010/main" val="331844494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743200"/>
            <a:ext cx="8305800" cy="1569660"/>
          </a:xfrm>
          <a:prstGeom prst="rect">
            <a:avLst/>
          </a:prstGeom>
        </p:spPr>
        <p:txBody>
          <a:bodyPr wrap="square" rtlCol="0">
            <a:spAutoFit/>
          </a:bodyPr>
          <a:lstStyle/>
          <a:p>
            <a:r>
              <a:rPr lang="en-US" sz="2400" b="1" dirty="0">
                <a:solidFill>
                  <a:schemeClr val="dk1"/>
                </a:solidFill>
                <a:latin typeface="Calibri" panose="020F0502020204030204" pitchFamily="34" charset="0"/>
              </a:rPr>
              <a:t>Gillian Feiner</a:t>
            </a:r>
          </a:p>
          <a:p>
            <a:r>
              <a:rPr lang="en-US" sz="2400" dirty="0">
                <a:solidFill>
                  <a:schemeClr val="dk1"/>
                </a:solidFill>
                <a:latin typeface="Calibri" panose="020F0502020204030204" pitchFamily="34" charset="0"/>
              </a:rPr>
              <a:t>Senior Enforcement Counsel</a:t>
            </a:r>
          </a:p>
          <a:p>
            <a:r>
              <a:rPr lang="en-US" sz="2400" dirty="0">
                <a:solidFill>
                  <a:schemeClr val="dk1"/>
                </a:solidFill>
                <a:latin typeface="Calibri" panose="020F0502020204030204" pitchFamily="34" charset="0"/>
              </a:rPr>
              <a:t>Health Care &amp; Fair Competition Bureau</a:t>
            </a:r>
          </a:p>
          <a:p>
            <a:r>
              <a:rPr lang="en-US" sz="2400" dirty="0">
                <a:solidFill>
                  <a:schemeClr val="dk1"/>
                </a:solidFill>
                <a:latin typeface="Calibri" panose="020F0502020204030204" pitchFamily="34" charset="0"/>
              </a:rPr>
              <a:t>Massachusetts Attorney General's Office</a:t>
            </a:r>
          </a:p>
        </p:txBody>
      </p:sp>
      <p:sp>
        <p:nvSpPr>
          <p:cNvPr id="3" name="Title 2"/>
          <p:cNvSpPr>
            <a:spLocks noGrp="1"/>
          </p:cNvSpPr>
          <p:nvPr>
            <p:ph type="title"/>
          </p:nvPr>
        </p:nvSpPr>
        <p:spPr>
          <a:xfrm>
            <a:off x="736600" y="109538"/>
            <a:ext cx="5740400" cy="762000"/>
          </a:xfrm>
        </p:spPr>
        <p:txBody>
          <a:bodyPr anchor="ctr"/>
          <a:lstStyle/>
          <a:p>
            <a:r>
              <a:rPr lang="en-US" dirty="0"/>
              <a:t>Opioid Settlement Update</a:t>
            </a:r>
          </a:p>
        </p:txBody>
      </p:sp>
    </p:spTree>
    <p:extLst>
      <p:ext uri="{BB962C8B-B14F-4D97-AF65-F5344CB8AC3E}">
        <p14:creationId xmlns:p14="http://schemas.microsoft.com/office/powerpoint/2010/main" val="15349549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228665"/>
            <a:ext cx="8458200" cy="5324535"/>
          </a:xfrm>
          <a:prstGeom prst="rect">
            <a:avLst/>
          </a:prstGeom>
        </p:spPr>
        <p:txBody>
          <a:bodyPr wrap="square" rtlCol="0">
            <a:spAutoFit/>
          </a:bodyPr>
          <a:lstStyle/>
          <a:p>
            <a:pPr>
              <a:buSzPct val="120000"/>
            </a:pPr>
            <a:r>
              <a:rPr lang="en-US" sz="2000" u="sng" dirty="0">
                <a:latin typeface="Calibri" panose="020F0502020204030204" pitchFamily="34" charset="0"/>
              </a:rPr>
              <a:t>Current Revenues</a:t>
            </a:r>
          </a:p>
          <a:p>
            <a:pPr marL="342900" indent="-342900">
              <a:buSzPct val="120000"/>
              <a:buFont typeface="Arial" panose="020B0604020202020204" pitchFamily="34" charset="0"/>
              <a:buChar char="•"/>
            </a:pPr>
            <a:r>
              <a:rPr lang="en-US" sz="2000" dirty="0">
                <a:latin typeface="Calibri" panose="020F0502020204030204" pitchFamily="34" charset="0"/>
              </a:rPr>
              <a:t>$11.5 million (as of 12/3)</a:t>
            </a:r>
            <a:endParaRPr lang="en-US" sz="2000" dirty="0">
              <a:solidFill>
                <a:srgbClr val="FF0000"/>
              </a:solidFill>
              <a:latin typeface="Calibri" panose="020F0502020204030204" pitchFamily="34" charset="0"/>
            </a:endParaRPr>
          </a:p>
          <a:p>
            <a:pPr>
              <a:buSzPct val="120000"/>
            </a:pPr>
            <a:endParaRPr lang="en-US" sz="2000" u="sng" dirty="0">
              <a:latin typeface="Calibri" panose="020F0502020204030204" pitchFamily="34" charset="0"/>
            </a:endParaRPr>
          </a:p>
          <a:p>
            <a:pPr>
              <a:buSzPct val="120000"/>
            </a:pPr>
            <a:r>
              <a:rPr lang="en-US" sz="2000" u="sng" dirty="0">
                <a:latin typeface="Calibri" panose="020F0502020204030204" pitchFamily="34" charset="0"/>
              </a:rPr>
              <a:t>Note:</a:t>
            </a:r>
            <a:r>
              <a:rPr lang="en-US" sz="2000" dirty="0">
                <a:latin typeface="Calibri" panose="020F0502020204030204" pitchFamily="34" charset="0"/>
              </a:rPr>
              <a:t> approx. $10 million will be utilized from the Trust Fund for the initial proposal to expand harm reduction programming at SSPs; expand low-threshold MOUD access through mobile methadone units; expand low-barrier, recovery housing options and other basic needs support; and develop multi-disciplinary community outreach teams for BSAS clients with high acuity of need.</a:t>
            </a:r>
            <a:endParaRPr lang="en-US" sz="2000" i="1" dirty="0">
              <a:solidFill>
                <a:srgbClr val="FF0000"/>
              </a:solidFill>
              <a:latin typeface="Calibri" panose="020F0502020204030204" pitchFamily="34" charset="0"/>
            </a:endParaRPr>
          </a:p>
          <a:p>
            <a:pPr>
              <a:buSzPct val="120000"/>
            </a:pPr>
            <a:endParaRPr lang="en-US" sz="2000" dirty="0">
              <a:solidFill>
                <a:schemeClr val="dk1"/>
              </a:solidFill>
              <a:latin typeface="Calibri" panose="020F0502020204030204" pitchFamily="34" charset="0"/>
            </a:endParaRPr>
          </a:p>
          <a:p>
            <a:pPr>
              <a:buSzPct val="120000"/>
            </a:pPr>
            <a:r>
              <a:rPr lang="en-US" sz="2000" u="sng" dirty="0">
                <a:solidFill>
                  <a:schemeClr val="dk1"/>
                </a:solidFill>
                <a:latin typeface="Calibri" panose="020F0502020204030204" pitchFamily="34" charset="0"/>
              </a:rPr>
              <a:t>Revenues Expected in Future Years:</a:t>
            </a:r>
          </a:p>
          <a:p>
            <a:pPr marL="342900" indent="-342900">
              <a:buSzPct val="120000"/>
              <a:buFont typeface="Arial" panose="020B0604020202020204" pitchFamily="34" charset="0"/>
              <a:buChar char="•"/>
            </a:pPr>
            <a:r>
              <a:rPr lang="en-US" sz="2000" dirty="0">
                <a:solidFill>
                  <a:schemeClr val="dk1"/>
                </a:solidFill>
                <a:latin typeface="Calibri" panose="020F0502020204030204" pitchFamily="34" charset="0"/>
              </a:rPr>
              <a:t>$1.7M from settlement with McKinsey, disbursed over 3 years (2022-24). With the initial $10M deposited in 2021, approx. $11.7M anticipated in total revenues</a:t>
            </a:r>
          </a:p>
          <a:p>
            <a:pPr marL="342900" indent="-342900">
              <a:buSzPct val="120000"/>
              <a:buFont typeface="Arial" panose="020B0604020202020204" pitchFamily="34" charset="0"/>
              <a:buChar char="•"/>
            </a:pPr>
            <a:r>
              <a:rPr lang="en-US" sz="2000" dirty="0">
                <a:solidFill>
                  <a:schemeClr val="dk1"/>
                </a:solidFill>
                <a:latin typeface="Calibri" panose="020F0502020204030204" pitchFamily="34" charset="0"/>
              </a:rPr>
              <a:t>$90M over the next 9 years from the Attorney General’s settlement with Purdue Pharma </a:t>
            </a:r>
            <a:r>
              <a:rPr lang="en-US" sz="2000" i="1" dirty="0">
                <a:solidFill>
                  <a:schemeClr val="dk1"/>
                </a:solidFill>
                <a:latin typeface="Calibri" panose="020F0502020204030204" pitchFamily="34" charset="0"/>
              </a:rPr>
              <a:t>(pending appeal)</a:t>
            </a:r>
          </a:p>
          <a:p>
            <a:pPr marL="342900" indent="-342900">
              <a:buSzPct val="120000"/>
              <a:buFont typeface="Arial" panose="020B0604020202020204" pitchFamily="34" charset="0"/>
              <a:buChar char="•"/>
            </a:pPr>
            <a:r>
              <a:rPr lang="en-US" sz="2000" dirty="0">
                <a:solidFill>
                  <a:schemeClr val="dk1"/>
                </a:solidFill>
                <a:latin typeface="Calibri" panose="020F0502020204030204" pitchFamily="34" charset="0"/>
              </a:rPr>
              <a:t>Discussions with Johnson &amp; Johnson regarding settlement amounts are ongoing</a:t>
            </a:r>
          </a:p>
        </p:txBody>
      </p:sp>
      <p:sp>
        <p:nvSpPr>
          <p:cNvPr id="3" name="Title 2"/>
          <p:cNvSpPr>
            <a:spLocks noGrp="1"/>
          </p:cNvSpPr>
          <p:nvPr>
            <p:ph type="title"/>
          </p:nvPr>
        </p:nvSpPr>
        <p:spPr>
          <a:xfrm>
            <a:off x="736600" y="109538"/>
            <a:ext cx="5740400" cy="762000"/>
          </a:xfrm>
        </p:spPr>
        <p:txBody>
          <a:bodyPr anchor="ctr"/>
          <a:lstStyle/>
          <a:p>
            <a:r>
              <a:rPr lang="en-US" dirty="0"/>
              <a:t>Trust Fund Update</a:t>
            </a:r>
          </a:p>
        </p:txBody>
      </p:sp>
    </p:spTree>
    <p:extLst>
      <p:ext uri="{BB962C8B-B14F-4D97-AF65-F5344CB8AC3E}">
        <p14:creationId xmlns:p14="http://schemas.microsoft.com/office/powerpoint/2010/main" val="217726676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107043"/>
            <a:ext cx="8610600" cy="5293757"/>
          </a:xfrm>
          <a:prstGeom prst="rect">
            <a:avLst/>
          </a:prstGeom>
        </p:spPr>
        <p:txBody>
          <a:bodyPr wrap="square" rtlCol="0">
            <a:spAutoFit/>
          </a:bodyPr>
          <a:lstStyle/>
          <a:p>
            <a:r>
              <a:rPr lang="en-US" sz="1300" b="1" dirty="0">
                <a:latin typeface="Calibri" panose="020F0502020204030204" pitchFamily="34" charset="0"/>
              </a:rPr>
              <a:t>Legal Authority: </a:t>
            </a:r>
            <a:r>
              <a:rPr lang="en-US" sz="1300" dirty="0">
                <a:latin typeface="Calibri" panose="020F0502020204030204" pitchFamily="34" charset="0"/>
              </a:rPr>
              <a:t>Chapter 309 of the Acts of 2020, </a:t>
            </a:r>
            <a:r>
              <a:rPr lang="en-US" sz="1300" i="1" dirty="0">
                <a:latin typeface="Calibri" panose="020F0502020204030204" pitchFamily="34" charset="0"/>
              </a:rPr>
              <a:t>An Act Establishing the Opioid Recovery and Remediation Trust Fund</a:t>
            </a:r>
          </a:p>
          <a:p>
            <a:endParaRPr lang="en-US" sz="1300" dirty="0">
              <a:latin typeface="Calibri" panose="020F0502020204030204" pitchFamily="34" charset="0"/>
            </a:endParaRPr>
          </a:p>
          <a:p>
            <a:pPr lvl="0"/>
            <a:r>
              <a:rPr lang="en-US" sz="1300" b="1" dirty="0">
                <a:latin typeface="Calibri" panose="020F0502020204030204" pitchFamily="34" charset="0"/>
              </a:rPr>
              <a:t>Key Provisions:</a:t>
            </a:r>
          </a:p>
          <a:p>
            <a:pPr marL="171450" lvl="0" indent="-171450">
              <a:buFont typeface="Arial" panose="020B0604020202020204" pitchFamily="34" charset="0"/>
              <a:buChar char="•"/>
            </a:pPr>
            <a:r>
              <a:rPr lang="en-US" sz="1300" dirty="0">
                <a:latin typeface="Calibri" panose="020F0502020204030204" pitchFamily="34" charset="0"/>
              </a:rPr>
              <a:t>There shall be an </a:t>
            </a:r>
            <a:r>
              <a:rPr lang="en-US" sz="1300" b="1" u="sng" dirty="0">
                <a:latin typeface="Calibri" panose="020F0502020204030204" pitchFamily="34" charset="0"/>
              </a:rPr>
              <a:t>Opioid Recovery and Remediation Fund</a:t>
            </a:r>
            <a:r>
              <a:rPr lang="en-US" sz="1300" dirty="0">
                <a:latin typeface="Calibri" panose="020F0502020204030204" pitchFamily="34" charset="0"/>
              </a:rPr>
              <a:t>. Expenditures from the fund shall be made by the Executive Office of Health and Human Services, without further appropriation and consistent with the terms of settlements made in connection with claims arising from the manufacture, marketing, distribution or dispensing of opioids, as applicable.</a:t>
            </a:r>
          </a:p>
          <a:p>
            <a:pPr marL="171450" lvl="0" indent="-171450">
              <a:buFont typeface="Arial" panose="020B0604020202020204" pitchFamily="34" charset="0"/>
              <a:buChar char="•"/>
            </a:pPr>
            <a:r>
              <a:rPr lang="en-US" sz="1300" dirty="0">
                <a:latin typeface="Calibri" panose="020F0502020204030204" pitchFamily="34" charset="0"/>
              </a:rPr>
              <a:t>The Secretary of Health and Human Services, in consultation with the Opioid Recovery and Remediation Fund Advisory Council, shall administer the fund.</a:t>
            </a:r>
          </a:p>
          <a:p>
            <a:pPr marL="171450" lvl="0" indent="-171450">
              <a:buFont typeface="Arial" panose="020B0604020202020204" pitchFamily="34" charset="0"/>
              <a:buChar char="•"/>
            </a:pPr>
            <a:r>
              <a:rPr lang="en-US" sz="1300" dirty="0">
                <a:latin typeface="Calibri" panose="020F0502020204030204" pitchFamily="34" charset="0"/>
              </a:rPr>
              <a:t>The fund shall be expended to mitigate the impacts of the opioid epidemic in the Commonwealth, including, but not limited to, expanding access to opioid use disorder prevention, intervention, treatment and recovery options.</a:t>
            </a:r>
          </a:p>
          <a:p>
            <a:pPr marL="171450" lvl="0" indent="-171450">
              <a:buFont typeface="Arial" panose="020B0604020202020204" pitchFamily="34" charset="0"/>
              <a:buChar char="•"/>
            </a:pPr>
            <a:r>
              <a:rPr lang="en-US" sz="1300" dirty="0">
                <a:latin typeface="Calibri" panose="020F0502020204030204" pitchFamily="34" charset="0"/>
              </a:rPr>
              <a:t>There shall be credited to the fund: (i) amounts recovered by the Commonwealth and credited thereto in connection with claims arising from the manufacture, marketing, distribution or dispensing of opioids; (ii) transfers from other funds authorized by the general court and so designated; (iii) funds from public or private sources, including, but not limited to, gifts, grants, donations, rebates and settlements received by the Commonwealth designated to the fund; and (iv) any interest earned on such amounts.</a:t>
            </a:r>
          </a:p>
          <a:p>
            <a:pPr lvl="0"/>
            <a:endParaRPr lang="en-US" sz="1300" dirty="0">
              <a:latin typeface="Calibri" panose="020F0502020204030204" pitchFamily="34" charset="0"/>
            </a:endParaRPr>
          </a:p>
          <a:p>
            <a:pPr marL="171450" lvl="0" indent="-171450">
              <a:buFont typeface="Arial" panose="020B0604020202020204" pitchFamily="34" charset="0"/>
              <a:buChar char="•"/>
            </a:pPr>
            <a:r>
              <a:rPr lang="en-US" sz="1300" dirty="0">
                <a:latin typeface="Calibri" panose="020F0502020204030204" pitchFamily="34" charset="0"/>
              </a:rPr>
              <a:t>There shall be an </a:t>
            </a:r>
            <a:r>
              <a:rPr lang="en-US" sz="1300" b="1" u="sng" dirty="0">
                <a:latin typeface="Calibri" panose="020F0502020204030204" pitchFamily="34" charset="0"/>
              </a:rPr>
              <a:t>Opioid Recovery and Remediation Fund Advisory Council</a:t>
            </a:r>
            <a:r>
              <a:rPr lang="en-US" sz="1300" dirty="0">
                <a:latin typeface="Calibri" panose="020F0502020204030204" pitchFamily="34" charset="0"/>
              </a:rPr>
              <a:t> regarding the expenditures from the fund.</a:t>
            </a:r>
          </a:p>
          <a:p>
            <a:pPr marL="171450" lvl="0" indent="-171450">
              <a:buFont typeface="Arial" panose="020B0604020202020204" pitchFamily="34" charset="0"/>
              <a:buChar char="•"/>
            </a:pPr>
            <a:r>
              <a:rPr lang="en-US" sz="1300" dirty="0">
                <a:latin typeface="Calibri" panose="020F0502020204030204" pitchFamily="34" charset="0"/>
              </a:rPr>
              <a:t>The council shall hold no fewer than 4 meetings annually and the council shall make its recommendations upon a majority vote.</a:t>
            </a:r>
          </a:p>
          <a:p>
            <a:pPr marL="171450" lvl="0" indent="-171450">
              <a:buFont typeface="Arial" panose="020B0604020202020204" pitchFamily="34" charset="0"/>
              <a:buChar char="•"/>
            </a:pPr>
            <a:r>
              <a:rPr lang="en-US" sz="1300" dirty="0">
                <a:latin typeface="Calibri" panose="020F0502020204030204" pitchFamily="34" charset="0"/>
              </a:rPr>
              <a:t>Annually, not later than October 1, the Secretary of Health and Human Services shall file a report on the activity, revenue and expenditures to and from the fund in the prior fiscal year with the clerks of the senate and the house of representatives, the house and senate committees on ways and means and the joint committee on mental health, substance use and recovery and made available on the Executive Office of Health and Human Services’ public website.</a:t>
            </a:r>
          </a:p>
          <a:p>
            <a:pPr marL="171450" lvl="0" indent="-171450">
              <a:buFont typeface="Arial" panose="020B0604020202020204" pitchFamily="34" charset="0"/>
              <a:buChar char="•"/>
            </a:pPr>
            <a:r>
              <a:rPr lang="en-US" sz="1300" dirty="0">
                <a:latin typeface="Calibri" panose="020F0502020204030204" pitchFamily="34" charset="0"/>
              </a:rPr>
              <a:t>The report shall include, but not be limited to: (i) the revenue credited to the fund; (ii) the amount of expenditures attributable to the administrative costs of the executive office; (iii) an itemized list of the funds expended from the fund; and (iv) data and an assessment of how well resources have been directed to vulnerable and under-served communities.</a:t>
            </a:r>
          </a:p>
        </p:txBody>
      </p:sp>
      <p:sp>
        <p:nvSpPr>
          <p:cNvPr id="3" name="Title 2"/>
          <p:cNvSpPr>
            <a:spLocks noGrp="1"/>
          </p:cNvSpPr>
          <p:nvPr>
            <p:ph type="title"/>
          </p:nvPr>
        </p:nvSpPr>
        <p:spPr/>
        <p:txBody>
          <a:bodyPr anchor="ctr" anchorCtr="0"/>
          <a:lstStyle/>
          <a:p>
            <a:r>
              <a:rPr lang="en-US" dirty="0"/>
              <a:t>Council’s Charge</a:t>
            </a:r>
          </a:p>
        </p:txBody>
      </p:sp>
    </p:spTree>
    <p:extLst>
      <p:ext uri="{BB962C8B-B14F-4D97-AF65-F5344CB8AC3E}">
        <p14:creationId xmlns:p14="http://schemas.microsoft.com/office/powerpoint/2010/main" val="134375174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740400" cy="762000"/>
          </a:xfrm>
        </p:spPr>
        <p:txBody>
          <a:bodyPr anchor="ctr"/>
          <a:lstStyle/>
          <a:p>
            <a:r>
              <a:rPr lang="en-US" dirty="0"/>
              <a:t>Revised Principles </a:t>
            </a:r>
            <a:r>
              <a:rPr lang="en-US" sz="2400" b="1" dirty="0">
                <a:latin typeface="Calibri" panose="020F0502020204030204" pitchFamily="34" charset="0"/>
              </a:rPr>
              <a:t>and Criteria for Trust Fund Expenditures</a:t>
            </a:r>
            <a:endParaRPr lang="en-US" dirty="0"/>
          </a:p>
        </p:txBody>
      </p:sp>
      <p:sp>
        <p:nvSpPr>
          <p:cNvPr id="5" name="Rectangle 4"/>
          <p:cNvSpPr/>
          <p:nvPr/>
        </p:nvSpPr>
        <p:spPr bwMode="auto">
          <a:xfrm>
            <a:off x="381000" y="1905000"/>
            <a:ext cx="8077200" cy="4419600"/>
          </a:xfrm>
          <a:prstGeom prst="rect">
            <a:avLst/>
          </a:prstGeom>
          <a:no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60325" lvl="1"/>
            <a:r>
              <a:rPr lang="en-US" sz="1500" u="sng" dirty="0">
                <a:latin typeface="Calibri" panose="020F0502020204030204" pitchFamily="34" charset="0"/>
              </a:rPr>
              <a:t>Revised </a:t>
            </a:r>
            <a:r>
              <a:rPr lang="en-US" sz="1500" b="1" u="sng" dirty="0">
                <a:latin typeface="Calibri" panose="020F0502020204030204" pitchFamily="34" charset="0"/>
              </a:rPr>
              <a:t>principles</a:t>
            </a:r>
            <a:r>
              <a:rPr lang="en-US" sz="1500" u="sng" dirty="0">
                <a:latin typeface="Calibri" panose="020F0502020204030204" pitchFamily="34" charset="0"/>
              </a:rPr>
              <a:t> and </a:t>
            </a:r>
            <a:r>
              <a:rPr lang="en-US" sz="1500" b="1" u="sng" dirty="0">
                <a:latin typeface="Calibri" panose="020F0502020204030204" pitchFamily="34" charset="0"/>
              </a:rPr>
              <a:t>criteria </a:t>
            </a:r>
            <a:r>
              <a:rPr lang="en-US" sz="1500" u="sng" dirty="0">
                <a:latin typeface="Calibri" panose="020F0502020204030204" pitchFamily="34" charset="0"/>
              </a:rPr>
              <a:t>for directing Trust Fund dollars:</a:t>
            </a:r>
          </a:p>
          <a:p>
            <a:pPr marL="403225" lvl="1" indent="-342900">
              <a:buFont typeface="Arial" panose="020B0604020202020204" pitchFamily="34" charset="0"/>
              <a:buChar char="•"/>
            </a:pPr>
            <a:r>
              <a:rPr lang="en-US" sz="1500" dirty="0">
                <a:solidFill>
                  <a:schemeClr val="accent6">
                    <a:lumMod val="60000"/>
                    <a:lumOff val="40000"/>
                  </a:schemeClr>
                </a:solidFill>
                <a:latin typeface="Calibri" panose="020F0502020204030204" pitchFamily="34" charset="0"/>
              </a:rPr>
              <a:t>An equity-based approach should be followed</a:t>
            </a:r>
            <a:r>
              <a:rPr lang="en-US" sz="1500" dirty="0">
                <a:latin typeface="Calibri" panose="020F0502020204030204" pitchFamily="34" charset="0"/>
              </a:rPr>
              <a:t>, taking into consideration specific demographic information, eg, age, ethnicity, to direct resources to historically underserved communities and those most impacted by the opioid crisis. </a:t>
            </a:r>
            <a:r>
              <a:rPr lang="en-US" sz="1500" i="1" dirty="0">
                <a:solidFill>
                  <a:schemeClr val="accent6">
                    <a:lumMod val="60000"/>
                    <a:lumOff val="40000"/>
                  </a:schemeClr>
                </a:solidFill>
                <a:latin typeface="Calibri" panose="020F0502020204030204" pitchFamily="34" charset="0"/>
              </a:rPr>
              <a:t>(Taveras)</a:t>
            </a:r>
          </a:p>
          <a:p>
            <a:pPr marL="403225" lvl="1" indent="-342900">
              <a:buFont typeface="Arial" panose="020B0604020202020204" pitchFamily="34" charset="0"/>
              <a:buChar char="•"/>
            </a:pPr>
            <a:r>
              <a:rPr lang="en-US" sz="1500" dirty="0">
                <a:latin typeface="Calibri" panose="020F0502020204030204" pitchFamily="34" charset="0"/>
              </a:rPr>
              <a:t>Support for a county/community-level approach over a broader, regional focus.</a:t>
            </a:r>
          </a:p>
          <a:p>
            <a:pPr marL="403225" lvl="1" indent="-342900">
              <a:buFont typeface="Arial" panose="020B0604020202020204" pitchFamily="34" charset="0"/>
              <a:buChar char="•"/>
            </a:pPr>
            <a:r>
              <a:rPr lang="en-US" sz="1500" dirty="0">
                <a:latin typeface="Calibri" panose="020F0502020204030204" pitchFamily="34" charset="0"/>
              </a:rPr>
              <a:t>Support for utilizing rate of overdoses (fatal and non-fatal), EMS incidents, and </a:t>
            </a:r>
            <a:r>
              <a:rPr lang="en-US" sz="1500" dirty="0">
                <a:solidFill>
                  <a:schemeClr val="accent6">
                    <a:lumMod val="60000"/>
                    <a:lumOff val="40000"/>
                  </a:schemeClr>
                </a:solidFill>
                <a:latin typeface="Calibri" panose="020F0502020204030204" pitchFamily="34" charset="0"/>
              </a:rPr>
              <a:t>identifying clusters of deaths associated with OUD</a:t>
            </a:r>
            <a:r>
              <a:rPr lang="en-US" sz="1500" dirty="0">
                <a:solidFill>
                  <a:schemeClr val="accent2">
                    <a:lumMod val="60000"/>
                    <a:lumOff val="40000"/>
                  </a:schemeClr>
                </a:solidFill>
                <a:latin typeface="Calibri" panose="020F0502020204030204" pitchFamily="34" charset="0"/>
              </a:rPr>
              <a:t> </a:t>
            </a:r>
            <a:r>
              <a:rPr lang="en-US" sz="1500" dirty="0">
                <a:latin typeface="Calibri" panose="020F0502020204030204" pitchFamily="34" charset="0"/>
              </a:rPr>
              <a:t>to guide future </a:t>
            </a:r>
            <a:r>
              <a:rPr lang="en-US" sz="1500" dirty="0">
                <a:solidFill>
                  <a:schemeClr val="accent6">
                    <a:lumMod val="60000"/>
                    <a:lumOff val="40000"/>
                  </a:schemeClr>
                </a:solidFill>
                <a:latin typeface="Calibri" panose="020F0502020204030204" pitchFamily="34" charset="0"/>
              </a:rPr>
              <a:t>interventions and </a:t>
            </a:r>
            <a:r>
              <a:rPr lang="en-US" sz="1500" dirty="0">
                <a:latin typeface="Calibri" panose="020F0502020204030204" pitchFamily="34" charset="0"/>
              </a:rPr>
              <a:t>spending. </a:t>
            </a:r>
            <a:r>
              <a:rPr lang="en-US" sz="1500" i="1" dirty="0">
                <a:solidFill>
                  <a:schemeClr val="accent6">
                    <a:lumMod val="60000"/>
                    <a:lumOff val="40000"/>
                  </a:schemeClr>
                </a:solidFill>
                <a:latin typeface="Calibri" panose="020F0502020204030204" pitchFamily="34" charset="0"/>
              </a:rPr>
              <a:t>(Chaplin)</a:t>
            </a:r>
          </a:p>
          <a:p>
            <a:pPr marL="403225" lvl="1" indent="-342900">
              <a:buFont typeface="Arial" panose="020B0604020202020204" pitchFamily="34" charset="0"/>
              <a:buChar char="•"/>
            </a:pPr>
            <a:r>
              <a:rPr lang="en-US" sz="1500" dirty="0">
                <a:latin typeface="Calibri" panose="020F0502020204030204" pitchFamily="34" charset="0"/>
              </a:rPr>
              <a:t>Increased focus on prevention, harm reduction, emergency shelter, and community outreach regarding opioid use disorder, particularly innovative approaches that might fall outside the scope of state and federal funding.</a:t>
            </a:r>
          </a:p>
          <a:p>
            <a:pPr marL="403225" lvl="1" indent="-342900">
              <a:buFont typeface="Arial" panose="020B0604020202020204" pitchFamily="34" charset="0"/>
              <a:buChar char="•"/>
            </a:pPr>
            <a:r>
              <a:rPr lang="en-US" sz="1500" dirty="0">
                <a:solidFill>
                  <a:schemeClr val="accent6">
                    <a:lumMod val="60000"/>
                    <a:lumOff val="40000"/>
                  </a:schemeClr>
                </a:solidFill>
                <a:latin typeface="Calibri" panose="020F0502020204030204" pitchFamily="34" charset="0"/>
              </a:rPr>
              <a:t>Promotion of evidence-based standards of care, such as Medication for Opioid Use Disorder (MOUD), which are </a:t>
            </a:r>
            <a:r>
              <a:rPr lang="en-US" sz="1500" dirty="0">
                <a:latin typeface="Calibri" panose="020F0502020204030204" pitchFamily="34" charset="0"/>
              </a:rPr>
              <a:t>culturally-responsive </a:t>
            </a:r>
            <a:r>
              <a:rPr lang="en-US" sz="1500" dirty="0">
                <a:solidFill>
                  <a:schemeClr val="accent6">
                    <a:lumMod val="60000"/>
                    <a:lumOff val="40000"/>
                  </a:schemeClr>
                </a:solidFill>
                <a:latin typeface="Calibri" panose="020F0502020204030204" pitchFamily="34" charset="0"/>
              </a:rPr>
              <a:t>and</a:t>
            </a:r>
            <a:r>
              <a:rPr lang="en-US" sz="1500" dirty="0">
                <a:latin typeface="Calibri" panose="020F0502020204030204" pitchFamily="34" charset="0"/>
              </a:rPr>
              <a:t> span 60-90 days of inpatient and outpatient care and outreach services</a:t>
            </a:r>
            <a:r>
              <a:rPr lang="en-US" sz="1500" dirty="0">
                <a:solidFill>
                  <a:schemeClr val="accent6">
                    <a:lumMod val="60000"/>
                    <a:lumOff val="40000"/>
                  </a:schemeClr>
                </a:solidFill>
                <a:latin typeface="Calibri" panose="020F0502020204030204" pitchFamily="34" charset="0"/>
              </a:rPr>
              <a:t>, providing opportunities for</a:t>
            </a:r>
            <a:r>
              <a:rPr lang="en-US" sz="1500" dirty="0">
                <a:latin typeface="Calibri" panose="020F0502020204030204" pitchFamily="34" charset="0"/>
              </a:rPr>
              <a:t> access</a:t>
            </a:r>
            <a:r>
              <a:rPr lang="en-US" sz="1500" dirty="0">
                <a:solidFill>
                  <a:schemeClr val="accent6">
                    <a:lumMod val="60000"/>
                    <a:lumOff val="40000"/>
                  </a:schemeClr>
                </a:solidFill>
                <a:latin typeface="Calibri" panose="020F0502020204030204" pitchFamily="34" charset="0"/>
              </a:rPr>
              <a:t>ing</a:t>
            </a:r>
            <a:r>
              <a:rPr lang="en-US" sz="1500" dirty="0">
                <a:latin typeface="Calibri" panose="020F0502020204030204" pitchFamily="34" charset="0"/>
              </a:rPr>
              <a:t> housing, jobs and </a:t>
            </a:r>
            <a:br>
              <a:rPr lang="en-US" sz="1500" dirty="0">
                <a:latin typeface="Calibri" panose="020F0502020204030204" pitchFamily="34" charset="0"/>
              </a:rPr>
            </a:br>
            <a:r>
              <a:rPr lang="en-US" sz="1500" dirty="0">
                <a:latin typeface="Calibri" panose="020F0502020204030204" pitchFamily="34" charset="0"/>
              </a:rPr>
              <a:t>education. </a:t>
            </a:r>
            <a:r>
              <a:rPr lang="en-US" sz="1500" i="1" dirty="0">
                <a:solidFill>
                  <a:schemeClr val="accent6">
                    <a:lumMod val="60000"/>
                    <a:lumOff val="40000"/>
                  </a:schemeClr>
                </a:solidFill>
                <a:latin typeface="Calibri" panose="020F0502020204030204" pitchFamily="34" charset="0"/>
              </a:rPr>
              <a:t>(Rosenthal)</a:t>
            </a:r>
          </a:p>
          <a:p>
            <a:pPr marL="403225" lvl="1" indent="-342900">
              <a:buFont typeface="Arial" panose="020B0604020202020204" pitchFamily="34" charset="0"/>
              <a:buChar char="•"/>
            </a:pPr>
            <a:r>
              <a:rPr lang="en-US" sz="1500" dirty="0">
                <a:latin typeface="Calibri" panose="020F0502020204030204" pitchFamily="34" charset="0"/>
              </a:rPr>
              <a:t>Support for </a:t>
            </a:r>
            <a:r>
              <a:rPr lang="en-US" sz="1500" dirty="0">
                <a:solidFill>
                  <a:schemeClr val="accent6">
                    <a:lumMod val="60000"/>
                    <a:lumOff val="40000"/>
                  </a:schemeClr>
                </a:solidFill>
                <a:latin typeface="Calibri" panose="020F0502020204030204" pitchFamily="34" charset="0"/>
              </a:rPr>
              <a:t>adolescents</a:t>
            </a:r>
            <a:r>
              <a:rPr lang="en-US" sz="1500" dirty="0">
                <a:solidFill>
                  <a:schemeClr val="accent2">
                    <a:lumMod val="60000"/>
                    <a:lumOff val="40000"/>
                  </a:schemeClr>
                </a:solidFill>
                <a:latin typeface="Calibri" panose="020F0502020204030204" pitchFamily="34" charset="0"/>
              </a:rPr>
              <a:t>,</a:t>
            </a:r>
            <a:r>
              <a:rPr lang="en-US" sz="1500" dirty="0">
                <a:latin typeface="Calibri" panose="020F0502020204030204" pitchFamily="34" charset="0"/>
              </a:rPr>
              <a:t> women, and families impacted by opioids, as well as those with substance use disorder and co-occurring mental health disorders. </a:t>
            </a:r>
            <a:r>
              <a:rPr lang="en-US" sz="1500" i="1" dirty="0">
                <a:solidFill>
                  <a:schemeClr val="accent6">
                    <a:lumMod val="60000"/>
                    <a:lumOff val="40000"/>
                  </a:schemeClr>
                </a:solidFill>
                <a:latin typeface="Calibri" panose="020F0502020204030204" pitchFamily="34" charset="0"/>
              </a:rPr>
              <a:t>(Peterson)</a:t>
            </a:r>
          </a:p>
          <a:p>
            <a:pPr marL="403225" lvl="1" indent="-342900">
              <a:buFont typeface="Arial" panose="020B0604020202020204" pitchFamily="34" charset="0"/>
              <a:buChar char="•"/>
            </a:pPr>
            <a:r>
              <a:rPr lang="en-US" sz="1500" dirty="0">
                <a:latin typeface="Calibri" panose="020F0502020204030204" pitchFamily="34" charset="0"/>
              </a:rPr>
              <a:t>Support for justice-involved involved individuals with history of substance use, both currently and recently incarcerated.</a:t>
            </a:r>
          </a:p>
          <a:p>
            <a:pPr marL="403225" lvl="1" indent="-342900">
              <a:buFont typeface="Arial" panose="020B0604020202020204" pitchFamily="34" charset="0"/>
              <a:buChar char="•"/>
            </a:pPr>
            <a:r>
              <a:rPr lang="en-US" sz="1500" dirty="0">
                <a:latin typeface="Calibri" panose="020F0502020204030204" pitchFamily="34" charset="0"/>
              </a:rPr>
              <a:t>Support for individuals with disabilities, particularly the brain-injured population.</a:t>
            </a:r>
          </a:p>
        </p:txBody>
      </p:sp>
      <p:sp>
        <p:nvSpPr>
          <p:cNvPr id="4" name="Rectangle 3">
            <a:extLst>
              <a:ext uri="{FF2B5EF4-FFF2-40B4-BE49-F238E27FC236}">
                <a16:creationId xmlns:a16="http://schemas.microsoft.com/office/drawing/2014/main" id="{8A08F7A1-6F9A-4B49-B37F-6DD6785E9AEE}"/>
              </a:ext>
            </a:extLst>
          </p:cNvPr>
          <p:cNvSpPr/>
          <p:nvPr/>
        </p:nvSpPr>
        <p:spPr bwMode="auto">
          <a:xfrm>
            <a:off x="381000" y="1219200"/>
            <a:ext cx="8382000" cy="838200"/>
          </a:xfrm>
          <a:prstGeom prst="rect">
            <a:avLst/>
          </a:prstGeom>
          <a:no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60325" lvl="1"/>
            <a:r>
              <a:rPr lang="en-US" sz="1600" dirty="0">
                <a:latin typeface="Calibri" panose="020F0502020204030204" pitchFamily="34" charset="0"/>
              </a:rPr>
              <a:t>Based on members’ feedback during the Council’s 9/30/2021 meeting, the principles and criteria for directing Trust Fund dollars has been revised.</a:t>
            </a:r>
          </a:p>
        </p:txBody>
      </p:sp>
    </p:spTree>
    <p:extLst>
      <p:ext uri="{BB962C8B-B14F-4D97-AF65-F5344CB8AC3E}">
        <p14:creationId xmlns:p14="http://schemas.microsoft.com/office/powerpoint/2010/main" val="338943521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740400" cy="762000"/>
          </a:xfrm>
        </p:spPr>
        <p:txBody>
          <a:bodyPr anchor="ctr"/>
          <a:lstStyle/>
          <a:p>
            <a:r>
              <a:rPr lang="en-US" dirty="0"/>
              <a:t>Revised Principles </a:t>
            </a:r>
            <a:r>
              <a:rPr lang="en-US" sz="2400" b="1" dirty="0">
                <a:latin typeface="Calibri" panose="020F0502020204030204" pitchFamily="34" charset="0"/>
              </a:rPr>
              <a:t>and Criteria for Trust Fund Expenditures</a:t>
            </a:r>
            <a:endParaRPr lang="en-US" dirty="0"/>
          </a:p>
        </p:txBody>
      </p:sp>
      <p:sp>
        <p:nvSpPr>
          <p:cNvPr id="5" name="Rectangle 4"/>
          <p:cNvSpPr/>
          <p:nvPr/>
        </p:nvSpPr>
        <p:spPr bwMode="auto">
          <a:xfrm>
            <a:off x="381000" y="1905000"/>
            <a:ext cx="8001000" cy="4343400"/>
          </a:xfrm>
          <a:prstGeom prst="rect">
            <a:avLst/>
          </a:prstGeom>
          <a:no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60325" lvl="1"/>
            <a:r>
              <a:rPr lang="en-US" sz="1500" u="sng" dirty="0">
                <a:latin typeface="Calibri" panose="020F0502020204030204" pitchFamily="34" charset="0"/>
              </a:rPr>
              <a:t>Proposed </a:t>
            </a:r>
            <a:r>
              <a:rPr lang="en-US" sz="1500" b="1" u="sng" dirty="0">
                <a:latin typeface="Calibri" panose="020F0502020204030204" pitchFamily="34" charset="0"/>
              </a:rPr>
              <a:t>services</a:t>
            </a:r>
            <a:r>
              <a:rPr lang="en-US" sz="1500" u="sng" dirty="0">
                <a:latin typeface="Calibri" panose="020F0502020204030204" pitchFamily="34" charset="0"/>
              </a:rPr>
              <a:t> (new or existing) that could be supported by Trust Fund dollars:</a:t>
            </a:r>
          </a:p>
          <a:p>
            <a:pPr marL="403225" lvl="1" indent="-342900">
              <a:buFont typeface="Arial" panose="020B0604020202020204" pitchFamily="34" charset="0"/>
              <a:buChar char="•"/>
            </a:pPr>
            <a:r>
              <a:rPr lang="en-US" sz="1500" dirty="0">
                <a:latin typeface="Calibri" panose="020F0502020204030204" pitchFamily="34" charset="0"/>
              </a:rPr>
              <a:t>Residential programs </a:t>
            </a:r>
            <a:r>
              <a:rPr lang="en-US" sz="1500" dirty="0">
                <a:solidFill>
                  <a:schemeClr val="accent6">
                    <a:lumMod val="60000"/>
                    <a:lumOff val="40000"/>
                  </a:schemeClr>
                </a:solidFill>
                <a:latin typeface="Calibri" panose="020F0502020204030204" pitchFamily="34" charset="0"/>
              </a:rPr>
              <a:t>and shelters </a:t>
            </a:r>
            <a:r>
              <a:rPr lang="en-US" sz="1500" dirty="0">
                <a:latin typeface="Calibri" panose="020F0502020204030204" pitchFamily="34" charset="0"/>
              </a:rPr>
              <a:t>serving Black, Latinx</a:t>
            </a:r>
            <a:r>
              <a:rPr lang="en-US" sz="1500" dirty="0">
                <a:solidFill>
                  <a:schemeClr val="accent2">
                    <a:lumMod val="60000"/>
                    <a:lumOff val="40000"/>
                  </a:schemeClr>
                </a:solidFill>
                <a:latin typeface="Calibri" panose="020F0502020204030204" pitchFamily="34" charset="0"/>
              </a:rPr>
              <a:t>, </a:t>
            </a:r>
            <a:r>
              <a:rPr lang="en-US" sz="1500" dirty="0">
                <a:solidFill>
                  <a:schemeClr val="accent6">
                    <a:lumMod val="60000"/>
                    <a:lumOff val="40000"/>
                  </a:schemeClr>
                </a:solidFill>
                <a:latin typeface="Calibri" panose="020F0502020204030204" pitchFamily="34" charset="0"/>
              </a:rPr>
              <a:t>and historically-underserved </a:t>
            </a:r>
            <a:r>
              <a:rPr lang="en-US" sz="1500" dirty="0">
                <a:latin typeface="Calibri" panose="020F0502020204030204" pitchFamily="34" charset="0"/>
              </a:rPr>
              <a:t>communities. </a:t>
            </a:r>
            <a:r>
              <a:rPr lang="en-US" sz="1500" i="1" dirty="0">
                <a:solidFill>
                  <a:schemeClr val="accent6">
                    <a:lumMod val="60000"/>
                    <a:lumOff val="40000"/>
                  </a:schemeClr>
                </a:solidFill>
                <a:latin typeface="Calibri" panose="020F0502020204030204" pitchFamily="34" charset="0"/>
              </a:rPr>
              <a:t>(Castiel)</a:t>
            </a:r>
          </a:p>
          <a:p>
            <a:pPr marL="403225" lvl="1" indent="-342900">
              <a:buFont typeface="Arial" panose="020B0604020202020204" pitchFamily="34" charset="0"/>
              <a:buChar char="•"/>
            </a:pPr>
            <a:r>
              <a:rPr lang="en-US" sz="1500" dirty="0">
                <a:latin typeface="Calibri" panose="020F0502020204030204" pitchFamily="34" charset="0"/>
              </a:rPr>
              <a:t>Strengthened </a:t>
            </a:r>
            <a:r>
              <a:rPr lang="en-US" sz="1500" dirty="0">
                <a:solidFill>
                  <a:schemeClr val="accent6">
                    <a:lumMod val="60000"/>
                    <a:lumOff val="40000"/>
                  </a:schemeClr>
                </a:solidFill>
                <a:latin typeface="Calibri" panose="020F0502020204030204" pitchFamily="34" charset="0"/>
              </a:rPr>
              <a:t>workforce</a:t>
            </a:r>
            <a:r>
              <a:rPr lang="en-US" sz="1500" dirty="0">
                <a:latin typeface="Calibri" panose="020F0502020204030204" pitchFamily="34" charset="0"/>
              </a:rPr>
              <a:t> pipeline for </a:t>
            </a:r>
            <a:r>
              <a:rPr lang="en-US" sz="1500" dirty="0">
                <a:solidFill>
                  <a:schemeClr val="accent6">
                    <a:lumMod val="60000"/>
                    <a:lumOff val="40000"/>
                  </a:schemeClr>
                </a:solidFill>
                <a:latin typeface="Calibri" panose="020F0502020204030204" pitchFamily="34" charset="0"/>
              </a:rPr>
              <a:t>clinicians of color working in mental health and addiction.</a:t>
            </a:r>
          </a:p>
          <a:p>
            <a:pPr marL="403225" lvl="1" indent="-342900">
              <a:buFont typeface="Arial" panose="020B0604020202020204" pitchFamily="34" charset="0"/>
              <a:buChar char="•"/>
            </a:pPr>
            <a:r>
              <a:rPr lang="en-US" sz="1500" dirty="0">
                <a:latin typeface="Calibri" panose="020F0502020204030204" pitchFamily="34" charset="0"/>
              </a:rPr>
              <a:t>Funding for multi-cultural, trauma-informed services associated with outreach and continued trauma-informed care accessible to those in recovery.</a:t>
            </a:r>
          </a:p>
          <a:p>
            <a:pPr marL="403225" lvl="1" indent="-342900">
              <a:buFont typeface="Arial" panose="020B0604020202020204" pitchFamily="34" charset="0"/>
              <a:buChar char="•"/>
            </a:pPr>
            <a:r>
              <a:rPr lang="en-US" sz="1500" dirty="0">
                <a:latin typeface="Calibri" panose="020F0502020204030204" pitchFamily="34" charset="0"/>
              </a:rPr>
              <a:t>Additional funding for syringe exchange programs.</a:t>
            </a:r>
          </a:p>
          <a:p>
            <a:pPr marL="403225" lvl="1" indent="-342900">
              <a:buFont typeface="Arial" panose="020B0604020202020204" pitchFamily="34" charset="0"/>
              <a:buChar char="•"/>
            </a:pPr>
            <a:r>
              <a:rPr lang="en-US" sz="1500" dirty="0">
                <a:latin typeface="Calibri" panose="020F0502020204030204" pitchFamily="34" charset="0"/>
              </a:rPr>
              <a:t>Advocate and legalize supervised consumption sites across impacted cities.</a:t>
            </a:r>
          </a:p>
          <a:p>
            <a:pPr marL="403225" lvl="1" indent="-342900">
              <a:buFont typeface="Arial" panose="020B0604020202020204" pitchFamily="34" charset="0"/>
              <a:buChar char="•"/>
            </a:pPr>
            <a:r>
              <a:rPr lang="en-US" sz="1500" dirty="0">
                <a:latin typeface="Calibri" panose="020F0502020204030204" pitchFamily="34" charset="0"/>
              </a:rPr>
              <a:t>Dedicate additional resources to ensure accessibility and affordability of Narcan supply for community-based organizations.</a:t>
            </a:r>
          </a:p>
          <a:p>
            <a:pPr marL="403225" lvl="1" indent="-342900">
              <a:buFont typeface="Arial" panose="020B0604020202020204" pitchFamily="34" charset="0"/>
              <a:buChar char="•"/>
            </a:pPr>
            <a:r>
              <a:rPr lang="en-US" sz="1500" dirty="0">
                <a:latin typeface="Calibri" panose="020F0502020204030204" pitchFamily="34" charset="0"/>
              </a:rPr>
              <a:t>Deploy a multi-prong approach to increase access to methadone. </a:t>
            </a:r>
          </a:p>
          <a:p>
            <a:pPr marL="403225" lvl="1" indent="-342900">
              <a:buFont typeface="Arial" panose="020B0604020202020204" pitchFamily="34" charset="0"/>
              <a:buChar char="•"/>
            </a:pPr>
            <a:r>
              <a:rPr lang="en-US" sz="1500" dirty="0">
                <a:latin typeface="Calibri" panose="020F0502020204030204" pitchFamily="34" charset="0"/>
              </a:rPr>
              <a:t>Sober living scholarships to support those with extreme financial need.</a:t>
            </a:r>
          </a:p>
          <a:p>
            <a:pPr marL="403225" lvl="1" indent="-342900">
              <a:buFont typeface="Arial" panose="020B0604020202020204" pitchFamily="34" charset="0"/>
              <a:buChar char="•"/>
            </a:pPr>
            <a:r>
              <a:rPr lang="en-US" sz="1500" dirty="0">
                <a:latin typeface="Calibri" panose="020F0502020204030204" pitchFamily="34" charset="0"/>
              </a:rPr>
              <a:t>Technical assistance and training to help organizations implement effective addiction prevention and treatment programs.</a:t>
            </a:r>
          </a:p>
          <a:p>
            <a:pPr marL="403225" lvl="1" indent="-342900">
              <a:buFont typeface="Arial" panose="020B0604020202020204" pitchFamily="34" charset="0"/>
              <a:buChar char="•"/>
            </a:pPr>
            <a:r>
              <a:rPr lang="en-US" sz="1500" dirty="0">
                <a:solidFill>
                  <a:schemeClr val="accent6">
                    <a:lumMod val="60000"/>
                    <a:lumOff val="40000"/>
                  </a:schemeClr>
                </a:solidFill>
                <a:latin typeface="Calibri" panose="020F0502020204030204" pitchFamily="34" charset="0"/>
              </a:rPr>
              <a:t>Support and additional services for young, homeless women with SUD </a:t>
            </a:r>
            <a:r>
              <a:rPr lang="en-US" sz="1500" i="1" dirty="0">
                <a:solidFill>
                  <a:schemeClr val="accent6">
                    <a:lumMod val="60000"/>
                    <a:lumOff val="40000"/>
                  </a:schemeClr>
                </a:solidFill>
                <a:latin typeface="Calibri" panose="020F0502020204030204" pitchFamily="34" charset="0"/>
              </a:rPr>
              <a:t>(Taveras)</a:t>
            </a:r>
          </a:p>
          <a:p>
            <a:pPr marL="403225" lvl="1" indent="-342900">
              <a:buFont typeface="Arial" panose="020B0604020202020204" pitchFamily="34" charset="0"/>
              <a:buChar char="•"/>
            </a:pPr>
            <a:r>
              <a:rPr lang="en-US" sz="1500" dirty="0">
                <a:solidFill>
                  <a:schemeClr val="accent6">
                    <a:lumMod val="60000"/>
                    <a:lumOff val="40000"/>
                  </a:schemeClr>
                </a:solidFill>
                <a:latin typeface="Calibri" panose="020F0502020204030204" pitchFamily="34" charset="0"/>
              </a:rPr>
              <a:t>Legal support for communities of color and immigrant populations with SUD </a:t>
            </a:r>
            <a:r>
              <a:rPr lang="en-US" sz="1500" i="1" dirty="0">
                <a:solidFill>
                  <a:schemeClr val="accent6">
                    <a:lumMod val="60000"/>
                    <a:lumOff val="40000"/>
                  </a:schemeClr>
                </a:solidFill>
                <a:latin typeface="Calibri" panose="020F0502020204030204" pitchFamily="34" charset="0"/>
              </a:rPr>
              <a:t>(Chaplin &amp; Castiel)</a:t>
            </a:r>
          </a:p>
          <a:p>
            <a:pPr marL="403225" lvl="1" indent="-342900">
              <a:buFont typeface="Arial" panose="020B0604020202020204" pitchFamily="34" charset="0"/>
              <a:buChar char="•"/>
            </a:pPr>
            <a:r>
              <a:rPr lang="en-US" sz="1500" dirty="0">
                <a:solidFill>
                  <a:schemeClr val="accent6">
                    <a:lumMod val="60000"/>
                    <a:lumOff val="40000"/>
                  </a:schemeClr>
                </a:solidFill>
                <a:latin typeface="Calibri" panose="020F0502020204030204" pitchFamily="34" charset="0"/>
              </a:rPr>
              <a:t>Services for incarcerated and post-incarcerated populations </a:t>
            </a:r>
            <a:r>
              <a:rPr lang="en-US" sz="1500" i="1" dirty="0">
                <a:solidFill>
                  <a:schemeClr val="accent6">
                    <a:lumMod val="60000"/>
                    <a:lumOff val="40000"/>
                  </a:schemeClr>
                </a:solidFill>
                <a:latin typeface="Calibri" panose="020F0502020204030204" pitchFamily="34" charset="0"/>
              </a:rPr>
              <a:t>(Whiteside &amp; Anderson)</a:t>
            </a:r>
          </a:p>
        </p:txBody>
      </p:sp>
      <p:sp>
        <p:nvSpPr>
          <p:cNvPr id="4" name="Rectangle 3">
            <a:extLst>
              <a:ext uri="{FF2B5EF4-FFF2-40B4-BE49-F238E27FC236}">
                <a16:creationId xmlns:a16="http://schemas.microsoft.com/office/drawing/2014/main" id="{8A08F7A1-6F9A-4B49-B37F-6DD6785E9AEE}"/>
              </a:ext>
            </a:extLst>
          </p:cNvPr>
          <p:cNvSpPr/>
          <p:nvPr/>
        </p:nvSpPr>
        <p:spPr bwMode="auto">
          <a:xfrm>
            <a:off x="381000" y="1219200"/>
            <a:ext cx="8305800" cy="838200"/>
          </a:xfrm>
          <a:prstGeom prst="rect">
            <a:avLst/>
          </a:prstGeom>
          <a:no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60325" lvl="1"/>
            <a:r>
              <a:rPr lang="en-US" sz="1600" dirty="0">
                <a:latin typeface="Calibri" panose="020F0502020204030204" pitchFamily="34" charset="0"/>
              </a:rPr>
              <a:t>Similarly, feedback from Council members was incorporated into a revised list of potential services that could be supported by the Trust Fund.</a:t>
            </a:r>
          </a:p>
        </p:txBody>
      </p:sp>
    </p:spTree>
    <p:extLst>
      <p:ext uri="{BB962C8B-B14F-4D97-AF65-F5344CB8AC3E}">
        <p14:creationId xmlns:p14="http://schemas.microsoft.com/office/powerpoint/2010/main" val="68475189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740400" cy="762000"/>
          </a:xfrm>
        </p:spPr>
        <p:txBody>
          <a:bodyPr anchor="ctr"/>
          <a:lstStyle/>
          <a:p>
            <a:r>
              <a:rPr lang="en-US" dirty="0"/>
              <a:t>Initial Proposal for Trust Fund Dollars</a:t>
            </a:r>
          </a:p>
        </p:txBody>
      </p:sp>
      <p:sp>
        <p:nvSpPr>
          <p:cNvPr id="4" name="Rectangle 3">
            <a:extLst>
              <a:ext uri="{FF2B5EF4-FFF2-40B4-BE49-F238E27FC236}">
                <a16:creationId xmlns:a16="http://schemas.microsoft.com/office/drawing/2014/main" id="{8A08F7A1-6F9A-4B49-B37F-6DD6785E9AEE}"/>
              </a:ext>
            </a:extLst>
          </p:cNvPr>
          <p:cNvSpPr/>
          <p:nvPr/>
        </p:nvSpPr>
        <p:spPr bwMode="auto">
          <a:xfrm>
            <a:off x="381000" y="1219200"/>
            <a:ext cx="8305800" cy="4724400"/>
          </a:xfrm>
          <a:prstGeom prst="rect">
            <a:avLst/>
          </a:prstGeom>
          <a:no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60325" lvl="1"/>
            <a:r>
              <a:rPr lang="en-US" sz="1500" dirty="0">
                <a:latin typeface="Calibri" panose="020F0502020204030204" pitchFamily="34" charset="0"/>
              </a:rPr>
              <a:t>During the 9/30 Council meeting, members voted to recommend t</a:t>
            </a:r>
            <a:r>
              <a:rPr lang="en-US" sz="1500" dirty="0">
                <a:effectLst/>
                <a:latin typeface="Calibri" panose="020F0502020204030204" pitchFamily="34" charset="0"/>
                <a:ea typeface="Calibri" panose="020F0502020204030204" pitchFamily="34" charset="0"/>
                <a:cs typeface="Times New Roman" panose="02020603050405020304" pitchFamily="18" charset="0"/>
              </a:rPr>
              <a:t>hat the Secretary of Health and Human Services spend funds from the Opioid Recovery and Remediation Trust Fund on four </a:t>
            </a:r>
            <a:r>
              <a:rPr lang="en-US" sz="1500" dirty="0">
                <a:latin typeface="Calibri" panose="020F0502020204030204" pitchFamily="34" charset="0"/>
              </a:rPr>
              <a:t>evidence-based, opioid abatement strategies targeting health and racial inequities and prioritizing disproportionately-impacted populations and communities.</a:t>
            </a:r>
          </a:p>
          <a:p>
            <a:pPr marL="60325" lvl="1"/>
            <a:endParaRPr lang="en-US" sz="1500" dirty="0">
              <a:latin typeface="Calibri" panose="020F0502020204030204" pitchFamily="34" charset="0"/>
            </a:endParaRPr>
          </a:p>
          <a:p>
            <a:pPr marL="60325" lvl="1"/>
            <a:r>
              <a:rPr lang="en-US" sz="1500" dirty="0">
                <a:latin typeface="Calibri" panose="020F0502020204030204" pitchFamily="34" charset="0"/>
              </a:rPr>
              <a:t>The four elements of the initial proposal included:</a:t>
            </a:r>
          </a:p>
          <a:p>
            <a:pPr marL="60325" lvl="1"/>
            <a:endParaRPr lang="en-US" sz="1500" dirty="0">
              <a:latin typeface="Calibri" panose="020F0502020204030204" pitchFamily="34" charset="0"/>
            </a:endParaRPr>
          </a:p>
          <a:p>
            <a:pPr marL="860425" lvl="2" indent="-342900">
              <a:buFont typeface="+mj-lt"/>
              <a:buAutoNum type="arabicPeriod"/>
            </a:pPr>
            <a:r>
              <a:rPr lang="en-US" sz="1500" b="1" dirty="0">
                <a:latin typeface="Calibri" panose="020F0502020204030204" pitchFamily="34" charset="0"/>
              </a:rPr>
              <a:t>Expansion of Harm Reduction Services </a:t>
            </a:r>
            <a:r>
              <a:rPr lang="en-US" sz="1500" dirty="0">
                <a:latin typeface="Calibri" panose="020F0502020204030204" pitchFamily="34" charset="0"/>
              </a:rPr>
              <a:t>–</a:t>
            </a:r>
            <a:r>
              <a:rPr lang="en-US" sz="1500" b="1" dirty="0">
                <a:latin typeface="Calibri" panose="020F0502020204030204" pitchFamily="34" charset="0"/>
              </a:rPr>
              <a:t> </a:t>
            </a:r>
            <a:r>
              <a:rPr lang="en-US" sz="1500" dirty="0">
                <a:latin typeface="Calibri" panose="020F0502020204030204" pitchFamily="34" charset="0"/>
              </a:rPr>
              <a:t>through the expansion of harm reduction programming at SSPs to include additional funds for staffing, purchasing of non-injection harm reduction supplies, and funding for additional trainings for engagement of high-risk populations.</a:t>
            </a:r>
            <a:endParaRPr lang="en-US" sz="1500" b="1" dirty="0">
              <a:latin typeface="Calibri" panose="020F0502020204030204" pitchFamily="34" charset="0"/>
            </a:endParaRPr>
          </a:p>
          <a:p>
            <a:pPr marL="860425" lvl="2" indent="-342900">
              <a:buFont typeface="+mj-lt"/>
              <a:buAutoNum type="arabicPeriod"/>
            </a:pPr>
            <a:endParaRPr lang="en-US" sz="1500" b="1" dirty="0">
              <a:latin typeface="Calibri" panose="020F0502020204030204" pitchFamily="34" charset="0"/>
            </a:endParaRPr>
          </a:p>
          <a:p>
            <a:pPr marL="860425" lvl="2" indent="-342900">
              <a:buFont typeface="+mj-lt"/>
              <a:buAutoNum type="arabicPeriod"/>
            </a:pPr>
            <a:r>
              <a:rPr lang="en-US" sz="1500" b="1" dirty="0">
                <a:latin typeface="Calibri" panose="020F0502020204030204" pitchFamily="34" charset="0"/>
              </a:rPr>
              <a:t>Increased Access to Methadone </a:t>
            </a:r>
            <a:r>
              <a:rPr lang="en-US" sz="1500" dirty="0">
                <a:latin typeface="Calibri" panose="020F0502020204030204" pitchFamily="34" charset="0"/>
              </a:rPr>
              <a:t>– through the expansion of mobile methadone units for both new and existing brick-and-mortar OTPs, with priority given to those sites working with underserved populations and high-risk communities.</a:t>
            </a:r>
          </a:p>
          <a:p>
            <a:pPr marL="860425" lvl="2" indent="-342900">
              <a:buFont typeface="+mj-lt"/>
              <a:buAutoNum type="arabicPeriod"/>
            </a:pPr>
            <a:endParaRPr lang="en-US" sz="1500" b="1" dirty="0">
              <a:latin typeface="Calibri" panose="020F0502020204030204" pitchFamily="34" charset="0"/>
            </a:endParaRPr>
          </a:p>
          <a:p>
            <a:pPr marL="860425" lvl="2" indent="-342900">
              <a:buFont typeface="+mj-lt"/>
              <a:buAutoNum type="arabicPeriod"/>
            </a:pPr>
            <a:r>
              <a:rPr lang="en-US" sz="1500" b="1" dirty="0">
                <a:latin typeface="Calibri" panose="020F0502020204030204" pitchFamily="34" charset="0"/>
              </a:rPr>
              <a:t>Expansion of Supportive Housing Programs </a:t>
            </a:r>
            <a:r>
              <a:rPr lang="en-US" sz="1500" dirty="0">
                <a:latin typeface="Calibri" panose="020F0502020204030204" pitchFamily="34" charset="0"/>
              </a:rPr>
              <a:t>– through the expansion of low-barrier, recovery housing options and other basic needs support, including access to technology and transportation for high-risk populations in historically-underserved communities.</a:t>
            </a:r>
          </a:p>
          <a:p>
            <a:pPr marL="860425" lvl="2" indent="-342900">
              <a:buFont typeface="+mj-lt"/>
              <a:buAutoNum type="arabicPeriod"/>
            </a:pPr>
            <a:endParaRPr lang="en-US" sz="1500" b="1" dirty="0">
              <a:latin typeface="Calibri" panose="020F0502020204030204" pitchFamily="34" charset="0"/>
            </a:endParaRPr>
          </a:p>
          <a:p>
            <a:pPr marL="860425" lvl="2" indent="-342900">
              <a:buFont typeface="+mj-lt"/>
              <a:buAutoNum type="arabicPeriod"/>
            </a:pPr>
            <a:r>
              <a:rPr lang="en-US" sz="1500" b="1" dirty="0">
                <a:latin typeface="Calibri" panose="020F0502020204030204" pitchFamily="34" charset="0"/>
              </a:rPr>
              <a:t>Community Outreach and Engagement</a:t>
            </a:r>
            <a:r>
              <a:rPr lang="en-US" sz="1500" dirty="0">
                <a:latin typeface="Calibri" panose="020F0502020204030204" pitchFamily="34" charset="0"/>
              </a:rPr>
              <a:t> – through the development Multi-Disciplinary Community Outreach (MDCO) teams for BSAS clients with high acuity of need for improved coordination of care.</a:t>
            </a:r>
          </a:p>
        </p:txBody>
      </p:sp>
    </p:spTree>
    <p:extLst>
      <p:ext uri="{BB962C8B-B14F-4D97-AF65-F5344CB8AC3E}">
        <p14:creationId xmlns:p14="http://schemas.microsoft.com/office/powerpoint/2010/main" val="3317115827"/>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20894</TotalTime>
  <Words>1733</Words>
  <Application>Microsoft Office PowerPoint</Application>
  <PresentationFormat>On-screen Show (4:3)</PresentationFormat>
  <Paragraphs>146</Paragraphs>
  <Slides>11</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Courier New</vt:lpstr>
      <vt:lpstr>1_Blue Presentation Template - MA HHS - small logos</vt:lpstr>
      <vt:lpstr>PowerPoint Presentation</vt:lpstr>
      <vt:lpstr>Agenda</vt:lpstr>
      <vt:lpstr>Upcoming Meetings</vt:lpstr>
      <vt:lpstr>Opioid Settlement Update</vt:lpstr>
      <vt:lpstr>Trust Fund Update</vt:lpstr>
      <vt:lpstr>Council’s Charge</vt:lpstr>
      <vt:lpstr>Revised Principles and Criteria for Trust Fund Expenditures</vt:lpstr>
      <vt:lpstr>Revised Principles and Criteria for Trust Fund Expenditures</vt:lpstr>
      <vt:lpstr>Initial Proposal for Trust Fund Dollars</vt:lpstr>
      <vt:lpstr>Update on Initial Proposal for Trust Fund Dollars</vt:lpstr>
      <vt:lpstr>SUD Services for Incarcerated and Post-Incarcerated Individuals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953</cp:revision>
  <cp:lastPrinted>2021-09-16T18:29:15Z</cp:lastPrinted>
  <dcterms:created xsi:type="dcterms:W3CDTF">2014-04-27T20:43:35Z</dcterms:created>
  <dcterms:modified xsi:type="dcterms:W3CDTF">2022-01-04T22:33:58Z</dcterms:modified>
</cp:coreProperties>
</file>