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1"/>
  </p:notesMasterIdLst>
  <p:handoutMasterIdLst>
    <p:handoutMasterId r:id="rId12"/>
  </p:handoutMasterIdLst>
  <p:sldIdLst>
    <p:sldId id="257" r:id="rId2"/>
    <p:sldId id="359" r:id="rId3"/>
    <p:sldId id="405" r:id="rId4"/>
    <p:sldId id="402" r:id="rId5"/>
    <p:sldId id="373" r:id="rId6"/>
    <p:sldId id="408" r:id="rId7"/>
    <p:sldId id="406" r:id="rId8"/>
    <p:sldId id="407" r:id="rId9"/>
    <p:sldId id="386" r:id="rId10"/>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Fine, Mark (ANF)" initials="FM" lastIdx="8" clrIdx="0"/>
  <p:cmAuthor id="1" name="Sanchez, Natalie (ANF)" initials="SN(" lastIdx="0" clrIdx="1"/>
  <p:cmAuthor id="2" name="O'Malley, Helen (ANF)" initials="OH"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584" autoAdjust="0"/>
    <p:restoredTop sz="94660"/>
  </p:normalViewPr>
  <p:slideViewPr>
    <p:cSldViewPr>
      <p:cViewPr varScale="1">
        <p:scale>
          <a:sx n="67" d="100"/>
          <a:sy n="67" d="100"/>
        </p:scale>
        <p:origin x="1336" y="4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72421"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027" y="0"/>
            <a:ext cx="2972421" cy="465138"/>
          </a:xfrm>
          <a:prstGeom prst="rect">
            <a:avLst/>
          </a:prstGeom>
        </p:spPr>
        <p:txBody>
          <a:bodyPr vert="horz" lIns="91440" tIns="45720" rIns="91440" bIns="45720" rtlCol="0"/>
          <a:lstStyle>
            <a:lvl1pPr algn="r">
              <a:defRPr sz="1200"/>
            </a:lvl1pPr>
          </a:lstStyle>
          <a:p>
            <a:fld id="{67FC91CD-EC66-4A18-8356-1EE436EAD520}" type="datetimeFigureOut">
              <a:rPr lang="en-US" smtClean="0"/>
              <a:pPr/>
              <a:t>5/13/2021</a:t>
            </a:fld>
            <a:endParaRPr lang="en-US" dirty="0"/>
          </a:p>
        </p:txBody>
      </p:sp>
      <p:sp>
        <p:nvSpPr>
          <p:cNvPr id="4" name="Footer Placeholder 3"/>
          <p:cNvSpPr>
            <a:spLocks noGrp="1"/>
          </p:cNvSpPr>
          <p:nvPr>
            <p:ph type="ftr" sz="quarter" idx="2"/>
          </p:nvPr>
        </p:nvSpPr>
        <p:spPr>
          <a:xfrm>
            <a:off x="1" y="8829675"/>
            <a:ext cx="2972421" cy="465138"/>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027" y="8829675"/>
            <a:ext cx="2972421" cy="465138"/>
          </a:xfrm>
          <a:prstGeom prst="rect">
            <a:avLst/>
          </a:prstGeom>
        </p:spPr>
        <p:txBody>
          <a:bodyPr vert="horz" lIns="91440" tIns="45720" rIns="91440" bIns="45720" rtlCol="0" anchor="b"/>
          <a:lstStyle>
            <a:lvl1pPr algn="r">
              <a:defRPr sz="1200"/>
            </a:lvl1pPr>
          </a:lstStyle>
          <a:p>
            <a:fld id="{0067DF2E-02ED-4A4C-8E06-6129E718A6A6}" type="slidenum">
              <a:rPr lang="en-US" smtClean="0"/>
              <a:pPr/>
              <a:t>‹#›</a:t>
            </a:fld>
            <a:endParaRPr lang="en-US" dirty="0"/>
          </a:p>
        </p:txBody>
      </p:sp>
    </p:spTree>
    <p:extLst>
      <p:ext uri="{BB962C8B-B14F-4D97-AF65-F5344CB8AC3E}">
        <p14:creationId xmlns:p14="http://schemas.microsoft.com/office/powerpoint/2010/main" val="333336392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884613" y="0"/>
            <a:ext cx="2971800" cy="464820"/>
          </a:xfrm>
          <a:prstGeom prst="rect">
            <a:avLst/>
          </a:prstGeom>
        </p:spPr>
        <p:txBody>
          <a:bodyPr vert="horz" lIns="93177" tIns="46589" rIns="93177" bIns="46589" rtlCol="0"/>
          <a:lstStyle>
            <a:lvl1pPr algn="r">
              <a:defRPr sz="1200"/>
            </a:lvl1pPr>
          </a:lstStyle>
          <a:p>
            <a:fld id="{EBDB8D75-8256-4DE6-960E-3CB80FF15074}" type="datetimeFigureOut">
              <a:rPr lang="en-US" smtClean="0"/>
              <a:pPr/>
              <a:t>5/13/2021</a:t>
            </a:fld>
            <a:endParaRPr lang="en-US" dirty="0"/>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297180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3177" tIns="46589" rIns="93177" bIns="46589" rtlCol="0" anchor="b"/>
          <a:lstStyle>
            <a:lvl1pPr algn="r">
              <a:defRPr sz="1200"/>
            </a:lvl1pPr>
          </a:lstStyle>
          <a:p>
            <a:fld id="{9B3A0E2F-76B9-417E-B0DC-AF868851F63D}" type="slidenum">
              <a:rPr lang="en-US" smtClean="0"/>
              <a:pPr/>
              <a:t>‹#›</a:t>
            </a:fld>
            <a:endParaRPr lang="en-US" dirty="0"/>
          </a:p>
        </p:txBody>
      </p:sp>
    </p:spTree>
    <p:extLst>
      <p:ext uri="{BB962C8B-B14F-4D97-AF65-F5344CB8AC3E}">
        <p14:creationId xmlns:p14="http://schemas.microsoft.com/office/powerpoint/2010/main" val="281479062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399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384A392C-5817-4A90-AD3D-FFFF30B52D05}" type="slidenum">
              <a:rPr lang="en-US">
                <a:solidFill>
                  <a:srgbClr val="FFFFFF"/>
                </a:solidFill>
              </a:rPr>
              <a:pPr>
                <a:defRPr/>
              </a:pPr>
              <a:t>1</a:t>
            </a:fld>
            <a:endParaRPr lang="en-US" dirty="0">
              <a:solidFill>
                <a:srgbClr val="FFFFFF"/>
              </a:solidFill>
            </a:endParaRPr>
          </a:p>
        </p:txBody>
      </p:sp>
    </p:spTree>
    <p:extLst>
      <p:ext uri="{BB962C8B-B14F-4D97-AF65-F5344CB8AC3E}">
        <p14:creationId xmlns:p14="http://schemas.microsoft.com/office/powerpoint/2010/main" val="4983736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2</a:t>
            </a:fld>
            <a:endParaRPr lang="en-US" dirty="0"/>
          </a:p>
        </p:txBody>
      </p:sp>
    </p:spTree>
    <p:extLst>
      <p:ext uri="{BB962C8B-B14F-4D97-AF65-F5344CB8AC3E}">
        <p14:creationId xmlns:p14="http://schemas.microsoft.com/office/powerpoint/2010/main" val="2355422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3</a:t>
            </a:fld>
            <a:endParaRPr lang="en-US" dirty="0"/>
          </a:p>
        </p:txBody>
      </p:sp>
    </p:spTree>
    <p:extLst>
      <p:ext uri="{BB962C8B-B14F-4D97-AF65-F5344CB8AC3E}">
        <p14:creationId xmlns:p14="http://schemas.microsoft.com/office/powerpoint/2010/main" val="5180316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4</a:t>
            </a:fld>
            <a:endParaRPr lang="en-US" dirty="0"/>
          </a:p>
        </p:txBody>
      </p:sp>
    </p:spTree>
    <p:extLst>
      <p:ext uri="{BB962C8B-B14F-4D97-AF65-F5344CB8AC3E}">
        <p14:creationId xmlns:p14="http://schemas.microsoft.com/office/powerpoint/2010/main" val="8481115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5</a:t>
            </a:fld>
            <a:endParaRPr lang="en-US" dirty="0"/>
          </a:p>
        </p:txBody>
      </p:sp>
    </p:spTree>
    <p:extLst>
      <p:ext uri="{BB962C8B-B14F-4D97-AF65-F5344CB8AC3E}">
        <p14:creationId xmlns:p14="http://schemas.microsoft.com/office/powerpoint/2010/main" val="1843921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9</a:t>
            </a:fld>
            <a:endParaRPr lang="en-US" dirty="0"/>
          </a:p>
        </p:txBody>
      </p:sp>
    </p:spTree>
    <p:extLst>
      <p:ext uri="{BB962C8B-B14F-4D97-AF65-F5344CB8AC3E}">
        <p14:creationId xmlns:p14="http://schemas.microsoft.com/office/powerpoint/2010/main" val="42351022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2400">
                <a:latin typeface="+mj-lt"/>
                <a:cs typeface="Book Antiqua" pitchFamily="18" charset="0"/>
              </a:defRPr>
            </a:lvl1pPr>
          </a:lstStyle>
          <a:p>
            <a:r>
              <a:rPr lang="en-US" dirty="0"/>
              <a:t>Click to edit Master title style</a:t>
            </a:r>
          </a:p>
        </p:txBody>
      </p:sp>
    </p:spTree>
    <p:extLst>
      <p:ext uri="{BB962C8B-B14F-4D97-AF65-F5344CB8AC3E}">
        <p14:creationId xmlns:p14="http://schemas.microsoft.com/office/powerpoint/2010/main" val="1223803224"/>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AEDD70FA-59E1-4157-923E-C4A67B08AD84}" type="slidenum">
              <a:rPr lang="en-US"/>
              <a:pPr fontAlgn="base">
                <a:spcAft>
                  <a:spcPct val="0"/>
                </a:spcAft>
                <a:defRPr/>
              </a:pPr>
              <a:t>‹#›</a:t>
            </a:fld>
            <a:endParaRPr lang="en-US" dirty="0"/>
          </a:p>
        </p:txBody>
      </p:sp>
      <p:sp>
        <p:nvSpPr>
          <p:cNvPr id="5" name="Title 1"/>
          <p:cNvSpPr>
            <a:spLocks noGrp="1"/>
          </p:cNvSpPr>
          <p:nvPr>
            <p:ph type="title"/>
          </p:nvPr>
        </p:nvSpPr>
        <p:spPr>
          <a:xfrm>
            <a:off x="736600" y="109538"/>
            <a:ext cx="5664200" cy="762000"/>
          </a:xfrm>
        </p:spPr>
        <p:txBody>
          <a:bodyPr anchor="b"/>
          <a:lstStyle>
            <a:lvl1pPr>
              <a:defRPr sz="2400">
                <a:latin typeface="+mj-lt"/>
                <a:cs typeface="Book Antiqua" pitchFamily="18" charset="0"/>
              </a:defRPr>
            </a:lvl1pPr>
          </a:lstStyle>
          <a:p>
            <a:r>
              <a:rPr lang="en-US" dirty="0"/>
              <a:t>Click to edit Master title style</a:t>
            </a:r>
          </a:p>
        </p:txBody>
      </p:sp>
    </p:spTree>
    <p:extLst>
      <p:ext uri="{BB962C8B-B14F-4D97-AF65-F5344CB8AC3E}">
        <p14:creationId xmlns:p14="http://schemas.microsoft.com/office/powerpoint/2010/main" val="3378108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a:t>Click to edit Master title style</a:t>
            </a:r>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2859816012"/>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ags" Target="../tags/tag2.xml"/><Relationship Id="rId5" Type="http://schemas.openxmlformats.org/officeDocument/2006/relationships/tags" Target="../tags/tag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1026" name="Picture 2" descr="top blue"/>
          <p:cNvPicPr>
            <a:picLocks noChangeAspect="1" noChangeArrowheads="1"/>
          </p:cNvPicPr>
          <p:nvPr/>
        </p:nvPicPr>
        <p:blipFill>
          <a:blip r:embed="rId7"/>
          <a:srcRect l="23065"/>
          <a:stretch>
            <a:fillRect/>
          </a:stretch>
        </p:blipFill>
        <p:spPr bwMode="auto">
          <a:xfrm>
            <a:off x="0" y="0"/>
            <a:ext cx="9150350" cy="930275"/>
          </a:xfrm>
          <a:prstGeom prst="rect">
            <a:avLst/>
          </a:prstGeom>
          <a:noFill/>
          <a:ln w="9525">
            <a:noFill/>
            <a:miter lim="800000"/>
            <a:headEnd/>
            <a:tailEnd/>
          </a:ln>
        </p:spPr>
      </p:pic>
      <p:sp>
        <p:nvSpPr>
          <p:cNvPr id="1027"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dirty="0"/>
              <a:t>Click to edit Master title style</a:t>
            </a:r>
          </a:p>
        </p:txBody>
      </p:sp>
      <p:sp>
        <p:nvSpPr>
          <p:cNvPr id="1028"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3"/>
            <a:r>
              <a:rPr lang="en-US" altLang="en-US" dirty="0"/>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1030" name="Picture 6" descr="best ver2b seal"/>
          <p:cNvPicPr>
            <a:picLocks noChangeAspect="1" noChangeArrowheads="1"/>
          </p:cNvPicPr>
          <p:nvPr/>
        </p:nvPicPr>
        <p:blipFill>
          <a:blip r:embed="rId8">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5"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0444F9EB-82AC-45E2-9B5F-E8C53921C51C}" type="slidenum">
              <a:rPr lang="en-US" sz="1000" smtClean="0">
                <a:solidFill>
                  <a:srgbClr val="000000"/>
                </a:solidFill>
              </a:rPr>
              <a:t>‹#›</a:t>
            </a:fld>
            <a:endParaRPr lang="en-US" sz="1000" dirty="0">
              <a:solidFill>
                <a:srgbClr val="000000"/>
              </a:solidFill>
            </a:endParaRPr>
          </a:p>
        </p:txBody>
      </p:sp>
      <p:sp>
        <p:nvSpPr>
          <p:cNvPr id="3198987" name="AcnSubjectTitle_ID_3198987" hidden="1"/>
          <p:cNvSpPr txBox="1">
            <a:spLocks noChangeArrowheads="1"/>
          </p:cNvSpPr>
          <p:nvPr>
            <p:custDataLst>
              <p:tags r:id="rId5"/>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6"/>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Tree>
    <p:extLst>
      <p:ext uri="{BB962C8B-B14F-4D97-AF65-F5344CB8AC3E}">
        <p14:creationId xmlns:p14="http://schemas.microsoft.com/office/powerpoint/2010/main" val="1838582338"/>
      </p:ext>
    </p:extLst>
  </p:cSld>
  <p:clrMap bg1="lt1" tx1="dk1" bg2="lt2" tx2="dk2" accent1="accent1" accent2="accent2" accent3="accent3" accent4="accent4" accent5="accent5" accent6="accent6" hlink="hlink" folHlink="folHlink"/>
  <p:sldLayoutIdLst>
    <p:sldLayoutId id="2147483661" r:id="rId1"/>
    <p:sldLayoutId id="2147483665" r:id="rId2"/>
    <p:sldLayoutId id="2147483666" r:id="rId3"/>
  </p:sldLayoutIdLst>
  <p:transition/>
  <p:hf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115000"/>
        <a:buFont typeface="Arial" panose="020B0604020202020204" pitchFamily="34" charset="0"/>
        <a:buChar char="•"/>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80000"/>
        <a:buFont typeface="Courier New" panose="02070309020205020404" pitchFamily="49" charset="0"/>
        <a:buChar char="o"/>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Arial" panose="020B0604020202020204" pitchFamily="34" charset="0"/>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ChangeArrowheads="1"/>
          </p:cNvSpPr>
          <p:nvPr/>
        </p:nvSpPr>
        <p:spPr bwMode="auto">
          <a:xfrm>
            <a:off x="0" y="0"/>
            <a:ext cx="9144000" cy="3352800"/>
          </a:xfrm>
          <a:prstGeom prst="rect">
            <a:avLst/>
          </a:prstGeom>
          <a:solidFill>
            <a:srgbClr val="003366"/>
          </a:solidFill>
          <a:ln w="9525">
            <a:solidFill>
              <a:srgbClr val="000000"/>
            </a:solidFill>
            <a:miter lim="800000"/>
            <a:headEnd/>
            <a:tailEnd/>
          </a:ln>
        </p:spPr>
        <p:txBody>
          <a:bodyPr/>
          <a:lstStyle/>
          <a:p>
            <a:pPr algn="ctr" eaLnBrk="0" fontAlgn="base" hangingPunct="0">
              <a:spcBef>
                <a:spcPct val="50000"/>
              </a:spcBef>
              <a:spcAft>
                <a:spcPct val="0"/>
              </a:spcAft>
            </a:pPr>
            <a:endParaRPr lang="en-US" sz="1200" b="1" dirty="0">
              <a:solidFill>
                <a:srgbClr val="FFFFFF"/>
              </a:solidFill>
            </a:endParaRPr>
          </a:p>
        </p:txBody>
      </p:sp>
      <p:sp>
        <p:nvSpPr>
          <p:cNvPr id="31746" name="Rectangle 3"/>
          <p:cNvSpPr>
            <a:spLocks noChangeArrowheads="1"/>
          </p:cNvSpPr>
          <p:nvPr/>
        </p:nvSpPr>
        <p:spPr bwMode="white">
          <a:xfrm>
            <a:off x="533400" y="876300"/>
            <a:ext cx="6477000" cy="1485900"/>
          </a:xfrm>
          <a:prstGeom prst="rect">
            <a:avLst/>
          </a:prstGeom>
          <a:noFill/>
          <a:ln w="9525">
            <a:noFill/>
            <a:miter lim="800000"/>
            <a:headEnd/>
            <a:tailEnd/>
          </a:ln>
        </p:spPr>
        <p:txBody>
          <a:bodyPr lIns="64008" tIns="32004" rIns="64008" bIns="32004" anchor="ctr"/>
          <a:lstStyle/>
          <a:p>
            <a:pPr algn="ctr" fontAlgn="base">
              <a:spcBef>
                <a:spcPct val="0"/>
              </a:spcBef>
              <a:spcAft>
                <a:spcPts val="1000"/>
              </a:spcAft>
            </a:pPr>
            <a:r>
              <a:rPr lang="en-US" sz="3000" b="1" dirty="0">
                <a:solidFill>
                  <a:srgbClr val="FFFFFF"/>
                </a:solidFill>
                <a:latin typeface="Calibri" pitchFamily="34" charset="0"/>
              </a:rPr>
              <a:t>Opioid Recovery and Remediation Fund Advisory Council</a:t>
            </a:r>
          </a:p>
        </p:txBody>
      </p:sp>
      <p:pic>
        <p:nvPicPr>
          <p:cNvPr id="31747" name="Picture 4"/>
          <p:cNvPicPr>
            <a:picLocks noChangeAspect="1" noChangeArrowheads="1"/>
          </p:cNvPicPr>
          <p:nvPr/>
        </p:nvPicPr>
        <p:blipFill>
          <a:blip r:embed="rId3"/>
          <a:srcRect/>
          <a:stretch>
            <a:fillRect/>
          </a:stretch>
        </p:blipFill>
        <p:spPr bwMode="auto">
          <a:xfrm>
            <a:off x="7123112" y="819150"/>
            <a:ext cx="1487488" cy="1543050"/>
          </a:xfrm>
          <a:prstGeom prst="rect">
            <a:avLst/>
          </a:prstGeom>
          <a:noFill/>
          <a:ln w="9525">
            <a:noFill/>
            <a:miter lim="800000"/>
            <a:headEnd/>
            <a:tailEnd/>
          </a:ln>
        </p:spPr>
      </p:pic>
      <p:sp>
        <p:nvSpPr>
          <p:cNvPr id="4" name="Slide Number Placeholder 3"/>
          <p:cNvSpPr>
            <a:spLocks noGrp="1"/>
          </p:cNvSpPr>
          <p:nvPr>
            <p:ph type="sldNum" sz="quarter" idx="12"/>
          </p:nvPr>
        </p:nvSpPr>
        <p:spPr/>
        <p:txBody>
          <a:bodyPr/>
          <a:lstStyle/>
          <a:p>
            <a:pPr fontAlgn="base">
              <a:spcAft>
                <a:spcPct val="0"/>
              </a:spcAft>
              <a:defRPr/>
            </a:pPr>
            <a:fld id="{AEDD70FA-59E1-4157-923E-C4A67B08AD84}" type="slidenum">
              <a:rPr lang="en-US" smtClean="0"/>
              <a:pPr fontAlgn="base">
                <a:spcAft>
                  <a:spcPct val="0"/>
                </a:spcAft>
                <a:defRPr/>
              </a:pPr>
              <a:t>1</a:t>
            </a:fld>
            <a:endParaRPr lang="en-US" dirty="0"/>
          </a:p>
        </p:txBody>
      </p:sp>
      <p:sp>
        <p:nvSpPr>
          <p:cNvPr id="5" name="Rectangle 4"/>
          <p:cNvSpPr/>
          <p:nvPr/>
        </p:nvSpPr>
        <p:spPr bwMode="auto">
          <a:xfrm>
            <a:off x="4521200" y="6477000"/>
            <a:ext cx="127000" cy="228600"/>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noFill/>
              <a:effectLst/>
              <a:latin typeface="Arial" pitchFamily="34" charset="0"/>
            </a:endParaRPr>
          </a:p>
        </p:txBody>
      </p:sp>
      <p:sp>
        <p:nvSpPr>
          <p:cNvPr id="10" name="TextBox 9"/>
          <p:cNvSpPr txBox="1"/>
          <p:nvPr/>
        </p:nvSpPr>
        <p:spPr>
          <a:xfrm>
            <a:off x="152400" y="3535501"/>
            <a:ext cx="8737600" cy="2677656"/>
          </a:xfrm>
          <a:prstGeom prst="rect">
            <a:avLst/>
          </a:prstGeom>
          <a:noFill/>
        </p:spPr>
        <p:txBody>
          <a:bodyPr>
            <a:spAutoFit/>
          </a:bodyPr>
          <a:lstStyle/>
          <a:p>
            <a:pPr algn="ctr" fontAlgn="base">
              <a:spcBef>
                <a:spcPct val="0"/>
              </a:spcBef>
              <a:spcAft>
                <a:spcPct val="0"/>
              </a:spcAft>
              <a:defRPr/>
            </a:pPr>
            <a:endParaRPr lang="en-US" sz="1600" b="1" i="1" dirty="0">
              <a:solidFill>
                <a:schemeClr val="bg2">
                  <a:lumMod val="50000"/>
                </a:schemeClr>
              </a:solidFill>
              <a:latin typeface="Calibri" panose="020F0502020204030204" pitchFamily="34" charset="0"/>
            </a:endParaRPr>
          </a:p>
          <a:p>
            <a:pPr algn="ctr" fontAlgn="base">
              <a:spcBef>
                <a:spcPct val="0"/>
              </a:spcBef>
              <a:spcAft>
                <a:spcPct val="0"/>
              </a:spcAft>
              <a:defRPr/>
            </a:pPr>
            <a:r>
              <a:rPr lang="en-US" sz="2400" b="1" dirty="0">
                <a:solidFill>
                  <a:srgbClr val="003366"/>
                </a:solidFill>
                <a:latin typeface="Calibri" pitchFamily="34" charset="0"/>
              </a:rPr>
              <a:t>Marylou Sudders, Secretary</a:t>
            </a:r>
          </a:p>
          <a:p>
            <a:pPr algn="ctr" fontAlgn="base">
              <a:spcBef>
                <a:spcPct val="0"/>
              </a:spcBef>
              <a:spcAft>
                <a:spcPct val="0"/>
              </a:spcAft>
              <a:defRPr/>
            </a:pPr>
            <a:r>
              <a:rPr lang="en-US" sz="2400" b="1" dirty="0">
                <a:solidFill>
                  <a:srgbClr val="003366"/>
                </a:solidFill>
                <a:latin typeface="Calibri" pitchFamily="34" charset="0"/>
              </a:rPr>
              <a:t>Executive Office of Health &amp; Human Services</a:t>
            </a:r>
          </a:p>
          <a:p>
            <a:pPr algn="ctr" fontAlgn="base">
              <a:spcBef>
                <a:spcPct val="0"/>
              </a:spcBef>
              <a:spcAft>
                <a:spcPct val="0"/>
              </a:spcAft>
              <a:defRPr/>
            </a:pPr>
            <a:endParaRPr lang="en-US" sz="1600" b="1" dirty="0">
              <a:solidFill>
                <a:srgbClr val="003366"/>
              </a:solidFill>
              <a:latin typeface="Calibri" pitchFamily="34" charset="0"/>
            </a:endParaRPr>
          </a:p>
          <a:p>
            <a:pPr algn="ctr" fontAlgn="base">
              <a:spcBef>
                <a:spcPct val="0"/>
              </a:spcBef>
              <a:spcAft>
                <a:spcPct val="0"/>
              </a:spcAft>
              <a:defRPr/>
            </a:pPr>
            <a:r>
              <a:rPr lang="en-US" sz="2400" b="1" dirty="0">
                <a:solidFill>
                  <a:srgbClr val="003366"/>
                </a:solidFill>
                <a:latin typeface="Calibri" pitchFamily="34" charset="0"/>
              </a:rPr>
              <a:t>May 14, 2021</a:t>
            </a:r>
          </a:p>
          <a:p>
            <a:pPr algn="ctr" fontAlgn="base">
              <a:spcBef>
                <a:spcPct val="0"/>
              </a:spcBef>
              <a:spcAft>
                <a:spcPct val="0"/>
              </a:spcAft>
              <a:defRPr/>
            </a:pPr>
            <a:r>
              <a:rPr lang="en-US" sz="2400" b="1" dirty="0">
                <a:solidFill>
                  <a:srgbClr val="003366"/>
                </a:solidFill>
                <a:latin typeface="Calibri" pitchFamily="34" charset="0"/>
              </a:rPr>
              <a:t>10:00 - 11:30 am</a:t>
            </a:r>
          </a:p>
          <a:p>
            <a:pPr algn="ctr" fontAlgn="base">
              <a:spcBef>
                <a:spcPct val="0"/>
              </a:spcBef>
              <a:spcAft>
                <a:spcPct val="0"/>
              </a:spcAft>
              <a:defRPr/>
            </a:pPr>
            <a:endParaRPr lang="en-US" sz="1600" b="1" dirty="0">
              <a:solidFill>
                <a:srgbClr val="003366"/>
              </a:solidFill>
              <a:latin typeface="Calibri" pitchFamily="34" charset="0"/>
            </a:endParaRPr>
          </a:p>
          <a:p>
            <a:pPr algn="ctr" fontAlgn="base">
              <a:spcBef>
                <a:spcPct val="0"/>
              </a:spcBef>
              <a:spcAft>
                <a:spcPct val="0"/>
              </a:spcAft>
              <a:defRPr/>
            </a:pPr>
            <a:r>
              <a:rPr lang="en-US" sz="2400" b="1" dirty="0">
                <a:solidFill>
                  <a:srgbClr val="003366"/>
                </a:solidFill>
                <a:latin typeface="Calibri" pitchFamily="34" charset="0"/>
              </a:rPr>
              <a:t>WebEx</a:t>
            </a:r>
          </a:p>
        </p:txBody>
      </p:sp>
    </p:spTree>
    <p:extLst>
      <p:ext uri="{BB962C8B-B14F-4D97-AF65-F5344CB8AC3E}">
        <p14:creationId xmlns:p14="http://schemas.microsoft.com/office/powerpoint/2010/main" val="1969436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1372612"/>
            <a:ext cx="8382000" cy="4467057"/>
          </a:xfrm>
          <a:prstGeom prst="rect">
            <a:avLst/>
          </a:prstGeom>
        </p:spPr>
        <p:txBody>
          <a:bodyPr wrap="square" rtlCol="0">
            <a:spAutoFit/>
          </a:bodyPr>
          <a:lstStyle/>
          <a:p>
            <a:pPr marL="457200" indent="-457200">
              <a:lnSpc>
                <a:spcPct val="150000"/>
              </a:lnSpc>
              <a:buFont typeface="+mj-lt"/>
              <a:buAutoNum type="arabicPeriod"/>
            </a:pPr>
            <a:r>
              <a:rPr lang="en-US" sz="2400" b="1" dirty="0">
                <a:solidFill>
                  <a:schemeClr val="dk1"/>
                </a:solidFill>
                <a:latin typeface="Calibri" panose="020F0502020204030204" pitchFamily="34" charset="0"/>
              </a:rPr>
              <a:t>Oath, Welcome, and Introductions</a:t>
            </a:r>
          </a:p>
          <a:p>
            <a:pPr marL="457200" indent="-457200">
              <a:lnSpc>
                <a:spcPct val="150000"/>
              </a:lnSpc>
              <a:buFont typeface="+mj-lt"/>
              <a:buAutoNum type="arabicPeriod"/>
            </a:pPr>
            <a:r>
              <a:rPr lang="en-US" sz="2400" b="1" dirty="0">
                <a:solidFill>
                  <a:schemeClr val="dk1"/>
                </a:solidFill>
                <a:latin typeface="Calibri" panose="020F0502020204030204" pitchFamily="34" charset="0"/>
              </a:rPr>
              <a:t>Open Meeting Law and Conflict of Interest Overview</a:t>
            </a:r>
          </a:p>
          <a:p>
            <a:pPr marL="457200" indent="-457200">
              <a:lnSpc>
                <a:spcPct val="150000"/>
              </a:lnSpc>
              <a:buFont typeface="+mj-lt"/>
              <a:buAutoNum type="arabicPeriod"/>
            </a:pPr>
            <a:r>
              <a:rPr lang="en-US" sz="2400" b="1" dirty="0">
                <a:solidFill>
                  <a:schemeClr val="dk1"/>
                </a:solidFill>
                <a:latin typeface="Calibri" panose="020F0502020204030204" pitchFamily="34" charset="0"/>
              </a:rPr>
              <a:t>Council’s Charge</a:t>
            </a:r>
          </a:p>
          <a:p>
            <a:pPr marL="457200" indent="-457200">
              <a:lnSpc>
                <a:spcPct val="150000"/>
              </a:lnSpc>
              <a:buFont typeface="+mj-lt"/>
              <a:buAutoNum type="arabicPeriod"/>
            </a:pPr>
            <a:r>
              <a:rPr lang="en-US" sz="2400" b="1" dirty="0">
                <a:solidFill>
                  <a:schemeClr val="dk1"/>
                </a:solidFill>
                <a:latin typeface="Calibri" panose="020F0502020204030204" pitchFamily="34" charset="0"/>
              </a:rPr>
              <a:t>Opioid Settlements</a:t>
            </a:r>
          </a:p>
          <a:p>
            <a:pPr marL="457200" indent="-457200">
              <a:lnSpc>
                <a:spcPct val="150000"/>
              </a:lnSpc>
              <a:buFont typeface="+mj-lt"/>
              <a:buAutoNum type="arabicPeriod"/>
            </a:pPr>
            <a:r>
              <a:rPr lang="en-US" sz="2400" b="1" dirty="0">
                <a:solidFill>
                  <a:schemeClr val="dk1"/>
                </a:solidFill>
                <a:latin typeface="Calibri" panose="020F0502020204030204" pitchFamily="34" charset="0"/>
              </a:rPr>
              <a:t>DPH Bi-annual Opiate Report</a:t>
            </a:r>
          </a:p>
          <a:p>
            <a:pPr marL="457200" indent="-457200">
              <a:lnSpc>
                <a:spcPct val="150000"/>
              </a:lnSpc>
              <a:buFont typeface="+mj-lt"/>
              <a:buAutoNum type="arabicPeriod"/>
            </a:pPr>
            <a:r>
              <a:rPr lang="en-US" sz="2400" b="1" dirty="0">
                <a:solidFill>
                  <a:schemeClr val="dk1"/>
                </a:solidFill>
                <a:latin typeface="Calibri" panose="020F0502020204030204" pitchFamily="34" charset="0"/>
              </a:rPr>
              <a:t>Discussion of Council Members’ Goals</a:t>
            </a:r>
          </a:p>
          <a:p>
            <a:pPr marL="457200" indent="-457200">
              <a:lnSpc>
                <a:spcPct val="150000"/>
              </a:lnSpc>
              <a:buFont typeface="+mj-lt"/>
              <a:buAutoNum type="arabicPeriod"/>
            </a:pPr>
            <a:r>
              <a:rPr lang="en-US" sz="2400" b="1" dirty="0">
                <a:solidFill>
                  <a:schemeClr val="dk1"/>
                </a:solidFill>
                <a:latin typeface="Calibri" panose="020F0502020204030204" pitchFamily="34" charset="0"/>
              </a:rPr>
              <a:t>Council Webpage and Mailbox</a:t>
            </a:r>
          </a:p>
          <a:p>
            <a:pPr marL="457200" indent="-457200">
              <a:lnSpc>
                <a:spcPct val="150000"/>
              </a:lnSpc>
              <a:buFont typeface="+mj-lt"/>
              <a:buAutoNum type="arabicPeriod"/>
            </a:pPr>
            <a:r>
              <a:rPr lang="en-US" sz="2400" b="1" dirty="0">
                <a:solidFill>
                  <a:schemeClr val="dk1"/>
                </a:solidFill>
                <a:latin typeface="Calibri" panose="020F0502020204030204" pitchFamily="34" charset="0"/>
              </a:rPr>
              <a:t>Proposed Meeting Schedule</a:t>
            </a:r>
          </a:p>
        </p:txBody>
      </p:sp>
      <p:sp>
        <p:nvSpPr>
          <p:cNvPr id="5" name="Title 2"/>
          <p:cNvSpPr>
            <a:spLocks noGrp="1"/>
          </p:cNvSpPr>
          <p:nvPr>
            <p:ph type="title"/>
          </p:nvPr>
        </p:nvSpPr>
        <p:spPr>
          <a:xfrm>
            <a:off x="838200" y="109538"/>
            <a:ext cx="5029200" cy="762000"/>
          </a:xfrm>
        </p:spPr>
        <p:txBody>
          <a:bodyPr anchor="ctr"/>
          <a:lstStyle/>
          <a:p>
            <a:r>
              <a:rPr lang="en-US" dirty="0">
                <a:latin typeface="Calibri" panose="020F0502020204030204" pitchFamily="34" charset="0"/>
              </a:rPr>
              <a:t>Agenda</a:t>
            </a:r>
          </a:p>
        </p:txBody>
      </p:sp>
    </p:spTree>
    <p:extLst>
      <p:ext uri="{BB962C8B-B14F-4D97-AF65-F5344CB8AC3E}">
        <p14:creationId xmlns:p14="http://schemas.microsoft.com/office/powerpoint/2010/main" val="75220006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2400" y="1066800"/>
            <a:ext cx="8839200" cy="5459380"/>
          </a:xfrm>
          <a:prstGeom prst="rect">
            <a:avLst/>
          </a:prstGeom>
        </p:spPr>
        <p:txBody>
          <a:bodyPr wrap="square" numCol="3" rtlCol="0">
            <a:noAutofit/>
          </a:bodyPr>
          <a:lstStyle/>
          <a:p>
            <a:r>
              <a:rPr lang="en-US" sz="1200" b="1" dirty="0">
                <a:solidFill>
                  <a:schemeClr val="dk1"/>
                </a:solidFill>
                <a:latin typeface="Calibri" panose="020F0502020204030204" pitchFamily="34" charset="0"/>
              </a:rPr>
              <a:t>Marylou Sudders </a:t>
            </a:r>
            <a:r>
              <a:rPr lang="en-US" sz="1200" b="1" i="1" dirty="0">
                <a:solidFill>
                  <a:schemeClr val="dk1"/>
                </a:solidFill>
                <a:latin typeface="Calibri" panose="020F0502020204030204" pitchFamily="34" charset="0"/>
              </a:rPr>
              <a:t>(non-voting chair)</a:t>
            </a:r>
          </a:p>
          <a:p>
            <a:r>
              <a:rPr lang="en-US" sz="1200" dirty="0">
                <a:solidFill>
                  <a:schemeClr val="dk1"/>
                </a:solidFill>
                <a:latin typeface="Calibri" panose="020F0502020204030204" pitchFamily="34" charset="0"/>
              </a:rPr>
              <a:t>Secretary, Executive Office of Health and Human Services</a:t>
            </a:r>
          </a:p>
          <a:p>
            <a:endParaRPr lang="en-US" sz="1200" dirty="0">
              <a:solidFill>
                <a:schemeClr val="dk1"/>
              </a:solidFill>
              <a:latin typeface="Calibri" panose="020F0502020204030204" pitchFamily="34" charset="0"/>
            </a:endParaRPr>
          </a:p>
          <a:p>
            <a:pPr fontAlgn="t"/>
            <a:r>
              <a:rPr lang="en-US" sz="1200" b="1" dirty="0">
                <a:solidFill>
                  <a:schemeClr val="dk1"/>
                </a:solidFill>
                <a:latin typeface="Calibri" panose="020F0502020204030204" pitchFamily="34" charset="0"/>
              </a:rPr>
              <a:t>Jennifer Almonte</a:t>
            </a:r>
          </a:p>
          <a:p>
            <a:pPr fontAlgn="t"/>
            <a:r>
              <a:rPr lang="en-US" sz="1200" dirty="0">
                <a:solidFill>
                  <a:schemeClr val="dk1"/>
                </a:solidFill>
                <a:latin typeface="Calibri" panose="020F0502020204030204" pitchFamily="34" charset="0"/>
              </a:rPr>
              <a:t>Public Health Nurse</a:t>
            </a:r>
          </a:p>
          <a:p>
            <a:pPr fontAlgn="t"/>
            <a:r>
              <a:rPr lang="en-US" sz="1200" dirty="0">
                <a:solidFill>
                  <a:schemeClr val="dk1"/>
                </a:solidFill>
                <a:latin typeface="Calibri" panose="020F0502020204030204" pitchFamily="34" charset="0"/>
              </a:rPr>
              <a:t>City of Lynn</a:t>
            </a:r>
          </a:p>
          <a:p>
            <a:pPr fontAlgn="t"/>
            <a:endParaRPr lang="en-US" sz="1200" dirty="0">
              <a:solidFill>
                <a:schemeClr val="dk1"/>
              </a:solidFill>
              <a:latin typeface="Calibri" panose="020F0502020204030204" pitchFamily="34" charset="0"/>
            </a:endParaRPr>
          </a:p>
          <a:p>
            <a:pPr fontAlgn="t"/>
            <a:r>
              <a:rPr lang="en-US" sz="1200" b="1" dirty="0">
                <a:solidFill>
                  <a:schemeClr val="dk1"/>
                </a:solidFill>
                <a:latin typeface="Calibri" panose="020F0502020204030204" pitchFamily="34" charset="0"/>
              </a:rPr>
              <a:t>Charles Anderson, MD, MPH, MBA</a:t>
            </a:r>
          </a:p>
          <a:p>
            <a:pPr fontAlgn="t"/>
            <a:r>
              <a:rPr lang="en-US" sz="1200" dirty="0">
                <a:solidFill>
                  <a:schemeClr val="dk1"/>
                </a:solidFill>
                <a:latin typeface="Calibri" panose="020F0502020204030204" pitchFamily="34" charset="0"/>
              </a:rPr>
              <a:t>President/CEO</a:t>
            </a:r>
          </a:p>
          <a:p>
            <a:pPr fontAlgn="t"/>
            <a:r>
              <a:rPr lang="en-US" sz="1200" dirty="0">
                <a:solidFill>
                  <a:schemeClr val="dk1"/>
                </a:solidFill>
                <a:latin typeface="Calibri" panose="020F0502020204030204" pitchFamily="34" charset="0"/>
              </a:rPr>
              <a:t>The Dimock Center	</a:t>
            </a:r>
          </a:p>
          <a:p>
            <a:pPr fontAlgn="t"/>
            <a:endParaRPr lang="en-US" sz="1200" dirty="0">
              <a:solidFill>
                <a:schemeClr val="dk1"/>
              </a:solidFill>
              <a:latin typeface="Calibri" panose="020F0502020204030204" pitchFamily="34" charset="0"/>
            </a:endParaRPr>
          </a:p>
          <a:p>
            <a:pPr marL="0" marR="0">
              <a:spcBef>
                <a:spcPts val="0"/>
              </a:spcBef>
            </a:pPr>
            <a:r>
              <a:rPr lang="en-US" sz="1200" b="1" dirty="0">
                <a:solidFill>
                  <a:schemeClr val="dk1"/>
                </a:solidFill>
                <a:latin typeface="Calibri" panose="020F0502020204030204" pitchFamily="34" charset="0"/>
              </a:rPr>
              <a:t>Gina Armstrong</a:t>
            </a:r>
          </a:p>
          <a:p>
            <a:pPr marL="0" marR="0">
              <a:spcBef>
                <a:spcPts val="0"/>
              </a:spcBef>
            </a:pPr>
            <a:r>
              <a:rPr lang="en-US" sz="1200" dirty="0">
                <a:solidFill>
                  <a:schemeClr val="dk1"/>
                </a:solidFill>
                <a:latin typeface="Calibri" panose="020F0502020204030204" pitchFamily="34" charset="0"/>
              </a:rPr>
              <a:t>Director of Public Health</a:t>
            </a:r>
          </a:p>
          <a:p>
            <a:pPr marL="0" marR="0">
              <a:spcBef>
                <a:spcPts val="0"/>
              </a:spcBef>
            </a:pPr>
            <a:r>
              <a:rPr lang="en-US" sz="1200" dirty="0">
                <a:solidFill>
                  <a:schemeClr val="dk1"/>
                </a:solidFill>
                <a:latin typeface="Calibri" panose="020F0502020204030204" pitchFamily="34" charset="0"/>
              </a:rPr>
              <a:t>City of Pittsfield</a:t>
            </a:r>
          </a:p>
          <a:p>
            <a:pPr marL="0" marR="0">
              <a:spcBef>
                <a:spcPts val="0"/>
              </a:spcBef>
            </a:pPr>
            <a:r>
              <a:rPr lang="en-US" sz="1200" dirty="0">
                <a:solidFill>
                  <a:schemeClr val="dk1"/>
                </a:solidFill>
                <a:latin typeface="Calibri" panose="020F0502020204030204" pitchFamily="34" charset="0"/>
              </a:rPr>
              <a:t> </a:t>
            </a:r>
          </a:p>
          <a:p>
            <a:pPr marL="0" marR="0">
              <a:spcBef>
                <a:spcPts val="0"/>
              </a:spcBef>
            </a:pPr>
            <a:r>
              <a:rPr lang="en-US" sz="1200" b="1" dirty="0">
                <a:solidFill>
                  <a:schemeClr val="dk1"/>
                </a:solidFill>
                <a:latin typeface="Calibri" panose="020F0502020204030204" pitchFamily="34" charset="0"/>
              </a:rPr>
              <a:t>Jason Ball</a:t>
            </a:r>
          </a:p>
          <a:p>
            <a:pPr marL="0" marR="0">
              <a:spcBef>
                <a:spcPts val="0"/>
              </a:spcBef>
            </a:pPr>
            <a:r>
              <a:rPr lang="en-US" sz="1200" dirty="0">
                <a:solidFill>
                  <a:schemeClr val="dk1"/>
                </a:solidFill>
                <a:latin typeface="Calibri" panose="020F0502020204030204" pitchFamily="34" charset="0"/>
              </a:rPr>
              <a:t>Officer</a:t>
            </a:r>
          </a:p>
          <a:p>
            <a:pPr marL="0" marR="0">
              <a:spcBef>
                <a:spcPts val="0"/>
              </a:spcBef>
            </a:pPr>
            <a:r>
              <a:rPr lang="en-US" sz="1200" dirty="0">
                <a:solidFill>
                  <a:schemeClr val="dk1"/>
                </a:solidFill>
                <a:latin typeface="Calibri" panose="020F0502020204030204" pitchFamily="34" charset="0"/>
              </a:rPr>
              <a:t>Framingham Police</a:t>
            </a:r>
          </a:p>
          <a:p>
            <a:pPr marL="0" marR="0">
              <a:spcBef>
                <a:spcPts val="0"/>
              </a:spcBef>
            </a:pPr>
            <a:endParaRPr lang="en-US" sz="1200" dirty="0">
              <a:solidFill>
                <a:schemeClr val="dk1"/>
              </a:solidFill>
              <a:latin typeface="Calibri" panose="020F0502020204030204" pitchFamily="34" charset="0"/>
            </a:endParaRPr>
          </a:p>
          <a:p>
            <a:pPr marL="0" marR="0">
              <a:spcBef>
                <a:spcPts val="0"/>
              </a:spcBef>
            </a:pPr>
            <a:r>
              <a:rPr lang="en-US" sz="1200" b="1" dirty="0" err="1">
                <a:solidFill>
                  <a:schemeClr val="dk1"/>
                </a:solidFill>
                <a:latin typeface="Calibri" panose="020F0502020204030204" pitchFamily="34" charset="0"/>
              </a:rPr>
              <a:t>Koren</a:t>
            </a:r>
            <a:r>
              <a:rPr lang="en-US" sz="1200" b="1" dirty="0">
                <a:solidFill>
                  <a:schemeClr val="dk1"/>
                </a:solidFill>
                <a:latin typeface="Calibri" panose="020F0502020204030204" pitchFamily="34" charset="0"/>
              </a:rPr>
              <a:t> </a:t>
            </a:r>
            <a:r>
              <a:rPr lang="en-US" sz="1200" b="1" dirty="0" err="1">
                <a:solidFill>
                  <a:schemeClr val="dk1"/>
                </a:solidFill>
                <a:latin typeface="Calibri" panose="020F0502020204030204" pitchFamily="34" charset="0"/>
              </a:rPr>
              <a:t>Cappiello</a:t>
            </a:r>
            <a:endParaRPr lang="en-US" sz="1200" b="1" dirty="0">
              <a:solidFill>
                <a:schemeClr val="dk1"/>
              </a:solidFill>
              <a:latin typeface="Calibri" panose="020F0502020204030204" pitchFamily="34" charset="0"/>
            </a:endParaRPr>
          </a:p>
          <a:p>
            <a:pPr marL="0" marR="0">
              <a:spcBef>
                <a:spcPts val="0"/>
              </a:spcBef>
            </a:pPr>
            <a:r>
              <a:rPr lang="en-US" sz="1200" dirty="0">
                <a:solidFill>
                  <a:schemeClr val="dk1"/>
                </a:solidFill>
                <a:latin typeface="Calibri" panose="020F0502020204030204" pitchFamily="34" charset="0"/>
              </a:rPr>
              <a:t>Director of Social Services</a:t>
            </a:r>
          </a:p>
          <a:p>
            <a:pPr marL="0" marR="0">
              <a:spcBef>
                <a:spcPts val="0"/>
              </a:spcBef>
            </a:pPr>
            <a:r>
              <a:rPr lang="en-US" sz="1200" dirty="0">
                <a:solidFill>
                  <a:schemeClr val="dk1"/>
                </a:solidFill>
                <a:latin typeface="Calibri" panose="020F0502020204030204" pitchFamily="34" charset="0"/>
              </a:rPr>
              <a:t>City of Brockton</a:t>
            </a:r>
          </a:p>
          <a:p>
            <a:pPr marL="0" marR="0">
              <a:spcBef>
                <a:spcPts val="0"/>
              </a:spcBef>
            </a:pPr>
            <a:endParaRPr lang="en-US" sz="1200" dirty="0">
              <a:solidFill>
                <a:schemeClr val="dk1"/>
              </a:solidFill>
              <a:latin typeface="Calibri" panose="020F0502020204030204" pitchFamily="34" charset="0"/>
            </a:endParaRPr>
          </a:p>
          <a:p>
            <a:r>
              <a:rPr lang="en-US" sz="1200" b="1" dirty="0">
                <a:solidFill>
                  <a:schemeClr val="dk1"/>
                </a:solidFill>
                <a:latin typeface="Calibri" panose="020F0502020204030204" pitchFamily="34" charset="0"/>
              </a:rPr>
              <a:t>Matilde Castiel, MD</a:t>
            </a:r>
          </a:p>
          <a:p>
            <a:r>
              <a:rPr lang="en-US" sz="1200" dirty="0">
                <a:solidFill>
                  <a:schemeClr val="dk1"/>
                </a:solidFill>
                <a:latin typeface="Calibri" panose="020F0502020204030204" pitchFamily="34" charset="0"/>
              </a:rPr>
              <a:t>Commissioner of Health and Human Services</a:t>
            </a:r>
          </a:p>
          <a:p>
            <a:r>
              <a:rPr lang="en-US" sz="1200" dirty="0">
                <a:solidFill>
                  <a:schemeClr val="dk1"/>
                </a:solidFill>
                <a:latin typeface="Calibri" panose="020F0502020204030204" pitchFamily="34" charset="0"/>
              </a:rPr>
              <a:t>City of Worcester	</a:t>
            </a:r>
          </a:p>
          <a:p>
            <a:pPr marL="0" marR="0">
              <a:spcBef>
                <a:spcPts val="0"/>
              </a:spcBef>
            </a:pPr>
            <a:endParaRPr lang="en-US" sz="1200" dirty="0">
              <a:solidFill>
                <a:schemeClr val="dk1"/>
              </a:solidFill>
              <a:latin typeface="Calibri" panose="020F0502020204030204" pitchFamily="34" charset="0"/>
            </a:endParaRPr>
          </a:p>
          <a:p>
            <a:endParaRPr lang="en-US" sz="1200" b="1" dirty="0">
              <a:solidFill>
                <a:schemeClr val="dk1"/>
              </a:solidFill>
              <a:latin typeface="Calibri" panose="020F0502020204030204" pitchFamily="34" charset="0"/>
            </a:endParaRPr>
          </a:p>
          <a:p>
            <a:endParaRPr lang="en-US" sz="1200" b="1" dirty="0">
              <a:solidFill>
                <a:schemeClr val="dk1"/>
              </a:solidFill>
              <a:latin typeface="Calibri" panose="020F0502020204030204" pitchFamily="34" charset="0"/>
            </a:endParaRPr>
          </a:p>
          <a:p>
            <a:r>
              <a:rPr lang="en-US" sz="1200" b="1" dirty="0">
                <a:solidFill>
                  <a:schemeClr val="dk1"/>
                </a:solidFill>
                <a:latin typeface="Calibri" panose="020F0502020204030204" pitchFamily="34" charset="0"/>
              </a:rPr>
              <a:t>Maureen Cavanagh</a:t>
            </a:r>
          </a:p>
          <a:p>
            <a:r>
              <a:rPr lang="en-US" sz="1200" dirty="0">
                <a:solidFill>
                  <a:schemeClr val="dk1"/>
                </a:solidFill>
                <a:latin typeface="Calibri" panose="020F0502020204030204" pitchFamily="34" charset="0"/>
              </a:rPr>
              <a:t>President</a:t>
            </a:r>
          </a:p>
          <a:p>
            <a:r>
              <a:rPr lang="en-US" sz="1200" dirty="0">
                <a:solidFill>
                  <a:schemeClr val="dk1"/>
                </a:solidFill>
                <a:latin typeface="Calibri" panose="020F0502020204030204" pitchFamily="34" charset="0"/>
              </a:rPr>
              <a:t>Magnolia New Beginnings</a:t>
            </a:r>
          </a:p>
          <a:p>
            <a:pPr marL="0" marR="0">
              <a:spcBef>
                <a:spcPts val="0"/>
              </a:spcBef>
            </a:pPr>
            <a:endParaRPr lang="en-US" sz="1200" dirty="0">
              <a:solidFill>
                <a:schemeClr val="dk1"/>
              </a:solidFill>
              <a:latin typeface="Calibri" panose="020F0502020204030204" pitchFamily="34" charset="0"/>
            </a:endParaRPr>
          </a:p>
          <a:p>
            <a:pPr marL="0" marR="0">
              <a:spcBef>
                <a:spcPts val="0"/>
              </a:spcBef>
            </a:pPr>
            <a:r>
              <a:rPr lang="en-US" sz="1200" b="1" dirty="0">
                <a:solidFill>
                  <a:schemeClr val="dk1"/>
                </a:solidFill>
                <a:latin typeface="Calibri" panose="020F0502020204030204" pitchFamily="34" charset="0"/>
              </a:rPr>
              <a:t>Damon Chaplin</a:t>
            </a:r>
          </a:p>
          <a:p>
            <a:pPr marL="0" marR="0">
              <a:spcBef>
                <a:spcPts val="0"/>
              </a:spcBef>
            </a:pPr>
            <a:r>
              <a:rPr lang="en-US" sz="1200" dirty="0">
                <a:solidFill>
                  <a:schemeClr val="dk1"/>
                </a:solidFill>
                <a:latin typeface="Calibri" panose="020F0502020204030204" pitchFamily="34" charset="0"/>
              </a:rPr>
              <a:t>Director of Public Health</a:t>
            </a:r>
          </a:p>
          <a:p>
            <a:pPr marL="0" marR="0">
              <a:spcBef>
                <a:spcPts val="0"/>
              </a:spcBef>
            </a:pPr>
            <a:r>
              <a:rPr lang="en-US" sz="1200" dirty="0">
                <a:solidFill>
                  <a:schemeClr val="dk1"/>
                </a:solidFill>
                <a:latin typeface="Calibri" panose="020F0502020204030204" pitchFamily="34" charset="0"/>
              </a:rPr>
              <a:t>City of New Bedford</a:t>
            </a:r>
          </a:p>
          <a:p>
            <a:pPr marR="0">
              <a:spcBef>
                <a:spcPts val="0"/>
              </a:spcBef>
            </a:pPr>
            <a:endParaRPr lang="en-US" sz="1200" dirty="0">
              <a:solidFill>
                <a:schemeClr val="dk1"/>
              </a:solidFill>
              <a:latin typeface="Calibri" panose="020F0502020204030204" pitchFamily="34" charset="0"/>
            </a:endParaRPr>
          </a:p>
          <a:p>
            <a:r>
              <a:rPr lang="en-US" sz="1200" b="1" dirty="0">
                <a:solidFill>
                  <a:schemeClr val="dk1"/>
                </a:solidFill>
                <a:latin typeface="Calibri" panose="020F0502020204030204" pitchFamily="34" charset="0"/>
              </a:rPr>
              <a:t>Denise Garlick</a:t>
            </a:r>
          </a:p>
          <a:p>
            <a:r>
              <a:rPr lang="en-US" sz="1200" dirty="0">
                <a:solidFill>
                  <a:schemeClr val="dk1"/>
                </a:solidFill>
                <a:latin typeface="Calibri" panose="020F0502020204030204" pitchFamily="34" charset="0"/>
              </a:rPr>
              <a:t>House Representative</a:t>
            </a:r>
          </a:p>
          <a:p>
            <a:r>
              <a:rPr lang="en-US" sz="1200" dirty="0">
                <a:solidFill>
                  <a:schemeClr val="dk1"/>
                </a:solidFill>
                <a:latin typeface="Calibri" panose="020F0502020204030204" pitchFamily="34" charset="0"/>
              </a:rPr>
              <a:t>13th Norfolk</a:t>
            </a:r>
          </a:p>
          <a:p>
            <a:pPr marL="0" marR="0">
              <a:spcBef>
                <a:spcPts val="0"/>
              </a:spcBef>
            </a:pPr>
            <a:endParaRPr lang="en-US" sz="1200" b="1" dirty="0">
              <a:solidFill>
                <a:schemeClr val="dk1"/>
              </a:solidFill>
              <a:latin typeface="Calibri" panose="020F0502020204030204" pitchFamily="34" charset="0"/>
            </a:endParaRPr>
          </a:p>
          <a:p>
            <a:pPr marL="0" marR="0">
              <a:spcBef>
                <a:spcPts val="0"/>
              </a:spcBef>
            </a:pPr>
            <a:r>
              <a:rPr lang="en-US" sz="1200" b="1" dirty="0">
                <a:solidFill>
                  <a:schemeClr val="dk1"/>
                </a:solidFill>
                <a:latin typeface="Calibri" panose="020F0502020204030204" pitchFamily="34" charset="0"/>
              </a:rPr>
              <a:t>Lindsay Hackett</a:t>
            </a:r>
          </a:p>
          <a:p>
            <a:pPr marL="0" marR="0">
              <a:spcBef>
                <a:spcPts val="0"/>
              </a:spcBef>
            </a:pPr>
            <a:r>
              <a:rPr lang="en-US" sz="1200" dirty="0">
                <a:solidFill>
                  <a:schemeClr val="dk1"/>
                </a:solidFill>
                <a:latin typeface="Calibri" panose="020F0502020204030204" pitchFamily="34" charset="0"/>
              </a:rPr>
              <a:t>Deputy Chief Admin. &amp; Financial</a:t>
            </a:r>
            <a:br>
              <a:rPr lang="en-US" sz="1200" dirty="0">
                <a:solidFill>
                  <a:schemeClr val="dk1"/>
                </a:solidFill>
                <a:latin typeface="Calibri" panose="020F0502020204030204" pitchFamily="34" charset="0"/>
              </a:rPr>
            </a:br>
            <a:r>
              <a:rPr lang="en-US" sz="1200" dirty="0">
                <a:solidFill>
                  <a:schemeClr val="dk1"/>
                </a:solidFill>
                <a:latin typeface="Calibri" panose="020F0502020204030204" pitchFamily="34" charset="0"/>
              </a:rPr>
              <a:t>Officer, City of Springfield</a:t>
            </a:r>
          </a:p>
          <a:p>
            <a:pPr marL="0" marR="0">
              <a:spcBef>
                <a:spcPts val="0"/>
              </a:spcBef>
            </a:pPr>
            <a:r>
              <a:rPr lang="en-US" sz="1200" dirty="0">
                <a:solidFill>
                  <a:schemeClr val="dk1"/>
                </a:solidFill>
                <a:latin typeface="Calibri" panose="020F0502020204030204" pitchFamily="34" charset="0"/>
              </a:rPr>
              <a:t> </a:t>
            </a:r>
          </a:p>
          <a:p>
            <a:pPr marL="0" marR="0">
              <a:spcBef>
                <a:spcPts val="0"/>
              </a:spcBef>
            </a:pPr>
            <a:r>
              <a:rPr lang="en-US" sz="1200" b="1" dirty="0">
                <a:solidFill>
                  <a:schemeClr val="dk1"/>
                </a:solidFill>
                <a:latin typeface="Calibri" panose="020F0502020204030204" pitchFamily="34" charset="0"/>
              </a:rPr>
              <a:t>Suzie Hauptmann</a:t>
            </a:r>
          </a:p>
          <a:p>
            <a:pPr marL="0" marR="0">
              <a:spcBef>
                <a:spcPts val="0"/>
              </a:spcBef>
            </a:pPr>
            <a:r>
              <a:rPr lang="en-US" sz="1200" dirty="0">
                <a:solidFill>
                  <a:schemeClr val="dk1"/>
                </a:solidFill>
                <a:latin typeface="Calibri" panose="020F0502020204030204" pitchFamily="34" charset="0"/>
              </a:rPr>
              <a:t>Director of Human Services</a:t>
            </a:r>
          </a:p>
          <a:p>
            <a:pPr marL="0" marR="0">
              <a:spcBef>
                <a:spcPts val="0"/>
              </a:spcBef>
            </a:pPr>
            <a:r>
              <a:rPr lang="en-US" sz="1200" dirty="0">
                <a:solidFill>
                  <a:schemeClr val="dk1"/>
                </a:solidFill>
                <a:latin typeface="Calibri" panose="020F0502020204030204" pitchFamily="34" charset="0"/>
              </a:rPr>
              <a:t>Town of Falmouth</a:t>
            </a:r>
          </a:p>
          <a:p>
            <a:pPr marL="0" marR="0">
              <a:spcBef>
                <a:spcPts val="0"/>
              </a:spcBef>
            </a:pPr>
            <a:endParaRPr lang="en-US" sz="1200" dirty="0">
              <a:solidFill>
                <a:schemeClr val="dk1"/>
              </a:solidFill>
              <a:latin typeface="Calibri" panose="020F0502020204030204" pitchFamily="34" charset="0"/>
            </a:endParaRPr>
          </a:p>
          <a:p>
            <a:r>
              <a:rPr lang="en-US" sz="1200" b="1" dirty="0">
                <a:solidFill>
                  <a:schemeClr val="dk1"/>
                </a:solidFill>
                <a:latin typeface="Calibri" panose="020F0502020204030204" pitchFamily="34" charset="0"/>
              </a:rPr>
              <a:t>Brendan Little</a:t>
            </a:r>
          </a:p>
          <a:p>
            <a:r>
              <a:rPr lang="en-US" sz="1200" dirty="0">
                <a:latin typeface="Calibri" panose="020F0502020204030204" pitchFamily="34" charset="0"/>
              </a:rPr>
              <a:t>Former Policy Director, Mayor’s Office of Recovery Services, City of Boston</a:t>
            </a:r>
          </a:p>
          <a:p>
            <a:r>
              <a:rPr lang="en-US" sz="1200" dirty="0">
                <a:latin typeface="Calibri" panose="020F0502020204030204" pitchFamily="34" charset="0"/>
              </a:rPr>
              <a:t>Person in Recovery </a:t>
            </a:r>
          </a:p>
          <a:p>
            <a:endParaRPr lang="en-US" sz="1200" dirty="0">
              <a:solidFill>
                <a:schemeClr val="dk1"/>
              </a:solidFill>
              <a:latin typeface="Calibri" panose="020F0502020204030204" pitchFamily="34" charset="0"/>
            </a:endParaRPr>
          </a:p>
          <a:p>
            <a:r>
              <a:rPr lang="en-US" sz="1200" b="1" dirty="0">
                <a:solidFill>
                  <a:schemeClr val="dk1"/>
                </a:solidFill>
                <a:latin typeface="Calibri" panose="020F0502020204030204" pitchFamily="34" charset="0"/>
              </a:rPr>
              <a:t>John </a:t>
            </a:r>
            <a:r>
              <a:rPr lang="en-US" sz="1200" b="1" dirty="0" err="1">
                <a:solidFill>
                  <a:schemeClr val="dk1"/>
                </a:solidFill>
                <a:latin typeface="Calibri" panose="020F0502020204030204" pitchFamily="34" charset="0"/>
              </a:rPr>
              <a:t>McGahan</a:t>
            </a:r>
            <a:endParaRPr lang="en-US" sz="1200" b="1" dirty="0">
              <a:solidFill>
                <a:schemeClr val="dk1"/>
              </a:solidFill>
              <a:latin typeface="Calibri" panose="020F0502020204030204" pitchFamily="34" charset="0"/>
            </a:endParaRPr>
          </a:p>
          <a:p>
            <a:r>
              <a:rPr lang="en-US" sz="1200" dirty="0">
                <a:solidFill>
                  <a:schemeClr val="dk1"/>
                </a:solidFill>
                <a:latin typeface="Calibri" panose="020F0502020204030204" pitchFamily="34" charset="0"/>
              </a:rPr>
              <a:t>President/CEO</a:t>
            </a:r>
          </a:p>
          <a:p>
            <a:r>
              <a:rPr lang="en-US" sz="1200" dirty="0">
                <a:solidFill>
                  <a:schemeClr val="dk1"/>
                </a:solidFill>
                <a:latin typeface="Calibri" panose="020F0502020204030204" pitchFamily="34" charset="0"/>
              </a:rPr>
              <a:t>Gavin Foundation</a:t>
            </a:r>
          </a:p>
          <a:p>
            <a:endParaRPr lang="en-US" sz="1200" dirty="0">
              <a:solidFill>
                <a:schemeClr val="dk1"/>
              </a:solidFill>
              <a:latin typeface="Calibri" panose="020F0502020204030204" pitchFamily="34" charset="0"/>
            </a:endParaRPr>
          </a:p>
          <a:p>
            <a:pPr marL="0" marR="0">
              <a:spcBef>
                <a:spcPts val="0"/>
              </a:spcBef>
            </a:pPr>
            <a:r>
              <a:rPr lang="en-US" sz="1200" dirty="0">
                <a:solidFill>
                  <a:schemeClr val="dk1"/>
                </a:solidFill>
                <a:latin typeface="Calibri" panose="020F0502020204030204" pitchFamily="34" charset="0"/>
              </a:rPr>
              <a:t> </a:t>
            </a:r>
          </a:p>
          <a:p>
            <a:pPr marL="0" marR="0">
              <a:spcBef>
                <a:spcPts val="0"/>
              </a:spcBef>
            </a:pPr>
            <a:r>
              <a:rPr lang="en-US" sz="1200" b="1" dirty="0">
                <a:solidFill>
                  <a:schemeClr val="dk1"/>
                </a:solidFill>
                <a:latin typeface="Calibri" panose="020F0502020204030204" pitchFamily="34" charset="0"/>
              </a:rPr>
              <a:t>Mary Beth </a:t>
            </a:r>
            <a:r>
              <a:rPr lang="en-US" sz="1200" b="1" dirty="0" err="1">
                <a:solidFill>
                  <a:schemeClr val="dk1"/>
                </a:solidFill>
                <a:latin typeface="Calibri" panose="020F0502020204030204" pitchFamily="34" charset="0"/>
              </a:rPr>
              <a:t>Ogulewicz</a:t>
            </a:r>
            <a:endParaRPr lang="en-US" sz="1200" b="1" dirty="0">
              <a:solidFill>
                <a:schemeClr val="dk1"/>
              </a:solidFill>
              <a:latin typeface="Calibri" panose="020F0502020204030204" pitchFamily="34" charset="0"/>
            </a:endParaRPr>
          </a:p>
          <a:p>
            <a:pPr marL="0" marR="0">
              <a:spcBef>
                <a:spcPts val="0"/>
              </a:spcBef>
            </a:pPr>
            <a:r>
              <a:rPr lang="en-US" sz="1200" dirty="0">
                <a:solidFill>
                  <a:schemeClr val="dk1"/>
                </a:solidFill>
                <a:latin typeface="Calibri" panose="020F0502020204030204" pitchFamily="34" charset="0"/>
              </a:rPr>
              <a:t>Director of Senior Services &amp; Social Services, Town of Amherst</a:t>
            </a:r>
          </a:p>
          <a:p>
            <a:endParaRPr lang="en-US" sz="1200" b="1" dirty="0">
              <a:solidFill>
                <a:schemeClr val="dk1"/>
              </a:solidFill>
              <a:latin typeface="Calibri" panose="020F0502020204030204" pitchFamily="34" charset="0"/>
            </a:endParaRPr>
          </a:p>
          <a:p>
            <a:r>
              <a:rPr lang="en-US" sz="1200" b="1" dirty="0">
                <a:solidFill>
                  <a:schemeClr val="dk1"/>
                </a:solidFill>
                <a:latin typeface="Calibri" panose="020F0502020204030204" pitchFamily="34" charset="0"/>
              </a:rPr>
              <a:t>Joanne Peterson</a:t>
            </a:r>
          </a:p>
          <a:p>
            <a:r>
              <a:rPr lang="en-US" sz="1200" dirty="0">
                <a:solidFill>
                  <a:schemeClr val="dk1"/>
                </a:solidFill>
                <a:latin typeface="Calibri" panose="020F0502020204030204" pitchFamily="34" charset="0"/>
              </a:rPr>
              <a:t>Executive Director</a:t>
            </a:r>
          </a:p>
          <a:p>
            <a:r>
              <a:rPr lang="en-US" sz="1200" dirty="0">
                <a:solidFill>
                  <a:schemeClr val="dk1"/>
                </a:solidFill>
                <a:latin typeface="Calibri" panose="020F0502020204030204" pitchFamily="34" charset="0"/>
              </a:rPr>
              <a:t>Learn 2 Cope</a:t>
            </a:r>
          </a:p>
          <a:p>
            <a:endParaRPr lang="en-US" sz="1200" dirty="0">
              <a:solidFill>
                <a:schemeClr val="dk1"/>
              </a:solidFill>
              <a:latin typeface="Calibri" panose="020F0502020204030204" pitchFamily="34" charset="0"/>
            </a:endParaRPr>
          </a:p>
          <a:p>
            <a:r>
              <a:rPr lang="en-US" sz="1200" b="1" dirty="0">
                <a:solidFill>
                  <a:schemeClr val="dk1"/>
                </a:solidFill>
                <a:latin typeface="Calibri" panose="020F0502020204030204" pitchFamily="34" charset="0"/>
              </a:rPr>
              <a:t>David Rosenbloom, PhD</a:t>
            </a:r>
          </a:p>
          <a:p>
            <a:r>
              <a:rPr lang="en-US" sz="1200" dirty="0">
                <a:solidFill>
                  <a:schemeClr val="dk1"/>
                </a:solidFill>
                <a:latin typeface="Calibri" panose="020F0502020204030204" pitchFamily="34" charset="0"/>
              </a:rPr>
              <a:t>Professor</a:t>
            </a:r>
          </a:p>
          <a:p>
            <a:r>
              <a:rPr lang="en-US" sz="1200" dirty="0">
                <a:solidFill>
                  <a:schemeClr val="dk1"/>
                </a:solidFill>
                <a:latin typeface="Calibri" panose="020F0502020204030204" pitchFamily="34" charset="0"/>
              </a:rPr>
              <a:t>Boston Univ. School of Public Health</a:t>
            </a:r>
          </a:p>
          <a:p>
            <a:endParaRPr lang="en-US" sz="1200" b="1" dirty="0">
              <a:solidFill>
                <a:schemeClr val="dk1"/>
              </a:solidFill>
              <a:latin typeface="Calibri" panose="020F0502020204030204" pitchFamily="34" charset="0"/>
            </a:endParaRPr>
          </a:p>
          <a:p>
            <a:r>
              <a:rPr lang="en-US" sz="1200" b="1" dirty="0">
                <a:solidFill>
                  <a:schemeClr val="dk1"/>
                </a:solidFill>
                <a:latin typeface="Calibri" panose="020F0502020204030204" pitchFamily="34" charset="0"/>
              </a:rPr>
              <a:t>John Rosenthal</a:t>
            </a:r>
          </a:p>
          <a:p>
            <a:r>
              <a:rPr lang="en-US" sz="1200" dirty="0">
                <a:solidFill>
                  <a:schemeClr val="dk1"/>
                </a:solidFill>
                <a:latin typeface="Calibri" panose="020F0502020204030204" pitchFamily="34" charset="0"/>
              </a:rPr>
              <a:t>Founder</a:t>
            </a:r>
          </a:p>
          <a:p>
            <a:r>
              <a:rPr lang="en-US" sz="1200" dirty="0">
                <a:solidFill>
                  <a:schemeClr val="dk1"/>
                </a:solidFill>
                <a:latin typeface="Calibri" panose="020F0502020204030204" pitchFamily="34" charset="0"/>
              </a:rPr>
              <a:t>Police Assisted Addiction and Recovery Initiative (</a:t>
            </a:r>
            <a:r>
              <a:rPr lang="en-US" sz="1200" dirty="0" err="1">
                <a:solidFill>
                  <a:schemeClr val="dk1"/>
                </a:solidFill>
                <a:latin typeface="Calibri" panose="020F0502020204030204" pitchFamily="34" charset="0"/>
              </a:rPr>
              <a:t>PAARI</a:t>
            </a:r>
            <a:r>
              <a:rPr lang="en-US" sz="1200" dirty="0">
                <a:solidFill>
                  <a:schemeClr val="dk1"/>
                </a:solidFill>
                <a:latin typeface="Calibri" panose="020F0502020204030204" pitchFamily="34" charset="0"/>
              </a:rPr>
              <a:t>)</a:t>
            </a:r>
          </a:p>
          <a:p>
            <a:endParaRPr lang="en-US" sz="1200" dirty="0">
              <a:solidFill>
                <a:schemeClr val="dk1"/>
              </a:solidFill>
              <a:latin typeface="Calibri" panose="020F0502020204030204" pitchFamily="34" charset="0"/>
            </a:endParaRPr>
          </a:p>
          <a:p>
            <a:r>
              <a:rPr lang="en-US" sz="1200" b="1" dirty="0">
                <a:solidFill>
                  <a:schemeClr val="dk1"/>
                </a:solidFill>
                <a:latin typeface="Calibri" panose="020F0502020204030204" pitchFamily="34" charset="0"/>
              </a:rPr>
              <a:t>Elsie Taveras, MD, MPH</a:t>
            </a:r>
          </a:p>
          <a:p>
            <a:r>
              <a:rPr lang="en-US" sz="1200" dirty="0">
                <a:latin typeface="Calibri" panose="020F0502020204030204" pitchFamily="34" charset="0"/>
              </a:rPr>
              <a:t>Chief Community Health Equity Officer,</a:t>
            </a:r>
          </a:p>
          <a:p>
            <a:r>
              <a:rPr lang="en-US" sz="1200" dirty="0">
                <a:latin typeface="Calibri" panose="020F0502020204030204" pitchFamily="34" charset="0"/>
              </a:rPr>
              <a:t>Executive Director of the Kraft Center for Community Health, Mass General Brigham</a:t>
            </a:r>
          </a:p>
          <a:p>
            <a:endParaRPr lang="en-US" sz="1200" dirty="0">
              <a:solidFill>
                <a:schemeClr val="dk1"/>
              </a:solidFill>
              <a:latin typeface="Calibri" panose="020F0502020204030204" pitchFamily="34" charset="0"/>
            </a:endParaRPr>
          </a:p>
          <a:p>
            <a:r>
              <a:rPr lang="en-US" sz="1200" b="1" dirty="0">
                <a:solidFill>
                  <a:schemeClr val="dk1"/>
                </a:solidFill>
                <a:latin typeface="Calibri" panose="020F0502020204030204" pitchFamily="34" charset="0"/>
              </a:rPr>
              <a:t>Jennifer Tracey</a:t>
            </a:r>
          </a:p>
          <a:p>
            <a:r>
              <a:rPr lang="en-US" sz="1200" dirty="0">
                <a:solidFill>
                  <a:schemeClr val="dk1"/>
                </a:solidFill>
                <a:latin typeface="Calibri" panose="020F0502020204030204" pitchFamily="34" charset="0"/>
              </a:rPr>
              <a:t>Director, Office of Recovery Services</a:t>
            </a:r>
          </a:p>
          <a:p>
            <a:r>
              <a:rPr lang="en-US" sz="1200" dirty="0">
                <a:solidFill>
                  <a:schemeClr val="dk1"/>
                </a:solidFill>
                <a:latin typeface="Calibri" panose="020F0502020204030204" pitchFamily="34" charset="0"/>
              </a:rPr>
              <a:t>City of Boston</a:t>
            </a:r>
          </a:p>
          <a:p>
            <a:endParaRPr lang="en-US" sz="1200" dirty="0">
              <a:solidFill>
                <a:schemeClr val="dk1"/>
              </a:solidFill>
              <a:latin typeface="Calibri" panose="020F0502020204030204" pitchFamily="34" charset="0"/>
            </a:endParaRPr>
          </a:p>
          <a:p>
            <a:r>
              <a:rPr lang="en-US" sz="1200" b="1" dirty="0">
                <a:solidFill>
                  <a:schemeClr val="dk1"/>
                </a:solidFill>
                <a:latin typeface="Calibri" panose="020F0502020204030204" pitchFamily="34" charset="0"/>
              </a:rPr>
              <a:t>LaToya Whiteside</a:t>
            </a:r>
          </a:p>
          <a:p>
            <a:r>
              <a:rPr lang="en-US" sz="1200" dirty="0">
                <a:solidFill>
                  <a:schemeClr val="dk1"/>
                </a:solidFill>
                <a:latin typeface="Calibri" panose="020F0502020204030204" pitchFamily="34" charset="0"/>
              </a:rPr>
              <a:t>Staff Attorney</a:t>
            </a:r>
          </a:p>
          <a:p>
            <a:r>
              <a:rPr lang="en-US" sz="1200" dirty="0">
                <a:solidFill>
                  <a:schemeClr val="dk1"/>
                </a:solidFill>
                <a:latin typeface="Calibri" panose="020F0502020204030204" pitchFamily="34" charset="0"/>
              </a:rPr>
              <a:t>Prisoners’ Legal Services</a:t>
            </a:r>
          </a:p>
        </p:txBody>
      </p:sp>
      <p:sp>
        <p:nvSpPr>
          <p:cNvPr id="3" name="Title 2"/>
          <p:cNvSpPr>
            <a:spLocks noGrp="1"/>
          </p:cNvSpPr>
          <p:nvPr>
            <p:ph type="title"/>
          </p:nvPr>
        </p:nvSpPr>
        <p:spPr/>
        <p:txBody>
          <a:bodyPr anchor="ctr"/>
          <a:lstStyle/>
          <a:p>
            <a:r>
              <a:rPr lang="en-US" dirty="0"/>
              <a:t>Council Members</a:t>
            </a:r>
          </a:p>
        </p:txBody>
      </p:sp>
    </p:spTree>
    <p:extLst>
      <p:ext uri="{BB962C8B-B14F-4D97-AF65-F5344CB8AC3E}">
        <p14:creationId xmlns:p14="http://schemas.microsoft.com/office/powerpoint/2010/main" val="926875014"/>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1447800"/>
            <a:ext cx="7848600" cy="4708981"/>
          </a:xfrm>
          <a:prstGeom prst="rect">
            <a:avLst/>
          </a:prstGeom>
        </p:spPr>
        <p:txBody>
          <a:bodyPr wrap="square" rtlCol="0">
            <a:spAutoFit/>
          </a:bodyPr>
          <a:lstStyle/>
          <a:p>
            <a:r>
              <a:rPr lang="en-US" sz="2000" b="1" u="sng" dirty="0">
                <a:latin typeface="Calibri" panose="020F0502020204030204" pitchFamily="34" charset="0"/>
              </a:rPr>
              <a:t>Open Meeting Law</a:t>
            </a:r>
          </a:p>
          <a:p>
            <a:pPr marL="342900" indent="-342900">
              <a:buFont typeface="Arial" panose="020B0604020202020204" pitchFamily="34" charset="0"/>
              <a:buChar char="•"/>
            </a:pPr>
            <a:r>
              <a:rPr lang="en-US" sz="2000" dirty="0">
                <a:latin typeface="Calibri" panose="020F0502020204030204" pitchFamily="34" charset="0"/>
              </a:rPr>
              <a:t>Our meetings are subject to the Open Meeting Law (OML).</a:t>
            </a:r>
          </a:p>
          <a:p>
            <a:pPr marL="342900" indent="-342900">
              <a:buFont typeface="Arial" panose="020B0604020202020204" pitchFamily="34" charset="0"/>
              <a:buChar char="•"/>
            </a:pPr>
            <a:r>
              <a:rPr lang="en-US" sz="2000" dirty="0">
                <a:latin typeface="Calibri" panose="020F0502020204030204" pitchFamily="34" charset="0"/>
              </a:rPr>
              <a:t>All of our meetings must be held in public and notice of the meeting, including the agenda, must be provided to the public at least 48 hours in advance.</a:t>
            </a:r>
          </a:p>
          <a:p>
            <a:pPr marL="342900" indent="-342900">
              <a:buFont typeface="Arial" panose="020B0604020202020204" pitchFamily="34" charset="0"/>
              <a:buChar char="•"/>
            </a:pPr>
            <a:r>
              <a:rPr lang="en-US" sz="2000" dirty="0">
                <a:latin typeface="Calibri" panose="020F0502020204030204" pitchFamily="34" charset="0"/>
              </a:rPr>
              <a:t>Under the OML, members cannot communicate with a quorum (simple majority) of the members regarding topics before this Council (in person or via email) outside of a public meeting.</a:t>
            </a:r>
          </a:p>
          <a:p>
            <a:pPr marL="342900" indent="-342900">
              <a:buFont typeface="Arial" panose="020B0604020202020204" pitchFamily="34" charset="0"/>
              <a:buChar char="•"/>
            </a:pPr>
            <a:r>
              <a:rPr lang="en-US" sz="2000" dirty="0">
                <a:latin typeface="Calibri" panose="020F0502020204030204" pitchFamily="34" charset="0"/>
              </a:rPr>
              <a:t>Each member must complete the </a:t>
            </a:r>
            <a:r>
              <a:rPr lang="en-US" sz="2000" u="sng" dirty="0">
                <a:latin typeface="Calibri" panose="020F0502020204030204" pitchFamily="34" charset="0"/>
              </a:rPr>
              <a:t>Certificate of Receipt of OML Materials</a:t>
            </a:r>
            <a:r>
              <a:rPr lang="en-US" sz="2000" dirty="0">
                <a:latin typeface="Calibri" panose="020F0502020204030204" pitchFamily="34" charset="0"/>
              </a:rPr>
              <a:t> certifying receipt and understanding of the materials.  </a:t>
            </a:r>
          </a:p>
          <a:p>
            <a:pPr marL="342900" indent="-342900">
              <a:buFont typeface="Arial" panose="020B0604020202020204" pitchFamily="34" charset="0"/>
              <a:buChar char="•"/>
            </a:pPr>
            <a:r>
              <a:rPr lang="en-US" sz="2000" dirty="0">
                <a:latin typeface="Calibri" panose="020F0502020204030204" pitchFamily="34" charset="0"/>
              </a:rPr>
              <a:t>For any questions about the Open Meeting Law, contact the </a:t>
            </a:r>
            <a:br>
              <a:rPr lang="en-US" sz="2000" dirty="0">
                <a:latin typeface="Calibri" panose="020F0502020204030204" pitchFamily="34" charset="0"/>
              </a:rPr>
            </a:br>
            <a:r>
              <a:rPr lang="en-US" sz="2000" dirty="0">
                <a:latin typeface="Calibri" panose="020F0502020204030204" pitchFamily="34" charset="0"/>
              </a:rPr>
              <a:t>Attorney General's Division of Open Government at (617) 963-2540</a:t>
            </a:r>
            <a:br>
              <a:rPr lang="en-US" sz="2000" dirty="0">
                <a:latin typeface="Calibri" panose="020F0502020204030204" pitchFamily="34" charset="0"/>
              </a:rPr>
            </a:br>
            <a:r>
              <a:rPr lang="en-US" sz="2000" dirty="0">
                <a:latin typeface="Calibri" panose="020F0502020204030204" pitchFamily="34" charset="0"/>
              </a:rPr>
              <a:t>or </a:t>
            </a:r>
            <a:r>
              <a:rPr lang="en-US" sz="2000" u="sng" dirty="0">
                <a:solidFill>
                  <a:srgbClr val="003366"/>
                </a:solidFill>
                <a:latin typeface="Calibri" panose="020F0502020204030204" pitchFamily="34" charset="0"/>
              </a:rPr>
              <a:t>openmeeting@state.ma.us</a:t>
            </a:r>
            <a:endParaRPr lang="en-US" sz="2000" dirty="0">
              <a:latin typeface="Calibri" panose="020F0502020204030204" pitchFamily="34" charset="0"/>
            </a:endParaRPr>
          </a:p>
          <a:p>
            <a:pPr marL="342900" indent="-342900">
              <a:buFont typeface="Arial" panose="020B0604020202020204" pitchFamily="34" charset="0"/>
              <a:buChar char="•"/>
            </a:pPr>
            <a:r>
              <a:rPr lang="en-US" sz="2000" dirty="0">
                <a:latin typeface="Calibri" panose="020F0502020204030204" pitchFamily="34" charset="0"/>
              </a:rPr>
              <a:t>Additional information can be found at:</a:t>
            </a:r>
          </a:p>
          <a:p>
            <a:pPr marL="347663"/>
            <a:r>
              <a:rPr lang="en-US" sz="2000" u="sng" dirty="0">
                <a:solidFill>
                  <a:srgbClr val="003366"/>
                </a:solidFill>
                <a:latin typeface="Calibri" panose="020F0502020204030204" pitchFamily="34" charset="0"/>
              </a:rPr>
              <a:t>www.mass.gov/the-open-meeting-law</a:t>
            </a:r>
          </a:p>
        </p:txBody>
      </p:sp>
      <p:sp>
        <p:nvSpPr>
          <p:cNvPr id="3" name="Title 2"/>
          <p:cNvSpPr>
            <a:spLocks noGrp="1"/>
          </p:cNvSpPr>
          <p:nvPr>
            <p:ph type="title"/>
          </p:nvPr>
        </p:nvSpPr>
        <p:spPr/>
        <p:txBody>
          <a:bodyPr anchor="ctr" anchorCtr="0"/>
          <a:lstStyle/>
          <a:p>
            <a:r>
              <a:rPr lang="en-US" dirty="0"/>
              <a:t>Review of Open Meeting Law</a:t>
            </a:r>
          </a:p>
        </p:txBody>
      </p:sp>
    </p:spTree>
    <p:extLst>
      <p:ext uri="{BB962C8B-B14F-4D97-AF65-F5344CB8AC3E}">
        <p14:creationId xmlns:p14="http://schemas.microsoft.com/office/powerpoint/2010/main" val="440641234"/>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1237595"/>
            <a:ext cx="8610600" cy="4524315"/>
          </a:xfrm>
          <a:prstGeom prst="rect">
            <a:avLst/>
          </a:prstGeom>
        </p:spPr>
        <p:txBody>
          <a:bodyPr wrap="square" rtlCol="0">
            <a:spAutoFit/>
          </a:bodyPr>
          <a:lstStyle/>
          <a:p>
            <a:r>
              <a:rPr lang="en-US" sz="1200" b="1" dirty="0">
                <a:latin typeface="Calibri" panose="020F0502020204030204" pitchFamily="34" charset="0"/>
              </a:rPr>
              <a:t>Legal Authority: </a:t>
            </a:r>
            <a:r>
              <a:rPr lang="en-US" sz="1200" dirty="0">
                <a:latin typeface="Calibri" panose="020F0502020204030204" pitchFamily="34" charset="0"/>
              </a:rPr>
              <a:t>Chapter 309 of the Acts of 2020, </a:t>
            </a:r>
            <a:r>
              <a:rPr lang="en-US" sz="1200" i="1" dirty="0">
                <a:latin typeface="Calibri" panose="020F0502020204030204" pitchFamily="34" charset="0"/>
              </a:rPr>
              <a:t>An Act Establishing the Opioid Recovery and Remediation Trust Fund</a:t>
            </a:r>
          </a:p>
          <a:p>
            <a:endParaRPr lang="en-US" sz="1200" dirty="0">
              <a:latin typeface="Calibri" panose="020F0502020204030204" pitchFamily="34" charset="0"/>
            </a:endParaRPr>
          </a:p>
          <a:p>
            <a:pPr lvl="0"/>
            <a:r>
              <a:rPr lang="en-US" sz="1200" b="1" dirty="0">
                <a:latin typeface="Calibri" panose="020F0502020204030204" pitchFamily="34" charset="0"/>
              </a:rPr>
              <a:t>Key Provisions:</a:t>
            </a:r>
          </a:p>
          <a:p>
            <a:pPr marL="171450" lvl="0" indent="-171450">
              <a:buFont typeface="Arial" panose="020B0604020202020204" pitchFamily="34" charset="0"/>
              <a:buChar char="•"/>
            </a:pPr>
            <a:r>
              <a:rPr lang="en-US" sz="1200" dirty="0">
                <a:latin typeface="Calibri" panose="020F0502020204030204" pitchFamily="34" charset="0"/>
              </a:rPr>
              <a:t>There shall be an </a:t>
            </a:r>
            <a:r>
              <a:rPr lang="en-US" sz="1200" b="1" u="sng" dirty="0">
                <a:latin typeface="Calibri" panose="020F0502020204030204" pitchFamily="34" charset="0"/>
              </a:rPr>
              <a:t>Opioid Recovery and Remediation Fund</a:t>
            </a:r>
            <a:r>
              <a:rPr lang="en-US" sz="1200" dirty="0">
                <a:latin typeface="Calibri" panose="020F0502020204030204" pitchFamily="34" charset="0"/>
              </a:rPr>
              <a:t>. Expenditures from the fund shall be made by the Executive Office of Health and Human Services, without further appropriation and consistent with the terms of settlements made in connection with claims arising from the manufacture, marketing, distribution or dispensing of opioids, as applicable.</a:t>
            </a:r>
          </a:p>
          <a:p>
            <a:pPr marL="171450" lvl="0" indent="-171450">
              <a:buFont typeface="Arial" panose="020B0604020202020204" pitchFamily="34" charset="0"/>
              <a:buChar char="•"/>
            </a:pPr>
            <a:r>
              <a:rPr lang="en-US" sz="1200" dirty="0">
                <a:latin typeface="Calibri" panose="020F0502020204030204" pitchFamily="34" charset="0"/>
              </a:rPr>
              <a:t>The Secretary of Health and Human Services, in consultation with the Opioid Recovery and Remediation Fund Advisory Council, shall administer the fund.</a:t>
            </a:r>
          </a:p>
          <a:p>
            <a:pPr marL="171450" lvl="0" indent="-171450">
              <a:buFont typeface="Arial" panose="020B0604020202020204" pitchFamily="34" charset="0"/>
              <a:buChar char="•"/>
            </a:pPr>
            <a:r>
              <a:rPr lang="en-US" sz="1200" dirty="0">
                <a:latin typeface="Calibri" panose="020F0502020204030204" pitchFamily="34" charset="0"/>
              </a:rPr>
              <a:t>The fund shall be expended to mitigate the impacts of the opioid epidemic in the Commonwealth, including, but not limited to, expanding access to opioid use disorder prevention, intervention, treatment and recovery options.</a:t>
            </a:r>
          </a:p>
          <a:p>
            <a:pPr marL="171450" lvl="0" indent="-171450">
              <a:buFont typeface="Arial" panose="020B0604020202020204" pitchFamily="34" charset="0"/>
              <a:buChar char="•"/>
            </a:pPr>
            <a:r>
              <a:rPr lang="en-US" sz="1200" dirty="0">
                <a:latin typeface="Calibri" panose="020F0502020204030204" pitchFamily="34" charset="0"/>
              </a:rPr>
              <a:t>There shall be credited to the fund: (i) amounts recovered by the Commonwealth and credited thereto in connection with claims arising from the manufacture, marketing, distribution or dispensing of opioids; (ii) transfers from other funds authorized by the general court and so designated; (iii) funds from public or private sources, including, but not limited to, gifts, grants, donations, rebates and settlements received by the Commonwealth designated to the fund; and (iv) any interest earned on such amounts.</a:t>
            </a:r>
          </a:p>
          <a:p>
            <a:pPr lvl="0"/>
            <a:endParaRPr lang="en-US" sz="1200" dirty="0">
              <a:latin typeface="Calibri" panose="020F0502020204030204" pitchFamily="34" charset="0"/>
            </a:endParaRPr>
          </a:p>
          <a:p>
            <a:pPr marL="171450" lvl="0" indent="-171450">
              <a:buFont typeface="Arial" panose="020B0604020202020204" pitchFamily="34" charset="0"/>
              <a:buChar char="•"/>
            </a:pPr>
            <a:r>
              <a:rPr lang="en-US" sz="1200" dirty="0">
                <a:latin typeface="Calibri" panose="020F0502020204030204" pitchFamily="34" charset="0"/>
              </a:rPr>
              <a:t>There shall be an </a:t>
            </a:r>
            <a:r>
              <a:rPr lang="en-US" sz="1200" b="1" u="sng" dirty="0">
                <a:latin typeface="Calibri" panose="020F0502020204030204" pitchFamily="34" charset="0"/>
              </a:rPr>
              <a:t>Opioid Recovery and Remediation Fund Advisory Council</a:t>
            </a:r>
            <a:r>
              <a:rPr lang="en-US" sz="1200" dirty="0">
                <a:latin typeface="Calibri" panose="020F0502020204030204" pitchFamily="34" charset="0"/>
              </a:rPr>
              <a:t> regarding the expenditures from the fund.</a:t>
            </a:r>
          </a:p>
          <a:p>
            <a:pPr marL="171450" lvl="0" indent="-171450">
              <a:buFont typeface="Arial" panose="020B0604020202020204" pitchFamily="34" charset="0"/>
              <a:buChar char="•"/>
            </a:pPr>
            <a:r>
              <a:rPr lang="en-US" sz="1200" dirty="0">
                <a:latin typeface="Calibri" panose="020F0502020204030204" pitchFamily="34" charset="0"/>
              </a:rPr>
              <a:t>The council shall hold no fewer than 4 meetings annually and the council shall make its recommendations upon a majority vote.</a:t>
            </a:r>
          </a:p>
          <a:p>
            <a:pPr marL="171450" lvl="0" indent="-171450">
              <a:buFont typeface="Arial" panose="020B0604020202020204" pitchFamily="34" charset="0"/>
              <a:buChar char="•"/>
            </a:pPr>
            <a:r>
              <a:rPr lang="en-US" sz="1200" dirty="0">
                <a:latin typeface="Calibri" panose="020F0502020204030204" pitchFamily="34" charset="0"/>
              </a:rPr>
              <a:t>Annually, not later than October 1, the Secretary of Health and Human Services shall file a report on the activity, revenue and expenditures to and from the fund in the prior fiscal year with the clerks of the senate and the house of representatives, the house and senate committees on ways and means and the joint committee on mental health, substance use and recovery and made available on the Executive Office of Health and Human Services’ public website.</a:t>
            </a:r>
          </a:p>
          <a:p>
            <a:pPr marL="171450" lvl="0" indent="-171450">
              <a:buFont typeface="Arial" panose="020B0604020202020204" pitchFamily="34" charset="0"/>
              <a:buChar char="•"/>
            </a:pPr>
            <a:r>
              <a:rPr lang="en-US" sz="1200" dirty="0">
                <a:latin typeface="Calibri" panose="020F0502020204030204" pitchFamily="34" charset="0"/>
              </a:rPr>
              <a:t>The report shall include, but not be limited to: (i) the revenue credited to the fund; (ii) the amount of expenditures attributable to the administrative costs of the executive office; (iii) an itemized list of the funds expended from the fund; and (iv) data and an assessment of how well resources have been directed to vulnerable and under-served communities.</a:t>
            </a:r>
          </a:p>
        </p:txBody>
      </p:sp>
      <p:sp>
        <p:nvSpPr>
          <p:cNvPr id="3" name="Title 2"/>
          <p:cNvSpPr>
            <a:spLocks noGrp="1"/>
          </p:cNvSpPr>
          <p:nvPr>
            <p:ph type="title"/>
          </p:nvPr>
        </p:nvSpPr>
        <p:spPr/>
        <p:txBody>
          <a:bodyPr anchor="ctr" anchorCtr="0"/>
          <a:lstStyle/>
          <a:p>
            <a:r>
              <a:rPr lang="en-US" dirty="0"/>
              <a:t>Council’s Charge</a:t>
            </a:r>
          </a:p>
        </p:txBody>
      </p:sp>
    </p:spTree>
    <p:extLst>
      <p:ext uri="{BB962C8B-B14F-4D97-AF65-F5344CB8AC3E}">
        <p14:creationId xmlns:p14="http://schemas.microsoft.com/office/powerpoint/2010/main" val="1343751749"/>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2971800"/>
            <a:ext cx="8305800" cy="1446550"/>
          </a:xfrm>
          <a:prstGeom prst="rect">
            <a:avLst/>
          </a:prstGeom>
        </p:spPr>
        <p:txBody>
          <a:bodyPr wrap="square" rtlCol="0">
            <a:spAutoFit/>
          </a:bodyPr>
          <a:lstStyle/>
          <a:p>
            <a:r>
              <a:rPr lang="en-US" sz="2200" b="1" dirty="0">
                <a:solidFill>
                  <a:schemeClr val="dk1"/>
                </a:solidFill>
                <a:latin typeface="Calibri" panose="020F0502020204030204" pitchFamily="34" charset="0"/>
              </a:rPr>
              <a:t>Gillian Feiner</a:t>
            </a:r>
          </a:p>
          <a:p>
            <a:r>
              <a:rPr lang="en-US" sz="2200" dirty="0">
                <a:solidFill>
                  <a:schemeClr val="dk1"/>
                </a:solidFill>
                <a:latin typeface="Calibri" panose="020F0502020204030204" pitchFamily="34" charset="0"/>
              </a:rPr>
              <a:t>Senior Enforcement Counsel</a:t>
            </a:r>
          </a:p>
          <a:p>
            <a:r>
              <a:rPr lang="en-US" sz="2200" dirty="0">
                <a:solidFill>
                  <a:schemeClr val="dk1"/>
                </a:solidFill>
                <a:latin typeface="Calibri" panose="020F0502020204030204" pitchFamily="34" charset="0"/>
              </a:rPr>
              <a:t>Health Care &amp; Fair Competition Bureau</a:t>
            </a:r>
          </a:p>
          <a:p>
            <a:r>
              <a:rPr lang="en-US" sz="2200" dirty="0">
                <a:solidFill>
                  <a:schemeClr val="dk1"/>
                </a:solidFill>
                <a:latin typeface="Calibri" panose="020F0502020204030204" pitchFamily="34" charset="0"/>
              </a:rPr>
              <a:t>Massachusetts Attorney General's Office</a:t>
            </a:r>
          </a:p>
        </p:txBody>
      </p:sp>
      <p:sp>
        <p:nvSpPr>
          <p:cNvPr id="3" name="Title 2"/>
          <p:cNvSpPr>
            <a:spLocks noGrp="1"/>
          </p:cNvSpPr>
          <p:nvPr>
            <p:ph type="title"/>
          </p:nvPr>
        </p:nvSpPr>
        <p:spPr/>
        <p:txBody>
          <a:bodyPr anchor="ctr"/>
          <a:lstStyle/>
          <a:p>
            <a:r>
              <a:rPr lang="en-US" dirty="0"/>
              <a:t>Opioid Settlements</a:t>
            </a:r>
          </a:p>
        </p:txBody>
      </p:sp>
    </p:spTree>
    <p:extLst>
      <p:ext uri="{BB962C8B-B14F-4D97-AF65-F5344CB8AC3E}">
        <p14:creationId xmlns:p14="http://schemas.microsoft.com/office/powerpoint/2010/main" val="4277512929"/>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2971800"/>
            <a:ext cx="8305800" cy="1785104"/>
          </a:xfrm>
          <a:prstGeom prst="rect">
            <a:avLst/>
          </a:prstGeom>
        </p:spPr>
        <p:txBody>
          <a:bodyPr wrap="square" rtlCol="0">
            <a:spAutoFit/>
          </a:bodyPr>
          <a:lstStyle/>
          <a:p>
            <a:r>
              <a:rPr lang="en-US" sz="2200" b="1" dirty="0">
                <a:solidFill>
                  <a:schemeClr val="dk1"/>
                </a:solidFill>
                <a:latin typeface="Calibri" panose="020F0502020204030204" pitchFamily="34" charset="0"/>
              </a:rPr>
              <a:t>Deirdre Calvert</a:t>
            </a:r>
            <a:endParaRPr lang="en-US" sz="2200" b="1" dirty="0">
              <a:solidFill>
                <a:schemeClr val="accent6">
                  <a:lumMod val="60000"/>
                  <a:lumOff val="40000"/>
                </a:schemeClr>
              </a:solidFill>
              <a:latin typeface="Calibri" panose="020F0502020204030204" pitchFamily="34" charset="0"/>
            </a:endParaRPr>
          </a:p>
          <a:p>
            <a:r>
              <a:rPr lang="en-US" sz="2200" dirty="0">
                <a:latin typeface="Calibri" panose="020F0502020204030204" pitchFamily="34" charset="0"/>
              </a:rPr>
              <a:t>Director</a:t>
            </a:r>
          </a:p>
          <a:p>
            <a:r>
              <a:rPr lang="en-US" sz="2200" dirty="0">
                <a:latin typeface="Calibri" panose="020F0502020204030204" pitchFamily="34" charset="0"/>
              </a:rPr>
              <a:t>Bureau of Substance Addiction Services</a:t>
            </a:r>
          </a:p>
          <a:p>
            <a:r>
              <a:rPr lang="en-US" sz="2200" dirty="0">
                <a:latin typeface="Calibri" panose="020F0502020204030204" pitchFamily="34" charset="0"/>
              </a:rPr>
              <a:t>Massachusetts Department of Public Health</a:t>
            </a:r>
          </a:p>
          <a:p>
            <a:endParaRPr lang="en-US" sz="2200" dirty="0">
              <a:solidFill>
                <a:schemeClr val="dk1"/>
              </a:solidFill>
              <a:latin typeface="Calibri" panose="020F0502020204030204" pitchFamily="34" charset="0"/>
            </a:endParaRPr>
          </a:p>
        </p:txBody>
      </p:sp>
      <p:sp>
        <p:nvSpPr>
          <p:cNvPr id="3" name="Title 2"/>
          <p:cNvSpPr>
            <a:spLocks noGrp="1"/>
          </p:cNvSpPr>
          <p:nvPr>
            <p:ph type="title"/>
          </p:nvPr>
        </p:nvSpPr>
        <p:spPr/>
        <p:txBody>
          <a:bodyPr anchor="ctr"/>
          <a:lstStyle/>
          <a:p>
            <a:r>
              <a:rPr lang="en-US" dirty="0"/>
              <a:t>DPH Bi-annual Opiate Report</a:t>
            </a:r>
          </a:p>
        </p:txBody>
      </p:sp>
    </p:spTree>
    <p:extLst>
      <p:ext uri="{BB962C8B-B14F-4D97-AF65-F5344CB8AC3E}">
        <p14:creationId xmlns:p14="http://schemas.microsoft.com/office/powerpoint/2010/main" val="1525807940"/>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1524000"/>
            <a:ext cx="8305800" cy="5170646"/>
          </a:xfrm>
          <a:prstGeom prst="rect">
            <a:avLst/>
          </a:prstGeom>
        </p:spPr>
        <p:txBody>
          <a:bodyPr wrap="square" rtlCol="0">
            <a:spAutoFit/>
          </a:bodyPr>
          <a:lstStyle/>
          <a:p>
            <a:r>
              <a:rPr lang="en-US" sz="2200" b="1" u="sng" dirty="0">
                <a:solidFill>
                  <a:schemeClr val="dk1"/>
                </a:solidFill>
                <a:latin typeface="Calibri" panose="020F0502020204030204" pitchFamily="34" charset="0"/>
              </a:rPr>
              <a:t>Webpage</a:t>
            </a:r>
          </a:p>
          <a:p>
            <a:r>
              <a:rPr lang="en-US" sz="2200" dirty="0">
                <a:solidFill>
                  <a:schemeClr val="dk1"/>
                </a:solidFill>
                <a:latin typeface="Calibri" panose="020F0502020204030204" pitchFamily="34" charset="0"/>
              </a:rPr>
              <a:t>Approved minutes and presentations from Council meetings will be posted on the Council’s Mass.gov webpage:</a:t>
            </a:r>
          </a:p>
          <a:p>
            <a:endParaRPr lang="en-US" sz="2200" dirty="0">
              <a:solidFill>
                <a:schemeClr val="dk1"/>
              </a:solidFill>
              <a:latin typeface="Calibri" panose="020F0502020204030204" pitchFamily="34" charset="0"/>
            </a:endParaRPr>
          </a:p>
          <a:p>
            <a:r>
              <a:rPr lang="en-US" sz="2200" dirty="0">
                <a:solidFill>
                  <a:schemeClr val="accent6">
                    <a:lumMod val="60000"/>
                    <a:lumOff val="40000"/>
                  </a:schemeClr>
                </a:solidFill>
                <a:latin typeface="Calibri" panose="020F0502020204030204" pitchFamily="34" charset="0"/>
              </a:rPr>
              <a:t>www.mass.gov/orgs/opioid-recovery-and-remediation-fund-advisory-council</a:t>
            </a:r>
          </a:p>
          <a:p>
            <a:endParaRPr lang="en-US" sz="2200" dirty="0">
              <a:solidFill>
                <a:schemeClr val="dk1"/>
              </a:solidFill>
              <a:latin typeface="Calibri" panose="020F0502020204030204" pitchFamily="34" charset="0"/>
            </a:endParaRPr>
          </a:p>
          <a:p>
            <a:r>
              <a:rPr lang="en-US" sz="2200" b="1" u="sng" dirty="0">
                <a:solidFill>
                  <a:schemeClr val="dk1"/>
                </a:solidFill>
                <a:latin typeface="Calibri" panose="020F0502020204030204" pitchFamily="34" charset="0"/>
              </a:rPr>
              <a:t>Mailbox</a:t>
            </a:r>
          </a:p>
          <a:p>
            <a:r>
              <a:rPr lang="en-US" sz="2200" dirty="0">
                <a:solidFill>
                  <a:schemeClr val="dk1"/>
                </a:solidFill>
                <a:latin typeface="Calibri" panose="020F0502020204030204" pitchFamily="34" charset="0"/>
              </a:rPr>
              <a:t>General comments and questions may be submitted to the Council’s mailbox (below) or by clicking on the </a:t>
            </a:r>
            <a:r>
              <a:rPr lang="en-US" sz="2200" i="1" dirty="0">
                <a:solidFill>
                  <a:schemeClr val="dk1"/>
                </a:solidFill>
                <a:latin typeface="Calibri" panose="020F0502020204030204" pitchFamily="34" charset="0"/>
              </a:rPr>
              <a:t>Contact Us</a:t>
            </a:r>
            <a:r>
              <a:rPr lang="en-US" sz="2200" dirty="0">
                <a:solidFill>
                  <a:schemeClr val="dk1"/>
                </a:solidFill>
                <a:latin typeface="Calibri" panose="020F0502020204030204" pitchFamily="34" charset="0"/>
              </a:rPr>
              <a:t> link on the Mass.gov webpage:</a:t>
            </a:r>
          </a:p>
          <a:p>
            <a:endParaRPr lang="en-US" sz="2200" b="1" u="sng" dirty="0">
              <a:solidFill>
                <a:schemeClr val="dk1"/>
              </a:solidFill>
              <a:latin typeface="Calibri" panose="020F0502020204030204" pitchFamily="34" charset="0"/>
            </a:endParaRPr>
          </a:p>
          <a:p>
            <a:r>
              <a:rPr lang="en-US" sz="2200" dirty="0">
                <a:solidFill>
                  <a:schemeClr val="accent6">
                    <a:lumMod val="60000"/>
                    <a:lumOff val="40000"/>
                  </a:schemeClr>
                </a:solidFill>
                <a:latin typeface="Calibri" panose="020F0502020204030204" pitchFamily="34" charset="0"/>
              </a:rPr>
              <a:t>OpioidRecoveryAndRemediationFund@mass.gov</a:t>
            </a:r>
          </a:p>
          <a:p>
            <a:endParaRPr lang="en-US" sz="2200" dirty="0">
              <a:solidFill>
                <a:schemeClr val="dk1"/>
              </a:solidFill>
              <a:latin typeface="Calibri" panose="020F0502020204030204" pitchFamily="34" charset="0"/>
            </a:endParaRPr>
          </a:p>
          <a:p>
            <a:endParaRPr lang="en-US" sz="2200" dirty="0">
              <a:solidFill>
                <a:schemeClr val="dk1"/>
              </a:solidFill>
              <a:latin typeface="Calibri" panose="020F0502020204030204" pitchFamily="34" charset="0"/>
            </a:endParaRPr>
          </a:p>
        </p:txBody>
      </p:sp>
      <p:sp>
        <p:nvSpPr>
          <p:cNvPr id="3" name="Title 2"/>
          <p:cNvSpPr>
            <a:spLocks noGrp="1"/>
          </p:cNvSpPr>
          <p:nvPr>
            <p:ph type="title"/>
          </p:nvPr>
        </p:nvSpPr>
        <p:spPr/>
        <p:txBody>
          <a:bodyPr anchor="ctr"/>
          <a:lstStyle/>
          <a:p>
            <a:r>
              <a:rPr lang="en-US" dirty="0"/>
              <a:t>Council Webpage and Mailbox</a:t>
            </a:r>
          </a:p>
        </p:txBody>
      </p:sp>
    </p:spTree>
    <p:extLst>
      <p:ext uri="{BB962C8B-B14F-4D97-AF65-F5344CB8AC3E}">
        <p14:creationId xmlns:p14="http://schemas.microsoft.com/office/powerpoint/2010/main" val="1000165401"/>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109538"/>
            <a:ext cx="5029200" cy="762000"/>
          </a:xfrm>
        </p:spPr>
        <p:txBody>
          <a:bodyPr anchor="ctr"/>
          <a:lstStyle/>
          <a:p>
            <a:r>
              <a:rPr lang="en-US" dirty="0">
                <a:latin typeface="Calibri" panose="020F0502020204030204" pitchFamily="34" charset="0"/>
              </a:rPr>
              <a:t>Proposed Meeting Schedule</a:t>
            </a:r>
          </a:p>
        </p:txBody>
      </p:sp>
      <p:graphicFrame>
        <p:nvGraphicFramePr>
          <p:cNvPr id="5" name="Table 4"/>
          <p:cNvGraphicFramePr>
            <a:graphicFrameLocks noGrp="1"/>
          </p:cNvGraphicFramePr>
          <p:nvPr>
            <p:extLst>
              <p:ext uri="{D42A27DB-BD31-4B8C-83A1-F6EECF244321}">
                <p14:modId xmlns:p14="http://schemas.microsoft.com/office/powerpoint/2010/main" val="3850356230"/>
              </p:ext>
            </p:extLst>
          </p:nvPr>
        </p:nvGraphicFramePr>
        <p:xfrm>
          <a:off x="533400" y="1219200"/>
          <a:ext cx="8117840" cy="2336800"/>
        </p:xfrm>
        <a:graphic>
          <a:graphicData uri="http://schemas.openxmlformats.org/drawingml/2006/table">
            <a:tbl>
              <a:tblPr firstRow="1" bandRow="1">
                <a:tableStyleId>{2A488322-F2BA-4B5B-9748-0D474271808F}</a:tableStyleId>
              </a:tblPr>
              <a:tblGrid>
                <a:gridCol w="2743200">
                  <a:extLst>
                    <a:ext uri="{9D8B030D-6E8A-4147-A177-3AD203B41FA5}">
                      <a16:colId xmlns:a16="http://schemas.microsoft.com/office/drawing/2014/main" val="20000"/>
                    </a:ext>
                  </a:extLst>
                </a:gridCol>
                <a:gridCol w="2819400">
                  <a:extLst>
                    <a:ext uri="{9D8B030D-6E8A-4147-A177-3AD203B41FA5}">
                      <a16:colId xmlns:a16="http://schemas.microsoft.com/office/drawing/2014/main" val="20001"/>
                    </a:ext>
                  </a:extLst>
                </a:gridCol>
                <a:gridCol w="2555240">
                  <a:extLst>
                    <a:ext uri="{9D8B030D-6E8A-4147-A177-3AD203B41FA5}">
                      <a16:colId xmlns:a16="http://schemas.microsoft.com/office/drawing/2014/main" val="20002"/>
                    </a:ext>
                  </a:extLst>
                </a:gridCol>
              </a:tblGrid>
              <a:tr h="584200">
                <a:tc>
                  <a:txBody>
                    <a:bodyPr/>
                    <a:lstStyle/>
                    <a:p>
                      <a:pPr marL="112713" indent="0"/>
                      <a:r>
                        <a:rPr lang="en-US" sz="2200" dirty="0">
                          <a:latin typeface="Calibri" panose="020F0502020204030204" pitchFamily="34" charset="0"/>
                          <a:cs typeface="Calibri" panose="020F0502020204030204" pitchFamily="34" charset="0"/>
                        </a:rPr>
                        <a:t>Date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3366"/>
                    </a:solidFill>
                  </a:tcPr>
                </a:tc>
                <a:tc>
                  <a:txBody>
                    <a:bodyPr/>
                    <a:lstStyle/>
                    <a:p>
                      <a:pPr algn="ctr"/>
                      <a:r>
                        <a:rPr lang="en-US" sz="2200" dirty="0">
                          <a:latin typeface="Calibri" panose="020F0502020204030204" pitchFamily="34" charset="0"/>
                          <a:cs typeface="Calibri" panose="020F0502020204030204" pitchFamily="34" charset="0"/>
                        </a:rPr>
                        <a:t>Time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3366"/>
                    </a:solidFill>
                  </a:tcPr>
                </a:tc>
                <a:tc>
                  <a:txBody>
                    <a:bodyPr/>
                    <a:lstStyle/>
                    <a:p>
                      <a:pPr algn="ctr"/>
                      <a:r>
                        <a:rPr lang="en-US" sz="2200" dirty="0">
                          <a:latin typeface="Calibri" panose="020F0502020204030204" pitchFamily="34" charset="0"/>
                          <a:cs typeface="Calibri" panose="020F0502020204030204" pitchFamily="34" charset="0"/>
                        </a:rPr>
                        <a:t>Location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3366"/>
                    </a:solidFill>
                  </a:tcPr>
                </a:tc>
                <a:extLst>
                  <a:ext uri="{0D108BD9-81ED-4DB2-BD59-A6C34878D82A}">
                    <a16:rowId xmlns:a16="http://schemas.microsoft.com/office/drawing/2014/main" val="10000"/>
                  </a:ext>
                </a:extLst>
              </a:tr>
              <a:tr h="584200">
                <a:tc>
                  <a:txBody>
                    <a:bodyPr/>
                    <a:lstStyle/>
                    <a:p>
                      <a:pPr marL="119063" marR="0" indent="0" algn="l" defTabSz="914400" rtl="0" eaLnBrk="1" fontAlgn="auto" latinLnBrk="0" hangingPunct="1">
                        <a:lnSpc>
                          <a:spcPct val="100000"/>
                        </a:lnSpc>
                        <a:spcBef>
                          <a:spcPts val="0"/>
                        </a:spcBef>
                        <a:spcAft>
                          <a:spcPts val="0"/>
                        </a:spcAft>
                        <a:buClrTx/>
                        <a:buSzTx/>
                        <a:buFontTx/>
                        <a:buNone/>
                        <a:tabLst/>
                        <a:defRPr/>
                      </a:pPr>
                      <a:r>
                        <a:rPr lang="en-US" sz="2000" dirty="0">
                          <a:solidFill>
                            <a:schemeClr val="tx1"/>
                          </a:solidFill>
                          <a:latin typeface="Calibri" panose="020F0502020204030204" pitchFamily="34" charset="0"/>
                        </a:rPr>
                        <a:t>July 19, 2021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58738" algn="ctr" defTabSz="914400" rtl="0" eaLnBrk="1" fontAlgn="auto" latinLnBrk="0" hangingPunct="1">
                        <a:lnSpc>
                          <a:spcPct val="100000"/>
                        </a:lnSpc>
                        <a:spcBef>
                          <a:spcPts val="0"/>
                        </a:spcBef>
                        <a:spcAft>
                          <a:spcPts val="0"/>
                        </a:spcAft>
                        <a:buClrTx/>
                        <a:buSzTx/>
                        <a:buFontTx/>
                        <a:buNone/>
                        <a:tabLst/>
                        <a:defRPr/>
                      </a:pPr>
                      <a:r>
                        <a:rPr lang="en-US" sz="2000" dirty="0">
                          <a:solidFill>
                            <a:schemeClr val="dk1"/>
                          </a:solidFill>
                          <a:latin typeface="Calibri" panose="020F0502020204030204" pitchFamily="34" charset="0"/>
                        </a:rPr>
                        <a:t>2:00 - 3:30 pm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2000" b="0" i="1" dirty="0">
                          <a:latin typeface="Calibri" panose="020F0502020204030204" pitchFamily="34" charset="0"/>
                        </a:rPr>
                        <a:t>WebEx</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584200">
                <a:tc>
                  <a:txBody>
                    <a:bodyPr/>
                    <a:lstStyle/>
                    <a:p>
                      <a:pPr marL="119063" marR="0" indent="0" algn="l" defTabSz="914400" rtl="0" eaLnBrk="1" fontAlgn="auto" latinLnBrk="0" hangingPunct="1">
                        <a:lnSpc>
                          <a:spcPct val="100000"/>
                        </a:lnSpc>
                        <a:spcBef>
                          <a:spcPts val="0"/>
                        </a:spcBef>
                        <a:spcAft>
                          <a:spcPts val="0"/>
                        </a:spcAft>
                        <a:buClrTx/>
                        <a:buSzTx/>
                        <a:buFontTx/>
                        <a:buNone/>
                        <a:tabLst/>
                        <a:defRPr/>
                      </a:pPr>
                      <a:r>
                        <a:rPr lang="en-US" sz="2000" dirty="0">
                          <a:solidFill>
                            <a:schemeClr val="tx1"/>
                          </a:solidFill>
                          <a:latin typeface="Calibri" panose="020F0502020204030204" pitchFamily="34" charset="0"/>
                        </a:rPr>
                        <a:t>September 17, 2021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58738" algn="ctr" defTabSz="914400" rtl="0" eaLnBrk="1" fontAlgn="auto" latinLnBrk="0" hangingPunct="1">
                        <a:lnSpc>
                          <a:spcPct val="100000"/>
                        </a:lnSpc>
                        <a:spcBef>
                          <a:spcPts val="0"/>
                        </a:spcBef>
                        <a:spcAft>
                          <a:spcPts val="0"/>
                        </a:spcAft>
                        <a:buClrTx/>
                        <a:buSzTx/>
                        <a:buFontTx/>
                        <a:buNone/>
                        <a:tabLst/>
                        <a:defRPr/>
                      </a:pPr>
                      <a:r>
                        <a:rPr lang="en-US" sz="2000" dirty="0">
                          <a:solidFill>
                            <a:schemeClr val="dk1"/>
                          </a:solidFill>
                          <a:latin typeface="Calibri" panose="020F0502020204030204" pitchFamily="34" charset="0"/>
                        </a:rPr>
                        <a:t>2:00 </a:t>
                      </a:r>
                      <a:r>
                        <a:rPr lang="en-US" sz="2000">
                          <a:solidFill>
                            <a:schemeClr val="dk1"/>
                          </a:solidFill>
                          <a:latin typeface="Calibri" panose="020F0502020204030204" pitchFamily="34" charset="0"/>
                        </a:rPr>
                        <a:t>- 3:30 </a:t>
                      </a:r>
                      <a:r>
                        <a:rPr lang="en-US" sz="2000" dirty="0">
                          <a:solidFill>
                            <a:schemeClr val="dk1"/>
                          </a:solidFill>
                          <a:latin typeface="Calibri" panose="020F0502020204030204" pitchFamily="34" charset="0"/>
                        </a:rPr>
                        <a:t>pm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2000" b="0" i="1" dirty="0">
                          <a:latin typeface="Calibri" panose="020F0502020204030204" pitchFamily="34" charset="0"/>
                        </a:rPr>
                        <a:t>WebEx</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584200">
                <a:tc gridSpan="3">
                  <a:txBody>
                    <a:bodyPr/>
                    <a:lstStyle/>
                    <a:p>
                      <a:pPr marL="119063" marR="0" lvl="0" indent="0" algn="l" defTabSz="914400" rtl="0" eaLnBrk="1" fontAlgn="auto" latinLnBrk="0" hangingPunct="1">
                        <a:lnSpc>
                          <a:spcPct val="100000"/>
                        </a:lnSpc>
                        <a:spcBef>
                          <a:spcPts val="0"/>
                        </a:spcBef>
                        <a:spcAft>
                          <a:spcPts val="0"/>
                        </a:spcAft>
                        <a:buClrTx/>
                        <a:buSzTx/>
                        <a:buFontTx/>
                        <a:buNone/>
                        <a:tabLst/>
                        <a:defRPr/>
                      </a:pPr>
                      <a:r>
                        <a:rPr lang="en-US" sz="2000" dirty="0">
                          <a:solidFill>
                            <a:schemeClr val="tx1"/>
                          </a:solidFill>
                          <a:latin typeface="Calibri" panose="020F0502020204030204" pitchFamily="34" charset="0"/>
                        </a:rPr>
                        <a:t>October 1, 2021 – </a:t>
                      </a:r>
                      <a:r>
                        <a:rPr lang="en-US" sz="2000" i="1" dirty="0">
                          <a:solidFill>
                            <a:schemeClr val="tx1"/>
                          </a:solidFill>
                          <a:latin typeface="Calibri" panose="020F0502020204030204" pitchFamily="34" charset="0"/>
                        </a:rPr>
                        <a:t>Submission of Annual Report to the Legislature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indent="58738" algn="ctr" defTabSz="914400" rtl="0" eaLnBrk="1" fontAlgn="auto" latinLnBrk="0" hangingPunct="1">
                        <a:lnSpc>
                          <a:spcPct val="100000"/>
                        </a:lnSpc>
                        <a:spcBef>
                          <a:spcPts val="0"/>
                        </a:spcBef>
                        <a:spcAft>
                          <a:spcPts val="0"/>
                        </a:spcAft>
                        <a:buClrTx/>
                        <a:buSzTx/>
                        <a:buFontTx/>
                        <a:buNone/>
                        <a:tabLst/>
                        <a:defRPr/>
                      </a:pPr>
                      <a:endParaRPr lang="en-US" sz="2000" dirty="0">
                        <a:solidFill>
                          <a:schemeClr val="dk1"/>
                        </a:solidFill>
                        <a:latin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ctr"/>
                      <a:endParaRPr lang="en-US" sz="2000" b="0" i="1" dirty="0">
                        <a:latin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531461379"/>
                  </a:ext>
                </a:extLst>
              </a:tr>
            </a:tbl>
          </a:graphicData>
        </a:graphic>
      </p:graphicFrame>
      <p:sp>
        <p:nvSpPr>
          <p:cNvPr id="6" name="TextBox 5">
            <a:extLst>
              <a:ext uri="{FF2B5EF4-FFF2-40B4-BE49-F238E27FC236}">
                <a16:creationId xmlns:a16="http://schemas.microsoft.com/office/drawing/2014/main" id="{961694D2-4CAF-45FB-B72A-1E922231378C}"/>
              </a:ext>
            </a:extLst>
          </p:cNvPr>
          <p:cNvSpPr txBox="1"/>
          <p:nvPr/>
        </p:nvSpPr>
        <p:spPr>
          <a:xfrm>
            <a:off x="609600" y="4470737"/>
            <a:ext cx="7924800" cy="400110"/>
          </a:xfrm>
          <a:prstGeom prst="rect">
            <a:avLst/>
          </a:prstGeom>
          <a:ln>
            <a:noFill/>
          </a:ln>
        </p:spPr>
        <p:txBody>
          <a:bodyPr wrap="square" rtlCol="0">
            <a:spAutoFit/>
          </a:bodyPr>
          <a:lstStyle/>
          <a:p>
            <a:pPr marL="0" indent="0">
              <a:buFont typeface="Wingdings" pitchFamily="2" charset="2"/>
              <a:buNone/>
            </a:pPr>
            <a:r>
              <a:rPr lang="en-US" sz="2000" b="1" i="1" dirty="0">
                <a:latin typeface="Calibri" panose="020F0502020204030204" pitchFamily="34" charset="0"/>
              </a:rPr>
              <a:t>Additional meetings will be scheduled in the coming weeks</a:t>
            </a:r>
          </a:p>
        </p:txBody>
      </p:sp>
    </p:spTree>
    <p:extLst>
      <p:ext uri="{BB962C8B-B14F-4D97-AF65-F5344CB8AC3E}">
        <p14:creationId xmlns:p14="http://schemas.microsoft.com/office/powerpoint/2010/main" val="3423545020"/>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2.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heme/theme1.xml><?xml version="1.0" encoding="utf-8"?>
<a:theme xmlns:a="http://schemas.openxmlformats.org/drawingml/2006/main" name="1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6782</TotalTime>
  <Words>1051</Words>
  <Application>Microsoft Office PowerPoint</Application>
  <PresentationFormat>On-screen Show (4:3)</PresentationFormat>
  <Paragraphs>163</Paragraphs>
  <Slides>9</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Courier New</vt:lpstr>
      <vt:lpstr>Wingdings</vt:lpstr>
      <vt:lpstr>1_Blue Presentation Template - MA HHS - small logos</vt:lpstr>
      <vt:lpstr>PowerPoint Presentation</vt:lpstr>
      <vt:lpstr>Agenda</vt:lpstr>
      <vt:lpstr>Council Members</vt:lpstr>
      <vt:lpstr>Review of Open Meeting Law</vt:lpstr>
      <vt:lpstr>Council’s Charge</vt:lpstr>
      <vt:lpstr>Opioid Settlements</vt:lpstr>
      <vt:lpstr>DPH Bi-annual Opiate Report</vt:lpstr>
      <vt:lpstr>Council Webpage and Mailbox</vt:lpstr>
      <vt:lpstr>Proposed Meeting Schedule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Gabriel.R.Cohen@MassMail.State.MA.US</dc:creator>
  <cp:lastModifiedBy>Cohen, Gabriel R. (EHS)</cp:lastModifiedBy>
  <cp:revision>640</cp:revision>
  <cp:lastPrinted>2021-05-07T12:19:03Z</cp:lastPrinted>
  <dcterms:created xsi:type="dcterms:W3CDTF">2014-04-27T20:43:35Z</dcterms:created>
  <dcterms:modified xsi:type="dcterms:W3CDTF">2021-05-13T18:36:28Z</dcterms:modified>
</cp:coreProperties>
</file>