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7" r:id="rId2"/>
    <p:sldId id="359" r:id="rId3"/>
    <p:sldId id="408" r:id="rId4"/>
    <p:sldId id="406" r:id="rId5"/>
    <p:sldId id="409" r:id="rId6"/>
    <p:sldId id="386" r:id="rId7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>
      <p:cViewPr varScale="1">
        <p:scale>
          <a:sx n="63" d="100"/>
          <a:sy n="63" d="100"/>
        </p:scale>
        <p:origin x="1388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43979" cy="465773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532" y="0"/>
            <a:ext cx="3043979" cy="465773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67FC91CD-EC66-4A18-8356-1EE436EAD520}" type="datetimeFigureOut">
              <a:rPr lang="en-US" smtClean="0"/>
              <a:pPr/>
              <a:t>6/18/2021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41738"/>
            <a:ext cx="3043979" cy="46577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532" y="8841738"/>
            <a:ext cx="3043979" cy="46577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4202" tIns="47101" rIns="94202" bIns="4710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4202" tIns="47101" rIns="94202" bIns="47101" rtlCol="0"/>
          <a:lstStyle>
            <a:lvl1pPr algn="r">
              <a:defRPr sz="1200"/>
            </a:lvl1pPr>
          </a:lstStyle>
          <a:p>
            <a:fld id="{EBDB8D75-8256-4DE6-960E-3CB80FF15074}" type="datetimeFigureOut">
              <a:rPr lang="en-US" smtClean="0"/>
              <a:pPr/>
              <a:t>6/18/2021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02" tIns="47101" rIns="94202" bIns="4710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4202" tIns="47101" rIns="94202" bIns="4710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4202" tIns="47101" rIns="94202" bIns="4710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lIns="94202" tIns="47101" rIns="94202" bIns="47101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84A392C-5817-4A90-AD3D-FFFF30B52D05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02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7810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598160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ags" Target="../tags/tag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7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3"/>
            <a:r>
              <a:rPr lang="en-US" altLang="en-US" dirty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0444F9EB-82AC-45E2-9B5F-E8C53921C51C}" type="slidenum">
              <a:rPr lang="en-US" sz="1000" smtClean="0">
                <a:solidFill>
                  <a:srgbClr val="000000"/>
                </a:solidFill>
              </a:r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66" r:id="rId3"/>
  </p:sldLayoutIdLst>
  <p:transition/>
  <p:hf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Courier New" panose="02070309020205020404" pitchFamily="49" charset="0"/>
        <a:buChar char="o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533400" y="876300"/>
            <a:ext cx="64770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</a:rPr>
              <a:t>Opioid Recovery and Remediation Fund Advisory Council</a:t>
            </a: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23112" y="81915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 smtClean="0"/>
              <a:pPr fontAlgn="base">
                <a:spcAft>
                  <a:spcPct val="0"/>
                </a:spcAft>
                <a:defRPr/>
              </a:pPr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4521200" y="6477000"/>
            <a:ext cx="1270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noFill/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3535501"/>
            <a:ext cx="8737600" cy="267765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i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Marylou Sudders, Secretary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Executive Office of Health &amp; Human Services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June 21, 2021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12:00 - 1:30 pm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WebEx</a:t>
            </a:r>
          </a:p>
        </p:txBody>
      </p:sp>
    </p:spTree>
    <p:extLst>
      <p:ext uri="{BB962C8B-B14F-4D97-AF65-F5344CB8AC3E}">
        <p14:creationId xmlns:p14="http://schemas.microsoft.com/office/powerpoint/2010/main" val="196943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372612"/>
            <a:ext cx="8382000" cy="329320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Welcome and Introductions</a:t>
            </a:r>
          </a:p>
          <a:p>
            <a:pPr marL="457200" indent="-457200">
              <a:buFont typeface="+mj-lt"/>
              <a:buAutoNum type="arabicPeriod"/>
            </a:pPr>
            <a:endParaRPr lang="en-US" sz="16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Approval of 5/14 Meeting Minutes</a:t>
            </a:r>
          </a:p>
          <a:p>
            <a:pPr marL="457200" indent="-457200">
              <a:buFont typeface="+mj-lt"/>
              <a:buAutoNum type="arabicPeriod"/>
            </a:pPr>
            <a:endParaRPr lang="en-US" sz="16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BSAS Overdose, Service Utilization Data, and Youth and Young Adult Services</a:t>
            </a:r>
          </a:p>
          <a:p>
            <a:pPr marL="457200" indent="-457200">
              <a:buFont typeface="+mj-lt"/>
              <a:buAutoNum type="arabicPeriod"/>
            </a:pPr>
            <a:endParaRPr lang="en-US" sz="16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Trust Fund Update an</a:t>
            </a:r>
            <a:r>
              <a:rPr lang="en-US" sz="2400" b="1" dirty="0">
                <a:latin typeface="Calibri" panose="020F0502020204030204" pitchFamily="34" charset="0"/>
              </a:rPr>
              <a:t>d Distribution Me</a:t>
            </a: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thodology</a:t>
            </a:r>
            <a:endParaRPr lang="en-US" sz="2400" b="1" strike="sngStrike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16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Upcoming Meetings and Next Steps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>
                <a:latin typeface="Calibri" panose="020F0502020204030204" pitchFamily="34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75220006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566987"/>
            <a:ext cx="8077200" cy="246221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dk1"/>
                </a:solidFill>
                <a:latin typeface="Calibri" panose="020F0502020204030204" pitchFamily="34" charset="0"/>
              </a:rPr>
              <a:t>Deirdre Calvert</a:t>
            </a:r>
          </a:p>
          <a:p>
            <a:r>
              <a:rPr lang="en-US" sz="2200" b="1" dirty="0">
                <a:solidFill>
                  <a:schemeClr val="dk1"/>
                </a:solidFill>
                <a:latin typeface="Calibri" panose="020F0502020204030204" pitchFamily="34" charset="0"/>
              </a:rPr>
              <a:t>Hermik Babakhanlou-Chase</a:t>
            </a:r>
          </a:p>
          <a:p>
            <a:r>
              <a:rPr lang="en-US" sz="2200" b="1" dirty="0">
                <a:solidFill>
                  <a:schemeClr val="dk1"/>
                </a:solidFill>
                <a:latin typeface="Calibri" panose="020F0502020204030204" pitchFamily="34" charset="0"/>
              </a:rPr>
              <a:t>Sarah Ruiz</a:t>
            </a:r>
          </a:p>
          <a:p>
            <a:r>
              <a:rPr lang="en-US" sz="2200" b="1" dirty="0">
                <a:latin typeface="Calibri" panose="020F0502020204030204" pitchFamily="34" charset="0"/>
              </a:rPr>
              <a:t>Brian R. Jenney</a:t>
            </a:r>
          </a:p>
          <a:p>
            <a:r>
              <a:rPr lang="en-US" sz="2200" b="1" dirty="0">
                <a:latin typeface="Calibri" panose="020F0502020204030204" pitchFamily="34" charset="0"/>
              </a:rPr>
              <a:t>Rebecca Butler</a:t>
            </a:r>
            <a:endParaRPr lang="en-US" sz="2200" dirty="0">
              <a:latin typeface="Calibri" panose="020F0502020204030204" pitchFamily="34" charset="0"/>
            </a:endParaRPr>
          </a:p>
          <a:p>
            <a:r>
              <a:rPr lang="en-US" sz="2200" dirty="0">
                <a:latin typeface="Calibri" panose="020F0502020204030204" pitchFamily="34" charset="0"/>
              </a:rPr>
              <a:t>Bureau of Substance Addiction Services</a:t>
            </a:r>
          </a:p>
          <a:p>
            <a:r>
              <a:rPr lang="en-US" sz="2200" dirty="0">
                <a:latin typeface="Calibri" panose="020F0502020204030204" pitchFamily="34" charset="0"/>
              </a:rPr>
              <a:t>Massachusetts Department of Public Health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6600" y="109538"/>
            <a:ext cx="5740400" cy="762000"/>
          </a:xfrm>
        </p:spPr>
        <p:txBody>
          <a:bodyPr anchor="ctr"/>
          <a:lstStyle/>
          <a:p>
            <a:r>
              <a:rPr lang="en-US" dirty="0"/>
              <a:t>BSAS Overdose, Service Utilization Data, and Youth and Young Adult Services</a:t>
            </a:r>
          </a:p>
        </p:txBody>
      </p:sp>
    </p:spTree>
    <p:extLst>
      <p:ext uri="{BB962C8B-B14F-4D97-AF65-F5344CB8AC3E}">
        <p14:creationId xmlns:p14="http://schemas.microsoft.com/office/powerpoint/2010/main" val="382607789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19200"/>
            <a:ext cx="8305800" cy="501675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342900" indent="-342900">
              <a:buSzPct val="120000"/>
              <a:buFont typeface="Arial" panose="020B0604020202020204" pitchFamily="34" charset="0"/>
              <a:buChar char="•"/>
            </a:pPr>
            <a:r>
              <a:rPr lang="en-US" sz="2000" u="sng" dirty="0">
                <a:solidFill>
                  <a:schemeClr val="dk1"/>
                </a:solidFill>
                <a:latin typeface="Calibri" panose="020F0502020204030204" pitchFamily="34" charset="0"/>
              </a:rPr>
              <a:t>New Revenues Added to the Trust Fund:</a:t>
            </a:r>
          </a:p>
          <a:p>
            <a:pPr marL="800100" lvl="1" indent="-342900">
              <a:buSzPct val="80000"/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~$10M received from McKinsey</a:t>
            </a:r>
            <a:endParaRPr lang="en-US" sz="20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800100" lvl="1" indent="-342900">
              <a:buSzPct val="80000"/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~$1.5M received from the Injured Worker’s Pharmacy</a:t>
            </a:r>
            <a:endParaRPr lang="en-US" sz="20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lvl="1">
              <a:buSzPct val="120000"/>
            </a:pPr>
            <a:endParaRPr lang="en-US" sz="2000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342900" indent="-342900">
              <a:buSzPct val="120000"/>
              <a:buFont typeface="Arial" panose="020B0604020202020204" pitchFamily="34" charset="0"/>
              <a:buChar char="•"/>
            </a:pPr>
            <a:r>
              <a:rPr lang="en-US" sz="2000" u="sng" dirty="0">
                <a:solidFill>
                  <a:schemeClr val="dk1"/>
                </a:solidFill>
                <a:latin typeface="Calibri" panose="020F0502020204030204" pitchFamily="34" charset="0"/>
              </a:rPr>
              <a:t>State Procurement Law</a:t>
            </a:r>
          </a:p>
          <a:p>
            <a:pPr marL="800100" lvl="1" indent="-342900">
              <a:buSzPct val="80000"/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Applies to expenditures from the Opioid Recovery and Remediation Fund</a:t>
            </a:r>
          </a:p>
          <a:p>
            <a:pPr marL="800100" lvl="1" indent="-342900">
              <a:buSzPct val="80000"/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These expenditures are made by the Executive Office of Health and Human Services. </a:t>
            </a:r>
            <a:r>
              <a:rPr lang="en-US" sz="2000" dirty="0" err="1">
                <a:solidFill>
                  <a:schemeClr val="dk1"/>
                </a:solidFill>
                <a:latin typeface="Calibri" panose="020F0502020204030204" pitchFamily="34" charset="0"/>
              </a:rPr>
              <a:t>MGL</a:t>
            </a: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Calibri" panose="020F0502020204030204" pitchFamily="34" charset="0"/>
              </a:rPr>
              <a:t>ch.</a:t>
            </a: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 10 s. 35OOO(a)</a:t>
            </a:r>
          </a:p>
          <a:p>
            <a:pPr marL="800100" lvl="1" indent="-342900">
              <a:buSzPct val="80000"/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State procurement regulations apply to all executive office procurements of goods and services</a:t>
            </a:r>
          </a:p>
          <a:p>
            <a:pPr marL="800100" lvl="1" indent="-342900">
              <a:buSzPct val="120000"/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342900" indent="-342900">
              <a:buSzPct val="120000"/>
              <a:buFont typeface="Arial" panose="020B0604020202020204" pitchFamily="34" charset="0"/>
              <a:buChar char="•"/>
            </a:pPr>
            <a:r>
              <a:rPr lang="en-US" sz="2000" u="sng" dirty="0">
                <a:solidFill>
                  <a:schemeClr val="dk1"/>
                </a:solidFill>
                <a:latin typeface="Calibri" panose="020F0502020204030204" pitchFamily="34" charset="0"/>
              </a:rPr>
              <a:t>Ethics Considerations</a:t>
            </a:r>
          </a:p>
          <a:p>
            <a:pPr marL="800100" lvl="1" indent="-342900">
              <a:buSzPct val="80000"/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</a:rPr>
              <a:t>Council members are subject to the Conflict of Interest Law and are encouraged to contact the State Ethics Commission regarding any matters that might require the filing of a written disclosure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6600" y="109538"/>
            <a:ext cx="5740400" cy="762000"/>
          </a:xfrm>
        </p:spPr>
        <p:txBody>
          <a:bodyPr anchor="ctr"/>
          <a:lstStyle/>
          <a:p>
            <a:r>
              <a:rPr lang="en-US" dirty="0"/>
              <a:t>Trust Fund Update and Distribution Methodology</a:t>
            </a:r>
          </a:p>
        </p:txBody>
      </p:sp>
    </p:spTree>
    <p:extLst>
      <p:ext uri="{BB962C8B-B14F-4D97-AF65-F5344CB8AC3E}">
        <p14:creationId xmlns:p14="http://schemas.microsoft.com/office/powerpoint/2010/main" val="152580794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6600" y="109538"/>
            <a:ext cx="5740400" cy="762000"/>
          </a:xfrm>
        </p:spPr>
        <p:txBody>
          <a:bodyPr anchor="ctr"/>
          <a:lstStyle/>
          <a:p>
            <a:r>
              <a:rPr lang="en-US" dirty="0"/>
              <a:t>Trust Fund Update and Distribution Methodology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" y="1143000"/>
            <a:ext cx="86106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i="1" dirty="0">
                <a:latin typeface="Calibri" panose="020F0502020204030204" pitchFamily="34" charset="0"/>
              </a:rPr>
              <a:t>For Discussion</a:t>
            </a:r>
            <a:r>
              <a:rPr lang="en-US" sz="2200" b="1" dirty="0">
                <a:latin typeface="Calibri" panose="020F0502020204030204" pitchFamily="34" charset="0"/>
              </a:rPr>
              <a:t>: Principles and Metrics to Inform Trust Fund Expenditures</a:t>
            </a:r>
          </a:p>
          <a:p>
            <a:endParaRPr lang="en-US" sz="1600" b="1" dirty="0">
              <a:latin typeface="Calibri" panose="020F0502020204030204" pitchFamily="34" charset="0"/>
            </a:endParaRPr>
          </a:p>
        </p:txBody>
      </p:sp>
      <p:pic>
        <p:nvPicPr>
          <p:cNvPr id="1026" name="Picture 1" descr="cid:image001.jpg@01D756D9.8E33CB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981200"/>
            <a:ext cx="3625850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 bwMode="auto">
          <a:xfrm>
            <a:off x="76200" y="1600200"/>
            <a:ext cx="5029200" cy="31242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</a:rPr>
              <a:t>Distribution across the six (6) HMCC regions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</a:rPr>
              <a:t>OUD prevalence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</a:rPr>
              <a:t>Fatal and non-fatal overdose rates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</a:rPr>
              <a:t>Racial equity lens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</a:rPr>
              <a:t>Other metrics for consideration?</a:t>
            </a:r>
          </a:p>
        </p:txBody>
      </p:sp>
    </p:spTree>
    <p:extLst>
      <p:ext uri="{BB962C8B-B14F-4D97-AF65-F5344CB8AC3E}">
        <p14:creationId xmlns:p14="http://schemas.microsoft.com/office/powerpoint/2010/main" val="418039445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>
                <a:latin typeface="Calibri" panose="020F0502020204030204" pitchFamily="34" charset="0"/>
              </a:rPr>
              <a:t>Upcoming Meetings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006351"/>
              </p:ext>
            </p:extLst>
          </p:nvPr>
        </p:nvGraphicFramePr>
        <p:xfrm>
          <a:off x="533400" y="1219200"/>
          <a:ext cx="8197427" cy="52578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227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5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112713" indent="0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July 19, 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2:00 - 3:30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>
                          <a:latin typeface="Calibri" panose="020F0502020204030204" pitchFamily="34" charset="0"/>
                        </a:rPr>
                        <a:t>WebEx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September 17, 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2:00 - 3:30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>
                          <a:latin typeface="Calibri" panose="020F0502020204030204" pitchFamily="34" charset="0"/>
                        </a:rPr>
                        <a:t>WebEx</a:t>
                      </a:r>
                      <a:endParaRPr lang="en-US" sz="2000" b="0" i="1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4200">
                <a:tc gridSpan="3">
                  <a:txBody>
                    <a:bodyPr/>
                    <a:lstStyle/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October 1, 2021 – </a:t>
                      </a:r>
                      <a:r>
                        <a:rPr lang="en-US" sz="2000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Submission of Annual Report to the Legislature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0" i="1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1461379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December 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25156413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March 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6191507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June 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4232926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September 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1" dirty="0"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98298729"/>
                  </a:ext>
                </a:extLst>
              </a:tr>
              <a:tr h="584200">
                <a:tc gridSpan="3">
                  <a:txBody>
                    <a:bodyPr/>
                    <a:lstStyle/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October 1, 2022 – Submission of Annual Report to the Legislature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39985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545020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7033</TotalTime>
  <Words>313</Words>
  <Application>Microsoft Office PowerPoint</Application>
  <PresentationFormat>On-screen Show (4:3)</PresentationFormat>
  <Paragraphs>74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Courier New</vt:lpstr>
      <vt:lpstr>1_Blue Presentation Template - MA HHS - small logos</vt:lpstr>
      <vt:lpstr>PowerPoint Presentation</vt:lpstr>
      <vt:lpstr>Agenda</vt:lpstr>
      <vt:lpstr>BSAS Overdose, Service Utilization Data, and Youth and Young Adult Services</vt:lpstr>
      <vt:lpstr>Trust Fund Update and Distribution Methodology</vt:lpstr>
      <vt:lpstr>Trust Fund Update and Distribution Methodology</vt:lpstr>
      <vt:lpstr>Upcoming Meetings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Gabriel.R.Cohen@MassMail.State.MA.US</dc:creator>
  <cp:lastModifiedBy>Cohen, Gabriel R. (EHS)</cp:lastModifiedBy>
  <cp:revision>677</cp:revision>
  <cp:lastPrinted>2021-06-17T19:57:26Z</cp:lastPrinted>
  <dcterms:created xsi:type="dcterms:W3CDTF">2014-04-27T20:43:35Z</dcterms:created>
  <dcterms:modified xsi:type="dcterms:W3CDTF">2021-06-18T18:11:13Z</dcterms:modified>
</cp:coreProperties>
</file>