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359" r:id="rId3"/>
    <p:sldId id="408" r:id="rId4"/>
    <p:sldId id="406" r:id="rId5"/>
    <p:sldId id="409" r:id="rId6"/>
    <p:sldId id="386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>
      <p:cViewPr varScale="1">
        <p:scale>
          <a:sx n="63" d="100"/>
          <a:sy n="63" d="100"/>
        </p:scale>
        <p:origin x="138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8"/>
            <a:ext cx="3043979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738"/>
            <a:ext cx="3043979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4202" tIns="47101" rIns="94202" bIns="4710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4202" tIns="47101" rIns="94202" bIns="47101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2" tIns="47101" rIns="94202" bIns="4710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4202" tIns="47101" rIns="94202" bIns="47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4202" tIns="47101" rIns="94202" bIns="4710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4202" tIns="47101" rIns="94202" bIns="47101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598160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7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Opioid Recovery and Remediation Fund Advisory Council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Marylou Sudders, Secretary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Executive Office of Health &amp; Human Services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June 21, 2021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12:00 - 1:30 pm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WebEx</a:t>
            </a: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2612"/>
            <a:ext cx="8382000" cy="329320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Welcome and Introductions</a:t>
            </a:r>
          </a:p>
          <a:p>
            <a:pPr marL="457200" indent="-457200">
              <a:buFont typeface="+mj-lt"/>
              <a:buAutoNum type="arabicPeriod"/>
            </a:pPr>
            <a:endParaRPr lang="en-US" sz="16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Approval of 5/14 Meeting Minutes</a:t>
            </a:r>
          </a:p>
          <a:p>
            <a:pPr marL="457200" indent="-457200">
              <a:buFont typeface="+mj-lt"/>
              <a:buAutoNum type="arabicPeriod"/>
            </a:pPr>
            <a:endParaRPr lang="en-US" sz="16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BSAS Overdose, Service Utilization Data, and Youth and Young Adult Services</a:t>
            </a:r>
          </a:p>
          <a:p>
            <a:pPr marL="457200" indent="-457200">
              <a:buFont typeface="+mj-lt"/>
              <a:buAutoNum type="arabicPeriod"/>
            </a:pPr>
            <a:endParaRPr lang="en-US" sz="16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Trust Fund Update an</a:t>
            </a:r>
            <a:r>
              <a:rPr lang="en-US" sz="2400" b="1" dirty="0">
                <a:latin typeface="Calibri" panose="020F0502020204030204" pitchFamily="34" charset="0"/>
              </a:rPr>
              <a:t>d Distribution Me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thodology</a:t>
            </a:r>
            <a:endParaRPr lang="en-US" sz="2400" b="1" strike="sngStrike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6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Upcoming Meetings and Next Steps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566987"/>
            <a:ext cx="8077200" cy="24622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</a:rPr>
              <a:t>Deirdre Calvert</a:t>
            </a:r>
          </a:p>
          <a:p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</a:rPr>
              <a:t>Hermik Babakhanlou-Chase</a:t>
            </a:r>
          </a:p>
          <a:p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</a:rPr>
              <a:t>Sarah Ruiz</a:t>
            </a:r>
          </a:p>
          <a:p>
            <a:r>
              <a:rPr lang="en-US" sz="2200" b="1" dirty="0">
                <a:latin typeface="Calibri" panose="020F0502020204030204" pitchFamily="34" charset="0"/>
              </a:rPr>
              <a:t>Brian R. Jenney</a:t>
            </a:r>
          </a:p>
          <a:p>
            <a:r>
              <a:rPr lang="en-US" sz="2200" b="1" dirty="0">
                <a:latin typeface="Calibri" panose="020F0502020204030204" pitchFamily="34" charset="0"/>
              </a:rPr>
              <a:t>Rebecca Butler</a:t>
            </a:r>
            <a:endParaRPr lang="en-US" sz="2200" dirty="0">
              <a:latin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</a:rPr>
              <a:t>Bureau of Substance Addiction Services</a:t>
            </a:r>
          </a:p>
          <a:p>
            <a:r>
              <a:rPr lang="en-US" sz="2200" dirty="0">
                <a:latin typeface="Calibri" panose="020F0502020204030204" pitchFamily="34" charset="0"/>
              </a:rPr>
              <a:t>Massachusetts Department of Public Health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600" y="109538"/>
            <a:ext cx="5740400" cy="762000"/>
          </a:xfrm>
        </p:spPr>
        <p:txBody>
          <a:bodyPr anchor="ctr"/>
          <a:lstStyle/>
          <a:p>
            <a:r>
              <a:rPr lang="en-US" dirty="0"/>
              <a:t>BSAS Overdose, Service Utilization Data, and Youth and Young Adult Services</a:t>
            </a:r>
          </a:p>
        </p:txBody>
      </p:sp>
    </p:spTree>
    <p:extLst>
      <p:ext uri="{BB962C8B-B14F-4D97-AF65-F5344CB8AC3E}">
        <p14:creationId xmlns:p14="http://schemas.microsoft.com/office/powerpoint/2010/main" val="38260778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305800" cy="501675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Calibri" panose="020F0502020204030204" pitchFamily="34" charset="0"/>
              </a:rPr>
              <a:t>New Revenues Added to the Trust Fund:</a:t>
            </a:r>
          </a:p>
          <a:p>
            <a:pPr marL="800100" lvl="1" indent="-342900">
              <a:buSzPct val="8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~$10M received from McKinsey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00100" lvl="1" indent="-342900">
              <a:buSzPct val="8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~$1.5M received from the Injured Worker’s Pharmacy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buSzPct val="120000"/>
            </a:pPr>
            <a:endParaRPr lang="en-US" sz="20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Calibri" panose="020F0502020204030204" pitchFamily="34" charset="0"/>
              </a:rPr>
              <a:t>State Procurement Law</a:t>
            </a:r>
          </a:p>
          <a:p>
            <a:pPr marL="800100" lvl="1" indent="-342900">
              <a:buSzPct val="8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Applies to expenditures from the Opioid Recovery and Remediation Fund</a:t>
            </a:r>
          </a:p>
          <a:p>
            <a:pPr marL="800100" lvl="1" indent="-342900">
              <a:buSzPct val="8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These expenditures are made by the Executive Office of Health and Human Services.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</a:rPr>
              <a:t>MGL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</a:rPr>
              <a:t>ch.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 10 s. 35OOO(a)</a:t>
            </a:r>
          </a:p>
          <a:p>
            <a:pPr marL="800100" lvl="1" indent="-342900">
              <a:buSzPct val="8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State procurement regulations apply to all executive office procurements of goods and services</a:t>
            </a:r>
          </a:p>
          <a:p>
            <a:pPr marL="800100" lvl="1" indent="-342900">
              <a:buSzPct val="1200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Calibri" panose="020F0502020204030204" pitchFamily="34" charset="0"/>
              </a:rPr>
              <a:t>Ethics Considerations</a:t>
            </a:r>
          </a:p>
          <a:p>
            <a:pPr marL="800100" lvl="1" indent="-342900">
              <a:buSzPct val="8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Council members are subject to the Conflict of Interest Law and are encouraged to contact the State Ethics Commission regarding any matters that might require the filing of a written disclosure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600" y="109538"/>
            <a:ext cx="5740400" cy="762000"/>
          </a:xfrm>
        </p:spPr>
        <p:txBody>
          <a:bodyPr anchor="ctr"/>
          <a:lstStyle/>
          <a:p>
            <a:r>
              <a:rPr lang="en-US" dirty="0"/>
              <a:t>Trust Fund Update and Distribution Methodology</a:t>
            </a:r>
          </a:p>
        </p:txBody>
      </p:sp>
    </p:spTree>
    <p:extLst>
      <p:ext uri="{BB962C8B-B14F-4D97-AF65-F5344CB8AC3E}">
        <p14:creationId xmlns:p14="http://schemas.microsoft.com/office/powerpoint/2010/main" val="152580794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600" y="109538"/>
            <a:ext cx="5740400" cy="762000"/>
          </a:xfrm>
        </p:spPr>
        <p:txBody>
          <a:bodyPr anchor="ctr"/>
          <a:lstStyle/>
          <a:p>
            <a:r>
              <a:rPr lang="en-US" dirty="0"/>
              <a:t>Trust Fund Update and Distribution Methodology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143000"/>
            <a:ext cx="861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latin typeface="Calibri" panose="020F0502020204030204" pitchFamily="34" charset="0"/>
              </a:rPr>
              <a:t>For Discussion</a:t>
            </a:r>
            <a:r>
              <a:rPr lang="en-US" sz="2200" b="1" dirty="0">
                <a:latin typeface="Calibri" panose="020F0502020204030204" pitchFamily="34" charset="0"/>
              </a:rPr>
              <a:t>: Principles and Metrics to Inform Trust Fund Expenditures</a:t>
            </a:r>
          </a:p>
          <a:p>
            <a:endParaRPr lang="en-US" sz="1600" b="1" dirty="0">
              <a:latin typeface="Calibri" panose="020F0502020204030204" pitchFamily="34" charset="0"/>
            </a:endParaRPr>
          </a:p>
        </p:txBody>
      </p:sp>
      <p:pic>
        <p:nvPicPr>
          <p:cNvPr id="1026" name="Picture 1" descr="cid:image001.jpg@01D756D9.8E33CB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6258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76200" y="1600200"/>
            <a:ext cx="5029200" cy="3124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Distribution across the six (6) HMCC regions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OUD prevalence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Fatal and non-fatal overdose 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Racial equity lens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Other metrics for consideration?</a:t>
            </a:r>
          </a:p>
        </p:txBody>
      </p:sp>
    </p:spTree>
    <p:extLst>
      <p:ext uri="{BB962C8B-B14F-4D97-AF65-F5344CB8AC3E}">
        <p14:creationId xmlns:p14="http://schemas.microsoft.com/office/powerpoint/2010/main" val="41803944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Upcoming Meetings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006351"/>
              </p:ext>
            </p:extLst>
          </p:nvPr>
        </p:nvGraphicFramePr>
        <p:xfrm>
          <a:off x="533400" y="1219200"/>
          <a:ext cx="8197427" cy="5257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22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112713" indent="0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July 19,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2:00 - 3:30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September 17,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2:00 - 3:30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>
                          <a:latin typeface="Calibri" panose="020F0502020204030204" pitchFamily="34" charset="0"/>
                        </a:rPr>
                        <a:t>WebEx</a:t>
                      </a:r>
                      <a:endParaRPr lang="en-US" sz="2000" b="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 gridSpan="3"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October 1, 2021 –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461379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December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15641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61915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June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423292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September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8298729"/>
                  </a:ext>
                </a:extLst>
              </a:tr>
              <a:tr h="584200">
                <a:tc gridSpan="3"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October 1, 2022 – 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998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4502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7033</TotalTime>
  <Words>313</Words>
  <Application>Microsoft Office PowerPoint</Application>
  <PresentationFormat>On-screen Show (4:3)</PresentationFormat>
  <Paragraphs>74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1_Blue Presentation Template - MA HHS - small logos</vt:lpstr>
      <vt:lpstr>PowerPoint Presentation</vt:lpstr>
      <vt:lpstr>Agenda</vt:lpstr>
      <vt:lpstr>BSAS Overdose, Service Utilization Data, and Youth and Young Adult Services</vt:lpstr>
      <vt:lpstr>Trust Fund Update and Distribution Methodology</vt:lpstr>
      <vt:lpstr>Trust Fund Update and Distribution Methodology</vt:lpstr>
      <vt:lpstr>Upcoming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Cohen, Gabriel R. (EHS)</cp:lastModifiedBy>
  <cp:revision>677</cp:revision>
  <cp:lastPrinted>2021-06-17T19:57:26Z</cp:lastPrinted>
  <dcterms:created xsi:type="dcterms:W3CDTF">2014-04-27T20:43:35Z</dcterms:created>
  <dcterms:modified xsi:type="dcterms:W3CDTF">2021-06-18T18:11:13Z</dcterms:modified>
</cp:coreProperties>
</file>