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 id="2147483667" r:id="rId5"/>
  </p:sldMasterIdLst>
  <p:notesMasterIdLst>
    <p:notesMasterId r:id="rId26"/>
  </p:notesMasterIdLst>
  <p:handoutMasterIdLst>
    <p:handoutMasterId r:id="rId27"/>
  </p:handoutMasterIdLst>
  <p:sldIdLst>
    <p:sldId id="452" r:id="rId6"/>
    <p:sldId id="453" r:id="rId7"/>
    <p:sldId id="256" r:id="rId8"/>
    <p:sldId id="826" r:id="rId9"/>
    <p:sldId id="827" r:id="rId10"/>
    <p:sldId id="824" r:id="rId11"/>
    <p:sldId id="455" r:id="rId12"/>
    <p:sldId id="470" r:id="rId13"/>
    <p:sldId id="462" r:id="rId14"/>
    <p:sldId id="461" r:id="rId15"/>
    <p:sldId id="829" r:id="rId16"/>
    <p:sldId id="456" r:id="rId17"/>
    <p:sldId id="457" r:id="rId18"/>
    <p:sldId id="831" r:id="rId19"/>
    <p:sldId id="463" r:id="rId20"/>
    <p:sldId id="464" r:id="rId21"/>
    <p:sldId id="465" r:id="rId22"/>
    <p:sldId id="467" r:id="rId23"/>
    <p:sldId id="413" r:id="rId24"/>
    <p:sldId id="830" r:id="rId25"/>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025B64C-017E-9048-1304-E08AEE46E184}" name="Cuddy, Josh (EHS)" initials="CJ(" userId="S::Josh.Cuddy@mass.gov::750e0ac1-d142-4271-9416-5dc2c5f2183f" providerId="AD"/>
  <p188:author id="{1CEFA0B9-1EE4-F8FC-B3C4-63CCBCFCA682}" name="Diamond, Bekah (EHS)" initials="DB(" userId="S::Bekah.Diamond@mass.gov::62283d1f-d819-4869-836c-847d81f8d8e2"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Fine, Mark (ANF)" initials="FM" lastIdx="8" clrIdx="0"/>
  <p:cmAuthor id="7" name="Cohen, Gabriel R. (EHS)" initials="CGR(" lastIdx="8" clrIdx="7">
    <p:extLst>
      <p:ext uri="{19B8F6BF-5375-455C-9EA6-DF929625EA0E}">
        <p15:presenceInfo xmlns:p15="http://schemas.microsoft.com/office/powerpoint/2012/main" userId="S::Gabriel.R.Cohen@mass.gov::e20ddc8d-0929-4427-8e44-0c6a2a0adacf" providerId="AD"/>
      </p:ext>
    </p:extLst>
  </p:cmAuthor>
  <p:cmAuthor id="1" name="Sanchez, Natalie (ANF)" initials="SN(" lastIdx="0" clrIdx="1"/>
  <p:cmAuthor id="8" name="Nicole Charon" initials="NC" lastIdx="3" clrIdx="8">
    <p:extLst>
      <p:ext uri="{19B8F6BF-5375-455C-9EA6-DF929625EA0E}">
        <p15:presenceInfo xmlns:p15="http://schemas.microsoft.com/office/powerpoint/2012/main" userId="d9d9a5f5567776e4" providerId="Windows Live"/>
      </p:ext>
    </p:extLst>
  </p:cmAuthor>
  <p:cmAuthor id="2" name="O'Malley, Helen (ANF)" initials="OH" lastIdx="1" clrIdx="2"/>
  <p:cmAuthor id="9" name="Diamond, Bekah (EHS)" initials="DB(" lastIdx="3" clrIdx="9">
    <p:extLst>
      <p:ext uri="{19B8F6BF-5375-455C-9EA6-DF929625EA0E}">
        <p15:presenceInfo xmlns:p15="http://schemas.microsoft.com/office/powerpoint/2012/main" userId="S::Bekah.Diamond@mass.gov::62283d1f-d819-4869-836c-847d81f8d8e2" providerId="AD"/>
      </p:ext>
    </p:extLst>
  </p:cmAuthor>
  <p:cmAuthor id="3" name="Gabriel Cohen" initials="GC" lastIdx="18" clrIdx="3"/>
  <p:cmAuthor id="4" name="Ruiz, Sarah (DPH)" initials="RS(" lastIdx="19" clrIdx="4"/>
  <p:cmAuthor id="5" name="Sudders, Marylou (EHS)" initials="SM(" lastIdx="13" clrIdx="5"/>
  <p:cmAuthor id="6" name="Sully Roberts" initials="SR" lastIdx="4" clrIdx="6"/>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712" autoAdjust="0"/>
    <p:restoredTop sz="81003" autoAdjust="0"/>
  </p:normalViewPr>
  <p:slideViewPr>
    <p:cSldViewPr>
      <p:cViewPr varScale="1">
        <p:scale>
          <a:sx n="61" d="100"/>
          <a:sy n="61" d="100"/>
        </p:scale>
        <p:origin x="2370" y="7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handoutMaster" Target="handoutMasters/handoutMaster1.xml"/><Relationship Id="rId30" Type="http://schemas.openxmlformats.org/officeDocument/2006/relationships/viewProps" Target="viewProps.xml"/><Relationship Id="rId8" Type="http://schemas.openxmlformats.org/officeDocument/2006/relationships/slide" Target="slides/slide3.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n-US" dirty="0"/>
              <a:t>Percentage Breakdown</a:t>
            </a:r>
            <a:r>
              <a:rPr lang="en-US" baseline="0" dirty="0"/>
              <a:t> of Revenue by Expenditure</a:t>
            </a:r>
            <a:endParaRPr lang="en-US" dirty="0"/>
          </a:p>
        </c:rich>
      </c:tx>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percentStacked"/>
        <c:varyColors val="0"/>
        <c:ser>
          <c:idx val="0"/>
          <c:order val="0"/>
          <c:tx>
            <c:strRef>
              <c:f>Sheet3!$E$39</c:f>
              <c:strCache>
                <c:ptCount val="1"/>
                <c:pt idx="0">
                  <c:v>Expansion of Harm Reduction Programming </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Sheet3!$F$39</c:f>
              <c:numCache>
                <c:formatCode>0%</c:formatCode>
                <c:ptCount val="1"/>
                <c:pt idx="0">
                  <c:v>0.13846811652412275</c:v>
                </c:pt>
              </c:numCache>
            </c:numRef>
          </c:val>
          <c:extLst>
            <c:ext xmlns:c16="http://schemas.microsoft.com/office/drawing/2014/chart" uri="{C3380CC4-5D6E-409C-BE32-E72D297353CC}">
              <c16:uniqueId val="{00000000-A39C-4252-A9BF-86864E8F3D76}"/>
            </c:ext>
          </c:extLst>
        </c:ser>
        <c:ser>
          <c:idx val="1"/>
          <c:order val="1"/>
          <c:tx>
            <c:strRef>
              <c:f>Sheet3!$E$40</c:f>
              <c:strCache>
                <c:ptCount val="1"/>
                <c:pt idx="0">
                  <c:v>Expansion of Low-Threshold Access to MOUD</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Sheet3!$F$40</c:f>
              <c:numCache>
                <c:formatCode>0%</c:formatCode>
                <c:ptCount val="1"/>
                <c:pt idx="0">
                  <c:v>0.12625034153670014</c:v>
                </c:pt>
              </c:numCache>
            </c:numRef>
          </c:val>
          <c:extLst>
            <c:ext xmlns:c16="http://schemas.microsoft.com/office/drawing/2014/chart" uri="{C3380CC4-5D6E-409C-BE32-E72D297353CC}">
              <c16:uniqueId val="{00000001-A39C-4252-A9BF-86864E8F3D76}"/>
            </c:ext>
          </c:extLst>
        </c:ser>
        <c:ser>
          <c:idx val="2"/>
          <c:order val="2"/>
          <c:tx>
            <c:strRef>
              <c:f>Sheet3!$E$41</c:f>
              <c:strCache>
                <c:ptCount val="1"/>
                <c:pt idx="0">
                  <c:v>Expansion of Low Barrier Housing Options and Supports</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Sheet3!$F$41</c:f>
              <c:numCache>
                <c:formatCode>0%</c:formatCode>
                <c:ptCount val="1"/>
                <c:pt idx="0">
                  <c:v>8.1451833249483963E-2</c:v>
                </c:pt>
              </c:numCache>
            </c:numRef>
          </c:val>
          <c:extLst>
            <c:ext xmlns:c16="http://schemas.microsoft.com/office/drawing/2014/chart" uri="{C3380CC4-5D6E-409C-BE32-E72D297353CC}">
              <c16:uniqueId val="{00000002-A39C-4252-A9BF-86864E8F3D76}"/>
            </c:ext>
          </c:extLst>
        </c:ser>
        <c:ser>
          <c:idx val="3"/>
          <c:order val="3"/>
          <c:tx>
            <c:strRef>
              <c:f>Sheet3!$E$42</c:f>
              <c:strCache>
                <c:ptCount val="1"/>
                <c:pt idx="0">
                  <c:v>Community Outreach and Engagement  </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invertIfNegative val="0"/>
          <c:dLbls>
            <c:dLbl>
              <c:idx val="0"/>
              <c:tx>
                <c:rich>
                  <a:bodyPr/>
                  <a:lstStyle/>
                  <a:p>
                    <a:r>
                      <a:rPr lang="en-US"/>
                      <a:t>3%</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A39C-4252-A9BF-86864E8F3D76}"/>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Sheet3!$F$42</c:f>
              <c:numCache>
                <c:formatCode>0%</c:formatCode>
                <c:ptCount val="1"/>
                <c:pt idx="0">
                  <c:v>6.1088874937112972E-2</c:v>
                </c:pt>
              </c:numCache>
            </c:numRef>
          </c:val>
          <c:extLst>
            <c:ext xmlns:c16="http://schemas.microsoft.com/office/drawing/2014/chart" uri="{C3380CC4-5D6E-409C-BE32-E72D297353CC}">
              <c16:uniqueId val="{00000003-A39C-4252-A9BF-86864E8F3D76}"/>
            </c:ext>
          </c:extLst>
        </c:ser>
        <c:ser>
          <c:idx val="4"/>
          <c:order val="4"/>
          <c:tx>
            <c:strRef>
              <c:f>Sheet3!$E$43</c:f>
              <c:strCache>
                <c:ptCount val="1"/>
                <c:pt idx="0">
                  <c:v>Currently Available Funds</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invertIfNegative val="0"/>
          <c:dLbls>
            <c:dLbl>
              <c:idx val="0"/>
              <c:tx>
                <c:rich>
                  <a:bodyPr/>
                  <a:lstStyle/>
                  <a:p>
                    <a:r>
                      <a:rPr lang="en-US"/>
                      <a:t>62%</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A39C-4252-A9BF-86864E8F3D76}"/>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Sheet3!$F$43</c:f>
              <c:numCache>
                <c:formatCode>0%</c:formatCode>
                <c:ptCount val="1"/>
                <c:pt idx="0">
                  <c:v>0.59274083375258013</c:v>
                </c:pt>
              </c:numCache>
            </c:numRef>
          </c:val>
          <c:extLst>
            <c:ext xmlns:c16="http://schemas.microsoft.com/office/drawing/2014/chart" uri="{C3380CC4-5D6E-409C-BE32-E72D297353CC}">
              <c16:uniqueId val="{00000004-A39C-4252-A9BF-86864E8F3D76}"/>
            </c:ext>
          </c:extLst>
        </c:ser>
        <c:dLbls>
          <c:showLegendKey val="0"/>
          <c:showVal val="0"/>
          <c:showCatName val="0"/>
          <c:showSerName val="0"/>
          <c:showPercent val="0"/>
          <c:showBubbleSize val="0"/>
        </c:dLbls>
        <c:gapWidth val="150"/>
        <c:shape val="box"/>
        <c:axId val="1101540335"/>
        <c:axId val="1101539503"/>
        <c:axId val="0"/>
      </c:bar3DChart>
      <c:catAx>
        <c:axId val="1101540335"/>
        <c:scaling>
          <c:orientation val="minMax"/>
        </c:scaling>
        <c:delete val="0"/>
        <c:axPos val="l"/>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01539503"/>
        <c:crosses val="autoZero"/>
        <c:auto val="1"/>
        <c:lblAlgn val="ctr"/>
        <c:lblOffset val="100"/>
        <c:noMultiLvlLbl val="0"/>
      </c:catAx>
      <c:valAx>
        <c:axId val="1101539503"/>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0154033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43979" cy="465773"/>
          </a:xfrm>
          <a:prstGeom prst="rect">
            <a:avLst/>
          </a:prstGeom>
        </p:spPr>
        <p:txBody>
          <a:bodyPr vert="horz" lIns="92446" tIns="46223" rIns="92446" bIns="46223" rtlCol="0"/>
          <a:lstStyle>
            <a:lvl1pPr algn="l">
              <a:defRPr sz="1200"/>
            </a:lvl1pPr>
          </a:lstStyle>
          <a:p>
            <a:endParaRPr lang="en-US" dirty="0"/>
          </a:p>
        </p:txBody>
      </p:sp>
      <p:sp>
        <p:nvSpPr>
          <p:cNvPr id="3" name="Date Placeholder 2"/>
          <p:cNvSpPr>
            <a:spLocks noGrp="1"/>
          </p:cNvSpPr>
          <p:nvPr>
            <p:ph type="dt" sz="quarter" idx="1"/>
          </p:nvPr>
        </p:nvSpPr>
        <p:spPr>
          <a:xfrm>
            <a:off x="3977532" y="0"/>
            <a:ext cx="3043979" cy="465773"/>
          </a:xfrm>
          <a:prstGeom prst="rect">
            <a:avLst/>
          </a:prstGeom>
        </p:spPr>
        <p:txBody>
          <a:bodyPr vert="horz" lIns="92446" tIns="46223" rIns="92446" bIns="46223" rtlCol="0"/>
          <a:lstStyle>
            <a:lvl1pPr algn="r">
              <a:defRPr sz="1200"/>
            </a:lvl1pPr>
          </a:lstStyle>
          <a:p>
            <a:fld id="{67FC91CD-EC66-4A18-8356-1EE436EAD520}" type="datetimeFigureOut">
              <a:rPr lang="en-US" smtClean="0"/>
              <a:pPr/>
              <a:t>6/30/2022</a:t>
            </a:fld>
            <a:endParaRPr lang="en-US" dirty="0"/>
          </a:p>
        </p:txBody>
      </p:sp>
      <p:sp>
        <p:nvSpPr>
          <p:cNvPr id="4" name="Footer Placeholder 3"/>
          <p:cNvSpPr>
            <a:spLocks noGrp="1"/>
          </p:cNvSpPr>
          <p:nvPr>
            <p:ph type="ftr" sz="quarter" idx="2"/>
          </p:nvPr>
        </p:nvSpPr>
        <p:spPr>
          <a:xfrm>
            <a:off x="2" y="8841738"/>
            <a:ext cx="3043979" cy="465773"/>
          </a:xfrm>
          <a:prstGeom prst="rect">
            <a:avLst/>
          </a:prstGeom>
        </p:spPr>
        <p:txBody>
          <a:bodyPr vert="horz" lIns="92446" tIns="46223" rIns="92446" bIns="46223"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7532" y="8841738"/>
            <a:ext cx="3043979" cy="465773"/>
          </a:xfrm>
          <a:prstGeom prst="rect">
            <a:avLst/>
          </a:prstGeom>
        </p:spPr>
        <p:txBody>
          <a:bodyPr vert="horz" lIns="92446" tIns="46223" rIns="92446" bIns="46223" rtlCol="0" anchor="b"/>
          <a:lstStyle>
            <a:lvl1pPr algn="r">
              <a:defRPr sz="1200"/>
            </a:lvl1pPr>
          </a:lstStyle>
          <a:p>
            <a:fld id="{0067DF2E-02ED-4A4C-8E06-6129E718A6A6}" type="slidenum">
              <a:rPr lang="en-US" smtClean="0"/>
              <a:pPr/>
              <a:t>‹#›</a:t>
            </a:fld>
            <a:endParaRPr lang="en-US" dirty="0"/>
          </a:p>
        </p:txBody>
      </p:sp>
    </p:spTree>
    <p:extLst>
      <p:ext uri="{BB962C8B-B14F-4D97-AF65-F5344CB8AC3E}">
        <p14:creationId xmlns:p14="http://schemas.microsoft.com/office/powerpoint/2010/main" val="333336392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4202" tIns="47101" rIns="94202" bIns="47101" rtlCol="0"/>
          <a:lstStyle>
            <a:lvl1pPr algn="l">
              <a:defRPr sz="1200"/>
            </a:lvl1pPr>
          </a:lstStyle>
          <a:p>
            <a:endParaRPr lang="en-US" dirty="0"/>
          </a:p>
        </p:txBody>
      </p:sp>
      <p:sp>
        <p:nvSpPr>
          <p:cNvPr id="3" name="Date Placeholder 2"/>
          <p:cNvSpPr>
            <a:spLocks noGrp="1"/>
          </p:cNvSpPr>
          <p:nvPr>
            <p:ph type="dt" idx="1"/>
          </p:nvPr>
        </p:nvSpPr>
        <p:spPr>
          <a:xfrm>
            <a:off x="3978132" y="0"/>
            <a:ext cx="3043343" cy="465455"/>
          </a:xfrm>
          <a:prstGeom prst="rect">
            <a:avLst/>
          </a:prstGeom>
        </p:spPr>
        <p:txBody>
          <a:bodyPr vert="horz" lIns="94202" tIns="47101" rIns="94202" bIns="47101" rtlCol="0"/>
          <a:lstStyle>
            <a:lvl1pPr algn="r">
              <a:defRPr sz="1200"/>
            </a:lvl1pPr>
          </a:lstStyle>
          <a:p>
            <a:fld id="{EBDB8D75-8256-4DE6-960E-3CB80FF15074}" type="datetimeFigureOut">
              <a:rPr lang="en-US" smtClean="0"/>
              <a:pPr/>
              <a:t>6/30/2022</a:t>
            </a:fld>
            <a:endParaRPr lang="en-US" dirty="0"/>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4202" tIns="47101" rIns="94202" bIns="47101" rtlCol="0" anchor="ctr"/>
          <a:lstStyle/>
          <a:p>
            <a:endParaRPr lang="en-US" dirty="0"/>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4202" tIns="47101" rIns="94202" bIns="4710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5455"/>
          </a:xfrm>
          <a:prstGeom prst="rect">
            <a:avLst/>
          </a:prstGeom>
        </p:spPr>
        <p:txBody>
          <a:bodyPr vert="horz" lIns="94202" tIns="47101" rIns="94202" bIns="47101"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30"/>
            <a:ext cx="3043343" cy="465455"/>
          </a:xfrm>
          <a:prstGeom prst="rect">
            <a:avLst/>
          </a:prstGeom>
        </p:spPr>
        <p:txBody>
          <a:bodyPr vert="horz" lIns="94202" tIns="47101" rIns="94202" bIns="47101" rtlCol="0" anchor="b"/>
          <a:lstStyle>
            <a:lvl1pPr algn="r">
              <a:defRPr sz="1200"/>
            </a:lvl1pPr>
          </a:lstStyle>
          <a:p>
            <a:fld id="{9B3A0E2F-76B9-417E-B0DC-AF868851F63D}" type="slidenum">
              <a:rPr lang="en-US" smtClean="0"/>
              <a:pPr/>
              <a:t>‹#›</a:t>
            </a:fld>
            <a:endParaRPr lang="en-US" dirty="0"/>
          </a:p>
        </p:txBody>
      </p:sp>
    </p:spTree>
    <p:extLst>
      <p:ext uri="{BB962C8B-B14F-4D97-AF65-F5344CB8AC3E}">
        <p14:creationId xmlns:p14="http://schemas.microsoft.com/office/powerpoint/2010/main" val="281479062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noTextEdit="1"/>
          </p:cNvSpPr>
          <p:nvPr>
            <p:ph type="sldImg"/>
          </p:nvPr>
        </p:nvSpPr>
        <p:spPr bwMode="auto">
          <a:noFill/>
          <a:ln>
            <a:solidFill>
              <a:srgbClr val="000000"/>
            </a:solidFill>
            <a:miter lim="800000"/>
            <a:headEnd/>
            <a:tailEnd/>
          </a:ln>
        </p:spPr>
      </p:sp>
      <p:sp>
        <p:nvSpPr>
          <p:cNvPr id="3277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399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384A392C-5817-4A90-AD3D-FFFF30B52D05}" type="slidenum">
              <a:rPr lang="en-US">
                <a:solidFill>
                  <a:srgbClr val="FFFFFF"/>
                </a:solidFill>
              </a:rPr>
              <a:pPr>
                <a:defRPr/>
              </a:pPr>
              <a:t>1</a:t>
            </a:fld>
            <a:endParaRPr lang="en-US" dirty="0">
              <a:solidFill>
                <a:srgbClr val="FFFFFF"/>
              </a:solidFill>
            </a:endParaRPr>
          </a:p>
        </p:txBody>
      </p:sp>
    </p:spTree>
    <p:extLst>
      <p:ext uri="{BB962C8B-B14F-4D97-AF65-F5344CB8AC3E}">
        <p14:creationId xmlns:p14="http://schemas.microsoft.com/office/powerpoint/2010/main" val="4983736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1"/>
          </p:nvPr>
        </p:nvSpPr>
        <p:spPr/>
        <p:txBody>
          <a:bodyPr/>
          <a:lstStyle/>
          <a:p>
            <a:fld id="{9B3A0E2F-76B9-417E-B0DC-AF868851F63D}" type="slidenum">
              <a:rPr lang="en-US" smtClean="0"/>
              <a:pPr/>
              <a:t>2</a:t>
            </a:fld>
            <a:endParaRPr lang="en-US" dirty="0"/>
          </a:p>
        </p:txBody>
      </p:sp>
    </p:spTree>
    <p:extLst>
      <p:ext uri="{BB962C8B-B14F-4D97-AF65-F5344CB8AC3E}">
        <p14:creationId xmlns:p14="http://schemas.microsoft.com/office/powerpoint/2010/main" val="2355422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4FF4E1-3BF6-433E-AC5E-4815578B5B8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760023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200000"/>
              </a:lnSpc>
              <a:spcBef>
                <a:spcPts val="0"/>
              </a:spcBef>
              <a:spcAft>
                <a:spcPts val="0"/>
              </a:spcAft>
              <a:buFont typeface="TimesNewRomanPS-ItalicMT"/>
              <a:buAutoNum type="arabicPeriod"/>
              <a:tabLst>
                <a:tab pos="228600" algn="l"/>
              </a:tabLst>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4FF4E1-3BF6-433E-AC5E-4815578B5B8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42887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3A0E2F-76B9-417E-B0DC-AF868851F63D}" type="slidenum">
              <a:rPr lang="en-US" smtClean="0"/>
              <a:pPr/>
              <a:t>9</a:t>
            </a:fld>
            <a:endParaRPr lang="en-US" dirty="0"/>
          </a:p>
        </p:txBody>
      </p:sp>
    </p:spTree>
    <p:extLst>
      <p:ext uri="{BB962C8B-B14F-4D97-AF65-F5344CB8AC3E}">
        <p14:creationId xmlns:p14="http://schemas.microsoft.com/office/powerpoint/2010/main" val="25120776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9B3A0E2F-76B9-417E-B0DC-AF868851F63D}" type="slidenum">
              <a:rPr lang="en-US" smtClean="0"/>
              <a:pPr/>
              <a:t>11</a:t>
            </a:fld>
            <a:endParaRPr lang="en-US" dirty="0"/>
          </a:p>
        </p:txBody>
      </p:sp>
    </p:spTree>
    <p:extLst>
      <p:ext uri="{BB962C8B-B14F-4D97-AF65-F5344CB8AC3E}">
        <p14:creationId xmlns:p14="http://schemas.microsoft.com/office/powerpoint/2010/main" val="32189896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1"/>
          </p:nvPr>
        </p:nvSpPr>
        <p:spPr/>
        <p:txBody>
          <a:bodyPr/>
          <a:lstStyle/>
          <a:p>
            <a:fld id="{9B3A0E2F-76B9-417E-B0DC-AF868851F63D}" type="slidenum">
              <a:rPr lang="en-US" smtClean="0"/>
              <a:pPr/>
              <a:t>19</a:t>
            </a:fld>
            <a:endParaRPr lang="en-US" dirty="0"/>
          </a:p>
        </p:txBody>
      </p:sp>
    </p:spTree>
    <p:extLst>
      <p:ext uri="{BB962C8B-B14F-4D97-AF65-F5344CB8AC3E}">
        <p14:creationId xmlns:p14="http://schemas.microsoft.com/office/powerpoint/2010/main" val="42351022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3A0E2F-76B9-417E-B0DC-AF868851F63D}" type="slidenum">
              <a:rPr lang="en-US" smtClean="0"/>
              <a:pPr/>
              <a:t>20</a:t>
            </a:fld>
            <a:endParaRPr lang="en-US" dirty="0"/>
          </a:p>
        </p:txBody>
      </p:sp>
    </p:spTree>
    <p:extLst>
      <p:ext uri="{BB962C8B-B14F-4D97-AF65-F5344CB8AC3E}">
        <p14:creationId xmlns:p14="http://schemas.microsoft.com/office/powerpoint/2010/main" val="23141830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2400">
                <a:latin typeface="+mj-lt"/>
                <a:cs typeface="Book Antiqua" pitchFamily="18" charset="0"/>
              </a:defRPr>
            </a:lvl1pPr>
          </a:lstStyle>
          <a:p>
            <a:r>
              <a:rPr lang="en-US" dirty="0"/>
              <a:t>Click to edit Master title style</a:t>
            </a:r>
          </a:p>
        </p:txBody>
      </p:sp>
    </p:spTree>
    <p:extLst>
      <p:ext uri="{BB962C8B-B14F-4D97-AF65-F5344CB8AC3E}">
        <p14:creationId xmlns:p14="http://schemas.microsoft.com/office/powerpoint/2010/main" val="1223803224"/>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solidFill>
                  <a:schemeClr val="bg1"/>
                </a:solidFill>
              </a:defRPr>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Date Placeholder 5"/>
          <p:cNvSpPr>
            <a:spLocks noGrp="1"/>
          </p:cNvSpPr>
          <p:nvPr>
            <p:ph type="dt" sz="half" idx="10"/>
          </p:nvPr>
        </p:nvSpPr>
        <p:spPr/>
        <p:txBody>
          <a:bodyPr/>
          <a:lstStyle/>
          <a:p>
            <a:endParaRPr lang="en-US"/>
          </a:p>
        </p:txBody>
      </p:sp>
      <p:sp>
        <p:nvSpPr>
          <p:cNvPr id="10" name="Slide Number Placeholder 9"/>
          <p:cNvSpPr>
            <a:spLocks noGrp="1"/>
          </p:cNvSpPr>
          <p:nvPr>
            <p:ph type="sldNum" sz="quarter" idx="11"/>
          </p:nvPr>
        </p:nvSpPr>
        <p:spPr/>
        <p:txBody>
          <a:bodyPr/>
          <a:lstStyle/>
          <a:p>
            <a:fld id="{1C078096-9997-49EF-9104-EC42DAE8B88D}" type="slidenum">
              <a:rPr lang="en-US" smtClean="0"/>
              <a:t>‹#›</a:t>
            </a:fld>
            <a:endParaRPr lang="en-US"/>
          </a:p>
        </p:txBody>
      </p:sp>
      <p:sp>
        <p:nvSpPr>
          <p:cNvPr id="9" name="Footer Placeholder 3"/>
          <p:cNvSpPr>
            <a:spLocks noGrp="1"/>
          </p:cNvSpPr>
          <p:nvPr>
            <p:ph type="ftr" sz="quarter" idx="3"/>
          </p:nvPr>
        </p:nvSpPr>
        <p:spPr>
          <a:xfrm>
            <a:off x="2743200" y="6477002"/>
            <a:ext cx="3657600" cy="244475"/>
          </a:xfrm>
        </p:spPr>
        <p:txBody>
          <a:bodyPr/>
          <a:lstStyle/>
          <a:p>
            <a:r>
              <a:rPr lang="en-US" dirty="0"/>
              <a:t>© 2018 Massachusetts Attorney General’s Office</a:t>
            </a:r>
          </a:p>
        </p:txBody>
      </p:sp>
    </p:spTree>
    <p:extLst>
      <p:ext uri="{BB962C8B-B14F-4D97-AF65-F5344CB8AC3E}">
        <p14:creationId xmlns:p14="http://schemas.microsoft.com/office/powerpoint/2010/main" val="20072481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chemeClr val="bg1"/>
                </a:solidFill>
              </a:defRPr>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Date Placeholder 5"/>
          <p:cNvSpPr>
            <a:spLocks noGrp="1"/>
          </p:cNvSpPr>
          <p:nvPr>
            <p:ph type="dt" sz="half" idx="10"/>
          </p:nvPr>
        </p:nvSpPr>
        <p:spPr/>
        <p:txBody>
          <a:bodyPr/>
          <a:lstStyle/>
          <a:p>
            <a:endParaRPr lang="en-US"/>
          </a:p>
        </p:txBody>
      </p:sp>
      <p:sp>
        <p:nvSpPr>
          <p:cNvPr id="10" name="Slide Number Placeholder 9"/>
          <p:cNvSpPr>
            <a:spLocks noGrp="1"/>
          </p:cNvSpPr>
          <p:nvPr>
            <p:ph type="sldNum" sz="quarter" idx="11"/>
          </p:nvPr>
        </p:nvSpPr>
        <p:spPr/>
        <p:txBody>
          <a:bodyPr/>
          <a:lstStyle/>
          <a:p>
            <a:fld id="{1C078096-9997-49EF-9104-EC42DAE8B88D}" type="slidenum">
              <a:rPr lang="en-US" smtClean="0"/>
              <a:t>‹#›</a:t>
            </a:fld>
            <a:endParaRPr lang="en-US"/>
          </a:p>
        </p:txBody>
      </p:sp>
      <p:sp>
        <p:nvSpPr>
          <p:cNvPr id="9" name="Footer Placeholder 3"/>
          <p:cNvSpPr>
            <a:spLocks noGrp="1"/>
          </p:cNvSpPr>
          <p:nvPr>
            <p:ph type="ftr" sz="quarter" idx="3"/>
          </p:nvPr>
        </p:nvSpPr>
        <p:spPr>
          <a:xfrm>
            <a:off x="2743200" y="6477002"/>
            <a:ext cx="3657600" cy="244475"/>
          </a:xfrm>
        </p:spPr>
        <p:txBody>
          <a:bodyPr/>
          <a:lstStyle/>
          <a:p>
            <a:r>
              <a:rPr lang="en-US" dirty="0"/>
              <a:t>© 2018 Massachusetts Attorney General’s Office</a:t>
            </a:r>
          </a:p>
        </p:txBody>
      </p:sp>
    </p:spTree>
    <p:extLst>
      <p:ext uri="{BB962C8B-B14F-4D97-AF65-F5344CB8AC3E}">
        <p14:creationId xmlns:p14="http://schemas.microsoft.com/office/powerpoint/2010/main" val="22324014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Vertical Text Placeholder 2"/>
          <p:cNvSpPr>
            <a:spLocks noGrp="1"/>
          </p:cNvSpPr>
          <p:nvPr>
            <p:ph type="body" orient="vert" idx="1"/>
          </p:nvPr>
        </p:nvSpPr>
        <p:spPr/>
        <p:txBody>
          <a:bodyPr vert="eaVert"/>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9" name="Slide Number Placeholder 8"/>
          <p:cNvSpPr>
            <a:spLocks noGrp="1"/>
          </p:cNvSpPr>
          <p:nvPr>
            <p:ph type="sldNum" sz="quarter" idx="11"/>
          </p:nvPr>
        </p:nvSpPr>
        <p:spPr/>
        <p:txBody>
          <a:bodyPr/>
          <a:lstStyle/>
          <a:p>
            <a:fld id="{1C078096-9997-49EF-9104-EC42DAE8B88D}" type="slidenum">
              <a:rPr lang="en-US" smtClean="0"/>
              <a:t>‹#›</a:t>
            </a:fld>
            <a:endParaRPr lang="en-US"/>
          </a:p>
        </p:txBody>
      </p:sp>
      <p:sp>
        <p:nvSpPr>
          <p:cNvPr id="8" name="Footer Placeholder 3"/>
          <p:cNvSpPr>
            <a:spLocks noGrp="1"/>
          </p:cNvSpPr>
          <p:nvPr>
            <p:ph type="ftr" sz="quarter" idx="3"/>
          </p:nvPr>
        </p:nvSpPr>
        <p:spPr>
          <a:xfrm>
            <a:off x="2743200" y="6477002"/>
            <a:ext cx="3657600" cy="244475"/>
          </a:xfrm>
        </p:spPr>
        <p:txBody>
          <a:bodyPr/>
          <a:lstStyle/>
          <a:p>
            <a:r>
              <a:rPr lang="en-US" dirty="0"/>
              <a:t>© 2018 Massachusetts Attorney General’s Office</a:t>
            </a:r>
          </a:p>
        </p:txBody>
      </p:sp>
    </p:spTree>
    <p:extLst>
      <p:ext uri="{BB962C8B-B14F-4D97-AF65-F5344CB8AC3E}">
        <p14:creationId xmlns:p14="http://schemas.microsoft.com/office/powerpoint/2010/main" val="4013570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lvl1pPr>
              <a:defRPr>
                <a:solidFill>
                  <a:schemeClr val="bg1"/>
                </a:solidFill>
              </a:defRPr>
            </a:lvl1pPr>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9" name="Slide Number Placeholder 8"/>
          <p:cNvSpPr>
            <a:spLocks noGrp="1"/>
          </p:cNvSpPr>
          <p:nvPr>
            <p:ph type="sldNum" sz="quarter" idx="11"/>
          </p:nvPr>
        </p:nvSpPr>
        <p:spPr/>
        <p:txBody>
          <a:bodyPr/>
          <a:lstStyle/>
          <a:p>
            <a:fld id="{1C078096-9997-49EF-9104-EC42DAE8B88D}" type="slidenum">
              <a:rPr lang="en-US" smtClean="0"/>
              <a:t>‹#›</a:t>
            </a:fld>
            <a:endParaRPr lang="en-US"/>
          </a:p>
        </p:txBody>
      </p:sp>
      <p:sp>
        <p:nvSpPr>
          <p:cNvPr id="8" name="Footer Placeholder 3"/>
          <p:cNvSpPr>
            <a:spLocks noGrp="1"/>
          </p:cNvSpPr>
          <p:nvPr>
            <p:ph type="ftr" sz="quarter" idx="3"/>
          </p:nvPr>
        </p:nvSpPr>
        <p:spPr>
          <a:xfrm>
            <a:off x="2743200" y="6477002"/>
            <a:ext cx="3657600" cy="244475"/>
          </a:xfrm>
        </p:spPr>
        <p:txBody>
          <a:bodyPr/>
          <a:lstStyle/>
          <a:p>
            <a:r>
              <a:rPr lang="en-US" dirty="0"/>
              <a:t>© 2018 Massachusetts Attorney General’s Office</a:t>
            </a:r>
          </a:p>
        </p:txBody>
      </p:sp>
    </p:spTree>
    <p:extLst>
      <p:ext uri="{BB962C8B-B14F-4D97-AF65-F5344CB8AC3E}">
        <p14:creationId xmlns:p14="http://schemas.microsoft.com/office/powerpoint/2010/main" val="12974142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algn="ctr" eaLnBrk="0" hangingPunct="0">
              <a:spcBef>
                <a:spcPct val="50000"/>
              </a:spcBef>
              <a:defRPr sz="1200" b="1">
                <a:solidFill>
                  <a:srgbClr val="FFFFFF"/>
                </a:solidFill>
                <a:latin typeface="+mn-lt"/>
              </a:defRPr>
            </a:lvl1pPr>
          </a:lstStyle>
          <a:p>
            <a:pPr fontAlgn="base">
              <a:spcAft>
                <a:spcPct val="0"/>
              </a:spcAft>
              <a:defRPr/>
            </a:pPr>
            <a:endParaRPr lang="en-US" dirty="0"/>
          </a:p>
        </p:txBody>
      </p:sp>
      <p:sp>
        <p:nvSpPr>
          <p:cNvPr id="4" name="Slide Number Placeholder 5"/>
          <p:cNvSpPr>
            <a:spLocks noGrp="1"/>
          </p:cNvSpPr>
          <p:nvPr>
            <p:ph type="sldNum" sz="quarter" idx="12"/>
          </p:nvPr>
        </p:nvSpPr>
        <p:spPr>
          <a:xfrm>
            <a:off x="6553200" y="6356350"/>
            <a:ext cx="2133600" cy="365125"/>
          </a:xfrm>
          <a:prstGeom prst="rect">
            <a:avLst/>
          </a:prstGeom>
        </p:spPr>
        <p:txBody>
          <a:bodyPr/>
          <a:lstStyle>
            <a:lvl1pPr algn="ctr" eaLnBrk="0" hangingPunct="0">
              <a:spcBef>
                <a:spcPct val="50000"/>
              </a:spcBef>
              <a:defRPr sz="1200" b="1">
                <a:solidFill>
                  <a:srgbClr val="FFFFFF"/>
                </a:solidFill>
                <a:latin typeface="+mn-lt"/>
              </a:defRPr>
            </a:lvl1pPr>
          </a:lstStyle>
          <a:p>
            <a:pPr fontAlgn="base">
              <a:spcAft>
                <a:spcPct val="0"/>
              </a:spcAft>
              <a:defRPr/>
            </a:pPr>
            <a:fld id="{AEDD70FA-59E1-4157-923E-C4A67B08AD84}" type="slidenum">
              <a:rPr lang="en-US"/>
              <a:pPr fontAlgn="base">
                <a:spcAft>
                  <a:spcPct val="0"/>
                </a:spcAft>
                <a:defRPr/>
              </a:pPr>
              <a:t>‹#›</a:t>
            </a:fld>
            <a:endParaRPr lang="en-US" dirty="0"/>
          </a:p>
        </p:txBody>
      </p:sp>
      <p:sp>
        <p:nvSpPr>
          <p:cNvPr id="5" name="Title 1"/>
          <p:cNvSpPr>
            <a:spLocks noGrp="1"/>
          </p:cNvSpPr>
          <p:nvPr>
            <p:ph type="title"/>
          </p:nvPr>
        </p:nvSpPr>
        <p:spPr>
          <a:xfrm>
            <a:off x="736600" y="109538"/>
            <a:ext cx="5664200" cy="762000"/>
          </a:xfrm>
        </p:spPr>
        <p:txBody>
          <a:bodyPr anchor="b"/>
          <a:lstStyle>
            <a:lvl1pPr>
              <a:defRPr sz="2400">
                <a:latin typeface="+mj-lt"/>
                <a:cs typeface="Book Antiqua" pitchFamily="18" charset="0"/>
              </a:defRPr>
            </a:lvl1pPr>
          </a:lstStyle>
          <a:p>
            <a:r>
              <a:rPr lang="en-US" dirty="0"/>
              <a:t>Click to edit Master title style</a:t>
            </a:r>
          </a:p>
        </p:txBody>
      </p:sp>
    </p:spTree>
    <p:extLst>
      <p:ext uri="{BB962C8B-B14F-4D97-AF65-F5344CB8AC3E}">
        <p14:creationId xmlns:p14="http://schemas.microsoft.com/office/powerpoint/2010/main" val="33781087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itchFamily="34" charset="0"/>
                <a:cs typeface="Calibri" pitchFamily="34" charset="0"/>
              </a:defRPr>
            </a:lvl1pPr>
          </a:lstStyle>
          <a:p>
            <a:r>
              <a:rPr lang="en-US" dirty="0"/>
              <a:t>Click to edit Master title style</a:t>
            </a:r>
          </a:p>
        </p:txBody>
      </p:sp>
      <p:sp>
        <p:nvSpPr>
          <p:cNvPr id="6" name="Content Placeholder 7"/>
          <p:cNvSpPr>
            <a:spLocks noGrp="1"/>
          </p:cNvSpPr>
          <p:nvPr>
            <p:ph sz="half" idx="1"/>
          </p:nvPr>
        </p:nvSpPr>
        <p:spPr>
          <a:xfrm>
            <a:off x="533400" y="1939158"/>
            <a:ext cx="8077200" cy="4461641"/>
          </a:xfrm>
        </p:spPr>
        <p:txBody>
          <a:bodyPr/>
          <a:lstStyle>
            <a:lvl1pPr>
              <a:buClrTx/>
              <a:defRPr sz="2400">
                <a:solidFill>
                  <a:schemeClr val="tx1"/>
                </a:solidFill>
              </a:defRPr>
            </a:lvl1pPr>
            <a:lvl2pPr>
              <a:buClrTx/>
              <a:buFont typeface="Arial" pitchFamily="34" charset="0"/>
              <a:buChar char="•"/>
              <a:defRPr sz="2400">
                <a:solidFill>
                  <a:schemeClr val="tx1"/>
                </a:solidFill>
              </a:defRPr>
            </a:lvl2pPr>
            <a:lvl3pPr>
              <a:buNone/>
              <a:defRPr/>
            </a:lvl3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859816012"/>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505200" y="304803"/>
            <a:ext cx="4953000" cy="2590799"/>
          </a:xfrm>
        </p:spPr>
        <p:txBody>
          <a:bodyPr/>
          <a:lstStyle>
            <a:lvl1pPr>
              <a:defRPr>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3505200" y="3886200"/>
            <a:ext cx="50292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5791506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Footer Placeholder 4"/>
          <p:cNvSpPr>
            <a:spLocks noGrp="1"/>
          </p:cNvSpPr>
          <p:nvPr>
            <p:ph type="ftr" sz="quarter" idx="3"/>
          </p:nvPr>
        </p:nvSpPr>
        <p:spPr>
          <a:xfrm>
            <a:off x="2743200" y="6477002"/>
            <a:ext cx="3657600" cy="244475"/>
          </a:xfrm>
          <a:prstGeom prst="rect">
            <a:avLst/>
          </a:prstGeom>
        </p:spPr>
        <p:txBody>
          <a:bodyPr vert="horz" lIns="91440" tIns="45720" rIns="91440" bIns="45720" rtlCol="0" anchor="ctr"/>
          <a:lstStyle>
            <a:lvl1pPr algn="ctr">
              <a:defRPr sz="1200">
                <a:solidFill>
                  <a:schemeClr val="bg1">
                    <a:lumMod val="85000"/>
                  </a:schemeClr>
                </a:solidFill>
              </a:defRPr>
            </a:lvl1pPr>
          </a:lstStyle>
          <a:p>
            <a:r>
              <a:rPr lang="en-US" dirty="0"/>
              <a:t>© 2018 Massachusetts Attorney General’s Office</a:t>
            </a:r>
          </a:p>
        </p:txBody>
      </p:sp>
    </p:spTree>
    <p:extLst>
      <p:ext uri="{BB962C8B-B14F-4D97-AF65-F5344CB8AC3E}">
        <p14:creationId xmlns:p14="http://schemas.microsoft.com/office/powerpoint/2010/main" val="29873449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sz="half" idx="1"/>
          </p:nvPr>
        </p:nvSpPr>
        <p:spPr>
          <a:xfrm>
            <a:off x="457200" y="1600202"/>
            <a:ext cx="4038600" cy="4525963"/>
          </a:xfr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00202"/>
            <a:ext cx="4038600" cy="4525963"/>
          </a:xfr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Date Placeholder 10"/>
          <p:cNvSpPr>
            <a:spLocks noGrp="1"/>
          </p:cNvSpPr>
          <p:nvPr>
            <p:ph type="dt" sz="half" idx="10"/>
          </p:nvPr>
        </p:nvSpPr>
        <p:spPr/>
        <p:txBody>
          <a:bodyPr/>
          <a:lstStyle/>
          <a:p>
            <a:endParaRPr lang="en-US"/>
          </a:p>
        </p:txBody>
      </p:sp>
      <p:sp>
        <p:nvSpPr>
          <p:cNvPr id="13" name="Slide Number Placeholder 12"/>
          <p:cNvSpPr>
            <a:spLocks noGrp="1"/>
          </p:cNvSpPr>
          <p:nvPr>
            <p:ph type="sldNum" sz="quarter" idx="12"/>
          </p:nvPr>
        </p:nvSpPr>
        <p:spPr/>
        <p:txBody>
          <a:bodyPr/>
          <a:lstStyle/>
          <a:p>
            <a:fld id="{1C078096-9997-49EF-9104-EC42DAE8B88D}" type="slidenum">
              <a:rPr lang="en-US" smtClean="0"/>
              <a:t>‹#›</a:t>
            </a:fld>
            <a:endParaRPr lang="en-US"/>
          </a:p>
        </p:txBody>
      </p:sp>
      <p:sp>
        <p:nvSpPr>
          <p:cNvPr id="9" name="Footer Placeholder 3"/>
          <p:cNvSpPr>
            <a:spLocks noGrp="1"/>
          </p:cNvSpPr>
          <p:nvPr>
            <p:ph type="ftr" sz="quarter" idx="3"/>
          </p:nvPr>
        </p:nvSpPr>
        <p:spPr>
          <a:xfrm>
            <a:off x="2743200" y="6477002"/>
            <a:ext cx="3657600" cy="244475"/>
          </a:xfrm>
        </p:spPr>
        <p:txBody>
          <a:bodyPr/>
          <a:lstStyle/>
          <a:p>
            <a:r>
              <a:rPr lang="en-US" dirty="0"/>
              <a:t>© 2018 Massachusetts Attorney General’s Office</a:t>
            </a:r>
          </a:p>
        </p:txBody>
      </p:sp>
    </p:spTree>
    <p:extLst>
      <p:ext uri="{BB962C8B-B14F-4D97-AF65-F5344CB8AC3E}">
        <p14:creationId xmlns:p14="http://schemas.microsoft.com/office/powerpoint/2010/main" val="26992509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7"/>
          <p:cNvSpPr>
            <a:spLocks noGrp="1"/>
          </p:cNvSpPr>
          <p:nvPr>
            <p:ph type="dt" sz="half" idx="11"/>
          </p:nvPr>
        </p:nvSpPr>
        <p:spPr/>
        <p:txBody>
          <a:bodyPr/>
          <a:lstStyle/>
          <a:p>
            <a:endParaRPr lang="en-US"/>
          </a:p>
        </p:txBody>
      </p:sp>
      <p:sp>
        <p:nvSpPr>
          <p:cNvPr id="12" name="Slide Number Placeholder 11"/>
          <p:cNvSpPr>
            <a:spLocks noGrp="1"/>
          </p:cNvSpPr>
          <p:nvPr>
            <p:ph type="sldNum" sz="quarter" idx="12"/>
          </p:nvPr>
        </p:nvSpPr>
        <p:spPr/>
        <p:txBody>
          <a:bodyPr/>
          <a:lstStyle/>
          <a:p>
            <a:fld id="{1C078096-9997-49EF-9104-EC42DAE8B88D}" type="slidenum">
              <a:rPr lang="en-US" smtClean="0"/>
              <a:t>‹#›</a:t>
            </a:fld>
            <a:endParaRPr lang="en-US"/>
          </a:p>
        </p:txBody>
      </p:sp>
      <p:sp>
        <p:nvSpPr>
          <p:cNvPr id="11" name="Footer Placeholder 3"/>
          <p:cNvSpPr>
            <a:spLocks noGrp="1"/>
          </p:cNvSpPr>
          <p:nvPr>
            <p:ph type="ftr" sz="quarter" idx="13"/>
          </p:nvPr>
        </p:nvSpPr>
        <p:spPr>
          <a:xfrm>
            <a:off x="2743200" y="6477002"/>
            <a:ext cx="3657600" cy="244475"/>
          </a:xfrm>
        </p:spPr>
        <p:txBody>
          <a:bodyPr/>
          <a:lstStyle/>
          <a:p>
            <a:r>
              <a:rPr lang="en-US" dirty="0"/>
              <a:t>© 2018 Massachusetts Attorney General’s Office</a:t>
            </a:r>
          </a:p>
        </p:txBody>
      </p:sp>
    </p:spTree>
    <p:extLst>
      <p:ext uri="{BB962C8B-B14F-4D97-AF65-F5344CB8AC3E}">
        <p14:creationId xmlns:p14="http://schemas.microsoft.com/office/powerpoint/2010/main" val="15904392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9" name="Date Placeholder 8"/>
          <p:cNvSpPr>
            <a:spLocks noGrp="1"/>
          </p:cNvSpPr>
          <p:nvPr>
            <p:ph type="dt" sz="half" idx="10"/>
          </p:nvPr>
        </p:nvSpPr>
        <p:spPr/>
        <p:txBody>
          <a:bodyPr/>
          <a:lstStyle/>
          <a:p>
            <a:endParaRPr lang="en-US"/>
          </a:p>
        </p:txBody>
      </p:sp>
      <p:sp>
        <p:nvSpPr>
          <p:cNvPr id="11" name="Slide Number Placeholder 10"/>
          <p:cNvSpPr>
            <a:spLocks noGrp="1"/>
          </p:cNvSpPr>
          <p:nvPr>
            <p:ph type="sldNum" sz="quarter" idx="12"/>
          </p:nvPr>
        </p:nvSpPr>
        <p:spPr/>
        <p:txBody>
          <a:bodyPr/>
          <a:lstStyle/>
          <a:p>
            <a:fld id="{1C078096-9997-49EF-9104-EC42DAE8B88D}" type="slidenum">
              <a:rPr lang="en-US" smtClean="0"/>
              <a:t>‹#›</a:t>
            </a:fld>
            <a:endParaRPr lang="en-US"/>
          </a:p>
        </p:txBody>
      </p:sp>
      <p:sp>
        <p:nvSpPr>
          <p:cNvPr id="7" name="Footer Placeholder 3"/>
          <p:cNvSpPr>
            <a:spLocks noGrp="1"/>
          </p:cNvSpPr>
          <p:nvPr>
            <p:ph type="ftr" sz="quarter" idx="3"/>
          </p:nvPr>
        </p:nvSpPr>
        <p:spPr>
          <a:xfrm>
            <a:off x="2743200" y="6477002"/>
            <a:ext cx="3657600" cy="244475"/>
          </a:xfrm>
        </p:spPr>
        <p:txBody>
          <a:bodyPr/>
          <a:lstStyle/>
          <a:p>
            <a:r>
              <a:rPr lang="en-US" dirty="0"/>
              <a:t>© 2018 Massachusetts Attorney General’s Office</a:t>
            </a:r>
          </a:p>
        </p:txBody>
      </p:sp>
    </p:spTree>
    <p:extLst>
      <p:ext uri="{BB962C8B-B14F-4D97-AF65-F5344CB8AC3E}">
        <p14:creationId xmlns:p14="http://schemas.microsoft.com/office/powerpoint/2010/main" val="8383489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endParaRPr lang="en-US"/>
          </a:p>
        </p:txBody>
      </p:sp>
      <p:sp>
        <p:nvSpPr>
          <p:cNvPr id="10" name="Slide Number Placeholder 9"/>
          <p:cNvSpPr>
            <a:spLocks noGrp="1"/>
          </p:cNvSpPr>
          <p:nvPr>
            <p:ph type="sldNum" sz="quarter" idx="12"/>
          </p:nvPr>
        </p:nvSpPr>
        <p:spPr/>
        <p:txBody>
          <a:bodyPr/>
          <a:lstStyle/>
          <a:p>
            <a:fld id="{1C078096-9997-49EF-9104-EC42DAE8B88D}" type="slidenum">
              <a:rPr lang="en-US" smtClean="0"/>
              <a:t>‹#›</a:t>
            </a:fld>
            <a:endParaRPr lang="en-US"/>
          </a:p>
        </p:txBody>
      </p:sp>
      <p:sp>
        <p:nvSpPr>
          <p:cNvPr id="6" name="Footer Placeholder 3"/>
          <p:cNvSpPr>
            <a:spLocks noGrp="1"/>
          </p:cNvSpPr>
          <p:nvPr>
            <p:ph type="ftr" sz="quarter" idx="3"/>
          </p:nvPr>
        </p:nvSpPr>
        <p:spPr>
          <a:xfrm>
            <a:off x="2743200" y="6477002"/>
            <a:ext cx="3657600" cy="244475"/>
          </a:xfrm>
        </p:spPr>
        <p:txBody>
          <a:bodyPr/>
          <a:lstStyle/>
          <a:p>
            <a:r>
              <a:rPr lang="en-US" dirty="0"/>
              <a:t>© 2018 Massachusetts Attorney General’s Office</a:t>
            </a:r>
          </a:p>
        </p:txBody>
      </p:sp>
    </p:spTree>
    <p:extLst>
      <p:ext uri="{BB962C8B-B14F-4D97-AF65-F5344CB8AC3E}">
        <p14:creationId xmlns:p14="http://schemas.microsoft.com/office/powerpoint/2010/main" val="31024585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ags" Target="../tags/tag2.xml"/><Relationship Id="rId5" Type="http://schemas.openxmlformats.org/officeDocument/2006/relationships/tags" Target="../tags/tag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image" Target="../media/image3.jpg"/><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theme" Target="../theme/theme2.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pic>
        <p:nvPicPr>
          <p:cNvPr id="1026" name="Picture 2" descr="top blue"/>
          <p:cNvPicPr>
            <a:picLocks noChangeAspect="1" noChangeArrowheads="1"/>
          </p:cNvPicPr>
          <p:nvPr/>
        </p:nvPicPr>
        <p:blipFill>
          <a:blip r:embed="rId7"/>
          <a:srcRect l="23065"/>
          <a:stretch>
            <a:fillRect/>
          </a:stretch>
        </p:blipFill>
        <p:spPr bwMode="auto">
          <a:xfrm>
            <a:off x="0" y="0"/>
            <a:ext cx="9150350" cy="930275"/>
          </a:xfrm>
          <a:prstGeom prst="rect">
            <a:avLst/>
          </a:prstGeom>
          <a:noFill/>
          <a:ln w="9525">
            <a:noFill/>
            <a:miter lim="800000"/>
            <a:headEnd/>
            <a:tailEnd/>
          </a:ln>
        </p:spPr>
      </p:pic>
      <p:sp>
        <p:nvSpPr>
          <p:cNvPr id="1027" name="Rectangle 3"/>
          <p:cNvSpPr>
            <a:spLocks noGrp="1" noChangeArrowheads="1"/>
          </p:cNvSpPr>
          <p:nvPr>
            <p:ph type="title"/>
          </p:nvPr>
        </p:nvSpPr>
        <p:spPr bwMode="white">
          <a:xfrm>
            <a:off x="736600" y="109538"/>
            <a:ext cx="5664200" cy="762000"/>
          </a:xfrm>
          <a:prstGeom prst="rect">
            <a:avLst/>
          </a:prstGeom>
          <a:noFill/>
          <a:ln w="9525" algn="ctr">
            <a:noFill/>
            <a:miter lim="800000"/>
            <a:headEnd/>
            <a:tailEnd/>
          </a:ln>
        </p:spPr>
        <p:txBody>
          <a:bodyPr vert="horz" wrap="square" lIns="91440" tIns="45720" rIns="91440" bIns="45720" numCol="1" anchor="b" anchorCtr="0" compatLnSpc="1">
            <a:prstTxWarp prst="textNoShape">
              <a:avLst/>
            </a:prstTxWarp>
          </a:bodyPr>
          <a:lstStyle/>
          <a:p>
            <a:pPr lvl="0"/>
            <a:r>
              <a:rPr lang="en-US" dirty="0"/>
              <a:t>Click to edit Master title style</a:t>
            </a:r>
          </a:p>
        </p:txBody>
      </p:sp>
      <p:sp>
        <p:nvSpPr>
          <p:cNvPr id="1028" name="Rectangle 4"/>
          <p:cNvSpPr>
            <a:spLocks noGrp="1" noChangeArrowheads="1"/>
          </p:cNvSpPr>
          <p:nvPr>
            <p:ph type="body" idx="1"/>
          </p:nvPr>
        </p:nvSpPr>
        <p:spPr bwMode="auto">
          <a:xfrm>
            <a:off x="533400" y="1219200"/>
            <a:ext cx="8153400" cy="5181600"/>
          </a:xfrm>
          <a:prstGeom prst="rect">
            <a:avLst/>
          </a:prstGeom>
          <a:noFill/>
          <a:ln w="9525">
            <a:noFill/>
            <a:miter lim="800000"/>
            <a:headEnd/>
            <a:tailEnd/>
          </a:ln>
        </p:spPr>
        <p:txBody>
          <a:bodyPr vert="horz" wrap="square" lIns="45720" tIns="46038" rIns="45720" bIns="46038"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3"/>
            <a:r>
              <a:rPr lang="en-US" altLang="en-US" dirty="0"/>
              <a:t>Third level</a:t>
            </a:r>
          </a:p>
        </p:txBody>
      </p:sp>
      <p:sp>
        <p:nvSpPr>
          <p:cNvPr id="3198981" name="Line 5"/>
          <p:cNvSpPr>
            <a:spLocks noChangeShapeType="1"/>
          </p:cNvSpPr>
          <p:nvPr/>
        </p:nvSpPr>
        <p:spPr bwMode="auto">
          <a:xfrm>
            <a:off x="-17463" y="6856413"/>
            <a:ext cx="9161463" cy="0"/>
          </a:xfrm>
          <a:prstGeom prst="line">
            <a:avLst/>
          </a:prstGeom>
          <a:noFill/>
          <a:ln w="9525">
            <a:solidFill>
              <a:schemeClr val="bg2"/>
            </a:solidFill>
            <a:round/>
            <a:headEnd/>
            <a:tailEnd/>
          </a:ln>
          <a:effectLst/>
        </p:spPr>
        <p:txBody>
          <a:bodyPr lIns="45720" rIns="45720" anchor="ctr"/>
          <a:lstStyle/>
          <a:p>
            <a:pPr algn="ctr" eaLnBrk="0" fontAlgn="base" hangingPunct="0">
              <a:spcBef>
                <a:spcPct val="0"/>
              </a:spcBef>
              <a:spcAft>
                <a:spcPct val="0"/>
              </a:spcAft>
              <a:defRPr/>
            </a:pPr>
            <a:endParaRPr lang="en-US" sz="1600" dirty="0">
              <a:solidFill>
                <a:srgbClr val="000000"/>
              </a:solidFill>
            </a:endParaRPr>
          </a:p>
        </p:txBody>
      </p:sp>
      <p:pic>
        <p:nvPicPr>
          <p:cNvPr id="1030" name="Picture 6" descr="best ver2b seal"/>
          <p:cNvPicPr>
            <a:picLocks noChangeAspect="1" noChangeArrowheads="1"/>
          </p:cNvPicPr>
          <p:nvPr/>
        </p:nvPicPr>
        <p:blipFill>
          <a:blip r:embed="rId8">
            <a:clrChange>
              <a:clrFrom>
                <a:srgbClr val="003264"/>
              </a:clrFrom>
              <a:clrTo>
                <a:srgbClr val="003264">
                  <a:alpha val="0"/>
                </a:srgbClr>
              </a:clrTo>
            </a:clrChange>
          </a:blip>
          <a:srcRect/>
          <a:stretch>
            <a:fillRect/>
          </a:stretch>
        </p:blipFill>
        <p:spPr bwMode="auto">
          <a:xfrm>
            <a:off x="25400" y="157163"/>
            <a:ext cx="762000" cy="731837"/>
          </a:xfrm>
          <a:prstGeom prst="rect">
            <a:avLst/>
          </a:prstGeom>
          <a:noFill/>
          <a:ln w="9525">
            <a:noFill/>
            <a:miter lim="800000"/>
            <a:headEnd/>
            <a:tailEnd/>
          </a:ln>
        </p:spPr>
      </p:pic>
      <p:sp>
        <p:nvSpPr>
          <p:cNvPr id="3198985" name="Text Box 9"/>
          <p:cNvSpPr txBox="1">
            <a:spLocks noChangeArrowheads="1"/>
          </p:cNvSpPr>
          <p:nvPr/>
        </p:nvSpPr>
        <p:spPr bwMode="auto">
          <a:xfrm>
            <a:off x="4038600" y="6445250"/>
            <a:ext cx="1066800" cy="244475"/>
          </a:xfrm>
          <a:prstGeom prst="rect">
            <a:avLst/>
          </a:prstGeom>
          <a:noFill/>
          <a:ln w="9525">
            <a:noFill/>
            <a:miter lim="800000"/>
            <a:headEnd/>
            <a:tailEnd/>
          </a:ln>
          <a:effectLst/>
        </p:spPr>
        <p:txBody>
          <a:bodyPr lIns="45720" rIns="45720">
            <a:spAutoFit/>
          </a:bodyPr>
          <a:lstStyle/>
          <a:p>
            <a:pPr algn="ctr" eaLnBrk="0" fontAlgn="base" hangingPunct="0">
              <a:spcBef>
                <a:spcPct val="50000"/>
              </a:spcBef>
              <a:spcAft>
                <a:spcPct val="0"/>
              </a:spcAft>
              <a:defRPr/>
            </a:pPr>
            <a:fld id="{0444F9EB-82AC-45E2-9B5F-E8C53921C51C}" type="slidenum">
              <a:rPr lang="en-US" sz="1000" smtClean="0">
                <a:solidFill>
                  <a:srgbClr val="000000"/>
                </a:solidFill>
              </a:rPr>
              <a:t>‹#›</a:t>
            </a:fld>
            <a:endParaRPr lang="en-US" sz="1000" dirty="0">
              <a:solidFill>
                <a:srgbClr val="000000"/>
              </a:solidFill>
            </a:endParaRPr>
          </a:p>
        </p:txBody>
      </p:sp>
      <p:sp>
        <p:nvSpPr>
          <p:cNvPr id="3198987" name="AcnSubjectTitle_ID_3198987" hidden="1"/>
          <p:cNvSpPr txBox="1">
            <a:spLocks noChangeArrowheads="1"/>
          </p:cNvSpPr>
          <p:nvPr>
            <p:custDataLst>
              <p:tags r:id="rId5"/>
            </p:custDataLst>
          </p:nvPr>
        </p:nvSpPr>
        <p:spPr bwMode="gray">
          <a:xfrm>
            <a:off x="836613" y="1420813"/>
            <a:ext cx="6985000" cy="244475"/>
          </a:xfrm>
          <a:prstGeom prst="rect">
            <a:avLst/>
          </a:prstGeom>
          <a:noFill/>
          <a:ln w="9525" algn="ctr">
            <a:noFill/>
            <a:miter lim="800000"/>
            <a:headEnd/>
            <a:tailEnd/>
          </a:ln>
          <a:effectLst/>
        </p:spPr>
        <p:txBody>
          <a:bodyPr lIns="0" tIns="0" rIns="0" bIns="0">
            <a:spAutoFit/>
          </a:bodyPr>
          <a:lstStyle/>
          <a:p>
            <a:pPr fontAlgn="base">
              <a:spcBef>
                <a:spcPct val="0"/>
              </a:spcBef>
              <a:spcAft>
                <a:spcPct val="0"/>
              </a:spcAft>
              <a:buClr>
                <a:srgbClr val="000000"/>
              </a:buClr>
              <a:defRPr/>
            </a:pPr>
            <a:r>
              <a:rPr lang="en-US" sz="1600" b="1" dirty="0">
                <a:solidFill>
                  <a:srgbClr val="000000"/>
                </a:solidFill>
              </a:rPr>
              <a:t>Subject Title</a:t>
            </a:r>
          </a:p>
        </p:txBody>
      </p:sp>
      <p:sp>
        <p:nvSpPr>
          <p:cNvPr id="3198988" name="AcnFootnote_ID_3198988" hidden="1"/>
          <p:cNvSpPr txBox="1">
            <a:spLocks noChangeArrowheads="1"/>
          </p:cNvSpPr>
          <p:nvPr>
            <p:custDataLst>
              <p:tags r:id="rId6"/>
            </p:custDataLst>
          </p:nvPr>
        </p:nvSpPr>
        <p:spPr bwMode="gray">
          <a:xfrm>
            <a:off x="836613" y="6254750"/>
            <a:ext cx="5564187" cy="334963"/>
          </a:xfrm>
          <a:prstGeom prst="rect">
            <a:avLst/>
          </a:prstGeom>
          <a:noFill/>
          <a:ln w="9525" algn="ctr">
            <a:noFill/>
            <a:miter lim="800000"/>
            <a:headEnd/>
            <a:tailEnd/>
          </a:ln>
          <a:effectLst/>
        </p:spPr>
        <p:txBody>
          <a:bodyPr lIns="0" tIns="0" rIns="0" bIns="0" anchor="b">
            <a:spAutoFit/>
          </a:bodyPr>
          <a:lstStyle/>
          <a:p>
            <a:pPr marL="538163" indent="-538163" fontAlgn="base">
              <a:spcBef>
                <a:spcPct val="0"/>
              </a:spcBef>
              <a:spcAft>
                <a:spcPct val="0"/>
              </a:spcAft>
              <a:buClr>
                <a:srgbClr val="000000"/>
              </a:buClr>
              <a:defRPr/>
            </a:pPr>
            <a:r>
              <a:rPr lang="en-US" sz="1000" dirty="0">
                <a:solidFill>
                  <a:srgbClr val="000000"/>
                </a:solidFill>
              </a:rPr>
              <a:t>*	Footnote</a:t>
            </a:r>
          </a:p>
          <a:p>
            <a:pPr marL="538163" indent="-538163" fontAlgn="base">
              <a:spcBef>
                <a:spcPct val="20000"/>
              </a:spcBef>
              <a:spcAft>
                <a:spcPct val="0"/>
              </a:spcAft>
              <a:buClr>
                <a:srgbClr val="000000"/>
              </a:buClr>
              <a:defRPr/>
            </a:pPr>
            <a:r>
              <a:rPr lang="en-US" sz="1000" dirty="0">
                <a:solidFill>
                  <a:srgbClr val="000000"/>
                </a:solidFill>
              </a:rPr>
              <a:t>Source:	Source</a:t>
            </a:r>
          </a:p>
        </p:txBody>
      </p:sp>
    </p:spTree>
    <p:extLst>
      <p:ext uri="{BB962C8B-B14F-4D97-AF65-F5344CB8AC3E}">
        <p14:creationId xmlns:p14="http://schemas.microsoft.com/office/powerpoint/2010/main" val="1838582338"/>
      </p:ext>
    </p:extLst>
  </p:cSld>
  <p:clrMap bg1="lt1" tx1="dk1" bg2="lt2" tx2="dk2" accent1="accent1" accent2="accent2" accent3="accent3" accent4="accent4" accent5="accent5" accent6="accent6" hlink="hlink" folHlink="folHlink"/>
  <p:sldLayoutIdLst>
    <p:sldLayoutId id="2147483661" r:id="rId1"/>
    <p:sldLayoutId id="2147483665" r:id="rId2"/>
    <p:sldLayoutId id="2147483666" r:id="rId3"/>
  </p:sldLayoutIdLst>
  <p:transition/>
  <p:hf hdr="0" ftr="0" dt="0"/>
  <p:txStyles>
    <p:titleStyle>
      <a:lvl1pPr algn="l" rtl="0" eaLnBrk="0" fontAlgn="base" hangingPunct="0">
        <a:spcBef>
          <a:spcPct val="20000"/>
        </a:spcBef>
        <a:spcAft>
          <a:spcPct val="0"/>
        </a:spcAft>
        <a:tabLst>
          <a:tab pos="915988" algn="l"/>
        </a:tabLst>
        <a:defRPr sz="2400" b="1">
          <a:solidFill>
            <a:srgbClr val="FFC000"/>
          </a:solidFill>
          <a:latin typeface="+mj-lt"/>
          <a:ea typeface="+mj-ea"/>
          <a:cs typeface="+mj-cs"/>
        </a:defRPr>
      </a:lvl1pPr>
      <a:lvl2pPr algn="l" rtl="0" eaLnBrk="0" fontAlgn="base" hangingPunct="0">
        <a:spcBef>
          <a:spcPct val="20000"/>
        </a:spcBef>
        <a:spcAft>
          <a:spcPct val="0"/>
        </a:spcAft>
        <a:tabLst>
          <a:tab pos="915988" algn="l"/>
        </a:tabLst>
        <a:defRPr sz="2400" b="1">
          <a:solidFill>
            <a:srgbClr val="FFC000"/>
          </a:solidFill>
          <a:latin typeface="Arial" pitchFamily="34" charset="0"/>
        </a:defRPr>
      </a:lvl2pPr>
      <a:lvl3pPr algn="l" rtl="0" eaLnBrk="0" fontAlgn="base" hangingPunct="0">
        <a:spcBef>
          <a:spcPct val="20000"/>
        </a:spcBef>
        <a:spcAft>
          <a:spcPct val="0"/>
        </a:spcAft>
        <a:tabLst>
          <a:tab pos="915988" algn="l"/>
        </a:tabLst>
        <a:defRPr sz="2400" b="1">
          <a:solidFill>
            <a:srgbClr val="FFC000"/>
          </a:solidFill>
          <a:latin typeface="Arial" pitchFamily="34" charset="0"/>
        </a:defRPr>
      </a:lvl3pPr>
      <a:lvl4pPr algn="l" rtl="0" eaLnBrk="0" fontAlgn="base" hangingPunct="0">
        <a:spcBef>
          <a:spcPct val="20000"/>
        </a:spcBef>
        <a:spcAft>
          <a:spcPct val="0"/>
        </a:spcAft>
        <a:tabLst>
          <a:tab pos="915988" algn="l"/>
        </a:tabLst>
        <a:defRPr sz="2400" b="1">
          <a:solidFill>
            <a:srgbClr val="FFC000"/>
          </a:solidFill>
          <a:latin typeface="Arial" pitchFamily="34" charset="0"/>
        </a:defRPr>
      </a:lvl4pPr>
      <a:lvl5pPr algn="l" rtl="0" eaLnBrk="0" fontAlgn="base" hangingPunct="0">
        <a:spcBef>
          <a:spcPct val="20000"/>
        </a:spcBef>
        <a:spcAft>
          <a:spcPct val="0"/>
        </a:spcAft>
        <a:tabLst>
          <a:tab pos="915988" algn="l"/>
        </a:tabLst>
        <a:defRPr sz="2400" b="1">
          <a:solidFill>
            <a:srgbClr val="FFC000"/>
          </a:solidFill>
          <a:latin typeface="Arial" pitchFamily="34" charset="0"/>
        </a:defRPr>
      </a:lvl5pPr>
      <a:lvl6pPr marL="457200" algn="l" rtl="0" eaLnBrk="0" fontAlgn="base" hangingPunct="0">
        <a:spcBef>
          <a:spcPct val="20000"/>
        </a:spcBef>
        <a:spcAft>
          <a:spcPct val="0"/>
        </a:spcAft>
        <a:tabLst>
          <a:tab pos="915988" algn="l"/>
        </a:tabLst>
        <a:defRPr sz="2400" b="1">
          <a:solidFill>
            <a:schemeClr val="accent1"/>
          </a:solidFill>
          <a:latin typeface="Arial" pitchFamily="34" charset="0"/>
        </a:defRPr>
      </a:lvl6pPr>
      <a:lvl7pPr marL="914400" algn="l" rtl="0" eaLnBrk="0" fontAlgn="base" hangingPunct="0">
        <a:spcBef>
          <a:spcPct val="20000"/>
        </a:spcBef>
        <a:spcAft>
          <a:spcPct val="0"/>
        </a:spcAft>
        <a:tabLst>
          <a:tab pos="915988" algn="l"/>
        </a:tabLst>
        <a:defRPr sz="2400" b="1">
          <a:solidFill>
            <a:schemeClr val="accent1"/>
          </a:solidFill>
          <a:latin typeface="Arial" pitchFamily="34" charset="0"/>
        </a:defRPr>
      </a:lvl7pPr>
      <a:lvl8pPr marL="1371600" algn="l" rtl="0" eaLnBrk="0" fontAlgn="base" hangingPunct="0">
        <a:spcBef>
          <a:spcPct val="20000"/>
        </a:spcBef>
        <a:spcAft>
          <a:spcPct val="0"/>
        </a:spcAft>
        <a:tabLst>
          <a:tab pos="915988" algn="l"/>
        </a:tabLst>
        <a:defRPr sz="2400" b="1">
          <a:solidFill>
            <a:schemeClr val="accent1"/>
          </a:solidFill>
          <a:latin typeface="Arial" pitchFamily="34" charset="0"/>
        </a:defRPr>
      </a:lvl8pPr>
      <a:lvl9pPr marL="1828800" algn="l" rtl="0" eaLnBrk="0" fontAlgn="base" hangingPunct="0">
        <a:spcBef>
          <a:spcPct val="20000"/>
        </a:spcBef>
        <a:spcAft>
          <a:spcPct val="0"/>
        </a:spcAft>
        <a:tabLst>
          <a:tab pos="915988" algn="l"/>
        </a:tabLst>
        <a:defRPr sz="2400" b="1">
          <a:solidFill>
            <a:schemeClr val="accent1"/>
          </a:solidFill>
          <a:latin typeface="Arial" pitchFamily="34" charset="0"/>
        </a:defRPr>
      </a:lvl9pPr>
    </p:titleStyle>
    <p:bodyStyle>
      <a:lvl1pPr marL="381000" indent="-381000" algn="l" rtl="0" eaLnBrk="0" fontAlgn="base" hangingPunct="0">
        <a:spcBef>
          <a:spcPct val="0"/>
        </a:spcBef>
        <a:spcAft>
          <a:spcPts val="1200"/>
        </a:spcAft>
        <a:buClr>
          <a:srgbClr val="FFC000"/>
        </a:buClr>
        <a:buSzPct val="115000"/>
        <a:buFont typeface="Arial" panose="020B0604020202020204" pitchFamily="34" charset="0"/>
        <a:buChar char="•"/>
        <a:defRPr b="1">
          <a:solidFill>
            <a:srgbClr val="003366"/>
          </a:solidFill>
          <a:latin typeface="Calibri" pitchFamily="34" charset="0"/>
          <a:ea typeface="Calibri" pitchFamily="34" charset="0"/>
          <a:cs typeface="Calibri" pitchFamily="34" charset="0"/>
        </a:defRPr>
      </a:lvl1pPr>
      <a:lvl2pPr marL="568325" indent="-222250" algn="l" rtl="0" eaLnBrk="0" fontAlgn="base" hangingPunct="0">
        <a:spcBef>
          <a:spcPct val="0"/>
        </a:spcBef>
        <a:spcAft>
          <a:spcPts val="1200"/>
        </a:spcAft>
        <a:buClr>
          <a:srgbClr val="FFC000"/>
        </a:buClr>
        <a:buSzPct val="80000"/>
        <a:buFont typeface="Courier New" panose="02070309020205020404" pitchFamily="49" charset="0"/>
        <a:buChar char="o"/>
        <a:defRPr b="1">
          <a:solidFill>
            <a:srgbClr val="003366"/>
          </a:solidFill>
          <a:latin typeface="Calibri" pitchFamily="34" charset="0"/>
          <a:ea typeface="Calibri" pitchFamily="34" charset="0"/>
          <a:cs typeface="Calibri" pitchFamily="34" charset="0"/>
        </a:defRPr>
      </a:lvl2pPr>
      <a:lvl3pPr marL="739775" indent="-342900" algn="l" rtl="0" eaLnBrk="0" fontAlgn="base" hangingPunct="0">
        <a:lnSpc>
          <a:spcPct val="90000"/>
        </a:lnSpc>
        <a:spcBef>
          <a:spcPct val="25000"/>
        </a:spcBef>
        <a:spcAft>
          <a:spcPct val="0"/>
        </a:spcAft>
        <a:buClr>
          <a:schemeClr val="tx1"/>
        </a:buClr>
        <a:buAutoNum type="alphaUcPeriod"/>
        <a:defRPr>
          <a:solidFill>
            <a:schemeClr val="tx1"/>
          </a:solidFill>
          <a:latin typeface="+mn-lt"/>
          <a:ea typeface="Calibri" pitchFamily="34" charset="0"/>
          <a:cs typeface="Calibri" pitchFamily="34" charset="0"/>
        </a:defRPr>
      </a:lvl3pPr>
      <a:lvl4pPr marL="914400" indent="-346075" algn="l" rtl="0" eaLnBrk="0" fontAlgn="base" hangingPunct="0">
        <a:spcBef>
          <a:spcPct val="0"/>
        </a:spcBef>
        <a:spcAft>
          <a:spcPts val="1200"/>
        </a:spcAft>
        <a:buClr>
          <a:srgbClr val="FFC000"/>
        </a:buClr>
        <a:buFont typeface="Arial" panose="020B0604020202020204" pitchFamily="34" charset="0"/>
        <a:buChar char="•"/>
        <a:defRPr b="1">
          <a:solidFill>
            <a:srgbClr val="003366"/>
          </a:solidFill>
          <a:latin typeface="Calibri" pitchFamily="34" charset="0"/>
          <a:ea typeface="Calibri" pitchFamily="34" charset="0"/>
          <a:cs typeface="Calibri" pitchFamily="34" charset="0"/>
        </a:defRPr>
      </a:lvl4pPr>
      <a:lvl5pPr marL="1333500" indent="-304800" algn="l" rtl="0" eaLnBrk="0" fontAlgn="base" hangingPunct="0">
        <a:spcBef>
          <a:spcPct val="0"/>
        </a:spcBef>
        <a:spcAft>
          <a:spcPts val="1200"/>
        </a:spcAft>
        <a:buClr>
          <a:schemeClr val="tx1"/>
        </a:buClr>
        <a:buChar char="–"/>
        <a:defRPr sz="1600" b="1">
          <a:solidFill>
            <a:srgbClr val="003366"/>
          </a:solidFill>
          <a:latin typeface="Calibri" pitchFamily="34" charset="0"/>
          <a:ea typeface="Calibri" pitchFamily="34" charset="0"/>
          <a:cs typeface="Calibri" pitchFamily="34" charset="0"/>
        </a:defRPr>
      </a:lvl5pPr>
      <a:lvl6pPr marL="1790700" indent="-304800" algn="l" rtl="0" fontAlgn="base">
        <a:lnSpc>
          <a:spcPct val="90000"/>
        </a:lnSpc>
        <a:spcBef>
          <a:spcPct val="25000"/>
        </a:spcBef>
        <a:spcAft>
          <a:spcPct val="0"/>
        </a:spcAft>
        <a:buClr>
          <a:schemeClr val="tx1"/>
        </a:buClr>
        <a:buChar char="–"/>
        <a:defRPr sz="1600">
          <a:solidFill>
            <a:schemeClr val="tx1"/>
          </a:solidFill>
          <a:latin typeface="+mn-lt"/>
        </a:defRPr>
      </a:lvl6pPr>
      <a:lvl7pPr marL="2247900" indent="-304800" algn="l" rtl="0" fontAlgn="base">
        <a:lnSpc>
          <a:spcPct val="90000"/>
        </a:lnSpc>
        <a:spcBef>
          <a:spcPct val="25000"/>
        </a:spcBef>
        <a:spcAft>
          <a:spcPct val="0"/>
        </a:spcAft>
        <a:buClr>
          <a:schemeClr val="tx1"/>
        </a:buClr>
        <a:buChar char="–"/>
        <a:defRPr sz="1600">
          <a:solidFill>
            <a:schemeClr val="tx1"/>
          </a:solidFill>
          <a:latin typeface="+mn-lt"/>
        </a:defRPr>
      </a:lvl7pPr>
      <a:lvl8pPr marL="2705100" indent="-304800" algn="l" rtl="0" fontAlgn="base">
        <a:lnSpc>
          <a:spcPct val="90000"/>
        </a:lnSpc>
        <a:spcBef>
          <a:spcPct val="25000"/>
        </a:spcBef>
        <a:spcAft>
          <a:spcPct val="0"/>
        </a:spcAft>
        <a:buClr>
          <a:schemeClr val="tx1"/>
        </a:buClr>
        <a:buChar char="–"/>
        <a:defRPr sz="1600">
          <a:solidFill>
            <a:schemeClr val="tx1"/>
          </a:solidFill>
          <a:latin typeface="+mn-lt"/>
        </a:defRPr>
      </a:lvl8pPr>
      <a:lvl9pPr marL="3162300" indent="-304800" algn="l" rtl="0" fontAlgn="base">
        <a:lnSpc>
          <a:spcPct val="90000"/>
        </a:lnSpc>
        <a:spcBef>
          <a:spcPct val="25000"/>
        </a:spcBef>
        <a:spcAft>
          <a:spcPct val="0"/>
        </a:spcAft>
        <a:buClr>
          <a:schemeClr val="tx1"/>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752600" y="76200"/>
            <a:ext cx="69342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2971800" y="6356352"/>
            <a:ext cx="3200400" cy="365125"/>
          </a:xfrm>
          <a:prstGeom prst="rect">
            <a:avLst/>
          </a:prstGeom>
        </p:spPr>
        <p:txBody>
          <a:bodyPr vert="horz" lIns="91440" tIns="45720" rIns="91440" bIns="45720" rtlCol="0" anchor="ctr"/>
          <a:lstStyle>
            <a:lvl1pPr algn="ctr">
              <a:defRPr sz="1200">
                <a:solidFill>
                  <a:schemeClr val="bg1">
                    <a:lumMod val="85000"/>
                  </a:schemeClr>
                </a:solidFill>
              </a:defRPr>
            </a:lvl1pPr>
          </a:lstStyle>
          <a:p>
            <a:r>
              <a:rPr lang="en-US"/>
              <a:t>© 2018 Massachusetts Attorney General’s Office</a:t>
            </a:r>
            <a:endParaRPr lang="en-US" dirty="0"/>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078096-9997-49EF-9104-EC42DAE8B88D}" type="slidenum">
              <a:rPr lang="en-US" smtClean="0"/>
              <a:t>‹#›</a:t>
            </a:fld>
            <a:endParaRPr lang="en-US"/>
          </a:p>
        </p:txBody>
      </p:sp>
    </p:spTree>
    <p:extLst>
      <p:ext uri="{BB962C8B-B14F-4D97-AF65-F5344CB8AC3E}">
        <p14:creationId xmlns:p14="http://schemas.microsoft.com/office/powerpoint/2010/main" val="2007394096"/>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Lst>
  <p:hf sldNum="0" hdr="0" dt="0"/>
  <p:txStyles>
    <p:titleStyle>
      <a:lvl1pPr algn="ctr" defTabSz="914400" rtl="0" eaLnBrk="1" latinLnBrk="0" hangingPunct="1">
        <a:spcBef>
          <a:spcPct val="0"/>
        </a:spcBef>
        <a:buNone/>
        <a:defRPr sz="4400" kern="1200">
          <a:solidFill>
            <a:schemeClr val="bg1">
              <a:lumMod val="85000"/>
            </a:schemeClr>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bg1">
              <a:lumMod val="8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lumMod val="8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lumMod val="8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lumMod val="8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lumMod val="8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www.mass.gov/service-details/community-naloxone-purchasing-program-cnpp"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hyperlink" Target="https://massclearinghouse.ehs.state.ma.u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ChangeArrowheads="1"/>
          </p:cNvSpPr>
          <p:nvPr/>
        </p:nvSpPr>
        <p:spPr bwMode="auto">
          <a:xfrm>
            <a:off x="0" y="0"/>
            <a:ext cx="9144000" cy="3352800"/>
          </a:xfrm>
          <a:prstGeom prst="rect">
            <a:avLst/>
          </a:prstGeom>
          <a:solidFill>
            <a:srgbClr val="003366"/>
          </a:solidFill>
          <a:ln w="9525">
            <a:solidFill>
              <a:srgbClr val="000000"/>
            </a:solidFill>
            <a:miter lim="800000"/>
            <a:headEnd/>
            <a:tailEnd/>
          </a:ln>
        </p:spPr>
        <p:txBody>
          <a:bodyPr/>
          <a:lstStyle/>
          <a:p>
            <a:pPr algn="ctr" eaLnBrk="0" fontAlgn="base" hangingPunct="0">
              <a:spcBef>
                <a:spcPct val="50000"/>
              </a:spcBef>
              <a:spcAft>
                <a:spcPct val="0"/>
              </a:spcAft>
            </a:pPr>
            <a:endParaRPr lang="en-US" sz="1200" b="1" dirty="0">
              <a:solidFill>
                <a:srgbClr val="FFFFFF"/>
              </a:solidFill>
            </a:endParaRPr>
          </a:p>
        </p:txBody>
      </p:sp>
      <p:sp>
        <p:nvSpPr>
          <p:cNvPr id="31746" name="Rectangle 3"/>
          <p:cNvSpPr>
            <a:spLocks noChangeArrowheads="1"/>
          </p:cNvSpPr>
          <p:nvPr/>
        </p:nvSpPr>
        <p:spPr bwMode="white">
          <a:xfrm>
            <a:off x="533400" y="876300"/>
            <a:ext cx="6477000" cy="1485900"/>
          </a:xfrm>
          <a:prstGeom prst="rect">
            <a:avLst/>
          </a:prstGeom>
          <a:noFill/>
          <a:ln w="9525">
            <a:noFill/>
            <a:miter lim="800000"/>
            <a:headEnd/>
            <a:tailEnd/>
          </a:ln>
        </p:spPr>
        <p:txBody>
          <a:bodyPr lIns="64008" tIns="32004" rIns="64008" bIns="32004" anchor="ctr"/>
          <a:lstStyle/>
          <a:p>
            <a:pPr algn="ctr" fontAlgn="base">
              <a:spcBef>
                <a:spcPct val="0"/>
              </a:spcBef>
              <a:spcAft>
                <a:spcPts val="1000"/>
              </a:spcAft>
            </a:pPr>
            <a:r>
              <a:rPr lang="en-US" sz="3000" b="1" dirty="0">
                <a:solidFill>
                  <a:srgbClr val="FFFFFF"/>
                </a:solidFill>
                <a:latin typeface="Calibri" pitchFamily="34" charset="0"/>
              </a:rPr>
              <a:t>Opioid Recovery and Remediation Fund Advisory Council</a:t>
            </a:r>
          </a:p>
        </p:txBody>
      </p:sp>
      <p:pic>
        <p:nvPicPr>
          <p:cNvPr id="31747" name="Picture 4"/>
          <p:cNvPicPr>
            <a:picLocks noChangeAspect="1" noChangeArrowheads="1"/>
          </p:cNvPicPr>
          <p:nvPr/>
        </p:nvPicPr>
        <p:blipFill>
          <a:blip r:embed="rId3"/>
          <a:srcRect/>
          <a:stretch>
            <a:fillRect/>
          </a:stretch>
        </p:blipFill>
        <p:spPr bwMode="auto">
          <a:xfrm>
            <a:off x="7123112" y="819150"/>
            <a:ext cx="1487488" cy="154305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fontAlgn="base">
              <a:spcAft>
                <a:spcPct val="0"/>
              </a:spcAft>
              <a:defRPr/>
            </a:pPr>
            <a:fld id="{AEDD70FA-59E1-4157-923E-C4A67B08AD84}" type="slidenum">
              <a:rPr lang="en-US" smtClean="0"/>
              <a:pPr fontAlgn="base">
                <a:spcAft>
                  <a:spcPct val="0"/>
                </a:spcAft>
                <a:defRPr/>
              </a:pPr>
              <a:t>1</a:t>
            </a:fld>
            <a:endParaRPr lang="en-US" dirty="0"/>
          </a:p>
        </p:txBody>
      </p:sp>
      <p:sp>
        <p:nvSpPr>
          <p:cNvPr id="5" name="Rectangle 4"/>
          <p:cNvSpPr/>
          <p:nvPr/>
        </p:nvSpPr>
        <p:spPr bwMode="auto">
          <a:xfrm>
            <a:off x="4521200" y="6477000"/>
            <a:ext cx="127000" cy="2286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noFill/>
              <a:effectLst/>
              <a:latin typeface="Arial" pitchFamily="34" charset="0"/>
            </a:endParaRPr>
          </a:p>
        </p:txBody>
      </p:sp>
      <p:sp>
        <p:nvSpPr>
          <p:cNvPr id="10" name="TextBox 9"/>
          <p:cNvSpPr txBox="1"/>
          <p:nvPr/>
        </p:nvSpPr>
        <p:spPr>
          <a:xfrm>
            <a:off x="177800" y="3535501"/>
            <a:ext cx="8737600" cy="2308324"/>
          </a:xfrm>
          <a:prstGeom prst="rect">
            <a:avLst/>
          </a:prstGeom>
          <a:noFill/>
        </p:spPr>
        <p:txBody>
          <a:bodyPr>
            <a:spAutoFit/>
          </a:bodyPr>
          <a:lstStyle/>
          <a:p>
            <a:pPr algn="ctr" fontAlgn="base">
              <a:spcBef>
                <a:spcPct val="0"/>
              </a:spcBef>
              <a:spcAft>
                <a:spcPct val="0"/>
              </a:spcAft>
              <a:defRPr/>
            </a:pPr>
            <a:endParaRPr lang="en-US" sz="1600" b="1" i="1" dirty="0">
              <a:solidFill>
                <a:schemeClr val="bg2">
                  <a:lumMod val="50000"/>
                </a:schemeClr>
              </a:solidFill>
              <a:latin typeface="Calibri" panose="020F0502020204030204" pitchFamily="34" charset="0"/>
            </a:endParaRPr>
          </a:p>
          <a:p>
            <a:pPr algn="ctr" fontAlgn="base">
              <a:spcBef>
                <a:spcPct val="0"/>
              </a:spcBef>
              <a:spcAft>
                <a:spcPct val="0"/>
              </a:spcAft>
              <a:defRPr/>
            </a:pPr>
            <a:endParaRPr lang="en-US" sz="1600" b="1" dirty="0">
              <a:solidFill>
                <a:srgbClr val="003366"/>
              </a:solidFill>
              <a:latin typeface="Calibri" pitchFamily="34" charset="0"/>
            </a:endParaRPr>
          </a:p>
          <a:p>
            <a:pPr algn="ctr" fontAlgn="base">
              <a:spcBef>
                <a:spcPct val="0"/>
              </a:spcBef>
              <a:spcAft>
                <a:spcPct val="0"/>
              </a:spcAft>
              <a:defRPr/>
            </a:pPr>
            <a:r>
              <a:rPr lang="en-US" sz="2400" b="1" dirty="0">
                <a:solidFill>
                  <a:srgbClr val="003366"/>
                </a:solidFill>
                <a:latin typeface="Calibri" pitchFamily="34" charset="0"/>
              </a:rPr>
              <a:t>June 28, 2022</a:t>
            </a:r>
          </a:p>
          <a:p>
            <a:pPr algn="ctr" fontAlgn="base">
              <a:spcBef>
                <a:spcPct val="0"/>
              </a:spcBef>
              <a:spcAft>
                <a:spcPct val="0"/>
              </a:spcAft>
              <a:defRPr/>
            </a:pPr>
            <a:r>
              <a:rPr lang="en-US" sz="2400" b="1" dirty="0">
                <a:solidFill>
                  <a:srgbClr val="003366"/>
                </a:solidFill>
                <a:latin typeface="Calibri" pitchFamily="34" charset="0"/>
              </a:rPr>
              <a:t>1:00 - 2:30 pm</a:t>
            </a:r>
          </a:p>
          <a:p>
            <a:pPr algn="ctr" fontAlgn="base">
              <a:spcBef>
                <a:spcPct val="0"/>
              </a:spcBef>
              <a:spcAft>
                <a:spcPct val="0"/>
              </a:spcAft>
              <a:defRPr/>
            </a:pPr>
            <a:endParaRPr lang="en-US" sz="1600" b="1" dirty="0">
              <a:solidFill>
                <a:srgbClr val="003366"/>
              </a:solidFill>
              <a:latin typeface="Calibri" pitchFamily="34" charset="0"/>
            </a:endParaRPr>
          </a:p>
          <a:p>
            <a:pPr algn="ctr" fontAlgn="base">
              <a:spcBef>
                <a:spcPct val="0"/>
              </a:spcBef>
              <a:spcAft>
                <a:spcPct val="0"/>
              </a:spcAft>
              <a:defRPr/>
            </a:pPr>
            <a:r>
              <a:rPr lang="en-US" sz="2400" b="1" dirty="0">
                <a:solidFill>
                  <a:srgbClr val="003366"/>
                </a:solidFill>
                <a:latin typeface="Calibri" pitchFamily="34" charset="0"/>
              </a:rPr>
              <a:t>Zoom</a:t>
            </a:r>
          </a:p>
          <a:p>
            <a:pPr algn="ctr" fontAlgn="base">
              <a:spcBef>
                <a:spcPct val="0"/>
              </a:spcBef>
              <a:spcAft>
                <a:spcPct val="0"/>
              </a:spcAft>
              <a:defRPr/>
            </a:pPr>
            <a:endParaRPr lang="en-US" sz="2400" b="1" dirty="0">
              <a:solidFill>
                <a:srgbClr val="003366"/>
              </a:solidFill>
              <a:latin typeface="Calibri" pitchFamily="34" charset="0"/>
            </a:endParaRPr>
          </a:p>
        </p:txBody>
      </p:sp>
    </p:spTree>
    <p:extLst>
      <p:ext uri="{BB962C8B-B14F-4D97-AF65-F5344CB8AC3E}">
        <p14:creationId xmlns:p14="http://schemas.microsoft.com/office/powerpoint/2010/main" val="35101260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36600" y="109538"/>
            <a:ext cx="5740400" cy="762000"/>
          </a:xfrm>
        </p:spPr>
        <p:txBody>
          <a:bodyPr anchor="ctr"/>
          <a:lstStyle/>
          <a:p>
            <a:r>
              <a:rPr lang="en-US" dirty="0"/>
              <a:t>Update on Initial Allocation for Trust Fund Dollars</a:t>
            </a:r>
          </a:p>
        </p:txBody>
      </p:sp>
      <p:graphicFrame>
        <p:nvGraphicFramePr>
          <p:cNvPr id="4" name="Table 4">
            <a:extLst>
              <a:ext uri="{FF2B5EF4-FFF2-40B4-BE49-F238E27FC236}">
                <a16:creationId xmlns:a16="http://schemas.microsoft.com/office/drawing/2014/main" id="{253C3DE6-7A3F-45E5-B9F5-7FAD0EEF097C}"/>
              </a:ext>
            </a:extLst>
          </p:cNvPr>
          <p:cNvGraphicFramePr>
            <a:graphicFrameLocks noGrp="1"/>
          </p:cNvGraphicFramePr>
          <p:nvPr/>
        </p:nvGraphicFramePr>
        <p:xfrm>
          <a:off x="152400" y="1050823"/>
          <a:ext cx="8839200" cy="3848730"/>
        </p:xfrm>
        <a:graphic>
          <a:graphicData uri="http://schemas.openxmlformats.org/drawingml/2006/table">
            <a:tbl>
              <a:tblPr firstRow="1" bandRow="1">
                <a:tableStyleId>{21E4AEA4-8DFA-4A89-87EB-49C32662AFE0}</a:tableStyleId>
              </a:tblPr>
              <a:tblGrid>
                <a:gridCol w="1546860">
                  <a:extLst>
                    <a:ext uri="{9D8B030D-6E8A-4147-A177-3AD203B41FA5}">
                      <a16:colId xmlns:a16="http://schemas.microsoft.com/office/drawing/2014/main" val="417657966"/>
                    </a:ext>
                  </a:extLst>
                </a:gridCol>
                <a:gridCol w="4777740">
                  <a:extLst>
                    <a:ext uri="{9D8B030D-6E8A-4147-A177-3AD203B41FA5}">
                      <a16:colId xmlns:a16="http://schemas.microsoft.com/office/drawing/2014/main" val="976514987"/>
                    </a:ext>
                  </a:extLst>
                </a:gridCol>
                <a:gridCol w="2514600">
                  <a:extLst>
                    <a:ext uri="{9D8B030D-6E8A-4147-A177-3AD203B41FA5}">
                      <a16:colId xmlns:a16="http://schemas.microsoft.com/office/drawing/2014/main" val="2615194310"/>
                    </a:ext>
                  </a:extLst>
                </a:gridCol>
              </a:tblGrid>
              <a:tr h="331684">
                <a:tc>
                  <a:txBody>
                    <a:bodyPr/>
                    <a:lstStyle/>
                    <a:p>
                      <a:r>
                        <a:rPr lang="en-US" sz="1400" dirty="0">
                          <a:latin typeface="Calibri" panose="020F0502020204030204" pitchFamily="34" charset="0"/>
                          <a:cs typeface="Calibri" panose="020F0502020204030204" pitchFamily="34" charset="0"/>
                        </a:rPr>
                        <a:t>Proposals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latin typeface="Calibri" panose="020F0502020204030204" pitchFamily="34" charset="0"/>
                          <a:cs typeface="Calibri" panose="020F0502020204030204" pitchFamily="34" charset="0"/>
                        </a:rPr>
                        <a:t>Key Updates</a:t>
                      </a:r>
                    </a:p>
                  </a:txBody>
                  <a:tcPr anchor="ctr"/>
                </a:tc>
                <a:tc>
                  <a:txBody>
                    <a:bodyPr/>
                    <a:lstStyle/>
                    <a:p>
                      <a:pPr algn="ctr"/>
                      <a:r>
                        <a:rPr lang="en-US" sz="1400" dirty="0">
                          <a:latin typeface="Calibri" panose="020F0502020204030204" pitchFamily="34" charset="0"/>
                          <a:cs typeface="Calibri" panose="020F0502020204030204" pitchFamily="34" charset="0"/>
                        </a:rPr>
                        <a:t>Next Steps</a:t>
                      </a:r>
                    </a:p>
                  </a:txBody>
                  <a:tcPr anchor="ctr"/>
                </a:tc>
                <a:extLst>
                  <a:ext uri="{0D108BD9-81ED-4DB2-BD59-A6C34878D82A}">
                    <a16:rowId xmlns:a16="http://schemas.microsoft.com/office/drawing/2014/main" val="2060195807"/>
                  </a:ext>
                </a:extLst>
              </a:tr>
              <a:tr h="1718726">
                <a:tc>
                  <a:txBody>
                    <a:bodyPr/>
                    <a:lstStyle/>
                    <a:p>
                      <a:r>
                        <a:rPr lang="en-US" sz="1400" b="1" kern="1200" dirty="0">
                          <a:solidFill>
                            <a:schemeClr val="dk1"/>
                          </a:solidFill>
                          <a:latin typeface="Calibri" panose="020F0502020204030204" pitchFamily="34" charset="0"/>
                          <a:ea typeface="+mn-ea"/>
                          <a:cs typeface="Calibri" panose="020F0502020204030204" pitchFamily="34" charset="0"/>
                        </a:rPr>
                        <a:t>Expansion of Supportive Housing Programs, including low-threshold</a:t>
                      </a:r>
                    </a:p>
                  </a:txBody>
                  <a:tcPr/>
                </a:tc>
                <a:tc>
                  <a:txBody>
                    <a:bodyPr/>
                    <a:lstStyle/>
                    <a:p>
                      <a:pPr marL="17780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1200" dirty="0">
                          <a:solidFill>
                            <a:schemeClr val="tx1"/>
                          </a:solidFill>
                          <a:latin typeface="Calibri" panose="020F0502020204030204" pitchFamily="34" charset="0"/>
                          <a:ea typeface="+mn-ea"/>
                          <a:cs typeface="Calibri" panose="020F0502020204030204" pitchFamily="34" charset="0"/>
                        </a:rPr>
                        <a:t>12 low-threshold housing programs funded to date statewide with approximately 192 individuals served and 210 to be permanently housed by end of June. </a:t>
                      </a:r>
                    </a:p>
                    <a:p>
                      <a:pPr marL="17780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1200" dirty="0">
                          <a:solidFill>
                            <a:schemeClr val="tx1"/>
                          </a:solidFill>
                          <a:latin typeface="Calibri" panose="020F0502020204030204" pitchFamily="34" charset="0"/>
                          <a:ea typeface="+mn-ea"/>
                          <a:cs typeface="Calibri" panose="020F0502020204030204" pitchFamily="34" charset="0"/>
                        </a:rPr>
                        <a:t>BSAS continues to work closely with the DPH Office of Healthy Equity and the Mass. Housing and Shelter Alliance (MHSA)</a:t>
                      </a:r>
                      <a:r>
                        <a:rPr lang="en-US" sz="1400" kern="1200" dirty="0">
                          <a:solidFill>
                            <a:schemeClr val="dk1"/>
                          </a:solidFill>
                          <a:latin typeface="Calibri" panose="020F0502020204030204" pitchFamily="34" charset="0"/>
                          <a:ea typeface="+mn-ea"/>
                          <a:cs typeface="Calibri" panose="020F0502020204030204" pitchFamily="34" charset="0"/>
                        </a:rPr>
                        <a:t> to outreach and encourage eligible vendors to apply with an emphasis on reaching vulnerable populations.</a:t>
                      </a:r>
                    </a:p>
                  </a:txBody>
                  <a:tcPr/>
                </a:tc>
                <a:tc>
                  <a:txBody>
                    <a:bodyPr/>
                    <a:lstStyle/>
                    <a:p>
                      <a:pPr marL="17780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1200" dirty="0">
                          <a:solidFill>
                            <a:schemeClr val="dk1"/>
                          </a:solidFill>
                          <a:latin typeface="Calibri" panose="020F0502020204030204" pitchFamily="34" charset="0"/>
                          <a:ea typeface="+mn-ea"/>
                          <a:cs typeface="Calibri" panose="020F0502020204030204" pitchFamily="34" charset="0"/>
                        </a:rPr>
                        <a:t>Continue to promote procurement and identify opportunities to address lack of available housing stock for programs to use.</a:t>
                      </a:r>
                    </a:p>
                    <a:p>
                      <a:pPr marL="6350" indent="0" algn="l">
                        <a:buFont typeface="Arial" panose="020B0604020202020204" pitchFamily="34" charset="0"/>
                        <a:buNone/>
                      </a:pPr>
                      <a:endParaRPr lang="en-US" sz="1400" dirty="0">
                        <a:solidFill>
                          <a:schemeClr val="tx1"/>
                        </a:solidFill>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749246634"/>
                  </a:ext>
                </a:extLst>
              </a:tr>
              <a:tr h="1220471">
                <a:tc>
                  <a:txBody>
                    <a:bodyPr/>
                    <a:lstStyle/>
                    <a:p>
                      <a:r>
                        <a:rPr lang="en-US" sz="1400" b="1" kern="1200" dirty="0">
                          <a:solidFill>
                            <a:schemeClr val="dk1"/>
                          </a:solidFill>
                          <a:latin typeface="Calibri" panose="020F0502020204030204" pitchFamily="34" charset="0"/>
                          <a:ea typeface="+mn-ea"/>
                          <a:cs typeface="Calibri" panose="020F0502020204030204" pitchFamily="34" charset="0"/>
                        </a:rPr>
                        <a:t>Community Outreach and Engagement</a:t>
                      </a:r>
                    </a:p>
                  </a:txBody>
                  <a:tcPr/>
                </a:tc>
                <a:tc>
                  <a:txBody>
                    <a:bodyPr/>
                    <a:lstStyle/>
                    <a:p>
                      <a:pPr marL="17780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1200" dirty="0">
                          <a:solidFill>
                            <a:schemeClr val="dk1"/>
                          </a:solidFill>
                          <a:latin typeface="Calibri" panose="020F0502020204030204" pitchFamily="34" charset="0"/>
                          <a:ea typeface="+mn-ea"/>
                          <a:cs typeface="Calibri" panose="020F0502020204030204" pitchFamily="34" charset="0"/>
                        </a:rPr>
                        <a:t>State and national landscape analysis completed. </a:t>
                      </a:r>
                    </a:p>
                    <a:p>
                      <a:pPr marL="17780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1200" dirty="0">
                          <a:solidFill>
                            <a:schemeClr val="dk1"/>
                          </a:solidFill>
                          <a:latin typeface="Calibri" panose="020F0502020204030204" pitchFamily="34" charset="0"/>
                          <a:ea typeface="+mn-ea"/>
                          <a:cs typeface="Calibri" panose="020F0502020204030204" pitchFamily="34" charset="0"/>
                        </a:rPr>
                        <a:t>Key findings show that Massachusetts is on the forefront of this effort and that there is no existing model ready to be replicated for this population therefore demonstrating a clear need to develop, pilot and evaluate a new model based on gaps in existing service delivery models.</a:t>
                      </a:r>
                    </a:p>
                    <a:p>
                      <a:pPr marL="17780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1200" dirty="0">
                          <a:solidFill>
                            <a:schemeClr val="dk1"/>
                          </a:solidFill>
                          <a:latin typeface="Calibri" panose="020F0502020204030204" pitchFamily="34" charset="0"/>
                          <a:ea typeface="+mn-ea"/>
                          <a:cs typeface="Calibri" panose="020F0502020204030204" pitchFamily="34" charset="0"/>
                        </a:rPr>
                        <a:t>Proposed model is under development with final proposal and cost modeling to be completed over the summer.</a:t>
                      </a:r>
                    </a:p>
                  </a:txBody>
                  <a:tcPr anchor="ctr"/>
                </a:tc>
                <a:tc>
                  <a:txBody>
                    <a:bodyPr/>
                    <a:lstStyle/>
                    <a:p>
                      <a:pPr marL="17780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1200" dirty="0">
                          <a:solidFill>
                            <a:schemeClr val="dk1"/>
                          </a:solidFill>
                          <a:latin typeface="Calibri" panose="020F0502020204030204" pitchFamily="34" charset="0"/>
                          <a:ea typeface="+mn-ea"/>
                          <a:cs typeface="Calibri" panose="020F0502020204030204" pitchFamily="34" charset="0"/>
                        </a:rPr>
                        <a:t>Continue to develop proposed model and completing cost modeling.</a:t>
                      </a:r>
                    </a:p>
                    <a:p>
                      <a:pPr marL="17780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1200" dirty="0">
                          <a:solidFill>
                            <a:schemeClr val="dk1"/>
                          </a:solidFill>
                          <a:latin typeface="Calibri" panose="020F0502020204030204" pitchFamily="34" charset="0"/>
                          <a:ea typeface="+mn-ea"/>
                          <a:cs typeface="Calibri" panose="020F0502020204030204" pitchFamily="34" charset="0"/>
                        </a:rPr>
                        <a:t>Proposed procurement to be released by 1/1/23.</a:t>
                      </a:r>
                    </a:p>
                  </a:txBody>
                  <a:tcPr/>
                </a:tc>
                <a:extLst>
                  <a:ext uri="{0D108BD9-81ED-4DB2-BD59-A6C34878D82A}">
                    <a16:rowId xmlns:a16="http://schemas.microsoft.com/office/drawing/2014/main" val="312154963"/>
                  </a:ext>
                </a:extLst>
              </a:tr>
            </a:tbl>
          </a:graphicData>
        </a:graphic>
      </p:graphicFrame>
    </p:spTree>
    <p:extLst>
      <p:ext uri="{BB962C8B-B14F-4D97-AF65-F5344CB8AC3E}">
        <p14:creationId xmlns:p14="http://schemas.microsoft.com/office/powerpoint/2010/main" val="2978789786"/>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B1FF38C7-9E84-4003-B724-A147264CACD5}"/>
              </a:ext>
            </a:extLst>
          </p:cNvPr>
          <p:cNvSpPr txBox="1">
            <a:spLocks/>
          </p:cNvSpPr>
          <p:nvPr/>
        </p:nvSpPr>
        <p:spPr bwMode="white">
          <a:xfrm>
            <a:off x="838200" y="76201"/>
            <a:ext cx="5740400" cy="762000"/>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20000"/>
              </a:spcBef>
              <a:spcAft>
                <a:spcPct val="0"/>
              </a:spcAft>
              <a:tabLst>
                <a:tab pos="915988" algn="l"/>
              </a:tabLst>
              <a:defRPr sz="2400" b="1">
                <a:solidFill>
                  <a:srgbClr val="FFC000"/>
                </a:solidFill>
                <a:latin typeface="Calibri" pitchFamily="34" charset="0"/>
                <a:ea typeface="+mj-ea"/>
                <a:cs typeface="Calibri" pitchFamily="34" charset="0"/>
              </a:defRPr>
            </a:lvl1pPr>
            <a:lvl2pPr algn="l" rtl="0" eaLnBrk="0" fontAlgn="base" hangingPunct="0">
              <a:spcBef>
                <a:spcPct val="20000"/>
              </a:spcBef>
              <a:spcAft>
                <a:spcPct val="0"/>
              </a:spcAft>
              <a:tabLst>
                <a:tab pos="915988" algn="l"/>
              </a:tabLst>
              <a:defRPr sz="2400" b="1">
                <a:solidFill>
                  <a:srgbClr val="FFC000"/>
                </a:solidFill>
                <a:latin typeface="Arial" pitchFamily="34" charset="0"/>
              </a:defRPr>
            </a:lvl2pPr>
            <a:lvl3pPr algn="l" rtl="0" eaLnBrk="0" fontAlgn="base" hangingPunct="0">
              <a:spcBef>
                <a:spcPct val="20000"/>
              </a:spcBef>
              <a:spcAft>
                <a:spcPct val="0"/>
              </a:spcAft>
              <a:tabLst>
                <a:tab pos="915988" algn="l"/>
              </a:tabLst>
              <a:defRPr sz="2400" b="1">
                <a:solidFill>
                  <a:srgbClr val="FFC000"/>
                </a:solidFill>
                <a:latin typeface="Arial" pitchFamily="34" charset="0"/>
              </a:defRPr>
            </a:lvl3pPr>
            <a:lvl4pPr algn="l" rtl="0" eaLnBrk="0" fontAlgn="base" hangingPunct="0">
              <a:spcBef>
                <a:spcPct val="20000"/>
              </a:spcBef>
              <a:spcAft>
                <a:spcPct val="0"/>
              </a:spcAft>
              <a:tabLst>
                <a:tab pos="915988" algn="l"/>
              </a:tabLst>
              <a:defRPr sz="2400" b="1">
                <a:solidFill>
                  <a:srgbClr val="FFC000"/>
                </a:solidFill>
                <a:latin typeface="Arial" pitchFamily="34" charset="0"/>
              </a:defRPr>
            </a:lvl4pPr>
            <a:lvl5pPr algn="l" rtl="0" eaLnBrk="0" fontAlgn="base" hangingPunct="0">
              <a:spcBef>
                <a:spcPct val="20000"/>
              </a:spcBef>
              <a:spcAft>
                <a:spcPct val="0"/>
              </a:spcAft>
              <a:tabLst>
                <a:tab pos="915988" algn="l"/>
              </a:tabLst>
              <a:defRPr sz="2400" b="1">
                <a:solidFill>
                  <a:srgbClr val="FFC000"/>
                </a:solidFill>
                <a:latin typeface="Arial" pitchFamily="34" charset="0"/>
              </a:defRPr>
            </a:lvl5pPr>
            <a:lvl6pPr marL="457200" algn="l" rtl="0" eaLnBrk="0" fontAlgn="base" hangingPunct="0">
              <a:spcBef>
                <a:spcPct val="20000"/>
              </a:spcBef>
              <a:spcAft>
                <a:spcPct val="0"/>
              </a:spcAft>
              <a:tabLst>
                <a:tab pos="915988" algn="l"/>
              </a:tabLst>
              <a:defRPr sz="2400" b="1">
                <a:solidFill>
                  <a:schemeClr val="accent1"/>
                </a:solidFill>
                <a:latin typeface="Arial" pitchFamily="34" charset="0"/>
              </a:defRPr>
            </a:lvl6pPr>
            <a:lvl7pPr marL="914400" algn="l" rtl="0" eaLnBrk="0" fontAlgn="base" hangingPunct="0">
              <a:spcBef>
                <a:spcPct val="20000"/>
              </a:spcBef>
              <a:spcAft>
                <a:spcPct val="0"/>
              </a:spcAft>
              <a:tabLst>
                <a:tab pos="915988" algn="l"/>
              </a:tabLst>
              <a:defRPr sz="2400" b="1">
                <a:solidFill>
                  <a:schemeClr val="accent1"/>
                </a:solidFill>
                <a:latin typeface="Arial" pitchFamily="34" charset="0"/>
              </a:defRPr>
            </a:lvl7pPr>
            <a:lvl8pPr marL="1371600" algn="l" rtl="0" eaLnBrk="0" fontAlgn="base" hangingPunct="0">
              <a:spcBef>
                <a:spcPct val="20000"/>
              </a:spcBef>
              <a:spcAft>
                <a:spcPct val="0"/>
              </a:spcAft>
              <a:tabLst>
                <a:tab pos="915988" algn="l"/>
              </a:tabLst>
              <a:defRPr sz="2400" b="1">
                <a:solidFill>
                  <a:schemeClr val="accent1"/>
                </a:solidFill>
                <a:latin typeface="Arial" pitchFamily="34" charset="0"/>
              </a:defRPr>
            </a:lvl8pPr>
            <a:lvl9pPr marL="1828800" algn="l" rtl="0" eaLnBrk="0" fontAlgn="base" hangingPunct="0">
              <a:spcBef>
                <a:spcPct val="20000"/>
              </a:spcBef>
              <a:spcAft>
                <a:spcPct val="0"/>
              </a:spcAft>
              <a:tabLst>
                <a:tab pos="915988" algn="l"/>
              </a:tabLst>
              <a:defRPr sz="2400" b="1">
                <a:solidFill>
                  <a:schemeClr val="accent1"/>
                </a:solidFill>
                <a:latin typeface="Arial" pitchFamily="34" charset="0"/>
              </a:defRPr>
            </a:lvl9pPr>
          </a:lstStyle>
          <a:p>
            <a:r>
              <a:rPr lang="en-US" kern="0" dirty="0"/>
              <a:t>Update on Initial Allocation for Trust Fund Dollars</a:t>
            </a:r>
          </a:p>
        </p:txBody>
      </p:sp>
      <p:graphicFrame>
        <p:nvGraphicFramePr>
          <p:cNvPr id="8" name="Content Placeholder 3">
            <a:extLst>
              <a:ext uri="{FF2B5EF4-FFF2-40B4-BE49-F238E27FC236}">
                <a16:creationId xmlns:a16="http://schemas.microsoft.com/office/drawing/2014/main" id="{5EB814CD-64C4-4892-A7E5-C63780C63D3E}"/>
              </a:ext>
            </a:extLst>
          </p:cNvPr>
          <p:cNvGraphicFramePr>
            <a:graphicFrameLocks noGrp="1"/>
          </p:cNvGraphicFramePr>
          <p:nvPr>
            <p:ph sz="half" idx="1"/>
            <p:extLst>
              <p:ext uri="{D42A27DB-BD31-4B8C-83A1-F6EECF244321}">
                <p14:modId xmlns:p14="http://schemas.microsoft.com/office/powerpoint/2010/main" val="919328659"/>
              </p:ext>
            </p:extLst>
          </p:nvPr>
        </p:nvGraphicFramePr>
        <p:xfrm>
          <a:off x="141514" y="1143000"/>
          <a:ext cx="8773886" cy="1913890"/>
        </p:xfrm>
        <a:graphic>
          <a:graphicData uri="http://schemas.openxmlformats.org/drawingml/2006/table">
            <a:tbl>
              <a:tblPr/>
              <a:tblGrid>
                <a:gridCol w="2122169">
                  <a:extLst>
                    <a:ext uri="{9D8B030D-6E8A-4147-A177-3AD203B41FA5}">
                      <a16:colId xmlns:a16="http://schemas.microsoft.com/office/drawing/2014/main" val="1012071894"/>
                    </a:ext>
                  </a:extLst>
                </a:gridCol>
                <a:gridCol w="2217239">
                  <a:extLst>
                    <a:ext uri="{9D8B030D-6E8A-4147-A177-3AD203B41FA5}">
                      <a16:colId xmlns:a16="http://schemas.microsoft.com/office/drawing/2014/main" val="3289875192"/>
                    </a:ext>
                  </a:extLst>
                </a:gridCol>
                <a:gridCol w="2217239">
                  <a:extLst>
                    <a:ext uri="{9D8B030D-6E8A-4147-A177-3AD203B41FA5}">
                      <a16:colId xmlns:a16="http://schemas.microsoft.com/office/drawing/2014/main" val="3932879627"/>
                    </a:ext>
                  </a:extLst>
                </a:gridCol>
                <a:gridCol w="2217239">
                  <a:extLst>
                    <a:ext uri="{9D8B030D-6E8A-4147-A177-3AD203B41FA5}">
                      <a16:colId xmlns:a16="http://schemas.microsoft.com/office/drawing/2014/main" val="3089666805"/>
                    </a:ext>
                  </a:extLst>
                </a:gridCol>
              </a:tblGrid>
              <a:tr h="0">
                <a:tc gridSpan="4">
                  <a:txBody>
                    <a:bodyPr/>
                    <a:lstStyle/>
                    <a:p>
                      <a:pPr marL="0" marR="0">
                        <a:spcBef>
                          <a:spcPts val="0"/>
                        </a:spcBef>
                        <a:spcAft>
                          <a:spcPts val="0"/>
                        </a:spcAft>
                      </a:pPr>
                      <a:r>
                        <a:rPr lang="en-US" sz="1400" b="1" dirty="0">
                          <a:solidFill>
                            <a:schemeClr val="bg1"/>
                          </a:solidFill>
                          <a:effectLst/>
                          <a:latin typeface="Calibri" panose="020F0502020204030204" pitchFamily="34" charset="0"/>
                        </a:rPr>
                        <a:t>Approved Community Naloxone Purchasing Programs </a:t>
                      </a:r>
                    </a:p>
                  </a:txBody>
                  <a:tcPr marL="62452" marR="624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hMerge="1">
                  <a:txBody>
                    <a:bodyPr/>
                    <a:lstStyle/>
                    <a:p>
                      <a:pPr marL="0" marR="0">
                        <a:spcBef>
                          <a:spcPts val="0"/>
                        </a:spcBef>
                        <a:spcAft>
                          <a:spcPts val="0"/>
                        </a:spcAft>
                      </a:pPr>
                      <a:endParaRPr lang="en-US" sz="1000">
                        <a:effectLst/>
                        <a:latin typeface="Calibri" panose="020F0502020204030204" pitchFamily="34" charset="0"/>
                      </a:endParaRPr>
                    </a:p>
                  </a:txBody>
                  <a:tcPr marL="62452" marR="624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hMerge="1">
                  <a:txBody>
                    <a:bodyPr/>
                    <a:lstStyle/>
                    <a:p>
                      <a:pPr marL="0" marR="0">
                        <a:spcBef>
                          <a:spcPts val="0"/>
                        </a:spcBef>
                        <a:spcAft>
                          <a:spcPts val="0"/>
                        </a:spcAft>
                      </a:pPr>
                      <a:endParaRPr lang="en-US" sz="1200" b="1" dirty="0">
                        <a:solidFill>
                          <a:schemeClr val="bg1"/>
                        </a:solidFill>
                        <a:effectLst/>
                        <a:latin typeface="Calibri" panose="020F0502020204030204" pitchFamily="34" charset="0"/>
                      </a:endParaRPr>
                    </a:p>
                  </a:txBody>
                  <a:tcPr marL="62452" marR="624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solidFill>
                      <a:srgbClr val="0070C0"/>
                    </a:solidFill>
                  </a:tcPr>
                </a:tc>
                <a:tc hMerge="1">
                  <a:txBody>
                    <a:bodyPr/>
                    <a:lstStyle/>
                    <a:p>
                      <a:pPr marL="0" marR="0">
                        <a:spcBef>
                          <a:spcPts val="0"/>
                        </a:spcBef>
                        <a:spcAft>
                          <a:spcPts val="0"/>
                        </a:spcAft>
                      </a:pPr>
                      <a:endParaRPr lang="en-US" sz="1200" b="1" dirty="0">
                        <a:solidFill>
                          <a:schemeClr val="bg1"/>
                        </a:solidFill>
                        <a:effectLst/>
                        <a:latin typeface="Calibri" panose="020F0502020204030204" pitchFamily="34" charset="0"/>
                      </a:endParaRPr>
                    </a:p>
                  </a:txBody>
                  <a:tcPr marL="62452" marR="624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solidFill>
                      <a:srgbClr val="0070C0"/>
                    </a:solidFill>
                  </a:tcPr>
                </a:tc>
                <a:extLst>
                  <a:ext uri="{0D108BD9-81ED-4DB2-BD59-A6C34878D82A}">
                    <a16:rowId xmlns:a16="http://schemas.microsoft.com/office/drawing/2014/main" val="1410951078"/>
                  </a:ext>
                </a:extLst>
              </a:tr>
              <a:tr h="0">
                <a:tc>
                  <a:txBody>
                    <a:bodyPr/>
                    <a:lstStyle/>
                    <a:p>
                      <a:pPr marL="0" marR="0" algn="ctr" defTabSz="914400" rtl="0" eaLnBrk="1" latinLnBrk="0" hangingPunct="1">
                        <a:spcBef>
                          <a:spcPts val="0"/>
                        </a:spcBef>
                        <a:spcAft>
                          <a:spcPts val="0"/>
                        </a:spcAft>
                      </a:pPr>
                      <a:r>
                        <a:rPr lang="en-US" sz="1050" b="1" kern="1200" dirty="0">
                          <a:solidFill>
                            <a:schemeClr val="tx1"/>
                          </a:solidFill>
                          <a:effectLst/>
                          <a:latin typeface="Calibri" panose="020F0502020204030204" pitchFamily="34" charset="0"/>
                          <a:ea typeface="+mn-ea"/>
                          <a:cs typeface="+mn-cs"/>
                        </a:rPr>
                        <a:t>Vendor</a:t>
                      </a:r>
                    </a:p>
                  </a:txBody>
                  <a:tcPr marL="62452" marR="624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marL="0" marR="0" algn="ctr" defTabSz="914400" rtl="0" eaLnBrk="1" latinLnBrk="0" hangingPunct="1">
                        <a:spcBef>
                          <a:spcPts val="0"/>
                        </a:spcBef>
                        <a:spcAft>
                          <a:spcPts val="0"/>
                        </a:spcAft>
                      </a:pPr>
                      <a:r>
                        <a:rPr lang="en-US" sz="1050" b="1" kern="1200" dirty="0">
                          <a:solidFill>
                            <a:schemeClr val="tx1"/>
                          </a:solidFill>
                          <a:effectLst/>
                          <a:latin typeface="Calibri" panose="020F0502020204030204" pitchFamily="34" charset="0"/>
                          <a:ea typeface="+mn-ea"/>
                          <a:cs typeface="+mn-cs"/>
                        </a:rPr>
                        <a:t>Region</a:t>
                      </a:r>
                    </a:p>
                  </a:txBody>
                  <a:tcPr marL="62452" marR="624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B4C6E7"/>
                    </a:solidFill>
                  </a:tcPr>
                </a:tc>
                <a:tc>
                  <a:txBody>
                    <a:bodyPr/>
                    <a:lstStyle/>
                    <a:p>
                      <a:pPr marL="0" marR="0" algn="ctr" defTabSz="914400" rtl="0" eaLnBrk="1" latinLnBrk="0" hangingPunct="1">
                        <a:spcBef>
                          <a:spcPts val="0"/>
                        </a:spcBef>
                        <a:spcAft>
                          <a:spcPts val="0"/>
                        </a:spcAft>
                      </a:pPr>
                      <a:r>
                        <a:rPr lang="en-US" sz="1050" b="1" kern="1200" dirty="0">
                          <a:solidFill>
                            <a:schemeClr val="tx1"/>
                          </a:solidFill>
                          <a:effectLst/>
                          <a:latin typeface="Calibri" panose="020F0502020204030204" pitchFamily="34" charset="0"/>
                          <a:ea typeface="+mn-ea"/>
                          <a:cs typeface="+mn-cs"/>
                        </a:rPr>
                        <a:t>FY22 Contract $</a:t>
                      </a:r>
                    </a:p>
                  </a:txBody>
                  <a:tcPr marL="62452" marR="624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B4C6E7"/>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1" kern="1200" dirty="0">
                          <a:solidFill>
                            <a:schemeClr val="tx1"/>
                          </a:solidFill>
                          <a:effectLst/>
                          <a:latin typeface="Calibri" panose="020F0502020204030204" pitchFamily="34" charset="0"/>
                          <a:ea typeface="+mn-ea"/>
                          <a:cs typeface="+mn-cs"/>
                        </a:rPr>
                        <a:t>FY23 Contract $</a:t>
                      </a:r>
                    </a:p>
                  </a:txBody>
                  <a:tcPr marL="62452" marR="624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val="838783571"/>
                  </a:ext>
                </a:extLst>
              </a:tr>
              <a:tr h="167694">
                <a:tc>
                  <a:txBody>
                    <a:bodyPr/>
                    <a:lstStyle/>
                    <a:p>
                      <a:pPr algn="ctr" fontAlgn="b"/>
                      <a:r>
                        <a:rPr lang="en-US" sz="1200" b="0" i="0" u="none" strike="noStrike">
                          <a:solidFill>
                            <a:srgbClr val="000000"/>
                          </a:solidFill>
                          <a:effectLst/>
                          <a:latin typeface="Calibri" panose="020F0502020204030204" pitchFamily="34" charset="0"/>
                        </a:rPr>
                        <a:t>PCO Hope</a:t>
                      </a:r>
                      <a:endParaRPr lang="en-US" sz="1200" b="0" i="0" u="none" strike="noStrike" dirty="0">
                        <a:solidFill>
                          <a:srgbClr val="000000"/>
                        </a:solidFill>
                        <a:effectLst/>
                        <a:latin typeface="Calibri" panose="020F0502020204030204" pitchFamily="34" charset="0"/>
                      </a:endParaRPr>
                    </a:p>
                  </a:txBody>
                  <a:tcPr marL="6350" marR="6350" marT="635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050" dirty="0">
                          <a:effectLst/>
                          <a:latin typeface="Calibri" panose="020F0502020204030204" pitchFamily="34" charset="0"/>
                        </a:rPr>
                        <a:t>SE</a:t>
                      </a:r>
                    </a:p>
                  </a:txBody>
                  <a:tcPr marL="62452" marR="624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5">
                  <a:txBody>
                    <a:bodyPr/>
                    <a:lstStyle/>
                    <a:p>
                      <a:pPr marL="0" marR="0" algn="ctr">
                        <a:spcBef>
                          <a:spcPts val="0"/>
                        </a:spcBef>
                        <a:spcAft>
                          <a:spcPts val="0"/>
                        </a:spcAft>
                      </a:pPr>
                      <a:r>
                        <a:rPr lang="en-US" sz="1050" dirty="0">
                          <a:effectLst/>
                          <a:latin typeface="Calibri" panose="020F0502020204030204" pitchFamily="34" charset="0"/>
                        </a:rPr>
                        <a:t>$1,700,000</a:t>
                      </a:r>
                    </a:p>
                  </a:txBody>
                  <a:tcPr marL="62452" marR="624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5">
                  <a:txBody>
                    <a:bodyPr/>
                    <a:lstStyle/>
                    <a:p>
                      <a:pPr marL="0" marR="0" algn="ctr">
                        <a:spcBef>
                          <a:spcPts val="0"/>
                        </a:spcBef>
                        <a:spcAft>
                          <a:spcPts val="0"/>
                        </a:spcAft>
                      </a:pPr>
                      <a:r>
                        <a:rPr lang="en-US" sz="1050" dirty="0">
                          <a:effectLst/>
                          <a:latin typeface="Calibri" panose="020F0502020204030204" pitchFamily="34" charset="0"/>
                        </a:rPr>
                        <a:t>$1,700,000</a:t>
                      </a:r>
                    </a:p>
                  </a:txBody>
                  <a:tcPr marL="62452" marR="624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980046168"/>
                  </a:ext>
                </a:extLst>
              </a:tr>
              <a:tr h="219710">
                <a:tc>
                  <a:txBody>
                    <a:bodyPr/>
                    <a:lstStyle/>
                    <a:p>
                      <a:pPr algn="ctr" fontAlgn="b"/>
                      <a:r>
                        <a:rPr lang="en-US" sz="1200" b="0" i="0" u="none" strike="noStrike">
                          <a:solidFill>
                            <a:srgbClr val="000000"/>
                          </a:solidFill>
                          <a:effectLst/>
                          <a:latin typeface="Calibri" panose="020F0502020204030204" pitchFamily="34" charset="0"/>
                        </a:rPr>
                        <a:t>Jeremiah's Inn </a:t>
                      </a:r>
                      <a:endParaRPr lang="en-US" sz="1200" b="0" i="0" u="none" strike="noStrike" dirty="0">
                        <a:solidFill>
                          <a:srgbClr val="000000"/>
                        </a:solidFill>
                        <a:effectLst/>
                        <a:latin typeface="Calibri" panose="020F0502020204030204" pitchFamily="34" charset="0"/>
                      </a:endParaRPr>
                    </a:p>
                  </a:txBody>
                  <a:tcPr marL="6350" marR="6350" marT="635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050" dirty="0">
                          <a:effectLst/>
                          <a:latin typeface="Calibri" panose="020F0502020204030204" pitchFamily="34" charset="0"/>
                        </a:rPr>
                        <a:t>NE</a:t>
                      </a:r>
                    </a:p>
                  </a:txBody>
                  <a:tcPr marL="62452" marR="624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pPr marL="0" marR="0" algn="ctr">
                        <a:spcBef>
                          <a:spcPts val="0"/>
                        </a:spcBef>
                        <a:spcAft>
                          <a:spcPts val="0"/>
                        </a:spcAft>
                      </a:pPr>
                      <a:endParaRPr lang="en-US" sz="1000" dirty="0">
                        <a:effectLst/>
                        <a:latin typeface="Calibri" panose="020F0502020204030204" pitchFamily="34" charset="0"/>
                      </a:endParaRPr>
                    </a:p>
                  </a:txBody>
                  <a:tcPr marL="62452" marR="624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pPr marL="0" marR="0" algn="ctr">
                        <a:spcBef>
                          <a:spcPts val="0"/>
                        </a:spcBef>
                        <a:spcAft>
                          <a:spcPts val="0"/>
                        </a:spcAft>
                      </a:pPr>
                      <a:endParaRPr lang="en-US" sz="1000" dirty="0">
                        <a:effectLst/>
                        <a:latin typeface="Calibri" panose="020F0502020204030204" pitchFamily="34" charset="0"/>
                      </a:endParaRPr>
                    </a:p>
                  </a:txBody>
                  <a:tcPr marL="62452" marR="624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6800180"/>
                  </a:ext>
                </a:extLst>
              </a:tr>
              <a:tr h="387350">
                <a:tc>
                  <a:txBody>
                    <a:bodyPr/>
                    <a:lstStyle/>
                    <a:p>
                      <a:pPr algn="ctr" fontAlgn="b"/>
                      <a:r>
                        <a:rPr lang="en-US" sz="1200" b="0" i="0" u="none" strike="noStrike">
                          <a:solidFill>
                            <a:srgbClr val="000000"/>
                          </a:solidFill>
                          <a:effectLst/>
                          <a:latin typeface="Calibri" panose="020F0502020204030204" pitchFamily="34" charset="0"/>
                        </a:rPr>
                        <a:t>Addiction Treatment Center of New England, Inc.</a:t>
                      </a:r>
                      <a:endParaRPr lang="en-US" sz="1200" b="0" i="0" u="none" strike="noStrike" dirty="0">
                        <a:solidFill>
                          <a:srgbClr val="000000"/>
                        </a:solidFill>
                        <a:effectLst/>
                        <a:latin typeface="Calibri" panose="020F0502020204030204" pitchFamily="34" charset="0"/>
                      </a:endParaRPr>
                    </a:p>
                  </a:txBody>
                  <a:tcPr marL="6350" marR="6350" marT="635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050" dirty="0">
                          <a:effectLst/>
                          <a:latin typeface="Calibri" panose="020F0502020204030204" pitchFamily="34" charset="0"/>
                        </a:rPr>
                        <a:t>Boston</a:t>
                      </a:r>
                    </a:p>
                  </a:txBody>
                  <a:tcPr marL="62452" marR="624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pPr marL="0" marR="0" algn="ctr">
                        <a:spcBef>
                          <a:spcPts val="0"/>
                        </a:spcBef>
                        <a:spcAft>
                          <a:spcPts val="0"/>
                        </a:spcAft>
                      </a:pPr>
                      <a:endParaRPr lang="en-US" sz="1000" dirty="0">
                        <a:effectLst/>
                        <a:latin typeface="Calibri" panose="020F0502020204030204" pitchFamily="34" charset="0"/>
                      </a:endParaRPr>
                    </a:p>
                  </a:txBody>
                  <a:tcPr marL="62452" marR="624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pPr marL="0" marR="0" algn="ctr">
                        <a:spcBef>
                          <a:spcPts val="0"/>
                        </a:spcBef>
                        <a:spcAft>
                          <a:spcPts val="0"/>
                        </a:spcAft>
                      </a:pPr>
                      <a:endParaRPr lang="en-US" sz="1000" dirty="0">
                        <a:effectLst/>
                        <a:latin typeface="Calibri" panose="020F0502020204030204" pitchFamily="34" charset="0"/>
                      </a:endParaRPr>
                    </a:p>
                  </a:txBody>
                  <a:tcPr marL="62452" marR="624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79443523"/>
                  </a:ext>
                </a:extLst>
              </a:tr>
              <a:tr h="320294">
                <a:tc>
                  <a:txBody>
                    <a:bodyPr/>
                    <a:lstStyle/>
                    <a:p>
                      <a:pPr algn="ctr" fontAlgn="b"/>
                      <a:r>
                        <a:rPr lang="en-US" sz="1200" b="0" i="0" u="none" strike="noStrike">
                          <a:solidFill>
                            <a:srgbClr val="000000"/>
                          </a:solidFill>
                          <a:effectLst/>
                          <a:latin typeface="Calibri" panose="020F0502020204030204" pitchFamily="34" charset="0"/>
                        </a:rPr>
                        <a:t>Brockton Neighborhood Health Center </a:t>
                      </a:r>
                      <a:endParaRPr lang="en-US" sz="1200" b="0" i="0" u="none" strike="noStrike" dirty="0">
                        <a:solidFill>
                          <a:srgbClr val="000000"/>
                        </a:solidFill>
                        <a:effectLst/>
                        <a:latin typeface="Calibri" panose="020F0502020204030204" pitchFamily="34" charset="0"/>
                      </a:endParaRPr>
                    </a:p>
                  </a:txBody>
                  <a:tcPr marL="6350" marR="6350" marT="635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050" dirty="0">
                          <a:effectLst/>
                          <a:latin typeface="Calibri" panose="020F0502020204030204" pitchFamily="34" charset="0"/>
                        </a:rPr>
                        <a:t>SE</a:t>
                      </a:r>
                    </a:p>
                  </a:txBody>
                  <a:tcPr marL="62452" marR="624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pPr marL="0" marR="0" algn="ctr">
                        <a:spcBef>
                          <a:spcPts val="0"/>
                        </a:spcBef>
                        <a:spcAft>
                          <a:spcPts val="0"/>
                        </a:spcAft>
                      </a:pPr>
                      <a:endParaRPr lang="en-US" sz="1000" dirty="0">
                        <a:effectLst/>
                        <a:latin typeface="Calibri" panose="020F0502020204030204" pitchFamily="34" charset="0"/>
                      </a:endParaRPr>
                    </a:p>
                  </a:txBody>
                  <a:tcPr marL="62452" marR="624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pPr marL="0" marR="0" algn="ctr">
                        <a:spcBef>
                          <a:spcPts val="0"/>
                        </a:spcBef>
                        <a:spcAft>
                          <a:spcPts val="0"/>
                        </a:spcAft>
                      </a:pPr>
                      <a:endParaRPr lang="en-US" sz="1000" dirty="0">
                        <a:effectLst/>
                        <a:latin typeface="Calibri" panose="020F0502020204030204" pitchFamily="34" charset="0"/>
                      </a:endParaRPr>
                    </a:p>
                  </a:txBody>
                  <a:tcPr marL="62452" marR="624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982373523"/>
                  </a:ext>
                </a:extLst>
              </a:tr>
              <a:tr h="167694">
                <a:tc>
                  <a:txBody>
                    <a:bodyPr/>
                    <a:lstStyle/>
                    <a:p>
                      <a:pPr algn="ctr" fontAlgn="b"/>
                      <a:r>
                        <a:rPr lang="en-US" sz="1200" b="0" i="0" u="none" strike="noStrike" dirty="0">
                          <a:solidFill>
                            <a:srgbClr val="000000"/>
                          </a:solidFill>
                          <a:effectLst/>
                          <a:latin typeface="Calibri" panose="020F0502020204030204" pitchFamily="34" charset="0"/>
                        </a:rPr>
                        <a:t>Access HOPE </a:t>
                      </a:r>
                    </a:p>
                  </a:txBody>
                  <a:tcPr marL="6350" marR="6350" marT="635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050" dirty="0">
                          <a:effectLst/>
                          <a:latin typeface="Calibri" panose="020F0502020204030204" pitchFamily="34" charset="0"/>
                        </a:rPr>
                        <a:t>SE</a:t>
                      </a:r>
                    </a:p>
                  </a:txBody>
                  <a:tcPr marL="62452" marR="624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pPr marL="0" marR="0" algn="ctr">
                        <a:spcBef>
                          <a:spcPts val="0"/>
                        </a:spcBef>
                        <a:spcAft>
                          <a:spcPts val="0"/>
                        </a:spcAft>
                      </a:pPr>
                      <a:endParaRPr lang="en-US" sz="1000" dirty="0">
                        <a:effectLst/>
                        <a:latin typeface="Calibri" panose="020F0502020204030204" pitchFamily="34" charset="0"/>
                      </a:endParaRPr>
                    </a:p>
                  </a:txBody>
                  <a:tcPr marL="62452" marR="624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pPr marL="0" marR="0" algn="ctr">
                        <a:spcBef>
                          <a:spcPts val="0"/>
                        </a:spcBef>
                        <a:spcAft>
                          <a:spcPts val="0"/>
                        </a:spcAft>
                      </a:pPr>
                      <a:endParaRPr lang="en-US" sz="1000" dirty="0">
                        <a:effectLst/>
                        <a:latin typeface="Calibri" panose="020F0502020204030204" pitchFamily="34" charset="0"/>
                      </a:endParaRPr>
                    </a:p>
                  </a:txBody>
                  <a:tcPr marL="62452" marR="624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269420309"/>
                  </a:ext>
                </a:extLst>
              </a:tr>
            </a:tbl>
          </a:graphicData>
        </a:graphic>
      </p:graphicFrame>
      <p:graphicFrame>
        <p:nvGraphicFramePr>
          <p:cNvPr id="10" name="Content Placeholder 3">
            <a:extLst>
              <a:ext uri="{FF2B5EF4-FFF2-40B4-BE49-F238E27FC236}">
                <a16:creationId xmlns:a16="http://schemas.microsoft.com/office/drawing/2014/main" id="{7965A4FD-027E-4E2E-8FF6-FDCCD2458BF7}"/>
              </a:ext>
            </a:extLst>
          </p:cNvPr>
          <p:cNvGraphicFramePr>
            <a:graphicFrameLocks/>
          </p:cNvGraphicFramePr>
          <p:nvPr>
            <p:extLst>
              <p:ext uri="{D42A27DB-BD31-4B8C-83A1-F6EECF244321}">
                <p14:modId xmlns:p14="http://schemas.microsoft.com/office/powerpoint/2010/main" val="3467896956"/>
              </p:ext>
            </p:extLst>
          </p:nvPr>
        </p:nvGraphicFramePr>
        <p:xfrm>
          <a:off x="141514" y="3124200"/>
          <a:ext cx="8773886" cy="895622"/>
        </p:xfrm>
        <a:graphic>
          <a:graphicData uri="http://schemas.openxmlformats.org/drawingml/2006/table">
            <a:tbl>
              <a:tblPr/>
              <a:tblGrid>
                <a:gridCol w="2122169">
                  <a:extLst>
                    <a:ext uri="{9D8B030D-6E8A-4147-A177-3AD203B41FA5}">
                      <a16:colId xmlns:a16="http://schemas.microsoft.com/office/drawing/2014/main" val="1012071894"/>
                    </a:ext>
                  </a:extLst>
                </a:gridCol>
                <a:gridCol w="2217239">
                  <a:extLst>
                    <a:ext uri="{9D8B030D-6E8A-4147-A177-3AD203B41FA5}">
                      <a16:colId xmlns:a16="http://schemas.microsoft.com/office/drawing/2014/main" val="3289875192"/>
                    </a:ext>
                  </a:extLst>
                </a:gridCol>
                <a:gridCol w="2217239">
                  <a:extLst>
                    <a:ext uri="{9D8B030D-6E8A-4147-A177-3AD203B41FA5}">
                      <a16:colId xmlns:a16="http://schemas.microsoft.com/office/drawing/2014/main" val="3932879627"/>
                    </a:ext>
                  </a:extLst>
                </a:gridCol>
                <a:gridCol w="2217239">
                  <a:extLst>
                    <a:ext uri="{9D8B030D-6E8A-4147-A177-3AD203B41FA5}">
                      <a16:colId xmlns:a16="http://schemas.microsoft.com/office/drawing/2014/main" val="3089666805"/>
                    </a:ext>
                  </a:extLst>
                </a:gridCol>
              </a:tblGrid>
              <a:tr h="308182">
                <a:tc gridSpan="4">
                  <a:txBody>
                    <a:bodyPr/>
                    <a:lstStyle/>
                    <a:p>
                      <a:pPr marL="0" marR="0">
                        <a:spcBef>
                          <a:spcPts val="0"/>
                        </a:spcBef>
                        <a:spcAft>
                          <a:spcPts val="0"/>
                        </a:spcAft>
                      </a:pPr>
                      <a:r>
                        <a:rPr lang="en-US" sz="1400" b="1" kern="1200" dirty="0">
                          <a:solidFill>
                            <a:schemeClr val="bg1"/>
                          </a:solidFill>
                          <a:effectLst/>
                          <a:latin typeface="Calibri" panose="020F0502020204030204" pitchFamily="34" charset="0"/>
                          <a:ea typeface="+mn-ea"/>
                          <a:cs typeface="+mn-cs"/>
                        </a:rPr>
                        <a:t>OTP Expansion Contracts </a:t>
                      </a:r>
                    </a:p>
                  </a:txBody>
                  <a:tcPr marL="62452" marR="624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hMerge="1">
                  <a:txBody>
                    <a:bodyPr/>
                    <a:lstStyle/>
                    <a:p>
                      <a:pPr marL="0" marR="0">
                        <a:spcBef>
                          <a:spcPts val="0"/>
                        </a:spcBef>
                        <a:spcAft>
                          <a:spcPts val="0"/>
                        </a:spcAft>
                      </a:pPr>
                      <a:endParaRPr lang="en-US" sz="1000">
                        <a:effectLst/>
                        <a:latin typeface="Calibri" panose="020F0502020204030204" pitchFamily="34" charset="0"/>
                      </a:endParaRPr>
                    </a:p>
                  </a:txBody>
                  <a:tcPr marL="62452" marR="624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hMerge="1">
                  <a:txBody>
                    <a:bodyPr/>
                    <a:lstStyle/>
                    <a:p>
                      <a:pPr marL="0" marR="0">
                        <a:spcBef>
                          <a:spcPts val="0"/>
                        </a:spcBef>
                        <a:spcAft>
                          <a:spcPts val="0"/>
                        </a:spcAft>
                      </a:pPr>
                      <a:endParaRPr lang="en-US" sz="1200" b="1" dirty="0">
                        <a:solidFill>
                          <a:schemeClr val="bg1"/>
                        </a:solidFill>
                        <a:effectLst/>
                        <a:latin typeface="Calibri" panose="020F0502020204030204" pitchFamily="34" charset="0"/>
                      </a:endParaRPr>
                    </a:p>
                  </a:txBody>
                  <a:tcPr marL="62452" marR="624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solidFill>
                      <a:srgbClr val="0070C0"/>
                    </a:solidFill>
                  </a:tcPr>
                </a:tc>
                <a:tc hMerge="1">
                  <a:txBody>
                    <a:bodyPr/>
                    <a:lstStyle/>
                    <a:p>
                      <a:pPr marL="0" marR="0">
                        <a:spcBef>
                          <a:spcPts val="0"/>
                        </a:spcBef>
                        <a:spcAft>
                          <a:spcPts val="0"/>
                        </a:spcAft>
                      </a:pPr>
                      <a:endParaRPr lang="en-US" sz="1200" b="1" dirty="0">
                        <a:solidFill>
                          <a:schemeClr val="bg1"/>
                        </a:solidFill>
                        <a:effectLst/>
                        <a:latin typeface="Calibri" panose="020F0502020204030204" pitchFamily="34" charset="0"/>
                      </a:endParaRPr>
                    </a:p>
                  </a:txBody>
                  <a:tcPr marL="62452" marR="624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solidFill>
                      <a:srgbClr val="0070C0"/>
                    </a:solidFill>
                  </a:tcPr>
                </a:tc>
                <a:extLst>
                  <a:ext uri="{0D108BD9-81ED-4DB2-BD59-A6C34878D82A}">
                    <a16:rowId xmlns:a16="http://schemas.microsoft.com/office/drawing/2014/main" val="1410951078"/>
                  </a:ext>
                </a:extLst>
              </a:tr>
              <a:tr h="205805">
                <a:tc>
                  <a:txBody>
                    <a:bodyPr/>
                    <a:lstStyle/>
                    <a:p>
                      <a:pPr marL="0" marR="0" algn="ctr" defTabSz="914400" rtl="0" eaLnBrk="1" latinLnBrk="0" hangingPunct="1">
                        <a:spcBef>
                          <a:spcPts val="0"/>
                        </a:spcBef>
                        <a:spcAft>
                          <a:spcPts val="0"/>
                        </a:spcAft>
                      </a:pPr>
                      <a:r>
                        <a:rPr lang="en-US" sz="1050" kern="1200" dirty="0">
                          <a:solidFill>
                            <a:schemeClr val="tx1"/>
                          </a:solidFill>
                          <a:effectLst/>
                          <a:latin typeface="Calibri" panose="020F0502020204030204" pitchFamily="34" charset="0"/>
                          <a:ea typeface="+mn-ea"/>
                          <a:cs typeface="+mn-cs"/>
                        </a:rPr>
                        <a:t>Vendor</a:t>
                      </a:r>
                    </a:p>
                  </a:txBody>
                  <a:tcPr marL="62452" marR="624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marL="0" marR="0" algn="ctr" defTabSz="914400" rtl="0" eaLnBrk="1" latinLnBrk="0" hangingPunct="1">
                        <a:spcBef>
                          <a:spcPts val="0"/>
                        </a:spcBef>
                        <a:spcAft>
                          <a:spcPts val="0"/>
                        </a:spcAft>
                      </a:pPr>
                      <a:r>
                        <a:rPr lang="en-US" sz="1050" kern="1200" dirty="0">
                          <a:solidFill>
                            <a:schemeClr val="tx1"/>
                          </a:solidFill>
                          <a:effectLst/>
                          <a:latin typeface="Calibri" panose="020F0502020204030204" pitchFamily="34" charset="0"/>
                          <a:ea typeface="+mn-ea"/>
                          <a:cs typeface="+mn-cs"/>
                        </a:rPr>
                        <a:t>Region</a:t>
                      </a:r>
                    </a:p>
                  </a:txBody>
                  <a:tcPr marL="62452" marR="624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B4C6E7"/>
                    </a:solidFill>
                  </a:tcPr>
                </a:tc>
                <a:tc>
                  <a:txBody>
                    <a:bodyPr/>
                    <a:lstStyle/>
                    <a:p>
                      <a:pPr marL="0" marR="0" algn="ctr" defTabSz="914400" rtl="0" eaLnBrk="1" fontAlgn="b" latinLnBrk="0" hangingPunct="1">
                        <a:spcBef>
                          <a:spcPts val="0"/>
                        </a:spcBef>
                        <a:spcAft>
                          <a:spcPts val="0"/>
                        </a:spcAft>
                      </a:pPr>
                      <a:r>
                        <a:rPr lang="en-US" sz="1050" kern="1200" dirty="0">
                          <a:solidFill>
                            <a:schemeClr val="tx1"/>
                          </a:solidFill>
                          <a:effectLst/>
                          <a:latin typeface="Calibri" panose="020F0502020204030204" pitchFamily="34" charset="0"/>
                          <a:ea typeface="+mn-ea"/>
                          <a:cs typeface="+mn-cs"/>
                        </a:rPr>
                        <a:t>FY22 Contract $</a:t>
                      </a:r>
                    </a:p>
                  </a:txBody>
                  <a:tcPr marL="62452" marR="624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B4C6E7"/>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050" kern="1200" dirty="0">
                          <a:solidFill>
                            <a:schemeClr val="tx1"/>
                          </a:solidFill>
                          <a:effectLst/>
                          <a:latin typeface="Calibri" panose="020F0502020204030204" pitchFamily="34" charset="0"/>
                          <a:ea typeface="+mn-ea"/>
                          <a:cs typeface="+mn-cs"/>
                        </a:rPr>
                        <a:t>FY23 Contract $</a:t>
                      </a:r>
                    </a:p>
                  </a:txBody>
                  <a:tcPr marL="62452" marR="624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val="838783571"/>
                  </a:ext>
                </a:extLst>
              </a:tr>
              <a:tr h="0">
                <a:tc>
                  <a:txBody>
                    <a:bodyPr/>
                    <a:lstStyle/>
                    <a:p>
                      <a:pPr algn="ctr" fontAlgn="b"/>
                      <a:r>
                        <a:rPr lang="en-US" sz="1050" kern="1200" dirty="0">
                          <a:solidFill>
                            <a:schemeClr val="tx1"/>
                          </a:solidFill>
                          <a:effectLst/>
                          <a:latin typeface="Calibri" panose="020F0502020204030204" pitchFamily="34" charset="0"/>
                          <a:ea typeface="+mn-ea"/>
                          <a:cs typeface="+mn-cs"/>
                        </a:rPr>
                        <a:t>Spectrum Health Systems, Inc</a:t>
                      </a:r>
                    </a:p>
                  </a:txBody>
                  <a:tcPr marL="6350" marR="6350" marT="635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050" kern="1200" dirty="0">
                          <a:solidFill>
                            <a:schemeClr val="tx1"/>
                          </a:solidFill>
                          <a:effectLst/>
                          <a:latin typeface="Calibri" panose="020F0502020204030204" pitchFamily="34" charset="0"/>
                          <a:ea typeface="+mn-ea"/>
                          <a:cs typeface="+mn-cs"/>
                        </a:rPr>
                        <a:t>CM</a:t>
                      </a:r>
                    </a:p>
                  </a:txBody>
                  <a:tcPr marL="62452" marR="624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defTabSz="914400" rtl="0" eaLnBrk="1" fontAlgn="b" latinLnBrk="0" hangingPunct="1">
                        <a:spcBef>
                          <a:spcPts val="0"/>
                        </a:spcBef>
                        <a:spcAft>
                          <a:spcPts val="0"/>
                        </a:spcAft>
                      </a:pPr>
                      <a:r>
                        <a:rPr lang="en-US" sz="1050" kern="1200" dirty="0">
                          <a:solidFill>
                            <a:schemeClr val="tx1"/>
                          </a:solidFill>
                          <a:effectLst/>
                          <a:latin typeface="Calibri" panose="020F0502020204030204" pitchFamily="34" charset="0"/>
                          <a:ea typeface="+mn-ea"/>
                          <a:cs typeface="+mn-cs"/>
                        </a:rPr>
                        <a:t>$115,000.00</a:t>
                      </a:r>
                    </a:p>
                  </a:txBody>
                  <a:tcPr marL="62452" marR="624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defTabSz="914400" rtl="0" eaLnBrk="1" fontAlgn="b" latinLnBrk="0" hangingPunct="1">
                        <a:spcBef>
                          <a:spcPts val="0"/>
                        </a:spcBef>
                        <a:spcAft>
                          <a:spcPts val="0"/>
                        </a:spcAft>
                      </a:pPr>
                      <a:r>
                        <a:rPr lang="en-US" sz="1050" kern="1200" dirty="0">
                          <a:solidFill>
                            <a:schemeClr val="tx1"/>
                          </a:solidFill>
                          <a:effectLst/>
                          <a:latin typeface="Calibri" panose="020F0502020204030204" pitchFamily="34" charset="0"/>
                          <a:ea typeface="+mn-ea"/>
                          <a:cs typeface="+mn-cs"/>
                        </a:rPr>
                        <a:t>$1,078,638.00</a:t>
                      </a:r>
                    </a:p>
                  </a:txBody>
                  <a:tcPr marL="62452" marR="624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980046168"/>
                  </a:ext>
                </a:extLst>
              </a:tr>
              <a:tr h="0">
                <a:tc>
                  <a:txBody>
                    <a:bodyPr/>
                    <a:lstStyle/>
                    <a:p>
                      <a:pPr algn="ctr" rtl="0" fontAlgn="b"/>
                      <a:r>
                        <a:rPr lang="en-US" sz="1050" b="0" i="0" u="none" strike="noStrike" dirty="0">
                          <a:solidFill>
                            <a:srgbClr val="000000"/>
                          </a:solidFill>
                          <a:effectLst/>
                          <a:latin typeface="Calibri" panose="020F0502020204030204" pitchFamily="34" charset="0"/>
                        </a:rPr>
                        <a:t>Responding RFR Bids*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50" b="0" i="0" u="none" strike="noStrike" dirty="0">
                          <a:solidFill>
                            <a:srgbClr val="000000"/>
                          </a:solidFill>
                          <a:effectLst/>
                          <a:latin typeface="Calibri" panose="020F0502020204030204" pitchFamily="34" charset="0"/>
                        </a:rPr>
                        <a:t>Statewide</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50" b="0" i="0" u="none" strike="noStrike" dirty="0">
                          <a:solidFill>
                            <a:srgbClr val="000000"/>
                          </a:solidFill>
                          <a:effectLst/>
                          <a:latin typeface="Calibri" panose="020F0502020204030204" pitchFamily="34" charset="0"/>
                        </a:rPr>
                        <a:t>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50" b="0" i="0" u="none" strike="noStrike" dirty="0">
                          <a:solidFill>
                            <a:srgbClr val="000000"/>
                          </a:solidFill>
                          <a:effectLst/>
                          <a:latin typeface="Calibri" panose="020F0502020204030204" pitchFamily="34" charset="0"/>
                        </a:rPr>
                        <a:t>$1,908,362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021866674"/>
                  </a:ext>
                </a:extLst>
              </a:tr>
            </a:tbl>
          </a:graphicData>
        </a:graphic>
      </p:graphicFrame>
      <p:graphicFrame>
        <p:nvGraphicFramePr>
          <p:cNvPr id="2" name="Table 1">
            <a:extLst>
              <a:ext uri="{FF2B5EF4-FFF2-40B4-BE49-F238E27FC236}">
                <a16:creationId xmlns:a16="http://schemas.microsoft.com/office/drawing/2014/main" id="{E7A1C9F5-5F0B-4598-869E-ED114D1FB650}"/>
              </a:ext>
            </a:extLst>
          </p:cNvPr>
          <p:cNvGraphicFramePr>
            <a:graphicFrameLocks noGrp="1"/>
          </p:cNvGraphicFramePr>
          <p:nvPr>
            <p:extLst>
              <p:ext uri="{D42A27DB-BD31-4B8C-83A1-F6EECF244321}">
                <p14:modId xmlns:p14="http://schemas.microsoft.com/office/powerpoint/2010/main" val="4006942217"/>
              </p:ext>
            </p:extLst>
          </p:nvPr>
        </p:nvGraphicFramePr>
        <p:xfrm>
          <a:off x="141514" y="4114800"/>
          <a:ext cx="8773886" cy="719792"/>
        </p:xfrm>
        <a:graphic>
          <a:graphicData uri="http://schemas.openxmlformats.org/drawingml/2006/table">
            <a:tbl>
              <a:tblPr/>
              <a:tblGrid>
                <a:gridCol w="2122169">
                  <a:extLst>
                    <a:ext uri="{9D8B030D-6E8A-4147-A177-3AD203B41FA5}">
                      <a16:colId xmlns:a16="http://schemas.microsoft.com/office/drawing/2014/main" val="4193331318"/>
                    </a:ext>
                  </a:extLst>
                </a:gridCol>
                <a:gridCol w="2217239">
                  <a:extLst>
                    <a:ext uri="{9D8B030D-6E8A-4147-A177-3AD203B41FA5}">
                      <a16:colId xmlns:a16="http://schemas.microsoft.com/office/drawing/2014/main" val="707065087"/>
                    </a:ext>
                  </a:extLst>
                </a:gridCol>
                <a:gridCol w="2217239">
                  <a:extLst>
                    <a:ext uri="{9D8B030D-6E8A-4147-A177-3AD203B41FA5}">
                      <a16:colId xmlns:a16="http://schemas.microsoft.com/office/drawing/2014/main" val="3311692599"/>
                    </a:ext>
                  </a:extLst>
                </a:gridCol>
                <a:gridCol w="2217239">
                  <a:extLst>
                    <a:ext uri="{9D8B030D-6E8A-4147-A177-3AD203B41FA5}">
                      <a16:colId xmlns:a16="http://schemas.microsoft.com/office/drawing/2014/main" val="3073012115"/>
                    </a:ext>
                  </a:extLst>
                </a:gridCol>
              </a:tblGrid>
              <a:tr h="308182">
                <a:tc gridSpan="4">
                  <a:txBody>
                    <a:bodyPr/>
                    <a:lstStyle/>
                    <a:p>
                      <a:pPr marL="0" marR="0">
                        <a:spcBef>
                          <a:spcPts val="0"/>
                        </a:spcBef>
                        <a:spcAft>
                          <a:spcPts val="0"/>
                        </a:spcAft>
                      </a:pPr>
                      <a:r>
                        <a:rPr lang="en-US" sz="1400" b="1" kern="1200" dirty="0">
                          <a:solidFill>
                            <a:schemeClr val="bg1"/>
                          </a:solidFill>
                          <a:effectLst/>
                          <a:latin typeface="Calibri" panose="020F0502020204030204" pitchFamily="34" charset="0"/>
                          <a:ea typeface="+mn-ea"/>
                          <a:cs typeface="+mn-cs"/>
                        </a:rPr>
                        <a:t>Community Outreach and Engagement </a:t>
                      </a:r>
                    </a:p>
                  </a:txBody>
                  <a:tcPr marL="62452" marR="624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hMerge="1">
                  <a:txBody>
                    <a:bodyPr/>
                    <a:lstStyle/>
                    <a:p>
                      <a:pPr marL="0" marR="0">
                        <a:spcBef>
                          <a:spcPts val="0"/>
                        </a:spcBef>
                        <a:spcAft>
                          <a:spcPts val="0"/>
                        </a:spcAft>
                      </a:pPr>
                      <a:endParaRPr lang="en-US" sz="1000">
                        <a:effectLst/>
                        <a:latin typeface="Calibri" panose="020F0502020204030204" pitchFamily="34" charset="0"/>
                      </a:endParaRPr>
                    </a:p>
                  </a:txBody>
                  <a:tcPr marL="62452" marR="624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hMerge="1">
                  <a:txBody>
                    <a:bodyPr/>
                    <a:lstStyle/>
                    <a:p>
                      <a:pPr marL="0" marR="0">
                        <a:spcBef>
                          <a:spcPts val="0"/>
                        </a:spcBef>
                        <a:spcAft>
                          <a:spcPts val="0"/>
                        </a:spcAft>
                      </a:pPr>
                      <a:endParaRPr lang="en-US" sz="1200" b="1" dirty="0">
                        <a:solidFill>
                          <a:schemeClr val="bg1"/>
                        </a:solidFill>
                        <a:effectLst/>
                        <a:latin typeface="Calibri" panose="020F0502020204030204" pitchFamily="34" charset="0"/>
                      </a:endParaRPr>
                    </a:p>
                  </a:txBody>
                  <a:tcPr marL="62452" marR="624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solidFill>
                      <a:srgbClr val="0070C0"/>
                    </a:solidFill>
                  </a:tcPr>
                </a:tc>
                <a:tc hMerge="1">
                  <a:txBody>
                    <a:bodyPr/>
                    <a:lstStyle/>
                    <a:p>
                      <a:pPr marL="0" marR="0">
                        <a:spcBef>
                          <a:spcPts val="0"/>
                        </a:spcBef>
                        <a:spcAft>
                          <a:spcPts val="0"/>
                        </a:spcAft>
                      </a:pPr>
                      <a:endParaRPr lang="en-US" sz="1200" b="1" dirty="0">
                        <a:solidFill>
                          <a:schemeClr val="bg1"/>
                        </a:solidFill>
                        <a:effectLst/>
                        <a:latin typeface="Calibri" panose="020F0502020204030204" pitchFamily="34" charset="0"/>
                      </a:endParaRPr>
                    </a:p>
                  </a:txBody>
                  <a:tcPr marL="62452" marR="624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solidFill>
                      <a:srgbClr val="0070C0"/>
                    </a:solidFill>
                  </a:tcPr>
                </a:tc>
                <a:extLst>
                  <a:ext uri="{0D108BD9-81ED-4DB2-BD59-A6C34878D82A}">
                    <a16:rowId xmlns:a16="http://schemas.microsoft.com/office/drawing/2014/main" val="2238046292"/>
                  </a:ext>
                </a:extLst>
              </a:tr>
              <a:tr h="205805">
                <a:tc>
                  <a:txBody>
                    <a:bodyPr/>
                    <a:lstStyle/>
                    <a:p>
                      <a:pPr marL="0" marR="0" algn="ctr" defTabSz="914400" rtl="0" eaLnBrk="1" latinLnBrk="0" hangingPunct="1">
                        <a:spcBef>
                          <a:spcPts val="0"/>
                        </a:spcBef>
                        <a:spcAft>
                          <a:spcPts val="0"/>
                        </a:spcAft>
                      </a:pPr>
                      <a:r>
                        <a:rPr lang="en-US" sz="1050" kern="1200" dirty="0">
                          <a:solidFill>
                            <a:schemeClr val="tx1"/>
                          </a:solidFill>
                          <a:effectLst/>
                          <a:latin typeface="Calibri" panose="020F0502020204030204" pitchFamily="34" charset="0"/>
                          <a:ea typeface="+mn-ea"/>
                          <a:cs typeface="+mn-cs"/>
                        </a:rPr>
                        <a:t>Vendor</a:t>
                      </a:r>
                    </a:p>
                  </a:txBody>
                  <a:tcPr marL="62452" marR="624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marL="0" marR="0" algn="ctr" defTabSz="914400" rtl="0" eaLnBrk="1" latinLnBrk="0" hangingPunct="1">
                        <a:spcBef>
                          <a:spcPts val="0"/>
                        </a:spcBef>
                        <a:spcAft>
                          <a:spcPts val="0"/>
                        </a:spcAft>
                      </a:pPr>
                      <a:r>
                        <a:rPr lang="en-US" sz="1050" kern="1200" dirty="0">
                          <a:solidFill>
                            <a:schemeClr val="tx1"/>
                          </a:solidFill>
                          <a:effectLst/>
                          <a:latin typeface="Calibri" panose="020F0502020204030204" pitchFamily="34" charset="0"/>
                          <a:ea typeface="+mn-ea"/>
                          <a:cs typeface="+mn-cs"/>
                        </a:rPr>
                        <a:t>Region</a:t>
                      </a:r>
                    </a:p>
                  </a:txBody>
                  <a:tcPr marL="62452" marR="624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solidFill>
                      <a:srgbClr val="B4C6E7"/>
                    </a:solidFill>
                  </a:tcPr>
                </a:tc>
                <a:tc>
                  <a:txBody>
                    <a:bodyPr/>
                    <a:lstStyle/>
                    <a:p>
                      <a:pPr marL="0" marR="0" algn="ctr" defTabSz="914400" rtl="0" eaLnBrk="1" fontAlgn="b" latinLnBrk="0" hangingPunct="1">
                        <a:spcBef>
                          <a:spcPts val="0"/>
                        </a:spcBef>
                        <a:spcAft>
                          <a:spcPts val="0"/>
                        </a:spcAft>
                      </a:pPr>
                      <a:r>
                        <a:rPr lang="en-US" sz="1050" kern="1200" dirty="0">
                          <a:solidFill>
                            <a:schemeClr val="tx1"/>
                          </a:solidFill>
                          <a:effectLst/>
                          <a:latin typeface="Calibri" panose="020F0502020204030204" pitchFamily="34" charset="0"/>
                          <a:ea typeface="+mn-ea"/>
                          <a:cs typeface="+mn-cs"/>
                        </a:rPr>
                        <a:t>FY22 Contract $</a:t>
                      </a:r>
                    </a:p>
                  </a:txBody>
                  <a:tcPr marL="62452" marR="624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solidFill>
                      <a:srgbClr val="B4C6E7"/>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050" kern="1200" dirty="0">
                          <a:solidFill>
                            <a:schemeClr val="tx1"/>
                          </a:solidFill>
                          <a:effectLst/>
                          <a:latin typeface="Calibri" panose="020F0502020204030204" pitchFamily="34" charset="0"/>
                          <a:ea typeface="+mn-ea"/>
                          <a:cs typeface="+mn-cs"/>
                        </a:rPr>
                        <a:t>FY23 Contract $</a:t>
                      </a:r>
                    </a:p>
                  </a:txBody>
                  <a:tcPr marL="62452" marR="624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solidFill>
                      <a:srgbClr val="B4C6E7"/>
                    </a:solidFill>
                  </a:tcPr>
                </a:tc>
                <a:extLst>
                  <a:ext uri="{0D108BD9-81ED-4DB2-BD59-A6C34878D82A}">
                    <a16:rowId xmlns:a16="http://schemas.microsoft.com/office/drawing/2014/main" val="868175028"/>
                  </a:ext>
                </a:extLst>
              </a:tr>
              <a:tr h="205805">
                <a:tc>
                  <a:txBody>
                    <a:bodyPr/>
                    <a:lstStyle/>
                    <a:p>
                      <a:pPr marL="0" marR="0" algn="ctr" defTabSz="914400" rtl="0" eaLnBrk="1" latinLnBrk="0" hangingPunct="1">
                        <a:spcBef>
                          <a:spcPts val="0"/>
                        </a:spcBef>
                        <a:spcAft>
                          <a:spcPts val="0"/>
                        </a:spcAft>
                      </a:pPr>
                      <a:r>
                        <a:rPr lang="en-US" sz="1050" kern="1200" dirty="0">
                          <a:solidFill>
                            <a:schemeClr val="tx1"/>
                          </a:solidFill>
                          <a:effectLst/>
                          <a:latin typeface="Calibri" panose="020F0502020204030204" pitchFamily="34" charset="0"/>
                          <a:ea typeface="+mn-ea"/>
                          <a:cs typeface="+mn-cs"/>
                        </a:rPr>
                        <a:t>TBD**</a:t>
                      </a:r>
                    </a:p>
                  </a:txBody>
                  <a:tcPr marL="62452" marR="624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defTabSz="914400" rtl="0" eaLnBrk="1" latinLnBrk="0" hangingPunct="1">
                        <a:spcBef>
                          <a:spcPts val="0"/>
                        </a:spcBef>
                        <a:spcAft>
                          <a:spcPts val="0"/>
                        </a:spcAft>
                      </a:pPr>
                      <a:r>
                        <a:rPr lang="en-US" sz="1050" kern="1200" dirty="0">
                          <a:solidFill>
                            <a:schemeClr val="tx1"/>
                          </a:solidFill>
                          <a:effectLst/>
                          <a:latin typeface="Calibri" panose="020F0502020204030204" pitchFamily="34" charset="0"/>
                          <a:ea typeface="+mn-ea"/>
                          <a:cs typeface="+mn-cs"/>
                        </a:rPr>
                        <a:t>Statewide</a:t>
                      </a:r>
                    </a:p>
                  </a:txBody>
                  <a:tcPr marL="62452" marR="624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noFill/>
                  </a:tcPr>
                </a:tc>
                <a:tc>
                  <a:txBody>
                    <a:bodyPr/>
                    <a:lstStyle/>
                    <a:p>
                      <a:pPr marL="0" marR="0" algn="ctr" defTabSz="914400" rtl="0" eaLnBrk="1" fontAlgn="b" latinLnBrk="0" hangingPunct="1">
                        <a:spcBef>
                          <a:spcPts val="0"/>
                        </a:spcBef>
                        <a:spcAft>
                          <a:spcPts val="0"/>
                        </a:spcAft>
                      </a:pPr>
                      <a:endParaRPr lang="en-US" sz="1050" kern="1200" dirty="0">
                        <a:solidFill>
                          <a:schemeClr val="tx1"/>
                        </a:solidFill>
                        <a:effectLst/>
                        <a:latin typeface="Calibri" panose="020F0502020204030204" pitchFamily="34" charset="0"/>
                        <a:ea typeface="+mn-ea"/>
                        <a:cs typeface="+mn-cs"/>
                      </a:endParaRPr>
                    </a:p>
                  </a:txBody>
                  <a:tcPr marL="62452" marR="624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050" kern="1200" dirty="0">
                          <a:solidFill>
                            <a:schemeClr val="tx1"/>
                          </a:solidFill>
                          <a:effectLst/>
                          <a:latin typeface="Calibri" panose="020F0502020204030204" pitchFamily="34" charset="0"/>
                          <a:ea typeface="+mn-ea"/>
                          <a:cs typeface="+mn-cs"/>
                        </a:rPr>
                        <a:t>$750,000</a:t>
                      </a:r>
                    </a:p>
                  </a:txBody>
                  <a:tcPr marL="62452" marR="624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39443918"/>
                  </a:ext>
                </a:extLst>
              </a:tr>
            </a:tbl>
          </a:graphicData>
        </a:graphic>
      </p:graphicFrame>
      <p:graphicFrame>
        <p:nvGraphicFramePr>
          <p:cNvPr id="5" name="Table 4">
            <a:extLst>
              <a:ext uri="{FF2B5EF4-FFF2-40B4-BE49-F238E27FC236}">
                <a16:creationId xmlns:a16="http://schemas.microsoft.com/office/drawing/2014/main" id="{BECAFB5E-D3D3-48D4-A6DE-40BC1CBBC81B}"/>
              </a:ext>
            </a:extLst>
          </p:cNvPr>
          <p:cNvGraphicFramePr>
            <a:graphicFrameLocks noGrp="1"/>
          </p:cNvGraphicFramePr>
          <p:nvPr>
            <p:extLst>
              <p:ext uri="{D42A27DB-BD31-4B8C-83A1-F6EECF244321}">
                <p14:modId xmlns:p14="http://schemas.microsoft.com/office/powerpoint/2010/main" val="2785531858"/>
              </p:ext>
            </p:extLst>
          </p:nvPr>
        </p:nvGraphicFramePr>
        <p:xfrm>
          <a:off x="141514" y="4953000"/>
          <a:ext cx="8773885" cy="1149558"/>
        </p:xfrm>
        <a:graphic>
          <a:graphicData uri="http://schemas.openxmlformats.org/drawingml/2006/table">
            <a:tbl>
              <a:tblPr/>
              <a:tblGrid>
                <a:gridCol w="839160">
                  <a:extLst>
                    <a:ext uri="{9D8B030D-6E8A-4147-A177-3AD203B41FA5}">
                      <a16:colId xmlns:a16="http://schemas.microsoft.com/office/drawing/2014/main" val="3614528838"/>
                    </a:ext>
                  </a:extLst>
                </a:gridCol>
                <a:gridCol w="811188">
                  <a:extLst>
                    <a:ext uri="{9D8B030D-6E8A-4147-A177-3AD203B41FA5}">
                      <a16:colId xmlns:a16="http://schemas.microsoft.com/office/drawing/2014/main" val="1852960178"/>
                    </a:ext>
                  </a:extLst>
                </a:gridCol>
                <a:gridCol w="982129">
                  <a:extLst>
                    <a:ext uri="{9D8B030D-6E8A-4147-A177-3AD203B41FA5}">
                      <a16:colId xmlns:a16="http://schemas.microsoft.com/office/drawing/2014/main" val="1764140007"/>
                    </a:ext>
                  </a:extLst>
                </a:gridCol>
                <a:gridCol w="699300">
                  <a:extLst>
                    <a:ext uri="{9D8B030D-6E8A-4147-A177-3AD203B41FA5}">
                      <a16:colId xmlns:a16="http://schemas.microsoft.com/office/drawing/2014/main" val="3749201806"/>
                    </a:ext>
                  </a:extLst>
                </a:gridCol>
                <a:gridCol w="848484">
                  <a:extLst>
                    <a:ext uri="{9D8B030D-6E8A-4147-A177-3AD203B41FA5}">
                      <a16:colId xmlns:a16="http://schemas.microsoft.com/office/drawing/2014/main" val="586805724"/>
                    </a:ext>
                  </a:extLst>
                </a:gridCol>
                <a:gridCol w="848484">
                  <a:extLst>
                    <a:ext uri="{9D8B030D-6E8A-4147-A177-3AD203B41FA5}">
                      <a16:colId xmlns:a16="http://schemas.microsoft.com/office/drawing/2014/main" val="2453997328"/>
                    </a:ext>
                  </a:extLst>
                </a:gridCol>
                <a:gridCol w="885780">
                  <a:extLst>
                    <a:ext uri="{9D8B030D-6E8A-4147-A177-3AD203B41FA5}">
                      <a16:colId xmlns:a16="http://schemas.microsoft.com/office/drawing/2014/main" val="406708239"/>
                    </a:ext>
                  </a:extLst>
                </a:gridCol>
                <a:gridCol w="1019424">
                  <a:extLst>
                    <a:ext uri="{9D8B030D-6E8A-4147-A177-3AD203B41FA5}">
                      <a16:colId xmlns:a16="http://schemas.microsoft.com/office/drawing/2014/main" val="1500269856"/>
                    </a:ext>
                  </a:extLst>
                </a:gridCol>
                <a:gridCol w="1839936">
                  <a:extLst>
                    <a:ext uri="{9D8B030D-6E8A-4147-A177-3AD203B41FA5}">
                      <a16:colId xmlns:a16="http://schemas.microsoft.com/office/drawing/2014/main" val="3232000057"/>
                    </a:ext>
                  </a:extLst>
                </a:gridCol>
              </a:tblGrid>
              <a:tr h="344351">
                <a:tc gridSpan="9">
                  <a:txBody>
                    <a:bodyPr/>
                    <a:lstStyle/>
                    <a:p>
                      <a:pPr algn="l" fontAlgn="b"/>
                      <a:r>
                        <a:rPr lang="en-US" sz="1400" b="1" i="0" u="none" strike="noStrike" dirty="0">
                          <a:solidFill>
                            <a:srgbClr val="FFFFFF"/>
                          </a:solidFill>
                          <a:effectLst/>
                          <a:latin typeface="Calibri" panose="020F0502020204030204" pitchFamily="34" charset="0"/>
                        </a:rPr>
                        <a:t>  Long Term Housing</a:t>
                      </a:r>
                    </a:p>
                  </a:txBody>
                  <a:tcPr marL="8674" marR="8674" marT="86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47025374"/>
                  </a:ext>
                </a:extLst>
              </a:tr>
              <a:tr h="303584">
                <a:tc>
                  <a:txBody>
                    <a:bodyPr/>
                    <a:lstStyle/>
                    <a:p>
                      <a:pPr algn="ctr" fontAlgn="b"/>
                      <a:r>
                        <a:rPr lang="en-US" sz="1050" b="0" i="0" u="none" strike="noStrike" dirty="0">
                          <a:solidFill>
                            <a:srgbClr val="000000"/>
                          </a:solidFill>
                          <a:effectLst/>
                          <a:latin typeface="Calibri" panose="020F0502020204030204" pitchFamily="34" charset="0"/>
                        </a:rPr>
                        <a:t>Provider***</a:t>
                      </a:r>
                    </a:p>
                  </a:txBody>
                  <a:tcPr marL="8674" marR="8674" marT="867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b"/>
                      <a:r>
                        <a:rPr lang="en-US" sz="1050" b="0" i="0" u="none" strike="noStrike" dirty="0">
                          <a:solidFill>
                            <a:srgbClr val="000000"/>
                          </a:solidFill>
                          <a:effectLst/>
                          <a:latin typeface="Calibri" panose="020F0502020204030204" pitchFamily="34" charset="0"/>
                        </a:rPr>
                        <a:t>Region</a:t>
                      </a:r>
                    </a:p>
                  </a:txBody>
                  <a:tcPr marL="8674" marR="8674" marT="867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b"/>
                      <a:r>
                        <a:rPr lang="en-US" sz="1050" b="0" i="0" u="none" strike="noStrike" dirty="0">
                          <a:solidFill>
                            <a:srgbClr val="000000"/>
                          </a:solidFill>
                          <a:effectLst/>
                          <a:latin typeface="Calibri" panose="020F0502020204030204" pitchFamily="34" charset="0"/>
                        </a:rPr>
                        <a:t>FY22 Slots</a:t>
                      </a:r>
                    </a:p>
                  </a:txBody>
                  <a:tcPr marL="8674" marR="8674" marT="867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b"/>
                      <a:r>
                        <a:rPr lang="en-US" sz="1050" b="0" i="0" u="none" strike="noStrike" dirty="0">
                          <a:solidFill>
                            <a:srgbClr val="000000"/>
                          </a:solidFill>
                          <a:effectLst/>
                          <a:latin typeface="Calibri" panose="020F0502020204030204" pitchFamily="34" charset="0"/>
                        </a:rPr>
                        <a:t>FY22 ORRF Funds</a:t>
                      </a:r>
                    </a:p>
                  </a:txBody>
                  <a:tcPr marL="8674" marR="8674" marT="867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b"/>
                      <a:r>
                        <a:rPr lang="en-US" sz="1050" b="0" i="0" u="none" strike="noStrike" dirty="0">
                          <a:solidFill>
                            <a:srgbClr val="000000"/>
                          </a:solidFill>
                          <a:effectLst/>
                          <a:latin typeface="Calibri" panose="020F0502020204030204" pitchFamily="34" charset="0"/>
                        </a:rPr>
                        <a:t>FY22 Total Funds ****</a:t>
                      </a:r>
                    </a:p>
                  </a:txBody>
                  <a:tcPr marL="8674" marR="8674" marT="867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b"/>
                      <a:r>
                        <a:rPr lang="en-US" sz="1050" b="0" i="0" u="none" strike="noStrike" dirty="0">
                          <a:solidFill>
                            <a:srgbClr val="000000"/>
                          </a:solidFill>
                          <a:effectLst/>
                          <a:latin typeface="Calibri" panose="020F0502020204030204" pitchFamily="34" charset="0"/>
                        </a:rPr>
                        <a:t>FY23 Slots</a:t>
                      </a:r>
                    </a:p>
                  </a:txBody>
                  <a:tcPr marL="8674" marR="8674" marT="867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b"/>
                      <a:r>
                        <a:rPr lang="en-US" sz="1050" b="0" i="0" u="none" strike="noStrike" dirty="0">
                          <a:solidFill>
                            <a:srgbClr val="000000"/>
                          </a:solidFill>
                          <a:effectLst/>
                          <a:latin typeface="Calibri" panose="020F0502020204030204" pitchFamily="34" charset="0"/>
                        </a:rPr>
                        <a:t>FY23 ORRF</a:t>
                      </a:r>
                    </a:p>
                  </a:txBody>
                  <a:tcPr marL="8674" marR="8674" marT="867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b"/>
                      <a:r>
                        <a:rPr lang="en-US" sz="1050" b="0" i="0" u="none" strike="noStrike" dirty="0">
                          <a:solidFill>
                            <a:srgbClr val="000000"/>
                          </a:solidFill>
                          <a:effectLst/>
                          <a:latin typeface="Calibri" panose="020F0502020204030204" pitchFamily="34" charset="0"/>
                        </a:rPr>
                        <a:t>FY23 Total Funds**</a:t>
                      </a:r>
                    </a:p>
                  </a:txBody>
                  <a:tcPr marL="8674" marR="8674" marT="867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b"/>
                      <a:r>
                        <a:rPr lang="en-US" sz="1050" b="0" i="0" u="none" strike="noStrike" dirty="0">
                          <a:solidFill>
                            <a:srgbClr val="000000"/>
                          </a:solidFill>
                          <a:effectLst/>
                          <a:latin typeface="Calibri" panose="020F0502020204030204" pitchFamily="34" charset="0"/>
                        </a:rPr>
                        <a:t>Projected Total # of Units Supported by ORRF</a:t>
                      </a:r>
                    </a:p>
                  </a:txBody>
                  <a:tcPr marL="8674" marR="8674" marT="867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extLst>
                  <a:ext uri="{0D108BD9-81ED-4DB2-BD59-A6C34878D82A}">
                    <a16:rowId xmlns:a16="http://schemas.microsoft.com/office/drawing/2014/main" val="2107498758"/>
                  </a:ext>
                </a:extLst>
              </a:tr>
              <a:tr h="476493">
                <a:tc>
                  <a:txBody>
                    <a:bodyPr/>
                    <a:lstStyle/>
                    <a:p>
                      <a:pPr algn="ctr" fontAlgn="b"/>
                      <a:r>
                        <a:rPr lang="en-US" sz="1050" b="0" i="0" u="none" strike="noStrike" dirty="0">
                          <a:solidFill>
                            <a:srgbClr val="000000"/>
                          </a:solidFill>
                          <a:effectLst/>
                          <a:latin typeface="Calibri" panose="020F0502020204030204" pitchFamily="34" charset="0"/>
                        </a:rPr>
                        <a:t>Multiple</a:t>
                      </a:r>
                    </a:p>
                  </a:txBody>
                  <a:tcPr marL="8674" marR="8674" marT="867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50" b="0" i="0" u="none" strike="noStrike">
                          <a:solidFill>
                            <a:srgbClr val="000000"/>
                          </a:solidFill>
                          <a:effectLst/>
                          <a:latin typeface="Calibri" panose="020F0502020204030204" pitchFamily="34" charset="0"/>
                        </a:rPr>
                        <a:t>Statewide</a:t>
                      </a:r>
                    </a:p>
                  </a:txBody>
                  <a:tcPr marL="8674" marR="8674" marT="867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50" b="0" i="0" u="none" strike="noStrike" dirty="0">
                          <a:solidFill>
                            <a:srgbClr val="000000"/>
                          </a:solidFill>
                          <a:effectLst/>
                          <a:latin typeface="Calibri" panose="020F0502020204030204" pitchFamily="34" charset="0"/>
                        </a:rPr>
                        <a:t>299</a:t>
                      </a:r>
                    </a:p>
                  </a:txBody>
                  <a:tcPr marL="8674" marR="8674" marT="867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50" b="0" i="0" u="none" strike="noStrike">
                          <a:solidFill>
                            <a:srgbClr val="000000"/>
                          </a:solidFill>
                          <a:effectLst/>
                          <a:latin typeface="Calibri" panose="020F0502020204030204" pitchFamily="34" charset="0"/>
                        </a:rPr>
                        <a:t>0</a:t>
                      </a:r>
                    </a:p>
                  </a:txBody>
                  <a:tcPr marL="8674" marR="8674" marT="867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50" b="0" i="0" u="none" strike="noStrike">
                          <a:solidFill>
                            <a:srgbClr val="000000"/>
                          </a:solidFill>
                          <a:effectLst/>
                          <a:latin typeface="Calibri" panose="020F0502020204030204" pitchFamily="34" charset="0"/>
                        </a:rPr>
                        <a:t>$11,960,000 </a:t>
                      </a:r>
                    </a:p>
                  </a:txBody>
                  <a:tcPr marL="8674" marR="8674" marT="867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50" b="0" i="0" u="none" strike="noStrike" dirty="0">
                          <a:solidFill>
                            <a:srgbClr val="000000"/>
                          </a:solidFill>
                          <a:effectLst/>
                          <a:latin typeface="Calibri" panose="020F0502020204030204" pitchFamily="34" charset="0"/>
                        </a:rPr>
                        <a:t>372</a:t>
                      </a:r>
                    </a:p>
                  </a:txBody>
                  <a:tcPr marL="8674" marR="8674" marT="867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50" b="0" i="0" u="none" strike="noStrike" dirty="0">
                          <a:solidFill>
                            <a:srgbClr val="000000"/>
                          </a:solidFill>
                          <a:effectLst/>
                          <a:latin typeface="Calibri" panose="020F0502020204030204" pitchFamily="34" charset="0"/>
                        </a:rPr>
                        <a:t>$2,000,000 </a:t>
                      </a:r>
                    </a:p>
                  </a:txBody>
                  <a:tcPr marL="8674" marR="8674" marT="867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50" b="0" i="0" u="none" strike="noStrike">
                          <a:solidFill>
                            <a:srgbClr val="000000"/>
                          </a:solidFill>
                          <a:effectLst/>
                          <a:latin typeface="Calibri" panose="020F0502020204030204" pitchFamily="34" charset="0"/>
                        </a:rPr>
                        <a:t>$14,880,000 </a:t>
                      </a:r>
                    </a:p>
                  </a:txBody>
                  <a:tcPr marL="8674" marR="8674" marT="867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50" b="1" i="0" u="none" strike="noStrike" dirty="0">
                          <a:solidFill>
                            <a:srgbClr val="000000"/>
                          </a:solidFill>
                          <a:effectLst/>
                          <a:latin typeface="Calibri" panose="020F0502020204030204" pitchFamily="34" charset="0"/>
                        </a:rPr>
                        <a:t>50</a:t>
                      </a:r>
                    </a:p>
                  </a:txBody>
                  <a:tcPr marL="8674" marR="8674" marT="867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41166601"/>
                  </a:ext>
                </a:extLst>
              </a:tr>
            </a:tbl>
          </a:graphicData>
        </a:graphic>
      </p:graphicFrame>
      <p:sp>
        <p:nvSpPr>
          <p:cNvPr id="7" name="TextBox 6">
            <a:extLst>
              <a:ext uri="{FF2B5EF4-FFF2-40B4-BE49-F238E27FC236}">
                <a16:creationId xmlns:a16="http://schemas.microsoft.com/office/drawing/2014/main" id="{9330D1C3-2B83-4485-A440-A586B6113949}"/>
              </a:ext>
            </a:extLst>
          </p:cNvPr>
          <p:cNvSpPr txBox="1"/>
          <p:nvPr/>
        </p:nvSpPr>
        <p:spPr>
          <a:xfrm>
            <a:off x="121417" y="6131028"/>
            <a:ext cx="4811486" cy="646331"/>
          </a:xfrm>
          <a:prstGeom prst="rect">
            <a:avLst/>
          </a:prstGeom>
          <a:noFill/>
        </p:spPr>
        <p:txBody>
          <a:bodyPr wrap="square" rtlCol="0">
            <a:spAutoFit/>
          </a:bodyPr>
          <a:lstStyle/>
          <a:p>
            <a:r>
              <a:rPr lang="en-US" sz="900" dirty="0">
                <a:latin typeface="Calibri" panose="020F0502020204030204" pitchFamily="34" charset="0"/>
                <a:cs typeface="Calibri" panose="020F0502020204030204" pitchFamily="34" charset="0"/>
              </a:rPr>
              <a:t>* BSAS currently reviewing responding bids to </a:t>
            </a:r>
            <a:r>
              <a:rPr lang="en-US" sz="900">
                <a:latin typeface="Calibri" panose="020F0502020204030204" pitchFamily="34" charset="0"/>
                <a:cs typeface="Calibri" panose="020F0502020204030204" pitchFamily="34" charset="0"/>
              </a:rPr>
              <a:t>OTP Expansion RFP</a:t>
            </a:r>
            <a:r>
              <a:rPr lang="en-US" sz="900" dirty="0">
                <a:latin typeface="Calibri" panose="020F0502020204030204" pitchFamily="34" charset="0"/>
                <a:cs typeface="Calibri" panose="020F0502020204030204" pitchFamily="34" charset="0"/>
              </a:rPr>
              <a:t>. </a:t>
            </a:r>
          </a:p>
          <a:p>
            <a:r>
              <a:rPr lang="en-US" sz="900" dirty="0">
                <a:latin typeface="Calibri" panose="020F0502020204030204" pitchFamily="34" charset="0"/>
                <a:cs typeface="Calibri" panose="020F0502020204030204" pitchFamily="34" charset="0"/>
              </a:rPr>
              <a:t>** RFP scheduled to be posted on January 1</a:t>
            </a:r>
            <a:r>
              <a:rPr lang="en-US" sz="900" baseline="30000" dirty="0">
                <a:latin typeface="Calibri" panose="020F0502020204030204" pitchFamily="34" charset="0"/>
                <a:cs typeface="Calibri" panose="020F0502020204030204" pitchFamily="34" charset="0"/>
              </a:rPr>
              <a:t>st</a:t>
            </a:r>
            <a:r>
              <a:rPr lang="en-US" sz="900" dirty="0">
                <a:latin typeface="Calibri" panose="020F0502020204030204" pitchFamily="34" charset="0"/>
                <a:cs typeface="Calibri" panose="020F0502020204030204" pitchFamily="34" charset="0"/>
              </a:rPr>
              <a:t>, 2023</a:t>
            </a:r>
          </a:p>
          <a:p>
            <a:r>
              <a:rPr lang="en-US" sz="900" dirty="0">
                <a:latin typeface="Calibri" panose="020F0502020204030204" pitchFamily="34" charset="0"/>
                <a:cs typeface="Calibri" panose="020F0502020204030204" pitchFamily="34" charset="0"/>
              </a:rPr>
              <a:t>*** See Appendix Slide A for breakdown of current providers, slots and funds </a:t>
            </a:r>
          </a:p>
          <a:p>
            <a:r>
              <a:rPr lang="en-US" sz="900" dirty="0">
                <a:latin typeface="Calibri" panose="020F0502020204030204" pitchFamily="34" charset="0"/>
                <a:cs typeface="Calibri" panose="020F0502020204030204" pitchFamily="34" charset="0"/>
              </a:rPr>
              <a:t>**** Total funds supplemented by additional BSAS revenue sources</a:t>
            </a:r>
          </a:p>
        </p:txBody>
      </p:sp>
    </p:spTree>
    <p:extLst>
      <p:ext uri="{BB962C8B-B14F-4D97-AF65-F5344CB8AC3E}">
        <p14:creationId xmlns:p14="http://schemas.microsoft.com/office/powerpoint/2010/main" val="1610164749"/>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109538"/>
            <a:ext cx="5740400" cy="762000"/>
          </a:xfrm>
        </p:spPr>
        <p:txBody>
          <a:bodyPr anchor="ctr"/>
          <a:lstStyle/>
          <a:p>
            <a:r>
              <a:rPr lang="en-US" dirty="0"/>
              <a:t>Principles </a:t>
            </a:r>
            <a:r>
              <a:rPr lang="en-US" sz="2400" b="1" dirty="0">
                <a:latin typeface="Calibri" panose="020F0502020204030204" pitchFamily="34" charset="0"/>
              </a:rPr>
              <a:t>and Criteria for Trust Fund Expenditures</a:t>
            </a:r>
            <a:endParaRPr lang="en-US" dirty="0"/>
          </a:p>
        </p:txBody>
      </p:sp>
      <p:sp>
        <p:nvSpPr>
          <p:cNvPr id="5" name="Rectangle 4"/>
          <p:cNvSpPr/>
          <p:nvPr/>
        </p:nvSpPr>
        <p:spPr bwMode="auto">
          <a:xfrm>
            <a:off x="381000" y="1676400"/>
            <a:ext cx="8077200" cy="4419600"/>
          </a:xfrm>
          <a:prstGeom prst="rect">
            <a:avLst/>
          </a:prstGeom>
          <a:noFill/>
          <a:ln w="9525" cap="flat" cmpd="sng" algn="ctr">
            <a:noFill/>
            <a:prstDash val="solid"/>
            <a:round/>
            <a:headEnd type="none" w="med" len="med"/>
            <a:tailEnd type="none" w="med" len="med"/>
          </a:ln>
          <a:effectLst/>
        </p:spPr>
        <p:txBody>
          <a:bodyPr vert="horz" wrap="square" lIns="45720" tIns="45720" rIns="45720" bIns="45720" numCol="1" rtlCol="0" anchor="t" anchorCtr="0" compatLnSpc="1">
            <a:prstTxWarp prst="textNoShape">
              <a:avLst/>
            </a:prstTxWarp>
          </a:bodyPr>
          <a:lstStyle/>
          <a:p>
            <a:pPr marL="60325" lvl="1"/>
            <a:r>
              <a:rPr lang="en-US" sz="1500" u="sng" dirty="0">
                <a:latin typeface="Calibri" panose="020F0502020204030204" pitchFamily="34" charset="0"/>
              </a:rPr>
              <a:t>Finalized </a:t>
            </a:r>
            <a:r>
              <a:rPr lang="en-US" sz="1500" b="1" u="sng" dirty="0">
                <a:latin typeface="Calibri" panose="020F0502020204030204" pitchFamily="34" charset="0"/>
              </a:rPr>
              <a:t>principles</a:t>
            </a:r>
            <a:r>
              <a:rPr lang="en-US" sz="1500" u="sng" dirty="0">
                <a:latin typeface="Calibri" panose="020F0502020204030204" pitchFamily="34" charset="0"/>
              </a:rPr>
              <a:t> and </a:t>
            </a:r>
            <a:r>
              <a:rPr lang="en-US" sz="1500" b="1" u="sng" dirty="0">
                <a:latin typeface="Calibri" panose="020F0502020204030204" pitchFamily="34" charset="0"/>
              </a:rPr>
              <a:t>criteria </a:t>
            </a:r>
            <a:r>
              <a:rPr lang="en-US" sz="1500" u="sng" dirty="0">
                <a:latin typeface="Calibri" panose="020F0502020204030204" pitchFamily="34" charset="0"/>
              </a:rPr>
              <a:t>for directing Trust Fund dollars:</a:t>
            </a:r>
          </a:p>
          <a:p>
            <a:pPr marL="403225" lvl="1" indent="-342900">
              <a:buFont typeface="Arial" panose="020B0604020202020204" pitchFamily="34" charset="0"/>
              <a:buChar char="•"/>
            </a:pPr>
            <a:r>
              <a:rPr lang="en-US" sz="1500" dirty="0">
                <a:latin typeface="Calibri" panose="020F0502020204030204" pitchFamily="34" charset="0"/>
              </a:rPr>
              <a:t>A race and equity-based approach should be followed, taking into consideration specific demographic information, eg, age, ethnicity, to direct resources to historically underserved communities and those most impacted by the opioid crisis. Support for a county/community-level approach over a broader, regional focus.</a:t>
            </a:r>
          </a:p>
          <a:p>
            <a:pPr marL="403225" lvl="1" indent="-342900">
              <a:buFont typeface="Arial" panose="020B0604020202020204" pitchFamily="34" charset="0"/>
              <a:buChar char="•"/>
            </a:pPr>
            <a:r>
              <a:rPr lang="en-US" sz="1500" dirty="0">
                <a:latin typeface="Calibri" panose="020F0502020204030204" pitchFamily="34" charset="0"/>
              </a:rPr>
              <a:t>Support for utilizing rate of overdoses (fatal and non-fatal), EMS incidents, and identifying clusters of deaths associated with OUD to guide future interventions and spending.</a:t>
            </a:r>
            <a:endParaRPr lang="en-US" sz="1500" i="1" dirty="0">
              <a:latin typeface="Calibri" panose="020F0502020204030204" pitchFamily="34" charset="0"/>
            </a:endParaRPr>
          </a:p>
          <a:p>
            <a:pPr marL="403225" lvl="1" indent="-342900">
              <a:buFont typeface="Arial" panose="020B0604020202020204" pitchFamily="34" charset="0"/>
              <a:buChar char="•"/>
            </a:pPr>
            <a:r>
              <a:rPr lang="en-US" sz="1500" dirty="0">
                <a:latin typeface="Calibri" panose="020F0502020204030204" pitchFamily="34" charset="0"/>
              </a:rPr>
              <a:t>Increased focus on prevention, harm reduction, emergency shelter, community outreach, and community-based recovery services for opioid use disorder, particularly innovative approaches that might fall outside the scope of state and federal funding.</a:t>
            </a:r>
            <a:endParaRPr lang="en-US" sz="1500" i="1" dirty="0">
              <a:latin typeface="Calibri" panose="020F0502020204030204" pitchFamily="34" charset="0"/>
            </a:endParaRPr>
          </a:p>
          <a:p>
            <a:pPr marL="403225" lvl="1" indent="-342900">
              <a:buFont typeface="Arial" panose="020B0604020202020204" pitchFamily="34" charset="0"/>
              <a:buChar char="•"/>
            </a:pPr>
            <a:r>
              <a:rPr lang="en-US" sz="1500" dirty="0">
                <a:latin typeface="Calibri" panose="020F0502020204030204" pitchFamily="34" charset="0"/>
              </a:rPr>
              <a:t>Promotion of evidence-based standards of care, such as Medication for Opioid Use Disorder (MOUD) and treatment for other substances, where possible, that are culturally-responsive and span 60-90 days of inpatient and outpatient care and outreach services, providing opportunities for accessing housing, jobs and education.</a:t>
            </a:r>
            <a:endParaRPr lang="en-US" sz="1500" i="1" dirty="0">
              <a:latin typeface="Calibri" panose="020F0502020204030204" pitchFamily="34" charset="0"/>
            </a:endParaRPr>
          </a:p>
          <a:p>
            <a:pPr marL="403225" lvl="1" indent="-342900">
              <a:buFont typeface="Arial" panose="020B0604020202020204" pitchFamily="34" charset="0"/>
              <a:buChar char="•"/>
            </a:pPr>
            <a:r>
              <a:rPr lang="en-US" sz="1500" dirty="0">
                <a:latin typeface="Calibri" panose="020F0502020204030204" pitchFamily="34" charset="0"/>
              </a:rPr>
              <a:t>Support for adolescents, women, and families impacted by opioids, including orphans and grandparents who have lost loved ones due to opioids, as well as those with substance use disorder and co-occurring mental health disorders. </a:t>
            </a:r>
            <a:endParaRPr lang="en-US" sz="1500" i="1" dirty="0">
              <a:solidFill>
                <a:schemeClr val="accent6">
                  <a:lumMod val="60000"/>
                  <a:lumOff val="40000"/>
                </a:schemeClr>
              </a:solidFill>
              <a:latin typeface="Calibri" panose="020F0502020204030204" pitchFamily="34" charset="0"/>
            </a:endParaRPr>
          </a:p>
          <a:p>
            <a:pPr marL="403225" lvl="1" indent="-342900">
              <a:buFont typeface="Arial" panose="020B0604020202020204" pitchFamily="34" charset="0"/>
              <a:buChar char="•"/>
            </a:pPr>
            <a:r>
              <a:rPr lang="en-US" sz="1500" dirty="0">
                <a:latin typeface="Calibri" panose="020F0502020204030204" pitchFamily="34" charset="0"/>
              </a:rPr>
              <a:t>Support for justice-involved involved individuals with history of substance use, both currently and recently incarcerated.</a:t>
            </a:r>
          </a:p>
          <a:p>
            <a:pPr marL="403225" lvl="1" indent="-342900">
              <a:buFont typeface="Arial" panose="020B0604020202020204" pitchFamily="34" charset="0"/>
              <a:buChar char="•"/>
            </a:pPr>
            <a:r>
              <a:rPr lang="en-US" sz="1500" dirty="0">
                <a:latin typeface="Calibri" panose="020F0502020204030204" pitchFamily="34" charset="0"/>
              </a:rPr>
              <a:t>Support for individuals with disabilities, particularly the brain-injured population.</a:t>
            </a:r>
          </a:p>
        </p:txBody>
      </p:sp>
      <p:sp>
        <p:nvSpPr>
          <p:cNvPr id="4" name="Rectangle 3">
            <a:extLst>
              <a:ext uri="{FF2B5EF4-FFF2-40B4-BE49-F238E27FC236}">
                <a16:creationId xmlns:a16="http://schemas.microsoft.com/office/drawing/2014/main" id="{8A08F7A1-6F9A-4B49-B37F-6DD6785E9AEE}"/>
              </a:ext>
            </a:extLst>
          </p:cNvPr>
          <p:cNvSpPr/>
          <p:nvPr/>
        </p:nvSpPr>
        <p:spPr bwMode="auto">
          <a:xfrm>
            <a:off x="381000" y="1066800"/>
            <a:ext cx="8382000" cy="838200"/>
          </a:xfrm>
          <a:prstGeom prst="rect">
            <a:avLst/>
          </a:prstGeom>
          <a:noFill/>
          <a:ln w="9525" cap="flat" cmpd="sng" algn="ctr">
            <a:noFill/>
            <a:prstDash val="solid"/>
            <a:round/>
            <a:headEnd type="none" w="med" len="med"/>
            <a:tailEnd type="none" w="med" len="med"/>
          </a:ln>
          <a:effectLst/>
        </p:spPr>
        <p:txBody>
          <a:bodyPr vert="horz" wrap="square" lIns="45720" tIns="45720" rIns="45720" bIns="45720" numCol="1" rtlCol="0" anchor="t" anchorCtr="0" compatLnSpc="1">
            <a:prstTxWarp prst="textNoShape">
              <a:avLst/>
            </a:prstTxWarp>
          </a:bodyPr>
          <a:lstStyle/>
          <a:p>
            <a:pPr marL="60325" lvl="1"/>
            <a:r>
              <a:rPr lang="en-US" sz="1600" dirty="0">
                <a:latin typeface="Calibri" panose="020F0502020204030204" pitchFamily="34" charset="0"/>
              </a:rPr>
              <a:t>Based on members’ feedback during the Council’s 3/23/2022 meeting, below are the finalized principles and criteria for directing Trust Fund dollars: </a:t>
            </a:r>
          </a:p>
        </p:txBody>
      </p:sp>
    </p:spTree>
    <p:extLst>
      <p:ext uri="{BB962C8B-B14F-4D97-AF65-F5344CB8AC3E}">
        <p14:creationId xmlns:p14="http://schemas.microsoft.com/office/powerpoint/2010/main" val="3389435211"/>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109538"/>
            <a:ext cx="5740400" cy="762000"/>
          </a:xfrm>
        </p:spPr>
        <p:txBody>
          <a:bodyPr anchor="ctr"/>
          <a:lstStyle/>
          <a:p>
            <a:r>
              <a:rPr lang="en-US" dirty="0"/>
              <a:t>Principles </a:t>
            </a:r>
            <a:r>
              <a:rPr lang="en-US" sz="2400" b="1" dirty="0">
                <a:latin typeface="Calibri" panose="020F0502020204030204" pitchFamily="34" charset="0"/>
              </a:rPr>
              <a:t>and Criteria for Trust Fund Expenditures</a:t>
            </a:r>
            <a:endParaRPr lang="en-US" dirty="0"/>
          </a:p>
        </p:txBody>
      </p:sp>
      <p:sp>
        <p:nvSpPr>
          <p:cNvPr id="5" name="Rectangle 4"/>
          <p:cNvSpPr/>
          <p:nvPr/>
        </p:nvSpPr>
        <p:spPr bwMode="auto">
          <a:xfrm>
            <a:off x="381000" y="1676400"/>
            <a:ext cx="8001000" cy="4343400"/>
          </a:xfrm>
          <a:prstGeom prst="rect">
            <a:avLst/>
          </a:prstGeom>
          <a:noFill/>
          <a:ln w="9525" cap="flat" cmpd="sng" algn="ctr">
            <a:noFill/>
            <a:prstDash val="solid"/>
            <a:round/>
            <a:headEnd type="none" w="med" len="med"/>
            <a:tailEnd type="none" w="med" len="med"/>
          </a:ln>
          <a:effectLst/>
        </p:spPr>
        <p:txBody>
          <a:bodyPr vert="horz" wrap="square" lIns="45720" tIns="45720" rIns="45720" bIns="45720" numCol="1" rtlCol="0" anchor="t" anchorCtr="0" compatLnSpc="1">
            <a:prstTxWarp prst="textNoShape">
              <a:avLst/>
            </a:prstTxWarp>
          </a:bodyPr>
          <a:lstStyle/>
          <a:p>
            <a:pPr marL="60325" lvl="1"/>
            <a:r>
              <a:rPr lang="en-US" sz="1500" b="1" u="sng" dirty="0">
                <a:latin typeface="Calibri" panose="020F0502020204030204" pitchFamily="34" charset="0"/>
              </a:rPr>
              <a:t>Services</a:t>
            </a:r>
            <a:r>
              <a:rPr lang="en-US" sz="1500" u="sng" dirty="0">
                <a:latin typeface="Calibri" panose="020F0502020204030204" pitchFamily="34" charset="0"/>
              </a:rPr>
              <a:t> (new or existing) that could be supported by Trust Fund dollars:</a:t>
            </a:r>
          </a:p>
          <a:p>
            <a:pPr marL="403225" lvl="1" indent="-342900">
              <a:buFont typeface="Arial" panose="020B0604020202020204" pitchFamily="34" charset="0"/>
              <a:buChar char="•"/>
            </a:pPr>
            <a:r>
              <a:rPr lang="en-US" sz="1500" dirty="0">
                <a:latin typeface="Calibri" panose="020F0502020204030204" pitchFamily="34" charset="0"/>
              </a:rPr>
              <a:t>Residential programs and shelters serving Black, Latinx, and historically-underserved communities.</a:t>
            </a:r>
            <a:endParaRPr lang="en-US" sz="1500" i="1" dirty="0">
              <a:solidFill>
                <a:schemeClr val="accent6">
                  <a:lumMod val="60000"/>
                  <a:lumOff val="40000"/>
                </a:schemeClr>
              </a:solidFill>
              <a:latin typeface="Calibri" panose="020F0502020204030204" pitchFamily="34" charset="0"/>
            </a:endParaRPr>
          </a:p>
          <a:p>
            <a:pPr marL="403225" lvl="1" indent="-342900">
              <a:buFont typeface="Arial" panose="020B0604020202020204" pitchFamily="34" charset="0"/>
              <a:buChar char="•"/>
            </a:pPr>
            <a:r>
              <a:rPr lang="en-US" sz="1500" dirty="0">
                <a:latin typeface="Calibri" panose="020F0502020204030204" pitchFamily="34" charset="0"/>
              </a:rPr>
              <a:t>Strengthened workforce pipeline for clinicians of color working in mental health and addiction.</a:t>
            </a:r>
          </a:p>
          <a:p>
            <a:pPr marL="403225" lvl="1" indent="-342900">
              <a:buFont typeface="Arial" panose="020B0604020202020204" pitchFamily="34" charset="0"/>
              <a:buChar char="•"/>
            </a:pPr>
            <a:r>
              <a:rPr lang="en-US" sz="1500" dirty="0">
                <a:latin typeface="Calibri" panose="020F0502020204030204" pitchFamily="34" charset="0"/>
              </a:rPr>
              <a:t>Funding for multi-cultural, trauma-informed services associated with outreach and continued trauma-informed care accessible to those in recovery.</a:t>
            </a:r>
          </a:p>
          <a:p>
            <a:pPr marL="403225" lvl="1" indent="-342900">
              <a:buFont typeface="Arial" panose="020B0604020202020204" pitchFamily="34" charset="0"/>
              <a:buChar char="•"/>
            </a:pPr>
            <a:r>
              <a:rPr lang="en-US" sz="1500" dirty="0">
                <a:latin typeface="Calibri" panose="020F0502020204030204" pitchFamily="34" charset="0"/>
              </a:rPr>
              <a:t>Additional funding for syringe exchange programs.</a:t>
            </a:r>
          </a:p>
          <a:p>
            <a:pPr marL="403225" lvl="1" indent="-342900">
              <a:buFont typeface="Arial" panose="020B0604020202020204" pitchFamily="34" charset="0"/>
              <a:buChar char="•"/>
            </a:pPr>
            <a:r>
              <a:rPr lang="en-US" sz="1500" dirty="0">
                <a:latin typeface="Calibri" panose="020F0502020204030204" pitchFamily="34" charset="0"/>
              </a:rPr>
              <a:t>Advocate and legalize supervised consumption sites across impacted cities.</a:t>
            </a:r>
          </a:p>
          <a:p>
            <a:pPr marL="403225" lvl="1" indent="-342900">
              <a:buFont typeface="Arial" panose="020B0604020202020204" pitchFamily="34" charset="0"/>
              <a:buChar char="•"/>
            </a:pPr>
            <a:r>
              <a:rPr lang="en-US" sz="1500" dirty="0">
                <a:latin typeface="Calibri" panose="020F0502020204030204" pitchFamily="34" charset="0"/>
              </a:rPr>
              <a:t>Dedicate additional resources to ensure accessibility and affordability of Narcan supply for community-based organizations.</a:t>
            </a:r>
          </a:p>
          <a:p>
            <a:pPr marL="403225" lvl="1" indent="-342900">
              <a:buFont typeface="Arial" panose="020B0604020202020204" pitchFamily="34" charset="0"/>
              <a:buChar char="•"/>
            </a:pPr>
            <a:r>
              <a:rPr lang="en-US" sz="1500" dirty="0">
                <a:latin typeface="Calibri" panose="020F0502020204030204" pitchFamily="34" charset="0"/>
              </a:rPr>
              <a:t>Deploy a multi-pronged approach to increase access to methadone.</a:t>
            </a:r>
          </a:p>
          <a:p>
            <a:pPr marL="403225" lvl="1" indent="-342900">
              <a:buFont typeface="Arial" panose="020B0604020202020204" pitchFamily="34" charset="0"/>
              <a:buChar char="•"/>
            </a:pPr>
            <a:r>
              <a:rPr lang="en-US" sz="1500" dirty="0">
                <a:latin typeface="Calibri" panose="020F0502020204030204" pitchFamily="34" charset="0"/>
              </a:rPr>
              <a:t>Sober living scholarships to support those with extreme financial need.</a:t>
            </a:r>
          </a:p>
          <a:p>
            <a:pPr marL="403225" lvl="1" indent="-342900">
              <a:buFont typeface="Arial" panose="020B0604020202020204" pitchFamily="34" charset="0"/>
              <a:buChar char="•"/>
            </a:pPr>
            <a:r>
              <a:rPr lang="en-US" sz="1500" dirty="0">
                <a:latin typeface="Calibri" panose="020F0502020204030204" pitchFamily="34" charset="0"/>
              </a:rPr>
              <a:t>Technical assistance and training to help organizations implement effective addiction prevention and treatment programs.</a:t>
            </a:r>
          </a:p>
          <a:p>
            <a:pPr marL="403225" lvl="1" indent="-342900">
              <a:buFont typeface="Arial" panose="020B0604020202020204" pitchFamily="34" charset="0"/>
              <a:buChar char="•"/>
            </a:pPr>
            <a:r>
              <a:rPr lang="en-US" sz="1500" dirty="0">
                <a:latin typeface="Calibri" panose="020F0502020204030204" pitchFamily="34" charset="0"/>
              </a:rPr>
              <a:t>Support and additional services for young, homeless women with SUD.</a:t>
            </a:r>
            <a:endParaRPr lang="en-US" sz="1500" i="1" dirty="0">
              <a:latin typeface="Calibri" panose="020F0502020204030204" pitchFamily="34" charset="0"/>
            </a:endParaRPr>
          </a:p>
          <a:p>
            <a:pPr marL="403225" lvl="1" indent="-342900">
              <a:buFont typeface="Arial" panose="020B0604020202020204" pitchFamily="34" charset="0"/>
              <a:buChar char="•"/>
            </a:pPr>
            <a:r>
              <a:rPr lang="en-US" sz="1500" dirty="0">
                <a:latin typeface="Calibri" panose="020F0502020204030204" pitchFamily="34" charset="0"/>
              </a:rPr>
              <a:t>Legal support for communities of color and immigrant populations with SUD.</a:t>
            </a:r>
            <a:endParaRPr lang="en-US" sz="1500" i="1" dirty="0">
              <a:latin typeface="Calibri" panose="020F0502020204030204" pitchFamily="34" charset="0"/>
            </a:endParaRPr>
          </a:p>
          <a:p>
            <a:pPr marL="403225" lvl="1" indent="-342900">
              <a:buFont typeface="Arial" panose="020B0604020202020204" pitchFamily="34" charset="0"/>
              <a:buChar char="•"/>
            </a:pPr>
            <a:r>
              <a:rPr lang="en-US" sz="1500" dirty="0">
                <a:latin typeface="Calibri" panose="020F0502020204030204" pitchFamily="34" charset="0"/>
              </a:rPr>
              <a:t>Services for incarcerated and post-incarcerated populations.</a:t>
            </a:r>
            <a:endParaRPr lang="en-US" sz="1500" i="1" dirty="0">
              <a:latin typeface="Calibri" panose="020F0502020204030204" pitchFamily="34" charset="0"/>
            </a:endParaRPr>
          </a:p>
          <a:p>
            <a:pPr marL="403225" lvl="1" indent="-342900">
              <a:buFont typeface="Arial" panose="020B0604020202020204" pitchFamily="34" charset="0"/>
              <a:buChar char="•"/>
            </a:pPr>
            <a:r>
              <a:rPr lang="en-US" sz="1500" dirty="0">
                <a:latin typeface="Calibri" panose="020F0502020204030204" pitchFamily="34" charset="0"/>
              </a:rPr>
              <a:t>Return to work programs for those in recovery from substance use to aid reintegration into society </a:t>
            </a:r>
            <a:endParaRPr lang="en-US" sz="1500" i="1" dirty="0">
              <a:latin typeface="Calibri" panose="020F0502020204030204" pitchFamily="34" charset="0"/>
            </a:endParaRPr>
          </a:p>
          <a:p>
            <a:pPr marL="403225" lvl="1" indent="-342900">
              <a:buFont typeface="Arial" panose="020B0604020202020204" pitchFamily="34" charset="0"/>
              <a:buChar char="•"/>
            </a:pPr>
            <a:r>
              <a:rPr lang="en-US" sz="1500" dirty="0">
                <a:latin typeface="Calibri" panose="020F0502020204030204" pitchFamily="34" charset="0"/>
              </a:rPr>
              <a:t>Support for community-based recovery centers and recovery navigators.</a:t>
            </a:r>
          </a:p>
          <a:p>
            <a:pPr marL="403225" lvl="1" indent="-342900">
              <a:buFont typeface="Arial" panose="020B0604020202020204" pitchFamily="34" charset="0"/>
              <a:buChar char="•"/>
            </a:pPr>
            <a:r>
              <a:rPr lang="en-US" sz="1500" dirty="0">
                <a:latin typeface="Calibri" panose="020F0502020204030204" pitchFamily="34" charset="0"/>
              </a:rPr>
              <a:t>Anti-stigma campaigns and trainings related to stigmatizing language and practices</a:t>
            </a:r>
            <a:endParaRPr lang="en-US" sz="1500" i="1" dirty="0">
              <a:latin typeface="Calibri" panose="020F0502020204030204" pitchFamily="34" charset="0"/>
            </a:endParaRPr>
          </a:p>
        </p:txBody>
      </p:sp>
      <p:sp>
        <p:nvSpPr>
          <p:cNvPr id="4" name="Rectangle 3">
            <a:extLst>
              <a:ext uri="{FF2B5EF4-FFF2-40B4-BE49-F238E27FC236}">
                <a16:creationId xmlns:a16="http://schemas.microsoft.com/office/drawing/2014/main" id="{8A08F7A1-6F9A-4B49-B37F-6DD6785E9AEE}"/>
              </a:ext>
            </a:extLst>
          </p:cNvPr>
          <p:cNvSpPr/>
          <p:nvPr/>
        </p:nvSpPr>
        <p:spPr bwMode="auto">
          <a:xfrm>
            <a:off x="381000" y="1066800"/>
            <a:ext cx="8305800" cy="838200"/>
          </a:xfrm>
          <a:prstGeom prst="rect">
            <a:avLst/>
          </a:prstGeom>
          <a:noFill/>
          <a:ln w="9525" cap="flat" cmpd="sng" algn="ctr">
            <a:noFill/>
            <a:prstDash val="solid"/>
            <a:round/>
            <a:headEnd type="none" w="med" len="med"/>
            <a:tailEnd type="none" w="med" len="med"/>
          </a:ln>
          <a:effectLst/>
        </p:spPr>
        <p:txBody>
          <a:bodyPr vert="horz" wrap="square" lIns="45720" tIns="45720" rIns="45720" bIns="45720" numCol="1" rtlCol="0" anchor="t" anchorCtr="0" compatLnSpc="1">
            <a:prstTxWarp prst="textNoShape">
              <a:avLst/>
            </a:prstTxWarp>
          </a:bodyPr>
          <a:lstStyle/>
          <a:p>
            <a:pPr marL="60325" lvl="1"/>
            <a:r>
              <a:rPr lang="en-US" sz="1600" dirty="0">
                <a:latin typeface="Calibri" panose="020F0502020204030204" pitchFamily="34" charset="0"/>
              </a:rPr>
              <a:t>Similarly, feedback from Council members was incorporated into a revised list of potential services that could be supported by the Trust Fund.</a:t>
            </a:r>
          </a:p>
        </p:txBody>
      </p:sp>
    </p:spTree>
    <p:extLst>
      <p:ext uri="{BB962C8B-B14F-4D97-AF65-F5344CB8AC3E}">
        <p14:creationId xmlns:p14="http://schemas.microsoft.com/office/powerpoint/2010/main" val="684751892"/>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324919-F281-85BF-6A94-D6F489C4428A}"/>
              </a:ext>
            </a:extLst>
          </p:cNvPr>
          <p:cNvSpPr>
            <a:spLocks noGrp="1"/>
          </p:cNvSpPr>
          <p:nvPr>
            <p:ph type="title"/>
          </p:nvPr>
        </p:nvSpPr>
        <p:spPr/>
        <p:txBody>
          <a:bodyPr/>
          <a:lstStyle/>
          <a:p>
            <a:r>
              <a:rPr lang="en-US" dirty="0"/>
              <a:t>Loan Repayment Opportunity </a:t>
            </a:r>
            <a:br>
              <a:rPr lang="en-US" dirty="0"/>
            </a:br>
            <a:r>
              <a:rPr lang="en-US" dirty="0"/>
              <a:t>July Procurement</a:t>
            </a:r>
          </a:p>
        </p:txBody>
      </p:sp>
      <p:sp>
        <p:nvSpPr>
          <p:cNvPr id="3" name="Content Placeholder 2">
            <a:extLst>
              <a:ext uri="{FF2B5EF4-FFF2-40B4-BE49-F238E27FC236}">
                <a16:creationId xmlns:a16="http://schemas.microsoft.com/office/drawing/2014/main" id="{2B21AF34-C736-FCF7-1EDD-D23255C9E4D9}"/>
              </a:ext>
            </a:extLst>
          </p:cNvPr>
          <p:cNvSpPr>
            <a:spLocks noGrp="1"/>
          </p:cNvSpPr>
          <p:nvPr>
            <p:ph sz="half" idx="1"/>
          </p:nvPr>
        </p:nvSpPr>
        <p:spPr>
          <a:xfrm>
            <a:off x="533400" y="1295400"/>
            <a:ext cx="8077200" cy="4461641"/>
          </a:xfrm>
        </p:spPr>
        <p:txBody>
          <a:bodyPr/>
          <a:lstStyle/>
          <a:p>
            <a:r>
              <a:rPr lang="en-US" sz="1800" b="0" dirty="0"/>
              <a:t>Legislature appropriated $110M in ARPA funding to support loan repayment for workers in CHC, CMHC, and acute-inpatient psychiatric settings. Masters level clinicians are eligible for $50k, bachelor level clinicians are eligible for $30k, and inpatient mental health workers are eligible for $40k. In exchange for loan repayment, workers commit to work in the setting for 4 years. Procurement will be released next month (July). </a:t>
            </a:r>
            <a:r>
              <a:rPr lang="en-US" sz="1800" b="0" i="1" dirty="0"/>
              <a:t>Line 1599-2026 of chapter 102 of the acts of 2021.</a:t>
            </a:r>
          </a:p>
          <a:p>
            <a:r>
              <a:rPr lang="en-US" sz="1800" b="0" dirty="0"/>
              <a:t>Workers in ATS, CSS, and residential treatment settings for substance use disorder cannot access these funds. Additionally, the funds cannot support outpatient settings that are not classified as CHC or CMHC.</a:t>
            </a:r>
          </a:p>
          <a:p>
            <a:r>
              <a:rPr lang="en-US" sz="1800" b="0" dirty="0"/>
              <a:t>It is recommended that $15M in ORRF funds be added to the July procurement to support loan repayment for Master level, Bachelor level, and Associate level workers in ATS, CSS, residential treatment, and outpatient SUD treatment settings. </a:t>
            </a:r>
          </a:p>
        </p:txBody>
      </p:sp>
    </p:spTree>
    <p:extLst>
      <p:ext uri="{BB962C8B-B14F-4D97-AF65-F5344CB8AC3E}">
        <p14:creationId xmlns:p14="http://schemas.microsoft.com/office/powerpoint/2010/main" val="266473376"/>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36600" y="2362200"/>
            <a:ext cx="8026400" cy="2677656"/>
          </a:xfrm>
          <a:prstGeom prst="rect">
            <a:avLst/>
          </a:prstGeom>
        </p:spPr>
        <p:txBody>
          <a:bodyPr wrap="square" rtlCol="0">
            <a:spAutoFit/>
          </a:bodyPr>
          <a:lstStyle/>
          <a:p>
            <a:r>
              <a:rPr lang="en-US" sz="2400" b="1" dirty="0">
                <a:latin typeface="Calibri" panose="020F0502020204030204" pitchFamily="34" charset="0"/>
              </a:rPr>
              <a:t>Danna Mauch, PhD</a:t>
            </a:r>
          </a:p>
          <a:p>
            <a:r>
              <a:rPr lang="en-US" sz="2400" dirty="0">
                <a:latin typeface="Calibri" panose="020F0502020204030204" pitchFamily="34" charset="0"/>
              </a:rPr>
              <a:t>Co-chair, Middlesex Restoration Commission</a:t>
            </a:r>
          </a:p>
          <a:p>
            <a:r>
              <a:rPr lang="en-US" sz="2400" dirty="0">
                <a:latin typeface="Calibri" panose="020F0502020204030204" pitchFamily="34" charset="0"/>
              </a:rPr>
              <a:t>President/CEO, MAMH</a:t>
            </a:r>
          </a:p>
          <a:p>
            <a:endParaRPr lang="en-US" sz="2400" b="1" dirty="0">
              <a:latin typeface="Calibri" panose="020F0502020204030204" pitchFamily="34" charset="0"/>
            </a:endParaRPr>
          </a:p>
          <a:p>
            <a:r>
              <a:rPr lang="en-US" sz="2400" b="1" dirty="0">
                <a:latin typeface="Calibri" panose="020F0502020204030204" pitchFamily="34" charset="0"/>
              </a:rPr>
              <a:t>Peter Koutoujian</a:t>
            </a:r>
          </a:p>
          <a:p>
            <a:r>
              <a:rPr lang="en-US" sz="2400" dirty="0">
                <a:latin typeface="Calibri" panose="020F0502020204030204" pitchFamily="34" charset="0"/>
              </a:rPr>
              <a:t>Co-chair, Middlesex Restoration Commission</a:t>
            </a:r>
          </a:p>
          <a:p>
            <a:r>
              <a:rPr lang="en-US" sz="2400" dirty="0">
                <a:latin typeface="Calibri" panose="020F0502020204030204" pitchFamily="34" charset="0"/>
              </a:rPr>
              <a:t>Sheriff, Middlesex County</a:t>
            </a:r>
          </a:p>
        </p:txBody>
      </p:sp>
      <p:sp>
        <p:nvSpPr>
          <p:cNvPr id="3" name="Title 2"/>
          <p:cNvSpPr>
            <a:spLocks noGrp="1"/>
          </p:cNvSpPr>
          <p:nvPr>
            <p:ph type="title"/>
          </p:nvPr>
        </p:nvSpPr>
        <p:spPr>
          <a:xfrm>
            <a:off x="736600" y="109538"/>
            <a:ext cx="5740400" cy="762000"/>
          </a:xfrm>
        </p:spPr>
        <p:txBody>
          <a:bodyPr anchor="ctr"/>
          <a:lstStyle/>
          <a:p>
            <a:r>
              <a:rPr lang="en-US" dirty="0"/>
              <a:t>Middlesex Restoration Commission</a:t>
            </a:r>
          </a:p>
        </p:txBody>
      </p:sp>
    </p:spTree>
    <p:extLst>
      <p:ext uri="{BB962C8B-B14F-4D97-AF65-F5344CB8AC3E}">
        <p14:creationId xmlns:p14="http://schemas.microsoft.com/office/powerpoint/2010/main" val="1571902046"/>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36600" y="2362200"/>
            <a:ext cx="8026400" cy="1200329"/>
          </a:xfrm>
          <a:prstGeom prst="rect">
            <a:avLst/>
          </a:prstGeom>
        </p:spPr>
        <p:txBody>
          <a:bodyPr wrap="square" rtlCol="0">
            <a:spAutoFit/>
          </a:bodyPr>
          <a:lstStyle/>
          <a:p>
            <a:r>
              <a:rPr lang="en-US" sz="2400" b="1" dirty="0">
                <a:latin typeface="Calibri" panose="020F0502020204030204" pitchFamily="34" charset="0"/>
              </a:rPr>
              <a:t>Josh Cuddy</a:t>
            </a:r>
          </a:p>
          <a:p>
            <a:r>
              <a:rPr lang="en-US" sz="2400" dirty="0">
                <a:latin typeface="Calibri" panose="020F0502020204030204" pitchFamily="34" charset="0"/>
              </a:rPr>
              <a:t>Strategy Manager</a:t>
            </a:r>
          </a:p>
          <a:p>
            <a:r>
              <a:rPr lang="en-US" sz="2400" dirty="0">
                <a:latin typeface="Calibri" panose="020F0502020204030204" pitchFamily="34" charset="0"/>
              </a:rPr>
              <a:t>Executive Office of Health and Human Services</a:t>
            </a:r>
          </a:p>
        </p:txBody>
      </p:sp>
      <p:sp>
        <p:nvSpPr>
          <p:cNvPr id="3" name="Title 2"/>
          <p:cNvSpPr>
            <a:spLocks noGrp="1"/>
          </p:cNvSpPr>
          <p:nvPr>
            <p:ph type="title"/>
          </p:nvPr>
        </p:nvSpPr>
        <p:spPr>
          <a:xfrm>
            <a:off x="736600" y="109538"/>
            <a:ext cx="5740400" cy="762000"/>
          </a:xfrm>
        </p:spPr>
        <p:txBody>
          <a:bodyPr anchor="ctr"/>
          <a:lstStyle/>
          <a:p>
            <a:r>
              <a:rPr lang="en-US" dirty="0"/>
              <a:t>Strategic Planning Initiative</a:t>
            </a:r>
          </a:p>
        </p:txBody>
      </p:sp>
    </p:spTree>
    <p:extLst>
      <p:ext uri="{BB962C8B-B14F-4D97-AF65-F5344CB8AC3E}">
        <p14:creationId xmlns:p14="http://schemas.microsoft.com/office/powerpoint/2010/main" val="2233376347"/>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1CF56-04F4-40B4-9617-B240CB708856}"/>
              </a:ext>
            </a:extLst>
          </p:cNvPr>
          <p:cNvSpPr>
            <a:spLocks noGrp="1"/>
          </p:cNvSpPr>
          <p:nvPr>
            <p:ph type="title"/>
          </p:nvPr>
        </p:nvSpPr>
        <p:spPr/>
        <p:txBody>
          <a:bodyPr anchor="ctr"/>
          <a:lstStyle/>
          <a:p>
            <a:r>
              <a:rPr lang="en-US" dirty="0"/>
              <a:t>Strategic Planning Initiative</a:t>
            </a:r>
          </a:p>
        </p:txBody>
      </p:sp>
      <p:sp>
        <p:nvSpPr>
          <p:cNvPr id="3" name="Content Placeholder 2">
            <a:extLst>
              <a:ext uri="{FF2B5EF4-FFF2-40B4-BE49-F238E27FC236}">
                <a16:creationId xmlns:a16="http://schemas.microsoft.com/office/drawing/2014/main" id="{DCD36CB5-5DE8-418A-9653-F94AF9C270F7}"/>
              </a:ext>
            </a:extLst>
          </p:cNvPr>
          <p:cNvSpPr>
            <a:spLocks noGrp="1"/>
          </p:cNvSpPr>
          <p:nvPr>
            <p:ph sz="half" idx="1"/>
          </p:nvPr>
        </p:nvSpPr>
        <p:spPr>
          <a:xfrm>
            <a:off x="152400" y="1066800"/>
            <a:ext cx="8991600" cy="5486400"/>
          </a:xfrm>
        </p:spPr>
        <p:txBody>
          <a:bodyPr/>
          <a:lstStyle/>
          <a:p>
            <a:pPr marL="0" indent="0">
              <a:buNone/>
            </a:pPr>
            <a:r>
              <a:rPr lang="en-US" sz="1800" i="1" u="sng" dirty="0"/>
              <a:t>Goal: Identify Vendor to support development of 3-year strategic plan to guide ORRF spending</a:t>
            </a:r>
          </a:p>
          <a:p>
            <a:pPr marL="0" indent="0">
              <a:buNone/>
            </a:pPr>
            <a:r>
              <a:rPr lang="en-US" sz="1800" i="1" u="sng" dirty="0"/>
              <a:t>Objectives and Scope of Work </a:t>
            </a:r>
          </a:p>
          <a:p>
            <a:pPr marL="342900" indent="-342900">
              <a:buSzPct val="100000"/>
              <a:buFont typeface="+mj-lt"/>
              <a:buAutoNum type="arabicPeriod"/>
            </a:pPr>
            <a:r>
              <a:rPr lang="en-US" sz="1400" b="0" dirty="0">
                <a:solidFill>
                  <a:schemeClr val="tx1"/>
                </a:solidFill>
              </a:rPr>
              <a:t>Ensure funds are augmenting existing efforts to provide residents of Massachusetts access to high quality, evidence-based, recovery-oriented and racially equitable services and care</a:t>
            </a:r>
          </a:p>
          <a:p>
            <a:pPr marL="342900" indent="-342900">
              <a:buSzPct val="100000"/>
              <a:buFont typeface="+mj-lt"/>
              <a:buAutoNum type="arabicPeriod"/>
            </a:pPr>
            <a:r>
              <a:rPr lang="en-US" sz="1400" b="0" kern="0" dirty="0">
                <a:solidFill>
                  <a:schemeClr val="tx1"/>
                </a:solidFill>
              </a:rPr>
              <a:t>Develop a framework and processes for determining the initial disbursement of funds from the Trust Fund</a:t>
            </a:r>
          </a:p>
          <a:p>
            <a:pPr marL="342900" indent="-342900">
              <a:buSzPct val="100000"/>
              <a:buFont typeface="+mj-lt"/>
              <a:buAutoNum type="arabicPeriod"/>
            </a:pPr>
            <a:r>
              <a:rPr lang="en-US" sz="1400" b="0" dirty="0">
                <a:solidFill>
                  <a:schemeClr val="tx1"/>
                </a:solidFill>
              </a:rPr>
              <a:t>Support efforts to ensure that available funding is being used effectively to target the greatest needs, is reflective of the ORRF’s stated goals, directs resources to vulnerable and underserved communities, and reflects coordination with the ORRF Advisory Council as well as key stakeholders</a:t>
            </a:r>
          </a:p>
          <a:p>
            <a:pPr marL="342900" indent="-342900">
              <a:buSzPct val="100000"/>
              <a:buFont typeface="+mj-lt"/>
              <a:buAutoNum type="arabicPeriod"/>
            </a:pPr>
            <a:r>
              <a:rPr lang="en-US" sz="1400" b="0" dirty="0">
                <a:solidFill>
                  <a:schemeClr val="tx1"/>
                </a:solidFill>
              </a:rPr>
              <a:t>Identify gaps and needs within the current lifespan continuum of substance use disorder prevention, early intervention, treatment and recovery</a:t>
            </a:r>
          </a:p>
          <a:p>
            <a:pPr marL="342900" indent="-342900">
              <a:buSzPct val="100000"/>
              <a:buFont typeface="+mj-lt"/>
              <a:buAutoNum type="arabicPeriod"/>
            </a:pPr>
            <a:r>
              <a:rPr lang="en-US" sz="1400" b="0" dirty="0"/>
              <a:t>Coordinate an environmental scan to identify innovating programming and best practices from other states and municipalities across the country</a:t>
            </a:r>
            <a:endParaRPr lang="en-US" sz="1400" b="0" dirty="0">
              <a:solidFill>
                <a:schemeClr val="tx1"/>
              </a:solidFill>
            </a:endParaRPr>
          </a:p>
          <a:p>
            <a:pPr marL="342900" indent="-342900">
              <a:buSzPct val="100000"/>
              <a:buFont typeface="+mj-lt"/>
              <a:buAutoNum type="arabicPeriod"/>
            </a:pPr>
            <a:r>
              <a:rPr lang="en-US" sz="1400" b="0" dirty="0">
                <a:solidFill>
                  <a:schemeClr val="tx1"/>
                </a:solidFill>
              </a:rPr>
              <a:t>Develop recommended processes and metrics for assessing the impact of funds in addressing gaps in services and racial disparities in access to resources in order to guide future fund expenditures</a:t>
            </a:r>
          </a:p>
          <a:p>
            <a:pPr marL="342900" indent="-342900">
              <a:buSzPct val="100000"/>
              <a:buFont typeface="+mj-lt"/>
              <a:buAutoNum type="arabicPeriod"/>
            </a:pPr>
            <a:r>
              <a:rPr lang="en-US" sz="1400" b="0" kern="0" dirty="0">
                <a:solidFill>
                  <a:schemeClr val="tx1"/>
                </a:solidFill>
              </a:rPr>
              <a:t>Develop a report to be shared with EOHHS and the ORRF Advisory Council that will include clear recommendations on immediate and longer-term funding proposals as well as projected timelines for implementation</a:t>
            </a:r>
          </a:p>
          <a:p>
            <a:pPr marL="0" indent="0">
              <a:buNone/>
            </a:pPr>
            <a:endParaRPr lang="en-US" sz="1800" b="0" dirty="0"/>
          </a:p>
          <a:p>
            <a:pPr marL="0" indent="0">
              <a:buNone/>
            </a:pPr>
            <a:endParaRPr lang="en-US" sz="1800" b="0" dirty="0"/>
          </a:p>
          <a:p>
            <a:pPr marL="0" indent="0">
              <a:buNone/>
            </a:pPr>
            <a:endParaRPr lang="en-US" sz="1800" b="0" dirty="0"/>
          </a:p>
        </p:txBody>
      </p:sp>
    </p:spTree>
    <p:extLst>
      <p:ext uri="{BB962C8B-B14F-4D97-AF65-F5344CB8AC3E}">
        <p14:creationId xmlns:p14="http://schemas.microsoft.com/office/powerpoint/2010/main" val="2311404503"/>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73ADC-B328-4586-8003-FF297072BA44}"/>
              </a:ext>
            </a:extLst>
          </p:cNvPr>
          <p:cNvSpPr>
            <a:spLocks noGrp="1"/>
          </p:cNvSpPr>
          <p:nvPr>
            <p:ph type="title"/>
          </p:nvPr>
        </p:nvSpPr>
        <p:spPr/>
        <p:txBody>
          <a:bodyPr anchor="ctr"/>
          <a:lstStyle/>
          <a:p>
            <a:r>
              <a:rPr lang="en-US" dirty="0"/>
              <a:t>Strategic Planning Initiative Timeline</a:t>
            </a:r>
          </a:p>
        </p:txBody>
      </p:sp>
      <p:graphicFrame>
        <p:nvGraphicFramePr>
          <p:cNvPr id="6" name="Table 6">
            <a:extLst>
              <a:ext uri="{FF2B5EF4-FFF2-40B4-BE49-F238E27FC236}">
                <a16:creationId xmlns:a16="http://schemas.microsoft.com/office/drawing/2014/main" id="{51E505E5-3644-49C3-B910-A551F2FA2A9C}"/>
              </a:ext>
            </a:extLst>
          </p:cNvPr>
          <p:cNvGraphicFramePr>
            <a:graphicFrameLocks noGrp="1"/>
          </p:cNvGraphicFramePr>
          <p:nvPr>
            <p:ph sz="half" idx="1"/>
            <p:extLst>
              <p:ext uri="{D42A27DB-BD31-4B8C-83A1-F6EECF244321}">
                <p14:modId xmlns:p14="http://schemas.microsoft.com/office/powerpoint/2010/main" val="715974350"/>
              </p:ext>
            </p:extLst>
          </p:nvPr>
        </p:nvGraphicFramePr>
        <p:xfrm>
          <a:off x="533400" y="1752600"/>
          <a:ext cx="8077200" cy="4855847"/>
        </p:xfrm>
        <a:graphic>
          <a:graphicData uri="http://schemas.openxmlformats.org/drawingml/2006/table">
            <a:tbl>
              <a:tblPr firstRow="1" bandRow="1">
                <a:tableStyleId>{0E3FDE45-AF77-4B5C-9715-49D594BDF05E}</a:tableStyleId>
              </a:tblPr>
              <a:tblGrid>
                <a:gridCol w="2743200">
                  <a:extLst>
                    <a:ext uri="{9D8B030D-6E8A-4147-A177-3AD203B41FA5}">
                      <a16:colId xmlns:a16="http://schemas.microsoft.com/office/drawing/2014/main" val="1926560439"/>
                    </a:ext>
                  </a:extLst>
                </a:gridCol>
                <a:gridCol w="5334000">
                  <a:extLst>
                    <a:ext uri="{9D8B030D-6E8A-4147-A177-3AD203B41FA5}">
                      <a16:colId xmlns:a16="http://schemas.microsoft.com/office/drawing/2014/main" val="2893469602"/>
                    </a:ext>
                  </a:extLst>
                </a:gridCol>
              </a:tblGrid>
              <a:tr h="770779">
                <a:tc>
                  <a:txBody>
                    <a:bodyPr/>
                    <a:lstStyle/>
                    <a:p>
                      <a:pPr algn="l" fontAlgn="b"/>
                      <a:r>
                        <a:rPr lang="en-US" sz="1600" b="1" u="none" strike="noStrike" dirty="0">
                          <a:solidFill>
                            <a:srgbClr val="000000"/>
                          </a:solidFill>
                          <a:effectLst/>
                        </a:rPr>
                        <a:t>Late March - May</a:t>
                      </a:r>
                      <a:endParaRPr lang="en-US"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en-US" sz="1600" b="0" i="0" u="none" strike="noStrike" dirty="0">
                          <a:solidFill>
                            <a:srgbClr val="000000"/>
                          </a:solidFill>
                          <a:effectLst/>
                          <a:latin typeface="+mn-lt"/>
                        </a:rPr>
                        <a:t>Announced plan to bring on vendor and elicited input from interested members of the Advisory Council on objectives and potential considerations when reviewing Bids. </a:t>
                      </a:r>
                    </a:p>
                  </a:txBody>
                  <a:tcPr marL="9525" marR="9525" marT="9525" marB="0" anchor="ctr"/>
                </a:tc>
                <a:extLst>
                  <a:ext uri="{0D108BD9-81ED-4DB2-BD59-A6C34878D82A}">
                    <a16:rowId xmlns:a16="http://schemas.microsoft.com/office/drawing/2014/main" val="3748062222"/>
                  </a:ext>
                </a:extLst>
              </a:tr>
              <a:tr h="701550">
                <a:tc>
                  <a:txBody>
                    <a:bodyPr/>
                    <a:lstStyle/>
                    <a:p>
                      <a:pPr algn="l" fontAlgn="b"/>
                      <a:r>
                        <a:rPr lang="en-US" sz="1600" b="1" u="none" strike="noStrike" dirty="0">
                          <a:solidFill>
                            <a:srgbClr val="000000"/>
                          </a:solidFill>
                          <a:effectLst/>
                        </a:rPr>
                        <a:t>Late June </a:t>
                      </a:r>
                      <a:endParaRPr lang="en-US"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en-US" sz="1600" b="0" u="none" strike="noStrike" dirty="0">
                          <a:solidFill>
                            <a:srgbClr val="000000"/>
                          </a:solidFill>
                          <a:effectLst/>
                        </a:rPr>
                        <a:t>Vendor selected  </a:t>
                      </a:r>
                      <a:endParaRPr lang="en-US" sz="16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841385227"/>
                  </a:ext>
                </a:extLst>
              </a:tr>
              <a:tr h="1278868">
                <a:tc>
                  <a:txBody>
                    <a:bodyPr/>
                    <a:lstStyle/>
                    <a:p>
                      <a:pPr algn="l" fontAlgn="b"/>
                      <a:r>
                        <a:rPr lang="en-US" sz="1600" b="1" u="none" strike="noStrike" dirty="0">
                          <a:solidFill>
                            <a:srgbClr val="000000"/>
                          </a:solidFill>
                          <a:effectLst/>
                        </a:rPr>
                        <a:t>July - Mid August </a:t>
                      </a:r>
                      <a:endParaRPr lang="en-US"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en-US" sz="1600" b="0" u="none" strike="noStrike" dirty="0">
                          <a:solidFill>
                            <a:srgbClr val="000000"/>
                          </a:solidFill>
                          <a:effectLst/>
                        </a:rPr>
                        <a:t>Conduct environmental scan, interviews with the ORRF Advisory Council and other key stakeholders, develop framework, conduct gap analysis, draft report</a:t>
                      </a:r>
                      <a:endParaRPr lang="en-US" sz="16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496973959"/>
                  </a:ext>
                </a:extLst>
              </a:tr>
              <a:tr h="701550">
                <a:tc>
                  <a:txBody>
                    <a:bodyPr/>
                    <a:lstStyle/>
                    <a:p>
                      <a:pPr algn="l" fontAlgn="b"/>
                      <a:r>
                        <a:rPr lang="en-US" sz="1600" b="1" u="none" strike="noStrike" dirty="0">
                          <a:solidFill>
                            <a:srgbClr val="000000"/>
                          </a:solidFill>
                          <a:effectLst/>
                        </a:rPr>
                        <a:t>Late August </a:t>
                      </a:r>
                      <a:endParaRPr lang="en-US"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en-US" sz="1600" b="0" u="none" strike="noStrike" dirty="0">
                          <a:solidFill>
                            <a:srgbClr val="000000"/>
                          </a:solidFill>
                          <a:effectLst/>
                        </a:rPr>
                        <a:t>Draft Report submitted to EOHHS for review</a:t>
                      </a:r>
                      <a:endParaRPr lang="en-US" sz="16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103741877"/>
                  </a:ext>
                </a:extLst>
              </a:tr>
              <a:tr h="701550">
                <a:tc>
                  <a:txBody>
                    <a:bodyPr/>
                    <a:lstStyle/>
                    <a:p>
                      <a:pPr algn="l" fontAlgn="b"/>
                      <a:r>
                        <a:rPr lang="en-US" sz="1600" b="1" u="none" strike="noStrike" dirty="0">
                          <a:solidFill>
                            <a:srgbClr val="000000"/>
                          </a:solidFill>
                          <a:effectLst/>
                        </a:rPr>
                        <a:t>September 27th</a:t>
                      </a:r>
                      <a:endParaRPr lang="en-US"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en-US" sz="1600" b="0" u="none" strike="noStrike" dirty="0">
                          <a:solidFill>
                            <a:srgbClr val="000000"/>
                          </a:solidFill>
                          <a:effectLst/>
                        </a:rPr>
                        <a:t>Present Initial Report Findings to ORRF Advisory Council</a:t>
                      </a:r>
                      <a:endParaRPr lang="en-US" sz="16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563112077"/>
                  </a:ext>
                </a:extLst>
              </a:tr>
              <a:tr h="701550">
                <a:tc>
                  <a:txBody>
                    <a:bodyPr/>
                    <a:lstStyle/>
                    <a:p>
                      <a:pPr algn="l" fontAlgn="b"/>
                      <a:r>
                        <a:rPr lang="en-US" sz="1600" b="1" u="none" strike="noStrike" dirty="0">
                          <a:solidFill>
                            <a:srgbClr val="000000"/>
                          </a:solidFill>
                          <a:effectLst/>
                        </a:rPr>
                        <a:t>October</a:t>
                      </a:r>
                      <a:endParaRPr lang="en-US"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en-US" sz="1600" b="0" u="none" strike="noStrike" dirty="0">
                          <a:solidFill>
                            <a:srgbClr val="000000"/>
                          </a:solidFill>
                          <a:effectLst/>
                        </a:rPr>
                        <a:t>Share Final Strategic Plan to ORRF Advisory Council </a:t>
                      </a:r>
                      <a:endParaRPr lang="en-US" sz="16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593753833"/>
                  </a:ext>
                </a:extLst>
              </a:tr>
            </a:tbl>
          </a:graphicData>
        </a:graphic>
      </p:graphicFrame>
    </p:spTree>
    <p:extLst>
      <p:ext uri="{BB962C8B-B14F-4D97-AF65-F5344CB8AC3E}">
        <p14:creationId xmlns:p14="http://schemas.microsoft.com/office/powerpoint/2010/main" val="1717190347"/>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109538"/>
            <a:ext cx="5029200" cy="762000"/>
          </a:xfrm>
        </p:spPr>
        <p:txBody>
          <a:bodyPr anchor="ctr"/>
          <a:lstStyle/>
          <a:p>
            <a:r>
              <a:rPr lang="en-US" dirty="0">
                <a:latin typeface="Calibri" panose="020F0502020204030204" pitchFamily="34" charset="0"/>
              </a:rPr>
              <a:t>Upcoming Meetings</a:t>
            </a:r>
          </a:p>
        </p:txBody>
      </p:sp>
      <p:graphicFrame>
        <p:nvGraphicFramePr>
          <p:cNvPr id="5" name="Table 4"/>
          <p:cNvGraphicFramePr>
            <a:graphicFrameLocks noGrp="1"/>
          </p:cNvGraphicFramePr>
          <p:nvPr>
            <p:extLst>
              <p:ext uri="{D42A27DB-BD31-4B8C-83A1-F6EECF244321}">
                <p14:modId xmlns:p14="http://schemas.microsoft.com/office/powerpoint/2010/main" val="1241380380"/>
              </p:ext>
            </p:extLst>
          </p:nvPr>
        </p:nvGraphicFramePr>
        <p:xfrm>
          <a:off x="533400" y="1219200"/>
          <a:ext cx="8223956" cy="4089400"/>
        </p:xfrm>
        <a:graphic>
          <a:graphicData uri="http://schemas.openxmlformats.org/drawingml/2006/table">
            <a:tbl>
              <a:tblPr firstRow="1" bandRow="1">
                <a:tableStyleId>{2A488322-F2BA-4B5B-9748-0D474271808F}</a:tableStyleId>
              </a:tblPr>
              <a:tblGrid>
                <a:gridCol w="2849316">
                  <a:extLst>
                    <a:ext uri="{9D8B030D-6E8A-4147-A177-3AD203B41FA5}">
                      <a16:colId xmlns:a16="http://schemas.microsoft.com/office/drawing/2014/main" val="20000"/>
                    </a:ext>
                  </a:extLst>
                </a:gridCol>
                <a:gridCol w="2819400">
                  <a:extLst>
                    <a:ext uri="{9D8B030D-6E8A-4147-A177-3AD203B41FA5}">
                      <a16:colId xmlns:a16="http://schemas.microsoft.com/office/drawing/2014/main" val="20001"/>
                    </a:ext>
                  </a:extLst>
                </a:gridCol>
                <a:gridCol w="2555240">
                  <a:extLst>
                    <a:ext uri="{9D8B030D-6E8A-4147-A177-3AD203B41FA5}">
                      <a16:colId xmlns:a16="http://schemas.microsoft.com/office/drawing/2014/main" val="20002"/>
                    </a:ext>
                  </a:extLst>
                </a:gridCol>
              </a:tblGrid>
              <a:tr h="584200">
                <a:tc>
                  <a:txBody>
                    <a:bodyPr/>
                    <a:lstStyle/>
                    <a:p>
                      <a:pPr marL="112713" indent="0"/>
                      <a:r>
                        <a:rPr lang="en-US" sz="2200" dirty="0">
                          <a:latin typeface="Calibri" panose="020F0502020204030204" pitchFamily="34" charset="0"/>
                          <a:cs typeface="Calibri" panose="020F0502020204030204" pitchFamily="34" charset="0"/>
                        </a:rPr>
                        <a:t>Date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3366"/>
                    </a:solidFill>
                  </a:tcPr>
                </a:tc>
                <a:tc>
                  <a:txBody>
                    <a:bodyPr/>
                    <a:lstStyle/>
                    <a:p>
                      <a:pPr algn="ctr"/>
                      <a:r>
                        <a:rPr lang="en-US" sz="2200" dirty="0">
                          <a:latin typeface="Calibri" panose="020F0502020204030204" pitchFamily="34" charset="0"/>
                          <a:cs typeface="Calibri" panose="020F0502020204030204" pitchFamily="34" charset="0"/>
                        </a:rPr>
                        <a:t>Time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3366"/>
                    </a:solidFill>
                  </a:tcPr>
                </a:tc>
                <a:tc>
                  <a:txBody>
                    <a:bodyPr/>
                    <a:lstStyle/>
                    <a:p>
                      <a:pPr algn="ctr"/>
                      <a:r>
                        <a:rPr lang="en-US" sz="2200" dirty="0">
                          <a:latin typeface="Calibri" panose="020F0502020204030204" pitchFamily="34" charset="0"/>
                          <a:cs typeface="Calibri" panose="020F0502020204030204" pitchFamily="34" charset="0"/>
                        </a:rPr>
                        <a:t>Location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3366"/>
                    </a:solidFill>
                  </a:tcPr>
                </a:tc>
                <a:extLst>
                  <a:ext uri="{0D108BD9-81ED-4DB2-BD59-A6C34878D82A}">
                    <a16:rowId xmlns:a16="http://schemas.microsoft.com/office/drawing/2014/main" val="10000"/>
                  </a:ext>
                </a:extLst>
              </a:tr>
              <a:tr h="584200">
                <a:tc>
                  <a:txBody>
                    <a:bodyPr/>
                    <a:lstStyle/>
                    <a:p>
                      <a:pPr marL="119063" marR="0" lvl="0" indent="0" algn="l" defTabSz="914400" rtl="0" eaLnBrk="1" fontAlgn="auto" latinLnBrk="0" hangingPunct="1">
                        <a:lnSpc>
                          <a:spcPct val="100000"/>
                        </a:lnSpc>
                        <a:spcBef>
                          <a:spcPts val="0"/>
                        </a:spcBef>
                        <a:spcAft>
                          <a:spcPts val="0"/>
                        </a:spcAft>
                        <a:buClrTx/>
                        <a:buSzTx/>
                        <a:buFontTx/>
                        <a:buNone/>
                        <a:tabLst/>
                        <a:defRPr/>
                      </a:pPr>
                      <a:r>
                        <a:rPr lang="en-US" sz="2000" i="0" dirty="0">
                          <a:solidFill>
                            <a:schemeClr val="tx1"/>
                          </a:solidFill>
                          <a:latin typeface="Calibri" panose="020F0502020204030204" pitchFamily="34" charset="0"/>
                        </a:rPr>
                        <a:t>September 27th, 2022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b="0" i="0" dirty="0">
                          <a:solidFill>
                            <a:schemeClr val="tx1"/>
                          </a:solidFill>
                          <a:latin typeface="Calibri" panose="020F0502020204030204" pitchFamily="34" charset="0"/>
                        </a:rPr>
                        <a:t>1:00-2:30 pm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b="0" i="0" dirty="0">
                          <a:solidFill>
                            <a:schemeClr val="tx1"/>
                          </a:solidFill>
                          <a:latin typeface="Calibri" panose="020F0502020204030204" pitchFamily="34" charset="0"/>
                        </a:rPr>
                        <a:t>Zoom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98298729"/>
                  </a:ext>
                </a:extLst>
              </a:tr>
              <a:tr h="584200">
                <a:tc gridSpan="3">
                  <a:txBody>
                    <a:bodyPr/>
                    <a:lstStyle/>
                    <a:p>
                      <a:pPr marL="119063" marR="0" lvl="0" indent="0" algn="l" defTabSz="914400" rtl="0" eaLnBrk="1" fontAlgn="auto" latinLnBrk="0" hangingPunct="1">
                        <a:lnSpc>
                          <a:spcPct val="100000"/>
                        </a:lnSpc>
                        <a:spcBef>
                          <a:spcPts val="0"/>
                        </a:spcBef>
                        <a:spcAft>
                          <a:spcPts val="0"/>
                        </a:spcAft>
                        <a:buClrTx/>
                        <a:buSzTx/>
                        <a:buFontTx/>
                        <a:buNone/>
                        <a:tabLst/>
                        <a:defRPr/>
                      </a:pPr>
                      <a:r>
                        <a:rPr lang="en-US" sz="2000" i="0" dirty="0">
                          <a:solidFill>
                            <a:schemeClr val="tx1"/>
                          </a:solidFill>
                          <a:latin typeface="Calibri" panose="020F0502020204030204" pitchFamily="34" charset="0"/>
                        </a:rPr>
                        <a:t>October 1, 2022 – Submission of Annual Report to the Legislature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39985806"/>
                  </a:ext>
                </a:extLst>
              </a:tr>
              <a:tr h="584200">
                <a:tc>
                  <a:txBody>
                    <a:bodyPr/>
                    <a:lstStyle/>
                    <a:p>
                      <a:pPr marL="119063" marR="0" lvl="0" indent="0" algn="l" defTabSz="914400" rtl="0" eaLnBrk="1" fontAlgn="auto" latinLnBrk="0" hangingPunct="1">
                        <a:lnSpc>
                          <a:spcPct val="100000"/>
                        </a:lnSpc>
                        <a:spcBef>
                          <a:spcPts val="0"/>
                        </a:spcBef>
                        <a:spcAft>
                          <a:spcPts val="0"/>
                        </a:spcAft>
                        <a:buClrTx/>
                        <a:buSzTx/>
                        <a:buFontTx/>
                        <a:buNone/>
                        <a:tabLst/>
                        <a:defRPr/>
                      </a:pPr>
                      <a:r>
                        <a:rPr lang="en-US" sz="2000" i="1" dirty="0">
                          <a:solidFill>
                            <a:schemeClr val="tx1"/>
                          </a:solidFill>
                          <a:latin typeface="Calibri" panose="020F0502020204030204" pitchFamily="34" charset="0"/>
                        </a:rPr>
                        <a:t>December 2022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b="0" i="1" dirty="0">
                          <a:solidFill>
                            <a:schemeClr val="tx1"/>
                          </a:solidFill>
                          <a:latin typeface="Calibri" panose="020F0502020204030204" pitchFamily="34" charset="0"/>
                        </a:rPr>
                        <a:t>TBD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b="0" i="1" dirty="0">
                          <a:solidFill>
                            <a:schemeClr val="tx1"/>
                          </a:solidFill>
                          <a:latin typeface="Calibri" panose="020F0502020204030204" pitchFamily="34" charset="0"/>
                        </a:rPr>
                        <a:t>TBD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5378762"/>
                  </a:ext>
                </a:extLst>
              </a:tr>
              <a:tr h="584200">
                <a:tc>
                  <a:txBody>
                    <a:bodyPr/>
                    <a:lstStyle/>
                    <a:p>
                      <a:pPr marL="119063" marR="0" lvl="0" indent="0" algn="l" defTabSz="914400" rtl="0" eaLnBrk="1" fontAlgn="auto" latinLnBrk="0" hangingPunct="1">
                        <a:lnSpc>
                          <a:spcPct val="100000"/>
                        </a:lnSpc>
                        <a:spcBef>
                          <a:spcPts val="0"/>
                        </a:spcBef>
                        <a:spcAft>
                          <a:spcPts val="0"/>
                        </a:spcAft>
                        <a:buClrTx/>
                        <a:buSzTx/>
                        <a:buFontTx/>
                        <a:buNone/>
                        <a:tabLst/>
                        <a:defRPr/>
                      </a:pPr>
                      <a:r>
                        <a:rPr lang="en-US" sz="2000" i="1" dirty="0">
                          <a:solidFill>
                            <a:schemeClr val="tx1"/>
                          </a:solidFill>
                          <a:latin typeface="Calibri" panose="020F0502020204030204" pitchFamily="34" charset="0"/>
                        </a:rPr>
                        <a:t>March 2023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b="0" i="1" dirty="0">
                          <a:solidFill>
                            <a:schemeClr val="tx1"/>
                          </a:solidFill>
                          <a:latin typeface="Calibri" panose="020F0502020204030204" pitchFamily="34" charset="0"/>
                        </a:rPr>
                        <a:t>TBD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b="0" i="1" dirty="0">
                          <a:solidFill>
                            <a:schemeClr val="tx1"/>
                          </a:solidFill>
                          <a:latin typeface="Calibri" panose="020F0502020204030204" pitchFamily="34" charset="0"/>
                        </a:rPr>
                        <a:t>TBD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34123543"/>
                  </a:ext>
                </a:extLst>
              </a:tr>
              <a:tr h="584200">
                <a:tc>
                  <a:txBody>
                    <a:bodyPr/>
                    <a:lstStyle/>
                    <a:p>
                      <a:pPr marL="119063" marR="0" lvl="0" indent="0" algn="l" defTabSz="914400" rtl="0" eaLnBrk="1" fontAlgn="auto" latinLnBrk="0" hangingPunct="1">
                        <a:lnSpc>
                          <a:spcPct val="100000"/>
                        </a:lnSpc>
                        <a:spcBef>
                          <a:spcPts val="0"/>
                        </a:spcBef>
                        <a:spcAft>
                          <a:spcPts val="0"/>
                        </a:spcAft>
                        <a:buClrTx/>
                        <a:buSzTx/>
                        <a:buFontTx/>
                        <a:buNone/>
                        <a:tabLst/>
                        <a:defRPr/>
                      </a:pPr>
                      <a:r>
                        <a:rPr lang="en-US" sz="2000" i="1" dirty="0">
                          <a:solidFill>
                            <a:schemeClr val="tx1"/>
                          </a:solidFill>
                          <a:latin typeface="Calibri" panose="020F0502020204030204" pitchFamily="34" charset="0"/>
                        </a:rPr>
                        <a:t>June 2023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b="0" i="1" dirty="0">
                          <a:solidFill>
                            <a:schemeClr val="tx1"/>
                          </a:solidFill>
                          <a:latin typeface="Calibri" panose="020F0502020204030204" pitchFamily="34" charset="0"/>
                        </a:rPr>
                        <a:t>TBD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b="0" i="1" dirty="0">
                          <a:solidFill>
                            <a:schemeClr val="tx1"/>
                          </a:solidFill>
                          <a:latin typeface="Calibri" panose="020F0502020204030204" pitchFamily="34" charset="0"/>
                        </a:rPr>
                        <a:t>TBD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71844767"/>
                  </a:ext>
                </a:extLst>
              </a:tr>
              <a:tr h="584200">
                <a:tc>
                  <a:txBody>
                    <a:bodyPr/>
                    <a:lstStyle/>
                    <a:p>
                      <a:pPr marL="119063" marR="0" lvl="0" indent="0" algn="l" defTabSz="914400" rtl="0" eaLnBrk="1" fontAlgn="auto" latinLnBrk="0" hangingPunct="1">
                        <a:lnSpc>
                          <a:spcPct val="100000"/>
                        </a:lnSpc>
                        <a:spcBef>
                          <a:spcPts val="0"/>
                        </a:spcBef>
                        <a:spcAft>
                          <a:spcPts val="0"/>
                        </a:spcAft>
                        <a:buClrTx/>
                        <a:buSzTx/>
                        <a:buFontTx/>
                        <a:buNone/>
                        <a:tabLst/>
                        <a:defRPr/>
                      </a:pPr>
                      <a:r>
                        <a:rPr lang="en-US" sz="2000" i="1" dirty="0">
                          <a:solidFill>
                            <a:schemeClr val="tx1"/>
                          </a:solidFill>
                          <a:latin typeface="Calibri" panose="020F0502020204030204" pitchFamily="34" charset="0"/>
                        </a:rPr>
                        <a:t>September 2023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b="0" i="1" dirty="0">
                          <a:solidFill>
                            <a:schemeClr val="tx1"/>
                          </a:solidFill>
                          <a:latin typeface="Calibri" panose="020F0502020204030204" pitchFamily="34" charset="0"/>
                        </a:rPr>
                        <a:t>TBD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b="0" i="1" dirty="0">
                          <a:solidFill>
                            <a:schemeClr val="tx1"/>
                          </a:solidFill>
                          <a:latin typeface="Calibri" panose="020F0502020204030204" pitchFamily="34" charset="0"/>
                        </a:rPr>
                        <a:t>TBD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84500559"/>
                  </a:ext>
                </a:extLst>
              </a:tr>
            </a:tbl>
          </a:graphicData>
        </a:graphic>
      </p:graphicFrame>
    </p:spTree>
    <p:extLst>
      <p:ext uri="{BB962C8B-B14F-4D97-AF65-F5344CB8AC3E}">
        <p14:creationId xmlns:p14="http://schemas.microsoft.com/office/powerpoint/2010/main" val="3318444941"/>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1372612"/>
            <a:ext cx="8382000" cy="4124206"/>
          </a:xfrm>
          <a:prstGeom prst="rect">
            <a:avLst/>
          </a:prstGeom>
        </p:spPr>
        <p:txBody>
          <a:bodyPr wrap="square" rtlCol="0">
            <a:spAutoFit/>
          </a:bodyPr>
          <a:lstStyle/>
          <a:p>
            <a:pPr marL="457200" indent="-457200">
              <a:buFont typeface="+mj-lt"/>
              <a:buAutoNum type="arabicPeriod"/>
            </a:pPr>
            <a:r>
              <a:rPr lang="en-US" sz="2400" b="1" dirty="0">
                <a:solidFill>
                  <a:schemeClr val="dk1"/>
                </a:solidFill>
                <a:latin typeface="Calibri" panose="020F0502020204030204" pitchFamily="34" charset="0"/>
              </a:rPr>
              <a:t>Welcome</a:t>
            </a:r>
          </a:p>
          <a:p>
            <a:pPr marL="457200" indent="-457200">
              <a:buFont typeface="+mj-lt"/>
              <a:buAutoNum type="arabicPeriod"/>
            </a:pPr>
            <a:endParaRPr lang="en-US" sz="1000" b="1" dirty="0">
              <a:latin typeface="Calibri" panose="020F0502020204030204" pitchFamily="34" charset="0"/>
            </a:endParaRPr>
          </a:p>
          <a:p>
            <a:pPr marL="457200" indent="-457200">
              <a:buFont typeface="+mj-lt"/>
              <a:buAutoNum type="arabicPeriod"/>
            </a:pPr>
            <a:r>
              <a:rPr lang="en-US" sz="2400" b="1" dirty="0">
                <a:latin typeface="Calibri" panose="020F0502020204030204" pitchFamily="34" charset="0"/>
              </a:rPr>
              <a:t>Approval of 3/23 Meeting Minutes</a:t>
            </a:r>
          </a:p>
          <a:p>
            <a:pPr marL="457200" indent="-457200">
              <a:buFont typeface="+mj-lt"/>
              <a:buAutoNum type="arabicPeriod"/>
            </a:pPr>
            <a:endParaRPr lang="en-US" sz="1000" b="1" dirty="0">
              <a:latin typeface="Calibri" panose="020F0502020204030204" pitchFamily="34" charset="0"/>
            </a:endParaRPr>
          </a:p>
          <a:p>
            <a:pPr marL="457200" indent="-457200">
              <a:buFont typeface="+mj-lt"/>
              <a:buAutoNum type="arabicPeriod"/>
            </a:pPr>
            <a:r>
              <a:rPr lang="en-US" sz="2400" b="1" dirty="0">
                <a:latin typeface="Calibri" panose="020F0502020204030204" pitchFamily="34" charset="0"/>
              </a:rPr>
              <a:t>Opioid Settlement Update</a:t>
            </a:r>
          </a:p>
          <a:p>
            <a:pPr marL="457200" indent="-457200">
              <a:buFont typeface="+mj-lt"/>
              <a:buAutoNum type="arabicPeriod"/>
            </a:pPr>
            <a:endParaRPr lang="en-US" sz="1000" b="1" dirty="0">
              <a:latin typeface="Calibri" panose="020F0502020204030204" pitchFamily="34" charset="0"/>
            </a:endParaRPr>
          </a:p>
          <a:p>
            <a:pPr marL="457200" indent="-457200">
              <a:buFont typeface="+mj-lt"/>
              <a:buAutoNum type="arabicPeriod"/>
            </a:pPr>
            <a:r>
              <a:rPr lang="en-US" sz="2400" b="1" dirty="0">
                <a:latin typeface="Calibri" panose="020F0502020204030204" pitchFamily="34" charset="0"/>
              </a:rPr>
              <a:t>Trust Fund Update</a:t>
            </a:r>
          </a:p>
          <a:p>
            <a:pPr marL="457200" indent="-457200">
              <a:buFont typeface="+mj-lt"/>
              <a:buAutoNum type="arabicPeriod"/>
            </a:pPr>
            <a:endParaRPr lang="en-US" sz="1000" b="1" dirty="0">
              <a:latin typeface="Calibri" panose="020F0502020204030204" pitchFamily="34" charset="0"/>
            </a:endParaRPr>
          </a:p>
          <a:p>
            <a:pPr marL="457200" indent="-457200">
              <a:buFont typeface="+mj-lt"/>
              <a:buAutoNum type="arabicPeriod"/>
            </a:pPr>
            <a:r>
              <a:rPr lang="en-US" sz="2400" b="1" dirty="0">
                <a:latin typeface="Calibri" panose="020F0502020204030204" pitchFamily="34" charset="0"/>
              </a:rPr>
              <a:t>Revised Principles and Criteria for Trust Fund Expenditures</a:t>
            </a:r>
          </a:p>
          <a:p>
            <a:pPr marL="457200" indent="-457200">
              <a:buFont typeface="+mj-lt"/>
              <a:buAutoNum type="arabicPeriod"/>
            </a:pPr>
            <a:endParaRPr lang="en-US" sz="1000" b="1" dirty="0">
              <a:latin typeface="Calibri" panose="020F0502020204030204" pitchFamily="34" charset="0"/>
            </a:endParaRPr>
          </a:p>
          <a:p>
            <a:pPr marL="457200" indent="-457200">
              <a:buFont typeface="+mj-lt"/>
              <a:buAutoNum type="arabicPeriod"/>
            </a:pPr>
            <a:r>
              <a:rPr lang="en-US" sz="2400" b="1" dirty="0">
                <a:latin typeface="Calibri" panose="020F0502020204030204" pitchFamily="34" charset="0"/>
              </a:rPr>
              <a:t>Middlesex Restoration Commission</a:t>
            </a:r>
          </a:p>
          <a:p>
            <a:pPr marL="457200" indent="-457200">
              <a:buFont typeface="+mj-lt"/>
              <a:buAutoNum type="arabicPeriod"/>
            </a:pPr>
            <a:endParaRPr lang="en-US" sz="1000" b="1" dirty="0">
              <a:latin typeface="Calibri" panose="020F0502020204030204" pitchFamily="34" charset="0"/>
            </a:endParaRPr>
          </a:p>
          <a:p>
            <a:pPr marL="457200" indent="-457200">
              <a:buFont typeface="+mj-lt"/>
              <a:buAutoNum type="arabicPeriod"/>
            </a:pPr>
            <a:r>
              <a:rPr lang="en-US" sz="2400" b="1" dirty="0">
                <a:latin typeface="Calibri" panose="020F0502020204030204" pitchFamily="34" charset="0"/>
              </a:rPr>
              <a:t>Strategic Planning Initiative </a:t>
            </a:r>
          </a:p>
          <a:p>
            <a:pPr marL="457200" indent="-457200">
              <a:buFont typeface="+mj-lt"/>
              <a:buAutoNum type="arabicPeriod"/>
            </a:pPr>
            <a:endParaRPr lang="en-US" sz="1000" b="1" dirty="0">
              <a:latin typeface="Calibri" panose="020F0502020204030204" pitchFamily="34" charset="0"/>
            </a:endParaRPr>
          </a:p>
          <a:p>
            <a:pPr marL="457200" indent="-457200">
              <a:buFont typeface="+mj-lt"/>
              <a:buAutoNum type="arabicPeriod"/>
            </a:pPr>
            <a:r>
              <a:rPr lang="en-US" sz="2400" b="1" dirty="0">
                <a:latin typeface="Calibri" panose="020F0502020204030204" pitchFamily="34" charset="0"/>
              </a:rPr>
              <a:t>Upcoming Meetings</a:t>
            </a:r>
          </a:p>
        </p:txBody>
      </p:sp>
      <p:sp>
        <p:nvSpPr>
          <p:cNvPr id="5" name="Title 2"/>
          <p:cNvSpPr>
            <a:spLocks noGrp="1"/>
          </p:cNvSpPr>
          <p:nvPr>
            <p:ph type="title"/>
          </p:nvPr>
        </p:nvSpPr>
        <p:spPr>
          <a:xfrm>
            <a:off x="838200" y="109538"/>
            <a:ext cx="5029200" cy="762000"/>
          </a:xfrm>
        </p:spPr>
        <p:txBody>
          <a:bodyPr anchor="ctr"/>
          <a:lstStyle/>
          <a:p>
            <a:r>
              <a:rPr lang="en-US" dirty="0">
                <a:latin typeface="Calibri" panose="020F0502020204030204" pitchFamily="34" charset="0"/>
              </a:rPr>
              <a:t>Agenda</a:t>
            </a:r>
          </a:p>
        </p:txBody>
      </p:sp>
    </p:spTree>
    <p:extLst>
      <p:ext uri="{BB962C8B-B14F-4D97-AF65-F5344CB8AC3E}">
        <p14:creationId xmlns:p14="http://schemas.microsoft.com/office/powerpoint/2010/main" val="1298698337"/>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E0841E-0EC5-4D3F-A792-321966BF50D8}"/>
              </a:ext>
            </a:extLst>
          </p:cNvPr>
          <p:cNvSpPr>
            <a:spLocks noGrp="1"/>
          </p:cNvSpPr>
          <p:nvPr>
            <p:ph type="title"/>
          </p:nvPr>
        </p:nvSpPr>
        <p:spPr>
          <a:xfrm>
            <a:off x="736600" y="109538"/>
            <a:ext cx="5892800" cy="762000"/>
          </a:xfrm>
        </p:spPr>
        <p:txBody>
          <a:bodyPr/>
          <a:lstStyle/>
          <a:p>
            <a:r>
              <a:rPr lang="en-US" dirty="0">
                <a:latin typeface="Calibri" panose="020F0502020204030204" pitchFamily="34" charset="0"/>
                <a:cs typeface="Calibri" panose="020F0502020204030204" pitchFamily="34" charset="0"/>
              </a:rPr>
              <a:t>Appendix A: Long-Term Housing Initiative Overview by Vendor </a:t>
            </a:r>
          </a:p>
        </p:txBody>
      </p:sp>
      <p:graphicFrame>
        <p:nvGraphicFramePr>
          <p:cNvPr id="3" name="Content Placeholder 3">
            <a:extLst>
              <a:ext uri="{FF2B5EF4-FFF2-40B4-BE49-F238E27FC236}">
                <a16:creationId xmlns:a16="http://schemas.microsoft.com/office/drawing/2014/main" id="{F1AFFBEB-CB8F-458A-B23E-2D0627E05870}"/>
              </a:ext>
            </a:extLst>
          </p:cNvPr>
          <p:cNvGraphicFramePr>
            <a:graphicFrameLocks/>
          </p:cNvGraphicFramePr>
          <p:nvPr>
            <p:extLst>
              <p:ext uri="{D42A27DB-BD31-4B8C-83A1-F6EECF244321}">
                <p14:modId xmlns:p14="http://schemas.microsoft.com/office/powerpoint/2010/main" val="691953530"/>
              </p:ext>
            </p:extLst>
          </p:nvPr>
        </p:nvGraphicFramePr>
        <p:xfrm>
          <a:off x="0" y="1059169"/>
          <a:ext cx="9144001" cy="5265431"/>
        </p:xfrm>
        <a:graphic>
          <a:graphicData uri="http://schemas.openxmlformats.org/drawingml/2006/table">
            <a:tbl>
              <a:tblPr/>
              <a:tblGrid>
                <a:gridCol w="1752600">
                  <a:extLst>
                    <a:ext uri="{9D8B030D-6E8A-4147-A177-3AD203B41FA5}">
                      <a16:colId xmlns:a16="http://schemas.microsoft.com/office/drawing/2014/main" val="1012071894"/>
                    </a:ext>
                  </a:extLst>
                </a:gridCol>
                <a:gridCol w="990600">
                  <a:extLst>
                    <a:ext uri="{9D8B030D-6E8A-4147-A177-3AD203B41FA5}">
                      <a16:colId xmlns:a16="http://schemas.microsoft.com/office/drawing/2014/main" val="3289875192"/>
                    </a:ext>
                  </a:extLst>
                </a:gridCol>
                <a:gridCol w="609600">
                  <a:extLst>
                    <a:ext uri="{9D8B030D-6E8A-4147-A177-3AD203B41FA5}">
                      <a16:colId xmlns:a16="http://schemas.microsoft.com/office/drawing/2014/main" val="1174819373"/>
                    </a:ext>
                  </a:extLst>
                </a:gridCol>
                <a:gridCol w="914400">
                  <a:extLst>
                    <a:ext uri="{9D8B030D-6E8A-4147-A177-3AD203B41FA5}">
                      <a16:colId xmlns:a16="http://schemas.microsoft.com/office/drawing/2014/main" val="1931057818"/>
                    </a:ext>
                  </a:extLst>
                </a:gridCol>
                <a:gridCol w="762000">
                  <a:extLst>
                    <a:ext uri="{9D8B030D-6E8A-4147-A177-3AD203B41FA5}">
                      <a16:colId xmlns:a16="http://schemas.microsoft.com/office/drawing/2014/main" val="1960474596"/>
                    </a:ext>
                  </a:extLst>
                </a:gridCol>
                <a:gridCol w="914400">
                  <a:extLst>
                    <a:ext uri="{9D8B030D-6E8A-4147-A177-3AD203B41FA5}">
                      <a16:colId xmlns:a16="http://schemas.microsoft.com/office/drawing/2014/main" val="2976934278"/>
                    </a:ext>
                  </a:extLst>
                </a:gridCol>
                <a:gridCol w="762000">
                  <a:extLst>
                    <a:ext uri="{9D8B030D-6E8A-4147-A177-3AD203B41FA5}">
                      <a16:colId xmlns:a16="http://schemas.microsoft.com/office/drawing/2014/main" val="2676243776"/>
                    </a:ext>
                  </a:extLst>
                </a:gridCol>
                <a:gridCol w="838200">
                  <a:extLst>
                    <a:ext uri="{9D8B030D-6E8A-4147-A177-3AD203B41FA5}">
                      <a16:colId xmlns:a16="http://schemas.microsoft.com/office/drawing/2014/main" val="729762377"/>
                    </a:ext>
                  </a:extLst>
                </a:gridCol>
                <a:gridCol w="777476">
                  <a:extLst>
                    <a:ext uri="{9D8B030D-6E8A-4147-A177-3AD203B41FA5}">
                      <a16:colId xmlns:a16="http://schemas.microsoft.com/office/drawing/2014/main" val="216693399"/>
                    </a:ext>
                  </a:extLst>
                </a:gridCol>
                <a:gridCol w="822725">
                  <a:extLst>
                    <a:ext uri="{9D8B030D-6E8A-4147-A177-3AD203B41FA5}">
                      <a16:colId xmlns:a16="http://schemas.microsoft.com/office/drawing/2014/main" val="327199948"/>
                    </a:ext>
                  </a:extLst>
                </a:gridCol>
              </a:tblGrid>
              <a:tr h="289621">
                <a:tc gridSpan="10">
                  <a:txBody>
                    <a:bodyPr/>
                    <a:lstStyle/>
                    <a:p>
                      <a:pPr marL="0" marR="0">
                        <a:spcBef>
                          <a:spcPts val="0"/>
                        </a:spcBef>
                        <a:spcAft>
                          <a:spcPts val="0"/>
                        </a:spcAft>
                      </a:pPr>
                      <a:r>
                        <a:rPr lang="en-US" sz="1800" b="1" dirty="0">
                          <a:solidFill>
                            <a:schemeClr val="bg1"/>
                          </a:solidFill>
                          <a:effectLst/>
                          <a:latin typeface="Calibri" panose="020F0502020204030204" pitchFamily="34" charset="0"/>
                        </a:rPr>
                        <a:t>Long Term Housing Vendor Overview</a:t>
                      </a:r>
                    </a:p>
                  </a:txBody>
                  <a:tcPr marL="62452" marR="624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hMerge="1">
                  <a:txBody>
                    <a:bodyPr/>
                    <a:lstStyle/>
                    <a:p>
                      <a:pPr marL="0" marR="0">
                        <a:spcBef>
                          <a:spcPts val="0"/>
                        </a:spcBef>
                        <a:spcAft>
                          <a:spcPts val="0"/>
                        </a:spcAft>
                      </a:pPr>
                      <a:endParaRPr lang="en-US" sz="1000">
                        <a:effectLst/>
                        <a:latin typeface="Calibri" panose="020F0502020204030204" pitchFamily="34" charset="0"/>
                      </a:endParaRPr>
                    </a:p>
                  </a:txBody>
                  <a:tcPr marL="62452" marR="624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hMerge="1">
                  <a:txBody>
                    <a:bodyPr/>
                    <a:lstStyle/>
                    <a:p>
                      <a:pPr marL="0" marR="0">
                        <a:spcBef>
                          <a:spcPts val="0"/>
                        </a:spcBef>
                        <a:spcAft>
                          <a:spcPts val="0"/>
                        </a:spcAft>
                      </a:pPr>
                      <a:endParaRPr lang="en-US" sz="1000" dirty="0">
                        <a:effectLst/>
                        <a:latin typeface="Calibri" panose="020F0502020204030204" pitchFamily="34" charset="0"/>
                      </a:endParaRPr>
                    </a:p>
                  </a:txBody>
                  <a:tcPr marL="62452" marR="624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D"/>
                    </a:solidFill>
                  </a:tcPr>
                </a:tc>
                <a:tc hMerge="1">
                  <a:txBody>
                    <a:bodyPr/>
                    <a:lstStyle/>
                    <a:p>
                      <a:pPr marL="0" marR="0">
                        <a:spcBef>
                          <a:spcPts val="0"/>
                        </a:spcBef>
                        <a:spcAft>
                          <a:spcPts val="0"/>
                        </a:spcAft>
                      </a:pPr>
                      <a:endParaRPr lang="en-US" sz="1000">
                        <a:effectLst/>
                        <a:latin typeface="Calibri" panose="020F0502020204030204" pitchFamily="34" charset="0"/>
                      </a:endParaRPr>
                    </a:p>
                  </a:txBody>
                  <a:tcPr marL="62452" marR="624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D"/>
                    </a:solidFill>
                  </a:tcPr>
                </a:tc>
                <a:tc hMerge="1">
                  <a:txBody>
                    <a:bodyPr/>
                    <a:lstStyle/>
                    <a:p>
                      <a:pPr marL="0" marR="0">
                        <a:spcBef>
                          <a:spcPts val="0"/>
                        </a:spcBef>
                        <a:spcAft>
                          <a:spcPts val="0"/>
                        </a:spcAft>
                      </a:pPr>
                      <a:endParaRPr lang="en-US" sz="1000" dirty="0">
                        <a:effectLst/>
                        <a:latin typeface="Calibri" panose="020F0502020204030204" pitchFamily="34" charset="0"/>
                      </a:endParaRPr>
                    </a:p>
                  </a:txBody>
                  <a:tcPr marL="62452" marR="624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hMerge="1">
                  <a:txBody>
                    <a:bodyPr/>
                    <a:lstStyle/>
                    <a:p>
                      <a:pPr marL="0" marR="0">
                        <a:spcBef>
                          <a:spcPts val="0"/>
                        </a:spcBef>
                        <a:spcAft>
                          <a:spcPts val="0"/>
                        </a:spcAft>
                      </a:pPr>
                      <a:endParaRPr lang="en-US" sz="1000" dirty="0">
                        <a:effectLst/>
                        <a:latin typeface="Calibri" panose="020F0502020204030204" pitchFamily="34" charset="0"/>
                      </a:endParaRPr>
                    </a:p>
                  </a:txBody>
                  <a:tcPr marL="62452" marR="624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hMerge="1">
                  <a:txBody>
                    <a:bodyPr/>
                    <a:lstStyle/>
                    <a:p>
                      <a:pPr marL="0" marR="0">
                        <a:spcBef>
                          <a:spcPts val="0"/>
                        </a:spcBef>
                        <a:spcAft>
                          <a:spcPts val="0"/>
                        </a:spcAft>
                      </a:pPr>
                      <a:endParaRPr lang="en-US" sz="1000" dirty="0">
                        <a:effectLst/>
                        <a:latin typeface="Calibri" panose="020F0502020204030204" pitchFamily="34" charset="0"/>
                      </a:endParaRPr>
                    </a:p>
                  </a:txBody>
                  <a:tcPr marL="62452" marR="624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tc hMerge="1">
                  <a:txBody>
                    <a:bodyPr/>
                    <a:lstStyle/>
                    <a:p>
                      <a:pPr marL="0" marR="0">
                        <a:spcBef>
                          <a:spcPts val="0"/>
                        </a:spcBef>
                        <a:spcAft>
                          <a:spcPts val="0"/>
                        </a:spcAft>
                      </a:pPr>
                      <a:endParaRPr lang="en-US" sz="1000" dirty="0">
                        <a:effectLst/>
                        <a:latin typeface="Calibri" panose="020F0502020204030204" pitchFamily="34" charset="0"/>
                      </a:endParaRPr>
                    </a:p>
                  </a:txBody>
                  <a:tcPr marL="62452" marR="624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tc hMerge="1">
                  <a:txBody>
                    <a:bodyPr/>
                    <a:lstStyle/>
                    <a:p>
                      <a:pPr marL="0" marR="0">
                        <a:spcBef>
                          <a:spcPts val="0"/>
                        </a:spcBef>
                        <a:spcAft>
                          <a:spcPts val="0"/>
                        </a:spcAft>
                      </a:pPr>
                      <a:endParaRPr lang="en-US" sz="1000" dirty="0">
                        <a:effectLst/>
                        <a:latin typeface="Calibri" panose="020F0502020204030204" pitchFamily="34" charset="0"/>
                      </a:endParaRPr>
                    </a:p>
                  </a:txBody>
                  <a:tcPr marL="62452" marR="624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hMerge="1">
                  <a:txBody>
                    <a:bodyPr/>
                    <a:lstStyle/>
                    <a:p>
                      <a:pPr marL="0" marR="0">
                        <a:spcBef>
                          <a:spcPts val="0"/>
                        </a:spcBef>
                        <a:spcAft>
                          <a:spcPts val="0"/>
                        </a:spcAft>
                      </a:pPr>
                      <a:endParaRPr lang="en-US" sz="1000" dirty="0">
                        <a:effectLst/>
                        <a:latin typeface="Calibri" panose="020F0502020204030204" pitchFamily="34" charset="0"/>
                      </a:endParaRPr>
                    </a:p>
                  </a:txBody>
                  <a:tcPr marL="62452" marR="624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410951078"/>
                  </a:ext>
                </a:extLst>
              </a:tr>
              <a:tr h="580227">
                <a:tc>
                  <a:txBody>
                    <a:bodyPr/>
                    <a:lstStyle/>
                    <a:p>
                      <a:pPr marL="0" marR="0" algn="ctr">
                        <a:spcBef>
                          <a:spcPts val="0"/>
                        </a:spcBef>
                        <a:spcAft>
                          <a:spcPts val="0"/>
                        </a:spcAft>
                      </a:pPr>
                      <a:r>
                        <a:rPr lang="en-US" sz="1200" b="1" dirty="0">
                          <a:effectLst/>
                          <a:latin typeface="Calibri" panose="020F0502020204030204" pitchFamily="34" charset="0"/>
                        </a:rPr>
                        <a:t>Vendor</a:t>
                      </a:r>
                      <a:endParaRPr lang="en-US" sz="1200" dirty="0">
                        <a:effectLst/>
                        <a:latin typeface="Calibri" panose="020F0502020204030204" pitchFamily="34" charset="0"/>
                      </a:endParaRPr>
                    </a:p>
                  </a:txBody>
                  <a:tcPr marL="62452" marR="624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marL="0" marR="0" algn="ctr">
                        <a:spcBef>
                          <a:spcPts val="0"/>
                        </a:spcBef>
                        <a:spcAft>
                          <a:spcPts val="0"/>
                        </a:spcAft>
                      </a:pPr>
                      <a:r>
                        <a:rPr lang="en-US" sz="1200" b="1" dirty="0">
                          <a:solidFill>
                            <a:srgbClr val="000000"/>
                          </a:solidFill>
                          <a:effectLst/>
                          <a:latin typeface="Calibri" panose="020F0502020204030204" pitchFamily="34" charset="0"/>
                        </a:rPr>
                        <a:t>Region</a:t>
                      </a:r>
                      <a:endParaRPr lang="en-US" sz="1200" dirty="0">
                        <a:effectLst/>
                        <a:latin typeface="Calibri" panose="020F0502020204030204" pitchFamily="34" charset="0"/>
                      </a:endParaRPr>
                    </a:p>
                  </a:txBody>
                  <a:tcPr marL="62452" marR="624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B4C6E7"/>
                    </a:solidFill>
                  </a:tcPr>
                </a:tc>
                <a:tc>
                  <a:txBody>
                    <a:bodyPr/>
                    <a:lstStyle/>
                    <a:p>
                      <a:pPr marL="0" marR="0" algn="ctr">
                        <a:spcBef>
                          <a:spcPts val="0"/>
                        </a:spcBef>
                        <a:spcAft>
                          <a:spcPts val="0"/>
                        </a:spcAft>
                      </a:pPr>
                      <a:r>
                        <a:rPr lang="en-US" sz="1200" b="1" dirty="0">
                          <a:solidFill>
                            <a:srgbClr val="000000"/>
                          </a:solidFill>
                          <a:effectLst/>
                          <a:latin typeface="Calibri" panose="020F0502020204030204" pitchFamily="34" charset="0"/>
                        </a:rPr>
                        <a:t>#Slots FY22</a:t>
                      </a:r>
                      <a:endParaRPr lang="en-US" sz="1200" dirty="0">
                        <a:effectLst/>
                        <a:latin typeface="Calibri" panose="020F0502020204030204" pitchFamily="34" charset="0"/>
                      </a:endParaRPr>
                    </a:p>
                  </a:txBody>
                  <a:tcPr marL="62452" marR="624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F8CBAD"/>
                    </a:solidFill>
                  </a:tcPr>
                </a:tc>
                <a:tc>
                  <a:txBody>
                    <a:bodyPr/>
                    <a:lstStyle/>
                    <a:p>
                      <a:pPr marL="0" marR="0" algn="ctr">
                        <a:spcBef>
                          <a:spcPts val="0"/>
                        </a:spcBef>
                        <a:spcAft>
                          <a:spcPts val="0"/>
                        </a:spcAft>
                      </a:pPr>
                      <a:r>
                        <a:rPr lang="en-US" sz="1200" b="1" dirty="0">
                          <a:solidFill>
                            <a:srgbClr val="000000"/>
                          </a:solidFill>
                          <a:effectLst/>
                          <a:latin typeface="Calibri" panose="020F0502020204030204" pitchFamily="34" charset="0"/>
                        </a:rPr>
                        <a:t>FY22 Contract $</a:t>
                      </a:r>
                      <a:endParaRPr lang="en-US" sz="1200" dirty="0">
                        <a:effectLst/>
                        <a:latin typeface="Calibri" panose="020F0502020204030204" pitchFamily="34" charset="0"/>
                      </a:endParaRPr>
                    </a:p>
                  </a:txBody>
                  <a:tcPr marL="62452" marR="624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F8CBAD"/>
                    </a:solidFill>
                  </a:tcPr>
                </a:tc>
                <a:tc>
                  <a:txBody>
                    <a:bodyPr/>
                    <a:lstStyle/>
                    <a:p>
                      <a:pPr marL="0" marR="0" algn="ctr">
                        <a:spcBef>
                          <a:spcPts val="0"/>
                        </a:spcBef>
                        <a:spcAft>
                          <a:spcPts val="0"/>
                        </a:spcAft>
                      </a:pPr>
                      <a:r>
                        <a:rPr lang="en-US" sz="1200" b="1" dirty="0">
                          <a:solidFill>
                            <a:srgbClr val="000000"/>
                          </a:solidFill>
                          <a:effectLst/>
                          <a:latin typeface="Calibri" panose="020F0502020204030204" pitchFamily="34" charset="0"/>
                        </a:rPr>
                        <a:t>Proposed #Slots FY23</a:t>
                      </a:r>
                      <a:endParaRPr lang="en-US" sz="1200" dirty="0">
                        <a:effectLst/>
                        <a:latin typeface="Calibri" panose="020F0502020204030204" pitchFamily="34" charset="0"/>
                      </a:endParaRPr>
                    </a:p>
                  </a:txBody>
                  <a:tcPr marL="62452" marR="624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DDEBF7"/>
                    </a:solidFill>
                  </a:tcPr>
                </a:tc>
                <a:tc>
                  <a:txBody>
                    <a:bodyPr/>
                    <a:lstStyle/>
                    <a:p>
                      <a:pPr marL="0" marR="0" algn="ctr">
                        <a:spcBef>
                          <a:spcPts val="0"/>
                        </a:spcBef>
                        <a:spcAft>
                          <a:spcPts val="0"/>
                        </a:spcAft>
                      </a:pPr>
                      <a:r>
                        <a:rPr lang="en-US" sz="1200" b="1" dirty="0">
                          <a:solidFill>
                            <a:srgbClr val="000000"/>
                          </a:solidFill>
                          <a:effectLst/>
                          <a:latin typeface="Calibri" panose="020F0502020204030204" pitchFamily="34" charset="0"/>
                        </a:rPr>
                        <a:t>FY23 Proposed*</a:t>
                      </a:r>
                      <a:endParaRPr lang="en-US" sz="1200" dirty="0">
                        <a:effectLst/>
                        <a:latin typeface="Calibri" panose="020F0502020204030204" pitchFamily="34" charset="0"/>
                      </a:endParaRPr>
                    </a:p>
                  </a:txBody>
                  <a:tcPr marL="62452" marR="624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DDEBF7"/>
                    </a:solidFill>
                  </a:tcPr>
                </a:tc>
                <a:tc>
                  <a:txBody>
                    <a:bodyPr/>
                    <a:lstStyle/>
                    <a:p>
                      <a:pPr marL="0" marR="0" algn="ctr">
                        <a:spcBef>
                          <a:spcPts val="0"/>
                        </a:spcBef>
                        <a:spcAft>
                          <a:spcPts val="0"/>
                        </a:spcAft>
                      </a:pPr>
                      <a:r>
                        <a:rPr lang="en-US" sz="1200" b="1" dirty="0">
                          <a:solidFill>
                            <a:srgbClr val="000000"/>
                          </a:solidFill>
                          <a:effectLst/>
                          <a:latin typeface="Calibri" panose="020F0502020204030204" pitchFamily="34" charset="0"/>
                        </a:rPr>
                        <a:t>Proposed #Slots FY24</a:t>
                      </a:r>
                      <a:endParaRPr lang="en-US" sz="1200" dirty="0">
                        <a:effectLst/>
                        <a:latin typeface="Calibri" panose="020F0502020204030204" pitchFamily="34" charset="0"/>
                      </a:endParaRPr>
                    </a:p>
                  </a:txBody>
                  <a:tcPr marL="62452" marR="624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C6E0B4"/>
                    </a:solidFill>
                  </a:tcPr>
                </a:tc>
                <a:tc>
                  <a:txBody>
                    <a:bodyPr/>
                    <a:lstStyle/>
                    <a:p>
                      <a:pPr marL="0" marR="0" algn="ctr">
                        <a:spcBef>
                          <a:spcPts val="0"/>
                        </a:spcBef>
                        <a:spcAft>
                          <a:spcPts val="0"/>
                        </a:spcAft>
                      </a:pPr>
                      <a:r>
                        <a:rPr lang="en-US" sz="1200" b="1" dirty="0">
                          <a:solidFill>
                            <a:srgbClr val="000000"/>
                          </a:solidFill>
                          <a:effectLst/>
                          <a:latin typeface="Calibri" panose="020F0502020204030204" pitchFamily="34" charset="0"/>
                        </a:rPr>
                        <a:t>FY24 Proposed</a:t>
                      </a:r>
                      <a:endParaRPr lang="en-US" sz="1200" dirty="0">
                        <a:effectLst/>
                        <a:latin typeface="Calibri" panose="020F0502020204030204" pitchFamily="34" charset="0"/>
                      </a:endParaRPr>
                    </a:p>
                  </a:txBody>
                  <a:tcPr marL="62452" marR="624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C6E0B4"/>
                    </a:solidFill>
                  </a:tcPr>
                </a:tc>
                <a:tc>
                  <a:txBody>
                    <a:bodyPr/>
                    <a:lstStyle/>
                    <a:p>
                      <a:pPr marL="0" marR="0" algn="ctr">
                        <a:spcBef>
                          <a:spcPts val="0"/>
                        </a:spcBef>
                        <a:spcAft>
                          <a:spcPts val="0"/>
                        </a:spcAft>
                      </a:pPr>
                      <a:r>
                        <a:rPr lang="en-US" sz="1200" b="1" dirty="0">
                          <a:solidFill>
                            <a:srgbClr val="000000"/>
                          </a:solidFill>
                          <a:effectLst/>
                          <a:latin typeface="Calibri" panose="020F0502020204030204" pitchFamily="34" charset="0"/>
                        </a:rPr>
                        <a:t>Proposed #Slots FY25</a:t>
                      </a:r>
                      <a:endParaRPr lang="en-US" sz="1200" dirty="0">
                        <a:effectLst/>
                        <a:latin typeface="Calibri" panose="020F0502020204030204" pitchFamily="34" charset="0"/>
                      </a:endParaRPr>
                    </a:p>
                  </a:txBody>
                  <a:tcPr marL="62452" marR="624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FFF2CC"/>
                    </a:solidFill>
                  </a:tcPr>
                </a:tc>
                <a:tc>
                  <a:txBody>
                    <a:bodyPr/>
                    <a:lstStyle/>
                    <a:p>
                      <a:pPr marL="0" marR="0" algn="ctr">
                        <a:spcBef>
                          <a:spcPts val="0"/>
                        </a:spcBef>
                        <a:spcAft>
                          <a:spcPts val="0"/>
                        </a:spcAft>
                      </a:pPr>
                      <a:r>
                        <a:rPr lang="en-US" sz="1200" b="1" dirty="0">
                          <a:solidFill>
                            <a:srgbClr val="000000"/>
                          </a:solidFill>
                          <a:effectLst/>
                          <a:latin typeface="Calibri" panose="020F0502020204030204" pitchFamily="34" charset="0"/>
                        </a:rPr>
                        <a:t>FY25 Proposed</a:t>
                      </a:r>
                      <a:endParaRPr lang="en-US" sz="1200" dirty="0">
                        <a:effectLst/>
                        <a:latin typeface="Calibri" panose="020F0502020204030204" pitchFamily="34" charset="0"/>
                      </a:endParaRPr>
                    </a:p>
                  </a:txBody>
                  <a:tcPr marL="62452" marR="624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838783571"/>
                  </a:ext>
                </a:extLst>
              </a:tr>
              <a:tr h="212457">
                <a:tc>
                  <a:txBody>
                    <a:bodyPr/>
                    <a:lstStyle/>
                    <a:p>
                      <a:pPr marL="0" marR="0" algn="ctr">
                        <a:spcBef>
                          <a:spcPts val="0"/>
                        </a:spcBef>
                        <a:spcAft>
                          <a:spcPts val="0"/>
                        </a:spcAft>
                      </a:pPr>
                      <a:r>
                        <a:rPr lang="en-US" sz="1200" dirty="0">
                          <a:effectLst/>
                          <a:latin typeface="Calibri" panose="020F0502020204030204" pitchFamily="34" charset="0"/>
                        </a:rPr>
                        <a:t>Amherst Community Connections</a:t>
                      </a:r>
                    </a:p>
                  </a:txBody>
                  <a:tcPr marL="62452" marR="624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dirty="0">
                          <a:effectLst/>
                          <a:latin typeface="Calibri" panose="020F0502020204030204" pitchFamily="34" charset="0"/>
                        </a:rPr>
                        <a:t>Western</a:t>
                      </a:r>
                    </a:p>
                  </a:txBody>
                  <a:tcPr marL="62452" marR="624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dirty="0">
                          <a:solidFill>
                            <a:srgbClr val="000000"/>
                          </a:solidFill>
                          <a:effectLst/>
                          <a:latin typeface="Calibri" panose="020F0502020204030204" pitchFamily="34" charset="0"/>
                        </a:rPr>
                        <a:t>10</a:t>
                      </a:r>
                      <a:endParaRPr lang="en-US" sz="1200" dirty="0">
                        <a:effectLst/>
                        <a:latin typeface="Calibri" panose="020F0502020204030204" pitchFamily="34" charset="0"/>
                      </a:endParaRPr>
                    </a:p>
                  </a:txBody>
                  <a:tcPr marL="62452" marR="624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D"/>
                    </a:solidFill>
                  </a:tcPr>
                </a:tc>
                <a:tc>
                  <a:txBody>
                    <a:bodyPr/>
                    <a:lstStyle/>
                    <a:p>
                      <a:pPr marL="0" marR="0" algn="ctr">
                        <a:spcBef>
                          <a:spcPts val="0"/>
                        </a:spcBef>
                        <a:spcAft>
                          <a:spcPts val="0"/>
                        </a:spcAft>
                      </a:pPr>
                      <a:r>
                        <a:rPr lang="en-US" sz="1200">
                          <a:solidFill>
                            <a:srgbClr val="000000"/>
                          </a:solidFill>
                          <a:effectLst/>
                          <a:latin typeface="Calibri" panose="020F0502020204030204" pitchFamily="34" charset="0"/>
                        </a:rPr>
                        <a:t>400,000</a:t>
                      </a:r>
                      <a:endParaRPr lang="en-US" sz="1200">
                        <a:effectLst/>
                        <a:latin typeface="Calibri" panose="020F0502020204030204" pitchFamily="34" charset="0"/>
                      </a:endParaRPr>
                    </a:p>
                  </a:txBody>
                  <a:tcPr marL="62452" marR="624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D"/>
                    </a:solidFill>
                  </a:tcPr>
                </a:tc>
                <a:tc>
                  <a:txBody>
                    <a:bodyPr/>
                    <a:lstStyle/>
                    <a:p>
                      <a:pPr marL="0" marR="0" algn="ctr">
                        <a:spcBef>
                          <a:spcPts val="0"/>
                        </a:spcBef>
                        <a:spcAft>
                          <a:spcPts val="0"/>
                        </a:spcAft>
                      </a:pPr>
                      <a:r>
                        <a:rPr lang="en-US" sz="1200" dirty="0">
                          <a:solidFill>
                            <a:srgbClr val="000000"/>
                          </a:solidFill>
                          <a:effectLst/>
                          <a:latin typeface="Calibri" panose="020F0502020204030204" pitchFamily="34" charset="0"/>
                        </a:rPr>
                        <a:t>10</a:t>
                      </a:r>
                      <a:endParaRPr lang="en-US" sz="1200" dirty="0">
                        <a:effectLst/>
                        <a:latin typeface="Calibri" panose="020F0502020204030204" pitchFamily="34" charset="0"/>
                      </a:endParaRPr>
                    </a:p>
                  </a:txBody>
                  <a:tcPr marL="62452" marR="624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marL="0" marR="0" algn="ctr">
                        <a:spcBef>
                          <a:spcPts val="0"/>
                        </a:spcBef>
                        <a:spcAft>
                          <a:spcPts val="0"/>
                        </a:spcAft>
                      </a:pPr>
                      <a:r>
                        <a:rPr lang="en-US" sz="1200">
                          <a:solidFill>
                            <a:srgbClr val="000000"/>
                          </a:solidFill>
                          <a:effectLst/>
                          <a:latin typeface="Calibri" panose="020F0502020204030204" pitchFamily="34" charset="0"/>
                        </a:rPr>
                        <a:t>400,000</a:t>
                      </a:r>
                      <a:endParaRPr lang="en-US" sz="1200">
                        <a:effectLst/>
                        <a:latin typeface="Calibri" panose="020F0502020204030204" pitchFamily="34" charset="0"/>
                      </a:endParaRPr>
                    </a:p>
                  </a:txBody>
                  <a:tcPr marL="62452" marR="624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marL="0" marR="0" algn="ctr">
                        <a:spcBef>
                          <a:spcPts val="0"/>
                        </a:spcBef>
                        <a:spcAft>
                          <a:spcPts val="0"/>
                        </a:spcAft>
                      </a:pPr>
                      <a:r>
                        <a:rPr lang="en-US" sz="1200">
                          <a:solidFill>
                            <a:srgbClr val="000000"/>
                          </a:solidFill>
                          <a:effectLst/>
                          <a:latin typeface="Calibri" panose="020F0502020204030204" pitchFamily="34" charset="0"/>
                        </a:rPr>
                        <a:t>10</a:t>
                      </a:r>
                      <a:endParaRPr lang="en-US" sz="1200">
                        <a:effectLst/>
                        <a:latin typeface="Calibri" panose="020F0502020204030204" pitchFamily="34" charset="0"/>
                      </a:endParaRPr>
                    </a:p>
                  </a:txBody>
                  <a:tcPr marL="62452" marR="624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tc>
                  <a:txBody>
                    <a:bodyPr/>
                    <a:lstStyle/>
                    <a:p>
                      <a:pPr marL="0" marR="0" algn="ctr">
                        <a:spcBef>
                          <a:spcPts val="0"/>
                        </a:spcBef>
                        <a:spcAft>
                          <a:spcPts val="0"/>
                        </a:spcAft>
                      </a:pPr>
                      <a:r>
                        <a:rPr lang="en-US" sz="1200">
                          <a:solidFill>
                            <a:srgbClr val="000000"/>
                          </a:solidFill>
                          <a:effectLst/>
                          <a:latin typeface="Calibri" panose="020F0502020204030204" pitchFamily="34" charset="0"/>
                        </a:rPr>
                        <a:t>400,000</a:t>
                      </a:r>
                      <a:endParaRPr lang="en-US" sz="1200">
                        <a:effectLst/>
                        <a:latin typeface="Calibri" panose="020F0502020204030204" pitchFamily="34" charset="0"/>
                      </a:endParaRPr>
                    </a:p>
                  </a:txBody>
                  <a:tcPr marL="62452" marR="624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tc>
                  <a:txBody>
                    <a:bodyPr/>
                    <a:lstStyle/>
                    <a:p>
                      <a:pPr marL="0" marR="0" algn="ctr">
                        <a:spcBef>
                          <a:spcPts val="0"/>
                        </a:spcBef>
                        <a:spcAft>
                          <a:spcPts val="0"/>
                        </a:spcAft>
                      </a:pPr>
                      <a:r>
                        <a:rPr lang="en-US" sz="1200" dirty="0">
                          <a:solidFill>
                            <a:srgbClr val="000000"/>
                          </a:solidFill>
                          <a:effectLst/>
                          <a:latin typeface="Calibri" panose="020F0502020204030204" pitchFamily="34" charset="0"/>
                        </a:rPr>
                        <a:t>10</a:t>
                      </a:r>
                      <a:endParaRPr lang="en-US" sz="1200" dirty="0">
                        <a:effectLst/>
                        <a:latin typeface="Calibri" panose="020F0502020204030204" pitchFamily="34" charset="0"/>
                      </a:endParaRPr>
                    </a:p>
                  </a:txBody>
                  <a:tcPr marL="62452" marR="624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lgn="ctr">
                        <a:spcBef>
                          <a:spcPts val="0"/>
                        </a:spcBef>
                        <a:spcAft>
                          <a:spcPts val="0"/>
                        </a:spcAft>
                      </a:pPr>
                      <a:r>
                        <a:rPr lang="en-US" sz="1200" dirty="0">
                          <a:solidFill>
                            <a:srgbClr val="000000"/>
                          </a:solidFill>
                          <a:effectLst/>
                          <a:latin typeface="Calibri" panose="020F0502020204030204" pitchFamily="34" charset="0"/>
                        </a:rPr>
                        <a:t>400,000</a:t>
                      </a:r>
                      <a:endParaRPr lang="en-US" sz="1200" dirty="0">
                        <a:effectLst/>
                        <a:latin typeface="Calibri" panose="020F0502020204030204" pitchFamily="34" charset="0"/>
                      </a:endParaRPr>
                    </a:p>
                  </a:txBody>
                  <a:tcPr marL="62452" marR="624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980046168"/>
                  </a:ext>
                </a:extLst>
              </a:tr>
              <a:tr h="212457">
                <a:tc>
                  <a:txBody>
                    <a:bodyPr/>
                    <a:lstStyle/>
                    <a:p>
                      <a:pPr marL="0" marR="0" algn="ctr">
                        <a:spcBef>
                          <a:spcPts val="0"/>
                        </a:spcBef>
                        <a:spcAft>
                          <a:spcPts val="0"/>
                        </a:spcAft>
                      </a:pPr>
                      <a:r>
                        <a:rPr lang="en-US" sz="1200">
                          <a:effectLst/>
                          <a:latin typeface="Calibri" panose="020F0502020204030204" pitchFamily="34" charset="0"/>
                        </a:rPr>
                        <a:t>Center for Human Development</a:t>
                      </a:r>
                    </a:p>
                  </a:txBody>
                  <a:tcPr marL="62452" marR="624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dirty="0">
                          <a:effectLst/>
                          <a:latin typeface="Calibri" panose="020F0502020204030204" pitchFamily="34" charset="0"/>
                        </a:rPr>
                        <a:t>Western</a:t>
                      </a:r>
                    </a:p>
                  </a:txBody>
                  <a:tcPr marL="62452" marR="624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dirty="0">
                          <a:solidFill>
                            <a:srgbClr val="000000"/>
                          </a:solidFill>
                          <a:effectLst/>
                          <a:latin typeface="Calibri" panose="020F0502020204030204" pitchFamily="34" charset="0"/>
                        </a:rPr>
                        <a:t>45</a:t>
                      </a:r>
                      <a:endParaRPr lang="en-US" sz="1200" dirty="0">
                        <a:effectLst/>
                        <a:latin typeface="Calibri" panose="020F0502020204030204" pitchFamily="34" charset="0"/>
                      </a:endParaRPr>
                    </a:p>
                  </a:txBody>
                  <a:tcPr marL="62452" marR="624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D"/>
                    </a:solidFill>
                  </a:tcPr>
                </a:tc>
                <a:tc>
                  <a:txBody>
                    <a:bodyPr/>
                    <a:lstStyle/>
                    <a:p>
                      <a:pPr marL="0" marR="0" algn="ctr">
                        <a:spcBef>
                          <a:spcPts val="0"/>
                        </a:spcBef>
                        <a:spcAft>
                          <a:spcPts val="0"/>
                        </a:spcAft>
                      </a:pPr>
                      <a:r>
                        <a:rPr lang="en-US" sz="1200" dirty="0">
                          <a:solidFill>
                            <a:srgbClr val="000000"/>
                          </a:solidFill>
                          <a:effectLst/>
                          <a:latin typeface="Calibri" panose="020F0502020204030204" pitchFamily="34" charset="0"/>
                        </a:rPr>
                        <a:t>1,800,000</a:t>
                      </a:r>
                      <a:endParaRPr lang="en-US" sz="1200" dirty="0">
                        <a:effectLst/>
                        <a:latin typeface="Calibri" panose="020F0502020204030204" pitchFamily="34" charset="0"/>
                      </a:endParaRPr>
                    </a:p>
                  </a:txBody>
                  <a:tcPr marL="62452" marR="624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D"/>
                    </a:solidFill>
                  </a:tcPr>
                </a:tc>
                <a:tc>
                  <a:txBody>
                    <a:bodyPr/>
                    <a:lstStyle/>
                    <a:p>
                      <a:pPr marL="0" marR="0" algn="ctr">
                        <a:spcBef>
                          <a:spcPts val="0"/>
                        </a:spcBef>
                        <a:spcAft>
                          <a:spcPts val="0"/>
                        </a:spcAft>
                      </a:pPr>
                      <a:r>
                        <a:rPr lang="en-US" sz="1200" dirty="0">
                          <a:solidFill>
                            <a:srgbClr val="000000"/>
                          </a:solidFill>
                          <a:effectLst/>
                          <a:latin typeface="Calibri" panose="020F0502020204030204" pitchFamily="34" charset="0"/>
                        </a:rPr>
                        <a:t>45</a:t>
                      </a:r>
                      <a:endParaRPr lang="en-US" sz="1200" dirty="0">
                        <a:effectLst/>
                        <a:latin typeface="Calibri" panose="020F0502020204030204" pitchFamily="34" charset="0"/>
                      </a:endParaRPr>
                    </a:p>
                  </a:txBody>
                  <a:tcPr marL="62452" marR="624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marL="0" marR="0" algn="ctr">
                        <a:spcBef>
                          <a:spcPts val="0"/>
                        </a:spcBef>
                        <a:spcAft>
                          <a:spcPts val="0"/>
                        </a:spcAft>
                      </a:pPr>
                      <a:r>
                        <a:rPr lang="en-US" sz="1200" dirty="0">
                          <a:solidFill>
                            <a:srgbClr val="000000"/>
                          </a:solidFill>
                          <a:effectLst/>
                          <a:latin typeface="Calibri" panose="020F0502020204030204" pitchFamily="34" charset="0"/>
                        </a:rPr>
                        <a:t>1,800,000</a:t>
                      </a:r>
                      <a:endParaRPr lang="en-US" sz="1200" dirty="0">
                        <a:effectLst/>
                        <a:latin typeface="Calibri" panose="020F0502020204030204" pitchFamily="34" charset="0"/>
                      </a:endParaRPr>
                    </a:p>
                  </a:txBody>
                  <a:tcPr marL="62452" marR="624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marL="0" marR="0" algn="ctr">
                        <a:spcBef>
                          <a:spcPts val="0"/>
                        </a:spcBef>
                        <a:spcAft>
                          <a:spcPts val="0"/>
                        </a:spcAft>
                      </a:pPr>
                      <a:r>
                        <a:rPr lang="en-US" sz="1200" dirty="0">
                          <a:solidFill>
                            <a:srgbClr val="000000"/>
                          </a:solidFill>
                          <a:effectLst/>
                          <a:latin typeface="Calibri" panose="020F0502020204030204" pitchFamily="34" charset="0"/>
                        </a:rPr>
                        <a:t>45</a:t>
                      </a:r>
                      <a:endParaRPr lang="en-US" sz="1200" dirty="0">
                        <a:effectLst/>
                        <a:latin typeface="Calibri" panose="020F0502020204030204" pitchFamily="34" charset="0"/>
                      </a:endParaRPr>
                    </a:p>
                  </a:txBody>
                  <a:tcPr marL="62452" marR="624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tc>
                  <a:txBody>
                    <a:bodyPr/>
                    <a:lstStyle/>
                    <a:p>
                      <a:pPr marL="0" marR="0" algn="ctr">
                        <a:spcBef>
                          <a:spcPts val="0"/>
                        </a:spcBef>
                        <a:spcAft>
                          <a:spcPts val="0"/>
                        </a:spcAft>
                      </a:pPr>
                      <a:r>
                        <a:rPr lang="en-US" sz="1200" dirty="0">
                          <a:solidFill>
                            <a:srgbClr val="000000"/>
                          </a:solidFill>
                          <a:effectLst/>
                          <a:latin typeface="Calibri" panose="020F0502020204030204" pitchFamily="34" charset="0"/>
                        </a:rPr>
                        <a:t>1,800,000</a:t>
                      </a:r>
                      <a:endParaRPr lang="en-US" sz="1200" dirty="0">
                        <a:effectLst/>
                        <a:latin typeface="Calibri" panose="020F0502020204030204" pitchFamily="34" charset="0"/>
                      </a:endParaRPr>
                    </a:p>
                  </a:txBody>
                  <a:tcPr marL="62452" marR="624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tc>
                  <a:txBody>
                    <a:bodyPr/>
                    <a:lstStyle/>
                    <a:p>
                      <a:pPr marL="0" marR="0" algn="ctr">
                        <a:spcBef>
                          <a:spcPts val="0"/>
                        </a:spcBef>
                        <a:spcAft>
                          <a:spcPts val="0"/>
                        </a:spcAft>
                      </a:pPr>
                      <a:r>
                        <a:rPr lang="en-US" sz="1200">
                          <a:solidFill>
                            <a:srgbClr val="000000"/>
                          </a:solidFill>
                          <a:effectLst/>
                          <a:latin typeface="Calibri" panose="020F0502020204030204" pitchFamily="34" charset="0"/>
                        </a:rPr>
                        <a:t>45</a:t>
                      </a:r>
                      <a:endParaRPr lang="en-US" sz="1200">
                        <a:effectLst/>
                        <a:latin typeface="Calibri" panose="020F0502020204030204" pitchFamily="34" charset="0"/>
                      </a:endParaRPr>
                    </a:p>
                  </a:txBody>
                  <a:tcPr marL="62452" marR="624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lgn="ctr">
                        <a:spcBef>
                          <a:spcPts val="0"/>
                        </a:spcBef>
                        <a:spcAft>
                          <a:spcPts val="0"/>
                        </a:spcAft>
                      </a:pPr>
                      <a:r>
                        <a:rPr lang="en-US" sz="1200">
                          <a:solidFill>
                            <a:srgbClr val="000000"/>
                          </a:solidFill>
                          <a:effectLst/>
                          <a:latin typeface="Calibri" panose="020F0502020204030204" pitchFamily="34" charset="0"/>
                        </a:rPr>
                        <a:t>1,800,000</a:t>
                      </a:r>
                      <a:endParaRPr lang="en-US" sz="1200">
                        <a:effectLst/>
                        <a:latin typeface="Calibri" panose="020F0502020204030204" pitchFamily="34" charset="0"/>
                      </a:endParaRPr>
                    </a:p>
                  </a:txBody>
                  <a:tcPr marL="62452" marR="624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376800180"/>
                  </a:ext>
                </a:extLst>
              </a:tr>
              <a:tr h="193080">
                <a:tc>
                  <a:txBody>
                    <a:bodyPr/>
                    <a:lstStyle/>
                    <a:p>
                      <a:pPr marL="0" marR="0" algn="ctr">
                        <a:spcBef>
                          <a:spcPts val="0"/>
                        </a:spcBef>
                        <a:spcAft>
                          <a:spcPts val="0"/>
                        </a:spcAft>
                      </a:pPr>
                      <a:r>
                        <a:rPr lang="en-US" sz="1200">
                          <a:effectLst/>
                          <a:latin typeface="Calibri" panose="020F0502020204030204" pitchFamily="34" charset="0"/>
                        </a:rPr>
                        <a:t>Commonwealth Land Trust</a:t>
                      </a:r>
                      <a:r>
                        <a:rPr lang="en-US" sz="1200" b="1">
                          <a:effectLst/>
                          <a:latin typeface="Calibri" panose="020F0502020204030204" pitchFamily="34" charset="0"/>
                        </a:rPr>
                        <a:t> </a:t>
                      </a:r>
                      <a:endParaRPr lang="en-US" sz="1200">
                        <a:effectLst/>
                        <a:latin typeface="Calibri" panose="020F0502020204030204" pitchFamily="34" charset="0"/>
                      </a:endParaRPr>
                    </a:p>
                  </a:txBody>
                  <a:tcPr marL="62452" marR="624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a:effectLst/>
                          <a:latin typeface="Calibri" panose="020F0502020204030204" pitchFamily="34" charset="0"/>
                        </a:rPr>
                        <a:t>NE</a:t>
                      </a:r>
                    </a:p>
                  </a:txBody>
                  <a:tcPr marL="62452" marR="624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dirty="0">
                          <a:solidFill>
                            <a:srgbClr val="000000"/>
                          </a:solidFill>
                          <a:effectLst/>
                          <a:latin typeface="Calibri" panose="020F0502020204030204" pitchFamily="34" charset="0"/>
                        </a:rPr>
                        <a:t>8</a:t>
                      </a:r>
                      <a:endParaRPr lang="en-US" sz="1200" dirty="0">
                        <a:effectLst/>
                        <a:latin typeface="Calibri" panose="020F0502020204030204" pitchFamily="34" charset="0"/>
                      </a:endParaRPr>
                    </a:p>
                  </a:txBody>
                  <a:tcPr marL="62452" marR="624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D"/>
                    </a:solidFill>
                  </a:tcPr>
                </a:tc>
                <a:tc>
                  <a:txBody>
                    <a:bodyPr/>
                    <a:lstStyle/>
                    <a:p>
                      <a:pPr marL="0" marR="0" algn="ctr">
                        <a:spcBef>
                          <a:spcPts val="0"/>
                        </a:spcBef>
                        <a:spcAft>
                          <a:spcPts val="0"/>
                        </a:spcAft>
                      </a:pPr>
                      <a:r>
                        <a:rPr lang="en-US" sz="1200" dirty="0">
                          <a:solidFill>
                            <a:srgbClr val="000000"/>
                          </a:solidFill>
                          <a:effectLst/>
                          <a:latin typeface="Calibri" panose="020F0502020204030204" pitchFamily="34" charset="0"/>
                        </a:rPr>
                        <a:t>320,000</a:t>
                      </a:r>
                      <a:endParaRPr lang="en-US" sz="1200" dirty="0">
                        <a:effectLst/>
                        <a:latin typeface="Calibri" panose="020F0502020204030204" pitchFamily="34" charset="0"/>
                      </a:endParaRPr>
                    </a:p>
                  </a:txBody>
                  <a:tcPr marL="62452" marR="624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D"/>
                    </a:solidFill>
                  </a:tcPr>
                </a:tc>
                <a:tc>
                  <a:txBody>
                    <a:bodyPr/>
                    <a:lstStyle/>
                    <a:p>
                      <a:pPr marL="0" marR="0" algn="ctr">
                        <a:spcBef>
                          <a:spcPts val="0"/>
                        </a:spcBef>
                        <a:spcAft>
                          <a:spcPts val="0"/>
                        </a:spcAft>
                      </a:pPr>
                      <a:r>
                        <a:rPr lang="en-US" sz="1200" dirty="0">
                          <a:solidFill>
                            <a:srgbClr val="000000"/>
                          </a:solidFill>
                          <a:effectLst/>
                          <a:latin typeface="Calibri" panose="020F0502020204030204" pitchFamily="34" charset="0"/>
                        </a:rPr>
                        <a:t>11</a:t>
                      </a:r>
                      <a:endParaRPr lang="en-US" sz="1200" dirty="0">
                        <a:effectLst/>
                        <a:latin typeface="Calibri" panose="020F0502020204030204" pitchFamily="34" charset="0"/>
                      </a:endParaRPr>
                    </a:p>
                  </a:txBody>
                  <a:tcPr marL="62452" marR="624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marL="0" marR="0" algn="ctr">
                        <a:spcBef>
                          <a:spcPts val="0"/>
                        </a:spcBef>
                        <a:spcAft>
                          <a:spcPts val="0"/>
                        </a:spcAft>
                      </a:pPr>
                      <a:r>
                        <a:rPr lang="en-US" sz="1200" dirty="0">
                          <a:solidFill>
                            <a:srgbClr val="000000"/>
                          </a:solidFill>
                          <a:effectLst/>
                          <a:latin typeface="Calibri" panose="020F0502020204030204" pitchFamily="34" charset="0"/>
                        </a:rPr>
                        <a:t>440,000</a:t>
                      </a:r>
                      <a:endParaRPr lang="en-US" sz="1200" dirty="0">
                        <a:effectLst/>
                        <a:latin typeface="Calibri" panose="020F0502020204030204" pitchFamily="34" charset="0"/>
                      </a:endParaRPr>
                    </a:p>
                  </a:txBody>
                  <a:tcPr marL="62452" marR="624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marL="0" marR="0" algn="ctr">
                        <a:spcBef>
                          <a:spcPts val="0"/>
                        </a:spcBef>
                        <a:spcAft>
                          <a:spcPts val="0"/>
                        </a:spcAft>
                      </a:pPr>
                      <a:r>
                        <a:rPr lang="en-US" sz="1200">
                          <a:solidFill>
                            <a:srgbClr val="000000"/>
                          </a:solidFill>
                          <a:effectLst/>
                          <a:latin typeface="Calibri" panose="020F0502020204030204" pitchFamily="34" charset="0"/>
                        </a:rPr>
                        <a:t>12</a:t>
                      </a:r>
                      <a:endParaRPr lang="en-US" sz="1200">
                        <a:effectLst/>
                        <a:latin typeface="Calibri" panose="020F0502020204030204" pitchFamily="34" charset="0"/>
                      </a:endParaRPr>
                    </a:p>
                  </a:txBody>
                  <a:tcPr marL="62452" marR="624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tc>
                  <a:txBody>
                    <a:bodyPr/>
                    <a:lstStyle/>
                    <a:p>
                      <a:pPr marL="0" marR="0" algn="ctr">
                        <a:spcBef>
                          <a:spcPts val="0"/>
                        </a:spcBef>
                        <a:spcAft>
                          <a:spcPts val="0"/>
                        </a:spcAft>
                      </a:pPr>
                      <a:r>
                        <a:rPr lang="en-US" sz="1200" dirty="0">
                          <a:solidFill>
                            <a:srgbClr val="000000"/>
                          </a:solidFill>
                          <a:effectLst/>
                          <a:latin typeface="Calibri" panose="020F0502020204030204" pitchFamily="34" charset="0"/>
                        </a:rPr>
                        <a:t>480,000</a:t>
                      </a:r>
                      <a:endParaRPr lang="en-US" sz="1200" dirty="0">
                        <a:effectLst/>
                        <a:latin typeface="Calibri" panose="020F0502020204030204" pitchFamily="34" charset="0"/>
                      </a:endParaRPr>
                    </a:p>
                  </a:txBody>
                  <a:tcPr marL="62452" marR="624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tc>
                  <a:txBody>
                    <a:bodyPr/>
                    <a:lstStyle/>
                    <a:p>
                      <a:pPr marL="0" marR="0" algn="ctr">
                        <a:spcBef>
                          <a:spcPts val="0"/>
                        </a:spcBef>
                        <a:spcAft>
                          <a:spcPts val="0"/>
                        </a:spcAft>
                      </a:pPr>
                      <a:r>
                        <a:rPr lang="en-US" sz="1200" dirty="0">
                          <a:solidFill>
                            <a:srgbClr val="000000"/>
                          </a:solidFill>
                          <a:effectLst/>
                          <a:latin typeface="Calibri" panose="020F0502020204030204" pitchFamily="34" charset="0"/>
                        </a:rPr>
                        <a:t>12</a:t>
                      </a:r>
                      <a:endParaRPr lang="en-US" sz="1200" dirty="0">
                        <a:effectLst/>
                        <a:latin typeface="Calibri" panose="020F0502020204030204" pitchFamily="34" charset="0"/>
                      </a:endParaRPr>
                    </a:p>
                  </a:txBody>
                  <a:tcPr marL="62452" marR="624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lgn="ctr">
                        <a:spcBef>
                          <a:spcPts val="0"/>
                        </a:spcBef>
                        <a:spcAft>
                          <a:spcPts val="0"/>
                        </a:spcAft>
                      </a:pPr>
                      <a:r>
                        <a:rPr lang="en-US" sz="1200">
                          <a:solidFill>
                            <a:srgbClr val="000000"/>
                          </a:solidFill>
                          <a:effectLst/>
                          <a:latin typeface="Calibri" panose="020F0502020204030204" pitchFamily="34" charset="0"/>
                        </a:rPr>
                        <a:t>480,000</a:t>
                      </a:r>
                      <a:endParaRPr lang="en-US" sz="1200">
                        <a:effectLst/>
                        <a:latin typeface="Calibri" panose="020F0502020204030204" pitchFamily="34" charset="0"/>
                      </a:endParaRPr>
                    </a:p>
                  </a:txBody>
                  <a:tcPr marL="62452" marR="624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579443523"/>
                  </a:ext>
                </a:extLst>
              </a:tr>
              <a:tr h="193080">
                <a:tc>
                  <a:txBody>
                    <a:bodyPr/>
                    <a:lstStyle/>
                    <a:p>
                      <a:pPr marL="0" marR="0" algn="ctr">
                        <a:spcBef>
                          <a:spcPts val="0"/>
                        </a:spcBef>
                        <a:spcAft>
                          <a:spcPts val="0"/>
                        </a:spcAft>
                      </a:pPr>
                      <a:r>
                        <a:rPr lang="en-US" sz="1200">
                          <a:effectLst/>
                          <a:latin typeface="Calibri" panose="020F0502020204030204" pitchFamily="34" charset="0"/>
                        </a:rPr>
                        <a:t>Commonwealth Land Trust </a:t>
                      </a:r>
                    </a:p>
                  </a:txBody>
                  <a:tcPr marL="62452" marR="624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a:effectLst/>
                          <a:latin typeface="Calibri" panose="020F0502020204030204" pitchFamily="34" charset="0"/>
                        </a:rPr>
                        <a:t>Boston</a:t>
                      </a:r>
                    </a:p>
                  </a:txBody>
                  <a:tcPr marL="62452" marR="624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a:solidFill>
                            <a:srgbClr val="000000"/>
                          </a:solidFill>
                          <a:effectLst/>
                          <a:latin typeface="Calibri" panose="020F0502020204030204" pitchFamily="34" charset="0"/>
                        </a:rPr>
                        <a:t>30</a:t>
                      </a:r>
                      <a:endParaRPr lang="en-US" sz="1200">
                        <a:effectLst/>
                        <a:latin typeface="Calibri" panose="020F0502020204030204" pitchFamily="34" charset="0"/>
                      </a:endParaRPr>
                    </a:p>
                  </a:txBody>
                  <a:tcPr marL="62452" marR="624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D"/>
                    </a:solidFill>
                  </a:tcPr>
                </a:tc>
                <a:tc>
                  <a:txBody>
                    <a:bodyPr/>
                    <a:lstStyle/>
                    <a:p>
                      <a:pPr marL="0" marR="0" algn="ctr">
                        <a:spcBef>
                          <a:spcPts val="0"/>
                        </a:spcBef>
                        <a:spcAft>
                          <a:spcPts val="0"/>
                        </a:spcAft>
                      </a:pPr>
                      <a:r>
                        <a:rPr lang="en-US" sz="1200" dirty="0">
                          <a:solidFill>
                            <a:srgbClr val="000000"/>
                          </a:solidFill>
                          <a:effectLst/>
                          <a:latin typeface="Calibri" panose="020F0502020204030204" pitchFamily="34" charset="0"/>
                        </a:rPr>
                        <a:t>1,200,000</a:t>
                      </a:r>
                      <a:endParaRPr lang="en-US" sz="1200" dirty="0">
                        <a:effectLst/>
                        <a:latin typeface="Calibri" panose="020F0502020204030204" pitchFamily="34" charset="0"/>
                      </a:endParaRPr>
                    </a:p>
                  </a:txBody>
                  <a:tcPr marL="62452" marR="624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D"/>
                    </a:solidFill>
                  </a:tcPr>
                </a:tc>
                <a:tc>
                  <a:txBody>
                    <a:bodyPr/>
                    <a:lstStyle/>
                    <a:p>
                      <a:pPr marL="0" marR="0" algn="ctr">
                        <a:spcBef>
                          <a:spcPts val="0"/>
                        </a:spcBef>
                        <a:spcAft>
                          <a:spcPts val="0"/>
                        </a:spcAft>
                      </a:pPr>
                      <a:r>
                        <a:rPr lang="en-US" sz="1200" dirty="0">
                          <a:solidFill>
                            <a:srgbClr val="000000"/>
                          </a:solidFill>
                          <a:effectLst/>
                          <a:latin typeface="Calibri" panose="020F0502020204030204" pitchFamily="34" charset="0"/>
                        </a:rPr>
                        <a:t>30</a:t>
                      </a:r>
                      <a:endParaRPr lang="en-US" sz="1200" dirty="0">
                        <a:effectLst/>
                        <a:latin typeface="Calibri" panose="020F0502020204030204" pitchFamily="34" charset="0"/>
                      </a:endParaRPr>
                    </a:p>
                  </a:txBody>
                  <a:tcPr marL="62452" marR="624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marL="0" marR="0" algn="ctr">
                        <a:spcBef>
                          <a:spcPts val="0"/>
                        </a:spcBef>
                        <a:spcAft>
                          <a:spcPts val="0"/>
                        </a:spcAft>
                      </a:pPr>
                      <a:r>
                        <a:rPr lang="en-US" sz="1200" dirty="0">
                          <a:solidFill>
                            <a:srgbClr val="000000"/>
                          </a:solidFill>
                          <a:effectLst/>
                          <a:latin typeface="Calibri" panose="020F0502020204030204" pitchFamily="34" charset="0"/>
                        </a:rPr>
                        <a:t>1,200,000</a:t>
                      </a:r>
                      <a:endParaRPr lang="en-US" sz="1200" dirty="0">
                        <a:effectLst/>
                        <a:latin typeface="Calibri" panose="020F0502020204030204" pitchFamily="34" charset="0"/>
                      </a:endParaRPr>
                    </a:p>
                  </a:txBody>
                  <a:tcPr marL="62452" marR="624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marL="0" marR="0" algn="ctr">
                        <a:spcBef>
                          <a:spcPts val="0"/>
                        </a:spcBef>
                        <a:spcAft>
                          <a:spcPts val="0"/>
                        </a:spcAft>
                      </a:pPr>
                      <a:r>
                        <a:rPr lang="en-US" sz="1200" dirty="0">
                          <a:solidFill>
                            <a:srgbClr val="000000"/>
                          </a:solidFill>
                          <a:effectLst/>
                          <a:latin typeface="Calibri" panose="020F0502020204030204" pitchFamily="34" charset="0"/>
                        </a:rPr>
                        <a:t>30</a:t>
                      </a:r>
                      <a:endParaRPr lang="en-US" sz="1200" dirty="0">
                        <a:effectLst/>
                        <a:latin typeface="Calibri" panose="020F0502020204030204" pitchFamily="34" charset="0"/>
                      </a:endParaRPr>
                    </a:p>
                  </a:txBody>
                  <a:tcPr marL="62452" marR="624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tc>
                  <a:txBody>
                    <a:bodyPr/>
                    <a:lstStyle/>
                    <a:p>
                      <a:pPr marL="0" marR="0" algn="ctr">
                        <a:spcBef>
                          <a:spcPts val="0"/>
                        </a:spcBef>
                        <a:spcAft>
                          <a:spcPts val="0"/>
                        </a:spcAft>
                      </a:pPr>
                      <a:r>
                        <a:rPr lang="en-US" sz="1200" dirty="0">
                          <a:solidFill>
                            <a:srgbClr val="000000"/>
                          </a:solidFill>
                          <a:effectLst/>
                          <a:latin typeface="Calibri" panose="020F0502020204030204" pitchFamily="34" charset="0"/>
                        </a:rPr>
                        <a:t>1,200,000</a:t>
                      </a:r>
                      <a:endParaRPr lang="en-US" sz="1200" dirty="0">
                        <a:effectLst/>
                        <a:latin typeface="Calibri" panose="020F0502020204030204" pitchFamily="34" charset="0"/>
                      </a:endParaRPr>
                    </a:p>
                  </a:txBody>
                  <a:tcPr marL="62452" marR="624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tc>
                  <a:txBody>
                    <a:bodyPr/>
                    <a:lstStyle/>
                    <a:p>
                      <a:pPr marL="0" marR="0" algn="ctr">
                        <a:spcBef>
                          <a:spcPts val="0"/>
                        </a:spcBef>
                        <a:spcAft>
                          <a:spcPts val="0"/>
                        </a:spcAft>
                      </a:pPr>
                      <a:r>
                        <a:rPr lang="en-US" sz="1200" dirty="0">
                          <a:solidFill>
                            <a:srgbClr val="000000"/>
                          </a:solidFill>
                          <a:effectLst/>
                          <a:latin typeface="Calibri" panose="020F0502020204030204" pitchFamily="34" charset="0"/>
                        </a:rPr>
                        <a:t>30</a:t>
                      </a:r>
                      <a:endParaRPr lang="en-US" sz="1200" dirty="0">
                        <a:effectLst/>
                        <a:latin typeface="Calibri" panose="020F0502020204030204" pitchFamily="34" charset="0"/>
                      </a:endParaRPr>
                    </a:p>
                  </a:txBody>
                  <a:tcPr marL="62452" marR="624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lgn="ctr">
                        <a:spcBef>
                          <a:spcPts val="0"/>
                        </a:spcBef>
                        <a:spcAft>
                          <a:spcPts val="0"/>
                        </a:spcAft>
                      </a:pPr>
                      <a:r>
                        <a:rPr lang="en-US" sz="1200" dirty="0">
                          <a:solidFill>
                            <a:srgbClr val="000000"/>
                          </a:solidFill>
                          <a:effectLst/>
                          <a:latin typeface="Calibri" panose="020F0502020204030204" pitchFamily="34" charset="0"/>
                        </a:rPr>
                        <a:t>1,200,000</a:t>
                      </a:r>
                      <a:endParaRPr lang="en-US" sz="1200" dirty="0">
                        <a:effectLst/>
                        <a:latin typeface="Calibri" panose="020F0502020204030204" pitchFamily="34" charset="0"/>
                      </a:endParaRPr>
                    </a:p>
                  </a:txBody>
                  <a:tcPr marL="62452" marR="624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982373523"/>
                  </a:ext>
                </a:extLst>
              </a:tr>
              <a:tr h="212457">
                <a:tc>
                  <a:txBody>
                    <a:bodyPr/>
                    <a:lstStyle/>
                    <a:p>
                      <a:pPr marL="0" marR="0" algn="ctr">
                        <a:spcBef>
                          <a:spcPts val="0"/>
                        </a:spcBef>
                        <a:spcAft>
                          <a:spcPts val="0"/>
                        </a:spcAft>
                      </a:pPr>
                      <a:r>
                        <a:rPr lang="en-US" sz="1200">
                          <a:effectLst/>
                          <a:latin typeface="Calibri" panose="020F0502020204030204" pitchFamily="34" charset="0"/>
                        </a:rPr>
                        <a:t>Clinical Support Options</a:t>
                      </a:r>
                    </a:p>
                  </a:txBody>
                  <a:tcPr marL="62452" marR="624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dirty="0">
                          <a:effectLst/>
                          <a:latin typeface="Calibri" panose="020F0502020204030204" pitchFamily="34" charset="0"/>
                        </a:rPr>
                        <a:t>Western</a:t>
                      </a:r>
                    </a:p>
                  </a:txBody>
                  <a:tcPr marL="62452" marR="624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a:solidFill>
                            <a:srgbClr val="000000"/>
                          </a:solidFill>
                          <a:effectLst/>
                          <a:latin typeface="Calibri" panose="020F0502020204030204" pitchFamily="34" charset="0"/>
                        </a:rPr>
                        <a:t>70</a:t>
                      </a:r>
                      <a:endParaRPr lang="en-US" sz="1200">
                        <a:effectLst/>
                        <a:latin typeface="Calibri" panose="020F0502020204030204" pitchFamily="34" charset="0"/>
                      </a:endParaRPr>
                    </a:p>
                  </a:txBody>
                  <a:tcPr marL="62452" marR="624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D"/>
                    </a:solidFill>
                  </a:tcPr>
                </a:tc>
                <a:tc>
                  <a:txBody>
                    <a:bodyPr/>
                    <a:lstStyle/>
                    <a:p>
                      <a:pPr marL="0" marR="0" algn="ctr">
                        <a:spcBef>
                          <a:spcPts val="0"/>
                        </a:spcBef>
                        <a:spcAft>
                          <a:spcPts val="0"/>
                        </a:spcAft>
                      </a:pPr>
                      <a:r>
                        <a:rPr lang="en-US" sz="1200" dirty="0">
                          <a:solidFill>
                            <a:srgbClr val="000000"/>
                          </a:solidFill>
                          <a:effectLst/>
                          <a:latin typeface="Calibri" panose="020F0502020204030204" pitchFamily="34" charset="0"/>
                        </a:rPr>
                        <a:t>2,800,000</a:t>
                      </a:r>
                      <a:endParaRPr lang="en-US" sz="1200" dirty="0">
                        <a:effectLst/>
                        <a:latin typeface="Calibri" panose="020F0502020204030204" pitchFamily="34" charset="0"/>
                      </a:endParaRPr>
                    </a:p>
                  </a:txBody>
                  <a:tcPr marL="62452" marR="624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D"/>
                    </a:solidFill>
                  </a:tcPr>
                </a:tc>
                <a:tc>
                  <a:txBody>
                    <a:bodyPr/>
                    <a:lstStyle/>
                    <a:p>
                      <a:pPr marL="0" marR="0" algn="ctr">
                        <a:spcBef>
                          <a:spcPts val="0"/>
                        </a:spcBef>
                        <a:spcAft>
                          <a:spcPts val="0"/>
                        </a:spcAft>
                      </a:pPr>
                      <a:r>
                        <a:rPr lang="en-US" sz="1200" dirty="0">
                          <a:solidFill>
                            <a:srgbClr val="000000"/>
                          </a:solidFill>
                          <a:effectLst/>
                          <a:latin typeface="Calibri" panose="020F0502020204030204" pitchFamily="34" charset="0"/>
                        </a:rPr>
                        <a:t>100</a:t>
                      </a:r>
                      <a:endParaRPr lang="en-US" sz="1200" dirty="0">
                        <a:effectLst/>
                        <a:latin typeface="Calibri" panose="020F0502020204030204" pitchFamily="34" charset="0"/>
                      </a:endParaRPr>
                    </a:p>
                  </a:txBody>
                  <a:tcPr marL="62452" marR="624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marL="0" marR="0" algn="ctr">
                        <a:spcBef>
                          <a:spcPts val="0"/>
                        </a:spcBef>
                        <a:spcAft>
                          <a:spcPts val="0"/>
                        </a:spcAft>
                      </a:pPr>
                      <a:r>
                        <a:rPr lang="en-US" sz="1200" dirty="0">
                          <a:solidFill>
                            <a:srgbClr val="000000"/>
                          </a:solidFill>
                          <a:effectLst/>
                          <a:latin typeface="Calibri" panose="020F0502020204030204" pitchFamily="34" charset="0"/>
                        </a:rPr>
                        <a:t>4,000,000</a:t>
                      </a:r>
                      <a:endParaRPr lang="en-US" sz="1200" dirty="0">
                        <a:effectLst/>
                        <a:latin typeface="Calibri" panose="020F0502020204030204" pitchFamily="34" charset="0"/>
                      </a:endParaRPr>
                    </a:p>
                  </a:txBody>
                  <a:tcPr marL="62452" marR="624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marL="0" marR="0" algn="ctr">
                        <a:spcBef>
                          <a:spcPts val="0"/>
                        </a:spcBef>
                        <a:spcAft>
                          <a:spcPts val="0"/>
                        </a:spcAft>
                      </a:pPr>
                      <a:r>
                        <a:rPr lang="en-US" sz="1200" dirty="0">
                          <a:solidFill>
                            <a:srgbClr val="000000"/>
                          </a:solidFill>
                          <a:effectLst/>
                          <a:latin typeface="Calibri" panose="020F0502020204030204" pitchFamily="34" charset="0"/>
                        </a:rPr>
                        <a:t>100</a:t>
                      </a:r>
                      <a:endParaRPr lang="en-US" sz="1200" dirty="0">
                        <a:effectLst/>
                        <a:latin typeface="Calibri" panose="020F0502020204030204" pitchFamily="34" charset="0"/>
                      </a:endParaRPr>
                    </a:p>
                  </a:txBody>
                  <a:tcPr marL="62452" marR="624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tc>
                  <a:txBody>
                    <a:bodyPr/>
                    <a:lstStyle/>
                    <a:p>
                      <a:pPr marL="0" marR="0" algn="ctr">
                        <a:spcBef>
                          <a:spcPts val="0"/>
                        </a:spcBef>
                        <a:spcAft>
                          <a:spcPts val="0"/>
                        </a:spcAft>
                      </a:pPr>
                      <a:r>
                        <a:rPr lang="en-US" sz="1200" dirty="0">
                          <a:solidFill>
                            <a:srgbClr val="000000"/>
                          </a:solidFill>
                          <a:effectLst/>
                          <a:latin typeface="Calibri" panose="020F0502020204030204" pitchFamily="34" charset="0"/>
                        </a:rPr>
                        <a:t>4,000,000</a:t>
                      </a:r>
                      <a:endParaRPr lang="en-US" sz="1200" dirty="0">
                        <a:effectLst/>
                        <a:latin typeface="Calibri" panose="020F0502020204030204" pitchFamily="34" charset="0"/>
                      </a:endParaRPr>
                    </a:p>
                  </a:txBody>
                  <a:tcPr marL="62452" marR="624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tc>
                  <a:txBody>
                    <a:bodyPr/>
                    <a:lstStyle/>
                    <a:p>
                      <a:pPr marL="0" marR="0" algn="ctr">
                        <a:spcBef>
                          <a:spcPts val="0"/>
                        </a:spcBef>
                        <a:spcAft>
                          <a:spcPts val="0"/>
                        </a:spcAft>
                      </a:pPr>
                      <a:r>
                        <a:rPr lang="en-US" sz="1200" dirty="0">
                          <a:solidFill>
                            <a:srgbClr val="000000"/>
                          </a:solidFill>
                          <a:effectLst/>
                          <a:latin typeface="Calibri" panose="020F0502020204030204" pitchFamily="34" charset="0"/>
                        </a:rPr>
                        <a:t>100</a:t>
                      </a:r>
                      <a:endParaRPr lang="en-US" sz="1200" dirty="0">
                        <a:effectLst/>
                        <a:latin typeface="Calibri" panose="020F0502020204030204" pitchFamily="34" charset="0"/>
                      </a:endParaRPr>
                    </a:p>
                  </a:txBody>
                  <a:tcPr marL="62452" marR="624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lgn="ctr">
                        <a:spcBef>
                          <a:spcPts val="0"/>
                        </a:spcBef>
                        <a:spcAft>
                          <a:spcPts val="0"/>
                        </a:spcAft>
                      </a:pPr>
                      <a:r>
                        <a:rPr lang="en-US" sz="1200" dirty="0">
                          <a:solidFill>
                            <a:srgbClr val="000000"/>
                          </a:solidFill>
                          <a:effectLst/>
                          <a:latin typeface="Calibri" panose="020F0502020204030204" pitchFamily="34" charset="0"/>
                        </a:rPr>
                        <a:t>4,000,000</a:t>
                      </a:r>
                      <a:endParaRPr lang="en-US" sz="1200" dirty="0">
                        <a:effectLst/>
                        <a:latin typeface="Calibri" panose="020F0502020204030204" pitchFamily="34" charset="0"/>
                      </a:endParaRPr>
                    </a:p>
                  </a:txBody>
                  <a:tcPr marL="62452" marR="624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2269420309"/>
                  </a:ext>
                </a:extLst>
              </a:tr>
              <a:tr h="212457">
                <a:tc>
                  <a:txBody>
                    <a:bodyPr/>
                    <a:lstStyle/>
                    <a:p>
                      <a:pPr marL="0" marR="0" algn="ctr">
                        <a:spcBef>
                          <a:spcPts val="0"/>
                        </a:spcBef>
                        <a:spcAft>
                          <a:spcPts val="0"/>
                        </a:spcAft>
                      </a:pPr>
                      <a:r>
                        <a:rPr lang="en-US" sz="1200">
                          <a:effectLst/>
                          <a:latin typeface="Calibri" panose="020F0502020204030204" pitchFamily="34" charset="0"/>
                        </a:rPr>
                        <a:t>Eliot CHS</a:t>
                      </a:r>
                    </a:p>
                  </a:txBody>
                  <a:tcPr marL="62452" marR="624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a:effectLst/>
                          <a:latin typeface="Calibri" panose="020F0502020204030204" pitchFamily="34" charset="0"/>
                        </a:rPr>
                        <a:t>NE</a:t>
                      </a:r>
                    </a:p>
                  </a:txBody>
                  <a:tcPr marL="62452" marR="624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a:solidFill>
                            <a:srgbClr val="000000"/>
                          </a:solidFill>
                          <a:effectLst/>
                          <a:latin typeface="Calibri" panose="020F0502020204030204" pitchFamily="34" charset="0"/>
                        </a:rPr>
                        <a:t> </a:t>
                      </a:r>
                      <a:endParaRPr lang="en-US" sz="1200">
                        <a:effectLst/>
                        <a:latin typeface="Calibri" panose="020F0502020204030204" pitchFamily="34" charset="0"/>
                      </a:endParaRPr>
                    </a:p>
                  </a:txBody>
                  <a:tcPr marL="62452" marR="624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US" sz="1200">
                          <a:solidFill>
                            <a:srgbClr val="000000"/>
                          </a:solidFill>
                          <a:effectLst/>
                          <a:latin typeface="Calibri" panose="020F0502020204030204" pitchFamily="34" charset="0"/>
                        </a:rPr>
                        <a:t> </a:t>
                      </a:r>
                      <a:endParaRPr lang="en-US" sz="1200">
                        <a:effectLst/>
                        <a:latin typeface="Calibri" panose="020F0502020204030204" pitchFamily="34" charset="0"/>
                      </a:endParaRPr>
                    </a:p>
                  </a:txBody>
                  <a:tcPr marL="62452" marR="624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US" sz="1200" dirty="0">
                          <a:solidFill>
                            <a:srgbClr val="000000"/>
                          </a:solidFill>
                          <a:effectLst/>
                          <a:latin typeface="Calibri" panose="020F0502020204030204" pitchFamily="34" charset="0"/>
                        </a:rPr>
                        <a:t>24</a:t>
                      </a:r>
                      <a:endParaRPr lang="en-US" sz="1200" dirty="0">
                        <a:effectLst/>
                        <a:latin typeface="Calibri" panose="020F0502020204030204" pitchFamily="34" charset="0"/>
                      </a:endParaRPr>
                    </a:p>
                  </a:txBody>
                  <a:tcPr marL="62452" marR="624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marL="0" marR="0" algn="ctr">
                        <a:spcBef>
                          <a:spcPts val="0"/>
                        </a:spcBef>
                        <a:spcAft>
                          <a:spcPts val="0"/>
                        </a:spcAft>
                      </a:pPr>
                      <a:r>
                        <a:rPr lang="en-US" sz="1200" dirty="0">
                          <a:solidFill>
                            <a:srgbClr val="000000"/>
                          </a:solidFill>
                          <a:effectLst/>
                          <a:latin typeface="Calibri" panose="020F0502020204030204" pitchFamily="34" charset="0"/>
                        </a:rPr>
                        <a:t>960,000</a:t>
                      </a:r>
                      <a:endParaRPr lang="en-US" sz="1200" dirty="0">
                        <a:effectLst/>
                        <a:latin typeface="Calibri" panose="020F0502020204030204" pitchFamily="34" charset="0"/>
                      </a:endParaRPr>
                    </a:p>
                  </a:txBody>
                  <a:tcPr marL="62452" marR="624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marL="0" marR="0" algn="ctr">
                        <a:spcBef>
                          <a:spcPts val="0"/>
                        </a:spcBef>
                        <a:spcAft>
                          <a:spcPts val="0"/>
                        </a:spcAft>
                      </a:pPr>
                      <a:r>
                        <a:rPr lang="en-US" sz="1200">
                          <a:solidFill>
                            <a:srgbClr val="000000"/>
                          </a:solidFill>
                          <a:effectLst/>
                          <a:latin typeface="Calibri" panose="020F0502020204030204" pitchFamily="34" charset="0"/>
                        </a:rPr>
                        <a:t>52</a:t>
                      </a:r>
                      <a:endParaRPr lang="en-US" sz="1200">
                        <a:effectLst/>
                        <a:latin typeface="Calibri" panose="020F0502020204030204" pitchFamily="34" charset="0"/>
                      </a:endParaRPr>
                    </a:p>
                  </a:txBody>
                  <a:tcPr marL="62452" marR="624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tc>
                  <a:txBody>
                    <a:bodyPr/>
                    <a:lstStyle/>
                    <a:p>
                      <a:pPr marL="0" marR="0" algn="ctr">
                        <a:spcBef>
                          <a:spcPts val="0"/>
                        </a:spcBef>
                        <a:spcAft>
                          <a:spcPts val="0"/>
                        </a:spcAft>
                      </a:pPr>
                      <a:r>
                        <a:rPr lang="en-US" sz="1200" dirty="0">
                          <a:solidFill>
                            <a:srgbClr val="000000"/>
                          </a:solidFill>
                          <a:effectLst/>
                          <a:latin typeface="Calibri" panose="020F0502020204030204" pitchFamily="34" charset="0"/>
                        </a:rPr>
                        <a:t>2,080,000</a:t>
                      </a:r>
                      <a:endParaRPr lang="en-US" sz="1200" dirty="0">
                        <a:effectLst/>
                        <a:latin typeface="Calibri" panose="020F0502020204030204" pitchFamily="34" charset="0"/>
                      </a:endParaRPr>
                    </a:p>
                  </a:txBody>
                  <a:tcPr marL="62452" marR="624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tc>
                  <a:txBody>
                    <a:bodyPr/>
                    <a:lstStyle/>
                    <a:p>
                      <a:pPr marL="0" marR="0" algn="ctr">
                        <a:spcBef>
                          <a:spcPts val="0"/>
                        </a:spcBef>
                        <a:spcAft>
                          <a:spcPts val="0"/>
                        </a:spcAft>
                      </a:pPr>
                      <a:r>
                        <a:rPr lang="en-US" sz="1200">
                          <a:solidFill>
                            <a:srgbClr val="000000"/>
                          </a:solidFill>
                          <a:effectLst/>
                          <a:latin typeface="Calibri" panose="020F0502020204030204" pitchFamily="34" charset="0"/>
                        </a:rPr>
                        <a:t>76</a:t>
                      </a:r>
                      <a:endParaRPr lang="en-US" sz="1200">
                        <a:effectLst/>
                        <a:latin typeface="Calibri" panose="020F0502020204030204" pitchFamily="34" charset="0"/>
                      </a:endParaRPr>
                    </a:p>
                  </a:txBody>
                  <a:tcPr marL="62452" marR="624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lgn="ctr">
                        <a:spcBef>
                          <a:spcPts val="0"/>
                        </a:spcBef>
                        <a:spcAft>
                          <a:spcPts val="0"/>
                        </a:spcAft>
                      </a:pPr>
                      <a:r>
                        <a:rPr lang="en-US" sz="1200" dirty="0">
                          <a:solidFill>
                            <a:srgbClr val="000000"/>
                          </a:solidFill>
                          <a:effectLst/>
                          <a:latin typeface="Calibri" panose="020F0502020204030204" pitchFamily="34" charset="0"/>
                        </a:rPr>
                        <a:t>3,040,000</a:t>
                      </a:r>
                      <a:endParaRPr lang="en-US" sz="1200" dirty="0">
                        <a:effectLst/>
                        <a:latin typeface="Calibri" panose="020F0502020204030204" pitchFamily="34" charset="0"/>
                      </a:endParaRPr>
                    </a:p>
                  </a:txBody>
                  <a:tcPr marL="62452" marR="624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037990769"/>
                  </a:ext>
                </a:extLst>
              </a:tr>
              <a:tr h="193080">
                <a:tc>
                  <a:txBody>
                    <a:bodyPr/>
                    <a:lstStyle/>
                    <a:p>
                      <a:pPr marL="0" marR="0" algn="ctr">
                        <a:spcBef>
                          <a:spcPts val="0"/>
                        </a:spcBef>
                        <a:spcAft>
                          <a:spcPts val="0"/>
                        </a:spcAft>
                      </a:pPr>
                      <a:r>
                        <a:rPr lang="en-US" sz="1200">
                          <a:effectLst/>
                          <a:latin typeface="Calibri" panose="020F0502020204030204" pitchFamily="34" charset="0"/>
                        </a:rPr>
                        <a:t>Father Bill’s &amp; Mainspring </a:t>
                      </a:r>
                    </a:p>
                  </a:txBody>
                  <a:tcPr marL="62452" marR="624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a:effectLst/>
                          <a:latin typeface="Calibri" panose="020F0502020204030204" pitchFamily="34" charset="0"/>
                        </a:rPr>
                        <a:t>MW, SE</a:t>
                      </a:r>
                    </a:p>
                  </a:txBody>
                  <a:tcPr marL="62452" marR="624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a:solidFill>
                            <a:srgbClr val="000000"/>
                          </a:solidFill>
                          <a:effectLst/>
                          <a:latin typeface="Calibri" panose="020F0502020204030204" pitchFamily="34" charset="0"/>
                        </a:rPr>
                        <a:t>20</a:t>
                      </a:r>
                      <a:endParaRPr lang="en-US" sz="1200">
                        <a:effectLst/>
                        <a:latin typeface="Calibri" panose="020F0502020204030204" pitchFamily="34" charset="0"/>
                      </a:endParaRPr>
                    </a:p>
                  </a:txBody>
                  <a:tcPr marL="62452" marR="624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D"/>
                    </a:solidFill>
                  </a:tcPr>
                </a:tc>
                <a:tc>
                  <a:txBody>
                    <a:bodyPr/>
                    <a:lstStyle/>
                    <a:p>
                      <a:pPr marL="0" marR="0" algn="ctr">
                        <a:spcBef>
                          <a:spcPts val="0"/>
                        </a:spcBef>
                        <a:spcAft>
                          <a:spcPts val="0"/>
                        </a:spcAft>
                      </a:pPr>
                      <a:r>
                        <a:rPr lang="en-US" sz="1200">
                          <a:solidFill>
                            <a:srgbClr val="000000"/>
                          </a:solidFill>
                          <a:effectLst/>
                          <a:latin typeface="Calibri" panose="020F0502020204030204" pitchFamily="34" charset="0"/>
                        </a:rPr>
                        <a:t>800,000</a:t>
                      </a:r>
                      <a:endParaRPr lang="en-US" sz="1200">
                        <a:effectLst/>
                        <a:latin typeface="Calibri" panose="020F0502020204030204" pitchFamily="34" charset="0"/>
                      </a:endParaRPr>
                    </a:p>
                  </a:txBody>
                  <a:tcPr marL="62452" marR="624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D"/>
                    </a:solidFill>
                  </a:tcPr>
                </a:tc>
                <a:tc>
                  <a:txBody>
                    <a:bodyPr/>
                    <a:lstStyle/>
                    <a:p>
                      <a:pPr marL="0" marR="0" algn="ctr">
                        <a:spcBef>
                          <a:spcPts val="0"/>
                        </a:spcBef>
                        <a:spcAft>
                          <a:spcPts val="0"/>
                        </a:spcAft>
                      </a:pPr>
                      <a:r>
                        <a:rPr lang="en-US" sz="1200">
                          <a:solidFill>
                            <a:srgbClr val="000000"/>
                          </a:solidFill>
                          <a:effectLst/>
                          <a:latin typeface="Calibri" panose="020F0502020204030204" pitchFamily="34" charset="0"/>
                        </a:rPr>
                        <a:t>20</a:t>
                      </a:r>
                      <a:endParaRPr lang="en-US" sz="1200">
                        <a:effectLst/>
                        <a:latin typeface="Calibri" panose="020F0502020204030204" pitchFamily="34" charset="0"/>
                      </a:endParaRPr>
                    </a:p>
                  </a:txBody>
                  <a:tcPr marL="62452" marR="624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marL="0" marR="0" algn="ctr">
                        <a:spcBef>
                          <a:spcPts val="0"/>
                        </a:spcBef>
                        <a:spcAft>
                          <a:spcPts val="0"/>
                        </a:spcAft>
                      </a:pPr>
                      <a:r>
                        <a:rPr lang="en-US" sz="1200" dirty="0">
                          <a:solidFill>
                            <a:srgbClr val="000000"/>
                          </a:solidFill>
                          <a:effectLst/>
                          <a:latin typeface="Calibri" panose="020F0502020204030204" pitchFamily="34" charset="0"/>
                        </a:rPr>
                        <a:t>800,000</a:t>
                      </a:r>
                      <a:endParaRPr lang="en-US" sz="1200" dirty="0">
                        <a:effectLst/>
                        <a:latin typeface="Calibri" panose="020F0502020204030204" pitchFamily="34" charset="0"/>
                      </a:endParaRPr>
                    </a:p>
                  </a:txBody>
                  <a:tcPr marL="62452" marR="624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marL="0" marR="0" algn="ctr">
                        <a:spcBef>
                          <a:spcPts val="0"/>
                        </a:spcBef>
                        <a:spcAft>
                          <a:spcPts val="0"/>
                        </a:spcAft>
                      </a:pPr>
                      <a:r>
                        <a:rPr lang="en-US" sz="1200" dirty="0">
                          <a:solidFill>
                            <a:srgbClr val="000000"/>
                          </a:solidFill>
                          <a:effectLst/>
                          <a:latin typeface="Calibri" panose="020F0502020204030204" pitchFamily="34" charset="0"/>
                        </a:rPr>
                        <a:t>20</a:t>
                      </a:r>
                      <a:endParaRPr lang="en-US" sz="1200" dirty="0">
                        <a:effectLst/>
                        <a:latin typeface="Calibri" panose="020F0502020204030204" pitchFamily="34" charset="0"/>
                      </a:endParaRPr>
                    </a:p>
                  </a:txBody>
                  <a:tcPr marL="62452" marR="624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tc>
                  <a:txBody>
                    <a:bodyPr/>
                    <a:lstStyle/>
                    <a:p>
                      <a:pPr marL="0" marR="0" algn="ctr">
                        <a:spcBef>
                          <a:spcPts val="0"/>
                        </a:spcBef>
                        <a:spcAft>
                          <a:spcPts val="0"/>
                        </a:spcAft>
                      </a:pPr>
                      <a:r>
                        <a:rPr lang="en-US" sz="1200">
                          <a:solidFill>
                            <a:srgbClr val="000000"/>
                          </a:solidFill>
                          <a:effectLst/>
                          <a:latin typeface="Calibri" panose="020F0502020204030204" pitchFamily="34" charset="0"/>
                        </a:rPr>
                        <a:t>800,000</a:t>
                      </a:r>
                      <a:endParaRPr lang="en-US" sz="1200">
                        <a:effectLst/>
                        <a:latin typeface="Calibri" panose="020F0502020204030204" pitchFamily="34" charset="0"/>
                      </a:endParaRPr>
                    </a:p>
                  </a:txBody>
                  <a:tcPr marL="62452" marR="624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tc>
                  <a:txBody>
                    <a:bodyPr/>
                    <a:lstStyle/>
                    <a:p>
                      <a:pPr marL="0" marR="0" algn="ctr">
                        <a:spcBef>
                          <a:spcPts val="0"/>
                        </a:spcBef>
                        <a:spcAft>
                          <a:spcPts val="0"/>
                        </a:spcAft>
                      </a:pPr>
                      <a:r>
                        <a:rPr lang="en-US" sz="1200" dirty="0">
                          <a:solidFill>
                            <a:srgbClr val="000000"/>
                          </a:solidFill>
                          <a:effectLst/>
                          <a:latin typeface="Calibri" panose="020F0502020204030204" pitchFamily="34" charset="0"/>
                        </a:rPr>
                        <a:t>20</a:t>
                      </a:r>
                      <a:endParaRPr lang="en-US" sz="1200" dirty="0">
                        <a:effectLst/>
                        <a:latin typeface="Calibri" panose="020F0502020204030204" pitchFamily="34" charset="0"/>
                      </a:endParaRPr>
                    </a:p>
                  </a:txBody>
                  <a:tcPr marL="62452" marR="624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lgn="ctr">
                        <a:spcBef>
                          <a:spcPts val="0"/>
                        </a:spcBef>
                        <a:spcAft>
                          <a:spcPts val="0"/>
                        </a:spcAft>
                      </a:pPr>
                      <a:r>
                        <a:rPr lang="en-US" sz="1200" dirty="0">
                          <a:solidFill>
                            <a:srgbClr val="000000"/>
                          </a:solidFill>
                          <a:effectLst/>
                          <a:latin typeface="Calibri" panose="020F0502020204030204" pitchFamily="34" charset="0"/>
                        </a:rPr>
                        <a:t>800,000</a:t>
                      </a:r>
                      <a:endParaRPr lang="en-US" sz="1200" dirty="0">
                        <a:effectLst/>
                        <a:latin typeface="Calibri" panose="020F0502020204030204" pitchFamily="34" charset="0"/>
                      </a:endParaRPr>
                    </a:p>
                  </a:txBody>
                  <a:tcPr marL="62452" marR="624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909374537"/>
                  </a:ext>
                </a:extLst>
              </a:tr>
              <a:tr h="212457">
                <a:tc>
                  <a:txBody>
                    <a:bodyPr/>
                    <a:lstStyle/>
                    <a:p>
                      <a:pPr marL="0" marR="0" algn="ctr">
                        <a:spcBef>
                          <a:spcPts val="0"/>
                        </a:spcBef>
                        <a:spcAft>
                          <a:spcPts val="0"/>
                        </a:spcAft>
                      </a:pPr>
                      <a:r>
                        <a:rPr lang="en-US" sz="1200" dirty="0">
                          <a:effectLst/>
                          <a:latin typeface="Calibri" panose="020F0502020204030204" pitchFamily="34" charset="0"/>
                        </a:rPr>
                        <a:t>Health Imperatives</a:t>
                      </a:r>
                    </a:p>
                  </a:txBody>
                  <a:tcPr marL="62452" marR="624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a:effectLst/>
                          <a:latin typeface="Calibri" panose="020F0502020204030204" pitchFamily="34" charset="0"/>
                        </a:rPr>
                        <a:t>Boston</a:t>
                      </a:r>
                    </a:p>
                  </a:txBody>
                  <a:tcPr marL="62452" marR="624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a:solidFill>
                            <a:srgbClr val="000000"/>
                          </a:solidFill>
                          <a:effectLst/>
                          <a:latin typeface="Calibri" panose="020F0502020204030204" pitchFamily="34" charset="0"/>
                        </a:rPr>
                        <a:t> </a:t>
                      </a:r>
                      <a:endParaRPr lang="en-US" sz="1200">
                        <a:effectLst/>
                        <a:latin typeface="Calibri" panose="020F0502020204030204" pitchFamily="34" charset="0"/>
                      </a:endParaRPr>
                    </a:p>
                  </a:txBody>
                  <a:tcPr marL="62452" marR="624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US" sz="1200">
                          <a:solidFill>
                            <a:srgbClr val="000000"/>
                          </a:solidFill>
                          <a:effectLst/>
                          <a:latin typeface="Calibri" panose="020F0502020204030204" pitchFamily="34" charset="0"/>
                        </a:rPr>
                        <a:t> </a:t>
                      </a:r>
                      <a:endParaRPr lang="en-US" sz="1200">
                        <a:effectLst/>
                        <a:latin typeface="Calibri" panose="020F0502020204030204" pitchFamily="34" charset="0"/>
                      </a:endParaRPr>
                    </a:p>
                  </a:txBody>
                  <a:tcPr marL="62452" marR="624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US" sz="1200" dirty="0">
                          <a:solidFill>
                            <a:srgbClr val="000000"/>
                          </a:solidFill>
                          <a:effectLst/>
                          <a:latin typeface="Calibri" panose="020F0502020204030204" pitchFamily="34" charset="0"/>
                        </a:rPr>
                        <a:t>10</a:t>
                      </a:r>
                      <a:endParaRPr lang="en-US" sz="1200" dirty="0">
                        <a:effectLst/>
                        <a:latin typeface="Calibri" panose="020F0502020204030204" pitchFamily="34" charset="0"/>
                      </a:endParaRPr>
                    </a:p>
                  </a:txBody>
                  <a:tcPr marL="62452" marR="624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marL="0" marR="0" algn="ctr">
                        <a:spcBef>
                          <a:spcPts val="0"/>
                        </a:spcBef>
                        <a:spcAft>
                          <a:spcPts val="0"/>
                        </a:spcAft>
                      </a:pPr>
                      <a:r>
                        <a:rPr lang="en-US" sz="1200" dirty="0">
                          <a:solidFill>
                            <a:srgbClr val="000000"/>
                          </a:solidFill>
                          <a:effectLst/>
                          <a:latin typeface="Calibri" panose="020F0502020204030204" pitchFamily="34" charset="0"/>
                        </a:rPr>
                        <a:t>400,000</a:t>
                      </a:r>
                      <a:endParaRPr lang="en-US" sz="1200" dirty="0">
                        <a:effectLst/>
                        <a:latin typeface="Calibri" panose="020F0502020204030204" pitchFamily="34" charset="0"/>
                      </a:endParaRPr>
                    </a:p>
                  </a:txBody>
                  <a:tcPr marL="62452" marR="624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marL="0" marR="0" algn="ctr">
                        <a:spcBef>
                          <a:spcPts val="0"/>
                        </a:spcBef>
                        <a:spcAft>
                          <a:spcPts val="0"/>
                        </a:spcAft>
                      </a:pPr>
                      <a:r>
                        <a:rPr lang="en-US" sz="1200" dirty="0">
                          <a:solidFill>
                            <a:srgbClr val="000000"/>
                          </a:solidFill>
                          <a:effectLst/>
                          <a:latin typeface="Calibri" panose="020F0502020204030204" pitchFamily="34" charset="0"/>
                        </a:rPr>
                        <a:t>10</a:t>
                      </a:r>
                      <a:endParaRPr lang="en-US" sz="1200" dirty="0">
                        <a:effectLst/>
                        <a:latin typeface="Calibri" panose="020F0502020204030204" pitchFamily="34" charset="0"/>
                      </a:endParaRPr>
                    </a:p>
                  </a:txBody>
                  <a:tcPr marL="62452" marR="624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tc>
                  <a:txBody>
                    <a:bodyPr/>
                    <a:lstStyle/>
                    <a:p>
                      <a:pPr marL="0" marR="0" algn="ctr">
                        <a:spcBef>
                          <a:spcPts val="0"/>
                        </a:spcBef>
                        <a:spcAft>
                          <a:spcPts val="0"/>
                        </a:spcAft>
                      </a:pPr>
                      <a:r>
                        <a:rPr lang="en-US" sz="1200" dirty="0">
                          <a:solidFill>
                            <a:srgbClr val="000000"/>
                          </a:solidFill>
                          <a:effectLst/>
                          <a:latin typeface="Calibri" panose="020F0502020204030204" pitchFamily="34" charset="0"/>
                        </a:rPr>
                        <a:t>400,000</a:t>
                      </a:r>
                      <a:endParaRPr lang="en-US" sz="1200" dirty="0">
                        <a:effectLst/>
                        <a:latin typeface="Calibri" panose="020F0502020204030204" pitchFamily="34" charset="0"/>
                      </a:endParaRPr>
                    </a:p>
                  </a:txBody>
                  <a:tcPr marL="62452" marR="624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tc>
                  <a:txBody>
                    <a:bodyPr/>
                    <a:lstStyle/>
                    <a:p>
                      <a:pPr marL="0" marR="0" algn="ctr">
                        <a:spcBef>
                          <a:spcPts val="0"/>
                        </a:spcBef>
                        <a:spcAft>
                          <a:spcPts val="0"/>
                        </a:spcAft>
                      </a:pPr>
                      <a:r>
                        <a:rPr lang="en-US" sz="1200" dirty="0">
                          <a:solidFill>
                            <a:srgbClr val="000000"/>
                          </a:solidFill>
                          <a:effectLst/>
                          <a:latin typeface="Calibri" panose="020F0502020204030204" pitchFamily="34" charset="0"/>
                        </a:rPr>
                        <a:t>10</a:t>
                      </a:r>
                      <a:endParaRPr lang="en-US" sz="1200" dirty="0">
                        <a:effectLst/>
                        <a:latin typeface="Calibri" panose="020F0502020204030204" pitchFamily="34" charset="0"/>
                      </a:endParaRPr>
                    </a:p>
                  </a:txBody>
                  <a:tcPr marL="62452" marR="624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lgn="ctr">
                        <a:spcBef>
                          <a:spcPts val="0"/>
                        </a:spcBef>
                        <a:spcAft>
                          <a:spcPts val="0"/>
                        </a:spcAft>
                      </a:pPr>
                      <a:r>
                        <a:rPr lang="en-US" sz="1200">
                          <a:solidFill>
                            <a:srgbClr val="000000"/>
                          </a:solidFill>
                          <a:effectLst/>
                          <a:latin typeface="Calibri" panose="020F0502020204030204" pitchFamily="34" charset="0"/>
                        </a:rPr>
                        <a:t>400,000</a:t>
                      </a:r>
                      <a:endParaRPr lang="en-US" sz="1200">
                        <a:effectLst/>
                        <a:latin typeface="Calibri" panose="020F0502020204030204" pitchFamily="34" charset="0"/>
                      </a:endParaRPr>
                    </a:p>
                  </a:txBody>
                  <a:tcPr marL="62452" marR="624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399202508"/>
                  </a:ext>
                </a:extLst>
              </a:tr>
              <a:tr h="212457">
                <a:tc>
                  <a:txBody>
                    <a:bodyPr/>
                    <a:lstStyle/>
                    <a:p>
                      <a:pPr marL="0" marR="0" algn="ctr">
                        <a:spcBef>
                          <a:spcPts val="0"/>
                        </a:spcBef>
                        <a:spcAft>
                          <a:spcPts val="0"/>
                        </a:spcAft>
                      </a:pPr>
                      <a:r>
                        <a:rPr lang="en-US" sz="1200">
                          <a:effectLst/>
                          <a:latin typeface="Calibri" panose="020F0502020204030204" pitchFamily="34" charset="0"/>
                        </a:rPr>
                        <a:t>Justice Resource Institute</a:t>
                      </a:r>
                    </a:p>
                  </a:txBody>
                  <a:tcPr marL="62452" marR="624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a:effectLst/>
                          <a:latin typeface="Calibri" panose="020F0502020204030204" pitchFamily="34" charset="0"/>
                        </a:rPr>
                        <a:t>Boston</a:t>
                      </a:r>
                    </a:p>
                  </a:txBody>
                  <a:tcPr marL="62452" marR="624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a:solidFill>
                            <a:srgbClr val="000000"/>
                          </a:solidFill>
                          <a:effectLst/>
                          <a:latin typeface="Calibri" panose="020F0502020204030204" pitchFamily="34" charset="0"/>
                        </a:rPr>
                        <a:t>24</a:t>
                      </a:r>
                      <a:endParaRPr lang="en-US" sz="1200">
                        <a:effectLst/>
                        <a:latin typeface="Calibri" panose="020F0502020204030204" pitchFamily="34" charset="0"/>
                      </a:endParaRPr>
                    </a:p>
                  </a:txBody>
                  <a:tcPr marL="62452" marR="624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D"/>
                    </a:solidFill>
                  </a:tcPr>
                </a:tc>
                <a:tc>
                  <a:txBody>
                    <a:bodyPr/>
                    <a:lstStyle/>
                    <a:p>
                      <a:pPr marL="0" marR="0" algn="ctr">
                        <a:spcBef>
                          <a:spcPts val="0"/>
                        </a:spcBef>
                        <a:spcAft>
                          <a:spcPts val="0"/>
                        </a:spcAft>
                      </a:pPr>
                      <a:r>
                        <a:rPr lang="en-US" sz="1200">
                          <a:solidFill>
                            <a:srgbClr val="000000"/>
                          </a:solidFill>
                          <a:effectLst/>
                          <a:latin typeface="Calibri" panose="020F0502020204030204" pitchFamily="34" charset="0"/>
                        </a:rPr>
                        <a:t>960,000</a:t>
                      </a:r>
                      <a:endParaRPr lang="en-US" sz="1200">
                        <a:effectLst/>
                        <a:latin typeface="Calibri" panose="020F0502020204030204" pitchFamily="34" charset="0"/>
                      </a:endParaRPr>
                    </a:p>
                  </a:txBody>
                  <a:tcPr marL="62452" marR="624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D"/>
                    </a:solidFill>
                  </a:tcPr>
                </a:tc>
                <a:tc>
                  <a:txBody>
                    <a:bodyPr/>
                    <a:lstStyle/>
                    <a:p>
                      <a:pPr marL="0" marR="0" algn="ctr">
                        <a:spcBef>
                          <a:spcPts val="0"/>
                        </a:spcBef>
                        <a:spcAft>
                          <a:spcPts val="0"/>
                        </a:spcAft>
                      </a:pPr>
                      <a:r>
                        <a:rPr lang="en-US" sz="1200" dirty="0">
                          <a:solidFill>
                            <a:srgbClr val="000000"/>
                          </a:solidFill>
                          <a:effectLst/>
                          <a:latin typeface="Calibri" panose="020F0502020204030204" pitchFamily="34" charset="0"/>
                        </a:rPr>
                        <a:t>30</a:t>
                      </a:r>
                      <a:endParaRPr lang="en-US" sz="1200" dirty="0">
                        <a:effectLst/>
                        <a:latin typeface="Calibri" panose="020F0502020204030204" pitchFamily="34" charset="0"/>
                      </a:endParaRPr>
                    </a:p>
                  </a:txBody>
                  <a:tcPr marL="62452" marR="624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marL="0" marR="0" algn="ctr">
                        <a:spcBef>
                          <a:spcPts val="0"/>
                        </a:spcBef>
                        <a:spcAft>
                          <a:spcPts val="0"/>
                        </a:spcAft>
                      </a:pPr>
                      <a:r>
                        <a:rPr lang="en-US" sz="1200" dirty="0">
                          <a:solidFill>
                            <a:srgbClr val="000000"/>
                          </a:solidFill>
                          <a:effectLst/>
                          <a:latin typeface="Calibri" panose="020F0502020204030204" pitchFamily="34" charset="0"/>
                        </a:rPr>
                        <a:t>1,200,000</a:t>
                      </a:r>
                      <a:endParaRPr lang="en-US" sz="1200" dirty="0">
                        <a:effectLst/>
                        <a:latin typeface="Calibri" panose="020F0502020204030204" pitchFamily="34" charset="0"/>
                      </a:endParaRPr>
                    </a:p>
                  </a:txBody>
                  <a:tcPr marL="62452" marR="624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marL="0" marR="0" algn="ctr">
                        <a:spcBef>
                          <a:spcPts val="0"/>
                        </a:spcBef>
                        <a:spcAft>
                          <a:spcPts val="0"/>
                        </a:spcAft>
                      </a:pPr>
                      <a:r>
                        <a:rPr lang="en-US" sz="1200">
                          <a:solidFill>
                            <a:srgbClr val="000000"/>
                          </a:solidFill>
                          <a:effectLst/>
                          <a:latin typeface="Calibri" panose="020F0502020204030204" pitchFamily="34" charset="0"/>
                        </a:rPr>
                        <a:t>30</a:t>
                      </a:r>
                      <a:endParaRPr lang="en-US" sz="1200">
                        <a:effectLst/>
                        <a:latin typeface="Calibri" panose="020F0502020204030204" pitchFamily="34" charset="0"/>
                      </a:endParaRPr>
                    </a:p>
                  </a:txBody>
                  <a:tcPr marL="62452" marR="624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tc>
                  <a:txBody>
                    <a:bodyPr/>
                    <a:lstStyle/>
                    <a:p>
                      <a:pPr marL="0" marR="0" algn="ctr">
                        <a:spcBef>
                          <a:spcPts val="0"/>
                        </a:spcBef>
                        <a:spcAft>
                          <a:spcPts val="0"/>
                        </a:spcAft>
                      </a:pPr>
                      <a:r>
                        <a:rPr lang="en-US" sz="1200" dirty="0">
                          <a:solidFill>
                            <a:srgbClr val="000000"/>
                          </a:solidFill>
                          <a:effectLst/>
                          <a:latin typeface="Calibri" panose="020F0502020204030204" pitchFamily="34" charset="0"/>
                        </a:rPr>
                        <a:t>1,200,000</a:t>
                      </a:r>
                      <a:endParaRPr lang="en-US" sz="1200" dirty="0">
                        <a:effectLst/>
                        <a:latin typeface="Calibri" panose="020F0502020204030204" pitchFamily="34" charset="0"/>
                      </a:endParaRPr>
                    </a:p>
                  </a:txBody>
                  <a:tcPr marL="62452" marR="624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tc>
                  <a:txBody>
                    <a:bodyPr/>
                    <a:lstStyle/>
                    <a:p>
                      <a:pPr marL="0" marR="0" algn="ctr">
                        <a:spcBef>
                          <a:spcPts val="0"/>
                        </a:spcBef>
                        <a:spcAft>
                          <a:spcPts val="0"/>
                        </a:spcAft>
                      </a:pPr>
                      <a:r>
                        <a:rPr lang="en-US" sz="1200" dirty="0">
                          <a:solidFill>
                            <a:srgbClr val="000000"/>
                          </a:solidFill>
                          <a:effectLst/>
                          <a:latin typeface="Calibri" panose="020F0502020204030204" pitchFamily="34" charset="0"/>
                        </a:rPr>
                        <a:t>30</a:t>
                      </a:r>
                      <a:endParaRPr lang="en-US" sz="1200" dirty="0">
                        <a:effectLst/>
                        <a:latin typeface="Calibri" panose="020F0502020204030204" pitchFamily="34" charset="0"/>
                      </a:endParaRPr>
                    </a:p>
                  </a:txBody>
                  <a:tcPr marL="62452" marR="624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lgn="ctr">
                        <a:spcBef>
                          <a:spcPts val="0"/>
                        </a:spcBef>
                        <a:spcAft>
                          <a:spcPts val="0"/>
                        </a:spcAft>
                      </a:pPr>
                      <a:r>
                        <a:rPr lang="en-US" sz="1200" dirty="0">
                          <a:solidFill>
                            <a:srgbClr val="000000"/>
                          </a:solidFill>
                          <a:effectLst/>
                          <a:latin typeface="Calibri" panose="020F0502020204030204" pitchFamily="34" charset="0"/>
                        </a:rPr>
                        <a:t>1,200,000</a:t>
                      </a:r>
                      <a:endParaRPr lang="en-US" sz="1200" dirty="0">
                        <a:effectLst/>
                        <a:latin typeface="Calibri" panose="020F0502020204030204" pitchFamily="34" charset="0"/>
                      </a:endParaRPr>
                    </a:p>
                  </a:txBody>
                  <a:tcPr marL="62452" marR="624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3715092046"/>
                  </a:ext>
                </a:extLst>
              </a:tr>
              <a:tr h="212457">
                <a:tc>
                  <a:txBody>
                    <a:bodyPr/>
                    <a:lstStyle/>
                    <a:p>
                      <a:pPr marL="0" marR="0" algn="ctr">
                        <a:spcBef>
                          <a:spcPts val="0"/>
                        </a:spcBef>
                        <a:spcAft>
                          <a:spcPts val="0"/>
                        </a:spcAft>
                      </a:pPr>
                      <a:r>
                        <a:rPr lang="en-US" sz="1200">
                          <a:effectLst/>
                          <a:latin typeface="Calibri" panose="020F0502020204030204" pitchFamily="34" charset="0"/>
                        </a:rPr>
                        <a:t>River Valley</a:t>
                      </a:r>
                      <a:r>
                        <a:rPr lang="en-US" sz="1200" b="1">
                          <a:effectLst/>
                          <a:latin typeface="Calibri" panose="020F0502020204030204" pitchFamily="34" charset="0"/>
                        </a:rPr>
                        <a:t> </a:t>
                      </a:r>
                      <a:endParaRPr lang="en-US" sz="1200">
                        <a:effectLst/>
                        <a:latin typeface="Calibri" panose="020F0502020204030204" pitchFamily="34" charset="0"/>
                      </a:endParaRPr>
                    </a:p>
                  </a:txBody>
                  <a:tcPr marL="62452" marR="624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a:effectLst/>
                          <a:latin typeface="Calibri" panose="020F0502020204030204" pitchFamily="34" charset="0"/>
                        </a:rPr>
                        <a:t>Western</a:t>
                      </a:r>
                    </a:p>
                  </a:txBody>
                  <a:tcPr marL="62452" marR="624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a:solidFill>
                            <a:srgbClr val="000000"/>
                          </a:solidFill>
                          <a:effectLst/>
                          <a:latin typeface="Calibri" panose="020F0502020204030204" pitchFamily="34" charset="0"/>
                        </a:rPr>
                        <a:t>20</a:t>
                      </a:r>
                      <a:endParaRPr lang="en-US" sz="1200">
                        <a:effectLst/>
                        <a:latin typeface="Calibri" panose="020F0502020204030204" pitchFamily="34" charset="0"/>
                      </a:endParaRPr>
                    </a:p>
                  </a:txBody>
                  <a:tcPr marL="62452" marR="624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D"/>
                    </a:solidFill>
                  </a:tcPr>
                </a:tc>
                <a:tc>
                  <a:txBody>
                    <a:bodyPr/>
                    <a:lstStyle/>
                    <a:p>
                      <a:pPr marL="0" marR="0" algn="ctr">
                        <a:spcBef>
                          <a:spcPts val="0"/>
                        </a:spcBef>
                        <a:spcAft>
                          <a:spcPts val="0"/>
                        </a:spcAft>
                      </a:pPr>
                      <a:r>
                        <a:rPr lang="en-US" sz="1200" dirty="0">
                          <a:solidFill>
                            <a:srgbClr val="000000"/>
                          </a:solidFill>
                          <a:effectLst/>
                          <a:latin typeface="Calibri" panose="020F0502020204030204" pitchFamily="34" charset="0"/>
                        </a:rPr>
                        <a:t>800,000</a:t>
                      </a:r>
                      <a:endParaRPr lang="en-US" sz="1200" dirty="0">
                        <a:effectLst/>
                        <a:latin typeface="Calibri" panose="020F0502020204030204" pitchFamily="34" charset="0"/>
                      </a:endParaRPr>
                    </a:p>
                  </a:txBody>
                  <a:tcPr marL="62452" marR="624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D"/>
                    </a:solidFill>
                  </a:tcPr>
                </a:tc>
                <a:tc>
                  <a:txBody>
                    <a:bodyPr/>
                    <a:lstStyle/>
                    <a:p>
                      <a:pPr marL="0" marR="0" algn="ctr">
                        <a:spcBef>
                          <a:spcPts val="0"/>
                        </a:spcBef>
                        <a:spcAft>
                          <a:spcPts val="0"/>
                        </a:spcAft>
                      </a:pPr>
                      <a:r>
                        <a:rPr lang="en-US" sz="1200">
                          <a:solidFill>
                            <a:srgbClr val="000000"/>
                          </a:solidFill>
                          <a:effectLst/>
                          <a:latin typeface="Calibri" panose="020F0502020204030204" pitchFamily="34" charset="0"/>
                        </a:rPr>
                        <a:t>20</a:t>
                      </a:r>
                      <a:endParaRPr lang="en-US" sz="1200">
                        <a:effectLst/>
                        <a:latin typeface="Calibri" panose="020F0502020204030204" pitchFamily="34" charset="0"/>
                      </a:endParaRPr>
                    </a:p>
                  </a:txBody>
                  <a:tcPr marL="62452" marR="624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marL="0" marR="0" algn="ctr">
                        <a:spcBef>
                          <a:spcPts val="0"/>
                        </a:spcBef>
                        <a:spcAft>
                          <a:spcPts val="0"/>
                        </a:spcAft>
                      </a:pPr>
                      <a:r>
                        <a:rPr lang="en-US" sz="1200" dirty="0">
                          <a:solidFill>
                            <a:srgbClr val="000000"/>
                          </a:solidFill>
                          <a:effectLst/>
                          <a:latin typeface="Calibri" panose="020F0502020204030204" pitchFamily="34" charset="0"/>
                        </a:rPr>
                        <a:t>800,000</a:t>
                      </a:r>
                      <a:endParaRPr lang="en-US" sz="1200" dirty="0">
                        <a:effectLst/>
                        <a:latin typeface="Calibri" panose="020F0502020204030204" pitchFamily="34" charset="0"/>
                      </a:endParaRPr>
                    </a:p>
                  </a:txBody>
                  <a:tcPr marL="62452" marR="624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marL="0" marR="0" algn="ctr">
                        <a:spcBef>
                          <a:spcPts val="0"/>
                        </a:spcBef>
                        <a:spcAft>
                          <a:spcPts val="0"/>
                        </a:spcAft>
                      </a:pPr>
                      <a:r>
                        <a:rPr lang="en-US" sz="1200" dirty="0">
                          <a:solidFill>
                            <a:srgbClr val="000000"/>
                          </a:solidFill>
                          <a:effectLst/>
                          <a:latin typeface="Calibri" panose="020F0502020204030204" pitchFamily="34" charset="0"/>
                        </a:rPr>
                        <a:t>20</a:t>
                      </a:r>
                      <a:endParaRPr lang="en-US" sz="1200" dirty="0">
                        <a:effectLst/>
                        <a:latin typeface="Calibri" panose="020F0502020204030204" pitchFamily="34" charset="0"/>
                      </a:endParaRPr>
                    </a:p>
                  </a:txBody>
                  <a:tcPr marL="62452" marR="624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tc>
                  <a:txBody>
                    <a:bodyPr/>
                    <a:lstStyle/>
                    <a:p>
                      <a:pPr marL="0" marR="0" algn="ctr">
                        <a:spcBef>
                          <a:spcPts val="0"/>
                        </a:spcBef>
                        <a:spcAft>
                          <a:spcPts val="0"/>
                        </a:spcAft>
                      </a:pPr>
                      <a:r>
                        <a:rPr lang="en-US" sz="1200" dirty="0">
                          <a:solidFill>
                            <a:srgbClr val="000000"/>
                          </a:solidFill>
                          <a:effectLst/>
                          <a:latin typeface="Calibri" panose="020F0502020204030204" pitchFamily="34" charset="0"/>
                        </a:rPr>
                        <a:t>800,000</a:t>
                      </a:r>
                      <a:endParaRPr lang="en-US" sz="1200" dirty="0">
                        <a:effectLst/>
                        <a:latin typeface="Calibri" panose="020F0502020204030204" pitchFamily="34" charset="0"/>
                      </a:endParaRPr>
                    </a:p>
                  </a:txBody>
                  <a:tcPr marL="62452" marR="624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tc>
                  <a:txBody>
                    <a:bodyPr/>
                    <a:lstStyle/>
                    <a:p>
                      <a:pPr marL="0" marR="0" algn="ctr">
                        <a:spcBef>
                          <a:spcPts val="0"/>
                        </a:spcBef>
                        <a:spcAft>
                          <a:spcPts val="0"/>
                        </a:spcAft>
                      </a:pPr>
                      <a:r>
                        <a:rPr lang="en-US" sz="1200" dirty="0">
                          <a:solidFill>
                            <a:srgbClr val="000000"/>
                          </a:solidFill>
                          <a:effectLst/>
                          <a:latin typeface="Calibri" panose="020F0502020204030204" pitchFamily="34" charset="0"/>
                        </a:rPr>
                        <a:t>20</a:t>
                      </a:r>
                      <a:endParaRPr lang="en-US" sz="1200" dirty="0">
                        <a:effectLst/>
                        <a:latin typeface="Calibri" panose="020F0502020204030204" pitchFamily="34" charset="0"/>
                      </a:endParaRPr>
                    </a:p>
                  </a:txBody>
                  <a:tcPr marL="62452" marR="624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lgn="ctr">
                        <a:spcBef>
                          <a:spcPts val="0"/>
                        </a:spcBef>
                        <a:spcAft>
                          <a:spcPts val="0"/>
                        </a:spcAft>
                      </a:pPr>
                      <a:r>
                        <a:rPr lang="en-US" sz="1200">
                          <a:solidFill>
                            <a:srgbClr val="000000"/>
                          </a:solidFill>
                          <a:effectLst/>
                          <a:latin typeface="Calibri" panose="020F0502020204030204" pitchFamily="34" charset="0"/>
                        </a:rPr>
                        <a:t>800,000</a:t>
                      </a:r>
                      <a:endParaRPr lang="en-US" sz="1200">
                        <a:effectLst/>
                        <a:latin typeface="Calibri" panose="020F0502020204030204" pitchFamily="34" charset="0"/>
                      </a:endParaRPr>
                    </a:p>
                  </a:txBody>
                  <a:tcPr marL="62452" marR="624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3093828279"/>
                  </a:ext>
                </a:extLst>
              </a:tr>
              <a:tr h="212457">
                <a:tc>
                  <a:txBody>
                    <a:bodyPr/>
                    <a:lstStyle/>
                    <a:p>
                      <a:pPr marL="0" marR="0" algn="ctr">
                        <a:spcBef>
                          <a:spcPts val="0"/>
                        </a:spcBef>
                        <a:spcAft>
                          <a:spcPts val="0"/>
                        </a:spcAft>
                      </a:pPr>
                      <a:r>
                        <a:rPr lang="en-US" sz="1200">
                          <a:effectLst/>
                          <a:latin typeface="Calibri" panose="020F0502020204030204" pitchFamily="34" charset="0"/>
                        </a:rPr>
                        <a:t>South Middlesex Opportunity Council</a:t>
                      </a:r>
                    </a:p>
                  </a:txBody>
                  <a:tcPr marL="62452" marR="624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a:effectLst/>
                          <a:latin typeface="Calibri" panose="020F0502020204030204" pitchFamily="34" charset="0"/>
                        </a:rPr>
                        <a:t>NE/Central</a:t>
                      </a:r>
                    </a:p>
                  </a:txBody>
                  <a:tcPr marL="62452" marR="624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a:solidFill>
                            <a:srgbClr val="000000"/>
                          </a:solidFill>
                          <a:effectLst/>
                          <a:latin typeface="Calibri" panose="020F0502020204030204" pitchFamily="34" charset="0"/>
                        </a:rPr>
                        <a:t>14</a:t>
                      </a:r>
                      <a:endParaRPr lang="en-US" sz="1200">
                        <a:effectLst/>
                        <a:latin typeface="Calibri" panose="020F0502020204030204" pitchFamily="34" charset="0"/>
                      </a:endParaRPr>
                    </a:p>
                  </a:txBody>
                  <a:tcPr marL="62452" marR="624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D"/>
                    </a:solidFill>
                  </a:tcPr>
                </a:tc>
                <a:tc>
                  <a:txBody>
                    <a:bodyPr/>
                    <a:lstStyle/>
                    <a:p>
                      <a:pPr marL="0" marR="0" algn="ctr">
                        <a:spcBef>
                          <a:spcPts val="0"/>
                        </a:spcBef>
                        <a:spcAft>
                          <a:spcPts val="0"/>
                        </a:spcAft>
                      </a:pPr>
                      <a:r>
                        <a:rPr lang="en-US" sz="1200">
                          <a:solidFill>
                            <a:srgbClr val="000000"/>
                          </a:solidFill>
                          <a:effectLst/>
                          <a:latin typeface="Calibri" panose="020F0502020204030204" pitchFamily="34" charset="0"/>
                        </a:rPr>
                        <a:t>560,000</a:t>
                      </a:r>
                      <a:endParaRPr lang="en-US" sz="1200">
                        <a:effectLst/>
                        <a:latin typeface="Calibri" panose="020F0502020204030204" pitchFamily="34" charset="0"/>
                      </a:endParaRPr>
                    </a:p>
                  </a:txBody>
                  <a:tcPr marL="62452" marR="624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D"/>
                    </a:solidFill>
                  </a:tcPr>
                </a:tc>
                <a:tc>
                  <a:txBody>
                    <a:bodyPr/>
                    <a:lstStyle/>
                    <a:p>
                      <a:pPr marL="0" marR="0" algn="ctr">
                        <a:spcBef>
                          <a:spcPts val="0"/>
                        </a:spcBef>
                        <a:spcAft>
                          <a:spcPts val="0"/>
                        </a:spcAft>
                      </a:pPr>
                      <a:r>
                        <a:rPr lang="en-US" sz="1200" dirty="0">
                          <a:solidFill>
                            <a:srgbClr val="000000"/>
                          </a:solidFill>
                          <a:effectLst/>
                          <a:latin typeface="Calibri" panose="020F0502020204030204" pitchFamily="34" charset="0"/>
                        </a:rPr>
                        <a:t>14</a:t>
                      </a:r>
                      <a:endParaRPr lang="en-US" sz="1200" dirty="0">
                        <a:effectLst/>
                        <a:latin typeface="Calibri" panose="020F0502020204030204" pitchFamily="34" charset="0"/>
                      </a:endParaRPr>
                    </a:p>
                  </a:txBody>
                  <a:tcPr marL="62452" marR="624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marL="0" marR="0" algn="ctr">
                        <a:spcBef>
                          <a:spcPts val="0"/>
                        </a:spcBef>
                        <a:spcAft>
                          <a:spcPts val="0"/>
                        </a:spcAft>
                      </a:pPr>
                      <a:r>
                        <a:rPr lang="en-US" sz="1200" dirty="0">
                          <a:solidFill>
                            <a:srgbClr val="000000"/>
                          </a:solidFill>
                          <a:effectLst/>
                          <a:latin typeface="Calibri" panose="020F0502020204030204" pitchFamily="34" charset="0"/>
                        </a:rPr>
                        <a:t>560,000</a:t>
                      </a:r>
                      <a:endParaRPr lang="en-US" sz="1200" dirty="0">
                        <a:effectLst/>
                        <a:latin typeface="Calibri" panose="020F0502020204030204" pitchFamily="34" charset="0"/>
                      </a:endParaRPr>
                    </a:p>
                  </a:txBody>
                  <a:tcPr marL="62452" marR="624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marL="0" marR="0" algn="ctr">
                        <a:spcBef>
                          <a:spcPts val="0"/>
                        </a:spcBef>
                        <a:spcAft>
                          <a:spcPts val="0"/>
                        </a:spcAft>
                      </a:pPr>
                      <a:r>
                        <a:rPr lang="en-US" sz="1200">
                          <a:solidFill>
                            <a:srgbClr val="000000"/>
                          </a:solidFill>
                          <a:effectLst/>
                          <a:latin typeface="Calibri" panose="020F0502020204030204" pitchFamily="34" charset="0"/>
                        </a:rPr>
                        <a:t>14</a:t>
                      </a:r>
                      <a:endParaRPr lang="en-US" sz="1200">
                        <a:effectLst/>
                        <a:latin typeface="Calibri" panose="020F0502020204030204" pitchFamily="34" charset="0"/>
                      </a:endParaRPr>
                    </a:p>
                  </a:txBody>
                  <a:tcPr marL="62452" marR="624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tc>
                  <a:txBody>
                    <a:bodyPr/>
                    <a:lstStyle/>
                    <a:p>
                      <a:pPr marL="0" marR="0" algn="ctr">
                        <a:spcBef>
                          <a:spcPts val="0"/>
                        </a:spcBef>
                        <a:spcAft>
                          <a:spcPts val="0"/>
                        </a:spcAft>
                      </a:pPr>
                      <a:r>
                        <a:rPr lang="en-US" sz="1200" dirty="0">
                          <a:solidFill>
                            <a:srgbClr val="000000"/>
                          </a:solidFill>
                          <a:effectLst/>
                          <a:latin typeface="Calibri" panose="020F0502020204030204" pitchFamily="34" charset="0"/>
                        </a:rPr>
                        <a:t>560,000</a:t>
                      </a:r>
                      <a:endParaRPr lang="en-US" sz="1200" dirty="0">
                        <a:effectLst/>
                        <a:latin typeface="Calibri" panose="020F0502020204030204" pitchFamily="34" charset="0"/>
                      </a:endParaRPr>
                    </a:p>
                  </a:txBody>
                  <a:tcPr marL="62452" marR="624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tc>
                  <a:txBody>
                    <a:bodyPr/>
                    <a:lstStyle/>
                    <a:p>
                      <a:pPr marL="0" marR="0" algn="ctr">
                        <a:spcBef>
                          <a:spcPts val="0"/>
                        </a:spcBef>
                        <a:spcAft>
                          <a:spcPts val="0"/>
                        </a:spcAft>
                      </a:pPr>
                      <a:r>
                        <a:rPr lang="en-US" sz="1200" dirty="0">
                          <a:solidFill>
                            <a:srgbClr val="000000"/>
                          </a:solidFill>
                          <a:effectLst/>
                          <a:latin typeface="Calibri" panose="020F0502020204030204" pitchFamily="34" charset="0"/>
                        </a:rPr>
                        <a:t>14</a:t>
                      </a:r>
                      <a:endParaRPr lang="en-US" sz="1200" dirty="0">
                        <a:effectLst/>
                        <a:latin typeface="Calibri" panose="020F0502020204030204" pitchFamily="34" charset="0"/>
                      </a:endParaRPr>
                    </a:p>
                  </a:txBody>
                  <a:tcPr marL="62452" marR="624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lgn="ctr">
                        <a:spcBef>
                          <a:spcPts val="0"/>
                        </a:spcBef>
                        <a:spcAft>
                          <a:spcPts val="0"/>
                        </a:spcAft>
                      </a:pPr>
                      <a:r>
                        <a:rPr lang="en-US" sz="1200" dirty="0">
                          <a:solidFill>
                            <a:srgbClr val="000000"/>
                          </a:solidFill>
                          <a:effectLst/>
                          <a:latin typeface="Calibri" panose="020F0502020204030204" pitchFamily="34" charset="0"/>
                        </a:rPr>
                        <a:t>560,000</a:t>
                      </a:r>
                      <a:endParaRPr lang="en-US" sz="1200" dirty="0">
                        <a:effectLst/>
                        <a:latin typeface="Calibri" panose="020F0502020204030204" pitchFamily="34" charset="0"/>
                      </a:endParaRPr>
                    </a:p>
                  </a:txBody>
                  <a:tcPr marL="62452" marR="624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2596653273"/>
                  </a:ext>
                </a:extLst>
              </a:tr>
              <a:tr h="193080">
                <a:tc>
                  <a:txBody>
                    <a:bodyPr/>
                    <a:lstStyle/>
                    <a:p>
                      <a:pPr marL="0" marR="0" algn="ctr">
                        <a:spcBef>
                          <a:spcPts val="0"/>
                        </a:spcBef>
                        <a:spcAft>
                          <a:spcPts val="0"/>
                        </a:spcAft>
                      </a:pPr>
                      <a:r>
                        <a:rPr lang="en-US" sz="1200">
                          <a:effectLst/>
                          <a:latin typeface="Calibri" panose="020F0502020204030204" pitchFamily="34" charset="0"/>
                        </a:rPr>
                        <a:t>South Middlesex Opportunity Council</a:t>
                      </a:r>
                    </a:p>
                  </a:txBody>
                  <a:tcPr marL="62452" marR="624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a:effectLst/>
                          <a:latin typeface="Calibri" panose="020F0502020204030204" pitchFamily="34" charset="0"/>
                        </a:rPr>
                        <a:t>Worcester </a:t>
                      </a:r>
                    </a:p>
                  </a:txBody>
                  <a:tcPr marL="62452" marR="624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a:solidFill>
                            <a:srgbClr val="000000"/>
                          </a:solidFill>
                          <a:effectLst/>
                          <a:latin typeface="Calibri" panose="020F0502020204030204" pitchFamily="34" charset="0"/>
                        </a:rPr>
                        <a:t>14</a:t>
                      </a:r>
                      <a:endParaRPr lang="en-US" sz="1200">
                        <a:effectLst/>
                        <a:latin typeface="Calibri" panose="020F0502020204030204" pitchFamily="34" charset="0"/>
                      </a:endParaRPr>
                    </a:p>
                  </a:txBody>
                  <a:tcPr marL="62452" marR="624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D"/>
                    </a:solidFill>
                  </a:tcPr>
                </a:tc>
                <a:tc>
                  <a:txBody>
                    <a:bodyPr/>
                    <a:lstStyle/>
                    <a:p>
                      <a:pPr marL="0" marR="0" algn="ctr">
                        <a:spcBef>
                          <a:spcPts val="0"/>
                        </a:spcBef>
                        <a:spcAft>
                          <a:spcPts val="0"/>
                        </a:spcAft>
                      </a:pPr>
                      <a:r>
                        <a:rPr lang="en-US" sz="1200">
                          <a:solidFill>
                            <a:srgbClr val="000000"/>
                          </a:solidFill>
                          <a:effectLst/>
                          <a:latin typeface="Calibri" panose="020F0502020204030204" pitchFamily="34" charset="0"/>
                        </a:rPr>
                        <a:t>560,000</a:t>
                      </a:r>
                      <a:endParaRPr lang="en-US" sz="1200">
                        <a:effectLst/>
                        <a:latin typeface="Calibri" panose="020F0502020204030204" pitchFamily="34" charset="0"/>
                      </a:endParaRPr>
                    </a:p>
                  </a:txBody>
                  <a:tcPr marL="62452" marR="624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D"/>
                    </a:solidFill>
                  </a:tcPr>
                </a:tc>
                <a:tc>
                  <a:txBody>
                    <a:bodyPr/>
                    <a:lstStyle/>
                    <a:p>
                      <a:pPr marL="0" marR="0" algn="ctr">
                        <a:spcBef>
                          <a:spcPts val="0"/>
                        </a:spcBef>
                        <a:spcAft>
                          <a:spcPts val="0"/>
                        </a:spcAft>
                      </a:pPr>
                      <a:r>
                        <a:rPr lang="en-US" sz="1200" dirty="0">
                          <a:solidFill>
                            <a:srgbClr val="000000"/>
                          </a:solidFill>
                          <a:effectLst/>
                          <a:latin typeface="Calibri" panose="020F0502020204030204" pitchFamily="34" charset="0"/>
                        </a:rPr>
                        <a:t>14</a:t>
                      </a:r>
                      <a:endParaRPr lang="en-US" sz="1200" dirty="0">
                        <a:effectLst/>
                        <a:latin typeface="Calibri" panose="020F0502020204030204" pitchFamily="34" charset="0"/>
                      </a:endParaRPr>
                    </a:p>
                  </a:txBody>
                  <a:tcPr marL="62452" marR="624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marL="0" marR="0" algn="ctr">
                        <a:spcBef>
                          <a:spcPts val="0"/>
                        </a:spcBef>
                        <a:spcAft>
                          <a:spcPts val="0"/>
                        </a:spcAft>
                      </a:pPr>
                      <a:r>
                        <a:rPr lang="en-US" sz="1200" dirty="0">
                          <a:solidFill>
                            <a:srgbClr val="000000"/>
                          </a:solidFill>
                          <a:effectLst/>
                          <a:latin typeface="Calibri" panose="020F0502020204030204" pitchFamily="34" charset="0"/>
                        </a:rPr>
                        <a:t>560,000</a:t>
                      </a:r>
                      <a:endParaRPr lang="en-US" sz="1200" dirty="0">
                        <a:effectLst/>
                        <a:latin typeface="Calibri" panose="020F0502020204030204" pitchFamily="34" charset="0"/>
                      </a:endParaRPr>
                    </a:p>
                  </a:txBody>
                  <a:tcPr marL="62452" marR="624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marL="0" marR="0" algn="ctr">
                        <a:spcBef>
                          <a:spcPts val="0"/>
                        </a:spcBef>
                        <a:spcAft>
                          <a:spcPts val="0"/>
                        </a:spcAft>
                      </a:pPr>
                      <a:r>
                        <a:rPr lang="en-US" sz="1200">
                          <a:solidFill>
                            <a:srgbClr val="000000"/>
                          </a:solidFill>
                          <a:effectLst/>
                          <a:latin typeface="Calibri" panose="020F0502020204030204" pitchFamily="34" charset="0"/>
                        </a:rPr>
                        <a:t>14</a:t>
                      </a:r>
                      <a:endParaRPr lang="en-US" sz="1200">
                        <a:effectLst/>
                        <a:latin typeface="Calibri" panose="020F0502020204030204" pitchFamily="34" charset="0"/>
                      </a:endParaRPr>
                    </a:p>
                  </a:txBody>
                  <a:tcPr marL="62452" marR="624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tc>
                  <a:txBody>
                    <a:bodyPr/>
                    <a:lstStyle/>
                    <a:p>
                      <a:pPr marL="0" marR="0" algn="ctr">
                        <a:spcBef>
                          <a:spcPts val="0"/>
                        </a:spcBef>
                        <a:spcAft>
                          <a:spcPts val="0"/>
                        </a:spcAft>
                      </a:pPr>
                      <a:r>
                        <a:rPr lang="en-US" sz="1200" dirty="0">
                          <a:solidFill>
                            <a:srgbClr val="000000"/>
                          </a:solidFill>
                          <a:effectLst/>
                          <a:latin typeface="Calibri" panose="020F0502020204030204" pitchFamily="34" charset="0"/>
                        </a:rPr>
                        <a:t>560,000</a:t>
                      </a:r>
                      <a:endParaRPr lang="en-US" sz="1200" dirty="0">
                        <a:effectLst/>
                        <a:latin typeface="Calibri" panose="020F0502020204030204" pitchFamily="34" charset="0"/>
                      </a:endParaRPr>
                    </a:p>
                  </a:txBody>
                  <a:tcPr marL="62452" marR="624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tc>
                  <a:txBody>
                    <a:bodyPr/>
                    <a:lstStyle/>
                    <a:p>
                      <a:pPr marL="0" marR="0" algn="ctr">
                        <a:spcBef>
                          <a:spcPts val="0"/>
                        </a:spcBef>
                        <a:spcAft>
                          <a:spcPts val="0"/>
                        </a:spcAft>
                      </a:pPr>
                      <a:r>
                        <a:rPr lang="en-US" sz="1200" dirty="0">
                          <a:solidFill>
                            <a:srgbClr val="000000"/>
                          </a:solidFill>
                          <a:effectLst/>
                          <a:latin typeface="Calibri" panose="020F0502020204030204" pitchFamily="34" charset="0"/>
                        </a:rPr>
                        <a:t>14</a:t>
                      </a:r>
                      <a:endParaRPr lang="en-US" sz="1200" dirty="0">
                        <a:effectLst/>
                        <a:latin typeface="Calibri" panose="020F0502020204030204" pitchFamily="34" charset="0"/>
                      </a:endParaRPr>
                    </a:p>
                  </a:txBody>
                  <a:tcPr marL="62452" marR="624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lgn="ctr">
                        <a:spcBef>
                          <a:spcPts val="0"/>
                        </a:spcBef>
                        <a:spcAft>
                          <a:spcPts val="0"/>
                        </a:spcAft>
                      </a:pPr>
                      <a:r>
                        <a:rPr lang="en-US" sz="1200" dirty="0">
                          <a:solidFill>
                            <a:srgbClr val="000000"/>
                          </a:solidFill>
                          <a:effectLst/>
                          <a:latin typeface="Calibri" panose="020F0502020204030204" pitchFamily="34" charset="0"/>
                        </a:rPr>
                        <a:t>560,000</a:t>
                      </a:r>
                      <a:endParaRPr lang="en-US" sz="1200" dirty="0">
                        <a:effectLst/>
                        <a:latin typeface="Calibri" panose="020F0502020204030204" pitchFamily="34" charset="0"/>
                      </a:endParaRPr>
                    </a:p>
                  </a:txBody>
                  <a:tcPr marL="62452" marR="624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3573708252"/>
                  </a:ext>
                </a:extLst>
              </a:tr>
              <a:tr h="193080">
                <a:tc>
                  <a:txBody>
                    <a:bodyPr/>
                    <a:lstStyle/>
                    <a:p>
                      <a:pPr marL="0" marR="0" algn="ctr">
                        <a:spcBef>
                          <a:spcPts val="0"/>
                        </a:spcBef>
                        <a:spcAft>
                          <a:spcPts val="0"/>
                        </a:spcAft>
                      </a:pPr>
                      <a:r>
                        <a:rPr lang="en-US" sz="1200">
                          <a:effectLst/>
                          <a:latin typeface="Calibri" panose="020F0502020204030204" pitchFamily="34" charset="0"/>
                        </a:rPr>
                        <a:t>South Middlesex Opportunity Council</a:t>
                      </a:r>
                    </a:p>
                  </a:txBody>
                  <a:tcPr marL="62452" marR="624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a:effectLst/>
                          <a:latin typeface="Calibri" panose="020F0502020204030204" pitchFamily="34" charset="0"/>
                        </a:rPr>
                        <a:t>Springfield </a:t>
                      </a:r>
                    </a:p>
                  </a:txBody>
                  <a:tcPr marL="62452" marR="624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a:solidFill>
                            <a:srgbClr val="000000"/>
                          </a:solidFill>
                          <a:effectLst/>
                          <a:latin typeface="Calibri" panose="020F0502020204030204" pitchFamily="34" charset="0"/>
                        </a:rPr>
                        <a:t>14</a:t>
                      </a:r>
                      <a:endParaRPr lang="en-US" sz="1200">
                        <a:effectLst/>
                        <a:latin typeface="Calibri" panose="020F0502020204030204" pitchFamily="34" charset="0"/>
                      </a:endParaRPr>
                    </a:p>
                  </a:txBody>
                  <a:tcPr marL="62452" marR="624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D"/>
                    </a:solidFill>
                  </a:tcPr>
                </a:tc>
                <a:tc>
                  <a:txBody>
                    <a:bodyPr/>
                    <a:lstStyle/>
                    <a:p>
                      <a:pPr marL="0" marR="0" algn="ctr">
                        <a:spcBef>
                          <a:spcPts val="0"/>
                        </a:spcBef>
                        <a:spcAft>
                          <a:spcPts val="0"/>
                        </a:spcAft>
                      </a:pPr>
                      <a:r>
                        <a:rPr lang="en-US" sz="1200">
                          <a:solidFill>
                            <a:srgbClr val="000000"/>
                          </a:solidFill>
                          <a:effectLst/>
                          <a:latin typeface="Calibri" panose="020F0502020204030204" pitchFamily="34" charset="0"/>
                        </a:rPr>
                        <a:t>560,000</a:t>
                      </a:r>
                      <a:endParaRPr lang="en-US" sz="1200">
                        <a:effectLst/>
                        <a:latin typeface="Calibri" panose="020F0502020204030204" pitchFamily="34" charset="0"/>
                      </a:endParaRPr>
                    </a:p>
                  </a:txBody>
                  <a:tcPr marL="62452" marR="624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D"/>
                    </a:solidFill>
                  </a:tcPr>
                </a:tc>
                <a:tc>
                  <a:txBody>
                    <a:bodyPr/>
                    <a:lstStyle/>
                    <a:p>
                      <a:pPr marL="0" marR="0" algn="ctr">
                        <a:spcBef>
                          <a:spcPts val="0"/>
                        </a:spcBef>
                        <a:spcAft>
                          <a:spcPts val="0"/>
                        </a:spcAft>
                      </a:pPr>
                      <a:r>
                        <a:rPr lang="en-US" sz="1200" dirty="0">
                          <a:solidFill>
                            <a:srgbClr val="000000"/>
                          </a:solidFill>
                          <a:effectLst/>
                          <a:latin typeface="Calibri" panose="020F0502020204030204" pitchFamily="34" charset="0"/>
                        </a:rPr>
                        <a:t>14</a:t>
                      </a:r>
                      <a:endParaRPr lang="en-US" sz="1200" dirty="0">
                        <a:effectLst/>
                        <a:latin typeface="Calibri" panose="020F0502020204030204" pitchFamily="34" charset="0"/>
                      </a:endParaRPr>
                    </a:p>
                  </a:txBody>
                  <a:tcPr marL="62452" marR="624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marL="0" marR="0" algn="ctr">
                        <a:spcBef>
                          <a:spcPts val="0"/>
                        </a:spcBef>
                        <a:spcAft>
                          <a:spcPts val="0"/>
                        </a:spcAft>
                      </a:pPr>
                      <a:r>
                        <a:rPr lang="en-US" sz="1200" dirty="0">
                          <a:solidFill>
                            <a:srgbClr val="000000"/>
                          </a:solidFill>
                          <a:effectLst/>
                          <a:latin typeface="Calibri" panose="020F0502020204030204" pitchFamily="34" charset="0"/>
                        </a:rPr>
                        <a:t>560,000</a:t>
                      </a:r>
                      <a:endParaRPr lang="en-US" sz="1200" dirty="0">
                        <a:effectLst/>
                        <a:latin typeface="Calibri" panose="020F0502020204030204" pitchFamily="34" charset="0"/>
                      </a:endParaRPr>
                    </a:p>
                  </a:txBody>
                  <a:tcPr marL="62452" marR="624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marL="0" marR="0" algn="ctr">
                        <a:spcBef>
                          <a:spcPts val="0"/>
                        </a:spcBef>
                        <a:spcAft>
                          <a:spcPts val="0"/>
                        </a:spcAft>
                      </a:pPr>
                      <a:r>
                        <a:rPr lang="en-US" sz="1200">
                          <a:solidFill>
                            <a:srgbClr val="000000"/>
                          </a:solidFill>
                          <a:effectLst/>
                          <a:latin typeface="Calibri" panose="020F0502020204030204" pitchFamily="34" charset="0"/>
                        </a:rPr>
                        <a:t>14</a:t>
                      </a:r>
                      <a:endParaRPr lang="en-US" sz="1200">
                        <a:effectLst/>
                        <a:latin typeface="Calibri" panose="020F0502020204030204" pitchFamily="34" charset="0"/>
                      </a:endParaRPr>
                    </a:p>
                  </a:txBody>
                  <a:tcPr marL="62452" marR="624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tc>
                  <a:txBody>
                    <a:bodyPr/>
                    <a:lstStyle/>
                    <a:p>
                      <a:pPr marL="0" marR="0" algn="ctr">
                        <a:spcBef>
                          <a:spcPts val="0"/>
                        </a:spcBef>
                        <a:spcAft>
                          <a:spcPts val="0"/>
                        </a:spcAft>
                      </a:pPr>
                      <a:r>
                        <a:rPr lang="en-US" sz="1200">
                          <a:solidFill>
                            <a:srgbClr val="000000"/>
                          </a:solidFill>
                          <a:effectLst/>
                          <a:latin typeface="Calibri" panose="020F0502020204030204" pitchFamily="34" charset="0"/>
                        </a:rPr>
                        <a:t>560,000</a:t>
                      </a:r>
                      <a:endParaRPr lang="en-US" sz="1200">
                        <a:effectLst/>
                        <a:latin typeface="Calibri" panose="020F0502020204030204" pitchFamily="34" charset="0"/>
                      </a:endParaRPr>
                    </a:p>
                  </a:txBody>
                  <a:tcPr marL="62452" marR="624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tc>
                  <a:txBody>
                    <a:bodyPr/>
                    <a:lstStyle/>
                    <a:p>
                      <a:pPr marL="0" marR="0" algn="ctr">
                        <a:spcBef>
                          <a:spcPts val="0"/>
                        </a:spcBef>
                        <a:spcAft>
                          <a:spcPts val="0"/>
                        </a:spcAft>
                      </a:pPr>
                      <a:r>
                        <a:rPr lang="en-US" sz="1200">
                          <a:solidFill>
                            <a:srgbClr val="000000"/>
                          </a:solidFill>
                          <a:effectLst/>
                          <a:latin typeface="Calibri" panose="020F0502020204030204" pitchFamily="34" charset="0"/>
                        </a:rPr>
                        <a:t>14</a:t>
                      </a:r>
                      <a:endParaRPr lang="en-US" sz="1200">
                        <a:effectLst/>
                        <a:latin typeface="Calibri" panose="020F0502020204030204" pitchFamily="34" charset="0"/>
                      </a:endParaRPr>
                    </a:p>
                  </a:txBody>
                  <a:tcPr marL="62452" marR="624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lgn="ctr">
                        <a:spcBef>
                          <a:spcPts val="0"/>
                        </a:spcBef>
                        <a:spcAft>
                          <a:spcPts val="0"/>
                        </a:spcAft>
                      </a:pPr>
                      <a:r>
                        <a:rPr lang="en-US" sz="1200" dirty="0">
                          <a:solidFill>
                            <a:srgbClr val="000000"/>
                          </a:solidFill>
                          <a:effectLst/>
                          <a:latin typeface="Calibri" panose="020F0502020204030204" pitchFamily="34" charset="0"/>
                        </a:rPr>
                        <a:t>560,000</a:t>
                      </a:r>
                      <a:endParaRPr lang="en-US" sz="1200" dirty="0">
                        <a:effectLst/>
                        <a:latin typeface="Calibri" panose="020F0502020204030204" pitchFamily="34" charset="0"/>
                      </a:endParaRPr>
                    </a:p>
                  </a:txBody>
                  <a:tcPr marL="62452" marR="624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2823844502"/>
                  </a:ext>
                </a:extLst>
              </a:tr>
              <a:tr h="193080">
                <a:tc>
                  <a:txBody>
                    <a:bodyPr/>
                    <a:lstStyle/>
                    <a:p>
                      <a:pPr marL="0" marR="0" algn="ctr">
                        <a:spcBef>
                          <a:spcPts val="0"/>
                        </a:spcBef>
                        <a:spcAft>
                          <a:spcPts val="0"/>
                        </a:spcAft>
                      </a:pPr>
                      <a:r>
                        <a:rPr lang="en-US" sz="1200">
                          <a:effectLst/>
                          <a:latin typeface="Calibri" panose="020F0502020204030204" pitchFamily="34" charset="0"/>
                        </a:rPr>
                        <a:t>Victory Programs</a:t>
                      </a:r>
                    </a:p>
                  </a:txBody>
                  <a:tcPr marL="62452" marR="624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a:effectLst/>
                          <a:latin typeface="Calibri" panose="020F0502020204030204" pitchFamily="34" charset="0"/>
                        </a:rPr>
                        <a:t>Boston</a:t>
                      </a:r>
                    </a:p>
                  </a:txBody>
                  <a:tcPr marL="62452" marR="624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a:solidFill>
                            <a:srgbClr val="000000"/>
                          </a:solidFill>
                          <a:effectLst/>
                          <a:latin typeface="Calibri" panose="020F0502020204030204" pitchFamily="34" charset="0"/>
                        </a:rPr>
                        <a:t>30</a:t>
                      </a:r>
                      <a:endParaRPr lang="en-US" sz="1200">
                        <a:effectLst/>
                        <a:latin typeface="Calibri" panose="020F0502020204030204" pitchFamily="34" charset="0"/>
                      </a:endParaRPr>
                    </a:p>
                  </a:txBody>
                  <a:tcPr marL="62452" marR="624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D"/>
                    </a:solidFill>
                  </a:tcPr>
                </a:tc>
                <a:tc>
                  <a:txBody>
                    <a:bodyPr/>
                    <a:lstStyle/>
                    <a:p>
                      <a:pPr marL="0" marR="0" algn="ctr">
                        <a:spcBef>
                          <a:spcPts val="0"/>
                        </a:spcBef>
                        <a:spcAft>
                          <a:spcPts val="0"/>
                        </a:spcAft>
                      </a:pPr>
                      <a:r>
                        <a:rPr lang="en-US" sz="1200">
                          <a:solidFill>
                            <a:srgbClr val="000000"/>
                          </a:solidFill>
                          <a:effectLst/>
                          <a:latin typeface="Calibri" panose="020F0502020204030204" pitchFamily="34" charset="0"/>
                        </a:rPr>
                        <a:t>1,200,000</a:t>
                      </a:r>
                      <a:endParaRPr lang="en-US" sz="1200">
                        <a:effectLst/>
                        <a:latin typeface="Calibri" panose="020F0502020204030204" pitchFamily="34" charset="0"/>
                      </a:endParaRPr>
                    </a:p>
                  </a:txBody>
                  <a:tcPr marL="62452" marR="624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D"/>
                    </a:solidFill>
                  </a:tcPr>
                </a:tc>
                <a:tc>
                  <a:txBody>
                    <a:bodyPr/>
                    <a:lstStyle/>
                    <a:p>
                      <a:pPr marL="0" marR="0" algn="ctr">
                        <a:spcBef>
                          <a:spcPts val="0"/>
                        </a:spcBef>
                        <a:spcAft>
                          <a:spcPts val="0"/>
                        </a:spcAft>
                      </a:pPr>
                      <a:r>
                        <a:rPr lang="en-US" sz="1200" dirty="0">
                          <a:solidFill>
                            <a:srgbClr val="000000"/>
                          </a:solidFill>
                          <a:effectLst/>
                          <a:latin typeface="Calibri" panose="020F0502020204030204" pitchFamily="34" charset="0"/>
                        </a:rPr>
                        <a:t>30</a:t>
                      </a:r>
                      <a:endParaRPr lang="en-US" sz="1200" dirty="0">
                        <a:effectLst/>
                        <a:latin typeface="Calibri" panose="020F0502020204030204" pitchFamily="34" charset="0"/>
                      </a:endParaRPr>
                    </a:p>
                  </a:txBody>
                  <a:tcPr marL="62452" marR="624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marL="0" marR="0" algn="ctr">
                        <a:spcBef>
                          <a:spcPts val="0"/>
                        </a:spcBef>
                        <a:spcAft>
                          <a:spcPts val="0"/>
                        </a:spcAft>
                      </a:pPr>
                      <a:r>
                        <a:rPr lang="en-US" sz="1200" dirty="0">
                          <a:solidFill>
                            <a:srgbClr val="000000"/>
                          </a:solidFill>
                          <a:effectLst/>
                          <a:latin typeface="Calibri" panose="020F0502020204030204" pitchFamily="34" charset="0"/>
                        </a:rPr>
                        <a:t>1,200,000</a:t>
                      </a:r>
                      <a:endParaRPr lang="en-US" sz="1200" dirty="0">
                        <a:effectLst/>
                        <a:latin typeface="Calibri" panose="020F0502020204030204" pitchFamily="34" charset="0"/>
                      </a:endParaRPr>
                    </a:p>
                  </a:txBody>
                  <a:tcPr marL="62452" marR="624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marL="0" marR="0" algn="ctr">
                        <a:spcBef>
                          <a:spcPts val="0"/>
                        </a:spcBef>
                        <a:spcAft>
                          <a:spcPts val="0"/>
                        </a:spcAft>
                      </a:pPr>
                      <a:r>
                        <a:rPr lang="en-US" sz="1200">
                          <a:solidFill>
                            <a:srgbClr val="000000"/>
                          </a:solidFill>
                          <a:effectLst/>
                          <a:latin typeface="Calibri" panose="020F0502020204030204" pitchFamily="34" charset="0"/>
                        </a:rPr>
                        <a:t>30</a:t>
                      </a:r>
                      <a:endParaRPr lang="en-US" sz="1200">
                        <a:effectLst/>
                        <a:latin typeface="Calibri" panose="020F0502020204030204" pitchFamily="34" charset="0"/>
                      </a:endParaRPr>
                    </a:p>
                  </a:txBody>
                  <a:tcPr marL="62452" marR="624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tc>
                  <a:txBody>
                    <a:bodyPr/>
                    <a:lstStyle/>
                    <a:p>
                      <a:pPr marL="0" marR="0" algn="ctr">
                        <a:spcBef>
                          <a:spcPts val="0"/>
                        </a:spcBef>
                        <a:spcAft>
                          <a:spcPts val="0"/>
                        </a:spcAft>
                      </a:pPr>
                      <a:r>
                        <a:rPr lang="en-US" sz="1200">
                          <a:solidFill>
                            <a:srgbClr val="000000"/>
                          </a:solidFill>
                          <a:effectLst/>
                          <a:latin typeface="Calibri" panose="020F0502020204030204" pitchFamily="34" charset="0"/>
                        </a:rPr>
                        <a:t>1,200,000</a:t>
                      </a:r>
                      <a:endParaRPr lang="en-US" sz="1200">
                        <a:effectLst/>
                        <a:latin typeface="Calibri" panose="020F0502020204030204" pitchFamily="34" charset="0"/>
                      </a:endParaRPr>
                    </a:p>
                  </a:txBody>
                  <a:tcPr marL="62452" marR="624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tc>
                  <a:txBody>
                    <a:bodyPr/>
                    <a:lstStyle/>
                    <a:p>
                      <a:pPr marL="0" marR="0" algn="ctr">
                        <a:spcBef>
                          <a:spcPts val="0"/>
                        </a:spcBef>
                        <a:spcAft>
                          <a:spcPts val="0"/>
                        </a:spcAft>
                      </a:pPr>
                      <a:r>
                        <a:rPr lang="en-US" sz="1200">
                          <a:solidFill>
                            <a:srgbClr val="000000"/>
                          </a:solidFill>
                          <a:effectLst/>
                          <a:latin typeface="Calibri" panose="020F0502020204030204" pitchFamily="34" charset="0"/>
                        </a:rPr>
                        <a:t>30</a:t>
                      </a:r>
                      <a:endParaRPr lang="en-US" sz="1200">
                        <a:effectLst/>
                        <a:latin typeface="Calibri" panose="020F0502020204030204" pitchFamily="34" charset="0"/>
                      </a:endParaRPr>
                    </a:p>
                  </a:txBody>
                  <a:tcPr marL="62452" marR="624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lgn="ctr">
                        <a:spcBef>
                          <a:spcPts val="0"/>
                        </a:spcBef>
                        <a:spcAft>
                          <a:spcPts val="0"/>
                        </a:spcAft>
                      </a:pPr>
                      <a:r>
                        <a:rPr lang="en-US" sz="1200" dirty="0">
                          <a:solidFill>
                            <a:srgbClr val="000000"/>
                          </a:solidFill>
                          <a:effectLst/>
                          <a:latin typeface="Calibri" panose="020F0502020204030204" pitchFamily="34" charset="0"/>
                        </a:rPr>
                        <a:t>1,200,000</a:t>
                      </a:r>
                      <a:endParaRPr lang="en-US" sz="1200" dirty="0">
                        <a:effectLst/>
                        <a:latin typeface="Calibri" panose="020F0502020204030204" pitchFamily="34" charset="0"/>
                      </a:endParaRPr>
                    </a:p>
                  </a:txBody>
                  <a:tcPr marL="62452" marR="624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27804928"/>
                  </a:ext>
                </a:extLst>
              </a:tr>
              <a:tr h="386818">
                <a:tc gridSpan="2">
                  <a:txBody>
                    <a:bodyPr/>
                    <a:lstStyle/>
                    <a:p>
                      <a:pPr marL="0" marR="0" algn="ctr">
                        <a:spcBef>
                          <a:spcPts val="0"/>
                        </a:spcBef>
                        <a:spcAft>
                          <a:spcPts val="0"/>
                        </a:spcAft>
                      </a:pPr>
                      <a:r>
                        <a:rPr lang="en-US" sz="1200" b="1" dirty="0">
                          <a:effectLst/>
                          <a:latin typeface="Calibri" panose="020F0502020204030204" pitchFamily="34" charset="0"/>
                        </a:rPr>
                        <a:t>TOTALS  </a:t>
                      </a:r>
                      <a:endParaRPr lang="en-US" sz="1200" dirty="0">
                        <a:effectLst/>
                        <a:latin typeface="Calibri" panose="020F0502020204030204" pitchFamily="34" charset="0"/>
                      </a:endParaRPr>
                    </a:p>
                  </a:txBody>
                  <a:tcPr marL="62452" marR="624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a:txBody>
                    <a:bodyPr/>
                    <a:lstStyle/>
                    <a:p>
                      <a:pPr marL="0" marR="0" algn="ctr">
                        <a:spcBef>
                          <a:spcPts val="0"/>
                        </a:spcBef>
                        <a:spcAft>
                          <a:spcPts val="0"/>
                        </a:spcAft>
                      </a:pPr>
                      <a:r>
                        <a:rPr lang="en-US" sz="1200">
                          <a:solidFill>
                            <a:srgbClr val="000000"/>
                          </a:solidFill>
                          <a:effectLst/>
                          <a:latin typeface="Calibri" panose="020F0502020204030204" pitchFamily="34" charset="0"/>
                        </a:rPr>
                        <a:t>299</a:t>
                      </a:r>
                      <a:endParaRPr lang="en-US" sz="1200">
                        <a:effectLst/>
                        <a:latin typeface="Calibri" panose="020F0502020204030204" pitchFamily="34" charset="0"/>
                      </a:endParaRPr>
                    </a:p>
                  </a:txBody>
                  <a:tcPr marL="62452" marR="624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D"/>
                    </a:solidFill>
                  </a:tcPr>
                </a:tc>
                <a:tc>
                  <a:txBody>
                    <a:bodyPr/>
                    <a:lstStyle/>
                    <a:p>
                      <a:pPr marL="0" marR="0" algn="ctr">
                        <a:spcBef>
                          <a:spcPts val="0"/>
                        </a:spcBef>
                        <a:spcAft>
                          <a:spcPts val="0"/>
                        </a:spcAft>
                      </a:pPr>
                      <a:r>
                        <a:rPr lang="en-US" sz="1200" dirty="0">
                          <a:solidFill>
                            <a:srgbClr val="000000"/>
                          </a:solidFill>
                          <a:effectLst/>
                          <a:latin typeface="Calibri" panose="020F0502020204030204" pitchFamily="34" charset="0"/>
                        </a:rPr>
                        <a:t>11,960,000</a:t>
                      </a:r>
                      <a:endParaRPr lang="en-US" sz="1200" dirty="0">
                        <a:effectLst/>
                        <a:latin typeface="Calibri" panose="020F0502020204030204" pitchFamily="34" charset="0"/>
                      </a:endParaRPr>
                    </a:p>
                  </a:txBody>
                  <a:tcPr marL="62452" marR="624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D"/>
                    </a:solidFill>
                  </a:tcPr>
                </a:tc>
                <a:tc>
                  <a:txBody>
                    <a:bodyPr/>
                    <a:lstStyle/>
                    <a:p>
                      <a:pPr marL="0" marR="0" algn="ctr">
                        <a:spcBef>
                          <a:spcPts val="0"/>
                        </a:spcBef>
                        <a:spcAft>
                          <a:spcPts val="0"/>
                        </a:spcAft>
                      </a:pPr>
                      <a:r>
                        <a:rPr lang="en-US" sz="1200" dirty="0">
                          <a:solidFill>
                            <a:srgbClr val="000000"/>
                          </a:solidFill>
                          <a:effectLst/>
                          <a:latin typeface="Calibri" panose="020F0502020204030204" pitchFamily="34" charset="0"/>
                        </a:rPr>
                        <a:t>372</a:t>
                      </a:r>
                      <a:endParaRPr lang="en-US" sz="1200" dirty="0">
                        <a:effectLst/>
                        <a:latin typeface="Calibri" panose="020F0502020204030204" pitchFamily="34" charset="0"/>
                      </a:endParaRPr>
                    </a:p>
                  </a:txBody>
                  <a:tcPr marL="62452" marR="624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marL="0" marR="0" algn="ctr">
                        <a:spcBef>
                          <a:spcPts val="0"/>
                        </a:spcBef>
                        <a:spcAft>
                          <a:spcPts val="0"/>
                        </a:spcAft>
                      </a:pPr>
                      <a:r>
                        <a:rPr lang="en-US" sz="1200" dirty="0">
                          <a:solidFill>
                            <a:srgbClr val="000000"/>
                          </a:solidFill>
                          <a:effectLst/>
                          <a:latin typeface="Calibri" panose="020F0502020204030204" pitchFamily="34" charset="0"/>
                        </a:rPr>
                        <a:t>14,880,000</a:t>
                      </a:r>
                      <a:endParaRPr lang="en-US" sz="1200" dirty="0">
                        <a:effectLst/>
                        <a:latin typeface="Calibri" panose="020F0502020204030204" pitchFamily="34" charset="0"/>
                      </a:endParaRPr>
                    </a:p>
                  </a:txBody>
                  <a:tcPr marL="62452" marR="624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marL="0" marR="0" algn="ctr">
                        <a:spcBef>
                          <a:spcPts val="0"/>
                        </a:spcBef>
                        <a:spcAft>
                          <a:spcPts val="0"/>
                        </a:spcAft>
                      </a:pPr>
                      <a:r>
                        <a:rPr lang="en-US" sz="1200">
                          <a:solidFill>
                            <a:srgbClr val="000000"/>
                          </a:solidFill>
                          <a:effectLst/>
                          <a:latin typeface="Calibri" panose="020F0502020204030204" pitchFamily="34" charset="0"/>
                        </a:rPr>
                        <a:t>401</a:t>
                      </a:r>
                      <a:endParaRPr lang="en-US" sz="1200">
                        <a:effectLst/>
                        <a:latin typeface="Calibri" panose="020F0502020204030204" pitchFamily="34" charset="0"/>
                      </a:endParaRPr>
                    </a:p>
                  </a:txBody>
                  <a:tcPr marL="62452" marR="624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tc>
                  <a:txBody>
                    <a:bodyPr/>
                    <a:lstStyle/>
                    <a:p>
                      <a:pPr marL="0" marR="0" algn="ctr">
                        <a:spcBef>
                          <a:spcPts val="0"/>
                        </a:spcBef>
                        <a:spcAft>
                          <a:spcPts val="0"/>
                        </a:spcAft>
                      </a:pPr>
                      <a:r>
                        <a:rPr lang="en-US" sz="1200">
                          <a:solidFill>
                            <a:srgbClr val="000000"/>
                          </a:solidFill>
                          <a:effectLst/>
                          <a:latin typeface="Calibri" panose="020F0502020204030204" pitchFamily="34" charset="0"/>
                        </a:rPr>
                        <a:t>16,040,000</a:t>
                      </a:r>
                      <a:endParaRPr lang="en-US" sz="1200">
                        <a:effectLst/>
                        <a:latin typeface="Calibri" panose="020F0502020204030204" pitchFamily="34" charset="0"/>
                      </a:endParaRPr>
                    </a:p>
                  </a:txBody>
                  <a:tcPr marL="62452" marR="624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tc>
                  <a:txBody>
                    <a:bodyPr/>
                    <a:lstStyle/>
                    <a:p>
                      <a:pPr marL="0" marR="0" algn="ctr">
                        <a:spcBef>
                          <a:spcPts val="0"/>
                        </a:spcBef>
                        <a:spcAft>
                          <a:spcPts val="0"/>
                        </a:spcAft>
                      </a:pPr>
                      <a:r>
                        <a:rPr lang="en-US" sz="1200" dirty="0">
                          <a:solidFill>
                            <a:srgbClr val="000000"/>
                          </a:solidFill>
                          <a:effectLst/>
                          <a:latin typeface="Calibri" panose="020F0502020204030204" pitchFamily="34" charset="0"/>
                        </a:rPr>
                        <a:t>425</a:t>
                      </a:r>
                      <a:endParaRPr lang="en-US" sz="1200" dirty="0">
                        <a:effectLst/>
                        <a:latin typeface="Calibri" panose="020F0502020204030204" pitchFamily="34" charset="0"/>
                      </a:endParaRPr>
                    </a:p>
                  </a:txBody>
                  <a:tcPr marL="62452" marR="624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lgn="ctr">
                        <a:spcBef>
                          <a:spcPts val="0"/>
                        </a:spcBef>
                        <a:spcAft>
                          <a:spcPts val="0"/>
                        </a:spcAft>
                      </a:pPr>
                      <a:r>
                        <a:rPr lang="en-US" sz="1200" dirty="0">
                          <a:solidFill>
                            <a:srgbClr val="000000"/>
                          </a:solidFill>
                          <a:effectLst/>
                          <a:latin typeface="Calibri" panose="020F0502020204030204" pitchFamily="34" charset="0"/>
                        </a:rPr>
                        <a:t>17,000,000</a:t>
                      </a:r>
                      <a:endParaRPr lang="en-US" sz="1200" dirty="0">
                        <a:effectLst/>
                        <a:latin typeface="Calibri" panose="020F0502020204030204" pitchFamily="34" charset="0"/>
                      </a:endParaRPr>
                    </a:p>
                  </a:txBody>
                  <a:tcPr marL="62452" marR="624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4149717506"/>
                  </a:ext>
                </a:extLst>
              </a:tr>
            </a:tbl>
          </a:graphicData>
        </a:graphic>
      </p:graphicFrame>
    </p:spTree>
    <p:extLst>
      <p:ext uri="{BB962C8B-B14F-4D97-AF65-F5344CB8AC3E}">
        <p14:creationId xmlns:p14="http://schemas.microsoft.com/office/powerpoint/2010/main" val="1772551218"/>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43641" y="558140"/>
            <a:ext cx="5450306" cy="5830785"/>
          </a:xfrm>
        </p:spPr>
        <p:txBody>
          <a:bodyPr>
            <a:normAutofit fontScale="90000"/>
          </a:bodyPr>
          <a:lstStyle/>
          <a:p>
            <a:pPr marL="0" marR="0">
              <a:spcBef>
                <a:spcPts val="0"/>
              </a:spcBef>
              <a:spcAft>
                <a:spcPts val="0"/>
              </a:spcAft>
            </a:pPr>
            <a:br>
              <a:rPr lang="en-US" sz="4800" b="1" dirty="0">
                <a:latin typeface="Times New Roman" panose="02020603050405020304" pitchFamily="18" charset="0"/>
                <a:cs typeface="Times New Roman" panose="02020603050405020304" pitchFamily="18" charset="0"/>
              </a:rPr>
            </a:br>
            <a:br>
              <a:rPr lang="en-US" sz="4800" b="1" dirty="0">
                <a:latin typeface="Times New Roman" panose="02020603050405020304" pitchFamily="18" charset="0"/>
                <a:cs typeface="Times New Roman" panose="02020603050405020304" pitchFamily="18" charset="0"/>
              </a:rPr>
            </a:br>
            <a:br>
              <a:rPr lang="en-US" sz="2700" b="1" dirty="0">
                <a:latin typeface="Times New Roman" panose="02020603050405020304" pitchFamily="18" charset="0"/>
                <a:cs typeface="Times New Roman" panose="02020603050405020304" pitchFamily="18" charset="0"/>
              </a:rPr>
            </a:br>
            <a:br>
              <a:rPr lang="en-US" sz="2700" b="1" dirty="0">
                <a:latin typeface="Times New Roman" panose="02020603050405020304" pitchFamily="18" charset="0"/>
                <a:cs typeface="Times New Roman" panose="02020603050405020304" pitchFamily="18" charset="0"/>
              </a:rPr>
            </a:br>
            <a:br>
              <a:rPr lang="en-US" sz="2700" b="1" dirty="0">
                <a:latin typeface="Times New Roman" panose="02020603050405020304" pitchFamily="18" charset="0"/>
                <a:cs typeface="Times New Roman" panose="02020603050405020304" pitchFamily="18" charset="0"/>
              </a:rPr>
            </a:br>
            <a:br>
              <a:rPr lang="en-US" sz="2700" b="1" dirty="0">
                <a:latin typeface="Times New Roman" panose="02020603050405020304" pitchFamily="18" charset="0"/>
                <a:cs typeface="Times New Roman" panose="02020603050405020304" pitchFamily="18" charset="0"/>
              </a:rPr>
            </a:br>
            <a:r>
              <a:rPr lang="en-US" sz="4900" dirty="0">
                <a:latin typeface="Times New Roman" panose="02020603050405020304" pitchFamily="18" charset="0"/>
                <a:cs typeface="Times New Roman" panose="02020603050405020304" pitchFamily="18" charset="0"/>
              </a:rPr>
              <a:t>Statewide Opioid Settlements</a:t>
            </a:r>
            <a:br>
              <a:rPr lang="en-US" sz="4900" dirty="0">
                <a:latin typeface="Times New Roman" panose="02020603050405020304" pitchFamily="18" charset="0"/>
                <a:cs typeface="Times New Roman" panose="02020603050405020304" pitchFamily="18" charset="0"/>
              </a:rPr>
            </a:br>
            <a:br>
              <a:rPr lang="en-US" sz="2700" dirty="0">
                <a:latin typeface="Times New Roman" panose="02020603050405020304" pitchFamily="18" charset="0"/>
                <a:ea typeface="Times New Roman" panose="02020603050405020304" pitchFamily="18" charset="0"/>
                <a:cs typeface="Times New Roman" panose="02020603050405020304" pitchFamily="18" charset="0"/>
              </a:rPr>
            </a:br>
            <a:r>
              <a:rPr lang="en-US" sz="2700" dirty="0">
                <a:latin typeface="Times New Roman" panose="02020603050405020304" pitchFamily="18" charset="0"/>
                <a:cs typeface="Times New Roman" panose="02020603050405020304" pitchFamily="18" charset="0"/>
              </a:rPr>
              <a:t>***</a:t>
            </a:r>
            <a:br>
              <a:rPr lang="en-US" sz="2700" dirty="0">
                <a:latin typeface="Times New Roman" panose="02020603050405020304" pitchFamily="18" charset="0"/>
                <a:cs typeface="Times New Roman" panose="02020603050405020304" pitchFamily="18" charset="0"/>
              </a:rPr>
            </a:br>
            <a:r>
              <a:rPr lang="en-US" sz="2700" dirty="0">
                <a:effectLst/>
                <a:latin typeface="Times New Roman" panose="02020603050405020304" pitchFamily="18" charset="0"/>
                <a:ea typeface="Calibri" panose="020F0502020204030204" pitchFamily="34" charset="0"/>
                <a:cs typeface="Times New Roman" panose="02020603050405020304" pitchFamily="18" charset="0"/>
              </a:rPr>
              <a:t> </a:t>
            </a:r>
            <a:br>
              <a:rPr lang="en-US" sz="2700" dirty="0">
                <a:effectLst/>
                <a:latin typeface="Times New Roman" panose="02020603050405020304" pitchFamily="18" charset="0"/>
                <a:ea typeface="Calibri" panose="020F0502020204030204" pitchFamily="34" charset="0"/>
                <a:cs typeface="Times New Roman" panose="02020603050405020304" pitchFamily="18" charset="0"/>
              </a:rPr>
            </a:br>
            <a:r>
              <a:rPr lang="en-US" sz="2700" dirty="0">
                <a:effectLst/>
                <a:latin typeface="Times New Roman" panose="02020603050405020304" pitchFamily="18" charset="0"/>
                <a:ea typeface="Times New Roman" panose="02020603050405020304" pitchFamily="18" charset="0"/>
                <a:cs typeface="Times New Roman" panose="02020603050405020304" pitchFamily="18" charset="0"/>
              </a:rPr>
              <a:t>Gillian Feiner </a:t>
            </a:r>
            <a:br>
              <a:rPr lang="en-US" sz="27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700" dirty="0">
                <a:effectLst/>
                <a:latin typeface="Times New Roman" panose="02020603050405020304" pitchFamily="18" charset="0"/>
                <a:ea typeface="Times New Roman" panose="02020603050405020304" pitchFamily="18" charset="0"/>
                <a:cs typeface="Times New Roman" panose="02020603050405020304" pitchFamily="18" charset="0"/>
              </a:rPr>
              <a:t>Senior Enforcement Counsel </a:t>
            </a:r>
            <a:br>
              <a:rPr lang="en-US" sz="27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700" dirty="0">
                <a:effectLst/>
                <a:latin typeface="Times New Roman" panose="02020603050405020304" pitchFamily="18" charset="0"/>
                <a:ea typeface="Times New Roman" panose="02020603050405020304" pitchFamily="18" charset="0"/>
                <a:cs typeface="Times New Roman" panose="02020603050405020304" pitchFamily="18" charset="0"/>
              </a:rPr>
              <a:t>Office of the Attorney General</a:t>
            </a:r>
            <a:br>
              <a:rPr lang="en-US" sz="2700" dirty="0">
                <a:effectLst/>
                <a:latin typeface="Times New Roman" panose="02020603050405020304" pitchFamily="18" charset="0"/>
                <a:ea typeface="Times New Roman" panose="02020603050405020304" pitchFamily="18" charset="0"/>
                <a:cs typeface="Times New Roman" panose="02020603050405020304" pitchFamily="18" charset="0"/>
              </a:rPr>
            </a:br>
            <a:br>
              <a:rPr lang="en-US" sz="27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700" dirty="0">
                <a:effectLst/>
                <a:latin typeface="Times New Roman" panose="02020603050405020304" pitchFamily="18" charset="0"/>
                <a:ea typeface="Times New Roman" panose="02020603050405020304" pitchFamily="18" charset="0"/>
                <a:cs typeface="Times New Roman" panose="02020603050405020304" pitchFamily="18" charset="0"/>
              </a:rPr>
              <a:t>***</a:t>
            </a:r>
            <a:br>
              <a:rPr lang="en-US" sz="27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700" dirty="0">
                <a:latin typeface="Times New Roman" panose="02020603050405020304" pitchFamily="18" charset="0"/>
                <a:ea typeface="Times New Roman" panose="02020603050405020304" pitchFamily="18" charset="0"/>
                <a:cs typeface="Times New Roman" panose="02020603050405020304" pitchFamily="18" charset="0"/>
              </a:rPr>
              <a:t>Opioid Recovery and Remediation Fund Council</a:t>
            </a:r>
            <a:br>
              <a:rPr lang="en-US" sz="2700" dirty="0">
                <a:latin typeface="Times New Roman" panose="02020603050405020304" pitchFamily="18" charset="0"/>
                <a:ea typeface="Times New Roman" panose="02020603050405020304" pitchFamily="18" charset="0"/>
                <a:cs typeface="Times New Roman" panose="02020603050405020304" pitchFamily="18" charset="0"/>
              </a:rPr>
            </a:br>
            <a:r>
              <a:rPr lang="en-US" sz="2700" dirty="0">
                <a:latin typeface="Times New Roman" panose="02020603050405020304" pitchFamily="18" charset="0"/>
                <a:ea typeface="Times New Roman" panose="02020603050405020304" pitchFamily="18" charset="0"/>
                <a:cs typeface="Times New Roman" panose="02020603050405020304" pitchFamily="18" charset="0"/>
              </a:rPr>
              <a:t>Tuesday, June 28, 2022</a:t>
            </a:r>
            <a:br>
              <a:rPr lang="en-US" sz="2700" dirty="0">
                <a:effectLst/>
                <a:latin typeface="Times New Roman" panose="02020603050405020304" pitchFamily="18" charset="0"/>
                <a:ea typeface="Times New Roman" panose="02020603050405020304" pitchFamily="18" charset="0"/>
                <a:cs typeface="Times New Roman" panose="02020603050405020304" pitchFamily="18" charset="0"/>
              </a:rPr>
            </a:br>
            <a:br>
              <a:rPr lang="en-US" sz="2700" dirty="0">
                <a:effectLst/>
                <a:latin typeface="Times New Roman" panose="02020603050405020304" pitchFamily="18" charset="0"/>
                <a:ea typeface="Times New Roman" panose="02020603050405020304" pitchFamily="18" charset="0"/>
                <a:cs typeface="Times New Roman" panose="02020603050405020304" pitchFamily="18" charset="0"/>
              </a:rPr>
            </a:br>
            <a:br>
              <a:rPr lang="en-US" sz="27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700" dirty="0">
                <a:effectLst/>
                <a:latin typeface="Times New Roman" panose="02020603050405020304" pitchFamily="18" charset="0"/>
                <a:ea typeface="Times New Roman" panose="02020603050405020304" pitchFamily="18" charset="0"/>
                <a:cs typeface="Times New Roman" panose="02020603050405020304" pitchFamily="18" charset="0"/>
              </a:rPr>
              <a:t> </a:t>
            </a:r>
            <a:br>
              <a:rPr lang="en-US" sz="2700" dirty="0">
                <a:effectLst/>
                <a:latin typeface="Times New Roman" panose="02020603050405020304" pitchFamily="18" charset="0"/>
                <a:ea typeface="Times New Roman" panose="02020603050405020304" pitchFamily="18" charset="0"/>
                <a:cs typeface="Times New Roman" panose="02020603050405020304" pitchFamily="18" charset="0"/>
              </a:rPr>
            </a:br>
            <a:br>
              <a:rPr lang="en-US" sz="2700" b="1" dirty="0">
                <a:effectLst/>
                <a:latin typeface="Times New Roman" panose="02020603050405020304" pitchFamily="18" charset="0"/>
                <a:ea typeface="Calibri" panose="020F0502020204030204" pitchFamily="34" charset="0"/>
                <a:cs typeface="Times New Roman" panose="02020603050405020304" pitchFamily="18" charset="0"/>
              </a:rPr>
            </a:br>
            <a:br>
              <a:rPr lang="en-US" sz="4800" b="1" dirty="0">
                <a:latin typeface="Times New Roman" panose="02020603050405020304" pitchFamily="18" charset="0"/>
                <a:cs typeface="Times New Roman" panose="02020603050405020304" pitchFamily="18" charset="0"/>
              </a:rPr>
            </a:br>
            <a:r>
              <a:rPr lang="en-US" sz="4800" b="1"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3129693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A66CD0-B95E-4A8B-906A-14849168BD1C}"/>
              </a:ext>
            </a:extLst>
          </p:cNvPr>
          <p:cNvSpPr>
            <a:spLocks noGrp="1"/>
          </p:cNvSpPr>
          <p:nvPr>
            <p:ph type="title"/>
          </p:nvPr>
        </p:nvSpPr>
        <p:spPr/>
        <p:txBody>
          <a:bodyPr>
            <a:normAutofit fontScale="90000"/>
          </a:bodyPr>
          <a:lstStyle/>
          <a:p>
            <a:r>
              <a:rPr lang="en-US" dirty="0"/>
              <a:t>Estimated Distributor and J&amp;J Settlement Payments to ORRF</a:t>
            </a:r>
          </a:p>
        </p:txBody>
      </p:sp>
      <p:sp>
        <p:nvSpPr>
          <p:cNvPr id="4" name="Footer Placeholder 3">
            <a:extLst>
              <a:ext uri="{FF2B5EF4-FFF2-40B4-BE49-F238E27FC236}">
                <a16:creationId xmlns:a16="http://schemas.microsoft.com/office/drawing/2014/main" id="{FC91040C-809F-487A-9A96-8DD32FC0F4D0}"/>
              </a:ext>
            </a:extLst>
          </p:cNvPr>
          <p:cNvSpPr>
            <a:spLocks noGrp="1"/>
          </p:cNvSpPr>
          <p:nvPr>
            <p:ph type="ftr" sz="quarter" idx="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lumMod val="85000"/>
                  </a:prstClr>
                </a:solidFill>
                <a:effectLst/>
                <a:uLnTx/>
                <a:uFillTx/>
                <a:latin typeface="Calibri"/>
                <a:ea typeface="+mn-ea"/>
                <a:cs typeface="+mn-cs"/>
              </a:rPr>
              <a:t>© 2022 Massachusetts Attorney General’s Office</a:t>
            </a:r>
          </a:p>
        </p:txBody>
      </p:sp>
      <p:pic>
        <p:nvPicPr>
          <p:cNvPr id="10" name="Content Placeholder 9">
            <a:extLst>
              <a:ext uri="{FF2B5EF4-FFF2-40B4-BE49-F238E27FC236}">
                <a16:creationId xmlns:a16="http://schemas.microsoft.com/office/drawing/2014/main" id="{84C6D3A2-1B6D-4848-BE4F-BCC0C2E4215D}"/>
              </a:ext>
            </a:extLst>
          </p:cNvPr>
          <p:cNvPicPr>
            <a:picLocks noGrp="1" noChangeAspect="1"/>
          </p:cNvPicPr>
          <p:nvPr>
            <p:ph idx="1"/>
          </p:nvPr>
        </p:nvPicPr>
        <p:blipFill>
          <a:blip r:embed="rId3"/>
          <a:stretch>
            <a:fillRect/>
          </a:stretch>
        </p:blipFill>
        <p:spPr>
          <a:xfrm>
            <a:off x="419100" y="1453816"/>
            <a:ext cx="8267700" cy="4947427"/>
          </a:xfrm>
        </p:spPr>
      </p:pic>
    </p:spTree>
    <p:extLst>
      <p:ext uri="{BB962C8B-B14F-4D97-AF65-F5344CB8AC3E}">
        <p14:creationId xmlns:p14="http://schemas.microsoft.com/office/powerpoint/2010/main" val="12423211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9A295-96B4-4A74-92E6-438982563405}"/>
              </a:ext>
            </a:extLst>
          </p:cNvPr>
          <p:cNvSpPr>
            <a:spLocks noGrp="1"/>
          </p:cNvSpPr>
          <p:nvPr>
            <p:ph type="title"/>
          </p:nvPr>
        </p:nvSpPr>
        <p:spPr>
          <a:xfrm>
            <a:off x="1752600" y="106365"/>
            <a:ext cx="6934200" cy="1143000"/>
          </a:xfrm>
        </p:spPr>
        <p:txBody>
          <a:bodyPr>
            <a:normAutofit fontScale="90000"/>
          </a:bodyPr>
          <a:lstStyle/>
          <a:p>
            <a:r>
              <a:rPr lang="en-US" dirty="0"/>
              <a:t>Estimated Mallinckrodt Payments to the ORRF</a:t>
            </a:r>
          </a:p>
        </p:txBody>
      </p:sp>
      <p:sp>
        <p:nvSpPr>
          <p:cNvPr id="4" name="Footer Placeholder 3">
            <a:extLst>
              <a:ext uri="{FF2B5EF4-FFF2-40B4-BE49-F238E27FC236}">
                <a16:creationId xmlns:a16="http://schemas.microsoft.com/office/drawing/2014/main" id="{9A0BD86F-66B1-4CDD-8A5A-7F49553BD5EA}"/>
              </a:ext>
            </a:extLst>
          </p:cNvPr>
          <p:cNvSpPr>
            <a:spLocks noGrp="1"/>
          </p:cNvSpPr>
          <p:nvPr>
            <p:ph type="ftr" sz="quarter" idx="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lumMod val="85000"/>
                  </a:prstClr>
                </a:solidFill>
                <a:effectLst/>
                <a:uLnTx/>
                <a:uFillTx/>
                <a:latin typeface="Calibri"/>
                <a:ea typeface="+mn-ea"/>
                <a:cs typeface="+mn-cs"/>
              </a:rPr>
              <a:t>© 2022 Massachusetts Attorney General’s Office</a:t>
            </a:r>
          </a:p>
        </p:txBody>
      </p:sp>
      <p:sp>
        <p:nvSpPr>
          <p:cNvPr id="24" name="Content Placeholder 23">
            <a:extLst>
              <a:ext uri="{FF2B5EF4-FFF2-40B4-BE49-F238E27FC236}">
                <a16:creationId xmlns:a16="http://schemas.microsoft.com/office/drawing/2014/main" id="{4E515CC4-E8AD-4EF1-86C9-CA06680B66BD}"/>
              </a:ext>
            </a:extLst>
          </p:cNvPr>
          <p:cNvSpPr>
            <a:spLocks noGrp="1"/>
          </p:cNvSpPr>
          <p:nvPr>
            <p:ph idx="1"/>
          </p:nvPr>
        </p:nvSpPr>
        <p:spPr/>
        <p:txBody>
          <a:bodyPr>
            <a:norm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pic>
        <p:nvPicPr>
          <p:cNvPr id="7" name="Picture 6">
            <a:extLst>
              <a:ext uri="{FF2B5EF4-FFF2-40B4-BE49-F238E27FC236}">
                <a16:creationId xmlns:a16="http://schemas.microsoft.com/office/drawing/2014/main" id="{0F8E40BF-777F-4AAC-A7D1-534EA15DFBCC}"/>
              </a:ext>
            </a:extLst>
          </p:cNvPr>
          <p:cNvPicPr>
            <a:picLocks noChangeAspect="1"/>
          </p:cNvPicPr>
          <p:nvPr/>
        </p:nvPicPr>
        <p:blipFill>
          <a:blip r:embed="rId3"/>
          <a:stretch>
            <a:fillRect/>
          </a:stretch>
        </p:blipFill>
        <p:spPr>
          <a:xfrm>
            <a:off x="1130632" y="1600202"/>
            <a:ext cx="6882736" cy="4754521"/>
          </a:xfrm>
          <a:prstGeom prst="rect">
            <a:avLst/>
          </a:prstGeom>
        </p:spPr>
      </p:pic>
    </p:spTree>
    <p:extLst>
      <p:ext uri="{BB962C8B-B14F-4D97-AF65-F5344CB8AC3E}">
        <p14:creationId xmlns:p14="http://schemas.microsoft.com/office/powerpoint/2010/main" val="11663790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F3E3291-7862-438F-B139-D00489C620B3}"/>
              </a:ext>
            </a:extLst>
          </p:cNvPr>
          <p:cNvSpPr>
            <a:spLocks noGrp="1"/>
          </p:cNvSpPr>
          <p:nvPr>
            <p:ph type="ftr" sz="quarter" idx="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lumMod val="85000"/>
                  </a:prstClr>
                </a:solidFill>
                <a:effectLst/>
                <a:uLnTx/>
                <a:uFillTx/>
                <a:latin typeface="Calibri"/>
                <a:ea typeface="+mn-ea"/>
                <a:cs typeface="+mn-cs"/>
              </a:rPr>
              <a:t>© 2022 Massachusetts Attorney General’s Office</a:t>
            </a:r>
          </a:p>
        </p:txBody>
      </p:sp>
      <p:sp>
        <p:nvSpPr>
          <p:cNvPr id="4" name="TextBox 3">
            <a:extLst>
              <a:ext uri="{FF2B5EF4-FFF2-40B4-BE49-F238E27FC236}">
                <a16:creationId xmlns:a16="http://schemas.microsoft.com/office/drawing/2014/main" id="{09705D71-B0ED-46AA-9D3E-154F89AD86A2}"/>
              </a:ext>
            </a:extLst>
          </p:cNvPr>
          <p:cNvSpPr txBox="1"/>
          <p:nvPr/>
        </p:nvSpPr>
        <p:spPr>
          <a:xfrm>
            <a:off x="1957388" y="1700213"/>
            <a:ext cx="5772150" cy="304698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Thank you!</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Questions?</a:t>
            </a:r>
          </a:p>
        </p:txBody>
      </p:sp>
    </p:spTree>
    <p:extLst>
      <p:ext uri="{BB962C8B-B14F-4D97-AF65-F5344CB8AC3E}">
        <p14:creationId xmlns:p14="http://schemas.microsoft.com/office/powerpoint/2010/main" val="5099586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1228665"/>
            <a:ext cx="8458200" cy="1938992"/>
          </a:xfrm>
          <a:prstGeom prst="rect">
            <a:avLst/>
          </a:prstGeom>
        </p:spPr>
        <p:txBody>
          <a:bodyPr wrap="square" rtlCol="0">
            <a:spAutoFit/>
          </a:bodyPr>
          <a:lstStyle/>
          <a:p>
            <a:pPr>
              <a:buSzPct val="120000"/>
            </a:pPr>
            <a:r>
              <a:rPr lang="en-US" sz="2000" u="sng" dirty="0">
                <a:latin typeface="Calibri" panose="020F0502020204030204" pitchFamily="34" charset="0"/>
              </a:rPr>
              <a:t>Current Revenues</a:t>
            </a:r>
          </a:p>
          <a:p>
            <a:pPr marL="342900" indent="-342900">
              <a:buSzPct val="120000"/>
              <a:buFont typeface="Arial" panose="020B0604020202020204" pitchFamily="34" charset="0"/>
              <a:buChar char="•"/>
            </a:pPr>
            <a:r>
              <a:rPr lang="en-US" sz="2000" dirty="0">
                <a:latin typeface="Calibri" panose="020F0502020204030204" pitchFamily="34" charset="0"/>
              </a:rPr>
              <a:t>$24.5 million </a:t>
            </a:r>
            <a:r>
              <a:rPr lang="en-US" sz="2000" dirty="0">
                <a:solidFill>
                  <a:srgbClr val="FF0000"/>
                </a:solidFill>
                <a:latin typeface="Calibri" panose="020F0502020204030204" pitchFamily="34" charset="0"/>
              </a:rPr>
              <a:t>(as of 6/17)</a:t>
            </a:r>
          </a:p>
          <a:p>
            <a:pPr>
              <a:buSzPct val="120000"/>
            </a:pPr>
            <a:endParaRPr lang="en-US" sz="2000" u="sng" dirty="0">
              <a:latin typeface="Calibri" panose="020F0502020204030204" pitchFamily="34" charset="0"/>
            </a:endParaRPr>
          </a:p>
          <a:p>
            <a:pPr>
              <a:buSzPct val="120000"/>
            </a:pPr>
            <a:r>
              <a:rPr lang="en-US" sz="2000" u="sng" dirty="0">
                <a:latin typeface="Calibri" panose="020F0502020204030204" pitchFamily="34" charset="0"/>
              </a:rPr>
              <a:t>Projected Revenues for FY23</a:t>
            </a:r>
          </a:p>
          <a:p>
            <a:pPr>
              <a:buSzPct val="120000"/>
            </a:pPr>
            <a:endParaRPr lang="en-US" sz="2000" u="sng" dirty="0">
              <a:latin typeface="Calibri" panose="020F0502020204030204" pitchFamily="34" charset="0"/>
            </a:endParaRPr>
          </a:p>
          <a:p>
            <a:pPr>
              <a:buSzPct val="120000"/>
            </a:pPr>
            <a:endParaRPr lang="en-US" sz="2000" u="sng" dirty="0">
              <a:latin typeface="Calibri" panose="020F0502020204030204" pitchFamily="34" charset="0"/>
            </a:endParaRPr>
          </a:p>
        </p:txBody>
      </p:sp>
      <p:sp>
        <p:nvSpPr>
          <p:cNvPr id="3" name="Title 2"/>
          <p:cNvSpPr>
            <a:spLocks noGrp="1"/>
          </p:cNvSpPr>
          <p:nvPr>
            <p:ph type="title"/>
          </p:nvPr>
        </p:nvSpPr>
        <p:spPr>
          <a:xfrm>
            <a:off x="736600" y="109538"/>
            <a:ext cx="5740400" cy="762000"/>
          </a:xfrm>
        </p:spPr>
        <p:txBody>
          <a:bodyPr anchor="ctr"/>
          <a:lstStyle/>
          <a:p>
            <a:r>
              <a:rPr lang="en-US" dirty="0"/>
              <a:t>Trust Fund Update</a:t>
            </a:r>
          </a:p>
        </p:txBody>
      </p:sp>
      <p:graphicFrame>
        <p:nvGraphicFramePr>
          <p:cNvPr id="5" name="Table 4">
            <a:extLst>
              <a:ext uri="{FF2B5EF4-FFF2-40B4-BE49-F238E27FC236}">
                <a16:creationId xmlns:a16="http://schemas.microsoft.com/office/drawing/2014/main" id="{4EE55FDB-DFAF-4338-A222-5800D51486A4}"/>
              </a:ext>
            </a:extLst>
          </p:cNvPr>
          <p:cNvGraphicFramePr>
            <a:graphicFrameLocks noGrp="1"/>
          </p:cNvGraphicFramePr>
          <p:nvPr>
            <p:extLst>
              <p:ext uri="{D42A27DB-BD31-4B8C-83A1-F6EECF244321}">
                <p14:modId xmlns:p14="http://schemas.microsoft.com/office/powerpoint/2010/main" val="2217834650"/>
              </p:ext>
            </p:extLst>
          </p:nvPr>
        </p:nvGraphicFramePr>
        <p:xfrm>
          <a:off x="152399" y="2743200"/>
          <a:ext cx="8839201" cy="3481196"/>
        </p:xfrm>
        <a:graphic>
          <a:graphicData uri="http://schemas.openxmlformats.org/drawingml/2006/table">
            <a:tbl>
              <a:tblPr/>
              <a:tblGrid>
                <a:gridCol w="1600200">
                  <a:extLst>
                    <a:ext uri="{9D8B030D-6E8A-4147-A177-3AD203B41FA5}">
                      <a16:colId xmlns:a16="http://schemas.microsoft.com/office/drawing/2014/main" val="798279346"/>
                    </a:ext>
                  </a:extLst>
                </a:gridCol>
                <a:gridCol w="1897724">
                  <a:extLst>
                    <a:ext uri="{9D8B030D-6E8A-4147-A177-3AD203B41FA5}">
                      <a16:colId xmlns:a16="http://schemas.microsoft.com/office/drawing/2014/main" val="682359607"/>
                    </a:ext>
                  </a:extLst>
                </a:gridCol>
                <a:gridCol w="1687888">
                  <a:extLst>
                    <a:ext uri="{9D8B030D-6E8A-4147-A177-3AD203B41FA5}">
                      <a16:colId xmlns:a16="http://schemas.microsoft.com/office/drawing/2014/main" val="3770268498"/>
                    </a:ext>
                  </a:extLst>
                </a:gridCol>
                <a:gridCol w="1687888">
                  <a:extLst>
                    <a:ext uri="{9D8B030D-6E8A-4147-A177-3AD203B41FA5}">
                      <a16:colId xmlns:a16="http://schemas.microsoft.com/office/drawing/2014/main" val="1294947896"/>
                    </a:ext>
                  </a:extLst>
                </a:gridCol>
                <a:gridCol w="1965501">
                  <a:extLst>
                    <a:ext uri="{9D8B030D-6E8A-4147-A177-3AD203B41FA5}">
                      <a16:colId xmlns:a16="http://schemas.microsoft.com/office/drawing/2014/main" val="383499776"/>
                    </a:ext>
                  </a:extLst>
                </a:gridCol>
              </a:tblGrid>
              <a:tr h="362135">
                <a:tc gridSpan="5">
                  <a:txBody>
                    <a:bodyPr/>
                    <a:lstStyle/>
                    <a:p>
                      <a:pPr algn="ctr" fontAlgn="b"/>
                      <a:r>
                        <a:rPr lang="en-US" sz="2000" b="1" i="0" u="none" strike="noStrike" dirty="0">
                          <a:solidFill>
                            <a:schemeClr val="tx1"/>
                          </a:solidFill>
                          <a:effectLst/>
                          <a:latin typeface="Calibri" panose="020F0502020204030204" pitchFamily="34" charset="0"/>
                        </a:rPr>
                        <a:t>Projected ORRF Revenue for FY23</a:t>
                      </a:r>
                    </a:p>
                  </a:txBody>
                  <a:tcPr marL="9525" marR="9525" marT="9525" marB="0" anchor="b">
                    <a:lnL>
                      <a:noFill/>
                    </a:lnL>
                    <a:lnR>
                      <a:noFill/>
                    </a:lnR>
                    <a:lnT>
                      <a:noFill/>
                    </a:lnT>
                    <a:lnB>
                      <a:noFill/>
                    </a:lnB>
                    <a:solidFill>
                      <a:srgbClr val="8EA9DB"/>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198775987"/>
                  </a:ext>
                </a:extLst>
              </a:tr>
              <a:tr h="464358">
                <a:tc>
                  <a:txBody>
                    <a:bodyPr/>
                    <a:lstStyle/>
                    <a:p>
                      <a:pPr algn="ctr" fontAlgn="b"/>
                      <a:r>
                        <a:rPr lang="en-US" sz="1600" b="1" i="0" u="none" strike="noStrike" dirty="0">
                          <a:solidFill>
                            <a:srgbClr val="000000"/>
                          </a:solidFill>
                          <a:effectLst/>
                          <a:latin typeface="Calibri" panose="020F0502020204030204" pitchFamily="34" charset="0"/>
                        </a:rPr>
                        <a:t>Estimated Payment Date</a:t>
                      </a:r>
                    </a:p>
                  </a:txBody>
                  <a:tcPr marL="9525" marR="9525" marT="9525" marB="0" anchor="b">
                    <a:lnL>
                      <a:noFill/>
                    </a:lnL>
                    <a:lnR>
                      <a:noFill/>
                    </a:lnR>
                    <a:lnT>
                      <a:noFill/>
                    </a:lnT>
                    <a:lnB>
                      <a:noFill/>
                    </a:lnB>
                  </a:tcPr>
                </a:tc>
                <a:tc>
                  <a:txBody>
                    <a:bodyPr/>
                    <a:lstStyle/>
                    <a:p>
                      <a:pPr algn="ctr" fontAlgn="b"/>
                      <a:r>
                        <a:rPr lang="en-US" sz="1600" b="1" i="0" u="none" strike="noStrike" dirty="0">
                          <a:solidFill>
                            <a:srgbClr val="000000"/>
                          </a:solidFill>
                          <a:effectLst/>
                          <a:latin typeface="Calibri" panose="020F0502020204030204" pitchFamily="34" charset="0"/>
                        </a:rPr>
                        <a:t>Distributors</a:t>
                      </a:r>
                    </a:p>
                  </a:txBody>
                  <a:tcPr marL="9525" marR="9525" marT="9525" marB="0" anchor="b">
                    <a:lnL>
                      <a:noFill/>
                    </a:lnL>
                    <a:lnR>
                      <a:noFill/>
                    </a:lnR>
                    <a:lnT>
                      <a:noFill/>
                    </a:lnT>
                    <a:lnB>
                      <a:noFill/>
                    </a:lnB>
                  </a:tcPr>
                </a:tc>
                <a:tc>
                  <a:txBody>
                    <a:bodyPr/>
                    <a:lstStyle/>
                    <a:p>
                      <a:pPr algn="ctr" fontAlgn="b"/>
                      <a:r>
                        <a:rPr lang="en-US" sz="1600" b="1" i="0" u="none" strike="noStrike" dirty="0">
                          <a:solidFill>
                            <a:srgbClr val="000000"/>
                          </a:solidFill>
                          <a:effectLst/>
                          <a:latin typeface="Calibri" panose="020F0502020204030204" pitchFamily="34" charset="0"/>
                        </a:rPr>
                        <a:t>Johnson &amp; Johnson </a:t>
                      </a:r>
                    </a:p>
                  </a:txBody>
                  <a:tcPr marL="9525" marR="9525" marT="9525" marB="0" anchor="b">
                    <a:lnL>
                      <a:noFill/>
                    </a:lnL>
                    <a:lnR>
                      <a:noFill/>
                    </a:lnR>
                    <a:lnT>
                      <a:noFill/>
                    </a:lnT>
                    <a:lnB>
                      <a:noFill/>
                    </a:lnB>
                  </a:tcPr>
                </a:tc>
                <a:tc>
                  <a:txBody>
                    <a:bodyPr/>
                    <a:lstStyle/>
                    <a:p>
                      <a:pPr algn="ctr" fontAlgn="b"/>
                      <a:r>
                        <a:rPr lang="en-US" sz="1600" b="1" i="0" u="none" strike="noStrike" dirty="0">
                          <a:solidFill>
                            <a:srgbClr val="000000"/>
                          </a:solidFill>
                          <a:effectLst/>
                          <a:latin typeface="Calibri" panose="020F0502020204030204" pitchFamily="34" charset="0"/>
                        </a:rPr>
                        <a:t>Mallinckrodt </a:t>
                      </a:r>
                    </a:p>
                  </a:txBody>
                  <a:tcPr marL="9525" marR="9525" marT="9525" marB="0" anchor="b">
                    <a:lnL>
                      <a:noFill/>
                    </a:lnL>
                    <a:lnR>
                      <a:noFill/>
                    </a:lnR>
                    <a:lnT>
                      <a:noFill/>
                    </a:lnT>
                    <a:lnB>
                      <a:noFill/>
                    </a:lnB>
                  </a:tcPr>
                </a:tc>
                <a:tc>
                  <a:txBody>
                    <a:bodyPr/>
                    <a:lstStyle/>
                    <a:p>
                      <a:pPr algn="ctr" fontAlgn="b"/>
                      <a:r>
                        <a:rPr lang="en-US" sz="1600" b="1" i="0" u="none" strike="noStrike" dirty="0">
                          <a:solidFill>
                            <a:srgbClr val="000000"/>
                          </a:solidFill>
                          <a:effectLst/>
                          <a:latin typeface="Calibri" panose="020F0502020204030204" pitchFamily="34" charset="0"/>
                        </a:rPr>
                        <a:t>Total Revenue</a:t>
                      </a:r>
                    </a:p>
                  </a:txBody>
                  <a:tcPr marL="9525" marR="9525" marT="9525" marB="0" anchor="b">
                    <a:lnL>
                      <a:noFill/>
                    </a:lnL>
                    <a:lnR>
                      <a:noFill/>
                    </a:lnR>
                    <a:lnT>
                      <a:noFill/>
                    </a:lnT>
                    <a:lnB>
                      <a:noFill/>
                    </a:lnB>
                  </a:tcPr>
                </a:tc>
                <a:extLst>
                  <a:ext uri="{0D108BD9-81ED-4DB2-BD59-A6C34878D82A}">
                    <a16:rowId xmlns:a16="http://schemas.microsoft.com/office/drawing/2014/main" val="3012665376"/>
                  </a:ext>
                </a:extLst>
              </a:tr>
              <a:tr h="655464">
                <a:tc>
                  <a:txBody>
                    <a:bodyPr/>
                    <a:lstStyle/>
                    <a:p>
                      <a:pPr algn="l" fontAlgn="b"/>
                      <a:r>
                        <a:rPr lang="en-US" sz="1400" b="0" i="0" u="none" strike="noStrike" dirty="0">
                          <a:solidFill>
                            <a:srgbClr val="000000"/>
                          </a:solidFill>
                          <a:effectLst/>
                          <a:latin typeface="Calibri" panose="020F0502020204030204" pitchFamily="34" charset="0"/>
                        </a:rPr>
                        <a:t>6/28/2022</a:t>
                      </a:r>
                    </a:p>
                  </a:txBody>
                  <a:tcPr marL="9525" marR="9525" marT="9525" marB="0" anchor="b">
                    <a:lnL>
                      <a:noFill/>
                    </a:lnL>
                    <a:lnR>
                      <a:noFill/>
                    </a:lnR>
                    <a:lnT>
                      <a:noFill/>
                    </a:lnT>
                    <a:lnB>
                      <a:noFill/>
                    </a:lnB>
                    <a:solidFill>
                      <a:srgbClr val="D9E1F2"/>
                    </a:solidFill>
                  </a:tcPr>
                </a:tc>
                <a:tc>
                  <a:txBody>
                    <a:bodyPr/>
                    <a:lstStyle/>
                    <a:p>
                      <a:pPr algn="r" fontAlgn="b"/>
                      <a:r>
                        <a:rPr lang="en-US" sz="1600" b="0" i="0" u="none" strike="noStrike">
                          <a:solidFill>
                            <a:srgbClr val="000000"/>
                          </a:solidFill>
                          <a:effectLst/>
                          <a:latin typeface="Calibri" panose="020F0502020204030204" pitchFamily="34" charset="0"/>
                        </a:rPr>
                        <a:t>$0.00</a:t>
                      </a:r>
                    </a:p>
                  </a:txBody>
                  <a:tcPr marL="9525" marR="9525" marT="9525" marB="0" anchor="b">
                    <a:lnL>
                      <a:noFill/>
                    </a:lnL>
                    <a:lnR>
                      <a:noFill/>
                    </a:lnR>
                    <a:lnT>
                      <a:noFill/>
                    </a:lnT>
                    <a:lnB>
                      <a:noFill/>
                    </a:lnB>
                    <a:solidFill>
                      <a:srgbClr val="D9E1F2"/>
                    </a:solidFill>
                  </a:tcPr>
                </a:tc>
                <a:tc>
                  <a:txBody>
                    <a:bodyPr/>
                    <a:lstStyle/>
                    <a:p>
                      <a:pPr algn="r" fontAlgn="b"/>
                      <a:r>
                        <a:rPr lang="en-US" sz="1600" b="0" i="0" u="none" strike="noStrike">
                          <a:solidFill>
                            <a:srgbClr val="000000"/>
                          </a:solidFill>
                          <a:effectLst/>
                          <a:latin typeface="Calibri" panose="020F0502020204030204" pitchFamily="34" charset="0"/>
                        </a:rPr>
                        <a:t>$0.00</a:t>
                      </a:r>
                    </a:p>
                  </a:txBody>
                  <a:tcPr marL="9525" marR="9525" marT="9525" marB="0" anchor="b">
                    <a:lnL>
                      <a:noFill/>
                    </a:lnL>
                    <a:lnR>
                      <a:noFill/>
                    </a:lnR>
                    <a:lnT>
                      <a:noFill/>
                    </a:lnT>
                    <a:lnB>
                      <a:noFill/>
                    </a:lnB>
                    <a:solidFill>
                      <a:srgbClr val="D9E1F2"/>
                    </a:solidFill>
                  </a:tcPr>
                </a:tc>
                <a:tc>
                  <a:txBody>
                    <a:bodyPr/>
                    <a:lstStyle/>
                    <a:p>
                      <a:pPr algn="r" fontAlgn="b"/>
                      <a:r>
                        <a:rPr lang="en-US" sz="1600" b="0" i="0" u="none" strike="noStrike">
                          <a:solidFill>
                            <a:srgbClr val="000000"/>
                          </a:solidFill>
                          <a:effectLst/>
                          <a:latin typeface="Calibri" panose="020F0502020204030204" pitchFamily="34" charset="0"/>
                        </a:rPr>
                        <a:t>$0.00</a:t>
                      </a:r>
                    </a:p>
                  </a:txBody>
                  <a:tcPr marL="9525" marR="9525" marT="9525" marB="0" anchor="b">
                    <a:lnL>
                      <a:noFill/>
                    </a:lnL>
                    <a:lnR>
                      <a:noFill/>
                    </a:lnR>
                    <a:lnT>
                      <a:noFill/>
                    </a:lnT>
                    <a:lnB>
                      <a:noFill/>
                    </a:lnB>
                    <a:solidFill>
                      <a:srgbClr val="D9E1F2"/>
                    </a:solidFill>
                  </a:tcPr>
                </a:tc>
                <a:tc>
                  <a:txBody>
                    <a:bodyPr/>
                    <a:lstStyle/>
                    <a:p>
                      <a:pPr algn="r" fontAlgn="b"/>
                      <a:r>
                        <a:rPr lang="en-US" sz="1600" b="1" i="0" u="none" strike="noStrike">
                          <a:solidFill>
                            <a:srgbClr val="000000"/>
                          </a:solidFill>
                          <a:effectLst/>
                          <a:latin typeface="Calibri" panose="020F0502020204030204" pitchFamily="34" charset="0"/>
                        </a:rPr>
                        <a:t>$24,500,000.00</a:t>
                      </a:r>
                    </a:p>
                  </a:txBody>
                  <a:tcPr marL="9525" marR="9525" marT="9525" marB="0" anchor="b">
                    <a:lnL>
                      <a:noFill/>
                    </a:lnL>
                    <a:lnR>
                      <a:noFill/>
                    </a:lnR>
                    <a:lnT>
                      <a:noFill/>
                    </a:lnT>
                    <a:lnB>
                      <a:noFill/>
                    </a:lnB>
                    <a:solidFill>
                      <a:srgbClr val="D9E1F2"/>
                    </a:solidFill>
                  </a:tcPr>
                </a:tc>
                <a:extLst>
                  <a:ext uri="{0D108BD9-81ED-4DB2-BD59-A6C34878D82A}">
                    <a16:rowId xmlns:a16="http://schemas.microsoft.com/office/drawing/2014/main" val="3501513728"/>
                  </a:ext>
                </a:extLst>
              </a:tr>
              <a:tr h="655464">
                <a:tc>
                  <a:txBody>
                    <a:bodyPr/>
                    <a:lstStyle/>
                    <a:p>
                      <a:pPr algn="l" fontAlgn="b"/>
                      <a:r>
                        <a:rPr lang="en-US" sz="1400" b="0" i="0" u="none" strike="noStrike">
                          <a:solidFill>
                            <a:srgbClr val="000000"/>
                          </a:solidFill>
                          <a:effectLst/>
                          <a:latin typeface="Calibri" panose="020F0502020204030204" pitchFamily="34" charset="0"/>
                        </a:rPr>
                        <a:t>7/1/2022</a:t>
                      </a:r>
                    </a:p>
                  </a:txBody>
                  <a:tcPr marL="9525" marR="9525" marT="9525" marB="0" anchor="b">
                    <a:lnL>
                      <a:noFill/>
                    </a:lnL>
                    <a:lnR>
                      <a:noFill/>
                    </a:lnR>
                    <a:lnT>
                      <a:noFill/>
                    </a:lnT>
                    <a:lnB>
                      <a:noFill/>
                    </a:lnB>
                  </a:tcPr>
                </a:tc>
                <a:tc>
                  <a:txBody>
                    <a:bodyPr/>
                    <a:lstStyle/>
                    <a:p>
                      <a:pPr algn="r" fontAlgn="b"/>
                      <a:r>
                        <a:rPr lang="en-US" sz="1600" b="0" i="0" u="none" strike="noStrike">
                          <a:solidFill>
                            <a:srgbClr val="000000"/>
                          </a:solidFill>
                          <a:effectLst/>
                          <a:latin typeface="Calibri" panose="020F0502020204030204" pitchFamily="34" charset="0"/>
                        </a:rPr>
                        <a:t>$13,961,806.00</a:t>
                      </a:r>
                    </a:p>
                  </a:txBody>
                  <a:tcPr marL="9525" marR="9525" marT="9525" marB="0" anchor="b">
                    <a:lnL>
                      <a:noFill/>
                    </a:lnL>
                    <a:lnR>
                      <a:noFill/>
                    </a:lnR>
                    <a:lnT>
                      <a:noFill/>
                    </a:lnT>
                    <a:lnB>
                      <a:noFill/>
                    </a:lnB>
                  </a:tcPr>
                </a:tc>
                <a:tc>
                  <a:txBody>
                    <a:bodyPr/>
                    <a:lstStyle/>
                    <a:p>
                      <a:pPr algn="r" fontAlgn="b"/>
                      <a:r>
                        <a:rPr lang="en-US" sz="1600" b="0" i="0" u="none" strike="noStrike">
                          <a:solidFill>
                            <a:srgbClr val="000000"/>
                          </a:solidFill>
                          <a:effectLst/>
                          <a:latin typeface="Calibri" panose="020F0502020204030204" pitchFamily="34" charset="0"/>
                        </a:rPr>
                        <a:t>$32,642,188.00</a:t>
                      </a:r>
                    </a:p>
                  </a:txBody>
                  <a:tcPr marL="9525" marR="9525" marT="9525" marB="0" anchor="b">
                    <a:lnL>
                      <a:noFill/>
                    </a:lnL>
                    <a:lnR>
                      <a:noFill/>
                    </a:lnR>
                    <a:lnT>
                      <a:noFill/>
                    </a:lnT>
                    <a:lnB>
                      <a:noFill/>
                    </a:lnB>
                  </a:tcPr>
                </a:tc>
                <a:tc>
                  <a:txBody>
                    <a:bodyPr/>
                    <a:lstStyle/>
                    <a:p>
                      <a:pPr algn="r" fontAlgn="b"/>
                      <a:r>
                        <a:rPr lang="en-US" sz="1600" b="0" i="0" u="none" strike="noStrike" dirty="0">
                          <a:solidFill>
                            <a:srgbClr val="000000"/>
                          </a:solidFill>
                          <a:effectLst/>
                          <a:latin typeface="Calibri" panose="020F0502020204030204" pitchFamily="34" charset="0"/>
                        </a:rPr>
                        <a:t>$0.00</a:t>
                      </a:r>
                    </a:p>
                  </a:txBody>
                  <a:tcPr marL="9525" marR="9525" marT="9525" marB="0" anchor="b">
                    <a:lnL>
                      <a:noFill/>
                    </a:lnL>
                    <a:lnR>
                      <a:noFill/>
                    </a:lnR>
                    <a:lnT>
                      <a:noFill/>
                    </a:lnT>
                    <a:lnB>
                      <a:noFill/>
                    </a:lnB>
                  </a:tcPr>
                </a:tc>
                <a:tc>
                  <a:txBody>
                    <a:bodyPr/>
                    <a:lstStyle/>
                    <a:p>
                      <a:pPr algn="r" fontAlgn="b"/>
                      <a:r>
                        <a:rPr lang="en-US" sz="1600" b="1" i="0" u="none" strike="noStrike">
                          <a:solidFill>
                            <a:srgbClr val="000000"/>
                          </a:solidFill>
                          <a:effectLst/>
                          <a:latin typeface="Calibri" panose="020F0502020204030204" pitchFamily="34" charset="0"/>
                        </a:rPr>
                        <a:t>$71,103,994.00</a:t>
                      </a:r>
                    </a:p>
                  </a:txBody>
                  <a:tcPr marL="9525" marR="9525" marT="9525" marB="0" anchor="b">
                    <a:lnL>
                      <a:noFill/>
                    </a:lnL>
                    <a:lnR>
                      <a:noFill/>
                    </a:lnR>
                    <a:lnT>
                      <a:noFill/>
                    </a:lnT>
                    <a:lnB>
                      <a:noFill/>
                    </a:lnB>
                  </a:tcPr>
                </a:tc>
                <a:extLst>
                  <a:ext uri="{0D108BD9-81ED-4DB2-BD59-A6C34878D82A}">
                    <a16:rowId xmlns:a16="http://schemas.microsoft.com/office/drawing/2014/main" val="4185287414"/>
                  </a:ext>
                </a:extLst>
              </a:tr>
              <a:tr h="655464">
                <a:tc>
                  <a:txBody>
                    <a:bodyPr/>
                    <a:lstStyle/>
                    <a:p>
                      <a:pPr algn="l" fontAlgn="b"/>
                      <a:r>
                        <a:rPr lang="en-US" sz="1400" b="0" i="0" u="none" strike="noStrike">
                          <a:solidFill>
                            <a:srgbClr val="000000"/>
                          </a:solidFill>
                          <a:effectLst/>
                          <a:latin typeface="Calibri" panose="020F0502020204030204" pitchFamily="34" charset="0"/>
                        </a:rPr>
                        <a:t>10/1/2022</a:t>
                      </a:r>
                    </a:p>
                  </a:txBody>
                  <a:tcPr marL="9525" marR="9525" marT="9525" marB="0" anchor="b">
                    <a:lnL>
                      <a:noFill/>
                    </a:lnL>
                    <a:lnR>
                      <a:noFill/>
                    </a:lnR>
                    <a:lnT>
                      <a:noFill/>
                    </a:lnT>
                    <a:lnB>
                      <a:noFill/>
                    </a:lnB>
                    <a:solidFill>
                      <a:srgbClr val="D9E1F2"/>
                    </a:solidFill>
                  </a:tcPr>
                </a:tc>
                <a:tc>
                  <a:txBody>
                    <a:bodyPr/>
                    <a:lstStyle/>
                    <a:p>
                      <a:pPr algn="r" fontAlgn="b"/>
                      <a:r>
                        <a:rPr lang="en-US" sz="1600" b="0" i="0" u="none" strike="noStrike">
                          <a:solidFill>
                            <a:srgbClr val="000000"/>
                          </a:solidFill>
                          <a:effectLst/>
                          <a:latin typeface="Calibri" panose="020F0502020204030204" pitchFamily="34" charset="0"/>
                        </a:rPr>
                        <a:t>$0.00</a:t>
                      </a:r>
                    </a:p>
                  </a:txBody>
                  <a:tcPr marL="9525" marR="9525" marT="9525" marB="0" anchor="b">
                    <a:lnL>
                      <a:noFill/>
                    </a:lnL>
                    <a:lnR>
                      <a:noFill/>
                    </a:lnR>
                    <a:lnT>
                      <a:noFill/>
                    </a:lnT>
                    <a:lnB>
                      <a:noFill/>
                    </a:lnB>
                    <a:solidFill>
                      <a:srgbClr val="D9E1F2"/>
                    </a:solidFill>
                  </a:tcPr>
                </a:tc>
                <a:tc>
                  <a:txBody>
                    <a:bodyPr/>
                    <a:lstStyle/>
                    <a:p>
                      <a:pPr algn="r" fontAlgn="b"/>
                      <a:r>
                        <a:rPr lang="en-US" sz="1600" b="0" i="0" u="none" strike="noStrike">
                          <a:solidFill>
                            <a:srgbClr val="000000"/>
                          </a:solidFill>
                          <a:effectLst/>
                          <a:latin typeface="Calibri" panose="020F0502020204030204" pitchFamily="34" charset="0"/>
                        </a:rPr>
                        <a:t>$0.00</a:t>
                      </a:r>
                    </a:p>
                  </a:txBody>
                  <a:tcPr marL="9525" marR="9525" marT="9525" marB="0" anchor="b">
                    <a:lnL>
                      <a:noFill/>
                    </a:lnL>
                    <a:lnR>
                      <a:noFill/>
                    </a:lnR>
                    <a:lnT>
                      <a:noFill/>
                    </a:lnT>
                    <a:lnB>
                      <a:noFill/>
                    </a:lnB>
                    <a:solidFill>
                      <a:srgbClr val="D9E1F2"/>
                    </a:solidFill>
                  </a:tcPr>
                </a:tc>
                <a:tc>
                  <a:txBody>
                    <a:bodyPr/>
                    <a:lstStyle/>
                    <a:p>
                      <a:pPr algn="r" fontAlgn="b"/>
                      <a:r>
                        <a:rPr lang="en-US" sz="1600" b="0" i="0" u="none" strike="noStrike">
                          <a:solidFill>
                            <a:srgbClr val="000000"/>
                          </a:solidFill>
                          <a:effectLst/>
                          <a:latin typeface="Calibri" panose="020F0502020204030204" pitchFamily="34" charset="0"/>
                        </a:rPr>
                        <a:t>$3,500,000.00</a:t>
                      </a:r>
                    </a:p>
                  </a:txBody>
                  <a:tcPr marL="9525" marR="9525" marT="9525" marB="0" anchor="b">
                    <a:lnL>
                      <a:noFill/>
                    </a:lnL>
                    <a:lnR>
                      <a:noFill/>
                    </a:lnR>
                    <a:lnT>
                      <a:noFill/>
                    </a:lnT>
                    <a:lnB>
                      <a:noFill/>
                    </a:lnB>
                    <a:solidFill>
                      <a:srgbClr val="D9E1F2"/>
                    </a:solidFill>
                  </a:tcPr>
                </a:tc>
                <a:tc>
                  <a:txBody>
                    <a:bodyPr/>
                    <a:lstStyle/>
                    <a:p>
                      <a:pPr algn="r" fontAlgn="b"/>
                      <a:r>
                        <a:rPr lang="en-US" sz="1600" b="1" i="0" u="none" strike="noStrike">
                          <a:solidFill>
                            <a:srgbClr val="000000"/>
                          </a:solidFill>
                          <a:effectLst/>
                          <a:latin typeface="Calibri" panose="020F0502020204030204" pitchFamily="34" charset="0"/>
                        </a:rPr>
                        <a:t>$74,603,994.00</a:t>
                      </a:r>
                    </a:p>
                  </a:txBody>
                  <a:tcPr marL="9525" marR="9525" marT="9525" marB="0" anchor="b">
                    <a:lnL>
                      <a:noFill/>
                    </a:lnL>
                    <a:lnR>
                      <a:noFill/>
                    </a:lnR>
                    <a:lnT>
                      <a:noFill/>
                    </a:lnT>
                    <a:lnB>
                      <a:noFill/>
                    </a:lnB>
                    <a:solidFill>
                      <a:srgbClr val="D9E1F2"/>
                    </a:solidFill>
                  </a:tcPr>
                </a:tc>
                <a:extLst>
                  <a:ext uri="{0D108BD9-81ED-4DB2-BD59-A6C34878D82A}">
                    <a16:rowId xmlns:a16="http://schemas.microsoft.com/office/drawing/2014/main" val="752415771"/>
                  </a:ext>
                </a:extLst>
              </a:tr>
              <a:tr h="655464">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r" fontAlgn="b"/>
                      <a:endParaRPr lang="en-US" sz="16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r" fontAlgn="b"/>
                      <a:endParaRPr lang="en-US" sz="16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r" fontAlgn="b"/>
                      <a:endParaRPr lang="en-US" sz="16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r" fontAlgn="b"/>
                      <a:endParaRPr lang="en-US" sz="1600" b="1"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1595895016"/>
                  </a:ext>
                </a:extLst>
              </a:tr>
            </a:tbl>
          </a:graphicData>
        </a:graphic>
      </p:graphicFrame>
    </p:spTree>
    <p:extLst>
      <p:ext uri="{BB962C8B-B14F-4D97-AF65-F5344CB8AC3E}">
        <p14:creationId xmlns:p14="http://schemas.microsoft.com/office/powerpoint/2010/main" val="2177266768"/>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2C0FC-3D65-407F-8BA1-ACB926BB432D}"/>
              </a:ext>
            </a:extLst>
          </p:cNvPr>
          <p:cNvSpPr>
            <a:spLocks noGrp="1"/>
          </p:cNvSpPr>
          <p:nvPr>
            <p:ph type="title"/>
          </p:nvPr>
        </p:nvSpPr>
        <p:spPr/>
        <p:txBody>
          <a:bodyPr/>
          <a:lstStyle/>
          <a:p>
            <a:r>
              <a:rPr lang="en-US" dirty="0"/>
              <a:t>EOHHS Finance Overview of ORRF</a:t>
            </a:r>
          </a:p>
        </p:txBody>
      </p:sp>
      <p:graphicFrame>
        <p:nvGraphicFramePr>
          <p:cNvPr id="13" name="Chart 12">
            <a:extLst>
              <a:ext uri="{FF2B5EF4-FFF2-40B4-BE49-F238E27FC236}">
                <a16:creationId xmlns:a16="http://schemas.microsoft.com/office/drawing/2014/main" id="{42671EC4-F61F-44D8-B857-01E328B50DD5}"/>
              </a:ext>
            </a:extLst>
          </p:cNvPr>
          <p:cNvGraphicFramePr>
            <a:graphicFrameLocks/>
          </p:cNvGraphicFramePr>
          <p:nvPr>
            <p:extLst>
              <p:ext uri="{D42A27DB-BD31-4B8C-83A1-F6EECF244321}">
                <p14:modId xmlns:p14="http://schemas.microsoft.com/office/powerpoint/2010/main" val="4245785983"/>
              </p:ext>
            </p:extLst>
          </p:nvPr>
        </p:nvGraphicFramePr>
        <p:xfrm>
          <a:off x="325582" y="4038600"/>
          <a:ext cx="8513618" cy="25052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Table 14">
            <a:extLst>
              <a:ext uri="{FF2B5EF4-FFF2-40B4-BE49-F238E27FC236}">
                <a16:creationId xmlns:a16="http://schemas.microsoft.com/office/drawing/2014/main" id="{B44785D9-DFB3-4F49-999E-5E3BD18FFEEF}"/>
              </a:ext>
            </a:extLst>
          </p:cNvPr>
          <p:cNvGraphicFramePr>
            <a:graphicFrameLocks noGrp="1"/>
          </p:cNvGraphicFramePr>
          <p:nvPr>
            <p:extLst>
              <p:ext uri="{D42A27DB-BD31-4B8C-83A1-F6EECF244321}">
                <p14:modId xmlns:p14="http://schemas.microsoft.com/office/powerpoint/2010/main" val="3637191382"/>
              </p:ext>
            </p:extLst>
          </p:nvPr>
        </p:nvGraphicFramePr>
        <p:xfrm>
          <a:off x="533400" y="1123950"/>
          <a:ext cx="8077200" cy="2771015"/>
        </p:xfrm>
        <a:graphic>
          <a:graphicData uri="http://schemas.openxmlformats.org/drawingml/2006/table">
            <a:tbl>
              <a:tblPr/>
              <a:tblGrid>
                <a:gridCol w="4518261">
                  <a:extLst>
                    <a:ext uri="{9D8B030D-6E8A-4147-A177-3AD203B41FA5}">
                      <a16:colId xmlns:a16="http://schemas.microsoft.com/office/drawing/2014/main" val="3972268621"/>
                    </a:ext>
                  </a:extLst>
                </a:gridCol>
                <a:gridCol w="3558939">
                  <a:extLst>
                    <a:ext uri="{9D8B030D-6E8A-4147-A177-3AD203B41FA5}">
                      <a16:colId xmlns:a16="http://schemas.microsoft.com/office/drawing/2014/main" val="4115958818"/>
                    </a:ext>
                  </a:extLst>
                </a:gridCol>
              </a:tblGrid>
              <a:tr h="400050">
                <a:tc gridSpan="2">
                  <a:txBody>
                    <a:bodyPr/>
                    <a:lstStyle/>
                    <a:p>
                      <a:pPr algn="ctr" fontAlgn="b"/>
                      <a:r>
                        <a:rPr lang="en-US" sz="1800" b="1" i="0" u="none" strike="noStrike" dirty="0">
                          <a:solidFill>
                            <a:srgbClr val="000000"/>
                          </a:solidFill>
                          <a:effectLst/>
                          <a:latin typeface="Calibri" panose="020F0502020204030204" pitchFamily="34" charset="0"/>
                        </a:rPr>
                        <a:t>Current ORRF Revenue and Expenditure Breakdown for FY22, FY23</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9DB"/>
                    </a:solidFill>
                  </a:tcPr>
                </a:tc>
                <a:tc hMerge="1">
                  <a:txBody>
                    <a:bodyPr/>
                    <a:lstStyle/>
                    <a:p>
                      <a:endParaRPr lang="en-US"/>
                    </a:p>
                  </a:txBody>
                  <a:tcPr/>
                </a:tc>
                <a:extLst>
                  <a:ext uri="{0D108BD9-81ED-4DB2-BD59-A6C34878D82A}">
                    <a16:rowId xmlns:a16="http://schemas.microsoft.com/office/drawing/2014/main" val="4283457876"/>
                  </a:ext>
                </a:extLst>
              </a:tr>
              <a:tr h="374752">
                <a:tc>
                  <a:txBody>
                    <a:bodyPr/>
                    <a:lstStyle/>
                    <a:p>
                      <a:pPr algn="l" fontAlgn="b"/>
                      <a:r>
                        <a:rPr lang="en-US" sz="1600" b="1" i="0" u="none" strike="noStrike">
                          <a:solidFill>
                            <a:srgbClr val="000000"/>
                          </a:solidFill>
                          <a:effectLst/>
                          <a:latin typeface="Calibri" panose="020F0502020204030204" pitchFamily="34" charset="0"/>
                        </a:rPr>
                        <a:t>Total Revenue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1" i="0" u="none" strike="noStrike" dirty="0">
                          <a:solidFill>
                            <a:srgbClr val="000000"/>
                          </a:solidFill>
                          <a:effectLst/>
                          <a:latin typeface="Calibri" panose="020F0502020204030204" pitchFamily="34" charset="0"/>
                        </a:rPr>
                        <a:t> $                                              24,441,269.02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31258772"/>
                  </a:ext>
                </a:extLst>
              </a:tr>
              <a:tr h="374752">
                <a:tc>
                  <a:txBody>
                    <a:bodyPr/>
                    <a:lstStyle/>
                    <a:p>
                      <a:pPr algn="l" fontAlgn="b"/>
                      <a:r>
                        <a:rPr lang="en-US" sz="1600" b="0" i="0" u="none" strike="noStrike" dirty="0">
                          <a:solidFill>
                            <a:srgbClr val="000000"/>
                          </a:solidFill>
                          <a:effectLst/>
                          <a:latin typeface="Calibri" panose="020F0502020204030204" pitchFamily="34" charset="0"/>
                        </a:rPr>
                        <a:t>Expansion of Harm Reduction Programming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ctr"/>
                      <a:r>
                        <a:rPr lang="en-US" sz="1600" b="0" i="0" u="none" strike="noStrike" dirty="0">
                          <a:solidFill>
                            <a:srgbClr val="000000"/>
                          </a:solidFill>
                          <a:effectLst/>
                          <a:latin typeface="Calibri" panose="020F0502020204030204" pitchFamily="34" charset="0"/>
                        </a:rPr>
                        <a:t> $                                              (3,400,000.00)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1237464865"/>
                  </a:ext>
                </a:extLst>
              </a:tr>
              <a:tr h="374752">
                <a:tc>
                  <a:txBody>
                    <a:bodyPr/>
                    <a:lstStyle/>
                    <a:p>
                      <a:pPr algn="l" fontAlgn="ctr"/>
                      <a:r>
                        <a:rPr lang="en-US" sz="1600" b="0" i="0" u="none" strike="noStrike" dirty="0">
                          <a:solidFill>
                            <a:srgbClr val="000000"/>
                          </a:solidFill>
                          <a:effectLst/>
                          <a:latin typeface="Calibri" panose="020F0502020204030204" pitchFamily="34" charset="0"/>
                        </a:rPr>
                        <a:t>Expansion of Low-Threshold Access to MOUD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600" b="0" i="0" u="none" strike="noStrike" dirty="0">
                          <a:solidFill>
                            <a:srgbClr val="000000"/>
                          </a:solidFill>
                          <a:effectLst/>
                          <a:latin typeface="Calibri" panose="020F0502020204030204" pitchFamily="34" charset="0"/>
                        </a:rPr>
                        <a:t> $                                              (3,100,000.00)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4273962"/>
                  </a:ext>
                </a:extLst>
              </a:tr>
              <a:tr h="414091">
                <a:tc>
                  <a:txBody>
                    <a:bodyPr/>
                    <a:lstStyle/>
                    <a:p>
                      <a:pPr algn="l" fontAlgn="ctr"/>
                      <a:r>
                        <a:rPr lang="en-US" sz="1600" b="0" i="0" u="none" strike="noStrike">
                          <a:solidFill>
                            <a:srgbClr val="000000"/>
                          </a:solidFill>
                          <a:effectLst/>
                          <a:latin typeface="Calibri" panose="020F0502020204030204" pitchFamily="34" charset="0"/>
                        </a:rPr>
                        <a:t>Expansion of Low Barrier Housing Options and Supports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ctr"/>
                      <a:r>
                        <a:rPr lang="en-US" sz="1600" b="0" i="0" u="none" strike="noStrike" dirty="0">
                          <a:solidFill>
                            <a:srgbClr val="000000"/>
                          </a:solidFill>
                          <a:effectLst/>
                          <a:latin typeface="Calibri" panose="020F0502020204030204" pitchFamily="34" charset="0"/>
                        </a:rPr>
                        <a:t> $                                              (2,000,000.00)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615591264"/>
                  </a:ext>
                </a:extLst>
              </a:tr>
              <a:tr h="374752">
                <a:tc>
                  <a:txBody>
                    <a:bodyPr/>
                    <a:lstStyle/>
                    <a:p>
                      <a:pPr algn="l" fontAlgn="b"/>
                      <a:r>
                        <a:rPr lang="en-US" sz="1600" b="0" i="0" u="none" strike="noStrike">
                          <a:solidFill>
                            <a:srgbClr val="000000"/>
                          </a:solidFill>
                          <a:effectLst/>
                          <a:latin typeface="Calibri" panose="020F0502020204030204" pitchFamily="34" charset="0"/>
                        </a:rPr>
                        <a:t>Community Outreach and Engagement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solidFill>
                            <a:srgbClr val="000000"/>
                          </a:solidFill>
                          <a:effectLst/>
                          <a:latin typeface="Calibri" panose="020F0502020204030204" pitchFamily="34" charset="0"/>
                        </a:rPr>
                        <a:t> $                                                 (750,000.00)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35301413"/>
                  </a:ext>
                </a:extLst>
              </a:tr>
              <a:tr h="374752">
                <a:tc>
                  <a:txBody>
                    <a:bodyPr/>
                    <a:lstStyle/>
                    <a:p>
                      <a:pPr algn="l" fontAlgn="b"/>
                      <a:r>
                        <a:rPr lang="en-US" sz="1600" b="1" i="0" u="none" strike="noStrike" dirty="0">
                          <a:solidFill>
                            <a:srgbClr val="000000"/>
                          </a:solidFill>
                          <a:effectLst/>
                          <a:latin typeface="Calibri" panose="020F0502020204030204" pitchFamily="34" charset="0"/>
                        </a:rPr>
                        <a:t>Total Funding Available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l" fontAlgn="b"/>
                      <a:r>
                        <a:rPr lang="en-US" sz="1600" b="1" i="0" u="none" strike="noStrike" dirty="0">
                          <a:solidFill>
                            <a:srgbClr val="000000"/>
                          </a:solidFill>
                          <a:effectLst/>
                          <a:latin typeface="Calibri" panose="020F0502020204030204" pitchFamily="34" charset="0"/>
                        </a:rPr>
                        <a:t> $                                              15,191,269.02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693821502"/>
                  </a:ext>
                </a:extLst>
              </a:tr>
            </a:tbl>
          </a:graphicData>
        </a:graphic>
      </p:graphicFrame>
    </p:spTree>
    <p:extLst>
      <p:ext uri="{BB962C8B-B14F-4D97-AF65-F5344CB8AC3E}">
        <p14:creationId xmlns:p14="http://schemas.microsoft.com/office/powerpoint/2010/main" val="2347106074"/>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36600" y="109538"/>
            <a:ext cx="6197600" cy="762000"/>
          </a:xfrm>
        </p:spPr>
        <p:txBody>
          <a:bodyPr anchor="ctr"/>
          <a:lstStyle/>
          <a:p>
            <a:r>
              <a:rPr lang="en-US" dirty="0"/>
              <a:t>Update on Initial Allocation for Trust Fund Dollars</a:t>
            </a:r>
          </a:p>
        </p:txBody>
      </p:sp>
      <p:graphicFrame>
        <p:nvGraphicFramePr>
          <p:cNvPr id="4" name="Table 4">
            <a:extLst>
              <a:ext uri="{FF2B5EF4-FFF2-40B4-BE49-F238E27FC236}">
                <a16:creationId xmlns:a16="http://schemas.microsoft.com/office/drawing/2014/main" id="{253C3DE6-7A3F-45E5-B9F5-7FAD0EEF097C}"/>
              </a:ext>
            </a:extLst>
          </p:cNvPr>
          <p:cNvGraphicFramePr>
            <a:graphicFrameLocks noGrp="1"/>
          </p:cNvGraphicFramePr>
          <p:nvPr/>
        </p:nvGraphicFramePr>
        <p:xfrm>
          <a:off x="152400" y="1050822"/>
          <a:ext cx="8839200" cy="5762818"/>
        </p:xfrm>
        <a:graphic>
          <a:graphicData uri="http://schemas.openxmlformats.org/drawingml/2006/table">
            <a:tbl>
              <a:tblPr firstRow="1" bandRow="1">
                <a:tableStyleId>{21E4AEA4-8DFA-4A89-87EB-49C32662AFE0}</a:tableStyleId>
              </a:tblPr>
              <a:tblGrid>
                <a:gridCol w="1546860">
                  <a:extLst>
                    <a:ext uri="{9D8B030D-6E8A-4147-A177-3AD203B41FA5}">
                      <a16:colId xmlns:a16="http://schemas.microsoft.com/office/drawing/2014/main" val="417657966"/>
                    </a:ext>
                  </a:extLst>
                </a:gridCol>
                <a:gridCol w="4777740">
                  <a:extLst>
                    <a:ext uri="{9D8B030D-6E8A-4147-A177-3AD203B41FA5}">
                      <a16:colId xmlns:a16="http://schemas.microsoft.com/office/drawing/2014/main" val="976514987"/>
                    </a:ext>
                  </a:extLst>
                </a:gridCol>
                <a:gridCol w="2514600">
                  <a:extLst>
                    <a:ext uri="{9D8B030D-6E8A-4147-A177-3AD203B41FA5}">
                      <a16:colId xmlns:a16="http://schemas.microsoft.com/office/drawing/2014/main" val="2615194310"/>
                    </a:ext>
                  </a:extLst>
                </a:gridCol>
              </a:tblGrid>
              <a:tr h="436438">
                <a:tc>
                  <a:txBody>
                    <a:bodyPr/>
                    <a:lstStyle/>
                    <a:p>
                      <a:r>
                        <a:rPr lang="en-US" sz="1600" dirty="0">
                          <a:latin typeface="Calibri" panose="020F0502020204030204" pitchFamily="34" charset="0"/>
                          <a:cs typeface="Calibri" panose="020F0502020204030204" pitchFamily="34" charset="0"/>
                        </a:rPr>
                        <a:t>Proposals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latin typeface="Calibri" panose="020F0502020204030204" pitchFamily="34" charset="0"/>
                          <a:cs typeface="Calibri" panose="020F0502020204030204" pitchFamily="34" charset="0"/>
                        </a:rPr>
                        <a:t>Key Updates</a:t>
                      </a:r>
                    </a:p>
                  </a:txBody>
                  <a:tcPr anchor="ctr"/>
                </a:tc>
                <a:tc>
                  <a:txBody>
                    <a:bodyPr/>
                    <a:lstStyle/>
                    <a:p>
                      <a:pPr algn="ctr"/>
                      <a:r>
                        <a:rPr lang="en-US" sz="1600" dirty="0">
                          <a:latin typeface="Calibri" panose="020F0502020204030204" pitchFamily="34" charset="0"/>
                          <a:cs typeface="Calibri" panose="020F0502020204030204" pitchFamily="34" charset="0"/>
                        </a:rPr>
                        <a:t>Next Steps</a:t>
                      </a:r>
                    </a:p>
                  </a:txBody>
                  <a:tcPr anchor="ctr"/>
                </a:tc>
                <a:extLst>
                  <a:ext uri="{0D108BD9-81ED-4DB2-BD59-A6C34878D82A}">
                    <a16:rowId xmlns:a16="http://schemas.microsoft.com/office/drawing/2014/main" val="2060195807"/>
                  </a:ext>
                </a:extLst>
              </a:tr>
              <a:tr h="2322740">
                <a:tc>
                  <a:txBody>
                    <a:bodyPr/>
                    <a:lstStyle/>
                    <a:p>
                      <a:r>
                        <a:rPr lang="en-US" sz="1350" b="1" dirty="0">
                          <a:latin typeface="Calibri" panose="020F0502020204030204" pitchFamily="34" charset="0"/>
                          <a:cs typeface="Calibri" panose="020F0502020204030204" pitchFamily="34" charset="0"/>
                        </a:rPr>
                        <a:t>Expansion of Harm Reduction Services</a:t>
                      </a:r>
                    </a:p>
                  </a:txBody>
                  <a:tcPr/>
                </a:tc>
                <a:tc>
                  <a:txBody>
                    <a:bodyPr/>
                    <a:lstStyle/>
                    <a:p>
                      <a:pPr marL="17780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350" kern="1200" dirty="0">
                          <a:solidFill>
                            <a:schemeClr val="dk1"/>
                          </a:solidFill>
                          <a:latin typeface="Calibri" panose="020F0502020204030204" pitchFamily="34" charset="0"/>
                          <a:ea typeface="+mn-ea"/>
                          <a:cs typeface="Calibri" panose="020F0502020204030204" pitchFamily="34" charset="0"/>
                        </a:rPr>
                        <a:t>Rolled out </a:t>
                      </a:r>
                      <a:r>
                        <a:rPr lang="en-US" sz="1350" kern="1200" dirty="0">
                          <a:solidFill>
                            <a:schemeClr val="tx1"/>
                          </a:solidFill>
                          <a:latin typeface="Calibri" panose="020F0502020204030204" pitchFamily="34" charset="0"/>
                          <a:ea typeface="+mn-ea"/>
                          <a:cs typeface="Calibri" panose="020F0502020204030204" pitchFamily="34" charset="0"/>
                          <a:hlinkClick r:id="rId3">
                            <a:extLst>
                              <a:ext uri="{A12FA001-AC4F-418D-AE19-62706E023703}">
                                <ahyp:hlinkClr xmlns:ahyp="http://schemas.microsoft.com/office/drawing/2018/hyperlinkcolor" val="tx"/>
                              </a:ext>
                            </a:extLst>
                          </a:hlinkClick>
                        </a:rPr>
                        <a:t>Community Naloxone Purchasing Program </a:t>
                      </a:r>
                      <a:r>
                        <a:rPr lang="en-US" sz="1350" kern="1200" dirty="0">
                          <a:solidFill>
                            <a:schemeClr val="dk1"/>
                          </a:solidFill>
                          <a:latin typeface="Calibri" panose="020F0502020204030204" pitchFamily="34" charset="0"/>
                          <a:ea typeface="+mn-ea"/>
                          <a:cs typeface="Calibri" panose="020F0502020204030204" pitchFamily="34" charset="0"/>
                        </a:rPr>
                        <a:t>allowing community-based programs to purchase naloxone through State Office of Pharmacy Services at subsidized, public interest pricing. </a:t>
                      </a:r>
                    </a:p>
                    <a:p>
                      <a:pPr marL="177800" indent="-171450" algn="l" defTabSz="914400" rtl="0" eaLnBrk="1" latinLnBrk="0" hangingPunct="1">
                        <a:buFont typeface="Arial" panose="020B0604020202020204" pitchFamily="34" charset="0"/>
                        <a:buChar char="•"/>
                      </a:pPr>
                      <a:r>
                        <a:rPr lang="en-US" sz="1350" kern="1200" dirty="0">
                          <a:solidFill>
                            <a:schemeClr val="dk1"/>
                          </a:solidFill>
                          <a:latin typeface="Calibri" panose="020F0502020204030204" pitchFamily="34" charset="0"/>
                          <a:ea typeface="+mn-ea"/>
                          <a:cs typeface="Calibri" panose="020F0502020204030204" pitchFamily="34" charset="0"/>
                        </a:rPr>
                        <a:t>Developed competitive application opportunity for existing harm reduction partners to collaborate and subcontract with organizations that reach historically underserved populations and communities in order to reach BIPOC individuals who are at high risk for experiencing overdose.</a:t>
                      </a:r>
                    </a:p>
                    <a:p>
                      <a:pPr marL="177800" indent="-171450" algn="l" defTabSz="914400" rtl="0" eaLnBrk="1" latinLnBrk="0" hangingPunct="1">
                        <a:buFont typeface="Arial" panose="020B0604020202020204" pitchFamily="34" charset="0"/>
                        <a:buChar char="•"/>
                      </a:pPr>
                      <a:r>
                        <a:rPr lang="en-US" sz="1350" kern="1200" dirty="0">
                          <a:solidFill>
                            <a:schemeClr val="tx1"/>
                          </a:solidFill>
                          <a:latin typeface="Calibri" panose="020F0502020204030204" pitchFamily="34" charset="0"/>
                          <a:ea typeface="+mn-ea"/>
                          <a:cs typeface="Calibri" panose="020F0502020204030204" pitchFamily="34" charset="0"/>
                        </a:rPr>
                        <a:t>In final stages of adding Fentanyl Test Strips to </a:t>
                      </a:r>
                      <a:r>
                        <a:rPr lang="en-US" sz="1350" kern="1200" dirty="0">
                          <a:solidFill>
                            <a:schemeClr val="tx1"/>
                          </a:solidFill>
                          <a:latin typeface="Calibri" panose="020F0502020204030204" pitchFamily="34" charset="0"/>
                          <a:ea typeface="+mn-ea"/>
                          <a:cs typeface="Calibri" panose="020F0502020204030204" pitchFamily="34" charset="0"/>
                          <a:hlinkClick r:id="rId4">
                            <a:extLst>
                              <a:ext uri="{A12FA001-AC4F-418D-AE19-62706E023703}">
                                <ahyp:hlinkClr xmlns:ahyp="http://schemas.microsoft.com/office/drawing/2018/hyperlinkcolor" val="tx"/>
                              </a:ext>
                            </a:extLst>
                          </a:hlinkClick>
                        </a:rPr>
                        <a:t>Massachusetts Clearinghouse</a:t>
                      </a:r>
                      <a:r>
                        <a:rPr lang="en-US" sz="1350" kern="1200" dirty="0">
                          <a:solidFill>
                            <a:schemeClr val="tx1"/>
                          </a:solidFill>
                          <a:latin typeface="Calibri" panose="020F0502020204030204" pitchFamily="34" charset="0"/>
                          <a:ea typeface="+mn-ea"/>
                          <a:cs typeface="Calibri" panose="020F0502020204030204" pitchFamily="34" charset="0"/>
                        </a:rPr>
                        <a:t> making it easier for agencies to purchase and distribute. </a:t>
                      </a:r>
                    </a:p>
                  </a:txBody>
                  <a:tcPr/>
                </a:tc>
                <a:tc>
                  <a:txBody>
                    <a:bodyPr/>
                    <a:lstStyle/>
                    <a:p>
                      <a:pPr marL="17780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350" kern="1200" dirty="0">
                          <a:solidFill>
                            <a:schemeClr val="dk1"/>
                          </a:solidFill>
                          <a:latin typeface="Calibri" panose="020F0502020204030204" pitchFamily="34" charset="0"/>
                          <a:ea typeface="+mn-ea"/>
                          <a:cs typeface="Calibri" panose="020F0502020204030204" pitchFamily="34" charset="0"/>
                        </a:rPr>
                        <a:t>Applications are being monitored on an ongoing basis and five  agencies have been approved to date.</a:t>
                      </a:r>
                    </a:p>
                    <a:p>
                      <a:pPr marL="17780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350" kern="1200" dirty="0">
                          <a:solidFill>
                            <a:schemeClr val="dk1"/>
                          </a:solidFill>
                          <a:latin typeface="Calibri" panose="020F0502020204030204" pitchFamily="34" charset="0"/>
                          <a:ea typeface="+mn-ea"/>
                          <a:cs typeface="Calibri" panose="020F0502020204030204" pitchFamily="34" charset="0"/>
                        </a:rPr>
                        <a:t>Once approved, application will be released, and existing programs can apply.</a:t>
                      </a:r>
                    </a:p>
                    <a:p>
                      <a:pPr marL="17780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350" kern="1200" dirty="0">
                          <a:solidFill>
                            <a:schemeClr val="dk1"/>
                          </a:solidFill>
                          <a:latin typeface="Calibri" panose="020F0502020204030204" pitchFamily="34" charset="0"/>
                          <a:ea typeface="+mn-ea"/>
                          <a:cs typeface="Calibri" panose="020F0502020204030204" pitchFamily="34" charset="0"/>
                        </a:rPr>
                        <a:t>FST will be available for purchase on MA Clearinghouse  beginning in July 2022. </a:t>
                      </a:r>
                    </a:p>
                  </a:txBody>
                  <a:tcPr/>
                </a:tc>
                <a:extLst>
                  <a:ext uri="{0D108BD9-81ED-4DB2-BD59-A6C34878D82A}">
                    <a16:rowId xmlns:a16="http://schemas.microsoft.com/office/drawing/2014/main" val="1913741164"/>
                  </a:ext>
                </a:extLst>
              </a:tr>
              <a:tr h="2023484">
                <a:tc>
                  <a:txBody>
                    <a:bodyPr/>
                    <a:lstStyle/>
                    <a:p>
                      <a:r>
                        <a:rPr lang="en-US" sz="1350" b="1" dirty="0">
                          <a:latin typeface="Calibri" panose="020F0502020204030204" pitchFamily="34" charset="0"/>
                          <a:cs typeface="Calibri" panose="020F0502020204030204" pitchFamily="34" charset="0"/>
                        </a:rPr>
                        <a:t>Increased Access to Methadone</a:t>
                      </a:r>
                    </a:p>
                  </a:txBody>
                  <a:tcPr/>
                </a:tc>
                <a:tc>
                  <a:txBody>
                    <a:bodyPr/>
                    <a:lstStyle/>
                    <a:p>
                      <a:pPr marL="177800" indent="-171450" algn="l" defTabSz="914400" rtl="0" eaLnBrk="1" latinLnBrk="0" hangingPunct="1">
                        <a:buFont typeface="Arial" panose="020B0604020202020204" pitchFamily="34" charset="0"/>
                        <a:buChar char="•"/>
                      </a:pPr>
                      <a:r>
                        <a:rPr lang="en-US" sz="1350" kern="1200" dirty="0">
                          <a:solidFill>
                            <a:schemeClr val="dk1"/>
                          </a:solidFill>
                          <a:latin typeface="Calibri" panose="020F0502020204030204" pitchFamily="34" charset="0"/>
                          <a:ea typeface="+mn-ea"/>
                          <a:cs typeface="Calibri" panose="020F0502020204030204" pitchFamily="34" charset="0"/>
                        </a:rPr>
                        <a:t>Steadily increased the number of OTPs throughout the state adding roughly 2,000 new OTP patients over 2-year period since COVID.</a:t>
                      </a:r>
                    </a:p>
                    <a:p>
                      <a:pPr marL="177800" indent="-171450" algn="l" defTabSz="914400" rtl="0" eaLnBrk="1" latinLnBrk="0" hangingPunct="1">
                        <a:buFont typeface="Arial" panose="020B0604020202020204" pitchFamily="34" charset="0"/>
                        <a:buChar char="•"/>
                      </a:pPr>
                      <a:r>
                        <a:rPr lang="en-US" sz="1350" kern="1200" dirty="0">
                          <a:solidFill>
                            <a:schemeClr val="dk1"/>
                          </a:solidFill>
                          <a:latin typeface="Calibri" panose="020F0502020204030204" pitchFamily="34" charset="0"/>
                          <a:ea typeface="+mn-ea"/>
                          <a:cs typeface="Calibri" panose="020F0502020204030204" pitchFamily="34" charset="0"/>
                        </a:rPr>
                        <a:t>Released RFR on 10/29/2021. Two application have been received and one award has been made (other applicant didn’t meet minimum criteria for award).</a:t>
                      </a:r>
                    </a:p>
                    <a:p>
                      <a:pPr marL="177800" indent="-171450" algn="l" defTabSz="914400" rtl="0" eaLnBrk="1" latinLnBrk="0" hangingPunct="1">
                        <a:buFont typeface="Arial" panose="020B0604020202020204" pitchFamily="34" charset="0"/>
                        <a:buChar char="•"/>
                      </a:pPr>
                      <a:r>
                        <a:rPr lang="en-US" sz="1350" kern="1200" dirty="0">
                          <a:solidFill>
                            <a:schemeClr val="dk1"/>
                          </a:solidFill>
                          <a:latin typeface="Calibri" panose="020F0502020204030204" pitchFamily="34" charset="0"/>
                          <a:ea typeface="+mn-ea"/>
                          <a:cs typeface="Calibri" panose="020F0502020204030204" pitchFamily="34" charset="0"/>
                        </a:rPr>
                        <a:t>In response to feedback from OTPs, BSAS released a streamlined application allowing existing OTPs to apply to enhance their services by adding a mobile component, medication unit or daily delivery of medications for opioid use disorder by OTP staff to settings such as skilled nursing facilities. Two applications have been received and are under review. </a:t>
                      </a:r>
                    </a:p>
                  </a:txBody>
                  <a:tcPr/>
                </a:tc>
                <a:tc>
                  <a:txBody>
                    <a:bodyPr/>
                    <a:lstStyle/>
                    <a:p>
                      <a:pPr marL="17780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350" kern="1200" dirty="0">
                          <a:solidFill>
                            <a:schemeClr val="dk1"/>
                          </a:solidFill>
                          <a:latin typeface="Calibri" panose="020F0502020204030204" pitchFamily="34" charset="0"/>
                          <a:ea typeface="+mn-ea"/>
                          <a:cs typeface="Calibri" panose="020F0502020204030204" pitchFamily="34" charset="0"/>
                        </a:rPr>
                        <a:t>Continue to promote procurement through existing networks and partners and review proposals on a rolling basis</a:t>
                      </a:r>
                    </a:p>
                  </a:txBody>
                  <a:tcPr/>
                </a:tc>
                <a:extLst>
                  <a:ext uri="{0D108BD9-81ED-4DB2-BD59-A6C34878D82A}">
                    <a16:rowId xmlns:a16="http://schemas.microsoft.com/office/drawing/2014/main" val="1682816009"/>
                  </a:ext>
                </a:extLst>
              </a:tr>
            </a:tbl>
          </a:graphicData>
        </a:graphic>
      </p:graphicFrame>
    </p:spTree>
    <p:extLst>
      <p:ext uri="{BB962C8B-B14F-4D97-AF65-F5344CB8AC3E}">
        <p14:creationId xmlns:p14="http://schemas.microsoft.com/office/powerpoint/2010/main" val="3351203184"/>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STYLE" val="AcnSubjectTitle"/>
  <p:tag name="DATE" val="8/4/2008 11:33:24 AM"/>
</p:tagLst>
</file>

<file path=ppt/tags/tag2.xml><?xml version="1.0" encoding="utf-8"?>
<p:tagLst xmlns:a="http://schemas.openxmlformats.org/drawingml/2006/main" xmlns:r="http://schemas.openxmlformats.org/officeDocument/2006/relationships" xmlns:p="http://schemas.openxmlformats.org/presentationml/2006/main">
  <p:tag name="STYLE" val="AcnFootnote"/>
  <p:tag name="DATE" val="8/4/2008 11:33:25 AM"/>
</p:tagLst>
</file>

<file path=ppt/theme/theme1.xml><?xml version="1.0" encoding="utf-8"?>
<a:theme xmlns:a="http://schemas.openxmlformats.org/drawingml/2006/main" name="1_Blue Presentation Template - MA HHS - small logos">
  <a:themeElements>
    <a:clrScheme name="">
      <a:dk1>
        <a:srgbClr val="000000"/>
      </a:dk1>
      <a:lt1>
        <a:srgbClr val="FFFFFF"/>
      </a:lt1>
      <a:dk2>
        <a:srgbClr val="003366"/>
      </a:dk2>
      <a:lt2>
        <a:srgbClr val="B4B4B4"/>
      </a:lt2>
      <a:accent1>
        <a:srgbClr val="FFFFCC"/>
      </a:accent1>
      <a:accent2>
        <a:srgbClr val="003399"/>
      </a:accent2>
      <a:accent3>
        <a:srgbClr val="FFFFFF"/>
      </a:accent3>
      <a:accent4>
        <a:srgbClr val="000000"/>
      </a:accent4>
      <a:accent5>
        <a:srgbClr val="FFFFE2"/>
      </a:accent5>
      <a:accent6>
        <a:srgbClr val="002D8A"/>
      </a:accent6>
      <a:hlink>
        <a:srgbClr val="CCCCFF"/>
      </a:hlink>
      <a:folHlink>
        <a:srgbClr val="FFFFFF"/>
      </a:folHlink>
    </a:clrScheme>
    <a:fontScheme name="1_Blue Presentation Template - MA HHS - small logo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accent2"/>
          </a:solidFill>
          <a:prstDash val="solid"/>
          <a:round/>
          <a:headEnd type="none" w="med" len="med"/>
          <a:tailEnd type="none" w="med" len="med"/>
        </a:ln>
        <a:effectLst/>
      </a:spPr>
      <a:bodyPr vert="horz" wrap="square" lIns="45720" tIns="45720" rIns="4572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accent2"/>
          </a:solidFill>
          <a:prstDash val="solid"/>
          <a:round/>
          <a:headEnd type="none" w="med" len="med"/>
          <a:tailEnd type="none" w="med" len="med"/>
        </a:ln>
        <a:effectLst/>
      </a:spPr>
      <a:bodyPr vert="horz" wrap="square" lIns="45720" tIns="45720" rIns="4572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1_Blue Presentation Template - MA HHS - small logo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Blue Presentation Template - MA HHS - small logo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Blue Presentation Template - MA HHS - small logo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Blue Presentation Template - MA HHS - small logo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Blue Presentation Template - MA HHS - small logo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Blue Presentation Template - MA HHS - small logo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Blue Presentation Template - MA HHS - small logo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AGO PowerPoint Template 2018">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GO PowerPoint Template 2018" id="{30024D83-0ABA-4B76-AD7F-C8007E12ABDE}" vid="{D14E4917-813A-4C09-AB7B-636CD35ADF4C}"/>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89F930D9323CA47A909AE2CF4C9F351" ma:contentTypeVersion="5" ma:contentTypeDescription="Create a new document." ma:contentTypeScope="" ma:versionID="f426f62497805208d699a1514ea4f69b">
  <xsd:schema xmlns:xsd="http://www.w3.org/2001/XMLSchema" xmlns:xs="http://www.w3.org/2001/XMLSchema" xmlns:p="http://schemas.microsoft.com/office/2006/metadata/properties" xmlns:ns3="75b29da9-7512-4ff8-84cc-0b8e167e62a3" xmlns:ns4="32381bbe-c37a-420c-955f-414a93ed7286" targetNamespace="http://schemas.microsoft.com/office/2006/metadata/properties" ma:root="true" ma:fieldsID="eefcbc105277eb5913d03aac06e12714" ns3:_="" ns4:_="">
    <xsd:import namespace="75b29da9-7512-4ff8-84cc-0b8e167e62a3"/>
    <xsd:import namespace="32381bbe-c37a-420c-955f-414a93ed7286"/>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5b29da9-7512-4ff8-84cc-0b8e167e62a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2381bbe-c37a-420c-955f-414a93ed7286"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0859577-D92B-41F5-8B78-185056C078E2}">
  <ds:schemaRefs>
    <ds:schemaRef ds:uri="http://schemas.microsoft.com/sharepoint/v3/contenttype/forms"/>
  </ds:schemaRefs>
</ds:datastoreItem>
</file>

<file path=customXml/itemProps2.xml><?xml version="1.0" encoding="utf-8"?>
<ds:datastoreItem xmlns:ds="http://schemas.openxmlformats.org/officeDocument/2006/customXml" ds:itemID="{25110EC9-E807-419E-87EF-7101ED4FB81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5b29da9-7512-4ff8-84cc-0b8e167e62a3"/>
    <ds:schemaRef ds:uri="32381bbe-c37a-420c-955f-414a93ed728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CC64E78-5E4A-48B4-830D-D7D42F0E9DA6}">
  <ds:schemaRefs>
    <ds:schemaRef ds:uri="http://purl.org/dc/elements/1.1/"/>
    <ds:schemaRef ds:uri="http://purl.org/dc/terms/"/>
    <ds:schemaRef ds:uri="32381bbe-c37a-420c-955f-414a93ed7286"/>
    <ds:schemaRef ds:uri="http://www.w3.org/XML/1998/namespace"/>
    <ds:schemaRef ds:uri="http://schemas.microsoft.com/office/2006/documentManagement/types"/>
    <ds:schemaRef ds:uri="http://schemas.microsoft.com/office/infopath/2007/PartnerControls"/>
    <ds:schemaRef ds:uri="http://schemas.openxmlformats.org/package/2006/metadata/core-properties"/>
    <ds:schemaRef ds:uri="75b29da9-7512-4ff8-84cc-0b8e167e62a3"/>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40023</TotalTime>
  <Words>2227</Words>
  <Application>Microsoft Office PowerPoint</Application>
  <PresentationFormat>On-screen Show (4:3)</PresentationFormat>
  <Paragraphs>438</Paragraphs>
  <Slides>20</Slides>
  <Notes>8</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20</vt:i4>
      </vt:variant>
    </vt:vector>
  </HeadingPairs>
  <TitlesOfParts>
    <vt:vector size="27" baseType="lpstr">
      <vt:lpstr>Arial</vt:lpstr>
      <vt:lpstr>Calibri</vt:lpstr>
      <vt:lpstr>Courier New</vt:lpstr>
      <vt:lpstr>Times New Roman</vt:lpstr>
      <vt:lpstr>TimesNewRomanPS-ItalicMT</vt:lpstr>
      <vt:lpstr>1_Blue Presentation Template - MA HHS - small logos</vt:lpstr>
      <vt:lpstr>AGO PowerPoint Template 2018</vt:lpstr>
      <vt:lpstr>PowerPoint Presentation</vt:lpstr>
      <vt:lpstr>Agenda</vt:lpstr>
      <vt:lpstr>      Statewide Opioid Settlements  ***   Gillian Feiner  Senior Enforcement Counsel  Office of the Attorney General  *** Opioid Recovery and Remediation Fund Council Tuesday, June 28, 2022        </vt:lpstr>
      <vt:lpstr>Estimated Distributor and J&amp;J Settlement Payments to ORRF</vt:lpstr>
      <vt:lpstr>Estimated Mallinckrodt Payments to the ORRF</vt:lpstr>
      <vt:lpstr>PowerPoint Presentation</vt:lpstr>
      <vt:lpstr>Trust Fund Update</vt:lpstr>
      <vt:lpstr>EOHHS Finance Overview of ORRF</vt:lpstr>
      <vt:lpstr>Update on Initial Allocation for Trust Fund Dollars</vt:lpstr>
      <vt:lpstr>Update on Initial Allocation for Trust Fund Dollars</vt:lpstr>
      <vt:lpstr>PowerPoint Presentation</vt:lpstr>
      <vt:lpstr>Principles and Criteria for Trust Fund Expenditures</vt:lpstr>
      <vt:lpstr>Principles and Criteria for Trust Fund Expenditures</vt:lpstr>
      <vt:lpstr>Loan Repayment Opportunity  July Procurement</vt:lpstr>
      <vt:lpstr>Middlesex Restoration Commission</vt:lpstr>
      <vt:lpstr>Strategic Planning Initiative</vt:lpstr>
      <vt:lpstr>Strategic Planning Initiative</vt:lpstr>
      <vt:lpstr>Strategic Planning Initiative Timeline</vt:lpstr>
      <vt:lpstr>Upcoming Meetings</vt:lpstr>
      <vt:lpstr>Appendix A: Long-Term Housing Initiative Overview by Vendor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Gabriel.R.Cohen@MassMail.State.MA.US</dc:creator>
  <cp:lastModifiedBy>Cuddy, Josh (EHS)</cp:lastModifiedBy>
  <cp:revision>1028</cp:revision>
  <cp:lastPrinted>2022-06-28T13:39:33Z</cp:lastPrinted>
  <dcterms:created xsi:type="dcterms:W3CDTF">2014-04-27T20:43:35Z</dcterms:created>
  <dcterms:modified xsi:type="dcterms:W3CDTF">2022-07-01T17:57:05Z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0x010100D89F930D9323CA47A909AE2CF4C9F351</vt:lpwstr>
  </property>
</Properties>
</file>