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8"/>
  </p:notesMasterIdLst>
  <p:handoutMasterIdLst>
    <p:handoutMasterId r:id="rId19"/>
  </p:handoutMasterIdLst>
  <p:sldIdLst>
    <p:sldId id="257" r:id="rId2"/>
    <p:sldId id="359" r:id="rId3"/>
    <p:sldId id="373" r:id="rId4"/>
    <p:sldId id="406" r:id="rId5"/>
    <p:sldId id="408" r:id="rId6"/>
    <p:sldId id="415" r:id="rId7"/>
    <p:sldId id="416" r:id="rId8"/>
    <p:sldId id="409" r:id="rId9"/>
    <p:sldId id="410" r:id="rId10"/>
    <p:sldId id="411" r:id="rId11"/>
    <p:sldId id="412" r:id="rId12"/>
    <p:sldId id="414" r:id="rId13"/>
    <p:sldId id="417" r:id="rId14"/>
    <p:sldId id="418" r:id="rId15"/>
    <p:sldId id="419" r:id="rId16"/>
    <p:sldId id="413" r:id="rId17"/>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584" autoAdjust="0"/>
    <p:restoredTop sz="93792" autoAdjust="0"/>
  </p:normalViewPr>
  <p:slideViewPr>
    <p:cSldViewPr>
      <p:cViewPr varScale="1">
        <p:scale>
          <a:sx n="63" d="100"/>
          <a:sy n="63" d="100"/>
        </p:scale>
        <p:origin x="1388" y="6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43979" cy="465773"/>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sz="quarter" idx="1"/>
          </p:nvPr>
        </p:nvSpPr>
        <p:spPr>
          <a:xfrm>
            <a:off x="3977532" y="0"/>
            <a:ext cx="3043979" cy="465773"/>
          </a:xfrm>
          <a:prstGeom prst="rect">
            <a:avLst/>
          </a:prstGeom>
        </p:spPr>
        <p:txBody>
          <a:bodyPr vert="horz" lIns="92446" tIns="46223" rIns="92446" bIns="46223" rtlCol="0"/>
          <a:lstStyle>
            <a:lvl1pPr algn="r">
              <a:defRPr sz="1200"/>
            </a:lvl1pPr>
          </a:lstStyle>
          <a:p>
            <a:fld id="{67FC91CD-EC66-4A18-8356-1EE436EAD520}" type="datetimeFigureOut">
              <a:rPr lang="en-US" smtClean="0"/>
              <a:pPr/>
              <a:t>7/16/2021</a:t>
            </a:fld>
            <a:endParaRPr lang="en-US" dirty="0"/>
          </a:p>
        </p:txBody>
      </p:sp>
      <p:sp>
        <p:nvSpPr>
          <p:cNvPr id="4" name="Footer Placeholder 3"/>
          <p:cNvSpPr>
            <a:spLocks noGrp="1"/>
          </p:cNvSpPr>
          <p:nvPr>
            <p:ph type="ftr" sz="quarter" idx="2"/>
          </p:nvPr>
        </p:nvSpPr>
        <p:spPr>
          <a:xfrm>
            <a:off x="2" y="8841738"/>
            <a:ext cx="3043979" cy="465773"/>
          </a:xfrm>
          <a:prstGeom prst="rect">
            <a:avLst/>
          </a:prstGeom>
        </p:spPr>
        <p:txBody>
          <a:bodyPr vert="horz" lIns="92446" tIns="46223" rIns="92446" bIns="4622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7532" y="8841738"/>
            <a:ext cx="3043979" cy="465773"/>
          </a:xfrm>
          <a:prstGeom prst="rect">
            <a:avLst/>
          </a:prstGeom>
        </p:spPr>
        <p:txBody>
          <a:bodyPr vert="horz" lIns="92446" tIns="46223" rIns="92446" bIns="46223"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4202" tIns="47101" rIns="94202" bIns="47101"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4202" tIns="47101" rIns="94202" bIns="47101" rtlCol="0"/>
          <a:lstStyle>
            <a:lvl1pPr algn="r">
              <a:defRPr sz="1200"/>
            </a:lvl1pPr>
          </a:lstStyle>
          <a:p>
            <a:fld id="{EBDB8D75-8256-4DE6-960E-3CB80FF15074}" type="datetimeFigureOut">
              <a:rPr lang="en-US" smtClean="0"/>
              <a:pPr/>
              <a:t>7/16/2021</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4202" tIns="47101" rIns="94202" bIns="47101"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4202" tIns="47101" rIns="94202" bIns="4710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5455"/>
          </a:xfrm>
          <a:prstGeom prst="rect">
            <a:avLst/>
          </a:prstGeom>
        </p:spPr>
        <p:txBody>
          <a:bodyPr vert="horz" lIns="94202" tIns="47101" rIns="94202" bIns="4710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lIns="94202" tIns="47101" rIns="94202" bIns="47101"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235542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3</a:t>
            </a:fld>
            <a:endParaRPr lang="en-US" dirty="0"/>
          </a:p>
        </p:txBody>
      </p:sp>
    </p:spTree>
    <p:extLst>
      <p:ext uri="{BB962C8B-B14F-4D97-AF65-F5344CB8AC3E}">
        <p14:creationId xmlns:p14="http://schemas.microsoft.com/office/powerpoint/2010/main" val="1843921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TEA</a:t>
            </a:r>
          </a:p>
          <a:p>
            <a:pPr marL="171450" indent="-171450">
              <a:buFont typeface="Arial" panose="020B0604020202020204" pitchFamily="34" charset="0"/>
              <a:buChar char="•"/>
            </a:pPr>
            <a:r>
              <a:rPr lang="en-US" dirty="0"/>
              <a:t>TEA programs include a comprehensive admissions intake process covering </a:t>
            </a:r>
          </a:p>
          <a:p>
            <a:pPr marL="628650" lvl="1" indent="-171450">
              <a:buFont typeface="Arial" panose="020B0604020202020204" pitchFamily="34" charset="0"/>
              <a:buChar char="•"/>
            </a:pPr>
            <a:r>
              <a:rPr lang="en-US" dirty="0"/>
              <a:t>Safety assessments, </a:t>
            </a:r>
          </a:p>
          <a:p>
            <a:pPr marL="628650" lvl="1" indent="-171450">
              <a:buFont typeface="Arial" panose="020B0604020202020204" pitchFamily="34" charset="0"/>
              <a:buChar char="•"/>
            </a:pPr>
            <a:r>
              <a:rPr lang="en-US" dirty="0"/>
              <a:t>Triaging for medical and mental health referral purposes, </a:t>
            </a:r>
          </a:p>
          <a:p>
            <a:pPr marL="628650" lvl="1" indent="-171450">
              <a:buFont typeface="Arial" panose="020B0604020202020204" pitchFamily="34" charset="0"/>
              <a:buChar char="•"/>
            </a:pPr>
            <a:r>
              <a:rPr lang="en-US" dirty="0"/>
              <a:t>Comprehensive physical and psychosocial needs assessments, and </a:t>
            </a:r>
          </a:p>
          <a:p>
            <a:pPr marL="628650" lvl="1" indent="-171450">
              <a:buFont typeface="Arial" panose="020B0604020202020204" pitchFamily="34" charset="0"/>
              <a:buChar char="•"/>
            </a:pPr>
            <a:r>
              <a:rPr lang="en-US" dirty="0"/>
              <a:t>Referrals to substance use disorder treatment services, emergency services, housing resources, and/or specific community-based resources where appropriate. </a:t>
            </a:r>
          </a:p>
          <a:p>
            <a:pPr marL="171450" indent="-171450">
              <a:buFont typeface="Arial" panose="020B0604020202020204" pitchFamily="34" charset="0"/>
              <a:buChar char="•"/>
            </a:pPr>
            <a:r>
              <a:rPr lang="en-US" dirty="0"/>
              <a:t>TEA programs also:</a:t>
            </a:r>
          </a:p>
          <a:p>
            <a:pPr marL="628650" lvl="1" indent="-171450">
              <a:buFont typeface="Arial" panose="020B0604020202020204" pitchFamily="34" charset="0"/>
              <a:buChar char="•"/>
            </a:pPr>
            <a:r>
              <a:rPr lang="en-US" dirty="0"/>
              <a:t>Connect with unhoused individuals suffering from addiction in settings most familiar to them, such as meal centers, soup kitchens or food pantries, as well as drop-in shelters and day program sites, </a:t>
            </a:r>
          </a:p>
          <a:p>
            <a:pPr marL="628650" lvl="1" indent="-171450">
              <a:buFont typeface="Arial" panose="020B0604020202020204" pitchFamily="34" charset="0"/>
              <a:buChar char="•"/>
            </a:pPr>
            <a:r>
              <a:rPr lang="en-US" dirty="0"/>
              <a:t>Coordinate with local health care resources to address participants’ chronic health conditions, </a:t>
            </a:r>
          </a:p>
          <a:p>
            <a:pPr marL="628650" lvl="1" indent="-171450">
              <a:buFont typeface="Arial" panose="020B0604020202020204" pitchFamily="34" charset="0"/>
              <a:buChar char="•"/>
            </a:pPr>
            <a:r>
              <a:rPr lang="en-US" dirty="0"/>
              <a:t>Assist them with access to health insurance and medical, addiction, and mental health care, </a:t>
            </a:r>
          </a:p>
          <a:p>
            <a:pPr marL="628650" lvl="1" indent="-171450">
              <a:buFont typeface="Arial" panose="020B0604020202020204" pitchFamily="34" charset="0"/>
              <a:buChar char="•"/>
            </a:pPr>
            <a:r>
              <a:rPr lang="en-US" dirty="0"/>
              <a:t>Provide ongoing education on addiction and overdose prevention, and</a:t>
            </a:r>
          </a:p>
          <a:p>
            <a:pPr marL="628650" lvl="1" indent="-171450">
              <a:buFont typeface="Arial" panose="020B0604020202020204" pitchFamily="34" charset="0"/>
              <a:buChar char="•"/>
            </a:pPr>
            <a:r>
              <a:rPr lang="en-US" dirty="0"/>
              <a:t>Collaborate with local police departments, hospitals, multi-service centers, and human services agencies to address participants needs and concerns.</a:t>
            </a:r>
          </a:p>
          <a:p>
            <a:endParaRPr lang="en-US" dirty="0"/>
          </a:p>
        </p:txBody>
      </p:sp>
      <p:sp>
        <p:nvSpPr>
          <p:cNvPr id="4" name="Slide Number Placeholder 3"/>
          <p:cNvSpPr>
            <a:spLocks noGrp="1"/>
          </p:cNvSpPr>
          <p:nvPr>
            <p:ph type="sldNum" sz="quarter" idx="5"/>
          </p:nvPr>
        </p:nvSpPr>
        <p:spPr/>
        <p:txBody>
          <a:bodyPr/>
          <a:lstStyle/>
          <a:p>
            <a:fld id="{9B3A0E2F-76B9-417E-B0DC-AF868851F63D}" type="slidenum">
              <a:rPr lang="en-US" smtClean="0"/>
              <a:pPr/>
              <a:t>6</a:t>
            </a:fld>
            <a:endParaRPr lang="en-US" dirty="0"/>
          </a:p>
        </p:txBody>
      </p:sp>
    </p:spTree>
    <p:extLst>
      <p:ext uri="{BB962C8B-B14F-4D97-AF65-F5344CB8AC3E}">
        <p14:creationId xmlns:p14="http://schemas.microsoft.com/office/powerpoint/2010/main" val="40227489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16</a:t>
            </a:fld>
            <a:endParaRPr lang="en-US" dirty="0"/>
          </a:p>
        </p:txBody>
      </p:sp>
    </p:spTree>
    <p:extLst>
      <p:ext uri="{BB962C8B-B14F-4D97-AF65-F5344CB8AC3E}">
        <p14:creationId xmlns:p14="http://schemas.microsoft.com/office/powerpoint/2010/main" val="4235102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
        <p:nvSpPr>
          <p:cNvPr id="5" name="Title 1"/>
          <p:cNvSpPr>
            <a:spLocks noGrp="1"/>
          </p:cNvSpPr>
          <p:nvPr>
            <p:ph type="title"/>
          </p:nvPr>
        </p:nvSpPr>
        <p:spPr>
          <a:xfrm>
            <a:off x="736600" y="109538"/>
            <a:ext cx="5664200" cy="762000"/>
          </a:xfrm>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337810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859816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7"/>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3"/>
            <a:r>
              <a:rPr lang="en-US" altLang="en-US" dirty="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8">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0444F9EB-82AC-45E2-9B5F-E8C53921C51C}" type="slidenum">
              <a:rPr lang="en-US" sz="1000" smtClean="0">
                <a:solidFill>
                  <a:srgbClr val="000000"/>
                </a:solidFill>
              </a:rPr>
              <a:t>‹#›</a:t>
            </a:fld>
            <a:endParaRPr lang="en-US" sz="1000" dirty="0">
              <a:solidFill>
                <a:srgbClr val="000000"/>
              </a:solidFill>
            </a:endParaRPr>
          </a:p>
        </p:txBody>
      </p:sp>
      <p:sp>
        <p:nvSpPr>
          <p:cNvPr id="3198987" name="AcnSubjectTitle_ID_3198987" hidden="1"/>
          <p:cNvSpPr txBox="1">
            <a:spLocks noChangeArrowheads="1"/>
          </p:cNvSpPr>
          <p:nvPr>
            <p:custDataLst>
              <p:tags r:id="rId5"/>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6"/>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5" r:id="rId2"/>
    <p:sldLayoutId id="2147483666" r:id="rId3"/>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115000"/>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80000"/>
        <a:buFont typeface="Courier New" panose="02070309020205020404" pitchFamily="49" charset="0"/>
        <a:buChar char="o"/>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www.mass.gov/orgs/harm-reduction-commission" TargetMode="External"/><Relationship Id="rId2" Type="http://schemas.openxmlformats.org/officeDocument/2006/relationships/hyperlink" Target="https://www.mass.gov/lists/governors-opioid-addiction-working-group" TargetMode="External"/><Relationship Id="rId1" Type="http://schemas.openxmlformats.org/officeDocument/2006/relationships/slideLayout" Target="../slideLayouts/slideLayout3.xml"/><Relationship Id="rId4" Type="http://schemas.openxmlformats.org/officeDocument/2006/relationships/hyperlink" Target="https://www.mass.gov/doc/stakeholder-presentation-on-the-roadmap-for-behavioral-health-reform/download"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malegislature.gov/Laws/SessionLaws/Acts/2020/Chapter309"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533400" y="876300"/>
            <a:ext cx="64770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3000" b="1" dirty="0">
                <a:solidFill>
                  <a:srgbClr val="FFFFFF"/>
                </a:solidFill>
                <a:latin typeface="Calibri" pitchFamily="34" charset="0"/>
              </a:rPr>
              <a:t>Opioid Recovery and Remediation Fund Advisory Council</a:t>
            </a:r>
          </a:p>
        </p:txBody>
      </p:sp>
      <p:pic>
        <p:nvPicPr>
          <p:cNvPr id="31747" name="Picture 4"/>
          <p:cNvPicPr>
            <a:picLocks noChangeAspect="1" noChangeArrowheads="1"/>
          </p:cNvPicPr>
          <p:nvPr/>
        </p:nvPicPr>
        <p:blipFill>
          <a:blip r:embed="rId3"/>
          <a:srcRect/>
          <a:stretch>
            <a:fillRect/>
          </a:stretch>
        </p:blipFill>
        <p:spPr bwMode="auto">
          <a:xfrm>
            <a:off x="7123112" y="819150"/>
            <a:ext cx="1487488" cy="154305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
        <p:nvSpPr>
          <p:cNvPr id="5" name="Rectangle 4"/>
          <p:cNvSpPr/>
          <p:nvPr/>
        </p:nvSpPr>
        <p:spPr bwMode="auto">
          <a:xfrm>
            <a:off x="4521200" y="6477000"/>
            <a:ext cx="127000" cy="2286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noFill/>
              <a:effectLst/>
              <a:latin typeface="Arial" pitchFamily="34" charset="0"/>
            </a:endParaRPr>
          </a:p>
        </p:txBody>
      </p:sp>
      <p:sp>
        <p:nvSpPr>
          <p:cNvPr id="10" name="TextBox 9"/>
          <p:cNvSpPr txBox="1"/>
          <p:nvPr/>
        </p:nvSpPr>
        <p:spPr>
          <a:xfrm>
            <a:off x="152400" y="3535501"/>
            <a:ext cx="8737600" cy="1938992"/>
          </a:xfrm>
          <a:prstGeom prst="rect">
            <a:avLst/>
          </a:prstGeom>
          <a:noFill/>
        </p:spPr>
        <p:txBody>
          <a:bodyPr>
            <a:spAutoFit/>
          </a:bodyPr>
          <a:lstStyle/>
          <a:p>
            <a:pPr algn="ctr" fontAlgn="base">
              <a:spcBef>
                <a:spcPct val="0"/>
              </a:spcBef>
              <a:spcAft>
                <a:spcPct val="0"/>
              </a:spcAft>
              <a:defRPr/>
            </a:pPr>
            <a:endParaRPr lang="en-US" sz="1600" b="1" i="1" dirty="0">
              <a:solidFill>
                <a:schemeClr val="bg2">
                  <a:lumMod val="50000"/>
                </a:schemeClr>
              </a:solidFill>
              <a:latin typeface="Calibri" panose="020F0502020204030204" pitchFamily="34" charset="0"/>
            </a:endParaRP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July 19, 2021</a:t>
            </a:r>
          </a:p>
          <a:p>
            <a:pPr algn="ctr" fontAlgn="base">
              <a:spcBef>
                <a:spcPct val="0"/>
              </a:spcBef>
              <a:spcAft>
                <a:spcPct val="0"/>
              </a:spcAft>
              <a:defRPr/>
            </a:pPr>
            <a:r>
              <a:rPr lang="en-US" sz="2400" b="1" dirty="0">
                <a:solidFill>
                  <a:srgbClr val="003366"/>
                </a:solidFill>
                <a:latin typeface="Calibri" pitchFamily="34" charset="0"/>
              </a:rPr>
              <a:t>2:00 - 3:30 pm</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WebEx</a:t>
            </a:r>
          </a:p>
        </p:txBody>
      </p:sp>
    </p:spTree>
    <p:extLst>
      <p:ext uri="{BB962C8B-B14F-4D97-AF65-F5344CB8AC3E}">
        <p14:creationId xmlns:p14="http://schemas.microsoft.com/office/powerpoint/2010/main" val="196943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36600" y="109538"/>
            <a:ext cx="5740400" cy="762000"/>
          </a:xfrm>
        </p:spPr>
        <p:txBody>
          <a:bodyPr anchor="ctr"/>
          <a:lstStyle/>
          <a:p>
            <a:r>
              <a:rPr lang="en-US" dirty="0"/>
              <a:t>Member Responses on Principles, Metrics, and Distribution Methodology</a:t>
            </a:r>
          </a:p>
        </p:txBody>
      </p:sp>
      <p:sp>
        <p:nvSpPr>
          <p:cNvPr id="5" name="Rectangle 4"/>
          <p:cNvSpPr/>
          <p:nvPr/>
        </p:nvSpPr>
        <p:spPr bwMode="auto">
          <a:xfrm>
            <a:off x="381000" y="1371600"/>
            <a:ext cx="8001000" cy="4953000"/>
          </a:xfrm>
          <a:prstGeom prst="rect">
            <a:avLst/>
          </a:prstGeom>
          <a:noFill/>
          <a:ln w="9525" cap="flat" cmpd="sng" algn="ctr">
            <a:noFill/>
            <a:prstDash val="solid"/>
            <a:round/>
            <a:headEnd type="none" w="med" len="med"/>
            <a:tailEnd type="none" w="med" len="med"/>
          </a:ln>
          <a:effectLst/>
        </p:spPr>
        <p:txBody>
          <a:bodyPr vert="horz" wrap="square" lIns="45720" tIns="45720" rIns="45720" bIns="45720" numCol="1" rtlCol="0" anchor="t" anchorCtr="0" compatLnSpc="1">
            <a:prstTxWarp prst="textNoShape">
              <a:avLst/>
            </a:prstTxWarp>
          </a:bodyPr>
          <a:lstStyle/>
          <a:p>
            <a:pPr marL="60325" lvl="1"/>
            <a:r>
              <a:rPr lang="en-US" sz="2000" u="sng" dirty="0">
                <a:latin typeface="Calibri" panose="020F0502020204030204" pitchFamily="34" charset="0"/>
              </a:rPr>
              <a:t>SERVICES (new or existing) that could be supported by Trust Fund dollars:</a:t>
            </a:r>
          </a:p>
          <a:p>
            <a:pPr marL="403225" lvl="1" indent="-342900">
              <a:buFont typeface="Arial" panose="020B0604020202020204" pitchFamily="34" charset="0"/>
              <a:buChar char="•"/>
            </a:pPr>
            <a:r>
              <a:rPr lang="en-US" sz="2000" dirty="0">
                <a:latin typeface="Calibri" panose="020F0502020204030204" pitchFamily="34" charset="0"/>
              </a:rPr>
              <a:t>Residential programs serving Black and Latinx communities.</a:t>
            </a:r>
          </a:p>
          <a:p>
            <a:pPr marL="403225" lvl="1" indent="-342900">
              <a:buFont typeface="Arial" panose="020B0604020202020204" pitchFamily="34" charset="0"/>
              <a:buChar char="•"/>
            </a:pPr>
            <a:r>
              <a:rPr lang="en-US" sz="2000" dirty="0">
                <a:latin typeface="Calibri" panose="020F0502020204030204" pitchFamily="34" charset="0"/>
              </a:rPr>
              <a:t>Strengthened pipelines for mental health clinicians of color and addiction care.</a:t>
            </a:r>
          </a:p>
          <a:p>
            <a:pPr marL="403225" lvl="1" indent="-342900">
              <a:buFont typeface="Arial" panose="020B0604020202020204" pitchFamily="34" charset="0"/>
              <a:buChar char="•"/>
            </a:pPr>
            <a:r>
              <a:rPr lang="en-US" sz="2000" dirty="0">
                <a:latin typeface="Calibri" panose="020F0502020204030204" pitchFamily="34" charset="0"/>
              </a:rPr>
              <a:t>Funding for trauma-informed services associated with outreach and continued trauma-informed care accessible to those in recovery.</a:t>
            </a:r>
          </a:p>
          <a:p>
            <a:pPr marL="403225" lvl="1" indent="-342900">
              <a:buFont typeface="Arial" panose="020B0604020202020204" pitchFamily="34" charset="0"/>
              <a:buChar char="•"/>
            </a:pPr>
            <a:r>
              <a:rPr lang="en-US" sz="2000" dirty="0">
                <a:latin typeface="Calibri" panose="020F0502020204030204" pitchFamily="34" charset="0"/>
              </a:rPr>
              <a:t>Additional funding for syringe exchange programs.</a:t>
            </a:r>
          </a:p>
          <a:p>
            <a:pPr marL="403225" lvl="1" indent="-342900">
              <a:buFont typeface="Arial" panose="020B0604020202020204" pitchFamily="34" charset="0"/>
              <a:buChar char="•"/>
            </a:pPr>
            <a:r>
              <a:rPr lang="en-US" sz="2000" dirty="0">
                <a:latin typeface="Calibri" panose="020F0502020204030204" pitchFamily="34" charset="0"/>
              </a:rPr>
              <a:t>Advocate and legalize supervised injection sites across impacted cities.</a:t>
            </a:r>
          </a:p>
          <a:p>
            <a:pPr marL="403225" lvl="1" indent="-342900">
              <a:buFont typeface="Arial" panose="020B0604020202020204" pitchFamily="34" charset="0"/>
              <a:buChar char="•"/>
            </a:pPr>
            <a:r>
              <a:rPr lang="en-US" sz="2000" dirty="0">
                <a:latin typeface="Calibri" panose="020F0502020204030204" pitchFamily="34" charset="0"/>
              </a:rPr>
              <a:t>Dedicate additional resources to ensure accessibility and affordability of Narcan supply for all outreach workers and recovery coaches.</a:t>
            </a:r>
          </a:p>
          <a:p>
            <a:pPr marL="403225" lvl="1" indent="-342900">
              <a:buFont typeface="Arial" panose="020B0604020202020204" pitchFamily="34" charset="0"/>
              <a:buChar char="•"/>
            </a:pPr>
            <a:r>
              <a:rPr lang="en-US" sz="2000" dirty="0">
                <a:latin typeface="Calibri" panose="020F0502020204030204" pitchFamily="34" charset="0"/>
              </a:rPr>
              <a:t>Sober living scholarships to support those with extreme financial need.</a:t>
            </a:r>
          </a:p>
          <a:p>
            <a:pPr marL="403225" lvl="1" indent="-342900">
              <a:buFont typeface="Arial" panose="020B0604020202020204" pitchFamily="34" charset="0"/>
              <a:buChar char="•"/>
            </a:pPr>
            <a:r>
              <a:rPr lang="en-US" sz="2000" dirty="0">
                <a:latin typeface="Calibri" panose="020F0502020204030204" pitchFamily="34" charset="0"/>
              </a:rPr>
              <a:t>Technical assistance to help organizations design and implement effective addiction prevention and treatment programs.</a:t>
            </a:r>
          </a:p>
          <a:p>
            <a:pPr marL="403225" lvl="1" indent="-342900">
              <a:buFont typeface="Arial" panose="020B0604020202020204" pitchFamily="34" charset="0"/>
              <a:buChar char="•"/>
            </a:pPr>
            <a:endParaRPr lang="en-US" sz="2000" dirty="0">
              <a:latin typeface="Calibri" panose="020F0502020204030204" pitchFamily="34" charset="0"/>
            </a:endParaRPr>
          </a:p>
        </p:txBody>
      </p:sp>
    </p:spTree>
    <p:extLst>
      <p:ext uri="{BB962C8B-B14F-4D97-AF65-F5344CB8AC3E}">
        <p14:creationId xmlns:p14="http://schemas.microsoft.com/office/powerpoint/2010/main" val="26134966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36600" y="109538"/>
            <a:ext cx="5740400" cy="762000"/>
          </a:xfrm>
        </p:spPr>
        <p:txBody>
          <a:bodyPr anchor="ctr"/>
          <a:lstStyle/>
          <a:p>
            <a:r>
              <a:rPr lang="en-US" dirty="0"/>
              <a:t>Member Responses on Principles, Metrics, and Distribution Methodology</a:t>
            </a:r>
          </a:p>
        </p:txBody>
      </p:sp>
      <p:sp>
        <p:nvSpPr>
          <p:cNvPr id="5" name="Rectangle 4"/>
          <p:cNvSpPr/>
          <p:nvPr/>
        </p:nvSpPr>
        <p:spPr bwMode="auto">
          <a:xfrm>
            <a:off x="381000" y="1371600"/>
            <a:ext cx="8001000" cy="4953000"/>
          </a:xfrm>
          <a:prstGeom prst="rect">
            <a:avLst/>
          </a:prstGeom>
          <a:noFill/>
          <a:ln w="9525" cap="flat" cmpd="sng" algn="ctr">
            <a:noFill/>
            <a:prstDash val="solid"/>
            <a:round/>
            <a:headEnd type="none" w="med" len="med"/>
            <a:tailEnd type="none" w="med" len="med"/>
          </a:ln>
          <a:effectLst/>
        </p:spPr>
        <p:txBody>
          <a:bodyPr vert="horz" wrap="square" lIns="45720" tIns="45720" rIns="45720" bIns="45720" numCol="1" rtlCol="0" anchor="t" anchorCtr="0" compatLnSpc="1">
            <a:prstTxWarp prst="textNoShape">
              <a:avLst/>
            </a:prstTxWarp>
          </a:bodyPr>
          <a:lstStyle/>
          <a:p>
            <a:pPr marL="60325" lvl="1"/>
            <a:r>
              <a:rPr lang="en-US" sz="2000" u="sng" dirty="0">
                <a:latin typeface="Calibri" panose="020F0502020204030204" pitchFamily="34" charset="0"/>
              </a:rPr>
              <a:t>STRUCTURE of services and/or providers:</a:t>
            </a:r>
          </a:p>
          <a:p>
            <a:pPr marL="403225" lvl="1" indent="-342900">
              <a:buFont typeface="Arial" panose="020B0604020202020204" pitchFamily="34" charset="0"/>
              <a:buChar char="•"/>
            </a:pPr>
            <a:r>
              <a:rPr lang="en-US" sz="2000" dirty="0">
                <a:latin typeface="Calibri" panose="020F0502020204030204" pitchFamily="34" charset="0"/>
              </a:rPr>
              <a:t>No clear consensus on the length of grants or type of organizations funded, </a:t>
            </a:r>
            <a:r>
              <a:rPr lang="en-US" sz="2000" dirty="0" err="1">
                <a:latin typeface="Calibri" panose="020F0502020204030204" pitchFamily="34" charset="0"/>
              </a:rPr>
              <a:t>eg</a:t>
            </a:r>
            <a:r>
              <a:rPr lang="en-US" sz="2000" dirty="0">
                <a:latin typeface="Calibri" panose="020F0502020204030204" pitchFamily="34" charset="0"/>
              </a:rPr>
              <a:t>, well-established, comprehensive programs vs. start-ups.</a:t>
            </a:r>
          </a:p>
        </p:txBody>
      </p:sp>
    </p:spTree>
    <p:extLst>
      <p:ext uri="{BB962C8B-B14F-4D97-AF65-F5344CB8AC3E}">
        <p14:creationId xmlns:p14="http://schemas.microsoft.com/office/powerpoint/2010/main" val="173337580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36600" y="109538"/>
            <a:ext cx="5740400" cy="762000"/>
          </a:xfrm>
        </p:spPr>
        <p:txBody>
          <a:bodyPr anchor="ctr"/>
          <a:lstStyle/>
          <a:p>
            <a:r>
              <a:rPr lang="en-US" dirty="0"/>
              <a:t>Member Responses on Principles, Metrics, and Distribution Methodology</a:t>
            </a:r>
          </a:p>
        </p:txBody>
      </p:sp>
      <p:sp>
        <p:nvSpPr>
          <p:cNvPr id="5" name="Rectangle 4"/>
          <p:cNvSpPr/>
          <p:nvPr/>
        </p:nvSpPr>
        <p:spPr bwMode="auto">
          <a:xfrm>
            <a:off x="381000" y="1219200"/>
            <a:ext cx="8001000" cy="4953000"/>
          </a:xfrm>
          <a:prstGeom prst="rect">
            <a:avLst/>
          </a:prstGeom>
          <a:noFill/>
          <a:ln w="9525" cap="flat" cmpd="sng" algn="ctr">
            <a:noFill/>
            <a:prstDash val="solid"/>
            <a:round/>
            <a:headEnd type="none" w="med" len="med"/>
            <a:tailEnd type="none" w="med" len="med"/>
          </a:ln>
          <a:effectLst/>
        </p:spPr>
        <p:txBody>
          <a:bodyPr vert="horz" wrap="square" lIns="45720" tIns="45720" rIns="45720" bIns="45720" numCol="1" rtlCol="0" anchor="t" anchorCtr="0" compatLnSpc="1">
            <a:prstTxWarp prst="textNoShape">
              <a:avLst/>
            </a:prstTxWarp>
          </a:bodyPr>
          <a:lstStyle/>
          <a:p>
            <a:pPr marL="60325" lvl="1"/>
            <a:r>
              <a:rPr lang="en-US" sz="2000" dirty="0">
                <a:latin typeface="Calibri" panose="020F0502020204030204" pitchFamily="34" charset="0"/>
              </a:rPr>
              <a:t>The Commonwealth has been committed to bringing together public health professionals, policymakers, and people with lived experience to develop strategies to combat the opioid epidemic.</a:t>
            </a:r>
          </a:p>
          <a:p>
            <a:pPr marL="60325" lvl="1"/>
            <a:endParaRPr lang="en-US" sz="1100" dirty="0">
              <a:latin typeface="Calibri" panose="020F0502020204030204" pitchFamily="34" charset="0"/>
            </a:endParaRPr>
          </a:p>
          <a:p>
            <a:pPr marL="60325" lvl="1"/>
            <a:r>
              <a:rPr lang="en-US" sz="2000" dirty="0">
                <a:latin typeface="Calibri" panose="020F0502020204030204" pitchFamily="34" charset="0"/>
              </a:rPr>
              <a:t>Council members are encouraged to review the past work of the commissions and working groups that have been convened to develop proposals to mitigate the opioid crisis and guide the Commonwealth’s response.</a:t>
            </a:r>
          </a:p>
          <a:p>
            <a:pPr marL="60325" lvl="1"/>
            <a:endParaRPr lang="en-US" sz="2000" b="1" dirty="0">
              <a:latin typeface="Calibri" panose="020F0502020204030204" pitchFamily="34" charset="0"/>
            </a:endParaRPr>
          </a:p>
          <a:p>
            <a:pPr marL="60325" lvl="1"/>
            <a:r>
              <a:rPr lang="en-US" sz="2000" b="1" dirty="0">
                <a:latin typeface="Calibri" panose="020F0502020204030204" pitchFamily="34" charset="0"/>
              </a:rPr>
              <a:t>Governor’s Opioid Addiction Working Group (2015)</a:t>
            </a:r>
          </a:p>
          <a:p>
            <a:pPr marL="60325" lvl="1"/>
            <a:r>
              <a:rPr lang="en-US" sz="2000" dirty="0">
                <a:solidFill>
                  <a:schemeClr val="accent6">
                    <a:lumMod val="60000"/>
                    <a:lumOff val="40000"/>
                  </a:schemeClr>
                </a:solidFill>
                <a:latin typeface="Calibri" panose="020F0502020204030204" pitchFamily="34" charset="0"/>
                <a:hlinkClick r:id="rId2">
                  <a:extLst>
                    <a:ext uri="{A12FA001-AC4F-418D-AE19-62706E023703}">
                      <ahyp:hlinkClr xmlns:ahyp="http://schemas.microsoft.com/office/drawing/2018/hyperlinkcolor" val="tx"/>
                    </a:ext>
                  </a:extLst>
                </a:hlinkClick>
              </a:rPr>
              <a:t>https://www.mass.gov/lists/governors-opioid-addiction-working-group</a:t>
            </a:r>
            <a:endParaRPr lang="en-US" sz="2000" dirty="0">
              <a:solidFill>
                <a:schemeClr val="accent6">
                  <a:lumMod val="60000"/>
                  <a:lumOff val="40000"/>
                </a:schemeClr>
              </a:solidFill>
              <a:latin typeface="Calibri" panose="020F0502020204030204" pitchFamily="34" charset="0"/>
            </a:endParaRPr>
          </a:p>
          <a:p>
            <a:pPr marL="60325" lvl="1"/>
            <a:endParaRPr lang="en-US" sz="2000" dirty="0">
              <a:latin typeface="Calibri" panose="020F0502020204030204" pitchFamily="34" charset="0"/>
            </a:endParaRPr>
          </a:p>
          <a:p>
            <a:pPr marL="60325" lvl="1"/>
            <a:r>
              <a:rPr lang="en-US" sz="2000" b="1" dirty="0">
                <a:latin typeface="Calibri" panose="020F0502020204030204" pitchFamily="34" charset="0"/>
              </a:rPr>
              <a:t>Harm Reduction Commission (2019)</a:t>
            </a:r>
          </a:p>
          <a:p>
            <a:pPr marL="60325" lvl="1"/>
            <a:r>
              <a:rPr lang="en-US" sz="2000" dirty="0">
                <a:solidFill>
                  <a:schemeClr val="accent6">
                    <a:lumMod val="60000"/>
                    <a:lumOff val="40000"/>
                  </a:schemeClr>
                </a:solidFill>
                <a:latin typeface="Calibri" panose="020F0502020204030204" pitchFamily="34" charset="0"/>
                <a:hlinkClick r:id="rId3">
                  <a:extLst>
                    <a:ext uri="{A12FA001-AC4F-418D-AE19-62706E023703}">
                      <ahyp:hlinkClr xmlns:ahyp="http://schemas.microsoft.com/office/drawing/2018/hyperlinkcolor" val="tx"/>
                    </a:ext>
                  </a:extLst>
                </a:hlinkClick>
              </a:rPr>
              <a:t>https://www.mass.gov/orgs/harm-reduction-commission</a:t>
            </a:r>
            <a:endParaRPr lang="en-US" sz="2000" dirty="0">
              <a:solidFill>
                <a:schemeClr val="accent6">
                  <a:lumMod val="60000"/>
                  <a:lumOff val="40000"/>
                </a:schemeClr>
              </a:solidFill>
              <a:latin typeface="Calibri" panose="020F0502020204030204" pitchFamily="34" charset="0"/>
            </a:endParaRPr>
          </a:p>
          <a:p>
            <a:pPr marL="60325" lvl="1"/>
            <a:endParaRPr lang="en-US" sz="2000" dirty="0">
              <a:latin typeface="Calibri" panose="020F0502020204030204" pitchFamily="34" charset="0"/>
            </a:endParaRPr>
          </a:p>
          <a:p>
            <a:pPr marL="60325" lvl="1"/>
            <a:r>
              <a:rPr lang="en-US" sz="2000" b="1" dirty="0">
                <a:latin typeface="Calibri" panose="020F0502020204030204" pitchFamily="34" charset="0"/>
              </a:rPr>
              <a:t>Behavioral Health Roadmap (2021)</a:t>
            </a:r>
          </a:p>
          <a:p>
            <a:pPr marL="60325" lvl="1"/>
            <a:r>
              <a:rPr lang="en-US" sz="2000" u="sng" dirty="0">
                <a:solidFill>
                  <a:schemeClr val="accent6">
                    <a:lumMod val="60000"/>
                    <a:lumOff val="40000"/>
                  </a:schemeClr>
                </a:solidFill>
                <a:latin typeface="Calibri" panose="020F0502020204030204" pitchFamily="34" charset="0"/>
                <a:hlinkClick r:id="rId4">
                  <a:extLst>
                    <a:ext uri="{A12FA001-AC4F-418D-AE19-62706E023703}">
                      <ahyp:hlinkClr xmlns:ahyp="http://schemas.microsoft.com/office/drawing/2018/hyperlinkcolor" val="tx"/>
                    </a:ext>
                  </a:extLst>
                </a:hlinkClick>
              </a:rPr>
              <a:t>https://www.mass.gov/doc/stakeholder-presentation-on-the-roadmap-for-behavioral-health-reform/download</a:t>
            </a:r>
            <a:endParaRPr lang="en-US" sz="2000" dirty="0">
              <a:latin typeface="Calibri" panose="020F0502020204030204" pitchFamily="34" charset="0"/>
            </a:endParaRPr>
          </a:p>
        </p:txBody>
      </p:sp>
    </p:spTree>
    <p:extLst>
      <p:ext uri="{BB962C8B-B14F-4D97-AF65-F5344CB8AC3E}">
        <p14:creationId xmlns:p14="http://schemas.microsoft.com/office/powerpoint/2010/main" val="3069329584"/>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192DD-454D-4DF7-BD98-AC06888F1A33}"/>
              </a:ext>
            </a:extLst>
          </p:cNvPr>
          <p:cNvSpPr>
            <a:spLocks noGrp="1"/>
          </p:cNvSpPr>
          <p:nvPr>
            <p:ph type="title"/>
          </p:nvPr>
        </p:nvSpPr>
        <p:spPr/>
        <p:txBody>
          <a:bodyPr anchor="ctr"/>
          <a:lstStyle/>
          <a:p>
            <a:r>
              <a:rPr lang="en-US" dirty="0"/>
              <a:t>2015 Working Group Overview</a:t>
            </a:r>
          </a:p>
        </p:txBody>
      </p:sp>
      <p:pic>
        <p:nvPicPr>
          <p:cNvPr id="5" name="Picture 4">
            <a:extLst>
              <a:ext uri="{FF2B5EF4-FFF2-40B4-BE49-F238E27FC236}">
                <a16:creationId xmlns:a16="http://schemas.microsoft.com/office/drawing/2014/main" id="{1E1F4806-9A80-4786-A965-906D757A3A99}"/>
              </a:ext>
            </a:extLst>
          </p:cNvPr>
          <p:cNvPicPr>
            <a:picLocks noChangeAspect="1"/>
          </p:cNvPicPr>
          <p:nvPr/>
        </p:nvPicPr>
        <p:blipFill>
          <a:blip r:embed="rId2"/>
          <a:stretch>
            <a:fillRect/>
          </a:stretch>
        </p:blipFill>
        <p:spPr>
          <a:xfrm>
            <a:off x="157908" y="1295400"/>
            <a:ext cx="8828183" cy="4962525"/>
          </a:xfrm>
          <a:prstGeom prst="rect">
            <a:avLst/>
          </a:prstGeom>
        </p:spPr>
      </p:pic>
    </p:spTree>
    <p:extLst>
      <p:ext uri="{BB962C8B-B14F-4D97-AF65-F5344CB8AC3E}">
        <p14:creationId xmlns:p14="http://schemas.microsoft.com/office/powerpoint/2010/main" val="77580602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D107950-A6DD-43BE-8A9E-4F45334782D1}"/>
              </a:ext>
            </a:extLst>
          </p:cNvPr>
          <p:cNvSpPr>
            <a:spLocks noGrp="1"/>
          </p:cNvSpPr>
          <p:nvPr>
            <p:ph type="title"/>
          </p:nvPr>
        </p:nvSpPr>
        <p:spPr>
          <a:xfrm>
            <a:off x="736600" y="109538"/>
            <a:ext cx="5664200" cy="762000"/>
          </a:xfrm>
        </p:spPr>
        <p:txBody>
          <a:bodyPr anchor="ctr"/>
          <a:lstStyle/>
          <a:p>
            <a:r>
              <a:rPr lang="en-US" dirty="0"/>
              <a:t>2015 Working Group Overview (cont’d)</a:t>
            </a:r>
          </a:p>
        </p:txBody>
      </p:sp>
      <p:pic>
        <p:nvPicPr>
          <p:cNvPr id="5" name="Picture 4">
            <a:extLst>
              <a:ext uri="{FF2B5EF4-FFF2-40B4-BE49-F238E27FC236}">
                <a16:creationId xmlns:a16="http://schemas.microsoft.com/office/drawing/2014/main" id="{A6B0AEAF-EE30-4A56-8E19-B6AF4B4A4EC9}"/>
              </a:ext>
            </a:extLst>
          </p:cNvPr>
          <p:cNvPicPr>
            <a:picLocks noChangeAspect="1"/>
          </p:cNvPicPr>
          <p:nvPr/>
        </p:nvPicPr>
        <p:blipFill>
          <a:blip r:embed="rId2"/>
          <a:stretch>
            <a:fillRect/>
          </a:stretch>
        </p:blipFill>
        <p:spPr>
          <a:xfrm>
            <a:off x="199500" y="1219199"/>
            <a:ext cx="8715899" cy="4974491"/>
          </a:xfrm>
          <a:prstGeom prst="rect">
            <a:avLst/>
          </a:prstGeom>
        </p:spPr>
      </p:pic>
    </p:spTree>
    <p:extLst>
      <p:ext uri="{BB962C8B-B14F-4D97-AF65-F5344CB8AC3E}">
        <p14:creationId xmlns:p14="http://schemas.microsoft.com/office/powerpoint/2010/main" val="2551854108"/>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6BC87-207D-4557-AD0B-A1E620E5A767}"/>
              </a:ext>
            </a:extLst>
          </p:cNvPr>
          <p:cNvSpPr>
            <a:spLocks noGrp="1"/>
          </p:cNvSpPr>
          <p:nvPr>
            <p:ph type="title"/>
          </p:nvPr>
        </p:nvSpPr>
        <p:spPr>
          <a:xfrm>
            <a:off x="736600" y="109538"/>
            <a:ext cx="6045200" cy="762000"/>
          </a:xfrm>
        </p:spPr>
        <p:txBody>
          <a:bodyPr anchor="ctr"/>
          <a:lstStyle/>
          <a:p>
            <a:r>
              <a:rPr lang="en-US" dirty="0"/>
              <a:t>2021 Behavioral Health Roadmap Overview</a:t>
            </a:r>
          </a:p>
        </p:txBody>
      </p:sp>
      <p:pic>
        <p:nvPicPr>
          <p:cNvPr id="4" name="Picture 3">
            <a:extLst>
              <a:ext uri="{FF2B5EF4-FFF2-40B4-BE49-F238E27FC236}">
                <a16:creationId xmlns:a16="http://schemas.microsoft.com/office/drawing/2014/main" id="{52B94ABF-5526-4D6D-AE91-9532F9D3FBFF}"/>
              </a:ext>
            </a:extLst>
          </p:cNvPr>
          <p:cNvPicPr>
            <a:picLocks noChangeAspect="1"/>
          </p:cNvPicPr>
          <p:nvPr/>
        </p:nvPicPr>
        <p:blipFill>
          <a:blip r:embed="rId2"/>
          <a:stretch>
            <a:fillRect/>
          </a:stretch>
        </p:blipFill>
        <p:spPr>
          <a:xfrm>
            <a:off x="762206" y="1066801"/>
            <a:ext cx="7575550" cy="5369892"/>
          </a:xfrm>
          <a:prstGeom prst="rect">
            <a:avLst/>
          </a:prstGeom>
        </p:spPr>
      </p:pic>
    </p:spTree>
    <p:extLst>
      <p:ext uri="{BB962C8B-B14F-4D97-AF65-F5344CB8AC3E}">
        <p14:creationId xmlns:p14="http://schemas.microsoft.com/office/powerpoint/2010/main" val="382858661"/>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Upcoming Meetings</a:t>
            </a:r>
          </a:p>
        </p:txBody>
      </p:sp>
      <p:graphicFrame>
        <p:nvGraphicFramePr>
          <p:cNvPr id="5" name="Table 4"/>
          <p:cNvGraphicFramePr>
            <a:graphicFrameLocks noGrp="1"/>
          </p:cNvGraphicFramePr>
          <p:nvPr>
            <p:extLst>
              <p:ext uri="{D42A27DB-BD31-4B8C-83A1-F6EECF244321}">
                <p14:modId xmlns:p14="http://schemas.microsoft.com/office/powerpoint/2010/main" val="2064441126"/>
              </p:ext>
            </p:extLst>
          </p:nvPr>
        </p:nvGraphicFramePr>
        <p:xfrm>
          <a:off x="533400" y="1219200"/>
          <a:ext cx="8197427" cy="4673600"/>
        </p:xfrm>
        <a:graphic>
          <a:graphicData uri="http://schemas.openxmlformats.org/drawingml/2006/table">
            <a:tbl>
              <a:tblPr firstRow="1" bandRow="1">
                <a:tableStyleId>{2A488322-F2BA-4B5B-9748-0D474271808F}</a:tableStyleId>
              </a:tblPr>
              <a:tblGrid>
                <a:gridCol w="2822787">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gridCol w="2555240">
                  <a:extLst>
                    <a:ext uri="{9D8B030D-6E8A-4147-A177-3AD203B41FA5}">
                      <a16:colId xmlns:a16="http://schemas.microsoft.com/office/drawing/2014/main" val="20002"/>
                    </a:ext>
                  </a:extLst>
                </a:gridCol>
              </a:tblGrid>
              <a:tr h="584200">
                <a:tc>
                  <a:txBody>
                    <a:bodyPr/>
                    <a:lstStyle/>
                    <a:p>
                      <a:pPr marL="112713" indent="0"/>
                      <a:r>
                        <a:rPr lang="en-US" sz="2200" dirty="0">
                          <a:latin typeface="Calibri" panose="020F0502020204030204" pitchFamily="34" charset="0"/>
                          <a:cs typeface="Calibri" panose="020F0502020204030204" pitchFamily="34" charset="0"/>
                        </a:rPr>
                        <a:t>Date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200" dirty="0">
                          <a:latin typeface="Calibri" panose="020F0502020204030204" pitchFamily="34" charset="0"/>
                          <a:cs typeface="Calibri" panose="020F0502020204030204" pitchFamily="34" charset="0"/>
                        </a:rPr>
                        <a:t>Time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200" dirty="0">
                          <a:latin typeface="Calibri" panose="020F0502020204030204" pitchFamily="34" charset="0"/>
                          <a:cs typeface="Calibri" panose="020F0502020204030204" pitchFamily="34" charset="0"/>
                        </a:rPr>
                        <a:t>Location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extLst>
                  <a:ext uri="{0D108BD9-81ED-4DB2-BD59-A6C34878D82A}">
                    <a16:rowId xmlns:a16="http://schemas.microsoft.com/office/drawing/2014/main" val="10000"/>
                  </a:ext>
                </a:extLst>
              </a:tr>
              <a:tr h="584200">
                <a:tc>
                  <a:txBody>
                    <a:bodyPr/>
                    <a:lstStyle/>
                    <a:p>
                      <a:pPr marL="119063" marR="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accent6">
                              <a:lumMod val="60000"/>
                              <a:lumOff val="40000"/>
                            </a:schemeClr>
                          </a:solidFill>
                          <a:latin typeface="Calibri" panose="020F0502020204030204" pitchFamily="34" charset="0"/>
                        </a:rPr>
                        <a:t>September 30, 2021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58738" algn="ctr" defTabSz="914400" rtl="0" eaLnBrk="1" fontAlgn="auto" latinLnBrk="0" hangingPunct="1">
                        <a:lnSpc>
                          <a:spcPct val="100000"/>
                        </a:lnSpc>
                        <a:spcBef>
                          <a:spcPts val="0"/>
                        </a:spcBef>
                        <a:spcAft>
                          <a:spcPts val="0"/>
                        </a:spcAft>
                        <a:buClrTx/>
                        <a:buSzTx/>
                        <a:buFontTx/>
                        <a:buNone/>
                        <a:tabLst/>
                        <a:defRPr/>
                      </a:pPr>
                      <a:r>
                        <a:rPr lang="en-US" sz="2000" dirty="0">
                          <a:solidFill>
                            <a:schemeClr val="accent6">
                              <a:lumMod val="60000"/>
                              <a:lumOff val="40000"/>
                            </a:schemeClr>
                          </a:solidFill>
                          <a:latin typeface="Calibri" panose="020F0502020204030204" pitchFamily="34" charset="0"/>
                        </a:rPr>
                        <a:t>11:00 am - 12:30 pm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1" dirty="0">
                          <a:latin typeface="Calibri" panose="020F0502020204030204" pitchFamily="34" charset="0"/>
                        </a:rPr>
                        <a:t>WebEx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584200">
                <a:tc gridSpan="3">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Calibri" panose="020F0502020204030204" pitchFamily="34" charset="0"/>
                        </a:rPr>
                        <a:t>October 1, 2021 – </a:t>
                      </a:r>
                      <a:r>
                        <a:rPr lang="en-US" sz="2000" i="1" dirty="0">
                          <a:solidFill>
                            <a:schemeClr val="tx1"/>
                          </a:solidFill>
                          <a:latin typeface="Calibri" panose="020F0502020204030204" pitchFamily="34" charset="0"/>
                        </a:rPr>
                        <a:t>Submission of Annual Report to the Legislature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58738" algn="ctr" defTabSz="914400" rtl="0" eaLnBrk="1" fontAlgn="auto" latinLnBrk="0" hangingPunct="1">
                        <a:lnSpc>
                          <a:spcPct val="100000"/>
                        </a:lnSpc>
                        <a:spcBef>
                          <a:spcPts val="0"/>
                        </a:spcBef>
                        <a:spcAft>
                          <a:spcPts val="0"/>
                        </a:spcAft>
                        <a:buClrTx/>
                        <a:buSzTx/>
                        <a:buFontTx/>
                        <a:buNone/>
                        <a:tabLst/>
                        <a:defRPr/>
                      </a:pPr>
                      <a:endParaRPr lang="en-US" sz="2000" dirty="0">
                        <a:solidFill>
                          <a:schemeClr val="dk1"/>
                        </a:solidFill>
                        <a:latin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US" sz="2000" b="0" i="1" dirty="0">
                        <a:latin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31461379"/>
                  </a:ext>
                </a:extLst>
              </a:tr>
              <a:tr h="584200">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lang="en-US" sz="2000" i="1" dirty="0">
                          <a:solidFill>
                            <a:schemeClr val="tx1"/>
                          </a:solidFill>
                          <a:latin typeface="Calibri" panose="020F0502020204030204" pitchFamily="34" charset="0"/>
                        </a:rPr>
                        <a:t>December 2021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1" dirty="0">
                          <a:solidFill>
                            <a:schemeClr val="tx1"/>
                          </a:solidFill>
                          <a:latin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1" dirty="0">
                          <a:latin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25156413"/>
                  </a:ext>
                </a:extLst>
              </a:tr>
              <a:tr h="584200">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lang="en-US" sz="2000" i="1" dirty="0">
                          <a:solidFill>
                            <a:schemeClr val="tx1"/>
                          </a:solidFill>
                          <a:latin typeface="Calibri" panose="020F0502020204030204" pitchFamily="34" charset="0"/>
                        </a:rPr>
                        <a:t>March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1" dirty="0">
                          <a:latin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1" dirty="0">
                          <a:latin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66191507"/>
                  </a:ext>
                </a:extLst>
              </a:tr>
              <a:tr h="584200">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lang="en-US" sz="2000" i="1" dirty="0">
                          <a:solidFill>
                            <a:schemeClr val="tx1"/>
                          </a:solidFill>
                          <a:latin typeface="Calibri" panose="020F0502020204030204" pitchFamily="34" charset="0"/>
                        </a:rPr>
                        <a:t>June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1" dirty="0">
                          <a:latin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1" dirty="0">
                          <a:latin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44232926"/>
                  </a:ext>
                </a:extLst>
              </a:tr>
              <a:tr h="584200">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lang="en-US" sz="2000" i="1" dirty="0">
                          <a:solidFill>
                            <a:schemeClr val="tx1"/>
                          </a:solidFill>
                          <a:latin typeface="Calibri" panose="020F0502020204030204" pitchFamily="34" charset="0"/>
                        </a:rPr>
                        <a:t>September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1" dirty="0">
                          <a:latin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1" dirty="0">
                          <a:latin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98298729"/>
                  </a:ext>
                </a:extLst>
              </a:tr>
              <a:tr h="584200">
                <a:tc gridSpan="3">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lang="en-US" sz="2000" i="1" dirty="0">
                          <a:solidFill>
                            <a:schemeClr val="tx1"/>
                          </a:solidFill>
                          <a:latin typeface="Calibri" panose="020F0502020204030204" pitchFamily="34" charset="0"/>
                        </a:rPr>
                        <a:t>October 1, 2022 – Submission of Annual Report to the Legislature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39985806"/>
                  </a:ext>
                </a:extLst>
              </a:tr>
            </a:tbl>
          </a:graphicData>
        </a:graphic>
      </p:graphicFrame>
    </p:spTree>
    <p:extLst>
      <p:ext uri="{BB962C8B-B14F-4D97-AF65-F5344CB8AC3E}">
        <p14:creationId xmlns:p14="http://schemas.microsoft.com/office/powerpoint/2010/main" val="331844494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372612"/>
            <a:ext cx="8382000" cy="4524315"/>
          </a:xfrm>
          <a:prstGeom prst="rect">
            <a:avLst/>
          </a:prstGeom>
        </p:spPr>
        <p:txBody>
          <a:bodyPr wrap="square" rtlCol="0">
            <a:spAutoFit/>
          </a:bodyPr>
          <a:lstStyle/>
          <a:p>
            <a:pPr marL="457200" indent="-457200">
              <a:buFont typeface="+mj-lt"/>
              <a:buAutoNum type="arabicPeriod"/>
            </a:pPr>
            <a:r>
              <a:rPr lang="en-US" sz="2400" b="1" dirty="0">
                <a:solidFill>
                  <a:schemeClr val="dk1"/>
                </a:solidFill>
                <a:latin typeface="Calibri" panose="020F0502020204030204" pitchFamily="34" charset="0"/>
              </a:rPr>
              <a:t>Welcome</a:t>
            </a:r>
          </a:p>
          <a:p>
            <a:pPr marL="457200" indent="-457200">
              <a:buFont typeface="+mj-lt"/>
              <a:buAutoNum type="arabicPeriod"/>
            </a:pPr>
            <a:endParaRPr lang="en-US" sz="2400" b="1" dirty="0">
              <a:solidFill>
                <a:schemeClr val="dk1"/>
              </a:solidFill>
              <a:latin typeface="Calibri" panose="020F0502020204030204" pitchFamily="34" charset="0"/>
            </a:endParaRPr>
          </a:p>
          <a:p>
            <a:pPr marL="457200" indent="-457200">
              <a:buFont typeface="+mj-lt"/>
              <a:buAutoNum type="arabicPeriod"/>
            </a:pPr>
            <a:r>
              <a:rPr lang="en-US" sz="2400" b="1" dirty="0">
                <a:solidFill>
                  <a:schemeClr val="dk1"/>
                </a:solidFill>
                <a:latin typeface="Calibri" panose="020F0502020204030204" pitchFamily="34" charset="0"/>
              </a:rPr>
              <a:t>Approval of 6/21 Meeting Minutes</a:t>
            </a:r>
          </a:p>
          <a:p>
            <a:pPr marL="457200" indent="-457200">
              <a:buFont typeface="+mj-lt"/>
              <a:buAutoNum type="arabicPeriod"/>
            </a:pPr>
            <a:endParaRPr lang="en-US" sz="2400" b="1" dirty="0">
              <a:solidFill>
                <a:schemeClr val="dk1"/>
              </a:solidFill>
              <a:latin typeface="Calibri" panose="020F0502020204030204" pitchFamily="34" charset="0"/>
            </a:endParaRPr>
          </a:p>
          <a:p>
            <a:pPr marL="457200" indent="-457200">
              <a:buFont typeface="+mj-lt"/>
              <a:buAutoNum type="arabicPeriod"/>
            </a:pPr>
            <a:r>
              <a:rPr lang="en-US" sz="2400" b="1" dirty="0">
                <a:solidFill>
                  <a:schemeClr val="dk1"/>
                </a:solidFill>
                <a:latin typeface="Calibri" panose="020F0502020204030204" pitchFamily="34" charset="0"/>
              </a:rPr>
              <a:t>Trust Fund Update</a:t>
            </a:r>
          </a:p>
          <a:p>
            <a:pPr marL="457200" indent="-457200">
              <a:buFont typeface="+mj-lt"/>
              <a:buAutoNum type="arabicPeriod"/>
            </a:pPr>
            <a:endParaRPr lang="en-US" sz="2400" b="1" dirty="0">
              <a:solidFill>
                <a:schemeClr val="dk1"/>
              </a:solidFill>
              <a:latin typeface="Calibri" panose="020F0502020204030204" pitchFamily="34" charset="0"/>
            </a:endParaRPr>
          </a:p>
          <a:p>
            <a:pPr marL="457200" indent="-457200">
              <a:buFont typeface="+mj-lt"/>
              <a:buAutoNum type="arabicPeriod"/>
            </a:pPr>
            <a:r>
              <a:rPr lang="en-US" sz="2400" b="1" dirty="0">
                <a:solidFill>
                  <a:schemeClr val="dk1"/>
                </a:solidFill>
                <a:latin typeface="Calibri" panose="020F0502020204030204" pitchFamily="34" charset="0"/>
              </a:rPr>
              <a:t>BSAS Updates</a:t>
            </a:r>
          </a:p>
          <a:p>
            <a:pPr marL="457200" indent="-457200">
              <a:buFont typeface="+mj-lt"/>
              <a:buAutoNum type="arabicPeriod"/>
            </a:pPr>
            <a:endParaRPr lang="en-US" sz="2400" b="1" dirty="0">
              <a:solidFill>
                <a:schemeClr val="dk1"/>
              </a:solidFill>
              <a:latin typeface="Calibri" panose="020F0502020204030204" pitchFamily="34" charset="0"/>
            </a:endParaRPr>
          </a:p>
          <a:p>
            <a:pPr marL="457200" indent="-457200">
              <a:buFont typeface="+mj-lt"/>
              <a:buAutoNum type="arabicPeriod"/>
            </a:pPr>
            <a:r>
              <a:rPr lang="en-US" sz="2400" b="1" dirty="0">
                <a:latin typeface="Calibri" panose="020F0502020204030204" pitchFamily="34" charset="0"/>
              </a:rPr>
              <a:t>Member Responses on Principles, Metrics, and Distribution Me</a:t>
            </a:r>
            <a:r>
              <a:rPr lang="en-US" sz="2400" b="1" dirty="0">
                <a:solidFill>
                  <a:schemeClr val="dk1"/>
                </a:solidFill>
                <a:latin typeface="Calibri" panose="020F0502020204030204" pitchFamily="34" charset="0"/>
              </a:rPr>
              <a:t>thodology</a:t>
            </a:r>
            <a:endParaRPr lang="en-US" sz="2400" b="1" strike="sngStrike" dirty="0">
              <a:solidFill>
                <a:srgbClr val="FF0000"/>
              </a:solidFill>
              <a:latin typeface="Calibri" panose="020F0502020204030204" pitchFamily="34" charset="0"/>
            </a:endParaRPr>
          </a:p>
          <a:p>
            <a:pPr marL="457200" indent="-457200">
              <a:buFont typeface="+mj-lt"/>
              <a:buAutoNum type="arabicPeriod"/>
            </a:pPr>
            <a:endParaRPr lang="en-US" sz="2400" b="1" dirty="0">
              <a:solidFill>
                <a:schemeClr val="dk1"/>
              </a:solidFill>
              <a:latin typeface="Calibri" panose="020F0502020204030204" pitchFamily="34" charset="0"/>
            </a:endParaRPr>
          </a:p>
          <a:p>
            <a:pPr marL="457200" indent="-457200">
              <a:buFont typeface="+mj-lt"/>
              <a:buAutoNum type="arabicPeriod"/>
            </a:pPr>
            <a:r>
              <a:rPr lang="en-US" sz="2400" b="1" dirty="0">
                <a:solidFill>
                  <a:schemeClr val="dk1"/>
                </a:solidFill>
                <a:latin typeface="Calibri" panose="020F0502020204030204" pitchFamily="34" charset="0"/>
              </a:rPr>
              <a:t>Upcoming Meetings and Next Steps</a:t>
            </a:r>
          </a:p>
        </p:txBody>
      </p:sp>
      <p:sp>
        <p:nvSpPr>
          <p:cNvPr id="5"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Agenda</a:t>
            </a:r>
          </a:p>
        </p:txBody>
      </p:sp>
    </p:spTree>
    <p:extLst>
      <p:ext uri="{BB962C8B-B14F-4D97-AF65-F5344CB8AC3E}">
        <p14:creationId xmlns:p14="http://schemas.microsoft.com/office/powerpoint/2010/main" val="75220006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237595"/>
            <a:ext cx="8610600" cy="5293757"/>
          </a:xfrm>
          <a:prstGeom prst="rect">
            <a:avLst/>
          </a:prstGeom>
        </p:spPr>
        <p:txBody>
          <a:bodyPr wrap="square" rtlCol="0">
            <a:spAutoFit/>
          </a:bodyPr>
          <a:lstStyle/>
          <a:p>
            <a:r>
              <a:rPr lang="en-US" sz="1300" b="1" dirty="0">
                <a:latin typeface="Calibri" panose="020F0502020204030204" pitchFamily="34" charset="0"/>
              </a:rPr>
              <a:t>Legal Authority: </a:t>
            </a:r>
            <a:r>
              <a:rPr lang="en-US" sz="1300" dirty="0">
                <a:latin typeface="Calibri" panose="020F0502020204030204" pitchFamily="34" charset="0"/>
              </a:rPr>
              <a:t>Chapter 309 of the Acts of 2020, </a:t>
            </a:r>
            <a:r>
              <a:rPr lang="en-US" sz="1300" i="1" dirty="0">
                <a:solidFill>
                  <a:schemeClr val="accent2"/>
                </a:solidFill>
                <a:latin typeface="Calibri" panose="020F0502020204030204" pitchFamily="34" charset="0"/>
                <a:hlinkClick r:id="rId3">
                  <a:extLst>
                    <a:ext uri="{A12FA001-AC4F-418D-AE19-62706E023703}">
                      <ahyp:hlinkClr xmlns:ahyp="http://schemas.microsoft.com/office/drawing/2018/hyperlinkcolor" val="tx"/>
                    </a:ext>
                  </a:extLst>
                </a:hlinkClick>
              </a:rPr>
              <a:t>An Act Establishing the Opioid Recovery and Remediation Trust Fund</a:t>
            </a:r>
            <a:endParaRPr lang="en-US" sz="1300" i="1" dirty="0">
              <a:solidFill>
                <a:schemeClr val="accent2"/>
              </a:solidFill>
              <a:latin typeface="Calibri" panose="020F0502020204030204" pitchFamily="34" charset="0"/>
            </a:endParaRPr>
          </a:p>
          <a:p>
            <a:endParaRPr lang="en-US" sz="1300" dirty="0">
              <a:latin typeface="Calibri" panose="020F0502020204030204" pitchFamily="34" charset="0"/>
            </a:endParaRPr>
          </a:p>
          <a:p>
            <a:pPr lvl="0"/>
            <a:r>
              <a:rPr lang="en-US" sz="1300" b="1" dirty="0">
                <a:latin typeface="Calibri" panose="020F0502020204030204" pitchFamily="34" charset="0"/>
              </a:rPr>
              <a:t>Key Provisions:</a:t>
            </a:r>
          </a:p>
          <a:p>
            <a:pPr marL="171450" lvl="0" indent="-171450">
              <a:buFont typeface="Arial" panose="020B0604020202020204" pitchFamily="34" charset="0"/>
              <a:buChar char="•"/>
            </a:pPr>
            <a:r>
              <a:rPr lang="en-US" sz="1300" dirty="0">
                <a:latin typeface="Calibri" panose="020F0502020204030204" pitchFamily="34" charset="0"/>
              </a:rPr>
              <a:t>There shall be an </a:t>
            </a:r>
            <a:r>
              <a:rPr lang="en-US" sz="1300" b="1" u="sng" dirty="0">
                <a:latin typeface="Calibri" panose="020F0502020204030204" pitchFamily="34" charset="0"/>
              </a:rPr>
              <a:t>Opioid Recovery and Remediation Fund</a:t>
            </a:r>
            <a:r>
              <a:rPr lang="en-US" sz="1300" dirty="0">
                <a:latin typeface="Calibri" panose="020F0502020204030204" pitchFamily="34" charset="0"/>
              </a:rPr>
              <a:t>. Expenditures from the fund shall be made by the Executive Office of Health and Human Services, without further appropriation and consistent with the terms of settlements made in connection with claims arising from the manufacture, marketing, distribution or dispensing of opioids, as applicable.</a:t>
            </a:r>
          </a:p>
          <a:p>
            <a:pPr marL="171450" lvl="0" indent="-171450">
              <a:buFont typeface="Arial" panose="020B0604020202020204" pitchFamily="34" charset="0"/>
              <a:buChar char="•"/>
            </a:pPr>
            <a:r>
              <a:rPr lang="en-US" sz="1300" dirty="0">
                <a:latin typeface="Calibri" panose="020F0502020204030204" pitchFamily="34" charset="0"/>
              </a:rPr>
              <a:t>The Secretary of Health and Human Services, in consultation with the Opioid Recovery and Remediation Fund Advisory Council, shall administer the fund.</a:t>
            </a:r>
          </a:p>
          <a:p>
            <a:pPr marL="171450" lvl="0" indent="-171450">
              <a:buFont typeface="Arial" panose="020B0604020202020204" pitchFamily="34" charset="0"/>
              <a:buChar char="•"/>
            </a:pPr>
            <a:r>
              <a:rPr lang="en-US" sz="1300" dirty="0">
                <a:latin typeface="Calibri" panose="020F0502020204030204" pitchFamily="34" charset="0"/>
              </a:rPr>
              <a:t>The fund shall be expended to mitigate the impacts of the opioid epidemic in the Commonwealth, including, but not limited to, expanding access to opioid use disorder prevention, intervention, treatment and recovery options.</a:t>
            </a:r>
          </a:p>
          <a:p>
            <a:pPr marL="171450" lvl="0" indent="-171450">
              <a:buFont typeface="Arial" panose="020B0604020202020204" pitchFamily="34" charset="0"/>
              <a:buChar char="•"/>
            </a:pPr>
            <a:r>
              <a:rPr lang="en-US" sz="1300" dirty="0">
                <a:latin typeface="Calibri" panose="020F0502020204030204" pitchFamily="34" charset="0"/>
              </a:rPr>
              <a:t>There shall be credited to the fund: (i) amounts recovered by the Commonwealth and credited thereto in connection with claims arising from the manufacture, marketing, distribution or dispensing of opioids; (ii) transfers from other funds authorized by the general court and so designated; (iii) funds from public or private sources, including, but not limited to, gifts, grants, donations, rebates and settlements received by the Commonwealth designated to the fund; and (iv) any interest earned on such amounts.</a:t>
            </a:r>
          </a:p>
          <a:p>
            <a:pPr marL="171450" lvl="0" indent="-171450">
              <a:buFont typeface="Arial" panose="020B0604020202020204" pitchFamily="34" charset="0"/>
              <a:buChar char="•"/>
            </a:pPr>
            <a:r>
              <a:rPr lang="en-US" sz="1300" dirty="0">
                <a:latin typeface="Calibri" panose="020F0502020204030204" pitchFamily="34" charset="0"/>
              </a:rPr>
              <a:t>There shall be an </a:t>
            </a:r>
            <a:r>
              <a:rPr lang="en-US" sz="1300" b="1" u="sng" dirty="0">
                <a:latin typeface="Calibri" panose="020F0502020204030204" pitchFamily="34" charset="0"/>
              </a:rPr>
              <a:t>Opioid Recovery and Remediation Fund Advisory Council</a:t>
            </a:r>
            <a:r>
              <a:rPr lang="en-US" sz="1300" dirty="0">
                <a:latin typeface="Calibri" panose="020F0502020204030204" pitchFamily="34" charset="0"/>
              </a:rPr>
              <a:t> regarding the expenditures from the fund.</a:t>
            </a:r>
          </a:p>
          <a:p>
            <a:pPr marL="171450" lvl="0" indent="-171450">
              <a:buFont typeface="Arial" panose="020B0604020202020204" pitchFamily="34" charset="0"/>
              <a:buChar char="•"/>
            </a:pPr>
            <a:r>
              <a:rPr lang="en-US" sz="1300" dirty="0">
                <a:latin typeface="Calibri" panose="020F0502020204030204" pitchFamily="34" charset="0"/>
              </a:rPr>
              <a:t>The council shall hold no fewer than 4 meetings annually and the council shall make its recommendations upon a majority vote.</a:t>
            </a:r>
          </a:p>
          <a:p>
            <a:pPr marL="171450" lvl="0" indent="-171450">
              <a:buFont typeface="Arial" panose="020B0604020202020204" pitchFamily="34" charset="0"/>
              <a:buChar char="•"/>
            </a:pPr>
            <a:r>
              <a:rPr lang="en-US" sz="1300" dirty="0">
                <a:latin typeface="Calibri" panose="020F0502020204030204" pitchFamily="34" charset="0"/>
              </a:rPr>
              <a:t>Annually, not later than October 1, the Secretary of Health and Human Services shall file a report on the activity, revenue and expenditures to and from the fund in the prior fiscal year with the Clerks of the Senate and the House of Representatives, the House and Senate Committees on Ways and Means and the Joint Committee on Mental Health, Substance Use and Recovery and made available on the Executive Office of Health and Human Services’ public website.</a:t>
            </a:r>
          </a:p>
          <a:p>
            <a:pPr marL="171450" lvl="0" indent="-171450">
              <a:buFont typeface="Arial" panose="020B0604020202020204" pitchFamily="34" charset="0"/>
              <a:buChar char="•"/>
            </a:pPr>
            <a:r>
              <a:rPr lang="en-US" sz="1300" dirty="0">
                <a:latin typeface="Calibri" panose="020F0502020204030204" pitchFamily="34" charset="0"/>
              </a:rPr>
              <a:t>The report shall include, but not be limited to: (i) the revenue credited to the fund; (ii) the amount of expenditures attributable to the administrative costs of the executive office; (iii) an itemized list of the funds expended from the fund; and (iv) data and an assessment of how well resources have been directed to vulnerable and under-served communities.</a:t>
            </a:r>
          </a:p>
        </p:txBody>
      </p:sp>
      <p:sp>
        <p:nvSpPr>
          <p:cNvPr id="3" name="Title 2"/>
          <p:cNvSpPr>
            <a:spLocks noGrp="1"/>
          </p:cNvSpPr>
          <p:nvPr>
            <p:ph type="title"/>
          </p:nvPr>
        </p:nvSpPr>
        <p:spPr/>
        <p:txBody>
          <a:bodyPr anchor="ctr" anchorCtr="0"/>
          <a:lstStyle/>
          <a:p>
            <a:r>
              <a:rPr lang="en-US" dirty="0"/>
              <a:t>Council’s Charge</a:t>
            </a:r>
          </a:p>
        </p:txBody>
      </p:sp>
    </p:spTree>
    <p:extLst>
      <p:ext uri="{BB962C8B-B14F-4D97-AF65-F5344CB8AC3E}">
        <p14:creationId xmlns:p14="http://schemas.microsoft.com/office/powerpoint/2010/main" val="134375174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724561"/>
            <a:ext cx="8305800" cy="3477875"/>
          </a:xfrm>
          <a:prstGeom prst="rect">
            <a:avLst/>
          </a:prstGeom>
        </p:spPr>
        <p:txBody>
          <a:bodyPr wrap="square" rtlCol="0">
            <a:spAutoFit/>
          </a:bodyPr>
          <a:lstStyle/>
          <a:p>
            <a:pPr>
              <a:buSzPct val="120000"/>
            </a:pPr>
            <a:r>
              <a:rPr lang="en-US" sz="2000" u="sng" dirty="0">
                <a:latin typeface="Calibri" panose="020F0502020204030204" pitchFamily="34" charset="0"/>
              </a:rPr>
              <a:t>Current Revenues</a:t>
            </a:r>
          </a:p>
          <a:p>
            <a:pPr marL="342900" indent="-342900">
              <a:buSzPct val="120000"/>
              <a:buFont typeface="Arial" panose="020B0604020202020204" pitchFamily="34" charset="0"/>
              <a:buChar char="•"/>
            </a:pPr>
            <a:r>
              <a:rPr lang="en-US" sz="2000" dirty="0">
                <a:latin typeface="Calibri" panose="020F0502020204030204" pitchFamily="34" charset="0"/>
              </a:rPr>
              <a:t>$11.5 million (as of 7/14)</a:t>
            </a:r>
            <a:endParaRPr lang="en-US" sz="2000" dirty="0">
              <a:solidFill>
                <a:schemeClr val="dk1"/>
              </a:solidFill>
              <a:latin typeface="Calibri" panose="020F0502020204030204" pitchFamily="34" charset="0"/>
            </a:endParaRPr>
          </a:p>
          <a:p>
            <a:pPr>
              <a:buSzPct val="120000"/>
            </a:pPr>
            <a:endParaRPr lang="en-US" sz="2000" dirty="0">
              <a:solidFill>
                <a:schemeClr val="dk1"/>
              </a:solidFill>
              <a:latin typeface="Calibri" panose="020F0502020204030204" pitchFamily="34" charset="0"/>
            </a:endParaRPr>
          </a:p>
          <a:p>
            <a:pPr>
              <a:buSzPct val="120000"/>
            </a:pPr>
            <a:endParaRPr lang="en-US" sz="2000" dirty="0">
              <a:solidFill>
                <a:schemeClr val="dk1"/>
              </a:solidFill>
              <a:latin typeface="Calibri" panose="020F0502020204030204" pitchFamily="34" charset="0"/>
            </a:endParaRPr>
          </a:p>
          <a:p>
            <a:pPr>
              <a:buSzPct val="120000"/>
            </a:pPr>
            <a:endParaRPr lang="en-US" sz="2000" dirty="0">
              <a:solidFill>
                <a:schemeClr val="dk1"/>
              </a:solidFill>
              <a:latin typeface="Calibri" panose="020F0502020204030204" pitchFamily="34" charset="0"/>
            </a:endParaRPr>
          </a:p>
          <a:p>
            <a:pPr>
              <a:buSzPct val="120000"/>
            </a:pPr>
            <a:endParaRPr lang="en-US" sz="2000" dirty="0">
              <a:solidFill>
                <a:schemeClr val="dk1"/>
              </a:solidFill>
              <a:latin typeface="Calibri" panose="020F0502020204030204" pitchFamily="34" charset="0"/>
            </a:endParaRPr>
          </a:p>
          <a:p>
            <a:pPr>
              <a:buSzPct val="120000"/>
            </a:pPr>
            <a:r>
              <a:rPr lang="en-US" sz="2000" u="sng" dirty="0">
                <a:solidFill>
                  <a:schemeClr val="dk1"/>
                </a:solidFill>
                <a:latin typeface="Calibri" panose="020F0502020204030204" pitchFamily="34" charset="0"/>
              </a:rPr>
              <a:t>Ethics Considerations</a:t>
            </a:r>
          </a:p>
          <a:p>
            <a:pPr marL="342900" indent="-342900">
              <a:buSzPct val="120000"/>
              <a:buFont typeface="Arial" panose="020B0604020202020204" pitchFamily="34" charset="0"/>
              <a:buChar char="•"/>
            </a:pPr>
            <a:r>
              <a:rPr lang="en-US" sz="2000" dirty="0">
                <a:solidFill>
                  <a:schemeClr val="dk1"/>
                </a:solidFill>
                <a:latin typeface="Calibri" panose="020F0502020204030204" pitchFamily="34" charset="0"/>
              </a:rPr>
              <a:t>Council members are subject to the Conflict of Interest Law and are encouraged to contact the State Ethics Commission regarding any matters that might require the filing of a written disclosure</a:t>
            </a:r>
          </a:p>
          <a:p>
            <a:pPr>
              <a:buSzPct val="120000"/>
            </a:pPr>
            <a:endParaRPr lang="en-US" sz="2000" i="1" dirty="0">
              <a:latin typeface="Calibri" panose="020F0502020204030204" pitchFamily="34" charset="0"/>
            </a:endParaRPr>
          </a:p>
        </p:txBody>
      </p:sp>
      <p:sp>
        <p:nvSpPr>
          <p:cNvPr id="3" name="Title 2"/>
          <p:cNvSpPr>
            <a:spLocks noGrp="1"/>
          </p:cNvSpPr>
          <p:nvPr>
            <p:ph type="title"/>
          </p:nvPr>
        </p:nvSpPr>
        <p:spPr>
          <a:xfrm>
            <a:off x="736600" y="109538"/>
            <a:ext cx="5740400" cy="762000"/>
          </a:xfrm>
        </p:spPr>
        <p:txBody>
          <a:bodyPr anchor="ctr"/>
          <a:lstStyle/>
          <a:p>
            <a:r>
              <a:rPr lang="en-US" dirty="0"/>
              <a:t>Trust Fund Update</a:t>
            </a:r>
          </a:p>
        </p:txBody>
      </p:sp>
    </p:spTree>
    <p:extLst>
      <p:ext uri="{BB962C8B-B14F-4D97-AF65-F5344CB8AC3E}">
        <p14:creationId xmlns:p14="http://schemas.microsoft.com/office/powerpoint/2010/main" val="152580794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3200400"/>
            <a:ext cx="8077200" cy="1107996"/>
          </a:xfrm>
          <a:prstGeom prst="rect">
            <a:avLst/>
          </a:prstGeom>
        </p:spPr>
        <p:txBody>
          <a:bodyPr wrap="square" rtlCol="0">
            <a:spAutoFit/>
          </a:bodyPr>
          <a:lstStyle/>
          <a:p>
            <a:r>
              <a:rPr lang="en-US" sz="2200" b="1" dirty="0">
                <a:solidFill>
                  <a:schemeClr val="dk1"/>
                </a:solidFill>
                <a:latin typeface="Calibri" panose="020F0502020204030204" pitchFamily="34" charset="0"/>
              </a:rPr>
              <a:t>Deirdre Calvert</a:t>
            </a:r>
          </a:p>
          <a:p>
            <a:r>
              <a:rPr lang="en-US" sz="2200" dirty="0">
                <a:latin typeface="Calibri" panose="020F0502020204030204" pitchFamily="34" charset="0"/>
              </a:rPr>
              <a:t>Director, Bureau of Substance Addiction Services</a:t>
            </a:r>
          </a:p>
          <a:p>
            <a:r>
              <a:rPr lang="en-US" sz="2200" dirty="0">
                <a:latin typeface="Calibri" panose="020F0502020204030204" pitchFamily="34" charset="0"/>
              </a:rPr>
              <a:t>Massachusetts Department of Public Health</a:t>
            </a:r>
          </a:p>
        </p:txBody>
      </p:sp>
      <p:sp>
        <p:nvSpPr>
          <p:cNvPr id="3" name="Title 2"/>
          <p:cNvSpPr>
            <a:spLocks noGrp="1"/>
          </p:cNvSpPr>
          <p:nvPr>
            <p:ph type="title"/>
          </p:nvPr>
        </p:nvSpPr>
        <p:spPr>
          <a:xfrm>
            <a:off x="736600" y="109538"/>
            <a:ext cx="5740400" cy="762000"/>
          </a:xfrm>
        </p:spPr>
        <p:txBody>
          <a:bodyPr anchor="ctr"/>
          <a:lstStyle/>
          <a:p>
            <a:r>
              <a:rPr lang="en-US" dirty="0"/>
              <a:t>BSAS Updates</a:t>
            </a:r>
          </a:p>
        </p:txBody>
      </p:sp>
      <p:sp>
        <p:nvSpPr>
          <p:cNvPr id="4" name="TextBox 3">
            <a:extLst>
              <a:ext uri="{FF2B5EF4-FFF2-40B4-BE49-F238E27FC236}">
                <a16:creationId xmlns:a16="http://schemas.microsoft.com/office/drawing/2014/main" id="{6698B90F-4D8E-40DC-91F2-4885C629C92E}"/>
              </a:ext>
            </a:extLst>
          </p:cNvPr>
          <p:cNvSpPr txBox="1"/>
          <p:nvPr/>
        </p:nvSpPr>
        <p:spPr>
          <a:xfrm>
            <a:off x="457200" y="1413808"/>
            <a:ext cx="7848600" cy="1323439"/>
          </a:xfrm>
          <a:prstGeom prst="rect">
            <a:avLst/>
          </a:prstGeom>
        </p:spPr>
        <p:txBody>
          <a:bodyPr wrap="square" rtlCol="0">
            <a:spAutoFit/>
          </a:bodyPr>
          <a:lstStyle/>
          <a:p>
            <a:pPr marL="342900" indent="-342900">
              <a:buSzPct val="120000"/>
              <a:buFont typeface="Arial" panose="020B0604020202020204" pitchFamily="34" charset="0"/>
              <a:buChar char="•"/>
            </a:pPr>
            <a:endParaRPr lang="en-US" sz="2000" i="1" dirty="0">
              <a:solidFill>
                <a:srgbClr val="FF0000"/>
              </a:solidFill>
              <a:latin typeface="Calibri" panose="020F0502020204030204" pitchFamily="34" charset="0"/>
            </a:endParaRPr>
          </a:p>
          <a:p>
            <a:pPr>
              <a:buSzPct val="120000"/>
            </a:pPr>
            <a:endParaRPr lang="en-US" sz="2000" i="1" dirty="0">
              <a:solidFill>
                <a:srgbClr val="FF0000"/>
              </a:solidFill>
              <a:latin typeface="Calibri" panose="020F0502020204030204" pitchFamily="34" charset="0"/>
            </a:endParaRPr>
          </a:p>
          <a:p>
            <a:pPr marL="800100" lvl="1" indent="-342900">
              <a:buSzPct val="80000"/>
              <a:buFont typeface="Courier New" panose="02070309020205020404" pitchFamily="49" charset="0"/>
              <a:buChar char="o"/>
            </a:pPr>
            <a:endParaRPr lang="en-US" sz="2000" dirty="0">
              <a:solidFill>
                <a:srgbClr val="FF0000"/>
              </a:solidFill>
              <a:latin typeface="Calibri" panose="020F0502020204030204" pitchFamily="34" charset="0"/>
            </a:endParaRPr>
          </a:p>
          <a:p>
            <a:pPr lvl="1">
              <a:buSzPct val="120000"/>
            </a:pPr>
            <a:endParaRPr lang="en-US" sz="2000" dirty="0">
              <a:solidFill>
                <a:schemeClr val="dk1"/>
              </a:solidFill>
              <a:latin typeface="Calibri" panose="020F0502020204030204" pitchFamily="34" charset="0"/>
            </a:endParaRPr>
          </a:p>
        </p:txBody>
      </p:sp>
    </p:spTree>
    <p:extLst>
      <p:ext uri="{BB962C8B-B14F-4D97-AF65-F5344CB8AC3E}">
        <p14:creationId xmlns:p14="http://schemas.microsoft.com/office/powerpoint/2010/main" val="382607789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36600" y="109538"/>
            <a:ext cx="5740400" cy="762000"/>
          </a:xfrm>
        </p:spPr>
        <p:txBody>
          <a:bodyPr anchor="ctr"/>
          <a:lstStyle/>
          <a:p>
            <a:r>
              <a:rPr lang="en-US" dirty="0"/>
              <a:t>BSAS Updates</a:t>
            </a:r>
          </a:p>
        </p:txBody>
      </p:sp>
      <p:sp>
        <p:nvSpPr>
          <p:cNvPr id="4" name="TextBox 3">
            <a:extLst>
              <a:ext uri="{FF2B5EF4-FFF2-40B4-BE49-F238E27FC236}">
                <a16:creationId xmlns:a16="http://schemas.microsoft.com/office/drawing/2014/main" id="{6698B90F-4D8E-40DC-91F2-4885C629C92E}"/>
              </a:ext>
            </a:extLst>
          </p:cNvPr>
          <p:cNvSpPr txBox="1"/>
          <p:nvPr/>
        </p:nvSpPr>
        <p:spPr>
          <a:xfrm>
            <a:off x="457200" y="1413808"/>
            <a:ext cx="7848600" cy="1323439"/>
          </a:xfrm>
          <a:prstGeom prst="rect">
            <a:avLst/>
          </a:prstGeom>
        </p:spPr>
        <p:txBody>
          <a:bodyPr wrap="square" rtlCol="0">
            <a:spAutoFit/>
          </a:bodyPr>
          <a:lstStyle/>
          <a:p>
            <a:pPr marL="342900" indent="-342900">
              <a:buSzPct val="120000"/>
              <a:buFont typeface="Arial" panose="020B0604020202020204" pitchFamily="34" charset="0"/>
              <a:buChar char="•"/>
            </a:pPr>
            <a:endParaRPr lang="en-US" sz="2000" i="1" dirty="0">
              <a:solidFill>
                <a:srgbClr val="FF0000"/>
              </a:solidFill>
              <a:latin typeface="Calibri" panose="020F0502020204030204" pitchFamily="34" charset="0"/>
            </a:endParaRPr>
          </a:p>
          <a:p>
            <a:pPr>
              <a:buSzPct val="120000"/>
            </a:pPr>
            <a:endParaRPr lang="en-US" sz="2000" i="1" dirty="0">
              <a:solidFill>
                <a:srgbClr val="FF0000"/>
              </a:solidFill>
              <a:latin typeface="Calibri" panose="020F0502020204030204" pitchFamily="34" charset="0"/>
            </a:endParaRPr>
          </a:p>
          <a:p>
            <a:pPr marL="800100" lvl="1" indent="-342900">
              <a:buSzPct val="80000"/>
              <a:buFont typeface="Courier New" panose="02070309020205020404" pitchFamily="49" charset="0"/>
              <a:buChar char="o"/>
            </a:pPr>
            <a:endParaRPr lang="en-US" sz="2000" dirty="0">
              <a:solidFill>
                <a:srgbClr val="FF0000"/>
              </a:solidFill>
              <a:latin typeface="Calibri" panose="020F0502020204030204" pitchFamily="34" charset="0"/>
            </a:endParaRPr>
          </a:p>
          <a:p>
            <a:pPr lvl="1">
              <a:buSzPct val="120000"/>
            </a:pPr>
            <a:endParaRPr lang="en-US" sz="2000" dirty="0">
              <a:solidFill>
                <a:schemeClr val="dk1"/>
              </a:solidFill>
              <a:latin typeface="Calibri" panose="020F0502020204030204" pitchFamily="34" charset="0"/>
            </a:endParaRPr>
          </a:p>
        </p:txBody>
      </p:sp>
      <p:sp>
        <p:nvSpPr>
          <p:cNvPr id="5" name="object 4">
            <a:extLst>
              <a:ext uri="{FF2B5EF4-FFF2-40B4-BE49-F238E27FC236}">
                <a16:creationId xmlns:a16="http://schemas.microsoft.com/office/drawing/2014/main" id="{3DFC63D7-74E6-4485-8412-FDCFF2E2453B}"/>
              </a:ext>
            </a:extLst>
          </p:cNvPr>
          <p:cNvSpPr txBox="1"/>
          <p:nvPr/>
        </p:nvSpPr>
        <p:spPr>
          <a:xfrm>
            <a:off x="152400" y="1066800"/>
            <a:ext cx="8827050" cy="5641929"/>
          </a:xfrm>
          <a:prstGeom prst="rect">
            <a:avLst/>
          </a:prstGeom>
        </p:spPr>
        <p:txBody>
          <a:bodyPr vert="horz" wrap="square" lIns="0" tIns="12065" rIns="0" bIns="0" rtlCol="0">
            <a:spAutoFit/>
          </a:bodyPr>
          <a:lstStyle/>
          <a:p>
            <a:pPr marL="12065">
              <a:lnSpc>
                <a:spcPct val="100000"/>
              </a:lnSpc>
              <a:spcBef>
                <a:spcPts val="95"/>
              </a:spcBef>
              <a:tabLst>
                <a:tab pos="299085" algn="l"/>
                <a:tab pos="299720" algn="l"/>
              </a:tabLst>
            </a:pPr>
            <a:r>
              <a:rPr lang="en-US" b="1" u="sng" dirty="0">
                <a:latin typeface="Calibri" panose="020F0502020204030204" pitchFamily="34" charset="0"/>
                <a:cs typeface="Calibri" panose="020F0502020204030204" pitchFamily="34" charset="0"/>
              </a:rPr>
              <a:t>Housing Programs:</a:t>
            </a:r>
          </a:p>
          <a:p>
            <a:pPr marL="297815" indent="-285750">
              <a:lnSpc>
                <a:spcPct val="100000"/>
              </a:lnSpc>
              <a:spcBef>
                <a:spcPts val="95"/>
              </a:spcBef>
              <a:buFont typeface="Arial" panose="020B0604020202020204" pitchFamily="34" charset="0"/>
              <a:buChar char="•"/>
              <a:tabLst>
                <a:tab pos="299085" algn="l"/>
                <a:tab pos="299720" algn="l"/>
              </a:tabLst>
            </a:pPr>
            <a:r>
              <a:rPr lang="en-US" b="1" dirty="0">
                <a:latin typeface="Calibri" panose="020F0502020204030204" pitchFamily="34" charset="0"/>
                <a:cs typeface="Calibri" panose="020F0502020204030204" pitchFamily="34" charset="0"/>
              </a:rPr>
              <a:t>Housing First </a:t>
            </a:r>
            <a:r>
              <a:rPr lang="en-US" dirty="0">
                <a:latin typeface="Calibri" panose="020F0502020204030204" pitchFamily="34" charset="0"/>
                <a:cs typeface="Calibri" panose="020F0502020204030204" pitchFamily="34" charset="0"/>
              </a:rPr>
              <a:t>– Provides low-threshold housing for adults experiencing homelessness and who are also at high risk for HIV, where sobriety is not a requirement of residence.</a:t>
            </a:r>
          </a:p>
          <a:p>
            <a:pPr marL="297815" indent="-285750">
              <a:lnSpc>
                <a:spcPct val="100000"/>
              </a:lnSpc>
              <a:spcBef>
                <a:spcPts val="95"/>
              </a:spcBef>
              <a:buFont typeface="Arial" panose="020B0604020202020204" pitchFamily="34" charset="0"/>
              <a:buChar char="•"/>
              <a:tabLst>
                <a:tab pos="299085" algn="l"/>
                <a:tab pos="299720" algn="l"/>
              </a:tabLst>
            </a:pPr>
            <a:r>
              <a:rPr lang="en-US" b="1" dirty="0">
                <a:latin typeface="Calibri" panose="020F0502020204030204" pitchFamily="34" charset="0"/>
                <a:cs typeface="Calibri" panose="020F0502020204030204" pitchFamily="34" charset="0"/>
              </a:rPr>
              <a:t>Triage, Engagement, and Assessment (TEA) Model</a:t>
            </a:r>
            <a:r>
              <a:rPr lang="en-US" dirty="0">
                <a:latin typeface="Calibri" panose="020F0502020204030204" pitchFamily="34" charset="0"/>
                <a:cs typeface="Calibri" panose="020F0502020204030204" pitchFamily="34" charset="0"/>
              </a:rPr>
              <a:t> – Shelter for individuals experiencing homelessness who are actively suffering from SUD and present as behaviorally difficult to manage.</a:t>
            </a:r>
          </a:p>
          <a:p>
            <a:pPr marL="297815" indent="-285750">
              <a:lnSpc>
                <a:spcPct val="100000"/>
              </a:lnSpc>
              <a:spcBef>
                <a:spcPts val="95"/>
              </a:spcBef>
              <a:buFont typeface="Arial" panose="020B0604020202020204" pitchFamily="34" charset="0"/>
              <a:buChar char="•"/>
              <a:tabLst>
                <a:tab pos="299085" algn="l"/>
                <a:tab pos="299720" algn="l"/>
              </a:tabLst>
            </a:pPr>
            <a:r>
              <a:rPr lang="en-US" b="1" dirty="0">
                <a:latin typeface="Calibri" panose="020F0502020204030204" pitchFamily="34" charset="0"/>
                <a:cs typeface="Calibri" panose="020F0502020204030204" pitchFamily="34" charset="0"/>
              </a:rPr>
              <a:t>Housing Stability Support Program </a:t>
            </a:r>
            <a:r>
              <a:rPr lang="en-US" dirty="0">
                <a:latin typeface="Calibri" panose="020F0502020204030204" pitchFamily="34" charset="0"/>
                <a:cs typeface="Calibri" panose="020F0502020204030204" pitchFamily="34" charset="0"/>
              </a:rPr>
              <a:t>– Reinforces participants’ recovery from addiction by establishing community-based supports to maintain ongoing goals in the recovery process and reduce the risk of relapse/overdose.</a:t>
            </a:r>
            <a:endParaRPr lang="en-US" b="1" dirty="0">
              <a:latin typeface="Calibri" panose="020F0502020204030204" pitchFamily="34" charset="0"/>
              <a:cs typeface="Calibri" panose="020F0502020204030204" pitchFamily="34" charset="0"/>
            </a:endParaRPr>
          </a:p>
          <a:p>
            <a:pPr marL="12065">
              <a:lnSpc>
                <a:spcPct val="100000"/>
              </a:lnSpc>
              <a:spcBef>
                <a:spcPts val="95"/>
              </a:spcBef>
              <a:tabLst>
                <a:tab pos="299085" algn="l"/>
                <a:tab pos="299720" algn="l"/>
              </a:tabLst>
            </a:pPr>
            <a:endParaRPr lang="en-US" b="1" dirty="0">
              <a:latin typeface="Calibri" panose="020F0502020204030204" pitchFamily="34" charset="0"/>
              <a:cs typeface="Calibri" panose="020F0502020204030204" pitchFamily="34" charset="0"/>
            </a:endParaRPr>
          </a:p>
          <a:p>
            <a:pPr marL="12065">
              <a:lnSpc>
                <a:spcPct val="100000"/>
              </a:lnSpc>
              <a:spcBef>
                <a:spcPts val="95"/>
              </a:spcBef>
              <a:tabLst>
                <a:tab pos="299085" algn="l"/>
                <a:tab pos="299720" algn="l"/>
              </a:tabLst>
            </a:pPr>
            <a:r>
              <a:rPr lang="en-US" b="1" u="sng" dirty="0">
                <a:latin typeface="Calibri" panose="020F0502020204030204" pitchFamily="34" charset="0"/>
                <a:cs typeface="Calibri" panose="020F0502020204030204" pitchFamily="34" charset="0"/>
              </a:rPr>
              <a:t>Mobile Addiction Services:</a:t>
            </a:r>
          </a:p>
          <a:p>
            <a:pPr marL="297815" indent="-285750">
              <a:lnSpc>
                <a:spcPct val="100000"/>
              </a:lnSpc>
              <a:spcBef>
                <a:spcPts val="95"/>
              </a:spcBef>
              <a:buFont typeface="Arial" panose="020B0604020202020204" pitchFamily="34" charset="0"/>
              <a:buChar char="•"/>
              <a:tabLst>
                <a:tab pos="299085" algn="l"/>
                <a:tab pos="299720" algn="l"/>
              </a:tabLst>
            </a:pPr>
            <a:r>
              <a:rPr lang="en-US" dirty="0">
                <a:latin typeface="Calibri" panose="020F0502020204030204" pitchFamily="34" charset="0"/>
                <a:cs typeface="Calibri" panose="020F0502020204030204" pitchFamily="34" charset="0"/>
              </a:rPr>
              <a:t>Utilizing mobile vans, Mobile Addiction Services programs target high-risk individuals not currently engaged in care, including initiating or continuing MAT, providing harm reduction services like overdose education and naloxone distribution, and linkage to long-term, comprehensive, community-based care in order to prevent overdoses/death, support long-term recovery, and improve health/quality of life by increasing access to integrated addiction/primary care.</a:t>
            </a:r>
          </a:p>
          <a:p>
            <a:pPr marL="297815" indent="-285750">
              <a:lnSpc>
                <a:spcPct val="100000"/>
              </a:lnSpc>
              <a:spcBef>
                <a:spcPts val="95"/>
              </a:spcBef>
              <a:buFont typeface="Arial" panose="020B0604020202020204" pitchFamily="34" charset="0"/>
              <a:buChar char="•"/>
              <a:tabLst>
                <a:tab pos="299085" algn="l"/>
                <a:tab pos="299720" algn="l"/>
              </a:tabLst>
            </a:pPr>
            <a:r>
              <a:rPr lang="en-US" dirty="0">
                <a:latin typeface="Calibri" panose="020F0502020204030204" pitchFamily="34" charset="0"/>
                <a:cs typeface="Calibri" panose="020F0502020204030204" pitchFamily="34" charset="0"/>
              </a:rPr>
              <a:t>The Drug Enforcement Administration (DEA) has also recently issued new regulations allowing for licensed OTPs to offer mobile methadone, which is expected to allow for expansion of mobile services in FY21/22.</a:t>
            </a:r>
          </a:p>
        </p:txBody>
      </p:sp>
    </p:spTree>
    <p:extLst>
      <p:ext uri="{BB962C8B-B14F-4D97-AF65-F5344CB8AC3E}">
        <p14:creationId xmlns:p14="http://schemas.microsoft.com/office/powerpoint/2010/main" val="270864835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36600" y="109538"/>
            <a:ext cx="5740400" cy="762000"/>
          </a:xfrm>
        </p:spPr>
        <p:txBody>
          <a:bodyPr anchor="ctr"/>
          <a:lstStyle/>
          <a:p>
            <a:r>
              <a:rPr lang="en-US" dirty="0"/>
              <a:t>BSAS Updates</a:t>
            </a:r>
          </a:p>
        </p:txBody>
      </p:sp>
      <p:sp>
        <p:nvSpPr>
          <p:cNvPr id="4" name="TextBox 3">
            <a:extLst>
              <a:ext uri="{FF2B5EF4-FFF2-40B4-BE49-F238E27FC236}">
                <a16:creationId xmlns:a16="http://schemas.microsoft.com/office/drawing/2014/main" id="{6698B90F-4D8E-40DC-91F2-4885C629C92E}"/>
              </a:ext>
            </a:extLst>
          </p:cNvPr>
          <p:cNvSpPr txBox="1"/>
          <p:nvPr/>
        </p:nvSpPr>
        <p:spPr>
          <a:xfrm>
            <a:off x="457200" y="1413808"/>
            <a:ext cx="7848600" cy="1323439"/>
          </a:xfrm>
          <a:prstGeom prst="rect">
            <a:avLst/>
          </a:prstGeom>
        </p:spPr>
        <p:txBody>
          <a:bodyPr wrap="square" rtlCol="0">
            <a:spAutoFit/>
          </a:bodyPr>
          <a:lstStyle/>
          <a:p>
            <a:pPr marL="342900" indent="-342900">
              <a:buSzPct val="120000"/>
              <a:buFont typeface="Arial" panose="020B0604020202020204" pitchFamily="34" charset="0"/>
              <a:buChar char="•"/>
            </a:pPr>
            <a:endParaRPr lang="en-US" sz="2000" i="1" dirty="0">
              <a:solidFill>
                <a:srgbClr val="FF0000"/>
              </a:solidFill>
              <a:latin typeface="Calibri" panose="020F0502020204030204" pitchFamily="34" charset="0"/>
            </a:endParaRPr>
          </a:p>
          <a:p>
            <a:pPr>
              <a:buSzPct val="120000"/>
            </a:pPr>
            <a:endParaRPr lang="en-US" sz="2000" i="1" dirty="0">
              <a:solidFill>
                <a:srgbClr val="FF0000"/>
              </a:solidFill>
              <a:latin typeface="Calibri" panose="020F0502020204030204" pitchFamily="34" charset="0"/>
            </a:endParaRPr>
          </a:p>
          <a:p>
            <a:pPr marL="800100" lvl="1" indent="-342900">
              <a:buSzPct val="80000"/>
              <a:buFont typeface="Courier New" panose="02070309020205020404" pitchFamily="49" charset="0"/>
              <a:buChar char="o"/>
            </a:pPr>
            <a:endParaRPr lang="en-US" sz="2000" dirty="0">
              <a:solidFill>
                <a:srgbClr val="FF0000"/>
              </a:solidFill>
              <a:latin typeface="Calibri" panose="020F0502020204030204" pitchFamily="34" charset="0"/>
            </a:endParaRPr>
          </a:p>
          <a:p>
            <a:pPr lvl="1">
              <a:buSzPct val="120000"/>
            </a:pPr>
            <a:endParaRPr lang="en-US" sz="2000" dirty="0">
              <a:solidFill>
                <a:schemeClr val="dk1"/>
              </a:solidFill>
              <a:latin typeface="Calibri" panose="020F0502020204030204" pitchFamily="34" charset="0"/>
            </a:endParaRPr>
          </a:p>
        </p:txBody>
      </p:sp>
      <p:sp>
        <p:nvSpPr>
          <p:cNvPr id="5" name="object 4">
            <a:extLst>
              <a:ext uri="{FF2B5EF4-FFF2-40B4-BE49-F238E27FC236}">
                <a16:creationId xmlns:a16="http://schemas.microsoft.com/office/drawing/2014/main" id="{3DFC63D7-74E6-4485-8412-FDCFF2E2453B}"/>
              </a:ext>
            </a:extLst>
          </p:cNvPr>
          <p:cNvSpPr txBox="1"/>
          <p:nvPr/>
        </p:nvSpPr>
        <p:spPr>
          <a:xfrm>
            <a:off x="152400" y="1066800"/>
            <a:ext cx="8827050" cy="4218463"/>
          </a:xfrm>
          <a:prstGeom prst="rect">
            <a:avLst/>
          </a:prstGeom>
        </p:spPr>
        <p:txBody>
          <a:bodyPr vert="horz" wrap="square" lIns="0" tIns="12065" rIns="0" bIns="0" rtlCol="0">
            <a:spAutoFit/>
          </a:bodyPr>
          <a:lstStyle/>
          <a:p>
            <a:pPr marL="12065">
              <a:lnSpc>
                <a:spcPct val="100000"/>
              </a:lnSpc>
              <a:spcBef>
                <a:spcPts val="95"/>
              </a:spcBef>
              <a:tabLst>
                <a:tab pos="299085" algn="l"/>
                <a:tab pos="299720" algn="l"/>
              </a:tabLst>
            </a:pPr>
            <a:r>
              <a:rPr lang="en-US" b="1" u="sng" dirty="0">
                <a:latin typeface="Calibri" panose="020F0502020204030204" pitchFamily="34" charset="0"/>
                <a:cs typeface="Calibri" panose="020F0502020204030204" pitchFamily="34" charset="0"/>
              </a:rPr>
              <a:t>Fentanyl Test Strips (FTS):</a:t>
            </a:r>
          </a:p>
          <a:p>
            <a:pPr marL="297815" indent="-285750">
              <a:lnSpc>
                <a:spcPct val="100000"/>
              </a:lnSpc>
              <a:spcBef>
                <a:spcPts val="95"/>
              </a:spcBef>
              <a:buFont typeface="Arial" panose="020B0604020202020204" pitchFamily="34" charset="0"/>
              <a:buChar char="•"/>
              <a:tabLst>
                <a:tab pos="299085" algn="l"/>
                <a:tab pos="299720" algn="l"/>
              </a:tabLst>
            </a:pPr>
            <a:r>
              <a:rPr lang="en-US" dirty="0">
                <a:latin typeface="Calibri" panose="020F0502020204030204" pitchFamily="34" charset="0"/>
                <a:cs typeface="Calibri" panose="020F0502020204030204" pitchFamily="34" charset="0"/>
              </a:rPr>
              <a:t>FTS are easy to use tests that determine whether fentanyl is present in drugs.</a:t>
            </a:r>
          </a:p>
          <a:p>
            <a:pPr marL="297815" indent="-285750">
              <a:lnSpc>
                <a:spcPct val="100000"/>
              </a:lnSpc>
              <a:spcBef>
                <a:spcPts val="95"/>
              </a:spcBef>
              <a:buFont typeface="Arial" panose="020B0604020202020204" pitchFamily="34" charset="0"/>
              <a:buChar char="•"/>
              <a:tabLst>
                <a:tab pos="299085" algn="l"/>
                <a:tab pos="299720" algn="l"/>
              </a:tabLst>
            </a:pPr>
            <a:r>
              <a:rPr lang="en-US" dirty="0">
                <a:latin typeface="Calibri" panose="020F0502020204030204" pitchFamily="34" charset="0"/>
                <a:cs typeface="Calibri" panose="020F0502020204030204" pitchFamily="34" charset="0"/>
              </a:rPr>
              <a:t>Offering FTS as part of the current suite of harm reduction resources has the potential to engage individuals who may use non-opioid drugs (such as methamphetamine and cocaine) in risk reduction counseling and overdose prevention education, which can lead to increased interest in further addiction treatment and recovery support services.</a:t>
            </a:r>
          </a:p>
          <a:p>
            <a:pPr marL="12065">
              <a:lnSpc>
                <a:spcPct val="100000"/>
              </a:lnSpc>
              <a:spcBef>
                <a:spcPts val="95"/>
              </a:spcBef>
              <a:tabLst>
                <a:tab pos="299085" algn="l"/>
                <a:tab pos="299720" algn="l"/>
              </a:tabLst>
            </a:pPr>
            <a:endParaRPr lang="en-US" b="1" dirty="0">
              <a:latin typeface="Calibri" panose="020F0502020204030204" pitchFamily="34" charset="0"/>
              <a:cs typeface="Calibri" panose="020F0502020204030204" pitchFamily="34" charset="0"/>
            </a:endParaRPr>
          </a:p>
          <a:p>
            <a:pPr marL="12065">
              <a:lnSpc>
                <a:spcPct val="100000"/>
              </a:lnSpc>
              <a:spcBef>
                <a:spcPts val="95"/>
              </a:spcBef>
              <a:tabLst>
                <a:tab pos="299085" algn="l"/>
                <a:tab pos="299720" algn="l"/>
              </a:tabLst>
            </a:pPr>
            <a:r>
              <a:rPr lang="en-US" b="1" u="sng" dirty="0">
                <a:latin typeface="Calibri" panose="020F0502020204030204" pitchFamily="34" charset="0"/>
                <a:cs typeface="Calibri" panose="020F0502020204030204" pitchFamily="34" charset="0"/>
              </a:rPr>
              <a:t>DATA Waiver:</a:t>
            </a:r>
          </a:p>
          <a:p>
            <a:pPr marL="297815" indent="-285750">
              <a:lnSpc>
                <a:spcPct val="100000"/>
              </a:lnSpc>
              <a:spcBef>
                <a:spcPts val="95"/>
              </a:spcBef>
              <a:buFont typeface="Arial" panose="020B0604020202020204" pitchFamily="34" charset="0"/>
              <a:buChar char="•"/>
              <a:tabLst>
                <a:tab pos="299085" algn="l"/>
                <a:tab pos="299720" algn="l"/>
              </a:tabLst>
            </a:pPr>
            <a:r>
              <a:rPr lang="en-US" dirty="0">
                <a:latin typeface="Calibri" panose="020F0502020204030204" pitchFamily="34" charset="0"/>
                <a:cs typeface="Calibri" panose="020F0502020204030204" pitchFamily="34" charset="0"/>
              </a:rPr>
              <a:t>Recent changes to buprenorphine prescribing requirements at the federal level have eliminated additional training requirements for providers serving 30 patients or less, which has reduced the barriers to buprenorphine prescribing and increased the available pool of eligible providers who can prescribe this life-saving medication, as well as making it possible for smaller community healthcare providers to augment their existing services.</a:t>
            </a:r>
          </a:p>
          <a:p>
            <a:pPr marL="297815" indent="-285750">
              <a:lnSpc>
                <a:spcPct val="100000"/>
              </a:lnSpc>
              <a:spcBef>
                <a:spcPts val="95"/>
              </a:spcBef>
              <a:buFont typeface="Arial" panose="020B0604020202020204" pitchFamily="34" charset="0"/>
              <a:buChar char="•"/>
              <a:tabLst>
                <a:tab pos="299085" algn="l"/>
                <a:tab pos="299720" algn="l"/>
              </a:tabLst>
            </a:pPr>
            <a:r>
              <a:rPr lang="en-US" dirty="0">
                <a:latin typeface="Calibri" panose="020F0502020204030204" pitchFamily="34" charset="0"/>
                <a:cs typeface="Calibri" panose="020F0502020204030204" pitchFamily="34" charset="0"/>
              </a:rPr>
              <a:t>BSAS is working to implement expansion of the Commonwealth’s prescriber population by increasing the availability of training and technical assistance.</a:t>
            </a:r>
          </a:p>
        </p:txBody>
      </p:sp>
    </p:spTree>
    <p:extLst>
      <p:ext uri="{BB962C8B-B14F-4D97-AF65-F5344CB8AC3E}">
        <p14:creationId xmlns:p14="http://schemas.microsoft.com/office/powerpoint/2010/main" val="28242796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36600" y="109538"/>
            <a:ext cx="5740400" cy="762000"/>
          </a:xfrm>
        </p:spPr>
        <p:txBody>
          <a:bodyPr anchor="ctr"/>
          <a:lstStyle/>
          <a:p>
            <a:r>
              <a:rPr lang="en-US" dirty="0"/>
              <a:t>Member Responses on Principles, Metrics, and Distribution Methodology</a:t>
            </a:r>
          </a:p>
        </p:txBody>
      </p:sp>
      <p:sp>
        <p:nvSpPr>
          <p:cNvPr id="5" name="Rectangle 4"/>
          <p:cNvSpPr/>
          <p:nvPr/>
        </p:nvSpPr>
        <p:spPr bwMode="auto">
          <a:xfrm>
            <a:off x="381000" y="1371600"/>
            <a:ext cx="8001000" cy="4352092"/>
          </a:xfrm>
          <a:prstGeom prst="rect">
            <a:avLst/>
          </a:prstGeom>
          <a:noFill/>
          <a:ln w="9525" cap="flat" cmpd="sng" algn="ctr">
            <a:noFill/>
            <a:prstDash val="solid"/>
            <a:round/>
            <a:headEnd type="none" w="med" len="med"/>
            <a:tailEnd type="none" w="med" len="med"/>
          </a:ln>
          <a:effectLst/>
        </p:spPr>
        <p:txBody>
          <a:bodyPr vert="horz" wrap="square" lIns="45720" tIns="45720" rIns="45720" bIns="45720" numCol="1" rtlCol="0" anchor="t" anchorCtr="0" compatLnSpc="1">
            <a:prstTxWarp prst="textNoShape">
              <a:avLst/>
            </a:prstTxWarp>
          </a:bodyPr>
          <a:lstStyle/>
          <a:p>
            <a:pPr marL="60325" lvl="1"/>
            <a:r>
              <a:rPr lang="en-US" sz="2200" u="sng" dirty="0">
                <a:latin typeface="Calibri" panose="020F0502020204030204" pitchFamily="34" charset="0"/>
              </a:rPr>
              <a:t>Summary of Member Responses</a:t>
            </a:r>
          </a:p>
          <a:p>
            <a:pPr marL="403225" lvl="1" indent="-342900">
              <a:buFont typeface="Arial" panose="020B0604020202020204" pitchFamily="34" charset="0"/>
              <a:buChar char="•"/>
            </a:pPr>
            <a:r>
              <a:rPr lang="en-US" sz="2200" dirty="0">
                <a:latin typeface="Calibri" panose="020F0502020204030204" pitchFamily="34" charset="0"/>
              </a:rPr>
              <a:t>Council members were asked for feedback on the principles and metrics that might inform expenditures from the Trust Fund.</a:t>
            </a:r>
          </a:p>
          <a:p>
            <a:pPr marL="403225" lvl="1" indent="-342900">
              <a:buFont typeface="Arial" panose="020B0604020202020204" pitchFamily="34" charset="0"/>
              <a:buChar char="•"/>
            </a:pPr>
            <a:r>
              <a:rPr lang="en-US" sz="2200" dirty="0">
                <a:latin typeface="Calibri" panose="020F0502020204030204" pitchFamily="34" charset="0"/>
              </a:rPr>
              <a:t>Responses were received from 10 Council members.</a:t>
            </a:r>
          </a:p>
          <a:p>
            <a:pPr marL="403225" lvl="1" indent="-342900">
              <a:buFont typeface="Arial" panose="020B0604020202020204" pitchFamily="34" charset="0"/>
              <a:buChar char="•"/>
            </a:pPr>
            <a:r>
              <a:rPr lang="en-US" sz="2200" dirty="0">
                <a:latin typeface="Calibri" panose="020F0502020204030204" pitchFamily="34" charset="0"/>
              </a:rPr>
              <a:t>Among the varied responses, a number of themes emerged, which were bucketed into three categories (</a:t>
            </a:r>
            <a:r>
              <a:rPr lang="en-US" sz="2200" i="1" dirty="0">
                <a:latin typeface="Calibri" panose="020F0502020204030204" pitchFamily="34" charset="0"/>
              </a:rPr>
              <a:t>Criteria</a:t>
            </a:r>
            <a:r>
              <a:rPr lang="en-US" sz="2200" dirty="0">
                <a:latin typeface="Calibri" panose="020F0502020204030204" pitchFamily="34" charset="0"/>
              </a:rPr>
              <a:t>, </a:t>
            </a:r>
            <a:r>
              <a:rPr lang="en-US" sz="2200" i="1" dirty="0">
                <a:latin typeface="Calibri" panose="020F0502020204030204" pitchFamily="34" charset="0"/>
              </a:rPr>
              <a:t>Services</a:t>
            </a:r>
            <a:r>
              <a:rPr lang="en-US" sz="2200" dirty="0">
                <a:latin typeface="Calibri" panose="020F0502020204030204" pitchFamily="34" charset="0"/>
              </a:rPr>
              <a:t>, and </a:t>
            </a:r>
            <a:r>
              <a:rPr lang="en-US" sz="2200" i="1" dirty="0">
                <a:latin typeface="Calibri" panose="020F0502020204030204" pitchFamily="34" charset="0"/>
              </a:rPr>
              <a:t>Structure</a:t>
            </a:r>
            <a:r>
              <a:rPr lang="en-US" sz="2200" dirty="0">
                <a:latin typeface="Calibri" panose="020F0502020204030204" pitchFamily="34" charset="0"/>
              </a:rPr>
              <a:t>) with the goal of identifying actionable items for the Council to consider.</a:t>
            </a:r>
          </a:p>
        </p:txBody>
      </p:sp>
    </p:spTree>
    <p:extLst>
      <p:ext uri="{BB962C8B-B14F-4D97-AF65-F5344CB8AC3E}">
        <p14:creationId xmlns:p14="http://schemas.microsoft.com/office/powerpoint/2010/main" val="4180394455"/>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36600" y="109538"/>
            <a:ext cx="5740400" cy="762000"/>
          </a:xfrm>
        </p:spPr>
        <p:txBody>
          <a:bodyPr anchor="ctr"/>
          <a:lstStyle/>
          <a:p>
            <a:r>
              <a:rPr lang="en-US" dirty="0"/>
              <a:t>Member Responses on Principles, Metrics, and Distribution Methodology</a:t>
            </a:r>
          </a:p>
        </p:txBody>
      </p:sp>
      <p:sp>
        <p:nvSpPr>
          <p:cNvPr id="5" name="Rectangle 4"/>
          <p:cNvSpPr/>
          <p:nvPr/>
        </p:nvSpPr>
        <p:spPr bwMode="auto">
          <a:xfrm>
            <a:off x="381000" y="1371600"/>
            <a:ext cx="8001000" cy="4953000"/>
          </a:xfrm>
          <a:prstGeom prst="rect">
            <a:avLst/>
          </a:prstGeom>
          <a:noFill/>
          <a:ln w="9525" cap="flat" cmpd="sng" algn="ctr">
            <a:noFill/>
            <a:prstDash val="solid"/>
            <a:round/>
            <a:headEnd type="none" w="med" len="med"/>
            <a:tailEnd type="none" w="med" len="med"/>
          </a:ln>
          <a:effectLst/>
        </p:spPr>
        <p:txBody>
          <a:bodyPr vert="horz" wrap="square" lIns="45720" tIns="45720" rIns="45720" bIns="45720" numCol="1" rtlCol="0" anchor="t" anchorCtr="0" compatLnSpc="1">
            <a:prstTxWarp prst="textNoShape">
              <a:avLst/>
            </a:prstTxWarp>
          </a:bodyPr>
          <a:lstStyle/>
          <a:p>
            <a:pPr marL="60325" lvl="1"/>
            <a:r>
              <a:rPr lang="en-US" sz="2000" u="sng" dirty="0">
                <a:latin typeface="Calibri" panose="020F0502020204030204" pitchFamily="34" charset="0"/>
              </a:rPr>
              <a:t>CRITERIA and/or principles for directing Trust Fund dollars:</a:t>
            </a:r>
          </a:p>
          <a:p>
            <a:pPr marL="403225" lvl="1" indent="-342900">
              <a:buFont typeface="Arial" panose="020B0604020202020204" pitchFamily="34" charset="0"/>
              <a:buChar char="•"/>
            </a:pPr>
            <a:r>
              <a:rPr lang="en-US" sz="2000" dirty="0">
                <a:latin typeface="Calibri" panose="020F0502020204030204" pitchFamily="34" charset="0"/>
              </a:rPr>
              <a:t>Support for a county/community-level approach over a broader, regional focus.</a:t>
            </a:r>
          </a:p>
          <a:p>
            <a:pPr marL="403225" lvl="1" indent="-342900">
              <a:buFont typeface="Arial" panose="020B0604020202020204" pitchFamily="34" charset="0"/>
              <a:buChar char="•"/>
            </a:pPr>
            <a:r>
              <a:rPr lang="en-US" sz="2000" dirty="0">
                <a:latin typeface="Calibri" panose="020F0502020204030204" pitchFamily="34" charset="0"/>
              </a:rPr>
              <a:t>Support for utilizing rate of overdoses (fatal and non-fatal) and EMS incidents to guide future spending.</a:t>
            </a:r>
          </a:p>
          <a:p>
            <a:pPr marL="403225" lvl="1" indent="-342900">
              <a:buFont typeface="Arial" panose="020B0604020202020204" pitchFamily="34" charset="0"/>
              <a:buChar char="•"/>
            </a:pPr>
            <a:r>
              <a:rPr lang="en-US" sz="2000" dirty="0">
                <a:latin typeface="Calibri" panose="020F0502020204030204" pitchFamily="34" charset="0"/>
              </a:rPr>
              <a:t>Specific demographic information, </a:t>
            </a:r>
            <a:r>
              <a:rPr lang="en-US" sz="2000" dirty="0" err="1">
                <a:latin typeface="Calibri" panose="020F0502020204030204" pitchFamily="34" charset="0"/>
              </a:rPr>
              <a:t>eg</a:t>
            </a:r>
            <a:r>
              <a:rPr lang="en-US" sz="2000" dirty="0">
                <a:latin typeface="Calibri" panose="020F0502020204030204" pitchFamily="34" charset="0"/>
              </a:rPr>
              <a:t>, age, ethnicity, should be considered to direct resources to historically underserved communities and those most impacted by the opioid crisis.</a:t>
            </a:r>
          </a:p>
          <a:p>
            <a:pPr marL="403225" lvl="1" indent="-342900">
              <a:buFont typeface="Arial" panose="020B0604020202020204" pitchFamily="34" charset="0"/>
              <a:buChar char="•"/>
            </a:pPr>
            <a:r>
              <a:rPr lang="en-US" sz="2000" dirty="0">
                <a:latin typeface="Calibri" panose="020F0502020204030204" pitchFamily="34" charset="0"/>
              </a:rPr>
              <a:t>Increased focus on prevention, harm reduction, emergency shelter, and community outreach regarding opioid use disorder.</a:t>
            </a:r>
          </a:p>
          <a:p>
            <a:pPr marL="403225" lvl="1" indent="-342900">
              <a:buFont typeface="Arial" panose="020B0604020202020204" pitchFamily="34" charset="0"/>
              <a:buChar char="•"/>
            </a:pPr>
            <a:r>
              <a:rPr lang="en-US" sz="2000" dirty="0">
                <a:latin typeface="Calibri" panose="020F0502020204030204" pitchFamily="34" charset="0"/>
              </a:rPr>
              <a:t>Create a standard of care that spans 60-90 days of inpatient care and the ability to then have access to housing, jobs and education.</a:t>
            </a:r>
          </a:p>
          <a:p>
            <a:pPr marL="403225" lvl="1" indent="-342900">
              <a:buFont typeface="Arial" panose="020B0604020202020204" pitchFamily="34" charset="0"/>
              <a:buChar char="•"/>
            </a:pPr>
            <a:r>
              <a:rPr lang="en-US" sz="2000" dirty="0">
                <a:latin typeface="Calibri" panose="020F0502020204030204" pitchFamily="34" charset="0"/>
              </a:rPr>
              <a:t>Support for women and families impacted by opioids, as well as those with substance use disorder and co-occurring mental health disorders.</a:t>
            </a:r>
          </a:p>
          <a:p>
            <a:pPr marL="403225" lvl="1" indent="-342900">
              <a:buFont typeface="Arial" panose="020B0604020202020204" pitchFamily="34" charset="0"/>
              <a:buChar char="•"/>
            </a:pPr>
            <a:r>
              <a:rPr lang="en-US" sz="2000" dirty="0">
                <a:latin typeface="Calibri" panose="020F0502020204030204" pitchFamily="34" charset="0"/>
              </a:rPr>
              <a:t>Support for justice-involved involved individuals with history of substance use, both currently and recently incarcerated.</a:t>
            </a:r>
          </a:p>
        </p:txBody>
      </p:sp>
    </p:spTree>
    <p:extLst>
      <p:ext uri="{BB962C8B-B14F-4D97-AF65-F5344CB8AC3E}">
        <p14:creationId xmlns:p14="http://schemas.microsoft.com/office/powerpoint/2010/main" val="1628364674"/>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9454</TotalTime>
  <Words>1692</Words>
  <Application>Microsoft Office PowerPoint</Application>
  <PresentationFormat>On-screen Show (4:3)</PresentationFormat>
  <Paragraphs>149</Paragraphs>
  <Slides>16</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Courier New</vt:lpstr>
      <vt:lpstr>1_Blue Presentation Template - MA HHS - small logos</vt:lpstr>
      <vt:lpstr>PowerPoint Presentation</vt:lpstr>
      <vt:lpstr>Agenda</vt:lpstr>
      <vt:lpstr>Council’s Charge</vt:lpstr>
      <vt:lpstr>Trust Fund Update</vt:lpstr>
      <vt:lpstr>BSAS Updates</vt:lpstr>
      <vt:lpstr>BSAS Updates</vt:lpstr>
      <vt:lpstr>BSAS Updates</vt:lpstr>
      <vt:lpstr>Member Responses on Principles, Metrics, and Distribution Methodology</vt:lpstr>
      <vt:lpstr>Member Responses on Principles, Metrics, and Distribution Methodology</vt:lpstr>
      <vt:lpstr>Member Responses on Principles, Metrics, and Distribution Methodology</vt:lpstr>
      <vt:lpstr>Member Responses on Principles, Metrics, and Distribution Methodology</vt:lpstr>
      <vt:lpstr>Member Responses on Principles, Metrics, and Distribution Methodology</vt:lpstr>
      <vt:lpstr>2015 Working Group Overview</vt:lpstr>
      <vt:lpstr>2015 Working Group Overview (cont’d)</vt:lpstr>
      <vt:lpstr>2021 Behavioral Health Roadmap Overview</vt:lpstr>
      <vt:lpstr>Upcoming Meetings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Cohen, Gabriel R. (EHS)</cp:lastModifiedBy>
  <cp:revision>735</cp:revision>
  <cp:lastPrinted>2021-06-17T19:57:26Z</cp:lastPrinted>
  <dcterms:created xsi:type="dcterms:W3CDTF">2014-04-27T20:43:35Z</dcterms:created>
  <dcterms:modified xsi:type="dcterms:W3CDTF">2021-07-16T15:06:42Z</dcterms:modified>
</cp:coreProperties>
</file>