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452" r:id="rId2"/>
    <p:sldId id="453" r:id="rId3"/>
    <p:sldId id="454" r:id="rId4"/>
    <p:sldId id="257" r:id="rId5"/>
    <p:sldId id="446" r:id="rId6"/>
    <p:sldId id="359" r:id="rId7"/>
    <p:sldId id="431" r:id="rId8"/>
    <p:sldId id="418" r:id="rId9"/>
    <p:sldId id="444" r:id="rId10"/>
    <p:sldId id="428" r:id="rId11"/>
    <p:sldId id="427" r:id="rId12"/>
    <p:sldId id="425" r:id="rId13"/>
    <p:sldId id="419" r:id="rId14"/>
    <p:sldId id="420" r:id="rId15"/>
    <p:sldId id="421" r:id="rId16"/>
    <p:sldId id="429" r:id="rId17"/>
    <p:sldId id="437" r:id="rId18"/>
    <p:sldId id="438" r:id="rId19"/>
    <p:sldId id="450" r:id="rId20"/>
    <p:sldId id="432" r:id="rId21"/>
    <p:sldId id="406" r:id="rId22"/>
    <p:sldId id="433" r:id="rId23"/>
    <p:sldId id="410" r:id="rId24"/>
    <p:sldId id="436" r:id="rId25"/>
    <p:sldId id="434" r:id="rId26"/>
    <p:sldId id="439" r:id="rId27"/>
    <p:sldId id="445" r:id="rId28"/>
    <p:sldId id="441" r:id="rId29"/>
    <p:sldId id="448" r:id="rId30"/>
    <p:sldId id="449" r:id="rId31"/>
    <p:sldId id="451" r:id="rId32"/>
    <p:sldId id="447" r:id="rId33"/>
    <p:sldId id="455" r:id="rId34"/>
    <p:sldId id="413"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7" name="Cohen, Gabriel R. (EHS)" initials="CGR(" lastIdx="6" clrIdx="7">
    <p:extLst>
      <p:ext uri="{19B8F6BF-5375-455C-9EA6-DF929625EA0E}">
        <p15:presenceInfo xmlns:p15="http://schemas.microsoft.com/office/powerpoint/2012/main" userId="S::Gabriel.R.Cohen@mass.gov::e20ddc8d-0929-4427-8e44-0c6a2a0adacf" providerId="AD"/>
      </p:ext>
    </p:extLst>
  </p:cmAuthor>
  <p:cmAuthor id="1" name="Sanchez, Natalie (ANF)" initials="SN(" lastIdx="0" clrIdx="1"/>
  <p:cmAuthor id="2" name="O'Malley, Helen (ANF)" initials="OH" lastIdx="1" clrIdx="2"/>
  <p:cmAuthor id="3" name="Gabriel Cohen" initials="GC" lastIdx="18" clrIdx="3"/>
  <p:cmAuthor id="4" name="Ruiz, Sarah (DPH)" initials="RS(" lastIdx="19" clrIdx="4"/>
  <p:cmAuthor id="5" name="Sudders, Marylou (EHS)" initials="SM(" lastIdx="5" clrIdx="5"/>
  <p:cmAuthor id="6" name="Sully Roberts" initials="SR"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6349" autoAdjust="0"/>
  </p:normalViewPr>
  <p:slideViewPr>
    <p:cSldViewPr>
      <p:cViewPr varScale="1">
        <p:scale>
          <a:sx n="86" d="100"/>
          <a:sy n="86" d="100"/>
        </p:scale>
        <p:origin x="13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3"/>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7532" y="0"/>
            <a:ext cx="3043979" cy="465773"/>
          </a:xfrm>
          <a:prstGeom prst="rect">
            <a:avLst/>
          </a:prstGeom>
        </p:spPr>
        <p:txBody>
          <a:bodyPr vert="horz" lIns="92446" tIns="46223" rIns="92446" bIns="46223" rtlCol="0"/>
          <a:lstStyle>
            <a:lvl1pPr algn="r">
              <a:defRPr sz="1200"/>
            </a:lvl1pPr>
          </a:lstStyle>
          <a:p>
            <a:fld id="{67FC91CD-EC66-4A18-8356-1EE436EAD520}" type="datetimeFigureOut">
              <a:rPr lang="en-US" smtClean="0"/>
              <a:pPr/>
              <a:t>9/30/2021</a:t>
            </a:fld>
            <a:endParaRPr lang="en-US" dirty="0"/>
          </a:p>
        </p:txBody>
      </p:sp>
      <p:sp>
        <p:nvSpPr>
          <p:cNvPr id="4" name="Footer Placeholder 3"/>
          <p:cNvSpPr>
            <a:spLocks noGrp="1"/>
          </p:cNvSpPr>
          <p:nvPr>
            <p:ph type="ftr" sz="quarter" idx="2"/>
          </p:nvPr>
        </p:nvSpPr>
        <p:spPr>
          <a:xfrm>
            <a:off x="2" y="8841738"/>
            <a:ext cx="3043979" cy="46577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2" y="8841738"/>
            <a:ext cx="3043979" cy="465773"/>
          </a:xfrm>
          <a:prstGeom prst="rect">
            <a:avLst/>
          </a:prstGeom>
        </p:spPr>
        <p:txBody>
          <a:bodyPr vert="horz" lIns="92446" tIns="46223" rIns="92446" bIns="46223"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4202" tIns="47101" rIns="94202" bIns="47101"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4202" tIns="47101" rIns="94202" bIns="47101" rtlCol="0"/>
          <a:lstStyle>
            <a:lvl1pPr algn="r">
              <a:defRPr sz="1200"/>
            </a:lvl1pPr>
          </a:lstStyle>
          <a:p>
            <a:fld id="{EBDB8D75-8256-4DE6-960E-3CB80FF15074}" type="datetimeFigureOut">
              <a:rPr lang="en-US" smtClean="0"/>
              <a:pPr/>
              <a:t>9/30/2021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4202" tIns="47101" rIns="94202" bIns="47101"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4202" tIns="47101" rIns="94202" bIns="471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4202" tIns="47101" rIns="94202" bIns="471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4202" tIns="47101" rIns="94202" bIns="47101"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22</a:t>
            </a:fld>
            <a:endParaRPr lang="en-US" dirty="0"/>
          </a:p>
        </p:txBody>
      </p:sp>
    </p:spTree>
    <p:extLst>
      <p:ext uri="{BB962C8B-B14F-4D97-AF65-F5344CB8AC3E}">
        <p14:creationId xmlns:p14="http://schemas.microsoft.com/office/powerpoint/2010/main" val="1441163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25</a:t>
            </a:fld>
            <a:endParaRPr lang="en-US" dirty="0"/>
          </a:p>
        </p:txBody>
      </p:sp>
    </p:spTree>
    <p:extLst>
      <p:ext uri="{BB962C8B-B14F-4D97-AF65-F5344CB8AC3E}">
        <p14:creationId xmlns:p14="http://schemas.microsoft.com/office/powerpoint/2010/main" val="382318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27</a:t>
            </a:fld>
            <a:endParaRPr lang="en-US" dirty="0"/>
          </a:p>
        </p:txBody>
      </p:sp>
    </p:spTree>
    <p:extLst>
      <p:ext uri="{BB962C8B-B14F-4D97-AF65-F5344CB8AC3E}">
        <p14:creationId xmlns:p14="http://schemas.microsoft.com/office/powerpoint/2010/main" val="32357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29</a:t>
            </a:fld>
            <a:endParaRPr lang="en-US" dirty="0"/>
          </a:p>
        </p:txBody>
      </p:sp>
    </p:spTree>
    <p:extLst>
      <p:ext uri="{BB962C8B-B14F-4D97-AF65-F5344CB8AC3E}">
        <p14:creationId xmlns:p14="http://schemas.microsoft.com/office/powerpoint/2010/main" val="243133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30</a:t>
            </a:fld>
            <a:endParaRPr lang="en-US" dirty="0"/>
          </a:p>
        </p:txBody>
      </p:sp>
    </p:spTree>
    <p:extLst>
      <p:ext uri="{BB962C8B-B14F-4D97-AF65-F5344CB8AC3E}">
        <p14:creationId xmlns:p14="http://schemas.microsoft.com/office/powerpoint/2010/main" val="376408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A0E2F-76B9-417E-B0DC-AF868851F63D}" type="slidenum">
              <a:rPr lang="en-US" smtClean="0"/>
              <a:pPr/>
              <a:t>31</a:t>
            </a:fld>
            <a:endParaRPr lang="en-US" dirty="0"/>
          </a:p>
        </p:txBody>
      </p:sp>
    </p:spTree>
    <p:extLst>
      <p:ext uri="{BB962C8B-B14F-4D97-AF65-F5344CB8AC3E}">
        <p14:creationId xmlns:p14="http://schemas.microsoft.com/office/powerpoint/2010/main" val="14465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34</a:t>
            </a:fld>
            <a:endParaRPr lang="en-US" dirty="0"/>
          </a:p>
        </p:txBody>
      </p:sp>
    </p:spTree>
    <p:extLst>
      <p:ext uri="{BB962C8B-B14F-4D97-AF65-F5344CB8AC3E}">
        <p14:creationId xmlns:p14="http://schemas.microsoft.com/office/powerpoint/2010/main" val="423510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2</a:t>
            </a:fld>
            <a:endParaRPr lang="en-US" dirty="0"/>
          </a:p>
        </p:txBody>
      </p:sp>
    </p:spTree>
    <p:extLst>
      <p:ext uri="{BB962C8B-B14F-4D97-AF65-F5344CB8AC3E}">
        <p14:creationId xmlns:p14="http://schemas.microsoft.com/office/powerpoint/2010/main" val="23554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4</a:t>
            </a:fld>
            <a:endParaRPr lang="en-US" dirty="0">
              <a:solidFill>
                <a:srgbClr val="FFFFFF"/>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6</a:t>
            </a:fld>
            <a:endParaRPr lang="en-US" dirty="0"/>
          </a:p>
        </p:txBody>
      </p:sp>
    </p:spTree>
    <p:extLst>
      <p:ext uri="{BB962C8B-B14F-4D97-AF65-F5344CB8AC3E}">
        <p14:creationId xmlns:p14="http://schemas.microsoft.com/office/powerpoint/2010/main" val="23554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16</a:t>
            </a:fld>
            <a:endParaRPr lang="en-US" dirty="0"/>
          </a:p>
        </p:txBody>
      </p:sp>
    </p:spTree>
    <p:extLst>
      <p:ext uri="{BB962C8B-B14F-4D97-AF65-F5344CB8AC3E}">
        <p14:creationId xmlns:p14="http://schemas.microsoft.com/office/powerpoint/2010/main" val="58432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17</a:t>
            </a:fld>
            <a:endParaRPr lang="en-US" dirty="0"/>
          </a:p>
        </p:txBody>
      </p:sp>
    </p:spTree>
    <p:extLst>
      <p:ext uri="{BB962C8B-B14F-4D97-AF65-F5344CB8AC3E}">
        <p14:creationId xmlns:p14="http://schemas.microsoft.com/office/powerpoint/2010/main" val="82251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18</a:t>
            </a:fld>
            <a:endParaRPr lang="en-US" dirty="0"/>
          </a:p>
        </p:txBody>
      </p:sp>
    </p:spTree>
    <p:extLst>
      <p:ext uri="{BB962C8B-B14F-4D97-AF65-F5344CB8AC3E}">
        <p14:creationId xmlns:p14="http://schemas.microsoft.com/office/powerpoint/2010/main" val="220744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19</a:t>
            </a:fld>
            <a:endParaRPr lang="en-US" dirty="0"/>
          </a:p>
        </p:txBody>
      </p:sp>
    </p:spTree>
    <p:extLst>
      <p:ext uri="{BB962C8B-B14F-4D97-AF65-F5344CB8AC3E}">
        <p14:creationId xmlns:p14="http://schemas.microsoft.com/office/powerpoint/2010/main" val="260340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9B3A0E2F-76B9-417E-B0DC-AF868851F63D}" type="slidenum">
              <a:rPr lang="en-US" smtClean="0"/>
              <a:pPr/>
              <a:t>20</a:t>
            </a:fld>
            <a:endParaRPr lang="en-US" dirty="0"/>
          </a:p>
        </p:txBody>
      </p:sp>
    </p:spTree>
    <p:extLst>
      <p:ext uri="{BB962C8B-B14F-4D97-AF65-F5344CB8AC3E}">
        <p14:creationId xmlns:p14="http://schemas.microsoft.com/office/powerpoint/2010/main" val="418833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atin typeface="+mj-lt"/>
                <a:cs typeface="Book Antiqua" pitchFamily="18" charset="0"/>
              </a:defRPr>
            </a:lvl1pPr>
          </a:lstStyle>
          <a:p>
            <a:r>
              <a:rPr lang="en-US" dirty="0"/>
              <a:t>Click to edit Master title style</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
        <p:nvSpPr>
          <p:cNvPr id="5" name="Title 1"/>
          <p:cNvSpPr>
            <a:spLocks noGrp="1"/>
          </p:cNvSpPr>
          <p:nvPr>
            <p:ph type="title"/>
          </p:nvPr>
        </p:nvSpPr>
        <p:spPr>
          <a:xfrm>
            <a:off x="736600" y="109538"/>
            <a:ext cx="5664200" cy="762000"/>
          </a:xfrm>
        </p:spPr>
        <p:txBody>
          <a:bodyPr anchor="b"/>
          <a:lstStyle>
            <a:lvl1pPr>
              <a:defRPr sz="2400">
                <a:latin typeface="+mj-lt"/>
                <a:cs typeface="Book Antiqua" pitchFamily="18" charset="0"/>
              </a:defRPr>
            </a:lvl1pPr>
          </a:lstStyle>
          <a:p>
            <a:r>
              <a:rPr lang="en-US" dirty="0"/>
              <a:t>Click to edit Master title style</a:t>
            </a:r>
          </a:p>
        </p:txBody>
      </p:sp>
    </p:spTree>
    <p:extLst>
      <p:ext uri="{BB962C8B-B14F-4D97-AF65-F5344CB8AC3E}">
        <p14:creationId xmlns:p14="http://schemas.microsoft.com/office/powerpoint/2010/main" val="337810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598160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7"/>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3"/>
            <a:r>
              <a:rPr lang="en-US" altLang="en-US" dirty="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8">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0444F9EB-82AC-45E2-9B5F-E8C53921C51C}" type="slidenum">
              <a:rPr lang="en-US" sz="1000" smtClean="0">
                <a:solidFill>
                  <a:srgbClr val="000000"/>
                </a:solidFill>
              </a:rPr>
              <a:t>‹#›</a:t>
            </a:fld>
            <a:endParaRPr lang="en-US" sz="1000" dirty="0">
              <a:solidFill>
                <a:srgbClr val="000000"/>
              </a:solidFill>
            </a:endParaRPr>
          </a:p>
        </p:txBody>
      </p:sp>
      <p:sp>
        <p:nvSpPr>
          <p:cNvPr id="3198987" name="AcnSubjectTitle_ID_3198987" hidden="1"/>
          <p:cNvSpPr txBox="1">
            <a:spLocks noChangeArrowheads="1"/>
          </p:cNvSpPr>
          <p:nvPr>
            <p:custDataLst>
              <p:tags r:id="rId5"/>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6"/>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Lst>
  <p:transition/>
  <p:hf hdr="0" ft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115000"/>
        <a:buFont typeface="Arial" panose="020B0604020202020204" pitchFamily="34" charset="0"/>
        <a:buChar char="•"/>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80000"/>
        <a:buFont typeface="Courier New" panose="02070309020205020404" pitchFamily="49" charset="0"/>
        <a:buChar char="o"/>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Arial" panose="020B0604020202020204" pitchFamily="34" charset="0"/>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orgs/harm-reduction-commission" TargetMode="External"/><Relationship Id="rId2" Type="http://schemas.openxmlformats.org/officeDocument/2006/relationships/hyperlink" Target="https://www.mass.gov/lists/governors-opioid-addiction-working-group" TargetMode="External"/><Relationship Id="rId1" Type="http://schemas.openxmlformats.org/officeDocument/2006/relationships/slideLayout" Target="../slideLayouts/slideLayout3.xml"/><Relationship Id="rId4" Type="http://schemas.openxmlformats.org/officeDocument/2006/relationships/hyperlink" Target="https://www.mass.gov/doc/stakeholder-presentation-on-the-roadmap-for-behavioral-health-reform/downloa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533400" y="876300"/>
            <a:ext cx="64770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3000" b="1" dirty="0">
                <a:solidFill>
                  <a:srgbClr val="FFFFFF"/>
                </a:solidFill>
                <a:latin typeface="Calibri" pitchFamily="34" charset="0"/>
              </a:rPr>
              <a:t>Opioid Recovery and Remediation Fund Advisory Council</a:t>
            </a:r>
          </a:p>
        </p:txBody>
      </p:sp>
      <p:pic>
        <p:nvPicPr>
          <p:cNvPr id="31747" name="Picture 4"/>
          <p:cNvPicPr>
            <a:picLocks noChangeAspect="1" noChangeArrowheads="1"/>
          </p:cNvPicPr>
          <p:nvPr/>
        </p:nvPicPr>
        <p:blipFill>
          <a:blip r:embed="rId3"/>
          <a:srcRect/>
          <a:stretch>
            <a:fillRect/>
          </a:stretch>
        </p:blipFill>
        <p:spPr bwMode="auto">
          <a:xfrm>
            <a:off x="7123112" y="819150"/>
            <a:ext cx="1487488" cy="15430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fontAlgn="base">
              <a:spcAft>
                <a:spcPct val="0"/>
              </a:spcAft>
              <a:defRPr/>
            </a:pPr>
            <a:fld id="{AEDD70FA-59E1-4157-923E-C4A67B08AD84}" type="slidenum">
              <a:rPr lang="en-US" smtClean="0"/>
              <a:pPr fontAlgn="base">
                <a:spcAft>
                  <a:spcPct val="0"/>
                </a:spcAft>
                <a:defRPr/>
              </a:pPr>
              <a:t>1</a:t>
            </a:fld>
            <a:endParaRPr lang="en-US" dirty="0"/>
          </a:p>
        </p:txBody>
      </p:sp>
      <p:sp>
        <p:nvSpPr>
          <p:cNvPr id="5" name="Rectangle 4"/>
          <p:cNvSpPr/>
          <p:nvPr/>
        </p:nvSpPr>
        <p:spPr bwMode="auto">
          <a:xfrm>
            <a:off x="4521200" y="6477000"/>
            <a:ext cx="127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noFill/>
              <a:effectLst/>
              <a:latin typeface="Arial" pitchFamily="34" charset="0"/>
            </a:endParaRPr>
          </a:p>
        </p:txBody>
      </p:sp>
      <p:sp>
        <p:nvSpPr>
          <p:cNvPr id="10" name="TextBox 9"/>
          <p:cNvSpPr txBox="1"/>
          <p:nvPr/>
        </p:nvSpPr>
        <p:spPr>
          <a:xfrm>
            <a:off x="152400" y="3535501"/>
            <a:ext cx="8737600" cy="1938992"/>
          </a:xfrm>
          <a:prstGeom prst="rect">
            <a:avLst/>
          </a:prstGeom>
          <a:noFill/>
        </p:spPr>
        <p:txBody>
          <a:bodyPr>
            <a:spAutoFit/>
          </a:bodyPr>
          <a:lstStyle/>
          <a:p>
            <a:pPr algn="ctr" fontAlgn="base">
              <a:spcBef>
                <a:spcPct val="0"/>
              </a:spcBef>
              <a:spcAft>
                <a:spcPct val="0"/>
              </a:spcAft>
              <a:defRPr/>
            </a:pPr>
            <a:endParaRPr lang="en-US" sz="1600" b="1" i="1" dirty="0">
              <a:solidFill>
                <a:schemeClr val="bg2">
                  <a:lumMod val="50000"/>
                </a:schemeClr>
              </a:solidFill>
              <a:latin typeface="Calibri" panose="020F0502020204030204" pitchFamily="34" charset="0"/>
            </a:endParaRPr>
          </a:p>
          <a:p>
            <a:pPr algn="ctr" fontAlgn="base">
              <a:spcBef>
                <a:spcPct val="0"/>
              </a:spcBef>
              <a:spcAft>
                <a:spcPct val="0"/>
              </a:spcAft>
              <a:defRPr/>
            </a:pPr>
            <a:endParaRPr lang="en-US" sz="1600" b="1" dirty="0">
              <a:solidFill>
                <a:srgbClr val="003366"/>
              </a:solidFill>
              <a:latin typeface="Calibri" pitchFamily="34" charset="0"/>
            </a:endParaRPr>
          </a:p>
          <a:p>
            <a:pPr algn="ctr" fontAlgn="base">
              <a:spcBef>
                <a:spcPct val="0"/>
              </a:spcBef>
              <a:spcAft>
                <a:spcPct val="0"/>
              </a:spcAft>
              <a:defRPr/>
            </a:pPr>
            <a:r>
              <a:rPr lang="en-US" sz="2400" b="1" dirty="0">
                <a:solidFill>
                  <a:srgbClr val="003366"/>
                </a:solidFill>
                <a:latin typeface="Calibri" pitchFamily="34" charset="0"/>
              </a:rPr>
              <a:t>September 30, 2021</a:t>
            </a:r>
          </a:p>
          <a:p>
            <a:pPr algn="ctr" fontAlgn="base">
              <a:spcBef>
                <a:spcPct val="0"/>
              </a:spcBef>
              <a:spcAft>
                <a:spcPct val="0"/>
              </a:spcAft>
              <a:defRPr/>
            </a:pPr>
            <a:r>
              <a:rPr lang="en-US" sz="2400" b="1" dirty="0">
                <a:solidFill>
                  <a:srgbClr val="003366"/>
                </a:solidFill>
                <a:latin typeface="Calibri" pitchFamily="34" charset="0"/>
              </a:rPr>
              <a:t>11:00 am - 12:30 pm</a:t>
            </a:r>
          </a:p>
          <a:p>
            <a:pPr algn="ctr" fontAlgn="base">
              <a:spcBef>
                <a:spcPct val="0"/>
              </a:spcBef>
              <a:spcAft>
                <a:spcPct val="0"/>
              </a:spcAft>
              <a:defRPr/>
            </a:pPr>
            <a:endParaRPr lang="en-US" sz="1600" b="1" dirty="0">
              <a:solidFill>
                <a:srgbClr val="003366"/>
              </a:solidFill>
              <a:latin typeface="Calibri" pitchFamily="34" charset="0"/>
            </a:endParaRPr>
          </a:p>
          <a:p>
            <a:pPr algn="ctr" fontAlgn="base">
              <a:spcBef>
                <a:spcPct val="0"/>
              </a:spcBef>
              <a:spcAft>
                <a:spcPct val="0"/>
              </a:spcAft>
              <a:defRPr/>
            </a:pPr>
            <a:r>
              <a:rPr lang="en-US" sz="2400" b="1" dirty="0">
                <a:solidFill>
                  <a:srgbClr val="003366"/>
                </a:solidFill>
                <a:latin typeface="Calibri" pitchFamily="34" charset="0"/>
              </a:rPr>
              <a:t>WebEx</a:t>
            </a:r>
          </a:p>
        </p:txBody>
      </p:sp>
    </p:spTree>
    <p:extLst>
      <p:ext uri="{BB962C8B-B14F-4D97-AF65-F5344CB8AC3E}">
        <p14:creationId xmlns:p14="http://schemas.microsoft.com/office/powerpoint/2010/main" val="351012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BADB25D6-0FF1-4946-AD61-DB33F41B0DB6}"/>
              </a:ext>
            </a:extLst>
          </p:cNvPr>
          <p:cNvSpPr>
            <a:spLocks noGrp="1"/>
          </p:cNvSpPr>
          <p:nvPr>
            <p:ph type="title"/>
          </p:nvPr>
        </p:nvSpPr>
        <p:spPr>
          <a:xfrm>
            <a:off x="838200" y="109538"/>
            <a:ext cx="5740400" cy="762000"/>
          </a:xfrm>
        </p:spPr>
        <p:txBody>
          <a:bodyPr anchor="ctr"/>
          <a:lstStyle/>
          <a:p>
            <a:r>
              <a:rPr lang="en-US" dirty="0"/>
              <a:t>Background – Opioid Epidemic in the Commonwealth</a:t>
            </a:r>
          </a:p>
        </p:txBody>
      </p:sp>
      <p:sp>
        <p:nvSpPr>
          <p:cNvPr id="18" name="Title 1">
            <a:extLst>
              <a:ext uri="{FF2B5EF4-FFF2-40B4-BE49-F238E27FC236}">
                <a16:creationId xmlns:a16="http://schemas.microsoft.com/office/drawing/2014/main" id="{6BE73CBF-493E-424A-B9DA-4F30F6C5445C}"/>
              </a:ext>
            </a:extLst>
          </p:cNvPr>
          <p:cNvSpPr txBox="1">
            <a:spLocks/>
          </p:cNvSpPr>
          <p:nvPr/>
        </p:nvSpPr>
        <p:spPr bwMode="white">
          <a:xfrm>
            <a:off x="304800" y="1219200"/>
            <a:ext cx="8534400" cy="11430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2200" b="1" dirty="0">
                <a:solidFill>
                  <a:schemeClr val="tx1"/>
                </a:solidFill>
              </a:rPr>
              <a:t>The confirmed opioid-related overdose death rate for women increased in 2020 compared with 2019, with the greatest increases among Hispanic (68%) and Black non-Hispanic (32%) populations</a:t>
            </a:r>
            <a:endParaRPr lang="en-US" sz="2200" kern="0" dirty="0">
              <a:solidFill>
                <a:schemeClr val="tx1"/>
              </a:solidFill>
            </a:endParaRPr>
          </a:p>
        </p:txBody>
      </p:sp>
      <p:grpSp>
        <p:nvGrpSpPr>
          <p:cNvPr id="12" name="Group 11">
            <a:extLst>
              <a:ext uri="{FF2B5EF4-FFF2-40B4-BE49-F238E27FC236}">
                <a16:creationId xmlns:a16="http://schemas.microsoft.com/office/drawing/2014/main" id="{70622F6C-1B25-460F-AEBD-497D68342576}"/>
              </a:ext>
            </a:extLst>
          </p:cNvPr>
          <p:cNvGrpSpPr/>
          <p:nvPr/>
        </p:nvGrpSpPr>
        <p:grpSpPr>
          <a:xfrm>
            <a:off x="1066800" y="2590800"/>
            <a:ext cx="6779319" cy="3884989"/>
            <a:chOff x="1182340" y="2558340"/>
            <a:chExt cx="6779319" cy="3884989"/>
          </a:xfrm>
        </p:grpSpPr>
        <p:pic>
          <p:nvPicPr>
            <p:cNvPr id="13" name="Picture 12" descr="Chart, bar chart&#10;&#10;Description automatically generated">
              <a:extLst>
                <a:ext uri="{FF2B5EF4-FFF2-40B4-BE49-F238E27FC236}">
                  <a16:creationId xmlns:a16="http://schemas.microsoft.com/office/drawing/2014/main" id="{0D33C6D9-E3DE-4A14-8FBE-2D44E804EA2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82340" y="2558340"/>
              <a:ext cx="6779319" cy="3884989"/>
            </a:xfrm>
            <a:prstGeom prst="rect">
              <a:avLst/>
            </a:prstGeom>
          </p:spPr>
        </p:pic>
        <p:cxnSp>
          <p:nvCxnSpPr>
            <p:cNvPr id="14" name="Straight Arrow Connector 13">
              <a:extLst>
                <a:ext uri="{FF2B5EF4-FFF2-40B4-BE49-F238E27FC236}">
                  <a16:creationId xmlns:a16="http://schemas.microsoft.com/office/drawing/2014/main" id="{839B4928-2FFE-40D8-9C87-876420E154DC}"/>
                </a:ext>
              </a:extLst>
            </p:cNvPr>
            <p:cNvCxnSpPr>
              <a:cxnSpLocks/>
            </p:cNvCxnSpPr>
            <p:nvPr/>
          </p:nvCxnSpPr>
          <p:spPr>
            <a:xfrm flipV="1">
              <a:off x="2466801" y="4877836"/>
              <a:ext cx="266700" cy="112821"/>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E711252-F9A1-4BBD-BE68-E19572D27C78}"/>
                </a:ext>
              </a:extLst>
            </p:cNvPr>
            <p:cNvCxnSpPr>
              <a:cxnSpLocks/>
            </p:cNvCxnSpPr>
            <p:nvPr/>
          </p:nvCxnSpPr>
          <p:spPr>
            <a:xfrm flipV="1">
              <a:off x="3779687" y="4797791"/>
              <a:ext cx="238275" cy="80045"/>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91C5552-9263-4FB9-AD4B-7EE444510147}"/>
                </a:ext>
              </a:extLst>
            </p:cNvPr>
            <p:cNvCxnSpPr>
              <a:cxnSpLocks/>
            </p:cNvCxnSpPr>
            <p:nvPr/>
          </p:nvCxnSpPr>
          <p:spPr>
            <a:xfrm flipV="1">
              <a:off x="4946303" y="4901592"/>
              <a:ext cx="229969" cy="250194"/>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622378D-1F55-4292-B67C-7FC687F5925A}"/>
                </a:ext>
              </a:extLst>
            </p:cNvPr>
            <p:cNvCxnSpPr>
              <a:cxnSpLocks/>
            </p:cNvCxnSpPr>
            <p:nvPr/>
          </p:nvCxnSpPr>
          <p:spPr>
            <a:xfrm flipV="1">
              <a:off x="6266492" y="4877836"/>
              <a:ext cx="144009" cy="364495"/>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12353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A726AA-5CCC-44B8-95D1-8EF906643B42}"/>
              </a:ext>
            </a:extLst>
          </p:cNvPr>
          <p:cNvPicPr>
            <a:picLocks noChangeAspect="1"/>
          </p:cNvPicPr>
          <p:nvPr/>
        </p:nvPicPr>
        <p:blipFill>
          <a:blip r:embed="rId2"/>
          <a:stretch>
            <a:fillRect/>
          </a:stretch>
        </p:blipFill>
        <p:spPr>
          <a:xfrm>
            <a:off x="695183" y="2463368"/>
            <a:ext cx="7780417" cy="3708832"/>
          </a:xfrm>
          <a:prstGeom prst="rect">
            <a:avLst/>
          </a:prstGeom>
        </p:spPr>
      </p:pic>
      <p:sp>
        <p:nvSpPr>
          <p:cNvPr id="3" name="Title 2"/>
          <p:cNvSpPr>
            <a:spLocks noGrp="1"/>
          </p:cNvSpPr>
          <p:nvPr>
            <p:ph type="title"/>
          </p:nvPr>
        </p:nvSpPr>
        <p:spPr>
          <a:xfrm>
            <a:off x="838200" y="109538"/>
            <a:ext cx="5740400" cy="762000"/>
          </a:xfrm>
        </p:spPr>
        <p:txBody>
          <a:bodyPr anchor="ctr"/>
          <a:lstStyle/>
          <a:p>
            <a:r>
              <a:rPr lang="en-US" dirty="0"/>
              <a:t>Background – Opioid Epidemic in the Commonwealth</a:t>
            </a:r>
          </a:p>
        </p:txBody>
      </p:sp>
      <p:sp>
        <p:nvSpPr>
          <p:cNvPr id="4" name="Title 1">
            <a:extLst>
              <a:ext uri="{FF2B5EF4-FFF2-40B4-BE49-F238E27FC236}">
                <a16:creationId xmlns:a16="http://schemas.microsoft.com/office/drawing/2014/main" id="{5811BBD1-AEB1-4BAB-AAF2-270D93AF4DC3}"/>
              </a:ext>
            </a:extLst>
          </p:cNvPr>
          <p:cNvSpPr txBox="1">
            <a:spLocks/>
          </p:cNvSpPr>
          <p:nvPr/>
        </p:nvSpPr>
        <p:spPr bwMode="white">
          <a:xfrm>
            <a:off x="304800" y="1219200"/>
            <a:ext cx="8144017" cy="11430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2200" b="1" dirty="0">
                <a:solidFill>
                  <a:schemeClr val="tx1"/>
                </a:solidFill>
              </a:rPr>
              <a:t>Fentanyl remains a key factor in opioid-related overdose deaths (92% present in toxicology screens in 2020)</a:t>
            </a:r>
            <a:endParaRPr lang="en-US" sz="2200" kern="0" dirty="0">
              <a:solidFill>
                <a:schemeClr val="tx1"/>
              </a:solidFill>
            </a:endParaRPr>
          </a:p>
        </p:txBody>
      </p:sp>
    </p:spTree>
    <p:extLst>
      <p:ext uri="{BB962C8B-B14F-4D97-AF65-F5344CB8AC3E}">
        <p14:creationId xmlns:p14="http://schemas.microsoft.com/office/powerpoint/2010/main" val="36597949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Background - P</a:t>
            </a:r>
            <a:r>
              <a:rPr lang="en-US" sz="2400" dirty="0">
                <a:latin typeface="Calibri" panose="020F0502020204030204" pitchFamily="34" charset="0"/>
              </a:rPr>
              <a:t>revious Commissions and Working Groups</a:t>
            </a:r>
            <a:endParaRPr lang="en-US" dirty="0"/>
          </a:p>
        </p:txBody>
      </p:sp>
      <p:sp>
        <p:nvSpPr>
          <p:cNvPr id="5" name="Rectangle 4"/>
          <p:cNvSpPr/>
          <p:nvPr/>
        </p:nvSpPr>
        <p:spPr bwMode="auto">
          <a:xfrm>
            <a:off x="381000" y="1447800"/>
            <a:ext cx="8001000" cy="49530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dirty="0">
                <a:latin typeface="Calibri" panose="020F0502020204030204" pitchFamily="34" charset="0"/>
              </a:rPr>
              <a:t>The Commonwealth has been committed to bringing together public health professionals, policymakers, and people with lived experience to develop strategies to combat the opioid epidemic.</a:t>
            </a:r>
          </a:p>
          <a:p>
            <a:pPr marL="60325" lvl="1"/>
            <a:endParaRPr lang="en-US" dirty="0">
              <a:latin typeface="Calibri" panose="020F0502020204030204" pitchFamily="34" charset="0"/>
            </a:endParaRPr>
          </a:p>
          <a:p>
            <a:pPr marL="60325" lvl="1"/>
            <a:r>
              <a:rPr lang="en-US" dirty="0">
                <a:latin typeface="Calibri" panose="020F0502020204030204" pitchFamily="34" charset="0"/>
              </a:rPr>
              <a:t>A number of commissions and working groups have been convened to develop proposals to mitigate the opioid crisis and guide the Commonwealth’s response.</a:t>
            </a:r>
          </a:p>
          <a:p>
            <a:pPr marL="60325" lvl="1"/>
            <a:endParaRPr lang="en-US" b="1" dirty="0">
              <a:latin typeface="Calibri" panose="020F0502020204030204" pitchFamily="34" charset="0"/>
            </a:endParaRPr>
          </a:p>
          <a:p>
            <a:pPr marL="60325" lvl="1"/>
            <a:r>
              <a:rPr lang="en-US" b="1" dirty="0">
                <a:latin typeface="Calibri" panose="020F0502020204030204" pitchFamily="34" charset="0"/>
              </a:rPr>
              <a:t>Governor’s Opioid Addiction Working Group (2015)</a:t>
            </a:r>
          </a:p>
          <a:p>
            <a:pPr marL="60325" lvl="1"/>
            <a:r>
              <a:rPr lang="en-US" dirty="0">
                <a:solidFill>
                  <a:schemeClr val="accent6">
                    <a:lumMod val="60000"/>
                    <a:lumOff val="40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https://www.mass.gov/lists/governors-opioid-addiction-working-group</a:t>
            </a:r>
            <a:endParaRPr lang="en-US" dirty="0">
              <a:solidFill>
                <a:schemeClr val="accent6">
                  <a:lumMod val="60000"/>
                  <a:lumOff val="40000"/>
                </a:schemeClr>
              </a:solidFill>
              <a:latin typeface="Calibri" panose="020F0502020204030204" pitchFamily="34" charset="0"/>
            </a:endParaRPr>
          </a:p>
          <a:p>
            <a:pPr marL="60325" lvl="1"/>
            <a:endParaRPr lang="en-US" dirty="0">
              <a:latin typeface="Calibri" panose="020F0502020204030204" pitchFamily="34" charset="0"/>
            </a:endParaRPr>
          </a:p>
          <a:p>
            <a:pPr marL="60325" lvl="1"/>
            <a:r>
              <a:rPr lang="en-US" b="1" dirty="0">
                <a:latin typeface="Calibri" panose="020F0502020204030204" pitchFamily="34" charset="0"/>
              </a:rPr>
              <a:t>Harm Reduction Commission (2019)</a:t>
            </a:r>
          </a:p>
          <a:p>
            <a:pPr marL="60325" lvl="1"/>
            <a:r>
              <a:rPr lang="en-US" dirty="0">
                <a:solidFill>
                  <a:schemeClr val="accent6">
                    <a:lumMod val="60000"/>
                    <a:lumOff val="40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https://www.mass.gov/orgs/harm-reduction-commission</a:t>
            </a:r>
            <a:endParaRPr lang="en-US" dirty="0">
              <a:solidFill>
                <a:schemeClr val="accent6">
                  <a:lumMod val="60000"/>
                  <a:lumOff val="40000"/>
                </a:schemeClr>
              </a:solidFill>
              <a:latin typeface="Calibri" panose="020F0502020204030204" pitchFamily="34" charset="0"/>
            </a:endParaRPr>
          </a:p>
          <a:p>
            <a:pPr marL="60325" lvl="1"/>
            <a:endParaRPr lang="en-US" dirty="0">
              <a:latin typeface="Calibri" panose="020F0502020204030204" pitchFamily="34" charset="0"/>
            </a:endParaRPr>
          </a:p>
          <a:p>
            <a:pPr marL="60325" lvl="1"/>
            <a:r>
              <a:rPr lang="en-US" b="1" dirty="0">
                <a:latin typeface="Calibri" panose="020F0502020204030204" pitchFamily="34" charset="0"/>
              </a:rPr>
              <a:t>Behavioral Health Roadmap (2021)</a:t>
            </a:r>
          </a:p>
          <a:p>
            <a:pPr marL="60325" lvl="1"/>
            <a:r>
              <a:rPr lang="en-US" u="sng" dirty="0">
                <a:solidFill>
                  <a:schemeClr val="accent6">
                    <a:lumMod val="60000"/>
                    <a:lumOff val="40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https://www.mass.gov/doc/stakeholder-presentation-on-the-roadmap-for-behavioral-health-reform/download</a:t>
            </a:r>
            <a:endParaRPr lang="en-US" dirty="0">
              <a:latin typeface="Calibri" panose="020F0502020204030204" pitchFamily="34" charset="0"/>
            </a:endParaRPr>
          </a:p>
        </p:txBody>
      </p:sp>
    </p:spTree>
    <p:extLst>
      <p:ext uri="{BB962C8B-B14F-4D97-AF65-F5344CB8AC3E}">
        <p14:creationId xmlns:p14="http://schemas.microsoft.com/office/powerpoint/2010/main" val="41834676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92DD-454D-4DF7-BD98-AC06888F1A33}"/>
              </a:ext>
            </a:extLst>
          </p:cNvPr>
          <p:cNvSpPr>
            <a:spLocks noGrp="1"/>
          </p:cNvSpPr>
          <p:nvPr>
            <p:ph type="title"/>
          </p:nvPr>
        </p:nvSpPr>
        <p:spPr>
          <a:xfrm>
            <a:off x="838200" y="109538"/>
            <a:ext cx="5664200" cy="762000"/>
          </a:xfrm>
        </p:spPr>
        <p:txBody>
          <a:bodyPr anchor="ctr"/>
          <a:lstStyle/>
          <a:p>
            <a:r>
              <a:rPr lang="en-US" dirty="0"/>
              <a:t>2015 Working Group Overview</a:t>
            </a:r>
          </a:p>
        </p:txBody>
      </p:sp>
      <p:pic>
        <p:nvPicPr>
          <p:cNvPr id="5" name="Picture 4">
            <a:extLst>
              <a:ext uri="{FF2B5EF4-FFF2-40B4-BE49-F238E27FC236}">
                <a16:creationId xmlns:a16="http://schemas.microsoft.com/office/drawing/2014/main" id="{1E1F4806-9A80-4786-A965-906D757A3A99}"/>
              </a:ext>
            </a:extLst>
          </p:cNvPr>
          <p:cNvPicPr>
            <a:picLocks noChangeAspect="1"/>
          </p:cNvPicPr>
          <p:nvPr/>
        </p:nvPicPr>
        <p:blipFill>
          <a:blip r:embed="rId2"/>
          <a:stretch>
            <a:fillRect/>
          </a:stretch>
        </p:blipFill>
        <p:spPr>
          <a:xfrm>
            <a:off x="157908" y="1295400"/>
            <a:ext cx="8828183" cy="4962525"/>
          </a:xfrm>
          <a:prstGeom prst="rect">
            <a:avLst/>
          </a:prstGeom>
        </p:spPr>
      </p:pic>
    </p:spTree>
    <p:extLst>
      <p:ext uri="{BB962C8B-B14F-4D97-AF65-F5344CB8AC3E}">
        <p14:creationId xmlns:p14="http://schemas.microsoft.com/office/powerpoint/2010/main" val="7758060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107950-A6DD-43BE-8A9E-4F45334782D1}"/>
              </a:ext>
            </a:extLst>
          </p:cNvPr>
          <p:cNvSpPr>
            <a:spLocks noGrp="1"/>
          </p:cNvSpPr>
          <p:nvPr>
            <p:ph type="title"/>
          </p:nvPr>
        </p:nvSpPr>
        <p:spPr>
          <a:xfrm>
            <a:off x="838200" y="109538"/>
            <a:ext cx="5664200" cy="762000"/>
          </a:xfrm>
        </p:spPr>
        <p:txBody>
          <a:bodyPr anchor="ctr"/>
          <a:lstStyle/>
          <a:p>
            <a:r>
              <a:rPr lang="en-US" dirty="0"/>
              <a:t>2015 Working Group Overview (cont’d)</a:t>
            </a:r>
          </a:p>
        </p:txBody>
      </p:sp>
      <p:pic>
        <p:nvPicPr>
          <p:cNvPr id="5" name="Picture 4">
            <a:extLst>
              <a:ext uri="{FF2B5EF4-FFF2-40B4-BE49-F238E27FC236}">
                <a16:creationId xmlns:a16="http://schemas.microsoft.com/office/drawing/2014/main" id="{A6B0AEAF-EE30-4A56-8E19-B6AF4B4A4EC9}"/>
              </a:ext>
            </a:extLst>
          </p:cNvPr>
          <p:cNvPicPr>
            <a:picLocks noChangeAspect="1"/>
          </p:cNvPicPr>
          <p:nvPr/>
        </p:nvPicPr>
        <p:blipFill>
          <a:blip r:embed="rId2"/>
          <a:stretch>
            <a:fillRect/>
          </a:stretch>
        </p:blipFill>
        <p:spPr>
          <a:xfrm>
            <a:off x="199500" y="1219199"/>
            <a:ext cx="8715899" cy="4974491"/>
          </a:xfrm>
          <a:prstGeom prst="rect">
            <a:avLst/>
          </a:prstGeom>
        </p:spPr>
      </p:pic>
    </p:spTree>
    <p:extLst>
      <p:ext uri="{BB962C8B-B14F-4D97-AF65-F5344CB8AC3E}">
        <p14:creationId xmlns:p14="http://schemas.microsoft.com/office/powerpoint/2010/main" val="25518541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BC87-207D-4557-AD0B-A1E620E5A767}"/>
              </a:ext>
            </a:extLst>
          </p:cNvPr>
          <p:cNvSpPr>
            <a:spLocks noGrp="1"/>
          </p:cNvSpPr>
          <p:nvPr>
            <p:ph type="title"/>
          </p:nvPr>
        </p:nvSpPr>
        <p:spPr>
          <a:xfrm>
            <a:off x="838200" y="109538"/>
            <a:ext cx="6045200" cy="762000"/>
          </a:xfrm>
        </p:spPr>
        <p:txBody>
          <a:bodyPr anchor="ctr"/>
          <a:lstStyle/>
          <a:p>
            <a:r>
              <a:rPr lang="en-US" dirty="0"/>
              <a:t>2021 Behavioral Health Roadmap Overview</a:t>
            </a:r>
          </a:p>
        </p:txBody>
      </p:sp>
      <p:pic>
        <p:nvPicPr>
          <p:cNvPr id="4" name="Picture 3">
            <a:extLst>
              <a:ext uri="{FF2B5EF4-FFF2-40B4-BE49-F238E27FC236}">
                <a16:creationId xmlns:a16="http://schemas.microsoft.com/office/drawing/2014/main" id="{52B94ABF-5526-4D6D-AE91-9532F9D3FBFF}"/>
              </a:ext>
            </a:extLst>
          </p:cNvPr>
          <p:cNvPicPr>
            <a:picLocks noChangeAspect="1"/>
          </p:cNvPicPr>
          <p:nvPr/>
        </p:nvPicPr>
        <p:blipFill>
          <a:blip r:embed="rId2"/>
          <a:stretch>
            <a:fillRect/>
          </a:stretch>
        </p:blipFill>
        <p:spPr>
          <a:xfrm>
            <a:off x="762206" y="1066801"/>
            <a:ext cx="7575550" cy="5369892"/>
          </a:xfrm>
          <a:prstGeom prst="rect">
            <a:avLst/>
          </a:prstGeom>
        </p:spPr>
      </p:pic>
    </p:spTree>
    <p:extLst>
      <p:ext uri="{BB962C8B-B14F-4D97-AF65-F5344CB8AC3E}">
        <p14:creationId xmlns:p14="http://schemas.microsoft.com/office/powerpoint/2010/main" val="3828586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382000" cy="5078313"/>
          </a:xfrm>
          <a:prstGeom prst="rect">
            <a:avLst/>
          </a:prstGeom>
        </p:spPr>
        <p:txBody>
          <a:bodyPr wrap="square" rtlCol="0">
            <a:spAutoFit/>
          </a:bodyPr>
          <a:lstStyle/>
          <a:p>
            <a:r>
              <a:rPr lang="en-US" dirty="0">
                <a:latin typeface="Calibri" panose="020F0502020204030204" pitchFamily="34" charset="0"/>
              </a:rPr>
              <a:t>Building off the recommendations of past commissions and work groups, the Bureau of Substance Addiction Services (BSAS) has dedicated a significant portion of supplemental funding from SAMHSA’s Substance Abuse Prevention &amp; Treatment Block Grant towards addressing racial equity, including:</a:t>
            </a:r>
          </a:p>
          <a:p>
            <a:pPr marL="457200" indent="-457200">
              <a:buFont typeface="+mj-lt"/>
              <a:buAutoNum type="arabicPeriod"/>
            </a:pPr>
            <a:endParaRPr lang="en-US" sz="1100" b="1" dirty="0">
              <a:latin typeface="Calibri" panose="020F0502020204030204" pitchFamily="34" charset="0"/>
            </a:endParaRPr>
          </a:p>
          <a:p>
            <a:pPr marL="742950" lvl="1" indent="-285750">
              <a:buFont typeface="Arial" panose="020B0604020202020204" pitchFamily="34" charset="0"/>
              <a:buChar char="•"/>
            </a:pPr>
            <a:r>
              <a:rPr lang="en-US" dirty="0">
                <a:latin typeface="Calibri" panose="020F0502020204030204" pitchFamily="34" charset="0"/>
              </a:rPr>
              <a:t>Increasing </a:t>
            </a:r>
            <a:r>
              <a:rPr lang="en-US" b="1" dirty="0">
                <a:latin typeface="Calibri" panose="020F0502020204030204" pitchFamily="34" charset="0"/>
              </a:rPr>
              <a:t>behavioral healthcare workforce diversity, recruitment, and retention</a:t>
            </a:r>
            <a:r>
              <a:rPr lang="en-US" dirty="0">
                <a:latin typeface="Calibri" panose="020F0502020204030204" pitchFamily="34" charset="0"/>
              </a:rPr>
              <a:t> through workforce development initiatives;</a:t>
            </a:r>
          </a:p>
          <a:p>
            <a:pPr marL="742950" lvl="1" indent="-285750">
              <a:buFont typeface="Arial" panose="020B0604020202020204" pitchFamily="34" charset="0"/>
              <a:buChar char="•"/>
            </a:pPr>
            <a:r>
              <a:rPr lang="en-US" b="1" dirty="0">
                <a:latin typeface="Calibri" panose="020F0502020204030204" pitchFamily="34" charset="0"/>
              </a:rPr>
              <a:t>Funding community-led programming in communities of color</a:t>
            </a:r>
            <a:r>
              <a:rPr lang="en-US" dirty="0">
                <a:latin typeface="Calibri" panose="020F0502020204030204" pitchFamily="34" charset="0"/>
              </a:rPr>
              <a:t> through grant making and support for increasing community-based organizations’ ability to contract with the Commonwealth;</a:t>
            </a:r>
          </a:p>
          <a:p>
            <a:pPr marL="742950" lvl="1" indent="-285750">
              <a:buFont typeface="Arial" panose="020B0604020202020204" pitchFamily="34" charset="0"/>
              <a:buChar char="•"/>
            </a:pPr>
            <a:r>
              <a:rPr lang="en-US" b="1" dirty="0">
                <a:latin typeface="Calibri" panose="020F0502020204030204" pitchFamily="34" charset="0"/>
              </a:rPr>
              <a:t>Increasing the number of culturally-specific programs</a:t>
            </a:r>
            <a:r>
              <a:rPr lang="en-US" dirty="0">
                <a:latin typeface="Calibri" panose="020F0502020204030204" pitchFamily="34" charset="0"/>
              </a:rPr>
              <a:t> across the continuum of prevention, outreach/engagement, treatment, and recovery support services;</a:t>
            </a:r>
          </a:p>
          <a:p>
            <a:pPr marL="742950" lvl="1" indent="-285750">
              <a:buFont typeface="Arial" panose="020B0604020202020204" pitchFamily="34" charset="0"/>
              <a:buChar char="•"/>
            </a:pPr>
            <a:r>
              <a:rPr lang="en-US" b="1" dirty="0">
                <a:latin typeface="Calibri" panose="020F0502020204030204" pitchFamily="34" charset="0"/>
              </a:rPr>
              <a:t>Increasing investments in pre-arrest diversion/co-response models</a:t>
            </a:r>
            <a:r>
              <a:rPr lang="en-US" dirty="0">
                <a:latin typeface="Calibri" panose="020F0502020204030204" pitchFamily="34" charset="0"/>
              </a:rPr>
              <a:t>, in order to divert people with SUD from the criminal justice system, in partnership with the Department of Mental Health (DMH); and</a:t>
            </a:r>
          </a:p>
          <a:p>
            <a:pPr marL="742950" lvl="1" indent="-285750">
              <a:buFont typeface="Arial" panose="020B0604020202020204" pitchFamily="34" charset="0"/>
              <a:buChar char="•"/>
            </a:pPr>
            <a:r>
              <a:rPr lang="en-US" b="1" dirty="0">
                <a:latin typeface="Calibri" panose="020F0502020204030204" pitchFamily="34" charset="0"/>
              </a:rPr>
              <a:t>Increasing funding for low-threshold housing/housing first models in Suffolk County</a:t>
            </a:r>
            <a:r>
              <a:rPr lang="en-US" dirty="0">
                <a:latin typeface="Calibri" panose="020F0502020204030204" pitchFamily="34" charset="0"/>
              </a:rPr>
              <a:t>, with program expansions in Merrimack Valley, Springfield, and Worcester to address communities in need.</a:t>
            </a:r>
          </a:p>
        </p:txBody>
      </p:sp>
      <p:sp>
        <p:nvSpPr>
          <p:cNvPr id="5" name="Title 2"/>
          <p:cNvSpPr>
            <a:spLocks noGrp="1"/>
          </p:cNvSpPr>
          <p:nvPr>
            <p:ph type="title"/>
          </p:nvPr>
        </p:nvSpPr>
        <p:spPr>
          <a:xfrm>
            <a:off x="838200" y="109538"/>
            <a:ext cx="5562600" cy="762000"/>
          </a:xfrm>
        </p:spPr>
        <p:txBody>
          <a:bodyPr anchor="ctr"/>
          <a:lstStyle/>
          <a:p>
            <a:r>
              <a:rPr lang="en-US" dirty="0">
                <a:latin typeface="Calibri" panose="020F0502020204030204" pitchFamily="34" charset="0"/>
                <a:cs typeface="Calibri" panose="020F0502020204030204" pitchFamily="34" charset="0"/>
              </a:rPr>
              <a:t>Background – BSAS Initiatives Addressing Health and Racial Equity</a:t>
            </a:r>
          </a:p>
        </p:txBody>
      </p:sp>
    </p:spTree>
    <p:extLst>
      <p:ext uri="{BB962C8B-B14F-4D97-AF65-F5344CB8AC3E}">
        <p14:creationId xmlns:p14="http://schemas.microsoft.com/office/powerpoint/2010/main" val="12469739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382000" cy="4139595"/>
          </a:xfrm>
          <a:prstGeom prst="rect">
            <a:avLst/>
          </a:prstGeom>
        </p:spPr>
        <p:txBody>
          <a:bodyPr wrap="square" rtlCol="0">
            <a:spAutoFit/>
          </a:bodyPr>
          <a:lstStyle/>
          <a:p>
            <a:r>
              <a:rPr lang="en-US" dirty="0">
                <a:latin typeface="Calibri" panose="020F0502020204030204" pitchFamily="34" charset="0"/>
              </a:rPr>
              <a:t>Current BSAS programs dedicated to addressing overdoses in the Black/Latinx community include:</a:t>
            </a:r>
          </a:p>
          <a:p>
            <a:endParaRPr lang="en-US" sz="1100" dirty="0">
              <a:latin typeface="Calibri" panose="020F0502020204030204" pitchFamily="34" charset="0"/>
            </a:endParaRPr>
          </a:p>
          <a:p>
            <a:pPr marL="742950" lvl="1" indent="-285750">
              <a:buFont typeface="Arial" panose="020B0604020202020204" pitchFamily="34" charset="0"/>
              <a:buChar char="•"/>
            </a:pPr>
            <a:r>
              <a:rPr lang="en-US" b="1" dirty="0">
                <a:latin typeface="Calibri" panose="020F0502020204030204" pitchFamily="34" charset="0"/>
              </a:rPr>
              <a:t>Recovery-Based Re-Entry Services for Black and Latino Men</a:t>
            </a:r>
            <a:r>
              <a:rPr lang="en-US" dirty="0">
                <a:latin typeface="Calibri" panose="020F0502020204030204" pitchFamily="34" charset="0"/>
              </a:rPr>
              <a:t>, a pilot program for Black and Latino men leaving incarceration, provided by the following partner agencies:</a:t>
            </a:r>
          </a:p>
          <a:p>
            <a:pPr marL="1200150" lvl="2" indent="-285750">
              <a:buSzPct val="60000"/>
              <a:buFont typeface="Courier New" panose="02070309020205020404" pitchFamily="49" charset="0"/>
              <a:buChar char="o"/>
            </a:pPr>
            <a:r>
              <a:rPr lang="en-US" dirty="0">
                <a:latin typeface="Calibri" panose="020F0502020204030204" pitchFamily="34" charset="0"/>
              </a:rPr>
              <a:t>Fathers’ Uplift</a:t>
            </a:r>
          </a:p>
          <a:p>
            <a:pPr marL="1200150" lvl="2" indent="-285750">
              <a:buSzPct val="60000"/>
              <a:buFont typeface="Courier New" panose="02070309020205020404" pitchFamily="49" charset="0"/>
              <a:buChar char="o"/>
            </a:pPr>
            <a:r>
              <a:rPr lang="en-US" dirty="0">
                <a:latin typeface="Calibri" panose="020F0502020204030204" pitchFamily="34" charset="0"/>
              </a:rPr>
              <a:t>Casa Esperanza</a:t>
            </a:r>
          </a:p>
          <a:p>
            <a:pPr marL="1200150" lvl="2" indent="-285750">
              <a:buSzPct val="60000"/>
              <a:buFont typeface="Courier New" panose="02070309020205020404" pitchFamily="49" charset="0"/>
              <a:buChar char="o"/>
            </a:pPr>
            <a:r>
              <a:rPr lang="en-US" dirty="0">
                <a:latin typeface="Calibri" panose="020F0502020204030204" pitchFamily="34" charset="0"/>
              </a:rPr>
              <a:t>Legendary Legacies</a:t>
            </a:r>
          </a:p>
          <a:p>
            <a:pPr marL="1200150" lvl="2" indent="-285750">
              <a:buSzPct val="60000"/>
              <a:buFont typeface="Courier New" panose="02070309020205020404" pitchFamily="49" charset="0"/>
              <a:buChar char="o"/>
            </a:pPr>
            <a:r>
              <a:rPr lang="en-US" dirty="0">
                <a:latin typeface="Calibri" panose="020F0502020204030204" pitchFamily="34" charset="0"/>
              </a:rPr>
              <a:t>New North Citizens’ Council</a:t>
            </a:r>
          </a:p>
          <a:p>
            <a:pPr marL="1200150" lvl="2" indent="-285750">
              <a:buSzPct val="60000"/>
              <a:buFont typeface="Courier New" panose="02070309020205020404" pitchFamily="49" charset="0"/>
              <a:buChar char="o"/>
            </a:pPr>
            <a:r>
              <a:rPr lang="en-US" dirty="0">
                <a:latin typeface="Calibri" panose="020F0502020204030204" pitchFamily="34" charset="0"/>
              </a:rPr>
              <a:t>Greater Lawrence Family Health Center/Lynn Community Health Center</a:t>
            </a:r>
          </a:p>
          <a:p>
            <a:pPr marL="742950" lvl="1" indent="-285750">
              <a:buFont typeface="Arial" panose="020B0604020202020204" pitchFamily="34" charset="0"/>
              <a:buChar char="•"/>
            </a:pPr>
            <a:r>
              <a:rPr lang="en-US" dirty="0">
                <a:latin typeface="Calibri" panose="020F0502020204030204" pitchFamily="34" charset="0"/>
              </a:rPr>
              <a:t>Increased investments in the </a:t>
            </a:r>
            <a:r>
              <a:rPr lang="en-US" b="1" dirty="0">
                <a:latin typeface="Calibri" panose="020F0502020204030204" pitchFamily="34" charset="0"/>
              </a:rPr>
              <a:t>Black Addiction Counselor Education (BACE) and Latinx Addiction Counselor Education (LACE) programs</a:t>
            </a:r>
            <a:r>
              <a:rPr lang="en-US" dirty="0">
                <a:latin typeface="Calibri" panose="020F0502020204030204" pitchFamily="34" charset="0"/>
              </a:rPr>
              <a:t> to support Black and Latinx people seeking to enter the SUD workforce.</a:t>
            </a:r>
          </a:p>
          <a:p>
            <a:endParaRPr lang="en-US" dirty="0">
              <a:latin typeface="Calibri" panose="020F0502020204030204" pitchFamily="34" charset="0"/>
            </a:endParaRPr>
          </a:p>
        </p:txBody>
      </p:sp>
      <p:sp>
        <p:nvSpPr>
          <p:cNvPr id="5" name="Title 2"/>
          <p:cNvSpPr>
            <a:spLocks noGrp="1"/>
          </p:cNvSpPr>
          <p:nvPr>
            <p:ph type="title"/>
          </p:nvPr>
        </p:nvSpPr>
        <p:spPr>
          <a:xfrm>
            <a:off x="838200" y="109538"/>
            <a:ext cx="5562600" cy="762000"/>
          </a:xfrm>
        </p:spPr>
        <p:txBody>
          <a:bodyPr anchor="ctr"/>
          <a:lstStyle/>
          <a:p>
            <a:r>
              <a:rPr lang="en-US" dirty="0">
                <a:latin typeface="Calibri" panose="020F0502020204030204" pitchFamily="34" charset="0"/>
                <a:cs typeface="Calibri" panose="020F0502020204030204" pitchFamily="34" charset="0"/>
              </a:rPr>
              <a:t>Background – BSAS Initiatives Addressing Health and Racial Equity</a:t>
            </a:r>
          </a:p>
        </p:txBody>
      </p:sp>
    </p:spTree>
    <p:extLst>
      <p:ext uri="{BB962C8B-B14F-4D97-AF65-F5344CB8AC3E}">
        <p14:creationId xmlns:p14="http://schemas.microsoft.com/office/powerpoint/2010/main" val="7848482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382000" cy="5155257"/>
          </a:xfrm>
          <a:prstGeom prst="rect">
            <a:avLst/>
          </a:prstGeom>
        </p:spPr>
        <p:txBody>
          <a:bodyPr wrap="square" rtlCol="0">
            <a:spAutoFit/>
          </a:bodyPr>
          <a:lstStyle/>
          <a:p>
            <a:r>
              <a:rPr lang="en-US" dirty="0">
                <a:latin typeface="Calibri" panose="020F0502020204030204" pitchFamily="34" charset="0"/>
                <a:cs typeface="Calibri" panose="020F0502020204030204" pitchFamily="34" charset="0"/>
              </a:rPr>
              <a:t>DPH/BSAS has aggressively maximized access to SUD treatment during the COVID-19 pandemic, through:</a:t>
            </a:r>
          </a:p>
          <a:p>
            <a:endParaRPr lang="en-US" sz="1100" dirty="0">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Increasing access to naloxone – from March 2020 to April 2021,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over 110 thousand naloxone kits </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were distributed to Opioid Treatment Providers, Syringe Service Programs (SSP), community health centers, hospital emergency departments, and county Houses of Correction.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Implementing a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new standing order for naloxone</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allowing providers/organizations such as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first responders, co-response/jail diversion teams, criminal justice personnel, and health and human services workers</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(such as those in homeless shelters, drop-in centers, and soup kitchens) to give naloxone to individuals at risk and their friends/family.</a:t>
            </a:r>
            <a:endPar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Obtaining a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blanket exception </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from SAMHSA on behalf of Massachusetts Opioid Treatment Programs (OTP) for take home doses of Medication for Opioid Use Disorder (MOUD). As of December 2020,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48.5% of OTP patients are receiving take home doses</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compared to the pre-COVID average of 15.6% in December 2019.</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Implementing the broad adoption of a DEA waiver allowing prescriptions for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buprenorphine and naltrexone to patients for whom providers have conducted telehealth sessions</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as well as induct patients on buprenorphine and naltrexone.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Reimbursing contracted Office Based Opioid Treatment (OBOT) providers for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cell phones and data plans </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to maintain patients’ ability to keep in contact with their providers for telehealth.</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Establishing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COVID+ ATS and CSS units </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to facilitate positive patient transfers and maintain capacity within the rest of the treatment system.</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Leveraging the second round of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State Opioid Response (SOR) funding </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from SAMHSA to increase access in Massachusetts to all FDA-approved forms of MOUD, reduce unmet treatment needs, and reduce opioid/stimulant misuse and overdose.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Working with programs to </a:t>
            </a:r>
            <a:r>
              <a:rPr kumimoji="0" lang="en-US" sz="12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prevent and mitigate the spread of COVID-19</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including distributing guidance on surveillance testing, screening and isolation of patients/staff, and increased flexibility in bed allocation between different service settings to accommodate changing patient needs at individual programs.</a:t>
            </a:r>
            <a:endPar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5" name="Title 2"/>
          <p:cNvSpPr>
            <a:spLocks noGrp="1"/>
          </p:cNvSpPr>
          <p:nvPr>
            <p:ph type="title"/>
          </p:nvPr>
        </p:nvSpPr>
        <p:spPr>
          <a:xfrm>
            <a:off x="838200" y="109538"/>
            <a:ext cx="5562600" cy="762000"/>
          </a:xfrm>
        </p:spPr>
        <p:txBody>
          <a:bodyPr anchor="ctr"/>
          <a:lstStyle/>
          <a:p>
            <a:r>
              <a:rPr lang="en-US" dirty="0">
                <a:latin typeface="Calibri" panose="020F0502020204030204" pitchFamily="34" charset="0"/>
                <a:cs typeface="Calibri" panose="020F0502020204030204" pitchFamily="34" charset="0"/>
              </a:rPr>
              <a:t>Background – Additional BSAS Initiatives</a:t>
            </a:r>
          </a:p>
        </p:txBody>
      </p:sp>
    </p:spTree>
    <p:extLst>
      <p:ext uri="{BB962C8B-B14F-4D97-AF65-F5344CB8AC3E}">
        <p14:creationId xmlns:p14="http://schemas.microsoft.com/office/powerpoint/2010/main" val="23819001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382000" cy="5447645"/>
          </a:xfrm>
          <a:prstGeom prst="rect">
            <a:avLst/>
          </a:prstGeom>
        </p:spPr>
        <p:txBody>
          <a:bodyPr wrap="square" rtlCol="0">
            <a:spAutoFit/>
          </a:bodyPr>
          <a:lstStyle/>
          <a:p>
            <a:r>
              <a:rPr lang="en-US" dirty="0">
                <a:latin typeface="Calibri" panose="020F0502020204030204" pitchFamily="34" charset="0"/>
                <a:cs typeface="Calibri" panose="020F0502020204030204" pitchFamily="34" charset="0"/>
              </a:rPr>
              <a:t>MassHealth recent investments in SUD treatment:</a:t>
            </a:r>
          </a:p>
          <a:p>
            <a:endParaRPr lang="en-US" sz="14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Rate increases</a:t>
            </a:r>
            <a:r>
              <a:rPr lang="en-US" sz="1600" dirty="0">
                <a:latin typeface="Calibri" panose="020F0502020204030204" pitchFamily="34" charset="0"/>
                <a:cs typeface="Calibri" panose="020F0502020204030204" pitchFamily="34" charset="0"/>
              </a:rPr>
              <a:t> for Community-based Behavioral Health treatment:</a:t>
            </a:r>
          </a:p>
          <a:p>
            <a:pPr marL="1200150" lvl="2" indent="-285750">
              <a:buSzPct val="60000"/>
              <a:buFont typeface="Courier New" panose="02070309020205020404" pitchFamily="49" charset="0"/>
              <a:buChar char="o"/>
            </a:pPr>
            <a:r>
              <a:rPr lang="en-US" sz="1600" dirty="0">
                <a:latin typeface="Calibri" panose="020F0502020204030204" pitchFamily="34" charset="0"/>
                <a:cs typeface="Calibri" panose="020F0502020204030204" pitchFamily="34" charset="0"/>
              </a:rPr>
              <a:t>$104M gross over 4 months (April-July 2020)</a:t>
            </a:r>
          </a:p>
          <a:p>
            <a:pPr marL="1657350" lvl="3" indent="-285750">
              <a:buSzPct val="80000"/>
              <a:buFont typeface="Wingdings" panose="05000000000000000000" pitchFamily="2" charset="2"/>
              <a:buChar char="§"/>
            </a:pPr>
            <a:r>
              <a:rPr lang="en-US" sz="1600" dirty="0">
                <a:effectLst/>
                <a:latin typeface="Calibri" panose="020F0502020204030204" pitchFamily="34" charset="0"/>
                <a:ea typeface="Times New Roman" panose="02020603050405020304" pitchFamily="18" charset="0"/>
              </a:rPr>
              <a:t>Supplemental payments equal to 50% of pre-COVID monthly revenues for CMHCs ($95M)</a:t>
            </a:r>
            <a:endParaRPr lang="en-US" sz="1600" dirty="0">
              <a:effectLst/>
              <a:latin typeface="Calibri" panose="020F0502020204030204" pitchFamily="34" charset="0"/>
              <a:ea typeface="Calibri" panose="020F0502020204030204" pitchFamily="34" charset="0"/>
            </a:endParaRPr>
          </a:p>
          <a:p>
            <a:pPr marL="1657350" lvl="3" indent="-285750">
              <a:buSzPct val="80000"/>
              <a:buFont typeface="Wingdings" panose="05000000000000000000" pitchFamily="2" charset="2"/>
              <a:buChar char="§"/>
            </a:pPr>
            <a:r>
              <a:rPr lang="en-US" sz="1600" dirty="0">
                <a:latin typeface="Calibri" panose="020F0502020204030204" pitchFamily="34" charset="0"/>
                <a:cs typeface="Calibri" panose="020F0502020204030204" pitchFamily="34" charset="0"/>
              </a:rPr>
              <a:t>10% increase for ATS/CSS, RRS, OTP, CBHI, ABA, and other BH services (~$9M)</a:t>
            </a:r>
            <a:endParaRPr lang="en-US" sz="1600" dirty="0">
              <a:latin typeface="Calibri" panose="020F0502020204030204" pitchFamily="34" charset="0"/>
            </a:endParaRPr>
          </a:p>
          <a:p>
            <a:pPr marL="1200150" lvl="2" indent="-285750">
              <a:buSzPct val="60000"/>
              <a:buFont typeface="Courier New" panose="02070309020205020404" pitchFamily="49" charset="0"/>
              <a:buChar char="o"/>
            </a:pPr>
            <a:r>
              <a:rPr lang="en-US" sz="1600" dirty="0">
                <a:latin typeface="Calibri" panose="020F0502020204030204" pitchFamily="34" charset="0"/>
              </a:rPr>
              <a:t>$52M gross over same period </a:t>
            </a:r>
            <a:r>
              <a:rPr lang="en-US" sz="1600" dirty="0">
                <a:latin typeface="Calibri" panose="020F0502020204030204" pitchFamily="34" charset="0"/>
                <a:cs typeface="Calibri" panose="020F0502020204030204" pitchFamily="34" charset="0"/>
              </a:rPr>
              <a:t>(April-July 2020) </a:t>
            </a:r>
            <a:r>
              <a:rPr lang="en-US" sz="1600" dirty="0">
                <a:latin typeface="Calibri" panose="020F0502020204030204" pitchFamily="34" charset="0"/>
              </a:rPr>
              <a:t>for supplemental payments for CHCs equal to 50% of pre-COVID monthly revenues</a:t>
            </a:r>
          </a:p>
          <a:p>
            <a:pPr marL="1200150" lvl="2" indent="-285750">
              <a:buSzPct val="60000"/>
              <a:buFont typeface="Courier New" panose="02070309020205020404" pitchFamily="49" charset="0"/>
              <a:buChar char="o"/>
            </a:pPr>
            <a:r>
              <a:rPr lang="en-US" sz="1600" dirty="0">
                <a:latin typeface="Calibri" panose="020F0502020204030204" pitchFamily="34" charset="0"/>
              </a:rPr>
              <a:t>Permanent rate increase effective July 1, 2021 of 20-48% for 24-hour SUD services, including ATS, CSS, RRS</a:t>
            </a:r>
          </a:p>
          <a:p>
            <a:pPr marL="1200150" lvl="2" indent="-285750">
              <a:buSzPct val="60000"/>
              <a:buFont typeface="Courier New" panose="02070309020205020404" pitchFamily="49" charset="0"/>
              <a:buChar char="o"/>
            </a:pPr>
            <a:r>
              <a:rPr lang="en-US" sz="1600" dirty="0">
                <a:latin typeface="Calibri" panose="020F0502020204030204" pitchFamily="34" charset="0"/>
              </a:rPr>
              <a:t>10% across-the-board workforce stabilization rate increases for July-Dec 2021 to community-based and 24-hour SUD services </a:t>
            </a:r>
          </a:p>
          <a:p>
            <a:pPr marL="742950" lvl="1"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Increased flexibilities for pharmacists</a:t>
            </a:r>
            <a:r>
              <a:rPr lang="en-US" sz="1600" dirty="0">
                <a:latin typeface="Calibri" panose="020F0502020204030204" pitchFamily="34" charset="0"/>
                <a:cs typeface="Calibri" panose="020F0502020204030204" pitchFamily="34" charset="0"/>
              </a:rPr>
              <a:t> to perform certain responsibilities of nurses and OTPs for MAT purposes, in accordance with DPH guidance</a:t>
            </a:r>
          </a:p>
          <a:p>
            <a:pPr marL="742950" lvl="1"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Payment for all medically-necessary covered opioid treatment services</a:t>
            </a:r>
            <a:r>
              <a:rPr lang="en-US" sz="1600" dirty="0">
                <a:latin typeface="Calibri" panose="020F0502020204030204" pitchFamily="34" charset="0"/>
                <a:cs typeface="Calibri" panose="020F0502020204030204" pitchFamily="34" charset="0"/>
              </a:rPr>
              <a:t> provided via take-homes, in accordance with DPH guidance</a:t>
            </a:r>
          </a:p>
          <a:p>
            <a:pPr marL="742950" lvl="1"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Payment for cases where a member is receiving services in a 24-hour SUD facility</a:t>
            </a:r>
            <a:r>
              <a:rPr lang="en-US" sz="1600" dirty="0">
                <a:latin typeface="Calibri" panose="020F0502020204030204" pitchFamily="34" charset="0"/>
                <a:cs typeface="Calibri" panose="020F0502020204030204" pitchFamily="34" charset="0"/>
              </a:rPr>
              <a:t> and cannot be discharged due to quarantine or other COVID related impact</a:t>
            </a:r>
          </a:p>
          <a:p>
            <a:pPr marL="742950" lvl="1"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Payment for delivery of medications</a:t>
            </a:r>
            <a:r>
              <a:rPr lang="en-US" sz="1600" dirty="0">
                <a:latin typeface="Calibri" panose="020F0502020204030204" pitchFamily="34" charset="0"/>
                <a:cs typeface="Calibri" panose="020F0502020204030204" pitchFamily="34" charset="0"/>
              </a:rPr>
              <a:t> to members</a:t>
            </a:r>
          </a:p>
          <a:p>
            <a:pPr marL="742950" lvl="1"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Suspension of MCE prior authorization</a:t>
            </a:r>
            <a:r>
              <a:rPr lang="en-US" sz="1600" dirty="0">
                <a:latin typeface="Calibri" panose="020F0502020204030204" pitchFamily="34" charset="0"/>
                <a:cs typeface="Calibri" panose="020F0502020204030204" pitchFamily="34" charset="0"/>
              </a:rPr>
              <a:t> for admission to BH 24-hour levels of care</a:t>
            </a:r>
          </a:p>
        </p:txBody>
      </p:sp>
      <p:sp>
        <p:nvSpPr>
          <p:cNvPr id="5" name="Title 2"/>
          <p:cNvSpPr>
            <a:spLocks noGrp="1"/>
          </p:cNvSpPr>
          <p:nvPr>
            <p:ph type="title"/>
          </p:nvPr>
        </p:nvSpPr>
        <p:spPr>
          <a:xfrm>
            <a:off x="838200" y="109538"/>
            <a:ext cx="5791200" cy="762000"/>
          </a:xfrm>
        </p:spPr>
        <p:txBody>
          <a:bodyPr anchor="ctr"/>
          <a:lstStyle/>
          <a:p>
            <a:r>
              <a:rPr lang="en-US" dirty="0">
                <a:latin typeface="Calibri" panose="020F0502020204030204" pitchFamily="34" charset="0"/>
                <a:cs typeface="Calibri" panose="020F0502020204030204" pitchFamily="34" charset="0"/>
              </a:rPr>
              <a:t>Background – Additional EOHHS Initiatives </a:t>
            </a:r>
          </a:p>
        </p:txBody>
      </p:sp>
    </p:spTree>
    <p:extLst>
      <p:ext uri="{BB962C8B-B14F-4D97-AF65-F5344CB8AC3E}">
        <p14:creationId xmlns:p14="http://schemas.microsoft.com/office/powerpoint/2010/main" val="8401952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2612"/>
            <a:ext cx="8382000" cy="4524315"/>
          </a:xfrm>
          <a:prstGeom prst="rect">
            <a:avLst/>
          </a:prstGeom>
        </p:spPr>
        <p:txBody>
          <a:bodyPr wrap="square" rtlCol="0">
            <a:spAutoFit/>
          </a:bodyPr>
          <a:lstStyle/>
          <a:p>
            <a:pPr marL="457200" indent="-457200">
              <a:buFont typeface="+mj-lt"/>
              <a:buAutoNum type="arabicPeriod"/>
            </a:pPr>
            <a:r>
              <a:rPr lang="en-US" sz="2400" b="1" dirty="0">
                <a:solidFill>
                  <a:schemeClr val="dk1"/>
                </a:solidFill>
                <a:latin typeface="Calibri" panose="020F0502020204030204" pitchFamily="34" charset="0"/>
              </a:rPr>
              <a:t>Welcome</a:t>
            </a:r>
          </a:p>
          <a:p>
            <a:pPr marL="457200" indent="-457200">
              <a:buFont typeface="+mj-lt"/>
              <a:buAutoNum type="arabicPeriod"/>
            </a:pPr>
            <a:endParaRPr lang="en-US" sz="2400" b="1" dirty="0">
              <a:solidFill>
                <a:schemeClr val="dk1"/>
              </a:solidFill>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Approval of 7/19 Meeting Minutes</a:t>
            </a:r>
          </a:p>
          <a:p>
            <a:pPr marL="457200" indent="-457200">
              <a:buFont typeface="+mj-lt"/>
              <a:buAutoNum type="arabicPeriod"/>
            </a:pPr>
            <a:endParaRPr lang="en-US" sz="24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Trust Fund Update</a:t>
            </a:r>
          </a:p>
          <a:p>
            <a:pPr marL="457200" indent="-457200">
              <a:buFont typeface="+mj-lt"/>
              <a:buAutoNum type="arabicPeriod"/>
            </a:pPr>
            <a:endParaRPr lang="en-US" sz="24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Review of Draft Initial Proposal to Utilize A Portion of the Trust Fund Dollars</a:t>
            </a:r>
          </a:p>
          <a:p>
            <a:pPr marL="457200" indent="-457200">
              <a:buFont typeface="+mj-lt"/>
              <a:buAutoNum type="arabicPeriod"/>
            </a:pPr>
            <a:endParaRPr lang="en-US" sz="24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Review of Draft Annual Report</a:t>
            </a:r>
          </a:p>
          <a:p>
            <a:pPr marL="457200" indent="-457200">
              <a:buFont typeface="+mj-lt"/>
              <a:buAutoNum type="arabicPeriod"/>
            </a:pPr>
            <a:endParaRPr lang="en-US" sz="2400" b="1" dirty="0">
              <a:latin typeface="Calibri" panose="020F0502020204030204" pitchFamily="34" charset="0"/>
            </a:endParaRPr>
          </a:p>
          <a:p>
            <a:pPr marL="457200" indent="-457200">
              <a:buFont typeface="+mj-lt"/>
              <a:buAutoNum type="arabicPeriod"/>
            </a:pPr>
            <a:r>
              <a:rPr lang="en-US" sz="2400" b="1" dirty="0">
                <a:latin typeface="Calibri" panose="020F0502020204030204" pitchFamily="34" charset="0"/>
              </a:rPr>
              <a:t>Upcoming Meetings</a:t>
            </a:r>
          </a:p>
        </p:txBody>
      </p:sp>
      <p:sp>
        <p:nvSpPr>
          <p:cNvPr id="5" name="Title 2"/>
          <p:cNvSpPr>
            <a:spLocks noGrp="1"/>
          </p:cNvSpPr>
          <p:nvPr>
            <p:ph type="title"/>
          </p:nvPr>
        </p:nvSpPr>
        <p:spPr>
          <a:xfrm>
            <a:off x="838200" y="109538"/>
            <a:ext cx="5029200" cy="762000"/>
          </a:xfrm>
        </p:spPr>
        <p:txBody>
          <a:bodyPr anchor="ctr"/>
          <a:lstStyle/>
          <a:p>
            <a:r>
              <a:rPr lang="en-US" dirty="0">
                <a:latin typeface="Calibri" panose="020F0502020204030204" pitchFamily="34" charset="0"/>
              </a:rPr>
              <a:t>Agenda</a:t>
            </a:r>
          </a:p>
        </p:txBody>
      </p:sp>
    </p:spTree>
    <p:extLst>
      <p:ext uri="{BB962C8B-B14F-4D97-AF65-F5344CB8AC3E}">
        <p14:creationId xmlns:p14="http://schemas.microsoft.com/office/powerpoint/2010/main" val="12986983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373E26-5CAE-4278-9D5D-D04A19E83681}"/>
              </a:ext>
            </a:extLst>
          </p:cNvPr>
          <p:cNvSpPr/>
          <p:nvPr/>
        </p:nvSpPr>
        <p:spPr bwMode="auto">
          <a:xfrm>
            <a:off x="304800" y="2057400"/>
            <a:ext cx="7772400" cy="4572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 name="TextBox 1"/>
          <p:cNvSpPr txBox="1"/>
          <p:nvPr/>
        </p:nvSpPr>
        <p:spPr>
          <a:xfrm>
            <a:off x="381000" y="1372612"/>
            <a:ext cx="8382000" cy="2251065"/>
          </a:xfrm>
          <a:prstGeom prst="rect">
            <a:avLst/>
          </a:prstGeom>
          <a:ln>
            <a:noFill/>
          </a:ln>
        </p:spPr>
        <p:txBody>
          <a:bodyPr wrap="square" rtlCol="0">
            <a:spAutoFit/>
          </a:bodyPr>
          <a:lstStyle/>
          <a:p>
            <a:pPr>
              <a:lnSpc>
                <a:spcPct val="150000"/>
              </a:lnSpc>
            </a:pPr>
            <a:r>
              <a:rPr lang="en-US" sz="2400" b="1" dirty="0">
                <a:solidFill>
                  <a:schemeClr val="dk1"/>
                </a:solidFill>
                <a:latin typeface="Calibri" panose="020F0502020204030204" pitchFamily="34" charset="0"/>
              </a:rPr>
              <a:t>Background</a:t>
            </a:r>
          </a:p>
          <a:p>
            <a:pPr>
              <a:lnSpc>
                <a:spcPct val="150000"/>
              </a:lnSpc>
            </a:pPr>
            <a:r>
              <a:rPr lang="en-US" sz="2400" b="1" dirty="0">
                <a:latin typeface="Calibri" panose="020F0502020204030204" pitchFamily="34" charset="0"/>
              </a:rPr>
              <a:t>Anticipated Revenues in the Trust Fund</a:t>
            </a:r>
          </a:p>
          <a:p>
            <a:pPr>
              <a:lnSpc>
                <a:spcPct val="150000"/>
              </a:lnSpc>
            </a:pPr>
            <a:r>
              <a:rPr lang="en-US" sz="2400" b="1" dirty="0">
                <a:latin typeface="Calibri" panose="020F0502020204030204" pitchFamily="34" charset="0"/>
              </a:rPr>
              <a:t>Revised Principles and Criteria for Trust Fund Expenditures</a:t>
            </a:r>
          </a:p>
          <a:p>
            <a:pPr>
              <a:lnSpc>
                <a:spcPct val="150000"/>
              </a:lnSpc>
            </a:pPr>
            <a:r>
              <a:rPr lang="en-US" sz="2400" b="1" dirty="0">
                <a:latin typeface="Calibri" panose="020F0502020204030204" pitchFamily="34" charset="0"/>
              </a:rPr>
              <a:t>Initial Proposal to Utilize A Portion of the Trust Funds </a:t>
            </a:r>
          </a:p>
        </p:txBody>
      </p:sp>
    </p:spTree>
    <p:extLst>
      <p:ext uri="{BB962C8B-B14F-4D97-AF65-F5344CB8AC3E}">
        <p14:creationId xmlns:p14="http://schemas.microsoft.com/office/powerpoint/2010/main" val="26738090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1524000"/>
            <a:ext cx="8305800" cy="3416320"/>
          </a:xfrm>
          <a:prstGeom prst="rect">
            <a:avLst/>
          </a:prstGeom>
        </p:spPr>
        <p:txBody>
          <a:bodyPr wrap="square" rtlCol="0">
            <a:spAutoFit/>
          </a:bodyPr>
          <a:lstStyle/>
          <a:p>
            <a:pPr>
              <a:buSzPct val="120000"/>
            </a:pPr>
            <a:r>
              <a:rPr lang="en-US" u="sng" dirty="0">
                <a:latin typeface="Calibri" panose="020F0502020204030204" pitchFamily="34" charset="0"/>
              </a:rPr>
              <a:t>Current Revenues in the Opioid Recovery and Remediation Trust Fund:</a:t>
            </a:r>
          </a:p>
          <a:p>
            <a:pPr marL="342900" indent="-342900">
              <a:buSzPct val="100000"/>
              <a:buFont typeface="Arial" panose="020B0604020202020204" pitchFamily="34" charset="0"/>
              <a:buChar char="•"/>
            </a:pPr>
            <a:r>
              <a:rPr lang="en-US" dirty="0">
                <a:latin typeface="Calibri" panose="020F0502020204030204" pitchFamily="34" charset="0"/>
              </a:rPr>
              <a:t>$11.5M (as of 9/22)</a:t>
            </a:r>
          </a:p>
          <a:p>
            <a:pPr>
              <a:buSzPct val="120000"/>
            </a:pPr>
            <a:endParaRPr lang="en-US" dirty="0">
              <a:solidFill>
                <a:srgbClr val="FF0000"/>
              </a:solidFill>
              <a:latin typeface="Calibri" panose="020F0502020204030204" pitchFamily="34" charset="0"/>
            </a:endParaRPr>
          </a:p>
          <a:p>
            <a:pPr>
              <a:buSzPct val="120000"/>
            </a:pPr>
            <a:r>
              <a:rPr lang="en-US" u="sng" dirty="0">
                <a:latin typeface="Calibri" panose="020F0502020204030204" pitchFamily="34" charset="0"/>
              </a:rPr>
              <a:t>Additional Funds Expected by the End of the Year:</a:t>
            </a:r>
          </a:p>
          <a:p>
            <a:pPr marL="342900" indent="-342900">
              <a:buSzPct val="100000"/>
              <a:buFont typeface="Arial" panose="020B0604020202020204" pitchFamily="34" charset="0"/>
              <a:buChar char="•"/>
            </a:pPr>
            <a:r>
              <a:rPr lang="en-US" dirty="0">
                <a:latin typeface="Calibri" panose="020F0502020204030204" pitchFamily="34" charset="0"/>
              </a:rPr>
              <a:t>$1.5M expected during the Fall</a:t>
            </a:r>
            <a:endParaRPr lang="en-US" i="1" dirty="0">
              <a:latin typeface="Calibri" panose="020F0502020204030204" pitchFamily="34" charset="0"/>
            </a:endParaRPr>
          </a:p>
          <a:p>
            <a:pPr>
              <a:buSzPct val="120000"/>
            </a:pPr>
            <a:endParaRPr lang="en-US" dirty="0">
              <a:solidFill>
                <a:srgbClr val="FF0000"/>
              </a:solidFill>
              <a:latin typeface="Calibri" panose="020F0502020204030204" pitchFamily="34" charset="0"/>
            </a:endParaRPr>
          </a:p>
          <a:p>
            <a:pPr>
              <a:buSzPct val="120000"/>
            </a:pPr>
            <a:r>
              <a:rPr lang="en-US" u="sng" dirty="0">
                <a:latin typeface="Calibri" panose="020F0502020204030204" pitchFamily="34" charset="0"/>
              </a:rPr>
              <a:t>Revenues Expected in Future Years:</a:t>
            </a:r>
          </a:p>
          <a:p>
            <a:pPr marL="342900" indent="-342900">
              <a:buSzPct val="100000"/>
              <a:buFont typeface="Arial" panose="020B0604020202020204" pitchFamily="34" charset="0"/>
              <a:buChar char="•"/>
            </a:pPr>
            <a:r>
              <a:rPr lang="en-US" dirty="0">
                <a:latin typeface="Calibri" panose="020F0502020204030204" pitchFamily="34" charset="0"/>
              </a:rPr>
              <a:t>$1.7M from settlement with McKinsey, disbursed over 3 years (2022-24). With the initial $10M deposited in 2021, approx. $11.7M anticipated in total revenues</a:t>
            </a:r>
          </a:p>
          <a:p>
            <a:pPr marL="342900" indent="-342900">
              <a:buSzPct val="100000"/>
              <a:buFont typeface="Arial" panose="020B0604020202020204" pitchFamily="34" charset="0"/>
              <a:buChar char="•"/>
            </a:pPr>
            <a:r>
              <a:rPr lang="en-US" dirty="0">
                <a:latin typeface="Calibri" panose="020F0502020204030204" pitchFamily="34" charset="0"/>
              </a:rPr>
              <a:t>$90M over the next 9 years from the Attorney General’s settlement with Purdue Pharma</a:t>
            </a:r>
          </a:p>
          <a:p>
            <a:pPr marL="342900" indent="-342900">
              <a:buSzPct val="100000"/>
              <a:buFont typeface="Arial" panose="020B0604020202020204" pitchFamily="34" charset="0"/>
              <a:buChar char="•"/>
            </a:pPr>
            <a:r>
              <a:rPr lang="en-US" dirty="0">
                <a:latin typeface="Calibri" panose="020F0502020204030204" pitchFamily="34" charset="0"/>
              </a:rPr>
              <a:t>Discussions with Johnson &amp; Johnson regarding settlement amounts are ongoing</a:t>
            </a:r>
          </a:p>
        </p:txBody>
      </p:sp>
      <p:sp>
        <p:nvSpPr>
          <p:cNvPr id="3" name="Title 2"/>
          <p:cNvSpPr>
            <a:spLocks noGrp="1"/>
          </p:cNvSpPr>
          <p:nvPr>
            <p:ph type="title"/>
          </p:nvPr>
        </p:nvSpPr>
        <p:spPr>
          <a:xfrm>
            <a:off x="838200" y="109538"/>
            <a:ext cx="5740400" cy="762000"/>
          </a:xfrm>
        </p:spPr>
        <p:txBody>
          <a:bodyPr anchor="ctr"/>
          <a:lstStyle/>
          <a:p>
            <a:r>
              <a:rPr lang="en-US" sz="2400" b="1" dirty="0">
                <a:latin typeface="Calibri" panose="020F0502020204030204" pitchFamily="34" charset="0"/>
              </a:rPr>
              <a:t>Anticipated Revenues in the Trust Fund</a:t>
            </a:r>
            <a:endParaRPr lang="en-US" dirty="0"/>
          </a:p>
        </p:txBody>
      </p:sp>
    </p:spTree>
    <p:extLst>
      <p:ext uri="{BB962C8B-B14F-4D97-AF65-F5344CB8AC3E}">
        <p14:creationId xmlns:p14="http://schemas.microsoft.com/office/powerpoint/2010/main" val="15258079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373E26-5CAE-4278-9D5D-D04A19E83681}"/>
              </a:ext>
            </a:extLst>
          </p:cNvPr>
          <p:cNvSpPr/>
          <p:nvPr/>
        </p:nvSpPr>
        <p:spPr bwMode="auto">
          <a:xfrm>
            <a:off x="304800" y="2590800"/>
            <a:ext cx="7772400" cy="4572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 name="TextBox 1"/>
          <p:cNvSpPr txBox="1"/>
          <p:nvPr/>
        </p:nvSpPr>
        <p:spPr>
          <a:xfrm>
            <a:off x="381000" y="1372612"/>
            <a:ext cx="8382000" cy="2251065"/>
          </a:xfrm>
          <a:prstGeom prst="rect">
            <a:avLst/>
          </a:prstGeom>
          <a:ln>
            <a:noFill/>
          </a:ln>
        </p:spPr>
        <p:txBody>
          <a:bodyPr wrap="square" rtlCol="0">
            <a:spAutoFit/>
          </a:bodyPr>
          <a:lstStyle/>
          <a:p>
            <a:pPr>
              <a:lnSpc>
                <a:spcPct val="150000"/>
              </a:lnSpc>
            </a:pPr>
            <a:r>
              <a:rPr lang="en-US" sz="2400" b="1" dirty="0">
                <a:solidFill>
                  <a:schemeClr val="dk1"/>
                </a:solidFill>
                <a:latin typeface="Calibri" panose="020F0502020204030204" pitchFamily="34" charset="0"/>
              </a:rPr>
              <a:t>Background</a:t>
            </a:r>
          </a:p>
          <a:p>
            <a:pPr>
              <a:lnSpc>
                <a:spcPct val="150000"/>
              </a:lnSpc>
            </a:pPr>
            <a:r>
              <a:rPr lang="en-US" sz="2400" b="1" dirty="0">
                <a:latin typeface="Calibri" panose="020F0502020204030204" pitchFamily="34" charset="0"/>
              </a:rPr>
              <a:t>Anticipated Revenues in the Trust Fund</a:t>
            </a:r>
          </a:p>
          <a:p>
            <a:pPr>
              <a:lnSpc>
                <a:spcPct val="150000"/>
              </a:lnSpc>
            </a:pPr>
            <a:r>
              <a:rPr lang="en-US" sz="2400" b="1" dirty="0">
                <a:latin typeface="Calibri" panose="020F0502020204030204" pitchFamily="34" charset="0"/>
              </a:rPr>
              <a:t>Revised Principles and Criteria for Trust Fund Expenditures</a:t>
            </a:r>
          </a:p>
          <a:p>
            <a:pPr>
              <a:lnSpc>
                <a:spcPct val="150000"/>
              </a:lnSpc>
            </a:pPr>
            <a:r>
              <a:rPr lang="en-US" sz="2400" b="1" dirty="0">
                <a:latin typeface="Calibri" panose="020F0502020204030204" pitchFamily="34" charset="0"/>
              </a:rPr>
              <a:t>Initial Proposal to Utilize A Portion of the Trust Funds</a:t>
            </a:r>
          </a:p>
        </p:txBody>
      </p:sp>
    </p:spTree>
    <p:extLst>
      <p:ext uri="{BB962C8B-B14F-4D97-AF65-F5344CB8AC3E}">
        <p14:creationId xmlns:p14="http://schemas.microsoft.com/office/powerpoint/2010/main" val="16777184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Revised Principles </a:t>
            </a:r>
            <a:r>
              <a:rPr lang="en-US" sz="2400" b="1" dirty="0">
                <a:latin typeface="Calibri" panose="020F0502020204030204" pitchFamily="34" charset="0"/>
              </a:rPr>
              <a:t>and Criteria for Trust Fund Expenditures</a:t>
            </a:r>
            <a:endParaRPr lang="en-US" dirty="0"/>
          </a:p>
        </p:txBody>
      </p:sp>
      <p:sp>
        <p:nvSpPr>
          <p:cNvPr id="5" name="Rectangle 4"/>
          <p:cNvSpPr/>
          <p:nvPr/>
        </p:nvSpPr>
        <p:spPr bwMode="auto">
          <a:xfrm>
            <a:off x="381000" y="1981200"/>
            <a:ext cx="8001000" cy="434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600" u="sng" dirty="0">
                <a:latin typeface="Calibri" panose="020F0502020204030204" pitchFamily="34" charset="0"/>
              </a:rPr>
              <a:t>Proposed </a:t>
            </a:r>
            <a:r>
              <a:rPr lang="en-US" sz="1600" b="1" u="sng" dirty="0">
                <a:latin typeface="Calibri" panose="020F0502020204030204" pitchFamily="34" charset="0"/>
              </a:rPr>
              <a:t>criteria</a:t>
            </a:r>
            <a:r>
              <a:rPr lang="en-US" sz="1600" u="sng" dirty="0">
                <a:latin typeface="Calibri" panose="020F0502020204030204" pitchFamily="34" charset="0"/>
              </a:rPr>
              <a:t> and </a:t>
            </a:r>
            <a:r>
              <a:rPr lang="en-US" sz="1600" b="1" u="sng" dirty="0">
                <a:latin typeface="Calibri" panose="020F0502020204030204" pitchFamily="34" charset="0"/>
              </a:rPr>
              <a:t>principles</a:t>
            </a:r>
            <a:r>
              <a:rPr lang="en-US" sz="1600" u="sng" dirty="0">
                <a:latin typeface="Calibri" panose="020F0502020204030204" pitchFamily="34" charset="0"/>
              </a:rPr>
              <a:t> for directing Trust Fund dollars:</a:t>
            </a:r>
          </a:p>
          <a:p>
            <a:pPr marL="403225" lvl="1" indent="-342900">
              <a:buFont typeface="Arial" panose="020B0604020202020204" pitchFamily="34" charset="0"/>
              <a:buChar char="•"/>
            </a:pPr>
            <a:r>
              <a:rPr lang="en-US" sz="1600" dirty="0">
                <a:latin typeface="Calibri" panose="020F0502020204030204" pitchFamily="34" charset="0"/>
              </a:rPr>
              <a:t>Support for a county/community-level approach over a broader, regional focus.</a:t>
            </a:r>
          </a:p>
          <a:p>
            <a:pPr marL="403225" lvl="1" indent="-342900">
              <a:buFont typeface="Arial" panose="020B0604020202020204" pitchFamily="34" charset="0"/>
              <a:buChar char="•"/>
            </a:pPr>
            <a:r>
              <a:rPr lang="en-US" sz="1600" dirty="0">
                <a:latin typeface="Calibri" panose="020F0502020204030204" pitchFamily="34" charset="0"/>
              </a:rPr>
              <a:t>Support for utilizing rate of overdoses (fatal and non-fatal) and EMS incidents to guide future spending.</a:t>
            </a:r>
          </a:p>
          <a:p>
            <a:pPr marL="403225" lvl="1" indent="-342900">
              <a:buFont typeface="Arial" panose="020B0604020202020204" pitchFamily="34" charset="0"/>
              <a:buChar char="•"/>
            </a:pPr>
            <a:r>
              <a:rPr lang="en-US" sz="1600" dirty="0">
                <a:latin typeface="Calibri" panose="020F0502020204030204" pitchFamily="34" charset="0"/>
              </a:rPr>
              <a:t>Specific demographic information, </a:t>
            </a:r>
            <a:r>
              <a:rPr lang="en-US" sz="1600" dirty="0" err="1">
                <a:latin typeface="Calibri" panose="020F0502020204030204" pitchFamily="34" charset="0"/>
              </a:rPr>
              <a:t>eg</a:t>
            </a:r>
            <a:r>
              <a:rPr lang="en-US" sz="1600" dirty="0">
                <a:latin typeface="Calibri" panose="020F0502020204030204" pitchFamily="34" charset="0"/>
              </a:rPr>
              <a:t>, age, ethnicity, should be considered to direct resources to historically underserved communities and those most impacted by the opioid crisis.</a:t>
            </a:r>
          </a:p>
          <a:p>
            <a:pPr marL="403225" lvl="1" indent="-342900">
              <a:buFont typeface="Arial" panose="020B0604020202020204" pitchFamily="34" charset="0"/>
              <a:buChar char="•"/>
            </a:pPr>
            <a:r>
              <a:rPr lang="en-US" sz="1600" dirty="0">
                <a:latin typeface="Calibri" panose="020F0502020204030204" pitchFamily="34" charset="0"/>
              </a:rPr>
              <a:t>Increased focus on prevention, harm reduction, emergency shelter, and community outreach regarding opioid use disorder, particularly innovative approaches that might fall outside the scope of state and federal funding.</a:t>
            </a:r>
          </a:p>
          <a:p>
            <a:pPr marL="403225" lvl="1" indent="-342900">
              <a:buFont typeface="Arial" panose="020B0604020202020204" pitchFamily="34" charset="0"/>
              <a:buChar char="•"/>
            </a:pPr>
            <a:r>
              <a:rPr lang="en-US" sz="1600" dirty="0">
                <a:latin typeface="Calibri" panose="020F0502020204030204" pitchFamily="34" charset="0"/>
              </a:rPr>
              <a:t>Create a culturally-responsive standard of care that spans 60-90 days of inpatient and outpatient care and outreach services and the ability to then have access to housing, jobs and education.</a:t>
            </a:r>
          </a:p>
          <a:p>
            <a:pPr marL="403225" lvl="1" indent="-342900">
              <a:buFont typeface="Arial" panose="020B0604020202020204" pitchFamily="34" charset="0"/>
              <a:buChar char="•"/>
            </a:pPr>
            <a:r>
              <a:rPr lang="en-US" sz="1600" dirty="0">
                <a:latin typeface="Calibri" panose="020F0502020204030204" pitchFamily="34" charset="0"/>
              </a:rPr>
              <a:t>Support for women and families impacted by opioids, as well as those with substance use disorder and co-occurring mental health disorders.</a:t>
            </a:r>
          </a:p>
          <a:p>
            <a:pPr marL="403225" lvl="1" indent="-342900">
              <a:buFont typeface="Arial" panose="020B0604020202020204" pitchFamily="34" charset="0"/>
              <a:buChar char="•"/>
            </a:pPr>
            <a:r>
              <a:rPr lang="en-US" sz="1600" dirty="0">
                <a:latin typeface="Calibri" panose="020F0502020204030204" pitchFamily="34" charset="0"/>
              </a:rPr>
              <a:t>Support for justice-involved involved individuals with history of substance use, both currently and recently incarcerated.</a:t>
            </a:r>
          </a:p>
          <a:p>
            <a:pPr marL="403225" lvl="1" indent="-342900">
              <a:buFont typeface="Arial" panose="020B0604020202020204" pitchFamily="34" charset="0"/>
              <a:buChar char="•"/>
            </a:pPr>
            <a:r>
              <a:rPr lang="en-US" sz="1600" dirty="0">
                <a:latin typeface="Calibri" panose="020F0502020204030204" pitchFamily="34" charset="0"/>
              </a:rPr>
              <a:t>Support for individuals with disabilities, particularly the brain-injured population.</a:t>
            </a: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1000" y="1219200"/>
            <a:ext cx="8382000" cy="8382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600" dirty="0">
                <a:latin typeface="Calibri" panose="020F0502020204030204" pitchFamily="34" charset="0"/>
              </a:rPr>
              <a:t>Written feedback submitted by members, as well as suggestions raised during the Council’s 7/19/2021 meeting, were incorporated into a revised set of criteria for directing Trust Fund dollars.</a:t>
            </a:r>
          </a:p>
        </p:txBody>
      </p:sp>
    </p:spTree>
    <p:extLst>
      <p:ext uri="{BB962C8B-B14F-4D97-AF65-F5344CB8AC3E}">
        <p14:creationId xmlns:p14="http://schemas.microsoft.com/office/powerpoint/2010/main" val="16283646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Revised Principles </a:t>
            </a:r>
            <a:r>
              <a:rPr lang="en-US" sz="2400" b="1" dirty="0">
                <a:latin typeface="Calibri" panose="020F0502020204030204" pitchFamily="34" charset="0"/>
              </a:rPr>
              <a:t>and Criteria for Trust Fund Expenditures</a:t>
            </a:r>
            <a:endParaRPr lang="en-US" dirty="0"/>
          </a:p>
        </p:txBody>
      </p:sp>
      <p:sp>
        <p:nvSpPr>
          <p:cNvPr id="5" name="Rectangle 4"/>
          <p:cNvSpPr/>
          <p:nvPr/>
        </p:nvSpPr>
        <p:spPr bwMode="auto">
          <a:xfrm>
            <a:off x="381000" y="1981200"/>
            <a:ext cx="8001000" cy="434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600" u="sng" dirty="0">
                <a:latin typeface="Calibri" panose="020F0502020204030204" pitchFamily="34" charset="0"/>
              </a:rPr>
              <a:t>Proposed </a:t>
            </a:r>
            <a:r>
              <a:rPr lang="en-US" sz="1600" b="1" u="sng" dirty="0">
                <a:latin typeface="Calibri" panose="020F0502020204030204" pitchFamily="34" charset="0"/>
              </a:rPr>
              <a:t>services</a:t>
            </a:r>
            <a:r>
              <a:rPr lang="en-US" sz="1600" u="sng" dirty="0">
                <a:latin typeface="Calibri" panose="020F0502020204030204" pitchFamily="34" charset="0"/>
              </a:rPr>
              <a:t> (new or existing) that could be supported by Trust Fund dollars:</a:t>
            </a:r>
          </a:p>
          <a:p>
            <a:pPr marL="403225" lvl="1" indent="-342900">
              <a:buFont typeface="Arial" panose="020B0604020202020204" pitchFamily="34" charset="0"/>
              <a:buChar char="•"/>
            </a:pPr>
            <a:r>
              <a:rPr lang="en-US" sz="1600" dirty="0">
                <a:latin typeface="Calibri" panose="020F0502020204030204" pitchFamily="34" charset="0"/>
              </a:rPr>
              <a:t>Residential programs serving Black and Latinx communities.</a:t>
            </a:r>
          </a:p>
          <a:p>
            <a:pPr marL="403225" lvl="1" indent="-342900">
              <a:buFont typeface="Arial" panose="020B0604020202020204" pitchFamily="34" charset="0"/>
              <a:buChar char="•"/>
            </a:pPr>
            <a:r>
              <a:rPr lang="en-US" sz="1600" dirty="0">
                <a:latin typeface="Calibri" panose="020F0502020204030204" pitchFamily="34" charset="0"/>
              </a:rPr>
              <a:t>Strengthened pipelines for mental health clinicians of color and addiction care.</a:t>
            </a:r>
          </a:p>
          <a:p>
            <a:pPr marL="403225" lvl="1" indent="-342900">
              <a:buFont typeface="Arial" panose="020B0604020202020204" pitchFamily="34" charset="0"/>
              <a:buChar char="•"/>
            </a:pPr>
            <a:r>
              <a:rPr lang="en-US" sz="1600" dirty="0">
                <a:latin typeface="Calibri" panose="020F0502020204030204" pitchFamily="34" charset="0"/>
              </a:rPr>
              <a:t>Funding for multi-cultural, trauma-informed services associated with outreach and continued trauma-informed care accessible to those in recovery.</a:t>
            </a:r>
          </a:p>
          <a:p>
            <a:pPr marL="403225" lvl="1" indent="-342900">
              <a:buFont typeface="Arial" panose="020B0604020202020204" pitchFamily="34" charset="0"/>
              <a:buChar char="•"/>
            </a:pPr>
            <a:r>
              <a:rPr lang="en-US" sz="1600" dirty="0">
                <a:latin typeface="Calibri" panose="020F0502020204030204" pitchFamily="34" charset="0"/>
              </a:rPr>
              <a:t>Additional funding for syringe exchange programs.</a:t>
            </a:r>
          </a:p>
          <a:p>
            <a:pPr marL="403225" lvl="1" indent="-342900">
              <a:buFont typeface="Arial" panose="020B0604020202020204" pitchFamily="34" charset="0"/>
              <a:buChar char="•"/>
            </a:pPr>
            <a:r>
              <a:rPr lang="en-US" sz="1600" dirty="0">
                <a:latin typeface="Calibri" panose="020F0502020204030204" pitchFamily="34" charset="0"/>
              </a:rPr>
              <a:t>Advocate and legalize supervised consumption sites across impacted cities.</a:t>
            </a:r>
          </a:p>
          <a:p>
            <a:pPr marL="403225" lvl="1" indent="-342900">
              <a:buFont typeface="Arial" panose="020B0604020202020204" pitchFamily="34" charset="0"/>
              <a:buChar char="•"/>
            </a:pPr>
            <a:r>
              <a:rPr lang="en-US" sz="1600" dirty="0">
                <a:latin typeface="Calibri" panose="020F0502020204030204" pitchFamily="34" charset="0"/>
              </a:rPr>
              <a:t>Dedicate additional resources to ensure accessibility and affordability of Narcan supply for community-based organizations.</a:t>
            </a:r>
          </a:p>
          <a:p>
            <a:pPr marL="403225" lvl="1" indent="-342900">
              <a:buFont typeface="Arial" panose="020B0604020202020204" pitchFamily="34" charset="0"/>
              <a:buChar char="•"/>
            </a:pPr>
            <a:r>
              <a:rPr lang="en-US" sz="1600" dirty="0">
                <a:latin typeface="Calibri" panose="020F0502020204030204" pitchFamily="34" charset="0"/>
              </a:rPr>
              <a:t>Deploy a multi-prong approach to increase access to methadone. </a:t>
            </a:r>
          </a:p>
          <a:p>
            <a:pPr marL="403225" lvl="1" indent="-342900">
              <a:buFont typeface="Arial" panose="020B0604020202020204" pitchFamily="34" charset="0"/>
              <a:buChar char="•"/>
            </a:pPr>
            <a:r>
              <a:rPr lang="en-US" sz="1600" dirty="0">
                <a:latin typeface="Calibri" panose="020F0502020204030204" pitchFamily="34" charset="0"/>
              </a:rPr>
              <a:t>Sober living scholarships to support those with extreme financial need.</a:t>
            </a:r>
          </a:p>
          <a:p>
            <a:pPr marL="403225" lvl="1" indent="-342900">
              <a:buFont typeface="Arial" panose="020B0604020202020204" pitchFamily="34" charset="0"/>
              <a:buChar char="•"/>
            </a:pPr>
            <a:r>
              <a:rPr lang="en-US" sz="1600" dirty="0">
                <a:latin typeface="Calibri" panose="020F0502020204030204" pitchFamily="34" charset="0"/>
              </a:rPr>
              <a:t>Technical assistance and training to help organizations implement effective addiction prevention and treatment programs.</a:t>
            </a:r>
          </a:p>
          <a:p>
            <a:pPr marL="403225" lvl="1" indent="-342900">
              <a:buFont typeface="Arial" panose="020B0604020202020204" pitchFamily="34" charset="0"/>
              <a:buChar char="•"/>
            </a:pPr>
            <a:endParaRPr lang="en-US" sz="1600" dirty="0">
              <a:latin typeface="Calibri" panose="020F0502020204030204" pitchFamily="34" charset="0"/>
            </a:endParaRP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1000" y="1219200"/>
            <a:ext cx="8305800" cy="8382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600" dirty="0">
                <a:latin typeface="Calibri" panose="020F0502020204030204" pitchFamily="34" charset="0"/>
              </a:rPr>
              <a:t>Similarly, feedback from Council members was incorporated into a revised list of potential services that could be supported by the Trust Fund.</a:t>
            </a:r>
          </a:p>
        </p:txBody>
      </p:sp>
    </p:spTree>
    <p:extLst>
      <p:ext uri="{BB962C8B-B14F-4D97-AF65-F5344CB8AC3E}">
        <p14:creationId xmlns:p14="http://schemas.microsoft.com/office/powerpoint/2010/main" val="39567273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373E26-5CAE-4278-9D5D-D04A19E83681}"/>
              </a:ext>
            </a:extLst>
          </p:cNvPr>
          <p:cNvSpPr/>
          <p:nvPr/>
        </p:nvSpPr>
        <p:spPr bwMode="auto">
          <a:xfrm>
            <a:off x="304800" y="3200400"/>
            <a:ext cx="7772400" cy="4572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 name="TextBox 1"/>
          <p:cNvSpPr txBox="1"/>
          <p:nvPr/>
        </p:nvSpPr>
        <p:spPr>
          <a:xfrm>
            <a:off x="381000" y="1372612"/>
            <a:ext cx="8382000" cy="2251065"/>
          </a:xfrm>
          <a:prstGeom prst="rect">
            <a:avLst/>
          </a:prstGeom>
          <a:ln>
            <a:noFill/>
          </a:ln>
        </p:spPr>
        <p:txBody>
          <a:bodyPr wrap="square" rtlCol="0">
            <a:spAutoFit/>
          </a:bodyPr>
          <a:lstStyle/>
          <a:p>
            <a:pPr>
              <a:lnSpc>
                <a:spcPct val="150000"/>
              </a:lnSpc>
            </a:pPr>
            <a:r>
              <a:rPr lang="en-US" sz="2400" b="1" dirty="0">
                <a:solidFill>
                  <a:schemeClr val="dk1"/>
                </a:solidFill>
                <a:latin typeface="Calibri" panose="020F0502020204030204" pitchFamily="34" charset="0"/>
              </a:rPr>
              <a:t>Background</a:t>
            </a:r>
          </a:p>
          <a:p>
            <a:pPr>
              <a:lnSpc>
                <a:spcPct val="150000"/>
              </a:lnSpc>
            </a:pPr>
            <a:r>
              <a:rPr lang="en-US" sz="2400" b="1" dirty="0">
                <a:latin typeface="Calibri" panose="020F0502020204030204" pitchFamily="34" charset="0"/>
              </a:rPr>
              <a:t>Anticipated Revenues in the Trust Fund</a:t>
            </a:r>
          </a:p>
          <a:p>
            <a:pPr>
              <a:lnSpc>
                <a:spcPct val="150000"/>
              </a:lnSpc>
            </a:pPr>
            <a:r>
              <a:rPr lang="en-US" sz="2400" b="1" dirty="0">
                <a:latin typeface="Calibri" panose="020F0502020204030204" pitchFamily="34" charset="0"/>
              </a:rPr>
              <a:t>Revised Principles and Criteria for Trust Fund Expenditures</a:t>
            </a:r>
          </a:p>
          <a:p>
            <a:pPr>
              <a:lnSpc>
                <a:spcPct val="150000"/>
              </a:lnSpc>
            </a:pPr>
            <a:r>
              <a:rPr lang="en-US" sz="2400" b="1" dirty="0">
                <a:latin typeface="Calibri" panose="020F0502020204030204" pitchFamily="34" charset="0"/>
              </a:rPr>
              <a:t>Initial Proposal to Utilize A Portion of the Trust Funds</a:t>
            </a:r>
          </a:p>
        </p:txBody>
      </p:sp>
    </p:spTree>
    <p:extLst>
      <p:ext uri="{BB962C8B-B14F-4D97-AF65-F5344CB8AC3E}">
        <p14:creationId xmlns:p14="http://schemas.microsoft.com/office/powerpoint/2010/main" val="5159355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Initial Proposal for Trust Fund Dollars</a:t>
            </a: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1000" y="1219200"/>
            <a:ext cx="8305800" cy="4724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dirty="0">
                <a:latin typeface="Calibri" panose="020F0502020204030204" pitchFamily="34" charset="0"/>
              </a:rPr>
              <a:t>A number of evidence-based, opioid abatement strategies targeting health and racial inequities and prioritizing disproportionately-impacted populations and communities could be initiated or expanded with Trust Fund dollars.</a:t>
            </a:r>
          </a:p>
          <a:p>
            <a:pPr marL="60325" lvl="1"/>
            <a:endParaRPr lang="en-US" dirty="0">
              <a:latin typeface="Calibri" panose="020F0502020204030204" pitchFamily="34" charset="0"/>
            </a:endParaRPr>
          </a:p>
          <a:p>
            <a:pPr marL="60325" lvl="1"/>
            <a:r>
              <a:rPr lang="en-US" dirty="0">
                <a:latin typeface="Calibri" panose="020F0502020204030204" pitchFamily="34" charset="0"/>
              </a:rPr>
              <a:t>Data collection and evaluation would complement these proposed strategies, which conform with Council members’ criteria, falling under four distinct categories of unmet need:</a:t>
            </a:r>
          </a:p>
          <a:p>
            <a:pPr marL="60325" lvl="1"/>
            <a:endParaRPr lang="en-US" dirty="0">
              <a:latin typeface="Calibri" panose="020F0502020204030204" pitchFamily="34" charset="0"/>
            </a:endParaRPr>
          </a:p>
          <a:p>
            <a:pPr marL="860425" lvl="2" indent="-342900">
              <a:buFont typeface="+mj-lt"/>
              <a:buAutoNum type="arabicPeriod"/>
            </a:pPr>
            <a:r>
              <a:rPr lang="en-US" b="1" dirty="0">
                <a:latin typeface="Calibri" panose="020F0502020204030204" pitchFamily="34" charset="0"/>
              </a:rPr>
              <a:t>Expansion of Harm Reduction Services</a:t>
            </a:r>
            <a:endParaRPr lang="en-US" dirty="0">
              <a:latin typeface="Calibri" panose="020F0502020204030204" pitchFamily="34" charset="0"/>
            </a:endParaRPr>
          </a:p>
          <a:p>
            <a:pPr marL="860425" lvl="2" indent="-342900">
              <a:buFont typeface="+mj-lt"/>
              <a:buAutoNum type="arabicPeriod"/>
            </a:pPr>
            <a:endParaRPr lang="en-US" sz="1600" dirty="0">
              <a:latin typeface="Calibri" panose="020F0502020204030204" pitchFamily="34" charset="0"/>
            </a:endParaRPr>
          </a:p>
          <a:p>
            <a:pPr marL="860425" lvl="2" indent="-342900">
              <a:buFont typeface="+mj-lt"/>
              <a:buAutoNum type="arabicPeriod"/>
            </a:pPr>
            <a:r>
              <a:rPr lang="en-US" b="1" dirty="0">
                <a:latin typeface="Calibri" panose="020F0502020204030204" pitchFamily="34" charset="0"/>
              </a:rPr>
              <a:t>Increased Access to Methadone</a:t>
            </a:r>
            <a:endParaRPr lang="en-US" dirty="0">
              <a:latin typeface="Calibri" panose="020F0502020204030204" pitchFamily="34" charset="0"/>
            </a:endParaRPr>
          </a:p>
          <a:p>
            <a:pPr marL="860425" lvl="2" indent="-342900">
              <a:buFont typeface="+mj-lt"/>
              <a:buAutoNum type="arabicPeriod"/>
            </a:pPr>
            <a:endParaRPr lang="en-US" sz="1600" dirty="0">
              <a:latin typeface="Calibri" panose="020F0502020204030204" pitchFamily="34" charset="0"/>
            </a:endParaRPr>
          </a:p>
          <a:p>
            <a:pPr marL="860425" lvl="2" indent="-342900">
              <a:buFont typeface="+mj-lt"/>
              <a:buAutoNum type="arabicPeriod"/>
            </a:pPr>
            <a:r>
              <a:rPr lang="en-US" b="1" dirty="0">
                <a:latin typeface="Calibri" panose="020F0502020204030204" pitchFamily="34" charset="0"/>
              </a:rPr>
              <a:t>Expansion of Supportive Housing Programs, including low threshold</a:t>
            </a:r>
            <a:endParaRPr lang="en-US" dirty="0">
              <a:latin typeface="Calibri" panose="020F0502020204030204" pitchFamily="34" charset="0"/>
            </a:endParaRPr>
          </a:p>
          <a:p>
            <a:pPr marL="860425" lvl="2" indent="-342900">
              <a:buFont typeface="+mj-lt"/>
              <a:buAutoNum type="arabicPeriod"/>
            </a:pPr>
            <a:endParaRPr lang="en-US" sz="1600" dirty="0">
              <a:latin typeface="Calibri" panose="020F0502020204030204" pitchFamily="34" charset="0"/>
            </a:endParaRPr>
          </a:p>
          <a:p>
            <a:pPr marL="860425" lvl="2" indent="-342900">
              <a:buFont typeface="+mj-lt"/>
              <a:buAutoNum type="arabicPeriod"/>
            </a:pPr>
            <a:r>
              <a:rPr lang="en-US" b="1" dirty="0">
                <a:latin typeface="Calibri" panose="020F0502020204030204" pitchFamily="34" charset="0"/>
              </a:rPr>
              <a:t>Community Outreach and Engagement</a:t>
            </a:r>
          </a:p>
        </p:txBody>
      </p:sp>
    </p:spTree>
    <p:extLst>
      <p:ext uri="{BB962C8B-B14F-4D97-AF65-F5344CB8AC3E}">
        <p14:creationId xmlns:p14="http://schemas.microsoft.com/office/powerpoint/2010/main" val="33171158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Initial Proposal for Trust Fund Dollars</a:t>
            </a: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0999" y="1219200"/>
            <a:ext cx="8077201" cy="1676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400" b="1" u="sng" dirty="0">
                <a:latin typeface="Calibri" panose="020F0502020204030204" pitchFamily="34" charset="0"/>
              </a:rPr>
              <a:t>Harm Reduction Services</a:t>
            </a:r>
          </a:p>
          <a:p>
            <a:pPr marL="346075" lvl="1" indent="-285750">
              <a:buFont typeface="Arial" panose="020B0604020202020204" pitchFamily="34" charset="0"/>
              <a:buChar char="•"/>
            </a:pPr>
            <a:r>
              <a:rPr lang="en-US" sz="1400" dirty="0">
                <a:latin typeface="Calibri" panose="020F0502020204030204" pitchFamily="34" charset="0"/>
              </a:rPr>
              <a:t>DPH currently licenses 30+ Syringe Services Programs (SSP) across the Commonwealth, including 10 mobile units, where persons who inject drugs can receive sterile needles and syringes free of cost, dispose of used needles and syringes, and access other services such as testing for hepatitis C, HIV and other sexually transmitted infections, overdose education, and Narcan (naloxone).</a:t>
            </a:r>
          </a:p>
        </p:txBody>
      </p:sp>
      <p:sp>
        <p:nvSpPr>
          <p:cNvPr id="15" name="Rectangle 14">
            <a:extLst>
              <a:ext uri="{FF2B5EF4-FFF2-40B4-BE49-F238E27FC236}">
                <a16:creationId xmlns:a16="http://schemas.microsoft.com/office/drawing/2014/main" id="{23F0E370-1622-47F3-815A-D9D6A4A5D90E}"/>
              </a:ext>
            </a:extLst>
          </p:cNvPr>
          <p:cNvSpPr/>
          <p:nvPr/>
        </p:nvSpPr>
        <p:spPr bwMode="auto">
          <a:xfrm>
            <a:off x="380998" y="2286000"/>
            <a:ext cx="3863181" cy="307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6075" lvl="1" indent="-285750">
              <a:buFont typeface="Arial" panose="020B0604020202020204" pitchFamily="34" charset="0"/>
              <a:buChar char="•"/>
            </a:pPr>
            <a:r>
              <a:rPr lang="en-US" sz="1400" dirty="0">
                <a:latin typeface="Calibri" panose="020F0502020204030204" pitchFamily="34" charset="0"/>
              </a:rPr>
              <a:t>SSPs operate within cities/towns in which local boards of health have provided prior approval.</a:t>
            </a:r>
          </a:p>
          <a:p>
            <a:pPr marL="60325" lvl="1"/>
            <a:endParaRPr lang="en-US" sz="1000" u="sng" dirty="0">
              <a:latin typeface="Calibri" panose="020F0502020204030204" pitchFamily="34" charset="0"/>
            </a:endParaRPr>
          </a:p>
          <a:p>
            <a:pPr marL="60325" lvl="1"/>
            <a:r>
              <a:rPr lang="en-US" sz="1400" b="1" u="sng" dirty="0">
                <a:latin typeface="Calibri" panose="020F0502020204030204" pitchFamily="34" charset="0"/>
              </a:rPr>
              <a:t>Proposal</a:t>
            </a:r>
          </a:p>
          <a:p>
            <a:pPr marL="346075" lvl="1" indent="-285750">
              <a:buFont typeface="Arial" panose="020B0604020202020204" pitchFamily="34" charset="0"/>
              <a:buChar char="•"/>
            </a:pPr>
            <a:r>
              <a:rPr lang="en-US" sz="1400" dirty="0">
                <a:latin typeface="Calibri" panose="020F0502020204030204" pitchFamily="34" charset="0"/>
              </a:rPr>
              <a:t>$3.4 m (annually) in Trust Fund dollars to </a:t>
            </a:r>
            <a:r>
              <a:rPr lang="en-US" sz="1400" b="1" dirty="0">
                <a:latin typeface="Calibri" panose="020F0502020204030204" pitchFamily="34" charset="0"/>
              </a:rPr>
              <a:t>expand harm reduction programming at SSPs to include services not currently covered by federal funding</a:t>
            </a:r>
            <a:r>
              <a:rPr lang="en-US" sz="1400" dirty="0">
                <a:latin typeface="Calibri" panose="020F0502020204030204" pitchFamily="34" charset="0"/>
              </a:rPr>
              <a:t>, such as access to non-injection harm reduction services and supplies and additional education and information on the proper use of fentanyl test strips.</a:t>
            </a:r>
          </a:p>
          <a:p>
            <a:pPr marL="346075" lvl="1" indent="-285750">
              <a:buFont typeface="Arial" panose="020B0604020202020204" pitchFamily="34" charset="0"/>
              <a:buChar char="•"/>
            </a:pPr>
            <a:r>
              <a:rPr lang="en-US" sz="1400" dirty="0">
                <a:latin typeface="Calibri" panose="020F0502020204030204" pitchFamily="34" charset="0"/>
              </a:rPr>
              <a:t>Following Council approval, contracts with existing Overdose Education and Naloxone Distribution (OEND) providers through the Office of HIV/AIDS would be amended to include </a:t>
            </a:r>
            <a:r>
              <a:rPr lang="en-US" sz="1400" b="1" dirty="0">
                <a:latin typeface="Calibri" panose="020F0502020204030204" pitchFamily="34" charset="0"/>
              </a:rPr>
              <a:t>additional funds for staffing, purchasing of non-injection harm reduction supplies, and fund additional trainings for engagement of high-risk populations</a:t>
            </a:r>
            <a:r>
              <a:rPr lang="en-US" sz="1400" dirty="0">
                <a:latin typeface="Calibri" panose="020F0502020204030204" pitchFamily="34" charset="0"/>
              </a:rPr>
              <a:t>.</a:t>
            </a:r>
          </a:p>
        </p:txBody>
      </p:sp>
      <p:pic>
        <p:nvPicPr>
          <p:cNvPr id="13" name="Picture 12" descr="Existing SSPs">
            <a:extLst>
              <a:ext uri="{FF2B5EF4-FFF2-40B4-BE49-F238E27FC236}">
                <a16:creationId xmlns:a16="http://schemas.microsoft.com/office/drawing/2014/main" id="{D61B09E3-C903-4FAE-9903-6F6ECE2BB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179" y="3334940"/>
            <a:ext cx="4410075" cy="2793048"/>
          </a:xfrm>
          <a:prstGeom prst="rect">
            <a:avLst/>
          </a:prstGeom>
        </p:spPr>
      </p:pic>
      <p:sp>
        <p:nvSpPr>
          <p:cNvPr id="16" name="TextBox 15">
            <a:extLst>
              <a:ext uri="{FF2B5EF4-FFF2-40B4-BE49-F238E27FC236}">
                <a16:creationId xmlns:a16="http://schemas.microsoft.com/office/drawing/2014/main" id="{9C53DD7E-7D9C-4AFE-9780-5E395F66B2B1}"/>
              </a:ext>
            </a:extLst>
          </p:cNvPr>
          <p:cNvSpPr txBox="1"/>
          <p:nvPr/>
        </p:nvSpPr>
        <p:spPr>
          <a:xfrm>
            <a:off x="4847816" y="2895600"/>
            <a:ext cx="3482177"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Existing Syringe Service Providers</a:t>
            </a:r>
          </a:p>
        </p:txBody>
      </p:sp>
      <p:sp>
        <p:nvSpPr>
          <p:cNvPr id="17" name="Flowchart: Merge 16">
            <a:extLst>
              <a:ext uri="{FF2B5EF4-FFF2-40B4-BE49-F238E27FC236}">
                <a16:creationId xmlns:a16="http://schemas.microsoft.com/office/drawing/2014/main" id="{51013804-2DB3-4FF8-B13C-E1953C964FD7}"/>
              </a:ext>
            </a:extLst>
          </p:cNvPr>
          <p:cNvSpPr/>
          <p:nvPr/>
        </p:nvSpPr>
        <p:spPr bwMode="auto">
          <a:xfrm>
            <a:off x="5334000" y="4572108"/>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18" name="Flowchart: Merge 17">
            <a:extLst>
              <a:ext uri="{FF2B5EF4-FFF2-40B4-BE49-F238E27FC236}">
                <a16:creationId xmlns:a16="http://schemas.microsoft.com/office/drawing/2014/main" id="{9D4FD291-9D27-498C-BD94-8B6906466547}"/>
              </a:ext>
            </a:extLst>
          </p:cNvPr>
          <p:cNvSpPr/>
          <p:nvPr/>
        </p:nvSpPr>
        <p:spPr bwMode="auto">
          <a:xfrm>
            <a:off x="5334000" y="4636345"/>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19" name="Flowchart: Merge 18">
            <a:extLst>
              <a:ext uri="{FF2B5EF4-FFF2-40B4-BE49-F238E27FC236}">
                <a16:creationId xmlns:a16="http://schemas.microsoft.com/office/drawing/2014/main" id="{1425E4B5-7F28-4C3A-8C3D-A71AE5727AE6}"/>
              </a:ext>
            </a:extLst>
          </p:cNvPr>
          <p:cNvSpPr/>
          <p:nvPr/>
        </p:nvSpPr>
        <p:spPr bwMode="auto">
          <a:xfrm>
            <a:off x="7362416" y="43444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0" name="Flowchart: Merge 19">
            <a:extLst>
              <a:ext uri="{FF2B5EF4-FFF2-40B4-BE49-F238E27FC236}">
                <a16:creationId xmlns:a16="http://schemas.microsoft.com/office/drawing/2014/main" id="{F4C10657-DB92-49B9-9CAE-54258E720B43}"/>
              </a:ext>
            </a:extLst>
          </p:cNvPr>
          <p:cNvSpPr/>
          <p:nvPr/>
        </p:nvSpPr>
        <p:spPr bwMode="auto">
          <a:xfrm>
            <a:off x="8276816" y="4693364"/>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1" name="Flowchart: Merge 20">
            <a:extLst>
              <a:ext uri="{FF2B5EF4-FFF2-40B4-BE49-F238E27FC236}">
                <a16:creationId xmlns:a16="http://schemas.microsoft.com/office/drawing/2014/main" id="{E3EA92F4-F7FC-4B5D-9414-7E6697F72969}"/>
              </a:ext>
            </a:extLst>
          </p:cNvPr>
          <p:cNvSpPr/>
          <p:nvPr/>
        </p:nvSpPr>
        <p:spPr bwMode="auto">
          <a:xfrm>
            <a:off x="7210016" y="4652725"/>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2" name="Flowchart: Merge 21">
            <a:extLst>
              <a:ext uri="{FF2B5EF4-FFF2-40B4-BE49-F238E27FC236}">
                <a16:creationId xmlns:a16="http://schemas.microsoft.com/office/drawing/2014/main" id="{A7ECA670-4E1D-45C6-AA6F-4DC9B171AA57}"/>
              </a:ext>
            </a:extLst>
          </p:cNvPr>
          <p:cNvSpPr/>
          <p:nvPr/>
        </p:nvSpPr>
        <p:spPr bwMode="auto">
          <a:xfrm>
            <a:off x="7057616" y="49540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3" name="Flowchart: Merge 22">
            <a:extLst>
              <a:ext uri="{FF2B5EF4-FFF2-40B4-BE49-F238E27FC236}">
                <a16:creationId xmlns:a16="http://schemas.microsoft.com/office/drawing/2014/main" id="{495A16E9-CAE6-475E-B2AE-2A7FA8D4E8DD}"/>
              </a:ext>
            </a:extLst>
          </p:cNvPr>
          <p:cNvSpPr/>
          <p:nvPr/>
        </p:nvSpPr>
        <p:spPr bwMode="auto">
          <a:xfrm>
            <a:off x="7171916" y="52969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4" name="Flowchart: Merge 23">
            <a:extLst>
              <a:ext uri="{FF2B5EF4-FFF2-40B4-BE49-F238E27FC236}">
                <a16:creationId xmlns:a16="http://schemas.microsoft.com/office/drawing/2014/main" id="{CC7F7F65-8DCE-49DD-BFE9-D051C0B59AEC}"/>
              </a:ext>
            </a:extLst>
          </p:cNvPr>
          <p:cNvSpPr/>
          <p:nvPr/>
        </p:nvSpPr>
        <p:spPr bwMode="auto">
          <a:xfrm>
            <a:off x="7133816" y="53350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5" name="Flowchart: Merge 24">
            <a:extLst>
              <a:ext uri="{FF2B5EF4-FFF2-40B4-BE49-F238E27FC236}">
                <a16:creationId xmlns:a16="http://schemas.microsoft.com/office/drawing/2014/main" id="{4A0D5813-226A-4659-BEB3-114BE0553BC2}"/>
              </a:ext>
            </a:extLst>
          </p:cNvPr>
          <p:cNvSpPr/>
          <p:nvPr/>
        </p:nvSpPr>
        <p:spPr bwMode="auto">
          <a:xfrm>
            <a:off x="7743416" y="56398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6" name="Flowchart: Merge 25">
            <a:extLst>
              <a:ext uri="{FF2B5EF4-FFF2-40B4-BE49-F238E27FC236}">
                <a16:creationId xmlns:a16="http://schemas.microsoft.com/office/drawing/2014/main" id="{5FD926A4-A130-42A6-AF54-B33D1E25EB52}"/>
              </a:ext>
            </a:extLst>
          </p:cNvPr>
          <p:cNvSpPr/>
          <p:nvPr/>
        </p:nvSpPr>
        <p:spPr bwMode="auto">
          <a:xfrm>
            <a:off x="5325857" y="4495800"/>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7" name="Flowchart: Merge 26">
            <a:extLst>
              <a:ext uri="{FF2B5EF4-FFF2-40B4-BE49-F238E27FC236}">
                <a16:creationId xmlns:a16="http://schemas.microsoft.com/office/drawing/2014/main" id="{2A5AFB30-EE63-475F-9ADC-D792A9F84CF5}"/>
              </a:ext>
            </a:extLst>
          </p:cNvPr>
          <p:cNvSpPr/>
          <p:nvPr/>
        </p:nvSpPr>
        <p:spPr bwMode="auto">
          <a:xfrm>
            <a:off x="5312746" y="4314993"/>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8" name="Flowchart: Merge 27">
            <a:extLst>
              <a:ext uri="{FF2B5EF4-FFF2-40B4-BE49-F238E27FC236}">
                <a16:creationId xmlns:a16="http://schemas.microsoft.com/office/drawing/2014/main" id="{47D224CB-F76A-4CB6-B65E-BCAE1353178D}"/>
              </a:ext>
            </a:extLst>
          </p:cNvPr>
          <p:cNvSpPr/>
          <p:nvPr/>
        </p:nvSpPr>
        <p:spPr bwMode="auto">
          <a:xfrm>
            <a:off x="5320889" y="3705200"/>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9" name="Flowchart: Merge 28">
            <a:extLst>
              <a:ext uri="{FF2B5EF4-FFF2-40B4-BE49-F238E27FC236}">
                <a16:creationId xmlns:a16="http://schemas.microsoft.com/office/drawing/2014/main" id="{A1AAFA0B-7684-4F4E-BEF9-014222F78E4A}"/>
              </a:ext>
            </a:extLst>
          </p:cNvPr>
          <p:cNvSpPr/>
          <p:nvPr/>
        </p:nvSpPr>
        <p:spPr bwMode="auto">
          <a:xfrm>
            <a:off x="4771616" y="35824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0" name="Flowchart: Merge 29">
            <a:extLst>
              <a:ext uri="{FF2B5EF4-FFF2-40B4-BE49-F238E27FC236}">
                <a16:creationId xmlns:a16="http://schemas.microsoft.com/office/drawing/2014/main" id="{5DDD1A98-234C-4629-9111-6DDD4579116A}"/>
              </a:ext>
            </a:extLst>
          </p:cNvPr>
          <p:cNvSpPr/>
          <p:nvPr/>
        </p:nvSpPr>
        <p:spPr bwMode="auto">
          <a:xfrm>
            <a:off x="4515233" y="40396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1" name="Flowchart: Merge 30">
            <a:extLst>
              <a:ext uri="{FF2B5EF4-FFF2-40B4-BE49-F238E27FC236}">
                <a16:creationId xmlns:a16="http://schemas.microsoft.com/office/drawing/2014/main" id="{D64846AE-FF9C-49A6-BD07-AABF10A64FF9}"/>
              </a:ext>
            </a:extLst>
          </p:cNvPr>
          <p:cNvSpPr/>
          <p:nvPr/>
        </p:nvSpPr>
        <p:spPr bwMode="auto">
          <a:xfrm>
            <a:off x="6324600" y="4419600"/>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2" name="Flowchart: Merge 31">
            <a:extLst>
              <a:ext uri="{FF2B5EF4-FFF2-40B4-BE49-F238E27FC236}">
                <a16:creationId xmlns:a16="http://schemas.microsoft.com/office/drawing/2014/main" id="{DBBCD56E-3E68-48C5-BB85-D3A2DAB29473}"/>
              </a:ext>
            </a:extLst>
          </p:cNvPr>
          <p:cNvSpPr/>
          <p:nvPr/>
        </p:nvSpPr>
        <p:spPr bwMode="auto">
          <a:xfrm>
            <a:off x="6934200" y="4267200"/>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3" name="Flowchart: Merge 32">
            <a:extLst>
              <a:ext uri="{FF2B5EF4-FFF2-40B4-BE49-F238E27FC236}">
                <a16:creationId xmlns:a16="http://schemas.microsoft.com/office/drawing/2014/main" id="{A290F283-4FCE-48EC-923C-1A94F436C53C}"/>
              </a:ext>
            </a:extLst>
          </p:cNvPr>
          <p:cNvSpPr/>
          <p:nvPr/>
        </p:nvSpPr>
        <p:spPr bwMode="auto">
          <a:xfrm>
            <a:off x="6971890" y="366498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4" name="Flowchart: Merge 33">
            <a:extLst>
              <a:ext uri="{FF2B5EF4-FFF2-40B4-BE49-F238E27FC236}">
                <a16:creationId xmlns:a16="http://schemas.microsoft.com/office/drawing/2014/main" id="{526CDA8A-C557-4863-B4DD-7C0EDDEFB4AD}"/>
              </a:ext>
            </a:extLst>
          </p:cNvPr>
          <p:cNvSpPr/>
          <p:nvPr/>
        </p:nvSpPr>
        <p:spPr bwMode="auto">
          <a:xfrm>
            <a:off x="7019515" y="3650774"/>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5" name="Flowchart: Merge 34">
            <a:extLst>
              <a:ext uri="{FF2B5EF4-FFF2-40B4-BE49-F238E27FC236}">
                <a16:creationId xmlns:a16="http://schemas.microsoft.com/office/drawing/2014/main" id="{94626D0B-8C6B-4CBD-8AF6-53BA7CD19E08}"/>
              </a:ext>
            </a:extLst>
          </p:cNvPr>
          <p:cNvSpPr/>
          <p:nvPr/>
        </p:nvSpPr>
        <p:spPr bwMode="auto">
          <a:xfrm>
            <a:off x="7093333" y="3574574"/>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6" name="Flowchart: Merge 35">
            <a:extLst>
              <a:ext uri="{FF2B5EF4-FFF2-40B4-BE49-F238E27FC236}">
                <a16:creationId xmlns:a16="http://schemas.microsoft.com/office/drawing/2014/main" id="{BBA73E7B-A7A6-41C3-B57E-6F09D3AE21A5}"/>
              </a:ext>
            </a:extLst>
          </p:cNvPr>
          <p:cNvSpPr/>
          <p:nvPr/>
        </p:nvSpPr>
        <p:spPr bwMode="auto">
          <a:xfrm>
            <a:off x="7695790" y="3728006"/>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7" name="Flowchart: Merge 36">
            <a:extLst>
              <a:ext uri="{FF2B5EF4-FFF2-40B4-BE49-F238E27FC236}">
                <a16:creationId xmlns:a16="http://schemas.microsoft.com/office/drawing/2014/main" id="{C434852B-B9D2-457B-BDD7-EA04545A7C22}"/>
              </a:ext>
            </a:extLst>
          </p:cNvPr>
          <p:cNvSpPr/>
          <p:nvPr/>
        </p:nvSpPr>
        <p:spPr bwMode="auto">
          <a:xfrm>
            <a:off x="7431472" y="3958828"/>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8" name="Flowchart: Merge 37">
            <a:extLst>
              <a:ext uri="{FF2B5EF4-FFF2-40B4-BE49-F238E27FC236}">
                <a16:creationId xmlns:a16="http://schemas.microsoft.com/office/drawing/2014/main" id="{DC9C36A7-7175-4250-83A9-2D072A51EF38}"/>
              </a:ext>
            </a:extLst>
          </p:cNvPr>
          <p:cNvSpPr/>
          <p:nvPr/>
        </p:nvSpPr>
        <p:spPr bwMode="auto">
          <a:xfrm>
            <a:off x="7271134" y="4162187"/>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39" name="Flowchart: Merge 38">
            <a:extLst>
              <a:ext uri="{FF2B5EF4-FFF2-40B4-BE49-F238E27FC236}">
                <a16:creationId xmlns:a16="http://schemas.microsoft.com/office/drawing/2014/main" id="{9C32D49B-AAB4-4BB3-91FC-D429749BF28D}"/>
              </a:ext>
            </a:extLst>
          </p:cNvPr>
          <p:cNvSpPr/>
          <p:nvPr/>
        </p:nvSpPr>
        <p:spPr bwMode="auto">
          <a:xfrm>
            <a:off x="7309234" y="41539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40" name="Flowchart: Merge 39">
            <a:extLst>
              <a:ext uri="{FF2B5EF4-FFF2-40B4-BE49-F238E27FC236}">
                <a16:creationId xmlns:a16="http://schemas.microsoft.com/office/drawing/2014/main" id="{A763C795-8269-4EF9-8EE5-21A84F4A2BE7}"/>
              </a:ext>
            </a:extLst>
          </p:cNvPr>
          <p:cNvSpPr/>
          <p:nvPr/>
        </p:nvSpPr>
        <p:spPr bwMode="auto">
          <a:xfrm>
            <a:off x="7271134" y="4116309"/>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pic>
        <p:nvPicPr>
          <p:cNvPr id="74" name="Graphic 73" descr="Truck with solid fill">
            <a:extLst>
              <a:ext uri="{FF2B5EF4-FFF2-40B4-BE49-F238E27FC236}">
                <a16:creationId xmlns:a16="http://schemas.microsoft.com/office/drawing/2014/main" id="{26D86A2B-DEDB-4375-96A5-D74F7145B4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5438" y="3696328"/>
            <a:ext cx="118124" cy="118124"/>
          </a:xfrm>
          <a:prstGeom prst="rect">
            <a:avLst/>
          </a:prstGeom>
        </p:spPr>
      </p:pic>
      <p:pic>
        <p:nvPicPr>
          <p:cNvPr id="75" name="Graphic 74" descr="Truck with solid fill">
            <a:extLst>
              <a:ext uri="{FF2B5EF4-FFF2-40B4-BE49-F238E27FC236}">
                <a16:creationId xmlns:a16="http://schemas.microsoft.com/office/drawing/2014/main" id="{87416DEA-9EBB-406A-B362-3D9B8515A5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8610" y="3958504"/>
            <a:ext cx="118124" cy="118124"/>
          </a:xfrm>
          <a:prstGeom prst="rect">
            <a:avLst/>
          </a:prstGeom>
        </p:spPr>
      </p:pic>
      <p:pic>
        <p:nvPicPr>
          <p:cNvPr id="76" name="Graphic 75" descr="Truck with solid fill">
            <a:extLst>
              <a:ext uri="{FF2B5EF4-FFF2-40B4-BE49-F238E27FC236}">
                <a16:creationId xmlns:a16="http://schemas.microsoft.com/office/drawing/2014/main" id="{1FD4D7E3-1A40-465E-8357-6B3E04A8B6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9559" y="4217180"/>
            <a:ext cx="118124" cy="118124"/>
          </a:xfrm>
          <a:prstGeom prst="rect">
            <a:avLst/>
          </a:prstGeom>
        </p:spPr>
      </p:pic>
      <p:pic>
        <p:nvPicPr>
          <p:cNvPr id="77" name="Graphic 76" descr="Truck with solid fill">
            <a:extLst>
              <a:ext uri="{FF2B5EF4-FFF2-40B4-BE49-F238E27FC236}">
                <a16:creationId xmlns:a16="http://schemas.microsoft.com/office/drawing/2014/main" id="{A6A292DD-2E6B-4295-84F2-5C2CE983C7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1267" y="4061951"/>
            <a:ext cx="118124" cy="118124"/>
          </a:xfrm>
          <a:prstGeom prst="rect">
            <a:avLst/>
          </a:prstGeom>
        </p:spPr>
      </p:pic>
      <p:pic>
        <p:nvPicPr>
          <p:cNvPr id="78" name="Graphic 77" descr="Truck with solid fill">
            <a:extLst>
              <a:ext uri="{FF2B5EF4-FFF2-40B4-BE49-F238E27FC236}">
                <a16:creationId xmlns:a16="http://schemas.microsoft.com/office/drawing/2014/main" id="{5FE797BB-DA5C-4B1E-9DF3-0F2AB63AF1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3348" y="4166366"/>
            <a:ext cx="118124" cy="118124"/>
          </a:xfrm>
          <a:prstGeom prst="rect">
            <a:avLst/>
          </a:prstGeom>
        </p:spPr>
      </p:pic>
      <p:pic>
        <p:nvPicPr>
          <p:cNvPr id="79" name="Graphic 78" descr="Truck with solid fill">
            <a:extLst>
              <a:ext uri="{FF2B5EF4-FFF2-40B4-BE49-F238E27FC236}">
                <a16:creationId xmlns:a16="http://schemas.microsoft.com/office/drawing/2014/main" id="{174BD6C4-8C0D-4E75-AE45-49C23A419F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0015" y="4439279"/>
            <a:ext cx="118124" cy="118124"/>
          </a:xfrm>
          <a:prstGeom prst="rect">
            <a:avLst/>
          </a:prstGeom>
        </p:spPr>
      </p:pic>
      <p:pic>
        <p:nvPicPr>
          <p:cNvPr id="80" name="Graphic 79" descr="Truck with solid fill">
            <a:extLst>
              <a:ext uri="{FF2B5EF4-FFF2-40B4-BE49-F238E27FC236}">
                <a16:creationId xmlns:a16="http://schemas.microsoft.com/office/drawing/2014/main" id="{271CBDD8-7618-4587-AD99-E4ACE579F4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3533" y="5335032"/>
            <a:ext cx="118124" cy="118124"/>
          </a:xfrm>
          <a:prstGeom prst="rect">
            <a:avLst/>
          </a:prstGeom>
        </p:spPr>
      </p:pic>
      <p:pic>
        <p:nvPicPr>
          <p:cNvPr id="81" name="Graphic 80" descr="Truck with solid fill">
            <a:extLst>
              <a:ext uri="{FF2B5EF4-FFF2-40B4-BE49-F238E27FC236}">
                <a16:creationId xmlns:a16="http://schemas.microsoft.com/office/drawing/2014/main" id="{B176AFAB-D162-40D4-974A-FDCEF9EE61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1974" y="5314070"/>
            <a:ext cx="118124" cy="118124"/>
          </a:xfrm>
          <a:prstGeom prst="rect">
            <a:avLst/>
          </a:prstGeom>
        </p:spPr>
      </p:pic>
      <p:pic>
        <p:nvPicPr>
          <p:cNvPr id="82" name="Graphic 81" descr="Truck with solid fill">
            <a:extLst>
              <a:ext uri="{FF2B5EF4-FFF2-40B4-BE49-F238E27FC236}">
                <a16:creationId xmlns:a16="http://schemas.microsoft.com/office/drawing/2014/main" id="{DBE53EAC-EE70-40B2-B3B1-CDF8A8CED7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6728" y="5193558"/>
            <a:ext cx="118124" cy="118124"/>
          </a:xfrm>
          <a:prstGeom prst="rect">
            <a:avLst/>
          </a:prstGeom>
        </p:spPr>
      </p:pic>
      <p:pic>
        <p:nvPicPr>
          <p:cNvPr id="83" name="Graphic 82" descr="Truck with solid fill">
            <a:extLst>
              <a:ext uri="{FF2B5EF4-FFF2-40B4-BE49-F238E27FC236}">
                <a16:creationId xmlns:a16="http://schemas.microsoft.com/office/drawing/2014/main" id="{39A2C527-465E-490D-982F-99A6E0DC8A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8819" y="5490652"/>
            <a:ext cx="118124" cy="118124"/>
          </a:xfrm>
          <a:prstGeom prst="rect">
            <a:avLst/>
          </a:prstGeom>
        </p:spPr>
      </p:pic>
      <p:pic>
        <p:nvPicPr>
          <p:cNvPr id="84" name="Graphic 83" descr="Truck with solid fill">
            <a:extLst>
              <a:ext uri="{FF2B5EF4-FFF2-40B4-BE49-F238E27FC236}">
                <a16:creationId xmlns:a16="http://schemas.microsoft.com/office/drawing/2014/main" id="{D0D5DE48-2763-4DA5-8017-C6BBD88039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5416" y="5369308"/>
            <a:ext cx="118124" cy="118124"/>
          </a:xfrm>
          <a:prstGeom prst="rect">
            <a:avLst/>
          </a:prstGeom>
        </p:spPr>
      </p:pic>
      <p:sp>
        <p:nvSpPr>
          <p:cNvPr id="85" name="TextBox 84">
            <a:extLst>
              <a:ext uri="{FF2B5EF4-FFF2-40B4-BE49-F238E27FC236}">
                <a16:creationId xmlns:a16="http://schemas.microsoft.com/office/drawing/2014/main" id="{3388F726-ACC0-451F-BC2D-BA5D1147EB1D}"/>
              </a:ext>
            </a:extLst>
          </p:cNvPr>
          <p:cNvSpPr txBox="1"/>
          <p:nvPr/>
        </p:nvSpPr>
        <p:spPr>
          <a:xfrm>
            <a:off x="4847816" y="5101223"/>
            <a:ext cx="2438400" cy="446276"/>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SSP</a:t>
            </a:r>
          </a:p>
          <a:p>
            <a:endParaRPr lang="en-US" sz="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Mobile unit</a:t>
            </a:r>
          </a:p>
        </p:txBody>
      </p:sp>
      <p:sp>
        <p:nvSpPr>
          <p:cNvPr id="86" name="Flowchart: Merge 85">
            <a:extLst>
              <a:ext uri="{FF2B5EF4-FFF2-40B4-BE49-F238E27FC236}">
                <a16:creationId xmlns:a16="http://schemas.microsoft.com/office/drawing/2014/main" id="{4F6BDFBF-C0E9-42C9-9FFE-B5E0E013C660}"/>
              </a:ext>
            </a:extLst>
          </p:cNvPr>
          <p:cNvSpPr/>
          <p:nvPr/>
        </p:nvSpPr>
        <p:spPr bwMode="auto">
          <a:xfrm>
            <a:off x="4695416" y="5182632"/>
            <a:ext cx="76200" cy="76200"/>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3373561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Initial Proposal for Trust Fund Dollars</a:t>
            </a: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2813" y="1219200"/>
            <a:ext cx="8303987" cy="23622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400" b="1" u="sng" dirty="0">
                <a:latin typeface="Calibri" panose="020F0502020204030204" pitchFamily="34" charset="0"/>
              </a:rPr>
              <a:t>Opportunities to Increase Access to Methadone</a:t>
            </a:r>
          </a:p>
          <a:p>
            <a:pPr marL="346075" lvl="1" indent="-285750">
              <a:buFont typeface="Arial" panose="020B0604020202020204" pitchFamily="34" charset="0"/>
              <a:buChar char="•"/>
            </a:pPr>
            <a:r>
              <a:rPr lang="en-US" sz="1400" dirty="0">
                <a:latin typeface="Calibri" panose="020F0502020204030204" pitchFamily="34" charset="0"/>
              </a:rPr>
              <a:t>On June 28, 2021, the Drug Enforcement Agency (DEA) released new rules that allow DEA-registered opioid treatment providers (OTP) to establish and operate mobile methadone vans without obtaining a separate DEA registration for each mobile component.</a:t>
            </a:r>
          </a:p>
          <a:p>
            <a:pPr marL="803275" lvl="2" indent="-285750">
              <a:buFont typeface="Arial" panose="020B0604020202020204" pitchFamily="34" charset="0"/>
              <a:buChar char="•"/>
            </a:pPr>
            <a:r>
              <a:rPr lang="en-US" sz="1400" dirty="0">
                <a:latin typeface="Calibri" panose="020F0502020204030204" pitchFamily="34" charset="0"/>
              </a:rPr>
              <a:t>The rule change authorizes treatment providers the opportunity to improve access and treatment retention for underserved and marginalized populations, including Black and Latinx communities, and those whose transportation challenges to methadone treatment would otherwise be out of reach.</a:t>
            </a:r>
          </a:p>
          <a:p>
            <a:pPr marL="346075" lvl="1" indent="-285750">
              <a:buFont typeface="Arial" panose="020B0604020202020204" pitchFamily="34" charset="0"/>
              <a:buChar char="•"/>
            </a:pPr>
            <a:r>
              <a:rPr lang="en-US" sz="1400" dirty="0">
                <a:latin typeface="Calibri" panose="020F0502020204030204" pitchFamily="34" charset="0"/>
              </a:rPr>
              <a:t>Federally Qualified Health Centers (FQHC) and Community-Based Hospitals are additional potential locations for new OTPs that could access underserved communities and improve care through smaller, more individualized programs integrated into community-based settings.</a:t>
            </a:r>
            <a:r>
              <a:rPr lang="en-US" sz="1400" dirty="0">
                <a:highlight>
                  <a:srgbClr val="FFFF00"/>
                </a:highlight>
                <a:latin typeface="Calibri" panose="020F0502020204030204" pitchFamily="34" charset="0"/>
              </a:rPr>
              <a:t> </a:t>
            </a:r>
          </a:p>
          <a:p>
            <a:pPr marL="346075" lvl="1" indent="-285750">
              <a:buFont typeface="Arial" panose="020B0604020202020204" pitchFamily="34" charset="0"/>
              <a:buChar char="•"/>
            </a:pPr>
            <a:endParaRPr lang="en-US" sz="1400" dirty="0">
              <a:latin typeface="Calibri" panose="020F0502020204030204" pitchFamily="34" charset="0"/>
            </a:endParaRPr>
          </a:p>
          <a:p>
            <a:pPr marL="346075" lvl="1" indent="-285750">
              <a:buFont typeface="Arial" panose="020B0604020202020204" pitchFamily="34" charset="0"/>
              <a:buChar char="•"/>
            </a:pPr>
            <a:endParaRPr lang="en-US" sz="1400" dirty="0">
              <a:latin typeface="Calibri" panose="020F0502020204030204" pitchFamily="34" charset="0"/>
            </a:endParaRPr>
          </a:p>
          <a:p>
            <a:pPr marL="346075" lvl="1" indent="-285750">
              <a:buFont typeface="Arial" panose="020B0604020202020204" pitchFamily="34" charset="0"/>
              <a:buChar char="•"/>
            </a:pPr>
            <a:endParaRPr lang="en-US" sz="1400" dirty="0">
              <a:latin typeface="Calibri" panose="020F0502020204030204" pitchFamily="34" charset="0"/>
            </a:endParaRPr>
          </a:p>
          <a:p>
            <a:pPr marL="346075" lvl="1" indent="-285750">
              <a:buFont typeface="Arial" panose="020B0604020202020204" pitchFamily="34" charset="0"/>
              <a:buChar char="•"/>
            </a:pPr>
            <a:endParaRPr lang="en-US" sz="200" dirty="0">
              <a:latin typeface="Calibri" panose="020F0502020204030204" pitchFamily="34" charset="0"/>
            </a:endParaRPr>
          </a:p>
          <a:p>
            <a:pPr marL="346075" lvl="1" indent="-285750">
              <a:buFont typeface="Arial" panose="020B0604020202020204" pitchFamily="34" charset="0"/>
              <a:buChar char="•"/>
            </a:pPr>
            <a:endParaRPr lang="en-US" sz="1400" dirty="0">
              <a:latin typeface="Calibri" panose="020F0502020204030204" pitchFamily="34" charset="0"/>
            </a:endParaRPr>
          </a:p>
        </p:txBody>
      </p:sp>
      <p:sp>
        <p:nvSpPr>
          <p:cNvPr id="15" name="Rectangle 14">
            <a:extLst>
              <a:ext uri="{FF2B5EF4-FFF2-40B4-BE49-F238E27FC236}">
                <a16:creationId xmlns:a16="http://schemas.microsoft.com/office/drawing/2014/main" id="{23F0E370-1622-47F3-815A-D9D6A4A5D90E}"/>
              </a:ext>
            </a:extLst>
          </p:cNvPr>
          <p:cNvSpPr/>
          <p:nvPr/>
        </p:nvSpPr>
        <p:spPr bwMode="auto">
          <a:xfrm>
            <a:off x="380999" y="2895600"/>
            <a:ext cx="4724401" cy="307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6075" lvl="1" indent="-285750">
              <a:buFont typeface="Arial" panose="020B0604020202020204" pitchFamily="34" charset="0"/>
              <a:buChar char="•"/>
            </a:pPr>
            <a:endParaRPr lang="en-US" sz="1600" dirty="0">
              <a:latin typeface="Calibri" panose="020F0502020204030204" pitchFamily="34" charset="0"/>
            </a:endParaRPr>
          </a:p>
        </p:txBody>
      </p:sp>
      <p:pic>
        <p:nvPicPr>
          <p:cNvPr id="5" name="Picture 4">
            <a:extLst>
              <a:ext uri="{FF2B5EF4-FFF2-40B4-BE49-F238E27FC236}">
                <a16:creationId xmlns:a16="http://schemas.microsoft.com/office/drawing/2014/main" id="{FF201C93-F4AE-4668-BCE7-017EDB94B0EF}"/>
              </a:ext>
            </a:extLst>
          </p:cNvPr>
          <p:cNvPicPr>
            <a:picLocks noChangeAspect="1"/>
          </p:cNvPicPr>
          <p:nvPr/>
        </p:nvPicPr>
        <p:blipFill>
          <a:blip r:embed="rId2"/>
          <a:stretch>
            <a:fillRect/>
          </a:stretch>
        </p:blipFill>
        <p:spPr>
          <a:xfrm>
            <a:off x="5638801" y="3973486"/>
            <a:ext cx="2955345" cy="1665314"/>
          </a:xfrm>
          <a:prstGeom prst="rect">
            <a:avLst/>
          </a:prstGeom>
        </p:spPr>
      </p:pic>
      <p:sp>
        <p:nvSpPr>
          <p:cNvPr id="47" name="Rectangle 46">
            <a:extLst>
              <a:ext uri="{FF2B5EF4-FFF2-40B4-BE49-F238E27FC236}">
                <a16:creationId xmlns:a16="http://schemas.microsoft.com/office/drawing/2014/main" id="{5BC80A78-4C55-4BF8-A181-638ECA451ABA}"/>
              </a:ext>
            </a:extLst>
          </p:cNvPr>
          <p:cNvSpPr/>
          <p:nvPr/>
        </p:nvSpPr>
        <p:spPr bwMode="auto">
          <a:xfrm>
            <a:off x="381000" y="3657600"/>
            <a:ext cx="5105400" cy="233934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400" b="1" u="sng" dirty="0">
                <a:latin typeface="Calibri" panose="020F0502020204030204" pitchFamily="34" charset="0"/>
              </a:rPr>
              <a:t>Proposal</a:t>
            </a:r>
          </a:p>
          <a:p>
            <a:pPr marL="346075" lvl="1" indent="-285750">
              <a:buFont typeface="Arial" panose="020B0604020202020204" pitchFamily="34" charset="0"/>
              <a:buChar char="•"/>
            </a:pPr>
            <a:r>
              <a:rPr lang="en-US" sz="1400" dirty="0">
                <a:latin typeface="Calibri" panose="020F0502020204030204" pitchFamily="34" charset="0"/>
              </a:rPr>
              <a:t>$3.1 m (annually) in Trust Fund dollars to </a:t>
            </a:r>
            <a:r>
              <a:rPr lang="en-US" sz="1400" b="1" dirty="0">
                <a:latin typeface="Calibri" panose="020F0502020204030204" pitchFamily="34" charset="0"/>
              </a:rPr>
              <a:t>expand low-threshold MOUD access including the procurement of mobile methadone vans or trailers for existing licensed OTPs</a:t>
            </a:r>
            <a:r>
              <a:rPr lang="en-US" sz="1400" dirty="0">
                <a:latin typeface="Calibri" panose="020F0502020204030204" pitchFamily="34" charset="0"/>
              </a:rPr>
              <a:t>.</a:t>
            </a:r>
          </a:p>
          <a:p>
            <a:pPr marL="346075" lvl="1" indent="-285750">
              <a:buFont typeface="Arial" panose="020B0604020202020204" pitchFamily="34" charset="0"/>
              <a:buChar char="•"/>
            </a:pPr>
            <a:r>
              <a:rPr lang="en-US" sz="1400" dirty="0">
                <a:latin typeface="Calibri" panose="020F0502020204030204" pitchFamily="34" charset="0"/>
              </a:rPr>
              <a:t>BSAS would update the Opioid Treatment Program RFR to include the </a:t>
            </a:r>
            <a:r>
              <a:rPr lang="en-US" sz="1400" b="1" dirty="0">
                <a:latin typeface="Calibri" panose="020F0502020204030204" pitchFamily="34" charset="0"/>
              </a:rPr>
              <a:t>purchase of 10-12 mobile methadone vans or trailers for existing licensed OTPs</a:t>
            </a:r>
            <a:r>
              <a:rPr lang="en-US" sz="1400" dirty="0">
                <a:latin typeface="Calibri" panose="020F0502020204030204" pitchFamily="34" charset="0"/>
              </a:rPr>
              <a:t>.</a:t>
            </a:r>
          </a:p>
          <a:p>
            <a:pPr marL="346075" lvl="1" indent="-285750">
              <a:buFont typeface="Arial" panose="020B0604020202020204" pitchFamily="34" charset="0"/>
              <a:buChar char="•"/>
            </a:pPr>
            <a:r>
              <a:rPr lang="en-US" sz="1400" dirty="0">
                <a:latin typeface="Calibri" panose="020F0502020204030204" pitchFamily="34" charset="0"/>
              </a:rPr>
              <a:t>Both new and existing brick-and-mortar OTPs would be eligible, with </a:t>
            </a:r>
            <a:r>
              <a:rPr lang="en-US" sz="1400" b="1" dirty="0">
                <a:latin typeface="Calibri" panose="020F0502020204030204" pitchFamily="34" charset="0"/>
              </a:rPr>
              <a:t>priority given to those sites working with underserved populations and high-risk communities.</a:t>
            </a:r>
          </a:p>
        </p:txBody>
      </p:sp>
    </p:spTree>
    <p:extLst>
      <p:ext uri="{BB962C8B-B14F-4D97-AF65-F5344CB8AC3E}">
        <p14:creationId xmlns:p14="http://schemas.microsoft.com/office/powerpoint/2010/main" val="17048514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Initial Proposal for Trust Fund Dollars</a:t>
            </a: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0999" y="1219200"/>
            <a:ext cx="8303987" cy="48768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400" b="1" u="sng" dirty="0">
                <a:latin typeface="Calibri" panose="020F0502020204030204" pitchFamily="34" charset="0"/>
              </a:rPr>
              <a:t>Expanding Supportive Housing Programs</a:t>
            </a:r>
          </a:p>
          <a:p>
            <a:pPr marL="346075" lvl="1" indent="-285750">
              <a:buFont typeface="Arial" panose="020B0604020202020204" pitchFamily="34" charset="0"/>
              <a:buChar char="•"/>
            </a:pPr>
            <a:r>
              <a:rPr lang="en-US" sz="1400" dirty="0">
                <a:latin typeface="Calibri" panose="020F0502020204030204" pitchFamily="34" charset="0"/>
              </a:rPr>
              <a:t>To provide stability and supportive treatment options for high-risk populations, BSAS is implementing a number of low-threshold housing options for adults:</a:t>
            </a:r>
          </a:p>
          <a:p>
            <a:pPr marL="803275" lvl="2" indent="-285750">
              <a:buSzPct val="60000"/>
              <a:buFont typeface="Courier New" panose="02070309020205020404" pitchFamily="49" charset="0"/>
              <a:buChar char="o"/>
            </a:pPr>
            <a:r>
              <a:rPr lang="en-US" sz="1400" b="1" dirty="0">
                <a:latin typeface="Calibri" panose="020F0502020204030204" pitchFamily="34" charset="0"/>
              </a:rPr>
              <a:t>Housing First model</a:t>
            </a:r>
            <a:r>
              <a:rPr lang="en-US" sz="1400" dirty="0">
                <a:latin typeface="Calibri" panose="020F0502020204030204" pitchFamily="34" charset="0"/>
              </a:rPr>
              <a:t>, comprised of low-threshold housing options and intensive case management services for adults experiencing homelessness and who are also at high risk for HIV, where sobriety is not a requirement of residence.</a:t>
            </a:r>
          </a:p>
          <a:p>
            <a:pPr marL="803275" lvl="2" indent="-285750">
              <a:buSzPct val="60000"/>
              <a:buFont typeface="Courier New" panose="02070309020205020404" pitchFamily="49" charset="0"/>
              <a:buChar char="o"/>
            </a:pPr>
            <a:r>
              <a:rPr lang="en-US" sz="1400" b="1" dirty="0">
                <a:latin typeface="Calibri" panose="020F0502020204030204" pitchFamily="34" charset="0"/>
              </a:rPr>
              <a:t>Triage, Engagement, and Assessment (TEA) Model</a:t>
            </a:r>
            <a:r>
              <a:rPr lang="en-US" sz="1400" dirty="0">
                <a:latin typeface="Calibri" panose="020F0502020204030204" pitchFamily="34" charset="0"/>
              </a:rPr>
              <a:t> – Increases access to the continuum of SUD services for individuals experiencing homelessness who are active in their addiction and/or co-occurring substance use and mental health disorders, by providing addiction-specific support services within a low-threshold homeless drop-in or shelter setting. Assessment and engagement services include on-site addiction education, non-clinical assessment, and referral services. </a:t>
            </a:r>
          </a:p>
          <a:p>
            <a:pPr marL="803275" lvl="2" indent="-285750">
              <a:buSzPct val="60000"/>
              <a:buFont typeface="Courier New" panose="02070309020205020404" pitchFamily="49" charset="0"/>
              <a:buChar char="o"/>
            </a:pPr>
            <a:r>
              <a:rPr lang="en-US" sz="1400" b="1" dirty="0">
                <a:latin typeface="Calibri" panose="020F0502020204030204" pitchFamily="34" charset="0"/>
              </a:rPr>
              <a:t>Housing Stability Support Program</a:t>
            </a:r>
            <a:r>
              <a:rPr lang="en-US" sz="1400" dirty="0">
                <a:latin typeface="Calibri" panose="020F0502020204030204" pitchFamily="34" charset="0"/>
              </a:rPr>
              <a:t> – Reinforces participants’ recovery from addiction through provision of services within permanent or transitional housing settings designed to establish community-based supports that help individuals, families, and young adults maintain ongoing goals in the recovery process, reduce the risk of relapse/overdose, and increase self-sufficiency.</a:t>
            </a:r>
          </a:p>
          <a:p>
            <a:pPr marL="346075" lvl="1" indent="-285750">
              <a:buFont typeface="Arial" panose="020B0604020202020204" pitchFamily="34" charset="0"/>
              <a:buChar char="•"/>
            </a:pPr>
            <a:endParaRPr lang="en-US" sz="1400" dirty="0">
              <a:latin typeface="Calibri" panose="020F0502020204030204" pitchFamily="34" charset="0"/>
            </a:endParaRPr>
          </a:p>
          <a:p>
            <a:pPr marL="60325" lvl="1"/>
            <a:r>
              <a:rPr lang="en-US" sz="1400" b="1" u="sng" dirty="0">
                <a:latin typeface="Calibri" panose="020F0502020204030204" pitchFamily="34" charset="0"/>
              </a:rPr>
              <a:t>Proposal</a:t>
            </a:r>
          </a:p>
          <a:p>
            <a:pPr marL="346075" lvl="1" indent="-285750">
              <a:buFont typeface="Arial" panose="020B0604020202020204" pitchFamily="34" charset="0"/>
              <a:buChar char="•"/>
            </a:pPr>
            <a:r>
              <a:rPr lang="en-US" sz="1400" dirty="0">
                <a:latin typeface="Calibri" panose="020F0502020204030204" pitchFamily="34" charset="0"/>
              </a:rPr>
              <a:t>$2 m (annual) in Trust Fund dollars to </a:t>
            </a:r>
            <a:r>
              <a:rPr lang="en-US" sz="1400" b="1" dirty="0">
                <a:latin typeface="Calibri" panose="020F0502020204030204" pitchFamily="34" charset="0"/>
              </a:rPr>
              <a:t>expand low-barrier, recovery housing options and other basic needs support</a:t>
            </a:r>
            <a:r>
              <a:rPr lang="en-US" sz="1400" dirty="0">
                <a:latin typeface="Calibri" panose="020F0502020204030204" pitchFamily="34" charset="0"/>
              </a:rPr>
              <a:t>, including access to technology and transportation for high-risk populations in historically-underserved communities such as Fall River, Greenfield, and Pittsfield.</a:t>
            </a:r>
          </a:p>
          <a:p>
            <a:pPr marL="346075" lvl="1" indent="-285750">
              <a:buFont typeface="Arial" panose="020B0604020202020204" pitchFamily="34" charset="0"/>
              <a:buChar char="•"/>
            </a:pPr>
            <a:r>
              <a:rPr lang="en-US" sz="1400" dirty="0">
                <a:latin typeface="Calibri" panose="020F0502020204030204" pitchFamily="34" charset="0"/>
              </a:rPr>
              <a:t>Funding is estimated at ~$40K per person annually</a:t>
            </a:r>
          </a:p>
          <a:p>
            <a:pPr marL="346075" lvl="1" indent="-285750">
              <a:buFont typeface="Arial" panose="020B0604020202020204" pitchFamily="34" charset="0"/>
              <a:buChar char="•"/>
            </a:pPr>
            <a:r>
              <a:rPr lang="en-US" sz="1400" dirty="0">
                <a:latin typeface="Calibri" panose="020F0502020204030204" pitchFamily="34" charset="0"/>
              </a:rPr>
              <a:t>Utilizing the current RFR would enable expedited implementation of this proposal for some beds; further development could commence in FY23.</a:t>
            </a:r>
          </a:p>
        </p:txBody>
      </p:sp>
      <p:sp>
        <p:nvSpPr>
          <p:cNvPr id="15" name="Rectangle 14">
            <a:extLst>
              <a:ext uri="{FF2B5EF4-FFF2-40B4-BE49-F238E27FC236}">
                <a16:creationId xmlns:a16="http://schemas.microsoft.com/office/drawing/2014/main" id="{23F0E370-1622-47F3-815A-D9D6A4A5D90E}"/>
              </a:ext>
            </a:extLst>
          </p:cNvPr>
          <p:cNvSpPr/>
          <p:nvPr/>
        </p:nvSpPr>
        <p:spPr bwMode="auto">
          <a:xfrm>
            <a:off x="380999" y="2895600"/>
            <a:ext cx="4724401" cy="307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6075" lvl="1" indent="-285750">
              <a:buFont typeface="Arial" panose="020B0604020202020204" pitchFamily="34" charset="0"/>
              <a:buChar char="•"/>
            </a:pPr>
            <a:endParaRPr lang="en-US" sz="1600" dirty="0">
              <a:latin typeface="Calibri" panose="020F0502020204030204" pitchFamily="34" charset="0"/>
            </a:endParaRPr>
          </a:p>
        </p:txBody>
      </p:sp>
      <p:sp>
        <p:nvSpPr>
          <p:cNvPr id="47" name="Rectangle 46">
            <a:extLst>
              <a:ext uri="{FF2B5EF4-FFF2-40B4-BE49-F238E27FC236}">
                <a16:creationId xmlns:a16="http://schemas.microsoft.com/office/drawing/2014/main" id="{5BC80A78-4C55-4BF8-A181-638ECA451ABA}"/>
              </a:ext>
            </a:extLst>
          </p:cNvPr>
          <p:cNvSpPr/>
          <p:nvPr/>
        </p:nvSpPr>
        <p:spPr bwMode="auto">
          <a:xfrm>
            <a:off x="380999" y="3581401"/>
            <a:ext cx="4876801" cy="27432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endParaRPr lang="en-US" sz="1600" dirty="0">
              <a:latin typeface="Calibri" panose="020F0502020204030204" pitchFamily="34" charset="0"/>
            </a:endParaRPr>
          </a:p>
        </p:txBody>
      </p:sp>
    </p:spTree>
    <p:extLst>
      <p:ext uri="{BB962C8B-B14F-4D97-AF65-F5344CB8AC3E}">
        <p14:creationId xmlns:p14="http://schemas.microsoft.com/office/powerpoint/2010/main" val="18456794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724561"/>
            <a:ext cx="8305800" cy="3477875"/>
          </a:xfrm>
          <a:prstGeom prst="rect">
            <a:avLst/>
          </a:prstGeom>
        </p:spPr>
        <p:txBody>
          <a:bodyPr wrap="square" rtlCol="0">
            <a:spAutoFit/>
          </a:bodyPr>
          <a:lstStyle/>
          <a:p>
            <a:pPr>
              <a:buSzPct val="120000"/>
            </a:pPr>
            <a:r>
              <a:rPr lang="en-US" sz="2000" u="sng" dirty="0">
                <a:latin typeface="Calibri" panose="020F0502020204030204" pitchFamily="34" charset="0"/>
              </a:rPr>
              <a:t>Current Revenues</a:t>
            </a:r>
          </a:p>
          <a:p>
            <a:pPr marL="342900" indent="-342900">
              <a:buSzPct val="120000"/>
              <a:buFont typeface="Arial" panose="020B0604020202020204" pitchFamily="34" charset="0"/>
              <a:buChar char="•"/>
            </a:pPr>
            <a:r>
              <a:rPr lang="en-US" sz="2000" dirty="0">
                <a:latin typeface="Calibri" panose="020F0502020204030204" pitchFamily="34" charset="0"/>
              </a:rPr>
              <a:t>$11.5 million (as of 9/22)</a:t>
            </a:r>
            <a:endParaRPr lang="en-US" sz="2000" dirty="0">
              <a:solidFill>
                <a:schemeClr val="dk1"/>
              </a:solidFill>
              <a:latin typeface="Calibri" panose="020F0502020204030204" pitchFamily="34" charset="0"/>
            </a:endParaRPr>
          </a:p>
          <a:p>
            <a:pPr>
              <a:buSzPct val="120000"/>
            </a:pPr>
            <a:endParaRPr lang="en-US" sz="2000" dirty="0">
              <a:solidFill>
                <a:schemeClr val="dk1"/>
              </a:solidFill>
              <a:latin typeface="Calibri" panose="020F0502020204030204" pitchFamily="34" charset="0"/>
            </a:endParaRPr>
          </a:p>
          <a:p>
            <a:pPr>
              <a:buSzPct val="120000"/>
            </a:pPr>
            <a:endParaRPr lang="en-US" sz="2000" dirty="0">
              <a:solidFill>
                <a:schemeClr val="dk1"/>
              </a:solidFill>
              <a:latin typeface="Calibri" panose="020F0502020204030204" pitchFamily="34" charset="0"/>
            </a:endParaRPr>
          </a:p>
          <a:p>
            <a:pPr>
              <a:buSzPct val="120000"/>
            </a:pPr>
            <a:endParaRPr lang="en-US" sz="2000" dirty="0">
              <a:solidFill>
                <a:schemeClr val="dk1"/>
              </a:solidFill>
              <a:latin typeface="Calibri" panose="020F0502020204030204" pitchFamily="34" charset="0"/>
            </a:endParaRPr>
          </a:p>
          <a:p>
            <a:pPr>
              <a:buSzPct val="120000"/>
            </a:pPr>
            <a:endParaRPr lang="en-US" sz="2000" dirty="0">
              <a:solidFill>
                <a:schemeClr val="dk1"/>
              </a:solidFill>
              <a:latin typeface="Calibri" panose="020F0502020204030204" pitchFamily="34" charset="0"/>
            </a:endParaRPr>
          </a:p>
          <a:p>
            <a:pPr>
              <a:buSzPct val="120000"/>
            </a:pPr>
            <a:r>
              <a:rPr lang="en-US" sz="2000" u="sng" dirty="0">
                <a:solidFill>
                  <a:schemeClr val="dk1"/>
                </a:solidFill>
                <a:latin typeface="Calibri" panose="020F0502020204030204" pitchFamily="34" charset="0"/>
              </a:rPr>
              <a:t>Ethics Considerations</a:t>
            </a:r>
          </a:p>
          <a:p>
            <a:pPr marL="342900" indent="-342900">
              <a:buSzPct val="120000"/>
              <a:buFont typeface="Arial" panose="020B0604020202020204" pitchFamily="34" charset="0"/>
              <a:buChar char="•"/>
            </a:pPr>
            <a:r>
              <a:rPr lang="en-US" sz="2000" dirty="0">
                <a:solidFill>
                  <a:schemeClr val="dk1"/>
                </a:solidFill>
                <a:latin typeface="Calibri" panose="020F0502020204030204" pitchFamily="34" charset="0"/>
              </a:rPr>
              <a:t>Council members are subject to the Conflict of Interest Law and are encouraged to contact the State Ethics Commission regarding any matters that might require the filing of a written disclosure</a:t>
            </a:r>
          </a:p>
          <a:p>
            <a:pPr>
              <a:buSzPct val="120000"/>
            </a:pPr>
            <a:endParaRPr lang="en-US" sz="2000" dirty="0">
              <a:solidFill>
                <a:schemeClr val="dk1"/>
              </a:solidFill>
              <a:latin typeface="Calibri" panose="020F0502020204030204" pitchFamily="34" charset="0"/>
            </a:endParaRPr>
          </a:p>
        </p:txBody>
      </p:sp>
      <p:sp>
        <p:nvSpPr>
          <p:cNvPr id="3" name="Title 2"/>
          <p:cNvSpPr>
            <a:spLocks noGrp="1"/>
          </p:cNvSpPr>
          <p:nvPr>
            <p:ph type="title"/>
          </p:nvPr>
        </p:nvSpPr>
        <p:spPr>
          <a:xfrm>
            <a:off x="736600" y="109538"/>
            <a:ext cx="5740400" cy="762000"/>
          </a:xfrm>
        </p:spPr>
        <p:txBody>
          <a:bodyPr anchor="ctr"/>
          <a:lstStyle/>
          <a:p>
            <a:r>
              <a:rPr lang="en-US" dirty="0"/>
              <a:t>Trust Fund Update</a:t>
            </a:r>
          </a:p>
        </p:txBody>
      </p:sp>
    </p:spTree>
    <p:extLst>
      <p:ext uri="{BB962C8B-B14F-4D97-AF65-F5344CB8AC3E}">
        <p14:creationId xmlns:p14="http://schemas.microsoft.com/office/powerpoint/2010/main" val="1534954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Initial Proposal for Trust Fund Dollars</a:t>
            </a:r>
          </a:p>
        </p:txBody>
      </p:sp>
      <p:sp>
        <p:nvSpPr>
          <p:cNvPr id="4" name="Rectangle 3">
            <a:extLst>
              <a:ext uri="{FF2B5EF4-FFF2-40B4-BE49-F238E27FC236}">
                <a16:creationId xmlns:a16="http://schemas.microsoft.com/office/drawing/2014/main" id="{8A08F7A1-6F9A-4B49-B37F-6DD6785E9AEE}"/>
              </a:ext>
            </a:extLst>
          </p:cNvPr>
          <p:cNvSpPr/>
          <p:nvPr/>
        </p:nvSpPr>
        <p:spPr bwMode="auto">
          <a:xfrm>
            <a:off x="380999" y="1219200"/>
            <a:ext cx="8303987" cy="48768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400" b="1" u="sng" dirty="0">
                <a:latin typeface="Calibri" panose="020F0502020204030204" pitchFamily="34" charset="0"/>
              </a:rPr>
              <a:t>Community Outreach and Engagement </a:t>
            </a:r>
            <a:endParaRPr lang="en-US" sz="1400" b="1" u="sng" strike="sngStrike" dirty="0">
              <a:latin typeface="Calibri" panose="020F0502020204030204" pitchFamily="34" charset="0"/>
            </a:endParaRPr>
          </a:p>
          <a:p>
            <a:pPr marL="346075" lvl="1" indent="-285750">
              <a:buFont typeface="Arial" panose="020B0604020202020204" pitchFamily="34" charset="0"/>
              <a:buChar char="•"/>
            </a:pPr>
            <a:r>
              <a:rPr lang="en-US" sz="1400" dirty="0">
                <a:latin typeface="Calibri" panose="020F0502020204030204" pitchFamily="34" charset="0"/>
              </a:rPr>
              <a:t>Multi-disciplinary Community Outreach (MDCO) teams, similar in design to Programs for Assertive Community Treatment (PACT) teams, are a community-based, multi-disciplinary approach, which would provide treatment, rehabilitation, and supportive services to adults with severe and persistent mental illness and substance use disorder. Services would be offered in home and community settings, and for those experiencing homelessness. </a:t>
            </a:r>
          </a:p>
          <a:p>
            <a:pPr marL="346075" lvl="1" indent="-285750">
              <a:buFont typeface="Arial" panose="020B0604020202020204" pitchFamily="34" charset="0"/>
              <a:buChar char="•"/>
            </a:pPr>
            <a:r>
              <a:rPr lang="en-US" sz="1400" dirty="0">
                <a:latin typeface="Calibri" panose="020F0502020204030204" pitchFamily="34" charset="0"/>
              </a:rPr>
              <a:t>MDCO teams could include medical professionals, vocational/employment specialists, social workers, and/or recovery coaches. Their goal would be to provide multiple touches per week to keep high-risk individuals engaged and stable. </a:t>
            </a:r>
          </a:p>
          <a:p>
            <a:pPr marL="346075" lvl="1" indent="-285750">
              <a:buFont typeface="Arial" panose="020B0604020202020204" pitchFamily="34" charset="0"/>
              <a:buChar char="•"/>
            </a:pPr>
            <a:r>
              <a:rPr lang="en-US" sz="1400" dirty="0">
                <a:latin typeface="Calibri" panose="020F0502020204030204" pitchFamily="34" charset="0"/>
              </a:rPr>
              <a:t>Multi-disciplinary outreach models can be adapted for different populations, such as those who are at risk for overdose, substance use-related hospitalization, loss of child custody, or are at risk for involvement with the criminal justice system.</a:t>
            </a:r>
          </a:p>
          <a:p>
            <a:pPr marL="346075" lvl="1" indent="-285750">
              <a:buFont typeface="Arial" panose="020B0604020202020204" pitchFamily="34" charset="0"/>
              <a:buChar char="•"/>
            </a:pPr>
            <a:r>
              <a:rPr lang="en-US" sz="1400" dirty="0">
                <a:latin typeface="Calibri" panose="020F0502020204030204" pitchFamily="34" charset="0"/>
              </a:rPr>
              <a:t>The multi-disciplinary approach promotes independent living and an individual process of recovery, geared towards increasing tenure in the community and providing stabilizing support.</a:t>
            </a:r>
          </a:p>
          <a:p>
            <a:pPr marL="60325" lvl="1"/>
            <a:endParaRPr lang="en-US" sz="1400" dirty="0">
              <a:latin typeface="Calibri" panose="020F0502020204030204" pitchFamily="34" charset="0"/>
            </a:endParaRPr>
          </a:p>
          <a:p>
            <a:pPr marL="60325" lvl="1"/>
            <a:r>
              <a:rPr lang="en-US" sz="1400" b="1" u="sng" dirty="0">
                <a:latin typeface="Calibri" panose="020F0502020204030204" pitchFamily="34" charset="0"/>
              </a:rPr>
              <a:t>Proposal</a:t>
            </a:r>
          </a:p>
          <a:p>
            <a:pPr marL="346075" lvl="1" indent="-285750">
              <a:buFont typeface="Arial" panose="020B0604020202020204" pitchFamily="34" charset="0"/>
              <a:buChar char="•"/>
            </a:pPr>
            <a:r>
              <a:rPr lang="en-US" sz="1400" dirty="0">
                <a:latin typeface="Calibri" panose="020F0502020204030204" pitchFamily="34" charset="0"/>
              </a:rPr>
              <a:t>$1.5m (annual) in Trust Fund dollars to develop MDCO teams for BSAS clients with high acuity of need who may not meet criteria for other programs and whose needs might not be met in a traditional care setting.</a:t>
            </a:r>
          </a:p>
          <a:p>
            <a:pPr marL="346075"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Agencies that offer a range of behavioral health/SUD services including medical care could be funded to deploy MDCO teams, in collaboration with local partners to both receive referrals and coordinate care. </a:t>
            </a:r>
          </a:p>
        </p:txBody>
      </p:sp>
      <p:sp>
        <p:nvSpPr>
          <p:cNvPr id="15" name="Rectangle 14">
            <a:extLst>
              <a:ext uri="{FF2B5EF4-FFF2-40B4-BE49-F238E27FC236}">
                <a16:creationId xmlns:a16="http://schemas.microsoft.com/office/drawing/2014/main" id="{23F0E370-1622-47F3-815A-D9D6A4A5D90E}"/>
              </a:ext>
            </a:extLst>
          </p:cNvPr>
          <p:cNvSpPr/>
          <p:nvPr/>
        </p:nvSpPr>
        <p:spPr bwMode="auto">
          <a:xfrm>
            <a:off x="380999" y="2895600"/>
            <a:ext cx="4724401" cy="307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6075" lvl="1" indent="-285750">
              <a:buFont typeface="Arial" panose="020B0604020202020204" pitchFamily="34" charset="0"/>
              <a:buChar char="•"/>
            </a:pPr>
            <a:endParaRPr lang="en-US" sz="1600" dirty="0">
              <a:latin typeface="Calibri" panose="020F0502020204030204" pitchFamily="34" charset="0"/>
            </a:endParaRPr>
          </a:p>
        </p:txBody>
      </p:sp>
      <p:sp>
        <p:nvSpPr>
          <p:cNvPr id="47" name="Rectangle 46">
            <a:extLst>
              <a:ext uri="{FF2B5EF4-FFF2-40B4-BE49-F238E27FC236}">
                <a16:creationId xmlns:a16="http://schemas.microsoft.com/office/drawing/2014/main" id="{5BC80A78-4C55-4BF8-A181-638ECA451ABA}"/>
              </a:ext>
            </a:extLst>
          </p:cNvPr>
          <p:cNvSpPr/>
          <p:nvPr/>
        </p:nvSpPr>
        <p:spPr bwMode="auto">
          <a:xfrm>
            <a:off x="380999" y="3581401"/>
            <a:ext cx="4876801" cy="27432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endParaRPr lang="en-US" sz="1600" dirty="0">
              <a:latin typeface="Calibri" panose="020F0502020204030204" pitchFamily="34" charset="0"/>
            </a:endParaRPr>
          </a:p>
        </p:txBody>
      </p:sp>
    </p:spTree>
    <p:extLst>
      <p:ext uri="{BB962C8B-B14F-4D97-AF65-F5344CB8AC3E}">
        <p14:creationId xmlns:p14="http://schemas.microsoft.com/office/powerpoint/2010/main" val="3104548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Current and Proposed Investments</a:t>
            </a:r>
          </a:p>
        </p:txBody>
      </p:sp>
      <p:sp>
        <p:nvSpPr>
          <p:cNvPr id="15" name="Rectangle 14">
            <a:extLst>
              <a:ext uri="{FF2B5EF4-FFF2-40B4-BE49-F238E27FC236}">
                <a16:creationId xmlns:a16="http://schemas.microsoft.com/office/drawing/2014/main" id="{23F0E370-1622-47F3-815A-D9D6A4A5D90E}"/>
              </a:ext>
            </a:extLst>
          </p:cNvPr>
          <p:cNvSpPr/>
          <p:nvPr/>
        </p:nvSpPr>
        <p:spPr bwMode="auto">
          <a:xfrm>
            <a:off x="380999" y="2895600"/>
            <a:ext cx="4724401" cy="307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6075" lvl="1" indent="-285750">
              <a:buFont typeface="Arial" panose="020B0604020202020204" pitchFamily="34" charset="0"/>
              <a:buChar char="•"/>
            </a:pPr>
            <a:endParaRPr lang="en-US" sz="1600" dirty="0">
              <a:latin typeface="Calibri" panose="020F0502020204030204" pitchFamily="34" charset="0"/>
            </a:endParaRPr>
          </a:p>
        </p:txBody>
      </p:sp>
      <p:graphicFrame>
        <p:nvGraphicFramePr>
          <p:cNvPr id="2" name="Table 4">
            <a:extLst>
              <a:ext uri="{FF2B5EF4-FFF2-40B4-BE49-F238E27FC236}">
                <a16:creationId xmlns:a16="http://schemas.microsoft.com/office/drawing/2014/main" id="{8CBF894F-89E6-441C-83A0-EEAF92336A2C}"/>
              </a:ext>
            </a:extLst>
          </p:cNvPr>
          <p:cNvGraphicFramePr>
            <a:graphicFrameLocks noGrp="1"/>
          </p:cNvGraphicFramePr>
          <p:nvPr>
            <p:extLst>
              <p:ext uri="{D42A27DB-BD31-4B8C-83A1-F6EECF244321}">
                <p14:modId xmlns:p14="http://schemas.microsoft.com/office/powerpoint/2010/main" val="1996761852"/>
              </p:ext>
            </p:extLst>
          </p:nvPr>
        </p:nvGraphicFramePr>
        <p:xfrm>
          <a:off x="838200" y="1447800"/>
          <a:ext cx="7543800" cy="4250000"/>
        </p:xfrm>
        <a:graphic>
          <a:graphicData uri="http://schemas.openxmlformats.org/drawingml/2006/table">
            <a:tbl>
              <a:tblPr firstRow="1" bandRow="1">
                <a:tableStyleId>{21E4AEA4-8DFA-4A89-87EB-49C32662AFE0}</a:tableStyleId>
              </a:tblPr>
              <a:tblGrid>
                <a:gridCol w="2514600">
                  <a:extLst>
                    <a:ext uri="{9D8B030D-6E8A-4147-A177-3AD203B41FA5}">
                      <a16:colId xmlns:a16="http://schemas.microsoft.com/office/drawing/2014/main" val="525008659"/>
                    </a:ext>
                  </a:extLst>
                </a:gridCol>
                <a:gridCol w="2362200">
                  <a:extLst>
                    <a:ext uri="{9D8B030D-6E8A-4147-A177-3AD203B41FA5}">
                      <a16:colId xmlns:a16="http://schemas.microsoft.com/office/drawing/2014/main" val="3039940770"/>
                    </a:ext>
                  </a:extLst>
                </a:gridCol>
                <a:gridCol w="2667000">
                  <a:extLst>
                    <a:ext uri="{9D8B030D-6E8A-4147-A177-3AD203B41FA5}">
                      <a16:colId xmlns:a16="http://schemas.microsoft.com/office/drawing/2014/main" val="3364567752"/>
                    </a:ext>
                  </a:extLst>
                </a:gridCol>
              </a:tblGrid>
              <a:tr h="533400">
                <a:tc>
                  <a:txBody>
                    <a:bodyPr/>
                    <a:lstStyle/>
                    <a:p>
                      <a:r>
                        <a:rPr lang="en-US" sz="1400" dirty="0">
                          <a:solidFill>
                            <a:schemeClr val="tx1"/>
                          </a:solidFill>
                          <a:latin typeface="Calibri" panose="020F0502020204030204" pitchFamily="34" charset="0"/>
                          <a:cs typeface="Calibri" panose="020F0502020204030204" pitchFamily="34" charset="0"/>
                        </a:rPr>
                        <a: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latin typeface="Calibri" panose="020F0502020204030204" pitchFamily="34" charset="0"/>
                          <a:cs typeface="Calibri" panose="020F0502020204030204" pitchFamily="34" charset="0"/>
                        </a:rPr>
                        <a:t>Current DPH Funding</a:t>
                      </a:r>
                      <a:br>
                        <a:rPr lang="en-US" sz="1400" dirty="0">
                          <a:solidFill>
                            <a:schemeClr val="tx1"/>
                          </a:solidFill>
                          <a:latin typeface="Calibri" panose="020F0502020204030204" pitchFamily="34" charset="0"/>
                          <a:cs typeface="Calibri" panose="020F0502020204030204" pitchFamily="34" charset="0"/>
                        </a:rPr>
                      </a:br>
                      <a:r>
                        <a:rPr lang="en-US" sz="1400" dirty="0">
                          <a:solidFill>
                            <a:schemeClr val="tx1"/>
                          </a:solidFill>
                          <a:latin typeface="Calibri" panose="020F0502020204030204" pitchFamily="34" charset="0"/>
                          <a:cs typeface="Calibri" panose="020F0502020204030204" pitchFamily="34" charset="0"/>
                        </a:rPr>
                        <a:t>(Annual)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latin typeface="Calibri" panose="020F0502020204030204" pitchFamily="34" charset="0"/>
                          <a:cs typeface="Calibri" panose="020F0502020204030204" pitchFamily="34" charset="0"/>
                        </a:rPr>
                        <a:t>ORRF Proposed Investment</a:t>
                      </a:r>
                      <a:br>
                        <a:rPr lang="en-US" sz="1400" dirty="0">
                          <a:solidFill>
                            <a:schemeClr val="tx1"/>
                          </a:solidFill>
                          <a:latin typeface="Calibri" panose="020F0502020204030204" pitchFamily="34" charset="0"/>
                          <a:cs typeface="Calibri" panose="020F0502020204030204" pitchFamily="34" charset="0"/>
                        </a:rPr>
                      </a:br>
                      <a:r>
                        <a:rPr lang="en-US" sz="1400" dirty="0">
                          <a:solidFill>
                            <a:schemeClr val="tx1"/>
                          </a:solidFill>
                          <a:latin typeface="Calibri" panose="020F0502020204030204" pitchFamily="34" charset="0"/>
                          <a:cs typeface="Calibri" panose="020F0502020204030204" pitchFamily="34" charset="0"/>
                        </a:rPr>
                        <a:t>(Annual)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1300918"/>
                  </a:ext>
                </a:extLst>
              </a:tr>
              <a:tr h="743320">
                <a:tc>
                  <a:txBody>
                    <a:bodyPr/>
                    <a:lstStyle/>
                    <a:p>
                      <a:pPr marL="112713" indent="0" algn="l" fontAlgn="b"/>
                      <a:r>
                        <a:rPr lang="en-US" sz="1400" b="0" i="0" u="none" strike="noStrike" dirty="0">
                          <a:solidFill>
                            <a:schemeClr val="tx1"/>
                          </a:solidFill>
                          <a:effectLst/>
                          <a:latin typeface="Calibri" panose="020F0502020204030204" pitchFamily="34" charset="0"/>
                          <a:cs typeface="Calibri" panose="020F0502020204030204" pitchFamily="34" charset="0"/>
                        </a:rPr>
                        <a:t>Harm Reduction Services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cs typeface="Calibri" panose="020F0502020204030204" pitchFamily="34" charset="0"/>
                        </a:rPr>
                        <a:t> $6.75M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r>
                        <a:rPr lang="en-US" sz="1400" b="0" i="0" u="none" strike="noStrike" kern="1200" dirty="0">
                          <a:solidFill>
                            <a:schemeClr val="tx1"/>
                          </a:solidFill>
                          <a:effectLst/>
                          <a:latin typeface="Calibri" panose="020F0502020204030204" pitchFamily="34" charset="0"/>
                          <a:ea typeface="+mn-ea"/>
                          <a:cs typeface="Calibri" panose="020F0502020204030204" pitchFamily="34" charset="0"/>
                        </a:rPr>
                        <a:t>$3.4M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970423"/>
                  </a:ext>
                </a:extLst>
              </a:tr>
              <a:tr h="743320">
                <a:tc>
                  <a:txBody>
                    <a:bodyPr/>
                    <a:lstStyle/>
                    <a:p>
                      <a:pPr marL="112713" indent="0" algn="l" fontAlgn="b"/>
                      <a:r>
                        <a:rPr lang="en-US" sz="1400" b="0" i="0" u="none" strike="noStrike" dirty="0">
                          <a:solidFill>
                            <a:schemeClr val="tx1"/>
                          </a:solidFill>
                          <a:effectLst/>
                          <a:latin typeface="Calibri" panose="020F0502020204030204" pitchFamily="34" charset="0"/>
                          <a:cs typeface="Calibri" panose="020F0502020204030204" pitchFamily="34" charset="0"/>
                        </a:rPr>
                        <a:t>Access to Methadone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cs typeface="Calibri" panose="020F0502020204030204" pitchFamily="34" charset="0"/>
                        </a:rPr>
                        <a:t> $97.5M (OTP)</a:t>
                      </a:r>
                    </a:p>
                    <a:p>
                      <a:pPr algn="ctr" fontAlgn="b"/>
                      <a:r>
                        <a:rPr lang="en-US" sz="1400" b="0" i="0" u="none" strike="noStrike" dirty="0">
                          <a:solidFill>
                            <a:schemeClr val="tx1"/>
                          </a:solidFill>
                          <a:effectLst/>
                          <a:latin typeface="Calibri" panose="020F0502020204030204" pitchFamily="34" charset="0"/>
                          <a:cs typeface="Calibri" panose="020F0502020204030204" pitchFamily="34" charset="0"/>
                        </a:rPr>
                        <a:t>$4.7M (OTP MAT enhanced)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r>
                        <a:rPr lang="en-US" sz="1400" b="0" i="0" u="none" strike="noStrike" kern="1200" dirty="0">
                          <a:solidFill>
                            <a:schemeClr val="tx1"/>
                          </a:solidFill>
                          <a:effectLst/>
                          <a:latin typeface="Calibri" panose="020F0502020204030204" pitchFamily="34" charset="0"/>
                          <a:ea typeface="+mn-ea"/>
                          <a:cs typeface="Calibri" panose="020F0502020204030204" pitchFamily="34" charset="0"/>
                        </a:rPr>
                        <a:t>$3.1M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7352570"/>
                  </a:ext>
                </a:extLst>
              </a:tr>
              <a:tr h="743320">
                <a:tc>
                  <a:txBody>
                    <a:bodyPr/>
                    <a:lstStyle/>
                    <a:p>
                      <a:pPr marL="112713" indent="0" algn="l" fontAlgn="b"/>
                      <a:r>
                        <a:rPr lang="en-US" sz="1400" b="0" i="0" u="none" strike="noStrike" dirty="0">
                          <a:solidFill>
                            <a:schemeClr val="tx1"/>
                          </a:solidFill>
                          <a:effectLst/>
                          <a:latin typeface="Calibri" panose="020F0502020204030204" pitchFamily="34" charset="0"/>
                          <a:cs typeface="Calibri" panose="020F0502020204030204" pitchFamily="34" charset="0"/>
                        </a:rPr>
                        <a:t>Low-threshold Housing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n-NO" sz="1400" b="0" i="0" u="none" strike="noStrike" dirty="0">
                          <a:solidFill>
                            <a:schemeClr val="tx1"/>
                          </a:solidFill>
                          <a:effectLst/>
                          <a:latin typeface="Calibri" panose="020F0502020204030204" pitchFamily="34" charset="0"/>
                          <a:cs typeface="Calibri" panose="020F0502020204030204" pitchFamily="34" charset="0"/>
                        </a:rPr>
                        <a:t> $5.2M ($26M over 5 yrs)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n-NO" sz="1400" b="0" i="0" u="none" strike="noStrike" kern="1200" dirty="0">
                          <a:solidFill>
                            <a:schemeClr val="tx1"/>
                          </a:solidFill>
                          <a:effectLst/>
                          <a:latin typeface="Calibri" panose="020F0502020204030204" pitchFamily="34" charset="0"/>
                          <a:ea typeface="+mn-ea"/>
                          <a:cs typeface="Calibri" panose="020F0502020204030204" pitchFamily="34" charset="0"/>
                        </a:rPr>
                        <a:t>$2.0M</a:t>
                      </a:r>
                      <a:endParaRPr lang="en-US" sz="14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009201"/>
                  </a:ext>
                </a:extLst>
              </a:tr>
              <a:tr h="743320">
                <a:tc>
                  <a:txBody>
                    <a:bodyPr/>
                    <a:lstStyle/>
                    <a:p>
                      <a:pPr marL="112713" indent="0" algn="l" fontAlgn="b"/>
                      <a:r>
                        <a:rPr lang="en-US" sz="1400" b="0" i="0" u="none" strike="noStrike" dirty="0">
                          <a:solidFill>
                            <a:schemeClr val="tx1"/>
                          </a:solidFill>
                          <a:effectLst/>
                          <a:latin typeface="Calibri" panose="020F0502020204030204" pitchFamily="34" charset="0"/>
                          <a:cs typeface="Calibri" panose="020F0502020204030204" pitchFamily="34" charset="0"/>
                        </a:rPr>
                        <a:t>Community Outreach and Engagement Team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n-NO" sz="1400" b="0" i="0" u="none" strike="noStrike" dirty="0">
                          <a:solidFill>
                            <a:schemeClr val="tx1"/>
                          </a:solidFill>
                          <a:effectLst/>
                          <a:latin typeface="Calibri" panose="020F0502020204030204" pitchFamily="34" charset="0"/>
                          <a:cs typeface="Calibri" panose="020F0502020204030204" pitchFamily="34" charset="0"/>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dirty="0">
                          <a:solidFill>
                            <a:schemeClr val="tx1"/>
                          </a:solidFill>
                          <a:effectLst/>
                          <a:latin typeface="Calibri" panose="020F0502020204030204" pitchFamily="34" charset="0"/>
                          <a:ea typeface="+mn-ea"/>
                          <a:cs typeface="Calibri" panose="020F0502020204030204" pitchFamily="34" charset="0"/>
                        </a:rPr>
                        <a:t>$1.5M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05393"/>
                  </a:ext>
                </a:extLst>
              </a:tr>
              <a:tr h="743320">
                <a:tc>
                  <a:txBody>
                    <a:bodyPr/>
                    <a:lstStyle/>
                    <a:p>
                      <a:pPr marL="112713" indent="0" algn="l"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endParaRPr lang="nn-NO" sz="14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400" b="0" i="0" u="none" strike="noStrike" kern="1200" dirty="0">
                          <a:solidFill>
                            <a:srgbClr val="000000"/>
                          </a:solidFill>
                          <a:effectLst/>
                          <a:latin typeface="Calibri" panose="020F0502020204030204" pitchFamily="34" charset="0"/>
                          <a:ea typeface="+mn-ea"/>
                          <a:cs typeface="Calibri" panose="020F0502020204030204" pitchFamily="34" charset="0"/>
                        </a:rPr>
                        <a:t>Total: $10M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947576"/>
                  </a:ext>
                </a:extLst>
              </a:tr>
            </a:tbl>
          </a:graphicData>
        </a:graphic>
      </p:graphicFrame>
    </p:spTree>
    <p:extLst>
      <p:ext uri="{BB962C8B-B14F-4D97-AF65-F5344CB8AC3E}">
        <p14:creationId xmlns:p14="http://schemas.microsoft.com/office/powerpoint/2010/main" val="1111410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Vote to Adopt Proposals</a:t>
            </a:r>
          </a:p>
        </p:txBody>
      </p:sp>
      <p:sp>
        <p:nvSpPr>
          <p:cNvPr id="4" name="Rectangle 3">
            <a:extLst>
              <a:ext uri="{FF2B5EF4-FFF2-40B4-BE49-F238E27FC236}">
                <a16:creationId xmlns:a16="http://schemas.microsoft.com/office/drawing/2014/main" id="{8A08F7A1-6F9A-4B49-B37F-6DD6785E9AEE}"/>
              </a:ext>
            </a:extLst>
          </p:cNvPr>
          <p:cNvSpPr/>
          <p:nvPr/>
        </p:nvSpPr>
        <p:spPr bwMode="auto">
          <a:xfrm>
            <a:off x="1066800" y="1905000"/>
            <a:ext cx="6705600" cy="41910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r>
              <a:rPr lang="en-US" sz="1600" b="1" dirty="0">
                <a:effectLst/>
                <a:latin typeface="Calibri" panose="020F0502020204030204" pitchFamily="34" charset="0"/>
                <a:ea typeface="Calibri" panose="020F0502020204030204" pitchFamily="34" charset="0"/>
                <a:cs typeface="Times New Roman" panose="02020603050405020304" pitchFamily="18" charset="0"/>
              </a:rPr>
              <a:t>If there is consensus among members, the Council may adopt these proposals through a vote at the September 30, 2021 meeting, as follows:</a:t>
            </a:r>
          </a:p>
          <a:p>
            <a:pPr marL="60325" lvl="1"/>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60325" lvl="1" algn="ctr"/>
            <a:r>
              <a:rPr lang="en-US" sz="1600" b="1" i="1" dirty="0">
                <a:effectLst/>
                <a:latin typeface="Calibri" panose="020F0502020204030204" pitchFamily="34" charset="0"/>
                <a:ea typeface="Calibri" panose="020F0502020204030204" pitchFamily="34" charset="0"/>
                <a:cs typeface="Times New Roman" panose="02020603050405020304" pitchFamily="18" charset="0"/>
              </a:rPr>
              <a:t>Motion that the Council recommend that the Secretary of Health and Human Services spend funds from the Opioid Recovery and Remediation Trust Fund consistent with the proposals </a:t>
            </a:r>
            <a:r>
              <a:rPr lang="en-US" sz="1600" b="1" i="1" dirty="0">
                <a:latin typeface="Calibri" panose="020F0502020204030204" pitchFamily="34" charset="0"/>
                <a:ea typeface="Calibri" panose="020F0502020204030204" pitchFamily="34" charset="0"/>
                <a:cs typeface="Times New Roman" panose="02020603050405020304" pitchFamily="18" charset="0"/>
              </a:rPr>
              <a:t>outlined in this document and the </a:t>
            </a:r>
            <a:r>
              <a:rPr lang="en-US" sz="1600" b="1" i="1" dirty="0">
                <a:effectLst/>
                <a:latin typeface="Calibri" panose="020F0502020204030204" pitchFamily="34" charset="0"/>
                <a:ea typeface="Calibri" panose="020F0502020204030204" pitchFamily="34" charset="0"/>
                <a:cs typeface="Times New Roman" panose="02020603050405020304" pitchFamily="18" charset="0"/>
              </a:rPr>
              <a:t>Council’s discussions on September 30, 2021</a:t>
            </a:r>
          </a:p>
        </p:txBody>
      </p:sp>
      <p:sp>
        <p:nvSpPr>
          <p:cNvPr id="15" name="Rectangle 14">
            <a:extLst>
              <a:ext uri="{FF2B5EF4-FFF2-40B4-BE49-F238E27FC236}">
                <a16:creationId xmlns:a16="http://schemas.microsoft.com/office/drawing/2014/main" id="{23F0E370-1622-47F3-815A-D9D6A4A5D90E}"/>
              </a:ext>
            </a:extLst>
          </p:cNvPr>
          <p:cNvSpPr/>
          <p:nvPr/>
        </p:nvSpPr>
        <p:spPr bwMode="auto">
          <a:xfrm>
            <a:off x="380999" y="2895600"/>
            <a:ext cx="4724401" cy="30734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346075" lvl="1" indent="-285750">
              <a:buFont typeface="Arial" panose="020B0604020202020204" pitchFamily="34" charset="0"/>
              <a:buChar char="•"/>
            </a:pPr>
            <a:endParaRPr lang="en-US" sz="1600" dirty="0">
              <a:latin typeface="Calibri" panose="020F0502020204030204" pitchFamily="34" charset="0"/>
            </a:endParaRPr>
          </a:p>
        </p:txBody>
      </p:sp>
      <p:sp>
        <p:nvSpPr>
          <p:cNvPr id="47" name="Rectangle 46">
            <a:extLst>
              <a:ext uri="{FF2B5EF4-FFF2-40B4-BE49-F238E27FC236}">
                <a16:creationId xmlns:a16="http://schemas.microsoft.com/office/drawing/2014/main" id="{5BC80A78-4C55-4BF8-A181-638ECA451ABA}"/>
              </a:ext>
            </a:extLst>
          </p:cNvPr>
          <p:cNvSpPr/>
          <p:nvPr/>
        </p:nvSpPr>
        <p:spPr bwMode="auto">
          <a:xfrm>
            <a:off x="380999" y="3581401"/>
            <a:ext cx="4876801" cy="27432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60325" lvl="1"/>
            <a:endParaRPr lang="en-US" sz="1600" dirty="0">
              <a:latin typeface="Calibri" panose="020F0502020204030204" pitchFamily="34" charset="0"/>
            </a:endParaRPr>
          </a:p>
        </p:txBody>
      </p:sp>
    </p:spTree>
    <p:extLst>
      <p:ext uri="{BB962C8B-B14F-4D97-AF65-F5344CB8AC3E}">
        <p14:creationId xmlns:p14="http://schemas.microsoft.com/office/powerpoint/2010/main" val="26023880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724561"/>
            <a:ext cx="8305800" cy="2622000"/>
          </a:xfrm>
          <a:prstGeom prst="rect">
            <a:avLst/>
          </a:prstGeom>
        </p:spPr>
        <p:txBody>
          <a:bodyPr wrap="square" rtlCol="0">
            <a:spAutoFit/>
          </a:bodyPr>
          <a:lstStyle/>
          <a:p>
            <a:pPr marL="342900" marR="11430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Secretary of the Executive </a:t>
            </a:r>
            <a:r>
              <a:rPr lang="en-US" dirty="0">
                <a:latin typeface="Calibri" panose="020F0502020204030204" pitchFamily="34" charset="0"/>
                <a:ea typeface="Calibri" panose="020F0502020204030204" pitchFamily="34" charset="0"/>
                <a:cs typeface="Calibri" panose="020F0502020204030204" pitchFamily="34" charset="0"/>
              </a:rPr>
              <a:t>Office of Health and Human Services is required by statute to </a:t>
            </a:r>
            <a:r>
              <a:rPr lang="en-US" sz="1800" dirty="0">
                <a:effectLst/>
                <a:latin typeface="Calibri" panose="020F0502020204030204" pitchFamily="34" charset="0"/>
                <a:ea typeface="Calibri" panose="020F0502020204030204" pitchFamily="34" charset="0"/>
                <a:cs typeface="Calibri" panose="020F0502020204030204" pitchFamily="34" charset="0"/>
              </a:rPr>
              <a:t>submit an annual report to the Legislature no later than October 1st </a:t>
            </a:r>
            <a:r>
              <a:rPr lang="en-US" dirty="0">
                <a:latin typeface="Calibri" panose="020F0502020204030204" pitchFamily="34" charset="0"/>
                <a:cs typeface="Calibri" panose="020F0502020204030204" pitchFamily="34" charset="0"/>
              </a:rPr>
              <a:t>each year summarizing the activity, revenue, and expenditures to and from the Trust Fund during the prior fiscal year.</a:t>
            </a:r>
          </a:p>
          <a:p>
            <a:pPr marL="342900" marR="11430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cs typeface="Calibri" panose="020F0502020204030204" pitchFamily="34" charset="0"/>
              </a:rPr>
              <a:t>A draft report was shared with members last week, which will be submitted to the Legislature following today’s meeting.</a:t>
            </a:r>
          </a:p>
          <a:p>
            <a:pPr marL="342900" marR="11430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cs typeface="Calibri" panose="020F0502020204030204" pitchFamily="34" charset="0"/>
              </a:rPr>
              <a:t>Copies of the report will be posted to the EOHHS and Council webpages on Mass.gov</a:t>
            </a:r>
          </a:p>
        </p:txBody>
      </p:sp>
      <p:sp>
        <p:nvSpPr>
          <p:cNvPr id="3" name="Title 2"/>
          <p:cNvSpPr>
            <a:spLocks noGrp="1"/>
          </p:cNvSpPr>
          <p:nvPr>
            <p:ph type="title"/>
          </p:nvPr>
        </p:nvSpPr>
        <p:spPr>
          <a:xfrm>
            <a:off x="838200" y="109538"/>
            <a:ext cx="5740400" cy="762000"/>
          </a:xfrm>
        </p:spPr>
        <p:txBody>
          <a:bodyPr anchor="ctr"/>
          <a:lstStyle/>
          <a:p>
            <a:r>
              <a:rPr lang="en-US" dirty="0"/>
              <a:t>Review of Draft Annual Report</a:t>
            </a:r>
          </a:p>
        </p:txBody>
      </p:sp>
    </p:spTree>
    <p:extLst>
      <p:ext uri="{BB962C8B-B14F-4D97-AF65-F5344CB8AC3E}">
        <p14:creationId xmlns:p14="http://schemas.microsoft.com/office/powerpoint/2010/main" val="7790319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029200" cy="762000"/>
          </a:xfrm>
        </p:spPr>
        <p:txBody>
          <a:bodyPr anchor="ctr"/>
          <a:lstStyle/>
          <a:p>
            <a:r>
              <a:rPr lang="en-US" dirty="0">
                <a:latin typeface="Calibri" panose="020F0502020204030204" pitchFamily="34" charset="0"/>
              </a:rPr>
              <a:t>Upcoming Meetings</a:t>
            </a:r>
          </a:p>
        </p:txBody>
      </p:sp>
      <p:graphicFrame>
        <p:nvGraphicFramePr>
          <p:cNvPr id="5" name="Table 4"/>
          <p:cNvGraphicFramePr>
            <a:graphicFrameLocks noGrp="1"/>
          </p:cNvGraphicFramePr>
          <p:nvPr>
            <p:extLst>
              <p:ext uri="{D42A27DB-BD31-4B8C-83A1-F6EECF244321}">
                <p14:modId xmlns:p14="http://schemas.microsoft.com/office/powerpoint/2010/main" val="363445131"/>
              </p:ext>
            </p:extLst>
          </p:nvPr>
        </p:nvGraphicFramePr>
        <p:xfrm>
          <a:off x="533400" y="1219200"/>
          <a:ext cx="8197427" cy="4089400"/>
        </p:xfrm>
        <a:graphic>
          <a:graphicData uri="http://schemas.openxmlformats.org/drawingml/2006/table">
            <a:tbl>
              <a:tblPr firstRow="1" bandRow="1">
                <a:tableStyleId>{2A488322-F2BA-4B5B-9748-0D474271808F}</a:tableStyleId>
              </a:tblPr>
              <a:tblGrid>
                <a:gridCol w="2822787">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555240">
                  <a:extLst>
                    <a:ext uri="{9D8B030D-6E8A-4147-A177-3AD203B41FA5}">
                      <a16:colId xmlns:a16="http://schemas.microsoft.com/office/drawing/2014/main" val="20002"/>
                    </a:ext>
                  </a:extLst>
                </a:gridCol>
              </a:tblGrid>
              <a:tr h="584200">
                <a:tc>
                  <a:txBody>
                    <a:bodyPr/>
                    <a:lstStyle/>
                    <a:p>
                      <a:pPr marL="112713" indent="0"/>
                      <a:r>
                        <a:rPr lang="en-US" sz="2200" dirty="0">
                          <a:latin typeface="Calibri" panose="020F0502020204030204" pitchFamily="34" charset="0"/>
                          <a:cs typeface="Calibri" panose="020F0502020204030204" pitchFamily="34" charset="0"/>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2200" dirty="0">
                          <a:latin typeface="Calibri" panose="020F0502020204030204" pitchFamily="34" charset="0"/>
                          <a:cs typeface="Calibri" panose="020F0502020204030204" pitchFamily="34"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algn="ctr"/>
                      <a:r>
                        <a:rPr lang="en-US" sz="2200" dirty="0">
                          <a:latin typeface="Calibri" panose="020F0502020204030204" pitchFamily="34" charset="0"/>
                          <a:cs typeface="Calibri" panose="020F0502020204030204" pitchFamily="34" charset="0"/>
                        </a:rPr>
                        <a:t>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10000"/>
                  </a:ext>
                </a:extLst>
              </a:tr>
              <a:tr h="584200">
                <a:tc gridSpan="3">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Calibri" panose="020F0502020204030204" pitchFamily="34" charset="0"/>
                        </a:rPr>
                        <a:t>October 1, 2021 – Submission of Annual Report to the Legislature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58738"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dk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b="0" i="1"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1461379"/>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0" dirty="0">
                          <a:solidFill>
                            <a:schemeClr val="accent6">
                              <a:lumMod val="60000"/>
                              <a:lumOff val="40000"/>
                            </a:schemeClr>
                          </a:solidFill>
                          <a:latin typeface="Calibri" panose="020F0502020204030204" pitchFamily="34" charset="0"/>
                        </a:rPr>
                        <a:t>December 15,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0" dirty="0">
                          <a:solidFill>
                            <a:schemeClr val="accent6">
                              <a:lumMod val="60000"/>
                              <a:lumOff val="40000"/>
                            </a:schemeClr>
                          </a:solidFill>
                          <a:latin typeface="Calibri" panose="020F0502020204030204" pitchFamily="34" charset="0"/>
                        </a:rPr>
                        <a:t>1:00 to 2:30 pm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0" dirty="0">
                          <a:solidFill>
                            <a:schemeClr val="accent6">
                              <a:lumMod val="60000"/>
                              <a:lumOff val="40000"/>
                            </a:schemeClr>
                          </a:solidFill>
                          <a:latin typeface="Calibri" panose="020F0502020204030204" pitchFamily="34" charset="0"/>
                        </a:rPr>
                        <a:t>WebEx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5156413"/>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March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6191507"/>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June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4232926"/>
                  </a:ext>
                </a:extLst>
              </a:tr>
              <a:tr h="584200">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Calibri" panose="020F0502020204030204" pitchFamily="34" charset="0"/>
                        </a:rPr>
                        <a:t>September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i="1" dirty="0">
                          <a:latin typeface="Calibri" panose="020F0502020204030204" pitchFamily="34" charset="0"/>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298729"/>
                  </a:ext>
                </a:extLst>
              </a:tr>
              <a:tr h="584200">
                <a:tc gridSpan="3">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Calibri" panose="020F0502020204030204" pitchFamily="34" charset="0"/>
                        </a:rPr>
                        <a:t>October 1, 2022 – Submission of Annual Report to the Legislature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985806"/>
                  </a:ext>
                </a:extLst>
              </a:tr>
            </a:tbl>
          </a:graphicData>
        </a:graphic>
      </p:graphicFrame>
    </p:spTree>
    <p:extLst>
      <p:ext uri="{BB962C8B-B14F-4D97-AF65-F5344CB8AC3E}">
        <p14:creationId xmlns:p14="http://schemas.microsoft.com/office/powerpoint/2010/main" val="33184449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533400" y="876300"/>
            <a:ext cx="64770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3000" b="1" dirty="0">
                <a:solidFill>
                  <a:srgbClr val="FFFFFF"/>
                </a:solidFill>
                <a:latin typeface="Calibri" pitchFamily="34" charset="0"/>
              </a:rPr>
              <a:t>Opioid Recovery and Remediation Fund Advisory Council</a:t>
            </a:r>
          </a:p>
        </p:txBody>
      </p:sp>
      <p:pic>
        <p:nvPicPr>
          <p:cNvPr id="31747" name="Picture 4"/>
          <p:cNvPicPr>
            <a:picLocks noChangeAspect="1" noChangeArrowheads="1"/>
          </p:cNvPicPr>
          <p:nvPr/>
        </p:nvPicPr>
        <p:blipFill>
          <a:blip r:embed="rId3"/>
          <a:srcRect/>
          <a:stretch>
            <a:fillRect/>
          </a:stretch>
        </p:blipFill>
        <p:spPr bwMode="auto">
          <a:xfrm>
            <a:off x="7123112" y="819150"/>
            <a:ext cx="1487488" cy="15430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fontAlgn="base">
              <a:spcAft>
                <a:spcPct val="0"/>
              </a:spcAft>
              <a:defRPr/>
            </a:pPr>
            <a:fld id="{AEDD70FA-59E1-4157-923E-C4A67B08AD84}" type="slidenum">
              <a:rPr lang="en-US" smtClean="0"/>
              <a:pPr fontAlgn="base">
                <a:spcAft>
                  <a:spcPct val="0"/>
                </a:spcAft>
                <a:defRPr/>
              </a:pPr>
              <a:t>4</a:t>
            </a:fld>
            <a:endParaRPr lang="en-US" dirty="0"/>
          </a:p>
        </p:txBody>
      </p:sp>
      <p:sp>
        <p:nvSpPr>
          <p:cNvPr id="5" name="Rectangle 4"/>
          <p:cNvSpPr/>
          <p:nvPr/>
        </p:nvSpPr>
        <p:spPr bwMode="auto">
          <a:xfrm>
            <a:off x="4521200" y="6477000"/>
            <a:ext cx="1270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noFill/>
              <a:effectLst/>
              <a:latin typeface="Arial" pitchFamily="34" charset="0"/>
            </a:endParaRPr>
          </a:p>
        </p:txBody>
      </p:sp>
      <p:sp>
        <p:nvSpPr>
          <p:cNvPr id="10" name="TextBox 9"/>
          <p:cNvSpPr txBox="1"/>
          <p:nvPr/>
        </p:nvSpPr>
        <p:spPr>
          <a:xfrm>
            <a:off x="152400" y="4191000"/>
            <a:ext cx="8737600" cy="1200329"/>
          </a:xfrm>
          <a:prstGeom prst="rect">
            <a:avLst/>
          </a:prstGeom>
          <a:noFill/>
        </p:spPr>
        <p:txBody>
          <a:bodyPr>
            <a:spAutoFit/>
          </a:bodyPr>
          <a:lstStyle/>
          <a:p>
            <a:pPr algn="ctr" fontAlgn="base">
              <a:spcBef>
                <a:spcPct val="0"/>
              </a:spcBef>
              <a:spcAft>
                <a:spcPct val="0"/>
              </a:spcAft>
              <a:defRPr/>
            </a:pPr>
            <a:r>
              <a:rPr lang="en-US" sz="2400" b="1" dirty="0">
                <a:solidFill>
                  <a:srgbClr val="003366"/>
                </a:solidFill>
                <a:latin typeface="Calibri" pitchFamily="34" charset="0"/>
              </a:rPr>
              <a:t>September 2021</a:t>
            </a:r>
          </a:p>
          <a:p>
            <a:pPr algn="ctr" fontAlgn="base">
              <a:spcBef>
                <a:spcPct val="0"/>
              </a:spcBef>
              <a:spcAft>
                <a:spcPct val="0"/>
              </a:spcAft>
              <a:defRPr/>
            </a:pPr>
            <a:endParaRPr lang="en-US" sz="2400" b="1" dirty="0">
              <a:solidFill>
                <a:srgbClr val="003366"/>
              </a:solidFill>
              <a:latin typeface="Calibri" pitchFamily="34" charset="0"/>
            </a:endParaRPr>
          </a:p>
          <a:p>
            <a:pPr algn="ctr" fontAlgn="base">
              <a:spcBef>
                <a:spcPct val="0"/>
              </a:spcBef>
              <a:spcAft>
                <a:spcPct val="0"/>
              </a:spcAft>
              <a:defRPr/>
            </a:pPr>
            <a:r>
              <a:rPr lang="en-US" sz="2400" b="1" dirty="0">
                <a:solidFill>
                  <a:srgbClr val="003366"/>
                </a:solidFill>
                <a:latin typeface="Calibri" pitchFamily="34" charset="0"/>
              </a:rPr>
              <a:t>Initial Proposal to Utilize A Portion of the Trust Fund Dollars</a:t>
            </a:r>
          </a:p>
        </p:txBody>
      </p:sp>
    </p:spTree>
    <p:extLst>
      <p:ext uri="{BB962C8B-B14F-4D97-AF65-F5344CB8AC3E}">
        <p14:creationId xmlns:p14="http://schemas.microsoft.com/office/powerpoint/2010/main" val="196943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Opioid Recovery and Remediation Fund</a:t>
            </a:r>
          </a:p>
        </p:txBody>
      </p:sp>
      <p:sp>
        <p:nvSpPr>
          <p:cNvPr id="5" name="Rectangle 4"/>
          <p:cNvSpPr/>
          <p:nvPr/>
        </p:nvSpPr>
        <p:spPr bwMode="auto">
          <a:xfrm>
            <a:off x="381000" y="1066800"/>
            <a:ext cx="8001000" cy="49530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R="0" lvl="0">
              <a:lnSpc>
                <a:spcPct val="115000"/>
              </a:lnSpc>
              <a:spcBef>
                <a:spcPts val="0"/>
              </a:spcBef>
              <a:spcAft>
                <a:spcPts val="0"/>
              </a:spcAft>
            </a:pPr>
            <a:r>
              <a:rPr lang="en-US" sz="2000" b="1" u="sng" dirty="0">
                <a:latin typeface="Calibri" panose="020F0502020204030204" pitchFamily="34" charset="0"/>
                <a:ea typeface="Calibri" panose="020F0502020204030204" pitchFamily="34" charset="0"/>
                <a:cs typeface="Calibri" panose="020F0502020204030204" pitchFamily="34" charset="0"/>
              </a:rPr>
              <a:t>Executive Summary</a:t>
            </a:r>
            <a:endParaRPr lang="en-US" sz="2000" b="1" u="sng"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The impact of the opioid epidemic on individuals and families across the Commonwealth has been widespread, particularly in historically-underserved communities, which have experienced a disproportionately high rate of opioid-related overdose deaths.</a:t>
            </a:r>
          </a:p>
          <a:p>
            <a:pPr marL="342900" indent="-342900">
              <a:buFont typeface="Arial" panose="020B0604020202020204" pitchFamily="34" charset="0"/>
              <a:buChar cha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 Opioid Recovery and Remediation Fund Advisory Council was established through G</a:t>
            </a:r>
            <a:r>
              <a:rPr lang="en-US" dirty="0">
                <a:latin typeface="Calibri" panose="020F0502020204030204" pitchFamily="34" charset="0"/>
                <a:ea typeface="Calibri" panose="020F0502020204030204" pitchFamily="34" charset="0"/>
                <a:cs typeface="Times New Roman" panose="02020603050405020304" pitchFamily="18" charset="0"/>
              </a:rPr>
              <a:t>overnor Baker’s signing into law of Chapter 309 of the Acts of 2020 and is charged with developing recommendations for the expenditure of the Opioid Recovery and Remediation Trust Fund to mitigate the impacts of the opioid epidemic in the Commonwealth.</a:t>
            </a:r>
          </a:p>
          <a:p>
            <a:pPr marL="342900" indent="-342900">
              <a:buFont typeface="Arial" panose="020B0604020202020204" pitchFamily="34" charset="0"/>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initial proposal outlined in this document aligns with the principles and criteria developed by the members of the Advisory Council and broad</a:t>
            </a:r>
            <a:r>
              <a:rPr lang="en-US" dirty="0">
                <a:latin typeface="Calibri" panose="020F0502020204030204" pitchFamily="34" charset="0"/>
                <a:ea typeface="Calibri" panose="020F0502020204030204" pitchFamily="34" charset="0"/>
                <a:cs typeface="Times New Roman" panose="02020603050405020304" pitchFamily="18" charset="0"/>
              </a:rPr>
              <a:t>ly fall under f</a:t>
            </a:r>
            <a:r>
              <a:rPr lang="en-US" dirty="0">
                <a:effectLst/>
                <a:latin typeface="Calibri" panose="020F0502020204030204" pitchFamily="34" charset="0"/>
                <a:ea typeface="Calibri" panose="020F0502020204030204" pitchFamily="34" charset="0"/>
                <a:cs typeface="Times New Roman" panose="02020603050405020304" pitchFamily="18" charset="0"/>
              </a:rPr>
              <a:t>our categories:</a:t>
            </a:r>
          </a:p>
          <a:p>
            <a:pPr marL="1200150" lvl="2" indent="-285750">
              <a:buSzPct val="60000"/>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Expansion of Harm Reduction Services</a:t>
            </a:r>
          </a:p>
          <a:p>
            <a:pPr marL="1200150" lvl="2" indent="-285750">
              <a:buSzPct val="60000"/>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Increased Access to Methadone</a:t>
            </a:r>
          </a:p>
          <a:p>
            <a:pPr marL="1200150" lvl="2" indent="-285750">
              <a:buSzPct val="60000"/>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Expanding Supportive Housing Programs</a:t>
            </a:r>
          </a:p>
          <a:p>
            <a:pPr marL="1200150" lvl="2" indent="-285750">
              <a:buSzPct val="60000"/>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Case Management and Engagement</a:t>
            </a:r>
          </a:p>
          <a:p>
            <a:pPr marR="0" lvl="0">
              <a:lnSpc>
                <a:spcPct val="115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0302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6C6105-E358-46D3-A500-0907DF676D12}"/>
              </a:ext>
            </a:extLst>
          </p:cNvPr>
          <p:cNvSpPr/>
          <p:nvPr/>
        </p:nvSpPr>
        <p:spPr bwMode="auto">
          <a:xfrm>
            <a:off x="304800" y="1524000"/>
            <a:ext cx="7772400" cy="4572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
        <p:nvSpPr>
          <p:cNvPr id="2" name="TextBox 1"/>
          <p:cNvSpPr txBox="1"/>
          <p:nvPr/>
        </p:nvSpPr>
        <p:spPr>
          <a:xfrm>
            <a:off x="381000" y="1372612"/>
            <a:ext cx="8382000" cy="2251065"/>
          </a:xfrm>
          <a:prstGeom prst="rect">
            <a:avLst/>
          </a:prstGeom>
        </p:spPr>
        <p:txBody>
          <a:bodyPr wrap="square" rtlCol="0">
            <a:spAutoFit/>
          </a:bodyPr>
          <a:lstStyle/>
          <a:p>
            <a:pPr>
              <a:lnSpc>
                <a:spcPct val="150000"/>
              </a:lnSpc>
            </a:pPr>
            <a:r>
              <a:rPr lang="en-US" sz="2400" b="1" dirty="0">
                <a:solidFill>
                  <a:schemeClr val="dk1"/>
                </a:solidFill>
                <a:latin typeface="Calibri" panose="020F0502020204030204" pitchFamily="34" charset="0"/>
              </a:rPr>
              <a:t>Background</a:t>
            </a:r>
          </a:p>
          <a:p>
            <a:pPr>
              <a:lnSpc>
                <a:spcPct val="150000"/>
              </a:lnSpc>
            </a:pPr>
            <a:r>
              <a:rPr lang="en-US" sz="2400" b="1" dirty="0">
                <a:latin typeface="Calibri" panose="020F0502020204030204" pitchFamily="34" charset="0"/>
              </a:rPr>
              <a:t>Anticipated Revenues in the Trust Fund</a:t>
            </a:r>
          </a:p>
          <a:p>
            <a:pPr>
              <a:lnSpc>
                <a:spcPct val="150000"/>
              </a:lnSpc>
            </a:pPr>
            <a:r>
              <a:rPr lang="en-US" sz="2400" b="1" dirty="0">
                <a:latin typeface="Calibri" panose="020F0502020204030204" pitchFamily="34" charset="0"/>
              </a:rPr>
              <a:t>Revised Principles and Criteria for Trust Fund Expenditures</a:t>
            </a:r>
          </a:p>
          <a:p>
            <a:pPr>
              <a:lnSpc>
                <a:spcPct val="150000"/>
              </a:lnSpc>
            </a:pPr>
            <a:r>
              <a:rPr lang="en-US" sz="2400" b="1" dirty="0">
                <a:latin typeface="Calibri" panose="020F0502020204030204" pitchFamily="34" charset="0"/>
              </a:rPr>
              <a:t>Initial Proposal to Utilize A Portion of the Trust Funds</a:t>
            </a:r>
          </a:p>
        </p:txBody>
      </p:sp>
    </p:spTree>
    <p:extLst>
      <p:ext uri="{BB962C8B-B14F-4D97-AF65-F5344CB8AC3E}">
        <p14:creationId xmlns:p14="http://schemas.microsoft.com/office/powerpoint/2010/main" val="7522000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9538"/>
            <a:ext cx="5740400" cy="762000"/>
          </a:xfrm>
        </p:spPr>
        <p:txBody>
          <a:bodyPr anchor="ctr"/>
          <a:lstStyle/>
          <a:p>
            <a:r>
              <a:rPr lang="en-US" dirty="0"/>
              <a:t>Background – Opioid Epidemic in the Commonwealth</a:t>
            </a:r>
          </a:p>
        </p:txBody>
      </p:sp>
      <p:sp>
        <p:nvSpPr>
          <p:cNvPr id="5" name="Rectangle 4"/>
          <p:cNvSpPr/>
          <p:nvPr/>
        </p:nvSpPr>
        <p:spPr bwMode="auto">
          <a:xfrm>
            <a:off x="381000" y="1219200"/>
            <a:ext cx="8001000" cy="4953000"/>
          </a:xfrm>
          <a:prstGeom prst="rect">
            <a:avLst/>
          </a:prstGeom>
          <a:no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R="0" lvl="0">
              <a:lnSpc>
                <a:spcPct val="115000"/>
              </a:lnSpc>
              <a:spcBef>
                <a:spcPts val="0"/>
              </a:spcBef>
              <a:spcAft>
                <a:spcPts val="0"/>
              </a:spcAft>
            </a:pPr>
            <a:r>
              <a:rPr lang="en-US" sz="2000" b="1" u="sng" dirty="0">
                <a:latin typeface="Calibri" panose="020F0502020204030204" pitchFamily="34" charset="0"/>
                <a:ea typeface="Calibri" panose="020F0502020204030204" pitchFamily="34" charset="0"/>
                <a:cs typeface="Calibri" panose="020F0502020204030204" pitchFamily="34" charset="0"/>
              </a:rPr>
              <a:t>Background</a:t>
            </a:r>
          </a:p>
          <a:p>
            <a:pPr marR="0" lvl="0">
              <a:lnSpc>
                <a:spcPct val="115000"/>
              </a:lnSpc>
              <a:spcBef>
                <a:spcPts val="0"/>
              </a:spcBef>
              <a:spcAft>
                <a:spcPts val="0"/>
              </a:spcAft>
            </a:pPr>
            <a:endParaRPr lang="en-US" sz="900" b="1" u="sng"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While the Commonwealth has made significant strides in combatting the opioid epidemic, the impact on individuals and families across the Commonwealth has been widespread, particularly in historically-underserved communities.</a:t>
            </a:r>
          </a:p>
          <a:p>
            <a:pPr marL="342900" marR="0" lvl="0" indent="-342900">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Preliminary data from the Department of Public Health (DPH) shows an estimated 5% decrease in confirmed and estimated opioid-related overdose deaths in the first </a:t>
            </a:r>
            <a:r>
              <a:rPr lang="en-US" dirty="0">
                <a:latin typeface="Calibri" panose="020F0502020204030204" pitchFamily="34" charset="0"/>
                <a:ea typeface="Calibri" panose="020F0502020204030204" pitchFamily="34" charset="0"/>
                <a:cs typeface="Calibri" panose="020F0502020204030204" pitchFamily="34" charset="0"/>
              </a:rPr>
              <a:t>six </a:t>
            </a:r>
            <a:r>
              <a:rPr lang="en-US" dirty="0">
                <a:effectLst/>
                <a:latin typeface="Calibri" panose="020F0502020204030204" pitchFamily="34" charset="0"/>
                <a:ea typeface="Calibri" panose="020F0502020204030204" pitchFamily="34" charset="0"/>
                <a:cs typeface="Calibri" panose="020F0502020204030204" pitchFamily="34" charset="0"/>
              </a:rPr>
              <a:t>months of 2021 compared with the same period in 2020.</a:t>
            </a:r>
          </a:p>
          <a:p>
            <a:pPr marL="342900" marR="0" lvl="0" indent="-342900">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In addition, </a:t>
            </a:r>
            <a:r>
              <a:rPr lang="en-US" dirty="0">
                <a:latin typeface="Calibri" panose="020F0502020204030204" pitchFamily="34" charset="0"/>
                <a:ea typeface="Calibri" panose="020F0502020204030204" pitchFamily="34" charset="0"/>
                <a:cs typeface="Calibri" panose="020F0502020204030204" pitchFamily="34" charset="0"/>
              </a:rPr>
              <a:t>b</a:t>
            </a:r>
            <a:r>
              <a:rPr lang="en-US" dirty="0">
                <a:effectLst/>
                <a:latin typeface="Calibri" panose="020F0502020204030204" pitchFamily="34" charset="0"/>
                <a:ea typeface="Calibri" panose="020F0502020204030204" pitchFamily="34" charset="0"/>
                <a:cs typeface="Calibri" panose="020F0502020204030204" pitchFamily="34" charset="0"/>
              </a:rPr>
              <a:t>etween 2019 and 2020, Black non-Hispanic men experienced a significant increase in the rate of opioid-related overdose deaths (</a:t>
            </a:r>
            <a:r>
              <a:rPr lang="en-US" dirty="0">
                <a:latin typeface="Calibri" panose="020F0502020204030204" pitchFamily="34" charset="0"/>
                <a:ea typeface="Calibri" panose="020F0502020204030204" pitchFamily="34" charset="0"/>
                <a:cs typeface="Calibri" panose="020F0502020204030204" pitchFamily="34" charset="0"/>
              </a:rPr>
              <a:t>73</a:t>
            </a:r>
            <a:r>
              <a:rPr lang="en-US" dirty="0">
                <a:effectLst/>
                <a:latin typeface="Calibri" panose="020F0502020204030204" pitchFamily="34" charset="0"/>
                <a:ea typeface="Calibri" panose="020F0502020204030204" pitchFamily="34" charset="0"/>
                <a:cs typeface="Calibri" panose="020F0502020204030204" pitchFamily="34" charset="0"/>
              </a:rPr>
              <a:t>% increase).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Calibri" panose="020F0502020204030204" pitchFamily="34" charset="0"/>
              </a:rPr>
              <a:t>Fentanyl remains a key factor in opioid-related overdose deaths, present in 92% of toxicology screens in 2020.</a:t>
            </a:r>
          </a:p>
          <a:p>
            <a:pPr marL="342900" marR="0" lvl="0" indent="-342900">
              <a:spcBef>
                <a:spcPts val="0"/>
              </a:spcBef>
              <a:spcAft>
                <a:spcPts val="0"/>
              </a:spcAft>
              <a:buFont typeface="Arial" panose="020B0604020202020204" pitchFamily="34" charset="0"/>
              <a:buChar char="•"/>
            </a:pPr>
            <a:endParaRPr lang="en-US" i="1"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i="1" dirty="0">
                <a:latin typeface="Calibri" panose="020F0502020204030204" pitchFamily="34" charset="0"/>
                <a:ea typeface="Calibri" panose="020F0502020204030204" pitchFamily="34" charset="0"/>
                <a:cs typeface="Calibri" panose="020F0502020204030204" pitchFamily="34" charset="0"/>
              </a:rPr>
              <a:t>See following slides for additional details</a:t>
            </a: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3712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CAEA6-FBBC-4D73-855C-8E43EBF33FEF}"/>
              </a:ext>
            </a:extLst>
          </p:cNvPr>
          <p:cNvGrpSpPr/>
          <p:nvPr/>
        </p:nvGrpSpPr>
        <p:grpSpPr>
          <a:xfrm>
            <a:off x="531007" y="2819400"/>
            <a:ext cx="7975599" cy="3119233"/>
            <a:chOff x="807243" y="2433709"/>
            <a:chExt cx="7529514" cy="3413223"/>
          </a:xfrm>
        </p:grpSpPr>
        <p:sp>
          <p:nvSpPr>
            <p:cNvPr id="11" name="TextBox 10">
              <a:extLst>
                <a:ext uri="{FF2B5EF4-FFF2-40B4-BE49-F238E27FC236}">
                  <a16:creationId xmlns:a16="http://schemas.microsoft.com/office/drawing/2014/main" id="{F5F8B131-2655-4666-ABC0-DF5B831FF4DC}"/>
                </a:ext>
              </a:extLst>
            </p:cNvPr>
            <p:cNvSpPr txBox="1"/>
            <p:nvPr/>
          </p:nvSpPr>
          <p:spPr>
            <a:xfrm>
              <a:off x="6051819" y="5539155"/>
              <a:ext cx="2162772" cy="307777"/>
            </a:xfrm>
            <a:prstGeom prst="rect">
              <a:avLst/>
            </a:prstGeom>
            <a:noFill/>
          </p:spPr>
          <p:txBody>
            <a:bodyPr wrap="none" rtlCol="0">
              <a:spAutoFit/>
            </a:bodyPr>
            <a:lstStyle/>
            <a:p>
              <a:r>
                <a:rPr lang="en-US" sz="1400" b="1" dirty="0"/>
                <a:t>Estimated 1,038 deaths</a:t>
              </a:r>
            </a:p>
          </p:txBody>
        </p:sp>
        <p:sp>
          <p:nvSpPr>
            <p:cNvPr id="14" name="TextBox 13">
              <a:extLst>
                <a:ext uri="{FF2B5EF4-FFF2-40B4-BE49-F238E27FC236}">
                  <a16:creationId xmlns:a16="http://schemas.microsoft.com/office/drawing/2014/main" id="{A90D76A2-D0A7-4BE9-A8BA-5F452D6165CB}"/>
                </a:ext>
              </a:extLst>
            </p:cNvPr>
            <p:cNvSpPr txBox="1"/>
            <p:nvPr/>
          </p:nvSpPr>
          <p:spPr>
            <a:xfrm>
              <a:off x="1465033" y="5539155"/>
              <a:ext cx="2162772" cy="307777"/>
            </a:xfrm>
            <a:prstGeom prst="rect">
              <a:avLst/>
            </a:prstGeom>
            <a:noFill/>
          </p:spPr>
          <p:txBody>
            <a:bodyPr wrap="none" rtlCol="0">
              <a:spAutoFit/>
            </a:bodyPr>
            <a:lstStyle/>
            <a:p>
              <a:r>
                <a:rPr lang="en-US" sz="1400" b="1" dirty="0"/>
                <a:t>Estimated 1,089 deaths</a:t>
              </a:r>
            </a:p>
          </p:txBody>
        </p:sp>
        <p:sp>
          <p:nvSpPr>
            <p:cNvPr id="15" name="Left Brace 14">
              <a:extLst>
                <a:ext uri="{FF2B5EF4-FFF2-40B4-BE49-F238E27FC236}">
                  <a16:creationId xmlns:a16="http://schemas.microsoft.com/office/drawing/2014/main" id="{0E3F5D3C-80E5-4893-9A28-1974B186D6B4}"/>
                </a:ext>
              </a:extLst>
            </p:cNvPr>
            <p:cNvSpPr/>
            <p:nvPr/>
          </p:nvSpPr>
          <p:spPr>
            <a:xfrm rot="16200000">
              <a:off x="2436967" y="4356432"/>
              <a:ext cx="218905" cy="211786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FE8DD6D2-54A7-4E82-B58F-F96A914D8DD5}"/>
                </a:ext>
              </a:extLst>
            </p:cNvPr>
            <p:cNvSpPr/>
            <p:nvPr/>
          </p:nvSpPr>
          <p:spPr>
            <a:xfrm rot="16200000">
              <a:off x="7023752" y="4333980"/>
              <a:ext cx="218906" cy="216277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a:extLst>
                <a:ext uri="{FF2B5EF4-FFF2-40B4-BE49-F238E27FC236}">
                  <a16:creationId xmlns:a16="http://schemas.microsoft.com/office/drawing/2014/main" id="{8178D726-6747-4516-9C12-9E81BF7BAE4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07243" y="2433709"/>
              <a:ext cx="7529514" cy="2808707"/>
            </a:xfrm>
            <a:prstGeom prst="rect">
              <a:avLst/>
            </a:prstGeom>
            <a:noFill/>
            <a:ln>
              <a:noFill/>
            </a:ln>
          </p:spPr>
        </p:pic>
      </p:grpSp>
      <p:sp>
        <p:nvSpPr>
          <p:cNvPr id="3" name="Title 2"/>
          <p:cNvSpPr>
            <a:spLocks noGrp="1"/>
          </p:cNvSpPr>
          <p:nvPr>
            <p:ph type="title"/>
          </p:nvPr>
        </p:nvSpPr>
        <p:spPr>
          <a:xfrm>
            <a:off x="838200" y="109538"/>
            <a:ext cx="5740400" cy="762000"/>
          </a:xfrm>
        </p:spPr>
        <p:txBody>
          <a:bodyPr anchor="ctr"/>
          <a:lstStyle/>
          <a:p>
            <a:r>
              <a:rPr lang="en-US" dirty="0"/>
              <a:t>Background – Opioid Epidemic in the Commonwealth</a:t>
            </a:r>
          </a:p>
        </p:txBody>
      </p:sp>
      <p:sp>
        <p:nvSpPr>
          <p:cNvPr id="4" name="Title 1">
            <a:extLst>
              <a:ext uri="{FF2B5EF4-FFF2-40B4-BE49-F238E27FC236}">
                <a16:creationId xmlns:a16="http://schemas.microsoft.com/office/drawing/2014/main" id="{5811BBD1-AEB1-4BAB-AAF2-270D93AF4DC3}"/>
              </a:ext>
            </a:extLst>
          </p:cNvPr>
          <p:cNvSpPr txBox="1">
            <a:spLocks/>
          </p:cNvSpPr>
          <p:nvPr/>
        </p:nvSpPr>
        <p:spPr bwMode="white">
          <a:xfrm>
            <a:off x="304800" y="1219200"/>
            <a:ext cx="8458200" cy="1209261"/>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2200" kern="0" dirty="0">
                <a:solidFill>
                  <a:schemeClr val="tx1"/>
                </a:solidFill>
              </a:rPr>
              <a:t>Preliminary data show 1,038 confirmed and estimated opioid-related overdose deaths in the first six months of 2021, an estimated</a:t>
            </a:r>
            <a:br>
              <a:rPr lang="en-US" sz="2200" kern="0" dirty="0">
                <a:solidFill>
                  <a:schemeClr val="tx1"/>
                </a:solidFill>
              </a:rPr>
            </a:br>
            <a:r>
              <a:rPr lang="en-US" sz="2200" u="sng" kern="0" dirty="0">
                <a:solidFill>
                  <a:schemeClr val="tx1"/>
                </a:solidFill>
              </a:rPr>
              <a:t>5% decrease</a:t>
            </a:r>
            <a:r>
              <a:rPr lang="en-US" sz="2200" kern="0" dirty="0">
                <a:solidFill>
                  <a:schemeClr val="tx1"/>
                </a:solidFill>
              </a:rPr>
              <a:t> compared with the same period in 2020</a:t>
            </a:r>
          </a:p>
        </p:txBody>
      </p:sp>
    </p:spTree>
    <p:extLst>
      <p:ext uri="{BB962C8B-B14F-4D97-AF65-F5344CB8AC3E}">
        <p14:creationId xmlns:p14="http://schemas.microsoft.com/office/powerpoint/2010/main" val="30693295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BADB25D6-0FF1-4946-AD61-DB33F41B0DB6}"/>
              </a:ext>
            </a:extLst>
          </p:cNvPr>
          <p:cNvSpPr>
            <a:spLocks noGrp="1"/>
          </p:cNvSpPr>
          <p:nvPr>
            <p:ph type="title"/>
          </p:nvPr>
        </p:nvSpPr>
        <p:spPr>
          <a:xfrm>
            <a:off x="838200" y="109538"/>
            <a:ext cx="5740400" cy="762000"/>
          </a:xfrm>
        </p:spPr>
        <p:txBody>
          <a:bodyPr anchor="ctr"/>
          <a:lstStyle/>
          <a:p>
            <a:r>
              <a:rPr lang="en-US" dirty="0"/>
              <a:t>Background – Opioid Epidemic in the Commonwealth</a:t>
            </a:r>
          </a:p>
        </p:txBody>
      </p:sp>
      <p:sp>
        <p:nvSpPr>
          <p:cNvPr id="18" name="Title 1">
            <a:extLst>
              <a:ext uri="{FF2B5EF4-FFF2-40B4-BE49-F238E27FC236}">
                <a16:creationId xmlns:a16="http://schemas.microsoft.com/office/drawing/2014/main" id="{6BE73CBF-493E-424A-B9DA-4F30F6C5445C}"/>
              </a:ext>
            </a:extLst>
          </p:cNvPr>
          <p:cNvSpPr txBox="1">
            <a:spLocks/>
          </p:cNvSpPr>
          <p:nvPr/>
        </p:nvSpPr>
        <p:spPr bwMode="white">
          <a:xfrm>
            <a:off x="304800" y="1219200"/>
            <a:ext cx="8534400" cy="11430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20000"/>
              </a:spcBef>
              <a:spcAft>
                <a:spcPct val="0"/>
              </a:spcAft>
              <a:tabLst>
                <a:tab pos="915988" algn="l"/>
              </a:tabLst>
              <a:defRPr sz="2400" b="1">
                <a:solidFill>
                  <a:srgbClr val="FFC000"/>
                </a:solidFill>
                <a:latin typeface="Calibri" pitchFamily="34" charset="0"/>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r>
              <a:rPr lang="en-US" sz="2200" b="1" dirty="0">
                <a:solidFill>
                  <a:schemeClr val="tx1"/>
                </a:solidFill>
              </a:rPr>
              <a:t>Between 2019 and 2020, the confirmed opioid-related overdose death rate for Black non-Hispanic men increased significantly at 73%</a:t>
            </a:r>
            <a:endParaRPr lang="en-US" sz="2200" kern="0" dirty="0">
              <a:solidFill>
                <a:schemeClr val="tx1"/>
              </a:solidFill>
            </a:endParaRPr>
          </a:p>
        </p:txBody>
      </p:sp>
      <p:grpSp>
        <p:nvGrpSpPr>
          <p:cNvPr id="4" name="Group 3">
            <a:extLst>
              <a:ext uri="{FF2B5EF4-FFF2-40B4-BE49-F238E27FC236}">
                <a16:creationId xmlns:a16="http://schemas.microsoft.com/office/drawing/2014/main" id="{E3A8E89F-6925-4B47-B9B5-B9ED0F708FEC}"/>
              </a:ext>
            </a:extLst>
          </p:cNvPr>
          <p:cNvGrpSpPr>
            <a:grpSpLocks noChangeAspect="1"/>
          </p:cNvGrpSpPr>
          <p:nvPr/>
        </p:nvGrpSpPr>
        <p:grpSpPr>
          <a:xfrm>
            <a:off x="381000" y="2456797"/>
            <a:ext cx="8229600" cy="3860082"/>
            <a:chOff x="1248410" y="2075797"/>
            <a:chExt cx="6647180" cy="3117850"/>
          </a:xfrm>
        </p:grpSpPr>
        <p:pic>
          <p:nvPicPr>
            <p:cNvPr id="16" name="Picture 15" descr="Chart, bar chart&#10;&#10;Description automatically generated">
              <a:extLst>
                <a:ext uri="{FF2B5EF4-FFF2-40B4-BE49-F238E27FC236}">
                  <a16:creationId xmlns:a16="http://schemas.microsoft.com/office/drawing/2014/main" id="{C81573CF-ADCB-4666-BCF5-16573DC94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410" y="2075797"/>
              <a:ext cx="6647180" cy="3117850"/>
            </a:xfrm>
            <a:prstGeom prst="rect">
              <a:avLst/>
            </a:prstGeom>
          </p:spPr>
        </p:pic>
        <p:cxnSp>
          <p:nvCxnSpPr>
            <p:cNvPr id="19" name="Straight Arrow Connector 18">
              <a:extLst>
                <a:ext uri="{FF2B5EF4-FFF2-40B4-BE49-F238E27FC236}">
                  <a16:creationId xmlns:a16="http://schemas.microsoft.com/office/drawing/2014/main" id="{0ECA6398-BE20-4619-9314-D7ECAF2A6FC7}"/>
                </a:ext>
              </a:extLst>
            </p:cNvPr>
            <p:cNvCxnSpPr>
              <a:cxnSpLocks/>
            </p:cNvCxnSpPr>
            <p:nvPr/>
          </p:nvCxnSpPr>
          <p:spPr>
            <a:xfrm flipV="1">
              <a:off x="4830137" y="2812482"/>
              <a:ext cx="127556" cy="527684"/>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F8D9280-D705-4979-9473-1332E91EACBB}"/>
                </a:ext>
              </a:extLst>
            </p:cNvPr>
            <p:cNvCxnSpPr>
              <a:cxnSpLocks/>
            </p:cNvCxnSpPr>
            <p:nvPr/>
          </p:nvCxnSpPr>
          <p:spPr>
            <a:xfrm flipV="1">
              <a:off x="7453586" y="4251782"/>
              <a:ext cx="284656" cy="137320"/>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2C191FF-40C8-4196-9510-143B7739D029}"/>
                </a:ext>
              </a:extLst>
            </p:cNvPr>
            <p:cNvCxnSpPr>
              <a:cxnSpLocks/>
            </p:cNvCxnSpPr>
            <p:nvPr/>
          </p:nvCxnSpPr>
          <p:spPr>
            <a:xfrm>
              <a:off x="3752400" y="2723086"/>
              <a:ext cx="338676" cy="155794"/>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8CBCB22-50F1-4D63-A082-4DE25B32E3BD}"/>
                </a:ext>
              </a:extLst>
            </p:cNvPr>
            <p:cNvCxnSpPr>
              <a:cxnSpLocks/>
            </p:cNvCxnSpPr>
            <p:nvPr/>
          </p:nvCxnSpPr>
          <p:spPr>
            <a:xfrm flipV="1">
              <a:off x="2467520" y="2849591"/>
              <a:ext cx="323946" cy="58579"/>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1792BE-1B42-4D48-9ED6-35CB5E4D17C3}"/>
                </a:ext>
              </a:extLst>
            </p:cNvPr>
            <p:cNvCxnSpPr>
              <a:cxnSpLocks/>
            </p:cNvCxnSpPr>
            <p:nvPr/>
          </p:nvCxnSpPr>
          <p:spPr>
            <a:xfrm flipV="1">
              <a:off x="6163329" y="2361365"/>
              <a:ext cx="329183" cy="85725"/>
            </a:xfrm>
            <a:prstGeom prst="straightConnector1">
              <a:avLst/>
            </a:prstGeom>
            <a:ln w="254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93227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20542</TotalTime>
  <Words>3421</Words>
  <Application>Microsoft Office PowerPoint</Application>
  <PresentationFormat>On-screen Show (4:3)</PresentationFormat>
  <Paragraphs>302</Paragraphs>
  <Slides>34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Courier New</vt:lpstr>
      <vt:lpstr>Symbol</vt:lpstr>
      <vt:lpstr>Wingdings</vt:lpstr>
      <vt:lpstr>1_Blue Presentation Template - MA HHS - small logos</vt:lpstr>
      <vt:lpstr>PowerPoint Presentation</vt:lpstr>
      <vt:lpstr>Agenda</vt:lpstr>
      <vt:lpstr>Trust Fund Update</vt:lpstr>
      <vt:lpstr>PowerPoint Presentation</vt:lpstr>
      <vt:lpstr>Opioid Recovery and Remediation Fund</vt:lpstr>
      <vt:lpstr>PowerPoint Presentation</vt:lpstr>
      <vt:lpstr>Background – Opioid Epidemic in the Commonwealth</vt:lpstr>
      <vt:lpstr>Background – Opioid Epidemic in the Commonwealth</vt:lpstr>
      <vt:lpstr>Background – Opioid Epidemic in the Commonwealth</vt:lpstr>
      <vt:lpstr>Background – Opioid Epidemic in the Commonwealth</vt:lpstr>
      <vt:lpstr>Background – Opioid Epidemic in the Commonwealth</vt:lpstr>
      <vt:lpstr>Background - Previous Commissions and Working Groups</vt:lpstr>
      <vt:lpstr>2015 Working Group Overview</vt:lpstr>
      <vt:lpstr>2015 Working Group Overview (cont’d)</vt:lpstr>
      <vt:lpstr>2021 Behavioral Health Roadmap Overview</vt:lpstr>
      <vt:lpstr>Background – BSAS Initiatives Addressing Health and Racial Equity</vt:lpstr>
      <vt:lpstr>Background – BSAS Initiatives Addressing Health and Racial Equity</vt:lpstr>
      <vt:lpstr>Background – Additional BSAS Initiatives</vt:lpstr>
      <vt:lpstr>Background – Additional EOHHS Initiatives </vt:lpstr>
      <vt:lpstr>PowerPoint Presentation</vt:lpstr>
      <vt:lpstr>Anticipated Revenues in the Trust Fund</vt:lpstr>
      <vt:lpstr>PowerPoint Presentation</vt:lpstr>
      <vt:lpstr>Revised Principles and Criteria for Trust Fund Expenditures</vt:lpstr>
      <vt:lpstr>Revised Principles and Criteria for Trust Fund Expenditures</vt:lpstr>
      <vt:lpstr>PowerPoint Presentation</vt:lpstr>
      <vt:lpstr>Initial Proposal for Trust Fund Dollars</vt:lpstr>
      <vt:lpstr>Initial Proposal for Trust Fund Dollars</vt:lpstr>
      <vt:lpstr>Initial Proposal for Trust Fund Dollars</vt:lpstr>
      <vt:lpstr>Initial Proposal for Trust Fund Dollars</vt:lpstr>
      <vt:lpstr>Initial Proposal for Trust Fund Dollars</vt:lpstr>
      <vt:lpstr>Current and Proposed Investments</vt:lpstr>
      <vt:lpstr>Vote to Adopt Proposals</vt:lpstr>
      <vt:lpstr>Review of Draft Annual Report</vt:lpstr>
      <vt:lpstr>Upcoming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Gabriel.R.Cohen@MassMail.State.MA.US</dc:creator>
  <cp:lastModifiedBy>Cohen, Gabriel R. (EHS)</cp:lastModifiedBy>
  <cp:revision>918</cp:revision>
  <cp:lastPrinted>2021-09-16T18:29:15Z</cp:lastPrinted>
  <dcterms:created xsi:type="dcterms:W3CDTF">2014-04-27T20:43:35Z</dcterms:created>
  <dcterms:modified xsi:type="dcterms:W3CDTF">2021-09-30T17:34:58Z</dcterms:modified>
</cp:coreProperties>
</file>