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52" r:id="rId2"/>
    <p:sldId id="453" r:id="rId3"/>
    <p:sldId id="454" r:id="rId4"/>
    <p:sldId id="455" r:id="rId5"/>
    <p:sldId id="456" r:id="rId6"/>
    <p:sldId id="457" r:id="rId7"/>
    <p:sldId id="463" r:id="rId8"/>
    <p:sldId id="461" r:id="rId9"/>
    <p:sldId id="413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7" name="Cohen, Gabriel R. (EHS)" initials="CGR(" lastIdx="8" clrIdx="7">
    <p:extLst>
      <p:ext uri="{19B8F6BF-5375-455C-9EA6-DF929625EA0E}">
        <p15:presenceInfo xmlns:p15="http://schemas.microsoft.com/office/powerpoint/2012/main" userId="S::Gabriel.R.Cohen@mass.gov::e20ddc8d-0929-4427-8e44-0c6a2a0adacf" providerId="AD"/>
      </p:ext>
    </p:extLst>
  </p:cmAuthor>
  <p:cmAuthor id="1" name="Sanchez, Natalie (ANF)" initials="SN(" lastIdx="0" clrIdx="1"/>
  <p:cmAuthor id="8" name="Nicole Charon" initials="NC" lastIdx="3" clrIdx="8">
    <p:extLst>
      <p:ext uri="{19B8F6BF-5375-455C-9EA6-DF929625EA0E}">
        <p15:presenceInfo xmlns:p15="http://schemas.microsoft.com/office/powerpoint/2012/main" userId="d9d9a5f5567776e4" providerId="Windows Live"/>
      </p:ext>
    </p:extLst>
  </p:cmAuthor>
  <p:cmAuthor id="2" name="O'Malley, Helen (ANF)" initials="OH" lastIdx="1" clrIdx="2"/>
  <p:cmAuthor id="9" name="Diamond, Bekah (EHS)" initials="DB(" lastIdx="3" clrIdx="9">
    <p:extLst>
      <p:ext uri="{19B8F6BF-5375-455C-9EA6-DF929625EA0E}">
        <p15:presenceInfo xmlns:p15="http://schemas.microsoft.com/office/powerpoint/2012/main" userId="S::Bekah.Diamond@mass.gov::62283d1f-d819-4869-836c-847d81f8d8e2" providerId="AD"/>
      </p:ext>
    </p:extLst>
  </p:cmAuthor>
  <p:cmAuthor id="3" name="Gabriel Cohen" initials="GC" lastIdx="18" clrIdx="3"/>
  <p:cmAuthor id="4" name="Ruiz, Sarah (DPH)" initials="RS(" lastIdx="19" clrIdx="4"/>
  <p:cmAuthor id="5" name="Sudders, Marylou (EHS)" initials="SM(" lastIdx="13" clrIdx="5"/>
  <p:cmAuthor id="6" name="Sully Roberts" initials="SR" lastIdx="4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12" autoAdjust="0"/>
    <p:restoredTop sz="96349" autoAdjust="0"/>
  </p:normalViewPr>
  <p:slideViewPr>
    <p:cSldViewPr>
      <p:cViewPr varScale="1">
        <p:scale>
          <a:sx n="63" d="100"/>
          <a:sy n="63" d="100"/>
        </p:scale>
        <p:origin x="122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2" y="0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8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2" y="8841738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02" tIns="47101" rIns="94202" bIns="4710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4202" tIns="47101" rIns="94202" bIns="471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598160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7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Opioid Recovery and Remediation Fund Advisory Council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800" y="3535501"/>
            <a:ext cx="87376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March 23, 2022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1:00 - 2:30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Zoom</a:t>
            </a:r>
          </a:p>
        </p:txBody>
      </p:sp>
    </p:spTree>
    <p:extLst>
      <p:ext uri="{BB962C8B-B14F-4D97-AF65-F5344CB8AC3E}">
        <p14:creationId xmlns:p14="http://schemas.microsoft.com/office/powerpoint/2010/main" val="351012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412420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Approval of 1/5 Meeting Minutes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Opioid Settlement Update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Trust Fund Update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Revised Principles and Criteria for Trust Fund Expenditures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Support After a Death by Overdose (SADOD)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Update on Proposals and Initiatives to Address Racial Equity </a:t>
            </a:r>
          </a:p>
          <a:p>
            <a:pPr marL="457200" indent="-457200">
              <a:buFont typeface="+mj-lt"/>
              <a:buAutoNum type="arabicPeriod"/>
            </a:pPr>
            <a:endParaRPr lang="en-US" sz="1000" b="1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</a:rPr>
              <a:t>Upcoming Meetings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29869833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0"/>
            <a:ext cx="8305800" cy="156966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Gillian Feiner</a:t>
            </a: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Senior Enforcement Counsel</a:t>
            </a: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Health Care &amp; Fair Competition Bureau</a:t>
            </a: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Massachusetts Attorney General's Office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Opioid Settlement Update</a:t>
            </a:r>
          </a:p>
        </p:txBody>
      </p:sp>
    </p:spTree>
    <p:extLst>
      <p:ext uri="{BB962C8B-B14F-4D97-AF65-F5344CB8AC3E}">
        <p14:creationId xmlns:p14="http://schemas.microsoft.com/office/powerpoint/2010/main" val="15349549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28665"/>
            <a:ext cx="8458200" cy="31700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buSzPct val="120000"/>
            </a:pPr>
            <a:r>
              <a:rPr lang="en-US" sz="2000" u="sng" dirty="0">
                <a:latin typeface="Calibri" panose="020F0502020204030204" pitchFamily="34" charset="0"/>
              </a:rPr>
              <a:t>Current Revenues</a:t>
            </a:r>
          </a:p>
          <a:p>
            <a:pPr marL="342900" indent="-342900"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$11,650,000 (as of 3/8)</a:t>
            </a:r>
          </a:p>
          <a:p>
            <a:pPr>
              <a:buSzPct val="120000"/>
            </a:pPr>
            <a:endParaRPr lang="en-US" sz="2000" u="sng" dirty="0">
              <a:latin typeface="Calibri" panose="020F0502020204030204" pitchFamily="34" charset="0"/>
            </a:endParaRPr>
          </a:p>
          <a:p>
            <a:pPr>
              <a:buSzPct val="120000"/>
            </a:pPr>
            <a:endParaRPr lang="en-US" sz="2000" u="sng">
              <a:latin typeface="Calibri" panose="020F0502020204030204" pitchFamily="34" charset="0"/>
            </a:endParaRPr>
          </a:p>
          <a:p>
            <a:pPr>
              <a:buSzPct val="120000"/>
            </a:pPr>
            <a:endParaRPr lang="en-US" sz="2000" u="sng" dirty="0">
              <a:latin typeface="Calibri" panose="020F0502020204030204" pitchFamily="34" charset="0"/>
            </a:endParaRPr>
          </a:p>
          <a:p>
            <a:pPr>
              <a:buSzPct val="120000"/>
            </a:pPr>
            <a:r>
              <a:rPr lang="en-US" sz="2000" u="sng" dirty="0">
                <a:latin typeface="Calibri" panose="020F0502020204030204" pitchFamily="34" charset="0"/>
              </a:rPr>
              <a:t>Reminder:</a:t>
            </a:r>
            <a:r>
              <a:rPr lang="en-US" sz="2000" dirty="0">
                <a:latin typeface="Calibri" panose="020F0502020204030204" pitchFamily="34" charset="0"/>
              </a:rPr>
              <a:t> approx. $10 million will be utilized from the Trust Fund for the initial proposal to expand harm reduction programming at SSPs; expand low-threshold MOUD access through mobile methadone units; expand low-barrier, recovery housing options and other basic needs support; and develop multi-disciplinary community outreach teams for BSAS clients with high acuity of need.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Trust Fund Update</a:t>
            </a:r>
          </a:p>
        </p:txBody>
      </p:sp>
    </p:spTree>
    <p:extLst>
      <p:ext uri="{BB962C8B-B14F-4D97-AF65-F5344CB8AC3E}">
        <p14:creationId xmlns:p14="http://schemas.microsoft.com/office/powerpoint/2010/main" val="217726676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740400" cy="762000"/>
          </a:xfrm>
        </p:spPr>
        <p:txBody>
          <a:bodyPr anchor="ctr"/>
          <a:lstStyle/>
          <a:p>
            <a:r>
              <a:rPr lang="en-US" dirty="0"/>
              <a:t>Revised Principles </a:t>
            </a:r>
            <a:r>
              <a:rPr lang="en-US" sz="2400" b="1" dirty="0">
                <a:latin typeface="Calibri" panose="020F0502020204030204" pitchFamily="34" charset="0"/>
              </a:rPr>
              <a:t>and Criteria for Trust Fund Expenditures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81000" y="1905000"/>
            <a:ext cx="8077200" cy="441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/>
          <a:p>
            <a:pPr marL="60325" lvl="1"/>
            <a:r>
              <a:rPr lang="en-US" sz="1500" u="sng" dirty="0">
                <a:latin typeface="Calibri" panose="020F0502020204030204" pitchFamily="34" charset="0"/>
              </a:rPr>
              <a:t>Revised </a:t>
            </a:r>
            <a:r>
              <a:rPr lang="en-US" sz="1500" b="1" u="sng" dirty="0">
                <a:latin typeface="Calibri" panose="020F0502020204030204" pitchFamily="34" charset="0"/>
              </a:rPr>
              <a:t>principles</a:t>
            </a:r>
            <a:r>
              <a:rPr lang="en-US" sz="1500" u="sng" dirty="0">
                <a:latin typeface="Calibri" panose="020F0502020204030204" pitchFamily="34" charset="0"/>
              </a:rPr>
              <a:t> and </a:t>
            </a:r>
            <a:r>
              <a:rPr lang="en-US" sz="1500" b="1" u="sng" dirty="0">
                <a:latin typeface="Calibri" panose="020F0502020204030204" pitchFamily="34" charset="0"/>
              </a:rPr>
              <a:t>criteria </a:t>
            </a:r>
            <a:r>
              <a:rPr lang="en-US" sz="1500" u="sng" dirty="0">
                <a:latin typeface="Calibri" panose="020F0502020204030204" pitchFamily="34" charset="0"/>
              </a:rPr>
              <a:t>for directing Trust Fund dollars: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An equity-based approach should be followed, taking into consideration specific demographic information, eg, age, ethnicity, to direct resources to historically underserved communities and those most impacted by the opioid crisis.</a:t>
            </a:r>
            <a:endParaRPr lang="en-US" sz="1500" i="1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Support for a county/community-level approach over a broader, regional focus.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Support for utilizing rate of overdoses (fatal and non-fatal), EMS incidents, and identifying clusters of deaths associated with OUD to guide future interventions and spending.</a:t>
            </a:r>
            <a:endParaRPr lang="en-US" sz="1500" i="1" dirty="0">
              <a:latin typeface="Calibri" panose="020F0502020204030204" pitchFamily="34" charset="0"/>
            </a:endParaRP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Increased focus on prevention, harm reduction, emergency shelter, community outreach, </a:t>
            </a:r>
            <a:r>
              <a:rPr lang="en-US" sz="15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and community-based recovery services for</a:t>
            </a:r>
            <a:r>
              <a:rPr lang="en-US" sz="1500" dirty="0">
                <a:latin typeface="Calibri" panose="020F0502020204030204" pitchFamily="34" charset="0"/>
              </a:rPr>
              <a:t> opioid use disorder, particularly innovative approaches that might fall outside the scope of state and federal funding. </a:t>
            </a:r>
            <a:r>
              <a:rPr lang="en-US" sz="15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(Hauptmann)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Promotion of evidence-based standards of care, such as Medication for Opioid Use Disorder (MOUD) </a:t>
            </a:r>
            <a:r>
              <a:rPr lang="en-US" sz="15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and treatment for other substances, where possible, that </a:t>
            </a:r>
            <a:r>
              <a:rPr lang="en-US" sz="1500" dirty="0">
                <a:latin typeface="Calibri" panose="020F0502020204030204" pitchFamily="34" charset="0"/>
              </a:rPr>
              <a:t>are culturally-responsive and span 60-90 days of inpatient and outpatient care and outreach services, providing opportunities for accessing housing, jobs and education. </a:t>
            </a:r>
            <a:r>
              <a:rPr lang="en-US" sz="15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(Rosenthal)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Support for adolescents, women, and families impacted by opioids, </a:t>
            </a:r>
            <a:r>
              <a:rPr lang="en-US" sz="15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including orphans and grandparents who have lost loved ones due to opioids</a:t>
            </a:r>
            <a:r>
              <a:rPr lang="en-US" sz="1500" dirty="0">
                <a:latin typeface="Calibri" panose="020F0502020204030204" pitchFamily="34" charset="0"/>
              </a:rPr>
              <a:t>, as well as those with substance use disorder and co-occurring mental health disorders. </a:t>
            </a:r>
            <a:r>
              <a:rPr lang="en-US" sz="15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(Peterson)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Support for justice-involved involved individuals with history of substance use, both currently and recently incarcerated.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Support for individuals with disabilities, particularly the brain-injured population.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08F7A1-6F9A-4B49-B37F-6DD6785E9AEE}"/>
              </a:ext>
            </a:extLst>
          </p:cNvPr>
          <p:cNvSpPr/>
          <p:nvPr/>
        </p:nvSpPr>
        <p:spPr bwMode="auto">
          <a:xfrm>
            <a:off x="381000" y="1219200"/>
            <a:ext cx="8382000" cy="838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/>
          <a:p>
            <a:pPr marL="60325" lvl="1"/>
            <a:r>
              <a:rPr lang="en-US" sz="1600" dirty="0">
                <a:latin typeface="Calibri" panose="020F0502020204030204" pitchFamily="34" charset="0"/>
              </a:rPr>
              <a:t>Based on members’ feedback during the Council’s 1/5/2022 meeting, the principles and criteria for directing Trust Fund dollars has been revised.</a:t>
            </a:r>
          </a:p>
        </p:txBody>
      </p:sp>
    </p:spTree>
    <p:extLst>
      <p:ext uri="{BB962C8B-B14F-4D97-AF65-F5344CB8AC3E}">
        <p14:creationId xmlns:p14="http://schemas.microsoft.com/office/powerpoint/2010/main" val="338943521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740400" cy="762000"/>
          </a:xfrm>
        </p:spPr>
        <p:txBody>
          <a:bodyPr anchor="ctr"/>
          <a:lstStyle/>
          <a:p>
            <a:r>
              <a:rPr lang="en-US" dirty="0"/>
              <a:t>Revised Principles </a:t>
            </a:r>
            <a:r>
              <a:rPr lang="en-US" sz="2400" b="1" dirty="0">
                <a:latin typeface="Calibri" panose="020F0502020204030204" pitchFamily="34" charset="0"/>
              </a:rPr>
              <a:t>and Criteria for Trust Fund Expenditures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81000" y="1905000"/>
            <a:ext cx="8001000" cy="4343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/>
          <a:p>
            <a:pPr marL="60325" lvl="1"/>
            <a:r>
              <a:rPr lang="en-US" sz="1500" u="sng" dirty="0">
                <a:latin typeface="Calibri" panose="020F0502020204030204" pitchFamily="34" charset="0"/>
              </a:rPr>
              <a:t>Proposed </a:t>
            </a:r>
            <a:r>
              <a:rPr lang="en-US" sz="1500" b="1" u="sng" dirty="0">
                <a:latin typeface="Calibri" panose="020F0502020204030204" pitchFamily="34" charset="0"/>
              </a:rPr>
              <a:t>services</a:t>
            </a:r>
            <a:r>
              <a:rPr lang="en-US" sz="1500" u="sng" dirty="0">
                <a:latin typeface="Calibri" panose="020F0502020204030204" pitchFamily="34" charset="0"/>
              </a:rPr>
              <a:t> (new or existing) that could be supported by Trust Fund dollars: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Residential programs and shelters serving Black, Latinx, and historically-underserved communities.</a:t>
            </a:r>
            <a:endParaRPr lang="en-US" sz="1500" i="1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Strengthened workforce pipeline for clinicians of color working in mental health and addiction.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Funding for multi-cultural, trauma-informed services associated with outreach and continued trauma-informed care accessible to those in recovery.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Additional funding for syringe exchange programs.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Advocate and legalize supervised consumption sites across impacted cities.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Dedicate additional resources to ensure accessibility and affordability of Narcan supply for community-based organizations.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Deploy a multi-pronged approach to increase access to methadone.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Sober living scholarships to support those with extreme financial need.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Technical assistance and training to help organizations implement effective addiction prevention and treatment programs.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Support and additional services for young, homeless women with SUD.</a:t>
            </a:r>
            <a:endParaRPr lang="en-US" sz="1500" i="1" dirty="0">
              <a:latin typeface="Calibri" panose="020F0502020204030204" pitchFamily="34" charset="0"/>
            </a:endParaRP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Legal support for communities of color and immigrant populations with SUD.</a:t>
            </a:r>
            <a:endParaRPr lang="en-US" sz="1500" i="1" dirty="0">
              <a:latin typeface="Calibri" panose="020F0502020204030204" pitchFamily="34" charset="0"/>
            </a:endParaRP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</a:rPr>
              <a:t>Services for incarcerated and post-incarcerated populations.</a:t>
            </a:r>
            <a:endParaRPr lang="en-US" sz="1500" i="1" dirty="0">
              <a:latin typeface="Calibri" panose="020F0502020204030204" pitchFamily="34" charset="0"/>
            </a:endParaRP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Return to work programs for those in recovery from substance use. </a:t>
            </a:r>
            <a:r>
              <a:rPr lang="en-US" sz="15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(Chaplin)</a:t>
            </a:r>
          </a:p>
          <a:p>
            <a:pPr marL="403225" lvl="1" indent="-34290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Support for community-based recovery centers and recovery navigators.</a:t>
            </a:r>
            <a:r>
              <a:rPr lang="en-US" sz="15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(Hauptmann)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08F7A1-6F9A-4B49-B37F-6DD6785E9AEE}"/>
              </a:ext>
            </a:extLst>
          </p:cNvPr>
          <p:cNvSpPr/>
          <p:nvPr/>
        </p:nvSpPr>
        <p:spPr bwMode="auto">
          <a:xfrm>
            <a:off x="381000" y="1219200"/>
            <a:ext cx="8305800" cy="838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/>
          <a:p>
            <a:pPr marL="60325" lvl="1"/>
            <a:r>
              <a:rPr lang="en-US" sz="1600" dirty="0">
                <a:latin typeface="Calibri" panose="020F0502020204030204" pitchFamily="34" charset="0"/>
              </a:rPr>
              <a:t>Similarly, feedback from Council members was incorporated into a revised list of potential services that could be supported by the Trust Fund.</a:t>
            </a:r>
          </a:p>
        </p:txBody>
      </p:sp>
    </p:spTree>
    <p:extLst>
      <p:ext uri="{BB962C8B-B14F-4D97-AF65-F5344CB8AC3E}">
        <p14:creationId xmlns:p14="http://schemas.microsoft.com/office/powerpoint/2010/main" val="68475189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6600" y="2362200"/>
            <a:ext cx="8026400" cy="267765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Franklin Cook, MA, CPC</a:t>
            </a: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Co-director, </a:t>
            </a:r>
            <a:r>
              <a:rPr lang="en-US" sz="2400" dirty="0" err="1">
                <a:solidFill>
                  <a:schemeClr val="dk1"/>
                </a:solidFill>
                <a:latin typeface="Calibri" panose="020F0502020204030204" pitchFamily="34" charset="0"/>
              </a:rPr>
              <a:t>SADOD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Owner, Unified Community Solutions</a:t>
            </a:r>
          </a:p>
          <a:p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Glen Lord, BSBA</a:t>
            </a: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Co-director, </a:t>
            </a:r>
            <a:r>
              <a:rPr lang="en-US" sz="2400" dirty="0" err="1">
                <a:solidFill>
                  <a:schemeClr val="dk1"/>
                </a:solidFill>
                <a:latin typeface="Calibri" panose="020F0502020204030204" pitchFamily="34" charset="0"/>
              </a:rPr>
              <a:t>SADOD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President/CEO of the Grief Toolbox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Support After a Death by Overdose (</a:t>
            </a:r>
            <a:r>
              <a:rPr lang="en-US" dirty="0" err="1"/>
              <a:t>SADOD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190204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Update on Initial Proposal for Trust Fund Dollars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53C3DE6-7A3F-45E5-B9F5-7FAD0EEF0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99481"/>
              </p:ext>
            </p:extLst>
          </p:nvPr>
        </p:nvGraphicFramePr>
        <p:xfrm>
          <a:off x="152400" y="1050823"/>
          <a:ext cx="8839200" cy="56391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6860">
                  <a:extLst>
                    <a:ext uri="{9D8B030D-6E8A-4147-A177-3AD203B41FA5}">
                      <a16:colId xmlns:a16="http://schemas.microsoft.com/office/drawing/2014/main" val="417657966"/>
                    </a:ext>
                  </a:extLst>
                </a:gridCol>
                <a:gridCol w="4777740">
                  <a:extLst>
                    <a:ext uri="{9D8B030D-6E8A-4147-A177-3AD203B41FA5}">
                      <a16:colId xmlns:a16="http://schemas.microsoft.com/office/drawing/2014/main" val="97651498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615194310"/>
                    </a:ext>
                  </a:extLst>
                </a:gridCol>
              </a:tblGrid>
              <a:tr h="331684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Proposals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Updates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Steps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0195807"/>
                  </a:ext>
                </a:extLst>
              </a:tr>
              <a:tr h="117597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Expansion of Harm Reduction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DPH memo released to harm reduction providers on 12/24/2021 announcing expansion of allowable safer consumption supplies that may be purchased with state funding</a:t>
                      </a:r>
                    </a:p>
                    <a:p>
                      <a:pPr marL="17780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 process of setting up mechanism to allow providers to purchase of fentanyl test strips through Mass Clearinghouse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Finalize purchasing mechanism and provide ongoing training and technical assistance to harm reduction providers on delivery of expanded harm reduction services.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741164"/>
                  </a:ext>
                </a:extLst>
              </a:tr>
              <a:tr h="117597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Increased Access to Methadone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Released RFR on 10/29/2021</a:t>
                      </a:r>
                    </a:p>
                    <a:p>
                      <a:pPr marL="17780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Two applications have been received and are in review process,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prioritizing e</a:t>
                      </a:r>
                      <a:r>
                        <a:rPr lang="en-US" sz="12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quitable distribution and equitable delivery of services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7780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BSAS continues to outreach and promote this opportunity however vendors report an ongoing lack of workforce as a barrier to applying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Continue to promote procurement through existing networks and partners and review proposals on a rolling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816009"/>
                  </a:ext>
                </a:extLst>
              </a:tr>
              <a:tr h="1718726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Expansion of Supportive Housing Programs, including low-threshold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 low-threshold housing programs funded to date statewide with approximately 90 individuals housed as of 2/10/2022</a:t>
                      </a:r>
                    </a:p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BSAS continues to work closely with the DPH Office of Healthy Equity and the Mass. Housing and Shelter Alliance (MHSA)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to outreach and encourage eligible vendors to apply with an emphasis on reaching vulnerable populations.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Continue to promote procurement and identify opportunities to address lack of available housing stock for programs to use.</a:t>
                      </a:r>
                    </a:p>
                    <a:p>
                      <a:pPr marL="6350" indent="0" algn="l">
                        <a:buFont typeface="Arial" panose="020B0604020202020204" pitchFamily="34" charset="0"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246634"/>
                  </a:ext>
                </a:extLst>
              </a:tr>
              <a:tr h="1220471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Community Outreach and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Contract executed with Commonwealth Medicine to conduct a landscape analysis of gaps in existing services exist to inform the development of programming that best meets the needs of individuals not currently being adequately served by existing system.</a:t>
                      </a:r>
                    </a:p>
                    <a:p>
                      <a:pPr marL="635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Commonwealth Medicine is currently conducting landscape analysis to identify existing models and gaps in access.</a:t>
                      </a:r>
                    </a:p>
                    <a:p>
                      <a:pPr marL="1778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Implementation to begin no later than 1/1/23.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54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78978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Upcoming Meetings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680573"/>
              </p:ext>
            </p:extLst>
          </p:nvPr>
        </p:nvGraphicFramePr>
        <p:xfrm>
          <a:off x="533400" y="1219200"/>
          <a:ext cx="8197427" cy="23368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22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112713" indent="0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June 28,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1:00 - 2:30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Zoom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423292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September 1,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10:00 – 11:30 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8298729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1, 2022 – 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9985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44494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25125</TotalTime>
  <Words>1025</Words>
  <Application>Microsoft Office PowerPoint</Application>
  <PresentationFormat>On-screen Show (4:3)</PresentationFormat>
  <Paragraphs>107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Opioid Settlement Update</vt:lpstr>
      <vt:lpstr>Trust Fund Update</vt:lpstr>
      <vt:lpstr>Revised Principles and Criteria for Trust Fund Expenditures</vt:lpstr>
      <vt:lpstr>Revised Principles and Criteria for Trust Fund Expenditures</vt:lpstr>
      <vt:lpstr>Support After a Death by Overdose (SADOD)</vt:lpstr>
      <vt:lpstr>Update on Initial Proposal for Trust Fund Dollars</vt:lpstr>
      <vt:lpstr>Upcoming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987</cp:revision>
  <cp:lastPrinted>2021-09-16T18:29:15Z</cp:lastPrinted>
  <dcterms:created xsi:type="dcterms:W3CDTF">2014-04-27T20:43:35Z</dcterms:created>
  <dcterms:modified xsi:type="dcterms:W3CDTF">2022-03-23T16:25:55Z</dcterms:modified>
</cp:coreProperties>
</file>