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omments/modernComment_15E_2894A26A.xml" ContentType="application/vnd.ms-powerpoint.comments+xml"/>
  <Override PartName="/ppt/notesSlides/notesSlide2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4"/>
  </p:sldMasterIdLst>
  <p:notesMasterIdLst>
    <p:notesMasterId r:id="rId34"/>
  </p:notesMasterIdLst>
  <p:sldIdLst>
    <p:sldId id="257" r:id="rId5"/>
    <p:sldId id="284" r:id="rId6"/>
    <p:sldId id="376" r:id="rId7"/>
    <p:sldId id="285" r:id="rId8"/>
    <p:sldId id="353" r:id="rId9"/>
    <p:sldId id="359" r:id="rId10"/>
    <p:sldId id="340" r:id="rId11"/>
    <p:sldId id="374" r:id="rId12"/>
    <p:sldId id="377" r:id="rId13"/>
    <p:sldId id="344" r:id="rId14"/>
    <p:sldId id="286" r:id="rId15"/>
    <p:sldId id="311" r:id="rId16"/>
    <p:sldId id="296" r:id="rId17"/>
    <p:sldId id="300" r:id="rId18"/>
    <p:sldId id="310" r:id="rId19"/>
    <p:sldId id="317" r:id="rId20"/>
    <p:sldId id="378" r:id="rId21"/>
    <p:sldId id="379" r:id="rId22"/>
    <p:sldId id="293" r:id="rId23"/>
    <p:sldId id="320" r:id="rId24"/>
    <p:sldId id="323" r:id="rId25"/>
    <p:sldId id="347" r:id="rId26"/>
    <p:sldId id="375" r:id="rId27"/>
    <p:sldId id="342" r:id="rId28"/>
    <p:sldId id="345" r:id="rId29"/>
    <p:sldId id="301" r:id="rId30"/>
    <p:sldId id="305" r:id="rId31"/>
    <p:sldId id="350" r:id="rId32"/>
    <p:sldId id="352" r:id="rId33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B075A39-8105-20A4-7635-4B991C42645A}" name="Eliason, Pamela" initials="PE" userId="S::Pamela_Eliason@uml.edu::338b9b2d-509c-42a9-88a2-89cff10faae7" providerId="AD"/>
  <p188:author id="{D0F12B55-537B-80E8-80F6-230BE39246A8}" name="Raschko, John (EEA)" initials="JR" userId="S::john.raschko@mass.gov::e716dca2-22cf-460e-ae3c-9443841d698d" providerId="AD"/>
  <p188:author id="{7253DE97-F209-0538-0040-D4B74D4E0982}" name="Raschko, John (EEA)" initials="JR" userId="Raschko, John (EEA)" providerId="None"/>
  <p188:author id="{DC7CA3C4-F43B-691A-B03D-54C3576B46D4}" name="Tenney, Heather" initials="HT" userId="S::Heather_Tenney@uml.edu::9fc3d258-1d87-473d-a44e-4f353584760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3F92"/>
    <a:srgbClr val="682697"/>
    <a:srgbClr val="CBD4F2"/>
    <a:srgbClr val="CC9B00"/>
    <a:srgbClr val="8F9EC8"/>
    <a:srgbClr val="B0D7FA"/>
    <a:srgbClr val="AB9D8B"/>
    <a:srgbClr val="000000"/>
    <a:srgbClr val="3F76B7"/>
    <a:srgbClr val="61BC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5BDBF3-8592-F475-468C-8B55C7DB4704}" v="12" dt="2026-05-11T16:42:59.3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154" autoAdjust="0"/>
  </p:normalViewPr>
  <p:slideViewPr>
    <p:cSldViewPr snapToGrid="0">
      <p:cViewPr varScale="1">
        <p:scale>
          <a:sx n="100" d="100"/>
          <a:sy n="100" d="100"/>
        </p:scale>
        <p:origin x="95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4" d="100"/>
          <a:sy n="44" d="100"/>
        </p:scale>
        <p:origin x="2824" y="2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5/10/relationships/revisionInfo" Target="revisionInfo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40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omments/modernComment_15E_2894A26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2E28C91-1E6F-43CF-ACA1-1E3476CCF561}" authorId="{D0F12B55-537B-80E8-80F6-230BE39246A8}" created="2026-05-05T21:23:51.960">
    <pc:sldMkLst xmlns:pc="http://schemas.microsoft.com/office/powerpoint/2013/main/command">
      <pc:docMk/>
      <pc:sldMk cId="680829546" sldId="350"/>
    </pc:sldMkLst>
    <p188:txBody>
      <a:bodyPr/>
      <a:lstStyle/>
      <a:p>
        <a:r>
          <a:rPr lang="en-US"/>
          <a:t>Add link to TRI page listing guidance docs.</a:t>
        </a:r>
      </a:p>
    </p188:txBody>
  </p188:cm>
</p188:cmLst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hyperlink" Target="https://guideme.epa.gov/ords/guideme_ext/f?p=guideme:home" TargetMode="External"/><Relationship Id="rId1" Type="http://schemas.openxmlformats.org/officeDocument/2006/relationships/hyperlink" Target="https://www.mass.gov/guides/massdep-toxics-use-reduction-program#-listed-chemicals-" TargetMode="Externa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mass.gov/doc/designation-of-tura-higher-and-lower-hazard-substances-in-massachusetts/download?_ga=2.240882115.1319514070.1777482310-427145706.1777482310&amp;_gl=1*160vvdk*_ga*NDI3MTQ1NzA2LjE3Nzc0ODIzMTA.*_ga_MCLPEGW7WM*czE3Nzc0ODIzNDMkbzEkZzEkdDE3Nzc0ODI0NDMkajIxJGwwJGgw" TargetMode="External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hyperlink" Target="https://guideme.epa.gov/ords/guideme_ext/f?p=guideme:home" TargetMode="External"/><Relationship Id="rId1" Type="http://schemas.openxmlformats.org/officeDocument/2006/relationships/hyperlink" Target="https://www.mass.gov/guides/massdep-toxics-use-reduction-program#-listed-chemicals-" TargetMode="Externa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mass.gov/doc/designation-of-tura-higher-and-lower-hazard-substances-in-massachusetts/download?_ga=2.240882115.1319514070.1777482310-427145706.1777482310&amp;_gl=1*160vvdk*_ga*NDI3MTQ1NzA2LjE3Nzc0ODIzMTA.*_ga_MCLPEGW7WM*czE3Nzc0ODIzNDMkbzEkZzEkdDE3Nzc0ODI0NDMkajIxJGwwJGgw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41D4A0-1061-4223-8A97-E436A1C68215}" type="doc">
      <dgm:prSet loTypeId="urn:microsoft.com/office/officeart/2008/layout/LinedLis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5CAA372-680E-4DC2-9645-98112D68AAB0}">
      <dgm:prSet custT="1"/>
      <dgm:spPr/>
      <dgm:t>
        <a:bodyPr/>
        <a:lstStyle/>
        <a:p>
          <a:r>
            <a:rPr lang="en-US" sz="2000"/>
            <a:t>Make sure you know</a:t>
          </a:r>
        </a:p>
      </dgm:t>
    </dgm:pt>
    <dgm:pt modelId="{2A19761A-72F3-42CD-9F47-56927B58F4B3}" type="parTrans" cxnId="{663EF555-E4DF-444D-BFE5-DF241C3FAE6C}">
      <dgm:prSet/>
      <dgm:spPr/>
      <dgm:t>
        <a:bodyPr/>
        <a:lstStyle/>
        <a:p>
          <a:endParaRPr lang="en-US"/>
        </a:p>
      </dgm:t>
    </dgm:pt>
    <dgm:pt modelId="{FC6D9995-AAC5-4D3A-8E80-756592A65FD8}" type="sibTrans" cxnId="{663EF555-E4DF-444D-BFE5-DF241C3FAE6C}">
      <dgm:prSet/>
      <dgm:spPr/>
      <dgm:t>
        <a:bodyPr/>
        <a:lstStyle/>
        <a:p>
          <a:endParaRPr lang="en-US"/>
        </a:p>
      </dgm:t>
    </dgm:pt>
    <dgm:pt modelId="{C4F80041-CF80-4D02-B9EF-E99AA3DEB463}">
      <dgm:prSet/>
      <dgm:spPr/>
      <dgm:t>
        <a:bodyPr/>
        <a:lstStyle/>
        <a:p>
          <a:r>
            <a:rPr lang="en-US" dirty="0"/>
            <a:t>Which chemicals are on the TURA &amp; TRI reporting lists (use </a:t>
          </a:r>
          <a:r>
            <a:rPr lang="en-US" dirty="0">
              <a:hlinkClick xmlns:r="http://schemas.openxmlformats.org/officeDocument/2006/relationships" r:id="rId1"/>
            </a:rPr>
            <a:t>DEP’s Excel spreadsheet</a:t>
          </a:r>
          <a:r>
            <a:rPr lang="en-US" dirty="0"/>
            <a:t> or the TRI </a:t>
          </a:r>
          <a:r>
            <a:rPr lang="en-US" dirty="0">
              <a:hlinkClick xmlns:r="http://schemas.openxmlformats.org/officeDocument/2006/relationships" r:id="rId2"/>
            </a:rPr>
            <a:t>GuideMe </a:t>
          </a:r>
          <a:r>
            <a:rPr lang="en-US" dirty="0"/>
            <a:t>list)</a:t>
          </a:r>
        </a:p>
      </dgm:t>
    </dgm:pt>
    <dgm:pt modelId="{A90D2D1E-25AB-4CA7-A26E-8E31C91E5B51}" type="parTrans" cxnId="{113B6D3A-A19A-475E-A11A-4AA88B04390B}">
      <dgm:prSet/>
      <dgm:spPr/>
      <dgm:t>
        <a:bodyPr/>
        <a:lstStyle/>
        <a:p>
          <a:endParaRPr lang="en-US"/>
        </a:p>
      </dgm:t>
    </dgm:pt>
    <dgm:pt modelId="{F1C05898-9862-47FF-82ED-DF3AE8542C54}" type="sibTrans" cxnId="{113B6D3A-A19A-475E-A11A-4AA88B04390B}">
      <dgm:prSet/>
      <dgm:spPr/>
      <dgm:t>
        <a:bodyPr/>
        <a:lstStyle/>
        <a:p>
          <a:endParaRPr lang="en-US"/>
        </a:p>
      </dgm:t>
    </dgm:pt>
    <dgm:pt modelId="{533AD9C0-F36A-4919-B42F-61F8C8F4EE0B}">
      <dgm:prSet/>
      <dgm:spPr/>
      <dgm:t>
        <a:bodyPr/>
        <a:lstStyle/>
        <a:p>
          <a:r>
            <a:rPr lang="en-US" dirty="0"/>
            <a:t>What the reporting thresholds are for each chemical and chemical category (refer to </a:t>
          </a:r>
          <a:r>
            <a:rPr lang="en-US" dirty="0">
              <a:hlinkClick xmlns:r="http://schemas.openxmlformats.org/officeDocument/2006/relationships" r:id="rId1"/>
            </a:rPr>
            <a:t>DEP’s spreadsheet</a:t>
          </a:r>
          <a:r>
            <a:rPr lang="en-US" dirty="0"/>
            <a:t>)</a:t>
          </a:r>
        </a:p>
      </dgm:t>
    </dgm:pt>
    <dgm:pt modelId="{EF3D30C4-33D3-4348-9DDB-C5BC44B0EB74}" type="parTrans" cxnId="{838E1C65-3138-494F-9761-A6168F9CBE36}">
      <dgm:prSet/>
      <dgm:spPr/>
      <dgm:t>
        <a:bodyPr/>
        <a:lstStyle/>
        <a:p>
          <a:endParaRPr lang="en-US"/>
        </a:p>
      </dgm:t>
    </dgm:pt>
    <dgm:pt modelId="{A26EABD5-E38C-43AA-A6AE-6D578B4D6FD0}" type="sibTrans" cxnId="{838E1C65-3138-494F-9761-A6168F9CBE36}">
      <dgm:prSet/>
      <dgm:spPr/>
      <dgm:t>
        <a:bodyPr/>
        <a:lstStyle/>
        <a:p>
          <a:endParaRPr lang="en-US"/>
        </a:p>
      </dgm:t>
    </dgm:pt>
    <dgm:pt modelId="{EC9ADB7E-80A4-428C-9249-DD89A3D1D165}">
      <dgm:prSet custT="1"/>
      <dgm:spPr/>
      <dgm:t>
        <a:bodyPr/>
        <a:lstStyle/>
        <a:p>
          <a:r>
            <a:rPr lang="en-US" sz="2000"/>
            <a:t>Gather all the data you need to quantify chemical use at your facility</a:t>
          </a:r>
        </a:p>
      </dgm:t>
    </dgm:pt>
    <dgm:pt modelId="{8357B9B5-53E2-40FE-A908-6BD0E22E37AC}" type="parTrans" cxnId="{8725C127-BDD8-4C1D-BF3D-38586C069D64}">
      <dgm:prSet/>
      <dgm:spPr/>
      <dgm:t>
        <a:bodyPr/>
        <a:lstStyle/>
        <a:p>
          <a:endParaRPr lang="en-US"/>
        </a:p>
      </dgm:t>
    </dgm:pt>
    <dgm:pt modelId="{815DAC6A-28CF-4965-88C2-EF4667DB2722}" type="sibTrans" cxnId="{8725C127-BDD8-4C1D-BF3D-38586C069D64}">
      <dgm:prSet/>
      <dgm:spPr/>
      <dgm:t>
        <a:bodyPr/>
        <a:lstStyle/>
        <a:p>
          <a:endParaRPr lang="en-US"/>
        </a:p>
      </dgm:t>
    </dgm:pt>
    <dgm:pt modelId="{9D608AF2-ED4D-4002-AEDE-452F42736D1C}">
      <dgm:prSet custT="1"/>
      <dgm:spPr/>
      <dgm:t>
        <a:bodyPr/>
        <a:lstStyle/>
        <a:p>
          <a:r>
            <a:rPr lang="en-US" sz="2000"/>
            <a:t>Do not assume reporting done in the past was correct</a:t>
          </a:r>
        </a:p>
      </dgm:t>
    </dgm:pt>
    <dgm:pt modelId="{5ADD2694-AA13-494F-BBCD-0BF0FDD236CD}" type="parTrans" cxnId="{E118B945-038A-42A3-A694-07432BB9967C}">
      <dgm:prSet/>
      <dgm:spPr/>
      <dgm:t>
        <a:bodyPr/>
        <a:lstStyle/>
        <a:p>
          <a:endParaRPr lang="en-US"/>
        </a:p>
      </dgm:t>
    </dgm:pt>
    <dgm:pt modelId="{CC0BFFAD-3E9C-46A4-B84D-A3CDE8279357}" type="sibTrans" cxnId="{E118B945-038A-42A3-A694-07432BB9967C}">
      <dgm:prSet/>
      <dgm:spPr/>
      <dgm:t>
        <a:bodyPr/>
        <a:lstStyle/>
        <a:p>
          <a:endParaRPr lang="en-US"/>
        </a:p>
      </dgm:t>
    </dgm:pt>
    <dgm:pt modelId="{C1BA2B6A-D85B-42DF-9FFD-994C3FFDFACE}">
      <dgm:prSet/>
      <dgm:spPr/>
      <dgm:t>
        <a:bodyPr/>
        <a:lstStyle/>
        <a:p>
          <a:r>
            <a:rPr lang="en-US"/>
            <a:t>Purchasing, storage, shipping and waste data</a:t>
          </a:r>
        </a:p>
      </dgm:t>
    </dgm:pt>
    <dgm:pt modelId="{3969FF1B-88E8-4FE2-968A-89C2BFD38858}" type="parTrans" cxnId="{F497A203-8414-406C-99ED-AF39D2731778}">
      <dgm:prSet/>
      <dgm:spPr/>
      <dgm:t>
        <a:bodyPr/>
        <a:lstStyle/>
        <a:p>
          <a:endParaRPr lang="en-US"/>
        </a:p>
      </dgm:t>
    </dgm:pt>
    <dgm:pt modelId="{C120FEDF-9988-4037-B983-9CE16AF15B67}" type="sibTrans" cxnId="{F497A203-8414-406C-99ED-AF39D2731778}">
      <dgm:prSet/>
      <dgm:spPr/>
      <dgm:t>
        <a:bodyPr/>
        <a:lstStyle/>
        <a:p>
          <a:endParaRPr lang="en-US"/>
        </a:p>
      </dgm:t>
    </dgm:pt>
    <dgm:pt modelId="{63D5CC2B-3576-4E23-87B1-7FA1EE14C080}">
      <dgm:prSet/>
      <dgm:spPr/>
      <dgm:t>
        <a:bodyPr/>
        <a:lstStyle/>
        <a:p>
          <a:r>
            <a:rPr lang="en-US"/>
            <a:t>Current Safety Data Sheets (SDS)</a:t>
          </a:r>
        </a:p>
      </dgm:t>
    </dgm:pt>
    <dgm:pt modelId="{59E39476-07A2-4898-BF29-BD6DB444E720}" type="parTrans" cxnId="{8389E3A7-944B-4A7D-B23B-B44C685A672C}">
      <dgm:prSet/>
      <dgm:spPr/>
      <dgm:t>
        <a:bodyPr/>
        <a:lstStyle/>
        <a:p>
          <a:endParaRPr lang="en-US"/>
        </a:p>
      </dgm:t>
    </dgm:pt>
    <dgm:pt modelId="{9D4C2C5C-6042-4C2A-B4A6-EF5C69CD43B9}" type="sibTrans" cxnId="{8389E3A7-944B-4A7D-B23B-B44C685A672C}">
      <dgm:prSet/>
      <dgm:spPr/>
      <dgm:t>
        <a:bodyPr/>
        <a:lstStyle/>
        <a:p>
          <a:endParaRPr lang="en-US"/>
        </a:p>
      </dgm:t>
    </dgm:pt>
    <dgm:pt modelId="{28F408EC-6B70-4724-B675-B77905C54A20}">
      <dgm:prSet/>
      <dgm:spPr/>
      <dgm:t>
        <a:bodyPr/>
        <a:lstStyle/>
        <a:p>
          <a:r>
            <a:rPr lang="en-US"/>
            <a:t>Challenge assumptions made</a:t>
          </a:r>
        </a:p>
      </dgm:t>
    </dgm:pt>
    <dgm:pt modelId="{C3D1559B-7F8C-452A-B9A5-79059E0A662F}" type="parTrans" cxnId="{7A93E61D-DE86-46DF-BFD3-9B24B977F9A6}">
      <dgm:prSet/>
      <dgm:spPr/>
      <dgm:t>
        <a:bodyPr/>
        <a:lstStyle/>
        <a:p>
          <a:endParaRPr lang="en-US"/>
        </a:p>
      </dgm:t>
    </dgm:pt>
    <dgm:pt modelId="{246F3376-52E0-44B3-9347-037974DCC17F}" type="sibTrans" cxnId="{7A93E61D-DE86-46DF-BFD3-9B24B977F9A6}">
      <dgm:prSet/>
      <dgm:spPr/>
      <dgm:t>
        <a:bodyPr/>
        <a:lstStyle/>
        <a:p>
          <a:endParaRPr lang="en-US"/>
        </a:p>
      </dgm:t>
    </dgm:pt>
    <dgm:pt modelId="{089FDF9F-4C3A-4A92-975F-5CE04EDFCD7E}">
      <dgm:prSet/>
      <dgm:spPr/>
      <dgm:t>
        <a:bodyPr/>
        <a:lstStyle/>
        <a:p>
          <a:r>
            <a:rPr lang="en-US"/>
            <a:t>Determine if additional sources of data are available</a:t>
          </a:r>
        </a:p>
      </dgm:t>
    </dgm:pt>
    <dgm:pt modelId="{4495FB0A-B963-4390-9D2A-9ED0C057C6BC}" type="parTrans" cxnId="{FD8A5710-F644-4404-8D5F-662F431995C9}">
      <dgm:prSet/>
      <dgm:spPr/>
      <dgm:t>
        <a:bodyPr/>
        <a:lstStyle/>
        <a:p>
          <a:endParaRPr lang="en-US"/>
        </a:p>
      </dgm:t>
    </dgm:pt>
    <dgm:pt modelId="{5D38615A-58CB-45A8-9082-5320BE4ABBF0}" type="sibTrans" cxnId="{FD8A5710-F644-4404-8D5F-662F431995C9}">
      <dgm:prSet/>
      <dgm:spPr/>
      <dgm:t>
        <a:bodyPr/>
        <a:lstStyle/>
        <a:p>
          <a:endParaRPr lang="en-US"/>
        </a:p>
      </dgm:t>
    </dgm:pt>
    <dgm:pt modelId="{66D8D76C-E1D9-411D-B359-4FFE7E0879A1}">
      <dgm:prSet/>
      <dgm:spPr/>
      <dgm:t>
        <a:bodyPr/>
        <a:lstStyle/>
        <a:p>
          <a:r>
            <a:rPr lang="en-US"/>
            <a:t>Which chemicals are PBT, HHS or LHS (refer to </a:t>
          </a:r>
          <a:r>
            <a:rPr lang="en-US">
              <a:hlinkClick xmlns:r="http://schemas.openxmlformats.org/officeDocument/2006/relationships" r:id="rId1"/>
            </a:rPr>
            <a:t>DEP’s spreadsheet</a:t>
          </a:r>
          <a:r>
            <a:rPr lang="en-US"/>
            <a:t>)</a:t>
          </a:r>
        </a:p>
      </dgm:t>
    </dgm:pt>
    <dgm:pt modelId="{E507F489-9B60-423E-81B9-3B97DB3E23DE}" type="parTrans" cxnId="{DEDC95DD-086F-4BF6-B8B4-303A3A8D3C6D}">
      <dgm:prSet/>
      <dgm:spPr/>
      <dgm:t>
        <a:bodyPr/>
        <a:lstStyle/>
        <a:p>
          <a:endParaRPr lang="en-US"/>
        </a:p>
      </dgm:t>
    </dgm:pt>
    <dgm:pt modelId="{0D3D02B4-203F-4D9B-B6E0-D1CEB63BCB6D}" type="sibTrans" cxnId="{DEDC95DD-086F-4BF6-B8B4-303A3A8D3C6D}">
      <dgm:prSet/>
      <dgm:spPr/>
      <dgm:t>
        <a:bodyPr/>
        <a:lstStyle/>
        <a:p>
          <a:endParaRPr lang="en-US"/>
        </a:p>
      </dgm:t>
    </dgm:pt>
    <dgm:pt modelId="{A0488F47-800D-4AFD-9E77-BEEC57BB5790}">
      <dgm:prSet/>
      <dgm:spPr/>
      <dgm:t>
        <a:bodyPr/>
        <a:lstStyle/>
        <a:p>
          <a:r>
            <a:rPr lang="en-US"/>
            <a:t>Permit and emissions data</a:t>
          </a:r>
        </a:p>
      </dgm:t>
    </dgm:pt>
    <dgm:pt modelId="{F848F537-F84E-4F04-91E3-13345A7FE822}" type="parTrans" cxnId="{2CBD58E8-E79C-4667-843A-850A048D2F20}">
      <dgm:prSet/>
      <dgm:spPr/>
      <dgm:t>
        <a:bodyPr/>
        <a:lstStyle/>
        <a:p>
          <a:endParaRPr lang="en-US"/>
        </a:p>
      </dgm:t>
    </dgm:pt>
    <dgm:pt modelId="{C808E07A-307F-492B-A907-C35F444C5FF1}" type="sibTrans" cxnId="{2CBD58E8-E79C-4667-843A-850A048D2F20}">
      <dgm:prSet/>
      <dgm:spPr/>
      <dgm:t>
        <a:bodyPr/>
        <a:lstStyle/>
        <a:p>
          <a:endParaRPr lang="en-US"/>
        </a:p>
      </dgm:t>
    </dgm:pt>
    <dgm:pt modelId="{A1784698-776F-4663-86E4-8FD3BE81D60D}" type="pres">
      <dgm:prSet presAssocID="{AB41D4A0-1061-4223-8A97-E436A1C68215}" presName="vert0" presStyleCnt="0">
        <dgm:presLayoutVars>
          <dgm:dir/>
          <dgm:animOne val="branch"/>
          <dgm:animLvl val="lvl"/>
        </dgm:presLayoutVars>
      </dgm:prSet>
      <dgm:spPr/>
    </dgm:pt>
    <dgm:pt modelId="{3E7B62AD-AE0C-4555-9C4F-E17E6FB08673}" type="pres">
      <dgm:prSet presAssocID="{25CAA372-680E-4DC2-9645-98112D68AAB0}" presName="thickLine" presStyleLbl="alignNode1" presStyleIdx="0" presStyleCnt="3"/>
      <dgm:spPr/>
    </dgm:pt>
    <dgm:pt modelId="{D04E816A-8EDE-4260-BBB7-3E55B5CB2261}" type="pres">
      <dgm:prSet presAssocID="{25CAA372-680E-4DC2-9645-98112D68AAB0}" presName="horz1" presStyleCnt="0"/>
      <dgm:spPr/>
    </dgm:pt>
    <dgm:pt modelId="{9AA7E14B-B5E3-4D1F-8B89-6DE1FDD425FD}" type="pres">
      <dgm:prSet presAssocID="{25CAA372-680E-4DC2-9645-98112D68AAB0}" presName="tx1" presStyleLbl="revTx" presStyleIdx="0" presStyleCnt="11"/>
      <dgm:spPr/>
    </dgm:pt>
    <dgm:pt modelId="{E8810529-B150-46A2-99DB-1445E06671C8}" type="pres">
      <dgm:prSet presAssocID="{25CAA372-680E-4DC2-9645-98112D68AAB0}" presName="vert1" presStyleCnt="0"/>
      <dgm:spPr/>
    </dgm:pt>
    <dgm:pt modelId="{5B11427D-D1C2-4FC2-A2E6-288CC2F1E776}" type="pres">
      <dgm:prSet presAssocID="{C4F80041-CF80-4D02-B9EF-E99AA3DEB463}" presName="vertSpace2a" presStyleCnt="0"/>
      <dgm:spPr/>
    </dgm:pt>
    <dgm:pt modelId="{FD667AAC-7710-497D-9330-0BB62CC686FF}" type="pres">
      <dgm:prSet presAssocID="{C4F80041-CF80-4D02-B9EF-E99AA3DEB463}" presName="horz2" presStyleCnt="0"/>
      <dgm:spPr/>
    </dgm:pt>
    <dgm:pt modelId="{971FDAA9-E090-468A-9A72-6682A55A70C3}" type="pres">
      <dgm:prSet presAssocID="{C4F80041-CF80-4D02-B9EF-E99AA3DEB463}" presName="horzSpace2" presStyleCnt="0"/>
      <dgm:spPr/>
    </dgm:pt>
    <dgm:pt modelId="{5F9E6B0B-56B0-4CD8-9CD8-6059B9D1C564}" type="pres">
      <dgm:prSet presAssocID="{C4F80041-CF80-4D02-B9EF-E99AA3DEB463}" presName="tx2" presStyleLbl="revTx" presStyleIdx="1" presStyleCnt="11"/>
      <dgm:spPr/>
    </dgm:pt>
    <dgm:pt modelId="{D8EFC775-5706-4A83-A930-0BEDC709623B}" type="pres">
      <dgm:prSet presAssocID="{C4F80041-CF80-4D02-B9EF-E99AA3DEB463}" presName="vert2" presStyleCnt="0"/>
      <dgm:spPr/>
    </dgm:pt>
    <dgm:pt modelId="{51F7049E-3BA8-49DA-B788-6F3F6C66AC22}" type="pres">
      <dgm:prSet presAssocID="{C4F80041-CF80-4D02-B9EF-E99AA3DEB463}" presName="thinLine2b" presStyleLbl="callout" presStyleIdx="0" presStyleCnt="8"/>
      <dgm:spPr/>
    </dgm:pt>
    <dgm:pt modelId="{3C509845-8E43-4427-B05A-8EB698ECCC76}" type="pres">
      <dgm:prSet presAssocID="{C4F80041-CF80-4D02-B9EF-E99AA3DEB463}" presName="vertSpace2b" presStyleCnt="0"/>
      <dgm:spPr/>
    </dgm:pt>
    <dgm:pt modelId="{063433F6-F133-4C1C-9B3F-362E4CF39E27}" type="pres">
      <dgm:prSet presAssocID="{66D8D76C-E1D9-411D-B359-4FFE7E0879A1}" presName="horz2" presStyleCnt="0"/>
      <dgm:spPr/>
    </dgm:pt>
    <dgm:pt modelId="{AAD265AA-2940-4A5B-89BB-68B02D53DF1F}" type="pres">
      <dgm:prSet presAssocID="{66D8D76C-E1D9-411D-B359-4FFE7E0879A1}" presName="horzSpace2" presStyleCnt="0"/>
      <dgm:spPr/>
    </dgm:pt>
    <dgm:pt modelId="{2FE09A0C-2C44-497E-A25D-358B25EB83AA}" type="pres">
      <dgm:prSet presAssocID="{66D8D76C-E1D9-411D-B359-4FFE7E0879A1}" presName="tx2" presStyleLbl="revTx" presStyleIdx="2" presStyleCnt="11"/>
      <dgm:spPr/>
    </dgm:pt>
    <dgm:pt modelId="{9F69E156-3793-4F10-81A7-CEB2B3F2F7C7}" type="pres">
      <dgm:prSet presAssocID="{66D8D76C-E1D9-411D-B359-4FFE7E0879A1}" presName="vert2" presStyleCnt="0"/>
      <dgm:spPr/>
    </dgm:pt>
    <dgm:pt modelId="{4BB35676-FD89-428F-AE86-C719D249E227}" type="pres">
      <dgm:prSet presAssocID="{66D8D76C-E1D9-411D-B359-4FFE7E0879A1}" presName="thinLine2b" presStyleLbl="callout" presStyleIdx="1" presStyleCnt="8"/>
      <dgm:spPr/>
    </dgm:pt>
    <dgm:pt modelId="{B6E32E26-8A0E-4259-A91B-F91D374A3A70}" type="pres">
      <dgm:prSet presAssocID="{66D8D76C-E1D9-411D-B359-4FFE7E0879A1}" presName="vertSpace2b" presStyleCnt="0"/>
      <dgm:spPr/>
    </dgm:pt>
    <dgm:pt modelId="{BB22046D-7114-4758-AC29-D5C48109F87A}" type="pres">
      <dgm:prSet presAssocID="{533AD9C0-F36A-4919-B42F-61F8C8F4EE0B}" presName="horz2" presStyleCnt="0"/>
      <dgm:spPr/>
    </dgm:pt>
    <dgm:pt modelId="{6E21088B-F048-4527-B92B-64E9726A4D56}" type="pres">
      <dgm:prSet presAssocID="{533AD9C0-F36A-4919-B42F-61F8C8F4EE0B}" presName="horzSpace2" presStyleCnt="0"/>
      <dgm:spPr/>
    </dgm:pt>
    <dgm:pt modelId="{610CA50E-1CED-422C-A266-A9EB97B8CDDA}" type="pres">
      <dgm:prSet presAssocID="{533AD9C0-F36A-4919-B42F-61F8C8F4EE0B}" presName="tx2" presStyleLbl="revTx" presStyleIdx="3" presStyleCnt="11"/>
      <dgm:spPr/>
    </dgm:pt>
    <dgm:pt modelId="{FAEAC2A1-27C3-46D2-AA24-E448CBF44632}" type="pres">
      <dgm:prSet presAssocID="{533AD9C0-F36A-4919-B42F-61F8C8F4EE0B}" presName="vert2" presStyleCnt="0"/>
      <dgm:spPr/>
    </dgm:pt>
    <dgm:pt modelId="{EF3817D9-7D36-4283-B213-268162C25475}" type="pres">
      <dgm:prSet presAssocID="{533AD9C0-F36A-4919-B42F-61F8C8F4EE0B}" presName="thinLine2b" presStyleLbl="callout" presStyleIdx="2" presStyleCnt="8"/>
      <dgm:spPr/>
    </dgm:pt>
    <dgm:pt modelId="{96C5AFF5-4931-4851-8CB3-08B0FCD24A0F}" type="pres">
      <dgm:prSet presAssocID="{533AD9C0-F36A-4919-B42F-61F8C8F4EE0B}" presName="vertSpace2b" presStyleCnt="0"/>
      <dgm:spPr/>
    </dgm:pt>
    <dgm:pt modelId="{4332774B-5983-4BDA-9EA5-F5B8482D3369}" type="pres">
      <dgm:prSet presAssocID="{EC9ADB7E-80A4-428C-9249-DD89A3D1D165}" presName="thickLine" presStyleLbl="alignNode1" presStyleIdx="1" presStyleCnt="3"/>
      <dgm:spPr/>
    </dgm:pt>
    <dgm:pt modelId="{042A5126-0C06-4B1D-8152-BB0EDC6A110A}" type="pres">
      <dgm:prSet presAssocID="{EC9ADB7E-80A4-428C-9249-DD89A3D1D165}" presName="horz1" presStyleCnt="0"/>
      <dgm:spPr/>
    </dgm:pt>
    <dgm:pt modelId="{C873C0A9-FC86-4271-AC59-B5906DA292B3}" type="pres">
      <dgm:prSet presAssocID="{EC9ADB7E-80A4-428C-9249-DD89A3D1D165}" presName="tx1" presStyleLbl="revTx" presStyleIdx="4" presStyleCnt="11"/>
      <dgm:spPr/>
    </dgm:pt>
    <dgm:pt modelId="{DC4E7E5F-CBAD-4F30-94B9-998453A8F0D5}" type="pres">
      <dgm:prSet presAssocID="{EC9ADB7E-80A4-428C-9249-DD89A3D1D165}" presName="vert1" presStyleCnt="0"/>
      <dgm:spPr/>
    </dgm:pt>
    <dgm:pt modelId="{13EBF86B-274F-4EC1-A90F-F3871CFDBC37}" type="pres">
      <dgm:prSet presAssocID="{C1BA2B6A-D85B-42DF-9FFD-994C3FFDFACE}" presName="vertSpace2a" presStyleCnt="0"/>
      <dgm:spPr/>
    </dgm:pt>
    <dgm:pt modelId="{FE79AEBF-4719-44E2-A8AF-A6A72CF57618}" type="pres">
      <dgm:prSet presAssocID="{C1BA2B6A-D85B-42DF-9FFD-994C3FFDFACE}" presName="horz2" presStyleCnt="0"/>
      <dgm:spPr/>
    </dgm:pt>
    <dgm:pt modelId="{545CB5E8-062F-42B9-9EEB-F3736CF64D7E}" type="pres">
      <dgm:prSet presAssocID="{C1BA2B6A-D85B-42DF-9FFD-994C3FFDFACE}" presName="horzSpace2" presStyleCnt="0"/>
      <dgm:spPr/>
    </dgm:pt>
    <dgm:pt modelId="{7CDE5E9B-8825-4B3E-BF33-3D44FE913E41}" type="pres">
      <dgm:prSet presAssocID="{C1BA2B6A-D85B-42DF-9FFD-994C3FFDFACE}" presName="tx2" presStyleLbl="revTx" presStyleIdx="5" presStyleCnt="11"/>
      <dgm:spPr/>
    </dgm:pt>
    <dgm:pt modelId="{682D7050-5CD9-4028-87F2-557A107C16E8}" type="pres">
      <dgm:prSet presAssocID="{C1BA2B6A-D85B-42DF-9FFD-994C3FFDFACE}" presName="vert2" presStyleCnt="0"/>
      <dgm:spPr/>
    </dgm:pt>
    <dgm:pt modelId="{590FF448-328F-41CF-8937-689905205A74}" type="pres">
      <dgm:prSet presAssocID="{C1BA2B6A-D85B-42DF-9FFD-994C3FFDFACE}" presName="thinLine2b" presStyleLbl="callout" presStyleIdx="3" presStyleCnt="8"/>
      <dgm:spPr/>
    </dgm:pt>
    <dgm:pt modelId="{0D9BDB61-A432-4E34-9362-43DFD7B39EB3}" type="pres">
      <dgm:prSet presAssocID="{C1BA2B6A-D85B-42DF-9FFD-994C3FFDFACE}" presName="vertSpace2b" presStyleCnt="0"/>
      <dgm:spPr/>
    </dgm:pt>
    <dgm:pt modelId="{A5911BCF-BB11-4D1E-A633-3EB3D9EFC1D3}" type="pres">
      <dgm:prSet presAssocID="{A0488F47-800D-4AFD-9E77-BEEC57BB5790}" presName="horz2" presStyleCnt="0"/>
      <dgm:spPr/>
    </dgm:pt>
    <dgm:pt modelId="{A62A79D1-4938-4BCC-BE4C-80F1B297C928}" type="pres">
      <dgm:prSet presAssocID="{A0488F47-800D-4AFD-9E77-BEEC57BB5790}" presName="horzSpace2" presStyleCnt="0"/>
      <dgm:spPr/>
    </dgm:pt>
    <dgm:pt modelId="{34EF2890-DEE1-44AA-B4D1-979BCB7F9E80}" type="pres">
      <dgm:prSet presAssocID="{A0488F47-800D-4AFD-9E77-BEEC57BB5790}" presName="tx2" presStyleLbl="revTx" presStyleIdx="6" presStyleCnt="11"/>
      <dgm:spPr/>
    </dgm:pt>
    <dgm:pt modelId="{2C1E588A-FBD5-45FA-8E72-3FF273E594F6}" type="pres">
      <dgm:prSet presAssocID="{A0488F47-800D-4AFD-9E77-BEEC57BB5790}" presName="vert2" presStyleCnt="0"/>
      <dgm:spPr/>
    </dgm:pt>
    <dgm:pt modelId="{4BAF82BF-BA1C-437C-B40B-170B9A2CDC10}" type="pres">
      <dgm:prSet presAssocID="{A0488F47-800D-4AFD-9E77-BEEC57BB5790}" presName="thinLine2b" presStyleLbl="callout" presStyleIdx="4" presStyleCnt="8"/>
      <dgm:spPr/>
    </dgm:pt>
    <dgm:pt modelId="{7CF6A2CC-B7D2-4382-8969-29BFF9A3E92B}" type="pres">
      <dgm:prSet presAssocID="{A0488F47-800D-4AFD-9E77-BEEC57BB5790}" presName="vertSpace2b" presStyleCnt="0"/>
      <dgm:spPr/>
    </dgm:pt>
    <dgm:pt modelId="{03053D99-6E7D-4E6C-853A-3917B742E7F4}" type="pres">
      <dgm:prSet presAssocID="{63D5CC2B-3576-4E23-87B1-7FA1EE14C080}" presName="horz2" presStyleCnt="0"/>
      <dgm:spPr/>
    </dgm:pt>
    <dgm:pt modelId="{164D456B-1D6E-4AFE-89F3-02E0D088E997}" type="pres">
      <dgm:prSet presAssocID="{63D5CC2B-3576-4E23-87B1-7FA1EE14C080}" presName="horzSpace2" presStyleCnt="0"/>
      <dgm:spPr/>
    </dgm:pt>
    <dgm:pt modelId="{E667317F-DBFD-4D34-91FC-E6E897AD8F7E}" type="pres">
      <dgm:prSet presAssocID="{63D5CC2B-3576-4E23-87B1-7FA1EE14C080}" presName="tx2" presStyleLbl="revTx" presStyleIdx="7" presStyleCnt="11"/>
      <dgm:spPr/>
    </dgm:pt>
    <dgm:pt modelId="{58F83723-EC83-4FF1-B799-F92F93AF0EBD}" type="pres">
      <dgm:prSet presAssocID="{63D5CC2B-3576-4E23-87B1-7FA1EE14C080}" presName="vert2" presStyleCnt="0"/>
      <dgm:spPr/>
    </dgm:pt>
    <dgm:pt modelId="{D61D20B7-C20A-4B7B-88B4-DE7197FB145B}" type="pres">
      <dgm:prSet presAssocID="{63D5CC2B-3576-4E23-87B1-7FA1EE14C080}" presName="thinLine2b" presStyleLbl="callout" presStyleIdx="5" presStyleCnt="8"/>
      <dgm:spPr/>
    </dgm:pt>
    <dgm:pt modelId="{DFA7D79D-11F3-4502-9253-59EFBF5D4862}" type="pres">
      <dgm:prSet presAssocID="{63D5CC2B-3576-4E23-87B1-7FA1EE14C080}" presName="vertSpace2b" presStyleCnt="0"/>
      <dgm:spPr/>
    </dgm:pt>
    <dgm:pt modelId="{3AD3F878-D135-49B1-984E-4C0EE5C6B2A4}" type="pres">
      <dgm:prSet presAssocID="{9D608AF2-ED4D-4002-AEDE-452F42736D1C}" presName="thickLine" presStyleLbl="alignNode1" presStyleIdx="2" presStyleCnt="3"/>
      <dgm:spPr/>
    </dgm:pt>
    <dgm:pt modelId="{47C4366B-DAAA-489F-8F04-13375C6BB6ED}" type="pres">
      <dgm:prSet presAssocID="{9D608AF2-ED4D-4002-AEDE-452F42736D1C}" presName="horz1" presStyleCnt="0"/>
      <dgm:spPr/>
    </dgm:pt>
    <dgm:pt modelId="{529805CA-5063-49FA-B9E9-026188380EA0}" type="pres">
      <dgm:prSet presAssocID="{9D608AF2-ED4D-4002-AEDE-452F42736D1C}" presName="tx1" presStyleLbl="revTx" presStyleIdx="8" presStyleCnt="11"/>
      <dgm:spPr/>
    </dgm:pt>
    <dgm:pt modelId="{DD5E3CC1-08E3-482A-A881-4A8FB4E3DA0B}" type="pres">
      <dgm:prSet presAssocID="{9D608AF2-ED4D-4002-AEDE-452F42736D1C}" presName="vert1" presStyleCnt="0"/>
      <dgm:spPr/>
    </dgm:pt>
    <dgm:pt modelId="{5001A901-6872-448A-9FD0-CD2AF611AA12}" type="pres">
      <dgm:prSet presAssocID="{28F408EC-6B70-4724-B675-B77905C54A20}" presName="vertSpace2a" presStyleCnt="0"/>
      <dgm:spPr/>
    </dgm:pt>
    <dgm:pt modelId="{B2C8FF63-87F2-41AA-B1AD-EF28B0E7D357}" type="pres">
      <dgm:prSet presAssocID="{28F408EC-6B70-4724-B675-B77905C54A20}" presName="horz2" presStyleCnt="0"/>
      <dgm:spPr/>
    </dgm:pt>
    <dgm:pt modelId="{CD29551E-4E87-41DF-B9F1-FE6E9CE51836}" type="pres">
      <dgm:prSet presAssocID="{28F408EC-6B70-4724-B675-B77905C54A20}" presName="horzSpace2" presStyleCnt="0"/>
      <dgm:spPr/>
    </dgm:pt>
    <dgm:pt modelId="{5CD27C72-11C0-4048-BEFA-0D4202B5CFCD}" type="pres">
      <dgm:prSet presAssocID="{28F408EC-6B70-4724-B675-B77905C54A20}" presName="tx2" presStyleLbl="revTx" presStyleIdx="9" presStyleCnt="11"/>
      <dgm:spPr/>
    </dgm:pt>
    <dgm:pt modelId="{A7FC9907-4C39-4E95-BC08-EE53B795F0AB}" type="pres">
      <dgm:prSet presAssocID="{28F408EC-6B70-4724-B675-B77905C54A20}" presName="vert2" presStyleCnt="0"/>
      <dgm:spPr/>
    </dgm:pt>
    <dgm:pt modelId="{F0EABD88-9076-4823-AF6B-9EE3F65B4366}" type="pres">
      <dgm:prSet presAssocID="{28F408EC-6B70-4724-B675-B77905C54A20}" presName="thinLine2b" presStyleLbl="callout" presStyleIdx="6" presStyleCnt="8"/>
      <dgm:spPr/>
    </dgm:pt>
    <dgm:pt modelId="{65298B5E-2CFE-4618-B9FE-96F5A6A69D39}" type="pres">
      <dgm:prSet presAssocID="{28F408EC-6B70-4724-B675-B77905C54A20}" presName="vertSpace2b" presStyleCnt="0"/>
      <dgm:spPr/>
    </dgm:pt>
    <dgm:pt modelId="{3C57C88F-F145-4C16-9756-D1916A355BF2}" type="pres">
      <dgm:prSet presAssocID="{089FDF9F-4C3A-4A92-975F-5CE04EDFCD7E}" presName="horz2" presStyleCnt="0"/>
      <dgm:spPr/>
    </dgm:pt>
    <dgm:pt modelId="{8237297B-165C-47C1-A420-C48076695935}" type="pres">
      <dgm:prSet presAssocID="{089FDF9F-4C3A-4A92-975F-5CE04EDFCD7E}" presName="horzSpace2" presStyleCnt="0"/>
      <dgm:spPr/>
    </dgm:pt>
    <dgm:pt modelId="{29FFF484-CDF5-4369-BDAC-680D9B5880B3}" type="pres">
      <dgm:prSet presAssocID="{089FDF9F-4C3A-4A92-975F-5CE04EDFCD7E}" presName="tx2" presStyleLbl="revTx" presStyleIdx="10" presStyleCnt="11"/>
      <dgm:spPr/>
    </dgm:pt>
    <dgm:pt modelId="{34987DB8-DB16-4AFF-A331-0F9963647578}" type="pres">
      <dgm:prSet presAssocID="{089FDF9F-4C3A-4A92-975F-5CE04EDFCD7E}" presName="vert2" presStyleCnt="0"/>
      <dgm:spPr/>
    </dgm:pt>
    <dgm:pt modelId="{24572367-2555-475C-A902-55F7A302850A}" type="pres">
      <dgm:prSet presAssocID="{089FDF9F-4C3A-4A92-975F-5CE04EDFCD7E}" presName="thinLine2b" presStyleLbl="callout" presStyleIdx="7" presStyleCnt="8"/>
      <dgm:spPr/>
    </dgm:pt>
    <dgm:pt modelId="{AC7426FE-7527-45CF-8793-77CFA915913F}" type="pres">
      <dgm:prSet presAssocID="{089FDF9F-4C3A-4A92-975F-5CE04EDFCD7E}" presName="vertSpace2b" presStyleCnt="0"/>
      <dgm:spPr/>
    </dgm:pt>
  </dgm:ptLst>
  <dgm:cxnLst>
    <dgm:cxn modelId="{F497A203-8414-406C-99ED-AF39D2731778}" srcId="{EC9ADB7E-80A4-428C-9249-DD89A3D1D165}" destId="{C1BA2B6A-D85B-42DF-9FFD-994C3FFDFACE}" srcOrd="0" destOrd="0" parTransId="{3969FF1B-88E8-4FE2-968A-89C2BFD38858}" sibTransId="{C120FEDF-9988-4037-B983-9CE16AF15B67}"/>
    <dgm:cxn modelId="{FD8A5710-F644-4404-8D5F-662F431995C9}" srcId="{9D608AF2-ED4D-4002-AEDE-452F42736D1C}" destId="{089FDF9F-4C3A-4A92-975F-5CE04EDFCD7E}" srcOrd="1" destOrd="0" parTransId="{4495FB0A-B963-4390-9D2A-9ED0C057C6BC}" sibTransId="{5D38615A-58CB-45A8-9082-5320BE4ABBF0}"/>
    <dgm:cxn modelId="{F9AD441C-1F72-4B9E-BBBE-D896A2B68E0A}" type="presOf" srcId="{533AD9C0-F36A-4919-B42F-61F8C8F4EE0B}" destId="{610CA50E-1CED-422C-A266-A9EB97B8CDDA}" srcOrd="0" destOrd="0" presId="urn:microsoft.com/office/officeart/2008/layout/LinedList"/>
    <dgm:cxn modelId="{7A93E61D-DE86-46DF-BFD3-9B24B977F9A6}" srcId="{9D608AF2-ED4D-4002-AEDE-452F42736D1C}" destId="{28F408EC-6B70-4724-B675-B77905C54A20}" srcOrd="0" destOrd="0" parTransId="{C3D1559B-7F8C-452A-B9A5-79059E0A662F}" sibTransId="{246F3376-52E0-44B3-9347-037974DCC17F}"/>
    <dgm:cxn modelId="{BC2B271F-9D18-4AD2-94EC-F5BADE68E653}" type="presOf" srcId="{9D608AF2-ED4D-4002-AEDE-452F42736D1C}" destId="{529805CA-5063-49FA-B9E9-026188380EA0}" srcOrd="0" destOrd="0" presId="urn:microsoft.com/office/officeart/2008/layout/LinedList"/>
    <dgm:cxn modelId="{1CA43F20-1070-437B-BBC0-365F4C483E8F}" type="presOf" srcId="{C4F80041-CF80-4D02-B9EF-E99AA3DEB463}" destId="{5F9E6B0B-56B0-4CD8-9CD8-6059B9D1C564}" srcOrd="0" destOrd="0" presId="urn:microsoft.com/office/officeart/2008/layout/LinedList"/>
    <dgm:cxn modelId="{8725C127-BDD8-4C1D-BF3D-38586C069D64}" srcId="{AB41D4A0-1061-4223-8A97-E436A1C68215}" destId="{EC9ADB7E-80A4-428C-9249-DD89A3D1D165}" srcOrd="1" destOrd="0" parTransId="{8357B9B5-53E2-40FE-A908-6BD0E22E37AC}" sibTransId="{815DAC6A-28CF-4965-88C2-EF4667DB2722}"/>
    <dgm:cxn modelId="{113B6D3A-A19A-475E-A11A-4AA88B04390B}" srcId="{25CAA372-680E-4DC2-9645-98112D68AAB0}" destId="{C4F80041-CF80-4D02-B9EF-E99AA3DEB463}" srcOrd="0" destOrd="0" parTransId="{A90D2D1E-25AB-4CA7-A26E-8E31C91E5B51}" sibTransId="{F1C05898-9862-47FF-82ED-DF3AE8542C54}"/>
    <dgm:cxn modelId="{63E65C62-695A-47F5-8A98-705010F0EC1F}" type="presOf" srcId="{AB41D4A0-1061-4223-8A97-E436A1C68215}" destId="{A1784698-776F-4663-86E4-8FD3BE81D60D}" srcOrd="0" destOrd="0" presId="urn:microsoft.com/office/officeart/2008/layout/LinedList"/>
    <dgm:cxn modelId="{838E1C65-3138-494F-9761-A6168F9CBE36}" srcId="{25CAA372-680E-4DC2-9645-98112D68AAB0}" destId="{533AD9C0-F36A-4919-B42F-61F8C8F4EE0B}" srcOrd="2" destOrd="0" parTransId="{EF3D30C4-33D3-4348-9DDB-C5BC44B0EB74}" sibTransId="{A26EABD5-E38C-43AA-A6AE-6D578B4D6FD0}"/>
    <dgm:cxn modelId="{E118B945-038A-42A3-A694-07432BB9967C}" srcId="{AB41D4A0-1061-4223-8A97-E436A1C68215}" destId="{9D608AF2-ED4D-4002-AEDE-452F42736D1C}" srcOrd="2" destOrd="0" parTransId="{5ADD2694-AA13-494F-BBCD-0BF0FDD236CD}" sibTransId="{CC0BFFAD-3E9C-46A4-B84D-A3CDE8279357}"/>
    <dgm:cxn modelId="{AD30AB71-7541-4E6E-8C25-DCE0195057EF}" type="presOf" srcId="{C1BA2B6A-D85B-42DF-9FFD-994C3FFDFACE}" destId="{7CDE5E9B-8825-4B3E-BF33-3D44FE913E41}" srcOrd="0" destOrd="0" presId="urn:microsoft.com/office/officeart/2008/layout/LinedList"/>
    <dgm:cxn modelId="{663EF555-E4DF-444D-BFE5-DF241C3FAE6C}" srcId="{AB41D4A0-1061-4223-8A97-E436A1C68215}" destId="{25CAA372-680E-4DC2-9645-98112D68AAB0}" srcOrd="0" destOrd="0" parTransId="{2A19761A-72F3-42CD-9F47-56927B58F4B3}" sibTransId="{FC6D9995-AAC5-4D3A-8E80-756592A65FD8}"/>
    <dgm:cxn modelId="{12C4827C-EB53-4A2B-A01B-BDEF749C4175}" type="presOf" srcId="{25CAA372-680E-4DC2-9645-98112D68AAB0}" destId="{9AA7E14B-B5E3-4D1F-8B89-6DE1FDD425FD}" srcOrd="0" destOrd="0" presId="urn:microsoft.com/office/officeart/2008/layout/LinedList"/>
    <dgm:cxn modelId="{20E41588-9DC3-4DC3-82F3-6B4040E28DA7}" type="presOf" srcId="{63D5CC2B-3576-4E23-87B1-7FA1EE14C080}" destId="{E667317F-DBFD-4D34-91FC-E6E897AD8F7E}" srcOrd="0" destOrd="0" presId="urn:microsoft.com/office/officeart/2008/layout/LinedList"/>
    <dgm:cxn modelId="{B6A3008A-E465-46C1-B100-37188CAC2524}" type="presOf" srcId="{28F408EC-6B70-4724-B675-B77905C54A20}" destId="{5CD27C72-11C0-4048-BEFA-0D4202B5CFCD}" srcOrd="0" destOrd="0" presId="urn:microsoft.com/office/officeart/2008/layout/LinedList"/>
    <dgm:cxn modelId="{9F27118E-7EDD-40BC-9540-BE178A0163AF}" type="presOf" srcId="{A0488F47-800D-4AFD-9E77-BEEC57BB5790}" destId="{34EF2890-DEE1-44AA-B4D1-979BCB7F9E80}" srcOrd="0" destOrd="0" presId="urn:microsoft.com/office/officeart/2008/layout/LinedList"/>
    <dgm:cxn modelId="{8389E3A7-944B-4A7D-B23B-B44C685A672C}" srcId="{EC9ADB7E-80A4-428C-9249-DD89A3D1D165}" destId="{63D5CC2B-3576-4E23-87B1-7FA1EE14C080}" srcOrd="2" destOrd="0" parTransId="{59E39476-07A2-4898-BF29-BD6DB444E720}" sibTransId="{9D4C2C5C-6042-4C2A-B4A6-EF5C69CD43B9}"/>
    <dgm:cxn modelId="{E5A1ABB2-C281-4161-8C45-8A195EF50BC8}" type="presOf" srcId="{66D8D76C-E1D9-411D-B359-4FFE7E0879A1}" destId="{2FE09A0C-2C44-497E-A25D-358B25EB83AA}" srcOrd="0" destOrd="0" presId="urn:microsoft.com/office/officeart/2008/layout/LinedList"/>
    <dgm:cxn modelId="{395741BB-F33F-4BF5-AABC-AA52D9F42700}" type="presOf" srcId="{089FDF9F-4C3A-4A92-975F-5CE04EDFCD7E}" destId="{29FFF484-CDF5-4369-BDAC-680D9B5880B3}" srcOrd="0" destOrd="0" presId="urn:microsoft.com/office/officeart/2008/layout/LinedList"/>
    <dgm:cxn modelId="{03596ADB-247C-43CE-A248-FA9339BBF07D}" type="presOf" srcId="{EC9ADB7E-80A4-428C-9249-DD89A3D1D165}" destId="{C873C0A9-FC86-4271-AC59-B5906DA292B3}" srcOrd="0" destOrd="0" presId="urn:microsoft.com/office/officeart/2008/layout/LinedList"/>
    <dgm:cxn modelId="{DEDC95DD-086F-4BF6-B8B4-303A3A8D3C6D}" srcId="{25CAA372-680E-4DC2-9645-98112D68AAB0}" destId="{66D8D76C-E1D9-411D-B359-4FFE7E0879A1}" srcOrd="1" destOrd="0" parTransId="{E507F489-9B60-423E-81B9-3B97DB3E23DE}" sibTransId="{0D3D02B4-203F-4D9B-B6E0-D1CEB63BCB6D}"/>
    <dgm:cxn modelId="{2CBD58E8-E79C-4667-843A-850A048D2F20}" srcId="{EC9ADB7E-80A4-428C-9249-DD89A3D1D165}" destId="{A0488F47-800D-4AFD-9E77-BEEC57BB5790}" srcOrd="1" destOrd="0" parTransId="{F848F537-F84E-4F04-91E3-13345A7FE822}" sibTransId="{C808E07A-307F-492B-A907-C35F444C5FF1}"/>
    <dgm:cxn modelId="{08BE855B-8772-4E35-8A01-AF571A63A44A}" type="presParOf" srcId="{A1784698-776F-4663-86E4-8FD3BE81D60D}" destId="{3E7B62AD-AE0C-4555-9C4F-E17E6FB08673}" srcOrd="0" destOrd="0" presId="urn:microsoft.com/office/officeart/2008/layout/LinedList"/>
    <dgm:cxn modelId="{440D7256-11FC-4CAD-85EF-F0E93065DD6C}" type="presParOf" srcId="{A1784698-776F-4663-86E4-8FD3BE81D60D}" destId="{D04E816A-8EDE-4260-BBB7-3E55B5CB2261}" srcOrd="1" destOrd="0" presId="urn:microsoft.com/office/officeart/2008/layout/LinedList"/>
    <dgm:cxn modelId="{D898558A-FB95-42E6-85A6-500409870E6B}" type="presParOf" srcId="{D04E816A-8EDE-4260-BBB7-3E55B5CB2261}" destId="{9AA7E14B-B5E3-4D1F-8B89-6DE1FDD425FD}" srcOrd="0" destOrd="0" presId="urn:microsoft.com/office/officeart/2008/layout/LinedList"/>
    <dgm:cxn modelId="{56055DE3-1DF5-498F-B22F-115894035F8D}" type="presParOf" srcId="{D04E816A-8EDE-4260-BBB7-3E55B5CB2261}" destId="{E8810529-B150-46A2-99DB-1445E06671C8}" srcOrd="1" destOrd="0" presId="urn:microsoft.com/office/officeart/2008/layout/LinedList"/>
    <dgm:cxn modelId="{090BF749-FB51-47C4-A0AD-2232BFBDEFFA}" type="presParOf" srcId="{E8810529-B150-46A2-99DB-1445E06671C8}" destId="{5B11427D-D1C2-4FC2-A2E6-288CC2F1E776}" srcOrd="0" destOrd="0" presId="urn:microsoft.com/office/officeart/2008/layout/LinedList"/>
    <dgm:cxn modelId="{798991C9-7B82-4E83-BBE1-0C91F8849AF4}" type="presParOf" srcId="{E8810529-B150-46A2-99DB-1445E06671C8}" destId="{FD667AAC-7710-497D-9330-0BB62CC686FF}" srcOrd="1" destOrd="0" presId="urn:microsoft.com/office/officeart/2008/layout/LinedList"/>
    <dgm:cxn modelId="{9555DB2A-8BCB-4A52-BE50-C5BDCF1EDF8A}" type="presParOf" srcId="{FD667AAC-7710-497D-9330-0BB62CC686FF}" destId="{971FDAA9-E090-468A-9A72-6682A55A70C3}" srcOrd="0" destOrd="0" presId="urn:microsoft.com/office/officeart/2008/layout/LinedList"/>
    <dgm:cxn modelId="{20877406-7E47-4ACA-92C0-F963BDC1F92F}" type="presParOf" srcId="{FD667AAC-7710-497D-9330-0BB62CC686FF}" destId="{5F9E6B0B-56B0-4CD8-9CD8-6059B9D1C564}" srcOrd="1" destOrd="0" presId="urn:microsoft.com/office/officeart/2008/layout/LinedList"/>
    <dgm:cxn modelId="{112EC4BC-FA72-41FC-94E5-2E18715F43FB}" type="presParOf" srcId="{FD667AAC-7710-497D-9330-0BB62CC686FF}" destId="{D8EFC775-5706-4A83-A930-0BEDC709623B}" srcOrd="2" destOrd="0" presId="urn:microsoft.com/office/officeart/2008/layout/LinedList"/>
    <dgm:cxn modelId="{1F76A7F7-1E74-448E-9E3D-BA194806ECAB}" type="presParOf" srcId="{E8810529-B150-46A2-99DB-1445E06671C8}" destId="{51F7049E-3BA8-49DA-B788-6F3F6C66AC22}" srcOrd="2" destOrd="0" presId="urn:microsoft.com/office/officeart/2008/layout/LinedList"/>
    <dgm:cxn modelId="{CC8A2EA1-72F5-4D1A-AB4C-D5EDCA9DE2F9}" type="presParOf" srcId="{E8810529-B150-46A2-99DB-1445E06671C8}" destId="{3C509845-8E43-4427-B05A-8EB698ECCC76}" srcOrd="3" destOrd="0" presId="urn:microsoft.com/office/officeart/2008/layout/LinedList"/>
    <dgm:cxn modelId="{0E13D134-B5E6-425C-8576-917823F9881D}" type="presParOf" srcId="{E8810529-B150-46A2-99DB-1445E06671C8}" destId="{063433F6-F133-4C1C-9B3F-362E4CF39E27}" srcOrd="4" destOrd="0" presId="urn:microsoft.com/office/officeart/2008/layout/LinedList"/>
    <dgm:cxn modelId="{AF7EF3B0-631F-489A-8D50-E944B55CC252}" type="presParOf" srcId="{063433F6-F133-4C1C-9B3F-362E4CF39E27}" destId="{AAD265AA-2940-4A5B-89BB-68B02D53DF1F}" srcOrd="0" destOrd="0" presId="urn:microsoft.com/office/officeart/2008/layout/LinedList"/>
    <dgm:cxn modelId="{F065BB91-C99D-49F6-A4D4-985DA690F473}" type="presParOf" srcId="{063433F6-F133-4C1C-9B3F-362E4CF39E27}" destId="{2FE09A0C-2C44-497E-A25D-358B25EB83AA}" srcOrd="1" destOrd="0" presId="urn:microsoft.com/office/officeart/2008/layout/LinedList"/>
    <dgm:cxn modelId="{C2ED9E0D-C235-4FB5-8690-7BDB0E8C38D2}" type="presParOf" srcId="{063433F6-F133-4C1C-9B3F-362E4CF39E27}" destId="{9F69E156-3793-4F10-81A7-CEB2B3F2F7C7}" srcOrd="2" destOrd="0" presId="urn:microsoft.com/office/officeart/2008/layout/LinedList"/>
    <dgm:cxn modelId="{CDBF4425-6021-4785-A581-0CD0B5DD60A1}" type="presParOf" srcId="{E8810529-B150-46A2-99DB-1445E06671C8}" destId="{4BB35676-FD89-428F-AE86-C719D249E227}" srcOrd="5" destOrd="0" presId="urn:microsoft.com/office/officeart/2008/layout/LinedList"/>
    <dgm:cxn modelId="{C471A8D7-72C8-4214-96CE-04399ACBD440}" type="presParOf" srcId="{E8810529-B150-46A2-99DB-1445E06671C8}" destId="{B6E32E26-8A0E-4259-A91B-F91D374A3A70}" srcOrd="6" destOrd="0" presId="urn:microsoft.com/office/officeart/2008/layout/LinedList"/>
    <dgm:cxn modelId="{0616FC9F-C4CF-4E2F-A2C3-28DEB2838F5A}" type="presParOf" srcId="{E8810529-B150-46A2-99DB-1445E06671C8}" destId="{BB22046D-7114-4758-AC29-D5C48109F87A}" srcOrd="7" destOrd="0" presId="urn:microsoft.com/office/officeart/2008/layout/LinedList"/>
    <dgm:cxn modelId="{63DD846D-9758-420A-BA77-E3485BFFCC0E}" type="presParOf" srcId="{BB22046D-7114-4758-AC29-D5C48109F87A}" destId="{6E21088B-F048-4527-B92B-64E9726A4D56}" srcOrd="0" destOrd="0" presId="urn:microsoft.com/office/officeart/2008/layout/LinedList"/>
    <dgm:cxn modelId="{08632EB6-8460-4F75-9C29-E284B37DE376}" type="presParOf" srcId="{BB22046D-7114-4758-AC29-D5C48109F87A}" destId="{610CA50E-1CED-422C-A266-A9EB97B8CDDA}" srcOrd="1" destOrd="0" presId="urn:microsoft.com/office/officeart/2008/layout/LinedList"/>
    <dgm:cxn modelId="{DE9E7BD8-66A9-4ADE-BD9D-04CA96864ABA}" type="presParOf" srcId="{BB22046D-7114-4758-AC29-D5C48109F87A}" destId="{FAEAC2A1-27C3-46D2-AA24-E448CBF44632}" srcOrd="2" destOrd="0" presId="urn:microsoft.com/office/officeart/2008/layout/LinedList"/>
    <dgm:cxn modelId="{10E6CE7D-35E0-4040-9976-AF364CD6121E}" type="presParOf" srcId="{E8810529-B150-46A2-99DB-1445E06671C8}" destId="{EF3817D9-7D36-4283-B213-268162C25475}" srcOrd="8" destOrd="0" presId="urn:microsoft.com/office/officeart/2008/layout/LinedList"/>
    <dgm:cxn modelId="{A36B70C7-BD9D-4DC3-9920-3379A4DCFD88}" type="presParOf" srcId="{E8810529-B150-46A2-99DB-1445E06671C8}" destId="{96C5AFF5-4931-4851-8CB3-08B0FCD24A0F}" srcOrd="9" destOrd="0" presId="urn:microsoft.com/office/officeart/2008/layout/LinedList"/>
    <dgm:cxn modelId="{DF554B4B-3EE5-4816-BB9E-0A64F99FF2F2}" type="presParOf" srcId="{A1784698-776F-4663-86E4-8FD3BE81D60D}" destId="{4332774B-5983-4BDA-9EA5-F5B8482D3369}" srcOrd="2" destOrd="0" presId="urn:microsoft.com/office/officeart/2008/layout/LinedList"/>
    <dgm:cxn modelId="{7882216F-7ABB-4093-B163-CE087A3B476D}" type="presParOf" srcId="{A1784698-776F-4663-86E4-8FD3BE81D60D}" destId="{042A5126-0C06-4B1D-8152-BB0EDC6A110A}" srcOrd="3" destOrd="0" presId="urn:microsoft.com/office/officeart/2008/layout/LinedList"/>
    <dgm:cxn modelId="{879E5EE8-3343-4232-A2F3-5CEB38563BD5}" type="presParOf" srcId="{042A5126-0C06-4B1D-8152-BB0EDC6A110A}" destId="{C873C0A9-FC86-4271-AC59-B5906DA292B3}" srcOrd="0" destOrd="0" presId="urn:microsoft.com/office/officeart/2008/layout/LinedList"/>
    <dgm:cxn modelId="{1280BF15-B74E-4CB4-BBD2-88E8DC5D8721}" type="presParOf" srcId="{042A5126-0C06-4B1D-8152-BB0EDC6A110A}" destId="{DC4E7E5F-CBAD-4F30-94B9-998453A8F0D5}" srcOrd="1" destOrd="0" presId="urn:microsoft.com/office/officeart/2008/layout/LinedList"/>
    <dgm:cxn modelId="{046705F4-A9DA-4E2B-8367-2C30E0610409}" type="presParOf" srcId="{DC4E7E5F-CBAD-4F30-94B9-998453A8F0D5}" destId="{13EBF86B-274F-4EC1-A90F-F3871CFDBC37}" srcOrd="0" destOrd="0" presId="urn:microsoft.com/office/officeart/2008/layout/LinedList"/>
    <dgm:cxn modelId="{B34843EA-AA31-47E8-969B-7224A31A4347}" type="presParOf" srcId="{DC4E7E5F-CBAD-4F30-94B9-998453A8F0D5}" destId="{FE79AEBF-4719-44E2-A8AF-A6A72CF57618}" srcOrd="1" destOrd="0" presId="urn:microsoft.com/office/officeart/2008/layout/LinedList"/>
    <dgm:cxn modelId="{A5AA619A-7BB3-48CF-8E11-95977EF9AC2C}" type="presParOf" srcId="{FE79AEBF-4719-44E2-A8AF-A6A72CF57618}" destId="{545CB5E8-062F-42B9-9EEB-F3736CF64D7E}" srcOrd="0" destOrd="0" presId="urn:microsoft.com/office/officeart/2008/layout/LinedList"/>
    <dgm:cxn modelId="{FF29EEBD-4A1C-4FAB-A96B-BF8C85BD92F2}" type="presParOf" srcId="{FE79AEBF-4719-44E2-A8AF-A6A72CF57618}" destId="{7CDE5E9B-8825-4B3E-BF33-3D44FE913E41}" srcOrd="1" destOrd="0" presId="urn:microsoft.com/office/officeart/2008/layout/LinedList"/>
    <dgm:cxn modelId="{FE77FE47-3B8D-4AE7-A822-DA48D925B8FE}" type="presParOf" srcId="{FE79AEBF-4719-44E2-A8AF-A6A72CF57618}" destId="{682D7050-5CD9-4028-87F2-557A107C16E8}" srcOrd="2" destOrd="0" presId="urn:microsoft.com/office/officeart/2008/layout/LinedList"/>
    <dgm:cxn modelId="{056C6E4B-CBAE-469D-977B-D9B9536A77C2}" type="presParOf" srcId="{DC4E7E5F-CBAD-4F30-94B9-998453A8F0D5}" destId="{590FF448-328F-41CF-8937-689905205A74}" srcOrd="2" destOrd="0" presId="urn:microsoft.com/office/officeart/2008/layout/LinedList"/>
    <dgm:cxn modelId="{C77C9F88-37DD-4F2E-81C0-851BF0A178BA}" type="presParOf" srcId="{DC4E7E5F-CBAD-4F30-94B9-998453A8F0D5}" destId="{0D9BDB61-A432-4E34-9362-43DFD7B39EB3}" srcOrd="3" destOrd="0" presId="urn:microsoft.com/office/officeart/2008/layout/LinedList"/>
    <dgm:cxn modelId="{DAE08504-61D7-4799-861D-3A606067EA72}" type="presParOf" srcId="{DC4E7E5F-CBAD-4F30-94B9-998453A8F0D5}" destId="{A5911BCF-BB11-4D1E-A633-3EB3D9EFC1D3}" srcOrd="4" destOrd="0" presId="urn:microsoft.com/office/officeart/2008/layout/LinedList"/>
    <dgm:cxn modelId="{149BCD6E-B1F2-40E3-AF48-F96FF732877C}" type="presParOf" srcId="{A5911BCF-BB11-4D1E-A633-3EB3D9EFC1D3}" destId="{A62A79D1-4938-4BCC-BE4C-80F1B297C928}" srcOrd="0" destOrd="0" presId="urn:microsoft.com/office/officeart/2008/layout/LinedList"/>
    <dgm:cxn modelId="{601F8346-150D-4982-AE76-EE58621D1687}" type="presParOf" srcId="{A5911BCF-BB11-4D1E-A633-3EB3D9EFC1D3}" destId="{34EF2890-DEE1-44AA-B4D1-979BCB7F9E80}" srcOrd="1" destOrd="0" presId="urn:microsoft.com/office/officeart/2008/layout/LinedList"/>
    <dgm:cxn modelId="{48A0A280-8193-4876-B93A-E09E1DD8AEC6}" type="presParOf" srcId="{A5911BCF-BB11-4D1E-A633-3EB3D9EFC1D3}" destId="{2C1E588A-FBD5-45FA-8E72-3FF273E594F6}" srcOrd="2" destOrd="0" presId="urn:microsoft.com/office/officeart/2008/layout/LinedList"/>
    <dgm:cxn modelId="{6FBBD0F0-E2DB-4E7E-BD63-1BC8EB269BF0}" type="presParOf" srcId="{DC4E7E5F-CBAD-4F30-94B9-998453A8F0D5}" destId="{4BAF82BF-BA1C-437C-B40B-170B9A2CDC10}" srcOrd="5" destOrd="0" presId="urn:microsoft.com/office/officeart/2008/layout/LinedList"/>
    <dgm:cxn modelId="{D209979D-1D97-4DB7-AA6E-17FBEF4B9A4A}" type="presParOf" srcId="{DC4E7E5F-CBAD-4F30-94B9-998453A8F0D5}" destId="{7CF6A2CC-B7D2-4382-8969-29BFF9A3E92B}" srcOrd="6" destOrd="0" presId="urn:microsoft.com/office/officeart/2008/layout/LinedList"/>
    <dgm:cxn modelId="{ADA6896A-B190-488D-BF33-1037D92B3B8D}" type="presParOf" srcId="{DC4E7E5F-CBAD-4F30-94B9-998453A8F0D5}" destId="{03053D99-6E7D-4E6C-853A-3917B742E7F4}" srcOrd="7" destOrd="0" presId="urn:microsoft.com/office/officeart/2008/layout/LinedList"/>
    <dgm:cxn modelId="{7032A39E-16BB-4C26-8A09-4AC060CD9763}" type="presParOf" srcId="{03053D99-6E7D-4E6C-853A-3917B742E7F4}" destId="{164D456B-1D6E-4AFE-89F3-02E0D088E997}" srcOrd="0" destOrd="0" presId="urn:microsoft.com/office/officeart/2008/layout/LinedList"/>
    <dgm:cxn modelId="{F8950C16-314F-40F5-836A-60CC316808F9}" type="presParOf" srcId="{03053D99-6E7D-4E6C-853A-3917B742E7F4}" destId="{E667317F-DBFD-4D34-91FC-E6E897AD8F7E}" srcOrd="1" destOrd="0" presId="urn:microsoft.com/office/officeart/2008/layout/LinedList"/>
    <dgm:cxn modelId="{7591E4AF-09D8-4BDE-8FEF-2176F2B75CFA}" type="presParOf" srcId="{03053D99-6E7D-4E6C-853A-3917B742E7F4}" destId="{58F83723-EC83-4FF1-B799-F92F93AF0EBD}" srcOrd="2" destOrd="0" presId="urn:microsoft.com/office/officeart/2008/layout/LinedList"/>
    <dgm:cxn modelId="{39BC2083-4F66-41B2-8CE4-5C69A94C569B}" type="presParOf" srcId="{DC4E7E5F-CBAD-4F30-94B9-998453A8F0D5}" destId="{D61D20B7-C20A-4B7B-88B4-DE7197FB145B}" srcOrd="8" destOrd="0" presId="urn:microsoft.com/office/officeart/2008/layout/LinedList"/>
    <dgm:cxn modelId="{97ADBEFE-2091-41B1-856D-217CD0966DAC}" type="presParOf" srcId="{DC4E7E5F-CBAD-4F30-94B9-998453A8F0D5}" destId="{DFA7D79D-11F3-4502-9253-59EFBF5D4862}" srcOrd="9" destOrd="0" presId="urn:microsoft.com/office/officeart/2008/layout/LinedList"/>
    <dgm:cxn modelId="{B1437B6A-FF4E-4C30-A4BC-FB13C2D9AD46}" type="presParOf" srcId="{A1784698-776F-4663-86E4-8FD3BE81D60D}" destId="{3AD3F878-D135-49B1-984E-4C0EE5C6B2A4}" srcOrd="4" destOrd="0" presId="urn:microsoft.com/office/officeart/2008/layout/LinedList"/>
    <dgm:cxn modelId="{9EB14E5F-B4E0-469E-8228-B768ABDCBB67}" type="presParOf" srcId="{A1784698-776F-4663-86E4-8FD3BE81D60D}" destId="{47C4366B-DAAA-489F-8F04-13375C6BB6ED}" srcOrd="5" destOrd="0" presId="urn:microsoft.com/office/officeart/2008/layout/LinedList"/>
    <dgm:cxn modelId="{1E7FDAF9-2A46-4B10-8548-70821D9A7D57}" type="presParOf" srcId="{47C4366B-DAAA-489F-8F04-13375C6BB6ED}" destId="{529805CA-5063-49FA-B9E9-026188380EA0}" srcOrd="0" destOrd="0" presId="urn:microsoft.com/office/officeart/2008/layout/LinedList"/>
    <dgm:cxn modelId="{BCF6C79B-3602-408C-A124-1F2C4BB3C639}" type="presParOf" srcId="{47C4366B-DAAA-489F-8F04-13375C6BB6ED}" destId="{DD5E3CC1-08E3-482A-A881-4A8FB4E3DA0B}" srcOrd="1" destOrd="0" presId="urn:microsoft.com/office/officeart/2008/layout/LinedList"/>
    <dgm:cxn modelId="{A0589ED3-346A-4088-9AB3-95DCD019FD90}" type="presParOf" srcId="{DD5E3CC1-08E3-482A-A881-4A8FB4E3DA0B}" destId="{5001A901-6872-448A-9FD0-CD2AF611AA12}" srcOrd="0" destOrd="0" presId="urn:microsoft.com/office/officeart/2008/layout/LinedList"/>
    <dgm:cxn modelId="{A752117A-F323-43B6-A2AD-1EC6FDC2AFBF}" type="presParOf" srcId="{DD5E3CC1-08E3-482A-A881-4A8FB4E3DA0B}" destId="{B2C8FF63-87F2-41AA-B1AD-EF28B0E7D357}" srcOrd="1" destOrd="0" presId="urn:microsoft.com/office/officeart/2008/layout/LinedList"/>
    <dgm:cxn modelId="{70A3C805-BE5A-48F2-997D-280398AEB84F}" type="presParOf" srcId="{B2C8FF63-87F2-41AA-B1AD-EF28B0E7D357}" destId="{CD29551E-4E87-41DF-B9F1-FE6E9CE51836}" srcOrd="0" destOrd="0" presId="urn:microsoft.com/office/officeart/2008/layout/LinedList"/>
    <dgm:cxn modelId="{595E4053-E2B3-40F8-8D2D-3012B678C490}" type="presParOf" srcId="{B2C8FF63-87F2-41AA-B1AD-EF28B0E7D357}" destId="{5CD27C72-11C0-4048-BEFA-0D4202B5CFCD}" srcOrd="1" destOrd="0" presId="urn:microsoft.com/office/officeart/2008/layout/LinedList"/>
    <dgm:cxn modelId="{22EB4D8D-F79B-41CB-B437-5E804FD0A75F}" type="presParOf" srcId="{B2C8FF63-87F2-41AA-B1AD-EF28B0E7D357}" destId="{A7FC9907-4C39-4E95-BC08-EE53B795F0AB}" srcOrd="2" destOrd="0" presId="urn:microsoft.com/office/officeart/2008/layout/LinedList"/>
    <dgm:cxn modelId="{550E1E0B-1439-4C75-AC8A-29CA490E25CE}" type="presParOf" srcId="{DD5E3CC1-08E3-482A-A881-4A8FB4E3DA0B}" destId="{F0EABD88-9076-4823-AF6B-9EE3F65B4366}" srcOrd="2" destOrd="0" presId="urn:microsoft.com/office/officeart/2008/layout/LinedList"/>
    <dgm:cxn modelId="{0CE2D59A-5167-4797-AA1E-ECA3FEFAC409}" type="presParOf" srcId="{DD5E3CC1-08E3-482A-A881-4A8FB4E3DA0B}" destId="{65298B5E-2CFE-4618-B9FE-96F5A6A69D39}" srcOrd="3" destOrd="0" presId="urn:microsoft.com/office/officeart/2008/layout/LinedList"/>
    <dgm:cxn modelId="{36FDF14A-976A-4428-B476-9434AA6C91BB}" type="presParOf" srcId="{DD5E3CC1-08E3-482A-A881-4A8FB4E3DA0B}" destId="{3C57C88F-F145-4C16-9756-D1916A355BF2}" srcOrd="4" destOrd="0" presId="urn:microsoft.com/office/officeart/2008/layout/LinedList"/>
    <dgm:cxn modelId="{BC90C716-BCC5-4E4E-A8F7-986AA9612B84}" type="presParOf" srcId="{3C57C88F-F145-4C16-9756-D1916A355BF2}" destId="{8237297B-165C-47C1-A420-C48076695935}" srcOrd="0" destOrd="0" presId="urn:microsoft.com/office/officeart/2008/layout/LinedList"/>
    <dgm:cxn modelId="{DDBBC753-D20B-49A8-A6A5-9386A6C3A2A1}" type="presParOf" srcId="{3C57C88F-F145-4C16-9756-D1916A355BF2}" destId="{29FFF484-CDF5-4369-BDAC-680D9B5880B3}" srcOrd="1" destOrd="0" presId="urn:microsoft.com/office/officeart/2008/layout/LinedList"/>
    <dgm:cxn modelId="{482E5DAC-19E9-4145-9912-A0BB97C6C768}" type="presParOf" srcId="{3C57C88F-F145-4C16-9756-D1916A355BF2}" destId="{34987DB8-DB16-4AFF-A331-0F9963647578}" srcOrd="2" destOrd="0" presId="urn:microsoft.com/office/officeart/2008/layout/LinedList"/>
    <dgm:cxn modelId="{20AEC0F3-A814-431A-A13E-F0773AB1D3E0}" type="presParOf" srcId="{DD5E3CC1-08E3-482A-A881-4A8FB4E3DA0B}" destId="{24572367-2555-475C-A902-55F7A302850A}" srcOrd="5" destOrd="0" presId="urn:microsoft.com/office/officeart/2008/layout/LinedList"/>
    <dgm:cxn modelId="{CC56197F-6B83-4832-ADB1-0561A059EC83}" type="presParOf" srcId="{DD5E3CC1-08E3-482A-A881-4A8FB4E3DA0B}" destId="{AC7426FE-7527-45CF-8793-77CFA915913F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03BE1E-282E-48E7-B840-6E1A2B2E9DD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04A785B-A228-4498-AFBF-1A3B03217FBF}">
      <dgm:prSet/>
      <dgm:spPr/>
      <dgm:t>
        <a:bodyPr/>
        <a:lstStyle/>
        <a:p>
          <a:r>
            <a:rPr lang="en-US" u="none"/>
            <a:t>Reporting of Hydrochloric Acid and Sulfuric Acid</a:t>
          </a:r>
        </a:p>
      </dgm:t>
    </dgm:pt>
    <dgm:pt modelId="{226608E5-7829-4305-9694-6867279D1B9F}" type="parTrans" cxnId="{E6A9E7F8-F9E7-4C05-B242-70328EFB34B1}">
      <dgm:prSet/>
      <dgm:spPr/>
      <dgm:t>
        <a:bodyPr/>
        <a:lstStyle/>
        <a:p>
          <a:endParaRPr lang="en-US"/>
        </a:p>
      </dgm:t>
    </dgm:pt>
    <dgm:pt modelId="{4DA81D61-3977-495D-97DE-52F54BCDEB33}" type="sibTrans" cxnId="{E6A9E7F8-F9E7-4C05-B242-70328EFB34B1}">
      <dgm:prSet/>
      <dgm:spPr/>
      <dgm:t>
        <a:bodyPr/>
        <a:lstStyle/>
        <a:p>
          <a:endParaRPr lang="en-US"/>
        </a:p>
      </dgm:t>
    </dgm:pt>
    <dgm:pt modelId="{BF37776F-E0B1-4014-9039-F98C56C8B2F4}">
      <dgm:prSet/>
      <dgm:spPr/>
      <dgm:t>
        <a:bodyPr/>
        <a:lstStyle/>
        <a:p>
          <a:r>
            <a:rPr lang="en-US"/>
            <a:t>TRI – only aerosol forms</a:t>
          </a:r>
        </a:p>
      </dgm:t>
    </dgm:pt>
    <dgm:pt modelId="{8B150575-B332-467F-A7F6-C0359CE78AE0}" type="parTrans" cxnId="{B8DC2B71-522C-4C28-B6FB-1D5603ED7451}">
      <dgm:prSet/>
      <dgm:spPr/>
      <dgm:t>
        <a:bodyPr/>
        <a:lstStyle/>
        <a:p>
          <a:endParaRPr lang="en-US"/>
        </a:p>
      </dgm:t>
    </dgm:pt>
    <dgm:pt modelId="{321EB099-8EB4-4D39-9835-DE916E146FA2}" type="sibTrans" cxnId="{B8DC2B71-522C-4C28-B6FB-1D5603ED7451}">
      <dgm:prSet/>
      <dgm:spPr/>
      <dgm:t>
        <a:bodyPr/>
        <a:lstStyle/>
        <a:p>
          <a:endParaRPr lang="en-US"/>
        </a:p>
      </dgm:t>
    </dgm:pt>
    <dgm:pt modelId="{BCE8F0CF-F20F-4A04-97D3-DAA4B49C1CB3}">
      <dgm:prSet/>
      <dgm:spPr/>
      <dgm:t>
        <a:bodyPr/>
        <a:lstStyle/>
        <a:p>
          <a:r>
            <a:rPr lang="en-US"/>
            <a:t>TURA – both aerosol and non-aerosol forms</a:t>
          </a:r>
        </a:p>
      </dgm:t>
    </dgm:pt>
    <dgm:pt modelId="{D6BAFDC3-51EF-4660-A797-32A01117F8AB}" type="parTrans" cxnId="{CB89E412-5EB0-42CE-8513-83C7BE49D711}">
      <dgm:prSet/>
      <dgm:spPr/>
      <dgm:t>
        <a:bodyPr/>
        <a:lstStyle/>
        <a:p>
          <a:endParaRPr lang="en-US"/>
        </a:p>
      </dgm:t>
    </dgm:pt>
    <dgm:pt modelId="{9B919715-0B7B-4808-A34B-A6EE99A5751F}" type="sibTrans" cxnId="{CB89E412-5EB0-42CE-8513-83C7BE49D711}">
      <dgm:prSet/>
      <dgm:spPr/>
      <dgm:t>
        <a:bodyPr/>
        <a:lstStyle/>
        <a:p>
          <a:endParaRPr lang="en-US"/>
        </a:p>
      </dgm:t>
    </dgm:pt>
    <dgm:pt modelId="{BFC0413E-766D-468A-A09F-731CD70F9962}">
      <dgm:prSet/>
      <dgm:spPr/>
      <dgm:t>
        <a:bodyPr/>
        <a:lstStyle/>
        <a:p>
          <a:r>
            <a:rPr lang="en-US" u="none"/>
            <a:t>CERCLA chemicals (not TRI chemicals)</a:t>
          </a:r>
        </a:p>
      </dgm:t>
    </dgm:pt>
    <dgm:pt modelId="{CE9802B4-791B-4716-9F31-D70FD95656ED}" type="parTrans" cxnId="{45313E71-CE8A-4964-BAEC-31E0C25B0AB9}">
      <dgm:prSet/>
      <dgm:spPr/>
      <dgm:t>
        <a:bodyPr/>
        <a:lstStyle/>
        <a:p>
          <a:endParaRPr lang="en-US"/>
        </a:p>
      </dgm:t>
    </dgm:pt>
    <dgm:pt modelId="{39B31880-C8C3-4E20-B4E5-7E2432DB95D2}" type="sibTrans" cxnId="{45313E71-CE8A-4964-BAEC-31E0C25B0AB9}">
      <dgm:prSet/>
      <dgm:spPr/>
      <dgm:t>
        <a:bodyPr/>
        <a:lstStyle/>
        <a:p>
          <a:endParaRPr lang="en-US"/>
        </a:p>
      </dgm:t>
    </dgm:pt>
    <dgm:pt modelId="{F7309ACD-7340-47D2-8637-FEAD68097F4C}">
      <dgm:prSet/>
      <dgm:spPr/>
      <dgm:t>
        <a:bodyPr/>
        <a:lstStyle/>
        <a:p>
          <a:r>
            <a:rPr lang="en-US"/>
            <a:t>Sodium Hydroxide &amp; Potassium Hydroxide                              </a:t>
          </a:r>
          <a:r>
            <a:rPr lang="en-US" i="1">
              <a:solidFill>
                <a:schemeClr val="accent2">
                  <a:lumMod val="75000"/>
                </a:schemeClr>
              </a:solidFill>
            </a:rPr>
            <a:t>(56.39 M lb NaOH, 17.1 M lb KOH used in 2024)</a:t>
          </a:r>
          <a:endParaRPr lang="en-US">
            <a:solidFill>
              <a:schemeClr val="accent2">
                <a:lumMod val="75000"/>
              </a:schemeClr>
            </a:solidFill>
          </a:endParaRPr>
        </a:p>
      </dgm:t>
    </dgm:pt>
    <dgm:pt modelId="{9984ECAB-44BA-47DF-8CF2-4364F2F47096}" type="parTrans" cxnId="{1718BB6C-C7B3-46B2-8950-38A9EFB2360D}">
      <dgm:prSet/>
      <dgm:spPr/>
      <dgm:t>
        <a:bodyPr/>
        <a:lstStyle/>
        <a:p>
          <a:endParaRPr lang="en-US"/>
        </a:p>
      </dgm:t>
    </dgm:pt>
    <dgm:pt modelId="{D3FC0459-3EC2-4069-B76C-A179BC87582D}" type="sibTrans" cxnId="{1718BB6C-C7B3-46B2-8950-38A9EFB2360D}">
      <dgm:prSet/>
      <dgm:spPr/>
      <dgm:t>
        <a:bodyPr/>
        <a:lstStyle/>
        <a:p>
          <a:endParaRPr lang="en-US"/>
        </a:p>
      </dgm:t>
    </dgm:pt>
    <dgm:pt modelId="{76377FCB-3AAF-4A70-A20E-826A86A1AAE0}">
      <dgm:prSet/>
      <dgm:spPr/>
      <dgm:t>
        <a:bodyPr/>
        <a:lstStyle/>
        <a:p>
          <a:r>
            <a:rPr lang="en-US"/>
            <a:t>Bleach (Sodium Hypochlorite)	                                                                </a:t>
          </a:r>
          <a:r>
            <a:rPr lang="en-US" i="1">
              <a:solidFill>
                <a:schemeClr val="accent2">
                  <a:lumMod val="75000"/>
                </a:schemeClr>
              </a:solidFill>
            </a:rPr>
            <a:t>(36.3 M lb NaOCl used in 2024)</a:t>
          </a:r>
          <a:endParaRPr lang="en-US">
            <a:solidFill>
              <a:schemeClr val="accent2">
                <a:lumMod val="75000"/>
              </a:schemeClr>
            </a:solidFill>
          </a:endParaRPr>
        </a:p>
      </dgm:t>
    </dgm:pt>
    <dgm:pt modelId="{3D378255-1293-480F-AA65-B3C7076BA302}" type="parTrans" cxnId="{543BB6F2-8E7D-4957-B967-DF9F2C9B5A0E}">
      <dgm:prSet/>
      <dgm:spPr/>
      <dgm:t>
        <a:bodyPr/>
        <a:lstStyle/>
        <a:p>
          <a:endParaRPr lang="en-US"/>
        </a:p>
      </dgm:t>
    </dgm:pt>
    <dgm:pt modelId="{34C1C52D-B019-4AE6-94EF-49DAD8870CCD}" type="sibTrans" cxnId="{543BB6F2-8E7D-4957-B967-DF9F2C9B5A0E}">
      <dgm:prSet/>
      <dgm:spPr/>
      <dgm:t>
        <a:bodyPr/>
        <a:lstStyle/>
        <a:p>
          <a:endParaRPr lang="en-US"/>
        </a:p>
      </dgm:t>
    </dgm:pt>
    <dgm:pt modelId="{7797CB10-E712-49C3-912F-193DA98DACA0}">
      <dgm:prSet/>
      <dgm:spPr/>
      <dgm:t>
        <a:bodyPr/>
        <a:lstStyle/>
        <a:p>
          <a:r>
            <a:rPr lang="en-US"/>
            <a:t>Acetone - TRI delisted in 1993                                                                        </a:t>
          </a:r>
          <a:r>
            <a:rPr lang="en-US">
              <a:solidFill>
                <a:schemeClr val="accent2">
                  <a:lumMod val="75000"/>
                </a:schemeClr>
              </a:solidFill>
            </a:rPr>
            <a:t>(</a:t>
          </a:r>
          <a:r>
            <a:rPr lang="en-US" i="1">
              <a:solidFill>
                <a:schemeClr val="accent2">
                  <a:lumMod val="75000"/>
                </a:schemeClr>
              </a:solidFill>
            </a:rPr>
            <a:t>12.93 M lb acetone used in 2024)</a:t>
          </a:r>
          <a:endParaRPr lang="en-US">
            <a:solidFill>
              <a:schemeClr val="accent2">
                <a:lumMod val="75000"/>
              </a:schemeClr>
            </a:solidFill>
          </a:endParaRPr>
        </a:p>
      </dgm:t>
    </dgm:pt>
    <dgm:pt modelId="{3BEB016E-2707-46CE-BC83-C2081F7A5F12}" type="parTrans" cxnId="{151642F3-EFA8-42D5-B748-C4627C5DB142}">
      <dgm:prSet/>
      <dgm:spPr/>
      <dgm:t>
        <a:bodyPr/>
        <a:lstStyle/>
        <a:p>
          <a:endParaRPr lang="en-US"/>
        </a:p>
      </dgm:t>
    </dgm:pt>
    <dgm:pt modelId="{5FB8CB25-7AFB-4DDB-8F97-04F17B2FC1FA}" type="sibTrans" cxnId="{151642F3-EFA8-42D5-B748-C4627C5DB142}">
      <dgm:prSet/>
      <dgm:spPr/>
      <dgm:t>
        <a:bodyPr/>
        <a:lstStyle/>
        <a:p>
          <a:endParaRPr lang="en-US"/>
        </a:p>
      </dgm:t>
    </dgm:pt>
    <dgm:pt modelId="{B193121B-38D4-4230-B7DD-6C53177EC37A}">
      <dgm:prSet/>
      <dgm:spPr/>
      <dgm:t>
        <a:bodyPr/>
        <a:lstStyle/>
        <a:p>
          <a:r>
            <a:rPr lang="en-US"/>
            <a:t>Benzoic Acid 	                                                                                       </a:t>
          </a:r>
          <a:r>
            <a:rPr lang="en-US">
              <a:solidFill>
                <a:schemeClr val="accent2">
                  <a:lumMod val="75000"/>
                </a:schemeClr>
              </a:solidFill>
            </a:rPr>
            <a:t>(</a:t>
          </a:r>
          <a:r>
            <a:rPr lang="en-US" i="1">
              <a:solidFill>
                <a:schemeClr val="accent2">
                  <a:lumMod val="75000"/>
                </a:schemeClr>
              </a:solidFill>
            </a:rPr>
            <a:t>0.34 M lb benzoic acid reported in 2024)</a:t>
          </a:r>
          <a:endParaRPr lang="en-US">
            <a:solidFill>
              <a:schemeClr val="accent2">
                <a:lumMod val="75000"/>
              </a:schemeClr>
            </a:solidFill>
          </a:endParaRPr>
        </a:p>
      </dgm:t>
    </dgm:pt>
    <dgm:pt modelId="{3D03D5ED-9B02-4028-A9B3-710A5D8B018B}" type="parTrans" cxnId="{CB086928-BD3F-4952-8981-CCE9C44DFD10}">
      <dgm:prSet/>
      <dgm:spPr/>
      <dgm:t>
        <a:bodyPr/>
        <a:lstStyle/>
        <a:p>
          <a:endParaRPr lang="en-US"/>
        </a:p>
      </dgm:t>
    </dgm:pt>
    <dgm:pt modelId="{13A586C0-6C40-47AA-91CD-4EE4DCC5BDA9}" type="sibTrans" cxnId="{CB086928-BD3F-4952-8981-CCE9C44DFD10}">
      <dgm:prSet/>
      <dgm:spPr/>
      <dgm:t>
        <a:bodyPr/>
        <a:lstStyle/>
        <a:p>
          <a:endParaRPr lang="en-US"/>
        </a:p>
      </dgm:t>
    </dgm:pt>
    <dgm:pt modelId="{37274939-88AB-4841-8C26-B075ADFAFA58}">
      <dgm:prSet/>
      <dgm:spPr/>
      <dgm:t>
        <a:bodyPr/>
        <a:lstStyle/>
        <a:p>
          <a:r>
            <a:rPr lang="en-US"/>
            <a:t>Ferrous Sulfate – is LHS (no chemical fee)	                                       </a:t>
          </a:r>
          <a:r>
            <a:rPr lang="en-US">
              <a:solidFill>
                <a:schemeClr val="bg2"/>
              </a:solidFill>
            </a:rPr>
            <a:t> </a:t>
          </a:r>
          <a:r>
            <a:rPr lang="en-US">
              <a:solidFill>
                <a:schemeClr val="accent2">
                  <a:lumMod val="75000"/>
                </a:schemeClr>
              </a:solidFill>
            </a:rPr>
            <a:t>(</a:t>
          </a:r>
          <a:r>
            <a:rPr lang="en-US" i="1">
              <a:solidFill>
                <a:schemeClr val="accent2">
                  <a:lumMod val="75000"/>
                </a:schemeClr>
              </a:solidFill>
            </a:rPr>
            <a:t>0.21 M lb ferrous sulfate used in 2024)</a:t>
          </a:r>
          <a:endParaRPr lang="en-US">
            <a:solidFill>
              <a:schemeClr val="accent2">
                <a:lumMod val="75000"/>
              </a:schemeClr>
            </a:solidFill>
          </a:endParaRPr>
        </a:p>
      </dgm:t>
    </dgm:pt>
    <dgm:pt modelId="{C76AB2E1-01DD-4781-89A9-9043CC5400A5}" type="parTrans" cxnId="{EC4155E9-D8A3-4E67-AFA5-6356016FE1F6}">
      <dgm:prSet/>
      <dgm:spPr/>
      <dgm:t>
        <a:bodyPr/>
        <a:lstStyle/>
        <a:p>
          <a:endParaRPr lang="en-US"/>
        </a:p>
      </dgm:t>
    </dgm:pt>
    <dgm:pt modelId="{9F6D9AF6-312F-4301-B01D-E2BEB57D8740}" type="sibTrans" cxnId="{EC4155E9-D8A3-4E67-AFA5-6356016FE1F6}">
      <dgm:prSet/>
      <dgm:spPr/>
      <dgm:t>
        <a:bodyPr/>
        <a:lstStyle/>
        <a:p>
          <a:endParaRPr lang="en-US"/>
        </a:p>
      </dgm:t>
    </dgm:pt>
    <dgm:pt modelId="{4D9F1AC3-1B5F-498C-977D-3EB99D65B470}">
      <dgm:prSet/>
      <dgm:spPr/>
      <dgm:t>
        <a:bodyPr/>
        <a:lstStyle/>
        <a:p>
          <a:r>
            <a:rPr lang="en-US"/>
            <a:t>Ferric chloride – is LHS (no chemical fee)	</a:t>
          </a:r>
          <a:r>
            <a:rPr lang="en-US">
              <a:solidFill>
                <a:schemeClr val="bg2"/>
              </a:solidFill>
            </a:rPr>
            <a:t>                                         </a:t>
          </a:r>
          <a:r>
            <a:rPr lang="en-US">
              <a:solidFill>
                <a:schemeClr val="accent2">
                  <a:lumMod val="75000"/>
                </a:schemeClr>
              </a:solidFill>
            </a:rPr>
            <a:t>(5.75</a:t>
          </a:r>
          <a:r>
            <a:rPr lang="en-US" i="1">
              <a:solidFill>
                <a:schemeClr val="accent2">
                  <a:lumMod val="75000"/>
                </a:schemeClr>
              </a:solidFill>
            </a:rPr>
            <a:t> M lb ferric chloride used in 2024)</a:t>
          </a:r>
          <a:endParaRPr lang="en-US">
            <a:solidFill>
              <a:schemeClr val="accent2">
                <a:lumMod val="75000"/>
              </a:schemeClr>
            </a:solidFill>
          </a:endParaRPr>
        </a:p>
      </dgm:t>
    </dgm:pt>
    <dgm:pt modelId="{98F9E44D-4D7F-496D-8F06-92A14555B395}" type="parTrans" cxnId="{35ED1C39-A7D2-4D42-A347-4FC619BEAED3}">
      <dgm:prSet/>
      <dgm:spPr/>
      <dgm:t>
        <a:bodyPr/>
        <a:lstStyle/>
        <a:p>
          <a:endParaRPr lang="en-US"/>
        </a:p>
      </dgm:t>
    </dgm:pt>
    <dgm:pt modelId="{E759A9EA-0378-498B-AB0B-76B69C0D6BF0}" type="sibTrans" cxnId="{35ED1C39-A7D2-4D42-A347-4FC619BEAED3}">
      <dgm:prSet/>
      <dgm:spPr/>
      <dgm:t>
        <a:bodyPr/>
        <a:lstStyle/>
        <a:p>
          <a:endParaRPr lang="en-US"/>
        </a:p>
      </dgm:t>
    </dgm:pt>
    <dgm:pt modelId="{6F94EF77-8ECC-4422-92CD-4A3192B64727}">
      <dgm:prSet/>
      <dgm:spPr/>
      <dgm:t>
        <a:bodyPr/>
        <a:lstStyle/>
        <a:p>
          <a:r>
            <a:rPr lang="en-US"/>
            <a:t>Paraformaldehyde – is </a:t>
          </a:r>
          <a:r>
            <a:rPr lang="en-US" u="sng"/>
            <a:t>not</a:t>
          </a:r>
          <a:r>
            <a:rPr lang="en-US"/>
            <a:t> formaldehyde (has 25,000 lb. threshold)                     </a:t>
          </a:r>
          <a:r>
            <a:rPr lang="en-US">
              <a:solidFill>
                <a:schemeClr val="accent2">
                  <a:lumMod val="75000"/>
                </a:schemeClr>
              </a:solidFill>
            </a:rPr>
            <a:t>(</a:t>
          </a:r>
          <a:r>
            <a:rPr lang="en-US" i="1">
              <a:solidFill>
                <a:schemeClr val="accent2">
                  <a:lumMod val="75000"/>
                </a:schemeClr>
              </a:solidFill>
            </a:rPr>
            <a:t>0.09 M lb para used in 2024)</a:t>
          </a:r>
          <a:endParaRPr lang="en-US">
            <a:solidFill>
              <a:schemeClr val="accent2">
                <a:lumMod val="75000"/>
              </a:schemeClr>
            </a:solidFill>
          </a:endParaRPr>
        </a:p>
      </dgm:t>
    </dgm:pt>
    <dgm:pt modelId="{8774AE9E-3990-4746-8674-221542BE1FCC}" type="parTrans" cxnId="{E8B05391-07A5-4A66-A13B-7C568801320A}">
      <dgm:prSet/>
      <dgm:spPr/>
      <dgm:t>
        <a:bodyPr/>
        <a:lstStyle/>
        <a:p>
          <a:endParaRPr lang="en-US"/>
        </a:p>
      </dgm:t>
    </dgm:pt>
    <dgm:pt modelId="{5D9BFAD6-8922-46A6-A2F4-72B3ECBE2181}" type="sibTrans" cxnId="{E8B05391-07A5-4A66-A13B-7C568801320A}">
      <dgm:prSet/>
      <dgm:spPr/>
      <dgm:t>
        <a:bodyPr/>
        <a:lstStyle/>
        <a:p>
          <a:endParaRPr lang="en-US"/>
        </a:p>
      </dgm:t>
    </dgm:pt>
    <dgm:pt modelId="{37F6BFA3-0A99-4B62-8A03-DD76F3470C3C}">
      <dgm:prSet/>
      <dgm:spPr/>
      <dgm:t>
        <a:bodyPr/>
        <a:lstStyle/>
        <a:p>
          <a:r>
            <a:rPr lang="en-US"/>
            <a:t>TURA HHS have 1000 </a:t>
          </a:r>
          <a:r>
            <a:rPr lang="en-US" err="1"/>
            <a:t>lb</a:t>
          </a:r>
          <a:r>
            <a:rPr lang="en-US"/>
            <a:t> threshold</a:t>
          </a:r>
        </a:p>
      </dgm:t>
    </dgm:pt>
    <dgm:pt modelId="{3281C13D-5D5E-47C3-9420-2BB08A3B5AA7}" type="parTrans" cxnId="{FCD2E13E-DC4B-4F23-8C0D-5D2C346714DF}">
      <dgm:prSet/>
      <dgm:spPr/>
      <dgm:t>
        <a:bodyPr/>
        <a:lstStyle/>
        <a:p>
          <a:endParaRPr lang="en-US"/>
        </a:p>
      </dgm:t>
    </dgm:pt>
    <dgm:pt modelId="{415DCD48-DB04-49EF-B405-47C1B3341C5F}" type="sibTrans" cxnId="{FCD2E13E-DC4B-4F23-8C0D-5D2C346714DF}">
      <dgm:prSet/>
      <dgm:spPr/>
      <dgm:t>
        <a:bodyPr/>
        <a:lstStyle/>
        <a:p>
          <a:endParaRPr lang="en-US"/>
        </a:p>
      </dgm:t>
    </dgm:pt>
    <dgm:pt modelId="{50F979EA-DDB7-4611-A2DE-87EA14343E0F}">
      <dgm:prSet/>
      <dgm:spPr/>
      <dgm:t>
        <a:bodyPr/>
        <a:lstStyle/>
        <a:p>
          <a:r>
            <a:rPr lang="en-US">
              <a:hlinkClick xmlns:r="http://schemas.openxmlformats.org/officeDocument/2006/relationships" r:id="rId1"/>
            </a:rPr>
            <a:t>https://www.mass.gov/doc/designation-of-tura-higher-and-lower-hazard-substances-in-massachusetts/download</a:t>
          </a:r>
          <a:r>
            <a:rPr lang="en-US"/>
            <a:t>  </a:t>
          </a:r>
        </a:p>
      </dgm:t>
    </dgm:pt>
    <dgm:pt modelId="{53E25AD2-92DC-4F93-B338-55972891E3BB}" type="parTrans" cxnId="{13A6F6C4-E705-4B8F-9929-C719CD21F973}">
      <dgm:prSet/>
      <dgm:spPr/>
      <dgm:t>
        <a:bodyPr/>
        <a:lstStyle/>
        <a:p>
          <a:endParaRPr lang="en-US"/>
        </a:p>
      </dgm:t>
    </dgm:pt>
    <dgm:pt modelId="{4BCC091E-BC77-4A07-971C-1FD85974B25E}" type="sibTrans" cxnId="{13A6F6C4-E705-4B8F-9929-C719CD21F973}">
      <dgm:prSet/>
      <dgm:spPr/>
      <dgm:t>
        <a:bodyPr/>
        <a:lstStyle/>
        <a:p>
          <a:endParaRPr lang="en-US"/>
        </a:p>
      </dgm:t>
    </dgm:pt>
    <dgm:pt modelId="{7F1A6A08-D36A-4F77-B401-E5E14B8185C5}" type="pres">
      <dgm:prSet presAssocID="{A203BE1E-282E-48E7-B840-6E1A2B2E9DD5}" presName="linear" presStyleCnt="0">
        <dgm:presLayoutVars>
          <dgm:animLvl val="lvl"/>
          <dgm:resizeHandles val="exact"/>
        </dgm:presLayoutVars>
      </dgm:prSet>
      <dgm:spPr/>
    </dgm:pt>
    <dgm:pt modelId="{C290BFC3-65FC-48FE-AA11-43B5C82F0BD7}" type="pres">
      <dgm:prSet presAssocID="{104A785B-A228-4498-AFBF-1A3B03217FB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295FB08-8468-47F6-B8F2-74418AEE42C5}" type="pres">
      <dgm:prSet presAssocID="{104A785B-A228-4498-AFBF-1A3B03217FBF}" presName="childText" presStyleLbl="revTx" presStyleIdx="0" presStyleCnt="3">
        <dgm:presLayoutVars>
          <dgm:bulletEnabled val="1"/>
        </dgm:presLayoutVars>
      </dgm:prSet>
      <dgm:spPr/>
    </dgm:pt>
    <dgm:pt modelId="{0444E091-13A7-4748-9732-4287A23DDCFD}" type="pres">
      <dgm:prSet presAssocID="{BFC0413E-766D-468A-A09F-731CD70F996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1CA6D11-3FD6-4E2C-BDEA-EB99F36E800E}" type="pres">
      <dgm:prSet presAssocID="{BFC0413E-766D-468A-A09F-731CD70F9962}" presName="childText" presStyleLbl="revTx" presStyleIdx="1" presStyleCnt="3">
        <dgm:presLayoutVars>
          <dgm:bulletEnabled val="1"/>
        </dgm:presLayoutVars>
      </dgm:prSet>
      <dgm:spPr/>
    </dgm:pt>
    <dgm:pt modelId="{2091E8BF-FBD4-42E8-A389-4D366CC4A454}" type="pres">
      <dgm:prSet presAssocID="{37F6BFA3-0A99-4B62-8A03-DD76F3470C3C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B5038176-31C7-46B0-8F2E-52B7EE5703A7}" type="pres">
      <dgm:prSet presAssocID="{37F6BFA3-0A99-4B62-8A03-DD76F3470C3C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F2CB2C0E-7909-4B51-ABA6-73FD1B216CBF}" type="presOf" srcId="{4D9F1AC3-1B5F-498C-977D-3EB99D65B470}" destId="{51CA6D11-3FD6-4E2C-BDEA-EB99F36E800E}" srcOrd="0" destOrd="5" presId="urn:microsoft.com/office/officeart/2005/8/layout/vList2"/>
    <dgm:cxn modelId="{CB89E412-5EB0-42CE-8513-83C7BE49D711}" srcId="{104A785B-A228-4498-AFBF-1A3B03217FBF}" destId="{BCE8F0CF-F20F-4A04-97D3-DAA4B49C1CB3}" srcOrd="1" destOrd="0" parTransId="{D6BAFDC3-51EF-4660-A797-32A01117F8AB}" sibTransId="{9B919715-0B7B-4808-A34B-A6EE99A5751F}"/>
    <dgm:cxn modelId="{63DBE217-598F-4969-BFDB-21C8EAD90259}" type="presOf" srcId="{A203BE1E-282E-48E7-B840-6E1A2B2E9DD5}" destId="{7F1A6A08-D36A-4F77-B401-E5E14B8185C5}" srcOrd="0" destOrd="0" presId="urn:microsoft.com/office/officeart/2005/8/layout/vList2"/>
    <dgm:cxn modelId="{3CBE0F1F-F7AB-40C4-9267-D09B6CFFCB15}" type="presOf" srcId="{BF37776F-E0B1-4014-9039-F98C56C8B2F4}" destId="{8295FB08-8468-47F6-B8F2-74418AEE42C5}" srcOrd="0" destOrd="0" presId="urn:microsoft.com/office/officeart/2005/8/layout/vList2"/>
    <dgm:cxn modelId="{7BD61C23-71FD-4546-B361-EF73BF9DAD67}" type="presOf" srcId="{37F6BFA3-0A99-4B62-8A03-DD76F3470C3C}" destId="{2091E8BF-FBD4-42E8-A389-4D366CC4A454}" srcOrd="0" destOrd="0" presId="urn:microsoft.com/office/officeart/2005/8/layout/vList2"/>
    <dgm:cxn modelId="{CB086928-BD3F-4952-8981-CCE9C44DFD10}" srcId="{BFC0413E-766D-468A-A09F-731CD70F9962}" destId="{B193121B-38D4-4230-B7DD-6C53177EC37A}" srcOrd="3" destOrd="0" parTransId="{3D03D5ED-9B02-4028-A9B3-710A5D8B018B}" sibTransId="{13A586C0-6C40-47AA-91CD-4EE4DCC5BDA9}"/>
    <dgm:cxn modelId="{35ED1C39-A7D2-4D42-A347-4FC619BEAED3}" srcId="{BFC0413E-766D-468A-A09F-731CD70F9962}" destId="{4D9F1AC3-1B5F-498C-977D-3EB99D65B470}" srcOrd="5" destOrd="0" parTransId="{98F9E44D-4D7F-496D-8F06-92A14555B395}" sibTransId="{E759A9EA-0378-498B-AB0B-76B69C0D6BF0}"/>
    <dgm:cxn modelId="{FCD2E13E-DC4B-4F23-8C0D-5D2C346714DF}" srcId="{A203BE1E-282E-48E7-B840-6E1A2B2E9DD5}" destId="{37F6BFA3-0A99-4B62-8A03-DD76F3470C3C}" srcOrd="2" destOrd="0" parTransId="{3281C13D-5D5E-47C3-9420-2BB08A3B5AA7}" sibTransId="{415DCD48-DB04-49EF-B405-47C1B3341C5F}"/>
    <dgm:cxn modelId="{24FB4E62-FA23-4DF8-AFD1-552A9AE0363D}" type="presOf" srcId="{104A785B-A228-4498-AFBF-1A3B03217FBF}" destId="{C290BFC3-65FC-48FE-AA11-43B5C82F0BD7}" srcOrd="0" destOrd="0" presId="urn:microsoft.com/office/officeart/2005/8/layout/vList2"/>
    <dgm:cxn modelId="{C19EA963-D20F-4071-AF85-222FE3404B32}" type="presOf" srcId="{7797CB10-E712-49C3-912F-193DA98DACA0}" destId="{51CA6D11-3FD6-4E2C-BDEA-EB99F36E800E}" srcOrd="0" destOrd="2" presId="urn:microsoft.com/office/officeart/2005/8/layout/vList2"/>
    <dgm:cxn modelId="{68239069-EC4E-4DAA-BCC2-7DDA73EC59B1}" type="presOf" srcId="{6F94EF77-8ECC-4422-92CD-4A3192B64727}" destId="{51CA6D11-3FD6-4E2C-BDEA-EB99F36E800E}" srcOrd="0" destOrd="6" presId="urn:microsoft.com/office/officeart/2005/8/layout/vList2"/>
    <dgm:cxn modelId="{1718BB6C-C7B3-46B2-8950-38A9EFB2360D}" srcId="{BFC0413E-766D-468A-A09F-731CD70F9962}" destId="{F7309ACD-7340-47D2-8637-FEAD68097F4C}" srcOrd="0" destOrd="0" parTransId="{9984ECAB-44BA-47DF-8CF2-4364F2F47096}" sibTransId="{D3FC0459-3EC2-4069-B76C-A179BC87582D}"/>
    <dgm:cxn modelId="{B8DC2B71-522C-4C28-B6FB-1D5603ED7451}" srcId="{104A785B-A228-4498-AFBF-1A3B03217FBF}" destId="{BF37776F-E0B1-4014-9039-F98C56C8B2F4}" srcOrd="0" destOrd="0" parTransId="{8B150575-B332-467F-A7F6-C0359CE78AE0}" sibTransId="{321EB099-8EB4-4D39-9835-DE916E146FA2}"/>
    <dgm:cxn modelId="{45313E71-CE8A-4964-BAEC-31E0C25B0AB9}" srcId="{A203BE1E-282E-48E7-B840-6E1A2B2E9DD5}" destId="{BFC0413E-766D-468A-A09F-731CD70F9962}" srcOrd="1" destOrd="0" parTransId="{CE9802B4-791B-4716-9F31-D70FD95656ED}" sibTransId="{39B31880-C8C3-4E20-B4E5-7E2432DB95D2}"/>
    <dgm:cxn modelId="{0A89767E-CC41-4D3D-92DF-9634B3D80BE6}" type="presOf" srcId="{F7309ACD-7340-47D2-8637-FEAD68097F4C}" destId="{51CA6D11-3FD6-4E2C-BDEA-EB99F36E800E}" srcOrd="0" destOrd="0" presId="urn:microsoft.com/office/officeart/2005/8/layout/vList2"/>
    <dgm:cxn modelId="{CE052288-E0B9-4E9A-9C49-5CFB28994401}" type="presOf" srcId="{BCE8F0CF-F20F-4A04-97D3-DAA4B49C1CB3}" destId="{8295FB08-8468-47F6-B8F2-74418AEE42C5}" srcOrd="0" destOrd="1" presId="urn:microsoft.com/office/officeart/2005/8/layout/vList2"/>
    <dgm:cxn modelId="{E8B05391-07A5-4A66-A13B-7C568801320A}" srcId="{BFC0413E-766D-468A-A09F-731CD70F9962}" destId="{6F94EF77-8ECC-4422-92CD-4A3192B64727}" srcOrd="6" destOrd="0" parTransId="{8774AE9E-3990-4746-8674-221542BE1FCC}" sibTransId="{5D9BFAD6-8922-46A6-A2F4-72B3ECBE2181}"/>
    <dgm:cxn modelId="{D22CAE94-2257-47CD-B96E-743FC55BCEED}" type="presOf" srcId="{37274939-88AB-4841-8C26-B075ADFAFA58}" destId="{51CA6D11-3FD6-4E2C-BDEA-EB99F36E800E}" srcOrd="0" destOrd="4" presId="urn:microsoft.com/office/officeart/2005/8/layout/vList2"/>
    <dgm:cxn modelId="{349ACCA4-ECEE-4940-BEFA-0FD894D98B94}" type="presOf" srcId="{76377FCB-3AAF-4A70-A20E-826A86A1AAE0}" destId="{51CA6D11-3FD6-4E2C-BDEA-EB99F36E800E}" srcOrd="0" destOrd="1" presId="urn:microsoft.com/office/officeart/2005/8/layout/vList2"/>
    <dgm:cxn modelId="{893C10BB-6EF4-4E11-9F68-BB20378D03EF}" type="presOf" srcId="{BFC0413E-766D-468A-A09F-731CD70F9962}" destId="{0444E091-13A7-4748-9732-4287A23DDCFD}" srcOrd="0" destOrd="0" presId="urn:microsoft.com/office/officeart/2005/8/layout/vList2"/>
    <dgm:cxn modelId="{CC2C4DC1-0207-41C1-B14C-CE2560B273A4}" type="presOf" srcId="{B193121B-38D4-4230-B7DD-6C53177EC37A}" destId="{51CA6D11-3FD6-4E2C-BDEA-EB99F36E800E}" srcOrd="0" destOrd="3" presId="urn:microsoft.com/office/officeart/2005/8/layout/vList2"/>
    <dgm:cxn modelId="{13A6F6C4-E705-4B8F-9929-C719CD21F973}" srcId="{37F6BFA3-0A99-4B62-8A03-DD76F3470C3C}" destId="{50F979EA-DDB7-4611-A2DE-87EA14343E0F}" srcOrd="0" destOrd="0" parTransId="{53E25AD2-92DC-4F93-B338-55972891E3BB}" sibTransId="{4BCC091E-BC77-4A07-971C-1FD85974B25E}"/>
    <dgm:cxn modelId="{EC4155E9-D8A3-4E67-AFA5-6356016FE1F6}" srcId="{BFC0413E-766D-468A-A09F-731CD70F9962}" destId="{37274939-88AB-4841-8C26-B075ADFAFA58}" srcOrd="4" destOrd="0" parTransId="{C76AB2E1-01DD-4781-89A9-9043CC5400A5}" sibTransId="{9F6D9AF6-312F-4301-B01D-E2BEB57D8740}"/>
    <dgm:cxn modelId="{932839EF-A706-4066-924A-040408E2FE2E}" type="presOf" srcId="{50F979EA-DDB7-4611-A2DE-87EA14343E0F}" destId="{B5038176-31C7-46B0-8F2E-52B7EE5703A7}" srcOrd="0" destOrd="0" presId="urn:microsoft.com/office/officeart/2005/8/layout/vList2"/>
    <dgm:cxn modelId="{543BB6F2-8E7D-4957-B967-DF9F2C9B5A0E}" srcId="{BFC0413E-766D-468A-A09F-731CD70F9962}" destId="{76377FCB-3AAF-4A70-A20E-826A86A1AAE0}" srcOrd="1" destOrd="0" parTransId="{3D378255-1293-480F-AA65-B3C7076BA302}" sibTransId="{34C1C52D-B019-4AE6-94EF-49DAD8870CCD}"/>
    <dgm:cxn modelId="{151642F3-EFA8-42D5-B748-C4627C5DB142}" srcId="{BFC0413E-766D-468A-A09F-731CD70F9962}" destId="{7797CB10-E712-49C3-912F-193DA98DACA0}" srcOrd="2" destOrd="0" parTransId="{3BEB016E-2707-46CE-BC83-C2081F7A5F12}" sibTransId="{5FB8CB25-7AFB-4DDB-8F97-04F17B2FC1FA}"/>
    <dgm:cxn modelId="{E6A9E7F8-F9E7-4C05-B242-70328EFB34B1}" srcId="{A203BE1E-282E-48E7-B840-6E1A2B2E9DD5}" destId="{104A785B-A228-4498-AFBF-1A3B03217FBF}" srcOrd="0" destOrd="0" parTransId="{226608E5-7829-4305-9694-6867279D1B9F}" sibTransId="{4DA81D61-3977-495D-97DE-52F54BCDEB33}"/>
    <dgm:cxn modelId="{988556EB-BB1C-4D0F-AA71-EFD1C85F534D}" type="presParOf" srcId="{7F1A6A08-D36A-4F77-B401-E5E14B8185C5}" destId="{C290BFC3-65FC-48FE-AA11-43B5C82F0BD7}" srcOrd="0" destOrd="0" presId="urn:microsoft.com/office/officeart/2005/8/layout/vList2"/>
    <dgm:cxn modelId="{02A21E23-F813-4E67-A71A-33AA0A80E56B}" type="presParOf" srcId="{7F1A6A08-D36A-4F77-B401-E5E14B8185C5}" destId="{8295FB08-8468-47F6-B8F2-74418AEE42C5}" srcOrd="1" destOrd="0" presId="urn:microsoft.com/office/officeart/2005/8/layout/vList2"/>
    <dgm:cxn modelId="{C1715463-ADFA-4CE9-8F61-85D89A1D3778}" type="presParOf" srcId="{7F1A6A08-D36A-4F77-B401-E5E14B8185C5}" destId="{0444E091-13A7-4748-9732-4287A23DDCFD}" srcOrd="2" destOrd="0" presId="urn:microsoft.com/office/officeart/2005/8/layout/vList2"/>
    <dgm:cxn modelId="{8A35C898-0ED8-41F0-9C25-F1CDD4F521B7}" type="presParOf" srcId="{7F1A6A08-D36A-4F77-B401-E5E14B8185C5}" destId="{51CA6D11-3FD6-4E2C-BDEA-EB99F36E800E}" srcOrd="3" destOrd="0" presId="urn:microsoft.com/office/officeart/2005/8/layout/vList2"/>
    <dgm:cxn modelId="{EC32FCFC-A23F-4167-BEC0-F4D76602ADFE}" type="presParOf" srcId="{7F1A6A08-D36A-4F77-B401-E5E14B8185C5}" destId="{2091E8BF-FBD4-42E8-A389-4D366CC4A454}" srcOrd="4" destOrd="0" presId="urn:microsoft.com/office/officeart/2005/8/layout/vList2"/>
    <dgm:cxn modelId="{57EBA104-74C2-4414-92EA-BBB70F915330}" type="presParOf" srcId="{7F1A6A08-D36A-4F77-B401-E5E14B8185C5}" destId="{B5038176-31C7-46B0-8F2E-52B7EE5703A7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08611C4-3208-40FF-8BB0-6CE25FCA2EF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1FCB832-4FDE-4813-ADED-1F62A8187FF9}">
      <dgm:prSet/>
      <dgm:spPr/>
      <dgm:t>
        <a:bodyPr/>
        <a:lstStyle/>
        <a:p>
          <a:r>
            <a:rPr lang="en-US"/>
            <a:t>If a specific chemical is part of an EPCRA Category </a:t>
          </a:r>
        </a:p>
      </dgm:t>
    </dgm:pt>
    <dgm:pt modelId="{3FAB1A53-7F9A-40A2-A7DD-F6577B134769}" type="parTrans" cxnId="{AA18B055-BB0D-418F-92A7-FBE54A3E078D}">
      <dgm:prSet/>
      <dgm:spPr/>
      <dgm:t>
        <a:bodyPr/>
        <a:lstStyle/>
        <a:p>
          <a:endParaRPr lang="en-US"/>
        </a:p>
      </dgm:t>
    </dgm:pt>
    <dgm:pt modelId="{25935E76-5011-473F-99E1-433B68D064E6}" type="sibTrans" cxnId="{AA18B055-BB0D-418F-92A7-FBE54A3E078D}">
      <dgm:prSet/>
      <dgm:spPr/>
      <dgm:t>
        <a:bodyPr/>
        <a:lstStyle/>
        <a:p>
          <a:endParaRPr lang="en-US"/>
        </a:p>
      </dgm:t>
    </dgm:pt>
    <dgm:pt modelId="{15D37181-4D2C-4C63-A5D1-68C6FB0291CD}">
      <dgm:prSet/>
      <dgm:spPr/>
      <dgm:t>
        <a:bodyPr/>
        <a:lstStyle/>
        <a:p>
          <a:r>
            <a:rPr lang="en-US"/>
            <a:t>AND</a:t>
          </a:r>
        </a:p>
      </dgm:t>
    </dgm:pt>
    <dgm:pt modelId="{2607FDDC-E08A-46CC-AF84-2C11F4E43E94}" type="parTrans" cxnId="{227EF088-F853-4687-A820-058AEDDB4824}">
      <dgm:prSet/>
      <dgm:spPr/>
      <dgm:t>
        <a:bodyPr/>
        <a:lstStyle/>
        <a:p>
          <a:endParaRPr lang="en-US"/>
        </a:p>
      </dgm:t>
    </dgm:pt>
    <dgm:pt modelId="{53B61B11-61A0-41A5-A809-23F09C96F209}" type="sibTrans" cxnId="{227EF088-F853-4687-A820-058AEDDB4824}">
      <dgm:prSet/>
      <dgm:spPr/>
      <dgm:t>
        <a:bodyPr/>
        <a:lstStyle/>
        <a:p>
          <a:endParaRPr lang="en-US"/>
        </a:p>
      </dgm:t>
    </dgm:pt>
    <dgm:pt modelId="{8503B751-DAD6-468A-95C9-B1116351B008}">
      <dgm:prSet/>
      <dgm:spPr/>
      <dgm:t>
        <a:bodyPr/>
        <a:lstStyle/>
        <a:p>
          <a:r>
            <a:rPr lang="en-US"/>
            <a:t>The same chemical is a specifically listed CERCLA chemical</a:t>
          </a:r>
        </a:p>
      </dgm:t>
    </dgm:pt>
    <dgm:pt modelId="{7FBB9EAB-501E-49DE-8B1A-47DC114E722D}" type="parTrans" cxnId="{90E8A27C-7F6B-4F74-866D-F097117FCD93}">
      <dgm:prSet/>
      <dgm:spPr/>
      <dgm:t>
        <a:bodyPr/>
        <a:lstStyle/>
        <a:p>
          <a:endParaRPr lang="en-US"/>
        </a:p>
      </dgm:t>
    </dgm:pt>
    <dgm:pt modelId="{B8DB2FD5-9343-4DC5-A3C8-60A0C0C7F30F}" type="sibTrans" cxnId="{90E8A27C-7F6B-4F74-866D-F097117FCD93}">
      <dgm:prSet/>
      <dgm:spPr/>
      <dgm:t>
        <a:bodyPr/>
        <a:lstStyle/>
        <a:p>
          <a:endParaRPr lang="en-US"/>
        </a:p>
      </dgm:t>
    </dgm:pt>
    <dgm:pt modelId="{BDB92219-4F16-4C3C-A0E2-E2A1E8E76AEA}">
      <dgm:prSet/>
      <dgm:spPr/>
      <dgm:t>
        <a:bodyPr/>
        <a:lstStyle/>
        <a:p>
          <a:r>
            <a:rPr lang="en-US" b="1" i="1"/>
            <a:t>REPORT AS PART OF THE EPCRA CATEGORY </a:t>
          </a:r>
          <a:endParaRPr lang="en-US"/>
        </a:p>
      </dgm:t>
    </dgm:pt>
    <dgm:pt modelId="{5953BE11-13B8-4171-A2CA-A2F9C5C74308}" type="parTrans" cxnId="{4A014D2C-908F-4094-9C3A-0F77D3EA6374}">
      <dgm:prSet/>
      <dgm:spPr/>
      <dgm:t>
        <a:bodyPr/>
        <a:lstStyle/>
        <a:p>
          <a:endParaRPr lang="en-US"/>
        </a:p>
      </dgm:t>
    </dgm:pt>
    <dgm:pt modelId="{1EB895A0-D590-4285-AFF7-B8E3557F1009}" type="sibTrans" cxnId="{4A014D2C-908F-4094-9C3A-0F77D3EA6374}">
      <dgm:prSet/>
      <dgm:spPr/>
      <dgm:t>
        <a:bodyPr/>
        <a:lstStyle/>
        <a:p>
          <a:endParaRPr lang="en-US"/>
        </a:p>
      </dgm:t>
    </dgm:pt>
    <dgm:pt modelId="{DDE87A4A-0115-44F6-B97A-8F8A0F06DD04}">
      <dgm:prSet/>
      <dgm:spPr/>
      <dgm:t>
        <a:bodyPr/>
        <a:lstStyle/>
        <a:p>
          <a:r>
            <a:rPr lang="en-US"/>
            <a:t>Refer to</a:t>
          </a:r>
        </a:p>
      </dgm:t>
    </dgm:pt>
    <dgm:pt modelId="{64F84AE9-3E9B-4A9B-9972-41156ACAAC00}" type="parTrans" cxnId="{ACA6CD5A-99CC-4844-9EE0-B50802DAD9B6}">
      <dgm:prSet/>
      <dgm:spPr/>
      <dgm:t>
        <a:bodyPr/>
        <a:lstStyle/>
        <a:p>
          <a:endParaRPr lang="en-US"/>
        </a:p>
      </dgm:t>
    </dgm:pt>
    <dgm:pt modelId="{FAACD888-4FE6-455E-8C1F-03491D53D88B}" type="sibTrans" cxnId="{ACA6CD5A-99CC-4844-9EE0-B50802DAD9B6}">
      <dgm:prSet/>
      <dgm:spPr/>
      <dgm:t>
        <a:bodyPr/>
        <a:lstStyle/>
        <a:p>
          <a:endParaRPr lang="en-US"/>
        </a:p>
      </dgm:t>
    </dgm:pt>
    <dgm:pt modelId="{9B110355-575F-4B0C-9387-2991CE243B37}">
      <dgm:prSet/>
      <dgm:spPr/>
      <dgm:t>
        <a:bodyPr/>
        <a:lstStyle/>
        <a:p>
          <a:r>
            <a:rPr lang="en-US"/>
            <a:t>Excel list of reportable chemicals on DEP’s website to determine how to report</a:t>
          </a:r>
        </a:p>
      </dgm:t>
    </dgm:pt>
    <dgm:pt modelId="{7B31831C-4140-4E71-9D51-B32156931D69}" type="parTrans" cxnId="{3768C5B9-618D-48FC-BAAB-B3FE8B3FA1D8}">
      <dgm:prSet/>
      <dgm:spPr/>
      <dgm:t>
        <a:bodyPr/>
        <a:lstStyle/>
        <a:p>
          <a:endParaRPr lang="en-US"/>
        </a:p>
      </dgm:t>
    </dgm:pt>
    <dgm:pt modelId="{13E05824-1762-43F9-8522-62EE1AC55822}" type="sibTrans" cxnId="{3768C5B9-618D-48FC-BAAB-B3FE8B3FA1D8}">
      <dgm:prSet/>
      <dgm:spPr/>
      <dgm:t>
        <a:bodyPr/>
        <a:lstStyle/>
        <a:p>
          <a:endParaRPr lang="en-US"/>
        </a:p>
      </dgm:t>
    </dgm:pt>
    <dgm:pt modelId="{02D467E1-0BAA-4D44-B1E1-34786A2AD417}">
      <dgm:prSet/>
      <dgm:spPr/>
      <dgm:t>
        <a:bodyPr/>
        <a:lstStyle/>
        <a:p>
          <a:r>
            <a:rPr lang="en-US"/>
            <a:t>TURA Reporting Appendices - </a:t>
          </a:r>
          <a:r>
            <a:rPr lang="en-US" i="1"/>
            <a:t>Rules for Reporting Specifically Listed Chemicals vs. Chemical Categories </a:t>
          </a:r>
          <a:endParaRPr lang="en-US"/>
        </a:p>
      </dgm:t>
    </dgm:pt>
    <dgm:pt modelId="{1942B86E-3710-415B-A281-F2C248261BDB}" type="parTrans" cxnId="{C05B16B8-49ED-4EE3-868F-D802A41953CE}">
      <dgm:prSet/>
      <dgm:spPr/>
      <dgm:t>
        <a:bodyPr/>
        <a:lstStyle/>
        <a:p>
          <a:endParaRPr lang="en-US"/>
        </a:p>
      </dgm:t>
    </dgm:pt>
    <dgm:pt modelId="{C5A3C3B9-4E98-4178-AAA4-31CA36F34026}" type="sibTrans" cxnId="{C05B16B8-49ED-4EE3-868F-D802A41953CE}">
      <dgm:prSet/>
      <dgm:spPr/>
      <dgm:t>
        <a:bodyPr/>
        <a:lstStyle/>
        <a:p>
          <a:endParaRPr lang="en-US"/>
        </a:p>
      </dgm:t>
    </dgm:pt>
    <dgm:pt modelId="{2B13CCEE-D4E3-4579-80B5-0DCD8459F561}" type="pres">
      <dgm:prSet presAssocID="{608611C4-3208-40FF-8BB0-6CE25FCA2EFD}" presName="linear" presStyleCnt="0">
        <dgm:presLayoutVars>
          <dgm:animLvl val="lvl"/>
          <dgm:resizeHandles val="exact"/>
        </dgm:presLayoutVars>
      </dgm:prSet>
      <dgm:spPr/>
    </dgm:pt>
    <dgm:pt modelId="{093124FF-0E86-4C66-B052-0FAB4F805913}" type="pres">
      <dgm:prSet presAssocID="{81FCB832-4FDE-4813-ADED-1F62A8187FF9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6FD2CC68-8D72-4297-8C29-E8D9F60FA8F2}" type="pres">
      <dgm:prSet presAssocID="{81FCB832-4FDE-4813-ADED-1F62A8187FF9}" presName="childText" presStyleLbl="revTx" presStyleIdx="0" presStyleCnt="2">
        <dgm:presLayoutVars>
          <dgm:bulletEnabled val="1"/>
        </dgm:presLayoutVars>
      </dgm:prSet>
      <dgm:spPr/>
    </dgm:pt>
    <dgm:pt modelId="{D2646E5A-31C9-48C9-A038-9542C616014A}" type="pres">
      <dgm:prSet presAssocID="{8503B751-DAD6-468A-95C9-B1116351B00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152D57B-49A5-49FD-9A22-10CC3D2EBCC8}" type="pres">
      <dgm:prSet presAssocID="{B8DB2FD5-9343-4DC5-A3C8-60A0C0C7F30F}" presName="spacer" presStyleCnt="0"/>
      <dgm:spPr/>
    </dgm:pt>
    <dgm:pt modelId="{6A8A32DE-75DA-4DC6-AD63-A4469C9DBC65}" type="pres">
      <dgm:prSet presAssocID="{BDB92219-4F16-4C3C-A0E2-E2A1E8E76AE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B8C729D-CB0A-43F0-92C9-CCF6ADAAB5F7}" type="pres">
      <dgm:prSet presAssocID="{1EB895A0-D590-4285-AFF7-B8E3557F1009}" presName="spacer" presStyleCnt="0"/>
      <dgm:spPr/>
    </dgm:pt>
    <dgm:pt modelId="{FE65BAA4-8D74-4D5C-A4F6-EF0DA6ADBDFF}" type="pres">
      <dgm:prSet presAssocID="{DDE87A4A-0115-44F6-B97A-8F8A0F06DD04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C4C22CAE-4083-429C-B6D2-E5A32972FD2C}" type="pres">
      <dgm:prSet presAssocID="{DDE87A4A-0115-44F6-B97A-8F8A0F06DD04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8140E908-14B6-4097-9822-DA3438BF6824}" type="presOf" srcId="{8503B751-DAD6-468A-95C9-B1116351B008}" destId="{D2646E5A-31C9-48C9-A038-9542C616014A}" srcOrd="0" destOrd="0" presId="urn:microsoft.com/office/officeart/2005/8/layout/vList2"/>
    <dgm:cxn modelId="{53376D21-640D-44DF-A964-1EFAB18B3286}" type="presOf" srcId="{02D467E1-0BAA-4D44-B1E1-34786A2AD417}" destId="{C4C22CAE-4083-429C-B6D2-E5A32972FD2C}" srcOrd="0" destOrd="1" presId="urn:microsoft.com/office/officeart/2005/8/layout/vList2"/>
    <dgm:cxn modelId="{4A014D2C-908F-4094-9C3A-0F77D3EA6374}" srcId="{608611C4-3208-40FF-8BB0-6CE25FCA2EFD}" destId="{BDB92219-4F16-4C3C-A0E2-E2A1E8E76AEA}" srcOrd="2" destOrd="0" parTransId="{5953BE11-13B8-4171-A2CA-A2F9C5C74308}" sibTransId="{1EB895A0-D590-4285-AFF7-B8E3557F1009}"/>
    <dgm:cxn modelId="{AA18B055-BB0D-418F-92A7-FBE54A3E078D}" srcId="{608611C4-3208-40FF-8BB0-6CE25FCA2EFD}" destId="{81FCB832-4FDE-4813-ADED-1F62A8187FF9}" srcOrd="0" destOrd="0" parTransId="{3FAB1A53-7F9A-40A2-A7DD-F6577B134769}" sibTransId="{25935E76-5011-473F-99E1-433B68D064E6}"/>
    <dgm:cxn modelId="{A0C42158-2C19-40E9-81FA-5A9DFA645732}" type="presOf" srcId="{81FCB832-4FDE-4813-ADED-1F62A8187FF9}" destId="{093124FF-0E86-4C66-B052-0FAB4F805913}" srcOrd="0" destOrd="0" presId="urn:microsoft.com/office/officeart/2005/8/layout/vList2"/>
    <dgm:cxn modelId="{ACA6CD5A-99CC-4844-9EE0-B50802DAD9B6}" srcId="{608611C4-3208-40FF-8BB0-6CE25FCA2EFD}" destId="{DDE87A4A-0115-44F6-B97A-8F8A0F06DD04}" srcOrd="3" destOrd="0" parTransId="{64F84AE9-3E9B-4A9B-9972-41156ACAAC00}" sibTransId="{FAACD888-4FE6-455E-8C1F-03491D53D88B}"/>
    <dgm:cxn modelId="{90E8A27C-7F6B-4F74-866D-F097117FCD93}" srcId="{608611C4-3208-40FF-8BB0-6CE25FCA2EFD}" destId="{8503B751-DAD6-468A-95C9-B1116351B008}" srcOrd="1" destOrd="0" parTransId="{7FBB9EAB-501E-49DE-8B1A-47DC114E722D}" sibTransId="{B8DB2FD5-9343-4DC5-A3C8-60A0C0C7F30F}"/>
    <dgm:cxn modelId="{227EF088-F853-4687-A820-058AEDDB4824}" srcId="{81FCB832-4FDE-4813-ADED-1F62A8187FF9}" destId="{15D37181-4D2C-4C63-A5D1-68C6FB0291CD}" srcOrd="0" destOrd="0" parTransId="{2607FDDC-E08A-46CC-AF84-2C11F4E43E94}" sibTransId="{53B61B11-61A0-41A5-A809-23F09C96F209}"/>
    <dgm:cxn modelId="{6077CBA1-EDFC-4B4D-BC96-30F55BDC8D98}" type="presOf" srcId="{15D37181-4D2C-4C63-A5D1-68C6FB0291CD}" destId="{6FD2CC68-8D72-4297-8C29-E8D9F60FA8F2}" srcOrd="0" destOrd="0" presId="urn:microsoft.com/office/officeart/2005/8/layout/vList2"/>
    <dgm:cxn modelId="{C05B16B8-49ED-4EE3-868F-D802A41953CE}" srcId="{DDE87A4A-0115-44F6-B97A-8F8A0F06DD04}" destId="{02D467E1-0BAA-4D44-B1E1-34786A2AD417}" srcOrd="1" destOrd="0" parTransId="{1942B86E-3710-415B-A281-F2C248261BDB}" sibTransId="{C5A3C3B9-4E98-4178-AAA4-31CA36F34026}"/>
    <dgm:cxn modelId="{3768C5B9-618D-48FC-BAAB-B3FE8B3FA1D8}" srcId="{DDE87A4A-0115-44F6-B97A-8F8A0F06DD04}" destId="{9B110355-575F-4B0C-9387-2991CE243B37}" srcOrd="0" destOrd="0" parTransId="{7B31831C-4140-4E71-9D51-B32156931D69}" sibTransId="{13E05824-1762-43F9-8522-62EE1AC55822}"/>
    <dgm:cxn modelId="{2062E4CA-EFEC-46EF-B188-FF610EAB680D}" type="presOf" srcId="{DDE87A4A-0115-44F6-B97A-8F8A0F06DD04}" destId="{FE65BAA4-8D74-4D5C-A4F6-EF0DA6ADBDFF}" srcOrd="0" destOrd="0" presId="urn:microsoft.com/office/officeart/2005/8/layout/vList2"/>
    <dgm:cxn modelId="{2B669ED4-F690-4759-A180-5F806744CDAC}" type="presOf" srcId="{608611C4-3208-40FF-8BB0-6CE25FCA2EFD}" destId="{2B13CCEE-D4E3-4579-80B5-0DCD8459F561}" srcOrd="0" destOrd="0" presId="urn:microsoft.com/office/officeart/2005/8/layout/vList2"/>
    <dgm:cxn modelId="{D1A9CBD8-3AD7-4521-A67F-3944E1BD9A7D}" type="presOf" srcId="{BDB92219-4F16-4C3C-A0E2-E2A1E8E76AEA}" destId="{6A8A32DE-75DA-4DC6-AD63-A4469C9DBC65}" srcOrd="0" destOrd="0" presId="urn:microsoft.com/office/officeart/2005/8/layout/vList2"/>
    <dgm:cxn modelId="{62DB55F0-DED9-4F5A-AF17-C94C4C0E7FA4}" type="presOf" srcId="{9B110355-575F-4B0C-9387-2991CE243B37}" destId="{C4C22CAE-4083-429C-B6D2-E5A32972FD2C}" srcOrd="0" destOrd="0" presId="urn:microsoft.com/office/officeart/2005/8/layout/vList2"/>
    <dgm:cxn modelId="{E624AE5E-9AF0-4664-AD81-45818EC6E3EA}" type="presParOf" srcId="{2B13CCEE-D4E3-4579-80B5-0DCD8459F561}" destId="{093124FF-0E86-4C66-B052-0FAB4F805913}" srcOrd="0" destOrd="0" presId="urn:microsoft.com/office/officeart/2005/8/layout/vList2"/>
    <dgm:cxn modelId="{AE19987B-A268-459C-971F-A312EF9DC871}" type="presParOf" srcId="{2B13CCEE-D4E3-4579-80B5-0DCD8459F561}" destId="{6FD2CC68-8D72-4297-8C29-E8D9F60FA8F2}" srcOrd="1" destOrd="0" presId="urn:microsoft.com/office/officeart/2005/8/layout/vList2"/>
    <dgm:cxn modelId="{1A69055A-65DC-4D26-96AF-8DBF07D41F9B}" type="presParOf" srcId="{2B13CCEE-D4E3-4579-80B5-0DCD8459F561}" destId="{D2646E5A-31C9-48C9-A038-9542C616014A}" srcOrd="2" destOrd="0" presId="urn:microsoft.com/office/officeart/2005/8/layout/vList2"/>
    <dgm:cxn modelId="{23D7B5C7-1581-4DDA-AFAC-32FEC1940145}" type="presParOf" srcId="{2B13CCEE-D4E3-4579-80B5-0DCD8459F561}" destId="{6152D57B-49A5-49FD-9A22-10CC3D2EBCC8}" srcOrd="3" destOrd="0" presId="urn:microsoft.com/office/officeart/2005/8/layout/vList2"/>
    <dgm:cxn modelId="{CEFB138E-91C4-439B-B12D-7D99372F2D7B}" type="presParOf" srcId="{2B13CCEE-D4E3-4579-80B5-0DCD8459F561}" destId="{6A8A32DE-75DA-4DC6-AD63-A4469C9DBC65}" srcOrd="4" destOrd="0" presId="urn:microsoft.com/office/officeart/2005/8/layout/vList2"/>
    <dgm:cxn modelId="{2639C422-F2F6-47E3-8F5A-8CD06A721A53}" type="presParOf" srcId="{2B13CCEE-D4E3-4579-80B5-0DCD8459F561}" destId="{3B8C729D-CB0A-43F0-92C9-CCF6ADAAB5F7}" srcOrd="5" destOrd="0" presId="urn:microsoft.com/office/officeart/2005/8/layout/vList2"/>
    <dgm:cxn modelId="{1039755F-E6F9-460F-9268-59FE131460FB}" type="presParOf" srcId="{2B13CCEE-D4E3-4579-80B5-0DCD8459F561}" destId="{FE65BAA4-8D74-4D5C-A4F6-EF0DA6ADBDFF}" srcOrd="6" destOrd="0" presId="urn:microsoft.com/office/officeart/2005/8/layout/vList2"/>
    <dgm:cxn modelId="{463C6C22-1939-4BE3-8A5A-3441F4545E0F}" type="presParOf" srcId="{2B13CCEE-D4E3-4579-80B5-0DCD8459F561}" destId="{C4C22CAE-4083-429C-B6D2-E5A32972FD2C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0A41748-DBC7-49AA-B1E0-BFE41D47F7F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7B404FF-E2CE-45FF-A20C-00DEB0B5A451}">
      <dgm:prSet/>
      <dgm:spPr/>
      <dgm:t>
        <a:bodyPr/>
        <a:lstStyle/>
        <a:p>
          <a:r>
            <a:rPr lang="en-US"/>
            <a:t>If </a:t>
          </a:r>
          <a:r>
            <a:rPr lang="en-US" b="1"/>
            <a:t>lead</a:t>
          </a:r>
          <a:r>
            <a:rPr lang="en-US"/>
            <a:t> is used in excess of 100-pound threshold </a:t>
          </a:r>
        </a:p>
      </dgm:t>
    </dgm:pt>
    <dgm:pt modelId="{4F758173-97AA-4144-91AC-D3E1977F4C22}" type="parTrans" cxnId="{950C3A45-E743-401F-97A3-F1F2D32A713A}">
      <dgm:prSet/>
      <dgm:spPr/>
      <dgm:t>
        <a:bodyPr/>
        <a:lstStyle/>
        <a:p>
          <a:endParaRPr lang="en-US"/>
        </a:p>
      </dgm:t>
    </dgm:pt>
    <dgm:pt modelId="{BC02A0E3-812B-4D46-914B-58C455E986C2}" type="sibTrans" cxnId="{950C3A45-E743-401F-97A3-F1F2D32A713A}">
      <dgm:prSet/>
      <dgm:spPr/>
      <dgm:t>
        <a:bodyPr/>
        <a:lstStyle/>
        <a:p>
          <a:endParaRPr lang="en-US"/>
        </a:p>
      </dgm:t>
    </dgm:pt>
    <dgm:pt modelId="{FC609C7D-191B-4CF1-AA2C-4A66E891662D}">
      <dgm:prSet custT="1"/>
      <dgm:spPr/>
      <dgm:t>
        <a:bodyPr/>
        <a:lstStyle/>
        <a:p>
          <a:r>
            <a:rPr lang="en-US" sz="2400">
              <a:solidFill>
                <a:schemeClr val="bg2"/>
              </a:solidFill>
            </a:rPr>
            <a:t>AND</a:t>
          </a:r>
          <a:endParaRPr lang="en-US" sz="1800">
            <a:solidFill>
              <a:schemeClr val="bg2"/>
            </a:solidFill>
          </a:endParaRPr>
        </a:p>
      </dgm:t>
    </dgm:pt>
    <dgm:pt modelId="{21B315B4-5D52-469D-A1C5-8A901452367E}" type="parTrans" cxnId="{0D5026B5-5FCE-4EDE-B01B-638078C7CEBF}">
      <dgm:prSet/>
      <dgm:spPr/>
      <dgm:t>
        <a:bodyPr/>
        <a:lstStyle/>
        <a:p>
          <a:endParaRPr lang="en-US"/>
        </a:p>
      </dgm:t>
    </dgm:pt>
    <dgm:pt modelId="{2F413CDB-4A74-4066-85EE-13C4C5ECD89D}" type="sibTrans" cxnId="{0D5026B5-5FCE-4EDE-B01B-638078C7CEBF}">
      <dgm:prSet/>
      <dgm:spPr/>
      <dgm:t>
        <a:bodyPr/>
        <a:lstStyle/>
        <a:p>
          <a:endParaRPr lang="en-US"/>
        </a:p>
      </dgm:t>
    </dgm:pt>
    <dgm:pt modelId="{B01EAC54-4ACD-4F26-9C75-67692CA21434}">
      <dgm:prSet/>
      <dgm:spPr/>
      <dgm:t>
        <a:bodyPr/>
        <a:lstStyle/>
        <a:p>
          <a:r>
            <a:rPr lang="en-US" b="1"/>
            <a:t>Lead compounds </a:t>
          </a:r>
          <a:r>
            <a:rPr lang="en-US"/>
            <a:t>are used in excess of 100-pound threshold  </a:t>
          </a:r>
        </a:p>
      </dgm:t>
    </dgm:pt>
    <dgm:pt modelId="{2C9DDCCE-6591-453C-96C9-83B46C1FE71A}" type="parTrans" cxnId="{46C442DD-41E0-4D0F-B52D-6676537A59F4}">
      <dgm:prSet/>
      <dgm:spPr/>
      <dgm:t>
        <a:bodyPr/>
        <a:lstStyle/>
        <a:p>
          <a:endParaRPr lang="en-US"/>
        </a:p>
      </dgm:t>
    </dgm:pt>
    <dgm:pt modelId="{21D9A107-A18B-4B72-AFE8-33377556F921}" type="sibTrans" cxnId="{46C442DD-41E0-4D0F-B52D-6676537A59F4}">
      <dgm:prSet/>
      <dgm:spPr/>
      <dgm:t>
        <a:bodyPr/>
        <a:lstStyle/>
        <a:p>
          <a:endParaRPr lang="en-US"/>
        </a:p>
      </dgm:t>
    </dgm:pt>
    <dgm:pt modelId="{5820328D-DBE1-448E-B95A-138CADD1D9E3}">
      <dgm:prSet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US" sz="2400" b="1" i="0"/>
            <a:t>REPORT </a:t>
          </a:r>
          <a:r>
            <a:rPr lang="en-US" sz="2800" b="1" i="0"/>
            <a:t>BOTH</a:t>
          </a:r>
          <a:r>
            <a:rPr lang="en-US" sz="2400" b="1" i="0"/>
            <a:t> THE LEAD AND THE LEAD COMPOUNDS AS LEAD COMPOUNDS ON THE </a:t>
          </a:r>
          <a:r>
            <a:rPr lang="en-US" sz="2800" b="1" i="0"/>
            <a:t>SAME</a:t>
          </a:r>
          <a:r>
            <a:rPr lang="en-US" sz="2400" b="1" i="0"/>
            <a:t> REPORTING FORM </a:t>
          </a:r>
          <a:endParaRPr lang="en-US" sz="2400" i="0"/>
        </a:p>
      </dgm:t>
    </dgm:pt>
    <dgm:pt modelId="{AFB8D840-1C33-4E70-92AC-AB0069F57EC3}" type="parTrans" cxnId="{3909906B-9535-49D7-8365-E60B57C720F6}">
      <dgm:prSet/>
      <dgm:spPr/>
      <dgm:t>
        <a:bodyPr/>
        <a:lstStyle/>
        <a:p>
          <a:endParaRPr lang="en-US"/>
        </a:p>
      </dgm:t>
    </dgm:pt>
    <dgm:pt modelId="{87EC6827-FA70-4B69-AAD3-154A9E7EA89F}" type="sibTrans" cxnId="{3909906B-9535-49D7-8365-E60B57C720F6}">
      <dgm:prSet/>
      <dgm:spPr/>
      <dgm:t>
        <a:bodyPr/>
        <a:lstStyle/>
        <a:p>
          <a:endParaRPr lang="en-US"/>
        </a:p>
      </dgm:t>
    </dgm:pt>
    <dgm:pt modelId="{F1FF7250-7F96-47E8-8652-A3D2B54472BE}">
      <dgm:prSet custT="1"/>
      <dgm:spPr/>
      <dgm:t>
        <a:bodyPr/>
        <a:lstStyle/>
        <a:p>
          <a:r>
            <a:rPr lang="en-US" sz="2800" b="0" i="0">
              <a:solidFill>
                <a:srgbClr val="FF0000"/>
              </a:solidFill>
            </a:rPr>
            <a:t>Pay only </a:t>
          </a:r>
          <a:r>
            <a:rPr lang="en-US" sz="2800" b="0" i="0" u="sng">
              <a:solidFill>
                <a:srgbClr val="FF0000"/>
              </a:solidFill>
            </a:rPr>
            <a:t>1</a:t>
          </a:r>
          <a:r>
            <a:rPr lang="en-US" sz="2800" b="0" i="0">
              <a:solidFill>
                <a:srgbClr val="FF0000"/>
              </a:solidFill>
            </a:rPr>
            <a:t> fee</a:t>
          </a:r>
        </a:p>
      </dgm:t>
    </dgm:pt>
    <dgm:pt modelId="{2B05CB46-2EF8-4F94-B452-C815174ED817}" type="parTrans" cxnId="{665FA0EA-E393-483F-9958-DB1C1C30646C}">
      <dgm:prSet/>
      <dgm:spPr/>
      <dgm:t>
        <a:bodyPr/>
        <a:lstStyle/>
        <a:p>
          <a:endParaRPr lang="en-US"/>
        </a:p>
      </dgm:t>
    </dgm:pt>
    <dgm:pt modelId="{7AC9D1B0-37DC-4F45-BF62-AFE0BB24BEED}" type="sibTrans" cxnId="{665FA0EA-E393-483F-9958-DB1C1C30646C}">
      <dgm:prSet/>
      <dgm:spPr/>
      <dgm:t>
        <a:bodyPr/>
        <a:lstStyle/>
        <a:p>
          <a:endParaRPr lang="en-US"/>
        </a:p>
      </dgm:t>
    </dgm:pt>
    <dgm:pt modelId="{733D1C54-CAD2-44D5-BCCD-D887037E916E}" type="pres">
      <dgm:prSet presAssocID="{30A41748-DBC7-49AA-B1E0-BFE41D47F7F3}" presName="linear" presStyleCnt="0">
        <dgm:presLayoutVars>
          <dgm:animLvl val="lvl"/>
          <dgm:resizeHandles val="exact"/>
        </dgm:presLayoutVars>
      </dgm:prSet>
      <dgm:spPr/>
    </dgm:pt>
    <dgm:pt modelId="{AC87379D-8019-4092-938B-149754D86593}" type="pres">
      <dgm:prSet presAssocID="{47B404FF-E2CE-45FF-A20C-00DEB0B5A45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66B0CBC-E71B-499E-B1BC-A7F0F66A1D49}" type="pres">
      <dgm:prSet presAssocID="{47B404FF-E2CE-45FF-A20C-00DEB0B5A451}" presName="childText" presStyleLbl="revTx" presStyleIdx="0" presStyleCnt="2">
        <dgm:presLayoutVars>
          <dgm:bulletEnabled val="1"/>
        </dgm:presLayoutVars>
      </dgm:prSet>
      <dgm:spPr/>
    </dgm:pt>
    <dgm:pt modelId="{60DCD4FB-6AF8-445D-AF8B-8B8628E7FC1B}" type="pres">
      <dgm:prSet presAssocID="{B01EAC54-4ACD-4F26-9C75-67692CA2143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E28AA33-5942-469C-93C6-DE80BBB4FCC6}" type="pres">
      <dgm:prSet presAssocID="{21D9A107-A18B-4B72-AFE8-33377556F921}" presName="spacer" presStyleCnt="0"/>
      <dgm:spPr/>
    </dgm:pt>
    <dgm:pt modelId="{00106F47-8812-41AF-BDCD-57EA351AA318}" type="pres">
      <dgm:prSet presAssocID="{5820328D-DBE1-448E-B95A-138CADD1D9E3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7B999E55-E0B4-4FCF-BF07-989DAF0DCC01}" type="pres">
      <dgm:prSet presAssocID="{5820328D-DBE1-448E-B95A-138CADD1D9E3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F9FDF618-443B-4904-8B13-EF37206A5D3F}" type="presOf" srcId="{B01EAC54-4ACD-4F26-9C75-67692CA21434}" destId="{60DCD4FB-6AF8-445D-AF8B-8B8628E7FC1B}" srcOrd="0" destOrd="0" presId="urn:microsoft.com/office/officeart/2005/8/layout/vList2"/>
    <dgm:cxn modelId="{6CBA0135-A4A0-4C55-B116-29BC51235939}" type="presOf" srcId="{30A41748-DBC7-49AA-B1E0-BFE41D47F7F3}" destId="{733D1C54-CAD2-44D5-BCCD-D887037E916E}" srcOrd="0" destOrd="0" presId="urn:microsoft.com/office/officeart/2005/8/layout/vList2"/>
    <dgm:cxn modelId="{950C3A45-E743-401F-97A3-F1F2D32A713A}" srcId="{30A41748-DBC7-49AA-B1E0-BFE41D47F7F3}" destId="{47B404FF-E2CE-45FF-A20C-00DEB0B5A451}" srcOrd="0" destOrd="0" parTransId="{4F758173-97AA-4144-91AC-D3E1977F4C22}" sibTransId="{BC02A0E3-812B-4D46-914B-58C455E986C2}"/>
    <dgm:cxn modelId="{3909906B-9535-49D7-8365-E60B57C720F6}" srcId="{30A41748-DBC7-49AA-B1E0-BFE41D47F7F3}" destId="{5820328D-DBE1-448E-B95A-138CADD1D9E3}" srcOrd="2" destOrd="0" parTransId="{AFB8D840-1C33-4E70-92AC-AB0069F57EC3}" sibTransId="{87EC6827-FA70-4B69-AAD3-154A9E7EA89F}"/>
    <dgm:cxn modelId="{32947E72-FAA8-438F-B9B8-3561FFF31B58}" type="presOf" srcId="{FC609C7D-191B-4CF1-AA2C-4A66E891662D}" destId="{666B0CBC-E71B-499E-B1BC-A7F0F66A1D49}" srcOrd="0" destOrd="0" presId="urn:microsoft.com/office/officeart/2005/8/layout/vList2"/>
    <dgm:cxn modelId="{90E8BE75-D4D1-4286-B551-86AFF51EAA4A}" type="presOf" srcId="{F1FF7250-7F96-47E8-8652-A3D2B54472BE}" destId="{7B999E55-E0B4-4FCF-BF07-989DAF0DCC01}" srcOrd="0" destOrd="0" presId="urn:microsoft.com/office/officeart/2005/8/layout/vList2"/>
    <dgm:cxn modelId="{62F350AE-E5FF-4302-B9E6-4353ACD01CC9}" type="presOf" srcId="{5820328D-DBE1-448E-B95A-138CADD1D9E3}" destId="{00106F47-8812-41AF-BDCD-57EA351AA318}" srcOrd="0" destOrd="0" presId="urn:microsoft.com/office/officeart/2005/8/layout/vList2"/>
    <dgm:cxn modelId="{0D5026B5-5FCE-4EDE-B01B-638078C7CEBF}" srcId="{47B404FF-E2CE-45FF-A20C-00DEB0B5A451}" destId="{FC609C7D-191B-4CF1-AA2C-4A66E891662D}" srcOrd="0" destOrd="0" parTransId="{21B315B4-5D52-469D-A1C5-8A901452367E}" sibTransId="{2F413CDB-4A74-4066-85EE-13C4C5ECD89D}"/>
    <dgm:cxn modelId="{46C442DD-41E0-4D0F-B52D-6676537A59F4}" srcId="{30A41748-DBC7-49AA-B1E0-BFE41D47F7F3}" destId="{B01EAC54-4ACD-4F26-9C75-67692CA21434}" srcOrd="1" destOrd="0" parTransId="{2C9DDCCE-6591-453C-96C9-83B46C1FE71A}" sibTransId="{21D9A107-A18B-4B72-AFE8-33377556F921}"/>
    <dgm:cxn modelId="{B72A41DF-7EFB-49B0-83C3-22105607946D}" type="presOf" srcId="{47B404FF-E2CE-45FF-A20C-00DEB0B5A451}" destId="{AC87379D-8019-4092-938B-149754D86593}" srcOrd="0" destOrd="0" presId="urn:microsoft.com/office/officeart/2005/8/layout/vList2"/>
    <dgm:cxn modelId="{665FA0EA-E393-483F-9958-DB1C1C30646C}" srcId="{5820328D-DBE1-448E-B95A-138CADD1D9E3}" destId="{F1FF7250-7F96-47E8-8652-A3D2B54472BE}" srcOrd="0" destOrd="0" parTransId="{2B05CB46-2EF8-4F94-B452-C815174ED817}" sibTransId="{7AC9D1B0-37DC-4F45-BF62-AFE0BB24BEED}"/>
    <dgm:cxn modelId="{EB6B7BDB-DFA8-4E58-B80B-1150D6620C80}" type="presParOf" srcId="{733D1C54-CAD2-44D5-BCCD-D887037E916E}" destId="{AC87379D-8019-4092-938B-149754D86593}" srcOrd="0" destOrd="0" presId="urn:microsoft.com/office/officeart/2005/8/layout/vList2"/>
    <dgm:cxn modelId="{800DB3E2-7CB0-4691-9514-456C9D6034B8}" type="presParOf" srcId="{733D1C54-CAD2-44D5-BCCD-D887037E916E}" destId="{666B0CBC-E71B-499E-B1BC-A7F0F66A1D49}" srcOrd="1" destOrd="0" presId="urn:microsoft.com/office/officeart/2005/8/layout/vList2"/>
    <dgm:cxn modelId="{F131C78E-8CA7-4F82-938F-E4DFB735D616}" type="presParOf" srcId="{733D1C54-CAD2-44D5-BCCD-D887037E916E}" destId="{60DCD4FB-6AF8-445D-AF8B-8B8628E7FC1B}" srcOrd="2" destOrd="0" presId="urn:microsoft.com/office/officeart/2005/8/layout/vList2"/>
    <dgm:cxn modelId="{3C49E8D4-6D45-47DD-9A7E-67C0FEE40FA3}" type="presParOf" srcId="{733D1C54-CAD2-44D5-BCCD-D887037E916E}" destId="{EE28AA33-5942-469C-93C6-DE80BBB4FCC6}" srcOrd="3" destOrd="0" presId="urn:microsoft.com/office/officeart/2005/8/layout/vList2"/>
    <dgm:cxn modelId="{E70B2A7E-0467-4F52-BF37-895B4D9BE7E8}" type="presParOf" srcId="{733D1C54-CAD2-44D5-BCCD-D887037E916E}" destId="{00106F47-8812-41AF-BDCD-57EA351AA318}" srcOrd="4" destOrd="0" presId="urn:microsoft.com/office/officeart/2005/8/layout/vList2"/>
    <dgm:cxn modelId="{4543F793-607E-4BD2-B782-D22EEF73BC46}" type="presParOf" srcId="{733D1C54-CAD2-44D5-BCCD-D887037E916E}" destId="{7B999E55-E0B4-4FCF-BF07-989DAF0DCC01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7B62AD-AE0C-4555-9C4F-E17E6FB08673}">
      <dsp:nvSpPr>
        <dsp:cNvPr id="0" name=""/>
        <dsp:cNvSpPr/>
      </dsp:nvSpPr>
      <dsp:spPr>
        <a:xfrm>
          <a:off x="0" y="2547"/>
          <a:ext cx="1159674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A7E14B-B5E3-4D1F-8B89-6DE1FDD425FD}">
      <dsp:nvSpPr>
        <dsp:cNvPr id="0" name=""/>
        <dsp:cNvSpPr/>
      </dsp:nvSpPr>
      <dsp:spPr>
        <a:xfrm>
          <a:off x="0" y="2547"/>
          <a:ext cx="2319348" cy="1737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Make sure you know</a:t>
          </a:r>
        </a:p>
      </dsp:txBody>
      <dsp:txXfrm>
        <a:off x="0" y="2547"/>
        <a:ext cx="2319348" cy="1737454"/>
      </dsp:txXfrm>
    </dsp:sp>
    <dsp:sp modelId="{5F9E6B0B-56B0-4CD8-9CD8-6059B9D1C564}">
      <dsp:nvSpPr>
        <dsp:cNvPr id="0" name=""/>
        <dsp:cNvSpPr/>
      </dsp:nvSpPr>
      <dsp:spPr>
        <a:xfrm>
          <a:off x="2493299" y="29695"/>
          <a:ext cx="9103444" cy="5429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Which chemicals are on the TURA &amp; TRI reporting lists (use </a:t>
          </a:r>
          <a:r>
            <a:rPr lang="en-US" sz="1600" kern="1200" dirty="0">
              <a:hlinkClick xmlns:r="http://schemas.openxmlformats.org/officeDocument/2006/relationships" r:id="rId1"/>
            </a:rPr>
            <a:t>DEP’s Excel spreadsheet</a:t>
          </a:r>
          <a:r>
            <a:rPr lang="en-US" sz="1600" kern="1200" dirty="0"/>
            <a:t> or the TRI </a:t>
          </a:r>
          <a:r>
            <a:rPr lang="en-US" sz="1600" kern="1200" dirty="0">
              <a:hlinkClick xmlns:r="http://schemas.openxmlformats.org/officeDocument/2006/relationships" r:id="rId2"/>
            </a:rPr>
            <a:t>GuideMe </a:t>
          </a:r>
          <a:r>
            <a:rPr lang="en-US" sz="1600" kern="1200" dirty="0"/>
            <a:t>list)</a:t>
          </a:r>
        </a:p>
      </dsp:txBody>
      <dsp:txXfrm>
        <a:off x="2493299" y="29695"/>
        <a:ext cx="9103444" cy="542954"/>
      </dsp:txXfrm>
    </dsp:sp>
    <dsp:sp modelId="{51F7049E-3BA8-49DA-B788-6F3F6C66AC22}">
      <dsp:nvSpPr>
        <dsp:cNvPr id="0" name=""/>
        <dsp:cNvSpPr/>
      </dsp:nvSpPr>
      <dsp:spPr>
        <a:xfrm>
          <a:off x="2319348" y="572649"/>
          <a:ext cx="92773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E09A0C-2C44-497E-A25D-358B25EB83AA}">
      <dsp:nvSpPr>
        <dsp:cNvPr id="0" name=""/>
        <dsp:cNvSpPr/>
      </dsp:nvSpPr>
      <dsp:spPr>
        <a:xfrm>
          <a:off x="2493299" y="599797"/>
          <a:ext cx="9103444" cy="5429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Which chemicals are PBT, HHS or LHS (refer to </a:t>
          </a:r>
          <a:r>
            <a:rPr lang="en-US" sz="1600" kern="1200">
              <a:hlinkClick xmlns:r="http://schemas.openxmlformats.org/officeDocument/2006/relationships" r:id="rId1"/>
            </a:rPr>
            <a:t>DEP’s spreadsheet</a:t>
          </a:r>
          <a:r>
            <a:rPr lang="en-US" sz="1600" kern="1200"/>
            <a:t>)</a:t>
          </a:r>
        </a:p>
      </dsp:txBody>
      <dsp:txXfrm>
        <a:off x="2493299" y="599797"/>
        <a:ext cx="9103444" cy="542954"/>
      </dsp:txXfrm>
    </dsp:sp>
    <dsp:sp modelId="{4BB35676-FD89-428F-AE86-C719D249E227}">
      <dsp:nvSpPr>
        <dsp:cNvPr id="0" name=""/>
        <dsp:cNvSpPr/>
      </dsp:nvSpPr>
      <dsp:spPr>
        <a:xfrm>
          <a:off x="2319348" y="1142752"/>
          <a:ext cx="92773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0CA50E-1CED-422C-A266-A9EB97B8CDDA}">
      <dsp:nvSpPr>
        <dsp:cNvPr id="0" name=""/>
        <dsp:cNvSpPr/>
      </dsp:nvSpPr>
      <dsp:spPr>
        <a:xfrm>
          <a:off x="2493299" y="1169899"/>
          <a:ext cx="9103444" cy="5429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What the reporting thresholds are for each chemical and chemical category (refer to </a:t>
          </a:r>
          <a:r>
            <a:rPr lang="en-US" sz="1600" kern="1200" dirty="0">
              <a:hlinkClick xmlns:r="http://schemas.openxmlformats.org/officeDocument/2006/relationships" r:id="rId1"/>
            </a:rPr>
            <a:t>DEP’s spreadsheet</a:t>
          </a:r>
          <a:r>
            <a:rPr lang="en-US" sz="1600" kern="1200" dirty="0"/>
            <a:t>)</a:t>
          </a:r>
        </a:p>
      </dsp:txBody>
      <dsp:txXfrm>
        <a:off x="2493299" y="1169899"/>
        <a:ext cx="9103444" cy="542954"/>
      </dsp:txXfrm>
    </dsp:sp>
    <dsp:sp modelId="{EF3817D9-7D36-4283-B213-268162C25475}">
      <dsp:nvSpPr>
        <dsp:cNvPr id="0" name=""/>
        <dsp:cNvSpPr/>
      </dsp:nvSpPr>
      <dsp:spPr>
        <a:xfrm>
          <a:off x="2319348" y="1712854"/>
          <a:ext cx="92773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32774B-5983-4BDA-9EA5-F5B8482D3369}">
      <dsp:nvSpPr>
        <dsp:cNvPr id="0" name=""/>
        <dsp:cNvSpPr/>
      </dsp:nvSpPr>
      <dsp:spPr>
        <a:xfrm>
          <a:off x="0" y="1740002"/>
          <a:ext cx="1159674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73C0A9-FC86-4271-AC59-B5906DA292B3}">
      <dsp:nvSpPr>
        <dsp:cNvPr id="0" name=""/>
        <dsp:cNvSpPr/>
      </dsp:nvSpPr>
      <dsp:spPr>
        <a:xfrm>
          <a:off x="0" y="1740002"/>
          <a:ext cx="2319348" cy="1737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Gather all the data you need to quantify chemical use at your facility</a:t>
          </a:r>
        </a:p>
      </dsp:txBody>
      <dsp:txXfrm>
        <a:off x="0" y="1740002"/>
        <a:ext cx="2319348" cy="1737454"/>
      </dsp:txXfrm>
    </dsp:sp>
    <dsp:sp modelId="{7CDE5E9B-8825-4B3E-BF33-3D44FE913E41}">
      <dsp:nvSpPr>
        <dsp:cNvPr id="0" name=""/>
        <dsp:cNvSpPr/>
      </dsp:nvSpPr>
      <dsp:spPr>
        <a:xfrm>
          <a:off x="2493299" y="1767149"/>
          <a:ext cx="9103444" cy="5429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Purchasing, storage, shipping and waste data</a:t>
          </a:r>
        </a:p>
      </dsp:txBody>
      <dsp:txXfrm>
        <a:off x="2493299" y="1767149"/>
        <a:ext cx="9103444" cy="542954"/>
      </dsp:txXfrm>
    </dsp:sp>
    <dsp:sp modelId="{590FF448-328F-41CF-8937-689905205A74}">
      <dsp:nvSpPr>
        <dsp:cNvPr id="0" name=""/>
        <dsp:cNvSpPr/>
      </dsp:nvSpPr>
      <dsp:spPr>
        <a:xfrm>
          <a:off x="2319348" y="2310104"/>
          <a:ext cx="92773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EF2890-DEE1-44AA-B4D1-979BCB7F9E80}">
      <dsp:nvSpPr>
        <dsp:cNvPr id="0" name=""/>
        <dsp:cNvSpPr/>
      </dsp:nvSpPr>
      <dsp:spPr>
        <a:xfrm>
          <a:off x="2493299" y="2337252"/>
          <a:ext cx="9103444" cy="5429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Permit and emissions data</a:t>
          </a:r>
        </a:p>
      </dsp:txBody>
      <dsp:txXfrm>
        <a:off x="2493299" y="2337252"/>
        <a:ext cx="9103444" cy="542954"/>
      </dsp:txXfrm>
    </dsp:sp>
    <dsp:sp modelId="{4BAF82BF-BA1C-437C-B40B-170B9A2CDC10}">
      <dsp:nvSpPr>
        <dsp:cNvPr id="0" name=""/>
        <dsp:cNvSpPr/>
      </dsp:nvSpPr>
      <dsp:spPr>
        <a:xfrm>
          <a:off x="2319348" y="2880206"/>
          <a:ext cx="92773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67317F-DBFD-4D34-91FC-E6E897AD8F7E}">
      <dsp:nvSpPr>
        <dsp:cNvPr id="0" name=""/>
        <dsp:cNvSpPr/>
      </dsp:nvSpPr>
      <dsp:spPr>
        <a:xfrm>
          <a:off x="2493299" y="2907354"/>
          <a:ext cx="9103444" cy="5429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Current Safety Data Sheets (SDS)</a:t>
          </a:r>
        </a:p>
      </dsp:txBody>
      <dsp:txXfrm>
        <a:off x="2493299" y="2907354"/>
        <a:ext cx="9103444" cy="542954"/>
      </dsp:txXfrm>
    </dsp:sp>
    <dsp:sp modelId="{D61D20B7-C20A-4B7B-88B4-DE7197FB145B}">
      <dsp:nvSpPr>
        <dsp:cNvPr id="0" name=""/>
        <dsp:cNvSpPr/>
      </dsp:nvSpPr>
      <dsp:spPr>
        <a:xfrm>
          <a:off x="2319348" y="3450309"/>
          <a:ext cx="92773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D3F878-D135-49B1-984E-4C0EE5C6B2A4}">
      <dsp:nvSpPr>
        <dsp:cNvPr id="0" name=""/>
        <dsp:cNvSpPr/>
      </dsp:nvSpPr>
      <dsp:spPr>
        <a:xfrm>
          <a:off x="0" y="3477456"/>
          <a:ext cx="1159674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9805CA-5063-49FA-B9E9-026188380EA0}">
      <dsp:nvSpPr>
        <dsp:cNvPr id="0" name=""/>
        <dsp:cNvSpPr/>
      </dsp:nvSpPr>
      <dsp:spPr>
        <a:xfrm>
          <a:off x="0" y="3477456"/>
          <a:ext cx="2319348" cy="1737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Do not assume reporting done in the past was correct</a:t>
          </a:r>
        </a:p>
      </dsp:txBody>
      <dsp:txXfrm>
        <a:off x="0" y="3477456"/>
        <a:ext cx="2319348" cy="1737454"/>
      </dsp:txXfrm>
    </dsp:sp>
    <dsp:sp modelId="{5CD27C72-11C0-4048-BEFA-0D4202B5CFCD}">
      <dsp:nvSpPr>
        <dsp:cNvPr id="0" name=""/>
        <dsp:cNvSpPr/>
      </dsp:nvSpPr>
      <dsp:spPr>
        <a:xfrm>
          <a:off x="2493299" y="3517839"/>
          <a:ext cx="9103444" cy="8076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Challenge assumptions made</a:t>
          </a:r>
        </a:p>
      </dsp:txBody>
      <dsp:txXfrm>
        <a:off x="2493299" y="3517839"/>
        <a:ext cx="9103444" cy="807644"/>
      </dsp:txXfrm>
    </dsp:sp>
    <dsp:sp modelId="{F0EABD88-9076-4823-AF6B-9EE3F65B4366}">
      <dsp:nvSpPr>
        <dsp:cNvPr id="0" name=""/>
        <dsp:cNvSpPr/>
      </dsp:nvSpPr>
      <dsp:spPr>
        <a:xfrm>
          <a:off x="2319348" y="4325483"/>
          <a:ext cx="92773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FFF484-CDF5-4369-BDAC-680D9B5880B3}">
      <dsp:nvSpPr>
        <dsp:cNvPr id="0" name=""/>
        <dsp:cNvSpPr/>
      </dsp:nvSpPr>
      <dsp:spPr>
        <a:xfrm>
          <a:off x="2493299" y="4365866"/>
          <a:ext cx="9103444" cy="8076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Determine if additional sources of data are available</a:t>
          </a:r>
        </a:p>
      </dsp:txBody>
      <dsp:txXfrm>
        <a:off x="2493299" y="4365866"/>
        <a:ext cx="9103444" cy="807644"/>
      </dsp:txXfrm>
    </dsp:sp>
    <dsp:sp modelId="{24572367-2555-475C-A902-55F7A302850A}">
      <dsp:nvSpPr>
        <dsp:cNvPr id="0" name=""/>
        <dsp:cNvSpPr/>
      </dsp:nvSpPr>
      <dsp:spPr>
        <a:xfrm>
          <a:off x="2319348" y="5173511"/>
          <a:ext cx="92773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90BFC3-65FC-48FE-AA11-43B5C82F0BD7}">
      <dsp:nvSpPr>
        <dsp:cNvPr id="0" name=""/>
        <dsp:cNvSpPr/>
      </dsp:nvSpPr>
      <dsp:spPr>
        <a:xfrm>
          <a:off x="0" y="113894"/>
          <a:ext cx="11218607" cy="514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u="none" kern="1200"/>
            <a:t>Reporting of Hydrochloric Acid and Sulfuric Acid</a:t>
          </a:r>
        </a:p>
      </dsp:txBody>
      <dsp:txXfrm>
        <a:off x="25130" y="139024"/>
        <a:ext cx="11168347" cy="464540"/>
      </dsp:txXfrm>
    </dsp:sp>
    <dsp:sp modelId="{8295FB08-8468-47F6-B8F2-74418AEE42C5}">
      <dsp:nvSpPr>
        <dsp:cNvPr id="0" name=""/>
        <dsp:cNvSpPr/>
      </dsp:nvSpPr>
      <dsp:spPr>
        <a:xfrm>
          <a:off x="0" y="628694"/>
          <a:ext cx="11218607" cy="557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6191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TRI – only aerosol forms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TURA – both aerosol and non-aerosol forms</a:t>
          </a:r>
        </a:p>
      </dsp:txBody>
      <dsp:txXfrm>
        <a:off x="0" y="628694"/>
        <a:ext cx="11218607" cy="557865"/>
      </dsp:txXfrm>
    </dsp:sp>
    <dsp:sp modelId="{0444E091-13A7-4748-9732-4287A23DDCFD}">
      <dsp:nvSpPr>
        <dsp:cNvPr id="0" name=""/>
        <dsp:cNvSpPr/>
      </dsp:nvSpPr>
      <dsp:spPr>
        <a:xfrm>
          <a:off x="0" y="1186559"/>
          <a:ext cx="11218607" cy="514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u="none" kern="1200"/>
            <a:t>CERCLA chemicals (not TRI chemicals)</a:t>
          </a:r>
        </a:p>
      </dsp:txBody>
      <dsp:txXfrm>
        <a:off x="25130" y="1211689"/>
        <a:ext cx="11168347" cy="464540"/>
      </dsp:txXfrm>
    </dsp:sp>
    <dsp:sp modelId="{51CA6D11-3FD6-4E2C-BDEA-EB99F36E800E}">
      <dsp:nvSpPr>
        <dsp:cNvPr id="0" name=""/>
        <dsp:cNvSpPr/>
      </dsp:nvSpPr>
      <dsp:spPr>
        <a:xfrm>
          <a:off x="0" y="1701360"/>
          <a:ext cx="11218607" cy="19582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6191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Sodium Hydroxide &amp; Potassium Hydroxide                              </a:t>
          </a:r>
          <a:r>
            <a:rPr lang="en-US" sz="1700" i="1" kern="1200">
              <a:solidFill>
                <a:schemeClr val="accent2">
                  <a:lumMod val="75000"/>
                </a:schemeClr>
              </a:solidFill>
            </a:rPr>
            <a:t>(56.39 M lb NaOH, 17.1 M lb KOH used in 2024)</a:t>
          </a:r>
          <a:endParaRPr lang="en-US" sz="1700" kern="1200">
            <a:solidFill>
              <a:schemeClr val="accent2">
                <a:lumMod val="75000"/>
              </a:schemeClr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Bleach (Sodium Hypochlorite)	                                                                </a:t>
          </a:r>
          <a:r>
            <a:rPr lang="en-US" sz="1700" i="1" kern="1200">
              <a:solidFill>
                <a:schemeClr val="accent2">
                  <a:lumMod val="75000"/>
                </a:schemeClr>
              </a:solidFill>
            </a:rPr>
            <a:t>(36.3 M lb NaOCl used in 2024)</a:t>
          </a:r>
          <a:endParaRPr lang="en-US" sz="1700" kern="1200">
            <a:solidFill>
              <a:schemeClr val="accent2">
                <a:lumMod val="75000"/>
              </a:schemeClr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Acetone - TRI delisted in 1993                                                                        </a:t>
          </a:r>
          <a:r>
            <a:rPr lang="en-US" sz="1700" kern="1200">
              <a:solidFill>
                <a:schemeClr val="accent2">
                  <a:lumMod val="75000"/>
                </a:schemeClr>
              </a:solidFill>
            </a:rPr>
            <a:t>(</a:t>
          </a:r>
          <a:r>
            <a:rPr lang="en-US" sz="1700" i="1" kern="1200">
              <a:solidFill>
                <a:schemeClr val="accent2">
                  <a:lumMod val="75000"/>
                </a:schemeClr>
              </a:solidFill>
            </a:rPr>
            <a:t>12.93 M lb acetone used in 2024)</a:t>
          </a:r>
          <a:endParaRPr lang="en-US" sz="1700" kern="1200">
            <a:solidFill>
              <a:schemeClr val="accent2">
                <a:lumMod val="75000"/>
              </a:schemeClr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Benzoic Acid 	                                                                                       </a:t>
          </a:r>
          <a:r>
            <a:rPr lang="en-US" sz="1700" kern="1200">
              <a:solidFill>
                <a:schemeClr val="accent2">
                  <a:lumMod val="75000"/>
                </a:schemeClr>
              </a:solidFill>
            </a:rPr>
            <a:t>(</a:t>
          </a:r>
          <a:r>
            <a:rPr lang="en-US" sz="1700" i="1" kern="1200">
              <a:solidFill>
                <a:schemeClr val="accent2">
                  <a:lumMod val="75000"/>
                </a:schemeClr>
              </a:solidFill>
            </a:rPr>
            <a:t>0.34 M lb benzoic acid reported in 2024)</a:t>
          </a:r>
          <a:endParaRPr lang="en-US" sz="1700" kern="1200">
            <a:solidFill>
              <a:schemeClr val="accent2">
                <a:lumMod val="75000"/>
              </a:schemeClr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Ferrous Sulfate – is LHS (no chemical fee)	                                       </a:t>
          </a:r>
          <a:r>
            <a:rPr lang="en-US" sz="1700" kern="1200">
              <a:solidFill>
                <a:schemeClr val="bg2"/>
              </a:solidFill>
            </a:rPr>
            <a:t> </a:t>
          </a:r>
          <a:r>
            <a:rPr lang="en-US" sz="1700" kern="1200">
              <a:solidFill>
                <a:schemeClr val="accent2">
                  <a:lumMod val="75000"/>
                </a:schemeClr>
              </a:solidFill>
            </a:rPr>
            <a:t>(</a:t>
          </a:r>
          <a:r>
            <a:rPr lang="en-US" sz="1700" i="1" kern="1200">
              <a:solidFill>
                <a:schemeClr val="accent2">
                  <a:lumMod val="75000"/>
                </a:schemeClr>
              </a:solidFill>
            </a:rPr>
            <a:t>0.21 M lb ferrous sulfate used in 2024)</a:t>
          </a:r>
          <a:endParaRPr lang="en-US" sz="1700" kern="1200">
            <a:solidFill>
              <a:schemeClr val="accent2">
                <a:lumMod val="75000"/>
              </a:schemeClr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Ferric chloride – is LHS (no chemical fee)	</a:t>
          </a:r>
          <a:r>
            <a:rPr lang="en-US" sz="1700" kern="1200">
              <a:solidFill>
                <a:schemeClr val="bg2"/>
              </a:solidFill>
            </a:rPr>
            <a:t>                                         </a:t>
          </a:r>
          <a:r>
            <a:rPr lang="en-US" sz="1700" kern="1200">
              <a:solidFill>
                <a:schemeClr val="accent2">
                  <a:lumMod val="75000"/>
                </a:schemeClr>
              </a:solidFill>
            </a:rPr>
            <a:t>(5.75</a:t>
          </a:r>
          <a:r>
            <a:rPr lang="en-US" sz="1700" i="1" kern="1200">
              <a:solidFill>
                <a:schemeClr val="accent2">
                  <a:lumMod val="75000"/>
                </a:schemeClr>
              </a:solidFill>
            </a:rPr>
            <a:t> M lb ferric chloride used in 2024)</a:t>
          </a:r>
          <a:endParaRPr lang="en-US" sz="1700" kern="1200">
            <a:solidFill>
              <a:schemeClr val="accent2">
                <a:lumMod val="75000"/>
              </a:schemeClr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Paraformaldehyde – is </a:t>
          </a:r>
          <a:r>
            <a:rPr lang="en-US" sz="1700" u="sng" kern="1200"/>
            <a:t>not</a:t>
          </a:r>
          <a:r>
            <a:rPr lang="en-US" sz="1700" kern="1200"/>
            <a:t> formaldehyde (has 25,000 lb. threshold)                     </a:t>
          </a:r>
          <a:r>
            <a:rPr lang="en-US" sz="1700" kern="1200">
              <a:solidFill>
                <a:schemeClr val="accent2">
                  <a:lumMod val="75000"/>
                </a:schemeClr>
              </a:solidFill>
            </a:rPr>
            <a:t>(</a:t>
          </a:r>
          <a:r>
            <a:rPr lang="en-US" sz="1700" i="1" kern="1200">
              <a:solidFill>
                <a:schemeClr val="accent2">
                  <a:lumMod val="75000"/>
                </a:schemeClr>
              </a:solidFill>
            </a:rPr>
            <a:t>0.09 M lb para used in 2024)</a:t>
          </a:r>
          <a:endParaRPr lang="en-US" sz="1700" kern="1200">
            <a:solidFill>
              <a:schemeClr val="accent2">
                <a:lumMod val="75000"/>
              </a:schemeClr>
            </a:solidFill>
          </a:endParaRPr>
        </a:p>
      </dsp:txBody>
      <dsp:txXfrm>
        <a:off x="0" y="1701360"/>
        <a:ext cx="11218607" cy="1958220"/>
      </dsp:txXfrm>
    </dsp:sp>
    <dsp:sp modelId="{2091E8BF-FBD4-42E8-A389-4D366CC4A454}">
      <dsp:nvSpPr>
        <dsp:cNvPr id="0" name=""/>
        <dsp:cNvSpPr/>
      </dsp:nvSpPr>
      <dsp:spPr>
        <a:xfrm>
          <a:off x="0" y="3659580"/>
          <a:ext cx="11218607" cy="514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TURA HHS have 1000 </a:t>
          </a:r>
          <a:r>
            <a:rPr lang="en-US" sz="2200" kern="1200" err="1"/>
            <a:t>lb</a:t>
          </a:r>
          <a:r>
            <a:rPr lang="en-US" sz="2200" kern="1200"/>
            <a:t> threshold</a:t>
          </a:r>
        </a:p>
      </dsp:txBody>
      <dsp:txXfrm>
        <a:off x="25130" y="3684710"/>
        <a:ext cx="11168347" cy="464540"/>
      </dsp:txXfrm>
    </dsp:sp>
    <dsp:sp modelId="{B5038176-31C7-46B0-8F2E-52B7EE5703A7}">
      <dsp:nvSpPr>
        <dsp:cNvPr id="0" name=""/>
        <dsp:cNvSpPr/>
      </dsp:nvSpPr>
      <dsp:spPr>
        <a:xfrm>
          <a:off x="0" y="4174380"/>
          <a:ext cx="11218607" cy="512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6191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>
              <a:hlinkClick xmlns:r="http://schemas.openxmlformats.org/officeDocument/2006/relationships" r:id="rId1"/>
            </a:rPr>
            <a:t>https://www.mass.gov/doc/designation-of-tura-higher-and-lower-hazard-substances-in-massachusetts/download</a:t>
          </a:r>
          <a:r>
            <a:rPr lang="en-US" sz="1700" kern="1200"/>
            <a:t>  </a:t>
          </a:r>
        </a:p>
      </dsp:txBody>
      <dsp:txXfrm>
        <a:off x="0" y="4174380"/>
        <a:ext cx="11218607" cy="5123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3124FF-0E86-4C66-B052-0FAB4F805913}">
      <dsp:nvSpPr>
        <dsp:cNvPr id="0" name=""/>
        <dsp:cNvSpPr/>
      </dsp:nvSpPr>
      <dsp:spPr>
        <a:xfrm>
          <a:off x="0" y="25562"/>
          <a:ext cx="11049000" cy="585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If a specific chemical is part of an EPCRA Category </a:t>
          </a:r>
        </a:p>
      </dsp:txBody>
      <dsp:txXfrm>
        <a:off x="28557" y="54119"/>
        <a:ext cx="10991886" cy="527886"/>
      </dsp:txXfrm>
    </dsp:sp>
    <dsp:sp modelId="{6FD2CC68-8D72-4297-8C29-E8D9F60FA8F2}">
      <dsp:nvSpPr>
        <dsp:cNvPr id="0" name=""/>
        <dsp:cNvSpPr/>
      </dsp:nvSpPr>
      <dsp:spPr>
        <a:xfrm>
          <a:off x="0" y="610562"/>
          <a:ext cx="11049000" cy="41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0806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/>
            <a:t>AND</a:t>
          </a:r>
        </a:p>
      </dsp:txBody>
      <dsp:txXfrm>
        <a:off x="0" y="610562"/>
        <a:ext cx="11049000" cy="414000"/>
      </dsp:txXfrm>
    </dsp:sp>
    <dsp:sp modelId="{D2646E5A-31C9-48C9-A038-9542C616014A}">
      <dsp:nvSpPr>
        <dsp:cNvPr id="0" name=""/>
        <dsp:cNvSpPr/>
      </dsp:nvSpPr>
      <dsp:spPr>
        <a:xfrm>
          <a:off x="0" y="1024562"/>
          <a:ext cx="11049000" cy="585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The same chemical is a specifically listed CERCLA chemical</a:t>
          </a:r>
        </a:p>
      </dsp:txBody>
      <dsp:txXfrm>
        <a:off x="28557" y="1053119"/>
        <a:ext cx="10991886" cy="527886"/>
      </dsp:txXfrm>
    </dsp:sp>
    <dsp:sp modelId="{6A8A32DE-75DA-4DC6-AD63-A4469C9DBC65}">
      <dsp:nvSpPr>
        <dsp:cNvPr id="0" name=""/>
        <dsp:cNvSpPr/>
      </dsp:nvSpPr>
      <dsp:spPr>
        <a:xfrm>
          <a:off x="0" y="1681562"/>
          <a:ext cx="11049000" cy="585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i="1" kern="1200"/>
            <a:t>REPORT AS PART OF THE EPCRA CATEGORY </a:t>
          </a:r>
          <a:endParaRPr lang="en-US" sz="2500" kern="1200"/>
        </a:p>
      </dsp:txBody>
      <dsp:txXfrm>
        <a:off x="28557" y="1710119"/>
        <a:ext cx="10991886" cy="527886"/>
      </dsp:txXfrm>
    </dsp:sp>
    <dsp:sp modelId="{FE65BAA4-8D74-4D5C-A4F6-EF0DA6ADBDFF}">
      <dsp:nvSpPr>
        <dsp:cNvPr id="0" name=""/>
        <dsp:cNvSpPr/>
      </dsp:nvSpPr>
      <dsp:spPr>
        <a:xfrm>
          <a:off x="0" y="2338562"/>
          <a:ext cx="11049000" cy="585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Refer to</a:t>
          </a:r>
        </a:p>
      </dsp:txBody>
      <dsp:txXfrm>
        <a:off x="28557" y="2367119"/>
        <a:ext cx="10991886" cy="527886"/>
      </dsp:txXfrm>
    </dsp:sp>
    <dsp:sp modelId="{C4C22CAE-4083-429C-B6D2-E5A32972FD2C}">
      <dsp:nvSpPr>
        <dsp:cNvPr id="0" name=""/>
        <dsp:cNvSpPr/>
      </dsp:nvSpPr>
      <dsp:spPr>
        <a:xfrm>
          <a:off x="0" y="2923562"/>
          <a:ext cx="11049000" cy="931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0806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/>
            <a:t>Excel list of reportable chemicals on DEP’s website to determine how to report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/>
            <a:t>TURA Reporting Appendices - </a:t>
          </a:r>
          <a:r>
            <a:rPr lang="en-US" sz="2000" i="1" kern="1200"/>
            <a:t>Rules for Reporting Specifically Listed Chemicals vs. Chemical Categories </a:t>
          </a:r>
          <a:endParaRPr lang="en-US" sz="2000" kern="1200"/>
        </a:p>
      </dsp:txBody>
      <dsp:txXfrm>
        <a:off x="0" y="2923562"/>
        <a:ext cx="11049000" cy="9315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87379D-8019-4092-938B-149754D86593}">
      <dsp:nvSpPr>
        <dsp:cNvPr id="0" name=""/>
        <dsp:cNvSpPr/>
      </dsp:nvSpPr>
      <dsp:spPr>
        <a:xfrm>
          <a:off x="0" y="94113"/>
          <a:ext cx="10363200" cy="10237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If </a:t>
          </a:r>
          <a:r>
            <a:rPr lang="en-US" sz="2800" b="1" kern="1200"/>
            <a:t>lead</a:t>
          </a:r>
          <a:r>
            <a:rPr lang="en-US" sz="2800" kern="1200"/>
            <a:t> is used in excess of 100-pound threshold </a:t>
          </a:r>
        </a:p>
      </dsp:txBody>
      <dsp:txXfrm>
        <a:off x="49975" y="144088"/>
        <a:ext cx="10263250" cy="923800"/>
      </dsp:txXfrm>
    </dsp:sp>
    <dsp:sp modelId="{666B0CBC-E71B-499E-B1BC-A7F0F66A1D49}">
      <dsp:nvSpPr>
        <dsp:cNvPr id="0" name=""/>
        <dsp:cNvSpPr/>
      </dsp:nvSpPr>
      <dsp:spPr>
        <a:xfrm>
          <a:off x="0" y="1117863"/>
          <a:ext cx="10363200" cy="463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9032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>
              <a:solidFill>
                <a:schemeClr val="bg2"/>
              </a:solidFill>
            </a:rPr>
            <a:t>AND</a:t>
          </a:r>
          <a:endParaRPr lang="en-US" sz="1800" kern="1200">
            <a:solidFill>
              <a:schemeClr val="bg2"/>
            </a:solidFill>
          </a:endParaRPr>
        </a:p>
      </dsp:txBody>
      <dsp:txXfrm>
        <a:off x="0" y="1117863"/>
        <a:ext cx="10363200" cy="463680"/>
      </dsp:txXfrm>
    </dsp:sp>
    <dsp:sp modelId="{60DCD4FB-6AF8-445D-AF8B-8B8628E7FC1B}">
      <dsp:nvSpPr>
        <dsp:cNvPr id="0" name=""/>
        <dsp:cNvSpPr/>
      </dsp:nvSpPr>
      <dsp:spPr>
        <a:xfrm>
          <a:off x="0" y="1581543"/>
          <a:ext cx="10363200" cy="10237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/>
            <a:t>Lead compounds </a:t>
          </a:r>
          <a:r>
            <a:rPr lang="en-US" sz="2800" kern="1200"/>
            <a:t>are used in excess of 100-pound threshold  </a:t>
          </a:r>
        </a:p>
      </dsp:txBody>
      <dsp:txXfrm>
        <a:off x="49975" y="1631518"/>
        <a:ext cx="10263250" cy="923800"/>
      </dsp:txXfrm>
    </dsp:sp>
    <dsp:sp modelId="{00106F47-8812-41AF-BDCD-57EA351AA318}">
      <dsp:nvSpPr>
        <dsp:cNvPr id="0" name=""/>
        <dsp:cNvSpPr/>
      </dsp:nvSpPr>
      <dsp:spPr>
        <a:xfrm>
          <a:off x="0" y="2685933"/>
          <a:ext cx="10363200" cy="1023750"/>
        </a:xfrm>
        <a:prstGeom prst="roundRect">
          <a:avLst/>
        </a:prstGeom>
        <a:solidFill>
          <a:schemeClr val="tx2">
            <a:lumMod val="60000"/>
            <a:lumOff val="4000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i="0" kern="1200"/>
            <a:t>REPORT </a:t>
          </a:r>
          <a:r>
            <a:rPr lang="en-US" sz="2800" b="1" i="0" kern="1200"/>
            <a:t>BOTH</a:t>
          </a:r>
          <a:r>
            <a:rPr lang="en-US" sz="2400" b="1" i="0" kern="1200"/>
            <a:t> THE LEAD AND THE LEAD COMPOUNDS AS LEAD COMPOUNDS ON THE </a:t>
          </a:r>
          <a:r>
            <a:rPr lang="en-US" sz="2800" b="1" i="0" kern="1200"/>
            <a:t>SAME</a:t>
          </a:r>
          <a:r>
            <a:rPr lang="en-US" sz="2400" b="1" i="0" kern="1200"/>
            <a:t> REPORTING FORM </a:t>
          </a:r>
          <a:endParaRPr lang="en-US" sz="2400" i="0" kern="1200"/>
        </a:p>
      </dsp:txBody>
      <dsp:txXfrm>
        <a:off x="49975" y="2735908"/>
        <a:ext cx="10263250" cy="923800"/>
      </dsp:txXfrm>
    </dsp:sp>
    <dsp:sp modelId="{7B999E55-E0B4-4FCF-BF07-989DAF0DCC01}">
      <dsp:nvSpPr>
        <dsp:cNvPr id="0" name=""/>
        <dsp:cNvSpPr/>
      </dsp:nvSpPr>
      <dsp:spPr>
        <a:xfrm>
          <a:off x="0" y="3709683"/>
          <a:ext cx="10363200" cy="463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9032" tIns="35560" rIns="199136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b="0" i="0" kern="1200">
              <a:solidFill>
                <a:srgbClr val="FF0000"/>
              </a:solidFill>
            </a:rPr>
            <a:t>Pay only </a:t>
          </a:r>
          <a:r>
            <a:rPr lang="en-US" sz="2800" b="0" i="0" u="sng" kern="1200">
              <a:solidFill>
                <a:srgbClr val="FF0000"/>
              </a:solidFill>
            </a:rPr>
            <a:t>1</a:t>
          </a:r>
          <a:r>
            <a:rPr lang="en-US" sz="2800" b="0" i="0" kern="1200">
              <a:solidFill>
                <a:srgbClr val="FF0000"/>
              </a:solidFill>
            </a:rPr>
            <a:t> fee</a:t>
          </a:r>
        </a:p>
      </dsp:txBody>
      <dsp:txXfrm>
        <a:off x="0" y="3709683"/>
        <a:ext cx="10363200" cy="4636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1" tIns="47111" rIns="94221" bIns="4711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4221" tIns="47111" rIns="94221" bIns="47111" rtlCol="0"/>
          <a:lstStyle>
            <a:lvl1pPr algn="r">
              <a:defRPr sz="1200"/>
            </a:lvl1pPr>
          </a:lstStyle>
          <a:p>
            <a:fld id="{2F7E5C0D-242D-4C38-885A-3028C9FB9215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703263"/>
            <a:ext cx="6261100" cy="3521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1" tIns="47111" rIns="94221" bIns="4711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1" tIns="47111" rIns="94221" bIns="4711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1" tIns="47111" rIns="94221" bIns="4711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4221" tIns="47111" rIns="94221" bIns="47111" rtlCol="0" anchor="b"/>
          <a:lstStyle>
            <a:lvl1pPr algn="r">
              <a:defRPr sz="1200"/>
            </a:lvl1pPr>
          </a:lstStyle>
          <a:p>
            <a:fld id="{F3D2D549-BA44-4AF5-9FFB-CE2BF3DCD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171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703263"/>
            <a:ext cx="6261100" cy="352107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2D549-BA44-4AF5-9FFB-CE2BF3DCD75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649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703263"/>
            <a:ext cx="6261100" cy="352107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2D549-BA44-4AF5-9FFB-CE2BF3DCD75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7078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ADB524-E9BC-479C-9F29-34C7E95EF757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3253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>
              <a:cs typeface="Calibri"/>
            </a:endParaRPr>
          </a:p>
          <a:p>
            <a:endParaRPr lang="en-US"/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ADB524-E9BC-479C-9F29-34C7E95EF757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9712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703263"/>
            <a:ext cx="6261100" cy="352107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2D549-BA44-4AF5-9FFB-CE2BF3DCD75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6919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08971B-0A46-4714-83C2-C0E22E1B5643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704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ADB524-E9BC-479C-9F29-34C7E95EF757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8719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703263"/>
            <a:ext cx="6261100" cy="352107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2D549-BA44-4AF5-9FFB-CE2BF3DCD75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1315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D2D549-BA44-4AF5-9FFB-CE2BF3DCD75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9417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D2D549-BA44-4AF5-9FFB-CE2BF3DCD75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4494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703263"/>
            <a:ext cx="6261100" cy="352107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4641">
              <a:defRPr/>
            </a:pP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2D549-BA44-4AF5-9FFB-CE2BF3DCD75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8360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ADB524-E9BC-479C-9F29-34C7E95EF75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49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703263"/>
            <a:ext cx="6261100" cy="352107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i="1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2D549-BA44-4AF5-9FFB-CE2BF3DCD75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4168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703263"/>
            <a:ext cx="6261100" cy="352107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2D549-BA44-4AF5-9FFB-CE2BF3DCD75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4168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703263"/>
            <a:ext cx="6261100" cy="352107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2D549-BA44-4AF5-9FFB-CE2BF3DCD75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4040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2D53C6-618C-0C48-48CF-2C6DBE934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5CDBEF-CEB6-203B-1A02-BC52748A06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0688" y="703263"/>
            <a:ext cx="6261100" cy="352107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8378BF-0DFB-FB4A-F708-3325D53A67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6DACF8-56D1-CC13-C356-9C51EE5D67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2D549-BA44-4AF5-9FFB-CE2BF3DCD75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63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703263"/>
            <a:ext cx="6261100" cy="352107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2D549-BA44-4AF5-9FFB-CE2BF3DCD75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7267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703263"/>
            <a:ext cx="6261100" cy="352107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2D549-BA44-4AF5-9FFB-CE2BF3DCD75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2998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08971B-0A46-4714-83C2-C0E22E1B5643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23971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08971B-0A46-4714-83C2-C0E22E1B5643}" type="slidenum">
              <a:rPr lang="en-US" smtClean="0">
                <a:solidFill>
                  <a:prstClr val="black"/>
                </a:solidFill>
              </a:rPr>
              <a:pPr/>
              <a:t>27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16283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D2D549-BA44-4AF5-9FFB-CE2BF3DCD75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45184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D2D549-BA44-4AF5-9FFB-CE2BF3DCD75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189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D2D549-BA44-4AF5-9FFB-CE2BF3DCD75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5784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ADB524-E9BC-479C-9F29-34C7E95EF757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9416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7DB93-6679-4673-B25E-EF1EF22664B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0234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ChangeArrowheads="1"/>
          </p:cNvSpPr>
          <p:nvPr/>
        </p:nvSpPr>
        <p:spPr bwMode="auto">
          <a:xfrm>
            <a:off x="3937347" y="20473"/>
            <a:ext cx="3010726" cy="459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587" tIns="45294" rIns="90587" bIns="45294" anchor="ctr"/>
          <a:lstStyle/>
          <a:p>
            <a:pPr eaLnBrk="0" hangingPunct="0"/>
            <a:endParaRPr lang="en-US"/>
          </a:p>
        </p:txBody>
      </p:sp>
      <p:sp>
        <p:nvSpPr>
          <p:cNvPr id="81923" name="Rectangle 4"/>
          <p:cNvSpPr>
            <a:spLocks noChangeArrowheads="1"/>
          </p:cNvSpPr>
          <p:nvPr/>
        </p:nvSpPr>
        <p:spPr bwMode="auto">
          <a:xfrm>
            <a:off x="1" y="8751106"/>
            <a:ext cx="3010727" cy="459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587" tIns="45294" rIns="90587" bIns="45294" anchor="ctr"/>
          <a:lstStyle/>
          <a:p>
            <a:pPr eaLnBrk="0" hangingPunct="0"/>
            <a:endParaRPr lang="en-US"/>
          </a:p>
        </p:txBody>
      </p:sp>
      <p:sp>
        <p:nvSpPr>
          <p:cNvPr id="81924" name="Rectangle 5"/>
          <p:cNvSpPr>
            <a:spLocks noChangeArrowheads="1"/>
          </p:cNvSpPr>
          <p:nvPr/>
        </p:nvSpPr>
        <p:spPr bwMode="auto">
          <a:xfrm>
            <a:off x="1" y="20473"/>
            <a:ext cx="3010727" cy="459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587" tIns="45294" rIns="90587" bIns="45294" anchor="ctr"/>
          <a:lstStyle/>
          <a:p>
            <a:pPr eaLnBrk="0" hangingPunct="0"/>
            <a:endParaRPr lang="en-US"/>
          </a:p>
        </p:txBody>
      </p:sp>
      <p:sp>
        <p:nvSpPr>
          <p:cNvPr id="81925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6400" y="698500"/>
            <a:ext cx="6135688" cy="3451225"/>
          </a:xfrm>
          <a:ln cap="flat"/>
        </p:spPr>
        <p:txBody>
          <a:bodyPr/>
          <a:lstStyle/>
          <a:p>
            <a:endParaRPr lang="en-US"/>
          </a:p>
        </p:txBody>
      </p:sp>
      <p:sp>
        <p:nvSpPr>
          <p:cNvPr id="81926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926620" y="4570039"/>
            <a:ext cx="5094835" cy="4135397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783" tIns="46069" rIns="93783" bIns="46069"/>
          <a:lstStyle/>
          <a:p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4362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703263"/>
            <a:ext cx="6261100" cy="352107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2D549-BA44-4AF5-9FFB-CE2BF3DCD75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8720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D2D549-BA44-4AF5-9FFB-CE2BF3DCD75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1405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D2D549-BA44-4AF5-9FFB-CE2BF3DCD75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831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C1B2220-F9CE-43CD-93A7-C9E133205FCC}"/>
              </a:ext>
            </a:extLst>
          </p:cNvPr>
          <p:cNvSpPr/>
          <p:nvPr userDrawn="1"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rgbClr val="0065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891638F-2DF5-498E-AEFE-8E98FD293833}"/>
              </a:ext>
            </a:extLst>
          </p:cNvPr>
          <p:cNvCxnSpPr/>
          <p:nvPr/>
        </p:nvCxnSpPr>
        <p:spPr>
          <a:xfrm>
            <a:off x="914400" y="3398838"/>
            <a:ext cx="10464800" cy="1587"/>
          </a:xfrm>
          <a:prstGeom prst="line">
            <a:avLst/>
          </a:prstGeom>
          <a:ln w="19050">
            <a:solidFill>
              <a:srgbClr val="213F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371603"/>
            <a:ext cx="10464800" cy="1927225"/>
          </a:xfrm>
        </p:spPr>
        <p:txBody>
          <a:bodyPr anchor="b">
            <a:noAutofit/>
          </a:bodyPr>
          <a:lstStyle>
            <a:lvl1pPr>
              <a:defRPr sz="5400" cap="none" baseline="0">
                <a:solidFill>
                  <a:srgbClr val="213F92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505200"/>
            <a:ext cx="85344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095B4F5-55E1-48F3-A6D2-582D8BC1A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400" y="19050"/>
            <a:ext cx="9144000" cy="328613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r>
              <a:rPr lang="en-US"/>
              <a:t>MA Office of Technical Assistance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E61782E-DE11-459D-BD96-0F3B1B246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60000" y="19050"/>
            <a:ext cx="1422400" cy="328613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73669647-2C53-4535-822D-8A80755D13E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42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C3DA7-00F6-564C-90FC-4A69BBD9A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0"/>
            <a:ext cx="41624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B5F22A-BF31-EB4A-8D3B-D8C63CDCCD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DEC1DB-EF02-F745-B7B3-F9CF4CB45C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" y="2057400"/>
            <a:ext cx="41624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FF89519-7D78-4E6B-B4CD-14144576C78C}"/>
              </a:ext>
            </a:extLst>
          </p:cNvPr>
          <p:cNvSpPr/>
          <p:nvPr userDrawn="1"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rgbClr val="0065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34C53789-5C68-4354-8070-0DEA6F69C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19050"/>
            <a:ext cx="9448800" cy="328613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r>
              <a:rPr lang="en-US"/>
              <a:t>MA Office of Technical Assistance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9EC3F2AC-D548-4C56-80B1-DA43C277D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60000" y="19050"/>
            <a:ext cx="1422400" cy="328613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73669647-2C53-4535-822D-8A80755D13E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884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userDrawn="1">
  <p:cSld name="1_Title 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3"/>
          <p:cNvSpPr txBox="1">
            <a:spLocks noGrp="1"/>
          </p:cNvSpPr>
          <p:nvPr>
            <p:ph type="title" hasCustomPrompt="1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add title</a:t>
            </a:r>
            <a:endParaRPr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D7BFAAB-6D04-43CC-8F3F-066E71E9F07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0" y="1684843"/>
            <a:ext cx="10972800" cy="45300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6311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Book Antiqua" panose="0204060205030503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9385630-C9AD-4BB7-BAF8-CD86E110BA04}"/>
              </a:ext>
            </a:extLst>
          </p:cNvPr>
          <p:cNvSpPr/>
          <p:nvPr userDrawn="1"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rgbClr val="0065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091276D2-0B57-490C-809E-E5822FEDB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19050"/>
            <a:ext cx="9448800" cy="328613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r>
              <a:rPr lang="en-US"/>
              <a:t>MA Office of Technical Assistance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05B8CED-7AAA-4447-ACF9-9110CDC42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60000" y="19050"/>
            <a:ext cx="1422400" cy="328613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73669647-2C53-4535-822D-8A80755D13E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5492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>
          <a:gsLst>
            <a:gs pos="0">
              <a:schemeClr val="tx1"/>
            </a:gs>
            <a:gs pos="100000">
              <a:srgbClr val="DCE3F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4479A35-D6A8-4F02-BD6F-1CDF563F83FC}"/>
              </a:ext>
            </a:extLst>
          </p:cNvPr>
          <p:cNvCxnSpPr/>
          <p:nvPr/>
        </p:nvCxnSpPr>
        <p:spPr>
          <a:xfrm>
            <a:off x="926041" y="3664924"/>
            <a:ext cx="10464800" cy="158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4400" y="1428137"/>
            <a:ext cx="10363200" cy="2200275"/>
          </a:xfrm>
        </p:spPr>
        <p:txBody>
          <a:bodyPr anchor="b"/>
          <a:lstStyle>
            <a:lvl1pPr algn="ctr">
              <a:defRPr sz="4800" b="0" cap="none" baseline="0">
                <a:solidFill>
                  <a:srgbClr val="213F92"/>
                </a:solidFill>
              </a:defRPr>
            </a:lvl1pPr>
          </a:lstStyle>
          <a:p>
            <a:r>
              <a:rPr lang="en-US"/>
              <a:t>Section break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14400" y="3692803"/>
            <a:ext cx="103632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Section subtitle</a:t>
            </a:r>
          </a:p>
        </p:txBody>
      </p:sp>
    </p:spTree>
    <p:extLst>
      <p:ext uri="{BB962C8B-B14F-4D97-AF65-F5344CB8AC3E}">
        <p14:creationId xmlns:p14="http://schemas.microsoft.com/office/powerpoint/2010/main" val="4780341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Book Antiqua" panose="0204060205030503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73352"/>
            <a:ext cx="5384800" cy="4718304"/>
          </a:xfrm>
        </p:spPr>
        <p:txBody>
          <a:bodyPr/>
          <a:lstStyle>
            <a:lvl1pPr>
              <a:defRPr sz="280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2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20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8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800">
                <a:latin typeface="Segoe UI" panose="020B0502040204020203" pitchFamily="34" charset="0"/>
                <a:cs typeface="Segoe UI" panose="020B0502040204020203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73352"/>
            <a:ext cx="5384800" cy="4718304"/>
          </a:xfrm>
        </p:spPr>
        <p:txBody>
          <a:bodyPr/>
          <a:lstStyle>
            <a:lvl1pPr>
              <a:defRPr sz="280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2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20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8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800">
                <a:latin typeface="Segoe UI" panose="020B0502040204020203" pitchFamily="34" charset="0"/>
                <a:cs typeface="Segoe UI" panose="020B0502040204020203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86E3D28-75EF-4F10-8754-94A7CE25435F}"/>
              </a:ext>
            </a:extLst>
          </p:cNvPr>
          <p:cNvSpPr/>
          <p:nvPr userDrawn="1"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rgbClr val="0065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A772E1AD-92C6-4775-A4BF-12FE51155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19050"/>
            <a:ext cx="9448800" cy="328613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r>
              <a:rPr lang="en-US"/>
              <a:t>MA Office of Technical Assistance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8B80F89B-79FD-41CA-AD8D-81ACC5CD8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60000" y="19050"/>
            <a:ext cx="1422400" cy="328613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73669647-2C53-4535-822D-8A80755D13E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6884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749C9D6-3601-4AD9-854A-9DA4B76B5A22}"/>
              </a:ext>
            </a:extLst>
          </p:cNvPr>
          <p:cNvCxnSpPr/>
          <p:nvPr/>
        </p:nvCxnSpPr>
        <p:spPr>
          <a:xfrm rot="5400000">
            <a:off x="3742531" y="4045744"/>
            <a:ext cx="4708525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Book Antiqua" panose="0204060205030503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76400"/>
            <a:ext cx="524256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  <a:latin typeface="Book Antiqua" panose="02040602050305030304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438400"/>
            <a:ext cx="524256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39840" y="1676400"/>
            <a:ext cx="524256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Book Antiqua" panose="02040602050305030304" pitchFamily="18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9840" y="2438400"/>
            <a:ext cx="524256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1EA666F-CC21-42B6-86D3-217C265CD187}"/>
              </a:ext>
            </a:extLst>
          </p:cNvPr>
          <p:cNvSpPr/>
          <p:nvPr userDrawn="1"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rgbClr val="0065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1AD4BD32-0CAB-4168-BF7A-FEBC678B2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19050"/>
            <a:ext cx="9448800" cy="328613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r>
              <a:rPr lang="en-US"/>
              <a:t>MA Office of Technical Assistance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114843E-4293-4E2E-BE5B-03DEAAF3F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60000" y="19050"/>
            <a:ext cx="1422400" cy="328613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73669647-2C53-4535-822D-8A80755D13E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4189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Book Antiqua" panose="0204060205030503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DF3A8E-F2A5-4A47-B745-01A4F2749453}"/>
              </a:ext>
            </a:extLst>
          </p:cNvPr>
          <p:cNvSpPr/>
          <p:nvPr userDrawn="1"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rgbClr val="0065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0C8F647-BD7A-4882-8539-4F883F085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19050"/>
            <a:ext cx="9448800" cy="328613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r>
              <a:rPr lang="en-US"/>
              <a:t>MA Office of Technical Assistance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2AEA101-2D5A-423B-A8D0-CE8FD2D92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60000" y="19050"/>
            <a:ext cx="1422400" cy="328613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73669647-2C53-4535-822D-8A80755D13E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1044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ECC4EF3-6683-4DF8-87D0-228BEDBA5485}"/>
              </a:ext>
            </a:extLst>
          </p:cNvPr>
          <p:cNvSpPr/>
          <p:nvPr userDrawn="1"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rgbClr val="0065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2007DB85-D7FA-4BFA-BC7A-98681BB4A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19050"/>
            <a:ext cx="9448800" cy="328613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r>
              <a:rPr lang="en-US"/>
              <a:t>MA Office of Technical Assistance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59D72F6-DA33-4FDD-89E6-88EF3DE5E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60000" y="19050"/>
            <a:ext cx="1422400" cy="328613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73669647-2C53-4535-822D-8A80755D13E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5286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6CE206E-3803-4EF3-9D4D-77203FE8F2EB}"/>
              </a:ext>
            </a:extLst>
          </p:cNvPr>
          <p:cNvCxnSpPr/>
          <p:nvPr/>
        </p:nvCxnSpPr>
        <p:spPr>
          <a:xfrm rot="5400000">
            <a:off x="912019" y="3580607"/>
            <a:ext cx="5578475" cy="158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92080"/>
            <a:ext cx="2852928" cy="1261872"/>
          </a:xfrm>
        </p:spPr>
        <p:txBody>
          <a:bodyPr anchor="b">
            <a:noAutofit/>
          </a:bodyPr>
          <a:lstStyle>
            <a:lvl1pPr algn="l">
              <a:defRPr sz="2400" b="0">
                <a:latin typeface="Book Antiqua" panose="0204060205030503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0" y="792080"/>
            <a:ext cx="7620000" cy="5577840"/>
          </a:xfrm>
        </p:spPr>
        <p:txBody>
          <a:bodyPr/>
          <a:lstStyle>
            <a:lvl1pPr>
              <a:defRPr sz="320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28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2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20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2000">
                <a:latin typeface="Segoe UI" panose="020B0502040204020203" pitchFamily="34" charset="0"/>
                <a:cs typeface="Segoe UI" panose="020B0502040204020203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2130555"/>
            <a:ext cx="2852928" cy="4243615"/>
          </a:xfrm>
        </p:spPr>
        <p:txBody>
          <a:bodyPr/>
          <a:lstStyle>
            <a:lvl1pPr marL="0" indent="0"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BBBAC89-F8E3-40A4-8F9A-0DEEF1D19147}"/>
              </a:ext>
            </a:extLst>
          </p:cNvPr>
          <p:cNvSpPr/>
          <p:nvPr userDrawn="1"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rgbClr val="0065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B2894079-D5C0-4E89-8E1E-9199BF2BC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19050"/>
            <a:ext cx="9448800" cy="328613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r>
              <a:rPr lang="en-US"/>
              <a:t>MA Office of Technical Assistance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6CD898DA-E701-4E02-9D12-53AC99B11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60000" y="19050"/>
            <a:ext cx="1422400" cy="328613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73669647-2C53-4535-822D-8A80755D13E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8241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14995" y="1600200"/>
            <a:ext cx="10967405" cy="2324100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995" y="4076700"/>
            <a:ext cx="10967405" cy="23241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B5C4DE7-57C2-4367-8F09-B0A7C7BB9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990600"/>
          </a:xfrm>
        </p:spPr>
        <p:txBody>
          <a:bodyPr/>
          <a:lstStyle>
            <a:lvl1pPr>
              <a:defRPr>
                <a:latin typeface="Book Antiqua" panose="0204060205030503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346E5DF-C99F-4242-9204-37F6AB989275}"/>
              </a:ext>
            </a:extLst>
          </p:cNvPr>
          <p:cNvSpPr/>
          <p:nvPr userDrawn="1"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rgbClr val="0065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ECB9EA46-5176-406E-9D6A-31CC9CAF0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19050"/>
            <a:ext cx="9448800" cy="328613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r>
              <a:rPr lang="en-US"/>
              <a:t>MA Office of Technical Assistance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5FBE8E5-2C86-4C4F-8A0B-BB69910A6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60000" y="19050"/>
            <a:ext cx="1422400" cy="328613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73669647-2C53-4535-822D-8A80755D13E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1351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B2DDE9-7104-4E3C-99C3-7B892C289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C3B7538B-6372-4EA8-B824-F05F29C7CF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53B3067-83B5-40F5-9828-8AEE1BFD951F}"/>
              </a:ext>
            </a:extLst>
          </p:cNvPr>
          <p:cNvSpPr/>
          <p:nvPr userDrawn="1"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rgbClr val="0065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BADED85-BC96-49E5-B4C4-7E301B3E96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19050"/>
            <a:ext cx="9448800" cy="328613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r>
              <a:rPr lang="en-US"/>
              <a:t>MA Office of Technical Assistance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7EEA0EC-ECB0-4B6D-8982-F169EEB4E3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60000" y="19050"/>
            <a:ext cx="1422400" cy="328613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73669647-2C53-4535-822D-8A80755D13E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4966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rgbClr val="213F92"/>
          </a:solidFill>
          <a:latin typeface="Book Antiqua" panose="02040602050305030304" pitchFamily="18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182563" indent="-182563" algn="l" rtl="0" eaLnBrk="0" fontAlgn="base" hangingPunct="0">
        <a:spcBef>
          <a:spcPct val="20000"/>
        </a:spcBef>
        <a:spcAft>
          <a:spcPct val="0"/>
        </a:spcAft>
        <a:buClrTx/>
        <a:buSzPct val="8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457200" indent="-182563" algn="l" rtl="0" eaLnBrk="0" fontAlgn="base" hangingPunct="0">
        <a:spcBef>
          <a:spcPct val="20000"/>
        </a:spcBef>
        <a:spcAft>
          <a:spcPct val="0"/>
        </a:spcAft>
        <a:buClrTx/>
        <a:buSzPct val="8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730250" indent="-182563" algn="l" rtl="0" eaLnBrk="0" fontAlgn="base" hangingPunct="0">
        <a:spcBef>
          <a:spcPct val="20000"/>
        </a:spcBef>
        <a:spcAft>
          <a:spcPct val="0"/>
        </a:spcAft>
        <a:buClrTx/>
        <a:buSzPct val="90000"/>
        <a:buFont typeface="Arial" panose="020B0604020202020204" pitchFamily="34" charset="0"/>
        <a:buChar char="•"/>
        <a:defRPr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004888" indent="-182563" algn="l" rtl="0" eaLnBrk="0" fontAlgn="base" hangingPunct="0">
        <a:spcBef>
          <a:spcPct val="20000"/>
        </a:spcBef>
        <a:spcAft>
          <a:spcPct val="0"/>
        </a:spcAft>
        <a:buClrTx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1187450" indent="-136525" algn="l" rtl="0" eaLnBrk="0" fontAlgn="base" hangingPunct="0">
        <a:spcBef>
          <a:spcPct val="20000"/>
        </a:spcBef>
        <a:spcAft>
          <a:spcPct val="0"/>
        </a:spcAft>
        <a:buClrTx/>
        <a:buSzPct val="10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s.gov/doc/tura-reporting-appendices-0/download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guideme.epa.gov/ords/guideme_ext/guideme_ext/guideme/file/tri%20guidance%20for%20ammonia%20-%20revised%20february%202019.pdf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guideme.epa.gov/ords/guideme_ext/guideme_ext/guideme/file/tri%20guidance%20for%20nitrate%20compounds%20-%20revised%20february%202019.pdf" TargetMode="External"/><Relationship Id="rId4" Type="http://schemas.openxmlformats.org/officeDocument/2006/relationships/hyperlink" Target="https://www.mass.gov/doc/tura-reporting-appendices-0/download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ass.gov/doc/tura-reporting-appendices-0/download" TargetMode="Externa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s.gov/doc/tura-reporting-appendices-0/download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s.gov/doc/tura-reporting-appendices-0/download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s.gov/doc/tura-reporting-appendices-0/download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pa.gov/toxics-release-inventory-tri-program" TargetMode="External"/><Relationship Id="rId3" Type="http://schemas.microsoft.com/office/2018/10/relationships/comments" Target="../comments/modernComment_15E_2894A26A.xml"/><Relationship Id="rId7" Type="http://schemas.openxmlformats.org/officeDocument/2006/relationships/hyperlink" Target="https://www.mass.gov/doc/tura-edep-reporting-line-by-line-tips/download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ass.gov/doc/complete-list-of-tura-chemicals/download" TargetMode="External"/><Relationship Id="rId5" Type="http://schemas.openxmlformats.org/officeDocument/2006/relationships/hyperlink" Target="https://www.mass.gov/doc/tura-reporting-appendices-0/download" TargetMode="External"/><Relationship Id="rId10" Type="http://schemas.openxmlformats.org/officeDocument/2006/relationships/hyperlink" Target="https://www.epa.gov/toxics-release-inventory-tri-program/reporting-tri-facilities" TargetMode="External"/><Relationship Id="rId4" Type="http://schemas.openxmlformats.org/officeDocument/2006/relationships/hyperlink" Target="https://www.mass.gov/doc/tura-reporting-instructions/download" TargetMode="External"/><Relationship Id="rId9" Type="http://schemas.openxmlformats.org/officeDocument/2006/relationships/hyperlink" Target="https://guideme.epa.gov/ords/guideme_ext/f?p=guideme:gd-list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mailto:john.illingworth@mass.gov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ass.gov/orgs/office-of-technical-assistance-and-technology-ota" TargetMode="External"/><Relationship Id="rId5" Type="http://schemas.openxmlformats.org/officeDocument/2006/relationships/image" Target="../media/image4.jpeg"/><Relationship Id="rId4" Type="http://schemas.openxmlformats.org/officeDocument/2006/relationships/hyperlink" Target="mailto:john.raschko@mass.gov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s.gov/doc/complete-list-of-tura-chemicals/download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pa.gov/toxics-release-inventory-tri-program/tri-listed-chemicals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219200"/>
            <a:ext cx="8915400" cy="2057400"/>
          </a:xfrm>
        </p:spPr>
        <p:txBody>
          <a:bodyPr>
            <a:normAutofit/>
          </a:bodyPr>
          <a:lstStyle/>
          <a:p>
            <a:r>
              <a:rPr lang="en-US" cap="none"/>
              <a:t>Annual Toxics Reporting: Skills and </a:t>
            </a:r>
            <a:r>
              <a:rPr lang="en-US"/>
              <a:t>Challenge</a:t>
            </a:r>
            <a:r>
              <a:rPr lang="en-US" cap="none"/>
              <a:t>s </a:t>
            </a:r>
            <a:endParaRPr lang="en-US" sz="280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31954" y="3893103"/>
            <a:ext cx="5294406" cy="1537607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000">
                <a:solidFill>
                  <a:schemeClr val="tx1">
                    <a:lumMod val="90000"/>
                    <a:lumOff val="10000"/>
                  </a:schemeClr>
                </a:solidFill>
                <a:latin typeface="Segoe UI"/>
                <a:cs typeface="Segoe UI"/>
              </a:rPr>
              <a:t>Jack Illingworth</a:t>
            </a:r>
            <a:br>
              <a:rPr lang="en-US" sz="3000"/>
            </a:br>
            <a:r>
              <a:rPr lang="en-US" sz="3000">
                <a:solidFill>
                  <a:schemeClr val="tx1">
                    <a:lumMod val="90000"/>
                    <a:lumOff val="10000"/>
                  </a:schemeClr>
                </a:solidFill>
                <a:latin typeface="Segoe UI"/>
                <a:cs typeface="Segoe UI"/>
              </a:rPr>
              <a:t>John Raschko</a:t>
            </a:r>
            <a:endParaRPr lang="en-US" sz="300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3000">
                <a:solidFill>
                  <a:schemeClr val="tx1">
                    <a:lumMod val="90000"/>
                    <a:lumOff val="10000"/>
                  </a:schemeClr>
                </a:solidFill>
                <a:latin typeface="Segoe UI"/>
                <a:cs typeface="Segoe UI"/>
              </a:rPr>
              <a:t>Office of Technical Assistance</a:t>
            </a:r>
            <a:endParaRPr lang="en-US" sz="300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endParaRPr lang="en-US" sz="2000" i="1">
              <a:solidFill>
                <a:schemeClr val="tx1">
                  <a:lumMod val="90000"/>
                  <a:lumOff val="10000"/>
                </a:schemeClr>
              </a:solidFill>
              <a:latin typeface="Segoe UI"/>
              <a:cs typeface="Segoe UI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i="1">
                <a:solidFill>
                  <a:schemeClr val="tx1">
                    <a:lumMod val="90000"/>
                    <a:lumOff val="10000"/>
                  </a:schemeClr>
                </a:solidFill>
                <a:latin typeface="Segoe UI"/>
                <a:cs typeface="Segoe UI"/>
              </a:rPr>
              <a:t>Spring 2026 Reporting Workshop</a:t>
            </a:r>
            <a:endParaRPr lang="en-US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071" y="3891319"/>
            <a:ext cx="2878067" cy="1535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9937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D0E4B-3C9E-4FB5-A35C-F50DA9BA7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100"/>
              <a:t>Form S Reporting: Facility-Wide Use of Sulfuric Acid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562F0-C703-4616-AAF3-D3EF4E3B5D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5384800" cy="4718304"/>
          </a:xfrm>
        </p:spPr>
        <p:txBody>
          <a:bodyPr/>
          <a:lstStyle/>
          <a:p>
            <a:pPr marL="114300" indent="0">
              <a:buNone/>
            </a:pPr>
            <a:r>
              <a:rPr lang="en-US" sz="3200"/>
              <a:t>Section 1 </a:t>
            </a:r>
            <a:r>
              <a:rPr lang="en-US" sz="2400"/>
              <a:t>(facility-wide use)</a:t>
            </a:r>
          </a:p>
          <a:p>
            <a:pPr marL="628650" indent="-514350">
              <a:buFont typeface="+mj-lt"/>
              <a:buAutoNum type="alphaLcPeriod" startAt="3"/>
            </a:pPr>
            <a:r>
              <a:rPr lang="en-US" sz="2000"/>
              <a:t>Manufactured: </a:t>
            </a:r>
            <a:r>
              <a:rPr lang="en-US" sz="2000">
                <a:solidFill>
                  <a:schemeClr val="bg2"/>
                </a:solidFill>
              </a:rPr>
              <a:t>0</a:t>
            </a:r>
          </a:p>
          <a:p>
            <a:pPr marL="628650" indent="-514350">
              <a:buFont typeface="+mj-lt"/>
              <a:buAutoNum type="alphaLcPeriod" startAt="3"/>
            </a:pPr>
            <a:r>
              <a:rPr lang="en-US" sz="2000"/>
              <a:t>Processed: </a:t>
            </a:r>
            <a:r>
              <a:rPr lang="en-US" sz="2000">
                <a:solidFill>
                  <a:schemeClr val="bg2"/>
                </a:solidFill>
              </a:rPr>
              <a:t>0</a:t>
            </a:r>
          </a:p>
          <a:p>
            <a:pPr marL="628650" indent="-514350">
              <a:buFont typeface="+mj-lt"/>
              <a:buAutoNum type="alphaLcPeriod" startAt="3"/>
            </a:pPr>
            <a:r>
              <a:rPr lang="en-US" sz="2000"/>
              <a:t>Otherwise Used: </a:t>
            </a:r>
            <a:r>
              <a:rPr lang="en-US" sz="2000">
                <a:solidFill>
                  <a:schemeClr val="tx2"/>
                </a:solidFill>
              </a:rPr>
              <a:t>130,000</a:t>
            </a:r>
          </a:p>
          <a:p>
            <a:pPr marL="628650" indent="-514350">
              <a:buFont typeface="+mj-lt"/>
              <a:buAutoNum type="alphaLcPeriod" startAt="3"/>
            </a:pPr>
            <a:r>
              <a:rPr lang="en-US" sz="2000"/>
              <a:t>Generated as Byproduct: </a:t>
            </a:r>
            <a:r>
              <a:rPr lang="en-US" sz="2000">
                <a:solidFill>
                  <a:schemeClr val="tx2"/>
                </a:solidFill>
              </a:rPr>
              <a:t>57,000</a:t>
            </a:r>
          </a:p>
          <a:p>
            <a:pPr marL="628650" indent="-514350">
              <a:buFont typeface="+mj-lt"/>
              <a:buAutoNum type="alphaLcPeriod" startAt="3"/>
            </a:pPr>
            <a:r>
              <a:rPr lang="en-US" sz="2000"/>
              <a:t>Shipped in or as Product: </a:t>
            </a:r>
            <a:r>
              <a:rPr lang="en-US" sz="2000">
                <a:solidFill>
                  <a:schemeClr val="tx2"/>
                </a:solidFill>
              </a:rPr>
              <a:t>0</a:t>
            </a:r>
          </a:p>
          <a:p>
            <a:pPr marL="628650" indent="-514350">
              <a:buFont typeface="+mj-lt"/>
              <a:buAutoNum type="alphaLcPeriod" startAt="3"/>
            </a:pPr>
            <a:r>
              <a:rPr lang="en-US" sz="2000"/>
              <a:t>Production or Activity Ratio: </a:t>
            </a:r>
            <a:r>
              <a:rPr lang="en-US" sz="2000">
                <a:solidFill>
                  <a:schemeClr val="accent6"/>
                </a:solidFill>
              </a:rPr>
              <a:t>1.14</a:t>
            </a:r>
          </a:p>
          <a:p>
            <a:pPr marL="628650" indent="-514350">
              <a:buFont typeface="+mj-lt"/>
              <a:buAutoNum type="alphaLcPeriod" startAt="3"/>
            </a:pPr>
            <a:endParaRPr lang="en-US" sz="2000">
              <a:solidFill>
                <a:srgbClr val="FF0000"/>
              </a:solidFill>
            </a:endParaRPr>
          </a:p>
          <a:p>
            <a:pPr marL="114300" indent="0">
              <a:buNone/>
            </a:pPr>
            <a:r>
              <a:rPr lang="en-US" sz="3200"/>
              <a:t>Section 3 </a:t>
            </a:r>
            <a:r>
              <a:rPr lang="en-US" sz="2400"/>
              <a:t>(chem used in waste treatment units)</a:t>
            </a:r>
          </a:p>
          <a:p>
            <a:pPr marL="628650" indent="-514350">
              <a:buFont typeface="+mj-lt"/>
              <a:buAutoNum type="alphaLcPeriod"/>
            </a:pPr>
            <a:r>
              <a:rPr lang="en-US" sz="2000"/>
              <a:t>Is chemical used to treat waste or control pollution? </a:t>
            </a:r>
            <a:r>
              <a:rPr lang="en-US" sz="2000">
                <a:solidFill>
                  <a:srgbClr val="213F92"/>
                </a:solidFill>
              </a:rPr>
              <a:t>Yes</a:t>
            </a:r>
          </a:p>
          <a:p>
            <a:pPr marL="628650" indent="-514350">
              <a:buFont typeface="+mj-lt"/>
              <a:buAutoNum type="alphaLcPeriod"/>
            </a:pPr>
            <a:r>
              <a:rPr lang="en-US" sz="2000"/>
              <a:t>Enter amount: </a:t>
            </a:r>
            <a:r>
              <a:rPr lang="en-US" sz="2000">
                <a:solidFill>
                  <a:schemeClr val="accent6"/>
                </a:solidFill>
              </a:rPr>
              <a:t>50,000</a:t>
            </a:r>
            <a:endParaRPr lang="en-US" sz="3200">
              <a:solidFill>
                <a:schemeClr val="accent6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A88A02-9541-78A2-6ECF-594699AFF5D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/>
              <a:t>Section 2 </a:t>
            </a:r>
            <a:r>
              <a:rPr lang="en-US" sz="2400"/>
              <a:t>(materials balance)</a:t>
            </a:r>
          </a:p>
          <a:p>
            <a:pPr marL="628650" indent="-514350">
              <a:buFont typeface="+mj-lt"/>
              <a:buAutoNum type="alphaLcPeriod"/>
            </a:pPr>
            <a:r>
              <a:rPr lang="en-US" sz="2000"/>
              <a:t>Chemical Recycled Onsite:</a:t>
            </a:r>
            <a:r>
              <a:rPr lang="en-US" sz="2000">
                <a:solidFill>
                  <a:schemeClr val="bg2"/>
                </a:solidFill>
              </a:rPr>
              <a:t> 0</a:t>
            </a:r>
          </a:p>
          <a:p>
            <a:pPr marL="628650" indent="-514350">
              <a:buFont typeface="+mj-lt"/>
              <a:buAutoNum type="alphaLcPeriod"/>
            </a:pPr>
            <a:r>
              <a:rPr lang="en-US" sz="2000"/>
              <a:t>Consumed or Transformed: </a:t>
            </a:r>
            <a:r>
              <a:rPr lang="en-US" sz="2000">
                <a:solidFill>
                  <a:schemeClr val="accent6"/>
                </a:solidFill>
              </a:rPr>
              <a:t>23,000</a:t>
            </a:r>
          </a:p>
          <a:p>
            <a:pPr marL="628650" indent="-514350">
              <a:buFont typeface="+mj-lt"/>
              <a:buAutoNum type="alphaLcPeriod"/>
            </a:pPr>
            <a:r>
              <a:rPr lang="en-US" sz="2000"/>
              <a:t>Chemical (Product) Held in Inventory:</a:t>
            </a:r>
            <a:r>
              <a:rPr lang="en-US" sz="2000">
                <a:solidFill>
                  <a:schemeClr val="tx2"/>
                </a:solidFill>
              </a:rPr>
              <a:t> 0</a:t>
            </a:r>
          </a:p>
          <a:p>
            <a:pPr marL="628650" indent="-514350">
              <a:buFont typeface="+mj-lt"/>
              <a:buAutoNum type="alphaLcPeriod"/>
            </a:pPr>
            <a:r>
              <a:rPr lang="en-US" sz="2000"/>
              <a:t>Chemical Compound: </a:t>
            </a:r>
            <a:r>
              <a:rPr lang="en-US" sz="2000">
                <a:solidFill>
                  <a:schemeClr val="tx2"/>
                </a:solidFill>
              </a:rPr>
              <a:t>0</a:t>
            </a:r>
          </a:p>
          <a:p>
            <a:pPr marL="628650" indent="-514350">
              <a:buFont typeface="+mj-lt"/>
              <a:buAutoNum type="alphaLcPeriod"/>
            </a:pPr>
            <a:r>
              <a:rPr lang="en-US" sz="2000"/>
              <a:t>Other: </a:t>
            </a:r>
            <a:r>
              <a:rPr lang="en-US" sz="2000">
                <a:solidFill>
                  <a:schemeClr val="bg2"/>
                </a:solidFill>
              </a:rPr>
              <a:t>0</a:t>
            </a:r>
          </a:p>
          <a:p>
            <a:pPr marL="628650" indent="-514350">
              <a:buFont typeface="+mj-lt"/>
              <a:buAutoNum type="alphaLcPeriod"/>
            </a:pPr>
            <a:r>
              <a:rPr lang="en-US" sz="2000"/>
              <a:t>“Yes” if anything non-routine occurred at your facility during the reporting year that affected the data reported, if there is not a materials balance, and/or if the Prod. Ratio is &lt;0.5 or &gt;2.</a:t>
            </a:r>
          </a:p>
          <a:p>
            <a:pPr marL="114300" indent="0">
              <a:buNone/>
            </a:pPr>
            <a:r>
              <a:rPr lang="en-US" sz="2000">
                <a:latin typeface="Segoe UI"/>
                <a:cs typeface="Segoe UI"/>
              </a:rPr>
              <a:t>                Yes          No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C93C5BC-4C8A-E79E-E012-BD73791FB342}"/>
              </a:ext>
            </a:extLst>
          </p:cNvPr>
          <p:cNvCxnSpPr/>
          <p:nvPr/>
        </p:nvCxnSpPr>
        <p:spPr>
          <a:xfrm>
            <a:off x="609600" y="4683967"/>
            <a:ext cx="5384801" cy="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074027EA-EB48-DA5D-D7D7-BB60AAD024C5}"/>
              </a:ext>
            </a:extLst>
          </p:cNvPr>
          <p:cNvSpPr txBox="1"/>
          <p:nvPr/>
        </p:nvSpPr>
        <p:spPr>
          <a:xfrm>
            <a:off x="4422648" y="6160823"/>
            <a:ext cx="7159752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/>
              <a:t>Mass Balance: 1c+d+e = 1f+1g+2a+b+c+d+e + 3b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9FE2FC2-D691-7FBE-9F05-8E1DD329F72B}"/>
              </a:ext>
            </a:extLst>
          </p:cNvPr>
          <p:cNvSpPr/>
          <p:nvPr/>
        </p:nvSpPr>
        <p:spPr>
          <a:xfrm>
            <a:off x="8234172" y="5733287"/>
            <a:ext cx="192024" cy="19670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C4136ED-344E-27D2-2B25-5E13B84FD954}"/>
              </a:ext>
            </a:extLst>
          </p:cNvPr>
          <p:cNvSpPr/>
          <p:nvPr/>
        </p:nvSpPr>
        <p:spPr>
          <a:xfrm>
            <a:off x="7188708" y="5733287"/>
            <a:ext cx="192024" cy="196703"/>
          </a:xfrm>
          <a:prstGeom prst="ellips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935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92689"/>
            <a:ext cx="10972800" cy="1143000"/>
          </a:xfrm>
        </p:spPr>
        <p:txBody>
          <a:bodyPr>
            <a:normAutofit/>
          </a:bodyPr>
          <a:lstStyle/>
          <a:p>
            <a:r>
              <a:rPr lang="en-US" sz="3600">
                <a:latin typeface="Book Antiqua"/>
              </a:rPr>
              <a:t>Commonly Missed in Reports</a:t>
            </a:r>
            <a:endParaRPr lang="en-US" sz="3600" b="1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14945"/>
            <a:ext cx="10896600" cy="4800600"/>
          </a:xfrm>
        </p:spPr>
        <p:txBody>
          <a:bodyPr>
            <a:normAutofit/>
          </a:bodyPr>
          <a:lstStyle/>
          <a:p>
            <a:pPr marL="400050" indent="-400050">
              <a:spcAft>
                <a:spcPts val="600"/>
              </a:spcAft>
            </a:pPr>
            <a:r>
              <a:rPr lang="en-US"/>
              <a:t>Higher Hazard Substances (HHS) - 1,000 </a:t>
            </a:r>
            <a:r>
              <a:rPr lang="en-US" err="1"/>
              <a:t>lb</a:t>
            </a:r>
            <a:r>
              <a:rPr lang="en-US"/>
              <a:t> threshold</a:t>
            </a:r>
          </a:p>
          <a:p>
            <a:pPr marL="400050" indent="-400050">
              <a:spcAft>
                <a:spcPts val="600"/>
              </a:spcAft>
            </a:pPr>
            <a:r>
              <a:rPr lang="en-US"/>
              <a:t>Use of PBTs and PFAS – there is no de minimis level</a:t>
            </a:r>
          </a:p>
          <a:p>
            <a:pPr marL="400050" indent="-400050">
              <a:spcAft>
                <a:spcPts val="600"/>
              </a:spcAft>
            </a:pPr>
            <a:r>
              <a:rPr lang="en-US"/>
              <a:t>Chemical Categories </a:t>
            </a:r>
          </a:p>
          <a:p>
            <a:pPr marL="400050" indent="-400050">
              <a:spcAft>
                <a:spcPts val="600"/>
              </a:spcAft>
            </a:pPr>
            <a:r>
              <a:rPr lang="en-US"/>
              <a:t>Differences in TRI and TURA reporting lists of chemicals &amp; covered facilities</a:t>
            </a:r>
          </a:p>
          <a:p>
            <a:pPr marL="400050" indent="-400050">
              <a:spcAft>
                <a:spcPts val="600"/>
              </a:spcAft>
            </a:pPr>
            <a:r>
              <a:rPr lang="en-US"/>
              <a:t>Wastewater treatment and cleaning chemicals</a:t>
            </a:r>
          </a:p>
          <a:p>
            <a:pPr marL="400050" indent="-400050">
              <a:spcAft>
                <a:spcPts val="600"/>
              </a:spcAft>
            </a:pPr>
            <a:r>
              <a:rPr lang="en-US"/>
              <a:t>New listings for Current RY</a:t>
            </a:r>
            <a:endParaRPr lang="en-US">
              <a:highlight>
                <a:srgbClr val="FFFF00"/>
              </a:highlight>
            </a:endParaRPr>
          </a:p>
          <a:p>
            <a:pPr marL="400050" indent="-400050">
              <a:spcAft>
                <a:spcPts val="0"/>
              </a:spcAft>
            </a:pPr>
            <a:r>
              <a:rPr lang="en-US"/>
              <a:t>Coincidently manufactured chemicals, for example:</a:t>
            </a:r>
          </a:p>
          <a:p>
            <a:pPr marL="674687" lvl="1" indent="-400050"/>
            <a:r>
              <a:rPr lang="en-US"/>
              <a:t>Do you use nitric acid?	                                                    </a:t>
            </a:r>
            <a:r>
              <a:rPr lang="en-US" i="1">
                <a:solidFill>
                  <a:schemeClr val="accent2">
                    <a:lumMod val="75000"/>
                  </a:schemeClr>
                </a:solidFill>
              </a:rPr>
              <a:t>(8.48 M lb HNO</a:t>
            </a:r>
            <a:r>
              <a:rPr lang="en-US" i="1" baseline="-25000">
                <a:solidFill>
                  <a:schemeClr val="accent2">
                    <a:lumMod val="75000"/>
                  </a:schemeClr>
                </a:solidFill>
              </a:rPr>
              <a:t>3</a:t>
            </a:r>
            <a:r>
              <a:rPr lang="en-US" i="1">
                <a:solidFill>
                  <a:schemeClr val="accent2">
                    <a:lumMod val="75000"/>
                  </a:schemeClr>
                </a:solidFill>
              </a:rPr>
              <a:t> used in 2024)</a:t>
            </a:r>
            <a:endParaRPr lang="en-US">
              <a:solidFill>
                <a:schemeClr val="accent2">
                  <a:lumMod val="75000"/>
                </a:schemeClr>
              </a:solidFill>
            </a:endParaRPr>
          </a:p>
          <a:p>
            <a:pPr marL="674687" lvl="1" indent="-400050"/>
            <a:r>
              <a:rPr lang="en-US"/>
              <a:t>Water dissociable nitrate compounds         </a:t>
            </a:r>
            <a:r>
              <a:rPr lang="en-US" i="1">
                <a:solidFill>
                  <a:schemeClr val="accent2">
                    <a:lumMod val="75000"/>
                  </a:schemeClr>
                </a:solidFill>
              </a:rPr>
              <a:t>(8.71 M lb Nitrate compounds reported in 2024)</a:t>
            </a:r>
            <a:endParaRPr lang="en-US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4090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>
                <a:latin typeface="Book Antiqua"/>
              </a:rPr>
              <a:t>Some Differences Between TRI and TURA Reporting</a:t>
            </a:r>
            <a:endParaRPr lang="en-US" sz="320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75CFBCB-DF96-B6F1-A721-761CB266BC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9029865"/>
              </p:ext>
            </p:extLst>
          </p:nvPr>
        </p:nvGraphicFramePr>
        <p:xfrm>
          <a:off x="501445" y="1584512"/>
          <a:ext cx="11218607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8640499-6A49-5D2E-C9F1-831842387531}"/>
              </a:ext>
            </a:extLst>
          </p:cNvPr>
          <p:cNvSpPr txBox="1"/>
          <p:nvPr/>
        </p:nvSpPr>
        <p:spPr>
          <a:xfrm>
            <a:off x="8062669" y="2223286"/>
            <a:ext cx="3761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schemeClr val="accent2">
                    <a:lumMod val="75000"/>
                  </a:schemeClr>
                </a:solidFill>
              </a:rPr>
              <a:t>      (29.53 M lb HCl used in 2024)</a:t>
            </a:r>
          </a:p>
          <a:p>
            <a:r>
              <a:rPr lang="en-US" i="1">
                <a:solidFill>
                  <a:schemeClr val="accent2">
                    <a:lumMod val="75000"/>
                  </a:schemeClr>
                </a:solidFill>
              </a:rPr>
              <a:t> (18.43 M lb H</a:t>
            </a:r>
            <a:r>
              <a:rPr lang="en-US" i="1" baseline="-25000">
                <a:solidFill>
                  <a:schemeClr val="accent2">
                    <a:lumMod val="75000"/>
                  </a:schemeClr>
                </a:solidFill>
              </a:rPr>
              <a:t>2</a:t>
            </a:r>
            <a:r>
              <a:rPr lang="en-US" i="1">
                <a:solidFill>
                  <a:schemeClr val="accent2">
                    <a:lumMod val="75000"/>
                  </a:schemeClr>
                </a:solidFill>
              </a:rPr>
              <a:t>SO</a:t>
            </a:r>
            <a:r>
              <a:rPr lang="en-US" i="1" baseline="-25000">
                <a:solidFill>
                  <a:schemeClr val="accent2">
                    <a:lumMod val="75000"/>
                  </a:schemeClr>
                </a:solidFill>
              </a:rPr>
              <a:t>4</a:t>
            </a:r>
            <a:r>
              <a:rPr lang="en-US" i="1">
                <a:solidFill>
                  <a:schemeClr val="accent2">
                    <a:lumMod val="75000"/>
                  </a:schemeClr>
                </a:solidFill>
              </a:rPr>
              <a:t> used in 2024)</a:t>
            </a:r>
          </a:p>
        </p:txBody>
      </p:sp>
    </p:spTree>
    <p:extLst>
      <p:ext uri="{BB962C8B-B14F-4D97-AF65-F5344CB8AC3E}">
        <p14:creationId xmlns:p14="http://schemas.microsoft.com/office/powerpoint/2010/main" val="41462999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Pay attention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202A86-A586-A432-C785-B3A4B0D40D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4675" y="2127587"/>
            <a:ext cx="5194344" cy="1432932"/>
          </a:xfrm>
        </p:spPr>
        <p:txBody>
          <a:bodyPr/>
          <a:lstStyle/>
          <a:p>
            <a:r>
              <a:rPr lang="en-US"/>
              <a:t>TDI is a Higher Hazard Substance</a:t>
            </a:r>
          </a:p>
          <a:p>
            <a:pPr lvl="1"/>
            <a:r>
              <a:rPr lang="en-US"/>
              <a:t>Report each CAS# individually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CC7022D-72DC-569C-0E98-A1F0F35CD782}"/>
              </a:ext>
            </a:extLst>
          </p:cNvPr>
          <p:cNvGrpSpPr/>
          <p:nvPr/>
        </p:nvGrpSpPr>
        <p:grpSpPr>
          <a:xfrm>
            <a:off x="5573486" y="1884556"/>
            <a:ext cx="6239372" cy="1867161"/>
            <a:chOff x="1831276" y="2290462"/>
            <a:chExt cx="7919846" cy="2810475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4020D21A-CEE0-3832-7842-A99B5BADD981}"/>
                </a:ext>
              </a:extLst>
            </p:cNvPr>
            <p:cNvSpPr/>
            <p:nvPr/>
          </p:nvSpPr>
          <p:spPr>
            <a:xfrm>
              <a:off x="1831276" y="2290462"/>
              <a:ext cx="2414587" cy="965834"/>
            </a:xfrm>
            <a:custGeom>
              <a:avLst/>
              <a:gdLst>
                <a:gd name="connsiteX0" fmla="*/ 0 w 2414587"/>
                <a:gd name="connsiteY0" fmla="*/ 0 h 965834"/>
                <a:gd name="connsiteX1" fmla="*/ 2414587 w 2414587"/>
                <a:gd name="connsiteY1" fmla="*/ 0 h 965834"/>
                <a:gd name="connsiteX2" fmla="*/ 2414587 w 2414587"/>
                <a:gd name="connsiteY2" fmla="*/ 965834 h 965834"/>
                <a:gd name="connsiteX3" fmla="*/ 0 w 2414587"/>
                <a:gd name="connsiteY3" fmla="*/ 965834 h 965834"/>
                <a:gd name="connsiteX4" fmla="*/ 0 w 2414587"/>
                <a:gd name="connsiteY4" fmla="*/ 0 h 965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14587" h="965834">
                  <a:moveTo>
                    <a:pt x="0" y="0"/>
                  </a:moveTo>
                  <a:lnTo>
                    <a:pt x="2414587" y="0"/>
                  </a:lnTo>
                  <a:lnTo>
                    <a:pt x="2414587" y="965834"/>
                  </a:lnTo>
                  <a:lnTo>
                    <a:pt x="0" y="96583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dk2">
                <a:hueOff val="0"/>
                <a:satOff val="0"/>
                <a:lumOff val="0"/>
                <a:alphaOff val="0"/>
              </a:schemeClr>
            </a:lnRef>
            <a:fillRef idx="3">
              <a:schemeClr val="dk2">
                <a:hueOff val="0"/>
                <a:satOff val="0"/>
                <a:lumOff val="0"/>
                <a:alphaOff val="0"/>
              </a:schemeClr>
            </a:fillRef>
            <a:effectRef idx="3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2240" tIns="81280" rIns="142240" bIns="8128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b="1" kern="1200">
                  <a:latin typeface="Segoe UI" panose="020B0502040204020203" pitchFamily="34" charset="0"/>
                  <a:cs typeface="Segoe UI" panose="020B0502040204020203" pitchFamily="34" charset="0"/>
                </a:rPr>
                <a:t>2,4-Toluene diisocyanate</a:t>
              </a: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DAB8330-8AFC-9196-6031-BEE1C85A8C7A}"/>
                </a:ext>
              </a:extLst>
            </p:cNvPr>
            <p:cNvSpPr/>
            <p:nvPr/>
          </p:nvSpPr>
          <p:spPr>
            <a:xfrm>
              <a:off x="1831276" y="3256297"/>
              <a:ext cx="2414587" cy="1844640"/>
            </a:xfrm>
            <a:custGeom>
              <a:avLst/>
              <a:gdLst>
                <a:gd name="connsiteX0" fmla="*/ 0 w 2414587"/>
                <a:gd name="connsiteY0" fmla="*/ 0 h 1844640"/>
                <a:gd name="connsiteX1" fmla="*/ 2414587 w 2414587"/>
                <a:gd name="connsiteY1" fmla="*/ 0 h 1844640"/>
                <a:gd name="connsiteX2" fmla="*/ 2414587 w 2414587"/>
                <a:gd name="connsiteY2" fmla="*/ 1844640 h 1844640"/>
                <a:gd name="connsiteX3" fmla="*/ 0 w 2414587"/>
                <a:gd name="connsiteY3" fmla="*/ 1844640 h 1844640"/>
                <a:gd name="connsiteX4" fmla="*/ 0 w 2414587"/>
                <a:gd name="connsiteY4" fmla="*/ 0 h 184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14587" h="1844640">
                  <a:moveTo>
                    <a:pt x="0" y="0"/>
                  </a:moveTo>
                  <a:lnTo>
                    <a:pt x="2414587" y="0"/>
                  </a:lnTo>
                  <a:lnTo>
                    <a:pt x="2414587" y="1844640"/>
                  </a:lnTo>
                  <a:lnTo>
                    <a:pt x="0" y="184464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42240" bIns="160020" numCol="1" spcCol="1270" anchor="t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kern="1200">
                  <a:latin typeface="Segoe UI" panose="020B0502040204020203" pitchFamily="34" charset="0"/>
                  <a:cs typeface="Segoe UI" panose="020B0502040204020203" pitchFamily="34" charset="0"/>
                </a:rPr>
                <a:t>2,4-TDI</a:t>
              </a: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kern="1200">
                  <a:latin typeface="Segoe UI" panose="020B0502040204020203" pitchFamily="34" charset="0"/>
                  <a:cs typeface="Segoe UI" panose="020B0502040204020203" pitchFamily="34" charset="0"/>
                </a:rPr>
                <a:t>CAS 584-84-9</a:t>
              </a: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48B6AD8-23F8-D012-FE19-40DB85AEE0AC}"/>
                </a:ext>
              </a:extLst>
            </p:cNvPr>
            <p:cNvSpPr/>
            <p:nvPr/>
          </p:nvSpPr>
          <p:spPr>
            <a:xfrm>
              <a:off x="4583906" y="2290462"/>
              <a:ext cx="2414587" cy="965834"/>
            </a:xfrm>
            <a:custGeom>
              <a:avLst/>
              <a:gdLst>
                <a:gd name="connsiteX0" fmla="*/ 0 w 2414587"/>
                <a:gd name="connsiteY0" fmla="*/ 0 h 965834"/>
                <a:gd name="connsiteX1" fmla="*/ 2414587 w 2414587"/>
                <a:gd name="connsiteY1" fmla="*/ 0 h 965834"/>
                <a:gd name="connsiteX2" fmla="*/ 2414587 w 2414587"/>
                <a:gd name="connsiteY2" fmla="*/ 965834 h 965834"/>
                <a:gd name="connsiteX3" fmla="*/ 0 w 2414587"/>
                <a:gd name="connsiteY3" fmla="*/ 965834 h 965834"/>
                <a:gd name="connsiteX4" fmla="*/ 0 w 2414587"/>
                <a:gd name="connsiteY4" fmla="*/ 0 h 965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14587" h="965834">
                  <a:moveTo>
                    <a:pt x="0" y="0"/>
                  </a:moveTo>
                  <a:lnTo>
                    <a:pt x="2414587" y="0"/>
                  </a:lnTo>
                  <a:lnTo>
                    <a:pt x="2414587" y="965834"/>
                  </a:lnTo>
                  <a:lnTo>
                    <a:pt x="0" y="96583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dk2">
                <a:hueOff val="0"/>
                <a:satOff val="0"/>
                <a:lumOff val="0"/>
                <a:alphaOff val="0"/>
              </a:schemeClr>
            </a:lnRef>
            <a:fillRef idx="3">
              <a:schemeClr val="dk2">
                <a:hueOff val="0"/>
                <a:satOff val="0"/>
                <a:lumOff val="0"/>
                <a:alphaOff val="0"/>
              </a:schemeClr>
            </a:fillRef>
            <a:effectRef idx="3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2240" tIns="81280" rIns="142240" bIns="8128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b="1" kern="1200">
                  <a:latin typeface="Segoe UI" panose="020B0502040204020203" pitchFamily="34" charset="0"/>
                  <a:cs typeface="Segoe UI" panose="020B0502040204020203" pitchFamily="34" charset="0"/>
                </a:rPr>
                <a:t>2,6-Toluene diisocyanate</a:t>
              </a: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9F6765-C1C7-197A-7A1D-A19E2E59EA7C}"/>
                </a:ext>
              </a:extLst>
            </p:cNvPr>
            <p:cNvSpPr/>
            <p:nvPr/>
          </p:nvSpPr>
          <p:spPr>
            <a:xfrm>
              <a:off x="4583906" y="3256297"/>
              <a:ext cx="2414587" cy="1844640"/>
            </a:xfrm>
            <a:custGeom>
              <a:avLst/>
              <a:gdLst>
                <a:gd name="connsiteX0" fmla="*/ 0 w 2414587"/>
                <a:gd name="connsiteY0" fmla="*/ 0 h 1844640"/>
                <a:gd name="connsiteX1" fmla="*/ 2414587 w 2414587"/>
                <a:gd name="connsiteY1" fmla="*/ 0 h 1844640"/>
                <a:gd name="connsiteX2" fmla="*/ 2414587 w 2414587"/>
                <a:gd name="connsiteY2" fmla="*/ 1844640 h 1844640"/>
                <a:gd name="connsiteX3" fmla="*/ 0 w 2414587"/>
                <a:gd name="connsiteY3" fmla="*/ 1844640 h 1844640"/>
                <a:gd name="connsiteX4" fmla="*/ 0 w 2414587"/>
                <a:gd name="connsiteY4" fmla="*/ 0 h 184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14587" h="1844640">
                  <a:moveTo>
                    <a:pt x="0" y="0"/>
                  </a:moveTo>
                  <a:lnTo>
                    <a:pt x="2414587" y="0"/>
                  </a:lnTo>
                  <a:lnTo>
                    <a:pt x="2414587" y="1844640"/>
                  </a:lnTo>
                  <a:lnTo>
                    <a:pt x="0" y="184464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42240" bIns="160020" numCol="1" spcCol="1270" anchor="t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kern="1200">
                  <a:latin typeface="Segoe UI" panose="020B0502040204020203" pitchFamily="34" charset="0"/>
                  <a:cs typeface="Segoe UI" panose="020B0502040204020203" pitchFamily="34" charset="0"/>
                </a:rPr>
                <a:t>2,6-TDI</a:t>
              </a: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kern="1200">
                  <a:latin typeface="Segoe UI" panose="020B0502040204020203" pitchFamily="34" charset="0"/>
                  <a:cs typeface="Segoe UI" panose="020B0502040204020203" pitchFamily="34" charset="0"/>
                </a:rPr>
                <a:t>CAS 91-08-7</a:t>
              </a: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9800B0C-CE7F-4CAB-989E-63AB5B9F2E31}"/>
                </a:ext>
              </a:extLst>
            </p:cNvPr>
            <p:cNvSpPr/>
            <p:nvPr/>
          </p:nvSpPr>
          <p:spPr>
            <a:xfrm>
              <a:off x="7336535" y="2290462"/>
              <a:ext cx="2414587" cy="965834"/>
            </a:xfrm>
            <a:custGeom>
              <a:avLst/>
              <a:gdLst>
                <a:gd name="connsiteX0" fmla="*/ 0 w 2414587"/>
                <a:gd name="connsiteY0" fmla="*/ 0 h 965834"/>
                <a:gd name="connsiteX1" fmla="*/ 2414587 w 2414587"/>
                <a:gd name="connsiteY1" fmla="*/ 0 h 965834"/>
                <a:gd name="connsiteX2" fmla="*/ 2414587 w 2414587"/>
                <a:gd name="connsiteY2" fmla="*/ 965834 h 965834"/>
                <a:gd name="connsiteX3" fmla="*/ 0 w 2414587"/>
                <a:gd name="connsiteY3" fmla="*/ 965834 h 965834"/>
                <a:gd name="connsiteX4" fmla="*/ 0 w 2414587"/>
                <a:gd name="connsiteY4" fmla="*/ 0 h 965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14587" h="965834">
                  <a:moveTo>
                    <a:pt x="0" y="0"/>
                  </a:moveTo>
                  <a:lnTo>
                    <a:pt x="2414587" y="0"/>
                  </a:lnTo>
                  <a:lnTo>
                    <a:pt x="2414587" y="965834"/>
                  </a:lnTo>
                  <a:lnTo>
                    <a:pt x="0" y="96583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dk2">
                <a:hueOff val="0"/>
                <a:satOff val="0"/>
                <a:lumOff val="0"/>
                <a:alphaOff val="0"/>
              </a:schemeClr>
            </a:lnRef>
            <a:fillRef idx="3">
              <a:schemeClr val="dk2">
                <a:hueOff val="0"/>
                <a:satOff val="0"/>
                <a:lumOff val="0"/>
                <a:alphaOff val="0"/>
              </a:schemeClr>
            </a:fillRef>
            <a:effectRef idx="3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2240" tIns="81280" rIns="142240" bIns="8128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b="1" kern="1200">
                  <a:latin typeface="Segoe UI" panose="020B0502040204020203" pitchFamily="34" charset="0"/>
                  <a:cs typeface="Segoe UI" panose="020B0502040204020203" pitchFamily="34" charset="0"/>
                </a:rPr>
                <a:t>TDI </a:t>
              </a:r>
              <a:r>
                <a:rPr lang="en-US" sz="1600" b="1" kern="1200">
                  <a:latin typeface="Segoe UI" panose="020B0502040204020203" pitchFamily="34" charset="0"/>
                  <a:cs typeface="Segoe UI" panose="020B0502040204020203" pitchFamily="34" charset="0"/>
                </a:rPr>
                <a:t>mixed </a:t>
              </a:r>
              <a:r>
                <a:rPr lang="en-US" b="1" kern="1200">
                  <a:latin typeface="Segoe UI" panose="020B0502040204020203" pitchFamily="34" charset="0"/>
                  <a:cs typeface="Segoe UI" panose="020B0502040204020203" pitchFamily="34" charset="0"/>
                </a:rPr>
                <a:t>isomers</a:t>
              </a:r>
              <a:endParaRPr lang="en-US" sz="2000" b="1" kern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A7887EE-9F63-6376-621D-0F6C24719595}"/>
                </a:ext>
              </a:extLst>
            </p:cNvPr>
            <p:cNvSpPr/>
            <p:nvPr/>
          </p:nvSpPr>
          <p:spPr>
            <a:xfrm>
              <a:off x="7336535" y="3256297"/>
              <a:ext cx="2414587" cy="1844640"/>
            </a:xfrm>
            <a:custGeom>
              <a:avLst/>
              <a:gdLst>
                <a:gd name="connsiteX0" fmla="*/ 0 w 2414587"/>
                <a:gd name="connsiteY0" fmla="*/ 0 h 1844640"/>
                <a:gd name="connsiteX1" fmla="*/ 2414587 w 2414587"/>
                <a:gd name="connsiteY1" fmla="*/ 0 h 1844640"/>
                <a:gd name="connsiteX2" fmla="*/ 2414587 w 2414587"/>
                <a:gd name="connsiteY2" fmla="*/ 1844640 h 1844640"/>
                <a:gd name="connsiteX3" fmla="*/ 0 w 2414587"/>
                <a:gd name="connsiteY3" fmla="*/ 1844640 h 1844640"/>
                <a:gd name="connsiteX4" fmla="*/ 0 w 2414587"/>
                <a:gd name="connsiteY4" fmla="*/ 0 h 184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14587" h="1844640">
                  <a:moveTo>
                    <a:pt x="0" y="0"/>
                  </a:moveTo>
                  <a:lnTo>
                    <a:pt x="2414587" y="0"/>
                  </a:lnTo>
                  <a:lnTo>
                    <a:pt x="2414587" y="1844640"/>
                  </a:lnTo>
                  <a:lnTo>
                    <a:pt x="0" y="184464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42240" bIns="160020" numCol="1" spcCol="1270" anchor="t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kern="1200">
                  <a:latin typeface="Segoe UI" panose="020B0502040204020203" pitchFamily="34" charset="0"/>
                  <a:cs typeface="Segoe UI" panose="020B0502040204020203" pitchFamily="34" charset="0"/>
                </a:rPr>
                <a:t>CAS 26471-62-5</a:t>
              </a:r>
            </a:p>
          </p:txBody>
        </p:sp>
      </p:grp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6E7737C-31EE-2A6D-644A-C7AED922F374}"/>
              </a:ext>
            </a:extLst>
          </p:cNvPr>
          <p:cNvSpPr txBox="1">
            <a:spLocks/>
          </p:cNvSpPr>
          <p:nvPr/>
        </p:nvSpPr>
        <p:spPr bwMode="auto">
          <a:xfrm>
            <a:off x="364675" y="4194048"/>
            <a:ext cx="9279621" cy="2372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82563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Tx/>
              <a:buSzPct val="85000"/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Tx/>
              <a:buSzPct val="8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7302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Tx/>
              <a:buSzPct val="9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0048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1187450" indent="-136525" algn="l" rtl="0" eaLnBrk="0" fontAlgn="base" hangingPunct="0"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Formaldehyde has several synonyms:</a:t>
            </a:r>
          </a:p>
          <a:p>
            <a:pPr lvl="1"/>
            <a:r>
              <a:rPr lang="en-US" sz="2000"/>
              <a:t>Formalin</a:t>
            </a:r>
          </a:p>
          <a:p>
            <a:pPr lvl="1"/>
            <a:r>
              <a:rPr lang="en-US" sz="2000"/>
              <a:t>Formol</a:t>
            </a:r>
          </a:p>
          <a:p>
            <a:pPr lvl="1"/>
            <a:r>
              <a:rPr lang="en-US" sz="2000"/>
              <a:t>Methylene glycol</a:t>
            </a:r>
          </a:p>
          <a:p>
            <a:pPr lvl="1"/>
            <a:r>
              <a:rPr lang="en-US" sz="2000"/>
              <a:t>Methyl aldehyde</a:t>
            </a:r>
          </a:p>
          <a:p>
            <a:pPr lvl="1"/>
            <a:r>
              <a:rPr lang="en-US" sz="2000"/>
              <a:t>Methylene oxide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E24974-15CA-5001-2E00-12A9BEB63935}"/>
              </a:ext>
            </a:extLst>
          </p:cNvPr>
          <p:cNvSpPr txBox="1"/>
          <p:nvPr/>
        </p:nvSpPr>
        <p:spPr>
          <a:xfrm>
            <a:off x="5395966" y="5139041"/>
            <a:ext cx="60290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eDEP only gives you one (or maybe two) chemical synonyms, so it’s up to you to check against CAS #</a:t>
            </a:r>
          </a:p>
        </p:txBody>
      </p:sp>
    </p:spTree>
    <p:extLst>
      <p:ext uri="{BB962C8B-B14F-4D97-AF65-F5344CB8AC3E}">
        <p14:creationId xmlns:p14="http://schemas.microsoft.com/office/powerpoint/2010/main" val="30633605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435077"/>
            <a:ext cx="10972800" cy="990600"/>
          </a:xfrm>
        </p:spPr>
        <p:txBody>
          <a:bodyPr>
            <a:normAutofit/>
          </a:bodyPr>
          <a:lstStyle/>
          <a:p>
            <a:r>
              <a:rPr lang="en-US"/>
              <a:t>Persistent Bio-Accumulative Toxics (PBTs)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600" y="1324897"/>
            <a:ext cx="10972800" cy="13607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>
                <a:latin typeface="Segoe UI"/>
                <a:cs typeface="Segoe UI"/>
              </a:rPr>
              <a:t>U.S. EPA PBTs are automatically designated as HHS by 2007 TURA Amendments.  </a:t>
            </a:r>
            <a:r>
              <a:rPr lang="en-US" sz="2200" i="1">
                <a:latin typeface="Segoe UI"/>
                <a:cs typeface="Segoe UI"/>
              </a:rPr>
              <a:t>These chemicals have no de minimis and have lower reporting thresholds</a:t>
            </a:r>
            <a:r>
              <a:rPr lang="en-US" sz="2200">
                <a:latin typeface="Segoe UI"/>
                <a:cs typeface="Segoe UI"/>
              </a:rPr>
              <a:t>.  Here’s a partial list of PBTs:</a:t>
            </a:r>
          </a:p>
          <a:p>
            <a:pPr marL="273050" lvl="2" indent="0">
              <a:buNone/>
            </a:pPr>
            <a:endParaRPr lang="en-US" sz="200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825FA31-CB1F-88A7-0570-15135FFE41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054987"/>
              </p:ext>
            </p:extLst>
          </p:nvPr>
        </p:nvGraphicFramePr>
        <p:xfrm>
          <a:off x="609600" y="2504984"/>
          <a:ext cx="10895045" cy="426720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5791200">
                  <a:extLst>
                    <a:ext uri="{9D8B030D-6E8A-4147-A177-3AD203B41FA5}">
                      <a16:colId xmlns:a16="http://schemas.microsoft.com/office/drawing/2014/main" val="3117766391"/>
                    </a:ext>
                  </a:extLst>
                </a:gridCol>
                <a:gridCol w="1838131">
                  <a:extLst>
                    <a:ext uri="{9D8B030D-6E8A-4147-A177-3AD203B41FA5}">
                      <a16:colId xmlns:a16="http://schemas.microsoft.com/office/drawing/2014/main" val="2416329174"/>
                    </a:ext>
                  </a:extLst>
                </a:gridCol>
                <a:gridCol w="3265714">
                  <a:extLst>
                    <a:ext uri="{9D8B030D-6E8A-4147-A177-3AD203B41FA5}">
                      <a16:colId xmlns:a16="http://schemas.microsoft.com/office/drawing/2014/main" val="3036751496"/>
                    </a:ext>
                  </a:extLst>
                </a:gridCol>
              </a:tblGrid>
              <a:tr h="260714">
                <a:tc>
                  <a:txBody>
                    <a:bodyPr/>
                    <a:lstStyle/>
                    <a:p>
                      <a:pPr marL="0" marR="0" lvl="1" indent="-184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kumimoji="0" lang="en-US" sz="20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PBT Chemical</a:t>
                      </a:r>
                      <a:endParaRPr kumimoji="0" lang="en-US" sz="20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Segoe UI"/>
                        <a:ea typeface="+mn-ea"/>
                        <a:cs typeface="Sego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/>
                        <a:t>Threshold</a:t>
                      </a:r>
                      <a:endParaRPr lang="en-US" b="1">
                        <a:latin typeface="Segoe UI"/>
                        <a:cs typeface="Sego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/>
                        <a:t>2024 Use Reported</a:t>
                      </a:r>
                      <a:endParaRPr lang="en-US" b="1">
                        <a:latin typeface="Segoe UI"/>
                        <a:cs typeface="Sego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995902"/>
                  </a:ext>
                </a:extLst>
              </a:tr>
              <a:tr h="260714">
                <a:tc>
                  <a:txBody>
                    <a:bodyPr/>
                    <a:lstStyle/>
                    <a:p>
                      <a:pPr marL="0" marR="0" lvl="1" indent="-184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kumimoji="0" lang="en-US" sz="20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92934"/>
                          </a:solidFill>
                          <a:effectLst/>
                          <a:uLnTx/>
                          <a:uFillTx/>
                        </a:rPr>
                        <a:t>Dioxin and dioxin-like compounds</a:t>
                      </a:r>
                      <a:endParaRPr kumimoji="0" lang="en-US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292934"/>
                        </a:solidFill>
                        <a:effectLst/>
                        <a:uLnTx/>
                        <a:uFillTx/>
                        <a:latin typeface="Segoe UI"/>
                        <a:ea typeface="+mn-ea"/>
                        <a:cs typeface="Sego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0.1 grams</a:t>
                      </a:r>
                      <a:endParaRPr lang="en-US">
                        <a:latin typeface="Segoe UI"/>
                        <a:cs typeface="Sego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775 gram</a:t>
                      </a:r>
                      <a:endParaRPr lang="en-US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Segoe UI"/>
                        <a:cs typeface="Sego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047488"/>
                  </a:ext>
                </a:extLst>
              </a:tr>
              <a:tr h="280663">
                <a:tc>
                  <a:txBody>
                    <a:bodyPr/>
                    <a:lstStyle/>
                    <a:p>
                      <a:pPr marL="0" marR="0" lvl="1" indent="-184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kumimoji="0" lang="en-US" sz="20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92934"/>
                          </a:solidFill>
                          <a:effectLst/>
                          <a:uLnTx/>
                          <a:uFillTx/>
                        </a:rPr>
                        <a:t>Mercury and mercury compounds</a:t>
                      </a:r>
                      <a:endParaRPr kumimoji="0" lang="en-US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292934"/>
                        </a:solidFill>
                        <a:effectLst/>
                        <a:uLnTx/>
                        <a:uFillTx/>
                        <a:latin typeface="Segoe UI"/>
                        <a:ea typeface="+mn-ea"/>
                        <a:cs typeface="Sego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10 pounds</a:t>
                      </a:r>
                      <a:endParaRPr lang="en-US">
                        <a:latin typeface="Segoe UI"/>
                        <a:cs typeface="Sego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7,850 lb Hg; 913 lb Hg cmpds</a:t>
                      </a:r>
                      <a:endParaRPr lang="en-US">
                        <a:solidFill>
                          <a:schemeClr val="accent2">
                            <a:lumMod val="75000"/>
                          </a:schemeClr>
                        </a:solidFill>
                        <a:latin typeface="Segoe UI"/>
                        <a:cs typeface="Sego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6638377"/>
                  </a:ext>
                </a:extLst>
              </a:tr>
              <a:tr h="260714">
                <a:tc>
                  <a:txBody>
                    <a:bodyPr/>
                    <a:lstStyle/>
                    <a:p>
                      <a:pPr marL="0" marR="0" lvl="1" indent="-184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kumimoji="0" lang="en-US" sz="20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92934"/>
                          </a:solidFill>
                          <a:effectLst/>
                          <a:uLnTx/>
                          <a:uFillTx/>
                        </a:rPr>
                        <a:t>Benzo (g,h,i) perylene</a:t>
                      </a: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92934"/>
                        </a:solidFill>
                        <a:effectLst/>
                        <a:uLnTx/>
                        <a:uFillTx/>
                        <a:latin typeface="Segoe UI"/>
                        <a:ea typeface="+mn-ea"/>
                        <a:cs typeface="Sego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10 pounds</a:t>
                      </a:r>
                      <a:endParaRPr lang="en-US">
                        <a:latin typeface="Segoe UI"/>
                        <a:cs typeface="Sego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3,440 lb</a:t>
                      </a:r>
                      <a:endParaRPr lang="en-US">
                        <a:solidFill>
                          <a:schemeClr val="accent2">
                            <a:lumMod val="75000"/>
                          </a:schemeClr>
                        </a:solidFill>
                        <a:latin typeface="Segoe UI"/>
                        <a:cs typeface="Sego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91406"/>
                  </a:ext>
                </a:extLst>
              </a:tr>
              <a:tr h="260714">
                <a:tc>
                  <a:txBody>
                    <a:bodyPr/>
                    <a:lstStyle/>
                    <a:p>
                      <a:pPr marL="0" marR="0" lvl="1" indent="-184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kumimoji="0" lang="en-US" sz="20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92934"/>
                          </a:solidFill>
                          <a:effectLst/>
                          <a:uLnTx/>
                          <a:uFillTx/>
                        </a:rPr>
                        <a:t>Hexachlorobenzene</a:t>
                      </a:r>
                      <a:endParaRPr kumimoji="0" lang="en-US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292934"/>
                        </a:solidFill>
                        <a:effectLst/>
                        <a:uLnTx/>
                        <a:uFillTx/>
                        <a:latin typeface="Segoe UI"/>
                        <a:ea typeface="+mn-ea"/>
                        <a:cs typeface="Sego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10 pounds</a:t>
                      </a:r>
                      <a:endParaRPr lang="en-US">
                        <a:latin typeface="Segoe UI"/>
                        <a:cs typeface="Sego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0 </a:t>
                      </a:r>
                      <a:r>
                        <a:rPr lang="en-US" err="1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lb</a:t>
                      </a:r>
                      <a:endParaRPr lang="en-US">
                        <a:solidFill>
                          <a:schemeClr val="accent2">
                            <a:lumMod val="75000"/>
                          </a:schemeClr>
                        </a:solidFill>
                        <a:latin typeface="Segoe UI"/>
                        <a:cs typeface="Sego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9794428"/>
                  </a:ext>
                </a:extLst>
              </a:tr>
              <a:tr h="260714">
                <a:tc>
                  <a:txBody>
                    <a:bodyPr/>
                    <a:lstStyle/>
                    <a:p>
                      <a:pPr marL="0" marR="0" lvl="1" indent="-184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kumimoji="0" lang="en-US" sz="20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92934"/>
                          </a:solidFill>
                          <a:effectLst/>
                          <a:uLnTx/>
                          <a:uFillTx/>
                        </a:rPr>
                        <a:t>Polychlorinated Biphenyls (PCBs)</a:t>
                      </a:r>
                      <a:endParaRPr kumimoji="0" lang="en-US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292934"/>
                        </a:solidFill>
                        <a:effectLst/>
                        <a:uLnTx/>
                        <a:uFillTx/>
                        <a:latin typeface="Segoe UI"/>
                        <a:ea typeface="+mn-ea"/>
                        <a:cs typeface="Sego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10 pounds</a:t>
                      </a:r>
                      <a:endParaRPr lang="en-US">
                        <a:latin typeface="Segoe UI"/>
                        <a:cs typeface="Sego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78K lb</a:t>
                      </a:r>
                      <a:endParaRPr lang="en-US">
                        <a:solidFill>
                          <a:schemeClr val="accent2">
                            <a:lumMod val="75000"/>
                          </a:schemeClr>
                        </a:solidFill>
                        <a:latin typeface="Segoe UI"/>
                        <a:cs typeface="Sego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389877"/>
                  </a:ext>
                </a:extLst>
              </a:tr>
              <a:tr h="260714">
                <a:tc>
                  <a:txBody>
                    <a:bodyPr/>
                    <a:lstStyle/>
                    <a:p>
                      <a:pPr marL="0" marR="0" lvl="1" indent="-184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kumimoji="0" lang="en-US" sz="20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92934"/>
                          </a:solidFill>
                          <a:effectLst/>
                          <a:uLnTx/>
                          <a:uFillTx/>
                        </a:rPr>
                        <a:t>Lead and lead compounds</a:t>
                      </a:r>
                      <a:endParaRPr kumimoji="0" lang="en-US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292934"/>
                        </a:solidFill>
                        <a:effectLst/>
                        <a:uLnTx/>
                        <a:uFillTx/>
                        <a:latin typeface="Segoe UI"/>
                        <a:ea typeface="+mn-ea"/>
                        <a:cs typeface="Sego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100 pounds</a:t>
                      </a:r>
                      <a:endParaRPr lang="en-US">
                        <a:latin typeface="Segoe UI"/>
                        <a:cs typeface="Sego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2.63M lb Pb; 0.81M Pb cmpds</a:t>
                      </a:r>
                      <a:endParaRPr lang="en-US">
                        <a:solidFill>
                          <a:schemeClr val="accent2">
                            <a:lumMod val="75000"/>
                          </a:schemeClr>
                        </a:solidFill>
                        <a:latin typeface="Segoe UI"/>
                        <a:cs typeface="Sego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9108328"/>
                  </a:ext>
                </a:extLst>
              </a:tr>
              <a:tr h="260714">
                <a:tc>
                  <a:txBody>
                    <a:bodyPr/>
                    <a:lstStyle/>
                    <a:p>
                      <a:pPr marL="0" marR="0" lvl="1" indent="-184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kumimoji="0" lang="en-US" sz="20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92934"/>
                          </a:solidFill>
                          <a:effectLst/>
                          <a:uLnTx/>
                          <a:uFillTx/>
                        </a:rPr>
                        <a:t>Polycyclic Aromatic Compounds (PACs) category (25 listed chems)</a:t>
                      </a:r>
                      <a:endParaRPr kumimoji="0" lang="en-US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292934"/>
                        </a:solidFill>
                        <a:effectLst/>
                        <a:uLnTx/>
                        <a:uFillTx/>
                        <a:latin typeface="Segoe UI"/>
                        <a:ea typeface="+mn-ea"/>
                        <a:cs typeface="Sego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100 pounds</a:t>
                      </a:r>
                      <a:endParaRPr lang="en-US">
                        <a:latin typeface="Segoe UI"/>
                        <a:cs typeface="Sego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184,000 lb </a:t>
                      </a:r>
                      <a:endParaRPr lang="en-US">
                        <a:solidFill>
                          <a:schemeClr val="accent2">
                            <a:lumMod val="75000"/>
                          </a:schemeClr>
                        </a:solidFill>
                        <a:latin typeface="Segoe UI"/>
                        <a:cs typeface="Sego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8811721"/>
                  </a:ext>
                </a:extLst>
              </a:tr>
              <a:tr h="294901">
                <a:tc>
                  <a:txBody>
                    <a:bodyPr/>
                    <a:lstStyle/>
                    <a:p>
                      <a:pPr marL="0" marR="0" lvl="1" indent="-184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kumimoji="0" lang="en-US" sz="20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92934"/>
                          </a:solidFill>
                          <a:effectLst/>
                          <a:uLnTx/>
                          <a:uFillTx/>
                        </a:rPr>
                        <a:t>Tetrabromobisphenol A</a:t>
                      </a:r>
                      <a:endParaRPr kumimoji="0" lang="en-US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292934"/>
                        </a:solidFill>
                        <a:effectLst/>
                        <a:uLnTx/>
                        <a:uFillTx/>
                        <a:latin typeface="Segoe UI"/>
                        <a:ea typeface="+mn-ea"/>
                        <a:cs typeface="Sego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100 pounds</a:t>
                      </a:r>
                      <a:endParaRPr lang="en-US">
                        <a:latin typeface="Segoe UI"/>
                        <a:cs typeface="Sego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1,170 lb</a:t>
                      </a:r>
                      <a:endParaRPr lang="en-US">
                        <a:solidFill>
                          <a:schemeClr val="accent2">
                            <a:lumMod val="75000"/>
                          </a:schemeClr>
                        </a:solidFill>
                        <a:latin typeface="Segoe UI"/>
                        <a:cs typeface="Sego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444834"/>
                  </a:ext>
                </a:extLst>
              </a:tr>
              <a:tr h="260714">
                <a:tc>
                  <a:txBody>
                    <a:bodyPr/>
                    <a:lstStyle/>
                    <a:p>
                      <a:pPr marL="0" marR="0" lvl="1" indent="-184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kumimoji="0" lang="en-US" sz="20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92934"/>
                          </a:solidFill>
                          <a:effectLst/>
                          <a:uLnTx/>
                          <a:uFillTx/>
                        </a:rPr>
                        <a:t>Hexabromocyclododecane (HBCD) category</a:t>
                      </a:r>
                      <a:endParaRPr kumimoji="0" lang="en-US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292934"/>
                        </a:solidFill>
                        <a:effectLst/>
                        <a:uLnTx/>
                        <a:uFillTx/>
                        <a:latin typeface="Segoe UI"/>
                        <a:ea typeface="+mn-ea"/>
                        <a:cs typeface="Sego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100 pounds</a:t>
                      </a:r>
                      <a:endParaRPr lang="en-US">
                        <a:latin typeface="Segoe UI"/>
                        <a:cs typeface="Sego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0 </a:t>
                      </a:r>
                      <a:r>
                        <a:rPr lang="en-US" dirty="0" err="1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lb</a:t>
                      </a:r>
                      <a:endParaRPr lang="en-US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Segoe UI"/>
                        <a:cs typeface="Sego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53897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8792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0974"/>
            <a:ext cx="11201400" cy="1143000"/>
          </a:xfrm>
        </p:spPr>
        <p:txBody>
          <a:bodyPr>
            <a:noAutofit/>
          </a:bodyPr>
          <a:lstStyle/>
          <a:p>
            <a:r>
              <a:rPr lang="en-US" sz="4000"/>
              <a:t>Chemical Categories – Some are HHS or PBTs – Different Thresholds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4999"/>
            <a:ext cx="8406882" cy="4570445"/>
          </a:xfrm>
        </p:spPr>
        <p:txBody>
          <a:bodyPr>
            <a:normAutofit/>
          </a:bodyPr>
          <a:lstStyle/>
          <a:p>
            <a:pPr lvl="1" indent="-182245"/>
            <a:r>
              <a:rPr lang="en-US" sz="2800">
                <a:latin typeface="Segoe UI"/>
                <a:cs typeface="Segoe UI"/>
              </a:rPr>
              <a:t>Nickel, Silver, Zinc, Copper &amp; Antimony Compounds Categories (25,000 lb. threshold) </a:t>
            </a:r>
            <a:endParaRPr lang="en-US"/>
          </a:p>
          <a:p>
            <a:pPr marL="697230" lvl="1" indent="-285750"/>
            <a:endParaRPr lang="en-US" sz="1600"/>
          </a:p>
          <a:p>
            <a:pPr lvl="1" indent="-182245"/>
            <a:r>
              <a:rPr lang="en-US" sz="2800">
                <a:latin typeface="Segoe UI"/>
                <a:cs typeface="Segoe UI"/>
              </a:rPr>
              <a:t>Cadmium, Cyanide &amp; Hexavalent Chromium Compounds Categories (1,000 lb. threshold)</a:t>
            </a:r>
          </a:p>
          <a:p>
            <a:pPr lvl="2" indent="-182245"/>
            <a:r>
              <a:rPr lang="en-US" sz="2000">
                <a:latin typeface="Segoe UI"/>
                <a:cs typeface="Segoe UI"/>
              </a:rPr>
              <a:t>Use DEP Category # 1216 for Cr (VI) compounds (total compound weight towards threshold 1,000 lb. threshold) </a:t>
            </a:r>
            <a:endParaRPr lang="en-US" sz="2000"/>
          </a:p>
          <a:p>
            <a:pPr lvl="2" indent="-182245">
              <a:buClrTx/>
            </a:pPr>
            <a:r>
              <a:rPr lang="en-US" sz="2000">
                <a:latin typeface="Segoe UI"/>
                <a:cs typeface="Segoe UI"/>
              </a:rPr>
              <a:t>Use DEP Category # 1217 for Non-Cr (VI) compounds (25,000 lb. threshold)</a:t>
            </a:r>
          </a:p>
          <a:p>
            <a:pPr lvl="2" indent="-182245">
              <a:buClrTx/>
            </a:pPr>
            <a:endParaRPr lang="en-US" sz="2000"/>
          </a:p>
          <a:p>
            <a:pPr lvl="1" indent="-182245"/>
            <a:r>
              <a:rPr lang="en-US" sz="2800">
                <a:latin typeface="Segoe UI"/>
                <a:cs typeface="Segoe UI"/>
              </a:rPr>
              <a:t>Lead Compounds (100 lb. threshold)</a:t>
            </a:r>
          </a:p>
          <a:p>
            <a:pPr marL="182245" indent="-182245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9CB1A0-3B16-AFF5-A868-D286DC32192F}"/>
              </a:ext>
            </a:extLst>
          </p:cNvPr>
          <p:cNvSpPr txBox="1"/>
          <p:nvPr/>
        </p:nvSpPr>
        <p:spPr>
          <a:xfrm>
            <a:off x="8864082" y="1904999"/>
            <a:ext cx="32537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schemeClr val="accent2">
                    <a:lumMod val="75000"/>
                  </a:schemeClr>
                </a:solidFill>
              </a:rPr>
              <a:t>(0.2 M lb Ni &amp; Ni cmpds)</a:t>
            </a:r>
          </a:p>
          <a:p>
            <a:r>
              <a:rPr lang="en-US" i="1">
                <a:solidFill>
                  <a:schemeClr val="accent2">
                    <a:lumMod val="75000"/>
                  </a:schemeClr>
                </a:solidFill>
              </a:rPr>
              <a:t>(0.31 M lb Ag &amp; Ag cmpds)</a:t>
            </a:r>
          </a:p>
          <a:p>
            <a:r>
              <a:rPr lang="en-US" i="1">
                <a:solidFill>
                  <a:schemeClr val="accent2">
                    <a:lumMod val="75000"/>
                  </a:schemeClr>
                </a:solidFill>
              </a:rPr>
              <a:t>(3.2 M lb Cu &amp; Cu cmpds)</a:t>
            </a:r>
          </a:p>
          <a:p>
            <a:r>
              <a:rPr lang="en-US" i="1">
                <a:solidFill>
                  <a:schemeClr val="accent2">
                    <a:lumMod val="75000"/>
                  </a:schemeClr>
                </a:solidFill>
              </a:rPr>
              <a:t>(2.4 M </a:t>
            </a:r>
            <a:r>
              <a:rPr lang="en-US" i="1" err="1">
                <a:solidFill>
                  <a:schemeClr val="accent2">
                    <a:lumMod val="75000"/>
                  </a:schemeClr>
                </a:solidFill>
              </a:rPr>
              <a:t>lb</a:t>
            </a:r>
            <a:r>
              <a:rPr lang="en-US" i="1">
                <a:solidFill>
                  <a:schemeClr val="accent2">
                    <a:lumMod val="75000"/>
                  </a:schemeClr>
                </a:solidFill>
              </a:rPr>
              <a:t> Sb &amp; Sb </a:t>
            </a:r>
            <a:r>
              <a:rPr lang="en-US" i="1" err="1">
                <a:solidFill>
                  <a:schemeClr val="accent2">
                    <a:lumMod val="75000"/>
                  </a:schemeClr>
                </a:solidFill>
              </a:rPr>
              <a:t>cmpds</a:t>
            </a:r>
            <a:r>
              <a:rPr lang="en-US" i="1">
                <a:solidFill>
                  <a:schemeClr val="accent2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D705DB-2354-34D1-AA74-38FE1535CBFB}"/>
              </a:ext>
            </a:extLst>
          </p:cNvPr>
          <p:cNvSpPr txBox="1"/>
          <p:nvPr/>
        </p:nvSpPr>
        <p:spPr>
          <a:xfrm>
            <a:off x="8864081" y="3429000"/>
            <a:ext cx="30824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schemeClr val="accent2">
                    <a:lumMod val="75000"/>
                  </a:schemeClr>
                </a:solidFill>
              </a:rPr>
              <a:t>(0.1 M lb Cd &amp; Cd cmpds)</a:t>
            </a:r>
          </a:p>
          <a:p>
            <a:r>
              <a:rPr lang="en-US" i="1">
                <a:solidFill>
                  <a:schemeClr val="accent2">
                    <a:lumMod val="75000"/>
                  </a:schemeClr>
                </a:solidFill>
              </a:rPr>
              <a:t>(0.08 M lb CN &amp; CN cmpds)</a:t>
            </a:r>
          </a:p>
          <a:p>
            <a:r>
              <a:rPr lang="en-US" i="1">
                <a:solidFill>
                  <a:schemeClr val="accent2">
                    <a:lumMod val="75000"/>
                  </a:schemeClr>
                </a:solidFill>
              </a:rPr>
              <a:t>(0.05 M lb Cr+6 cmpds)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6E9E84-D43F-D60F-601C-DA76EC8F4208}"/>
              </a:ext>
            </a:extLst>
          </p:cNvPr>
          <p:cNvSpPr txBox="1"/>
          <p:nvPr/>
        </p:nvSpPr>
        <p:spPr>
          <a:xfrm>
            <a:off x="8864082" y="5887694"/>
            <a:ext cx="2995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schemeClr val="accent2">
                    <a:lumMod val="75000"/>
                  </a:schemeClr>
                </a:solidFill>
              </a:rPr>
              <a:t>(0.81 M lb Pb cmpds)</a:t>
            </a:r>
          </a:p>
        </p:txBody>
      </p:sp>
    </p:spTree>
    <p:extLst>
      <p:ext uri="{BB962C8B-B14F-4D97-AF65-F5344CB8AC3E}">
        <p14:creationId xmlns:p14="http://schemas.microsoft.com/office/powerpoint/2010/main" val="1399938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en-US">
                <a:latin typeface="Book Antiqua"/>
              </a:rPr>
              <a:t>Ammonia Reporting </a:t>
            </a:r>
            <a:r>
              <a:rPr lang="en-US" sz="2800" b="1">
                <a:latin typeface="Book Antiqua"/>
                <a:cs typeface="Segoe UI"/>
              </a:rPr>
              <a:t>(CAS# 7664-41-7)  </a:t>
            </a:r>
            <a:r>
              <a:rPr lang="en-US" sz="2400" b="1" dirty="0">
                <a:latin typeface="Book Antiqua"/>
                <a:cs typeface="Segoe UI"/>
              </a:rPr>
              <a:t>   </a:t>
            </a:r>
            <a:r>
              <a:rPr lang="en-US" sz="2800" i="1">
                <a:latin typeface="Segoe UI"/>
                <a:cs typeface="Segoe UI"/>
              </a:rPr>
              <a:t>(</a:t>
            </a:r>
            <a:r>
              <a:rPr lang="en-US" sz="2400" i="1">
                <a:latin typeface="Segoe UI"/>
                <a:cs typeface="Segoe UI"/>
              </a:rPr>
              <a:t>10</a:t>
            </a:r>
            <a:r>
              <a:rPr lang="en-US" sz="2800" i="1">
                <a:latin typeface="Segoe UI"/>
                <a:cs typeface="Segoe UI"/>
              </a:rPr>
              <a:t>.</a:t>
            </a:r>
            <a:r>
              <a:rPr lang="en-US" sz="2400" i="1">
                <a:latin typeface="Segoe UI"/>
                <a:cs typeface="Segoe UI"/>
              </a:rPr>
              <a:t>7</a:t>
            </a:r>
            <a:r>
              <a:rPr lang="en-US" sz="2400" i="1">
                <a:solidFill>
                  <a:srgbClr val="213F92"/>
                </a:solidFill>
                <a:latin typeface="Segoe UI"/>
                <a:cs typeface="Segoe UI"/>
              </a:rPr>
              <a:t> M </a:t>
            </a:r>
            <a:r>
              <a:rPr lang="en-US" sz="2400" i="1" err="1">
                <a:solidFill>
                  <a:srgbClr val="213F92"/>
                </a:solidFill>
                <a:latin typeface="Segoe UI"/>
                <a:cs typeface="Segoe UI"/>
              </a:rPr>
              <a:t>lb</a:t>
            </a:r>
            <a:r>
              <a:rPr lang="en-US" sz="2400" i="1" dirty="0">
                <a:solidFill>
                  <a:srgbClr val="213F92"/>
                </a:solidFill>
                <a:latin typeface="Segoe UI"/>
                <a:cs typeface="Segoe UI"/>
              </a:rPr>
              <a:t> used in 2024)</a:t>
            </a:r>
            <a:endParaRPr lang="en-US" sz="2400">
              <a:latin typeface="Segoe UI"/>
              <a:cs typeface="Segoe UI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609600" y="1518977"/>
            <a:ext cx="5184710" cy="4718304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Anhydrous Ammonia (NH</a:t>
            </a:r>
            <a:r>
              <a:rPr lang="en-US" b="1" baseline="-25000" dirty="0"/>
              <a:t>3</a:t>
            </a:r>
            <a:r>
              <a:rPr lang="en-US" b="1" dirty="0"/>
              <a:t>)</a:t>
            </a:r>
          </a:p>
          <a:p>
            <a:pPr marL="463550" indent="-463550"/>
            <a:r>
              <a:rPr lang="en-US" sz="2400" dirty="0"/>
              <a:t>The total quantity of the </a:t>
            </a:r>
            <a:r>
              <a:rPr lang="en-US" sz="2400" i="1" dirty="0"/>
              <a:t>anhydrous ammonia </a:t>
            </a:r>
            <a:r>
              <a:rPr lang="en-US" sz="2400" dirty="0"/>
              <a:t>manufactured, processed, or otherwise used is reportable.</a:t>
            </a:r>
          </a:p>
          <a:p>
            <a:pPr marL="463550" indent="-463550"/>
            <a:r>
              <a:rPr lang="en-US" sz="2400" dirty="0"/>
              <a:t>When calculating byproduct, it’s the total amount of </a:t>
            </a:r>
            <a:r>
              <a:rPr lang="en-US" sz="2400" i="1" dirty="0"/>
              <a:t>anhydrous ammonia </a:t>
            </a:r>
            <a:r>
              <a:rPr lang="en-US" sz="2400" dirty="0"/>
              <a:t>that is released, transferred, or otherwise managed.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B2767-4CB4-2759-0DAB-E346C7B945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5888" y="1495227"/>
            <a:ext cx="5384800" cy="4718304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Aqueous Ammonia</a:t>
            </a:r>
          </a:p>
          <a:p>
            <a:pPr marL="463550" indent="-463550"/>
            <a:r>
              <a:rPr lang="en-US" sz="2400" dirty="0"/>
              <a:t>From NH</a:t>
            </a:r>
            <a:r>
              <a:rPr lang="en-US" sz="2400" baseline="-25000" dirty="0"/>
              <a:t>4</a:t>
            </a:r>
            <a:r>
              <a:rPr lang="en-US" sz="2400" dirty="0"/>
              <a:t>OH &amp; water dissociable ammonium salts in water</a:t>
            </a:r>
          </a:p>
          <a:p>
            <a:pPr marL="463550" indent="-463550"/>
            <a:r>
              <a:rPr lang="en-US" sz="2400" dirty="0"/>
              <a:t>Use = </a:t>
            </a:r>
            <a:r>
              <a:rPr lang="en-US" sz="2400" b="1" dirty="0"/>
              <a:t>10 percent </a:t>
            </a:r>
            <a:r>
              <a:rPr lang="en-US" sz="2400" dirty="0"/>
              <a:t>of the total quantity of the </a:t>
            </a:r>
            <a:r>
              <a:rPr lang="en-US" sz="2400" i="1" dirty="0"/>
              <a:t>aqueous ammonia </a:t>
            </a:r>
            <a:r>
              <a:rPr lang="en-US" sz="2400" dirty="0"/>
              <a:t>manufactured, processed, or otherwise used.</a:t>
            </a:r>
          </a:p>
          <a:p>
            <a:pPr marL="463550" indent="-463550"/>
            <a:r>
              <a:rPr lang="en-US" sz="2400" dirty="0"/>
              <a:t>Byproduct = </a:t>
            </a:r>
            <a:r>
              <a:rPr lang="en-US" sz="2400" b="1" dirty="0"/>
              <a:t>10 percent </a:t>
            </a:r>
            <a:r>
              <a:rPr lang="en-US" sz="2400" dirty="0"/>
              <a:t>of the total quantity of </a:t>
            </a:r>
            <a:r>
              <a:rPr lang="en-US" sz="2400" i="1" dirty="0"/>
              <a:t>aqueous ammonia </a:t>
            </a:r>
            <a:r>
              <a:rPr lang="en-US" sz="2400" dirty="0"/>
              <a:t>released, transferred, or otherwise managed.</a:t>
            </a: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3EC274FE-360A-8D2D-28F7-8E8CA3DF9014}"/>
              </a:ext>
            </a:extLst>
          </p:cNvPr>
          <p:cNvSpPr txBox="1"/>
          <p:nvPr/>
        </p:nvSpPr>
        <p:spPr>
          <a:xfrm>
            <a:off x="373590" y="5851051"/>
            <a:ext cx="5656729" cy="70788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i="1" dirty="0">
                <a:hlinkClick r:id="rId3"/>
              </a:rPr>
              <a:t>TUR Reporting Appendices</a:t>
            </a:r>
            <a:r>
              <a:rPr lang="en-US" sz="2000" b="1" i="1" dirty="0">
                <a:solidFill>
                  <a:srgbClr val="002060"/>
                </a:solidFill>
              </a:rPr>
              <a:t> </a:t>
            </a:r>
            <a:r>
              <a:rPr lang="en-US" sz="2000" b="1" i="1" dirty="0">
                <a:solidFill>
                  <a:schemeClr val="tx2">
                    <a:lumMod val="75000"/>
                  </a:schemeClr>
                </a:solidFill>
              </a:rPr>
              <a:t>(page 112)</a:t>
            </a:r>
          </a:p>
          <a:p>
            <a:r>
              <a:rPr lang="en-US" sz="2000" b="1" i="1" dirty="0">
                <a:solidFill>
                  <a:schemeClr val="tx2">
                    <a:lumMod val="75000"/>
                  </a:schemeClr>
                </a:solidFill>
                <a:cs typeface="Arial"/>
                <a:hlinkClick r:id="rId4"/>
              </a:rPr>
              <a:t>EPA Reporting Guidance</a:t>
            </a:r>
            <a:endParaRPr lang="en-US" sz="2000" b="1" i="1" dirty="0">
              <a:solidFill>
                <a:schemeClr val="tx2">
                  <a:lumMod val="75000"/>
                </a:schemeClr>
              </a:solidFill>
              <a:cs typeface="Arial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D7F4D40-5748-E147-E027-0DD44AAE9791}"/>
              </a:ext>
            </a:extLst>
          </p:cNvPr>
          <p:cNvCxnSpPr/>
          <p:nvPr/>
        </p:nvCxnSpPr>
        <p:spPr>
          <a:xfrm>
            <a:off x="5794310" y="1761893"/>
            <a:ext cx="0" cy="409249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55529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626F4-314D-45EA-D12A-C20B3CE2A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Ammonia Reporting (cont’d)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916EE5-5E93-A254-D7FB-70C1DF2FC9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63540"/>
            <a:ext cx="10972800" cy="4206834"/>
          </a:xfrm>
        </p:spPr>
        <p:txBody>
          <a:bodyPr/>
          <a:lstStyle/>
          <a:p>
            <a:pPr marL="0" indent="0">
              <a:buNone/>
            </a:pPr>
            <a:r>
              <a:rPr lang="en-US" sz="2700" b="1" dirty="0"/>
              <a:t>Threshold Determination example (from EPA Ammonia Guidance)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dirty="0"/>
              <a:t>In a calendar year, a facility places </a:t>
            </a:r>
            <a:r>
              <a:rPr lang="en-US" b="1" dirty="0"/>
              <a:t>25,000 pounds of </a:t>
            </a:r>
            <a:r>
              <a:rPr lang="en-US" b="1" i="1" dirty="0"/>
              <a:t>anhydrous ammonia </a:t>
            </a:r>
            <a:r>
              <a:rPr lang="en-US" dirty="0"/>
              <a:t>in water for processing and processes </a:t>
            </a:r>
            <a:r>
              <a:rPr lang="en-US" b="1" dirty="0"/>
              <a:t>25,000 pounds of </a:t>
            </a:r>
            <a:r>
              <a:rPr lang="en-US" b="1" i="1" dirty="0"/>
              <a:t>aqueous ammonia </a:t>
            </a:r>
            <a:r>
              <a:rPr lang="en-US" dirty="0"/>
              <a:t>from an ammonium salt –</a:t>
            </a:r>
          </a:p>
          <a:p>
            <a:r>
              <a:rPr lang="en-US" dirty="0"/>
              <a:t>Include </a:t>
            </a:r>
            <a:r>
              <a:rPr lang="en-US" b="1" dirty="0"/>
              <a:t>all</a:t>
            </a:r>
            <a:r>
              <a:rPr lang="en-US" dirty="0"/>
              <a:t> the 25,000 pounds of </a:t>
            </a:r>
            <a:r>
              <a:rPr lang="en-US" b="1" i="1" dirty="0"/>
              <a:t>anhydrous ammonia </a:t>
            </a:r>
            <a:r>
              <a:rPr lang="en-US" dirty="0"/>
              <a:t>in the determination of the processing threshold, </a:t>
            </a:r>
          </a:p>
          <a:p>
            <a:r>
              <a:rPr lang="en-US" dirty="0"/>
              <a:t>Include </a:t>
            </a:r>
            <a:r>
              <a:rPr lang="en-US" b="1" dirty="0"/>
              <a:t>only 10 percent </a:t>
            </a:r>
            <a:r>
              <a:rPr lang="en-US" dirty="0"/>
              <a:t>(or 2,500 pounds) of the </a:t>
            </a:r>
            <a:r>
              <a:rPr lang="en-US" b="1" i="1" dirty="0"/>
              <a:t>aqueous ammonia </a:t>
            </a:r>
            <a:r>
              <a:rPr lang="en-US" dirty="0"/>
              <a:t>from the ammonium salt in the processing threshold determination.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DEFD4-93F1-D4AC-E65F-95BCB2036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MA Office of Technical Assistance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063454-421C-2F22-32F2-199701F65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669647-2C53-4535-822D-8A80755D13EB}" type="slidenum">
              <a:rPr lang="en-US" altLang="en-US" smtClean="0"/>
              <a:pPr>
                <a:defRPr/>
              </a:pPr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99777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57835-8AF7-4E17-0D2D-4844E7812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Ammonia Reporting (cont’d)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4FAD51-FD5A-1369-BEB9-65659B14D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876800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/>
              <a:t>Key Sections of EPA’s Ammonia Reporting Guidance</a:t>
            </a:r>
          </a:p>
          <a:p>
            <a:pPr marL="0" indent="0">
              <a:buNone/>
            </a:pPr>
            <a:endParaRPr lang="en-US" sz="1000" b="1" dirty="0"/>
          </a:p>
          <a:p>
            <a:r>
              <a:rPr lang="en-US" dirty="0"/>
              <a:t>Section 1: Introduction</a:t>
            </a:r>
          </a:p>
          <a:p>
            <a:pPr lvl="1"/>
            <a:r>
              <a:rPr lang="fr-FR" dirty="0"/>
              <a:t>Section 1.2: De Minimis Concentrations - </a:t>
            </a:r>
            <a:r>
              <a:rPr lang="en-US" dirty="0"/>
              <a:t>ammonia listing is subject to the one percent de minimis concentration. </a:t>
            </a:r>
          </a:p>
          <a:p>
            <a:r>
              <a:rPr lang="en-US" dirty="0"/>
              <a:t>Section 2: Guidance for Reporting Aqueous Ammonia </a:t>
            </a:r>
          </a:p>
          <a:p>
            <a:pPr lvl="1"/>
            <a:r>
              <a:rPr lang="en-US" dirty="0"/>
              <a:t>Section 2.1: Determining Threshold and Release Quantities for Ammonia</a:t>
            </a:r>
          </a:p>
          <a:p>
            <a:pPr lvl="1"/>
            <a:r>
              <a:rPr lang="en-US" dirty="0"/>
              <a:t>Section 2.2: Chemical Sources of Aqueous Ammonia</a:t>
            </a:r>
          </a:p>
          <a:p>
            <a:pPr lvl="2"/>
            <a:r>
              <a:rPr lang="en-US" dirty="0"/>
              <a:t>Section 2.2.1: Reporting Aqueous Ammonia Generated from Anhydrous Ammonia in Water</a:t>
            </a:r>
          </a:p>
          <a:p>
            <a:pPr lvl="2"/>
            <a:r>
              <a:rPr lang="en-US" dirty="0"/>
              <a:t>Section 2.2.2: Reporting Aqueous Ammonia Generated from the Dissociation of Ammonium Salts (Other Than Ammonium Nitrate)</a:t>
            </a:r>
          </a:p>
          <a:p>
            <a:pPr lvl="2"/>
            <a:r>
              <a:rPr lang="en-US" dirty="0"/>
              <a:t>Section 2.2.3: Reporting Aqueous Ammonia Generated from the Dissociation of Ammonium Nitrate</a:t>
            </a:r>
          </a:p>
          <a:p>
            <a:r>
              <a:rPr lang="en-US" dirty="0"/>
              <a:t>Section 3: CAS Number List of Some Chemical Sources of Aqueous Ammonia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B271D4-6BA3-A185-4097-E67EDE9BA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MA Office of Technical Assistance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B80E9B-8281-E503-8F02-0DC48C902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669647-2C53-4535-822D-8A80755D13EB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38607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>
                <a:latin typeface="Book Antiqua"/>
              </a:rPr>
              <a:t>Coincidentally Manufactured Water-Dissociable Nitrate Compounds </a:t>
            </a:r>
            <a:r>
              <a:rPr lang="en-US" sz="3600" i="1" dirty="0">
                <a:latin typeface="Book Antiqua"/>
              </a:rPr>
              <a:t>(</a:t>
            </a:r>
            <a:r>
              <a:rPr lang="en-US" sz="2700" i="1" dirty="0">
                <a:latin typeface="Segoe UI" panose="020B0502040204020203" pitchFamily="34" charset="0"/>
                <a:cs typeface="Segoe UI" panose="020B0502040204020203" pitchFamily="34" charset="0"/>
              </a:rPr>
              <a:t>8.71 M lb manufactured in 2024</a:t>
            </a:r>
            <a:r>
              <a:rPr lang="en-US" sz="3600" i="1" dirty="0">
                <a:latin typeface="Book Antiqua"/>
              </a:rPr>
              <a:t>)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half" idx="1"/>
          </p:nvPr>
        </p:nvSpPr>
        <p:spPr>
          <a:xfrm>
            <a:off x="609600" y="1728108"/>
            <a:ext cx="5384800" cy="46635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marR="426085" lvl="1" indent="0" defTabSz="818663">
              <a:lnSpc>
                <a:spcPct val="110845"/>
              </a:lnSpc>
              <a:spcBef>
                <a:spcPts val="0"/>
              </a:spcBef>
              <a:buClr>
                <a:schemeClr val="accent1"/>
              </a:buClr>
              <a:buNone/>
            </a:pPr>
            <a:r>
              <a:rPr lang="en-US" sz="2400" dirty="0">
                <a:latin typeface="Segoe UI"/>
                <a:cs typeface="Segoe UI"/>
              </a:rPr>
              <a:t>Nitric acid (HNO</a:t>
            </a:r>
            <a:r>
              <a:rPr lang="en-US" sz="2400" baseline="-25000" dirty="0">
                <a:latin typeface="Segoe UI"/>
                <a:cs typeface="Segoe UI"/>
              </a:rPr>
              <a:t>3</a:t>
            </a:r>
            <a:r>
              <a:rPr lang="en-US" sz="2400" dirty="0">
                <a:latin typeface="Segoe UI"/>
                <a:cs typeface="Segoe UI"/>
              </a:rPr>
              <a:t>) neutralization can manufacture water dissociable Nitrate Compounds above reporting thresholds</a:t>
            </a:r>
            <a:r>
              <a:rPr lang="en-US" sz="2400" dirty="0">
                <a:cs typeface="Calibri"/>
              </a:rPr>
              <a:t> </a:t>
            </a:r>
            <a:r>
              <a:rPr lang="en-US" sz="2400" dirty="0">
                <a:latin typeface="Segoe UI"/>
                <a:cs typeface="Segoe UI"/>
              </a:rPr>
              <a:t>even though &lt;25,000 pounds of HNO</a:t>
            </a:r>
            <a:r>
              <a:rPr lang="en-US" sz="2400" baseline="-25000" dirty="0">
                <a:latin typeface="Segoe UI"/>
                <a:cs typeface="Segoe UI"/>
              </a:rPr>
              <a:t>3 </a:t>
            </a:r>
            <a:r>
              <a:rPr lang="en-US" sz="2400" dirty="0">
                <a:latin typeface="Segoe UI"/>
                <a:cs typeface="Segoe UI"/>
              </a:rPr>
              <a:t>treated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5BA0F204-0135-CB2D-455B-61E332D489DD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5994399" y="1728107"/>
                <a:ext cx="5921375" cy="481556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2400" dirty="0"/>
                  <a:t>Calculating the amount of nitric acid that must be neutralized to generate 25,000 lb nitrate compounds: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𝑀𝑊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𝐻𝑁𝑂</m:t>
                          </m:r>
                          <m:r>
                            <a:rPr lang="en-US" sz="2400" b="0" i="1" baseline="-250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𝑀𝑊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𝑁𝑎𝑁𝑂</m:t>
                          </m:r>
                          <m:r>
                            <a:rPr lang="en-US" sz="2400" b="0" i="1" baseline="-2500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𝑙𝑏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𝐻𝑁𝑂</m:t>
                          </m:r>
                          <m:r>
                            <a:rPr lang="en-US" sz="2400" b="0" i="1" baseline="-250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25,000 </m:t>
                          </m:r>
                          <m:r>
                            <a:rPr lang="en-US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𝑁𝑎𝑁𝑂</m:t>
                          </m:r>
                          <m:r>
                            <a:rPr lang="en-US" sz="2400" b="0" i="1" baseline="-2500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i="1" dirty="0">
                    <a:latin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63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rgbClr val="213F92"/>
                            </a:solidFill>
                            <a:latin typeface="Cambria Math" panose="02040503050406030204" pitchFamily="18" charset="0"/>
                          </a:rPr>
                          <m:t>85</m:t>
                        </m:r>
                      </m:den>
                    </m:f>
                  </m:oMath>
                </a14:m>
                <a:r>
                  <a:rPr lang="en-US" sz="32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25,000 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𝑙𝑏</m:t>
                        </m:r>
                      </m:den>
                    </m:f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 algn="ctr">
                  <a:buNone/>
                </a:pPr>
                <a:r>
                  <a:rPr lang="en-US" sz="2400" dirty="0"/>
                  <a:t>X = 18,529 lb </a:t>
                </a:r>
                <a:r>
                  <a:rPr lang="en-US" sz="2000" i="1" dirty="0"/>
                  <a:t>(Form S reportable!)</a:t>
                </a:r>
                <a:endParaRPr lang="en-US" sz="2400" i="1" dirty="0"/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5BA0F204-0135-CB2D-455B-61E332D489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5994399" y="1728107"/>
                <a:ext cx="5921375" cy="4815567"/>
              </a:xfrm>
              <a:blipFill>
                <a:blip r:embed="rId3"/>
                <a:stretch>
                  <a:fillRect l="-1543" t="-886" r="-1029" b="-2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7CE47009-093F-F2D8-07EA-EBEF3909B94B}"/>
              </a:ext>
            </a:extLst>
          </p:cNvPr>
          <p:cNvGrpSpPr/>
          <p:nvPr/>
        </p:nvGrpSpPr>
        <p:grpSpPr>
          <a:xfrm>
            <a:off x="1048512" y="4234367"/>
            <a:ext cx="4025821" cy="1277454"/>
            <a:chOff x="2617574" y="3462496"/>
            <a:chExt cx="6450225" cy="155515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D6FA602-7D9A-1213-D3A6-88051EAB93C5}"/>
                </a:ext>
              </a:extLst>
            </p:cNvPr>
            <p:cNvGrpSpPr/>
            <p:nvPr/>
          </p:nvGrpSpPr>
          <p:grpSpPr>
            <a:xfrm>
              <a:off x="2827306" y="3581400"/>
              <a:ext cx="6061097" cy="1201955"/>
              <a:chOff x="2827306" y="3581400"/>
              <a:chExt cx="6061097" cy="1201955"/>
            </a:xfrm>
          </p:grpSpPr>
          <p:sp>
            <p:nvSpPr>
              <p:cNvPr id="41" name="object 41"/>
              <p:cNvSpPr txBox="1"/>
              <p:nvPr/>
            </p:nvSpPr>
            <p:spPr>
              <a:xfrm>
                <a:off x="2827308" y="3581400"/>
                <a:ext cx="6061095" cy="331695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noAutofit/>
              </a:bodyPr>
              <a:lstStyle/>
              <a:p>
                <a:pPr marL="11383" defTabSz="819527"/>
                <a:r>
                  <a:rPr sz="2000" b="1">
                    <a:solidFill>
                      <a:srgbClr val="C2161E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HN</a:t>
                </a:r>
                <a:r>
                  <a:rPr sz="2000" b="1" spc="-4">
                    <a:solidFill>
                      <a:srgbClr val="C2161E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O</a:t>
                </a:r>
                <a:r>
                  <a:rPr sz="1200" b="1">
                    <a:solidFill>
                      <a:srgbClr val="C2161E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3 </a:t>
                </a:r>
                <a:r>
                  <a:rPr sz="1200" b="1" spc="9">
                    <a:solidFill>
                      <a:srgbClr val="C2161E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sz="2000" b="1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+</a:t>
                </a:r>
                <a:r>
                  <a:rPr sz="2000" b="1" spc="-13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sz="2000" b="1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NaOH</a:t>
                </a:r>
                <a:r>
                  <a:rPr sz="2000" b="1" spc="4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sz="2000" b="1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  <a:sym typeface="Wingdings" pitchFamily="2" charset="2"/>
                  </a:rPr>
                  <a:t></a:t>
                </a:r>
                <a:r>
                  <a:rPr sz="2000" b="1" spc="-4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sz="2000" b="1" spc="-4">
                    <a:solidFill>
                      <a:srgbClr val="36369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NaNO</a:t>
                </a:r>
                <a:r>
                  <a:rPr sz="1200" b="1">
                    <a:solidFill>
                      <a:srgbClr val="36369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3 </a:t>
                </a:r>
                <a:r>
                  <a:rPr sz="1200" b="1" spc="9">
                    <a:solidFill>
                      <a:srgbClr val="36369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sz="2000" b="1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+</a:t>
                </a:r>
                <a:r>
                  <a:rPr sz="2000" b="1" spc="-4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sz="2000" b="1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H</a:t>
                </a:r>
                <a:r>
                  <a:rPr sz="1200" b="1" spc="-4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2</a:t>
                </a:r>
                <a:r>
                  <a:rPr sz="2000" b="1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O</a:t>
                </a:r>
                <a:endParaRPr sz="200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42" name="object 42"/>
              <p:cNvSpPr txBox="1"/>
              <p:nvPr/>
            </p:nvSpPr>
            <p:spPr>
              <a:xfrm>
                <a:off x="2827306" y="4182720"/>
                <a:ext cx="1618567" cy="600635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noAutofit/>
              </a:bodyPr>
              <a:lstStyle/>
              <a:p>
                <a:pPr marL="23332" marR="11383" indent="-12521" algn="r" defTabSz="819527">
                  <a:lnSpc>
                    <a:spcPct val="110000"/>
                  </a:lnSpc>
                </a:pPr>
                <a:r>
                  <a:rPr sz="1600" i="1" spc="-18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Molecular</a:t>
                </a:r>
                <a:r>
                  <a:rPr sz="1600" i="1" spc="-13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sz="1600" i="1" spc="-54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W</a:t>
                </a:r>
                <a:r>
                  <a:rPr sz="1600" i="1" spc="-18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eigh</a:t>
                </a:r>
                <a:r>
                  <a:rPr sz="1600" i="1" spc="-9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t</a:t>
                </a:r>
                <a:r>
                  <a:rPr lang="en-US" sz="1600" i="1" spc="-9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s </a:t>
                </a:r>
                <a:endParaRPr sz="1600" i="1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43" name="object 43"/>
              <p:cNvSpPr txBox="1"/>
              <p:nvPr/>
            </p:nvSpPr>
            <p:spPr>
              <a:xfrm>
                <a:off x="5012977" y="4335024"/>
                <a:ext cx="471246" cy="331695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noAutofit/>
              </a:bodyPr>
              <a:lstStyle/>
              <a:p>
                <a:pPr marL="11383" defTabSz="819527"/>
                <a:r>
                  <a:rPr sz="2000" b="1" spc="-4">
                    <a:solidFill>
                      <a:srgbClr val="C2161E"/>
                    </a:solidFill>
                    <a:latin typeface="Arial"/>
                    <a:cs typeface="Arial"/>
                  </a:rPr>
                  <a:t>63</a:t>
                </a:r>
                <a:endParaRPr sz="2000">
                  <a:solidFill>
                    <a:prstClr val="black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44" name="object 44"/>
              <p:cNvSpPr txBox="1"/>
              <p:nvPr/>
            </p:nvSpPr>
            <p:spPr>
              <a:xfrm>
                <a:off x="6373735" y="4335024"/>
                <a:ext cx="471246" cy="331695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noAutofit/>
              </a:bodyPr>
              <a:lstStyle/>
              <a:p>
                <a:pPr marL="11383" defTabSz="819527"/>
                <a:r>
                  <a:rPr sz="2000" b="1" spc="-4">
                    <a:solidFill>
                      <a:srgbClr val="363690"/>
                    </a:solidFill>
                    <a:latin typeface="Arial"/>
                    <a:cs typeface="Arial"/>
                  </a:rPr>
                  <a:t>85</a:t>
                </a:r>
                <a:endParaRPr sz="2000">
                  <a:solidFill>
                    <a:prstClr val="black"/>
                  </a:solidFill>
                  <a:latin typeface="Arial"/>
                  <a:cs typeface="Arial"/>
                </a:endParaRPr>
              </a:p>
            </p:txBody>
          </p:sp>
        </p:grpSp>
        <p:sp>
          <p:nvSpPr>
            <p:cNvPr id="46" name="object 46"/>
            <p:cNvSpPr/>
            <p:nvPr/>
          </p:nvSpPr>
          <p:spPr>
            <a:xfrm>
              <a:off x="2617574" y="3462496"/>
              <a:ext cx="6450225" cy="1555152"/>
            </a:xfrm>
            <a:custGeom>
              <a:avLst/>
              <a:gdLst/>
              <a:ahLst/>
              <a:cxnLst/>
              <a:rect l="l" t="t" r="r" b="b"/>
              <a:pathLst>
                <a:path w="6337554" h="1762505">
                  <a:moveTo>
                    <a:pt x="6337553" y="1762506"/>
                  </a:moveTo>
                  <a:lnTo>
                    <a:pt x="6337553" y="0"/>
                  </a:lnTo>
                  <a:lnTo>
                    <a:pt x="0" y="0"/>
                  </a:lnTo>
                  <a:lnTo>
                    <a:pt x="0" y="1762506"/>
                  </a:lnTo>
                  <a:lnTo>
                    <a:pt x="6095" y="1762506"/>
                  </a:lnTo>
                  <a:lnTo>
                    <a:pt x="6095" y="12954"/>
                  </a:lnTo>
                  <a:lnTo>
                    <a:pt x="12953" y="6096"/>
                  </a:lnTo>
                  <a:lnTo>
                    <a:pt x="12953" y="12954"/>
                  </a:lnTo>
                  <a:lnTo>
                    <a:pt x="6324599" y="12954"/>
                  </a:lnTo>
                  <a:lnTo>
                    <a:pt x="6324599" y="6096"/>
                  </a:lnTo>
                  <a:lnTo>
                    <a:pt x="6330695" y="12954"/>
                  </a:lnTo>
                  <a:lnTo>
                    <a:pt x="6330695" y="1762506"/>
                  </a:lnTo>
                  <a:lnTo>
                    <a:pt x="6337553" y="1762506"/>
                  </a:lnTo>
                  <a:close/>
                </a:path>
                <a:path w="6337554" h="1762505">
                  <a:moveTo>
                    <a:pt x="12953" y="12954"/>
                  </a:moveTo>
                  <a:lnTo>
                    <a:pt x="12953" y="6096"/>
                  </a:lnTo>
                  <a:lnTo>
                    <a:pt x="6095" y="12954"/>
                  </a:lnTo>
                  <a:lnTo>
                    <a:pt x="12953" y="12954"/>
                  </a:lnTo>
                  <a:close/>
                </a:path>
                <a:path w="6337554" h="1762505">
                  <a:moveTo>
                    <a:pt x="12953" y="1749552"/>
                  </a:moveTo>
                  <a:lnTo>
                    <a:pt x="12953" y="12954"/>
                  </a:lnTo>
                  <a:lnTo>
                    <a:pt x="6095" y="12954"/>
                  </a:lnTo>
                  <a:lnTo>
                    <a:pt x="6095" y="1749552"/>
                  </a:lnTo>
                  <a:lnTo>
                    <a:pt x="12953" y="1749552"/>
                  </a:lnTo>
                  <a:close/>
                </a:path>
                <a:path w="6337554" h="1762505">
                  <a:moveTo>
                    <a:pt x="6330695" y="1749552"/>
                  </a:moveTo>
                  <a:lnTo>
                    <a:pt x="6095" y="1749552"/>
                  </a:lnTo>
                  <a:lnTo>
                    <a:pt x="12953" y="1755648"/>
                  </a:lnTo>
                  <a:lnTo>
                    <a:pt x="12953" y="1762506"/>
                  </a:lnTo>
                  <a:lnTo>
                    <a:pt x="6324599" y="1762506"/>
                  </a:lnTo>
                  <a:lnTo>
                    <a:pt x="6324599" y="1755648"/>
                  </a:lnTo>
                  <a:lnTo>
                    <a:pt x="6330695" y="1749552"/>
                  </a:lnTo>
                  <a:close/>
                </a:path>
                <a:path w="6337554" h="1762505">
                  <a:moveTo>
                    <a:pt x="12953" y="1762506"/>
                  </a:moveTo>
                  <a:lnTo>
                    <a:pt x="12953" y="1755648"/>
                  </a:lnTo>
                  <a:lnTo>
                    <a:pt x="6095" y="1749552"/>
                  </a:lnTo>
                  <a:lnTo>
                    <a:pt x="6095" y="1762506"/>
                  </a:lnTo>
                  <a:lnTo>
                    <a:pt x="12953" y="1762506"/>
                  </a:lnTo>
                  <a:close/>
                </a:path>
                <a:path w="6337554" h="1762505">
                  <a:moveTo>
                    <a:pt x="6330695" y="12954"/>
                  </a:moveTo>
                  <a:lnTo>
                    <a:pt x="6324599" y="6096"/>
                  </a:lnTo>
                  <a:lnTo>
                    <a:pt x="6324599" y="12954"/>
                  </a:lnTo>
                  <a:lnTo>
                    <a:pt x="6330695" y="12954"/>
                  </a:lnTo>
                  <a:close/>
                </a:path>
                <a:path w="6337554" h="1762505">
                  <a:moveTo>
                    <a:pt x="6330695" y="1749552"/>
                  </a:moveTo>
                  <a:lnTo>
                    <a:pt x="6330695" y="12954"/>
                  </a:lnTo>
                  <a:lnTo>
                    <a:pt x="6324599" y="12954"/>
                  </a:lnTo>
                  <a:lnTo>
                    <a:pt x="6324599" y="1749552"/>
                  </a:lnTo>
                  <a:lnTo>
                    <a:pt x="6330695" y="1749552"/>
                  </a:lnTo>
                  <a:close/>
                </a:path>
                <a:path w="6337554" h="1762505">
                  <a:moveTo>
                    <a:pt x="6330695" y="1762506"/>
                  </a:moveTo>
                  <a:lnTo>
                    <a:pt x="6330695" y="1749552"/>
                  </a:lnTo>
                  <a:lnTo>
                    <a:pt x="6324599" y="1755648"/>
                  </a:lnTo>
                  <a:lnTo>
                    <a:pt x="6324599" y="1762506"/>
                  </a:lnTo>
                  <a:lnTo>
                    <a:pt x="6330695" y="176250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pPr defTabSz="819527"/>
              <a:endParaRPr sz="140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084CC00F-258B-93FB-2054-B74A04CFBC80}"/>
              </a:ext>
            </a:extLst>
          </p:cNvPr>
          <p:cNvSpPr/>
          <p:nvPr/>
        </p:nvSpPr>
        <p:spPr>
          <a:xfrm>
            <a:off x="6096000" y="2920482"/>
            <a:ext cx="5231363" cy="3623192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1727AE-F7A2-1D5A-FD3F-A0046344FBA6}"/>
              </a:ext>
            </a:extLst>
          </p:cNvPr>
          <p:cNvSpPr txBox="1"/>
          <p:nvPr/>
        </p:nvSpPr>
        <p:spPr>
          <a:xfrm>
            <a:off x="540871" y="5800068"/>
            <a:ext cx="5656729" cy="70788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i="1" dirty="0">
                <a:hlinkClick r:id="rId4"/>
              </a:rPr>
              <a:t>TUR Reporting Appendices</a:t>
            </a:r>
            <a:r>
              <a:rPr lang="en-US" sz="2000" b="1" i="1" dirty="0">
                <a:solidFill>
                  <a:srgbClr val="002060"/>
                </a:solidFill>
              </a:rPr>
              <a:t> </a:t>
            </a:r>
            <a:r>
              <a:rPr lang="en-US" sz="2000" b="1" i="1" dirty="0">
                <a:solidFill>
                  <a:schemeClr val="tx2">
                    <a:lumMod val="75000"/>
                  </a:schemeClr>
                </a:solidFill>
              </a:rPr>
              <a:t>(page 87)</a:t>
            </a:r>
          </a:p>
          <a:p>
            <a:r>
              <a:rPr lang="en-US" sz="2000" b="1" i="1" dirty="0">
                <a:solidFill>
                  <a:schemeClr val="tx2">
                    <a:lumMod val="75000"/>
                  </a:schemeClr>
                </a:solidFill>
                <a:cs typeface="Arial"/>
                <a:hlinkClick r:id="rId5"/>
              </a:rPr>
              <a:t>EPA Reporting Guidance</a:t>
            </a:r>
            <a:endParaRPr lang="en-US" sz="2000" b="1" i="1" dirty="0">
              <a:solidFill>
                <a:schemeClr val="tx2">
                  <a:lumMod val="75000"/>
                </a:schemeClr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8533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9067800" cy="792162"/>
          </a:xfrm>
        </p:spPr>
        <p:txBody>
          <a:bodyPr>
            <a:normAutofit/>
          </a:bodyPr>
          <a:lstStyle/>
          <a:p>
            <a:r>
              <a:rPr lang="en-US"/>
              <a:t>Before You Get Started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F28CFA7-81D8-BB9D-6610-00B0281115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7275800"/>
              </p:ext>
            </p:extLst>
          </p:nvPr>
        </p:nvGraphicFramePr>
        <p:xfrm>
          <a:off x="365760" y="1527586"/>
          <a:ext cx="11596744" cy="5217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352322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10820399" cy="1143000"/>
          </a:xfrm>
        </p:spPr>
        <p:txBody>
          <a:bodyPr>
            <a:normAutofit fontScale="90000"/>
          </a:bodyPr>
          <a:lstStyle/>
          <a:p>
            <a:r>
              <a:rPr lang="en-US" sz="3600"/>
              <a:t>Rules for Reporting Individual CERCLA Chemicals and EPCRA Chemical Categories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D862E3CD-4630-E7BC-D39A-EEE3277397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6372986"/>
              </p:ext>
            </p:extLst>
          </p:nvPr>
        </p:nvGraphicFramePr>
        <p:xfrm>
          <a:off x="457200" y="1828800"/>
          <a:ext cx="11049000" cy="3880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676685C-1102-D15C-39E7-A98C561EC8CC}"/>
              </a:ext>
            </a:extLst>
          </p:cNvPr>
          <p:cNvSpPr txBox="1"/>
          <p:nvPr/>
        </p:nvSpPr>
        <p:spPr>
          <a:xfrm>
            <a:off x="457200" y="6010257"/>
            <a:ext cx="5656729" cy="43088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b="1" i="1" dirty="0">
                <a:hlinkClick r:id="rId8"/>
              </a:rPr>
              <a:t>TUR Reporting Appendices</a:t>
            </a:r>
            <a:r>
              <a:rPr lang="en-US" sz="2200" b="1" i="1" dirty="0">
                <a:solidFill>
                  <a:srgbClr val="002060"/>
                </a:solidFill>
              </a:rPr>
              <a:t> </a:t>
            </a:r>
            <a:r>
              <a:rPr lang="en-US" sz="2200" b="1" i="1" dirty="0">
                <a:solidFill>
                  <a:schemeClr val="tx2">
                    <a:lumMod val="75000"/>
                  </a:schemeClr>
                </a:solidFill>
              </a:rPr>
              <a:t>(page 164)</a:t>
            </a:r>
            <a:endParaRPr lang="en-US" sz="2200" b="1" i="1" dirty="0">
              <a:solidFill>
                <a:schemeClr val="tx2">
                  <a:lumMod val="75000"/>
                </a:schemeClr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450036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648419"/>
            <a:ext cx="10515600" cy="1143000"/>
          </a:xfrm>
        </p:spPr>
        <p:txBody>
          <a:bodyPr>
            <a:normAutofit fontScale="90000"/>
          </a:bodyPr>
          <a:lstStyle/>
          <a:p>
            <a:r>
              <a:rPr lang="en-US" sz="4000"/>
              <a:t>Rules for Reporting Elemental Metals &amp; Their Metal Compounds Category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9338B3D-6F0D-6E14-89ED-A76878416C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4439578"/>
              </p:ext>
            </p:extLst>
          </p:nvPr>
        </p:nvGraphicFramePr>
        <p:xfrm>
          <a:off x="762000" y="1954441"/>
          <a:ext cx="10363200" cy="42674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012427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1049000" cy="1143000"/>
          </a:xfrm>
        </p:spPr>
        <p:txBody>
          <a:bodyPr>
            <a:normAutofit fontScale="90000"/>
          </a:bodyPr>
          <a:lstStyle/>
          <a:p>
            <a:br>
              <a:rPr lang="en-US" sz="4400"/>
            </a:br>
            <a:r>
              <a:rPr lang="en-US" sz="4400">
                <a:latin typeface="Book Antiqua"/>
              </a:rPr>
              <a:t>Lead &amp; Lead Compounds Reporting </a:t>
            </a:r>
            <a:br>
              <a:rPr lang="en-US"/>
            </a:b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0706" y="1729597"/>
            <a:ext cx="6603993" cy="4891177"/>
          </a:xfrm>
        </p:spPr>
        <p:txBody>
          <a:bodyPr>
            <a:normAutofit fontScale="92500" lnSpcReduction="10000"/>
          </a:bodyPr>
          <a:lstStyle/>
          <a:p>
            <a:pPr marL="114300" indent="0">
              <a:buNone/>
            </a:pPr>
            <a:r>
              <a:rPr lang="en-US" sz="2000" dirty="0">
                <a:latin typeface="Segoe UI"/>
                <a:cs typeface="Segoe UI"/>
              </a:rPr>
              <a:t>Boards Etc. is a contract circuit board assembler. The company attaches components to customer-supplied circuit boards via wave soldering.  In reporting year 2025, the company used tin-lead solder that contained </a:t>
            </a:r>
            <a:r>
              <a:rPr lang="en-US" sz="2000" b="1" dirty="0">
                <a:latin typeface="Segoe UI"/>
                <a:cs typeface="Segoe UI"/>
              </a:rPr>
              <a:t>3,354</a:t>
            </a:r>
            <a:r>
              <a:rPr lang="en-US" sz="2000" dirty="0">
                <a:latin typeface="Segoe UI"/>
                <a:cs typeface="Segoe UI"/>
              </a:rPr>
              <a:t> </a:t>
            </a:r>
            <a:r>
              <a:rPr lang="en-US" sz="2000" b="1" dirty="0">
                <a:latin typeface="Segoe UI"/>
                <a:cs typeface="Segoe UI"/>
              </a:rPr>
              <a:t>pounds of lead</a:t>
            </a:r>
            <a:r>
              <a:rPr lang="en-US" sz="2000" dirty="0">
                <a:latin typeface="Segoe UI"/>
                <a:cs typeface="Segoe UI"/>
              </a:rPr>
              <a:t>. That same year they sent solder dross (containing </a:t>
            </a:r>
            <a:r>
              <a:rPr lang="en-US" sz="2000" b="1" dirty="0">
                <a:latin typeface="Segoe UI"/>
                <a:cs typeface="Segoe UI"/>
              </a:rPr>
              <a:t>1,715</a:t>
            </a:r>
            <a:r>
              <a:rPr lang="en-US" sz="2000" dirty="0">
                <a:latin typeface="Segoe UI"/>
                <a:cs typeface="Segoe UI"/>
              </a:rPr>
              <a:t> </a:t>
            </a:r>
            <a:r>
              <a:rPr lang="en-US" sz="2000" b="1" dirty="0">
                <a:latin typeface="Segoe UI"/>
                <a:cs typeface="Segoe UI"/>
              </a:rPr>
              <a:t>pounds of reportable lead compounds</a:t>
            </a:r>
            <a:r>
              <a:rPr lang="en-US" sz="2000" dirty="0">
                <a:latin typeface="Segoe UI"/>
                <a:cs typeface="Segoe UI"/>
              </a:rPr>
              <a:t>) off-site for recycling and received a statement back from its recycler that </a:t>
            </a:r>
            <a:r>
              <a:rPr lang="en-US" sz="2000" b="1" dirty="0">
                <a:latin typeface="Segoe UI"/>
                <a:cs typeface="Segoe UI"/>
              </a:rPr>
              <a:t>1,588 pounds of lead </a:t>
            </a:r>
            <a:r>
              <a:rPr lang="en-US" sz="2000" dirty="0">
                <a:latin typeface="Segoe UI"/>
                <a:cs typeface="Segoe UI"/>
              </a:rPr>
              <a:t>were recovered from the dross. The amount of </a:t>
            </a:r>
            <a:r>
              <a:rPr lang="en-US" sz="2000" b="1" dirty="0">
                <a:latin typeface="Segoe UI"/>
                <a:cs typeface="Segoe UI"/>
              </a:rPr>
              <a:t>lead that was shipped out with the customer product</a:t>
            </a:r>
            <a:r>
              <a:rPr lang="en-US" sz="2000" dirty="0">
                <a:latin typeface="Segoe UI"/>
                <a:cs typeface="Segoe UI"/>
              </a:rPr>
              <a:t> was </a:t>
            </a:r>
            <a:r>
              <a:rPr lang="en-US" sz="2000" b="1" dirty="0">
                <a:latin typeface="Segoe UI"/>
                <a:cs typeface="Segoe UI"/>
              </a:rPr>
              <a:t>1,766</a:t>
            </a:r>
            <a:r>
              <a:rPr lang="en-US" sz="2000" dirty="0">
                <a:latin typeface="Segoe UI"/>
                <a:cs typeface="Segoe UI"/>
              </a:rPr>
              <a:t> pounds. Production of circuit boards increased by </a:t>
            </a:r>
            <a:r>
              <a:rPr lang="en-US" sz="2000" b="1" dirty="0">
                <a:latin typeface="Segoe UI"/>
                <a:cs typeface="Segoe UI"/>
              </a:rPr>
              <a:t>10%</a:t>
            </a:r>
            <a:r>
              <a:rPr lang="en-US" sz="2000" dirty="0">
                <a:latin typeface="Segoe UI"/>
                <a:cs typeface="Segoe UI"/>
              </a:rPr>
              <a:t> from 2024 to 2025.  </a:t>
            </a:r>
            <a:endParaRPr lang="en-US" sz="2000" dirty="0"/>
          </a:p>
          <a:p>
            <a:pPr marL="11430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rgbClr val="292934"/>
              </a:solidFill>
              <a:latin typeface="Segoe UI"/>
              <a:cs typeface="Segoe UI"/>
            </a:endParaRPr>
          </a:p>
          <a:p>
            <a:pPr marL="457200" indent="-342900">
              <a:spcBef>
                <a:spcPts val="0"/>
              </a:spcBef>
              <a:spcAft>
                <a:spcPts val="0"/>
              </a:spcAft>
            </a:pPr>
            <a:r>
              <a:rPr lang="en-US" sz="2000" b="1" i="1" dirty="0">
                <a:solidFill>
                  <a:srgbClr val="61BC47"/>
                </a:solidFill>
                <a:latin typeface="Segoe UI"/>
                <a:cs typeface="Segoe UI"/>
              </a:rPr>
              <a:t>WHAT'S THE PRODUCTION RATIO? </a:t>
            </a:r>
          </a:p>
          <a:p>
            <a:pPr marL="457200" indent="-342900">
              <a:spcBef>
                <a:spcPts val="0"/>
              </a:spcBef>
              <a:spcAft>
                <a:spcPts val="0"/>
              </a:spcAft>
            </a:pPr>
            <a:r>
              <a:rPr lang="en-US" sz="2000" b="1" i="1" dirty="0">
                <a:solidFill>
                  <a:srgbClr val="61BC47"/>
                </a:solidFill>
                <a:latin typeface="Segoe UI"/>
                <a:cs typeface="Segoe UI"/>
              </a:rPr>
              <a:t>HOW MUCH LEAD AND LEAD COMPOUNDS WERE USED?  </a:t>
            </a:r>
          </a:p>
          <a:p>
            <a:pPr marL="457200" indent="-342900">
              <a:spcBef>
                <a:spcPts val="0"/>
              </a:spcBef>
              <a:spcAft>
                <a:spcPts val="0"/>
              </a:spcAft>
            </a:pPr>
            <a:r>
              <a:rPr lang="en-US" sz="2000" b="1" i="1" dirty="0">
                <a:solidFill>
                  <a:srgbClr val="61BC47"/>
                </a:solidFill>
                <a:latin typeface="Segoe UI"/>
                <a:cs typeface="Segoe UI"/>
              </a:rPr>
              <a:t>HOW MUCH BYPRODUCT GENERATED? 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0E36568-9164-BDD7-1D36-4CDEC70002E4}"/>
              </a:ext>
            </a:extLst>
          </p:cNvPr>
          <p:cNvGrpSpPr/>
          <p:nvPr/>
        </p:nvGrpSpPr>
        <p:grpSpPr>
          <a:xfrm>
            <a:off x="6934201" y="1729597"/>
            <a:ext cx="5257799" cy="3439303"/>
            <a:chOff x="7392926" y="1790098"/>
            <a:chExt cx="4972755" cy="317220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97DC297-1018-DF79-D96C-242463D69C7E}"/>
                </a:ext>
              </a:extLst>
            </p:cNvPr>
            <p:cNvSpPr/>
            <p:nvPr/>
          </p:nvSpPr>
          <p:spPr>
            <a:xfrm>
              <a:off x="9034272" y="2633472"/>
              <a:ext cx="1865376" cy="1033272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>
                  <a:latin typeface="Segoe UI"/>
                  <a:cs typeface="Segoe UI"/>
                </a:rPr>
                <a:t>Wave Soldering</a:t>
              </a:r>
              <a:endParaRPr lang="en-US"/>
            </a:p>
          </p:txBody>
        </p:sp>
        <p:sp>
          <p:nvSpPr>
            <p:cNvPr id="5" name="Arrow: Right 4">
              <a:extLst>
                <a:ext uri="{FF2B5EF4-FFF2-40B4-BE49-F238E27FC236}">
                  <a16:creationId xmlns:a16="http://schemas.microsoft.com/office/drawing/2014/main" id="{3291908A-7BC9-3A59-0E92-2530B55B2F9D}"/>
                </a:ext>
              </a:extLst>
            </p:cNvPr>
            <p:cNvSpPr/>
            <p:nvPr/>
          </p:nvSpPr>
          <p:spPr>
            <a:xfrm>
              <a:off x="8549640" y="2916936"/>
              <a:ext cx="484632" cy="150876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Arrow: Right 5">
              <a:extLst>
                <a:ext uri="{FF2B5EF4-FFF2-40B4-BE49-F238E27FC236}">
                  <a16:creationId xmlns:a16="http://schemas.microsoft.com/office/drawing/2014/main" id="{446E5D30-F353-7B81-4FBC-C3181C87733C}"/>
                </a:ext>
              </a:extLst>
            </p:cNvPr>
            <p:cNvSpPr/>
            <p:nvPr/>
          </p:nvSpPr>
          <p:spPr>
            <a:xfrm>
              <a:off x="10899648" y="3067812"/>
              <a:ext cx="484632" cy="164592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Arrow: Right 6">
              <a:extLst>
                <a:ext uri="{FF2B5EF4-FFF2-40B4-BE49-F238E27FC236}">
                  <a16:creationId xmlns:a16="http://schemas.microsoft.com/office/drawing/2014/main" id="{6B013796-EE0E-DBC3-9912-8CD54202CC3E}"/>
                </a:ext>
              </a:extLst>
            </p:cNvPr>
            <p:cNvSpPr/>
            <p:nvPr/>
          </p:nvSpPr>
          <p:spPr>
            <a:xfrm>
              <a:off x="8549640" y="3337560"/>
              <a:ext cx="484632" cy="150876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6B7C1B8-EE52-D1C0-FC21-83B0F2F471E4}"/>
                </a:ext>
              </a:extLst>
            </p:cNvPr>
            <p:cNvSpPr txBox="1"/>
            <p:nvPr/>
          </p:nvSpPr>
          <p:spPr>
            <a:xfrm>
              <a:off x="7392926" y="2853874"/>
              <a:ext cx="1156716" cy="283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/>
                <a:t>Components</a:t>
              </a:r>
              <a:endParaRPr lang="en-US" sz="12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93EC087-D9B7-4699-8A1F-1D24F94B92BD}"/>
                </a:ext>
              </a:extLst>
            </p:cNvPr>
            <p:cNvSpPr txBox="1"/>
            <p:nvPr/>
          </p:nvSpPr>
          <p:spPr>
            <a:xfrm>
              <a:off x="7802480" y="3171705"/>
              <a:ext cx="774592" cy="4825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/>
                <a:t>Circuit boards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C4CB794-4315-3918-9954-5FFDC86BB505}"/>
                </a:ext>
              </a:extLst>
            </p:cNvPr>
            <p:cNvSpPr txBox="1"/>
            <p:nvPr/>
          </p:nvSpPr>
          <p:spPr>
            <a:xfrm>
              <a:off x="11291262" y="2767396"/>
              <a:ext cx="1074419" cy="8516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/>
                <a:t>Assembled circuit boards</a:t>
              </a:r>
            </a:p>
            <a:p>
              <a:pPr algn="ctr"/>
              <a:r>
                <a:rPr lang="en-US" sz="1200"/>
                <a:t>(1,766 </a:t>
              </a:r>
              <a:r>
                <a:rPr lang="en-US" sz="1200" err="1"/>
                <a:t>lb</a:t>
              </a:r>
              <a:r>
                <a:rPr lang="en-US" sz="1200"/>
                <a:t> Pb)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C3ED8BC9-1A12-ADEB-07CA-66C3C13FE4C4}"/>
                </a:ext>
              </a:extLst>
            </p:cNvPr>
            <p:cNvCxnSpPr>
              <a:cxnSpLocks/>
              <a:stCxn id="15" idx="2"/>
            </p:cNvCxnSpPr>
            <p:nvPr/>
          </p:nvCxnSpPr>
          <p:spPr>
            <a:xfrm>
              <a:off x="9948672" y="2443008"/>
              <a:ext cx="0" cy="19046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CAFB0E5E-93ED-23E3-2A95-AB62C9F5C8C2}"/>
                </a:ext>
              </a:extLst>
            </p:cNvPr>
            <p:cNvCxnSpPr/>
            <p:nvPr/>
          </p:nvCxnSpPr>
          <p:spPr>
            <a:xfrm>
              <a:off x="9948672" y="3666744"/>
              <a:ext cx="0" cy="649224"/>
            </a:xfrm>
            <a:prstGeom prst="straightConnector1">
              <a:avLst/>
            </a:prstGeom>
            <a:ln>
              <a:solidFill>
                <a:srgbClr val="CC9B00"/>
              </a:solidFill>
              <a:tailEnd type="triangle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0850819-2954-3611-625A-7B4205083597}"/>
                </a:ext>
              </a:extLst>
            </p:cNvPr>
            <p:cNvSpPr txBox="1"/>
            <p:nvPr/>
          </p:nvSpPr>
          <p:spPr>
            <a:xfrm>
              <a:off x="9306306" y="1790098"/>
              <a:ext cx="1284732" cy="6529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/>
                <a:t>Tin-Lead Solder</a:t>
              </a:r>
            </a:p>
            <a:p>
              <a:pPr algn="ctr"/>
              <a:r>
                <a:rPr lang="en-US" sz="1200"/>
                <a:t>(3,354 </a:t>
              </a:r>
              <a:r>
                <a:rPr lang="en-US" sz="1200" err="1"/>
                <a:t>lb</a:t>
              </a:r>
              <a:r>
                <a:rPr lang="en-US" sz="1200"/>
                <a:t> Pb)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2E54D4B-1A93-D4CD-8403-1CB28564E6A5}"/>
                </a:ext>
              </a:extLst>
            </p:cNvPr>
            <p:cNvSpPr txBox="1"/>
            <p:nvPr/>
          </p:nvSpPr>
          <p:spPr>
            <a:xfrm>
              <a:off x="9034269" y="4315968"/>
              <a:ext cx="18653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/>
                <a:t>Solder Dross</a:t>
              </a:r>
            </a:p>
            <a:p>
              <a:pPr algn="ctr"/>
              <a:r>
                <a:rPr lang="en-US" sz="1200"/>
                <a:t>(1,715 </a:t>
              </a:r>
              <a:r>
                <a:rPr lang="en-US" sz="1200" err="1"/>
                <a:t>lb</a:t>
              </a:r>
              <a:r>
                <a:rPr lang="en-US" sz="1200"/>
                <a:t> Pb compounds containing 1,588 </a:t>
              </a:r>
              <a:r>
                <a:rPr lang="en-US" sz="1200" err="1"/>
                <a:t>lb</a:t>
              </a:r>
              <a:r>
                <a:rPr lang="en-US" sz="1200"/>
                <a:t> Pb)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41099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379A9-6415-19C0-1BC8-38BC8B4CD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1A596-ABDB-854A-60A2-16B38B107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399"/>
            <a:ext cx="7874000" cy="1507435"/>
          </a:xfrm>
        </p:spPr>
        <p:txBody>
          <a:bodyPr>
            <a:normAutofit fontScale="90000"/>
          </a:bodyPr>
          <a:lstStyle/>
          <a:p>
            <a:r>
              <a:rPr lang="en-US" sz="4100" dirty="0">
                <a:latin typeface="Book Antiqua"/>
              </a:rPr>
              <a:t>Form S Reporting: Facility-Wide </a:t>
            </a:r>
            <a:br>
              <a:rPr lang="en-US" sz="4100" dirty="0"/>
            </a:br>
            <a:r>
              <a:rPr lang="en-US" sz="4100" dirty="0">
                <a:latin typeface="Book Antiqua"/>
              </a:rPr>
              <a:t>Use of Lead &amp; Lead Compounds</a:t>
            </a:r>
            <a:br>
              <a:rPr lang="en-US" sz="4100" dirty="0"/>
            </a:br>
            <a:r>
              <a:rPr lang="en-US" sz="3100" i="1" dirty="0">
                <a:solidFill>
                  <a:srgbClr val="FF0000"/>
                </a:solidFill>
                <a:latin typeface="Book Antiqua"/>
              </a:rPr>
              <a:t>Note, use DEP CAS 1026 for lead compounds (1a)</a:t>
            </a:r>
            <a:endParaRPr lang="en-US" sz="4100" i="1" dirty="0">
              <a:solidFill>
                <a:srgbClr val="FF0000"/>
              </a:solidFill>
              <a:latin typeface="Book Antiqu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20F9A-0F4E-81DF-15CC-FF7758A72D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600" y="2100036"/>
            <a:ext cx="5384800" cy="2974848"/>
          </a:xfrm>
        </p:spPr>
        <p:txBody>
          <a:bodyPr/>
          <a:lstStyle/>
          <a:p>
            <a:pPr marL="114300" indent="0">
              <a:buNone/>
            </a:pPr>
            <a:r>
              <a:rPr lang="en-US" sz="3200"/>
              <a:t>Section 1</a:t>
            </a:r>
          </a:p>
          <a:p>
            <a:pPr marL="628650" indent="-514350">
              <a:buFont typeface="+mj-lt"/>
              <a:buAutoNum type="alphaLcPeriod" startAt="3"/>
            </a:pPr>
            <a:r>
              <a:rPr lang="en-US" sz="2000"/>
              <a:t>Manufactured: </a:t>
            </a:r>
            <a:r>
              <a:rPr lang="en-US" sz="2000">
                <a:solidFill>
                  <a:srgbClr val="FF0000"/>
                </a:solidFill>
              </a:rPr>
              <a:t>?</a:t>
            </a:r>
          </a:p>
          <a:p>
            <a:pPr marL="628650" indent="-514350">
              <a:buFont typeface="+mj-lt"/>
              <a:buAutoNum type="alphaLcPeriod" startAt="3"/>
            </a:pPr>
            <a:r>
              <a:rPr lang="en-US" sz="2000"/>
              <a:t>Processed: </a:t>
            </a:r>
            <a:r>
              <a:rPr lang="en-US" sz="2000">
                <a:solidFill>
                  <a:schemeClr val="bg2"/>
                </a:solidFill>
              </a:rPr>
              <a:t>3,354</a:t>
            </a:r>
          </a:p>
          <a:p>
            <a:pPr marL="628650" indent="-514350">
              <a:buFont typeface="+mj-lt"/>
              <a:buAutoNum type="alphaLcPeriod" startAt="3"/>
            </a:pPr>
            <a:r>
              <a:rPr lang="en-US" sz="2000"/>
              <a:t>Otherwise Used: </a:t>
            </a:r>
            <a:r>
              <a:rPr lang="en-US" sz="2000">
                <a:solidFill>
                  <a:schemeClr val="tx2"/>
                </a:solidFill>
              </a:rPr>
              <a:t>0</a:t>
            </a:r>
          </a:p>
          <a:p>
            <a:pPr marL="628650" indent="-514350">
              <a:buFont typeface="+mj-lt"/>
              <a:buAutoNum type="alphaLcPeriod" startAt="3"/>
            </a:pPr>
            <a:r>
              <a:rPr lang="en-US" sz="2000"/>
              <a:t>Generated as Byproduct: </a:t>
            </a:r>
            <a:r>
              <a:rPr lang="en-US" sz="2000">
                <a:solidFill>
                  <a:srgbClr val="FF0000"/>
                </a:solidFill>
              </a:rPr>
              <a:t>?</a:t>
            </a:r>
          </a:p>
          <a:p>
            <a:pPr marL="628650" indent="-514350">
              <a:buFont typeface="+mj-lt"/>
              <a:buAutoNum type="alphaLcPeriod" startAt="3"/>
            </a:pPr>
            <a:r>
              <a:rPr lang="en-US" sz="2000"/>
              <a:t>Shipped in or as Product: </a:t>
            </a:r>
            <a:r>
              <a:rPr lang="en-US" sz="2000">
                <a:solidFill>
                  <a:srgbClr val="213F92"/>
                </a:solidFill>
              </a:rPr>
              <a:t>1,766</a:t>
            </a:r>
          </a:p>
          <a:p>
            <a:pPr marL="628650" indent="-514350">
              <a:buFont typeface="+mj-lt"/>
              <a:buAutoNum type="alphaLcPeriod" startAt="3"/>
            </a:pPr>
            <a:r>
              <a:rPr lang="en-US" sz="2000"/>
              <a:t>Production or Activity Ratio: </a:t>
            </a:r>
            <a:r>
              <a:rPr lang="en-US" sz="2000">
                <a:solidFill>
                  <a:srgbClr val="FF0000"/>
                </a:solidFill>
              </a:rPr>
              <a:t>?</a:t>
            </a:r>
          </a:p>
          <a:p>
            <a:pPr marL="114300" indent="0">
              <a:buNone/>
            </a:pPr>
            <a:endParaRPr lang="en-US" sz="2000">
              <a:solidFill>
                <a:srgbClr val="FF000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77291F-7E7A-8ED8-3BA2-FAE75FA8E6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63093" y="2110430"/>
            <a:ext cx="5384800" cy="4718304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/>
              <a:t>Section 2</a:t>
            </a:r>
          </a:p>
          <a:p>
            <a:pPr marL="628650" indent="-514350">
              <a:buFont typeface="+mj-lt"/>
              <a:buAutoNum type="alphaLcPeriod"/>
            </a:pPr>
            <a:r>
              <a:rPr lang="en-US" sz="2000" dirty="0"/>
              <a:t>Chemical Recycled Onsite:</a:t>
            </a:r>
            <a:r>
              <a:rPr lang="en-US" sz="2000" dirty="0">
                <a:solidFill>
                  <a:schemeClr val="bg2"/>
                </a:solidFill>
              </a:rPr>
              <a:t> 0</a:t>
            </a:r>
          </a:p>
          <a:p>
            <a:pPr marL="628650" indent="-514350">
              <a:buFont typeface="+mj-lt"/>
              <a:buAutoNum type="alphaLcPeriod"/>
            </a:pPr>
            <a:r>
              <a:rPr lang="en-US" sz="2000" dirty="0">
                <a:latin typeface="Segoe UI"/>
                <a:cs typeface="Segoe UI"/>
              </a:rPr>
              <a:t>Consumed/Transformed: </a:t>
            </a:r>
            <a:r>
              <a:rPr lang="en-US" sz="2000" dirty="0">
                <a:solidFill>
                  <a:srgbClr val="FF0000"/>
                </a:solidFill>
                <a:latin typeface="Segoe UI"/>
                <a:cs typeface="Segoe UI"/>
              </a:rPr>
              <a:t>1,588</a:t>
            </a:r>
          </a:p>
          <a:p>
            <a:pPr marL="628650" indent="-514350">
              <a:buFont typeface="+mj-lt"/>
              <a:buAutoNum type="alphaLcPeriod"/>
            </a:pPr>
            <a:r>
              <a:rPr lang="en-US" sz="2000" dirty="0"/>
              <a:t>Chemical (Product) Held in Inventory:</a:t>
            </a:r>
            <a:r>
              <a:rPr lang="en-US" sz="2000" dirty="0">
                <a:solidFill>
                  <a:schemeClr val="tx2"/>
                </a:solidFill>
              </a:rPr>
              <a:t> 0</a:t>
            </a:r>
          </a:p>
          <a:p>
            <a:pPr marL="628650" indent="-514350">
              <a:buFont typeface="+mj-lt"/>
              <a:buAutoNum type="alphaLcPeriod"/>
            </a:pPr>
            <a:r>
              <a:rPr lang="en-US" sz="2000" dirty="0">
                <a:latin typeface="Segoe UI"/>
                <a:cs typeface="Segoe UI"/>
              </a:rPr>
              <a:t>Chemical Compound: </a:t>
            </a:r>
            <a:r>
              <a:rPr lang="en-US" sz="2000" dirty="0">
                <a:solidFill>
                  <a:srgbClr val="FF0000"/>
                </a:solidFill>
                <a:latin typeface="Segoe UI"/>
                <a:cs typeface="Segoe UI"/>
              </a:rPr>
              <a:t>127</a:t>
            </a:r>
            <a:endParaRPr lang="en-US" sz="2000" dirty="0">
              <a:solidFill>
                <a:srgbClr val="FF0000"/>
              </a:solidFill>
            </a:endParaRPr>
          </a:p>
          <a:p>
            <a:pPr marL="628650" indent="-514350">
              <a:buFont typeface="+mj-lt"/>
              <a:buAutoNum type="alphaLcPeriod"/>
            </a:pPr>
            <a:r>
              <a:rPr lang="en-US" sz="2000" dirty="0"/>
              <a:t>Other: </a:t>
            </a:r>
            <a:r>
              <a:rPr lang="en-US" sz="2000" dirty="0">
                <a:solidFill>
                  <a:schemeClr val="bg2"/>
                </a:solidFill>
              </a:rPr>
              <a:t>0</a:t>
            </a:r>
          </a:p>
          <a:p>
            <a:pPr marL="628650" indent="-514350">
              <a:buFont typeface="+mj-lt"/>
              <a:buAutoNum type="alphaLcPeriod"/>
            </a:pPr>
            <a:r>
              <a:rPr lang="en-US" sz="2000" dirty="0"/>
              <a:t>“Yes” if anything non-routine occurred at your facility during the reporting year that affected the data reported, if there is not a materials balance, and/or if the Prod. Ratio is &lt;0.5 or &gt;2.</a:t>
            </a:r>
          </a:p>
          <a:p>
            <a:pPr marL="114300" indent="0">
              <a:buNone/>
            </a:pPr>
            <a:r>
              <a:rPr lang="en-US" sz="2000" dirty="0">
                <a:latin typeface="Segoe UI"/>
                <a:cs typeface="Segoe UI"/>
              </a:rPr>
              <a:t>                 Yes          No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031DAD-8350-E8A4-2EFA-7C2C32E1BD76}"/>
              </a:ext>
            </a:extLst>
          </p:cNvPr>
          <p:cNvSpPr txBox="1"/>
          <p:nvPr/>
        </p:nvSpPr>
        <p:spPr>
          <a:xfrm>
            <a:off x="2882900" y="2680248"/>
            <a:ext cx="9144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FF0000"/>
                </a:solidFill>
              </a:rPr>
              <a:t>1,715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58F9E8-7C09-69D8-02CF-D9FBD3ABFA5A}"/>
              </a:ext>
            </a:extLst>
          </p:cNvPr>
          <p:cNvSpPr txBox="1"/>
          <p:nvPr/>
        </p:nvSpPr>
        <p:spPr>
          <a:xfrm>
            <a:off x="4394200" y="4486076"/>
            <a:ext cx="9144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FF0000"/>
                </a:solidFill>
              </a:rPr>
              <a:t>1.1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122C3E-5461-DBC8-6B8C-6AEC3318BCB7}"/>
              </a:ext>
            </a:extLst>
          </p:cNvPr>
          <p:cNvSpPr txBox="1"/>
          <p:nvPr/>
        </p:nvSpPr>
        <p:spPr>
          <a:xfrm>
            <a:off x="3937000" y="3709985"/>
            <a:ext cx="914400" cy="40011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>
                <a:solidFill>
                  <a:srgbClr val="FF0000"/>
                </a:solidFill>
              </a:rPr>
              <a:t>1,588</a:t>
            </a:r>
            <a:endParaRPr lang="en-US" sz="2000">
              <a:solidFill>
                <a:srgbClr val="FF0000"/>
              </a:solidFill>
              <a:cs typeface="Arial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EB556D9-D19F-E0AC-60B4-3EFF90B8DF12}"/>
              </a:ext>
            </a:extLst>
          </p:cNvPr>
          <p:cNvSpPr/>
          <p:nvPr/>
        </p:nvSpPr>
        <p:spPr>
          <a:xfrm>
            <a:off x="7277112" y="6167210"/>
            <a:ext cx="203200" cy="2159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7B750E5-1A38-AFF8-5664-8AA599046D1A}"/>
              </a:ext>
            </a:extLst>
          </p:cNvPr>
          <p:cNvSpPr/>
          <p:nvPr/>
        </p:nvSpPr>
        <p:spPr>
          <a:xfrm>
            <a:off x="6186283" y="6167210"/>
            <a:ext cx="203200" cy="215900"/>
          </a:xfrm>
          <a:prstGeom prst="ellipse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AF1FD68-07CC-B07F-0410-FC687DC4E484}"/>
              </a:ext>
            </a:extLst>
          </p:cNvPr>
          <p:cNvSpPr txBox="1"/>
          <p:nvPr/>
        </p:nvSpPr>
        <p:spPr>
          <a:xfrm>
            <a:off x="723902" y="6091169"/>
            <a:ext cx="4218145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14300" indent="0">
              <a:spcAft>
                <a:spcPts val="600"/>
              </a:spcAft>
              <a:buNone/>
            </a:pPr>
            <a:r>
              <a:rPr lang="en-US" sz="2400">
                <a:solidFill>
                  <a:schemeClr val="tx2"/>
                </a:solidFill>
              </a:rPr>
              <a:t>Does this balance? </a:t>
            </a:r>
            <a:r>
              <a:rPr lang="en-US" sz="2400">
                <a:solidFill>
                  <a:srgbClr val="FF0000"/>
                </a:solidFill>
              </a:rPr>
              <a:t>Yes</a:t>
            </a:r>
            <a:endParaRPr lang="en-US" sz="200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479C526-719B-4A32-440F-E9E2BDEFBBFD}"/>
              </a:ext>
            </a:extLst>
          </p:cNvPr>
          <p:cNvGrpSpPr/>
          <p:nvPr/>
        </p:nvGrpSpPr>
        <p:grpSpPr>
          <a:xfrm>
            <a:off x="7517193" y="325956"/>
            <a:ext cx="4674804" cy="2746479"/>
            <a:chOff x="7213140" y="1790098"/>
            <a:chExt cx="5296428" cy="2928680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ED1B8BBE-AF25-7829-291E-8FC7A2C34420}"/>
                </a:ext>
              </a:extLst>
            </p:cNvPr>
            <p:cNvSpPr/>
            <p:nvPr/>
          </p:nvSpPr>
          <p:spPr>
            <a:xfrm>
              <a:off x="9034272" y="2633472"/>
              <a:ext cx="1865376" cy="1033272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>
                  <a:latin typeface="Segoe UI"/>
                  <a:cs typeface="Segoe UI"/>
                </a:rPr>
                <a:t>Wave Soldering</a:t>
              </a:r>
              <a:endParaRPr lang="en-US"/>
            </a:p>
          </p:txBody>
        </p:sp>
        <p:sp>
          <p:nvSpPr>
            <p:cNvPr id="32" name="Arrow: Right 31">
              <a:extLst>
                <a:ext uri="{FF2B5EF4-FFF2-40B4-BE49-F238E27FC236}">
                  <a16:creationId xmlns:a16="http://schemas.microsoft.com/office/drawing/2014/main" id="{C0B88C44-9F18-10F7-86F3-000D53072F08}"/>
                </a:ext>
              </a:extLst>
            </p:cNvPr>
            <p:cNvSpPr/>
            <p:nvPr/>
          </p:nvSpPr>
          <p:spPr>
            <a:xfrm>
              <a:off x="8549640" y="2916936"/>
              <a:ext cx="484632" cy="150876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Arrow: Right 32">
              <a:extLst>
                <a:ext uri="{FF2B5EF4-FFF2-40B4-BE49-F238E27FC236}">
                  <a16:creationId xmlns:a16="http://schemas.microsoft.com/office/drawing/2014/main" id="{54EED4DF-7397-2310-A135-6F57B40E42BD}"/>
                </a:ext>
              </a:extLst>
            </p:cNvPr>
            <p:cNvSpPr/>
            <p:nvPr/>
          </p:nvSpPr>
          <p:spPr>
            <a:xfrm>
              <a:off x="10899648" y="3067812"/>
              <a:ext cx="484632" cy="164592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Arrow: Right 33">
              <a:extLst>
                <a:ext uri="{FF2B5EF4-FFF2-40B4-BE49-F238E27FC236}">
                  <a16:creationId xmlns:a16="http://schemas.microsoft.com/office/drawing/2014/main" id="{EBBE7F55-BCBA-1A31-DE8A-49B0263D118E}"/>
                </a:ext>
              </a:extLst>
            </p:cNvPr>
            <p:cNvSpPr/>
            <p:nvPr/>
          </p:nvSpPr>
          <p:spPr>
            <a:xfrm>
              <a:off x="8549640" y="3337560"/>
              <a:ext cx="484632" cy="150876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9B4CAB6-983C-01A2-643E-128676208918}"/>
                </a:ext>
              </a:extLst>
            </p:cNvPr>
            <p:cNvSpPr txBox="1"/>
            <p:nvPr/>
          </p:nvSpPr>
          <p:spPr>
            <a:xfrm>
              <a:off x="7213140" y="2809353"/>
              <a:ext cx="1386936" cy="328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/>
                <a:t>Components</a:t>
              </a:r>
              <a:endParaRPr lang="en-US" sz="120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8AE6D14-9221-B837-BD2C-2C7113434F7F}"/>
                </a:ext>
              </a:extLst>
            </p:cNvPr>
            <p:cNvSpPr txBox="1"/>
            <p:nvPr/>
          </p:nvSpPr>
          <p:spPr>
            <a:xfrm>
              <a:off x="7568238" y="3171705"/>
              <a:ext cx="1008834" cy="5579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/>
                <a:t>Circuit boards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DF19162-C273-F031-31BE-7CFE692FC66C}"/>
                </a:ext>
              </a:extLst>
            </p:cNvPr>
            <p:cNvSpPr txBox="1"/>
            <p:nvPr/>
          </p:nvSpPr>
          <p:spPr>
            <a:xfrm>
              <a:off x="11291262" y="2767396"/>
              <a:ext cx="1218306" cy="9845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/>
                <a:t>Assembled circuit boards</a:t>
              </a:r>
            </a:p>
            <a:p>
              <a:pPr algn="ctr"/>
              <a:r>
                <a:rPr lang="en-US" sz="1200"/>
                <a:t>(1,766 </a:t>
              </a:r>
              <a:r>
                <a:rPr lang="en-US" sz="1200" err="1"/>
                <a:t>lb</a:t>
              </a:r>
              <a:r>
                <a:rPr lang="en-US" sz="1200"/>
                <a:t> Pb)</a:t>
              </a:r>
            </a:p>
          </p:txBody>
        </p: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47CE8AEF-96A9-C10A-525B-B4B8C16ECC44}"/>
                </a:ext>
              </a:extLst>
            </p:cNvPr>
            <p:cNvCxnSpPr>
              <a:cxnSpLocks/>
              <a:stCxn id="40" idx="2"/>
            </p:cNvCxnSpPr>
            <p:nvPr/>
          </p:nvCxnSpPr>
          <p:spPr>
            <a:xfrm>
              <a:off x="9948672" y="2443008"/>
              <a:ext cx="0" cy="19046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8B1A4B31-FA38-6AB1-62A8-D111CDCBC70D}"/>
                </a:ext>
              </a:extLst>
            </p:cNvPr>
            <p:cNvCxnSpPr/>
            <p:nvPr/>
          </p:nvCxnSpPr>
          <p:spPr>
            <a:xfrm flipH="1">
              <a:off x="10395751" y="3637725"/>
              <a:ext cx="15416" cy="402557"/>
            </a:xfrm>
            <a:prstGeom prst="straightConnector1">
              <a:avLst/>
            </a:prstGeom>
            <a:ln>
              <a:solidFill>
                <a:srgbClr val="CC9B00"/>
              </a:solidFill>
              <a:tailEnd type="triangle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12C2906-E5D4-23C6-DE09-557DF210C4AD}"/>
                </a:ext>
              </a:extLst>
            </p:cNvPr>
            <p:cNvSpPr txBox="1"/>
            <p:nvPr/>
          </p:nvSpPr>
          <p:spPr>
            <a:xfrm>
              <a:off x="9306306" y="1790098"/>
              <a:ext cx="1284732" cy="6529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/>
                <a:t>Tin-Lead Solder</a:t>
              </a:r>
            </a:p>
            <a:p>
              <a:pPr algn="ctr"/>
              <a:r>
                <a:rPr lang="en-US" sz="1200"/>
                <a:t>(3,354 </a:t>
              </a:r>
              <a:r>
                <a:rPr lang="en-US" sz="1200" err="1"/>
                <a:t>lb</a:t>
              </a:r>
              <a:r>
                <a:rPr lang="en-US" sz="1200"/>
                <a:t> Pb)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410783B-89B6-5154-B2C5-807DCC5B3493}"/>
                </a:ext>
              </a:extLst>
            </p:cNvPr>
            <p:cNvSpPr txBox="1"/>
            <p:nvPr/>
          </p:nvSpPr>
          <p:spPr>
            <a:xfrm>
              <a:off x="9095935" y="3996751"/>
              <a:ext cx="2655142" cy="7220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/>
                <a:t>Solder Dross</a:t>
              </a:r>
            </a:p>
            <a:p>
              <a:pPr algn="ctr"/>
              <a:r>
                <a:rPr lang="en-US" sz="1200"/>
                <a:t>(1,715 </a:t>
              </a:r>
              <a:r>
                <a:rPr lang="en-US" sz="1200" err="1"/>
                <a:t>lb</a:t>
              </a:r>
              <a:r>
                <a:rPr lang="en-US" sz="1200"/>
                <a:t> Pb compounds containing 1,588 </a:t>
              </a:r>
              <a:r>
                <a:rPr lang="en-US" sz="1200" err="1"/>
                <a:t>lb</a:t>
              </a:r>
              <a:r>
                <a:rPr lang="en-US" sz="1200"/>
                <a:t> Pb)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880F751E-B253-6241-EE17-0472B0AFCA79}"/>
              </a:ext>
            </a:extLst>
          </p:cNvPr>
          <p:cNvSpPr txBox="1"/>
          <p:nvPr/>
        </p:nvSpPr>
        <p:spPr>
          <a:xfrm>
            <a:off x="739618" y="5121361"/>
            <a:ext cx="4218145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/>
              <a:t>Mass Balance: 1c+d+e = 1f+1g+2a+b+c+d+e + 3b</a:t>
            </a:r>
          </a:p>
        </p:txBody>
      </p:sp>
    </p:spTree>
    <p:extLst>
      <p:ext uri="{BB962C8B-B14F-4D97-AF65-F5344CB8AC3E}">
        <p14:creationId xmlns:p14="http://schemas.microsoft.com/office/powerpoint/2010/main" val="2156633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8" grpId="0" animBg="1"/>
      <p:bldP spid="10" grpId="0" animBg="1"/>
      <p:bldP spid="11" grpId="0" animBg="1"/>
      <p:bldP spid="26" grpId="0" animBg="1"/>
      <p:bldP spid="28" grpId="0" animBg="1"/>
      <p:bldP spid="2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>
            <a:extLst>
              <a:ext uri="{FF2B5EF4-FFF2-40B4-BE49-F238E27FC236}">
                <a16:creationId xmlns:a16="http://schemas.microsoft.com/office/drawing/2014/main" id="{F8DB75F8-6B1D-408B-C0A9-187BA6FA4E16}"/>
              </a:ext>
            </a:extLst>
          </p:cNvPr>
          <p:cNvSpPr txBox="1"/>
          <p:nvPr/>
        </p:nvSpPr>
        <p:spPr>
          <a:xfrm>
            <a:off x="796969" y="1205183"/>
            <a:ext cx="106838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latin typeface="Segoe UI" panose="020B0502040204020203" pitchFamily="34" charset="0"/>
                <a:cs typeface="Segoe UI" panose="020B0502040204020203" pitchFamily="34" charset="0"/>
              </a:rPr>
              <a:t>Process Flow and Materials Accounting Balance for Annual TURA Report</a:t>
            </a:r>
          </a:p>
          <a:p>
            <a:pPr algn="ctr"/>
            <a:r>
              <a:rPr lang="en-US" sz="2000">
                <a:latin typeface="Segoe UI" panose="020B0502040204020203" pitchFamily="34" charset="0"/>
                <a:cs typeface="Segoe UI" panose="020B0502040204020203" pitchFamily="34" charset="0"/>
              </a:rPr>
              <a:t>(assuming 12 batches of recycling cycle per year)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0F7A4410-2A7D-1B1E-EAD5-6B7E79CA1403}"/>
              </a:ext>
            </a:extLst>
          </p:cNvPr>
          <p:cNvSpPr txBox="1">
            <a:spLocks/>
          </p:cNvSpPr>
          <p:nvPr/>
        </p:nvSpPr>
        <p:spPr>
          <a:xfrm>
            <a:off x="609600" y="457200"/>
            <a:ext cx="11049000" cy="1143000"/>
          </a:xfrm>
          <a:prstGeom prst="rect">
            <a:avLst/>
          </a:prstGeom>
        </p:spPr>
        <p:txBody>
          <a:bodyPr lIns="91440" tIns="45720" rIns="91440" bIns="45720" anchor="t">
            <a:normAutofit fontScale="975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 spc="-100">
                <a:solidFill>
                  <a:srgbClr val="213F92"/>
                </a:solidFill>
                <a:latin typeface="Book Antiqua" panose="02040602050305030304" pitchFamily="18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>
                <a:latin typeface="Book Antiqua"/>
                <a:cs typeface="Segoe UI"/>
              </a:rPr>
              <a:t>Non-Integral Recycling On Site Example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5585DE-7BDB-97BE-EAC2-97B31ED0ABD3}"/>
              </a:ext>
            </a:extLst>
          </p:cNvPr>
          <p:cNvSpPr txBox="1"/>
          <p:nvPr/>
        </p:nvSpPr>
        <p:spPr>
          <a:xfrm>
            <a:off x="368340" y="6287163"/>
            <a:ext cx="5656729" cy="43088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b="1" i="1" dirty="0">
                <a:hlinkClick r:id="rId3"/>
              </a:rPr>
              <a:t>TUR Reporting Appendices</a:t>
            </a:r>
            <a:r>
              <a:rPr lang="en-US" sz="2200" b="1" i="1" dirty="0">
                <a:solidFill>
                  <a:srgbClr val="002060"/>
                </a:solidFill>
              </a:rPr>
              <a:t> </a:t>
            </a:r>
            <a:r>
              <a:rPr lang="en-US" sz="2200" b="1" i="1" dirty="0">
                <a:solidFill>
                  <a:schemeClr val="tx2">
                    <a:lumMod val="75000"/>
                  </a:schemeClr>
                </a:solidFill>
              </a:rPr>
              <a:t>(page 244)</a:t>
            </a:r>
            <a:endParaRPr lang="en-US" sz="2200" b="1" i="1" dirty="0">
              <a:solidFill>
                <a:schemeClr val="tx2">
                  <a:lumMod val="75000"/>
                </a:schemeClr>
              </a:solidFill>
              <a:cs typeface="Arial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9411253-9823-B38B-B461-964EED9FD360}"/>
              </a:ext>
            </a:extLst>
          </p:cNvPr>
          <p:cNvGrpSpPr/>
          <p:nvPr/>
        </p:nvGrpSpPr>
        <p:grpSpPr>
          <a:xfrm>
            <a:off x="291697" y="2203075"/>
            <a:ext cx="11608605" cy="3744316"/>
            <a:chOff x="297569" y="2376824"/>
            <a:chExt cx="11608605" cy="374431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E4C4F0C-6B7D-D45E-F72C-6C5EF7F0F0B3}"/>
                </a:ext>
              </a:extLst>
            </p:cNvPr>
            <p:cNvSpPr/>
            <p:nvPr/>
          </p:nvSpPr>
          <p:spPr>
            <a:xfrm>
              <a:off x="8302117" y="3477022"/>
              <a:ext cx="1694667" cy="990600"/>
            </a:xfrm>
            <a:prstGeom prst="rect">
              <a:avLst/>
            </a:prstGeom>
            <a:noFill/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Segoe UI"/>
                  <a:cs typeface="Segoe UI"/>
                </a:rPr>
                <a:t>Recycling Unit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374E445-3006-5850-85F1-169F7EA2450C}"/>
                </a:ext>
              </a:extLst>
            </p:cNvPr>
            <p:cNvSpPr/>
            <p:nvPr/>
          </p:nvSpPr>
          <p:spPr>
            <a:xfrm>
              <a:off x="5801488" y="5392553"/>
              <a:ext cx="2057400" cy="6397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>
                  <a:solidFill>
                    <a:srgbClr val="000000"/>
                  </a:solidFill>
                  <a:latin typeface="Segoe UI"/>
                  <a:cs typeface="Segoe UI"/>
                </a:rPr>
                <a:t>Recycled Chemical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C1BFB04-3F5B-31A1-6CA1-AE45F22115AC}"/>
                </a:ext>
              </a:extLst>
            </p:cNvPr>
            <p:cNvSpPr/>
            <p:nvPr/>
          </p:nvSpPr>
          <p:spPr>
            <a:xfrm>
              <a:off x="2459073" y="3470651"/>
              <a:ext cx="1694667" cy="984518"/>
            </a:xfrm>
            <a:prstGeom prst="rect">
              <a:avLst/>
            </a:prstGeom>
            <a:noFill/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Segoe UI"/>
                  <a:cs typeface="Segoe UI"/>
                </a:rPr>
                <a:t>Production Unit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A209B44-14C8-F594-61C1-3BA59D1EA89B}"/>
                </a:ext>
              </a:extLst>
            </p:cNvPr>
            <p:cNvSpPr txBox="1"/>
            <p:nvPr/>
          </p:nvSpPr>
          <p:spPr>
            <a:xfrm>
              <a:off x="2433888" y="2376824"/>
              <a:ext cx="1634517" cy="83099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1600">
                  <a:latin typeface="Segoe UI"/>
                  <a:cs typeface="Segoe UI"/>
                </a:rPr>
                <a:t>Release into Air</a:t>
              </a:r>
              <a:br>
                <a:rPr lang="en-US" sz="1600"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lang="en-US" sz="1600" b="1">
                  <a:latin typeface="Segoe UI"/>
                  <a:cs typeface="Segoe UI"/>
                </a:rPr>
                <a:t>20,000 lbs. </a:t>
              </a:r>
              <a:r>
                <a:rPr lang="en-US" sz="1600">
                  <a:latin typeface="Segoe UI"/>
                  <a:cs typeface="Segoe UI"/>
                </a:rPr>
                <a:t>Byproduct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50AABC9-90CA-7776-DBF1-B1B639B093C9}"/>
                </a:ext>
              </a:extLst>
            </p:cNvPr>
            <p:cNvSpPr txBox="1"/>
            <p:nvPr/>
          </p:nvSpPr>
          <p:spPr>
            <a:xfrm>
              <a:off x="333502" y="3389942"/>
              <a:ext cx="1828800" cy="1077218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sz="1600">
                  <a:latin typeface="Segoe UI"/>
                  <a:cs typeface="Segoe UI"/>
                </a:rPr>
                <a:t>Virgin TURA Chemical Input</a:t>
              </a:r>
            </a:p>
            <a:p>
              <a:r>
                <a:rPr lang="en-US" sz="1600" b="1">
                  <a:latin typeface="Segoe UI"/>
                  <a:cs typeface="Segoe UI"/>
                </a:rPr>
                <a:t>25,000 lbs.</a:t>
              </a:r>
            </a:p>
            <a:p>
              <a:r>
                <a:rPr lang="en-US" sz="1600">
                  <a:latin typeface="Segoe UI"/>
                  <a:cs typeface="Segoe UI"/>
                </a:rPr>
                <a:t>otherwise used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939702DD-1C01-5F16-DA2A-C4308003EF96}"/>
                </a:ext>
              </a:extLst>
            </p:cNvPr>
            <p:cNvCxnSpPr/>
            <p:nvPr/>
          </p:nvCxnSpPr>
          <p:spPr>
            <a:xfrm>
              <a:off x="1835952" y="3969671"/>
              <a:ext cx="623120" cy="0"/>
            </a:xfrm>
            <a:prstGeom prst="straightConnector1">
              <a:avLst/>
            </a:prstGeom>
            <a:ln w="38100">
              <a:solidFill>
                <a:srgbClr val="213F92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BF17A489-3592-A815-8981-318A576ADA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76600" y="3103707"/>
              <a:ext cx="0" cy="366944"/>
            </a:xfrm>
            <a:prstGeom prst="straightConnector1">
              <a:avLst/>
            </a:prstGeom>
            <a:ln w="38100">
              <a:solidFill>
                <a:srgbClr val="213F92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B816ECB-7BDA-05B7-BD00-02986F8EFDD6}"/>
                </a:ext>
              </a:extLst>
            </p:cNvPr>
            <p:cNvSpPr txBox="1"/>
            <p:nvPr/>
          </p:nvSpPr>
          <p:spPr>
            <a:xfrm>
              <a:off x="4264407" y="4997821"/>
              <a:ext cx="3684741" cy="369332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b="1">
                  <a:latin typeface="Segoe UI"/>
                  <a:cs typeface="Segoe UI"/>
                </a:rPr>
                <a:t>145,000 lbs.</a:t>
              </a:r>
              <a:r>
                <a:rPr lang="en-US">
                  <a:latin typeface="Segoe UI"/>
                  <a:cs typeface="Segoe UI"/>
                </a:rPr>
                <a:t> recycled chemical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07D66D0-4339-ED7A-6DF1-FDF04FE3B3A6}"/>
                </a:ext>
              </a:extLst>
            </p:cNvPr>
            <p:cNvSpPr txBox="1"/>
            <p:nvPr/>
          </p:nvSpPr>
          <p:spPr>
            <a:xfrm>
              <a:off x="10356048" y="3381700"/>
              <a:ext cx="1550126" cy="120032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>
                  <a:latin typeface="Segoe UI"/>
                  <a:cs typeface="Segoe UI"/>
                </a:rPr>
                <a:t>Ship out for</a:t>
              </a:r>
              <a:br>
                <a:rPr lang="en-US"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lang="en-US">
                  <a:latin typeface="Segoe UI"/>
                  <a:cs typeface="Segoe UI"/>
                </a:rPr>
                <a:t>off-site disposal</a:t>
              </a:r>
            </a:p>
            <a:p>
              <a:pPr algn="ctr"/>
              <a:r>
                <a:rPr lang="en-US" b="1">
                  <a:latin typeface="Segoe UI"/>
                  <a:cs typeface="Segoe UI"/>
                </a:rPr>
                <a:t>5,000 lbs</a:t>
              </a:r>
              <a:r>
                <a:rPr lang="en-US">
                  <a:latin typeface="Segoe UI"/>
                  <a:cs typeface="Segoe UI"/>
                </a:rPr>
                <a:t>.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2AF46E96-1F9F-F7D0-E549-7AFEF8E1518F}"/>
                </a:ext>
              </a:extLst>
            </p:cNvPr>
            <p:cNvCxnSpPr/>
            <p:nvPr/>
          </p:nvCxnSpPr>
          <p:spPr>
            <a:xfrm>
              <a:off x="9996784" y="3972322"/>
              <a:ext cx="623120" cy="0"/>
            </a:xfrm>
            <a:prstGeom prst="straightConnector1">
              <a:avLst/>
            </a:prstGeom>
            <a:ln w="38100">
              <a:solidFill>
                <a:srgbClr val="213F92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34700036-9597-DFAB-CEC0-28E2D948F286}"/>
                </a:ext>
              </a:extLst>
            </p:cNvPr>
            <p:cNvCxnSpPr>
              <a:cxnSpLocks/>
            </p:cNvCxnSpPr>
            <p:nvPr/>
          </p:nvCxnSpPr>
          <p:spPr>
            <a:xfrm>
              <a:off x="9141822" y="4455169"/>
              <a:ext cx="0" cy="468692"/>
            </a:xfrm>
            <a:prstGeom prst="straightConnector1">
              <a:avLst/>
            </a:prstGeom>
            <a:ln w="38100">
              <a:solidFill>
                <a:srgbClr val="213F92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44F680EF-E15D-CEAE-E5F4-9D0071852A9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78316" y="4880983"/>
              <a:ext cx="5941421" cy="34956"/>
            </a:xfrm>
            <a:prstGeom prst="straightConnector1">
              <a:avLst/>
            </a:prstGeom>
            <a:ln w="38100">
              <a:solidFill>
                <a:srgbClr val="213F92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51E14B3E-4F6B-8A26-3FC4-E894C181D1D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02577" y="4410249"/>
              <a:ext cx="0" cy="496134"/>
            </a:xfrm>
            <a:prstGeom prst="straightConnector1">
              <a:avLst/>
            </a:prstGeom>
            <a:ln w="38100">
              <a:solidFill>
                <a:srgbClr val="213F92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F66605B6-C171-F9AD-D755-1FBAB3CAF16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53740" y="3496762"/>
              <a:ext cx="4148377" cy="24407"/>
            </a:xfrm>
            <a:prstGeom prst="straightConnector1">
              <a:avLst/>
            </a:prstGeom>
            <a:ln w="38100">
              <a:solidFill>
                <a:srgbClr val="213F92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CF91D245-742F-870C-5CE8-07501B034FE7}"/>
                </a:ext>
              </a:extLst>
            </p:cNvPr>
            <p:cNvGrpSpPr/>
            <p:nvPr/>
          </p:nvGrpSpPr>
          <p:grpSpPr>
            <a:xfrm>
              <a:off x="4569841" y="5314792"/>
              <a:ext cx="1220598" cy="806348"/>
              <a:chOff x="7391400" y="2067334"/>
              <a:chExt cx="1580306" cy="1043977"/>
            </a:xfrm>
            <a:solidFill>
              <a:srgbClr val="8F9EC8"/>
            </a:solidFill>
          </p:grpSpPr>
          <p:pic>
            <p:nvPicPr>
              <p:cNvPr id="42" name="Graphic 41" descr="Oil Barrel with solid fill">
                <a:extLst>
                  <a:ext uri="{FF2B5EF4-FFF2-40B4-BE49-F238E27FC236}">
                    <a16:creationId xmlns:a16="http://schemas.microsoft.com/office/drawing/2014/main" id="{E1C36374-4749-CBFD-6B32-C2D44384FA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391400" y="2067334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43" name="Graphic 42" descr="Oil Barrel with solid fill">
                <a:extLst>
                  <a:ext uri="{FF2B5EF4-FFF2-40B4-BE49-F238E27FC236}">
                    <a16:creationId xmlns:a16="http://schemas.microsoft.com/office/drawing/2014/main" id="{8B5330EC-720C-7656-111C-580031F1C9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057306" y="2067334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44" name="Graphic 43" descr="Oil Barrel with solid fill">
                <a:extLst>
                  <a:ext uri="{FF2B5EF4-FFF2-40B4-BE49-F238E27FC236}">
                    <a16:creationId xmlns:a16="http://schemas.microsoft.com/office/drawing/2014/main" id="{B1F11578-BCB6-103E-644C-EAC79F3960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724353" y="2196911"/>
                <a:ext cx="914400" cy="914400"/>
              </a:xfrm>
              <a:prstGeom prst="rect">
                <a:avLst/>
              </a:prstGeom>
            </p:spPr>
          </p:pic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F0A85BA-D8DF-1627-CDA5-B1D5E63A212D}"/>
                </a:ext>
              </a:extLst>
            </p:cNvPr>
            <p:cNvSpPr txBox="1"/>
            <p:nvPr/>
          </p:nvSpPr>
          <p:spPr>
            <a:xfrm>
              <a:off x="8048859" y="5484069"/>
              <a:ext cx="3609739" cy="58477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sz="1600" i="1">
                  <a:solidFill>
                    <a:schemeClr val="accent1"/>
                  </a:solidFill>
                  <a:latin typeface="Segoe UI"/>
                  <a:cs typeface="Segoe UI"/>
                </a:rPr>
                <a:t>Report as production unit use, </a:t>
              </a:r>
            </a:p>
            <a:p>
              <a:r>
                <a:rPr lang="en-US" sz="1600" i="1" u="sng">
                  <a:solidFill>
                    <a:schemeClr val="accent1"/>
                  </a:solidFill>
                  <a:latin typeface="Segoe UI"/>
                  <a:cs typeface="Segoe UI"/>
                </a:rPr>
                <a:t>Not</a:t>
              </a:r>
              <a:r>
                <a:rPr lang="en-US" sz="1600" i="1">
                  <a:solidFill>
                    <a:schemeClr val="accent1"/>
                  </a:solidFill>
                  <a:latin typeface="Segoe UI"/>
                  <a:cs typeface="Segoe UI"/>
                </a:rPr>
                <a:t> as facility-wide use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24AE7AD-F150-F5AB-20D1-BB3012672D2A}"/>
                </a:ext>
              </a:extLst>
            </p:cNvPr>
            <p:cNvSpPr txBox="1"/>
            <p:nvPr/>
          </p:nvSpPr>
          <p:spPr>
            <a:xfrm>
              <a:off x="4832042" y="3771425"/>
              <a:ext cx="3048000" cy="64633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i="1">
                  <a:latin typeface="Segoe UI"/>
                  <a:cs typeface="Segoe UI"/>
                </a:rPr>
                <a:t>Drums wheeled to and from recycling unit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B39B782-2AEC-5E00-2108-D74D695A01C8}"/>
                </a:ext>
              </a:extLst>
            </p:cNvPr>
            <p:cNvSpPr/>
            <p:nvPr/>
          </p:nvSpPr>
          <p:spPr>
            <a:xfrm>
              <a:off x="2274849" y="3322755"/>
              <a:ext cx="2105119" cy="1316859"/>
            </a:xfrm>
            <a:prstGeom prst="rect">
              <a:avLst/>
            </a:prstGeom>
            <a:noFill/>
            <a:ln w="2857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38DF888-FD30-E0E9-1F70-F730D76402C1}"/>
                </a:ext>
              </a:extLst>
            </p:cNvPr>
            <p:cNvSpPr txBox="1"/>
            <p:nvPr/>
          </p:nvSpPr>
          <p:spPr>
            <a:xfrm>
              <a:off x="297569" y="4853127"/>
              <a:ext cx="229191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>
                  <a:solidFill>
                    <a:schemeClr val="accent1"/>
                  </a:solidFill>
                </a:rPr>
                <a:t>Conduct material balance around the production unit</a:t>
              </a:r>
            </a:p>
          </p:txBody>
        </p:sp>
        <p:cxnSp>
          <p:nvCxnSpPr>
            <p:cNvPr id="15" name="Connector: Curved 14">
              <a:extLst>
                <a:ext uri="{FF2B5EF4-FFF2-40B4-BE49-F238E27FC236}">
                  <a16:creationId xmlns:a16="http://schemas.microsoft.com/office/drawing/2014/main" id="{72E96015-89F2-AAF7-3276-864725D2F3B2}"/>
                </a:ext>
              </a:extLst>
            </p:cNvPr>
            <p:cNvCxnSpPr>
              <a:cxnSpLocks/>
              <a:stCxn id="8" idx="0"/>
            </p:cNvCxnSpPr>
            <p:nvPr/>
          </p:nvCxnSpPr>
          <p:spPr>
            <a:xfrm rot="5400000" flipH="1" flipV="1">
              <a:off x="1698115" y="4403731"/>
              <a:ext cx="194810" cy="703982"/>
            </a:xfrm>
            <a:prstGeom prst="curved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505275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D0E4B-3C9E-4FB5-A35C-F50DA9BA7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200" y="315278"/>
            <a:ext cx="11785600" cy="1782762"/>
          </a:xfrm>
        </p:spPr>
        <p:txBody>
          <a:bodyPr/>
          <a:lstStyle/>
          <a:p>
            <a:r>
              <a:rPr lang="en-US"/>
              <a:t>Non-Integral Recycling Example – Form S  Section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562F0-C703-4616-AAF3-D3EF4E3B5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8071" y="4057346"/>
            <a:ext cx="5313680" cy="2209180"/>
          </a:xfrm>
          <a:ln>
            <a:solidFill>
              <a:schemeClr val="bg2"/>
            </a:solidFill>
          </a:ln>
        </p:spPr>
        <p:txBody>
          <a:bodyPr/>
          <a:lstStyle/>
          <a:p>
            <a:pPr marL="628650" indent="-514350">
              <a:buFont typeface="+mj-lt"/>
              <a:buAutoNum type="alphaLcPeriod" startAt="3"/>
            </a:pPr>
            <a:r>
              <a:rPr lang="en-US" dirty="0">
                <a:latin typeface="Segoe UI"/>
                <a:cs typeface="Segoe UI"/>
              </a:rPr>
              <a:t>Manufactured: </a:t>
            </a:r>
            <a:r>
              <a:rPr lang="en-US" dirty="0">
                <a:solidFill>
                  <a:schemeClr val="bg2"/>
                </a:solidFill>
                <a:latin typeface="Segoe UI"/>
                <a:cs typeface="Segoe UI"/>
              </a:rPr>
              <a:t>0</a:t>
            </a:r>
          </a:p>
          <a:p>
            <a:pPr marL="628650" indent="-514350">
              <a:buFont typeface="+mj-lt"/>
              <a:buAutoNum type="alphaLcPeriod" startAt="3"/>
            </a:pPr>
            <a:r>
              <a:rPr lang="en-US" dirty="0">
                <a:latin typeface="Segoe UI"/>
                <a:cs typeface="Segoe UI"/>
              </a:rPr>
              <a:t>Processed: </a:t>
            </a:r>
            <a:r>
              <a:rPr lang="en-US" dirty="0">
                <a:solidFill>
                  <a:schemeClr val="bg2"/>
                </a:solidFill>
                <a:latin typeface="Segoe UI"/>
                <a:cs typeface="Segoe UI"/>
              </a:rPr>
              <a:t>0</a:t>
            </a:r>
          </a:p>
          <a:p>
            <a:pPr marL="628650" indent="-514350">
              <a:buFont typeface="+mj-lt"/>
              <a:buAutoNum type="alphaLcPeriod" startAt="3"/>
            </a:pPr>
            <a:r>
              <a:rPr lang="en-US" dirty="0">
                <a:latin typeface="Segoe UI"/>
                <a:cs typeface="Segoe UI"/>
              </a:rPr>
              <a:t>Otherwise Used: </a:t>
            </a:r>
            <a:r>
              <a:rPr lang="en-US" dirty="0">
                <a:solidFill>
                  <a:srgbClr val="FF0000"/>
                </a:solidFill>
                <a:latin typeface="Segoe UI"/>
                <a:cs typeface="Segoe UI"/>
              </a:rPr>
              <a:t>25,000</a:t>
            </a:r>
          </a:p>
          <a:p>
            <a:pPr marL="628650" indent="-514350">
              <a:buFont typeface="+mj-lt"/>
              <a:buAutoNum type="alphaLcPeriod" startAt="3"/>
            </a:pPr>
            <a:r>
              <a:rPr lang="en-US" dirty="0">
                <a:latin typeface="Segoe UI"/>
                <a:cs typeface="Segoe UI"/>
              </a:rPr>
              <a:t>Generated as Byproduct: </a:t>
            </a:r>
            <a:r>
              <a:rPr lang="en-US" dirty="0">
                <a:solidFill>
                  <a:srgbClr val="FF0000"/>
                </a:solidFill>
                <a:latin typeface="Segoe UI"/>
                <a:cs typeface="Segoe UI"/>
              </a:rPr>
              <a:t>170,000</a:t>
            </a:r>
          </a:p>
          <a:p>
            <a:pPr marL="628650" indent="-514350">
              <a:buFont typeface="+mj-lt"/>
              <a:buAutoNum type="alphaLcPeriod" startAt="3"/>
            </a:pPr>
            <a:r>
              <a:rPr lang="en-US" dirty="0">
                <a:latin typeface="Segoe UI"/>
                <a:cs typeface="Segoe UI"/>
              </a:rPr>
              <a:t>Shipped in or as Product: </a:t>
            </a:r>
            <a:r>
              <a:rPr lang="en-US" dirty="0">
                <a:solidFill>
                  <a:schemeClr val="tx2"/>
                </a:solidFill>
                <a:latin typeface="Segoe UI"/>
                <a:cs typeface="Segoe UI"/>
              </a:rPr>
              <a:t>0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EB4F52D-E912-FF9D-2894-10EB820758C1}"/>
              </a:ext>
            </a:extLst>
          </p:cNvPr>
          <p:cNvGrpSpPr/>
          <p:nvPr/>
        </p:nvGrpSpPr>
        <p:grpSpPr>
          <a:xfrm>
            <a:off x="225414" y="1743575"/>
            <a:ext cx="4621682" cy="2743211"/>
            <a:chOff x="-70239" y="1335214"/>
            <a:chExt cx="4621682" cy="3121363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34A0A3E1-B21C-D7AD-60C7-DACD6D6BD601}"/>
                </a:ext>
              </a:extLst>
            </p:cNvPr>
            <p:cNvCxnSpPr>
              <a:cxnSpLocks/>
            </p:cNvCxnSpPr>
            <p:nvPr/>
          </p:nvCxnSpPr>
          <p:spPr>
            <a:xfrm>
              <a:off x="1282067" y="2825874"/>
              <a:ext cx="623120" cy="0"/>
            </a:xfrm>
            <a:prstGeom prst="straightConnector1">
              <a:avLst/>
            </a:prstGeom>
            <a:ln w="38100">
              <a:solidFill>
                <a:srgbClr val="213F92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3AA4105B-06C8-B28E-0F89-C3AA302C3EF9}"/>
                </a:ext>
              </a:extLst>
            </p:cNvPr>
            <p:cNvGrpSpPr/>
            <p:nvPr/>
          </p:nvGrpSpPr>
          <p:grpSpPr>
            <a:xfrm>
              <a:off x="-70239" y="1335214"/>
              <a:ext cx="4621682" cy="3121363"/>
              <a:chOff x="99655" y="2037188"/>
              <a:chExt cx="4621682" cy="3121363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8446D083-B7C7-B316-F6A9-D462CEE40E53}"/>
                  </a:ext>
                </a:extLst>
              </p:cNvPr>
              <p:cNvSpPr/>
              <p:nvPr/>
            </p:nvSpPr>
            <p:spPr>
              <a:xfrm>
                <a:off x="2059715" y="3024602"/>
                <a:ext cx="1694667" cy="984518"/>
              </a:xfrm>
              <a:prstGeom prst="rect">
                <a:avLst/>
              </a:prstGeom>
              <a:noFill/>
              <a:ln>
                <a:solidFill>
                  <a:schemeClr val="bg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 sz="2000">
                    <a:solidFill>
                      <a:srgbClr val="000000"/>
                    </a:solidFill>
                    <a:latin typeface="Segoe UI"/>
                    <a:cs typeface="Segoe UI"/>
                  </a:rPr>
                  <a:t>Production Unit</a:t>
                </a:r>
              </a:p>
            </p:txBody>
          </p:sp>
          <p:cxnSp>
            <p:nvCxnSpPr>
              <p:cNvPr id="6" name="Straight Arrow Connector 5">
                <a:extLst>
                  <a:ext uri="{FF2B5EF4-FFF2-40B4-BE49-F238E27FC236}">
                    <a16:creationId xmlns:a16="http://schemas.microsoft.com/office/drawing/2014/main" id="{EE7C42F1-EDC4-0CEE-C840-6A30128493E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907048" y="2668549"/>
                <a:ext cx="0" cy="366944"/>
              </a:xfrm>
              <a:prstGeom prst="straightConnector1">
                <a:avLst/>
              </a:prstGeom>
              <a:ln w="38100">
                <a:solidFill>
                  <a:srgbClr val="213F92"/>
                </a:solidFill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Arrow Connector 6">
                <a:extLst>
                  <a:ext uri="{FF2B5EF4-FFF2-40B4-BE49-F238E27FC236}">
                    <a16:creationId xmlns:a16="http://schemas.microsoft.com/office/drawing/2014/main" id="{0B94E767-E606-2D9C-35D5-A549B1C7C80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907048" y="3996583"/>
                <a:ext cx="0" cy="496133"/>
              </a:xfrm>
              <a:prstGeom prst="straightConnector1">
                <a:avLst/>
              </a:prstGeom>
              <a:ln w="38100">
                <a:solidFill>
                  <a:srgbClr val="213F92"/>
                </a:solidFill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Arrow Connector 7">
                <a:extLst>
                  <a:ext uri="{FF2B5EF4-FFF2-40B4-BE49-F238E27FC236}">
                    <a16:creationId xmlns:a16="http://schemas.microsoft.com/office/drawing/2014/main" id="{CC55D215-E809-7F80-F1E1-68B4B79228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54382" y="3535290"/>
                <a:ext cx="496319" cy="0"/>
              </a:xfrm>
              <a:prstGeom prst="straightConnector1">
                <a:avLst/>
              </a:prstGeom>
              <a:ln w="38100">
                <a:solidFill>
                  <a:srgbClr val="213F92"/>
                </a:solidFill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8810A8B-BFAB-3B7D-7C99-6D901190E530}"/>
                  </a:ext>
                </a:extLst>
              </p:cNvPr>
              <p:cNvSpPr txBox="1"/>
              <p:nvPr/>
            </p:nvSpPr>
            <p:spPr>
              <a:xfrm>
                <a:off x="1874056" y="2037188"/>
                <a:ext cx="2065983" cy="665387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en-US" sz="1600" dirty="0">
                    <a:latin typeface="Segoe UI"/>
                    <a:cs typeface="Segoe UI"/>
                  </a:rPr>
                  <a:t>Release into Air</a:t>
                </a:r>
                <a:br>
                  <a:rPr lang="en-US" sz="1600" dirty="0">
                    <a:latin typeface="Segoe UI" panose="020B0502040204020203" pitchFamily="34" charset="0"/>
                    <a:cs typeface="Segoe UI" panose="020B0502040204020203" pitchFamily="34" charset="0"/>
                  </a:rPr>
                </a:br>
                <a:r>
                  <a:rPr lang="en-US" sz="1600" b="1" dirty="0">
                    <a:latin typeface="Segoe UI"/>
                    <a:cs typeface="Segoe UI"/>
                  </a:rPr>
                  <a:t>20,000 lb</a:t>
                </a:r>
                <a:endParaRPr lang="en-US" sz="1600" dirty="0">
                  <a:latin typeface="Segoe UI"/>
                  <a:cs typeface="Segoe UI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F127970-A7EF-8BB0-378F-A68B656D1C53}"/>
                  </a:ext>
                </a:extLst>
              </p:cNvPr>
              <p:cNvSpPr txBox="1"/>
              <p:nvPr/>
            </p:nvSpPr>
            <p:spPr>
              <a:xfrm>
                <a:off x="99655" y="3035493"/>
                <a:ext cx="1828800" cy="94555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r>
                  <a:rPr lang="en-US" sz="1600">
                    <a:latin typeface="Segoe UI"/>
                    <a:cs typeface="Segoe UI"/>
                  </a:rPr>
                  <a:t>Chemical Input</a:t>
                </a:r>
              </a:p>
              <a:p>
                <a:r>
                  <a:rPr lang="en-US" sz="1600" b="1">
                    <a:latin typeface="Segoe UI"/>
                    <a:cs typeface="Segoe UI"/>
                  </a:rPr>
                  <a:t>25,000 </a:t>
                </a:r>
                <a:r>
                  <a:rPr lang="en-US" sz="1600" b="1" err="1">
                    <a:latin typeface="Segoe UI"/>
                    <a:cs typeface="Segoe UI"/>
                  </a:rPr>
                  <a:t>lb</a:t>
                </a:r>
                <a:endParaRPr lang="en-US" sz="1600" b="1">
                  <a:latin typeface="Segoe UI"/>
                  <a:cs typeface="Segoe UI"/>
                </a:endParaRPr>
              </a:p>
              <a:p>
                <a:r>
                  <a:rPr lang="en-US" sz="1600">
                    <a:latin typeface="Segoe UI"/>
                    <a:cs typeface="Segoe UI"/>
                  </a:rPr>
                  <a:t>otherwise used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C5DEB5C-5D0B-8C03-0187-599F9D8309EA}"/>
                  </a:ext>
                </a:extLst>
              </p:cNvPr>
              <p:cNvSpPr txBox="1"/>
              <p:nvPr/>
            </p:nvSpPr>
            <p:spPr>
              <a:xfrm>
                <a:off x="2026163" y="4493165"/>
                <a:ext cx="1761770" cy="6653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en-US" sz="1600" b="1">
                    <a:latin typeface="Segoe UI"/>
                    <a:cs typeface="Segoe UI"/>
                  </a:rPr>
                  <a:t>145,000 </a:t>
                </a:r>
                <a:r>
                  <a:rPr lang="en-US" sz="1600" b="1" err="1">
                    <a:latin typeface="Segoe UI"/>
                    <a:cs typeface="Segoe UI"/>
                  </a:rPr>
                  <a:t>lb</a:t>
                </a:r>
                <a:r>
                  <a:rPr lang="en-US" sz="1600">
                    <a:latin typeface="Segoe UI"/>
                    <a:cs typeface="Segoe UI"/>
                  </a:rPr>
                  <a:t> recycled chemical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2B2F3BF-7F9C-F675-6A08-0C8544C4E186}"/>
                  </a:ext>
                </a:extLst>
              </p:cNvPr>
              <p:cNvSpPr txBox="1"/>
              <p:nvPr/>
            </p:nvSpPr>
            <p:spPr>
              <a:xfrm>
                <a:off x="4180080" y="3333394"/>
                <a:ext cx="541257" cy="3669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>
                    <a:solidFill>
                      <a:srgbClr val="FF0000"/>
                    </a:solidFill>
                  </a:rPr>
                  <a:t>?</a:t>
                </a:r>
              </a:p>
            </p:txBody>
          </p:sp>
        </p:grp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BBA76524-2647-C138-BB2E-EE7C40F0AFED}"/>
              </a:ext>
            </a:extLst>
          </p:cNvPr>
          <p:cNvSpPr txBox="1"/>
          <p:nvPr/>
        </p:nvSpPr>
        <p:spPr>
          <a:xfrm>
            <a:off x="523791" y="4764151"/>
            <a:ext cx="4371278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accent1"/>
                </a:solidFill>
              </a:rPr>
              <a:t>Material Balance</a:t>
            </a:r>
            <a:r>
              <a:rPr lang="en-US" sz="2000">
                <a:solidFill>
                  <a:schemeClr val="accent1"/>
                </a:solidFill>
              </a:rPr>
              <a:t>: Inputs = Outputs</a:t>
            </a:r>
          </a:p>
          <a:p>
            <a:endParaRPr lang="en-US"/>
          </a:p>
          <a:p>
            <a:pPr>
              <a:spcAft>
                <a:spcPts val="600"/>
              </a:spcAft>
            </a:pPr>
            <a:r>
              <a:rPr lang="en-US" b="1"/>
              <a:t>Production Unit </a:t>
            </a:r>
            <a:r>
              <a:rPr lang="en-US"/>
              <a:t>Material Balance:</a:t>
            </a:r>
          </a:p>
          <a:p>
            <a:r>
              <a:rPr lang="en-US"/>
              <a:t>25,000 + 145,000 = 20,000 + </a:t>
            </a:r>
            <a:r>
              <a:rPr lang="en-US">
                <a:solidFill>
                  <a:srgbClr val="FF0000"/>
                </a:solidFill>
              </a:rPr>
              <a:t>?</a:t>
            </a:r>
          </a:p>
          <a:p>
            <a:r>
              <a:rPr lang="en-US">
                <a:solidFill>
                  <a:srgbClr val="FF0000"/>
                </a:solidFill>
              </a:rPr>
              <a:t>?</a:t>
            </a:r>
            <a:r>
              <a:rPr lang="en-US"/>
              <a:t> = 170,000 – 20,000 = 150,000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476CDDD-9C82-52B2-90C8-024236C7F633}"/>
              </a:ext>
            </a:extLst>
          </p:cNvPr>
          <p:cNvSpPr txBox="1"/>
          <p:nvPr/>
        </p:nvSpPr>
        <p:spPr>
          <a:xfrm>
            <a:off x="6378071" y="1846055"/>
            <a:ext cx="531368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Remember</a:t>
            </a:r>
            <a:r>
              <a:rPr lang="en-US" b="1" dirty="0">
                <a:solidFill>
                  <a:srgbClr val="FF0000"/>
                </a:solidFill>
              </a:rPr>
              <a:t>:</a:t>
            </a:r>
            <a:r>
              <a:rPr lang="en-US" b="1" dirty="0"/>
              <a:t> </a:t>
            </a:r>
          </a:p>
          <a:p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Byproduct </a:t>
            </a:r>
            <a:r>
              <a:rPr lang="en-US" dirty="0"/>
              <a:t>is what leaves the </a:t>
            </a:r>
            <a:r>
              <a:rPr lang="en-US" b="1" dirty="0"/>
              <a:t>production unit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Emissions </a:t>
            </a:r>
            <a:r>
              <a:rPr lang="en-US" dirty="0"/>
              <a:t>are what leave the </a:t>
            </a:r>
            <a:r>
              <a:rPr lang="en-US" b="1" dirty="0"/>
              <a:t>facility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  <a:p>
            <a:r>
              <a:rPr lang="en-US" b="1" dirty="0"/>
              <a:t>Byproduct = 20,000 + 150,000 = 170,000 lb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584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71500"/>
            <a:ext cx="111633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sz="4000"/>
              <a:t>Do I Trip a Reporting Threshold for Hydrogen Fluoride?</a:t>
            </a:r>
            <a:r>
              <a:rPr lang="en-US"/>
              <a:t> 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81000" y="1714500"/>
            <a:ext cx="11163300" cy="4188731"/>
          </a:xfrm>
        </p:spPr>
        <p:txBody>
          <a:bodyPr>
            <a:normAutofit fontScale="92500" lnSpcReduction="20000"/>
          </a:bodyPr>
          <a:lstStyle/>
          <a:p>
            <a:pPr marL="182245" indent="-182245"/>
            <a:r>
              <a:rPr lang="en-US" sz="2400" dirty="0">
                <a:latin typeface="Segoe UI"/>
                <a:cs typeface="Arial"/>
              </a:rPr>
              <a:t>Do you use hundreds of pounds of HF every year?</a:t>
            </a:r>
            <a:r>
              <a:rPr lang="en-US" dirty="0">
                <a:latin typeface="Segoe UI"/>
                <a:cs typeface="Arial"/>
              </a:rPr>
              <a:t>  </a:t>
            </a:r>
            <a:r>
              <a:rPr lang="en-US" sz="2200" i="1" dirty="0">
                <a:solidFill>
                  <a:schemeClr val="accent2">
                    <a:lumMod val="75000"/>
                  </a:schemeClr>
                </a:solidFill>
                <a:latin typeface="Segoe UI"/>
                <a:cs typeface="Arial"/>
              </a:rPr>
              <a:t>(408,400 lb HF reported in 2024)</a:t>
            </a:r>
            <a:endParaRPr lang="en-US" sz="2200" i="1" dirty="0">
              <a:solidFill>
                <a:schemeClr val="accent2">
                  <a:lumMod val="75000"/>
                </a:schemeClr>
              </a:solidFill>
            </a:endParaRPr>
          </a:p>
          <a:p>
            <a:pPr marL="182245" indent="-182245"/>
            <a:r>
              <a:rPr lang="en-US" sz="2400" dirty="0">
                <a:latin typeface="Segoe UI"/>
                <a:cs typeface="Arial"/>
              </a:rPr>
              <a:t>Do you use hundreds of pounds of </a:t>
            </a:r>
            <a:r>
              <a:rPr lang="en-US" sz="2400" dirty="0">
                <a:latin typeface="Segoe UI"/>
                <a:cs typeface="Segoe UI"/>
              </a:rPr>
              <a:t>ammonium bifluoride (ABF) or other fluoride salts </a:t>
            </a:r>
            <a:r>
              <a:rPr lang="en-US" sz="2400" dirty="0">
                <a:latin typeface="Segoe UI"/>
                <a:cs typeface="Arial"/>
              </a:rPr>
              <a:t>every year?</a:t>
            </a:r>
            <a:r>
              <a:rPr lang="en-US" sz="2200" i="1" dirty="0">
                <a:latin typeface="Segoe UI"/>
                <a:cs typeface="Arial"/>
              </a:rPr>
              <a:t> </a:t>
            </a:r>
          </a:p>
          <a:p>
            <a:pPr marL="456882" lvl="1" indent="-182245">
              <a:spcBef>
                <a:spcPts val="800"/>
              </a:spcBef>
            </a:pPr>
            <a:r>
              <a:rPr lang="en-US" dirty="0">
                <a:latin typeface="Segoe UI"/>
                <a:cs typeface="Segoe UI"/>
              </a:rPr>
              <a:t>When dry ABF contacts water, it generates HF.  The hydrogen fluoride derived from fluoride salts (such as ABF) is considered </a:t>
            </a:r>
            <a:r>
              <a:rPr lang="en-US" i="1" u="sng" dirty="0">
                <a:latin typeface="Segoe UI"/>
                <a:cs typeface="Segoe UI"/>
              </a:rPr>
              <a:t>manufactured</a:t>
            </a:r>
            <a:r>
              <a:rPr lang="en-US" dirty="0">
                <a:latin typeface="Segoe UI"/>
                <a:cs typeface="Segoe UI"/>
              </a:rPr>
              <a:t>.  (EPA guidance 745-R-00-005) </a:t>
            </a:r>
            <a:endParaRPr lang="en-US" dirty="0"/>
          </a:p>
          <a:p>
            <a:pPr lvl="1" indent="-182245">
              <a:spcBef>
                <a:spcPts val="800"/>
              </a:spcBef>
            </a:pPr>
            <a:r>
              <a:rPr lang="en-US" dirty="0">
                <a:latin typeface="Segoe UI"/>
                <a:cs typeface="Segoe UI"/>
              </a:rPr>
              <a:t>When the manufactured HF is used to etch a metal, its </a:t>
            </a:r>
            <a:r>
              <a:rPr lang="en-US" i="1" u="sng" dirty="0">
                <a:latin typeface="Segoe UI"/>
                <a:cs typeface="Segoe UI"/>
              </a:rPr>
              <a:t>otherwise use</a:t>
            </a:r>
            <a:r>
              <a:rPr lang="en-US" dirty="0">
                <a:latin typeface="Segoe UI"/>
                <a:cs typeface="Segoe UI"/>
              </a:rPr>
              <a:t> is counted at the production unit level but not reported as otherwise use at the facility-wide level</a:t>
            </a:r>
          </a:p>
          <a:p>
            <a:pPr lvl="1" indent="-182245">
              <a:spcBef>
                <a:spcPts val="800"/>
              </a:spcBef>
            </a:pPr>
            <a:r>
              <a:rPr lang="en-US" dirty="0">
                <a:latin typeface="Segoe UI"/>
                <a:cs typeface="Segoe UI"/>
              </a:rPr>
              <a:t>ABF is also a reportable chemical </a:t>
            </a: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  <a:latin typeface="Segoe UI"/>
                <a:cs typeface="Arial"/>
              </a:rPr>
              <a:t>(66,400 lb ABF reported in 2024)</a:t>
            </a:r>
          </a:p>
          <a:p>
            <a:pPr lvl="1" indent="-182245">
              <a:spcBef>
                <a:spcPts val="800"/>
              </a:spcBef>
            </a:pPr>
            <a:r>
              <a:rPr lang="en-US" dirty="0">
                <a:latin typeface="Segoe UI"/>
                <a:cs typeface="Segoe UI"/>
              </a:rPr>
              <a:t>AND – ammonia formed when ABF dissolves in water may also be reportable</a:t>
            </a:r>
          </a:p>
          <a:p>
            <a:pPr marL="274955" lvl="1" indent="0">
              <a:buNone/>
            </a:pPr>
            <a:endParaRPr lang="en-US" dirty="0">
              <a:cs typeface="Segoe UI"/>
            </a:endParaRPr>
          </a:p>
          <a:p>
            <a:pPr marL="1143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Segoe UI"/>
                <a:cs typeface="Arial"/>
              </a:rPr>
              <a:t>To determine whether you trip the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Segoe UI"/>
                <a:cs typeface="Arial"/>
              </a:rPr>
              <a:t>1,000-pound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Segoe UI"/>
                <a:cs typeface="Arial"/>
              </a:rPr>
              <a:t>TURA reporting threshold for HF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Segoe UI"/>
                <a:cs typeface="Segoe UI"/>
              </a:rPr>
              <a:t>, review the MassDEP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Segoe UI"/>
                <a:cs typeface="Segoe UI"/>
              </a:rPr>
              <a:t>Guidance on Reporting Hydrofluoric Acid as a Higher Hazard Substance under the Toxics Use Reduction Act</a:t>
            </a:r>
            <a:endParaRPr lang="en-US" sz="2400" dirty="0">
              <a:solidFill>
                <a:schemeClr val="accent1">
                  <a:lumMod val="75000"/>
                </a:schemeClr>
              </a:solidFill>
              <a:latin typeface="Segoe UI"/>
              <a:cs typeface="Segoe U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D308EB-09D3-9639-6B5C-7CFD989E7F20}"/>
              </a:ext>
            </a:extLst>
          </p:cNvPr>
          <p:cNvSpPr txBox="1"/>
          <p:nvPr/>
        </p:nvSpPr>
        <p:spPr>
          <a:xfrm>
            <a:off x="439271" y="6216805"/>
            <a:ext cx="5656729" cy="43088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b="1" i="1" dirty="0">
                <a:hlinkClick r:id="rId3"/>
              </a:rPr>
              <a:t>TUR Reporting Appendices</a:t>
            </a:r>
            <a:r>
              <a:rPr lang="en-US" sz="2200" b="1" i="1" dirty="0">
                <a:solidFill>
                  <a:srgbClr val="002060"/>
                </a:solidFill>
              </a:rPr>
              <a:t> </a:t>
            </a:r>
            <a:r>
              <a:rPr lang="en-US" sz="2200" b="1" i="1" dirty="0">
                <a:solidFill>
                  <a:schemeClr val="tx2">
                    <a:lumMod val="75000"/>
                  </a:schemeClr>
                </a:solidFill>
              </a:rPr>
              <a:t>(page 107)</a:t>
            </a:r>
            <a:endParaRPr lang="en-US" sz="2200" b="1" i="1" dirty="0">
              <a:solidFill>
                <a:schemeClr val="tx2">
                  <a:lumMod val="75000"/>
                </a:schemeClr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335911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600" y="508000"/>
            <a:ext cx="11536182" cy="1143000"/>
          </a:xfrm>
        </p:spPr>
        <p:txBody>
          <a:bodyPr>
            <a:normAutofit/>
          </a:bodyPr>
          <a:lstStyle/>
          <a:p>
            <a:r>
              <a:rPr lang="en-US"/>
              <a:t>Do You Use Cyanide Compounds?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8318" y="1417638"/>
            <a:ext cx="11536182" cy="5165724"/>
          </a:xfrm>
        </p:spPr>
        <p:txBody>
          <a:bodyPr>
            <a:normAutofit/>
          </a:bodyPr>
          <a:lstStyle/>
          <a:p>
            <a:pPr marL="182245" indent="-182245"/>
            <a:endParaRPr lang="en-US" dirty="0">
              <a:cs typeface="Arial" pitchFamily="34" charset="0"/>
            </a:endParaRPr>
          </a:p>
          <a:p>
            <a:pPr marL="182245" indent="-182245"/>
            <a:r>
              <a:rPr lang="en-US" sz="2800" dirty="0">
                <a:latin typeface="Segoe UI"/>
                <a:cs typeface="Arial"/>
              </a:rPr>
              <a:t>Do you use hundreds of pounds of cyanide salts every year?  </a:t>
            </a:r>
            <a:endParaRPr lang="en-US" sz="2800" dirty="0">
              <a:cs typeface="Arial" pitchFamily="34" charset="0"/>
            </a:endParaRPr>
          </a:p>
          <a:p>
            <a:pPr marL="182245" indent="-182245"/>
            <a:r>
              <a:rPr lang="en-US" sz="2800" dirty="0">
                <a:latin typeface="Segoe UI"/>
                <a:cs typeface="Arial"/>
              </a:rPr>
              <a:t>Do you plate hundreds of pounds of metal each year using a cyanide plating bath? </a:t>
            </a:r>
          </a:p>
          <a:p>
            <a:pPr marL="456882" lvl="1" indent="-182245"/>
            <a:r>
              <a:rPr lang="en-US" sz="2400" i="1" dirty="0">
                <a:solidFill>
                  <a:schemeClr val="accent2">
                    <a:lumMod val="75000"/>
                  </a:schemeClr>
                </a:solidFill>
                <a:latin typeface="Segoe UI"/>
                <a:cs typeface="Arial"/>
              </a:rPr>
              <a:t>82,600 </a:t>
            </a:r>
            <a:r>
              <a:rPr lang="en-US" sz="2400" i="1" dirty="0" err="1">
                <a:solidFill>
                  <a:schemeClr val="accent2">
                    <a:lumMod val="75000"/>
                  </a:schemeClr>
                </a:solidFill>
                <a:latin typeface="Segoe UI"/>
                <a:cs typeface="Arial"/>
              </a:rPr>
              <a:t>lb</a:t>
            </a:r>
            <a:r>
              <a:rPr lang="en-US" sz="2400" i="1" dirty="0">
                <a:solidFill>
                  <a:schemeClr val="accent2">
                    <a:lumMod val="75000"/>
                  </a:schemeClr>
                </a:solidFill>
                <a:latin typeface="Segoe UI"/>
                <a:cs typeface="Arial"/>
              </a:rPr>
              <a:t> cyanide compounds used in 2024</a:t>
            </a:r>
            <a:endParaRPr lang="en-US" sz="2400" i="1" dirty="0">
              <a:solidFill>
                <a:schemeClr val="accent2">
                  <a:lumMod val="75000"/>
                </a:schemeClr>
              </a:solidFill>
              <a:cs typeface="Arial" pitchFamily="34" charset="0"/>
            </a:endParaRPr>
          </a:p>
          <a:p>
            <a:pPr marL="114300" indent="0">
              <a:buNone/>
            </a:pPr>
            <a:endParaRPr lang="en-US" dirty="0">
              <a:cs typeface="Arial" pitchFamily="34" charset="0"/>
            </a:endParaRPr>
          </a:p>
          <a:p>
            <a:pPr marL="114300" indent="0">
              <a:buNone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Segoe UI"/>
                <a:cs typeface="Arial"/>
              </a:rPr>
              <a:t>To determine whether you trip the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Segoe UI"/>
                <a:cs typeface="Arial"/>
              </a:rPr>
              <a:t>1,000-pound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Segoe UI"/>
                <a:cs typeface="Arial"/>
              </a:rPr>
              <a:t>TURA reporting threshold for Cyanide Compounds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Segoe UI"/>
                <a:cs typeface="Segoe UI"/>
              </a:rPr>
              <a:t>(TURA chemical category # 1016), review the MassDEP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Segoe UI"/>
                <a:cs typeface="Segoe UI"/>
              </a:rPr>
              <a:t>Guidance on Quantifying Use and Reporting Cyanide Compounds</a:t>
            </a:r>
            <a:endParaRPr lang="en-US" sz="2400" dirty="0">
              <a:solidFill>
                <a:schemeClr val="accent1">
                  <a:lumMod val="75000"/>
                </a:schemeClr>
              </a:solidFill>
              <a:latin typeface="Segoe UI"/>
              <a:cs typeface="Segoe UI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8699D91F-ED6D-39E4-4308-09BFDA01BA6B}"/>
              </a:ext>
            </a:extLst>
          </p:cNvPr>
          <p:cNvSpPr txBox="1"/>
          <p:nvPr/>
        </p:nvSpPr>
        <p:spPr>
          <a:xfrm>
            <a:off x="466962" y="5919113"/>
            <a:ext cx="5656729" cy="43088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b="1" i="1" dirty="0">
                <a:hlinkClick r:id="rId3"/>
              </a:rPr>
              <a:t>TUR Reporting Appendices</a:t>
            </a:r>
            <a:r>
              <a:rPr lang="en-US" sz="2200" b="1" i="1" dirty="0">
                <a:solidFill>
                  <a:srgbClr val="002060"/>
                </a:solidFill>
              </a:rPr>
              <a:t> </a:t>
            </a:r>
            <a:r>
              <a:rPr lang="en-US" sz="2200" b="1" i="1" dirty="0">
                <a:solidFill>
                  <a:schemeClr val="tx2">
                    <a:lumMod val="75000"/>
                  </a:schemeClr>
                </a:solidFill>
              </a:rPr>
              <a:t>(page 103)</a:t>
            </a:r>
            <a:endParaRPr lang="en-US" sz="2200" b="1" i="1" dirty="0">
              <a:solidFill>
                <a:schemeClr val="tx2">
                  <a:lumMod val="75000"/>
                </a:schemeClr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545139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3775ABF-107B-709E-3AE2-17803646F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341873"/>
            <a:ext cx="7620000" cy="1143000"/>
          </a:xfrm>
        </p:spPr>
        <p:txBody>
          <a:bodyPr>
            <a:normAutofit/>
          </a:bodyPr>
          <a:lstStyle/>
          <a:p>
            <a:r>
              <a:rPr lang="en-US"/>
              <a:t>TURA &amp; TRI Reporting Resources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E0FFA0-89DD-A0F1-7275-C7C6865189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32964"/>
            <a:ext cx="10972800" cy="4876800"/>
          </a:xfrm>
        </p:spPr>
        <p:txBody>
          <a:bodyPr/>
          <a:lstStyle/>
          <a:p>
            <a:pPr marL="182245" indent="-182245"/>
            <a:r>
              <a:rPr lang="en-US" sz="2800" u="sng" dirty="0">
                <a:latin typeface="Segoe UI"/>
                <a:cs typeface="Segoe UI"/>
              </a:rPr>
              <a:t>TURA Reporting –</a:t>
            </a:r>
          </a:p>
          <a:p>
            <a:pPr lvl="1" indent="-182245"/>
            <a:r>
              <a:rPr lang="en-US" sz="2400" u="sng" dirty="0">
                <a:solidFill>
                  <a:srgbClr val="0000FF"/>
                </a:solidFill>
                <a:latin typeface="Segoe UI"/>
                <a:ea typeface="Calibri" panose="020F0502020204030204" pitchFamily="34" charset="0"/>
                <a:cs typeface="Segoe UI"/>
                <a:hlinkClick r:id="rId4"/>
              </a:rPr>
              <a:t>Toxics Use Reduction Reporting Instructions</a:t>
            </a:r>
            <a:endParaRPr lang="en-US" sz="2400" dirty="0">
              <a:latin typeface="Segoe UI"/>
              <a:cs typeface="Segoe UI"/>
              <a:hlinkClick r:id="rId4"/>
            </a:endParaRPr>
          </a:p>
          <a:p>
            <a:pPr lvl="1" indent="-182245"/>
            <a:r>
              <a:rPr lang="en-US" sz="2400" u="sng" dirty="0">
                <a:solidFill>
                  <a:srgbClr val="0000FF"/>
                </a:solidFill>
                <a:latin typeface="Segoe UI"/>
                <a:ea typeface="Calibri" panose="020F0502020204030204" pitchFamily="34" charset="0"/>
                <a:cs typeface="Segoe UI"/>
                <a:hlinkClick r:id="rId5"/>
              </a:rPr>
              <a:t>Toxics Use Reduction Reporting Instructions Appendices</a:t>
            </a:r>
          </a:p>
          <a:p>
            <a:pPr lvl="1" indent="-182245"/>
            <a:r>
              <a:rPr lang="en-US" sz="2400" u="sng" dirty="0">
                <a:solidFill>
                  <a:srgbClr val="0000FF"/>
                </a:solidFill>
                <a:latin typeface="Segoe UI"/>
                <a:ea typeface="Calibri" panose="020F0502020204030204" pitchFamily="34" charset="0"/>
                <a:cs typeface="Segoe UI"/>
                <a:hlinkClick r:id="rId6"/>
              </a:rPr>
              <a:t>Complete List of TURA Chemicals</a:t>
            </a:r>
          </a:p>
          <a:p>
            <a:pPr lvl="1" indent="-182245"/>
            <a:r>
              <a:rPr lang="en-US" sz="2400" u="sng" dirty="0">
                <a:solidFill>
                  <a:srgbClr val="0000FF"/>
                </a:solidFill>
                <a:latin typeface="Segoe UI"/>
                <a:ea typeface="Calibri" panose="020F0502020204030204" pitchFamily="34" charset="0"/>
                <a:cs typeface="Segoe UI"/>
                <a:hlinkClick r:id="rId7"/>
              </a:rPr>
              <a:t>eDEP/TURA Online Filing Line by Line TIPS</a:t>
            </a:r>
          </a:p>
          <a:p>
            <a:pPr marL="182245" indent="-182245">
              <a:spcBef>
                <a:spcPts val="0"/>
              </a:spcBef>
              <a:spcAft>
                <a:spcPts val="0"/>
              </a:spcAft>
            </a:pPr>
            <a:endParaRPr lang="en-US" sz="2800" u="sng" dirty="0">
              <a:solidFill>
                <a:srgbClr val="0000FF"/>
              </a:solidFill>
              <a:latin typeface="Segoe UI"/>
              <a:ea typeface="Calibri" panose="020F0502020204030204" pitchFamily="34" charset="0"/>
              <a:cs typeface="Segoe UI"/>
            </a:endParaRPr>
          </a:p>
          <a:p>
            <a:pPr marL="182245" indent="-182245">
              <a:spcBef>
                <a:spcPts val="0"/>
              </a:spcBef>
              <a:spcAft>
                <a:spcPts val="0"/>
              </a:spcAft>
            </a:pPr>
            <a:r>
              <a:rPr lang="en-US" sz="2800" u="sng" dirty="0">
                <a:latin typeface="Segoe UI"/>
                <a:ea typeface="Calibri" panose="020F0502020204030204" pitchFamily="34" charset="0"/>
                <a:cs typeface="Segoe UI"/>
              </a:rPr>
              <a:t>TRI Reporting -</a:t>
            </a:r>
          </a:p>
          <a:p>
            <a:pPr lvl="1" indent="-182245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FF"/>
                </a:solidFill>
                <a:latin typeface="Segoe UI"/>
                <a:ea typeface="Calibri" panose="020F0502020204030204" pitchFamily="34" charset="0"/>
                <a:cs typeface="Segoe UI"/>
                <a:hlinkClick r:id="rId8"/>
              </a:rPr>
              <a:t>TRI Homepage</a:t>
            </a:r>
          </a:p>
          <a:p>
            <a:pPr lvl="1" indent="-182245">
              <a:spcBef>
                <a:spcPts val="0"/>
              </a:spcBef>
              <a:spcAft>
                <a:spcPts val="0"/>
              </a:spcAft>
            </a:pPr>
            <a:r>
              <a:rPr lang="en-US" sz="2400">
                <a:solidFill>
                  <a:srgbClr val="0000FF"/>
                </a:solidFill>
                <a:latin typeface="Segoe UI"/>
                <a:ea typeface="Calibri" panose="020F0502020204030204" pitchFamily="34" charset="0"/>
                <a:cs typeface="Segoe UI"/>
                <a:hlinkClick r:id="rId9"/>
              </a:rPr>
              <a:t>EPA TRI Reporting </a:t>
            </a:r>
            <a:r>
              <a:rPr lang="en-US" sz="2400" dirty="0">
                <a:solidFill>
                  <a:srgbClr val="0000FF"/>
                </a:solidFill>
                <a:latin typeface="Segoe UI"/>
                <a:ea typeface="Calibri" panose="020F0502020204030204" pitchFamily="34" charset="0"/>
                <a:cs typeface="Segoe UI"/>
                <a:hlinkClick r:id="rId9"/>
              </a:rPr>
              <a:t>Guidance Documents </a:t>
            </a:r>
            <a:endParaRPr lang="en-US" sz="2400" dirty="0">
              <a:solidFill>
                <a:srgbClr val="0000FF"/>
              </a:solidFill>
              <a:latin typeface="Segoe UI"/>
              <a:ea typeface="Calibri" panose="020F0502020204030204" pitchFamily="34" charset="0"/>
              <a:cs typeface="Segoe UI"/>
              <a:hlinkClick r:id="rId8"/>
            </a:endParaRPr>
          </a:p>
          <a:p>
            <a:pPr lvl="1" indent="-182245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FF"/>
                </a:solidFill>
                <a:latin typeface="Segoe UI"/>
                <a:ea typeface="Calibri" panose="020F0502020204030204" pitchFamily="34" charset="0"/>
                <a:cs typeface="Segoe UI"/>
                <a:hlinkClick r:id="rId10"/>
              </a:rPr>
              <a:t>Reporting for TRI Facilities</a:t>
            </a:r>
            <a:r>
              <a:rPr lang="en-US" sz="2400" dirty="0">
                <a:solidFill>
                  <a:srgbClr val="0000FF"/>
                </a:solidFill>
                <a:latin typeface="Segoe UI"/>
                <a:ea typeface="Calibri" panose="020F0502020204030204" pitchFamily="34" charset="0"/>
                <a:cs typeface="Segoe UI"/>
              </a:rPr>
              <a:t> </a:t>
            </a:r>
            <a:r>
              <a:rPr lang="en-US" sz="2400" dirty="0">
                <a:latin typeface="Segoe UI"/>
                <a:ea typeface="Calibri" panose="020F0502020204030204" pitchFamily="34" charset="0"/>
                <a:cs typeface="Segoe UI"/>
              </a:rPr>
              <a:t>- includes TRI chemical list, list of covered </a:t>
            </a:r>
          </a:p>
          <a:p>
            <a:pPr marL="274955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Segoe UI"/>
                <a:ea typeface="Calibri" panose="020F0502020204030204" pitchFamily="34" charset="0"/>
                <a:cs typeface="Segoe UI"/>
              </a:rPr>
              <a:t>  Sectors, TRI reporting software (TRI-MEweb), and number of guidance</a:t>
            </a:r>
            <a:endParaRPr lang="en-US" dirty="0">
              <a:ea typeface="Calibri" panose="020F0502020204030204" pitchFamily="34" charset="0"/>
            </a:endParaRPr>
          </a:p>
          <a:p>
            <a:pPr marL="274955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Segoe UI"/>
                <a:ea typeface="Calibri" panose="020F0502020204030204" pitchFamily="34" charset="0"/>
                <a:cs typeface="Segoe UI"/>
              </a:rPr>
              <a:t>  materials.</a:t>
            </a:r>
          </a:p>
          <a:p>
            <a:pPr marL="274955" lvl="1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82954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C7973-5402-437B-BAD4-7ADD12AC8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Contact Us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49BF2D-C8D1-4217-A1B2-36001E683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60000" y="19050"/>
            <a:ext cx="1422400" cy="328613"/>
          </a:xfrm>
        </p:spPr>
        <p:txBody>
          <a:bodyPr/>
          <a:lstStyle/>
          <a:p>
            <a:pPr>
              <a:defRPr/>
            </a:pPr>
            <a:fld id="{080FC761-F593-4572-89A0-AAB6954CD5FA}" type="slidenum">
              <a:rPr lang="en-US" altLang="en-US" smtClean="0"/>
              <a:pPr>
                <a:defRPr/>
              </a:pPr>
              <a:t>29</a:t>
            </a:fld>
            <a:endParaRPr lang="en-US" alt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57CB8C5A-CA47-44F9-B529-478F85CB089E}"/>
              </a:ext>
            </a:extLst>
          </p:cNvPr>
          <p:cNvSpPr txBox="1">
            <a:spLocks/>
          </p:cNvSpPr>
          <p:nvPr/>
        </p:nvSpPr>
        <p:spPr>
          <a:xfrm>
            <a:off x="609600" y="1884364"/>
            <a:ext cx="5947508" cy="4516436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3200">
                <a:latin typeface="Segoe UI"/>
                <a:cs typeface="Segoe UI"/>
              </a:rPr>
              <a:t>Jack Illingworth</a:t>
            </a:r>
            <a:endParaRPr lang="en-US" sz="3200"/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>
                <a:latin typeface="Segoe UI"/>
                <a:cs typeface="Segoe UI"/>
                <a:hlinkClick r:id="rId3"/>
              </a:rPr>
              <a:t>john.illingworth@mass.gov</a:t>
            </a:r>
            <a:r>
              <a:rPr lang="en-US" sz="2400">
                <a:latin typeface="Segoe UI"/>
                <a:cs typeface="Segoe UI"/>
              </a:rPr>
              <a:t> 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>
                <a:latin typeface="Segoe UI"/>
                <a:cs typeface="Segoe UI"/>
              </a:rPr>
              <a:t>(617) 997-6653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>
              <a:latin typeface="Segoe UI"/>
              <a:cs typeface="Segoe UI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400">
              <a:latin typeface="Segoe UI"/>
              <a:cs typeface="Segoe UI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3200">
                <a:latin typeface="Segoe UI"/>
                <a:cs typeface="Segoe UI"/>
              </a:rPr>
              <a:t>John Raschko</a:t>
            </a:r>
            <a:endParaRPr lang="en-US" sz="3200"/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>
                <a:latin typeface="Segoe UI"/>
                <a:cs typeface="Segoe UI"/>
                <a:hlinkClick r:id="rId4"/>
              </a:rPr>
              <a:t>john.raschko@mass.gov</a:t>
            </a:r>
            <a:r>
              <a:rPr lang="en-US" sz="2400">
                <a:latin typeface="Segoe UI"/>
                <a:cs typeface="Segoe UI"/>
              </a:rPr>
              <a:t>  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>
                <a:latin typeface="Segoe UI"/>
                <a:cs typeface="Segoe UI"/>
              </a:rPr>
              <a:t>(617) 455-5452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>
              <a:latin typeface="Segoe UI"/>
              <a:cs typeface="Segoe UI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400">
              <a:latin typeface="Segoe UI"/>
              <a:cs typeface="Segoe U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C7BF06-CBCF-4005-8ED3-5DF4FEB111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9209" y="2018806"/>
            <a:ext cx="4305278" cy="2295598"/>
          </a:xfrm>
          <a:prstGeom prst="rect">
            <a:avLst/>
          </a:prstGeom>
          <a:effectLst/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C7C8BCC-0475-4153-86E6-EDD7F6F74807}"/>
              </a:ext>
            </a:extLst>
          </p:cNvPr>
          <p:cNvSpPr/>
          <p:nvPr/>
        </p:nvSpPr>
        <p:spPr>
          <a:xfrm>
            <a:off x="10439400" y="5969000"/>
            <a:ext cx="1754715" cy="869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890F5D-53CC-4533-9595-D87D5ECEC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MA Office of Technical Assistance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0B7935-4254-1A90-996C-78714A8FC83A}"/>
              </a:ext>
            </a:extLst>
          </p:cNvPr>
          <p:cNvSpPr txBox="1"/>
          <p:nvPr/>
        </p:nvSpPr>
        <p:spPr>
          <a:xfrm>
            <a:off x="7810996" y="4674768"/>
            <a:ext cx="25442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5B7EDB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hlinkClick r:id="rId6"/>
              </a:rPr>
              <a:t>mass.gov/</a:t>
            </a:r>
            <a:r>
              <a:rPr kumimoji="0" lang="en-US" sz="2800" b="0" i="0" u="none" strike="noStrike" kern="1200" cap="none" spc="0" normalizeH="0" baseline="0" noProof="0" err="1">
                <a:ln>
                  <a:noFill/>
                </a:ln>
                <a:solidFill>
                  <a:srgbClr val="5B7EDB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hlinkClick r:id="rId6"/>
              </a:rPr>
              <a:t>ota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5B7EDB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844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091D1-D47A-FCF0-33DF-F9B1AAEB0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Key differences between TURA and TRI reporting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B20B2AA-1DA1-AAF4-335A-95314B68C5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8107292"/>
              </p:ext>
            </p:extLst>
          </p:nvPr>
        </p:nvGraphicFramePr>
        <p:xfrm>
          <a:off x="609603" y="1524000"/>
          <a:ext cx="10972797" cy="521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1026">
                  <a:extLst>
                    <a:ext uri="{9D8B030D-6E8A-4147-A177-3AD203B41FA5}">
                      <a16:colId xmlns:a16="http://schemas.microsoft.com/office/drawing/2014/main" val="1912770191"/>
                    </a:ext>
                  </a:extLst>
                </a:gridCol>
                <a:gridCol w="4173967">
                  <a:extLst>
                    <a:ext uri="{9D8B030D-6E8A-4147-A177-3AD203B41FA5}">
                      <a16:colId xmlns:a16="http://schemas.microsoft.com/office/drawing/2014/main" val="346464820"/>
                    </a:ext>
                  </a:extLst>
                </a:gridCol>
                <a:gridCol w="4417804">
                  <a:extLst>
                    <a:ext uri="{9D8B030D-6E8A-4147-A177-3AD203B41FA5}">
                      <a16:colId xmlns:a16="http://schemas.microsoft.com/office/drawing/2014/main" val="33505425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Aspect of Reporting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Massachusetts TURA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US EPA TRI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05806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Covered facilities (SIC)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/>
                        <a:t>20-39 – Manufacturing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/>
                        <a:t>40-51 – includes Transportation, Communications, Wholesale Trade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/>
                        <a:t>72&amp;73 – Personal &amp; Business Services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/>
                        <a:t>75&amp;76 – Repair Services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/>
                        <a:t>20-39 – Manufacturing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/>
                        <a:t>40, 44-48, 50, 72 &amp; 76 – Exempt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/>
                        <a:t>49 – Only coal burning (power &amp; </a:t>
                      </a:r>
                      <a:r>
                        <a:rPr lang="en-US" sz="1600" err="1"/>
                        <a:t>haz</a:t>
                      </a:r>
                      <a:r>
                        <a:rPr lang="en-US" sz="1600"/>
                        <a:t> waste mgmt.)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/>
                        <a:t>51 – Only chemicals &amp; allied products, petroleum bulk stations &amp; terminals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/>
                        <a:t>73 – Only solvent recovery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5720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Covered chemicals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600"/>
                        <a:t>Find the full list here:  </a:t>
                      </a:r>
                      <a:r>
                        <a:rPr lang="en-US" sz="1400">
                          <a:hlinkClick r:id="rId3"/>
                        </a:rPr>
                        <a:t>https://www.mass.gov/doc/complete-list-of-tura-chemicals/download</a:t>
                      </a:r>
                      <a:r>
                        <a:rPr lang="en-US" sz="1400"/>
                        <a:t> </a:t>
                      </a:r>
                      <a:endParaRPr lang="en-US" sz="160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600"/>
                        <a:t>= TRI-listed chemicals plus: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/>
                        <a:t>CERCLA chemicals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/>
                        <a:t>Ag, Cu, Ni, Cr, Co, Mn, Ag-Cu alloys only reportable when in aerosol form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/>
                        <a:t>IPA and hydroquinone (only if mfd)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/>
                        <a:t>Other TURA additions (e.g., C1-C4, crystalline silica, certain PFAS, etc.)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Find the full list here: </a:t>
                      </a:r>
                      <a:r>
                        <a:rPr lang="en-US" sz="1400" dirty="0">
                          <a:hlinkClick r:id="rId4"/>
                        </a:rPr>
                        <a:t>https://www.epa.gov/toxics-release-inventory-tri-program/tri-listed-chemicals</a:t>
                      </a:r>
                      <a:r>
                        <a:rPr lang="en-US" sz="1400" dirty="0"/>
                        <a:t> </a:t>
                      </a:r>
                      <a:endParaRPr lang="en-US" sz="16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HCl and H</a:t>
                      </a:r>
                      <a:r>
                        <a:rPr lang="en-US" sz="1600" baseline="-25000" dirty="0"/>
                        <a:t>2</a:t>
                      </a:r>
                      <a:r>
                        <a:rPr lang="en-US" sz="1600" dirty="0"/>
                        <a:t>SO</a:t>
                      </a:r>
                      <a:r>
                        <a:rPr lang="en-US" sz="1600" baseline="-25000" dirty="0"/>
                        <a:t>4</a:t>
                      </a:r>
                      <a:r>
                        <a:rPr lang="en-US" sz="1600" dirty="0"/>
                        <a:t> only reportable when in aerosol form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8028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Report format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Form S + State-Only Form R/A for chemicals not reportable under TRI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Form R or Form 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1055467"/>
                  </a:ext>
                </a:extLst>
              </a:tr>
            </a:tbl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F2B3E5-A73B-C483-9EC7-E9A42BB8C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MA Office of Technical Assistance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5FC003-90BF-F641-EC88-4F6E5F805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669647-2C53-4535-822D-8A80755D13EB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0463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31396"/>
            <a:ext cx="10668000" cy="1477962"/>
          </a:xfrm>
        </p:spPr>
        <p:txBody>
          <a:bodyPr>
            <a:noAutofit/>
          </a:bodyPr>
          <a:lstStyle/>
          <a:p>
            <a:r>
              <a:rPr lang="en-US" sz="3600"/>
              <a:t>Important Reporting Practices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172B9E5-DD3F-8D18-BD47-D91BD5574885}"/>
              </a:ext>
            </a:extLst>
          </p:cNvPr>
          <p:cNvGrpSpPr/>
          <p:nvPr/>
        </p:nvGrpSpPr>
        <p:grpSpPr>
          <a:xfrm>
            <a:off x="962334" y="1926687"/>
            <a:ext cx="9975057" cy="4599917"/>
            <a:chOff x="1032271" y="1431499"/>
            <a:chExt cx="9975057" cy="3344819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0F66677-6B57-24C4-FEF6-3F53778BF76D}"/>
                </a:ext>
              </a:extLst>
            </p:cNvPr>
            <p:cNvSpPr/>
            <p:nvPr/>
          </p:nvSpPr>
          <p:spPr>
            <a:xfrm>
              <a:off x="1032271" y="1431499"/>
              <a:ext cx="3117205" cy="1568058"/>
            </a:xfrm>
            <a:custGeom>
              <a:avLst/>
              <a:gdLst>
                <a:gd name="connsiteX0" fmla="*/ 0 w 3117205"/>
                <a:gd name="connsiteY0" fmla="*/ 0 h 1870323"/>
                <a:gd name="connsiteX1" fmla="*/ 3117205 w 3117205"/>
                <a:gd name="connsiteY1" fmla="*/ 0 h 1870323"/>
                <a:gd name="connsiteX2" fmla="*/ 3117205 w 3117205"/>
                <a:gd name="connsiteY2" fmla="*/ 1870323 h 1870323"/>
                <a:gd name="connsiteX3" fmla="*/ 0 w 3117205"/>
                <a:gd name="connsiteY3" fmla="*/ 1870323 h 1870323"/>
                <a:gd name="connsiteX4" fmla="*/ 0 w 3117205"/>
                <a:gd name="connsiteY4" fmla="*/ 0 h 1870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17205" h="1870323">
                  <a:moveTo>
                    <a:pt x="0" y="0"/>
                  </a:moveTo>
                  <a:lnTo>
                    <a:pt x="3117205" y="0"/>
                  </a:lnTo>
                  <a:lnTo>
                    <a:pt x="3117205" y="1870323"/>
                  </a:lnTo>
                  <a:lnTo>
                    <a:pt x="0" y="187032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3">
              <a:schemeClr val="dk2">
                <a:hueOff val="0"/>
                <a:satOff val="0"/>
                <a:lumOff val="0"/>
                <a:alphaOff val="0"/>
              </a:schemeClr>
            </a:fillRef>
            <a:effectRef idx="3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b="0" kern="1200">
                  <a:latin typeface="Segoe UI" panose="020B0502040204020203" pitchFamily="34" charset="0"/>
                  <a:cs typeface="Segoe UI" panose="020B0502040204020203" pitchFamily="34" charset="0"/>
                </a:rPr>
                <a:t>Evaluate chemicals previously reduced below thresholds in </a:t>
              </a:r>
              <a:r>
                <a:rPr lang="en-US" sz="2000">
                  <a:latin typeface="Segoe UI" panose="020B0502040204020203" pitchFamily="34" charset="0"/>
                  <a:cs typeface="Segoe UI" panose="020B0502040204020203" pitchFamily="34" charset="0"/>
                </a:rPr>
                <a:t>the previous </a:t>
              </a:r>
              <a:r>
                <a:rPr lang="en-US" sz="2000" b="0" kern="1200">
                  <a:latin typeface="Segoe UI" panose="020B0502040204020203" pitchFamily="34" charset="0"/>
                  <a:cs typeface="Segoe UI" panose="020B0502040204020203" pitchFamily="34" charset="0"/>
                </a:rPr>
                <a:t>year </a:t>
              </a: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BBAD21F-31AF-B0A1-A34C-9FAEDDC484FF}"/>
                </a:ext>
              </a:extLst>
            </p:cNvPr>
            <p:cNvSpPr/>
            <p:nvPr/>
          </p:nvSpPr>
          <p:spPr>
            <a:xfrm>
              <a:off x="4461197" y="1431499"/>
              <a:ext cx="3117205" cy="1568058"/>
            </a:xfrm>
            <a:custGeom>
              <a:avLst/>
              <a:gdLst>
                <a:gd name="connsiteX0" fmla="*/ 0 w 3117205"/>
                <a:gd name="connsiteY0" fmla="*/ 0 h 1870323"/>
                <a:gd name="connsiteX1" fmla="*/ 3117205 w 3117205"/>
                <a:gd name="connsiteY1" fmla="*/ 0 h 1870323"/>
                <a:gd name="connsiteX2" fmla="*/ 3117205 w 3117205"/>
                <a:gd name="connsiteY2" fmla="*/ 1870323 h 1870323"/>
                <a:gd name="connsiteX3" fmla="*/ 0 w 3117205"/>
                <a:gd name="connsiteY3" fmla="*/ 1870323 h 1870323"/>
                <a:gd name="connsiteX4" fmla="*/ 0 w 3117205"/>
                <a:gd name="connsiteY4" fmla="*/ 0 h 1870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17205" h="1870323">
                  <a:moveTo>
                    <a:pt x="0" y="0"/>
                  </a:moveTo>
                  <a:lnTo>
                    <a:pt x="3117205" y="0"/>
                  </a:lnTo>
                  <a:lnTo>
                    <a:pt x="3117205" y="1870323"/>
                  </a:lnTo>
                  <a:lnTo>
                    <a:pt x="0" y="187032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3">
              <a:schemeClr val="dk2">
                <a:hueOff val="0"/>
                <a:satOff val="0"/>
                <a:lumOff val="0"/>
                <a:alphaOff val="0"/>
              </a:schemeClr>
            </a:fillRef>
            <a:effectRef idx="3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b="0" kern="1200">
                  <a:latin typeface="Segoe UI" panose="020B0502040204020203" pitchFamily="34" charset="0"/>
                  <a:cs typeface="Segoe UI" panose="020B0502040204020203" pitchFamily="34" charset="0"/>
                </a:rPr>
                <a:t>Check for use of chemicals identified by different name</a:t>
              </a:r>
              <a:r>
                <a:rPr lang="en-US" sz="2000">
                  <a:latin typeface="Segoe UI" panose="020B0502040204020203" pitchFamily="34" charset="0"/>
                  <a:cs typeface="Segoe UI" panose="020B0502040204020203" pitchFamily="34" charset="0"/>
                </a:rPr>
                <a:t>s/</a:t>
              </a:r>
              <a:r>
                <a:rPr lang="en-US" sz="2000" b="0" kern="1200">
                  <a:latin typeface="Segoe UI" panose="020B0502040204020203" pitchFamily="34" charset="0"/>
                  <a:cs typeface="Segoe UI" panose="020B0502040204020203" pitchFamily="34" charset="0"/>
                </a:rPr>
                <a:t>synonyms</a:t>
              </a: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6CDE7C1-07D8-BA81-8816-B47292A52020}"/>
                </a:ext>
              </a:extLst>
            </p:cNvPr>
            <p:cNvSpPr/>
            <p:nvPr/>
          </p:nvSpPr>
          <p:spPr>
            <a:xfrm>
              <a:off x="7890123" y="1431499"/>
              <a:ext cx="3117205" cy="1568058"/>
            </a:xfrm>
            <a:custGeom>
              <a:avLst/>
              <a:gdLst>
                <a:gd name="connsiteX0" fmla="*/ 0 w 3117205"/>
                <a:gd name="connsiteY0" fmla="*/ 0 h 1870323"/>
                <a:gd name="connsiteX1" fmla="*/ 3117205 w 3117205"/>
                <a:gd name="connsiteY1" fmla="*/ 0 h 1870323"/>
                <a:gd name="connsiteX2" fmla="*/ 3117205 w 3117205"/>
                <a:gd name="connsiteY2" fmla="*/ 1870323 h 1870323"/>
                <a:gd name="connsiteX3" fmla="*/ 0 w 3117205"/>
                <a:gd name="connsiteY3" fmla="*/ 1870323 h 1870323"/>
                <a:gd name="connsiteX4" fmla="*/ 0 w 3117205"/>
                <a:gd name="connsiteY4" fmla="*/ 0 h 1870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17205" h="1870323">
                  <a:moveTo>
                    <a:pt x="0" y="0"/>
                  </a:moveTo>
                  <a:lnTo>
                    <a:pt x="3117205" y="0"/>
                  </a:lnTo>
                  <a:lnTo>
                    <a:pt x="3117205" y="1870323"/>
                  </a:lnTo>
                  <a:lnTo>
                    <a:pt x="0" y="187032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3">
              <a:schemeClr val="dk2">
                <a:hueOff val="0"/>
                <a:satOff val="0"/>
                <a:lumOff val="0"/>
                <a:alphaOff val="0"/>
              </a:schemeClr>
            </a:fillRef>
            <a:effectRef idx="3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b="0" kern="1200">
                  <a:latin typeface="Segoe UI" panose="020B0502040204020203" pitchFamily="34" charset="0"/>
                  <a:cs typeface="Segoe UI" panose="020B0502040204020203" pitchFamily="34" charset="0"/>
                </a:rPr>
                <a:t>Evaluate </a:t>
              </a:r>
              <a:r>
                <a:rPr lang="en-US" sz="2000" b="1" kern="1200">
                  <a:latin typeface="Segoe UI" panose="020B0502040204020203" pitchFamily="34" charset="0"/>
                  <a:cs typeface="Segoe UI" panose="020B0502040204020203" pitchFamily="34" charset="0"/>
                </a:rPr>
                <a:t>all</a:t>
              </a:r>
              <a:r>
                <a:rPr lang="en-US" sz="2000" b="0" kern="1200">
                  <a:latin typeface="Segoe UI" panose="020B0502040204020203" pitchFamily="34" charset="0"/>
                  <a:cs typeface="Segoe UI" panose="020B0502040204020203" pitchFamily="34" charset="0"/>
                </a:rPr>
                <a:t> processes where the chemical is used when determining the quantity of chemical use</a:t>
              </a: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3415EA6-E4BC-A8DE-06BD-8B5078A6B643}"/>
                </a:ext>
              </a:extLst>
            </p:cNvPr>
            <p:cNvSpPr/>
            <p:nvPr/>
          </p:nvSpPr>
          <p:spPr>
            <a:xfrm>
              <a:off x="2746734" y="3208260"/>
              <a:ext cx="3117205" cy="1568058"/>
            </a:xfrm>
            <a:custGeom>
              <a:avLst/>
              <a:gdLst>
                <a:gd name="connsiteX0" fmla="*/ 0 w 3117205"/>
                <a:gd name="connsiteY0" fmla="*/ 0 h 1870323"/>
                <a:gd name="connsiteX1" fmla="*/ 3117205 w 3117205"/>
                <a:gd name="connsiteY1" fmla="*/ 0 h 1870323"/>
                <a:gd name="connsiteX2" fmla="*/ 3117205 w 3117205"/>
                <a:gd name="connsiteY2" fmla="*/ 1870323 h 1870323"/>
                <a:gd name="connsiteX3" fmla="*/ 0 w 3117205"/>
                <a:gd name="connsiteY3" fmla="*/ 1870323 h 1870323"/>
                <a:gd name="connsiteX4" fmla="*/ 0 w 3117205"/>
                <a:gd name="connsiteY4" fmla="*/ 0 h 1870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17205" h="1870323">
                  <a:moveTo>
                    <a:pt x="0" y="0"/>
                  </a:moveTo>
                  <a:lnTo>
                    <a:pt x="3117205" y="0"/>
                  </a:lnTo>
                  <a:lnTo>
                    <a:pt x="3117205" y="1870323"/>
                  </a:lnTo>
                  <a:lnTo>
                    <a:pt x="0" y="187032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3">
              <a:schemeClr val="dk2">
                <a:hueOff val="0"/>
                <a:satOff val="0"/>
                <a:lumOff val="0"/>
                <a:alphaOff val="0"/>
              </a:schemeClr>
            </a:fillRef>
            <a:effectRef idx="3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b="0" kern="1200">
                  <a:latin typeface="Segoe UI" panose="020B0502040204020203" pitchFamily="34" charset="0"/>
                  <a:cs typeface="Segoe UI" panose="020B0502040204020203" pitchFamily="34" charset="0"/>
                </a:rPr>
                <a:t>Include water treatment or </a:t>
              </a:r>
              <a:r>
                <a:rPr lang="en-US" sz="2000">
                  <a:latin typeface="Segoe UI" panose="020B0502040204020203" pitchFamily="34" charset="0"/>
                  <a:cs typeface="Segoe UI" panose="020B0502040204020203" pitchFamily="34" charset="0"/>
                </a:rPr>
                <a:t>waste</a:t>
              </a:r>
              <a:r>
                <a:rPr lang="en-US" sz="2000" b="0" kern="1200">
                  <a:latin typeface="Segoe UI" panose="020B0502040204020203" pitchFamily="34" charset="0"/>
                  <a:cs typeface="Segoe UI" panose="020B0502040204020203" pitchFamily="34" charset="0"/>
                </a:rPr>
                <a:t>water pretreatment chemicals (acids and bases)</a:t>
              </a: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39BB5D7-1011-8942-119F-989277114BCC}"/>
                </a:ext>
              </a:extLst>
            </p:cNvPr>
            <p:cNvSpPr/>
            <p:nvPr/>
          </p:nvSpPr>
          <p:spPr>
            <a:xfrm>
              <a:off x="6175660" y="3208260"/>
              <a:ext cx="3117205" cy="1568058"/>
            </a:xfrm>
            <a:custGeom>
              <a:avLst/>
              <a:gdLst>
                <a:gd name="connsiteX0" fmla="*/ 0 w 3117205"/>
                <a:gd name="connsiteY0" fmla="*/ 0 h 1870323"/>
                <a:gd name="connsiteX1" fmla="*/ 3117205 w 3117205"/>
                <a:gd name="connsiteY1" fmla="*/ 0 h 1870323"/>
                <a:gd name="connsiteX2" fmla="*/ 3117205 w 3117205"/>
                <a:gd name="connsiteY2" fmla="*/ 1870323 h 1870323"/>
                <a:gd name="connsiteX3" fmla="*/ 0 w 3117205"/>
                <a:gd name="connsiteY3" fmla="*/ 1870323 h 1870323"/>
                <a:gd name="connsiteX4" fmla="*/ 0 w 3117205"/>
                <a:gd name="connsiteY4" fmla="*/ 0 h 1870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17205" h="1870323">
                  <a:moveTo>
                    <a:pt x="0" y="0"/>
                  </a:moveTo>
                  <a:lnTo>
                    <a:pt x="3117205" y="0"/>
                  </a:lnTo>
                  <a:lnTo>
                    <a:pt x="3117205" y="1870323"/>
                  </a:lnTo>
                  <a:lnTo>
                    <a:pt x="0" y="187032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3">
              <a:schemeClr val="dk2">
                <a:hueOff val="0"/>
                <a:satOff val="0"/>
                <a:lumOff val="0"/>
                <a:alphaOff val="0"/>
              </a:schemeClr>
            </a:fillRef>
            <a:effectRef idx="3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b="0" kern="1200">
                  <a:latin typeface="Segoe UI" panose="020B0502040204020203" pitchFamily="34" charset="0"/>
                  <a:cs typeface="Segoe UI" panose="020B0502040204020203" pitchFamily="34" charset="0"/>
                </a:rPr>
                <a:t>Account for coincidentally manufactured chemicals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2877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B02727BB-5EE2-1272-942C-9E71F96D200E}"/>
              </a:ext>
            </a:extLst>
          </p:cNvPr>
          <p:cNvGrpSpPr/>
          <p:nvPr/>
        </p:nvGrpSpPr>
        <p:grpSpPr>
          <a:xfrm>
            <a:off x="695364" y="333185"/>
            <a:ext cx="10801272" cy="6191629"/>
            <a:chOff x="689113" y="274638"/>
            <a:chExt cx="10801272" cy="6191629"/>
          </a:xfrm>
        </p:grpSpPr>
        <p:sp>
          <p:nvSpPr>
            <p:cNvPr id="5" name="Freeform 19"/>
            <p:cNvSpPr>
              <a:spLocks/>
            </p:cNvSpPr>
            <p:nvPr/>
          </p:nvSpPr>
          <p:spPr bwMode="auto">
            <a:xfrm>
              <a:off x="2665428" y="2375708"/>
              <a:ext cx="468312" cy="460375"/>
            </a:xfrm>
            <a:custGeom>
              <a:avLst/>
              <a:gdLst/>
              <a:ahLst/>
              <a:cxnLst>
                <a:cxn ang="0">
                  <a:pos x="61" y="0"/>
                </a:cxn>
                <a:cxn ang="0">
                  <a:pos x="48" y="3"/>
                </a:cxn>
                <a:cxn ang="0">
                  <a:pos x="36" y="9"/>
                </a:cxn>
                <a:cxn ang="0">
                  <a:pos x="25" y="16"/>
                </a:cxn>
                <a:cxn ang="0">
                  <a:pos x="15" y="26"/>
                </a:cxn>
                <a:cxn ang="0">
                  <a:pos x="8" y="38"/>
                </a:cxn>
                <a:cxn ang="0">
                  <a:pos x="3" y="51"/>
                </a:cxn>
                <a:cxn ang="0">
                  <a:pos x="0" y="64"/>
                </a:cxn>
                <a:cxn ang="0">
                  <a:pos x="0" y="79"/>
                </a:cxn>
                <a:cxn ang="0">
                  <a:pos x="3" y="92"/>
                </a:cxn>
                <a:cxn ang="0">
                  <a:pos x="8" y="105"/>
                </a:cxn>
                <a:cxn ang="0">
                  <a:pos x="15" y="117"/>
                </a:cxn>
                <a:cxn ang="0">
                  <a:pos x="25" y="127"/>
                </a:cxn>
                <a:cxn ang="0">
                  <a:pos x="36" y="134"/>
                </a:cxn>
                <a:cxn ang="0">
                  <a:pos x="48" y="140"/>
                </a:cxn>
                <a:cxn ang="0">
                  <a:pos x="61" y="143"/>
                </a:cxn>
                <a:cxn ang="0">
                  <a:pos x="76" y="143"/>
                </a:cxn>
                <a:cxn ang="0">
                  <a:pos x="88" y="140"/>
                </a:cxn>
                <a:cxn ang="0">
                  <a:pos x="100" y="134"/>
                </a:cxn>
                <a:cxn ang="0">
                  <a:pos x="111" y="127"/>
                </a:cxn>
                <a:cxn ang="0">
                  <a:pos x="121" y="117"/>
                </a:cxn>
                <a:cxn ang="0">
                  <a:pos x="128" y="105"/>
                </a:cxn>
                <a:cxn ang="0">
                  <a:pos x="133" y="92"/>
                </a:cxn>
                <a:cxn ang="0">
                  <a:pos x="136" y="79"/>
                </a:cxn>
                <a:cxn ang="0">
                  <a:pos x="136" y="64"/>
                </a:cxn>
                <a:cxn ang="0">
                  <a:pos x="133" y="51"/>
                </a:cxn>
                <a:cxn ang="0">
                  <a:pos x="128" y="38"/>
                </a:cxn>
                <a:cxn ang="0">
                  <a:pos x="121" y="26"/>
                </a:cxn>
                <a:cxn ang="0">
                  <a:pos x="111" y="16"/>
                </a:cxn>
                <a:cxn ang="0">
                  <a:pos x="100" y="9"/>
                </a:cxn>
                <a:cxn ang="0">
                  <a:pos x="88" y="3"/>
                </a:cxn>
                <a:cxn ang="0">
                  <a:pos x="76" y="0"/>
                </a:cxn>
              </a:cxnLst>
              <a:rect l="0" t="0" r="r" b="b"/>
              <a:pathLst>
                <a:path w="137" h="144">
                  <a:moveTo>
                    <a:pt x="69" y="0"/>
                  </a:moveTo>
                  <a:lnTo>
                    <a:pt x="61" y="0"/>
                  </a:lnTo>
                  <a:lnTo>
                    <a:pt x="54" y="2"/>
                  </a:lnTo>
                  <a:lnTo>
                    <a:pt x="48" y="3"/>
                  </a:lnTo>
                  <a:lnTo>
                    <a:pt x="41" y="5"/>
                  </a:lnTo>
                  <a:lnTo>
                    <a:pt x="36" y="9"/>
                  </a:lnTo>
                  <a:lnTo>
                    <a:pt x="30" y="12"/>
                  </a:lnTo>
                  <a:lnTo>
                    <a:pt x="25" y="16"/>
                  </a:lnTo>
                  <a:lnTo>
                    <a:pt x="19" y="20"/>
                  </a:lnTo>
                  <a:lnTo>
                    <a:pt x="15" y="26"/>
                  </a:lnTo>
                  <a:lnTo>
                    <a:pt x="11" y="32"/>
                  </a:lnTo>
                  <a:lnTo>
                    <a:pt x="8" y="38"/>
                  </a:lnTo>
                  <a:lnTo>
                    <a:pt x="4" y="43"/>
                  </a:lnTo>
                  <a:lnTo>
                    <a:pt x="3" y="51"/>
                  </a:lnTo>
                  <a:lnTo>
                    <a:pt x="2" y="56"/>
                  </a:lnTo>
                  <a:lnTo>
                    <a:pt x="0" y="64"/>
                  </a:lnTo>
                  <a:lnTo>
                    <a:pt x="0" y="72"/>
                  </a:lnTo>
                  <a:lnTo>
                    <a:pt x="0" y="79"/>
                  </a:lnTo>
                  <a:lnTo>
                    <a:pt x="2" y="87"/>
                  </a:lnTo>
                  <a:lnTo>
                    <a:pt x="3" y="92"/>
                  </a:lnTo>
                  <a:lnTo>
                    <a:pt x="4" y="99"/>
                  </a:lnTo>
                  <a:lnTo>
                    <a:pt x="8" y="105"/>
                  </a:lnTo>
                  <a:lnTo>
                    <a:pt x="11" y="111"/>
                  </a:lnTo>
                  <a:lnTo>
                    <a:pt x="15" y="117"/>
                  </a:lnTo>
                  <a:lnTo>
                    <a:pt x="19" y="122"/>
                  </a:lnTo>
                  <a:lnTo>
                    <a:pt x="25" y="127"/>
                  </a:lnTo>
                  <a:lnTo>
                    <a:pt x="30" y="131"/>
                  </a:lnTo>
                  <a:lnTo>
                    <a:pt x="36" y="134"/>
                  </a:lnTo>
                  <a:lnTo>
                    <a:pt x="41" y="138"/>
                  </a:lnTo>
                  <a:lnTo>
                    <a:pt x="48" y="140"/>
                  </a:lnTo>
                  <a:lnTo>
                    <a:pt x="54" y="143"/>
                  </a:lnTo>
                  <a:lnTo>
                    <a:pt x="61" y="143"/>
                  </a:lnTo>
                  <a:lnTo>
                    <a:pt x="69" y="144"/>
                  </a:lnTo>
                  <a:lnTo>
                    <a:pt x="76" y="143"/>
                  </a:lnTo>
                  <a:lnTo>
                    <a:pt x="82" y="143"/>
                  </a:lnTo>
                  <a:lnTo>
                    <a:pt x="88" y="140"/>
                  </a:lnTo>
                  <a:lnTo>
                    <a:pt x="95" y="138"/>
                  </a:lnTo>
                  <a:lnTo>
                    <a:pt x="100" y="134"/>
                  </a:lnTo>
                  <a:lnTo>
                    <a:pt x="106" y="131"/>
                  </a:lnTo>
                  <a:lnTo>
                    <a:pt x="111" y="127"/>
                  </a:lnTo>
                  <a:lnTo>
                    <a:pt x="117" y="122"/>
                  </a:lnTo>
                  <a:lnTo>
                    <a:pt x="121" y="117"/>
                  </a:lnTo>
                  <a:lnTo>
                    <a:pt x="125" y="111"/>
                  </a:lnTo>
                  <a:lnTo>
                    <a:pt x="128" y="105"/>
                  </a:lnTo>
                  <a:lnTo>
                    <a:pt x="132" y="99"/>
                  </a:lnTo>
                  <a:lnTo>
                    <a:pt x="133" y="92"/>
                  </a:lnTo>
                  <a:lnTo>
                    <a:pt x="136" y="87"/>
                  </a:lnTo>
                  <a:lnTo>
                    <a:pt x="136" y="79"/>
                  </a:lnTo>
                  <a:lnTo>
                    <a:pt x="137" y="72"/>
                  </a:lnTo>
                  <a:lnTo>
                    <a:pt x="136" y="64"/>
                  </a:lnTo>
                  <a:lnTo>
                    <a:pt x="136" y="56"/>
                  </a:lnTo>
                  <a:lnTo>
                    <a:pt x="133" y="51"/>
                  </a:lnTo>
                  <a:lnTo>
                    <a:pt x="132" y="43"/>
                  </a:lnTo>
                  <a:lnTo>
                    <a:pt x="128" y="38"/>
                  </a:lnTo>
                  <a:lnTo>
                    <a:pt x="125" y="32"/>
                  </a:lnTo>
                  <a:lnTo>
                    <a:pt x="121" y="26"/>
                  </a:lnTo>
                  <a:lnTo>
                    <a:pt x="117" y="20"/>
                  </a:lnTo>
                  <a:lnTo>
                    <a:pt x="111" y="16"/>
                  </a:lnTo>
                  <a:lnTo>
                    <a:pt x="106" y="12"/>
                  </a:lnTo>
                  <a:lnTo>
                    <a:pt x="100" y="9"/>
                  </a:lnTo>
                  <a:lnTo>
                    <a:pt x="95" y="5"/>
                  </a:lnTo>
                  <a:lnTo>
                    <a:pt x="88" y="3"/>
                  </a:lnTo>
                  <a:lnTo>
                    <a:pt x="82" y="2"/>
                  </a:lnTo>
                  <a:lnTo>
                    <a:pt x="76" y="0"/>
                  </a:lnTo>
                  <a:lnTo>
                    <a:pt x="69" y="0"/>
                  </a:lnTo>
                </a:path>
              </a:pathLst>
            </a:custGeom>
            <a:noFill/>
            <a:ln w="5080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Rectangle 4"/>
            <p:cNvSpPr txBox="1">
              <a:spLocks/>
            </p:cNvSpPr>
            <p:nvPr/>
          </p:nvSpPr>
          <p:spPr>
            <a:xfrm>
              <a:off x="822161" y="274638"/>
              <a:ext cx="10668224" cy="1143000"/>
            </a:xfrm>
            <a:prstGeom prst="rect">
              <a:avLst/>
            </a:prstGeom>
          </p:spPr>
          <p:txBody>
            <a:bodyPr/>
            <a:lstStyle>
              <a:lvl1pPr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4000" b="1" kern="1200">
                  <a:solidFill>
                    <a:schemeClr val="tx1"/>
                  </a:solidFill>
                  <a:latin typeface="+mj-lt"/>
                  <a:ea typeface="ヒラギノ角ゴ Pro W3" pitchFamily="84" charset="-128"/>
                  <a:cs typeface="Arial" panose="020B0604020202020204" pitchFamily="34" charset="0"/>
                </a:defRPr>
              </a:lvl1pPr>
              <a:lvl2pPr algn="ctr" rtl="0" eaLnBrk="1" fontAlgn="base" hangingPunct="1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314E90"/>
                  </a:solidFill>
                  <a:latin typeface="Calibri" pitchFamily="84" charset="0"/>
                  <a:ea typeface="ヒラギノ角ゴ Pro W3" pitchFamily="84" charset="-128"/>
                  <a:cs typeface="ヒラギノ角ゴ Pro W3" pitchFamily="84" charset="-128"/>
                </a:defRPr>
              </a:lvl2pPr>
              <a:lvl3pPr algn="ctr" rtl="0" eaLnBrk="1" fontAlgn="base" hangingPunct="1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314E90"/>
                  </a:solidFill>
                  <a:latin typeface="Calibri" pitchFamily="84" charset="0"/>
                  <a:ea typeface="ヒラギノ角ゴ Pro W3" pitchFamily="84" charset="-128"/>
                  <a:cs typeface="ヒラギノ角ゴ Pro W3" pitchFamily="84" charset="-128"/>
                </a:defRPr>
              </a:lvl3pPr>
              <a:lvl4pPr algn="ctr" rtl="0" eaLnBrk="1" fontAlgn="base" hangingPunct="1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314E90"/>
                  </a:solidFill>
                  <a:latin typeface="Calibri" pitchFamily="84" charset="0"/>
                  <a:ea typeface="ヒラギノ角ゴ Pro W3" pitchFamily="84" charset="-128"/>
                  <a:cs typeface="ヒラギノ角ゴ Pro W3" pitchFamily="84" charset="-128"/>
                </a:defRPr>
              </a:lvl4pPr>
              <a:lvl5pPr algn="ctr" rtl="0" eaLnBrk="1" fontAlgn="base" hangingPunct="1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314E90"/>
                  </a:solidFill>
                  <a:latin typeface="Calibri" pitchFamily="84" charset="0"/>
                  <a:ea typeface="ヒラギノ角ゴ Pro W3" pitchFamily="84" charset="-128"/>
                  <a:cs typeface="ヒラギノ角ゴ Pro W3" pitchFamily="84" charset="-128"/>
                </a:defRPr>
              </a:lvl5pPr>
              <a:lvl6pPr marL="457200" algn="ctr" rtl="0" eaLnBrk="1" fontAlgn="base" hangingPunct="1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314E90"/>
                  </a:solidFill>
                  <a:latin typeface="Calibri" pitchFamily="84" charset="0"/>
                  <a:ea typeface="ヒラギノ角ゴ Pro W3" pitchFamily="84" charset="-128"/>
                  <a:cs typeface="ヒラギノ角ゴ Pro W3" pitchFamily="84" charset="-128"/>
                </a:defRPr>
              </a:lvl6pPr>
              <a:lvl7pPr marL="914400" algn="ctr" rtl="0" eaLnBrk="1" fontAlgn="base" hangingPunct="1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314E90"/>
                  </a:solidFill>
                  <a:latin typeface="Calibri" pitchFamily="84" charset="0"/>
                  <a:ea typeface="ヒラギノ角ゴ Pro W3" pitchFamily="84" charset="-128"/>
                  <a:cs typeface="ヒラギノ角ゴ Pro W3" pitchFamily="84" charset="-128"/>
                </a:defRPr>
              </a:lvl7pPr>
              <a:lvl8pPr marL="1371600" algn="ctr" rtl="0" eaLnBrk="1" fontAlgn="base" hangingPunct="1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314E90"/>
                  </a:solidFill>
                  <a:latin typeface="Calibri" pitchFamily="84" charset="0"/>
                  <a:ea typeface="ヒラギノ角ゴ Pro W3" pitchFamily="84" charset="-128"/>
                  <a:cs typeface="ヒラギノ角ゴ Pro W3" pitchFamily="84" charset="-128"/>
                </a:defRPr>
              </a:lvl8pPr>
              <a:lvl9pPr marL="1828800" algn="ctr" rtl="0" eaLnBrk="1" fontAlgn="base" hangingPunct="1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rgbClr val="314E90"/>
                  </a:solidFill>
                  <a:latin typeface="Calibri" pitchFamily="84" charset="0"/>
                  <a:ea typeface="ヒラギノ角ゴ Pro W3" pitchFamily="84" charset="-128"/>
                  <a:cs typeface="ヒラギノ角ゴ Pro W3" pitchFamily="84" charset="-128"/>
                </a:defRPr>
              </a:lvl9pPr>
            </a:lstStyle>
            <a:p>
              <a:r>
                <a:rPr lang="en-US" b="0">
                  <a:solidFill>
                    <a:schemeClr val="accent1">
                      <a:lumMod val="75000"/>
                    </a:schemeClr>
                  </a:solidFill>
                  <a:ea typeface="ヒラギノ角ゴ Pro W3"/>
                  <a:cs typeface="Calibri" panose="020F0502020204030204" pitchFamily="34" charset="0"/>
                </a:rPr>
                <a:t>Manufacture, Process or Otherwise Use?</a:t>
              </a:r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4512335" y="1222297"/>
              <a:ext cx="3045093" cy="4898237"/>
              <a:chOff x="4690785" y="1407098"/>
              <a:chExt cx="3045093" cy="4898237"/>
            </a:xfrm>
          </p:grpSpPr>
          <p:sp>
            <p:nvSpPr>
              <p:cNvPr id="12" name="Rectangle 25"/>
              <p:cNvSpPr>
                <a:spLocks noChangeArrowheads="1"/>
              </p:cNvSpPr>
              <p:nvPr/>
            </p:nvSpPr>
            <p:spPr bwMode="auto">
              <a:xfrm>
                <a:off x="5615725" y="1407098"/>
                <a:ext cx="986952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en-US" sz="2400" b="1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Process</a:t>
                </a:r>
                <a:endParaRPr lang="en-US" sz="54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" name="Rectangle 26"/>
              <p:cNvSpPr>
                <a:spLocks noChangeArrowheads="1"/>
              </p:cNvSpPr>
              <p:nvPr/>
            </p:nvSpPr>
            <p:spPr bwMode="auto">
              <a:xfrm>
                <a:off x="4938870" y="3618864"/>
                <a:ext cx="2797008" cy="11387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sz="2000" b="1" u="sng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Prepare</a:t>
                </a:r>
                <a:r>
                  <a:rPr lang="en-US" sz="2000" b="1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a toxic substance </a:t>
                </a:r>
              </a:p>
              <a:p>
                <a:r>
                  <a:rPr lang="en-US" b="1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after its manufacture</a:t>
                </a:r>
                <a:r>
                  <a:rPr lang="en-US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endParaRPr lang="en-US" sz="20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en-US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Toxic chemical is </a:t>
                </a:r>
                <a:r>
                  <a:rPr lang="en-US" u="sng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intentionally incorporated </a:t>
                </a:r>
                <a:r>
                  <a:rPr lang="en-US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 the product.</a:t>
                </a:r>
                <a:endParaRPr lang="en-US" sz="40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4" name="Rectangle 8"/>
              <p:cNvSpPr>
                <a:spLocks noChangeArrowheads="1"/>
              </p:cNvSpPr>
              <p:nvPr/>
            </p:nvSpPr>
            <p:spPr bwMode="auto">
              <a:xfrm>
                <a:off x="5638507" y="2044458"/>
                <a:ext cx="941388" cy="1182687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EF333555-72D0-406E-B915-D27E108A3DD4}"/>
                  </a:ext>
                </a:extLst>
              </p:cNvPr>
              <p:cNvGrpSpPr/>
              <p:nvPr/>
            </p:nvGrpSpPr>
            <p:grpSpPr>
              <a:xfrm>
                <a:off x="6234819" y="2343145"/>
                <a:ext cx="1223834" cy="585313"/>
                <a:chOff x="7146684" y="5151838"/>
                <a:chExt cx="1223834" cy="585313"/>
              </a:xfrm>
            </p:grpSpPr>
            <p:sp>
              <p:nvSpPr>
                <p:cNvPr id="16" name="Arrow: Right 43">
                  <a:extLst>
                    <a:ext uri="{FF2B5EF4-FFF2-40B4-BE49-F238E27FC236}">
                      <a16:creationId xmlns:a16="http://schemas.microsoft.com/office/drawing/2014/main" id="{A78C3060-20F8-49C7-B212-2B8A87EF34E8}"/>
                    </a:ext>
                  </a:extLst>
                </p:cNvPr>
                <p:cNvSpPr/>
                <p:nvPr/>
              </p:nvSpPr>
              <p:spPr>
                <a:xfrm>
                  <a:off x="7146684" y="5151838"/>
                  <a:ext cx="1223834" cy="585313"/>
                </a:xfrm>
                <a:prstGeom prst="rightArrow">
                  <a:avLst>
                    <a:gd name="adj1" fmla="val 50000"/>
                    <a:gd name="adj2" fmla="val 55039"/>
                  </a:avLst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b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7" name="Arrow: Right 44">
                  <a:extLst>
                    <a:ext uri="{FF2B5EF4-FFF2-40B4-BE49-F238E27FC236}">
                      <a16:creationId xmlns:a16="http://schemas.microsoft.com/office/drawing/2014/main" id="{136B6067-43F0-4BD5-B02B-41DE82DCEEC2}"/>
                    </a:ext>
                  </a:extLst>
                </p:cNvPr>
                <p:cNvSpPr/>
                <p:nvPr/>
              </p:nvSpPr>
              <p:spPr>
                <a:xfrm>
                  <a:off x="7184231" y="5292746"/>
                  <a:ext cx="1083498" cy="303495"/>
                </a:xfrm>
                <a:prstGeom prst="rightArrow">
                  <a:avLst>
                    <a:gd name="adj1" fmla="val 50000"/>
                    <a:gd name="adj2" fmla="val 57559"/>
                  </a:avLst>
                </a:prstGeom>
                <a:ln/>
              </p:spPr>
              <p:style>
                <a:lnRef idx="3">
                  <a:schemeClr val="lt1"/>
                </a:lnRef>
                <a:fillRef idx="1">
                  <a:schemeClr val="dk1"/>
                </a:fillRef>
                <a:effectRef idx="1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>
                  <a:noAutofit/>
                </a:bodyPr>
                <a:lstStyle/>
                <a:p>
                  <a:pPr algn="ctr"/>
                  <a:endParaRPr lang="en-US" sz="1800" b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8" name="Arrow: Right 34">
                <a:extLst>
                  <a:ext uri="{FF2B5EF4-FFF2-40B4-BE49-F238E27FC236}">
                    <a16:creationId xmlns:a16="http://schemas.microsoft.com/office/drawing/2014/main" id="{38C405BF-D87B-42F3-85B6-358AAAAF3459}"/>
                  </a:ext>
                </a:extLst>
              </p:cNvPr>
              <p:cNvSpPr/>
              <p:nvPr/>
            </p:nvSpPr>
            <p:spPr>
              <a:xfrm>
                <a:off x="5143365" y="2343145"/>
                <a:ext cx="758107" cy="585313"/>
              </a:xfrm>
              <a:prstGeom prst="rightArrow">
                <a:avLst>
                  <a:gd name="adj1" fmla="val 50000"/>
                  <a:gd name="adj2" fmla="val 55039"/>
                </a:avLst>
              </a:prstGeom>
              <a:ln/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b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5C48127A-AD9D-4AB7-8292-5017A7CE84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80833" y="2405614"/>
                <a:ext cx="468312" cy="460375"/>
              </a:xfrm>
              <a:custGeom>
                <a:avLst/>
                <a:gdLst/>
                <a:ahLst/>
                <a:cxnLst>
                  <a:cxn ang="0">
                    <a:pos x="61" y="0"/>
                  </a:cxn>
                  <a:cxn ang="0">
                    <a:pos x="48" y="3"/>
                  </a:cxn>
                  <a:cxn ang="0">
                    <a:pos x="36" y="9"/>
                  </a:cxn>
                  <a:cxn ang="0">
                    <a:pos x="25" y="16"/>
                  </a:cxn>
                  <a:cxn ang="0">
                    <a:pos x="15" y="26"/>
                  </a:cxn>
                  <a:cxn ang="0">
                    <a:pos x="8" y="38"/>
                  </a:cxn>
                  <a:cxn ang="0">
                    <a:pos x="3" y="51"/>
                  </a:cxn>
                  <a:cxn ang="0">
                    <a:pos x="0" y="64"/>
                  </a:cxn>
                  <a:cxn ang="0">
                    <a:pos x="0" y="79"/>
                  </a:cxn>
                  <a:cxn ang="0">
                    <a:pos x="3" y="92"/>
                  </a:cxn>
                  <a:cxn ang="0">
                    <a:pos x="8" y="105"/>
                  </a:cxn>
                  <a:cxn ang="0">
                    <a:pos x="15" y="117"/>
                  </a:cxn>
                  <a:cxn ang="0">
                    <a:pos x="25" y="127"/>
                  </a:cxn>
                  <a:cxn ang="0">
                    <a:pos x="36" y="134"/>
                  </a:cxn>
                  <a:cxn ang="0">
                    <a:pos x="48" y="140"/>
                  </a:cxn>
                  <a:cxn ang="0">
                    <a:pos x="61" y="143"/>
                  </a:cxn>
                  <a:cxn ang="0">
                    <a:pos x="76" y="143"/>
                  </a:cxn>
                  <a:cxn ang="0">
                    <a:pos x="88" y="140"/>
                  </a:cxn>
                  <a:cxn ang="0">
                    <a:pos x="100" y="134"/>
                  </a:cxn>
                  <a:cxn ang="0">
                    <a:pos x="111" y="127"/>
                  </a:cxn>
                  <a:cxn ang="0">
                    <a:pos x="121" y="117"/>
                  </a:cxn>
                  <a:cxn ang="0">
                    <a:pos x="128" y="105"/>
                  </a:cxn>
                  <a:cxn ang="0">
                    <a:pos x="133" y="92"/>
                  </a:cxn>
                  <a:cxn ang="0">
                    <a:pos x="136" y="79"/>
                  </a:cxn>
                  <a:cxn ang="0">
                    <a:pos x="136" y="64"/>
                  </a:cxn>
                  <a:cxn ang="0">
                    <a:pos x="133" y="51"/>
                  </a:cxn>
                  <a:cxn ang="0">
                    <a:pos x="128" y="38"/>
                  </a:cxn>
                  <a:cxn ang="0">
                    <a:pos x="121" y="26"/>
                  </a:cxn>
                  <a:cxn ang="0">
                    <a:pos x="111" y="16"/>
                  </a:cxn>
                  <a:cxn ang="0">
                    <a:pos x="100" y="9"/>
                  </a:cxn>
                  <a:cxn ang="0">
                    <a:pos x="88" y="3"/>
                  </a:cxn>
                  <a:cxn ang="0">
                    <a:pos x="76" y="0"/>
                  </a:cxn>
                </a:cxnLst>
                <a:rect l="0" t="0" r="r" b="b"/>
                <a:pathLst>
                  <a:path w="137" h="144">
                    <a:moveTo>
                      <a:pt x="69" y="0"/>
                    </a:moveTo>
                    <a:lnTo>
                      <a:pt x="61" y="0"/>
                    </a:lnTo>
                    <a:lnTo>
                      <a:pt x="54" y="2"/>
                    </a:lnTo>
                    <a:lnTo>
                      <a:pt x="48" y="3"/>
                    </a:lnTo>
                    <a:lnTo>
                      <a:pt x="41" y="5"/>
                    </a:lnTo>
                    <a:lnTo>
                      <a:pt x="36" y="9"/>
                    </a:lnTo>
                    <a:lnTo>
                      <a:pt x="30" y="12"/>
                    </a:lnTo>
                    <a:lnTo>
                      <a:pt x="25" y="16"/>
                    </a:lnTo>
                    <a:lnTo>
                      <a:pt x="19" y="20"/>
                    </a:lnTo>
                    <a:lnTo>
                      <a:pt x="15" y="26"/>
                    </a:lnTo>
                    <a:lnTo>
                      <a:pt x="11" y="32"/>
                    </a:lnTo>
                    <a:lnTo>
                      <a:pt x="8" y="38"/>
                    </a:lnTo>
                    <a:lnTo>
                      <a:pt x="4" y="43"/>
                    </a:lnTo>
                    <a:lnTo>
                      <a:pt x="3" y="51"/>
                    </a:lnTo>
                    <a:lnTo>
                      <a:pt x="2" y="56"/>
                    </a:lnTo>
                    <a:lnTo>
                      <a:pt x="0" y="64"/>
                    </a:lnTo>
                    <a:lnTo>
                      <a:pt x="0" y="72"/>
                    </a:lnTo>
                    <a:lnTo>
                      <a:pt x="0" y="79"/>
                    </a:lnTo>
                    <a:lnTo>
                      <a:pt x="2" y="87"/>
                    </a:lnTo>
                    <a:lnTo>
                      <a:pt x="3" y="92"/>
                    </a:lnTo>
                    <a:lnTo>
                      <a:pt x="4" y="99"/>
                    </a:lnTo>
                    <a:lnTo>
                      <a:pt x="8" y="105"/>
                    </a:lnTo>
                    <a:lnTo>
                      <a:pt x="11" y="111"/>
                    </a:lnTo>
                    <a:lnTo>
                      <a:pt x="15" y="117"/>
                    </a:lnTo>
                    <a:lnTo>
                      <a:pt x="19" y="122"/>
                    </a:lnTo>
                    <a:lnTo>
                      <a:pt x="25" y="127"/>
                    </a:lnTo>
                    <a:lnTo>
                      <a:pt x="30" y="131"/>
                    </a:lnTo>
                    <a:lnTo>
                      <a:pt x="36" y="134"/>
                    </a:lnTo>
                    <a:lnTo>
                      <a:pt x="41" y="138"/>
                    </a:lnTo>
                    <a:lnTo>
                      <a:pt x="48" y="140"/>
                    </a:lnTo>
                    <a:lnTo>
                      <a:pt x="54" y="143"/>
                    </a:lnTo>
                    <a:lnTo>
                      <a:pt x="61" y="143"/>
                    </a:lnTo>
                    <a:lnTo>
                      <a:pt x="69" y="144"/>
                    </a:lnTo>
                    <a:lnTo>
                      <a:pt x="76" y="143"/>
                    </a:lnTo>
                    <a:lnTo>
                      <a:pt x="82" y="143"/>
                    </a:lnTo>
                    <a:lnTo>
                      <a:pt x="88" y="140"/>
                    </a:lnTo>
                    <a:lnTo>
                      <a:pt x="95" y="138"/>
                    </a:lnTo>
                    <a:lnTo>
                      <a:pt x="100" y="134"/>
                    </a:lnTo>
                    <a:lnTo>
                      <a:pt x="106" y="131"/>
                    </a:lnTo>
                    <a:lnTo>
                      <a:pt x="111" y="127"/>
                    </a:lnTo>
                    <a:lnTo>
                      <a:pt x="117" y="122"/>
                    </a:lnTo>
                    <a:lnTo>
                      <a:pt x="121" y="117"/>
                    </a:lnTo>
                    <a:lnTo>
                      <a:pt x="125" y="111"/>
                    </a:lnTo>
                    <a:lnTo>
                      <a:pt x="128" y="105"/>
                    </a:lnTo>
                    <a:lnTo>
                      <a:pt x="132" y="99"/>
                    </a:lnTo>
                    <a:lnTo>
                      <a:pt x="133" y="92"/>
                    </a:lnTo>
                    <a:lnTo>
                      <a:pt x="136" y="87"/>
                    </a:lnTo>
                    <a:lnTo>
                      <a:pt x="136" y="79"/>
                    </a:lnTo>
                    <a:lnTo>
                      <a:pt x="137" y="72"/>
                    </a:lnTo>
                    <a:lnTo>
                      <a:pt x="136" y="64"/>
                    </a:lnTo>
                    <a:lnTo>
                      <a:pt x="136" y="56"/>
                    </a:lnTo>
                    <a:lnTo>
                      <a:pt x="133" y="51"/>
                    </a:lnTo>
                    <a:lnTo>
                      <a:pt x="132" y="43"/>
                    </a:lnTo>
                    <a:lnTo>
                      <a:pt x="128" y="38"/>
                    </a:lnTo>
                    <a:lnTo>
                      <a:pt x="125" y="32"/>
                    </a:lnTo>
                    <a:lnTo>
                      <a:pt x="121" y="26"/>
                    </a:lnTo>
                    <a:lnTo>
                      <a:pt x="117" y="20"/>
                    </a:lnTo>
                    <a:lnTo>
                      <a:pt x="111" y="16"/>
                    </a:lnTo>
                    <a:lnTo>
                      <a:pt x="106" y="12"/>
                    </a:lnTo>
                    <a:lnTo>
                      <a:pt x="100" y="9"/>
                    </a:lnTo>
                    <a:lnTo>
                      <a:pt x="95" y="5"/>
                    </a:lnTo>
                    <a:lnTo>
                      <a:pt x="88" y="3"/>
                    </a:lnTo>
                    <a:lnTo>
                      <a:pt x="82" y="2"/>
                    </a:lnTo>
                    <a:lnTo>
                      <a:pt x="76" y="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headEnd/>
                <a:tailEnd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39D9CC0C-BD1F-47E1-ACAD-A8BC55A25E78}"/>
                  </a:ext>
                </a:extLst>
              </p:cNvPr>
              <p:cNvGrpSpPr/>
              <p:nvPr/>
            </p:nvGrpSpPr>
            <p:grpSpPr>
              <a:xfrm>
                <a:off x="4690785" y="5689782"/>
                <a:ext cx="2797856" cy="615553"/>
                <a:chOff x="769499" y="5875480"/>
                <a:chExt cx="2797856" cy="615553"/>
              </a:xfrm>
            </p:grpSpPr>
            <p:sp>
              <p:nvSpPr>
                <p:cNvPr id="21" name="Rectangle 15"/>
                <p:cNvSpPr>
                  <a:spLocks noChangeArrowheads="1"/>
                </p:cNvSpPr>
                <p:nvPr/>
              </p:nvSpPr>
              <p:spPr bwMode="auto">
                <a:xfrm>
                  <a:off x="1562520" y="5875480"/>
                  <a:ext cx="2004835" cy="61555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 lIns="0" tIns="0" rIns="0" bIns="0">
                  <a:spAutoFit/>
                </a:bodyPr>
                <a:lstStyle/>
                <a:p>
                  <a:r>
                    <a:rPr lang="en-US" sz="2000" b="1">
                      <a:solidFill>
                        <a:srgbClr val="00000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Toxic substance </a:t>
                  </a:r>
                  <a:r>
                    <a:rPr lang="en-US" sz="2000">
                      <a:solidFill>
                        <a:srgbClr val="00000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inputs and outputs</a:t>
                  </a:r>
                  <a:endParaRPr lang="en-US" sz="200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2" name="Arrow: Right 40">
                  <a:extLst>
                    <a:ext uri="{FF2B5EF4-FFF2-40B4-BE49-F238E27FC236}">
                      <a16:creationId xmlns:a16="http://schemas.microsoft.com/office/drawing/2014/main" id="{63F5CA39-6F5B-48AB-960C-6A38344C12F9}"/>
                    </a:ext>
                  </a:extLst>
                </p:cNvPr>
                <p:cNvSpPr/>
                <p:nvPr/>
              </p:nvSpPr>
              <p:spPr>
                <a:xfrm>
                  <a:off x="769499" y="5890600"/>
                  <a:ext cx="758107" cy="585313"/>
                </a:xfrm>
                <a:prstGeom prst="rightArrow">
                  <a:avLst>
                    <a:gd name="adj1" fmla="val 50000"/>
                    <a:gd name="adj2" fmla="val 55039"/>
                  </a:avLst>
                </a:prstGeom>
                <a:ln/>
              </p:spPr>
              <p:style>
                <a:lnRef idx="3">
                  <a:schemeClr val="lt1"/>
                </a:lnRef>
                <a:fillRef idx="1">
                  <a:schemeClr val="dk1"/>
                </a:fillRef>
                <a:effectRef idx="1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>
                  <a:noAutofit/>
                </a:bodyPr>
                <a:lstStyle/>
                <a:p>
                  <a:pPr algn="ctr"/>
                  <a:endParaRPr lang="en-US" sz="1800" b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46" name="Group 45"/>
            <p:cNvGrpSpPr/>
            <p:nvPr/>
          </p:nvGrpSpPr>
          <p:grpSpPr>
            <a:xfrm>
              <a:off x="8321661" y="1217523"/>
              <a:ext cx="2962738" cy="5248744"/>
              <a:chOff x="7735878" y="1402325"/>
              <a:chExt cx="2858660" cy="5248744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7A02024B-68E4-417D-AB15-975590978856}"/>
                  </a:ext>
                </a:extLst>
              </p:cNvPr>
              <p:cNvGrpSpPr/>
              <p:nvPr/>
            </p:nvGrpSpPr>
            <p:grpSpPr>
              <a:xfrm>
                <a:off x="7735878" y="5635406"/>
                <a:ext cx="2858660" cy="1015663"/>
                <a:chOff x="5341443" y="5852394"/>
                <a:chExt cx="2858660" cy="1015663"/>
              </a:xfrm>
            </p:grpSpPr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EFFCD0FD-C627-48C1-AD4B-2D8326F189F1}"/>
                    </a:ext>
                  </a:extLst>
                </p:cNvPr>
                <p:cNvSpPr txBox="1"/>
                <p:nvPr/>
              </p:nvSpPr>
              <p:spPr>
                <a:xfrm>
                  <a:off x="6099551" y="5852394"/>
                  <a:ext cx="2100552" cy="10156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b="1">
                      <a:solidFill>
                        <a:schemeClr val="bg2">
                          <a:lumMod val="10000"/>
                        </a:scheme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Product</a:t>
                  </a:r>
                  <a:r>
                    <a:rPr lang="en-US" sz="2000">
                      <a:solidFill>
                        <a:schemeClr val="bg2">
                          <a:lumMod val="10000"/>
                        </a:scheme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 </a:t>
                  </a:r>
                </a:p>
                <a:p>
                  <a:r>
                    <a:rPr lang="en-US" sz="2000">
                      <a:solidFill>
                        <a:schemeClr val="bg2">
                          <a:lumMod val="10000"/>
                        </a:scheme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inputs and outputs</a:t>
                  </a:r>
                </a:p>
              </p:txBody>
            </p:sp>
            <p:sp>
              <p:nvSpPr>
                <p:cNvPr id="25" name="Arrow: Right 48">
                  <a:extLst>
                    <a:ext uri="{FF2B5EF4-FFF2-40B4-BE49-F238E27FC236}">
                      <a16:creationId xmlns:a16="http://schemas.microsoft.com/office/drawing/2014/main" id="{C1551C99-21EC-4190-A549-9675E85275C1}"/>
                    </a:ext>
                  </a:extLst>
                </p:cNvPr>
                <p:cNvSpPr/>
                <p:nvPr/>
              </p:nvSpPr>
              <p:spPr>
                <a:xfrm>
                  <a:off x="5341443" y="5913681"/>
                  <a:ext cx="758107" cy="585313"/>
                </a:xfrm>
                <a:prstGeom prst="rightArrow">
                  <a:avLst>
                    <a:gd name="adj1" fmla="val 50000"/>
                    <a:gd name="adj2" fmla="val 55039"/>
                  </a:avLst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b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BBB38E19-4EA9-4CC9-A52F-3F367A9072EA}"/>
                  </a:ext>
                </a:extLst>
              </p:cNvPr>
              <p:cNvGrpSpPr/>
              <p:nvPr/>
            </p:nvGrpSpPr>
            <p:grpSpPr>
              <a:xfrm>
                <a:off x="7915503" y="1402325"/>
                <a:ext cx="2386013" cy="3651329"/>
                <a:chOff x="6371517" y="1541096"/>
                <a:chExt cx="2386013" cy="3651329"/>
              </a:xfrm>
            </p:grpSpPr>
            <p:sp>
              <p:nvSpPr>
                <p:cNvPr id="27" name="Rectangle 6"/>
                <p:cNvSpPr>
                  <a:spLocks noChangeArrowheads="1"/>
                </p:cNvSpPr>
                <p:nvPr/>
              </p:nvSpPr>
              <p:spPr bwMode="auto">
                <a:xfrm>
                  <a:off x="6606474" y="1541096"/>
                  <a:ext cx="1811176" cy="369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algn="ctr"/>
                  <a:r>
                    <a:rPr lang="en-US" sz="2400" b="1">
                      <a:solidFill>
                        <a:srgbClr val="00000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Otherwise Use</a:t>
                  </a:r>
                  <a:endParaRPr lang="en-US" sz="540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8" name="Rectangle 7"/>
                <p:cNvSpPr>
                  <a:spLocks noChangeArrowheads="1"/>
                </p:cNvSpPr>
                <p:nvPr/>
              </p:nvSpPr>
              <p:spPr bwMode="auto">
                <a:xfrm>
                  <a:off x="6371517" y="3776653"/>
                  <a:ext cx="2386013" cy="141577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spAutoFit/>
                </a:bodyPr>
                <a:lstStyle/>
                <a:p>
                  <a:r>
                    <a:rPr lang="en-US" sz="2000" b="1" u="sng">
                      <a:solidFill>
                        <a:srgbClr val="00000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Use</a:t>
                  </a:r>
                  <a:r>
                    <a:rPr lang="en-US" sz="2000" b="1">
                      <a:solidFill>
                        <a:srgbClr val="00000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 a toxic substance </a:t>
                  </a:r>
                  <a:r>
                    <a:rPr lang="en-US">
                      <a:solidFill>
                        <a:srgbClr val="00000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in a way that it is </a:t>
                  </a:r>
                  <a:r>
                    <a:rPr lang="en-US" b="1" u="sng">
                      <a:solidFill>
                        <a:srgbClr val="00000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not</a:t>
                  </a:r>
                  <a:r>
                    <a:rPr lang="en-US">
                      <a:solidFill>
                        <a:srgbClr val="00000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 intentionally incorporated into the product (e.g., degreasing a machine) </a:t>
                  </a:r>
                  <a:endParaRPr lang="en-US" sz="160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29" name="Group 28">
                  <a:extLst>
                    <a:ext uri="{FF2B5EF4-FFF2-40B4-BE49-F238E27FC236}">
                      <a16:creationId xmlns:a16="http://schemas.microsoft.com/office/drawing/2014/main" id="{2583846A-1B53-4533-AC8E-FFFF0F4FCF49}"/>
                    </a:ext>
                  </a:extLst>
                </p:cNvPr>
                <p:cNvGrpSpPr/>
                <p:nvPr/>
              </p:nvGrpSpPr>
              <p:grpSpPr>
                <a:xfrm>
                  <a:off x="6500891" y="1893033"/>
                  <a:ext cx="1911881" cy="1885556"/>
                  <a:chOff x="6337562" y="2153206"/>
                  <a:chExt cx="1911881" cy="1885556"/>
                </a:xfrm>
              </p:grpSpPr>
              <p:sp>
                <p:nvSpPr>
                  <p:cNvPr id="30" name="Rectangle 22"/>
                  <p:cNvSpPr>
                    <a:spLocks noChangeArrowheads="1"/>
                  </p:cNvSpPr>
                  <p:nvPr/>
                </p:nvSpPr>
                <p:spPr bwMode="auto">
                  <a:xfrm>
                    <a:off x="6876451" y="2490788"/>
                    <a:ext cx="944562" cy="1182687"/>
                  </a:xfrm>
                  <a:prstGeom prst="rect">
                    <a:avLst/>
                  </a:prstGeom>
                  <a:ln>
                    <a:headEnd/>
                    <a:tailEnd/>
                  </a:ln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/>
                  <a:lstStyle/>
                  <a:p>
                    <a:endParaRPr lang="en-US"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31" name="Arrow: Right 45">
                    <a:extLst>
                      <a:ext uri="{FF2B5EF4-FFF2-40B4-BE49-F238E27FC236}">
                        <a16:creationId xmlns:a16="http://schemas.microsoft.com/office/drawing/2014/main" id="{FF4254DD-D07B-4FED-AF17-C70114672721}"/>
                      </a:ext>
                    </a:extLst>
                  </p:cNvPr>
                  <p:cNvSpPr/>
                  <p:nvPr/>
                </p:nvSpPr>
                <p:spPr>
                  <a:xfrm>
                    <a:off x="7412976" y="2801836"/>
                    <a:ext cx="836467" cy="585313"/>
                  </a:xfrm>
                  <a:prstGeom prst="rightArrow">
                    <a:avLst>
                      <a:gd name="adj1" fmla="val 50000"/>
                      <a:gd name="adj2" fmla="val 55039"/>
                    </a:avLst>
                  </a:prstGeom>
                  <a:ln/>
                </p:spPr>
                <p:style>
                  <a:lnRef idx="2">
                    <a:schemeClr val="accent2">
                      <a:shade val="50000"/>
                    </a:schemeClr>
                  </a:lnRef>
                  <a:fillRef idx="1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 b="1">
                      <a:solidFill>
                        <a:schemeClr val="tx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32" name="Rectangle 21"/>
                  <p:cNvSpPr>
                    <a:spLocks noChangeArrowheads="1"/>
                  </p:cNvSpPr>
                  <p:nvPr/>
                </p:nvSpPr>
                <p:spPr bwMode="auto">
                  <a:xfrm>
                    <a:off x="6876451" y="2490788"/>
                    <a:ext cx="944562" cy="1182687"/>
                  </a:xfrm>
                  <a:prstGeom prst="rect">
                    <a:avLst/>
                  </a:prstGeom>
                  <a:noFill/>
                  <a:ln w="508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33" name="Freeform 23"/>
                  <p:cNvSpPr>
                    <a:spLocks noEditPoints="1"/>
                  </p:cNvSpPr>
                  <p:nvPr/>
                </p:nvSpPr>
                <p:spPr bwMode="auto">
                  <a:xfrm>
                    <a:off x="7150295" y="3050381"/>
                    <a:ext cx="396875" cy="63500"/>
                  </a:xfrm>
                  <a:custGeom>
                    <a:avLst/>
                    <a:gdLst/>
                    <a:ahLst/>
                    <a:cxnLst>
                      <a:cxn ang="0">
                        <a:pos x="4" y="32"/>
                      </a:cxn>
                      <a:cxn ang="0">
                        <a:pos x="495" y="32"/>
                      </a:cxn>
                      <a:cxn ang="0">
                        <a:pos x="496" y="32"/>
                      </a:cxn>
                      <a:cxn ang="0">
                        <a:pos x="497" y="32"/>
                      </a:cxn>
                      <a:cxn ang="0">
                        <a:pos x="499" y="33"/>
                      </a:cxn>
                      <a:cxn ang="0">
                        <a:pos x="499" y="36"/>
                      </a:cxn>
                      <a:cxn ang="0">
                        <a:pos x="499" y="38"/>
                      </a:cxn>
                      <a:cxn ang="0">
                        <a:pos x="497" y="39"/>
                      </a:cxn>
                      <a:cxn ang="0">
                        <a:pos x="496" y="40"/>
                      </a:cxn>
                      <a:cxn ang="0">
                        <a:pos x="495" y="40"/>
                      </a:cxn>
                      <a:cxn ang="0">
                        <a:pos x="4" y="40"/>
                      </a:cxn>
                      <a:cxn ang="0">
                        <a:pos x="1" y="40"/>
                      </a:cxn>
                      <a:cxn ang="0">
                        <a:pos x="0" y="39"/>
                      </a:cxn>
                      <a:cxn ang="0">
                        <a:pos x="0" y="38"/>
                      </a:cxn>
                      <a:cxn ang="0">
                        <a:pos x="0" y="36"/>
                      </a:cxn>
                      <a:cxn ang="0">
                        <a:pos x="0" y="33"/>
                      </a:cxn>
                      <a:cxn ang="0">
                        <a:pos x="0" y="32"/>
                      </a:cxn>
                      <a:cxn ang="0">
                        <a:pos x="1" y="32"/>
                      </a:cxn>
                      <a:cxn ang="0">
                        <a:pos x="4" y="32"/>
                      </a:cxn>
                      <a:cxn ang="0">
                        <a:pos x="4" y="32"/>
                      </a:cxn>
                      <a:cxn ang="0">
                        <a:pos x="484" y="0"/>
                      </a:cxn>
                      <a:cxn ang="0">
                        <a:pos x="552" y="36"/>
                      </a:cxn>
                      <a:cxn ang="0">
                        <a:pos x="484" y="72"/>
                      </a:cxn>
                      <a:cxn ang="0">
                        <a:pos x="484" y="0"/>
                      </a:cxn>
                    </a:cxnLst>
                    <a:rect l="0" t="0" r="r" b="b"/>
                    <a:pathLst>
                      <a:path w="552" h="72">
                        <a:moveTo>
                          <a:pt x="4" y="32"/>
                        </a:moveTo>
                        <a:lnTo>
                          <a:pt x="495" y="32"/>
                        </a:lnTo>
                        <a:lnTo>
                          <a:pt x="496" y="32"/>
                        </a:lnTo>
                        <a:lnTo>
                          <a:pt x="497" y="32"/>
                        </a:lnTo>
                        <a:lnTo>
                          <a:pt x="499" y="33"/>
                        </a:lnTo>
                        <a:lnTo>
                          <a:pt x="499" y="36"/>
                        </a:lnTo>
                        <a:lnTo>
                          <a:pt x="499" y="38"/>
                        </a:lnTo>
                        <a:lnTo>
                          <a:pt x="497" y="39"/>
                        </a:lnTo>
                        <a:lnTo>
                          <a:pt x="496" y="40"/>
                        </a:lnTo>
                        <a:lnTo>
                          <a:pt x="495" y="40"/>
                        </a:lnTo>
                        <a:lnTo>
                          <a:pt x="4" y="40"/>
                        </a:lnTo>
                        <a:lnTo>
                          <a:pt x="1" y="40"/>
                        </a:lnTo>
                        <a:lnTo>
                          <a:pt x="0" y="39"/>
                        </a:lnTo>
                        <a:lnTo>
                          <a:pt x="0" y="38"/>
                        </a:lnTo>
                        <a:lnTo>
                          <a:pt x="0" y="36"/>
                        </a:lnTo>
                        <a:lnTo>
                          <a:pt x="0" y="33"/>
                        </a:lnTo>
                        <a:lnTo>
                          <a:pt x="0" y="32"/>
                        </a:lnTo>
                        <a:lnTo>
                          <a:pt x="1" y="32"/>
                        </a:lnTo>
                        <a:lnTo>
                          <a:pt x="4" y="32"/>
                        </a:lnTo>
                        <a:close/>
                        <a:moveTo>
                          <a:pt x="484" y="0"/>
                        </a:moveTo>
                        <a:lnTo>
                          <a:pt x="552" y="36"/>
                        </a:lnTo>
                        <a:lnTo>
                          <a:pt x="484" y="72"/>
                        </a:lnTo>
                        <a:lnTo>
                          <a:pt x="484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28575" cmpd="sng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34" name="Freeform 24"/>
                  <p:cNvSpPr>
                    <a:spLocks noEditPoints="1"/>
                  </p:cNvSpPr>
                  <p:nvPr/>
                </p:nvSpPr>
                <p:spPr bwMode="auto">
                  <a:xfrm>
                    <a:off x="7128863" y="3043237"/>
                    <a:ext cx="439738" cy="77788"/>
                  </a:xfrm>
                  <a:custGeom>
                    <a:avLst/>
                    <a:gdLst/>
                    <a:ahLst/>
                    <a:cxnLst>
                      <a:cxn ang="0">
                        <a:pos x="4" y="32"/>
                      </a:cxn>
                      <a:cxn ang="0">
                        <a:pos x="495" y="32"/>
                      </a:cxn>
                      <a:cxn ang="0">
                        <a:pos x="496" y="32"/>
                      </a:cxn>
                      <a:cxn ang="0">
                        <a:pos x="497" y="32"/>
                      </a:cxn>
                      <a:cxn ang="0">
                        <a:pos x="499" y="33"/>
                      </a:cxn>
                      <a:cxn ang="0">
                        <a:pos x="499" y="36"/>
                      </a:cxn>
                      <a:cxn ang="0">
                        <a:pos x="499" y="38"/>
                      </a:cxn>
                      <a:cxn ang="0">
                        <a:pos x="497" y="39"/>
                      </a:cxn>
                      <a:cxn ang="0">
                        <a:pos x="496" y="40"/>
                      </a:cxn>
                      <a:cxn ang="0">
                        <a:pos x="495" y="40"/>
                      </a:cxn>
                      <a:cxn ang="0">
                        <a:pos x="4" y="40"/>
                      </a:cxn>
                      <a:cxn ang="0">
                        <a:pos x="1" y="40"/>
                      </a:cxn>
                      <a:cxn ang="0">
                        <a:pos x="0" y="39"/>
                      </a:cxn>
                      <a:cxn ang="0">
                        <a:pos x="0" y="38"/>
                      </a:cxn>
                      <a:cxn ang="0">
                        <a:pos x="0" y="36"/>
                      </a:cxn>
                      <a:cxn ang="0">
                        <a:pos x="0" y="33"/>
                      </a:cxn>
                      <a:cxn ang="0">
                        <a:pos x="0" y="32"/>
                      </a:cxn>
                      <a:cxn ang="0">
                        <a:pos x="1" y="32"/>
                      </a:cxn>
                      <a:cxn ang="0">
                        <a:pos x="4" y="32"/>
                      </a:cxn>
                      <a:cxn ang="0">
                        <a:pos x="4" y="32"/>
                      </a:cxn>
                      <a:cxn ang="0">
                        <a:pos x="484" y="0"/>
                      </a:cxn>
                      <a:cxn ang="0">
                        <a:pos x="552" y="36"/>
                      </a:cxn>
                      <a:cxn ang="0">
                        <a:pos x="484" y="72"/>
                      </a:cxn>
                      <a:cxn ang="0">
                        <a:pos x="484" y="0"/>
                      </a:cxn>
                    </a:cxnLst>
                    <a:rect l="0" t="0" r="r" b="b"/>
                    <a:pathLst>
                      <a:path w="552" h="72">
                        <a:moveTo>
                          <a:pt x="4" y="32"/>
                        </a:moveTo>
                        <a:lnTo>
                          <a:pt x="495" y="32"/>
                        </a:lnTo>
                        <a:lnTo>
                          <a:pt x="496" y="32"/>
                        </a:lnTo>
                        <a:lnTo>
                          <a:pt x="497" y="32"/>
                        </a:lnTo>
                        <a:lnTo>
                          <a:pt x="499" y="33"/>
                        </a:lnTo>
                        <a:lnTo>
                          <a:pt x="499" y="36"/>
                        </a:lnTo>
                        <a:lnTo>
                          <a:pt x="499" y="38"/>
                        </a:lnTo>
                        <a:lnTo>
                          <a:pt x="497" y="39"/>
                        </a:lnTo>
                        <a:lnTo>
                          <a:pt x="496" y="40"/>
                        </a:lnTo>
                        <a:lnTo>
                          <a:pt x="495" y="40"/>
                        </a:lnTo>
                        <a:lnTo>
                          <a:pt x="4" y="40"/>
                        </a:lnTo>
                        <a:lnTo>
                          <a:pt x="1" y="40"/>
                        </a:lnTo>
                        <a:lnTo>
                          <a:pt x="0" y="39"/>
                        </a:lnTo>
                        <a:lnTo>
                          <a:pt x="0" y="38"/>
                        </a:lnTo>
                        <a:lnTo>
                          <a:pt x="0" y="36"/>
                        </a:lnTo>
                        <a:lnTo>
                          <a:pt x="0" y="33"/>
                        </a:lnTo>
                        <a:lnTo>
                          <a:pt x="0" y="32"/>
                        </a:lnTo>
                        <a:lnTo>
                          <a:pt x="1" y="32"/>
                        </a:lnTo>
                        <a:lnTo>
                          <a:pt x="4" y="32"/>
                        </a:lnTo>
                        <a:close/>
                        <a:moveTo>
                          <a:pt x="484" y="0"/>
                        </a:moveTo>
                        <a:lnTo>
                          <a:pt x="552" y="36"/>
                        </a:lnTo>
                        <a:lnTo>
                          <a:pt x="484" y="72"/>
                        </a:lnTo>
                        <a:lnTo>
                          <a:pt x="484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28575" cmpd="sng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35" name="Arrow: Right 38">
                    <a:extLst>
                      <a:ext uri="{FF2B5EF4-FFF2-40B4-BE49-F238E27FC236}">
                        <a16:creationId xmlns:a16="http://schemas.microsoft.com/office/drawing/2014/main" id="{78E97348-5A4D-487F-A677-4211FE9129FC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6969679" y="2239603"/>
                    <a:ext cx="758107" cy="585313"/>
                  </a:xfrm>
                  <a:prstGeom prst="rightArrow">
                    <a:avLst>
                      <a:gd name="adj1" fmla="val 50000"/>
                      <a:gd name="adj2" fmla="val 55039"/>
                    </a:avLst>
                  </a:prstGeom>
                  <a:ln/>
                </p:spPr>
                <p:style>
                  <a:lnRef idx="3">
                    <a:schemeClr val="lt1"/>
                  </a:lnRef>
                  <a:fillRef idx="1">
                    <a:schemeClr val="dk1"/>
                  </a:fillRef>
                  <a:effectRef idx="1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 b="1">
                      <a:solidFill>
                        <a:schemeClr val="tx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36" name="Arrow: Right 39">
                    <a:extLst>
                      <a:ext uri="{FF2B5EF4-FFF2-40B4-BE49-F238E27FC236}">
                        <a16:creationId xmlns:a16="http://schemas.microsoft.com/office/drawing/2014/main" id="{E729445E-F9E0-47C2-8155-2B5232F72024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6969679" y="3367052"/>
                    <a:ext cx="758107" cy="585313"/>
                  </a:xfrm>
                  <a:prstGeom prst="rightArrow">
                    <a:avLst>
                      <a:gd name="adj1" fmla="val 50000"/>
                      <a:gd name="adj2" fmla="val 55039"/>
                    </a:avLst>
                  </a:prstGeom>
                  <a:ln/>
                </p:spPr>
                <p:style>
                  <a:lnRef idx="3">
                    <a:schemeClr val="lt1"/>
                  </a:lnRef>
                  <a:fillRef idx="1">
                    <a:schemeClr val="dk1"/>
                  </a:fillRef>
                  <a:effectRef idx="1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 b="1">
                      <a:solidFill>
                        <a:schemeClr val="tx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37" name="Freeform 18">
                    <a:extLst>
                      <a:ext uri="{FF2B5EF4-FFF2-40B4-BE49-F238E27FC236}">
                        <a16:creationId xmlns:a16="http://schemas.microsoft.com/office/drawing/2014/main" id="{6168056F-0FE1-4F79-9A5E-8C84B9AF656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114576" y="2860130"/>
                    <a:ext cx="468312" cy="460375"/>
                  </a:xfrm>
                  <a:custGeom>
                    <a:avLst/>
                    <a:gdLst/>
                    <a:ahLst/>
                    <a:cxnLst>
                      <a:cxn ang="0">
                        <a:pos x="61" y="0"/>
                      </a:cxn>
                      <a:cxn ang="0">
                        <a:pos x="48" y="3"/>
                      </a:cxn>
                      <a:cxn ang="0">
                        <a:pos x="36" y="9"/>
                      </a:cxn>
                      <a:cxn ang="0">
                        <a:pos x="25" y="16"/>
                      </a:cxn>
                      <a:cxn ang="0">
                        <a:pos x="15" y="26"/>
                      </a:cxn>
                      <a:cxn ang="0">
                        <a:pos x="8" y="38"/>
                      </a:cxn>
                      <a:cxn ang="0">
                        <a:pos x="3" y="51"/>
                      </a:cxn>
                      <a:cxn ang="0">
                        <a:pos x="0" y="64"/>
                      </a:cxn>
                      <a:cxn ang="0">
                        <a:pos x="0" y="79"/>
                      </a:cxn>
                      <a:cxn ang="0">
                        <a:pos x="3" y="92"/>
                      </a:cxn>
                      <a:cxn ang="0">
                        <a:pos x="8" y="105"/>
                      </a:cxn>
                      <a:cxn ang="0">
                        <a:pos x="15" y="117"/>
                      </a:cxn>
                      <a:cxn ang="0">
                        <a:pos x="25" y="127"/>
                      </a:cxn>
                      <a:cxn ang="0">
                        <a:pos x="36" y="134"/>
                      </a:cxn>
                      <a:cxn ang="0">
                        <a:pos x="48" y="140"/>
                      </a:cxn>
                      <a:cxn ang="0">
                        <a:pos x="61" y="143"/>
                      </a:cxn>
                      <a:cxn ang="0">
                        <a:pos x="76" y="143"/>
                      </a:cxn>
                      <a:cxn ang="0">
                        <a:pos x="88" y="140"/>
                      </a:cxn>
                      <a:cxn ang="0">
                        <a:pos x="100" y="134"/>
                      </a:cxn>
                      <a:cxn ang="0">
                        <a:pos x="111" y="127"/>
                      </a:cxn>
                      <a:cxn ang="0">
                        <a:pos x="121" y="117"/>
                      </a:cxn>
                      <a:cxn ang="0">
                        <a:pos x="128" y="105"/>
                      </a:cxn>
                      <a:cxn ang="0">
                        <a:pos x="133" y="92"/>
                      </a:cxn>
                      <a:cxn ang="0">
                        <a:pos x="136" y="79"/>
                      </a:cxn>
                      <a:cxn ang="0">
                        <a:pos x="136" y="64"/>
                      </a:cxn>
                      <a:cxn ang="0">
                        <a:pos x="133" y="51"/>
                      </a:cxn>
                      <a:cxn ang="0">
                        <a:pos x="128" y="38"/>
                      </a:cxn>
                      <a:cxn ang="0">
                        <a:pos x="121" y="26"/>
                      </a:cxn>
                      <a:cxn ang="0">
                        <a:pos x="111" y="16"/>
                      </a:cxn>
                      <a:cxn ang="0">
                        <a:pos x="100" y="9"/>
                      </a:cxn>
                      <a:cxn ang="0">
                        <a:pos x="88" y="3"/>
                      </a:cxn>
                      <a:cxn ang="0">
                        <a:pos x="76" y="0"/>
                      </a:cxn>
                    </a:cxnLst>
                    <a:rect l="0" t="0" r="r" b="b"/>
                    <a:pathLst>
                      <a:path w="137" h="144">
                        <a:moveTo>
                          <a:pt x="69" y="0"/>
                        </a:moveTo>
                        <a:lnTo>
                          <a:pt x="61" y="0"/>
                        </a:lnTo>
                        <a:lnTo>
                          <a:pt x="54" y="2"/>
                        </a:lnTo>
                        <a:lnTo>
                          <a:pt x="48" y="3"/>
                        </a:lnTo>
                        <a:lnTo>
                          <a:pt x="41" y="5"/>
                        </a:lnTo>
                        <a:lnTo>
                          <a:pt x="36" y="9"/>
                        </a:lnTo>
                        <a:lnTo>
                          <a:pt x="30" y="12"/>
                        </a:lnTo>
                        <a:lnTo>
                          <a:pt x="25" y="16"/>
                        </a:lnTo>
                        <a:lnTo>
                          <a:pt x="19" y="20"/>
                        </a:lnTo>
                        <a:lnTo>
                          <a:pt x="15" y="26"/>
                        </a:lnTo>
                        <a:lnTo>
                          <a:pt x="11" y="32"/>
                        </a:lnTo>
                        <a:lnTo>
                          <a:pt x="8" y="38"/>
                        </a:lnTo>
                        <a:lnTo>
                          <a:pt x="4" y="43"/>
                        </a:lnTo>
                        <a:lnTo>
                          <a:pt x="3" y="51"/>
                        </a:lnTo>
                        <a:lnTo>
                          <a:pt x="2" y="56"/>
                        </a:lnTo>
                        <a:lnTo>
                          <a:pt x="0" y="64"/>
                        </a:lnTo>
                        <a:lnTo>
                          <a:pt x="0" y="72"/>
                        </a:lnTo>
                        <a:lnTo>
                          <a:pt x="0" y="79"/>
                        </a:lnTo>
                        <a:lnTo>
                          <a:pt x="2" y="87"/>
                        </a:lnTo>
                        <a:lnTo>
                          <a:pt x="3" y="92"/>
                        </a:lnTo>
                        <a:lnTo>
                          <a:pt x="4" y="99"/>
                        </a:lnTo>
                        <a:lnTo>
                          <a:pt x="8" y="105"/>
                        </a:lnTo>
                        <a:lnTo>
                          <a:pt x="11" y="111"/>
                        </a:lnTo>
                        <a:lnTo>
                          <a:pt x="15" y="117"/>
                        </a:lnTo>
                        <a:lnTo>
                          <a:pt x="19" y="122"/>
                        </a:lnTo>
                        <a:lnTo>
                          <a:pt x="25" y="127"/>
                        </a:lnTo>
                        <a:lnTo>
                          <a:pt x="30" y="131"/>
                        </a:lnTo>
                        <a:lnTo>
                          <a:pt x="36" y="134"/>
                        </a:lnTo>
                        <a:lnTo>
                          <a:pt x="41" y="138"/>
                        </a:lnTo>
                        <a:lnTo>
                          <a:pt x="48" y="140"/>
                        </a:lnTo>
                        <a:lnTo>
                          <a:pt x="54" y="143"/>
                        </a:lnTo>
                        <a:lnTo>
                          <a:pt x="61" y="143"/>
                        </a:lnTo>
                        <a:lnTo>
                          <a:pt x="69" y="144"/>
                        </a:lnTo>
                        <a:lnTo>
                          <a:pt x="76" y="143"/>
                        </a:lnTo>
                        <a:lnTo>
                          <a:pt x="82" y="143"/>
                        </a:lnTo>
                        <a:lnTo>
                          <a:pt x="88" y="140"/>
                        </a:lnTo>
                        <a:lnTo>
                          <a:pt x="95" y="138"/>
                        </a:lnTo>
                        <a:lnTo>
                          <a:pt x="100" y="134"/>
                        </a:lnTo>
                        <a:lnTo>
                          <a:pt x="106" y="131"/>
                        </a:lnTo>
                        <a:lnTo>
                          <a:pt x="111" y="127"/>
                        </a:lnTo>
                        <a:lnTo>
                          <a:pt x="117" y="122"/>
                        </a:lnTo>
                        <a:lnTo>
                          <a:pt x="121" y="117"/>
                        </a:lnTo>
                        <a:lnTo>
                          <a:pt x="125" y="111"/>
                        </a:lnTo>
                        <a:lnTo>
                          <a:pt x="128" y="105"/>
                        </a:lnTo>
                        <a:lnTo>
                          <a:pt x="132" y="99"/>
                        </a:lnTo>
                        <a:lnTo>
                          <a:pt x="133" y="92"/>
                        </a:lnTo>
                        <a:lnTo>
                          <a:pt x="136" y="87"/>
                        </a:lnTo>
                        <a:lnTo>
                          <a:pt x="136" y="79"/>
                        </a:lnTo>
                        <a:lnTo>
                          <a:pt x="137" y="72"/>
                        </a:lnTo>
                        <a:lnTo>
                          <a:pt x="136" y="64"/>
                        </a:lnTo>
                        <a:lnTo>
                          <a:pt x="136" y="56"/>
                        </a:lnTo>
                        <a:lnTo>
                          <a:pt x="133" y="51"/>
                        </a:lnTo>
                        <a:lnTo>
                          <a:pt x="132" y="43"/>
                        </a:lnTo>
                        <a:lnTo>
                          <a:pt x="128" y="38"/>
                        </a:lnTo>
                        <a:lnTo>
                          <a:pt x="125" y="32"/>
                        </a:lnTo>
                        <a:lnTo>
                          <a:pt x="121" y="26"/>
                        </a:lnTo>
                        <a:lnTo>
                          <a:pt x="117" y="20"/>
                        </a:lnTo>
                        <a:lnTo>
                          <a:pt x="111" y="16"/>
                        </a:lnTo>
                        <a:lnTo>
                          <a:pt x="106" y="12"/>
                        </a:lnTo>
                        <a:lnTo>
                          <a:pt x="100" y="9"/>
                        </a:lnTo>
                        <a:lnTo>
                          <a:pt x="95" y="5"/>
                        </a:lnTo>
                        <a:lnTo>
                          <a:pt x="88" y="3"/>
                        </a:lnTo>
                        <a:lnTo>
                          <a:pt x="82" y="2"/>
                        </a:lnTo>
                        <a:lnTo>
                          <a:pt x="76" y="0"/>
                        </a:lnTo>
                        <a:lnTo>
                          <a:pt x="69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headEnd/>
                    <a:tailEnd/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/>
                  <a:lstStyle/>
                  <a:p>
                    <a:endParaRPr lang="en-US"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38" name="Arrow: Right 49">
                    <a:extLst>
                      <a:ext uri="{FF2B5EF4-FFF2-40B4-BE49-F238E27FC236}">
                        <a16:creationId xmlns:a16="http://schemas.microsoft.com/office/drawing/2014/main" id="{83CB9D41-2AAA-461F-B122-54CBB4883668}"/>
                      </a:ext>
                    </a:extLst>
                  </p:cNvPr>
                  <p:cNvSpPr/>
                  <p:nvPr/>
                </p:nvSpPr>
                <p:spPr>
                  <a:xfrm>
                    <a:off x="6337562" y="2804568"/>
                    <a:ext cx="758107" cy="585313"/>
                  </a:xfrm>
                  <a:prstGeom prst="rightArrow">
                    <a:avLst>
                      <a:gd name="adj1" fmla="val 50000"/>
                      <a:gd name="adj2" fmla="val 55039"/>
                    </a:avLst>
                  </a:prstGeom>
                  <a:ln/>
                </p:spPr>
                <p:style>
                  <a:lnRef idx="2">
                    <a:schemeClr val="accent2">
                      <a:shade val="50000"/>
                    </a:schemeClr>
                  </a:lnRef>
                  <a:fillRef idx="1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 b="1">
                      <a:solidFill>
                        <a:schemeClr val="tx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grpSp>
          <p:nvGrpSpPr>
            <p:cNvPr id="2" name="Group 1"/>
            <p:cNvGrpSpPr/>
            <p:nvPr/>
          </p:nvGrpSpPr>
          <p:grpSpPr>
            <a:xfrm>
              <a:off x="791852" y="1219812"/>
              <a:ext cx="3387135" cy="4900721"/>
              <a:chOff x="1939093" y="1404613"/>
              <a:chExt cx="2570848" cy="4900721"/>
            </a:xfrm>
          </p:grpSpPr>
          <p:sp>
            <p:nvSpPr>
              <p:cNvPr id="4" name="Rectangle 17"/>
              <p:cNvSpPr>
                <a:spLocks noChangeArrowheads="1"/>
              </p:cNvSpPr>
              <p:nvPr/>
            </p:nvSpPr>
            <p:spPr bwMode="auto">
              <a:xfrm>
                <a:off x="2433654" y="2015344"/>
                <a:ext cx="941387" cy="118110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0DE8D89E-60C5-4D7F-831D-61DAD4D2CDA4}"/>
                  </a:ext>
                </a:extLst>
              </p:cNvPr>
              <p:cNvGrpSpPr/>
              <p:nvPr/>
            </p:nvGrpSpPr>
            <p:grpSpPr>
              <a:xfrm>
                <a:off x="3041842" y="2318608"/>
                <a:ext cx="1082099" cy="585313"/>
                <a:chOff x="7146683" y="5151838"/>
                <a:chExt cx="1082099" cy="585313"/>
              </a:xfrm>
            </p:grpSpPr>
            <p:sp>
              <p:nvSpPr>
                <p:cNvPr id="7" name="Arrow: Right 81">
                  <a:extLst>
                    <a:ext uri="{FF2B5EF4-FFF2-40B4-BE49-F238E27FC236}">
                      <a16:creationId xmlns:a16="http://schemas.microsoft.com/office/drawing/2014/main" id="{69AB5A5D-58BF-4D3B-B16F-EADB75169DEF}"/>
                    </a:ext>
                  </a:extLst>
                </p:cNvPr>
                <p:cNvSpPr/>
                <p:nvPr/>
              </p:nvSpPr>
              <p:spPr>
                <a:xfrm>
                  <a:off x="7146683" y="5151838"/>
                  <a:ext cx="1082099" cy="585313"/>
                </a:xfrm>
                <a:prstGeom prst="rightArrow">
                  <a:avLst>
                    <a:gd name="adj1" fmla="val 50000"/>
                    <a:gd name="adj2" fmla="val 55039"/>
                  </a:avLst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b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" name="Arrow: Right 82">
                  <a:extLst>
                    <a:ext uri="{FF2B5EF4-FFF2-40B4-BE49-F238E27FC236}">
                      <a16:creationId xmlns:a16="http://schemas.microsoft.com/office/drawing/2014/main" id="{5457C20D-EF7C-40FA-A9CB-234430D5FE06}"/>
                    </a:ext>
                  </a:extLst>
                </p:cNvPr>
                <p:cNvSpPr/>
                <p:nvPr/>
              </p:nvSpPr>
              <p:spPr>
                <a:xfrm>
                  <a:off x="7184230" y="5292746"/>
                  <a:ext cx="999976" cy="303495"/>
                </a:xfrm>
                <a:prstGeom prst="rightArrow">
                  <a:avLst>
                    <a:gd name="adj1" fmla="val 50000"/>
                    <a:gd name="adj2" fmla="val 57559"/>
                  </a:avLst>
                </a:prstGeom>
                <a:ln/>
              </p:spPr>
              <p:style>
                <a:lnRef idx="3">
                  <a:schemeClr val="lt1"/>
                </a:lnRef>
                <a:fillRef idx="1">
                  <a:schemeClr val="dk1"/>
                </a:fillRef>
                <a:effectRef idx="1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>
                  <a:noAutofit/>
                </a:bodyPr>
                <a:lstStyle/>
                <a:p>
                  <a:pPr algn="ctr"/>
                  <a:endParaRPr lang="en-US" sz="1800" b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0" name="Rectangle 9"/>
              <p:cNvSpPr>
                <a:spLocks noChangeArrowheads="1"/>
              </p:cNvSpPr>
              <p:nvPr/>
            </p:nvSpPr>
            <p:spPr bwMode="auto">
              <a:xfrm>
                <a:off x="2176098" y="1404613"/>
                <a:ext cx="1480472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400" b="1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Manufacture</a:t>
                </a:r>
                <a:endParaRPr lang="en-US" sz="54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1" name="Rectangle 10"/>
              <p:cNvSpPr>
                <a:spLocks noChangeArrowheads="1"/>
              </p:cNvSpPr>
              <p:nvPr/>
            </p:nvSpPr>
            <p:spPr bwMode="auto">
              <a:xfrm>
                <a:off x="1962098" y="3618864"/>
                <a:ext cx="2547843" cy="22467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sz="2000" b="1" u="sng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Create</a:t>
                </a:r>
                <a:r>
                  <a:rPr lang="en-US" sz="2000" b="1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a toxic substance:</a:t>
                </a:r>
              </a:p>
              <a:p>
                <a:pPr marL="285750" indent="-115888">
                  <a:buFont typeface="Arial" panose="020B0604020202020204" pitchFamily="34" charset="0"/>
                  <a:buChar char="•"/>
                </a:pPr>
                <a:r>
                  <a:rPr lang="en-US" i="1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Intentionally</a:t>
                </a:r>
                <a:r>
                  <a:rPr lang="en-US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– to incorporate into the product (e.g., paint)</a:t>
                </a:r>
              </a:p>
              <a:p>
                <a:pPr marL="285750" indent="-115888">
                  <a:buFont typeface="Arial" panose="020B0604020202020204" pitchFamily="34" charset="0"/>
                  <a:buChar char="•"/>
                </a:pPr>
                <a:r>
                  <a:rPr lang="en-US" i="1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Unintentionally</a:t>
                </a:r>
                <a:r>
                  <a:rPr lang="en-US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– either as part of the product, or as byproduct</a:t>
                </a:r>
              </a:p>
              <a:p>
                <a:pPr marL="285750" indent="-115888">
                  <a:buFont typeface="Arial" panose="020B0604020202020204" pitchFamily="34" charset="0"/>
                  <a:buChar char="•"/>
                </a:pPr>
                <a:r>
                  <a:rPr lang="en-US" i="1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Import</a:t>
                </a:r>
                <a:r>
                  <a:rPr lang="en-US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the substance</a:t>
                </a:r>
                <a:endParaRPr lang="en-US" sz="40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B2A893A0-31C3-4248-A781-25CBF4A4E8A2}"/>
                  </a:ext>
                </a:extLst>
              </p:cNvPr>
              <p:cNvGrpSpPr/>
              <p:nvPr/>
            </p:nvGrpSpPr>
            <p:grpSpPr>
              <a:xfrm>
                <a:off x="1939093" y="5673364"/>
                <a:ext cx="2445210" cy="631970"/>
                <a:chOff x="5497164" y="4992161"/>
                <a:chExt cx="2445210" cy="631970"/>
              </a:xfrm>
            </p:grpSpPr>
            <p:grpSp>
              <p:nvGrpSpPr>
                <p:cNvPr id="40" name="Group 39">
                  <a:extLst>
                    <a:ext uri="{FF2B5EF4-FFF2-40B4-BE49-F238E27FC236}">
                      <a16:creationId xmlns:a16="http://schemas.microsoft.com/office/drawing/2014/main" id="{96677663-8D8F-4AFA-8344-0AF05B73E4F3}"/>
                    </a:ext>
                  </a:extLst>
                </p:cNvPr>
                <p:cNvGrpSpPr/>
                <p:nvPr/>
              </p:nvGrpSpPr>
              <p:grpSpPr>
                <a:xfrm>
                  <a:off x="5497164" y="4992161"/>
                  <a:ext cx="503707" cy="631970"/>
                  <a:chOff x="5214940" y="4717596"/>
                  <a:chExt cx="941387" cy="1181100"/>
                </a:xfrm>
              </p:grpSpPr>
              <p:sp>
                <p:nvSpPr>
                  <p:cNvPr id="42" name="Rectangle 17">
                    <a:extLst>
                      <a:ext uri="{FF2B5EF4-FFF2-40B4-BE49-F238E27FC236}">
                        <a16:creationId xmlns:a16="http://schemas.microsoft.com/office/drawing/2014/main" id="{FAA83225-F664-4EFF-BF15-9E54303D4B4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14940" y="4717596"/>
                    <a:ext cx="941387" cy="1181100"/>
                  </a:xfrm>
                  <a:prstGeom prst="rect">
                    <a:avLst/>
                  </a:prstGeom>
                  <a:ln>
                    <a:headEnd/>
                    <a:tailEnd/>
                  </a:ln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/>
                  <a:lstStyle/>
                  <a:p>
                    <a:endParaRPr lang="en-US"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3" name="Freeform 18">
                    <a:extLst>
                      <a:ext uri="{FF2B5EF4-FFF2-40B4-BE49-F238E27FC236}">
                        <a16:creationId xmlns:a16="http://schemas.microsoft.com/office/drawing/2014/main" id="{5C6D7A54-C08B-4EA8-B6CE-3959208B8D0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525089" y="5039568"/>
                    <a:ext cx="330965" cy="448245"/>
                  </a:xfrm>
                  <a:custGeom>
                    <a:avLst/>
                    <a:gdLst/>
                    <a:ahLst/>
                    <a:cxnLst>
                      <a:cxn ang="0">
                        <a:pos x="61" y="0"/>
                      </a:cxn>
                      <a:cxn ang="0">
                        <a:pos x="48" y="3"/>
                      </a:cxn>
                      <a:cxn ang="0">
                        <a:pos x="36" y="9"/>
                      </a:cxn>
                      <a:cxn ang="0">
                        <a:pos x="25" y="16"/>
                      </a:cxn>
                      <a:cxn ang="0">
                        <a:pos x="15" y="26"/>
                      </a:cxn>
                      <a:cxn ang="0">
                        <a:pos x="8" y="38"/>
                      </a:cxn>
                      <a:cxn ang="0">
                        <a:pos x="3" y="51"/>
                      </a:cxn>
                      <a:cxn ang="0">
                        <a:pos x="0" y="64"/>
                      </a:cxn>
                      <a:cxn ang="0">
                        <a:pos x="0" y="79"/>
                      </a:cxn>
                      <a:cxn ang="0">
                        <a:pos x="3" y="92"/>
                      </a:cxn>
                      <a:cxn ang="0">
                        <a:pos x="8" y="105"/>
                      </a:cxn>
                      <a:cxn ang="0">
                        <a:pos x="15" y="117"/>
                      </a:cxn>
                      <a:cxn ang="0">
                        <a:pos x="25" y="127"/>
                      </a:cxn>
                      <a:cxn ang="0">
                        <a:pos x="36" y="134"/>
                      </a:cxn>
                      <a:cxn ang="0">
                        <a:pos x="48" y="140"/>
                      </a:cxn>
                      <a:cxn ang="0">
                        <a:pos x="61" y="143"/>
                      </a:cxn>
                      <a:cxn ang="0">
                        <a:pos x="76" y="143"/>
                      </a:cxn>
                      <a:cxn ang="0">
                        <a:pos x="88" y="140"/>
                      </a:cxn>
                      <a:cxn ang="0">
                        <a:pos x="100" y="134"/>
                      </a:cxn>
                      <a:cxn ang="0">
                        <a:pos x="111" y="127"/>
                      </a:cxn>
                      <a:cxn ang="0">
                        <a:pos x="121" y="117"/>
                      </a:cxn>
                      <a:cxn ang="0">
                        <a:pos x="128" y="105"/>
                      </a:cxn>
                      <a:cxn ang="0">
                        <a:pos x="133" y="92"/>
                      </a:cxn>
                      <a:cxn ang="0">
                        <a:pos x="136" y="79"/>
                      </a:cxn>
                      <a:cxn ang="0">
                        <a:pos x="136" y="64"/>
                      </a:cxn>
                      <a:cxn ang="0">
                        <a:pos x="133" y="51"/>
                      </a:cxn>
                      <a:cxn ang="0">
                        <a:pos x="128" y="38"/>
                      </a:cxn>
                      <a:cxn ang="0">
                        <a:pos x="121" y="26"/>
                      </a:cxn>
                      <a:cxn ang="0">
                        <a:pos x="111" y="16"/>
                      </a:cxn>
                      <a:cxn ang="0">
                        <a:pos x="100" y="9"/>
                      </a:cxn>
                      <a:cxn ang="0">
                        <a:pos x="88" y="3"/>
                      </a:cxn>
                      <a:cxn ang="0">
                        <a:pos x="76" y="0"/>
                      </a:cxn>
                    </a:cxnLst>
                    <a:rect l="0" t="0" r="r" b="b"/>
                    <a:pathLst>
                      <a:path w="137" h="144">
                        <a:moveTo>
                          <a:pt x="69" y="0"/>
                        </a:moveTo>
                        <a:lnTo>
                          <a:pt x="61" y="0"/>
                        </a:lnTo>
                        <a:lnTo>
                          <a:pt x="54" y="2"/>
                        </a:lnTo>
                        <a:lnTo>
                          <a:pt x="48" y="3"/>
                        </a:lnTo>
                        <a:lnTo>
                          <a:pt x="41" y="5"/>
                        </a:lnTo>
                        <a:lnTo>
                          <a:pt x="36" y="9"/>
                        </a:lnTo>
                        <a:lnTo>
                          <a:pt x="30" y="12"/>
                        </a:lnTo>
                        <a:lnTo>
                          <a:pt x="25" y="16"/>
                        </a:lnTo>
                        <a:lnTo>
                          <a:pt x="19" y="20"/>
                        </a:lnTo>
                        <a:lnTo>
                          <a:pt x="15" y="26"/>
                        </a:lnTo>
                        <a:lnTo>
                          <a:pt x="11" y="32"/>
                        </a:lnTo>
                        <a:lnTo>
                          <a:pt x="8" y="38"/>
                        </a:lnTo>
                        <a:lnTo>
                          <a:pt x="4" y="43"/>
                        </a:lnTo>
                        <a:lnTo>
                          <a:pt x="3" y="51"/>
                        </a:lnTo>
                        <a:lnTo>
                          <a:pt x="2" y="56"/>
                        </a:lnTo>
                        <a:lnTo>
                          <a:pt x="0" y="64"/>
                        </a:lnTo>
                        <a:lnTo>
                          <a:pt x="0" y="72"/>
                        </a:lnTo>
                        <a:lnTo>
                          <a:pt x="0" y="79"/>
                        </a:lnTo>
                        <a:lnTo>
                          <a:pt x="2" y="87"/>
                        </a:lnTo>
                        <a:lnTo>
                          <a:pt x="3" y="92"/>
                        </a:lnTo>
                        <a:lnTo>
                          <a:pt x="4" y="99"/>
                        </a:lnTo>
                        <a:lnTo>
                          <a:pt x="8" y="105"/>
                        </a:lnTo>
                        <a:lnTo>
                          <a:pt x="11" y="111"/>
                        </a:lnTo>
                        <a:lnTo>
                          <a:pt x="15" y="117"/>
                        </a:lnTo>
                        <a:lnTo>
                          <a:pt x="19" y="122"/>
                        </a:lnTo>
                        <a:lnTo>
                          <a:pt x="25" y="127"/>
                        </a:lnTo>
                        <a:lnTo>
                          <a:pt x="30" y="131"/>
                        </a:lnTo>
                        <a:lnTo>
                          <a:pt x="36" y="134"/>
                        </a:lnTo>
                        <a:lnTo>
                          <a:pt x="41" y="138"/>
                        </a:lnTo>
                        <a:lnTo>
                          <a:pt x="48" y="140"/>
                        </a:lnTo>
                        <a:lnTo>
                          <a:pt x="54" y="143"/>
                        </a:lnTo>
                        <a:lnTo>
                          <a:pt x="61" y="143"/>
                        </a:lnTo>
                        <a:lnTo>
                          <a:pt x="69" y="144"/>
                        </a:lnTo>
                        <a:lnTo>
                          <a:pt x="76" y="143"/>
                        </a:lnTo>
                        <a:lnTo>
                          <a:pt x="82" y="143"/>
                        </a:lnTo>
                        <a:lnTo>
                          <a:pt x="88" y="140"/>
                        </a:lnTo>
                        <a:lnTo>
                          <a:pt x="95" y="138"/>
                        </a:lnTo>
                        <a:lnTo>
                          <a:pt x="100" y="134"/>
                        </a:lnTo>
                        <a:lnTo>
                          <a:pt x="106" y="131"/>
                        </a:lnTo>
                        <a:lnTo>
                          <a:pt x="111" y="127"/>
                        </a:lnTo>
                        <a:lnTo>
                          <a:pt x="117" y="122"/>
                        </a:lnTo>
                        <a:lnTo>
                          <a:pt x="121" y="117"/>
                        </a:lnTo>
                        <a:lnTo>
                          <a:pt x="125" y="111"/>
                        </a:lnTo>
                        <a:lnTo>
                          <a:pt x="128" y="105"/>
                        </a:lnTo>
                        <a:lnTo>
                          <a:pt x="132" y="99"/>
                        </a:lnTo>
                        <a:lnTo>
                          <a:pt x="133" y="92"/>
                        </a:lnTo>
                        <a:lnTo>
                          <a:pt x="136" y="87"/>
                        </a:lnTo>
                        <a:lnTo>
                          <a:pt x="136" y="79"/>
                        </a:lnTo>
                        <a:lnTo>
                          <a:pt x="137" y="72"/>
                        </a:lnTo>
                        <a:lnTo>
                          <a:pt x="136" y="64"/>
                        </a:lnTo>
                        <a:lnTo>
                          <a:pt x="136" y="56"/>
                        </a:lnTo>
                        <a:lnTo>
                          <a:pt x="133" y="51"/>
                        </a:lnTo>
                        <a:lnTo>
                          <a:pt x="132" y="43"/>
                        </a:lnTo>
                        <a:lnTo>
                          <a:pt x="128" y="38"/>
                        </a:lnTo>
                        <a:lnTo>
                          <a:pt x="125" y="32"/>
                        </a:lnTo>
                        <a:lnTo>
                          <a:pt x="121" y="26"/>
                        </a:lnTo>
                        <a:lnTo>
                          <a:pt x="117" y="20"/>
                        </a:lnTo>
                        <a:lnTo>
                          <a:pt x="111" y="16"/>
                        </a:lnTo>
                        <a:lnTo>
                          <a:pt x="106" y="12"/>
                        </a:lnTo>
                        <a:lnTo>
                          <a:pt x="100" y="9"/>
                        </a:lnTo>
                        <a:lnTo>
                          <a:pt x="95" y="5"/>
                        </a:lnTo>
                        <a:lnTo>
                          <a:pt x="88" y="3"/>
                        </a:lnTo>
                        <a:lnTo>
                          <a:pt x="82" y="2"/>
                        </a:lnTo>
                        <a:lnTo>
                          <a:pt x="76" y="0"/>
                        </a:lnTo>
                        <a:lnTo>
                          <a:pt x="69" y="0"/>
                        </a:lnTo>
                        <a:close/>
                      </a:path>
                    </a:pathLst>
                  </a:custGeom>
                  <a:ln>
                    <a:headEnd/>
                    <a:tailEnd/>
                  </a:ln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/>
                  <a:lstStyle/>
                  <a:p>
                    <a:endParaRPr lang="en-US"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852A5046-82F2-4713-9449-EFE30B97F538}"/>
                    </a:ext>
                  </a:extLst>
                </p:cNvPr>
                <p:cNvSpPr txBox="1"/>
                <p:nvPr/>
              </p:nvSpPr>
              <p:spPr>
                <a:xfrm>
                  <a:off x="6072888" y="5108091"/>
                  <a:ext cx="186948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="1">
                      <a:solidFill>
                        <a:schemeClr val="bg2">
                          <a:lumMod val="10000"/>
                        </a:scheme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Production Unit</a:t>
                  </a:r>
                  <a:endParaRPr lang="en-US" sz="2000">
                    <a:solidFill>
                      <a:schemeClr val="bg2">
                        <a:lumMod val="1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45" name="Freeform 18"/>
              <p:cNvSpPr>
                <a:spLocks/>
              </p:cNvSpPr>
              <p:nvPr/>
            </p:nvSpPr>
            <p:spPr bwMode="auto">
              <a:xfrm>
                <a:off x="2698927" y="2375708"/>
                <a:ext cx="369224" cy="460375"/>
              </a:xfrm>
              <a:custGeom>
                <a:avLst/>
                <a:gdLst/>
                <a:ahLst/>
                <a:cxnLst>
                  <a:cxn ang="0">
                    <a:pos x="61" y="0"/>
                  </a:cxn>
                  <a:cxn ang="0">
                    <a:pos x="48" y="3"/>
                  </a:cxn>
                  <a:cxn ang="0">
                    <a:pos x="36" y="9"/>
                  </a:cxn>
                  <a:cxn ang="0">
                    <a:pos x="25" y="16"/>
                  </a:cxn>
                  <a:cxn ang="0">
                    <a:pos x="15" y="26"/>
                  </a:cxn>
                  <a:cxn ang="0">
                    <a:pos x="8" y="38"/>
                  </a:cxn>
                  <a:cxn ang="0">
                    <a:pos x="3" y="51"/>
                  </a:cxn>
                  <a:cxn ang="0">
                    <a:pos x="0" y="64"/>
                  </a:cxn>
                  <a:cxn ang="0">
                    <a:pos x="0" y="79"/>
                  </a:cxn>
                  <a:cxn ang="0">
                    <a:pos x="3" y="92"/>
                  </a:cxn>
                  <a:cxn ang="0">
                    <a:pos x="8" y="105"/>
                  </a:cxn>
                  <a:cxn ang="0">
                    <a:pos x="15" y="117"/>
                  </a:cxn>
                  <a:cxn ang="0">
                    <a:pos x="25" y="127"/>
                  </a:cxn>
                  <a:cxn ang="0">
                    <a:pos x="36" y="134"/>
                  </a:cxn>
                  <a:cxn ang="0">
                    <a:pos x="48" y="140"/>
                  </a:cxn>
                  <a:cxn ang="0">
                    <a:pos x="61" y="143"/>
                  </a:cxn>
                  <a:cxn ang="0">
                    <a:pos x="76" y="143"/>
                  </a:cxn>
                  <a:cxn ang="0">
                    <a:pos x="88" y="140"/>
                  </a:cxn>
                  <a:cxn ang="0">
                    <a:pos x="100" y="134"/>
                  </a:cxn>
                  <a:cxn ang="0">
                    <a:pos x="111" y="127"/>
                  </a:cxn>
                  <a:cxn ang="0">
                    <a:pos x="121" y="117"/>
                  </a:cxn>
                  <a:cxn ang="0">
                    <a:pos x="128" y="105"/>
                  </a:cxn>
                  <a:cxn ang="0">
                    <a:pos x="133" y="92"/>
                  </a:cxn>
                  <a:cxn ang="0">
                    <a:pos x="136" y="79"/>
                  </a:cxn>
                  <a:cxn ang="0">
                    <a:pos x="136" y="64"/>
                  </a:cxn>
                  <a:cxn ang="0">
                    <a:pos x="133" y="51"/>
                  </a:cxn>
                  <a:cxn ang="0">
                    <a:pos x="128" y="38"/>
                  </a:cxn>
                  <a:cxn ang="0">
                    <a:pos x="121" y="26"/>
                  </a:cxn>
                  <a:cxn ang="0">
                    <a:pos x="111" y="16"/>
                  </a:cxn>
                  <a:cxn ang="0">
                    <a:pos x="100" y="9"/>
                  </a:cxn>
                  <a:cxn ang="0">
                    <a:pos x="88" y="3"/>
                  </a:cxn>
                  <a:cxn ang="0">
                    <a:pos x="76" y="0"/>
                  </a:cxn>
                </a:cxnLst>
                <a:rect l="0" t="0" r="r" b="b"/>
                <a:pathLst>
                  <a:path w="137" h="144">
                    <a:moveTo>
                      <a:pt x="69" y="0"/>
                    </a:moveTo>
                    <a:lnTo>
                      <a:pt x="61" y="0"/>
                    </a:lnTo>
                    <a:lnTo>
                      <a:pt x="54" y="2"/>
                    </a:lnTo>
                    <a:lnTo>
                      <a:pt x="48" y="3"/>
                    </a:lnTo>
                    <a:lnTo>
                      <a:pt x="41" y="5"/>
                    </a:lnTo>
                    <a:lnTo>
                      <a:pt x="36" y="9"/>
                    </a:lnTo>
                    <a:lnTo>
                      <a:pt x="30" y="12"/>
                    </a:lnTo>
                    <a:lnTo>
                      <a:pt x="25" y="16"/>
                    </a:lnTo>
                    <a:lnTo>
                      <a:pt x="19" y="20"/>
                    </a:lnTo>
                    <a:lnTo>
                      <a:pt x="15" y="26"/>
                    </a:lnTo>
                    <a:lnTo>
                      <a:pt x="11" y="32"/>
                    </a:lnTo>
                    <a:lnTo>
                      <a:pt x="8" y="38"/>
                    </a:lnTo>
                    <a:lnTo>
                      <a:pt x="4" y="43"/>
                    </a:lnTo>
                    <a:lnTo>
                      <a:pt x="3" y="51"/>
                    </a:lnTo>
                    <a:lnTo>
                      <a:pt x="2" y="56"/>
                    </a:lnTo>
                    <a:lnTo>
                      <a:pt x="0" y="64"/>
                    </a:lnTo>
                    <a:lnTo>
                      <a:pt x="0" y="72"/>
                    </a:lnTo>
                    <a:lnTo>
                      <a:pt x="0" y="79"/>
                    </a:lnTo>
                    <a:lnTo>
                      <a:pt x="2" y="87"/>
                    </a:lnTo>
                    <a:lnTo>
                      <a:pt x="3" y="92"/>
                    </a:lnTo>
                    <a:lnTo>
                      <a:pt x="4" y="99"/>
                    </a:lnTo>
                    <a:lnTo>
                      <a:pt x="8" y="105"/>
                    </a:lnTo>
                    <a:lnTo>
                      <a:pt x="11" y="111"/>
                    </a:lnTo>
                    <a:lnTo>
                      <a:pt x="15" y="117"/>
                    </a:lnTo>
                    <a:lnTo>
                      <a:pt x="19" y="122"/>
                    </a:lnTo>
                    <a:lnTo>
                      <a:pt x="25" y="127"/>
                    </a:lnTo>
                    <a:lnTo>
                      <a:pt x="30" y="131"/>
                    </a:lnTo>
                    <a:lnTo>
                      <a:pt x="36" y="134"/>
                    </a:lnTo>
                    <a:lnTo>
                      <a:pt x="41" y="138"/>
                    </a:lnTo>
                    <a:lnTo>
                      <a:pt x="48" y="140"/>
                    </a:lnTo>
                    <a:lnTo>
                      <a:pt x="54" y="143"/>
                    </a:lnTo>
                    <a:lnTo>
                      <a:pt x="61" y="143"/>
                    </a:lnTo>
                    <a:lnTo>
                      <a:pt x="69" y="144"/>
                    </a:lnTo>
                    <a:lnTo>
                      <a:pt x="76" y="143"/>
                    </a:lnTo>
                    <a:lnTo>
                      <a:pt x="82" y="143"/>
                    </a:lnTo>
                    <a:lnTo>
                      <a:pt x="88" y="140"/>
                    </a:lnTo>
                    <a:lnTo>
                      <a:pt x="95" y="138"/>
                    </a:lnTo>
                    <a:lnTo>
                      <a:pt x="100" y="134"/>
                    </a:lnTo>
                    <a:lnTo>
                      <a:pt x="106" y="131"/>
                    </a:lnTo>
                    <a:lnTo>
                      <a:pt x="111" y="127"/>
                    </a:lnTo>
                    <a:lnTo>
                      <a:pt x="117" y="122"/>
                    </a:lnTo>
                    <a:lnTo>
                      <a:pt x="121" y="117"/>
                    </a:lnTo>
                    <a:lnTo>
                      <a:pt x="125" y="111"/>
                    </a:lnTo>
                    <a:lnTo>
                      <a:pt x="128" y="105"/>
                    </a:lnTo>
                    <a:lnTo>
                      <a:pt x="132" y="99"/>
                    </a:lnTo>
                    <a:lnTo>
                      <a:pt x="133" y="92"/>
                    </a:lnTo>
                    <a:lnTo>
                      <a:pt x="136" y="87"/>
                    </a:lnTo>
                    <a:lnTo>
                      <a:pt x="136" y="79"/>
                    </a:lnTo>
                    <a:lnTo>
                      <a:pt x="137" y="72"/>
                    </a:lnTo>
                    <a:lnTo>
                      <a:pt x="136" y="64"/>
                    </a:lnTo>
                    <a:lnTo>
                      <a:pt x="136" y="56"/>
                    </a:lnTo>
                    <a:lnTo>
                      <a:pt x="133" y="51"/>
                    </a:lnTo>
                    <a:lnTo>
                      <a:pt x="132" y="43"/>
                    </a:lnTo>
                    <a:lnTo>
                      <a:pt x="128" y="38"/>
                    </a:lnTo>
                    <a:lnTo>
                      <a:pt x="125" y="32"/>
                    </a:lnTo>
                    <a:lnTo>
                      <a:pt x="121" y="26"/>
                    </a:lnTo>
                    <a:lnTo>
                      <a:pt x="117" y="20"/>
                    </a:lnTo>
                    <a:lnTo>
                      <a:pt x="111" y="16"/>
                    </a:lnTo>
                    <a:lnTo>
                      <a:pt x="106" y="12"/>
                    </a:lnTo>
                    <a:lnTo>
                      <a:pt x="100" y="9"/>
                    </a:lnTo>
                    <a:lnTo>
                      <a:pt x="95" y="5"/>
                    </a:lnTo>
                    <a:lnTo>
                      <a:pt x="88" y="3"/>
                    </a:lnTo>
                    <a:lnTo>
                      <a:pt x="82" y="2"/>
                    </a:lnTo>
                    <a:lnTo>
                      <a:pt x="76" y="0"/>
                    </a:lnTo>
                    <a:lnTo>
                      <a:pt x="69" y="0"/>
                    </a:lnTo>
                    <a:close/>
                  </a:path>
                </a:pathLst>
              </a:custGeom>
              <a:ln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CEA9D10A-3F71-D4C6-3A54-53CA1B5C620B}"/>
                </a:ext>
              </a:extLst>
            </p:cNvPr>
            <p:cNvSpPr/>
            <p:nvPr/>
          </p:nvSpPr>
          <p:spPr>
            <a:xfrm>
              <a:off x="689113" y="5340630"/>
              <a:ext cx="10595286" cy="921954"/>
            </a:xfrm>
            <a:prstGeom prst="rect">
              <a:avLst/>
            </a:prstGeom>
            <a:no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7" name="Title 46">
            <a:extLst>
              <a:ext uri="{FF2B5EF4-FFF2-40B4-BE49-F238E27FC236}">
                <a16:creationId xmlns:a16="http://schemas.microsoft.com/office/drawing/2014/main" id="{D5D6FEBC-64E0-E3C4-3924-951A56866880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br>
              <a:rPr lang="en-US"/>
            </a:br>
            <a:br>
              <a:rPr lang="en-US"/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531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 spcFirstLastPara="1" wrap="square" lIns="90488" tIns="44450" rIns="90488" bIns="44450" anchor="ctr" anchorCtr="0">
            <a:noAutofit/>
          </a:bodyPr>
          <a:lstStyle/>
          <a:p>
            <a:pPr eaLnBrk="1" hangingPunct="1"/>
            <a:r>
              <a:rPr lang="en-US" sz="4400"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rPr>
              <a:t>Production Unit</a:t>
            </a:r>
          </a:p>
        </p:txBody>
      </p:sp>
      <p:sp>
        <p:nvSpPr>
          <p:cNvPr id="3" name="Freeform 2"/>
          <p:cNvSpPr/>
          <p:nvPr/>
        </p:nvSpPr>
        <p:spPr>
          <a:xfrm>
            <a:off x="609600" y="1642321"/>
            <a:ext cx="5226628" cy="1256743"/>
          </a:xfrm>
          <a:custGeom>
            <a:avLst/>
            <a:gdLst>
              <a:gd name="connsiteX0" fmla="*/ 0 w 6705616"/>
              <a:gd name="connsiteY0" fmla="*/ 200550 h 1203275"/>
              <a:gd name="connsiteX1" fmla="*/ 200550 w 6705616"/>
              <a:gd name="connsiteY1" fmla="*/ 0 h 1203275"/>
              <a:gd name="connsiteX2" fmla="*/ 6505066 w 6705616"/>
              <a:gd name="connsiteY2" fmla="*/ 0 h 1203275"/>
              <a:gd name="connsiteX3" fmla="*/ 6705616 w 6705616"/>
              <a:gd name="connsiteY3" fmla="*/ 200550 h 1203275"/>
              <a:gd name="connsiteX4" fmla="*/ 6705616 w 6705616"/>
              <a:gd name="connsiteY4" fmla="*/ 1002725 h 1203275"/>
              <a:gd name="connsiteX5" fmla="*/ 6505066 w 6705616"/>
              <a:gd name="connsiteY5" fmla="*/ 1203275 h 1203275"/>
              <a:gd name="connsiteX6" fmla="*/ 200550 w 6705616"/>
              <a:gd name="connsiteY6" fmla="*/ 1203275 h 1203275"/>
              <a:gd name="connsiteX7" fmla="*/ 0 w 6705616"/>
              <a:gd name="connsiteY7" fmla="*/ 1002725 h 1203275"/>
              <a:gd name="connsiteX8" fmla="*/ 0 w 6705616"/>
              <a:gd name="connsiteY8" fmla="*/ 200550 h 1203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05616" h="1203275">
                <a:moveTo>
                  <a:pt x="0" y="200550"/>
                </a:moveTo>
                <a:cubicBezTo>
                  <a:pt x="0" y="89789"/>
                  <a:pt x="89789" y="0"/>
                  <a:pt x="200550" y="0"/>
                </a:cubicBezTo>
                <a:lnTo>
                  <a:pt x="6505066" y="0"/>
                </a:lnTo>
                <a:cubicBezTo>
                  <a:pt x="6615827" y="0"/>
                  <a:pt x="6705616" y="89789"/>
                  <a:pt x="6705616" y="200550"/>
                </a:cubicBezTo>
                <a:lnTo>
                  <a:pt x="6705616" y="1002725"/>
                </a:lnTo>
                <a:cubicBezTo>
                  <a:pt x="6705616" y="1113486"/>
                  <a:pt x="6615827" y="1203275"/>
                  <a:pt x="6505066" y="1203275"/>
                </a:cubicBezTo>
                <a:lnTo>
                  <a:pt x="200550" y="1203275"/>
                </a:lnTo>
                <a:cubicBezTo>
                  <a:pt x="89789" y="1203275"/>
                  <a:pt x="0" y="1113486"/>
                  <a:pt x="0" y="1002725"/>
                </a:cubicBezTo>
                <a:lnTo>
                  <a:pt x="0" y="200550"/>
                </a:lnTo>
                <a:close/>
              </a:path>
            </a:pathLst>
          </a:cu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0" vert="horz" wrap="square" lIns="150179" tIns="104459" rIns="150179" bIns="104459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Aft>
                <a:spcPct val="35000"/>
              </a:spcAft>
            </a:pPr>
            <a:r>
              <a:rPr lang="en-US" sz="2400">
                <a:latin typeface="Calibri" panose="020F0502020204030204" pitchFamily="34" charset="0"/>
              </a:rPr>
              <a:t>"A process, line, method, activity, or technique or a combination or series thereof, used to make a product“</a:t>
            </a:r>
          </a:p>
        </p:txBody>
      </p:sp>
      <p:sp>
        <p:nvSpPr>
          <p:cNvPr id="4" name="Freeform 3"/>
          <p:cNvSpPr/>
          <p:nvPr/>
        </p:nvSpPr>
        <p:spPr>
          <a:xfrm>
            <a:off x="6355774" y="1642321"/>
            <a:ext cx="5146962" cy="1256743"/>
          </a:xfrm>
          <a:custGeom>
            <a:avLst/>
            <a:gdLst>
              <a:gd name="connsiteX0" fmla="*/ 0 w 6705616"/>
              <a:gd name="connsiteY0" fmla="*/ 200550 h 1203275"/>
              <a:gd name="connsiteX1" fmla="*/ 200550 w 6705616"/>
              <a:gd name="connsiteY1" fmla="*/ 0 h 1203275"/>
              <a:gd name="connsiteX2" fmla="*/ 6505066 w 6705616"/>
              <a:gd name="connsiteY2" fmla="*/ 0 h 1203275"/>
              <a:gd name="connsiteX3" fmla="*/ 6705616 w 6705616"/>
              <a:gd name="connsiteY3" fmla="*/ 200550 h 1203275"/>
              <a:gd name="connsiteX4" fmla="*/ 6705616 w 6705616"/>
              <a:gd name="connsiteY4" fmla="*/ 1002725 h 1203275"/>
              <a:gd name="connsiteX5" fmla="*/ 6505066 w 6705616"/>
              <a:gd name="connsiteY5" fmla="*/ 1203275 h 1203275"/>
              <a:gd name="connsiteX6" fmla="*/ 200550 w 6705616"/>
              <a:gd name="connsiteY6" fmla="*/ 1203275 h 1203275"/>
              <a:gd name="connsiteX7" fmla="*/ 0 w 6705616"/>
              <a:gd name="connsiteY7" fmla="*/ 1002725 h 1203275"/>
              <a:gd name="connsiteX8" fmla="*/ 0 w 6705616"/>
              <a:gd name="connsiteY8" fmla="*/ 200550 h 1203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05616" h="1203275">
                <a:moveTo>
                  <a:pt x="0" y="200550"/>
                </a:moveTo>
                <a:cubicBezTo>
                  <a:pt x="0" y="89789"/>
                  <a:pt x="89789" y="0"/>
                  <a:pt x="200550" y="0"/>
                </a:cubicBezTo>
                <a:lnTo>
                  <a:pt x="6505066" y="0"/>
                </a:lnTo>
                <a:cubicBezTo>
                  <a:pt x="6615827" y="0"/>
                  <a:pt x="6705616" y="89789"/>
                  <a:pt x="6705616" y="200550"/>
                </a:cubicBezTo>
                <a:lnTo>
                  <a:pt x="6705616" y="1002725"/>
                </a:lnTo>
                <a:cubicBezTo>
                  <a:pt x="6705616" y="1113486"/>
                  <a:pt x="6615827" y="1203275"/>
                  <a:pt x="6505066" y="1203275"/>
                </a:cubicBezTo>
                <a:lnTo>
                  <a:pt x="200550" y="1203275"/>
                </a:lnTo>
                <a:cubicBezTo>
                  <a:pt x="89789" y="1203275"/>
                  <a:pt x="0" y="1113486"/>
                  <a:pt x="0" y="1002725"/>
                </a:cubicBezTo>
                <a:lnTo>
                  <a:pt x="0" y="200550"/>
                </a:lnTo>
                <a:close/>
              </a:path>
            </a:pathLst>
          </a:cu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0" vert="horz" wrap="square" lIns="150179" tIns="104459" rIns="150179" bIns="104459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Aft>
                <a:spcPct val="35000"/>
              </a:spcAft>
            </a:pPr>
            <a:r>
              <a:rPr lang="en-US" sz="2400">
                <a:latin typeface="Calibri" panose="020F0502020204030204" pitchFamily="34" charset="0"/>
              </a:rPr>
              <a:t>Process or group of processes regarded as a distinct entity for the purpose of TUR planning AND reporting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658EAFB-064E-08B3-DA31-781BD7B72EFC}"/>
              </a:ext>
            </a:extLst>
          </p:cNvPr>
          <p:cNvGrpSpPr/>
          <p:nvPr/>
        </p:nvGrpSpPr>
        <p:grpSpPr>
          <a:xfrm>
            <a:off x="1353324" y="3346773"/>
            <a:ext cx="8965807" cy="3211003"/>
            <a:chOff x="1254370" y="1387344"/>
            <a:chExt cx="8965807" cy="321100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4461324-E053-47BE-8D7C-D8DEDE56814E}"/>
                </a:ext>
              </a:extLst>
            </p:cNvPr>
            <p:cNvSpPr/>
            <p:nvPr/>
          </p:nvSpPr>
          <p:spPr>
            <a:xfrm>
              <a:off x="1997612" y="2504049"/>
              <a:ext cx="1997613" cy="1266093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/>
                <a:t>Process Step 1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B8B320F-5D46-D89F-1356-42207E2B6A1D}"/>
                </a:ext>
              </a:extLst>
            </p:cNvPr>
            <p:cNvSpPr/>
            <p:nvPr/>
          </p:nvSpPr>
          <p:spPr>
            <a:xfrm>
              <a:off x="4738467" y="2504048"/>
              <a:ext cx="1997613" cy="1266093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/>
                <a:t>Process Step 2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1F6426B-6B17-EC3B-4821-FB2A1F36FFEB}"/>
                </a:ext>
              </a:extLst>
            </p:cNvPr>
            <p:cNvSpPr/>
            <p:nvPr/>
          </p:nvSpPr>
          <p:spPr>
            <a:xfrm>
              <a:off x="7479322" y="2504048"/>
              <a:ext cx="1997613" cy="1266093"/>
            </a:xfrm>
            <a:prstGeom prst="rect">
              <a:avLst/>
            </a:prstGeom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/>
                <a:t>Process Step 3</a:t>
              </a:r>
            </a:p>
          </p:txBody>
        </p:sp>
        <p:sp>
          <p:nvSpPr>
            <p:cNvPr id="9" name="Arrow: Right 8">
              <a:extLst>
                <a:ext uri="{FF2B5EF4-FFF2-40B4-BE49-F238E27FC236}">
                  <a16:creationId xmlns:a16="http://schemas.microsoft.com/office/drawing/2014/main" id="{A1872CF0-FD5F-0DFA-021D-82D83FBEB820}"/>
                </a:ext>
              </a:extLst>
            </p:cNvPr>
            <p:cNvSpPr/>
            <p:nvPr/>
          </p:nvSpPr>
          <p:spPr>
            <a:xfrm>
              <a:off x="1254370" y="3052688"/>
              <a:ext cx="743242" cy="211016"/>
            </a:xfrm>
            <a:prstGeom prst="rightArrow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Arrow: Right 9">
              <a:extLst>
                <a:ext uri="{FF2B5EF4-FFF2-40B4-BE49-F238E27FC236}">
                  <a16:creationId xmlns:a16="http://schemas.microsoft.com/office/drawing/2014/main" id="{6C473FC3-84CC-855B-CFC8-A5FA9DAE159B}"/>
                </a:ext>
              </a:extLst>
            </p:cNvPr>
            <p:cNvSpPr/>
            <p:nvPr/>
          </p:nvSpPr>
          <p:spPr>
            <a:xfrm>
              <a:off x="3995225" y="3052688"/>
              <a:ext cx="743242" cy="211016"/>
            </a:xfrm>
            <a:prstGeom prst="rightArrow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Arrow: Right 10">
              <a:extLst>
                <a:ext uri="{FF2B5EF4-FFF2-40B4-BE49-F238E27FC236}">
                  <a16:creationId xmlns:a16="http://schemas.microsoft.com/office/drawing/2014/main" id="{8C3DED8D-7EE6-3012-C3D8-6DD8F1B57E6A}"/>
                </a:ext>
              </a:extLst>
            </p:cNvPr>
            <p:cNvSpPr/>
            <p:nvPr/>
          </p:nvSpPr>
          <p:spPr>
            <a:xfrm>
              <a:off x="6736080" y="3101925"/>
              <a:ext cx="743242" cy="211016"/>
            </a:xfrm>
            <a:prstGeom prst="rightArrow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89D459F2-ED6D-1F07-BCBF-BB4C582D3002}"/>
                </a:ext>
              </a:extLst>
            </p:cNvPr>
            <p:cNvSpPr/>
            <p:nvPr/>
          </p:nvSpPr>
          <p:spPr>
            <a:xfrm>
              <a:off x="9476935" y="3087857"/>
              <a:ext cx="743242" cy="211016"/>
            </a:xfrm>
            <a:prstGeom prst="rightArrow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769849B-BF99-A7E8-A18C-01C03511E82F}"/>
                </a:ext>
              </a:extLst>
            </p:cNvPr>
            <p:cNvSpPr/>
            <p:nvPr/>
          </p:nvSpPr>
          <p:spPr>
            <a:xfrm>
              <a:off x="1674055" y="2067951"/>
              <a:ext cx="8102991" cy="2067951"/>
            </a:xfrm>
            <a:prstGeom prst="rect">
              <a:avLst/>
            </a:prstGeom>
            <a:noFill/>
            <a:ln w="2857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F67FD6E-13DC-5E7B-2800-1EAF7D07643B}"/>
                </a:ext>
              </a:extLst>
            </p:cNvPr>
            <p:cNvSpPr txBox="1"/>
            <p:nvPr/>
          </p:nvSpPr>
          <p:spPr>
            <a:xfrm>
              <a:off x="1997611" y="4178105"/>
              <a:ext cx="23915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Production Unit 003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B9F76333-E79D-A8AF-57AB-9B49D7B26732}"/>
                </a:ext>
              </a:extLst>
            </p:cNvPr>
            <p:cNvCxnSpPr>
              <a:cxnSpLocks/>
              <a:stCxn id="16" idx="2"/>
              <a:endCxn id="6" idx="0"/>
            </p:cNvCxnSpPr>
            <p:nvPr/>
          </p:nvCxnSpPr>
          <p:spPr>
            <a:xfrm>
              <a:off x="2996418" y="1756676"/>
              <a:ext cx="1" cy="747373"/>
            </a:xfrm>
            <a:prstGeom prst="straightConnector1">
              <a:avLst/>
            </a:prstGeom>
            <a:ln w="28575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8D5168A-9C2E-93FF-863A-7B798F7477F6}"/>
                </a:ext>
              </a:extLst>
            </p:cNvPr>
            <p:cNvSpPr txBox="1"/>
            <p:nvPr/>
          </p:nvSpPr>
          <p:spPr>
            <a:xfrm>
              <a:off x="2271932" y="1387344"/>
              <a:ext cx="1448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Chemical A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42AD78E-E81A-D4F1-D458-CB311C1E8154}"/>
                </a:ext>
              </a:extLst>
            </p:cNvPr>
            <p:cNvSpPr txBox="1"/>
            <p:nvPr/>
          </p:nvSpPr>
          <p:spPr>
            <a:xfrm>
              <a:off x="5012787" y="1387344"/>
              <a:ext cx="1448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Chemical B</a:t>
              </a: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0C9D71C5-DA21-3089-7314-9A4FEBCAFA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725550" y="1709783"/>
              <a:ext cx="11723" cy="794265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A4A72E44-487C-2D3D-4BA6-2029ED7DEF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713827" y="3804082"/>
              <a:ext cx="11723" cy="794265"/>
            </a:xfrm>
            <a:prstGeom prst="straightConnector1">
              <a:avLst/>
            </a:prstGeom>
            <a:ln w="28575">
              <a:prstDash val="sysDash"/>
              <a:headEnd type="none" w="med" len="med"/>
              <a:tailEnd type="arrow" w="med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74CE350B-F2B8-B4CE-D582-F7A5445AD67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45527" y="1605506"/>
              <a:ext cx="0" cy="913170"/>
            </a:xfrm>
            <a:prstGeom prst="straightConnector1">
              <a:avLst/>
            </a:prstGeom>
            <a:ln w="28575">
              <a:prstDash val="sysDash"/>
              <a:headEnd type="none" w="med" len="med"/>
              <a:tailEnd type="arrow" w="med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1F5F0069-B765-F791-D533-2E3FE462F94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83527" y="1613990"/>
              <a:ext cx="0" cy="913170"/>
            </a:xfrm>
            <a:prstGeom prst="straightConnector1">
              <a:avLst/>
            </a:prstGeom>
            <a:ln w="28575">
              <a:prstDash val="sysDash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33151390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514" y="632178"/>
            <a:ext cx="11232042" cy="1185333"/>
          </a:xfrm>
        </p:spPr>
        <p:txBody>
          <a:bodyPr>
            <a:normAutofit fontScale="90000"/>
          </a:bodyPr>
          <a:lstStyle/>
          <a:p>
            <a:br>
              <a:rPr lang="en-US" sz="4400"/>
            </a:br>
            <a:r>
              <a:rPr lang="en-US"/>
              <a:t>Sulfuric Acid Use in Production and Waste Treatment </a:t>
            </a:r>
            <a:br>
              <a:rPr lang="en-US"/>
            </a:b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sz="1000" dirty="0"/>
          </a:p>
          <a:p>
            <a:pPr marL="114300" indent="0">
              <a:spcAft>
                <a:spcPts val="1200"/>
              </a:spcAft>
              <a:buNone/>
            </a:pPr>
            <a:r>
              <a:rPr lang="en-US" dirty="0"/>
              <a:t>Anodizing Protection Inc. etches aluminum with sodium hydroxide and then anodizes the aluminum part using sulfuric acid. For reporting year 2023 the company reported a </a:t>
            </a:r>
            <a:r>
              <a:rPr lang="en-US" b="1" dirty="0"/>
              <a:t>14%</a:t>
            </a:r>
            <a:r>
              <a:rPr lang="en-US" dirty="0"/>
              <a:t> increase in production from the previous year, using </a:t>
            </a:r>
            <a:r>
              <a:rPr lang="en-US" b="1" dirty="0"/>
              <a:t>130,000 pounds of sulfuric acid</a:t>
            </a:r>
            <a:r>
              <a:rPr lang="en-US" dirty="0"/>
              <a:t>. </a:t>
            </a:r>
            <a:r>
              <a:rPr lang="en-US" b="1" dirty="0"/>
              <a:t>80,000</a:t>
            </a:r>
            <a:r>
              <a:rPr lang="en-US" dirty="0"/>
              <a:t> </a:t>
            </a:r>
            <a:r>
              <a:rPr lang="en-US" b="1" dirty="0"/>
              <a:t>pounds</a:t>
            </a:r>
            <a:r>
              <a:rPr lang="en-US" dirty="0"/>
              <a:t> was used </a:t>
            </a:r>
            <a:r>
              <a:rPr lang="en-US" b="1" dirty="0"/>
              <a:t>in the anodizing production unit</a:t>
            </a:r>
            <a:r>
              <a:rPr lang="en-US" dirty="0"/>
              <a:t>. </a:t>
            </a:r>
            <a:r>
              <a:rPr lang="en-US" b="1" dirty="0"/>
              <a:t>50,000</a:t>
            </a:r>
            <a:r>
              <a:rPr lang="en-US" dirty="0"/>
              <a:t> </a:t>
            </a:r>
            <a:r>
              <a:rPr lang="en-US" b="1" dirty="0"/>
              <a:t>pounds</a:t>
            </a:r>
            <a:r>
              <a:rPr lang="en-US" dirty="0"/>
              <a:t> of the sulfuric acid use was for </a:t>
            </a:r>
            <a:r>
              <a:rPr lang="en-US" b="1" dirty="0"/>
              <a:t>pH neutralization</a:t>
            </a:r>
            <a:r>
              <a:rPr lang="en-US" dirty="0"/>
              <a:t> in the wastewater pretreatment system. The company reported </a:t>
            </a:r>
            <a:r>
              <a:rPr lang="en-US" b="1" dirty="0"/>
              <a:t>57,000</a:t>
            </a:r>
            <a:r>
              <a:rPr lang="en-US" dirty="0"/>
              <a:t> </a:t>
            </a:r>
            <a:r>
              <a:rPr lang="en-US" b="1" dirty="0"/>
              <a:t>pounds</a:t>
            </a:r>
            <a:r>
              <a:rPr lang="en-US" dirty="0"/>
              <a:t> of </a:t>
            </a:r>
            <a:r>
              <a:rPr lang="en-US" b="1" dirty="0"/>
              <a:t>byproduct</a:t>
            </a:r>
            <a:r>
              <a:rPr lang="en-US" dirty="0"/>
              <a:t> for reporting year 2023. Assume the neutralization process is 100% efficient.</a:t>
            </a:r>
            <a:endParaRPr lang="en-US" sz="1800" dirty="0"/>
          </a:p>
          <a:p>
            <a:pPr marL="114300" indent="0">
              <a:spcAft>
                <a:spcPts val="1200"/>
              </a:spcAft>
              <a:buNone/>
            </a:pPr>
            <a:r>
              <a:rPr lang="en-US" b="1" i="1" dirty="0">
                <a:solidFill>
                  <a:srgbClr val="61BC47"/>
                </a:solidFill>
              </a:rPr>
              <a:t>WHAT WAS THE COMPANY’S PRODUCTION RATIO? </a:t>
            </a:r>
          </a:p>
          <a:p>
            <a:pPr marL="457200" indent="-342900">
              <a:spcBef>
                <a:spcPts val="0"/>
              </a:spcBef>
            </a:pPr>
            <a:r>
              <a:rPr lang="en-US" sz="2400" b="1" i="1" dirty="0">
                <a:solidFill>
                  <a:srgbClr val="61BC47"/>
                </a:solidFill>
              </a:rPr>
              <a:t>IS THE MASS BALANCE COMPLETE?</a:t>
            </a:r>
          </a:p>
          <a:p>
            <a:pPr marL="731837" lvl="1" indent="-342900">
              <a:spcBef>
                <a:spcPts val="0"/>
              </a:spcBef>
            </a:pPr>
            <a:r>
              <a:rPr lang="en-US" b="1" i="1" dirty="0">
                <a:solidFill>
                  <a:srgbClr val="61BC47"/>
                </a:solidFill>
              </a:rPr>
              <a:t>Create PFD and do some math (mass/materials balance)</a:t>
            </a:r>
            <a:endParaRPr lang="en-US" i="1" dirty="0">
              <a:solidFill>
                <a:srgbClr val="61BC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511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71EF4-FBA4-F51C-89EF-385F6CE1C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/>
              <a:t>Anodize Production Unit</a:t>
            </a:r>
            <a:br>
              <a:rPr lang="en-US"/>
            </a:br>
            <a:r>
              <a:rPr lang="en-US" sz="3600"/>
              <a:t>Process Flow &amp; Chemical Pathway Analysis</a:t>
            </a:r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61BC1EE-CC93-255C-381F-761DA9DAD441}"/>
              </a:ext>
            </a:extLst>
          </p:cNvPr>
          <p:cNvGrpSpPr/>
          <p:nvPr/>
        </p:nvGrpSpPr>
        <p:grpSpPr>
          <a:xfrm>
            <a:off x="620268" y="1709738"/>
            <a:ext cx="10951464" cy="4853269"/>
            <a:chOff x="620268" y="1709737"/>
            <a:chExt cx="10951464" cy="4502148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3366426B-6D78-4950-7B59-99A5D162D109}"/>
                </a:ext>
              </a:extLst>
            </p:cNvPr>
            <p:cNvGrpSpPr/>
            <p:nvPr/>
          </p:nvGrpSpPr>
          <p:grpSpPr>
            <a:xfrm>
              <a:off x="620268" y="1709737"/>
              <a:ext cx="10951464" cy="4502148"/>
              <a:chOff x="620268" y="1709737"/>
              <a:chExt cx="10951464" cy="5176945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B8894B06-131D-A033-185C-C2DB04316678}"/>
                  </a:ext>
                </a:extLst>
              </p:cNvPr>
              <p:cNvGrpSpPr/>
              <p:nvPr/>
            </p:nvGrpSpPr>
            <p:grpSpPr>
              <a:xfrm>
                <a:off x="620268" y="1709737"/>
                <a:ext cx="10951464" cy="5176945"/>
                <a:chOff x="620268" y="1355540"/>
                <a:chExt cx="10951464" cy="5569903"/>
              </a:xfrm>
            </p:grpSpPr>
            <p:grpSp>
              <p:nvGrpSpPr>
                <p:cNvPr id="7" name="Group 6">
                  <a:extLst>
                    <a:ext uri="{FF2B5EF4-FFF2-40B4-BE49-F238E27FC236}">
                      <a16:creationId xmlns:a16="http://schemas.microsoft.com/office/drawing/2014/main" id="{FF465530-7D83-584B-F97C-1A36A6AD17CE}"/>
                    </a:ext>
                  </a:extLst>
                </p:cNvPr>
                <p:cNvGrpSpPr/>
                <p:nvPr/>
              </p:nvGrpSpPr>
              <p:grpSpPr>
                <a:xfrm>
                  <a:off x="620268" y="2340864"/>
                  <a:ext cx="10951464" cy="3527038"/>
                  <a:chOff x="914400" y="2340864"/>
                  <a:chExt cx="10951464" cy="3527038"/>
                </a:xfrm>
              </p:grpSpPr>
              <p:sp>
                <p:nvSpPr>
                  <p:cNvPr id="23" name="Rectangle 22">
                    <a:extLst>
                      <a:ext uri="{FF2B5EF4-FFF2-40B4-BE49-F238E27FC236}">
                        <a16:creationId xmlns:a16="http://schemas.microsoft.com/office/drawing/2014/main" id="{A79DB6A8-C584-A800-E204-7D62ED5E77EE}"/>
                      </a:ext>
                    </a:extLst>
                  </p:cNvPr>
                  <p:cNvSpPr/>
                  <p:nvPr/>
                </p:nvSpPr>
                <p:spPr>
                  <a:xfrm>
                    <a:off x="2038350" y="2695575"/>
                    <a:ext cx="1876425" cy="866775"/>
                  </a:xfrm>
                  <a:prstGeom prst="rect">
                    <a:avLst/>
                  </a:prstGeom>
                  <a:noFill/>
                  <a:ln w="19050" cap="flat" cmpd="sng" algn="ctr">
                    <a:solidFill>
                      <a:schemeClr val="accent3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accent3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/>
                      <a:t>Etch</a:t>
                    </a:r>
                  </a:p>
                </p:txBody>
              </p:sp>
              <p:sp>
                <p:nvSpPr>
                  <p:cNvPr id="24" name="Rectangle 23">
                    <a:extLst>
                      <a:ext uri="{FF2B5EF4-FFF2-40B4-BE49-F238E27FC236}">
                        <a16:creationId xmlns:a16="http://schemas.microsoft.com/office/drawing/2014/main" id="{C69B11E6-E72B-94BF-4872-0E58926BC2C7}"/>
                      </a:ext>
                    </a:extLst>
                  </p:cNvPr>
                  <p:cNvSpPr/>
                  <p:nvPr/>
                </p:nvSpPr>
                <p:spPr>
                  <a:xfrm>
                    <a:off x="4360926" y="2695573"/>
                    <a:ext cx="1876425" cy="866775"/>
                  </a:xfrm>
                  <a:prstGeom prst="rect">
                    <a:avLst/>
                  </a:prstGeom>
                  <a:noFill/>
                  <a:ln w="9525" cap="flat" cmpd="sng" algn="ctr">
                    <a:solidFill>
                      <a:schemeClr val="dk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/>
                      <a:t>Countercurrent Rinse</a:t>
                    </a:r>
                  </a:p>
                </p:txBody>
              </p:sp>
              <p:sp>
                <p:nvSpPr>
                  <p:cNvPr id="25" name="Rectangle 24">
                    <a:extLst>
                      <a:ext uri="{FF2B5EF4-FFF2-40B4-BE49-F238E27FC236}">
                        <a16:creationId xmlns:a16="http://schemas.microsoft.com/office/drawing/2014/main" id="{13CC94F3-B71D-E850-26FC-0A3340857A62}"/>
                      </a:ext>
                    </a:extLst>
                  </p:cNvPr>
                  <p:cNvSpPr/>
                  <p:nvPr/>
                </p:nvSpPr>
                <p:spPr>
                  <a:xfrm>
                    <a:off x="6683502" y="2695572"/>
                    <a:ext cx="1876425" cy="866775"/>
                  </a:xfrm>
                  <a:prstGeom prst="rect">
                    <a:avLst/>
                  </a:prstGeom>
                  <a:ln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rPr>
                      <a:t>Anodize</a:t>
                    </a:r>
                  </a:p>
                </p:txBody>
              </p:sp>
              <p:sp>
                <p:nvSpPr>
                  <p:cNvPr id="26" name="Rectangle 25">
                    <a:extLst>
                      <a:ext uri="{FF2B5EF4-FFF2-40B4-BE49-F238E27FC236}">
                        <a16:creationId xmlns:a16="http://schemas.microsoft.com/office/drawing/2014/main" id="{2CF3E64D-A72A-96B7-DBDC-EB7A34610C16}"/>
                      </a:ext>
                    </a:extLst>
                  </p:cNvPr>
                  <p:cNvSpPr/>
                  <p:nvPr/>
                </p:nvSpPr>
                <p:spPr>
                  <a:xfrm>
                    <a:off x="9006078" y="2695571"/>
                    <a:ext cx="1876425" cy="866775"/>
                  </a:xfrm>
                  <a:prstGeom prst="rect">
                    <a:avLst/>
                  </a:prstGeom>
                  <a:noFill/>
                  <a:ln w="9525" cap="flat" cmpd="sng" algn="ctr">
                    <a:solidFill>
                      <a:schemeClr val="dk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/>
                      <a:t>Countercurrent Rinse</a:t>
                    </a:r>
                  </a:p>
                </p:txBody>
              </p:sp>
              <p:sp>
                <p:nvSpPr>
                  <p:cNvPr id="27" name="Cylinder 26">
                    <a:extLst>
                      <a:ext uri="{FF2B5EF4-FFF2-40B4-BE49-F238E27FC236}">
                        <a16:creationId xmlns:a16="http://schemas.microsoft.com/office/drawing/2014/main" id="{0DE363DB-AF63-0183-D0F9-00502F79480E}"/>
                      </a:ext>
                    </a:extLst>
                  </p:cNvPr>
                  <p:cNvSpPr/>
                  <p:nvPr/>
                </p:nvSpPr>
                <p:spPr>
                  <a:xfrm>
                    <a:off x="5407914" y="4560310"/>
                    <a:ext cx="2551176" cy="1307592"/>
                  </a:xfrm>
                  <a:prstGeom prst="can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/>
                      <a:t>Wastewater pretreatment system</a:t>
                    </a:r>
                  </a:p>
                </p:txBody>
              </p:sp>
              <p:sp>
                <p:nvSpPr>
                  <p:cNvPr id="28" name="Rectangle 27">
                    <a:extLst>
                      <a:ext uri="{FF2B5EF4-FFF2-40B4-BE49-F238E27FC236}">
                        <a16:creationId xmlns:a16="http://schemas.microsoft.com/office/drawing/2014/main" id="{31D03660-1E18-B631-48F0-7D6C38B03B57}"/>
                      </a:ext>
                    </a:extLst>
                  </p:cNvPr>
                  <p:cNvSpPr/>
                  <p:nvPr/>
                </p:nvSpPr>
                <p:spPr>
                  <a:xfrm>
                    <a:off x="1581912" y="2340864"/>
                    <a:ext cx="9848088" cy="1682496"/>
                  </a:xfrm>
                  <a:prstGeom prst="rect">
                    <a:avLst/>
                  </a:prstGeom>
                  <a:noFill/>
                  <a:ln w="19050" cap="flat" cmpd="sng" algn="ctr">
                    <a:solidFill>
                      <a:schemeClr val="accent1"/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accen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" name="Arrow: Right 28">
                    <a:extLst>
                      <a:ext uri="{FF2B5EF4-FFF2-40B4-BE49-F238E27FC236}">
                        <a16:creationId xmlns:a16="http://schemas.microsoft.com/office/drawing/2014/main" id="{D206DAFB-58C9-ADFA-E644-242D8B2150CD}"/>
                      </a:ext>
                    </a:extLst>
                  </p:cNvPr>
                  <p:cNvSpPr/>
                  <p:nvPr/>
                </p:nvSpPr>
                <p:spPr>
                  <a:xfrm>
                    <a:off x="914400" y="3035808"/>
                    <a:ext cx="1123950" cy="192024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" name="Arrow: Right 29">
                    <a:extLst>
                      <a:ext uri="{FF2B5EF4-FFF2-40B4-BE49-F238E27FC236}">
                        <a16:creationId xmlns:a16="http://schemas.microsoft.com/office/drawing/2014/main" id="{98D4686F-35DB-733E-4EB9-E30E6842C89B}"/>
                      </a:ext>
                    </a:extLst>
                  </p:cNvPr>
                  <p:cNvSpPr/>
                  <p:nvPr/>
                </p:nvSpPr>
                <p:spPr>
                  <a:xfrm>
                    <a:off x="3914775" y="3035808"/>
                    <a:ext cx="456438" cy="192024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1" name="Arrow: Right 30">
                    <a:extLst>
                      <a:ext uri="{FF2B5EF4-FFF2-40B4-BE49-F238E27FC236}">
                        <a16:creationId xmlns:a16="http://schemas.microsoft.com/office/drawing/2014/main" id="{665808F9-6FCC-9B5A-5207-6F820F8F69EB}"/>
                      </a:ext>
                    </a:extLst>
                  </p:cNvPr>
                  <p:cNvSpPr/>
                  <p:nvPr/>
                </p:nvSpPr>
                <p:spPr>
                  <a:xfrm>
                    <a:off x="6247638" y="3035808"/>
                    <a:ext cx="456438" cy="192024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" name="Arrow: Right 31">
                    <a:extLst>
                      <a:ext uri="{FF2B5EF4-FFF2-40B4-BE49-F238E27FC236}">
                        <a16:creationId xmlns:a16="http://schemas.microsoft.com/office/drawing/2014/main" id="{D6E92F31-29B8-CA74-EDFC-BBEEF5282C34}"/>
                      </a:ext>
                    </a:extLst>
                  </p:cNvPr>
                  <p:cNvSpPr/>
                  <p:nvPr/>
                </p:nvSpPr>
                <p:spPr>
                  <a:xfrm>
                    <a:off x="8554784" y="3035808"/>
                    <a:ext cx="456438" cy="192024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3" name="Arrow: Right 32">
                    <a:extLst>
                      <a:ext uri="{FF2B5EF4-FFF2-40B4-BE49-F238E27FC236}">
                        <a16:creationId xmlns:a16="http://schemas.microsoft.com/office/drawing/2014/main" id="{A91C48DA-CC5F-9C31-0494-80D57A526577}"/>
                      </a:ext>
                    </a:extLst>
                  </p:cNvPr>
                  <p:cNvSpPr/>
                  <p:nvPr/>
                </p:nvSpPr>
                <p:spPr>
                  <a:xfrm>
                    <a:off x="10892790" y="3035808"/>
                    <a:ext cx="973074" cy="192024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cxnSp>
              <p:nvCxnSpPr>
                <p:cNvPr id="8" name="Straight Arrow Connector 7">
                  <a:extLst>
                    <a:ext uri="{FF2B5EF4-FFF2-40B4-BE49-F238E27FC236}">
                      <a16:creationId xmlns:a16="http://schemas.microsoft.com/office/drawing/2014/main" id="{191F2EAB-C4F5-D17D-D3A4-C94096970D58}"/>
                    </a:ext>
                  </a:extLst>
                </p:cNvPr>
                <p:cNvCxnSpPr/>
                <p:nvPr/>
              </p:nvCxnSpPr>
              <p:spPr>
                <a:xfrm>
                  <a:off x="2682430" y="1865375"/>
                  <a:ext cx="0" cy="830195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3">
                  <a:schemeClr val="accent3"/>
                </a:lnRef>
                <a:fillRef idx="0">
                  <a:schemeClr val="accent3"/>
                </a:fillRef>
                <a:effectRef idx="2">
                  <a:schemeClr val="accent3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Straight Connector 8">
                  <a:extLst>
                    <a:ext uri="{FF2B5EF4-FFF2-40B4-BE49-F238E27FC236}">
                      <a16:creationId xmlns:a16="http://schemas.microsoft.com/office/drawing/2014/main" id="{637CA6FA-BBF6-D1AE-491B-350E00E6793E}"/>
                    </a:ext>
                  </a:extLst>
                </p:cNvPr>
                <p:cNvCxnSpPr/>
                <p:nvPr/>
              </p:nvCxnSpPr>
              <p:spPr>
                <a:xfrm>
                  <a:off x="4562856" y="2695570"/>
                  <a:ext cx="0" cy="866776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Straight Connector 9">
                  <a:extLst>
                    <a:ext uri="{FF2B5EF4-FFF2-40B4-BE49-F238E27FC236}">
                      <a16:creationId xmlns:a16="http://schemas.microsoft.com/office/drawing/2014/main" id="{7B81A38A-EEFC-A329-C2F0-2DB921DB2B47}"/>
                    </a:ext>
                  </a:extLst>
                </p:cNvPr>
                <p:cNvCxnSpPr/>
                <p:nvPr/>
              </p:nvCxnSpPr>
              <p:spPr>
                <a:xfrm>
                  <a:off x="5391912" y="2695570"/>
                  <a:ext cx="0" cy="866776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10">
                  <a:extLst>
                    <a:ext uri="{FF2B5EF4-FFF2-40B4-BE49-F238E27FC236}">
                      <a16:creationId xmlns:a16="http://schemas.microsoft.com/office/drawing/2014/main" id="{3F1C8ABC-F520-B7E9-E664-36FE2AB8D1CE}"/>
                    </a:ext>
                  </a:extLst>
                </p:cNvPr>
                <p:cNvCxnSpPr/>
                <p:nvPr/>
              </p:nvCxnSpPr>
              <p:spPr>
                <a:xfrm>
                  <a:off x="9250680" y="2695570"/>
                  <a:ext cx="0" cy="866776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11">
                  <a:extLst>
                    <a:ext uri="{FF2B5EF4-FFF2-40B4-BE49-F238E27FC236}">
                      <a16:creationId xmlns:a16="http://schemas.microsoft.com/office/drawing/2014/main" id="{CAEBA3FD-0336-2E18-FC20-8E27E700F79C}"/>
                    </a:ext>
                  </a:extLst>
                </p:cNvPr>
                <p:cNvCxnSpPr/>
                <p:nvPr/>
              </p:nvCxnSpPr>
              <p:spPr>
                <a:xfrm>
                  <a:off x="10082784" y="2701666"/>
                  <a:ext cx="0" cy="866776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EF2120DB-2E86-122B-B3F8-4CFEC6C8A17A}"/>
                    </a:ext>
                  </a:extLst>
                </p:cNvPr>
                <p:cNvSpPr txBox="1"/>
                <p:nvPr/>
              </p:nvSpPr>
              <p:spPr>
                <a:xfrm>
                  <a:off x="1287780" y="3634576"/>
                  <a:ext cx="207568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>
                      <a:solidFill>
                        <a:schemeClr val="accent1"/>
                      </a:solidFill>
                    </a:rPr>
                    <a:t>Production Unit 1</a:t>
                  </a:r>
                </a:p>
              </p:txBody>
            </p: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D485AD22-F291-A65D-8212-C4B13C1B96A3}"/>
                    </a:ext>
                  </a:extLst>
                </p:cNvPr>
                <p:cNvSpPr txBox="1"/>
                <p:nvPr/>
              </p:nvSpPr>
              <p:spPr>
                <a:xfrm>
                  <a:off x="2266379" y="1549122"/>
                  <a:ext cx="832101" cy="3973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/>
                    <a:t>NaOH</a:t>
                  </a:r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2BD263DA-CD3C-2732-6782-FFEFADB5E1CA}"/>
                    </a:ext>
                  </a:extLst>
                </p:cNvPr>
                <p:cNvSpPr txBox="1"/>
                <p:nvPr/>
              </p:nvSpPr>
              <p:spPr>
                <a:xfrm>
                  <a:off x="6801894" y="1355540"/>
                  <a:ext cx="1051377" cy="662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/>
                    <a:t>H</a:t>
                  </a:r>
                  <a:r>
                    <a:rPr lang="en-US" baseline="-25000"/>
                    <a:t>2</a:t>
                  </a:r>
                  <a:r>
                    <a:rPr lang="en-US"/>
                    <a:t>SO</a:t>
                  </a:r>
                  <a:r>
                    <a:rPr lang="en-US" baseline="-25000"/>
                    <a:t>4</a:t>
                  </a:r>
                </a:p>
                <a:p>
                  <a:pPr algn="ctr"/>
                  <a:r>
                    <a:rPr lang="en-US" sz="1600"/>
                    <a:t>80,000 </a:t>
                  </a:r>
                  <a:r>
                    <a:rPr lang="en-US" sz="1600" err="1"/>
                    <a:t>lb</a:t>
                  </a:r>
                  <a:endParaRPr lang="en-US" sz="1600"/>
                </a:p>
              </p:txBody>
            </p:sp>
            <p:cxnSp>
              <p:nvCxnSpPr>
                <p:cNvPr id="16" name="Straight Arrow Connector 15">
                  <a:extLst>
                    <a:ext uri="{FF2B5EF4-FFF2-40B4-BE49-F238E27FC236}">
                      <a16:creationId xmlns:a16="http://schemas.microsoft.com/office/drawing/2014/main" id="{690B1AD8-C982-FB81-058E-AA30B5FF897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17310" y="5118589"/>
                  <a:ext cx="696472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3">
                  <a:schemeClr val="accent5"/>
                </a:lnRef>
                <a:fillRef idx="0">
                  <a:schemeClr val="accent5"/>
                </a:fillRef>
                <a:effectRef idx="2">
                  <a:schemeClr val="accent5"/>
                </a:effectRef>
                <a:fontRef idx="minor">
                  <a:schemeClr val="tx1"/>
                </a:fontRef>
              </p:style>
            </p:cxn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A16EA7B3-027B-BA8A-1434-E5A731576104}"/>
                    </a:ext>
                  </a:extLst>
                </p:cNvPr>
                <p:cNvSpPr txBox="1"/>
                <p:nvPr/>
              </p:nvSpPr>
              <p:spPr>
                <a:xfrm>
                  <a:off x="3479101" y="4841590"/>
                  <a:ext cx="1063180" cy="662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/>
                    <a:t>H</a:t>
                  </a:r>
                  <a:r>
                    <a:rPr lang="en-US" baseline="-25000"/>
                    <a:t>2</a:t>
                  </a:r>
                  <a:r>
                    <a:rPr lang="en-US"/>
                    <a:t>SO</a:t>
                  </a:r>
                  <a:r>
                    <a:rPr lang="en-US" baseline="-25000"/>
                    <a:t>4</a:t>
                  </a:r>
                </a:p>
                <a:p>
                  <a:pPr algn="ctr"/>
                  <a:r>
                    <a:rPr lang="en-US" sz="1600"/>
                    <a:t>50,000 </a:t>
                  </a:r>
                  <a:r>
                    <a:rPr lang="en-US" sz="1600" err="1"/>
                    <a:t>lb</a:t>
                  </a:r>
                  <a:endParaRPr lang="en-US" sz="1600"/>
                </a:p>
              </p:txBody>
            </p:sp>
            <p:cxnSp>
              <p:nvCxnSpPr>
                <p:cNvPr id="18" name="Connector: Elbow 17">
                  <a:extLst>
                    <a:ext uri="{FF2B5EF4-FFF2-40B4-BE49-F238E27FC236}">
                      <a16:creationId xmlns:a16="http://schemas.microsoft.com/office/drawing/2014/main" id="{49D23543-0ECB-CEA4-F88A-AF7D038B48C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 flipH="1">
                  <a:off x="4197981" y="3654238"/>
                  <a:ext cx="1095227" cy="911446"/>
                </a:xfrm>
                <a:prstGeom prst="bentConnector3">
                  <a:avLst>
                    <a:gd name="adj1" fmla="val 62576"/>
                  </a:avLst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Connector: Elbow 18">
                  <a:extLst>
                    <a:ext uri="{FF2B5EF4-FFF2-40B4-BE49-F238E27FC236}">
                      <a16:creationId xmlns:a16="http://schemas.microsoft.com/office/drawing/2014/main" id="{DC07F3AE-04CD-C211-B640-1EA64EF96B7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 flipV="1">
                  <a:off x="7664959" y="3583006"/>
                  <a:ext cx="1297973" cy="1326964"/>
                </a:xfrm>
                <a:prstGeom prst="bentConnector3">
                  <a:avLst>
                    <a:gd name="adj1" fmla="val -723"/>
                  </a:avLst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Arrow Connector 19">
                  <a:extLst>
                    <a:ext uri="{FF2B5EF4-FFF2-40B4-BE49-F238E27FC236}">
                      <a16:creationId xmlns:a16="http://schemas.microsoft.com/office/drawing/2014/main" id="{22465816-FF5D-BEEB-B730-DD1F2B720987}"/>
                    </a:ext>
                  </a:extLst>
                </p:cNvPr>
                <p:cNvCxnSpPr>
                  <a:cxnSpLocks/>
                  <a:stCxn id="15" idx="2"/>
                  <a:endCxn id="25" idx="0"/>
                </p:cNvCxnSpPr>
                <p:nvPr/>
              </p:nvCxnSpPr>
              <p:spPr>
                <a:xfrm>
                  <a:off x="7327583" y="2017817"/>
                  <a:ext cx="0" cy="677755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3">
                  <a:schemeClr val="accent5"/>
                </a:lnRef>
                <a:fillRef idx="0">
                  <a:schemeClr val="accent5"/>
                </a:fillRef>
                <a:effectRef idx="2">
                  <a:schemeClr val="accent5"/>
                </a:effectRef>
                <a:fontRef idx="minor">
                  <a:schemeClr val="tx1"/>
                </a:fontRef>
              </p:style>
            </p:cxn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166CAB32-8D63-7EE3-EFC9-42D24260304A}"/>
                    </a:ext>
                  </a:extLst>
                </p:cNvPr>
                <p:cNvSpPr txBox="1"/>
                <p:nvPr/>
              </p:nvSpPr>
              <p:spPr>
                <a:xfrm>
                  <a:off x="7109927" y="6183675"/>
                  <a:ext cx="4121055" cy="7417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/>
                    <a:t>Given: Byproduct from Production Unit = </a:t>
                  </a:r>
                  <a:r>
                    <a:rPr lang="en-US">
                      <a:solidFill>
                        <a:schemeClr val="accent1"/>
                      </a:solidFill>
                    </a:rPr>
                    <a:t>R1</a:t>
                  </a:r>
                  <a:r>
                    <a:rPr lang="en-US"/>
                    <a:t>+ </a:t>
                  </a:r>
                  <a:r>
                    <a:rPr lang="en-US">
                      <a:solidFill>
                        <a:schemeClr val="accent1"/>
                      </a:solidFill>
                    </a:rPr>
                    <a:t>R2</a:t>
                  </a:r>
                  <a:r>
                    <a:rPr lang="en-US"/>
                    <a:t> = 0 + 57,000 lb H</a:t>
                  </a:r>
                  <a:r>
                    <a:rPr lang="en-US" baseline="-25000"/>
                    <a:t>2</a:t>
                  </a:r>
                  <a:r>
                    <a:rPr lang="en-US"/>
                    <a:t>SO</a:t>
                  </a:r>
                  <a:r>
                    <a:rPr lang="en-US" baseline="-25000"/>
                    <a:t>4</a:t>
                  </a:r>
                  <a:endParaRPr lang="en-US" sz="1600" baseline="-25000"/>
                </a:p>
              </p:txBody>
            </p:sp>
          </p:grp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6E923775-5D27-0C9A-8D9A-ABDE910CD506}"/>
                  </a:ext>
                </a:extLst>
              </p:cNvPr>
              <p:cNvGrpSpPr/>
              <p:nvPr/>
            </p:nvGrpSpPr>
            <p:grpSpPr>
              <a:xfrm>
                <a:off x="5201318" y="1927894"/>
                <a:ext cx="832101" cy="1027334"/>
                <a:chOff x="5201318" y="1927894"/>
                <a:chExt cx="832101" cy="1027334"/>
              </a:xfrm>
            </p:grpSpPr>
            <p:cxnSp>
              <p:nvCxnSpPr>
                <p:cNvPr id="46" name="Straight Arrow Connector 45">
                  <a:extLst>
                    <a:ext uri="{FF2B5EF4-FFF2-40B4-BE49-F238E27FC236}">
                      <a16:creationId xmlns:a16="http://schemas.microsoft.com/office/drawing/2014/main" id="{38A1BD98-94C6-A019-D1CB-357BA1E7D201}"/>
                    </a:ext>
                  </a:extLst>
                </p:cNvPr>
                <p:cNvCxnSpPr/>
                <p:nvPr/>
              </p:nvCxnSpPr>
              <p:spPr>
                <a:xfrm>
                  <a:off x="5623560" y="2325290"/>
                  <a:ext cx="0" cy="629938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B4970521-47CC-F120-1E33-5B1F84B401A2}"/>
                    </a:ext>
                  </a:extLst>
                </p:cNvPr>
                <p:cNvSpPr txBox="1"/>
                <p:nvPr/>
              </p:nvSpPr>
              <p:spPr>
                <a:xfrm>
                  <a:off x="5201318" y="1927894"/>
                  <a:ext cx="83210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/>
                    <a:t>H</a:t>
                  </a:r>
                  <a:r>
                    <a:rPr lang="en-US" baseline="-25000"/>
                    <a:t>2</a:t>
                  </a:r>
                  <a:r>
                    <a:rPr lang="en-US"/>
                    <a:t>O</a:t>
                  </a:r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F4C05034-7C76-3D88-FE52-D31354593618}"/>
                  </a:ext>
                </a:extLst>
              </p:cNvPr>
              <p:cNvGrpSpPr/>
              <p:nvPr/>
            </p:nvGrpSpPr>
            <p:grpSpPr>
              <a:xfrm>
                <a:off x="9921054" y="1939169"/>
                <a:ext cx="832101" cy="1013784"/>
                <a:chOff x="5207509" y="1941444"/>
                <a:chExt cx="832101" cy="1013784"/>
              </a:xfrm>
            </p:grpSpPr>
            <p:cxnSp>
              <p:nvCxnSpPr>
                <p:cNvPr id="50" name="Straight Arrow Connector 49">
                  <a:extLst>
                    <a:ext uri="{FF2B5EF4-FFF2-40B4-BE49-F238E27FC236}">
                      <a16:creationId xmlns:a16="http://schemas.microsoft.com/office/drawing/2014/main" id="{68F0D8D7-4487-17B7-62CC-7AF12F22D74F}"/>
                    </a:ext>
                  </a:extLst>
                </p:cNvPr>
                <p:cNvCxnSpPr/>
                <p:nvPr/>
              </p:nvCxnSpPr>
              <p:spPr>
                <a:xfrm>
                  <a:off x="5623560" y="2325290"/>
                  <a:ext cx="0" cy="629938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9F9362C4-1214-5DFD-09CD-29CBB42BE127}"/>
                    </a:ext>
                  </a:extLst>
                </p:cNvPr>
                <p:cNvSpPr txBox="1"/>
                <p:nvPr/>
              </p:nvSpPr>
              <p:spPr>
                <a:xfrm>
                  <a:off x="5207509" y="1941444"/>
                  <a:ext cx="83210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/>
                    <a:t>H</a:t>
                  </a:r>
                  <a:r>
                    <a:rPr lang="en-US" baseline="-25000"/>
                    <a:t>2</a:t>
                  </a:r>
                  <a:r>
                    <a:rPr lang="en-US"/>
                    <a:t>O</a:t>
                  </a:r>
                </a:p>
              </p:txBody>
            </p:sp>
          </p:grpSp>
        </p:grp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D6A8102-2A3D-3766-9228-E4378F6EA75A}"/>
                </a:ext>
              </a:extLst>
            </p:cNvPr>
            <p:cNvSpPr/>
            <p:nvPr/>
          </p:nvSpPr>
          <p:spPr>
            <a:xfrm>
              <a:off x="1182243" y="2457359"/>
              <a:ext cx="10048739" cy="2998049"/>
            </a:xfrm>
            <a:prstGeom prst="rect">
              <a:avLst/>
            </a:prstGeom>
            <a:noFill/>
            <a:ln w="38100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AEC8C8A-8817-ED91-3B94-50D4A452BCE1}"/>
                </a:ext>
              </a:extLst>
            </p:cNvPr>
            <p:cNvSpPr txBox="1"/>
            <p:nvPr/>
          </p:nvSpPr>
          <p:spPr>
            <a:xfrm>
              <a:off x="1182242" y="5093315"/>
              <a:ext cx="20756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chemeClr val="accent6"/>
                  </a:solidFill>
                </a:rPr>
                <a:t>Facility Boundary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6C574784-C375-3857-DDE1-8E4890439E76}"/>
              </a:ext>
            </a:extLst>
          </p:cNvPr>
          <p:cNvSpPr txBox="1"/>
          <p:nvPr/>
        </p:nvSpPr>
        <p:spPr>
          <a:xfrm>
            <a:off x="4273658" y="3687177"/>
            <a:ext cx="537245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accent1"/>
                </a:solidFill>
              </a:rPr>
              <a:t>R1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51A59A9-EF24-B8AF-72EF-37210719EEE1}"/>
              </a:ext>
            </a:extLst>
          </p:cNvPr>
          <p:cNvSpPr txBox="1"/>
          <p:nvPr/>
        </p:nvSpPr>
        <p:spPr>
          <a:xfrm>
            <a:off x="8940269" y="3664184"/>
            <a:ext cx="537245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accent1"/>
                </a:solidFill>
              </a:rPr>
              <a:t>R2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E204ABA-6072-C8DF-7863-F167ABE742BB}"/>
              </a:ext>
            </a:extLst>
          </p:cNvPr>
          <p:cNvSpPr txBox="1"/>
          <p:nvPr/>
        </p:nvSpPr>
        <p:spPr>
          <a:xfrm>
            <a:off x="372006" y="5899083"/>
            <a:ext cx="6429887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b="1" i="1"/>
              <a:t>Remember</a:t>
            </a:r>
            <a:r>
              <a:rPr lang="en-US"/>
              <a:t>: Under TURA, byproduct is the amount of chemical that leaves the production unit that is </a:t>
            </a:r>
            <a:r>
              <a:rPr lang="en-US" b="1"/>
              <a:t>not</a:t>
            </a:r>
            <a:r>
              <a:rPr lang="en-US"/>
              <a:t> in product</a:t>
            </a:r>
          </a:p>
        </p:txBody>
      </p:sp>
    </p:spTree>
    <p:extLst>
      <p:ext uri="{BB962C8B-B14F-4D97-AF65-F5344CB8AC3E}">
        <p14:creationId xmlns:p14="http://schemas.microsoft.com/office/powerpoint/2010/main" val="35127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D25CF-ACB2-ED79-53A6-E36910627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Calculations for completing Form 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46637-0515-25D2-1781-D682719D04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953000"/>
          </a:xfrm>
        </p:spPr>
        <p:txBody>
          <a:bodyPr/>
          <a:lstStyle/>
          <a:p>
            <a:pPr marL="0" indent="0">
              <a:buNone/>
            </a:pPr>
            <a:r>
              <a:rPr lang="en-US" b="1">
                <a:solidFill>
                  <a:schemeClr val="accent6"/>
                </a:solidFill>
              </a:rPr>
              <a:t>Section 1: Facility-Wide Use</a:t>
            </a:r>
          </a:p>
          <a:p>
            <a:r>
              <a:rPr lang="en-US" b="1"/>
              <a:t>1.e</a:t>
            </a:r>
            <a:r>
              <a:rPr lang="en-US"/>
              <a:t> - Otherwise Used= 130,000 lb (given)	</a:t>
            </a:r>
          </a:p>
          <a:p>
            <a:pPr>
              <a:spcAft>
                <a:spcPts val="1200"/>
              </a:spcAft>
            </a:pPr>
            <a:r>
              <a:rPr lang="en-US" b="1"/>
              <a:t>1.f</a:t>
            </a:r>
            <a:r>
              <a:rPr lang="en-US"/>
              <a:t> - Byproduct = 57,000 lb (given)</a:t>
            </a:r>
          </a:p>
          <a:p>
            <a:pPr marL="0" indent="0">
              <a:buNone/>
            </a:pPr>
            <a:r>
              <a:rPr lang="en-US" b="1">
                <a:solidFill>
                  <a:schemeClr val="accent6"/>
                </a:solidFill>
              </a:rPr>
              <a:t>Section 2: Materials Balance </a:t>
            </a:r>
            <a:r>
              <a:rPr lang="en-US" i="1">
                <a:solidFill>
                  <a:schemeClr val="accent6"/>
                </a:solidFill>
              </a:rPr>
              <a:t>(around Production Unit)</a:t>
            </a:r>
          </a:p>
          <a:p>
            <a:r>
              <a:rPr lang="en-US"/>
              <a:t>Input = 80,000 </a:t>
            </a:r>
            <a:r>
              <a:rPr lang="en-US" err="1"/>
              <a:t>lb</a:t>
            </a:r>
            <a:r>
              <a:rPr lang="en-US"/>
              <a:t> (given)</a:t>
            </a:r>
          </a:p>
          <a:p>
            <a:r>
              <a:rPr lang="en-US"/>
              <a:t>Output = byproduct = 57,000 lb</a:t>
            </a:r>
          </a:p>
          <a:p>
            <a:pPr>
              <a:spcAft>
                <a:spcPts val="1200"/>
              </a:spcAft>
            </a:pPr>
            <a:r>
              <a:rPr lang="en-US" b="1"/>
              <a:t>2.d</a:t>
            </a:r>
            <a:r>
              <a:rPr lang="en-US"/>
              <a:t> - Consumed or Transformed = 80,000 – 57,000 = 23,000 lb</a:t>
            </a:r>
          </a:p>
          <a:p>
            <a:pPr marL="0" indent="0">
              <a:buNone/>
            </a:pPr>
            <a:r>
              <a:rPr lang="en-US" b="1">
                <a:solidFill>
                  <a:schemeClr val="accent6"/>
                </a:solidFill>
              </a:rPr>
              <a:t>Section 3: Chemicals Used in Waste Treatment Units</a:t>
            </a:r>
            <a:endParaRPr lang="en-US"/>
          </a:p>
          <a:p>
            <a:r>
              <a:rPr lang="en-US" b="1"/>
              <a:t>3.b</a:t>
            </a:r>
            <a:r>
              <a:rPr lang="en-US"/>
              <a:t> – Amount = 50,000 lb (given)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97C5A2-5227-DB52-028F-C4067A31D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MA Office of Technical Assistance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ABBA21-813A-C2CE-CE3A-A3BCE27AB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669647-2C53-4535-822D-8A80755D13EB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7D8D57A-E67D-7F0B-449A-4F26A3FC481C}"/>
              </a:ext>
            </a:extLst>
          </p:cNvPr>
          <p:cNvSpPr txBox="1"/>
          <p:nvPr/>
        </p:nvSpPr>
        <p:spPr>
          <a:xfrm>
            <a:off x="8709089" y="1232683"/>
            <a:ext cx="2901822" cy="954107"/>
          </a:xfrm>
          <a:prstGeom prst="rect">
            <a:avLst/>
          </a:prstGeom>
          <a:solidFill>
            <a:srgbClr val="CBD4F2"/>
          </a:solidFill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accent6"/>
                </a:solidFill>
              </a:rPr>
              <a:t>Mass Balance</a:t>
            </a:r>
          </a:p>
          <a:p>
            <a:r>
              <a:rPr lang="en-US"/>
              <a:t>Input = output + amount consumed/transformed</a:t>
            </a:r>
          </a:p>
        </p:txBody>
      </p:sp>
    </p:spTree>
    <p:extLst>
      <p:ext uri="{BB962C8B-B14F-4D97-AF65-F5344CB8AC3E}">
        <p14:creationId xmlns:p14="http://schemas.microsoft.com/office/powerpoint/2010/main" val="4278356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1">
  <a:themeElements>
    <a:clrScheme name="Custom 3">
      <a:dk1>
        <a:srgbClr val="292934"/>
      </a:dk1>
      <a:lt1>
        <a:srgbClr val="FFFFFF"/>
      </a:lt1>
      <a:dk2>
        <a:srgbClr val="253F94"/>
      </a:dk2>
      <a:lt2>
        <a:srgbClr val="253F94"/>
      </a:lt2>
      <a:accent1>
        <a:srgbClr val="1C993F"/>
      </a:accent1>
      <a:accent2>
        <a:srgbClr val="23A6DD"/>
      </a:accent2>
      <a:accent3>
        <a:srgbClr val="23A6DD"/>
      </a:accent3>
      <a:accent4>
        <a:srgbClr val="23A6DD"/>
      </a:accent4>
      <a:accent5>
        <a:srgbClr val="253F94"/>
      </a:accent5>
      <a:accent6>
        <a:srgbClr val="253F94"/>
      </a:accent6>
      <a:hlink>
        <a:srgbClr val="253F94"/>
      </a:hlink>
      <a:folHlink>
        <a:srgbClr val="23A6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4A0C9076-656F-4BC8-981A-A86C7B82D7F6}" vid="{804BB36C-9D7E-43E6-8034-8BE56A4DD3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3">
    <a:dk1>
      <a:srgbClr val="292934"/>
    </a:dk1>
    <a:lt1>
      <a:srgbClr val="FFFFFF"/>
    </a:lt1>
    <a:dk2>
      <a:srgbClr val="253F94"/>
    </a:dk2>
    <a:lt2>
      <a:srgbClr val="253F94"/>
    </a:lt2>
    <a:accent1>
      <a:srgbClr val="1C993F"/>
    </a:accent1>
    <a:accent2>
      <a:srgbClr val="23A6DD"/>
    </a:accent2>
    <a:accent3>
      <a:srgbClr val="23A6DD"/>
    </a:accent3>
    <a:accent4>
      <a:srgbClr val="23A6DD"/>
    </a:accent4>
    <a:accent5>
      <a:srgbClr val="253F94"/>
    </a:accent5>
    <a:accent6>
      <a:srgbClr val="253F94"/>
    </a:accent6>
    <a:hlink>
      <a:srgbClr val="253F94"/>
    </a:hlink>
    <a:folHlink>
      <a:srgbClr val="23A6DD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34958084D91743885EB660A83B9A15" ma:contentTypeVersion="12" ma:contentTypeDescription="Create a new document." ma:contentTypeScope="" ma:versionID="e7ca87714e80c493345bd1acf24542e7">
  <xsd:schema xmlns:xsd="http://www.w3.org/2001/XMLSchema" xmlns:xs="http://www.w3.org/2001/XMLSchema" xmlns:p="http://schemas.microsoft.com/office/2006/metadata/properties" xmlns:ns2="34ba4f92-ead3-459b-8b63-202066ab276e" xmlns:ns3="7b83dbe2-6fd2-449a-a932-0d75829bf641" targetNamespace="http://schemas.microsoft.com/office/2006/metadata/properties" ma:root="true" ma:fieldsID="a624a64b0a4070e315d78655ade6761b" ns2:_="" ns3:_="">
    <xsd:import namespace="34ba4f92-ead3-459b-8b63-202066ab276e"/>
    <xsd:import namespace="7b83dbe2-6fd2-449a-a932-0d75829bf64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ba4f92-ead3-459b-8b63-202066ab27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83dbe2-6fd2-449a-a932-0d75829bf64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e1eecbb-5736-4a27-a3d9-8cd4d931ca33}" ma:internalName="TaxCatchAll" ma:showField="CatchAllData" ma:web="7b83dbe2-6fd2-449a-a932-0d75829bf64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4ba4f92-ead3-459b-8b63-202066ab276e">
      <Terms xmlns="http://schemas.microsoft.com/office/infopath/2007/PartnerControls"/>
    </lcf76f155ced4ddcb4097134ff3c332f>
    <TaxCatchAll xmlns="7b83dbe2-6fd2-449a-a932-0d75829bf64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2DCAF2A-95A6-4C16-A060-1F4E35CD90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4ba4f92-ead3-459b-8b63-202066ab276e"/>
    <ds:schemaRef ds:uri="7b83dbe2-6fd2-449a-a932-0d75829bf6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9EB6F89-B2ED-4834-9DA4-D802BE7DC88B}">
  <ds:schemaRefs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7b83dbe2-6fd2-449a-a932-0d75829bf641"/>
    <ds:schemaRef ds:uri="34ba4f92-ead3-459b-8b63-202066ab276e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B37CEC97-7A16-4F17-BDC2-172BD423478D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893</TotalTime>
  <Words>3176</Words>
  <Application>Microsoft Office PowerPoint</Application>
  <PresentationFormat>Widescreen</PresentationFormat>
  <Paragraphs>450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Arial</vt:lpstr>
      <vt:lpstr>Book Antiqua</vt:lpstr>
      <vt:lpstr>Calibri</vt:lpstr>
      <vt:lpstr>Cambria Math</vt:lpstr>
      <vt:lpstr>Courier New</vt:lpstr>
      <vt:lpstr>Segoe UI</vt:lpstr>
      <vt:lpstr>ヒラギノ角ゴ Pro W3</vt:lpstr>
      <vt:lpstr>Theme1</vt:lpstr>
      <vt:lpstr>Annual Toxics Reporting: Skills and Challenges </vt:lpstr>
      <vt:lpstr>Before You Get Started</vt:lpstr>
      <vt:lpstr>Key differences between TURA and TRI reporting</vt:lpstr>
      <vt:lpstr>Important Reporting Practices</vt:lpstr>
      <vt:lpstr>  </vt:lpstr>
      <vt:lpstr>Production Unit</vt:lpstr>
      <vt:lpstr> Sulfuric Acid Use in Production and Waste Treatment  </vt:lpstr>
      <vt:lpstr>Anodize Production Unit Process Flow &amp; Chemical Pathway Analysis</vt:lpstr>
      <vt:lpstr>Calculations for completing Form S</vt:lpstr>
      <vt:lpstr>Form S Reporting: Facility-Wide Use of Sulfuric Acid</vt:lpstr>
      <vt:lpstr>Commonly Missed in Reports</vt:lpstr>
      <vt:lpstr>Some Differences Between TRI and TURA Reporting</vt:lpstr>
      <vt:lpstr>Pay attention …</vt:lpstr>
      <vt:lpstr>Persistent Bio-Accumulative Toxics (PBTs)</vt:lpstr>
      <vt:lpstr>Chemical Categories – Some are HHS or PBTs – Different Thresholds</vt:lpstr>
      <vt:lpstr>Ammonia Reporting (CAS# 7664-41-7)     (10.7 M lb used in 2024)</vt:lpstr>
      <vt:lpstr>Ammonia Reporting (cont’d)</vt:lpstr>
      <vt:lpstr>Ammonia Reporting (cont’d)</vt:lpstr>
      <vt:lpstr>Coincidentally Manufactured Water-Dissociable Nitrate Compounds (8.71 M lb manufactured in 2024)</vt:lpstr>
      <vt:lpstr>Rules for Reporting Individual CERCLA Chemicals and EPCRA Chemical Categories</vt:lpstr>
      <vt:lpstr>Rules for Reporting Elemental Metals &amp; Their Metal Compounds Category</vt:lpstr>
      <vt:lpstr> Lead &amp; Lead Compounds Reporting  </vt:lpstr>
      <vt:lpstr>Form S Reporting: Facility-Wide  Use of Lead &amp; Lead Compounds Note, use DEP CAS 1026 for lead compounds (1a)</vt:lpstr>
      <vt:lpstr>PowerPoint Presentation</vt:lpstr>
      <vt:lpstr>Non-Integral Recycling Example – Form S  Section 1</vt:lpstr>
      <vt:lpstr>Do I Trip a Reporting Threshold for Hydrogen Fluoride?  </vt:lpstr>
      <vt:lpstr>Do You Use Cyanide Compounds? </vt:lpstr>
      <vt:lpstr>TURA &amp; TRI Reporting Resources </vt:lpstr>
      <vt:lpstr>Contact Us</vt:lpstr>
    </vt:vector>
  </TitlesOfParts>
  <Company>EOEEA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FY17 OTA Communications Plan</dc:title>
  <dc:creator>Rodriguez-Semp, Maia</dc:creator>
  <cp:lastModifiedBy>Zemba, Lillian (DEP)</cp:lastModifiedBy>
  <cp:revision>57</cp:revision>
  <cp:lastPrinted>2026-05-07T16:07:49Z</cp:lastPrinted>
  <dcterms:created xsi:type="dcterms:W3CDTF">2016-09-06T18:28:33Z</dcterms:created>
  <dcterms:modified xsi:type="dcterms:W3CDTF">2026-05-20T19:18:26Z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0x0101007534958084D91743885EB660A83B9A15</vt:lpwstr>
  </property>
</Properties>
</file>