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571" r:id="rId6"/>
    <p:sldId id="572" r:id="rId7"/>
    <p:sldId id="583" r:id="rId8"/>
    <p:sldId id="585" r:id="rId9"/>
    <p:sldId id="584" r:id="rId10"/>
    <p:sldId id="5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CB4"/>
    <a:srgbClr val="388557"/>
    <a:srgbClr val="145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B32578-93D1-5DE9-3AB4-2099D8A9ED0D}" v="108" dt="2026-04-27T19:27:23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E89D6-EEE0-44D4-B918-7B276389CD31}" type="doc">
      <dgm:prSet loTypeId="urn:microsoft.com/office/officeart/2005/8/layout/venn1" loCatId="relationship" qsTypeId="urn:microsoft.com/office/officeart/2005/8/quickstyle/simple4" qsCatId="simple" csTypeId="urn:microsoft.com/office/officeart/2005/8/colors/accent6_2" csCatId="accent6" phldr="1"/>
      <dgm:spPr/>
    </dgm:pt>
    <dgm:pt modelId="{6E2CAC28-510E-42F1-A94D-EF0C874DDF0B}">
      <dgm:prSet phldrT="[Text]" custT="1"/>
      <dgm:spPr>
        <a:solidFill>
          <a:srgbClr val="388557">
            <a:alpha val="20000"/>
          </a:srgbClr>
        </a:solidFill>
      </dgm:spPr>
      <dgm:t>
        <a:bodyPr/>
        <a:lstStyle/>
        <a:p>
          <a:r>
            <a:rPr lang="en-US" sz="2800" baseline="0" dirty="0">
              <a:latin typeface="Segoe UI Semibold" panose="020B0702040204020203" pitchFamily="34" charset="0"/>
              <a:cs typeface="Segoe UI" panose="020B0502040204020203" pitchFamily="34" charset="0"/>
            </a:rPr>
            <a:t>MassDEP</a:t>
          </a:r>
        </a:p>
        <a:p>
          <a:r>
            <a:rPr lang="en-US" sz="2400" i="1" dirty="0">
              <a:latin typeface="Segoe UI" panose="020B0502040204020203" pitchFamily="34" charset="0"/>
              <a:cs typeface="Segoe UI" panose="020B0502040204020203" pitchFamily="34" charset="0"/>
            </a:rPr>
            <a:t>Regulatory</a:t>
          </a:r>
          <a:endParaRPr lang="en-US" sz="2800" i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C8B3FA-722B-474E-B6A8-045C24C07CE3}" type="parTrans" cxnId="{6ECB35B6-91A6-42B0-88D8-5BF28825E230}">
      <dgm:prSet/>
      <dgm:spPr/>
      <dgm:t>
        <a:bodyPr/>
        <a:lstStyle/>
        <a:p>
          <a:endParaRPr lang="en-US"/>
        </a:p>
      </dgm:t>
    </dgm:pt>
    <dgm:pt modelId="{E8295965-CB02-489D-BCAE-3F405509DD98}" type="sibTrans" cxnId="{6ECB35B6-91A6-42B0-88D8-5BF28825E230}">
      <dgm:prSet/>
      <dgm:spPr/>
      <dgm:t>
        <a:bodyPr/>
        <a:lstStyle/>
        <a:p>
          <a:endParaRPr lang="en-US"/>
        </a:p>
      </dgm:t>
    </dgm:pt>
    <dgm:pt modelId="{C9C54586-2F0F-4A92-AE22-D3DC121B26AD}">
      <dgm:prSet phldrT="[Text]" custT="1"/>
      <dgm:spPr>
        <a:solidFill>
          <a:srgbClr val="388557">
            <a:alpha val="20000"/>
          </a:srgbClr>
        </a:solidFill>
      </dgm:spPr>
      <dgm:t>
        <a:bodyPr/>
        <a:lstStyle/>
        <a:p>
          <a:r>
            <a:rPr lang="en-US" sz="2800" baseline="0" dirty="0">
              <a:latin typeface="Segoe UI Semibold" panose="020B0702040204020203" pitchFamily="34" charset="0"/>
              <a:cs typeface="Segoe UI" panose="020B0502040204020203" pitchFamily="34" charset="0"/>
            </a:rPr>
            <a:t>TURI</a:t>
          </a:r>
        </a:p>
        <a:p>
          <a:r>
            <a:rPr lang="en-US" sz="2400" i="1" dirty="0">
              <a:latin typeface="Segoe UI" panose="020B0502040204020203" pitchFamily="34" charset="0"/>
              <a:cs typeface="Segoe UI" panose="020B0502040204020203" pitchFamily="34" charset="0"/>
            </a:rPr>
            <a:t>Research &amp; Grants</a:t>
          </a:r>
        </a:p>
      </dgm:t>
      <dgm:extLst>
        <a:ext uri="{E40237B7-FDA0-4F09-8148-C483321AD2D9}">
          <dgm14:cNvPr xmlns:dgm14="http://schemas.microsoft.com/office/drawing/2010/diagram" id="0" name="" descr="Three interlocking circles symbolizing OTA, MassDEP, and TURI"/>
        </a:ext>
      </dgm:extLst>
    </dgm:pt>
    <dgm:pt modelId="{F9E4B37E-5BF9-4465-B697-DA57CA15BD76}" type="parTrans" cxnId="{4759835E-38DC-4730-8490-44E0030E230F}">
      <dgm:prSet/>
      <dgm:spPr/>
      <dgm:t>
        <a:bodyPr/>
        <a:lstStyle/>
        <a:p>
          <a:endParaRPr lang="en-US"/>
        </a:p>
      </dgm:t>
    </dgm:pt>
    <dgm:pt modelId="{CF0DC888-365E-4600-A775-DD6AE44DB3FC}" type="sibTrans" cxnId="{4759835E-38DC-4730-8490-44E0030E230F}">
      <dgm:prSet/>
      <dgm:spPr/>
      <dgm:t>
        <a:bodyPr/>
        <a:lstStyle/>
        <a:p>
          <a:endParaRPr lang="en-US"/>
        </a:p>
      </dgm:t>
    </dgm:pt>
    <dgm:pt modelId="{C6443E22-70CF-411D-8017-2C4887C5CC0C}">
      <dgm:prSet phldrT="[Text]" custT="1"/>
      <dgm:spPr>
        <a:solidFill>
          <a:srgbClr val="388557">
            <a:alpha val="20000"/>
          </a:srgbClr>
        </a:solidFill>
      </dgm:spPr>
      <dgm:t>
        <a:bodyPr/>
        <a:lstStyle/>
        <a:p>
          <a:r>
            <a:rPr lang="en-US" sz="2800" b="1" baseline="0" dirty="0">
              <a:latin typeface="Segoe UI Black" panose="020B0A02040204020203" pitchFamily="34" charset="0"/>
              <a:cs typeface="Segoe UI" panose="020B0502040204020203" pitchFamily="34" charset="0"/>
            </a:rPr>
            <a:t>OTA</a:t>
          </a:r>
        </a:p>
        <a:p>
          <a:r>
            <a:rPr lang="en-US" sz="2400" b="1" i="1" dirty="0">
              <a:latin typeface="Segoe UI" panose="020B0502040204020203" pitchFamily="34" charset="0"/>
              <a:cs typeface="Segoe UI" panose="020B0502040204020203" pitchFamily="34" charset="0"/>
            </a:rPr>
            <a:t>Confidential Technical Assistance</a:t>
          </a:r>
        </a:p>
      </dgm:t>
    </dgm:pt>
    <dgm:pt modelId="{BEC1AD2E-2BB3-4F4C-A76C-1A5363C22BA6}" type="parTrans" cxnId="{D24E3FE1-5C81-4EFE-A73B-0977C9B12673}">
      <dgm:prSet/>
      <dgm:spPr/>
      <dgm:t>
        <a:bodyPr/>
        <a:lstStyle/>
        <a:p>
          <a:endParaRPr lang="en-US"/>
        </a:p>
      </dgm:t>
    </dgm:pt>
    <dgm:pt modelId="{454C88D3-2AE4-46BB-828A-091A1C4C90EB}" type="sibTrans" cxnId="{D24E3FE1-5C81-4EFE-A73B-0977C9B12673}">
      <dgm:prSet/>
      <dgm:spPr/>
      <dgm:t>
        <a:bodyPr/>
        <a:lstStyle/>
        <a:p>
          <a:endParaRPr lang="en-US"/>
        </a:p>
      </dgm:t>
    </dgm:pt>
    <dgm:pt modelId="{28631DA3-E13C-406F-8222-4E8E27F4FA66}" type="pres">
      <dgm:prSet presAssocID="{513E89D6-EEE0-44D4-B918-7B276389CD31}" presName="compositeShape" presStyleCnt="0">
        <dgm:presLayoutVars>
          <dgm:chMax val="7"/>
          <dgm:dir/>
          <dgm:resizeHandles val="exact"/>
        </dgm:presLayoutVars>
      </dgm:prSet>
      <dgm:spPr/>
    </dgm:pt>
    <dgm:pt modelId="{E92EF85F-7908-4474-A2B3-49598969BBEA}" type="pres">
      <dgm:prSet presAssocID="{6E2CAC28-510E-42F1-A94D-EF0C874DDF0B}" presName="circ1" presStyleLbl="vennNode1" presStyleIdx="0" presStyleCnt="3" custLinFactNeighborX="24471" custLinFactNeighborY="-2454"/>
      <dgm:spPr/>
    </dgm:pt>
    <dgm:pt modelId="{25BCBFF0-94E8-4966-8503-F856FAF98AA1}" type="pres">
      <dgm:prSet presAssocID="{6E2CAC28-510E-42F1-A94D-EF0C874DDF0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003BCD3-BAB0-4799-936B-58F31EF46150}" type="pres">
      <dgm:prSet presAssocID="{C9C54586-2F0F-4A92-AE22-D3DC121B26AD}" presName="circ2" presStyleLbl="vennNode1" presStyleIdx="1" presStyleCnt="3" custLinFactNeighborX="-7371" custLinFactNeighborY="2454"/>
      <dgm:spPr/>
    </dgm:pt>
    <dgm:pt modelId="{CC15334F-6D7F-48F5-A452-5DD0D7E303DE}" type="pres">
      <dgm:prSet presAssocID="{C9C54586-2F0F-4A92-AE22-D3DC121B26A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493FE3A-6B97-40C9-986E-BAD422381DE4}" type="pres">
      <dgm:prSet presAssocID="{C6443E22-70CF-411D-8017-2C4887C5CC0C}" presName="circ3" presStyleLbl="vennNode1" presStyleIdx="2" presStyleCnt="3" custLinFactNeighborX="-9" custLinFactNeighborY="-29889"/>
      <dgm:spPr/>
    </dgm:pt>
    <dgm:pt modelId="{B3E374D9-CF36-4F4D-8A8E-CF13A1B899E0}" type="pres">
      <dgm:prSet presAssocID="{C6443E22-70CF-411D-8017-2C4887C5CC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CBC053B-CEAB-4FED-BA28-3E95969D651B}" type="presOf" srcId="{C6443E22-70CF-411D-8017-2C4887C5CC0C}" destId="{E493FE3A-6B97-40C9-986E-BAD422381DE4}" srcOrd="0" destOrd="0" presId="urn:microsoft.com/office/officeart/2005/8/layout/venn1"/>
    <dgm:cxn modelId="{4759835E-38DC-4730-8490-44E0030E230F}" srcId="{513E89D6-EEE0-44D4-B918-7B276389CD31}" destId="{C9C54586-2F0F-4A92-AE22-D3DC121B26AD}" srcOrd="1" destOrd="0" parTransId="{F9E4B37E-5BF9-4465-B697-DA57CA15BD76}" sibTransId="{CF0DC888-365E-4600-A775-DD6AE44DB3FC}"/>
    <dgm:cxn modelId="{65D3F648-7CC3-4169-9AF2-F320C0D8917C}" type="presOf" srcId="{513E89D6-EEE0-44D4-B918-7B276389CD31}" destId="{28631DA3-E13C-406F-8222-4E8E27F4FA66}" srcOrd="0" destOrd="0" presId="urn:microsoft.com/office/officeart/2005/8/layout/venn1"/>
    <dgm:cxn modelId="{83FDB684-BED0-479A-8D96-6627C20CEF8F}" type="presOf" srcId="{C9C54586-2F0F-4A92-AE22-D3DC121B26AD}" destId="{6003BCD3-BAB0-4799-936B-58F31EF46150}" srcOrd="0" destOrd="0" presId="urn:microsoft.com/office/officeart/2005/8/layout/venn1"/>
    <dgm:cxn modelId="{072DB1A5-9C8C-49DE-8B83-26F66F5F05EB}" type="presOf" srcId="{6E2CAC28-510E-42F1-A94D-EF0C874DDF0B}" destId="{E92EF85F-7908-4474-A2B3-49598969BBEA}" srcOrd="0" destOrd="0" presId="urn:microsoft.com/office/officeart/2005/8/layout/venn1"/>
    <dgm:cxn modelId="{6ECB35B6-91A6-42B0-88D8-5BF28825E230}" srcId="{513E89D6-EEE0-44D4-B918-7B276389CD31}" destId="{6E2CAC28-510E-42F1-A94D-EF0C874DDF0B}" srcOrd="0" destOrd="0" parTransId="{14C8B3FA-722B-474E-B6A8-045C24C07CE3}" sibTransId="{E8295965-CB02-489D-BCAE-3F405509DD98}"/>
    <dgm:cxn modelId="{E8382ABA-4ADE-4997-A8BB-6E86FF2B1AB8}" type="presOf" srcId="{C9C54586-2F0F-4A92-AE22-D3DC121B26AD}" destId="{CC15334F-6D7F-48F5-A452-5DD0D7E303DE}" srcOrd="1" destOrd="0" presId="urn:microsoft.com/office/officeart/2005/8/layout/venn1"/>
    <dgm:cxn modelId="{C92D02DC-920F-4483-8264-F7D43C40CA93}" type="presOf" srcId="{C6443E22-70CF-411D-8017-2C4887C5CC0C}" destId="{B3E374D9-CF36-4F4D-8A8E-CF13A1B899E0}" srcOrd="1" destOrd="0" presId="urn:microsoft.com/office/officeart/2005/8/layout/venn1"/>
    <dgm:cxn modelId="{D24E3FE1-5C81-4EFE-A73B-0977C9B12673}" srcId="{513E89D6-EEE0-44D4-B918-7B276389CD31}" destId="{C6443E22-70CF-411D-8017-2C4887C5CC0C}" srcOrd="2" destOrd="0" parTransId="{BEC1AD2E-2BB3-4F4C-A76C-1A5363C22BA6}" sibTransId="{454C88D3-2AE4-46BB-828A-091A1C4C90EB}"/>
    <dgm:cxn modelId="{844E30EC-0EA1-40D0-AD67-CE077B73DA27}" type="presOf" srcId="{6E2CAC28-510E-42F1-A94D-EF0C874DDF0B}" destId="{25BCBFF0-94E8-4966-8503-F856FAF98AA1}" srcOrd="1" destOrd="0" presId="urn:microsoft.com/office/officeart/2005/8/layout/venn1"/>
    <dgm:cxn modelId="{85ED9E51-8DE6-46D5-A3A3-D6C535D83187}" type="presParOf" srcId="{28631DA3-E13C-406F-8222-4E8E27F4FA66}" destId="{E92EF85F-7908-4474-A2B3-49598969BBEA}" srcOrd="0" destOrd="0" presId="urn:microsoft.com/office/officeart/2005/8/layout/venn1"/>
    <dgm:cxn modelId="{02FC3260-CA5F-4F60-9D0B-7F23BBF67216}" type="presParOf" srcId="{28631DA3-E13C-406F-8222-4E8E27F4FA66}" destId="{25BCBFF0-94E8-4966-8503-F856FAF98AA1}" srcOrd="1" destOrd="0" presId="urn:microsoft.com/office/officeart/2005/8/layout/venn1"/>
    <dgm:cxn modelId="{30ED56B8-3A71-48B0-BA91-19AC44C4D4C7}" type="presParOf" srcId="{28631DA3-E13C-406F-8222-4E8E27F4FA66}" destId="{6003BCD3-BAB0-4799-936B-58F31EF46150}" srcOrd="2" destOrd="0" presId="urn:microsoft.com/office/officeart/2005/8/layout/venn1"/>
    <dgm:cxn modelId="{6A3FE98A-07F0-4214-8867-1ED7EADB2399}" type="presParOf" srcId="{28631DA3-E13C-406F-8222-4E8E27F4FA66}" destId="{CC15334F-6D7F-48F5-A452-5DD0D7E303DE}" srcOrd="3" destOrd="0" presId="urn:microsoft.com/office/officeart/2005/8/layout/venn1"/>
    <dgm:cxn modelId="{67AD8B02-F49D-4264-B0BC-6BD83F2EDCF9}" type="presParOf" srcId="{28631DA3-E13C-406F-8222-4E8E27F4FA66}" destId="{E493FE3A-6B97-40C9-986E-BAD422381DE4}" srcOrd="4" destOrd="0" presId="urn:microsoft.com/office/officeart/2005/8/layout/venn1"/>
    <dgm:cxn modelId="{059CBC3B-8584-469C-BCE4-D944CB0AC04C}" type="presParOf" srcId="{28631DA3-E13C-406F-8222-4E8E27F4FA66}" destId="{B3E374D9-CF36-4F4D-8A8E-CF13A1B899E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EF85F-7908-4474-A2B3-49598969BBEA}">
      <dsp:nvSpPr>
        <dsp:cNvPr id="0" name=""/>
        <dsp:cNvSpPr/>
      </dsp:nvSpPr>
      <dsp:spPr>
        <a:xfrm>
          <a:off x="2859897" y="0"/>
          <a:ext cx="3086586" cy="3086586"/>
        </a:xfrm>
        <a:prstGeom prst="ellipse">
          <a:avLst/>
        </a:prstGeom>
        <a:solidFill>
          <a:srgbClr val="388557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Segoe UI Semibold" panose="020B0702040204020203" pitchFamily="34" charset="0"/>
              <a:cs typeface="Segoe UI" panose="020B0502040204020203" pitchFamily="34" charset="0"/>
            </a:rPr>
            <a:t>MassDEP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latin typeface="Segoe UI" panose="020B0502040204020203" pitchFamily="34" charset="0"/>
              <a:cs typeface="Segoe UI" panose="020B0502040204020203" pitchFamily="34" charset="0"/>
            </a:rPr>
            <a:t>Regulatory</a:t>
          </a:r>
          <a:endParaRPr lang="en-US" sz="2800" i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442" y="540152"/>
        <a:ext cx="2263496" cy="1388963"/>
      </dsp:txXfrm>
    </dsp:sp>
    <dsp:sp modelId="{6003BCD3-BAB0-4799-936B-58F31EF46150}">
      <dsp:nvSpPr>
        <dsp:cNvPr id="0" name=""/>
        <dsp:cNvSpPr/>
      </dsp:nvSpPr>
      <dsp:spPr>
        <a:xfrm>
          <a:off x="2990809" y="2057724"/>
          <a:ext cx="3086586" cy="3086586"/>
        </a:xfrm>
        <a:prstGeom prst="ellipse">
          <a:avLst/>
        </a:prstGeom>
        <a:solidFill>
          <a:srgbClr val="388557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Segoe UI Semibold" panose="020B0702040204020203" pitchFamily="34" charset="0"/>
              <a:cs typeface="Segoe UI" panose="020B0502040204020203" pitchFamily="34" charset="0"/>
            </a:rPr>
            <a:t>TURI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latin typeface="Segoe UI" panose="020B0502040204020203" pitchFamily="34" charset="0"/>
              <a:cs typeface="Segoe UI" panose="020B0502040204020203" pitchFamily="34" charset="0"/>
            </a:rPr>
            <a:t>Research &amp; Grants</a:t>
          </a:r>
        </a:p>
      </dsp:txBody>
      <dsp:txXfrm>
        <a:off x="3934790" y="2855092"/>
        <a:ext cx="1851951" cy="1697622"/>
      </dsp:txXfrm>
    </dsp:sp>
    <dsp:sp modelId="{E493FE3A-6B97-40C9-986E-BAD422381DE4}">
      <dsp:nvSpPr>
        <dsp:cNvPr id="0" name=""/>
        <dsp:cNvSpPr/>
      </dsp:nvSpPr>
      <dsp:spPr>
        <a:xfrm>
          <a:off x="990557" y="1070870"/>
          <a:ext cx="3086586" cy="3086586"/>
        </a:xfrm>
        <a:prstGeom prst="ellipse">
          <a:avLst/>
        </a:prstGeom>
        <a:solidFill>
          <a:srgbClr val="388557">
            <a:alpha val="2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>
              <a:latin typeface="Segoe UI Black" panose="020B0A02040204020203" pitchFamily="34" charset="0"/>
              <a:cs typeface="Segoe UI" panose="020B0502040204020203" pitchFamily="34" charset="0"/>
            </a:rPr>
            <a:t>OTA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>
              <a:latin typeface="Segoe UI" panose="020B0502040204020203" pitchFamily="34" charset="0"/>
              <a:cs typeface="Segoe UI" panose="020B0502040204020203" pitchFamily="34" charset="0"/>
            </a:rPr>
            <a:t>Confidential Technical Assistance</a:t>
          </a:r>
        </a:p>
      </dsp:txBody>
      <dsp:txXfrm>
        <a:off x="1281211" y="1868238"/>
        <a:ext cx="1851951" cy="1697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3B29-E7EC-1FCB-79AF-8BF29AF0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8" y="986349"/>
            <a:ext cx="10515600" cy="2387600"/>
          </a:xfrm>
        </p:spPr>
        <p:txBody>
          <a:bodyPr anchor="b"/>
          <a:lstStyle>
            <a:lvl1pPr algn="l">
              <a:defRPr sz="4000" spc="-100" baseline="0">
                <a:solidFill>
                  <a:srgbClr val="14558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A0AC0-70E3-448F-D351-72D7E2E7F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830128"/>
            <a:ext cx="10515599" cy="142767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BF3FFE-D330-09AD-DD78-D979832E8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81664" y="3602038"/>
            <a:ext cx="94286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Office of Technical Assistance logo">
            <a:extLst>
              <a:ext uri="{FF2B5EF4-FFF2-40B4-BE49-F238E27FC236}">
                <a16:creationId xmlns:a16="http://schemas.microsoft.com/office/drawing/2014/main" id="{7074C063-1E17-BFBB-78D3-67FC620D0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15"/>
          <a:stretch/>
        </p:blipFill>
        <p:spPr>
          <a:xfrm>
            <a:off x="7838489" y="815900"/>
            <a:ext cx="3515309" cy="1568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8BDE6C-709A-29DC-46D3-7D4DF944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388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5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681E-4596-8839-181B-A3804256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B7365-4B55-42DE-CCA9-BBB5B9B63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Office of Technical Assistance logo">
            <a:extLst>
              <a:ext uri="{FF2B5EF4-FFF2-40B4-BE49-F238E27FC236}">
                <a16:creationId xmlns:a16="http://schemas.microsoft.com/office/drawing/2014/main" id="{499A6FB4-FC48-0842-149D-A46870265F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r="5815"/>
          <a:stretch/>
        </p:blipFill>
        <p:spPr>
          <a:xfrm>
            <a:off x="10834255" y="6262403"/>
            <a:ext cx="1239980" cy="5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4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">
    <p:bg>
      <p:bgPr>
        <a:gradFill>
          <a:gsLst>
            <a:gs pos="40000">
              <a:schemeClr val="accent3">
                <a:lumMod val="5000"/>
                <a:lumOff val="95000"/>
                <a:alpha val="25000"/>
              </a:schemeClr>
            </a:gs>
            <a:gs pos="100000">
              <a:srgbClr val="14558F">
                <a:alpha val="1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4037-5892-6090-AA07-0E69756B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640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9E865-AE73-9B67-875A-3EA2F42A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03243"/>
            <a:ext cx="10515600" cy="208640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42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ub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CBC5-4862-5B70-7E71-CE7DB97D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12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F5CC-047B-4C3F-7B37-D1FC28AF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F8FDF-A094-E3FC-CA93-C08A809D1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844C0-6C51-99CE-07D4-6E85DADC3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Office of Technical Assistance logo">
            <a:extLst>
              <a:ext uri="{FF2B5EF4-FFF2-40B4-BE49-F238E27FC236}">
                <a16:creationId xmlns:a16="http://schemas.microsoft.com/office/drawing/2014/main" id="{A517D3EA-DA78-5B8D-3D08-C753186314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r="5815"/>
          <a:stretch/>
        </p:blipFill>
        <p:spPr>
          <a:xfrm>
            <a:off x="10834255" y="6262403"/>
            <a:ext cx="1239980" cy="5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84E0-96CC-F749-298D-59CB6DE4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0D203-3ACC-767B-1245-A6151678E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6763C-B1C0-071C-CE97-4419CEDF1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69039-7DDF-DE1A-AD4C-958191514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0D2D1-9BED-8162-4D5C-9D8A6B752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Office of Technical Assistance logo">
            <a:extLst>
              <a:ext uri="{FF2B5EF4-FFF2-40B4-BE49-F238E27FC236}">
                <a16:creationId xmlns:a16="http://schemas.microsoft.com/office/drawing/2014/main" id="{C68EF9D9-4DA7-E254-C292-636515EBD8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r="5815"/>
          <a:stretch/>
        </p:blipFill>
        <p:spPr>
          <a:xfrm>
            <a:off x="10834255" y="6262403"/>
            <a:ext cx="1239980" cy="5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5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07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5BF85-09F0-F2AA-28D6-F8117350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2254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C9E9A-68F8-CBC5-C638-497FD87C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E1FCB-97B4-209E-30C0-33382606A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41964"/>
            <a:ext cx="3932237" cy="26270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Office of Technical Assistance logo">
            <a:extLst>
              <a:ext uri="{FF2B5EF4-FFF2-40B4-BE49-F238E27FC236}">
                <a16:creationId xmlns:a16="http://schemas.microsoft.com/office/drawing/2014/main" id="{C9EE40C7-0C50-6FB1-918E-5A33D40248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r="5815"/>
          <a:stretch/>
        </p:blipFill>
        <p:spPr>
          <a:xfrm>
            <a:off x="10834255" y="6262403"/>
            <a:ext cx="1239980" cy="5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6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BDB95-2917-D331-3420-037D34B0C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C432A9-5426-8CA7-3573-F9DD2B4A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2254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009F0AD-EC25-FA11-3FD8-942D72A5F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41964"/>
            <a:ext cx="3932237" cy="26270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Office of Technical Assistance logo">
            <a:extLst>
              <a:ext uri="{FF2B5EF4-FFF2-40B4-BE49-F238E27FC236}">
                <a16:creationId xmlns:a16="http://schemas.microsoft.com/office/drawing/2014/main" id="{824DC5AF-A150-088E-F09D-9A51F69420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r="5815"/>
          <a:stretch/>
        </p:blipFill>
        <p:spPr>
          <a:xfrm>
            <a:off x="10834255" y="6262403"/>
            <a:ext cx="1239980" cy="5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0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C671F-0DC3-79C9-9D2A-EFBF743F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71FBA-0B58-0DD4-4060-596616660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F10C00-FE61-9A15-05A1-38BF9727123B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388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0B66DD-5123-B91F-C084-AFAA10685F0E}"/>
              </a:ext>
            </a:extLst>
          </p:cNvPr>
          <p:cNvSpPr txBox="1">
            <a:spLocks/>
          </p:cNvSpPr>
          <p:nvPr userDrawn="1"/>
        </p:nvSpPr>
        <p:spPr>
          <a:xfrm>
            <a:off x="609600" y="19050"/>
            <a:ext cx="94488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MA Office of Technical Assistance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F2FF47-DDCF-2B57-8F40-23AFA4182A41}"/>
              </a:ext>
            </a:extLst>
          </p:cNvPr>
          <p:cNvSpPr txBox="1">
            <a:spLocks/>
          </p:cNvSpPr>
          <p:nvPr userDrawn="1"/>
        </p:nvSpPr>
        <p:spPr>
          <a:xfrm>
            <a:off x="10160000" y="19050"/>
            <a:ext cx="14224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3669647-2C53-4535-822D-8A80755D13E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1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100" baseline="0">
          <a:solidFill>
            <a:srgbClr val="14558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ass.gov/ota" TargetMode="External"/><Relationship Id="rId2" Type="http://schemas.openxmlformats.org/officeDocument/2006/relationships/hyperlink" Target="mailto:tiffany.skogstrom@mass.g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bit.ly/OtaNewsletter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CD53-FB30-B6AB-F7D8-8547D85B9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06637"/>
          </a:xfrm>
        </p:spPr>
        <p:txBody>
          <a:bodyPr/>
          <a:lstStyle/>
          <a:p>
            <a:r>
              <a:rPr lang="en-US"/>
              <a:t>OTA Services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187F2-0A68-2C96-0BA5-047AADA27E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Tiffany Skogstrom, MPH</a:t>
            </a:r>
            <a:endParaRPr lang="en-US" dirty="0"/>
          </a:p>
          <a:p>
            <a:r>
              <a:rPr lang="en-US"/>
              <a:t>Director, Massachusetts Office of Technical Assistance</a:t>
            </a:r>
            <a:endParaRPr lang="en-US">
              <a:cs typeface="Segoe UI"/>
            </a:endParaRPr>
          </a:p>
          <a:p>
            <a:endParaRPr lang="en-US" dirty="0">
              <a:cs typeface="Segoe UI"/>
            </a:endParaRPr>
          </a:p>
          <a:p>
            <a:r>
              <a:rPr lang="en-US">
                <a:cs typeface="Segoe UI"/>
              </a:rPr>
              <a:t>Spring 2026 Form S Training</a:t>
            </a:r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0425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FEA46EA-3C53-CC4B-A2B8-266D5447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Toxics Use Reduction Act (TURA) of 1989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F9C3A0-C782-4891-B6D7-1681A87CF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5163" y="1333500"/>
            <a:ext cx="914400" cy="91440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B85F90-AD11-48F8-814C-094308C5839D}"/>
              </a:ext>
            </a:extLst>
          </p:cNvPr>
          <p:cNvSpPr txBox="1">
            <a:spLocks/>
          </p:cNvSpPr>
          <p:nvPr/>
        </p:nvSpPr>
        <p:spPr bwMode="auto">
          <a:xfrm>
            <a:off x="839787" y="1531144"/>
            <a:ext cx="51577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0">
              <a:buNone/>
            </a:pPr>
            <a:r>
              <a:rPr lang="en-US" sz="3200" b="1" dirty="0">
                <a:latin typeface="Montserrat SemiBold" pitchFamily="2" charset="0"/>
              </a:rPr>
              <a:t>Who reports?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7AE9DCCE-FC19-483D-B7D8-9BFDE67FCC84}"/>
              </a:ext>
            </a:extLst>
          </p:cNvPr>
          <p:cNvSpPr txBox="1">
            <a:spLocks/>
          </p:cNvSpPr>
          <p:nvPr/>
        </p:nvSpPr>
        <p:spPr>
          <a:xfrm>
            <a:off x="381000" y="2384034"/>
            <a:ext cx="5616574" cy="3684588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ClrTx/>
            </a:pPr>
            <a:r>
              <a:rPr lang="en-US" dirty="0"/>
              <a:t>Massachusetts manufacturers who: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200" dirty="0"/>
              <a:t>Operate under certain Standard Industrial Classification (SIC) codes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200" dirty="0"/>
              <a:t>Have &gt;10 employees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200" dirty="0"/>
              <a:t>Manufacture or process ≥25,000lbs</a:t>
            </a:r>
            <a:br>
              <a:rPr lang="en-US" sz="2200" dirty="0"/>
            </a:br>
            <a:r>
              <a:rPr lang="en-US" sz="2200" dirty="0"/>
              <a:t>(or otherwise use ≥10,000lbs)</a:t>
            </a:r>
            <a:br>
              <a:rPr lang="en-US" sz="2200" dirty="0"/>
            </a:br>
            <a:r>
              <a:rPr lang="en-US" sz="2200" dirty="0"/>
              <a:t>of listed substances</a:t>
            </a:r>
          </a:p>
          <a:p>
            <a:pPr>
              <a:lnSpc>
                <a:spcPct val="125000"/>
              </a:lnSpc>
              <a:buClrTx/>
            </a:pPr>
            <a:r>
              <a:rPr lang="en-US" dirty="0"/>
              <a:t>This covers a little over 400 Massachusetts facilities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647273-3B2F-4649-A9DF-5AF28826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7227" y="1419225"/>
            <a:ext cx="914400" cy="914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188884-70BB-45C9-9CA9-143B1F9DB67B}"/>
              </a:ext>
            </a:extLst>
          </p:cNvPr>
          <p:cNvSpPr txBox="1">
            <a:spLocks/>
          </p:cNvSpPr>
          <p:nvPr/>
        </p:nvSpPr>
        <p:spPr>
          <a:xfrm>
            <a:off x="5967413" y="1509713"/>
            <a:ext cx="5157787" cy="8239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300" indent="0">
              <a:buNone/>
            </a:pPr>
            <a:r>
              <a:rPr lang="en-US" sz="3200" b="1" dirty="0">
                <a:latin typeface="Montserrat SemiBold" pitchFamily="2" charset="0"/>
              </a:rPr>
              <a:t>What TURA requires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463E0C9-C131-425E-A18F-521B8E71951B}"/>
              </a:ext>
            </a:extLst>
          </p:cNvPr>
          <p:cNvSpPr txBox="1">
            <a:spLocks/>
          </p:cNvSpPr>
          <p:nvPr/>
        </p:nvSpPr>
        <p:spPr>
          <a:xfrm>
            <a:off x="6194427" y="2384034"/>
            <a:ext cx="5183188" cy="2052637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ClrTx/>
            </a:pPr>
            <a:r>
              <a:rPr lang="en-US"/>
              <a:t>Report to the state</a:t>
            </a:r>
          </a:p>
          <a:p>
            <a:pPr>
              <a:lnSpc>
                <a:spcPct val="125000"/>
              </a:lnSpc>
              <a:buClrTx/>
            </a:pPr>
            <a:r>
              <a:rPr lang="en-US"/>
              <a:t>Pay a fee</a:t>
            </a:r>
          </a:p>
          <a:p>
            <a:pPr>
              <a:lnSpc>
                <a:spcPct val="125000"/>
              </a:lnSpc>
              <a:buClrTx/>
            </a:pPr>
            <a:r>
              <a:rPr lang="en-US"/>
              <a:t>Create a Toxics Use Reduction Plan every two years</a:t>
            </a:r>
            <a:endParaRPr lang="en-US" sz="2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714744-7DE2-45CE-AA59-290E4300636C}"/>
              </a:ext>
            </a:extLst>
          </p:cNvPr>
          <p:cNvSpPr/>
          <p:nvPr/>
        </p:nvSpPr>
        <p:spPr>
          <a:xfrm>
            <a:off x="6096000" y="4694237"/>
            <a:ext cx="5387973" cy="1489075"/>
          </a:xfrm>
          <a:prstGeom prst="rect">
            <a:avLst/>
          </a:prstGeom>
          <a:solidFill>
            <a:srgbClr val="1455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TURA does not prohibit companies from using listed chemicals.</a:t>
            </a:r>
          </a:p>
        </p:txBody>
      </p:sp>
    </p:spTree>
    <p:extLst>
      <p:ext uri="{BB962C8B-B14F-4D97-AF65-F5344CB8AC3E}">
        <p14:creationId xmlns:p14="http://schemas.microsoft.com/office/powerpoint/2010/main" val="21489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build="p"/>
      <p:bldP spid="8" grpId="0" uiExpand="1" build="p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34E6113-4883-37DB-7804-17CCB40B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TURA Program Implementation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4E9EFA0-6C47-4141-8667-9EDA10D48CBD}"/>
              </a:ext>
            </a:extLst>
          </p:cNvPr>
          <p:cNvSpPr txBox="1">
            <a:spLocks/>
          </p:cNvSpPr>
          <p:nvPr/>
        </p:nvSpPr>
        <p:spPr>
          <a:xfrm>
            <a:off x="440514" y="1574800"/>
            <a:ext cx="6933051" cy="4733475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n-US" sz="2800" dirty="0"/>
              <a:t>The TURA Program is co-implemented by: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400" dirty="0"/>
              <a:t>The Massachusetts Department</a:t>
            </a:r>
            <a:br>
              <a:rPr lang="en-US" sz="2400" dirty="0"/>
            </a:br>
            <a:r>
              <a:rPr lang="en-US" sz="2400" dirty="0"/>
              <a:t>of Environmental Protection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400" dirty="0"/>
              <a:t>The Massachusetts Office</a:t>
            </a:r>
            <a:br>
              <a:rPr lang="en-US" sz="2400" dirty="0"/>
            </a:br>
            <a:r>
              <a:rPr lang="en-US" sz="2400" dirty="0"/>
              <a:t>of Technical Assistance</a:t>
            </a:r>
          </a:p>
          <a:p>
            <a:pPr lvl="1">
              <a:lnSpc>
                <a:spcPct val="125000"/>
              </a:lnSpc>
              <a:buClrTx/>
            </a:pPr>
            <a:r>
              <a:rPr lang="en-US" sz="2400" dirty="0"/>
              <a:t>The Toxics Use Reduction Institute</a:t>
            </a:r>
            <a:br>
              <a:rPr lang="en-US" sz="2400" dirty="0"/>
            </a:br>
            <a:r>
              <a:rPr lang="en-US" sz="2400" dirty="0"/>
              <a:t>at UMass Lowell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39DA5-C933-4AFB-BBD7-93DF2D68AA2B}"/>
              </a:ext>
            </a:extLst>
          </p:cNvPr>
          <p:cNvSpPr/>
          <p:nvPr/>
        </p:nvSpPr>
        <p:spPr>
          <a:xfrm>
            <a:off x="609600" y="5283200"/>
            <a:ext cx="6665538" cy="1190175"/>
          </a:xfrm>
          <a:prstGeom prst="rect">
            <a:avLst/>
          </a:prstGeom>
          <a:solidFill>
            <a:srgbClr val="1455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TURA is a state law, not a federal law.</a:t>
            </a:r>
            <a:b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OTA, DEP, and TURI are not part of EPA.</a:t>
            </a:r>
          </a:p>
        </p:txBody>
      </p:sp>
      <p:graphicFrame>
        <p:nvGraphicFramePr>
          <p:cNvPr id="5" name="Diagram 4" descr="Three interlocking circles symbolizing OTA, MassDEP, and TURI">
            <a:extLst>
              <a:ext uri="{FF2B5EF4-FFF2-40B4-BE49-F238E27FC236}">
                <a16:creationId xmlns:a16="http://schemas.microsoft.com/office/drawing/2014/main" id="{2A87FD99-189A-43B6-B0EA-7E6F1E4806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990419"/>
              </p:ext>
            </p:extLst>
          </p:nvPr>
        </p:nvGraphicFramePr>
        <p:xfrm>
          <a:off x="5622588" y="1202876"/>
          <a:ext cx="7295744" cy="514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75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B69D479-D24A-24DD-215E-AF4D4022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Technical Assistance (OTA)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5461-7253-45E8-8D42-4BA86FC28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7516"/>
            <a:ext cx="10972800" cy="2976664"/>
          </a:xfrm>
        </p:spPr>
        <p:txBody>
          <a:bodyPr/>
          <a:lstStyle/>
          <a:p>
            <a:pPr marL="617220" lvl="1" indent="-3429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defRPr/>
            </a:pPr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Non-regulatory 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agency</a:t>
            </a:r>
            <a:endParaRPr lang="en-US" sz="2800" b="1">
              <a:solidFill>
                <a:schemeClr val="tx1">
                  <a:lumMod val="50000"/>
                </a:schemeClr>
              </a:solidFill>
            </a:endParaRPr>
          </a:p>
          <a:p>
            <a:pPr marL="617220" lvl="1" indent="-3429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defRPr/>
            </a:pP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Provides </a:t>
            </a:r>
            <a:r>
              <a:rPr lang="en-US" sz="2800" b="1">
                <a:latin typeface="Segoe UI" panose="020B0502040204020203" pitchFamily="34" charset="0"/>
                <a:cs typeface="Segoe UI" panose="020B0502040204020203" pitchFamily="34" charset="0"/>
              </a:rPr>
              <a:t>free, confidential </a:t>
            </a:r>
            <a:r>
              <a:rPr lang="en-US" sz="2800">
                <a:latin typeface="Segoe UI" panose="020B0502040204020203" pitchFamily="34" charset="0"/>
                <a:cs typeface="Segoe UI" panose="020B0502040204020203" pitchFamily="34" charset="0"/>
              </a:rPr>
              <a:t>technical and compliance assistance to MA businesses that use toxic substances</a:t>
            </a:r>
          </a:p>
          <a:p>
            <a:pPr marL="617220" lvl="1" indent="-3429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defRPr/>
            </a:pPr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Gives 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concrete recommendations</a:t>
            </a:r>
            <a:r>
              <a:rPr lang="en-US" sz="2800">
                <a:solidFill>
                  <a:schemeClr val="tx1">
                    <a:lumMod val="50000"/>
                  </a:schemeClr>
                </a:solidFill>
              </a:rPr>
              <a:t> for toxics reduction and resource conservation</a:t>
            </a:r>
            <a:endParaRPr lang="en-US"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1382B-1B39-4E3C-AF22-1F6191D88D44}"/>
              </a:ext>
            </a:extLst>
          </p:cNvPr>
          <p:cNvSpPr/>
          <p:nvPr/>
        </p:nvSpPr>
        <p:spPr>
          <a:xfrm>
            <a:off x="881974" y="4733671"/>
            <a:ext cx="10700426" cy="1471371"/>
          </a:xfrm>
          <a:prstGeom prst="rect">
            <a:avLst/>
          </a:prstGeom>
          <a:solidFill>
            <a:srgbClr val="D0D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738" lvl="1" algn="ctr">
              <a:spcAft>
                <a:spcPts val="80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OTA has conducted 3,500 site visits at 1,500 facilities,</a:t>
            </a:r>
            <a:b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reducing </a:t>
            </a:r>
            <a:r>
              <a:rPr lang="en-US"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millions of pounds </a:t>
            </a: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toxic chemicals</a:t>
            </a:r>
            <a:b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millions of dollars</a:t>
            </a:r>
            <a:r>
              <a:rPr lang="en-US"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operating costs.</a:t>
            </a:r>
          </a:p>
        </p:txBody>
      </p:sp>
    </p:spTree>
    <p:extLst>
      <p:ext uri="{BB962C8B-B14F-4D97-AF65-F5344CB8AC3E}">
        <p14:creationId xmlns:p14="http://schemas.microsoft.com/office/powerpoint/2010/main" val="19159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4138E-11B9-4270-A822-CCA7126B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00" y="19050"/>
            <a:ext cx="14224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69647-2C53-4535-822D-8A80755D13EB}" type="slidenum">
              <a:rPr lang="en-US" alt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44D85A-4D88-40BA-BFAC-EF9BCCF30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 r="10638"/>
          <a:stretch>
            <a:fillRect/>
          </a:stretch>
        </p:blipFill>
        <p:spPr bwMode="auto">
          <a:xfrm>
            <a:off x="3024965" y="361950"/>
            <a:ext cx="9167035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76C6A9-02DD-4B5D-AE2A-5ECDB9FE6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1950"/>
            <a:ext cx="9588500" cy="64960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5000">
                <a:srgbClr val="FFFFFF">
                  <a:alpha val="70000"/>
                </a:srgbClr>
              </a:gs>
              <a:gs pos="66000">
                <a:schemeClr val="accent1">
                  <a:lumMod val="0"/>
                  <a:lumOff val="100000"/>
                </a:schemeClr>
              </a:gs>
              <a:gs pos="9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A2166-7181-4334-87E7-389D8BF1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3F92"/>
                </a:solidFill>
              </a:rPr>
              <a:t>OTA Technical Assistance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DBE71-0BF7-4AF9-A76B-E553A1D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829300" cy="4876800"/>
          </a:xfrm>
        </p:spPr>
        <p:txBody>
          <a:bodyPr/>
          <a:lstStyle/>
          <a:p>
            <a:pPr marL="457200" indent="-457200">
              <a:lnSpc>
                <a:spcPct val="125000"/>
              </a:lnSpc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OTA can assist facilities with:</a:t>
            </a:r>
          </a:p>
          <a:p>
            <a:pPr marL="1257300" lvl="1" indent="-457200">
              <a:lnSpc>
                <a:spcPct val="125000"/>
              </a:lnSpc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Toxics use reduction</a:t>
            </a:r>
          </a:p>
          <a:p>
            <a:pPr marL="1257300" lvl="1" indent="-457200">
              <a:lnSpc>
                <a:spcPct val="125000"/>
              </a:lnSpc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Environmental compliance</a:t>
            </a:r>
          </a:p>
          <a:p>
            <a:pPr marL="1257300" lvl="1" indent="-457200">
              <a:lnSpc>
                <a:spcPct val="125000"/>
              </a:lnSpc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Energy efficiency</a:t>
            </a:r>
          </a:p>
          <a:p>
            <a:pPr marL="1257300" lvl="1" indent="-457200">
              <a:lnSpc>
                <a:spcPct val="125000"/>
              </a:lnSpc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Resource conservation</a:t>
            </a:r>
          </a:p>
          <a:p>
            <a:pPr marL="457200" indent="-457200">
              <a:spcBef>
                <a:spcPts val="600"/>
              </a:spcBef>
            </a:pPr>
            <a:r>
              <a:rPr lang="en-US" sz="2800" dirty="0"/>
              <a:t>Both onsite and remote</a:t>
            </a:r>
            <a:br>
              <a:rPr lang="en-US" sz="2800" dirty="0"/>
            </a:br>
            <a:r>
              <a:rPr lang="en-US" sz="2800" dirty="0"/>
              <a:t>assistance are available</a:t>
            </a:r>
          </a:p>
          <a:p>
            <a:pPr marL="457200" indent="-457200">
              <a:spcBef>
                <a:spcPts val="1000"/>
              </a:spcBef>
            </a:pPr>
            <a:r>
              <a:rPr lang="en-US" sz="2800" dirty="0">
                <a:solidFill>
                  <a:srgbClr val="292934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</a:rPr>
              <a:t>After a site visit, OTA delivers tailored recommendations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359D-170A-4EB2-8011-AF7860EB8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19050"/>
            <a:ext cx="94488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 Office of Technical Assistance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8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3C8DF-3F39-4EFC-B6B2-FB0371F6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00" y="19050"/>
            <a:ext cx="14224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69647-2C53-4535-822D-8A80755D13EB}" type="slidenum">
              <a:rPr lang="en-US" alt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11939-FC85-4D13-90C0-FD8FBA4D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OTA Staff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E734C26-F122-4713-B429-3636794B2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19050"/>
            <a:ext cx="9448800" cy="3286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 Office of Technical Assistance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D774F-A16F-42BF-BFE3-31B5F6474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0825"/>
            <a:ext cx="10972800" cy="1562100"/>
          </a:xfrm>
        </p:spPr>
        <p:txBody>
          <a:bodyPr/>
          <a:lstStyle/>
          <a:p>
            <a:pPr marL="520700" indent="-457200">
              <a:lnSpc>
                <a:spcPct val="125000"/>
              </a:lnSpc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Chemists, engineers, and public health professionals</a:t>
            </a:r>
          </a:p>
          <a:p>
            <a:pPr marL="520700" indent="-457200">
              <a:lnSpc>
                <a:spcPct val="125000"/>
              </a:lnSpc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Hands-on manufacturing experience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C20D20-6FD3-4C3E-AD22-1385B313F394}"/>
              </a:ext>
            </a:extLst>
          </p:cNvPr>
          <p:cNvSpPr/>
          <p:nvPr/>
        </p:nvSpPr>
        <p:spPr>
          <a:xfrm>
            <a:off x="685262" y="2912925"/>
            <a:ext cx="4224481" cy="3335793"/>
          </a:xfrm>
          <a:prstGeom prst="rect">
            <a:avLst/>
          </a:prstGeom>
          <a:solidFill>
            <a:srgbClr val="D0D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OTA understands:</a:t>
            </a:r>
          </a:p>
          <a:p>
            <a:pPr marL="6350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Health and safety</a:t>
            </a:r>
          </a:p>
          <a:p>
            <a:pPr marL="6350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bottom line</a:t>
            </a:r>
          </a:p>
          <a:p>
            <a:pPr marL="6350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Regulatory requirements</a:t>
            </a:r>
          </a:p>
          <a:p>
            <a:pPr marL="6350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 to implement change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55448-7C6C-4867-CD83-FFAE53431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5300"/>
                    </a14:imgEffect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3049" r="4971" b="35379"/>
          <a:stretch>
            <a:fillRect/>
          </a:stretch>
        </p:blipFill>
        <p:spPr>
          <a:xfrm>
            <a:off x="5393531" y="3986213"/>
            <a:ext cx="3561933" cy="253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88866-6CD1-4DF7-A41B-6BFCF16B5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5000" contrast="5000"/>
                    </a14:imgEffect>
                  </a14:imgLayer>
                </a14:imgProps>
              </a:ext>
            </a:extLst>
          </a:blip>
          <a:srcRect l="29835" t="18394" r="4060" b="17805"/>
          <a:stretch>
            <a:fillRect/>
          </a:stretch>
        </p:blipFill>
        <p:spPr>
          <a:xfrm>
            <a:off x="8003496" y="2253005"/>
            <a:ext cx="3578904" cy="258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2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7973-5402-437B-BAD4-7ADD12AC88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65125"/>
            <a:ext cx="9906000" cy="1325563"/>
          </a:xfrm>
        </p:spPr>
        <p:txBody>
          <a:bodyPr/>
          <a:lstStyle/>
          <a:p>
            <a:r>
              <a:rPr lang="en-US" dirty="0"/>
              <a:t>Contact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CE886-9944-0B60-A4CF-578DD978E650}"/>
              </a:ext>
            </a:extLst>
          </p:cNvPr>
          <p:cNvSpPr txBox="1"/>
          <p:nvPr/>
        </p:nvSpPr>
        <p:spPr>
          <a:xfrm>
            <a:off x="609600" y="1586841"/>
            <a:ext cx="5153891" cy="20672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Segoe UI"/>
                <a:cs typeface="Segoe UI"/>
              </a:rPr>
              <a:t>Tiffany Skogstrom, MPH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i="1">
                <a:solidFill>
                  <a:schemeClr val="tx1">
                    <a:lumMod val="65000"/>
                    <a:lumOff val="35000"/>
                  </a:schemeClr>
                </a:solidFill>
                <a:latin typeface="Segoe UI"/>
                <a:cs typeface="Segoe UI"/>
              </a:rPr>
              <a:t>Director</a:t>
            </a:r>
            <a:endParaRPr lang="en-US" sz="2400" i="1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rgbClr val="5F8CB4"/>
                </a:solidFill>
                <a:cs typeface="Segoe UI"/>
                <a:hlinkClick r:id="rId2"/>
              </a:rPr>
              <a:t>tiffany.skogstrom@mass.gov</a:t>
            </a:r>
            <a:r>
              <a:rPr lang="en-US" sz="2400" dirty="0">
                <a:solidFill>
                  <a:srgbClr val="5F8CB4"/>
                </a:solidFill>
                <a:cs typeface="Segoe UI"/>
              </a:rPr>
              <a:t> </a:t>
            </a:r>
          </a:p>
          <a:p>
            <a:endParaRPr lang="en-US" sz="2400" dirty="0">
              <a:solidFill>
                <a:srgbClr val="5B7ED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2929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Website: </a:t>
            </a:r>
            <a:r>
              <a:rPr lang="en-US" sz="2400" dirty="0">
                <a:solidFill>
                  <a:srgbClr val="5F8CB4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mass.gov/ota </a:t>
            </a:r>
          </a:p>
        </p:txBody>
      </p:sp>
      <p:pic>
        <p:nvPicPr>
          <p:cNvPr id="10" name="Picture 9" descr="OTA logo. The letters OTA, where the letter O is represented with a stylized blue drop of water and green leaf. The letters T and A are the same green as the leaf.">
            <a:extLst>
              <a:ext uri="{FF2B5EF4-FFF2-40B4-BE49-F238E27FC236}">
                <a16:creationId xmlns:a16="http://schemas.microsoft.com/office/drawing/2014/main" id="{F582A8A0-B4EE-C767-85A0-0167B24ABF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556" y="2408772"/>
            <a:ext cx="4416094" cy="16670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13D7BEF-AEBA-7A47-F105-0071A1AE3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557108" y="4270375"/>
            <a:ext cx="4416094" cy="1198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spc="-100">
                <a:solidFill>
                  <a:srgbClr val="14558F"/>
                </a:solidFill>
                <a:latin typeface="Montserrat SemiBold" pitchFamily="2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dirty="0"/>
              <a:t>Office of Technical Assistance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6A068E-2810-0316-420F-297E6A2326C4}"/>
              </a:ext>
            </a:extLst>
          </p:cNvPr>
          <p:cNvSpPr txBox="1">
            <a:spLocks/>
          </p:cNvSpPr>
          <p:nvPr/>
        </p:nvSpPr>
        <p:spPr>
          <a:xfrm>
            <a:off x="609600" y="4420974"/>
            <a:ext cx="4525818" cy="20959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Sign up for OTA’s newsletter!</a:t>
            </a:r>
          </a:p>
          <a:p>
            <a:pPr marL="0" lvl="0" indent="0">
              <a:spcAft>
                <a:spcPts val="600"/>
              </a:spcAft>
              <a:buNone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Scan this QR code:</a:t>
            </a:r>
          </a:p>
          <a:p>
            <a:pPr marL="0" lvl="0" indent="0">
              <a:spcAft>
                <a:spcPts val="600"/>
              </a:spcAft>
              <a:buNone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Or visit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bit.ly/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OtaNewsletter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400" dirty="0">
              <a:solidFill>
                <a:srgbClr val="5F8CB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 descr="QR code for OTA newsletter signup">
            <a:extLst>
              <a:ext uri="{FF2B5EF4-FFF2-40B4-BE49-F238E27FC236}">
                <a16:creationId xmlns:a16="http://schemas.microsoft.com/office/drawing/2014/main" id="{011ED996-16A2-8CB6-48EE-3B4624F124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354" y="4959440"/>
            <a:ext cx="1346517" cy="13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36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4558F"/>
      </a:accent1>
      <a:accent2>
        <a:srgbClr val="388557"/>
      </a:accent2>
      <a:accent3>
        <a:srgbClr val="9CC2AB"/>
      </a:accent3>
      <a:accent4>
        <a:srgbClr val="5F8CB4"/>
      </a:accent4>
      <a:accent5>
        <a:srgbClr val="E8EEF4"/>
      </a:accent5>
      <a:accent6>
        <a:srgbClr val="CDE1D5"/>
      </a:accent6>
      <a:hlink>
        <a:srgbClr val="1E78C8"/>
      </a:hlink>
      <a:folHlink>
        <a:srgbClr val="8C70D2"/>
      </a:folHlink>
    </a:clrScheme>
    <a:fontScheme name="Custom 2">
      <a:majorFont>
        <a:latin typeface="Montserrat Medium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4958084D91743885EB660A83B9A15" ma:contentTypeVersion="12" ma:contentTypeDescription="Create a new document." ma:contentTypeScope="" ma:versionID="e7ca87714e80c493345bd1acf24542e7">
  <xsd:schema xmlns:xsd="http://www.w3.org/2001/XMLSchema" xmlns:xs="http://www.w3.org/2001/XMLSchema" xmlns:p="http://schemas.microsoft.com/office/2006/metadata/properties" xmlns:ns2="34ba4f92-ead3-459b-8b63-202066ab276e" xmlns:ns3="7b83dbe2-6fd2-449a-a932-0d75829bf641" targetNamespace="http://schemas.microsoft.com/office/2006/metadata/properties" ma:root="true" ma:fieldsID="a624a64b0a4070e315d78655ade6761b" ns2:_="" ns3:_="">
    <xsd:import namespace="34ba4f92-ead3-459b-8b63-202066ab276e"/>
    <xsd:import namespace="7b83dbe2-6fd2-449a-a932-0d75829bf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a4f92-ead3-459b-8b63-202066ab2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3dbe2-6fd2-449a-a932-0d75829bf64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e1eecbb-5736-4a27-a3d9-8cd4d931ca33}" ma:internalName="TaxCatchAll" ma:showField="CatchAllData" ma:web="7b83dbe2-6fd2-449a-a932-0d75829bf6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ba4f92-ead3-459b-8b63-202066ab276e">
      <Terms xmlns="http://schemas.microsoft.com/office/infopath/2007/PartnerControls"/>
    </lcf76f155ced4ddcb4097134ff3c332f>
    <TaxCatchAll xmlns="7b83dbe2-6fd2-449a-a932-0d75829bf641" xsi:nil="true"/>
  </documentManagement>
</p:properties>
</file>

<file path=customXml/itemProps1.xml><?xml version="1.0" encoding="utf-8"?>
<ds:datastoreItem xmlns:ds="http://schemas.openxmlformats.org/officeDocument/2006/customXml" ds:itemID="{5E995B2D-D314-4C90-89B5-CA02E3E010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5650D5-F34E-43FF-B04D-789BF7E32D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ba4f92-ead3-459b-8b63-202066ab276e"/>
    <ds:schemaRef ds:uri="7b83dbe2-6fd2-449a-a932-0d75829bf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B1FB71-84C2-4FCA-8909-2820F5630A8C}">
  <ds:schemaRefs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7b83dbe2-6fd2-449a-a932-0d75829bf641"/>
    <ds:schemaRef ds:uri="http://schemas.microsoft.com/office/2006/documentManagement/types"/>
    <ds:schemaRef ds:uri="http://schemas.openxmlformats.org/package/2006/metadata/core-properties"/>
    <ds:schemaRef ds:uri="34ba4f92-ead3-459b-8b63-202066ab276e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348</Words>
  <Application>Microsoft Office PowerPoint</Application>
  <PresentationFormat>Widescreen</PresentationFormat>
  <Paragraphs>64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Montserrat Medium</vt:lpstr>
      <vt:lpstr>Montserrat SemiBold</vt:lpstr>
      <vt:lpstr>Segoe UI</vt:lpstr>
      <vt:lpstr>Segoe UI Black</vt:lpstr>
      <vt:lpstr>Segoe UI Semibold</vt:lpstr>
      <vt:lpstr>Office Theme</vt:lpstr>
      <vt:lpstr>OTA Services</vt:lpstr>
      <vt:lpstr>Toxics Use Reduction Act (TURA) of 1989</vt:lpstr>
      <vt:lpstr>TURA Program Implementation</vt:lpstr>
      <vt:lpstr>Office of Technical Assistance (OTA)</vt:lpstr>
      <vt:lpstr>OTA Technical Assistance</vt:lpstr>
      <vt:lpstr>OTA Staff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Foley, Caredwen (EEA)</dc:creator>
  <cp:lastModifiedBy>Zemba, Lillian (DEP)</cp:lastModifiedBy>
  <cp:revision>20</cp:revision>
  <dcterms:created xsi:type="dcterms:W3CDTF">2026-03-19T17:44:02Z</dcterms:created>
  <dcterms:modified xsi:type="dcterms:W3CDTF">2026-05-20T19:19:07Z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0x0101007534958084D91743885EB660A83B9A15</vt:lpwstr>
  </property>
  <property fmtid="{D5CDD505-2E9C-101B-9397-08002B2CF9AE}" pid="3" name="MediaServiceImageTags">
    <vt:lpwstr/>
  </property>
</Properties>
</file>