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handoutMasterIdLst>
    <p:handoutMasterId r:id="rId12"/>
  </p:handoutMasterIdLst>
  <p:sldIdLst>
    <p:sldId id="257" r:id="rId2"/>
    <p:sldId id="359" r:id="rId3"/>
    <p:sldId id="405" r:id="rId4"/>
    <p:sldId id="402" r:id="rId5"/>
    <p:sldId id="373" r:id="rId6"/>
    <p:sldId id="410" r:id="rId7"/>
    <p:sldId id="407" r:id="rId8"/>
    <p:sldId id="411" r:id="rId9"/>
    <p:sldId id="408" r:id="rId1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AF3121-3B61-4240-A37E-640D33A22940}" v="2" dt="2023-02-17T14:46:03.1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4" autoAdjust="0"/>
    <p:restoredTop sz="94660"/>
  </p:normalViewPr>
  <p:slideViewPr>
    <p:cSldViewPr>
      <p:cViewPr varScale="1">
        <p:scale>
          <a:sx n="67" d="100"/>
          <a:sy n="67" d="100"/>
        </p:scale>
        <p:origin x="1336" y="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direddy, Sreya R (EHS)" userId="a07ab04d-0796-4c7c-bab9-650357b189b1" providerId="ADAL" clId="{35AF3121-3B61-4240-A37E-640D33A22940}"/>
    <pc:docChg chg="custSel modSld">
      <pc:chgData name="Sudireddy, Sreya R (EHS)" userId="a07ab04d-0796-4c7c-bab9-650357b189b1" providerId="ADAL" clId="{35AF3121-3B61-4240-A37E-640D33A22940}" dt="2023-02-17T14:46:14.496" v="827" actId="2165"/>
      <pc:docMkLst>
        <pc:docMk/>
      </pc:docMkLst>
      <pc:sldChg chg="modSp mod">
        <pc:chgData name="Sudireddy, Sreya R (EHS)" userId="a07ab04d-0796-4c7c-bab9-650357b189b1" providerId="ADAL" clId="{35AF3121-3B61-4240-A37E-640D33A22940}" dt="2023-02-17T14:46:14.496" v="827" actId="2165"/>
        <pc:sldMkLst>
          <pc:docMk/>
          <pc:sldMk cId="926875014" sldId="405"/>
        </pc:sldMkLst>
        <pc:graphicFrameChg chg="mod modGraphic">
          <ac:chgData name="Sudireddy, Sreya R (EHS)" userId="a07ab04d-0796-4c7c-bab9-650357b189b1" providerId="ADAL" clId="{35AF3121-3B61-4240-A37E-640D33A22940}" dt="2023-02-17T14:46:14.496" v="827" actId="2165"/>
          <ac:graphicFrameMkLst>
            <pc:docMk/>
            <pc:sldMk cId="926875014" sldId="405"/>
            <ac:graphicFrameMk id="8" creationId="{01DA826B-3390-4124-BF8C-E38D4E6E97B6}"/>
          </ac:graphicFrameMkLst>
        </pc:graphicFrameChg>
      </pc:sldChg>
      <pc:sldChg chg="addSp delSp modSp mod">
        <pc:chgData name="Sudireddy, Sreya R (EHS)" userId="a07ab04d-0796-4c7c-bab9-650357b189b1" providerId="ADAL" clId="{35AF3121-3B61-4240-A37E-640D33A22940}" dt="2023-02-16T20:54:24.210" v="694" actId="20577"/>
        <pc:sldMkLst>
          <pc:docMk/>
          <pc:sldMk cId="1000165401" sldId="407"/>
        </pc:sldMkLst>
        <pc:spChg chg="mod">
          <ac:chgData name="Sudireddy, Sreya R (EHS)" userId="a07ab04d-0796-4c7c-bab9-650357b189b1" providerId="ADAL" clId="{35AF3121-3B61-4240-A37E-640D33A22940}" dt="2023-02-16T20:54:24.210" v="694" actId="20577"/>
          <ac:spMkLst>
            <pc:docMk/>
            <pc:sldMk cId="1000165401" sldId="407"/>
            <ac:spMk id="2" creationId="{00000000-0000-0000-0000-000000000000}"/>
          </ac:spMkLst>
        </pc:spChg>
        <pc:spChg chg="add del mod">
          <ac:chgData name="Sudireddy, Sreya R (EHS)" userId="a07ab04d-0796-4c7c-bab9-650357b189b1" providerId="ADAL" clId="{35AF3121-3B61-4240-A37E-640D33A22940}" dt="2023-02-15T16:11:09.337" v="135" actId="478"/>
          <ac:spMkLst>
            <pc:docMk/>
            <pc:sldMk cId="1000165401" sldId="407"/>
            <ac:spMk id="4" creationId="{1D7C90D8-CFC7-415F-8CB2-40B7B59A8B43}"/>
          </ac:spMkLst>
        </pc:spChg>
      </pc:sldChg>
      <pc:sldChg chg="modSp mod">
        <pc:chgData name="Sudireddy, Sreya R (EHS)" userId="a07ab04d-0796-4c7c-bab9-650357b189b1" providerId="ADAL" clId="{35AF3121-3B61-4240-A37E-640D33A22940}" dt="2023-02-15T16:08:51.443" v="0" actId="113"/>
        <pc:sldMkLst>
          <pc:docMk/>
          <pc:sldMk cId="3157013160" sldId="410"/>
        </pc:sldMkLst>
        <pc:spChg chg="mod">
          <ac:chgData name="Sudireddy, Sreya R (EHS)" userId="a07ab04d-0796-4c7c-bab9-650357b189b1" providerId="ADAL" clId="{35AF3121-3B61-4240-A37E-640D33A22940}" dt="2023-02-15T16:08:51.443" v="0" actId="113"/>
          <ac:spMkLst>
            <pc:docMk/>
            <pc:sldMk cId="3157013160" sldId="410"/>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43979" cy="465773"/>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sz="quarter" idx="1"/>
          </p:nvPr>
        </p:nvSpPr>
        <p:spPr>
          <a:xfrm>
            <a:off x="3977532" y="0"/>
            <a:ext cx="3043979" cy="465773"/>
          </a:xfrm>
          <a:prstGeom prst="rect">
            <a:avLst/>
          </a:prstGeom>
        </p:spPr>
        <p:txBody>
          <a:bodyPr vert="horz" lIns="92446" tIns="46223" rIns="92446" bIns="46223" rtlCol="0"/>
          <a:lstStyle>
            <a:lvl1pPr algn="r">
              <a:defRPr sz="1200"/>
            </a:lvl1pPr>
          </a:lstStyle>
          <a:p>
            <a:fld id="{67FC91CD-EC66-4A18-8356-1EE436EAD520}" type="datetimeFigureOut">
              <a:rPr lang="en-US" smtClean="0"/>
              <a:pPr/>
              <a:t>2/17/2023</a:t>
            </a:fld>
            <a:endParaRPr lang="en-US" dirty="0"/>
          </a:p>
        </p:txBody>
      </p:sp>
      <p:sp>
        <p:nvSpPr>
          <p:cNvPr id="4" name="Footer Placeholder 3"/>
          <p:cNvSpPr>
            <a:spLocks noGrp="1"/>
          </p:cNvSpPr>
          <p:nvPr>
            <p:ph type="ftr" sz="quarter" idx="2"/>
          </p:nvPr>
        </p:nvSpPr>
        <p:spPr>
          <a:xfrm>
            <a:off x="2" y="8841738"/>
            <a:ext cx="3043979" cy="465773"/>
          </a:xfrm>
          <a:prstGeom prst="rect">
            <a:avLst/>
          </a:prstGeom>
        </p:spPr>
        <p:txBody>
          <a:bodyPr vert="horz" lIns="92446" tIns="46223" rIns="92446" bIns="462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7532" y="8841738"/>
            <a:ext cx="3043979" cy="465773"/>
          </a:xfrm>
          <a:prstGeom prst="rect">
            <a:avLst/>
          </a:prstGeom>
        </p:spPr>
        <p:txBody>
          <a:bodyPr vert="horz" lIns="92446" tIns="46223" rIns="92446" bIns="46223"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4202" tIns="47101" rIns="94202" bIns="47101"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4202" tIns="47101" rIns="94202" bIns="47101" rtlCol="0"/>
          <a:lstStyle>
            <a:lvl1pPr algn="r">
              <a:defRPr sz="1200"/>
            </a:lvl1pPr>
          </a:lstStyle>
          <a:p>
            <a:fld id="{EBDB8D75-8256-4DE6-960E-3CB80FF15074}" type="datetimeFigureOut">
              <a:rPr lang="en-US" smtClean="0"/>
              <a:pPr/>
              <a:t>2/17/2023</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4202" tIns="47101" rIns="94202" bIns="47101"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4202" tIns="47101" rIns="94202" bIns="4710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4202" tIns="47101" rIns="94202" bIns="4710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4202" tIns="47101" rIns="94202" bIns="47101"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3</a:t>
            </a:fld>
            <a:endParaRPr lang="en-US" dirty="0"/>
          </a:p>
        </p:txBody>
      </p:sp>
    </p:spTree>
    <p:extLst>
      <p:ext uri="{BB962C8B-B14F-4D97-AF65-F5344CB8AC3E}">
        <p14:creationId xmlns:p14="http://schemas.microsoft.com/office/powerpoint/2010/main" val="518031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4</a:t>
            </a:fld>
            <a:endParaRPr lang="en-US" dirty="0"/>
          </a:p>
        </p:txBody>
      </p:sp>
    </p:spTree>
    <p:extLst>
      <p:ext uri="{BB962C8B-B14F-4D97-AF65-F5344CB8AC3E}">
        <p14:creationId xmlns:p14="http://schemas.microsoft.com/office/powerpoint/2010/main" val="8481115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5</a:t>
            </a:fld>
            <a:endParaRPr lang="en-US" dirty="0"/>
          </a:p>
        </p:txBody>
      </p:sp>
    </p:spTree>
    <p:extLst>
      <p:ext uri="{BB962C8B-B14F-4D97-AF65-F5344CB8AC3E}">
        <p14:creationId xmlns:p14="http://schemas.microsoft.com/office/powerpoint/2010/main" val="184392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6</a:t>
            </a:fld>
            <a:endParaRPr lang="en-US" dirty="0"/>
          </a:p>
        </p:txBody>
      </p:sp>
    </p:spTree>
    <p:extLst>
      <p:ext uri="{BB962C8B-B14F-4D97-AF65-F5344CB8AC3E}">
        <p14:creationId xmlns:p14="http://schemas.microsoft.com/office/powerpoint/2010/main" val="1439655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
        <p:nvSpPr>
          <p:cNvPr id="5" name="Title 1"/>
          <p:cNvSpPr>
            <a:spLocks noGrp="1"/>
          </p:cNvSpPr>
          <p:nvPr>
            <p:ph type="title"/>
          </p:nvPr>
        </p:nvSpPr>
        <p:spPr>
          <a:xfrm>
            <a:off x="736600" y="109538"/>
            <a:ext cx="5664200" cy="762000"/>
          </a:xfrm>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3378108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8598160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7"/>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8">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dirty="0">
              <a:solidFill>
                <a:srgbClr val="000000"/>
              </a:solidFill>
            </a:endParaRPr>
          </a:p>
        </p:txBody>
      </p:sp>
      <p:sp>
        <p:nvSpPr>
          <p:cNvPr id="3198987" name="AcnSubjectTitle_ID_3198987" hidden="1"/>
          <p:cNvSpPr txBox="1">
            <a:spLocks noChangeArrowheads="1"/>
          </p:cNvSpPr>
          <p:nvPr>
            <p:custDataLst>
              <p:tags r:id="rId5"/>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6"/>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6" r:id="rId3"/>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alegislature.gov/Laws/SessionLaws/Acts/2022/Chapter144"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mailto:OVAnominatingcommittee@mass.gov" TargetMode="External"/><Relationship Id="rId2" Type="http://schemas.openxmlformats.org/officeDocument/2006/relationships/hyperlink" Target="https://www.mass.gov/office-of-the-veteran-advocate-nominating-committee"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6096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533400" y="876300"/>
            <a:ext cx="64770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3000" b="1" dirty="0">
                <a:solidFill>
                  <a:srgbClr val="FFFFFF"/>
                </a:solidFill>
                <a:latin typeface="Calibri" pitchFamily="34" charset="0"/>
              </a:rPr>
              <a:t>Office of the Veteran Advocate Nominating Committee</a:t>
            </a:r>
          </a:p>
        </p:txBody>
      </p:sp>
      <p:pic>
        <p:nvPicPr>
          <p:cNvPr id="31747" name="Picture 4"/>
          <p:cNvPicPr>
            <a:picLocks noChangeAspect="1" noChangeArrowheads="1"/>
          </p:cNvPicPr>
          <p:nvPr/>
        </p:nvPicPr>
        <p:blipFill>
          <a:blip r:embed="rId3"/>
          <a:srcRect/>
          <a:stretch>
            <a:fillRect/>
          </a:stretch>
        </p:blipFill>
        <p:spPr bwMode="auto">
          <a:xfrm>
            <a:off x="7123112" y="819150"/>
            <a:ext cx="1487488" cy="154305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
        <p:nvSpPr>
          <p:cNvPr id="5" name="Rectangle 4"/>
          <p:cNvSpPr/>
          <p:nvPr/>
        </p:nvSpPr>
        <p:spPr bwMode="auto">
          <a:xfrm>
            <a:off x="4521200" y="6477000"/>
            <a:ext cx="1270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noFill/>
              <a:effectLst/>
              <a:latin typeface="Arial" pitchFamily="34" charset="0"/>
            </a:endParaRPr>
          </a:p>
        </p:txBody>
      </p:sp>
      <p:sp>
        <p:nvSpPr>
          <p:cNvPr id="10" name="TextBox 9"/>
          <p:cNvSpPr txBox="1"/>
          <p:nvPr/>
        </p:nvSpPr>
        <p:spPr>
          <a:xfrm>
            <a:off x="152400" y="3535501"/>
            <a:ext cx="8737600" cy="2308324"/>
          </a:xfrm>
          <a:prstGeom prst="rect">
            <a:avLst/>
          </a:prstGeom>
          <a:noFill/>
        </p:spPr>
        <p:txBody>
          <a:bodyPr>
            <a:spAutoFit/>
          </a:bodyPr>
          <a:lstStyle/>
          <a:p>
            <a:pPr algn="ctr" fontAlgn="base">
              <a:spcBef>
                <a:spcPct val="0"/>
              </a:spcBef>
              <a:spcAft>
                <a:spcPct val="0"/>
              </a:spcAft>
              <a:defRPr/>
            </a:pPr>
            <a:endParaRPr lang="en-US" sz="1600" b="1" i="1" dirty="0">
              <a:solidFill>
                <a:schemeClr val="bg2">
                  <a:lumMod val="50000"/>
                </a:schemeClr>
              </a:solidFill>
              <a:latin typeface="Calibri" panose="020F0502020204030204" pitchFamily="34" charset="0"/>
            </a:endParaRPr>
          </a:p>
          <a:p>
            <a:pPr algn="ctr" fontAlgn="base">
              <a:spcBef>
                <a:spcPct val="0"/>
              </a:spcBef>
              <a:spcAft>
                <a:spcPct val="0"/>
              </a:spcAft>
              <a:defRPr/>
            </a:pPr>
            <a:r>
              <a:rPr lang="en-US" sz="2400" b="1" dirty="0">
                <a:solidFill>
                  <a:srgbClr val="003366"/>
                </a:solidFill>
                <a:latin typeface="Calibri" pitchFamily="34" charset="0"/>
              </a:rPr>
              <a:t>Executive Office of Health &amp; Human Services</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February 21, 2023</a:t>
            </a:r>
          </a:p>
          <a:p>
            <a:pPr algn="ctr" fontAlgn="base">
              <a:spcBef>
                <a:spcPct val="0"/>
              </a:spcBef>
              <a:spcAft>
                <a:spcPct val="0"/>
              </a:spcAft>
              <a:defRPr/>
            </a:pPr>
            <a:r>
              <a:rPr lang="en-US" sz="2400" b="1" dirty="0">
                <a:solidFill>
                  <a:srgbClr val="003366"/>
                </a:solidFill>
                <a:latin typeface="Calibri" pitchFamily="34" charset="0"/>
              </a:rPr>
              <a:t>2:00 - 3:30 pm</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Zoom</a:t>
            </a:r>
          </a:p>
        </p:txBody>
      </p:sp>
    </p:spTree>
    <p:extLst>
      <p:ext uri="{BB962C8B-B14F-4D97-AF65-F5344CB8AC3E}">
        <p14:creationId xmlns:p14="http://schemas.microsoft.com/office/powerpoint/2010/main" val="19694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372612"/>
            <a:ext cx="8382000" cy="3913059"/>
          </a:xfrm>
          <a:prstGeom prst="rect">
            <a:avLst/>
          </a:prstGeom>
        </p:spPr>
        <p:txBody>
          <a:bodyPr wrap="square" rtlCol="0">
            <a:spAutoFit/>
          </a:bodyPr>
          <a:lstStyle/>
          <a:p>
            <a:pPr marL="457200" indent="-457200">
              <a:lnSpc>
                <a:spcPct val="150000"/>
              </a:lnSpc>
              <a:buFont typeface="+mj-lt"/>
              <a:buAutoNum type="arabicPeriod"/>
            </a:pPr>
            <a:r>
              <a:rPr lang="en-US" sz="2400" b="1" dirty="0">
                <a:solidFill>
                  <a:schemeClr val="dk1"/>
                </a:solidFill>
                <a:latin typeface="Calibri" panose="020F0502020204030204" pitchFamily="34" charset="0"/>
              </a:rPr>
              <a:t>Oath, Welcome, and Introductions</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Open Meeting Law and Conflict of Interest Overview</a:t>
            </a:r>
          </a:p>
          <a:p>
            <a:pPr marL="457200" indent="-457200">
              <a:lnSpc>
                <a:spcPct val="150000"/>
              </a:lnSpc>
              <a:buFont typeface="+mj-lt"/>
              <a:buAutoNum type="arabicPeriod"/>
            </a:pPr>
            <a:r>
              <a:rPr lang="en-US" sz="2400" b="1" dirty="0">
                <a:latin typeface="Calibri" panose="020F0502020204030204" pitchFamily="34" charset="0"/>
              </a:rPr>
              <a:t>Office of the Veteran Advocate Overview </a:t>
            </a:r>
          </a:p>
          <a:p>
            <a:pPr marL="457200" indent="-457200">
              <a:lnSpc>
                <a:spcPct val="150000"/>
              </a:lnSpc>
              <a:buFont typeface="+mj-lt"/>
              <a:buAutoNum type="arabicPeriod"/>
            </a:pPr>
            <a:r>
              <a:rPr lang="en-US" sz="2400" b="1" dirty="0">
                <a:latin typeface="Calibri" panose="020F0502020204030204" pitchFamily="34" charset="0"/>
              </a:rPr>
              <a:t>Committee’s Charge and Background on the Statute</a:t>
            </a:r>
          </a:p>
          <a:p>
            <a:pPr marL="457200" indent="-457200">
              <a:lnSpc>
                <a:spcPct val="150000"/>
              </a:lnSpc>
              <a:buFont typeface="+mj-lt"/>
              <a:buAutoNum type="arabicPeriod"/>
            </a:pPr>
            <a:r>
              <a:rPr lang="en-US" sz="2400" b="1" dirty="0">
                <a:latin typeface="Calibri" panose="020F0502020204030204" pitchFamily="34" charset="0"/>
              </a:rPr>
              <a:t>Process to Find Qualified Candidates</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Committee Webpage and Mailbox</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Next Steps</a:t>
            </a:r>
          </a:p>
        </p:txBody>
      </p:sp>
      <p:sp>
        <p:nvSpPr>
          <p:cNvPr id="5"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Agenda</a:t>
            </a:r>
          </a:p>
        </p:txBody>
      </p:sp>
    </p:spTree>
    <p:extLst>
      <p:ext uri="{BB962C8B-B14F-4D97-AF65-F5344CB8AC3E}">
        <p14:creationId xmlns:p14="http://schemas.microsoft.com/office/powerpoint/2010/main" val="7522000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chor="ctr"/>
          <a:lstStyle/>
          <a:p>
            <a:r>
              <a:rPr lang="en-US" dirty="0"/>
              <a:t>Committee Members</a:t>
            </a:r>
          </a:p>
        </p:txBody>
      </p:sp>
      <p:graphicFrame>
        <p:nvGraphicFramePr>
          <p:cNvPr id="8" name="Table 8">
            <a:extLst>
              <a:ext uri="{FF2B5EF4-FFF2-40B4-BE49-F238E27FC236}">
                <a16:creationId xmlns:a16="http://schemas.microsoft.com/office/drawing/2014/main" id="{01DA826B-3390-4124-BF8C-E38D4E6E97B6}"/>
              </a:ext>
            </a:extLst>
          </p:cNvPr>
          <p:cNvGraphicFramePr>
            <a:graphicFrameLocks noGrp="1"/>
          </p:cNvGraphicFramePr>
          <p:nvPr>
            <p:extLst>
              <p:ext uri="{D42A27DB-BD31-4B8C-83A1-F6EECF244321}">
                <p14:modId xmlns:p14="http://schemas.microsoft.com/office/powerpoint/2010/main" val="867264510"/>
              </p:ext>
            </p:extLst>
          </p:nvPr>
        </p:nvGraphicFramePr>
        <p:xfrm>
          <a:off x="533400" y="1143000"/>
          <a:ext cx="8077200" cy="5050326"/>
        </p:xfrm>
        <a:graphic>
          <a:graphicData uri="http://schemas.openxmlformats.org/drawingml/2006/table">
            <a:tbl>
              <a:tblPr firstRow="1" bandRow="1">
                <a:tableStyleId>{21E4AEA4-8DFA-4A89-87EB-49C32662AFE0}</a:tableStyleId>
              </a:tblPr>
              <a:tblGrid>
                <a:gridCol w="2057400">
                  <a:extLst>
                    <a:ext uri="{9D8B030D-6E8A-4147-A177-3AD203B41FA5}">
                      <a16:colId xmlns:a16="http://schemas.microsoft.com/office/drawing/2014/main" val="4283866318"/>
                    </a:ext>
                  </a:extLst>
                </a:gridCol>
                <a:gridCol w="6019800">
                  <a:extLst>
                    <a:ext uri="{9D8B030D-6E8A-4147-A177-3AD203B41FA5}">
                      <a16:colId xmlns:a16="http://schemas.microsoft.com/office/drawing/2014/main" val="1409189761"/>
                    </a:ext>
                  </a:extLst>
                </a:gridCol>
              </a:tblGrid>
              <a:tr h="406698">
                <a:tc>
                  <a:txBody>
                    <a:bodyPr/>
                    <a:lstStyle/>
                    <a:p>
                      <a:r>
                        <a:rPr lang="en-US" sz="1400" dirty="0">
                          <a:latin typeface="Calibri" panose="020F0502020204030204" pitchFamily="34" charset="0"/>
                          <a:cs typeface="Calibri" panose="020F0502020204030204" pitchFamily="34" charset="0"/>
                        </a:rPr>
                        <a:t>Name</a:t>
                      </a:r>
                    </a:p>
                  </a:txBody>
                  <a:tcPr/>
                </a:tc>
                <a:tc>
                  <a:txBody>
                    <a:bodyPr/>
                    <a:lstStyle/>
                    <a:p>
                      <a:r>
                        <a:rPr lang="en-US" sz="1400" dirty="0">
                          <a:latin typeface="Calibri" panose="020F0502020204030204" pitchFamily="34" charset="0"/>
                          <a:cs typeface="Calibri" panose="020F0502020204030204" pitchFamily="34" charset="0"/>
                        </a:rPr>
                        <a:t>Seat / Affiliation</a:t>
                      </a:r>
                    </a:p>
                  </a:txBody>
                  <a:tcPr/>
                </a:tc>
                <a:extLst>
                  <a:ext uri="{0D108BD9-81ED-4DB2-BD59-A6C34878D82A}">
                    <a16:rowId xmlns:a16="http://schemas.microsoft.com/office/drawing/2014/main" val="3052016484"/>
                  </a:ext>
                </a:extLst>
              </a:tr>
              <a:tr h="548640">
                <a:tc>
                  <a:txBody>
                    <a:bodyPr/>
                    <a:lstStyle/>
                    <a:p>
                      <a:pPr algn="l"/>
                      <a:r>
                        <a:rPr lang="en-US" sz="1400" b="1" dirty="0">
                          <a:latin typeface="Calibri" panose="020F0502020204030204" pitchFamily="34" charset="0"/>
                          <a:cs typeface="Calibri" panose="020F0502020204030204" pitchFamily="34" charset="0"/>
                        </a:rPr>
                        <a:t>Daniel Shark </a:t>
                      </a:r>
                      <a:r>
                        <a:rPr lang="en-US" sz="1400" b="1" i="1" dirty="0">
                          <a:latin typeface="Calibri" panose="020F0502020204030204" pitchFamily="34" charset="0"/>
                          <a:cs typeface="Calibri" panose="020F0502020204030204" pitchFamily="34" charset="0"/>
                        </a:rPr>
                        <a:t>(chair)</a:t>
                      </a:r>
                    </a:p>
                  </a:txBody>
                  <a:tcPr/>
                </a:tc>
                <a:tc>
                  <a:txBody>
                    <a:bodyPr/>
                    <a:lstStyle/>
                    <a:p>
                      <a:r>
                        <a:rPr lang="en-US" sz="1400" dirty="0">
                          <a:latin typeface="Calibri" panose="020F0502020204030204" pitchFamily="34" charset="0"/>
                          <a:cs typeface="Calibri" panose="020F0502020204030204" pitchFamily="34" charset="0"/>
                        </a:rPr>
                        <a:t>Assistant Secretary for Administration and Finance, Executive Office of Health and Human Services (EOHHS) </a:t>
                      </a:r>
                      <a:r>
                        <a:rPr lang="en-US" sz="1400" i="1" dirty="0">
                          <a:latin typeface="Calibri" panose="020F0502020204030204" pitchFamily="34" charset="0"/>
                          <a:cs typeface="Calibri" panose="020F0502020204030204" pitchFamily="34" charset="0"/>
                        </a:rPr>
                        <a:t>(Designee of EOHHS Acting Secretary Beckman)</a:t>
                      </a:r>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431585717"/>
                  </a:ext>
                </a:extLst>
              </a:tr>
              <a:tr h="365760">
                <a:tc>
                  <a:txBody>
                    <a:bodyPr/>
                    <a:lstStyle/>
                    <a:p>
                      <a:pPr marL="0" marR="0" algn="l" rtl="0" eaLnBrk="1" fontAlgn="ctr" latinLnBrk="0" hangingPunct="1">
                        <a:lnSpc>
                          <a:spcPct val="115000"/>
                        </a:lnSpc>
                        <a:spcBef>
                          <a:spcPts val="0"/>
                        </a:spcBef>
                        <a:spcAft>
                          <a:spcPts val="0"/>
                        </a:spcAft>
                      </a:pPr>
                      <a:r>
                        <a:rPr lang="en-US" sz="1400" b="1" i="0" u="none" strike="noStrike" kern="1200" dirty="0">
                          <a:effectLst/>
                          <a:latin typeface="Calibri" panose="020F0502020204030204" pitchFamily="34" charset="0"/>
                          <a:cs typeface="Calibri" panose="020F0502020204030204" pitchFamily="34" charset="0"/>
                        </a:rPr>
                        <a:t>Gerard J. Cassidy</a:t>
                      </a:r>
                      <a:endParaRPr lang="en-US" sz="1400" b="0" i="0" u="none" strike="noStrike" dirty="0">
                        <a:effectLst/>
                        <a:latin typeface="Calibri" panose="020F0502020204030204" pitchFamily="34" charset="0"/>
                        <a:cs typeface="Calibri" panose="020F0502020204030204" pitchFamily="34" charset="0"/>
                      </a:endParaRPr>
                    </a:p>
                  </a:txBody>
                  <a:tcPr/>
                </a:tc>
                <a:tc>
                  <a:txBody>
                    <a:bodyPr/>
                    <a:lstStyle/>
                    <a:p>
                      <a:pPr marL="0" marR="0" algn="l" rtl="0" eaLnBrk="1" fontAlgn="ctr" latinLnBrk="0" hangingPunct="1">
                        <a:lnSpc>
                          <a:spcPct val="115000"/>
                        </a:lnSpc>
                        <a:spcBef>
                          <a:spcPts val="0"/>
                        </a:spcBef>
                        <a:spcAft>
                          <a:spcPts val="0"/>
                        </a:spcAft>
                      </a:pPr>
                      <a:r>
                        <a:rPr lang="en-US" sz="1400" b="0" i="0" u="none" strike="noStrike" dirty="0">
                          <a:effectLst/>
                          <a:latin typeface="Calibri" panose="020F0502020204030204" pitchFamily="34" charset="0"/>
                          <a:cs typeface="Calibri" panose="020F0502020204030204" pitchFamily="34" charset="0"/>
                        </a:rPr>
                        <a:t>Massachusetts State Representative</a:t>
                      </a:r>
                    </a:p>
                    <a:p>
                      <a:pPr marL="0" marR="0" algn="l" rtl="0" eaLnBrk="1" fontAlgn="ctr" latinLnBrk="0" hangingPunct="1">
                        <a:lnSpc>
                          <a:spcPct val="115000"/>
                        </a:lnSpc>
                        <a:spcBef>
                          <a:spcPts val="0"/>
                        </a:spcBef>
                        <a:spcAft>
                          <a:spcPts val="0"/>
                        </a:spcAft>
                      </a:pPr>
                      <a:r>
                        <a:rPr lang="en-US" sz="1400" b="0" i="0" u="none" strike="noStrike" dirty="0">
                          <a:effectLst/>
                          <a:latin typeface="Calibri" panose="020F0502020204030204" pitchFamily="34" charset="0"/>
                          <a:cs typeface="Calibri" panose="020F0502020204030204" pitchFamily="34" charset="0"/>
                        </a:rPr>
                        <a:t>Co-chair of the Joint Committee on Veterans and Federal Affairs (VFA)</a:t>
                      </a:r>
                    </a:p>
                  </a:txBody>
                  <a:tcPr/>
                </a:tc>
                <a:extLst>
                  <a:ext uri="{0D108BD9-81ED-4DB2-BD59-A6C34878D82A}">
                    <a16:rowId xmlns:a16="http://schemas.microsoft.com/office/drawing/2014/main" val="3167489567"/>
                  </a:ext>
                </a:extLst>
              </a:tr>
              <a:tr h="365760">
                <a:tc>
                  <a:txBody>
                    <a:bodyPr/>
                    <a:lstStyle/>
                    <a:p>
                      <a:pPr marL="0" marR="0" algn="l" rtl="0" eaLnBrk="1" fontAlgn="ctr" latinLnBrk="0" hangingPunct="1">
                        <a:lnSpc>
                          <a:spcPct val="115000"/>
                        </a:lnSpc>
                        <a:spcBef>
                          <a:spcPts val="0"/>
                        </a:spcBef>
                        <a:spcAft>
                          <a:spcPts val="0"/>
                        </a:spcAft>
                      </a:pPr>
                      <a:r>
                        <a:rPr lang="en-US" sz="1400" b="1" i="0" u="none" strike="noStrike" kern="1200" dirty="0">
                          <a:effectLst/>
                          <a:latin typeface="Calibri" panose="020F0502020204030204" pitchFamily="34" charset="0"/>
                          <a:ea typeface="Times New Roman" panose="02020603050405020304" pitchFamily="18" charset="0"/>
                          <a:cs typeface="Calibri" panose="020F0502020204030204" pitchFamily="34" charset="0"/>
                        </a:rPr>
                        <a:t>Brooke Doyle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Calibri" panose="020F0502020204030204" pitchFamily="34" charset="0"/>
                          <a:ea typeface="Times New Roman" panose="02020603050405020304" pitchFamily="18" charset="0"/>
                          <a:cs typeface="Calibri" panose="020F0502020204030204" pitchFamily="34" charset="0"/>
                        </a:rPr>
                        <a:t>Commissioner, </a:t>
                      </a:r>
                      <a:r>
                        <a:rPr lang="en-US" sz="1400" i="0" u="none" strike="noStrike" kern="1200" dirty="0">
                          <a:effectLst/>
                          <a:latin typeface="Calibri" panose="020F0502020204030204" pitchFamily="34" charset="0"/>
                          <a:ea typeface="Times New Roman" panose="02020603050405020304" pitchFamily="18" charset="0"/>
                          <a:cs typeface="Calibri" panose="020F0502020204030204" pitchFamily="34" charset="0"/>
                        </a:rPr>
                        <a:t>Department of Mental Health</a:t>
                      </a:r>
                      <a:endParaRPr lang="en-US" sz="1400" i="0" u="none" strike="noStrike" dirty="0">
                        <a:effectLst/>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047858776"/>
                  </a:ext>
                </a:extLst>
              </a:tr>
              <a:tr h="548640">
                <a:tc>
                  <a:txBody>
                    <a:bodyPr/>
                    <a:lstStyle/>
                    <a:p>
                      <a:pPr marL="0" marR="0" algn="l" rtl="0" eaLnBrk="1" fontAlgn="ctr" latinLnBrk="0" hangingPunct="1">
                        <a:lnSpc>
                          <a:spcPct val="115000"/>
                        </a:lnSpc>
                        <a:spcBef>
                          <a:spcPts val="0"/>
                        </a:spcBef>
                        <a:spcAft>
                          <a:spcPts val="0"/>
                        </a:spcAft>
                      </a:pPr>
                      <a:r>
                        <a:rPr lang="en-US" sz="1400" b="1" i="0" u="none" strike="noStrike" kern="1200" dirty="0">
                          <a:effectLst/>
                          <a:latin typeface="Calibri" panose="020F0502020204030204" pitchFamily="34" charset="0"/>
                          <a:ea typeface="Times New Roman" panose="02020603050405020304" pitchFamily="18" charset="0"/>
                          <a:cs typeface="Calibri" panose="020F0502020204030204" pitchFamily="34" charset="0"/>
                        </a:rPr>
                        <a:t>Jeffrey Farnsworth</a:t>
                      </a:r>
                      <a:endParaRPr lang="en-US" sz="1400" b="0" i="0" u="none" strike="noStrike" kern="1200" dirty="0">
                        <a:effectLst/>
                        <a:latin typeface="Calibri" panose="020F0502020204030204" pitchFamily="34" charset="0"/>
                        <a:ea typeface="Times New Roman" panose="02020603050405020304" pitchFamily="18"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rPr>
                        <a:t>Senior Policy Advisor, Executive Office of Public Safety and Security (EOPSS)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dirty="0">
                          <a:ln>
                            <a:noFill/>
                          </a:ln>
                          <a:solidFill>
                            <a:srgbClr val="000000"/>
                          </a:solidFill>
                          <a:effectLst/>
                          <a:uLnTx/>
                          <a:uFillTx/>
                          <a:latin typeface="Calibri" panose="020F0502020204030204" pitchFamily="34" charset="0"/>
                          <a:cs typeface="Calibri" panose="020F0502020204030204" pitchFamily="34" charset="0"/>
                        </a:rPr>
                        <a:t>(Designee of EOPSS Secretary Reidy)</a:t>
                      </a:r>
                    </a:p>
                  </a:txBody>
                  <a:tcPr/>
                </a:tc>
                <a:extLst>
                  <a:ext uri="{0D108BD9-81ED-4DB2-BD59-A6C34878D82A}">
                    <a16:rowId xmlns:a16="http://schemas.microsoft.com/office/drawing/2014/main" val="1025936789"/>
                  </a:ext>
                </a:extLst>
              </a:tr>
              <a:tr h="365760">
                <a:tc>
                  <a:txBody>
                    <a:bodyPr/>
                    <a:lstStyle/>
                    <a:p>
                      <a:pPr marL="0" marR="0" lvl="0" indent="0" algn="l" defTabSz="914400" rtl="0" eaLnBrk="1" fontAlgn="ctr" latinLnBrk="0" hangingPunct="1">
                        <a:lnSpc>
                          <a:spcPct val="115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rPr>
                        <a:t>James C. Fratolillo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Member, American Legion</a:t>
                      </a:r>
                    </a:p>
                  </a:txBody>
                  <a:tcPr/>
                </a:tc>
                <a:extLst>
                  <a:ext uri="{0D108BD9-81ED-4DB2-BD59-A6C34878D82A}">
                    <a16:rowId xmlns:a16="http://schemas.microsoft.com/office/drawing/2014/main" val="3654370794"/>
                  </a:ext>
                </a:extLst>
              </a:tr>
              <a:tr h="548640">
                <a:tc>
                  <a:txBody>
                    <a:bodyPr/>
                    <a:lstStyle/>
                    <a:p>
                      <a:pPr marL="0" marR="0" lvl="0" indent="0" algn="l" defTabSz="914400" rtl="0" eaLnBrk="1" fontAlgn="ctr" latinLnBrk="0" hangingPunct="1">
                        <a:lnSpc>
                          <a:spcPct val="115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rPr>
                        <a:t>Gary W. Keefe</a:t>
                      </a:r>
                      <a:endPar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endParaRPr>
                    </a:p>
                  </a:txBody>
                  <a:tcPr/>
                </a:tc>
                <a:tc>
                  <a:txBody>
                    <a:bodyPr/>
                    <a:lstStyle/>
                    <a:p>
                      <a:pPr marL="0" marR="0" lvl="0" indent="0" algn="l" defTabSz="914400" rtl="0" eaLnBrk="1" fontAlgn="ctr"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Adjutant General, Massachusetts National Guard</a:t>
                      </a:r>
                    </a:p>
                    <a:p>
                      <a:pPr marL="0" marR="0" lvl="0" indent="0" algn="l" defTabSz="914400" rtl="0" eaLnBrk="1" fontAlgn="ctr"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Chair, Board of Trustees of the Holyoke Soldiers’ Home</a:t>
                      </a:r>
                    </a:p>
                  </a:txBody>
                  <a:tcPr/>
                </a:tc>
                <a:extLst>
                  <a:ext uri="{0D108BD9-81ED-4DB2-BD59-A6C34878D82A}">
                    <a16:rowId xmlns:a16="http://schemas.microsoft.com/office/drawing/2014/main" val="3817764888"/>
                  </a:ext>
                </a:extLst>
              </a:tr>
              <a:tr h="365760">
                <a:tc>
                  <a:txBody>
                    <a:bodyPr/>
                    <a:lstStyle/>
                    <a:p>
                      <a:pPr marL="0" marR="0" lvl="0" indent="0" algn="l" defTabSz="914400" rtl="0" eaLnBrk="1" fontAlgn="ctr" latinLnBrk="0" hangingPunct="1">
                        <a:lnSpc>
                          <a:spcPct val="115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rPr>
                        <a:t>Bill LeBeau</a:t>
                      </a:r>
                      <a:endPar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endParaRPr>
                    </a:p>
                  </a:txBody>
                  <a:tcPr/>
                </a:tc>
                <a:tc>
                  <a:txBody>
                    <a:bodyPr/>
                    <a:lstStyle/>
                    <a:p>
                      <a:r>
                        <a:rPr kumimoji="0" lang="en-US" sz="1400" b="0" i="0" u="none" strike="noStrike" kern="1200" cap="none" spc="0" normalizeH="0" baseline="0" dirty="0">
                          <a:ln>
                            <a:noFill/>
                          </a:ln>
                          <a:solidFill>
                            <a:srgbClr val="000000"/>
                          </a:solidFill>
                          <a:effectLst/>
                          <a:uLnTx/>
                          <a:uFillTx/>
                          <a:latin typeface="Calibri" panose="020F0502020204030204" pitchFamily="34" charset="0"/>
                          <a:ea typeface="+mn-ea"/>
                          <a:cs typeface="Calibri" panose="020F0502020204030204" pitchFamily="34" charset="0"/>
                        </a:rPr>
                        <a:t>Department Adjutant, Veterans of Foreign Wars (VFW)</a:t>
                      </a:r>
                    </a:p>
                  </a:txBody>
                  <a:tcPr/>
                </a:tc>
                <a:extLst>
                  <a:ext uri="{0D108BD9-81ED-4DB2-BD59-A6C34878D82A}">
                    <a16:rowId xmlns:a16="http://schemas.microsoft.com/office/drawing/2014/main" val="3139607440"/>
                  </a:ext>
                </a:extLst>
              </a:tr>
              <a:tr h="327504">
                <a:tc>
                  <a:txBody>
                    <a:bodyPr/>
                    <a:lstStyle/>
                    <a:p>
                      <a:pPr marL="0" marR="0" lvl="0" indent="0" algn="l" defTabSz="914400" rtl="0" eaLnBrk="1" fontAlgn="ctr" latinLnBrk="0" hangingPunct="1">
                        <a:lnSpc>
                          <a:spcPct val="115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rPr>
                        <a:t>Tom Lyons</a:t>
                      </a:r>
                      <a:endPar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Chair, Board of Trustees of the Chelsea Soldiers’ Home</a:t>
                      </a:r>
                    </a:p>
                  </a:txBody>
                  <a:tcPr/>
                </a:tc>
                <a:extLst>
                  <a:ext uri="{0D108BD9-81ED-4DB2-BD59-A6C34878D82A}">
                    <a16:rowId xmlns:a16="http://schemas.microsoft.com/office/drawing/2014/main" val="1486268624"/>
                  </a:ext>
                </a:extLst>
              </a:tr>
              <a:tr h="365760">
                <a:tc>
                  <a:txBody>
                    <a:bodyPr/>
                    <a:lstStyle/>
                    <a:p>
                      <a:pPr marL="0" marR="0" algn="l" rtl="0" eaLnBrk="1" fontAlgn="ctr" latinLnBrk="0" hangingPunct="1">
                        <a:lnSpc>
                          <a:spcPct val="115000"/>
                        </a:lnSpc>
                        <a:spcBef>
                          <a:spcPts val="0"/>
                        </a:spcBef>
                        <a:spcAft>
                          <a:spcPts val="0"/>
                        </a:spcAft>
                      </a:pPr>
                      <a:r>
                        <a:rPr lang="en-US" sz="1400" b="1" i="0" u="none" strike="noStrike" kern="1200" dirty="0">
                          <a:effectLst/>
                          <a:latin typeface="Calibri" panose="020F0502020204030204" pitchFamily="34" charset="0"/>
                          <a:ea typeface="Times New Roman" panose="02020603050405020304" pitchFamily="18" charset="0"/>
                          <a:cs typeface="Calibri" panose="020F0502020204030204" pitchFamily="34" charset="0"/>
                        </a:rPr>
                        <a:t>Cheryl Poppe</a:t>
                      </a:r>
                      <a:endParaRPr lang="en-US" sz="1400" b="0" i="0" u="none" strike="noStrike" dirty="0">
                        <a:effectLst/>
                        <a:latin typeface="Calibri" panose="020F0502020204030204" pitchFamily="34" charset="0"/>
                        <a:cs typeface="Calibri" panose="020F0502020204030204" pitchFamily="34" charset="0"/>
                      </a:endParaRPr>
                    </a:p>
                  </a:txBody>
                  <a:tcPr/>
                </a:tc>
                <a:tc>
                  <a:txBody>
                    <a:bodyPr/>
                    <a:lstStyle/>
                    <a:p>
                      <a:pPr marL="0" marR="0" algn="l" rtl="0" eaLnBrk="1" fontAlgn="ctr" latinLnBrk="0" hangingPunct="1">
                        <a:lnSpc>
                          <a:spcPct val="115000"/>
                        </a:lnSpc>
                        <a:spcBef>
                          <a:spcPts val="0"/>
                        </a:spcBef>
                        <a:spcAft>
                          <a:spcPts val="0"/>
                        </a:spcAft>
                      </a:pPr>
                      <a:r>
                        <a:rPr lang="en-US" sz="1400" dirty="0">
                          <a:latin typeface="Calibri" panose="020F0502020204030204" pitchFamily="34" charset="0"/>
                          <a:ea typeface="Times New Roman" panose="02020603050405020304" pitchFamily="18" charset="0"/>
                          <a:cs typeface="Calibri" panose="020F0502020204030204" pitchFamily="34" charset="0"/>
                        </a:rPr>
                        <a:t>Secretary, D</a:t>
                      </a:r>
                      <a:r>
                        <a:rPr lang="en-US" sz="1400" i="0" u="none" strike="noStrike" kern="1200" dirty="0">
                          <a:effectLst/>
                          <a:latin typeface="Calibri" panose="020F0502020204030204" pitchFamily="34" charset="0"/>
                          <a:ea typeface="Times New Roman" panose="02020603050405020304" pitchFamily="18" charset="0"/>
                          <a:cs typeface="Calibri" panose="020F0502020204030204" pitchFamily="34" charset="0"/>
                        </a:rPr>
                        <a:t>e</a:t>
                      </a:r>
                      <a:r>
                        <a:rPr lang="en-US" sz="1400" b="0" i="0" u="none" strike="noStrike" kern="1200" dirty="0">
                          <a:effectLst/>
                          <a:latin typeface="Calibri" panose="020F0502020204030204" pitchFamily="34" charset="0"/>
                          <a:ea typeface="Times New Roman" panose="02020603050405020304" pitchFamily="18" charset="0"/>
                          <a:cs typeface="Calibri" panose="020F0502020204030204" pitchFamily="34" charset="0"/>
                        </a:rPr>
                        <a:t>partment of Veterans’ Services (DVS)</a:t>
                      </a:r>
                      <a:endParaRPr lang="en-US" sz="1400" b="0" i="0" u="none" strike="noStrike" dirty="0">
                        <a:effectLst/>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438731576"/>
                  </a:ext>
                </a:extLst>
              </a:tr>
              <a:tr h="548640">
                <a:tc>
                  <a:txBody>
                    <a:bodyPr/>
                    <a:lstStyle/>
                    <a:p>
                      <a:pPr marL="0" marR="0" algn="l" rtl="0" eaLnBrk="1" fontAlgn="ctr" latinLnBrk="0" hangingPunct="1">
                        <a:lnSpc>
                          <a:spcPct val="115000"/>
                        </a:lnSpc>
                        <a:spcBef>
                          <a:spcPts val="0"/>
                        </a:spcBef>
                        <a:spcAft>
                          <a:spcPts val="0"/>
                        </a:spcAft>
                      </a:pPr>
                      <a:r>
                        <a:rPr lang="en-US" sz="1400" b="1" i="0" u="none" strike="noStrike" kern="1200" dirty="0">
                          <a:effectLst/>
                          <a:latin typeface="Calibri" panose="020F0502020204030204" pitchFamily="34" charset="0"/>
                          <a:ea typeface="Times New Roman" panose="02020603050405020304" pitchFamily="18" charset="0"/>
                          <a:cs typeface="Calibri" panose="020F0502020204030204" pitchFamily="34" charset="0"/>
                        </a:rPr>
                        <a:t>John </a:t>
                      </a:r>
                      <a:r>
                        <a:rPr lang="en-US" sz="1400" b="1" i="0" u="none" strike="noStrike" kern="1200" dirty="0" err="1">
                          <a:effectLst/>
                          <a:latin typeface="Calibri" panose="020F0502020204030204" pitchFamily="34" charset="0"/>
                          <a:ea typeface="Times New Roman" panose="02020603050405020304" pitchFamily="18" charset="0"/>
                          <a:cs typeface="Calibri" panose="020F0502020204030204" pitchFamily="34" charset="0"/>
                        </a:rPr>
                        <a:t>Velis</a:t>
                      </a:r>
                      <a:endParaRPr lang="en-US" sz="1400" b="1" i="0" u="none" strike="noStrike" kern="1200" dirty="0">
                        <a:effectLst/>
                        <a:latin typeface="Calibri" panose="020F0502020204030204" pitchFamily="34" charset="0"/>
                        <a:ea typeface="Times New Roman" panose="02020603050405020304" pitchFamily="18" charset="0"/>
                        <a:cs typeface="Calibri" panose="020F0502020204030204" pitchFamily="34" charset="0"/>
                      </a:endParaRPr>
                    </a:p>
                  </a:txBody>
                  <a:tcPr/>
                </a:tc>
                <a:tc>
                  <a:txBody>
                    <a:bodyPr/>
                    <a:lstStyle/>
                    <a:p>
                      <a:pPr marL="0" marR="0" algn="l" rtl="0" eaLnBrk="1" fontAlgn="ctr" latinLnBrk="0" hangingPunct="1">
                        <a:lnSpc>
                          <a:spcPct val="115000"/>
                        </a:lnSpc>
                        <a:spcBef>
                          <a:spcPts val="0"/>
                        </a:spcBef>
                        <a:spcAft>
                          <a:spcPts val="0"/>
                        </a:spcAft>
                      </a:pPr>
                      <a:r>
                        <a:rPr lang="en-US" sz="1400" b="0" i="0" u="none" strike="noStrike" kern="1200" dirty="0">
                          <a:effectLst/>
                          <a:latin typeface="Calibri" panose="020F0502020204030204" pitchFamily="34" charset="0"/>
                          <a:ea typeface="Times New Roman" panose="02020603050405020304" pitchFamily="18" charset="0"/>
                          <a:cs typeface="Calibri" panose="020F0502020204030204" pitchFamily="34" charset="0"/>
                        </a:rPr>
                        <a:t>Massachusetts State Senator</a:t>
                      </a:r>
                    </a:p>
                    <a:p>
                      <a:pPr marL="0" marR="0" algn="l" rtl="0" eaLnBrk="1" fontAlgn="ctr" latinLnBrk="0" hangingPunct="1">
                        <a:lnSpc>
                          <a:spcPct val="115000"/>
                        </a:lnSpc>
                        <a:spcBef>
                          <a:spcPts val="0"/>
                        </a:spcBef>
                        <a:spcAft>
                          <a:spcPts val="0"/>
                        </a:spcAft>
                      </a:pPr>
                      <a:r>
                        <a:rPr lang="en-US" sz="1400" b="0" i="0" u="none" strike="noStrike" kern="1200" dirty="0">
                          <a:effectLst/>
                          <a:latin typeface="Calibri" panose="020F0502020204030204" pitchFamily="34" charset="0"/>
                          <a:ea typeface="Times New Roman" panose="02020603050405020304" pitchFamily="18" charset="0"/>
                          <a:cs typeface="Calibri" panose="020F0502020204030204" pitchFamily="34" charset="0"/>
                        </a:rPr>
                        <a:t>Co-chair </a:t>
                      </a:r>
                      <a:r>
                        <a:rPr lang="en-US" sz="1400" dirty="0">
                          <a:latin typeface="Calibri" panose="020F0502020204030204" pitchFamily="34" charset="0"/>
                          <a:ea typeface="Times New Roman" panose="02020603050405020304" pitchFamily="18" charset="0"/>
                          <a:cs typeface="Calibri" panose="020F0502020204030204" pitchFamily="34" charset="0"/>
                        </a:rPr>
                        <a:t>of the J</a:t>
                      </a:r>
                      <a:r>
                        <a:rPr lang="en-US" sz="1400" b="0" i="0" u="none" strike="noStrike" kern="1200" dirty="0">
                          <a:effectLst/>
                          <a:latin typeface="Calibri" panose="020F0502020204030204" pitchFamily="34" charset="0"/>
                          <a:ea typeface="Times New Roman" panose="02020603050405020304" pitchFamily="18" charset="0"/>
                          <a:cs typeface="Calibri" panose="020F0502020204030204" pitchFamily="34" charset="0"/>
                        </a:rPr>
                        <a:t>oint Committee on Veterans and Federal Affairs (</a:t>
                      </a:r>
                      <a:r>
                        <a:rPr lang="en-US" sz="1400" b="0" i="0" u="none" strike="noStrike" kern="1200" dirty="0" err="1">
                          <a:effectLst/>
                          <a:latin typeface="Calibri" panose="020F0502020204030204" pitchFamily="34" charset="0"/>
                          <a:ea typeface="Times New Roman" panose="02020603050405020304" pitchFamily="18" charset="0"/>
                          <a:cs typeface="Calibri" panose="020F0502020204030204" pitchFamily="34" charset="0"/>
                        </a:rPr>
                        <a:t>VFA</a:t>
                      </a:r>
                      <a:r>
                        <a:rPr lang="en-US" sz="1400" b="0" i="0" u="none" strike="noStrike" kern="1200" dirty="0">
                          <a:effectLst/>
                          <a:latin typeface="Calibri" panose="020F0502020204030204" pitchFamily="34" charset="0"/>
                          <a:ea typeface="Times New Roman" panose="02020603050405020304" pitchFamily="18" charset="0"/>
                          <a:cs typeface="Calibri" panose="020F0502020204030204" pitchFamily="34" charset="0"/>
                        </a:rPr>
                        <a:t>)</a:t>
                      </a:r>
                    </a:p>
                  </a:txBody>
                  <a:tcPr/>
                </a:tc>
                <a:extLst>
                  <a:ext uri="{0D108BD9-81ED-4DB2-BD59-A6C34878D82A}">
                    <a16:rowId xmlns:a16="http://schemas.microsoft.com/office/drawing/2014/main" val="1678573861"/>
                  </a:ext>
                </a:extLst>
              </a:tr>
            </a:tbl>
          </a:graphicData>
        </a:graphic>
      </p:graphicFrame>
    </p:spTree>
    <p:extLst>
      <p:ext uri="{BB962C8B-B14F-4D97-AF65-F5344CB8AC3E}">
        <p14:creationId xmlns:p14="http://schemas.microsoft.com/office/powerpoint/2010/main" val="92687501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981200"/>
            <a:ext cx="7462520" cy="2554545"/>
          </a:xfrm>
          <a:prstGeom prst="rect">
            <a:avLst/>
          </a:prstGeom>
        </p:spPr>
        <p:txBody>
          <a:bodyPr wrap="square" rtlCol="0">
            <a:spAutoFit/>
          </a:bodyPr>
          <a:lstStyle/>
          <a:p>
            <a:r>
              <a:rPr lang="en-US" sz="2000" b="1" dirty="0">
                <a:latin typeface="Calibri" panose="020F0502020204030204" pitchFamily="34" charset="0"/>
              </a:rPr>
              <a:t>Lauren Cleary</a:t>
            </a:r>
          </a:p>
          <a:p>
            <a:r>
              <a:rPr lang="en-US" sz="2000" dirty="0">
                <a:latin typeface="Calibri" panose="020F0502020204030204" pitchFamily="34" charset="0"/>
              </a:rPr>
              <a:t>Associate General Counsel</a:t>
            </a:r>
          </a:p>
          <a:p>
            <a:r>
              <a:rPr lang="en-US" sz="2000" dirty="0">
                <a:latin typeface="Calibri" panose="020F0502020204030204" pitchFamily="34" charset="0"/>
              </a:rPr>
              <a:t>Executive Office of Health and Human Services</a:t>
            </a:r>
          </a:p>
          <a:p>
            <a:endParaRPr lang="en-US" sz="2000" dirty="0">
              <a:latin typeface="Calibri" panose="020F0502020204030204" pitchFamily="34" charset="0"/>
            </a:endParaRPr>
          </a:p>
          <a:p>
            <a:endParaRPr lang="en-US" sz="2000" dirty="0">
              <a:latin typeface="Calibri" panose="020F0502020204030204" pitchFamily="34" charset="0"/>
            </a:endParaRPr>
          </a:p>
          <a:p>
            <a:r>
              <a:rPr lang="en-US" sz="2000" b="1" dirty="0">
                <a:latin typeface="Calibri" panose="020F0502020204030204" pitchFamily="34" charset="0"/>
              </a:rPr>
              <a:t>David Giannotti</a:t>
            </a:r>
          </a:p>
          <a:p>
            <a:r>
              <a:rPr lang="en-US" sz="2000" dirty="0">
                <a:latin typeface="Calibri" panose="020F0502020204030204" pitchFamily="34" charset="0"/>
              </a:rPr>
              <a:t>Chief of the Public Education and Communications Division</a:t>
            </a:r>
          </a:p>
          <a:p>
            <a:r>
              <a:rPr lang="en-US" sz="2000" dirty="0">
                <a:latin typeface="Calibri" panose="020F0502020204030204" pitchFamily="34" charset="0"/>
              </a:rPr>
              <a:t>State Ethics Commission</a:t>
            </a:r>
          </a:p>
        </p:txBody>
      </p:sp>
      <p:sp>
        <p:nvSpPr>
          <p:cNvPr id="3" name="Title 2"/>
          <p:cNvSpPr>
            <a:spLocks noGrp="1"/>
          </p:cNvSpPr>
          <p:nvPr>
            <p:ph type="title"/>
          </p:nvPr>
        </p:nvSpPr>
        <p:spPr/>
        <p:txBody>
          <a:bodyPr anchor="ctr" anchorCtr="0"/>
          <a:lstStyle/>
          <a:p>
            <a:r>
              <a:rPr lang="en-US" dirty="0"/>
              <a:t>Open Meeting Law and Conflict of Interest Overview</a:t>
            </a:r>
          </a:p>
        </p:txBody>
      </p:sp>
    </p:spTree>
    <p:extLst>
      <p:ext uri="{BB962C8B-B14F-4D97-AF65-F5344CB8AC3E}">
        <p14:creationId xmlns:p14="http://schemas.microsoft.com/office/powerpoint/2010/main" val="44064123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419285"/>
            <a:ext cx="7924800" cy="4647426"/>
          </a:xfrm>
          <a:prstGeom prst="rect">
            <a:avLst/>
          </a:prstGeom>
        </p:spPr>
        <p:txBody>
          <a:bodyPr wrap="square" rtlCol="0">
            <a:spAutoFit/>
          </a:bodyPr>
          <a:lstStyle/>
          <a:p>
            <a:pPr lvl="0"/>
            <a:r>
              <a:rPr lang="en-US" sz="1600" dirty="0">
                <a:latin typeface="Calibri" panose="020F0502020204030204" pitchFamily="34" charset="0"/>
              </a:rPr>
              <a:t>Established by the enactment of Chapter 144 of the Acts of 2022, the </a:t>
            </a:r>
            <a:r>
              <a:rPr lang="en-US" sz="1600" b="1" dirty="0">
                <a:latin typeface="Calibri" panose="020F0502020204030204" pitchFamily="34" charset="0"/>
              </a:rPr>
              <a:t>Office of the Veteran Advocate (OVA)</a:t>
            </a:r>
            <a:r>
              <a:rPr lang="en-US" sz="1600" dirty="0">
                <a:latin typeface="Calibri" panose="020F0502020204030204" pitchFamily="34" charset="0"/>
              </a:rPr>
              <a:t> will be a quasi-state agency to primarily ensure veterans in the care of the Commonwealth are receiving timely, safe, humane, and effective services, responsible for:</a:t>
            </a:r>
          </a:p>
          <a:p>
            <a:pPr marL="742950" lvl="1" indent="-285750">
              <a:buFont typeface="Arial" panose="020B0604020202020204" pitchFamily="34" charset="0"/>
              <a:buChar char="•"/>
            </a:pPr>
            <a:r>
              <a:rPr lang="en-US" sz="1600" dirty="0">
                <a:latin typeface="Calibri" panose="020F0502020204030204" pitchFamily="34" charset="0"/>
              </a:rPr>
              <a:t>Aiding and coordinating with local veterans’ services officers to ensure veterans receive all available state and federal benefits;</a:t>
            </a:r>
          </a:p>
          <a:p>
            <a:pPr marL="742950" lvl="1" indent="-285750">
              <a:buFont typeface="Arial" panose="020B0604020202020204" pitchFamily="34" charset="0"/>
              <a:buChar char="•"/>
            </a:pPr>
            <a:r>
              <a:rPr lang="en-US" sz="1600" dirty="0">
                <a:latin typeface="Calibri" panose="020F0502020204030204" pitchFamily="34" charset="0"/>
              </a:rPr>
              <a:t>Examining on a system-wide basis the care and services executive agencies provide to veterans;</a:t>
            </a:r>
          </a:p>
          <a:p>
            <a:pPr marL="742950" lvl="1" indent="-285750">
              <a:buFont typeface="Arial" panose="020B0604020202020204" pitchFamily="34" charset="0"/>
              <a:buChar char="•"/>
            </a:pPr>
            <a:r>
              <a:rPr lang="en-US" sz="1600" dirty="0">
                <a:latin typeface="Calibri" panose="020F0502020204030204" pitchFamily="34" charset="0"/>
              </a:rPr>
              <a:t>Advising the public and state government on improvements of services;</a:t>
            </a:r>
          </a:p>
          <a:p>
            <a:pPr marL="742950" lvl="1" indent="-285750">
              <a:buFont typeface="Arial" panose="020B0604020202020204" pitchFamily="34" charset="0"/>
              <a:buChar char="•"/>
            </a:pPr>
            <a:r>
              <a:rPr lang="en-US" sz="1600" dirty="0">
                <a:latin typeface="Calibri" panose="020F0502020204030204" pitchFamily="34" charset="0"/>
              </a:rPr>
              <a:t>Developing internal procedures for the office’s performance;</a:t>
            </a:r>
          </a:p>
          <a:p>
            <a:pPr marL="742950" lvl="1" indent="-285750">
              <a:buFont typeface="Arial" panose="020B0604020202020204" pitchFamily="34" charset="0"/>
              <a:buChar char="•"/>
            </a:pPr>
            <a:r>
              <a:rPr lang="en-US" sz="1600" dirty="0">
                <a:latin typeface="Calibri" panose="020F0502020204030204" pitchFamily="34" charset="0"/>
              </a:rPr>
              <a:t>Acting as a liaison to state and federal agencies providing services to veterans;</a:t>
            </a:r>
          </a:p>
          <a:p>
            <a:pPr marL="742950" lvl="1" indent="-285750">
              <a:buFont typeface="Arial" panose="020B0604020202020204" pitchFamily="34" charset="0"/>
              <a:buChar char="•"/>
            </a:pPr>
            <a:r>
              <a:rPr lang="en-US" sz="1600" dirty="0">
                <a:latin typeface="Calibri" panose="020F0502020204030204" pitchFamily="34" charset="0"/>
              </a:rPr>
              <a:t>Assisting executive agencies in developing procedures to best serve the veteran community;</a:t>
            </a:r>
          </a:p>
          <a:p>
            <a:pPr marL="742950" lvl="1" indent="-285750">
              <a:buFont typeface="Arial" panose="020B0604020202020204" pitchFamily="34" charset="0"/>
              <a:buChar char="•"/>
            </a:pPr>
            <a:r>
              <a:rPr lang="en-US" sz="1600" dirty="0">
                <a:latin typeface="Calibri" panose="020F0502020204030204" pitchFamily="34" charset="0"/>
              </a:rPr>
              <a:t>Investigating incidents where a veteran suffered a fatality, near fatality or serious bodily or emotional injury while receiving services from executive agency; and</a:t>
            </a:r>
          </a:p>
          <a:p>
            <a:pPr marL="742950" lvl="1" indent="-285750">
              <a:buFont typeface="Arial" panose="020B0604020202020204" pitchFamily="34" charset="0"/>
              <a:buChar char="•"/>
            </a:pPr>
            <a:r>
              <a:rPr lang="en-US" sz="1600" dirty="0">
                <a:latin typeface="Calibri" panose="020F0502020204030204" pitchFamily="34" charset="0"/>
              </a:rPr>
              <a:t>Reporting annually on the delivery of services to the veterans in the Commonwealth, and any recommendations.</a:t>
            </a:r>
          </a:p>
          <a:p>
            <a:pPr lvl="0"/>
            <a:endParaRPr lang="en-US" sz="1600" dirty="0">
              <a:latin typeface="Calibri" panose="020F0502020204030204" pitchFamily="34" charset="0"/>
            </a:endParaRPr>
          </a:p>
          <a:p>
            <a:pPr lvl="0"/>
            <a:r>
              <a:rPr lang="en-US" sz="1600" b="1" dirty="0">
                <a:latin typeface="Calibri" panose="020F0502020204030204" pitchFamily="34" charset="0"/>
              </a:rPr>
              <a:t>The Veteran Advocate </a:t>
            </a:r>
            <a:r>
              <a:rPr lang="en-US" sz="1600" dirty="0">
                <a:latin typeface="Calibri" panose="020F0502020204030204" pitchFamily="34" charset="0"/>
              </a:rPr>
              <a:t>will be the administrative head of this office.</a:t>
            </a:r>
          </a:p>
        </p:txBody>
      </p:sp>
      <p:sp>
        <p:nvSpPr>
          <p:cNvPr id="3" name="Title 2"/>
          <p:cNvSpPr>
            <a:spLocks noGrp="1"/>
          </p:cNvSpPr>
          <p:nvPr>
            <p:ph type="title"/>
          </p:nvPr>
        </p:nvSpPr>
        <p:spPr/>
        <p:txBody>
          <a:bodyPr anchor="ctr" anchorCtr="0"/>
          <a:lstStyle/>
          <a:p>
            <a:r>
              <a:rPr lang="en-US" dirty="0"/>
              <a:t>Office of the Veteran Advocate</a:t>
            </a:r>
          </a:p>
        </p:txBody>
      </p:sp>
    </p:spTree>
    <p:extLst>
      <p:ext uri="{BB962C8B-B14F-4D97-AF65-F5344CB8AC3E}">
        <p14:creationId xmlns:p14="http://schemas.microsoft.com/office/powerpoint/2010/main" val="134375174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237595"/>
            <a:ext cx="8610600" cy="4693593"/>
          </a:xfrm>
          <a:prstGeom prst="rect">
            <a:avLst/>
          </a:prstGeom>
        </p:spPr>
        <p:txBody>
          <a:bodyPr wrap="square" rtlCol="0">
            <a:spAutoFit/>
          </a:bodyPr>
          <a:lstStyle/>
          <a:p>
            <a:r>
              <a:rPr lang="en-US" sz="1300" b="1" dirty="0">
                <a:latin typeface="Calibri" panose="020F0502020204030204" pitchFamily="34" charset="0"/>
              </a:rPr>
              <a:t>Legal Authority: </a:t>
            </a:r>
            <a:r>
              <a:rPr lang="en-US" sz="1300" dirty="0">
                <a:latin typeface="Calibri" panose="020F0502020204030204" pitchFamily="34" charset="0"/>
              </a:rPr>
              <a:t>Chapter 144 of the Acts of 2022</a:t>
            </a:r>
            <a:endParaRPr lang="en-US" sz="1300" dirty="0">
              <a:solidFill>
                <a:srgbClr val="FF0000"/>
              </a:solidFill>
              <a:latin typeface="Calibri" panose="020F0502020204030204" pitchFamily="34" charset="0"/>
            </a:endParaRPr>
          </a:p>
          <a:p>
            <a:pPr lvl="0"/>
            <a:endParaRPr lang="en-US" sz="1300" b="1" dirty="0">
              <a:latin typeface="Calibri" panose="020F0502020204030204" pitchFamily="34" charset="0"/>
            </a:endParaRPr>
          </a:p>
          <a:p>
            <a:pPr lvl="0"/>
            <a:r>
              <a:rPr lang="en-US" sz="1300" b="1" u="sng" dirty="0">
                <a:latin typeface="Calibri" panose="020F0502020204030204" pitchFamily="34" charset="0"/>
              </a:rPr>
              <a:t>Full text of the Legislation:</a:t>
            </a:r>
            <a:r>
              <a:rPr lang="en-US" sz="1300" b="1" dirty="0">
                <a:latin typeface="Calibri" panose="020F0502020204030204" pitchFamily="34" charset="0"/>
              </a:rPr>
              <a:t> </a:t>
            </a:r>
            <a:r>
              <a:rPr lang="en-US" sz="1300" b="1" dirty="0">
                <a:solidFill>
                  <a:srgbClr val="0070C0"/>
                </a:solidFill>
                <a:latin typeface="Calibri" panose="020F0502020204030204" pitchFamily="34" charset="0"/>
                <a:hlinkClick r:id="rId3">
                  <a:extLst>
                    <a:ext uri="{A12FA001-AC4F-418D-AE19-62706E023703}">
                      <ahyp:hlinkClr xmlns:ahyp="http://schemas.microsoft.com/office/drawing/2018/hyperlinkcolor" val="tx"/>
                    </a:ext>
                  </a:extLst>
                </a:hlinkClick>
              </a:rPr>
              <a:t>https://malegislature.gov/Laws/SessionLaws/Acts/2022/Chapter144</a:t>
            </a:r>
            <a:endParaRPr lang="en-US" sz="1300" b="1" dirty="0">
              <a:solidFill>
                <a:srgbClr val="0070C0"/>
              </a:solidFill>
              <a:latin typeface="Calibri" panose="020F0502020204030204" pitchFamily="34" charset="0"/>
            </a:endParaRPr>
          </a:p>
          <a:p>
            <a:pPr lvl="0"/>
            <a:endParaRPr lang="en-US" sz="1300" b="1" dirty="0">
              <a:latin typeface="Calibri" panose="020F0502020204030204" pitchFamily="34" charset="0"/>
            </a:endParaRPr>
          </a:p>
          <a:p>
            <a:pPr lvl="0"/>
            <a:r>
              <a:rPr lang="en-US" sz="1300" b="1" dirty="0">
                <a:latin typeface="Calibri" panose="020F0502020204030204" pitchFamily="34" charset="0"/>
              </a:rPr>
              <a:t>Summary:</a:t>
            </a:r>
          </a:p>
          <a:p>
            <a:pPr lvl="0"/>
            <a:endParaRPr lang="en-US" sz="1300" dirty="0">
              <a:latin typeface="Calibri" panose="020F0502020204030204" pitchFamily="34" charset="0"/>
            </a:endParaRPr>
          </a:p>
          <a:p>
            <a:pPr lvl="0"/>
            <a:r>
              <a:rPr lang="en-US" sz="1300" dirty="0">
                <a:latin typeface="Calibri" panose="020F0502020204030204" pitchFamily="34" charset="0"/>
              </a:rPr>
              <a:t>The veteran advocate shall be appointed by a majority vote of the attorney general, the state auditor and the governor from </a:t>
            </a:r>
            <a:r>
              <a:rPr lang="en-US" sz="1300" b="1" dirty="0">
                <a:latin typeface="Calibri" panose="020F0502020204030204" pitchFamily="34" charset="0"/>
              </a:rPr>
              <a:t>a list of 3 nominees submitted by a nominating committee to recommend a veteran advocate.</a:t>
            </a:r>
          </a:p>
          <a:p>
            <a:pPr lvl="0"/>
            <a:endParaRPr lang="en-US" sz="1300" dirty="0">
              <a:latin typeface="Calibri" panose="020F0502020204030204" pitchFamily="34" charset="0"/>
            </a:endParaRPr>
          </a:p>
          <a:p>
            <a:pPr lvl="0"/>
            <a:r>
              <a:rPr lang="en-US" sz="1300" dirty="0">
                <a:latin typeface="Calibri" panose="020F0502020204030204" pitchFamily="34" charset="0"/>
              </a:rPr>
              <a:t>The nominating committee shall consist of: the secretary of health and human services, or a designee, who shall serve as chair; the secretary of veterans’ services, or a designee; the secretary of public safety, or a designee; the commissioner of mental health, or a designee; the house and senate chairs of the joint committee on veterans and federal affairs; the adjutant general of the Massachusetts national guard; a representative of the veterans of foreign wars department of Massachusetts; a representative of the American legion department of Massachusetts; the chair of the board of trustees of the veterans’ home in the city of Chelsea; and the chair of the board of trustees of the veterans’ home in the city of Holyoke. </a:t>
            </a:r>
            <a:r>
              <a:rPr lang="en-US" sz="1300" b="1" dirty="0">
                <a:latin typeface="Calibri" panose="020F0502020204030204" pitchFamily="34" charset="0"/>
              </a:rPr>
              <a:t>The nominating committee shall submit salary recommendations for the candidates commensurate with the candidates’ experience and other similar state positions. </a:t>
            </a:r>
            <a:r>
              <a:rPr lang="en-US" sz="1300" dirty="0">
                <a:latin typeface="Calibri" panose="020F0502020204030204" pitchFamily="34" charset="0"/>
              </a:rPr>
              <a:t>The work of the nominating committee shall be coordinated by the executive office of health and human services. </a:t>
            </a:r>
          </a:p>
          <a:p>
            <a:pPr lvl="0"/>
            <a:endParaRPr lang="en-US" sz="1300" dirty="0">
              <a:latin typeface="Calibri" panose="020F0502020204030204" pitchFamily="34" charset="0"/>
            </a:endParaRPr>
          </a:p>
          <a:p>
            <a:pPr lvl="0"/>
            <a:r>
              <a:rPr lang="en-US" sz="1300" dirty="0">
                <a:latin typeface="Calibri" panose="020F0502020204030204" pitchFamily="34" charset="0"/>
              </a:rPr>
              <a:t>Any person appointed to the position of veteran advocate shall be selected without regard to political affiliation and on the basis of integrity and demonstrated ability in veteran welfare, justice, auditing, law, health care, management analysis, public administration and investigation or criminal justice administration. The veteran advocate may, subject to appropriation, appoint such other personnel as the veteran advocate deems necessary for the efficient management of the office. </a:t>
            </a:r>
          </a:p>
        </p:txBody>
      </p:sp>
      <p:sp>
        <p:nvSpPr>
          <p:cNvPr id="3" name="Title 2"/>
          <p:cNvSpPr>
            <a:spLocks noGrp="1"/>
          </p:cNvSpPr>
          <p:nvPr>
            <p:ph type="title"/>
          </p:nvPr>
        </p:nvSpPr>
        <p:spPr/>
        <p:txBody>
          <a:bodyPr anchor="ctr" anchorCtr="0"/>
          <a:lstStyle/>
          <a:p>
            <a:r>
              <a:rPr lang="en-US" dirty="0"/>
              <a:t>Committee’s Charge</a:t>
            </a:r>
          </a:p>
        </p:txBody>
      </p:sp>
    </p:spTree>
    <p:extLst>
      <p:ext uri="{BB962C8B-B14F-4D97-AF65-F5344CB8AC3E}">
        <p14:creationId xmlns:p14="http://schemas.microsoft.com/office/powerpoint/2010/main" val="315701316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524000"/>
            <a:ext cx="8305800" cy="2800767"/>
          </a:xfrm>
          <a:prstGeom prst="rect">
            <a:avLst/>
          </a:prstGeom>
        </p:spPr>
        <p:txBody>
          <a:bodyPr wrap="square" rtlCol="0">
            <a:spAutoFit/>
          </a:bodyPr>
          <a:lstStyle/>
          <a:p>
            <a:r>
              <a:rPr lang="en-US" sz="2200" b="1" u="sng" dirty="0">
                <a:solidFill>
                  <a:schemeClr val="dk1"/>
                </a:solidFill>
                <a:latin typeface="Calibri" panose="020F0502020204030204" pitchFamily="34" charset="0"/>
              </a:rPr>
              <a:t>Processes to Find Candidates</a:t>
            </a:r>
          </a:p>
          <a:p>
            <a:endParaRPr lang="en-US" sz="2200" b="1" u="sng" dirty="0">
              <a:solidFill>
                <a:schemeClr val="dk1"/>
              </a:solidFill>
              <a:latin typeface="Calibri" panose="020F0502020204030204" pitchFamily="34" charset="0"/>
            </a:endParaRPr>
          </a:p>
          <a:p>
            <a:pPr marL="457200" indent="-457200">
              <a:buAutoNum type="arabicPeriod"/>
            </a:pPr>
            <a:r>
              <a:rPr lang="en-US" sz="2200" dirty="0">
                <a:solidFill>
                  <a:schemeClr val="dk1"/>
                </a:solidFill>
                <a:latin typeface="Calibri" panose="020F0502020204030204" pitchFamily="34" charset="0"/>
              </a:rPr>
              <a:t>Posting a job description on MassCareers </a:t>
            </a:r>
          </a:p>
          <a:p>
            <a:pPr marL="457200" indent="-457200">
              <a:buAutoNum type="arabicPeriod"/>
            </a:pPr>
            <a:r>
              <a:rPr lang="en-US" sz="2200" dirty="0">
                <a:solidFill>
                  <a:schemeClr val="dk1"/>
                </a:solidFill>
                <a:latin typeface="Calibri" panose="020F0502020204030204" pitchFamily="34" charset="0"/>
              </a:rPr>
              <a:t>Engaging a search firm</a:t>
            </a:r>
          </a:p>
          <a:p>
            <a:pPr marL="457200" indent="-457200">
              <a:buAutoNum type="arabicPeriod"/>
            </a:pPr>
            <a:r>
              <a:rPr lang="en-US" sz="2200" dirty="0">
                <a:solidFill>
                  <a:schemeClr val="dk1"/>
                </a:solidFill>
                <a:latin typeface="Calibri" panose="020F0502020204030204" pitchFamily="34" charset="0"/>
              </a:rPr>
              <a:t>Committee members seek and recommend candidates for consideration</a:t>
            </a:r>
          </a:p>
          <a:p>
            <a:pPr marL="457200" indent="-457200">
              <a:buAutoNum type="arabicPeriod"/>
            </a:pPr>
            <a:r>
              <a:rPr lang="en-US" sz="2200">
                <a:solidFill>
                  <a:schemeClr val="dk1"/>
                </a:solidFill>
                <a:latin typeface="Calibri" panose="020F0502020204030204" pitchFamily="34" charset="0"/>
              </a:rPr>
              <a:t>Other suggestions</a:t>
            </a:r>
            <a:endParaRPr lang="en-US" sz="2200" dirty="0">
              <a:solidFill>
                <a:schemeClr val="dk1"/>
              </a:solidFill>
              <a:latin typeface="Calibri" panose="020F0502020204030204" pitchFamily="34" charset="0"/>
            </a:endParaRPr>
          </a:p>
          <a:p>
            <a:endParaRPr lang="en-US" sz="2200" b="1" u="sng" dirty="0">
              <a:solidFill>
                <a:schemeClr val="dk1"/>
              </a:solidFill>
              <a:latin typeface="Calibri" panose="020F0502020204030204" pitchFamily="34" charset="0"/>
            </a:endParaRPr>
          </a:p>
        </p:txBody>
      </p:sp>
      <p:sp>
        <p:nvSpPr>
          <p:cNvPr id="3" name="Title 2"/>
          <p:cNvSpPr>
            <a:spLocks noGrp="1"/>
          </p:cNvSpPr>
          <p:nvPr>
            <p:ph type="title"/>
          </p:nvPr>
        </p:nvSpPr>
        <p:spPr/>
        <p:txBody>
          <a:bodyPr anchor="ctr"/>
          <a:lstStyle/>
          <a:p>
            <a:r>
              <a:rPr lang="en-US" sz="2400" b="1" dirty="0">
                <a:latin typeface="Calibri" panose="020F0502020204030204" pitchFamily="34" charset="0"/>
              </a:rPr>
              <a:t>Process to Find Qualified Candidates</a:t>
            </a:r>
            <a:endParaRPr lang="en-US" dirty="0"/>
          </a:p>
        </p:txBody>
      </p:sp>
    </p:spTree>
    <p:extLst>
      <p:ext uri="{BB962C8B-B14F-4D97-AF65-F5344CB8AC3E}">
        <p14:creationId xmlns:p14="http://schemas.microsoft.com/office/powerpoint/2010/main" val="100016540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524000"/>
            <a:ext cx="8305800" cy="4832092"/>
          </a:xfrm>
          <a:prstGeom prst="rect">
            <a:avLst/>
          </a:prstGeom>
        </p:spPr>
        <p:txBody>
          <a:bodyPr wrap="square" rtlCol="0">
            <a:spAutoFit/>
          </a:bodyPr>
          <a:lstStyle/>
          <a:p>
            <a:r>
              <a:rPr lang="en-US" sz="2200" b="1" u="sng" dirty="0">
                <a:solidFill>
                  <a:schemeClr val="dk1"/>
                </a:solidFill>
                <a:latin typeface="Calibri" panose="020F0502020204030204" pitchFamily="34" charset="0"/>
              </a:rPr>
              <a:t>Webpage</a:t>
            </a:r>
          </a:p>
          <a:p>
            <a:r>
              <a:rPr lang="en-US" sz="2200" dirty="0">
                <a:solidFill>
                  <a:schemeClr val="dk1"/>
                </a:solidFill>
                <a:latin typeface="Calibri" panose="020F0502020204030204" pitchFamily="34" charset="0"/>
              </a:rPr>
              <a:t>Approved minutes and presentations from Committee meetings will be posted on the Committee’s Mass.gov webpage:</a:t>
            </a:r>
          </a:p>
          <a:p>
            <a:endParaRPr lang="en-US" sz="2200" dirty="0">
              <a:solidFill>
                <a:schemeClr val="dk1"/>
              </a:solidFill>
              <a:latin typeface="Calibri" panose="020F0502020204030204" pitchFamily="34" charset="0"/>
            </a:endParaRPr>
          </a:p>
          <a:p>
            <a:r>
              <a:rPr lang="en-US" sz="2200" dirty="0">
                <a:solidFill>
                  <a:srgbClr val="0070C0"/>
                </a:solidFill>
                <a:latin typeface="Calibri" panose="020F0502020204030204" pitchFamily="34" charset="0"/>
                <a:hlinkClick r:id="rId2">
                  <a:extLst>
                    <a:ext uri="{A12FA001-AC4F-418D-AE19-62706E023703}">
                      <ahyp:hlinkClr xmlns:ahyp="http://schemas.microsoft.com/office/drawing/2018/hyperlinkcolor" val="tx"/>
                    </a:ext>
                  </a:extLst>
                </a:hlinkClick>
              </a:rPr>
              <a:t>https://www.mass.gov/office-of-the-veteran-advocate-nominating-committee</a:t>
            </a:r>
            <a:endParaRPr lang="en-US" sz="2200" dirty="0">
              <a:solidFill>
                <a:srgbClr val="0070C0"/>
              </a:solidFill>
              <a:latin typeface="Calibri" panose="020F0502020204030204" pitchFamily="34" charset="0"/>
            </a:endParaRPr>
          </a:p>
          <a:p>
            <a:endParaRPr lang="en-US" sz="2200" dirty="0">
              <a:solidFill>
                <a:srgbClr val="0070C0"/>
              </a:solidFill>
              <a:latin typeface="Calibri" panose="020F0502020204030204" pitchFamily="34" charset="0"/>
            </a:endParaRPr>
          </a:p>
          <a:p>
            <a:r>
              <a:rPr lang="en-US" sz="2200" b="1" u="sng" dirty="0">
                <a:solidFill>
                  <a:schemeClr val="dk1"/>
                </a:solidFill>
                <a:latin typeface="Calibri" panose="020F0502020204030204" pitchFamily="34" charset="0"/>
              </a:rPr>
              <a:t>Mailbox</a:t>
            </a:r>
          </a:p>
          <a:p>
            <a:r>
              <a:rPr lang="en-US" sz="2200" dirty="0">
                <a:solidFill>
                  <a:schemeClr val="dk1"/>
                </a:solidFill>
                <a:latin typeface="Calibri" panose="020F0502020204030204" pitchFamily="34" charset="0"/>
              </a:rPr>
              <a:t>General comments and questions may be submitted to the Committee’s mailbox (below) or by clicking on the </a:t>
            </a:r>
            <a:r>
              <a:rPr lang="en-US" sz="2200" i="1" dirty="0">
                <a:solidFill>
                  <a:schemeClr val="dk1"/>
                </a:solidFill>
                <a:latin typeface="Calibri" panose="020F0502020204030204" pitchFamily="34" charset="0"/>
              </a:rPr>
              <a:t>Contact Us</a:t>
            </a:r>
            <a:r>
              <a:rPr lang="en-US" sz="2200" dirty="0">
                <a:solidFill>
                  <a:schemeClr val="dk1"/>
                </a:solidFill>
                <a:latin typeface="Calibri" panose="020F0502020204030204" pitchFamily="34" charset="0"/>
              </a:rPr>
              <a:t> link on the Mass.gov webpage.</a:t>
            </a:r>
          </a:p>
          <a:p>
            <a:endParaRPr lang="en-US" sz="2200" dirty="0">
              <a:solidFill>
                <a:schemeClr val="dk1"/>
              </a:solidFill>
              <a:latin typeface="Calibri" panose="020F0502020204030204" pitchFamily="34" charset="0"/>
            </a:endParaRPr>
          </a:p>
          <a:p>
            <a:r>
              <a:rPr lang="en-US" sz="2200" dirty="0">
                <a:solidFill>
                  <a:srgbClr val="0070C0"/>
                </a:solidFill>
                <a:latin typeface="Calibri" panose="020F0502020204030204" pitchFamily="34" charset="0"/>
                <a:hlinkClick r:id="rId3">
                  <a:extLst>
                    <a:ext uri="{A12FA001-AC4F-418D-AE19-62706E023703}">
                      <ahyp:hlinkClr xmlns:ahyp="http://schemas.microsoft.com/office/drawing/2018/hyperlinkcolor" val="tx"/>
                    </a:ext>
                  </a:extLst>
                </a:hlinkClick>
              </a:rPr>
              <a:t>OVAnominatingcommittee@mass.gov</a:t>
            </a:r>
            <a:endParaRPr lang="en-US" sz="2200" dirty="0">
              <a:solidFill>
                <a:srgbClr val="0070C0"/>
              </a:solidFill>
              <a:latin typeface="Calibri" panose="020F0502020204030204" pitchFamily="34" charset="0"/>
            </a:endParaRPr>
          </a:p>
          <a:p>
            <a:endParaRPr lang="en-US" sz="2200" dirty="0">
              <a:solidFill>
                <a:schemeClr val="dk1"/>
              </a:solidFill>
              <a:latin typeface="Calibri" panose="020F0502020204030204" pitchFamily="34" charset="0"/>
            </a:endParaRPr>
          </a:p>
        </p:txBody>
      </p:sp>
      <p:sp>
        <p:nvSpPr>
          <p:cNvPr id="3" name="Title 2"/>
          <p:cNvSpPr>
            <a:spLocks noGrp="1"/>
          </p:cNvSpPr>
          <p:nvPr>
            <p:ph type="title"/>
          </p:nvPr>
        </p:nvSpPr>
        <p:spPr/>
        <p:txBody>
          <a:bodyPr anchor="ctr"/>
          <a:lstStyle/>
          <a:p>
            <a:r>
              <a:rPr lang="en-US" dirty="0"/>
              <a:t>Committee Webpage and Mailbox</a:t>
            </a:r>
          </a:p>
        </p:txBody>
      </p:sp>
    </p:spTree>
    <p:extLst>
      <p:ext uri="{BB962C8B-B14F-4D97-AF65-F5344CB8AC3E}">
        <p14:creationId xmlns:p14="http://schemas.microsoft.com/office/powerpoint/2010/main" val="412512434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9100" y="3581400"/>
            <a:ext cx="8305800" cy="584775"/>
          </a:xfrm>
          <a:prstGeom prst="rect">
            <a:avLst/>
          </a:prstGeom>
        </p:spPr>
        <p:txBody>
          <a:bodyPr wrap="square" rtlCol="0">
            <a:spAutoFit/>
          </a:bodyPr>
          <a:lstStyle/>
          <a:p>
            <a:pPr algn="ctr"/>
            <a:r>
              <a:rPr lang="en-US" sz="3200" dirty="0">
                <a:solidFill>
                  <a:schemeClr val="dk1"/>
                </a:solidFill>
                <a:latin typeface="Calibri" panose="020F0502020204030204" pitchFamily="34" charset="0"/>
              </a:rPr>
              <a:t>Thank you!</a:t>
            </a:r>
          </a:p>
        </p:txBody>
      </p:sp>
    </p:spTree>
    <p:extLst>
      <p:ext uri="{BB962C8B-B14F-4D97-AF65-F5344CB8AC3E}">
        <p14:creationId xmlns:p14="http://schemas.microsoft.com/office/powerpoint/2010/main" val="1613329997"/>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11032</TotalTime>
  <Words>896</Words>
  <Application>Microsoft Office PowerPoint</Application>
  <PresentationFormat>On-screen Show (4:3)</PresentationFormat>
  <Paragraphs>101</Paragraphs>
  <Slides>9</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Courier New</vt:lpstr>
      <vt:lpstr>1_Blue Presentation Template - MA HHS - small logos</vt:lpstr>
      <vt:lpstr>PowerPoint Presentation</vt:lpstr>
      <vt:lpstr>Agenda</vt:lpstr>
      <vt:lpstr>Committee Members</vt:lpstr>
      <vt:lpstr>Open Meeting Law and Conflict of Interest Overview</vt:lpstr>
      <vt:lpstr>Office of the Veteran Advocate</vt:lpstr>
      <vt:lpstr>Committee’s Charge</vt:lpstr>
      <vt:lpstr>Process to Find Qualified Candidates</vt:lpstr>
      <vt:lpstr>Committee Webpage and Mailbox</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Sudireddy, Sreya R (EHS)</cp:lastModifiedBy>
  <cp:revision>714</cp:revision>
  <cp:lastPrinted>2021-10-26T16:43:30Z</cp:lastPrinted>
  <dcterms:created xsi:type="dcterms:W3CDTF">2014-04-27T20:43:35Z</dcterms:created>
  <dcterms:modified xsi:type="dcterms:W3CDTF">2023-02-17T14:46:18Z</dcterms:modified>
</cp:coreProperties>
</file>