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9" r:id="rId2"/>
  </p:sldMasterIdLst>
  <p:notesMasterIdLst>
    <p:notesMasterId r:id="rId67"/>
  </p:notesMasterIdLst>
  <p:handoutMasterIdLst>
    <p:handoutMasterId r:id="rId68"/>
  </p:handoutMasterIdLst>
  <p:sldIdLst>
    <p:sldId id="321" r:id="rId3"/>
    <p:sldId id="498" r:id="rId4"/>
    <p:sldId id="463" r:id="rId5"/>
    <p:sldId id="451" r:id="rId6"/>
    <p:sldId id="503" r:id="rId7"/>
    <p:sldId id="504" r:id="rId8"/>
    <p:sldId id="500" r:id="rId9"/>
    <p:sldId id="460" r:id="rId10"/>
    <p:sldId id="505" r:id="rId11"/>
    <p:sldId id="499" r:id="rId12"/>
    <p:sldId id="506" r:id="rId13"/>
    <p:sldId id="507" r:id="rId14"/>
    <p:sldId id="508" r:id="rId15"/>
    <p:sldId id="438" r:id="rId16"/>
    <p:sldId id="511" r:id="rId17"/>
    <p:sldId id="502" r:id="rId18"/>
    <p:sldId id="490" r:id="rId19"/>
    <p:sldId id="468" r:id="rId20"/>
    <p:sldId id="471" r:id="rId21"/>
    <p:sldId id="469" r:id="rId22"/>
    <p:sldId id="470" r:id="rId23"/>
    <p:sldId id="456" r:id="rId24"/>
    <p:sldId id="512" r:id="rId25"/>
    <p:sldId id="515" r:id="rId26"/>
    <p:sldId id="516" r:id="rId27"/>
    <p:sldId id="517" r:id="rId28"/>
    <p:sldId id="259" r:id="rId29"/>
    <p:sldId id="260" r:id="rId30"/>
    <p:sldId id="261" r:id="rId31"/>
    <p:sldId id="262" r:id="rId32"/>
    <p:sldId id="263" r:id="rId33"/>
    <p:sldId id="264" r:id="rId34"/>
    <p:sldId id="529" r:id="rId35"/>
    <p:sldId id="530" r:id="rId36"/>
    <p:sldId id="531" r:id="rId37"/>
    <p:sldId id="532" r:id="rId38"/>
    <p:sldId id="533" r:id="rId39"/>
    <p:sldId id="518" r:id="rId40"/>
    <p:sldId id="519" r:id="rId41"/>
    <p:sldId id="520" r:id="rId42"/>
    <p:sldId id="521" r:id="rId43"/>
    <p:sldId id="269" r:id="rId44"/>
    <p:sldId id="270" r:id="rId45"/>
    <p:sldId id="271" r:id="rId46"/>
    <p:sldId id="272" r:id="rId47"/>
    <p:sldId id="525" r:id="rId48"/>
    <p:sldId id="526" r:id="rId49"/>
    <p:sldId id="527" r:id="rId50"/>
    <p:sldId id="528" r:id="rId51"/>
    <p:sldId id="514" r:id="rId52"/>
    <p:sldId id="513" r:id="rId53"/>
    <p:sldId id="535" r:id="rId54"/>
    <p:sldId id="510" r:id="rId55"/>
    <p:sldId id="534" r:id="rId56"/>
    <p:sldId id="440" r:id="rId57"/>
    <p:sldId id="437" r:id="rId58"/>
    <p:sldId id="484" r:id="rId59"/>
    <p:sldId id="485" r:id="rId60"/>
    <p:sldId id="486" r:id="rId61"/>
    <p:sldId id="487" r:id="rId62"/>
    <p:sldId id="488" r:id="rId63"/>
    <p:sldId id="492" r:id="rId64"/>
    <p:sldId id="493" r:id="rId65"/>
    <p:sldId id="465" r:id="rId6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Jennifer (EOLWD)" initials="JJ(" lastIdx="6" clrIdx="0">
    <p:extLst>
      <p:ext uri="{19B8F6BF-5375-455C-9EA6-DF929625EA0E}">
        <p15:presenceInfo xmlns:p15="http://schemas.microsoft.com/office/powerpoint/2012/main" userId="S-1-5-21-1078081533-706699826-839522115-2899" providerId="AD"/>
      </p:ext>
    </p:extLst>
  </p:cmAuthor>
  <p:cmAuthor id="2" name="Scott, Cheryl (EOL)" initials="SC(" lastIdx="1" clrIdx="1">
    <p:extLst>
      <p:ext uri="{19B8F6BF-5375-455C-9EA6-DF929625EA0E}">
        <p15:presenceInfo xmlns:p15="http://schemas.microsoft.com/office/powerpoint/2012/main" userId="S-1-5-21-1658530693-61222013-1235820382-33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B73"/>
    <a:srgbClr val="002060"/>
    <a:srgbClr val="3A3AB9"/>
    <a:srgbClr val="0F2D69"/>
    <a:srgbClr val="3B4F5F"/>
    <a:srgbClr val="0C3B5D"/>
    <a:srgbClr val="456983"/>
    <a:srgbClr val="223651"/>
    <a:srgbClr val="63BCE6"/>
    <a:srgbClr val="0098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3918" autoAdjust="0"/>
  </p:normalViewPr>
  <p:slideViewPr>
    <p:cSldViewPr snapToGrid="0" snapToObjects="1">
      <p:cViewPr varScale="1">
        <p:scale>
          <a:sx n="101" d="100"/>
          <a:sy n="101" d="100"/>
        </p:scale>
        <p:origin x="1410"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1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2DA50-7FEB-43F9-B7CF-830115CAB574}" type="doc">
      <dgm:prSet loTypeId="urn:microsoft.com/office/officeart/2005/8/layout/hProcess9" loCatId="process" qsTypeId="urn:microsoft.com/office/officeart/2005/8/quickstyle/simple1" qsCatId="simple" csTypeId="urn:microsoft.com/office/officeart/2005/8/colors/accent1_2" csCatId="accent1" phldr="1"/>
      <dgm:spPr/>
    </dgm:pt>
    <dgm:pt modelId="{D3AC7C54-B10A-4621-9B12-4AADD08D8ADD}">
      <dgm:prSet phldrT="[Text]" custT="1"/>
      <dgm:spPr>
        <a:solidFill>
          <a:schemeClr val="bg2">
            <a:lumMod val="20000"/>
            <a:lumOff val="80000"/>
          </a:schemeClr>
        </a:solidFill>
        <a:ln>
          <a:solidFill>
            <a:schemeClr val="accent6">
              <a:lumMod val="50000"/>
              <a:lumOff val="50000"/>
            </a:schemeClr>
          </a:solidFill>
        </a:ln>
      </dgm:spPr>
      <dgm:t>
        <a:bodyPr/>
        <a:lstStyle/>
        <a:p>
          <a:pPr algn="l">
            <a:spcAft>
              <a:spcPts val="0"/>
            </a:spcAft>
          </a:pPr>
          <a:r>
            <a:rPr lang="en-US" sz="1800" b="1" dirty="0">
              <a:solidFill>
                <a:srgbClr val="112638"/>
              </a:solidFill>
            </a:rPr>
            <a:t>Visioning </a:t>
          </a:r>
        </a:p>
        <a:p>
          <a:pPr algn="l">
            <a:spcAft>
              <a:spcPts val="0"/>
            </a:spcAft>
          </a:pPr>
          <a:r>
            <a:rPr lang="en-US" sz="1300" b="1" i="1" dirty="0">
              <a:solidFill>
                <a:srgbClr val="112638"/>
              </a:solidFill>
            </a:rPr>
            <a:t>Dec 2018 – Mar 2019</a:t>
          </a:r>
        </a:p>
        <a:p>
          <a:pPr algn="l">
            <a:spcAft>
              <a:spcPts val="0"/>
            </a:spcAft>
          </a:pPr>
          <a:endParaRPr lang="en-US" sz="500" b="1" i="1" dirty="0">
            <a:solidFill>
              <a:srgbClr val="112638"/>
            </a:solidFill>
          </a:endParaRPr>
        </a:p>
      </dgm:t>
    </dgm:pt>
    <dgm:pt modelId="{39AF4C63-8078-415A-A3B8-A92B1DF8F2C7}" type="parTrans" cxnId="{519E527E-17D8-4219-9635-F8B2DA91FD9F}">
      <dgm:prSet/>
      <dgm:spPr/>
      <dgm:t>
        <a:bodyPr/>
        <a:lstStyle/>
        <a:p>
          <a:endParaRPr lang="en-US"/>
        </a:p>
      </dgm:t>
    </dgm:pt>
    <dgm:pt modelId="{457CE998-CD82-42DE-8032-21031DED12F1}" type="sibTrans" cxnId="{519E527E-17D8-4219-9635-F8B2DA91FD9F}">
      <dgm:prSet/>
      <dgm:spPr/>
      <dgm:t>
        <a:bodyPr/>
        <a:lstStyle/>
        <a:p>
          <a:endParaRPr lang="en-US"/>
        </a:p>
      </dgm:t>
    </dgm:pt>
    <dgm:pt modelId="{1FCEA209-E61A-4A00-96C0-37133F098C04}">
      <dgm:prSet phldrT="[Text]" custT="1"/>
      <dgm:spPr>
        <a:solidFill>
          <a:schemeClr val="accent2">
            <a:lumMod val="40000"/>
            <a:lumOff val="60000"/>
          </a:schemeClr>
        </a:solidFill>
        <a:ln>
          <a:solidFill>
            <a:schemeClr val="accent6">
              <a:lumMod val="50000"/>
              <a:lumOff val="50000"/>
            </a:schemeClr>
          </a:solidFill>
        </a:ln>
      </dgm:spPr>
      <dgm:t>
        <a:bodyPr/>
        <a:lstStyle/>
        <a:p>
          <a:pPr>
            <a:spcAft>
              <a:spcPts val="0"/>
            </a:spcAft>
          </a:pPr>
          <a:r>
            <a:rPr lang="en-US" sz="1800" b="1" dirty="0">
              <a:solidFill>
                <a:srgbClr val="112638"/>
              </a:solidFill>
            </a:rPr>
            <a:t>Development</a:t>
          </a:r>
        </a:p>
        <a:p>
          <a:pPr>
            <a:spcAft>
              <a:spcPts val="0"/>
            </a:spcAft>
          </a:pPr>
          <a:r>
            <a:rPr lang="en-US" sz="1300" b="1" i="1" dirty="0">
              <a:solidFill>
                <a:srgbClr val="112638"/>
              </a:solidFill>
            </a:rPr>
            <a:t>Mar – Oct 2019</a:t>
          </a:r>
        </a:p>
        <a:p>
          <a:pPr>
            <a:spcAft>
              <a:spcPts val="0"/>
            </a:spcAft>
          </a:pPr>
          <a:endParaRPr lang="en-US" sz="500" b="1" i="1" dirty="0">
            <a:solidFill>
              <a:srgbClr val="112638"/>
            </a:solidFill>
          </a:endParaRPr>
        </a:p>
      </dgm:t>
    </dgm:pt>
    <dgm:pt modelId="{E918DDBB-FB4C-4EB8-9A09-CC6DEE66B22F}" type="parTrans" cxnId="{80FDC68E-B875-4CFF-BC98-B2BFDA04BA99}">
      <dgm:prSet/>
      <dgm:spPr/>
      <dgm:t>
        <a:bodyPr/>
        <a:lstStyle/>
        <a:p>
          <a:endParaRPr lang="en-US"/>
        </a:p>
      </dgm:t>
    </dgm:pt>
    <dgm:pt modelId="{5CB486E6-793A-4F67-B59A-93007E2060C1}" type="sibTrans" cxnId="{80FDC68E-B875-4CFF-BC98-B2BFDA04BA99}">
      <dgm:prSet/>
      <dgm:spPr/>
      <dgm:t>
        <a:bodyPr/>
        <a:lstStyle/>
        <a:p>
          <a:endParaRPr lang="en-US"/>
        </a:p>
      </dgm:t>
    </dgm:pt>
    <dgm:pt modelId="{1E5A47BC-45F1-4218-8379-BAF3022385F1}">
      <dgm:prSet phldrT="[Text]" custT="1"/>
      <dgm:spPr>
        <a:solidFill>
          <a:srgbClr val="92D050"/>
        </a:solidFill>
        <a:ln>
          <a:solidFill>
            <a:schemeClr val="accent6">
              <a:lumMod val="50000"/>
              <a:lumOff val="50000"/>
            </a:schemeClr>
          </a:solidFill>
        </a:ln>
      </dgm:spPr>
      <dgm:t>
        <a:bodyPr/>
        <a:lstStyle/>
        <a:p>
          <a:pPr>
            <a:spcAft>
              <a:spcPts val="0"/>
            </a:spcAft>
          </a:pPr>
          <a:r>
            <a:rPr lang="en-US" sz="1800" b="1" dirty="0">
              <a:solidFill>
                <a:srgbClr val="112638"/>
              </a:solidFill>
            </a:rPr>
            <a:t>Approval </a:t>
          </a:r>
        </a:p>
        <a:p>
          <a:pPr>
            <a:spcAft>
              <a:spcPts val="0"/>
            </a:spcAft>
          </a:pPr>
          <a:r>
            <a:rPr lang="en-US" sz="1300" b="1" i="1" dirty="0">
              <a:solidFill>
                <a:srgbClr val="112638"/>
              </a:solidFill>
            </a:rPr>
            <a:t>Mar 2020</a:t>
          </a:r>
        </a:p>
        <a:p>
          <a:pPr>
            <a:spcAft>
              <a:spcPts val="0"/>
            </a:spcAft>
          </a:pPr>
          <a:endParaRPr lang="en-US" sz="500" b="1" i="1" dirty="0">
            <a:solidFill>
              <a:srgbClr val="112638"/>
            </a:solidFill>
          </a:endParaRPr>
        </a:p>
      </dgm:t>
    </dgm:pt>
    <dgm:pt modelId="{6A9850CD-5395-4F0B-AF84-EB5AF4DD550C}" type="parTrans" cxnId="{298BBD62-98A8-4818-8E7B-D0AEDC017BC1}">
      <dgm:prSet/>
      <dgm:spPr/>
      <dgm:t>
        <a:bodyPr/>
        <a:lstStyle/>
        <a:p>
          <a:endParaRPr lang="en-US"/>
        </a:p>
      </dgm:t>
    </dgm:pt>
    <dgm:pt modelId="{8742AA64-4711-49E9-90A7-70E2411E3E29}" type="sibTrans" cxnId="{298BBD62-98A8-4818-8E7B-D0AEDC017BC1}">
      <dgm:prSet/>
      <dgm:spPr/>
      <dgm:t>
        <a:bodyPr/>
        <a:lstStyle/>
        <a:p>
          <a:endParaRPr lang="en-US"/>
        </a:p>
      </dgm:t>
    </dgm:pt>
    <dgm:pt modelId="{3464DFD5-C288-4C48-878E-4339A2BF7E3E}">
      <dgm:prSet phldrT="[Text]" custT="1"/>
      <dgm:spPr>
        <a:solidFill>
          <a:schemeClr val="bg2">
            <a:lumMod val="20000"/>
            <a:lumOff val="80000"/>
          </a:schemeClr>
        </a:solidFill>
        <a:ln>
          <a:solidFill>
            <a:schemeClr val="accent6">
              <a:lumMod val="50000"/>
              <a:lumOff val="50000"/>
            </a:schemeClr>
          </a:solidFill>
        </a:ln>
      </dgm:spPr>
      <dgm:t>
        <a:bodyPr/>
        <a:lstStyle/>
        <a:p>
          <a:pPr marL="114300" indent="-114300" algn="l">
            <a:spcAft>
              <a:spcPct val="15000"/>
            </a:spcAft>
          </a:pPr>
          <a:r>
            <a:rPr lang="en-US" sz="1200" b="0" dirty="0">
              <a:solidFill>
                <a:srgbClr val="112638"/>
              </a:solidFill>
            </a:rPr>
            <a:t>Jan-Feb: Stakeholder visioning session to develop framework for plan vision, high-level goals, and workgroup structure</a:t>
          </a:r>
        </a:p>
      </dgm:t>
    </dgm:pt>
    <dgm:pt modelId="{DAEE33D8-4BF3-4886-8B7F-01B42858E604}" type="parTrans" cxnId="{A7C1BAD0-0174-4534-BB52-926350F7661E}">
      <dgm:prSet/>
      <dgm:spPr/>
      <dgm:t>
        <a:bodyPr/>
        <a:lstStyle/>
        <a:p>
          <a:endParaRPr lang="en-US"/>
        </a:p>
      </dgm:t>
    </dgm:pt>
    <dgm:pt modelId="{D60EC253-1316-420E-975B-C7A0392ABA13}" type="sibTrans" cxnId="{A7C1BAD0-0174-4534-BB52-926350F7661E}">
      <dgm:prSet/>
      <dgm:spPr/>
      <dgm:t>
        <a:bodyPr/>
        <a:lstStyle/>
        <a:p>
          <a:endParaRPr lang="en-US"/>
        </a:p>
      </dgm:t>
    </dgm:pt>
    <dgm:pt modelId="{1CE565F2-3B8D-41AA-A707-76F22EB68242}">
      <dgm:prSet phldrT="[Text]" custT="1"/>
      <dgm:spPr>
        <a:solidFill>
          <a:schemeClr val="accent2">
            <a:lumMod val="40000"/>
            <a:lumOff val="60000"/>
          </a:schemeClr>
        </a:solidFill>
        <a:ln>
          <a:solidFill>
            <a:schemeClr val="accent6">
              <a:lumMod val="50000"/>
              <a:lumOff val="50000"/>
            </a:schemeClr>
          </a:solidFill>
        </a:ln>
      </dgm:spPr>
      <dgm:t>
        <a:bodyPr/>
        <a:lstStyle/>
        <a:p>
          <a:pPr>
            <a:spcAft>
              <a:spcPct val="15000"/>
            </a:spcAft>
          </a:pPr>
          <a:r>
            <a:rPr lang="en-US" sz="1200" b="0" dirty="0">
              <a:solidFill>
                <a:srgbClr val="112638"/>
              </a:solidFill>
            </a:rPr>
            <a:t>Mar-Aug: workgroups meet and draft plan</a:t>
          </a:r>
        </a:p>
      </dgm:t>
    </dgm:pt>
    <dgm:pt modelId="{FEC0D929-D6DD-4017-8CF1-48A29535094E}" type="parTrans" cxnId="{EE4D0444-D939-449A-9660-736E7C376B2C}">
      <dgm:prSet/>
      <dgm:spPr/>
      <dgm:t>
        <a:bodyPr/>
        <a:lstStyle/>
        <a:p>
          <a:endParaRPr lang="en-US"/>
        </a:p>
      </dgm:t>
    </dgm:pt>
    <dgm:pt modelId="{6B9B390A-8AA1-4F7B-9DAB-6F31C297ED62}" type="sibTrans" cxnId="{EE4D0444-D939-449A-9660-736E7C376B2C}">
      <dgm:prSet/>
      <dgm:spPr/>
      <dgm:t>
        <a:bodyPr/>
        <a:lstStyle/>
        <a:p>
          <a:endParaRPr lang="en-US"/>
        </a:p>
      </dgm:t>
    </dgm:pt>
    <dgm:pt modelId="{A526FF04-946C-4B8D-BA44-D6EBDB5BC644}">
      <dgm:prSet phldrT="[Text]" custT="1"/>
      <dgm:spPr>
        <a:solidFill>
          <a:schemeClr val="accent3">
            <a:lumMod val="40000"/>
            <a:lumOff val="60000"/>
          </a:schemeClr>
        </a:solidFill>
        <a:ln>
          <a:solidFill>
            <a:schemeClr val="accent6">
              <a:lumMod val="50000"/>
              <a:lumOff val="50000"/>
            </a:schemeClr>
          </a:solidFill>
        </a:ln>
      </dgm:spPr>
      <dgm:t>
        <a:bodyPr/>
        <a:lstStyle/>
        <a:p>
          <a:pPr>
            <a:spcAft>
              <a:spcPts val="0"/>
            </a:spcAft>
          </a:pPr>
          <a:r>
            <a:rPr lang="en-US" sz="1800" b="1" dirty="0">
              <a:solidFill>
                <a:srgbClr val="112638"/>
              </a:solidFill>
            </a:rPr>
            <a:t>Refinement </a:t>
          </a:r>
        </a:p>
        <a:p>
          <a:pPr>
            <a:spcAft>
              <a:spcPts val="0"/>
            </a:spcAft>
          </a:pPr>
          <a:r>
            <a:rPr lang="en-US" sz="1300" b="1" i="1" dirty="0">
              <a:solidFill>
                <a:srgbClr val="112638"/>
              </a:solidFill>
            </a:rPr>
            <a:t>Oct 2019 - Feb 2020</a:t>
          </a:r>
        </a:p>
        <a:p>
          <a:pPr>
            <a:spcAft>
              <a:spcPts val="0"/>
            </a:spcAft>
          </a:pPr>
          <a:endParaRPr lang="en-US" sz="500" b="1" i="1" dirty="0">
            <a:solidFill>
              <a:srgbClr val="112638"/>
            </a:solidFill>
          </a:endParaRPr>
        </a:p>
      </dgm:t>
    </dgm:pt>
    <dgm:pt modelId="{C05E5678-83C9-43C2-8574-FE2F718C2B6E}" type="parTrans" cxnId="{BA98B0DE-6552-44DF-8393-E0B9B43CC5D5}">
      <dgm:prSet/>
      <dgm:spPr/>
      <dgm:t>
        <a:bodyPr/>
        <a:lstStyle/>
        <a:p>
          <a:endParaRPr lang="en-US"/>
        </a:p>
      </dgm:t>
    </dgm:pt>
    <dgm:pt modelId="{C39EB1B7-5792-4B4E-824A-B47EDCEE3CE2}" type="sibTrans" cxnId="{BA98B0DE-6552-44DF-8393-E0B9B43CC5D5}">
      <dgm:prSet/>
      <dgm:spPr/>
      <dgm:t>
        <a:bodyPr/>
        <a:lstStyle/>
        <a:p>
          <a:endParaRPr lang="en-US"/>
        </a:p>
      </dgm:t>
    </dgm:pt>
    <dgm:pt modelId="{2FE10992-62B2-4B12-A501-39AB6A637B38}">
      <dgm:prSet custT="1"/>
      <dgm:spPr>
        <a:solidFill>
          <a:schemeClr val="accent2">
            <a:lumMod val="40000"/>
            <a:lumOff val="60000"/>
          </a:schemeClr>
        </a:solidFill>
        <a:ln>
          <a:solidFill>
            <a:schemeClr val="accent6">
              <a:lumMod val="50000"/>
              <a:lumOff val="50000"/>
            </a:schemeClr>
          </a:solidFill>
        </a:ln>
      </dgm:spPr>
      <dgm:t>
        <a:bodyPr/>
        <a:lstStyle/>
        <a:p>
          <a:pPr>
            <a:spcAft>
              <a:spcPct val="15000"/>
            </a:spcAft>
          </a:pPr>
          <a:r>
            <a:rPr lang="en-US" sz="1200" b="0" dirty="0">
              <a:solidFill>
                <a:srgbClr val="112638"/>
              </a:solidFill>
            </a:rPr>
            <a:t>Oct: State Board briefing on State Plan &amp; Board provides feedback on development </a:t>
          </a:r>
        </a:p>
      </dgm:t>
    </dgm:pt>
    <dgm:pt modelId="{F9C03301-A327-483B-844B-F8578FA8C6E4}" type="parTrans" cxnId="{617E51FF-B02D-4960-BB2F-1135A3131C7E}">
      <dgm:prSet/>
      <dgm:spPr/>
      <dgm:t>
        <a:bodyPr/>
        <a:lstStyle/>
        <a:p>
          <a:endParaRPr lang="en-US"/>
        </a:p>
      </dgm:t>
    </dgm:pt>
    <dgm:pt modelId="{A6D45410-A1C2-411C-8E09-9C358E81466D}" type="sibTrans" cxnId="{617E51FF-B02D-4960-BB2F-1135A3131C7E}">
      <dgm:prSet/>
      <dgm:spPr/>
      <dgm:t>
        <a:bodyPr/>
        <a:lstStyle/>
        <a:p>
          <a:endParaRPr lang="en-US"/>
        </a:p>
      </dgm:t>
    </dgm:pt>
    <dgm:pt modelId="{149D85A1-0A52-4604-9473-3784D38CB43A}">
      <dgm:prSet phldrT="[Text]" custT="1"/>
      <dgm:spPr>
        <a:solidFill>
          <a:schemeClr val="accent3">
            <a:lumMod val="40000"/>
            <a:lumOff val="60000"/>
          </a:schemeClr>
        </a:solidFill>
        <a:ln>
          <a:solidFill>
            <a:schemeClr val="accent6">
              <a:lumMod val="50000"/>
              <a:lumOff val="50000"/>
            </a:schemeClr>
          </a:solidFill>
        </a:ln>
      </dgm:spPr>
      <dgm:t>
        <a:bodyPr/>
        <a:lstStyle/>
        <a:p>
          <a:pPr>
            <a:spcAft>
              <a:spcPct val="15000"/>
            </a:spcAft>
          </a:pPr>
          <a:r>
            <a:rPr lang="en-US" sz="1200" b="0" i="0" dirty="0">
              <a:solidFill>
                <a:srgbClr val="112638"/>
              </a:solidFill>
            </a:rPr>
            <a:t>Oct-Dec: SPAC &amp; MPC continue to develop State Plan</a:t>
          </a:r>
        </a:p>
      </dgm:t>
    </dgm:pt>
    <dgm:pt modelId="{A96E54DB-FCFC-49E2-B0BC-EBA490B2E3ED}" type="parTrans" cxnId="{3B746D07-29D3-4CD1-AD3B-EE88B6E6687C}">
      <dgm:prSet/>
      <dgm:spPr/>
      <dgm:t>
        <a:bodyPr/>
        <a:lstStyle/>
        <a:p>
          <a:endParaRPr lang="en-US"/>
        </a:p>
      </dgm:t>
    </dgm:pt>
    <dgm:pt modelId="{6C84A136-09AA-459F-80F7-4F5EDBC67340}" type="sibTrans" cxnId="{3B746D07-29D3-4CD1-AD3B-EE88B6E6687C}">
      <dgm:prSet/>
      <dgm:spPr/>
      <dgm:t>
        <a:bodyPr/>
        <a:lstStyle/>
        <a:p>
          <a:endParaRPr lang="en-US"/>
        </a:p>
      </dgm:t>
    </dgm:pt>
    <dgm:pt modelId="{3DCDE114-2988-4AB0-A6A0-F74D970F1BA3}">
      <dgm:prSet phldrT="[Text]" custT="1"/>
      <dgm:spPr>
        <a:solidFill>
          <a:srgbClr val="92D050"/>
        </a:solidFill>
        <a:ln>
          <a:solidFill>
            <a:schemeClr val="accent6">
              <a:lumMod val="50000"/>
              <a:lumOff val="50000"/>
            </a:schemeClr>
          </a:solidFill>
        </a:ln>
      </dgm:spPr>
      <dgm:t>
        <a:bodyPr/>
        <a:lstStyle/>
        <a:p>
          <a:pPr>
            <a:spcAft>
              <a:spcPct val="15000"/>
            </a:spcAft>
          </a:pPr>
          <a:r>
            <a:rPr lang="en-US" sz="1200" b="0" i="0" dirty="0">
              <a:solidFill>
                <a:srgbClr val="112638"/>
              </a:solidFill>
              <a:latin typeface="+mn-lt"/>
            </a:rPr>
            <a:t>March: State Board approves final draft, and makes recommendation to Governor to submit State Plan</a:t>
          </a:r>
        </a:p>
      </dgm:t>
    </dgm:pt>
    <dgm:pt modelId="{3DA4EE50-5469-4EF0-A920-EA9AFFBF7B47}" type="parTrans" cxnId="{271955F3-556A-43CE-B172-DB909A323636}">
      <dgm:prSet/>
      <dgm:spPr/>
      <dgm:t>
        <a:bodyPr/>
        <a:lstStyle/>
        <a:p>
          <a:endParaRPr lang="en-US"/>
        </a:p>
      </dgm:t>
    </dgm:pt>
    <dgm:pt modelId="{C4EF2CF0-332D-421B-A0E7-666E475EE829}" type="sibTrans" cxnId="{271955F3-556A-43CE-B172-DB909A323636}">
      <dgm:prSet/>
      <dgm:spPr/>
      <dgm:t>
        <a:bodyPr/>
        <a:lstStyle/>
        <a:p>
          <a:endParaRPr lang="en-US"/>
        </a:p>
      </dgm:t>
    </dgm:pt>
    <dgm:pt modelId="{EC03783E-AD45-4FC8-BF5A-F8F718558CF1}">
      <dgm:prSet phldrT="[Text]" custT="1"/>
      <dgm:spPr>
        <a:solidFill>
          <a:schemeClr val="bg2">
            <a:lumMod val="20000"/>
            <a:lumOff val="80000"/>
          </a:schemeClr>
        </a:solidFill>
        <a:ln>
          <a:solidFill>
            <a:schemeClr val="accent6">
              <a:lumMod val="50000"/>
              <a:lumOff val="50000"/>
            </a:schemeClr>
          </a:solidFill>
        </a:ln>
      </dgm:spPr>
      <dgm:t>
        <a:bodyPr/>
        <a:lstStyle/>
        <a:p>
          <a:pPr marL="114300" indent="-114300" algn="l">
            <a:spcAft>
              <a:spcPct val="15000"/>
            </a:spcAft>
          </a:pPr>
          <a:r>
            <a:rPr lang="en-US" sz="1200" b="0" i="0" dirty="0">
              <a:solidFill>
                <a:srgbClr val="112638"/>
              </a:solidFill>
            </a:rPr>
            <a:t>March: State Board affirms state plan high-level goals &amp; workgroup structure</a:t>
          </a:r>
        </a:p>
      </dgm:t>
    </dgm:pt>
    <dgm:pt modelId="{1ABB830C-63E0-4BF0-886E-094B0E0C15D1}" type="parTrans" cxnId="{8EEAC6CD-F1C7-4F85-BF20-29E12E6B33E4}">
      <dgm:prSet/>
      <dgm:spPr/>
      <dgm:t>
        <a:bodyPr/>
        <a:lstStyle/>
        <a:p>
          <a:endParaRPr lang="en-US"/>
        </a:p>
      </dgm:t>
    </dgm:pt>
    <dgm:pt modelId="{BF00A27D-842B-4962-AD77-65776DA92DBB}" type="sibTrans" cxnId="{8EEAC6CD-F1C7-4F85-BF20-29E12E6B33E4}">
      <dgm:prSet/>
      <dgm:spPr/>
      <dgm:t>
        <a:bodyPr/>
        <a:lstStyle/>
        <a:p>
          <a:endParaRPr lang="en-US"/>
        </a:p>
      </dgm:t>
    </dgm:pt>
    <dgm:pt modelId="{18BFCB65-B4D2-4AB6-9C8D-E6FA9D56C661}">
      <dgm:prSet phldrT="[Text]" custT="1"/>
      <dgm:spPr>
        <a:solidFill>
          <a:schemeClr val="accent2">
            <a:lumMod val="40000"/>
            <a:lumOff val="60000"/>
          </a:schemeClr>
        </a:solidFill>
        <a:ln>
          <a:solidFill>
            <a:schemeClr val="accent6">
              <a:lumMod val="50000"/>
              <a:lumOff val="50000"/>
            </a:schemeClr>
          </a:solidFill>
        </a:ln>
      </dgm:spPr>
      <dgm:t>
        <a:bodyPr/>
        <a:lstStyle/>
        <a:p>
          <a:pPr>
            <a:spcAft>
              <a:spcPct val="15000"/>
            </a:spcAft>
          </a:pPr>
          <a:r>
            <a:rPr lang="en-US" sz="1200" b="0" i="0" dirty="0">
              <a:solidFill>
                <a:srgbClr val="112638"/>
              </a:solidFill>
            </a:rPr>
            <a:t>SPAC guides and tracks progress</a:t>
          </a:r>
        </a:p>
      </dgm:t>
    </dgm:pt>
    <dgm:pt modelId="{ED432E26-EB3A-46AC-A2FC-45B3AE104F87}" type="parTrans" cxnId="{2A0BE8CB-60C9-4014-9995-4AB8E2363121}">
      <dgm:prSet/>
      <dgm:spPr/>
      <dgm:t>
        <a:bodyPr/>
        <a:lstStyle/>
        <a:p>
          <a:endParaRPr lang="en-US"/>
        </a:p>
      </dgm:t>
    </dgm:pt>
    <dgm:pt modelId="{28589B37-2305-46E3-B068-E4ECCE560BC4}" type="sibTrans" cxnId="{2A0BE8CB-60C9-4014-9995-4AB8E2363121}">
      <dgm:prSet/>
      <dgm:spPr/>
      <dgm:t>
        <a:bodyPr/>
        <a:lstStyle/>
        <a:p>
          <a:endParaRPr lang="en-US"/>
        </a:p>
      </dgm:t>
    </dgm:pt>
    <dgm:pt modelId="{EC47BC0D-D1D9-4A65-96C1-D0C39DD3091C}">
      <dgm:prSet phldrT="[Text]" custT="1"/>
      <dgm:spPr>
        <a:solidFill>
          <a:schemeClr val="bg2">
            <a:lumMod val="20000"/>
            <a:lumOff val="80000"/>
          </a:schemeClr>
        </a:solidFill>
        <a:ln>
          <a:solidFill>
            <a:schemeClr val="accent6">
              <a:lumMod val="50000"/>
              <a:lumOff val="50000"/>
            </a:schemeClr>
          </a:solidFill>
        </a:ln>
      </dgm:spPr>
      <dgm:t>
        <a:bodyPr/>
        <a:lstStyle/>
        <a:p>
          <a:pPr marL="114300" indent="-114300" algn="l">
            <a:spcAft>
              <a:spcPct val="15000"/>
            </a:spcAft>
          </a:pPr>
          <a:r>
            <a:rPr lang="en-US" sz="1200" b="0" i="0" dirty="0">
              <a:solidFill>
                <a:srgbClr val="112638"/>
              </a:solidFill>
            </a:rPr>
            <a:t>SPAC &amp; MPC prepare framework for state plan for State Board approval</a:t>
          </a:r>
        </a:p>
      </dgm:t>
    </dgm:pt>
    <dgm:pt modelId="{C5097977-2D3A-4995-8752-3C82116E9EF4}" type="parTrans" cxnId="{116363EE-3DA7-4BA4-B1C0-9E9AA8502F9B}">
      <dgm:prSet/>
      <dgm:spPr/>
      <dgm:t>
        <a:bodyPr/>
        <a:lstStyle/>
        <a:p>
          <a:endParaRPr lang="en-US"/>
        </a:p>
      </dgm:t>
    </dgm:pt>
    <dgm:pt modelId="{6C116F2B-43B0-4814-B121-83A44AB89BFE}" type="sibTrans" cxnId="{116363EE-3DA7-4BA4-B1C0-9E9AA8502F9B}">
      <dgm:prSet/>
      <dgm:spPr/>
      <dgm:t>
        <a:bodyPr/>
        <a:lstStyle/>
        <a:p>
          <a:endParaRPr lang="en-US"/>
        </a:p>
      </dgm:t>
    </dgm:pt>
    <dgm:pt modelId="{EE89BE99-B9DF-4D2C-BDDB-CEE26A609683}">
      <dgm:prSet phldrT="[Text]" custT="1"/>
      <dgm:spPr>
        <a:solidFill>
          <a:schemeClr val="accent2">
            <a:lumMod val="40000"/>
            <a:lumOff val="60000"/>
          </a:schemeClr>
        </a:solidFill>
        <a:ln>
          <a:solidFill>
            <a:schemeClr val="accent6">
              <a:lumMod val="50000"/>
              <a:lumOff val="50000"/>
            </a:schemeClr>
          </a:solidFill>
        </a:ln>
      </dgm:spPr>
      <dgm:t>
        <a:bodyPr/>
        <a:lstStyle/>
        <a:p>
          <a:pPr>
            <a:spcAft>
              <a:spcPct val="15000"/>
            </a:spcAft>
          </a:pPr>
          <a:r>
            <a:rPr lang="en-US" sz="1200" b="0" dirty="0">
              <a:solidFill>
                <a:srgbClr val="112638"/>
              </a:solidFill>
            </a:rPr>
            <a:t>MPC provides feedback</a:t>
          </a:r>
        </a:p>
      </dgm:t>
    </dgm:pt>
    <dgm:pt modelId="{DE1412EA-DEB9-49F4-9DC9-A9B2F0E5DB33}" type="parTrans" cxnId="{57CA9F08-270A-4B5D-8A1F-CCF164720866}">
      <dgm:prSet/>
      <dgm:spPr/>
      <dgm:t>
        <a:bodyPr/>
        <a:lstStyle/>
        <a:p>
          <a:endParaRPr lang="en-US"/>
        </a:p>
      </dgm:t>
    </dgm:pt>
    <dgm:pt modelId="{EDC1EC1A-852E-4EA4-A44C-B786700BE303}" type="sibTrans" cxnId="{57CA9F08-270A-4B5D-8A1F-CCF164720866}">
      <dgm:prSet/>
      <dgm:spPr/>
      <dgm:t>
        <a:bodyPr/>
        <a:lstStyle/>
        <a:p>
          <a:endParaRPr lang="en-US"/>
        </a:p>
      </dgm:t>
    </dgm:pt>
    <dgm:pt modelId="{67DF4C3E-CB8A-4FD3-A1F4-7FCF338FC336}">
      <dgm:prSet phldrT="[Text]" custT="1"/>
      <dgm:spPr>
        <a:solidFill>
          <a:schemeClr val="accent3">
            <a:lumMod val="40000"/>
            <a:lumOff val="60000"/>
          </a:schemeClr>
        </a:solidFill>
        <a:ln>
          <a:solidFill>
            <a:schemeClr val="accent6">
              <a:lumMod val="50000"/>
              <a:lumOff val="50000"/>
            </a:schemeClr>
          </a:solidFill>
        </a:ln>
      </dgm:spPr>
      <dgm:t>
        <a:bodyPr/>
        <a:lstStyle/>
        <a:p>
          <a:pPr>
            <a:spcAft>
              <a:spcPct val="15000"/>
            </a:spcAft>
          </a:pPr>
          <a:r>
            <a:rPr lang="en-US" sz="1200" b="0" i="0" dirty="0">
              <a:solidFill>
                <a:srgbClr val="112638"/>
              </a:solidFill>
            </a:rPr>
            <a:t>Workgroups, SPAC &amp; MPC readies final draft for State Board approval</a:t>
          </a:r>
        </a:p>
      </dgm:t>
    </dgm:pt>
    <dgm:pt modelId="{F7D0FCB1-D4BE-4B12-A42A-97588A504B56}" type="parTrans" cxnId="{EC61199B-A43B-49A0-9906-B81CD142A15E}">
      <dgm:prSet/>
      <dgm:spPr/>
      <dgm:t>
        <a:bodyPr/>
        <a:lstStyle/>
        <a:p>
          <a:endParaRPr lang="en-US"/>
        </a:p>
      </dgm:t>
    </dgm:pt>
    <dgm:pt modelId="{9504EBA8-1008-42EC-ACF4-16BB7BE1BB2C}" type="sibTrans" cxnId="{EC61199B-A43B-49A0-9906-B81CD142A15E}">
      <dgm:prSet/>
      <dgm:spPr/>
      <dgm:t>
        <a:bodyPr/>
        <a:lstStyle/>
        <a:p>
          <a:endParaRPr lang="en-US"/>
        </a:p>
      </dgm:t>
    </dgm:pt>
    <dgm:pt modelId="{36C73A20-DEBF-4EBE-BBC4-523A5125BC30}">
      <dgm:prSet phldrT="[Text]" custT="1"/>
      <dgm:spPr>
        <a:solidFill>
          <a:srgbClr val="92D050"/>
        </a:solidFill>
        <a:ln>
          <a:solidFill>
            <a:schemeClr val="accent6">
              <a:lumMod val="50000"/>
              <a:lumOff val="50000"/>
            </a:schemeClr>
          </a:solidFill>
        </a:ln>
      </dgm:spPr>
      <dgm:t>
        <a:bodyPr/>
        <a:lstStyle/>
        <a:p>
          <a:pPr>
            <a:spcAft>
              <a:spcPct val="15000"/>
            </a:spcAft>
          </a:pPr>
          <a:r>
            <a:rPr lang="en-US" sz="1200" b="0" i="0" dirty="0">
              <a:solidFill>
                <a:srgbClr val="112638"/>
              </a:solidFill>
              <a:latin typeface="+mn-lt"/>
            </a:rPr>
            <a:t>July: State Plan approved and goes into effect.</a:t>
          </a:r>
          <a:endParaRPr lang="en-US" sz="1200" b="0" i="1" dirty="0">
            <a:solidFill>
              <a:srgbClr val="112638"/>
            </a:solidFill>
            <a:latin typeface="+mn-lt"/>
          </a:endParaRPr>
        </a:p>
      </dgm:t>
    </dgm:pt>
    <dgm:pt modelId="{0838D7B0-C8E0-47B4-ABB5-5F811D508292}" type="parTrans" cxnId="{AE1B0327-563B-4A09-86DA-B497A6FB3699}">
      <dgm:prSet/>
      <dgm:spPr/>
      <dgm:t>
        <a:bodyPr/>
        <a:lstStyle/>
        <a:p>
          <a:endParaRPr lang="en-US"/>
        </a:p>
      </dgm:t>
    </dgm:pt>
    <dgm:pt modelId="{2E0EC92D-7C58-4CBD-B326-D5A448E69F84}" type="sibTrans" cxnId="{AE1B0327-563B-4A09-86DA-B497A6FB3699}">
      <dgm:prSet/>
      <dgm:spPr/>
      <dgm:t>
        <a:bodyPr/>
        <a:lstStyle/>
        <a:p>
          <a:endParaRPr lang="en-US"/>
        </a:p>
      </dgm:t>
    </dgm:pt>
    <dgm:pt modelId="{43D0A79C-3AAB-43E8-AD9C-77A9FA367798}">
      <dgm:prSet phldrT="[Text]" custT="1"/>
      <dgm:spPr>
        <a:solidFill>
          <a:schemeClr val="accent3">
            <a:lumMod val="40000"/>
            <a:lumOff val="60000"/>
          </a:schemeClr>
        </a:solidFill>
        <a:ln>
          <a:solidFill>
            <a:schemeClr val="accent6">
              <a:lumMod val="50000"/>
              <a:lumOff val="50000"/>
            </a:schemeClr>
          </a:solidFill>
        </a:ln>
      </dgm:spPr>
      <dgm:t>
        <a:bodyPr/>
        <a:lstStyle/>
        <a:p>
          <a:pPr>
            <a:spcAft>
              <a:spcPct val="15000"/>
            </a:spcAft>
          </a:pPr>
          <a:r>
            <a:rPr lang="en-US" sz="1200" b="0" i="0" dirty="0">
              <a:solidFill>
                <a:srgbClr val="112638"/>
              </a:solidFill>
            </a:rPr>
            <a:t>Feb: Plan published for Public Review &amp; Comment &amp; public review &amp; comment series </a:t>
          </a:r>
        </a:p>
      </dgm:t>
    </dgm:pt>
    <dgm:pt modelId="{DFB71F2E-6E09-4A8F-9292-3A77AC9135CA}" type="parTrans" cxnId="{630FF5EC-E545-4ECC-A71B-D71BE6132CEC}">
      <dgm:prSet/>
      <dgm:spPr/>
      <dgm:t>
        <a:bodyPr/>
        <a:lstStyle/>
        <a:p>
          <a:endParaRPr lang="en-US"/>
        </a:p>
      </dgm:t>
    </dgm:pt>
    <dgm:pt modelId="{6B0A307E-906E-4A25-AE04-9D4B02C58BC5}" type="sibTrans" cxnId="{630FF5EC-E545-4ECC-A71B-D71BE6132CEC}">
      <dgm:prSet/>
      <dgm:spPr/>
      <dgm:t>
        <a:bodyPr/>
        <a:lstStyle/>
        <a:p>
          <a:endParaRPr lang="en-US"/>
        </a:p>
      </dgm:t>
    </dgm:pt>
    <dgm:pt modelId="{5BAE25DA-4BC4-4E94-975E-9C443726E7DF}">
      <dgm:prSet phldrT="[Text]" custT="1"/>
      <dgm:spPr>
        <a:solidFill>
          <a:srgbClr val="92D050"/>
        </a:solidFill>
        <a:ln>
          <a:solidFill>
            <a:schemeClr val="accent6">
              <a:lumMod val="50000"/>
              <a:lumOff val="50000"/>
            </a:schemeClr>
          </a:solidFill>
        </a:ln>
      </dgm:spPr>
      <dgm:t>
        <a:bodyPr/>
        <a:lstStyle/>
        <a:p>
          <a:pPr>
            <a:spcAft>
              <a:spcPct val="15000"/>
            </a:spcAft>
          </a:pPr>
          <a:r>
            <a:rPr lang="en-US" sz="1200" b="0" i="0" dirty="0">
              <a:solidFill>
                <a:srgbClr val="112638"/>
              </a:solidFill>
              <a:latin typeface="+mn-lt"/>
            </a:rPr>
            <a:t>March: State Plan submitted to federal agencies for approval </a:t>
          </a:r>
          <a:r>
            <a:rPr lang="en-US" sz="1200" b="0" i="1" dirty="0">
              <a:solidFill>
                <a:srgbClr val="112638"/>
              </a:solidFill>
              <a:latin typeface="+mn-lt"/>
            </a:rPr>
            <a:t>(pending Governor approval)</a:t>
          </a:r>
          <a:endParaRPr lang="en-US" sz="1200" b="0" i="0" dirty="0">
            <a:solidFill>
              <a:srgbClr val="112638"/>
            </a:solidFill>
            <a:latin typeface="+mn-lt"/>
          </a:endParaRPr>
        </a:p>
      </dgm:t>
    </dgm:pt>
    <dgm:pt modelId="{A7D81771-FEF6-4C14-B991-7B133FB57609}" type="parTrans" cxnId="{4D6A7C91-E5A7-4AB3-B7FD-683DB80DCCA5}">
      <dgm:prSet/>
      <dgm:spPr/>
      <dgm:t>
        <a:bodyPr/>
        <a:lstStyle/>
        <a:p>
          <a:endParaRPr lang="en-US"/>
        </a:p>
      </dgm:t>
    </dgm:pt>
    <dgm:pt modelId="{246C8DE7-621F-4485-916A-73CD949CBFAB}" type="sibTrans" cxnId="{4D6A7C91-E5A7-4AB3-B7FD-683DB80DCCA5}">
      <dgm:prSet/>
      <dgm:spPr/>
      <dgm:t>
        <a:bodyPr/>
        <a:lstStyle/>
        <a:p>
          <a:endParaRPr lang="en-US"/>
        </a:p>
      </dgm:t>
    </dgm:pt>
    <dgm:pt modelId="{95F2DAA3-5368-41DE-8F47-E29FDE0B90E8}" type="pres">
      <dgm:prSet presAssocID="{CDF2DA50-7FEB-43F9-B7CF-830115CAB574}" presName="CompostProcess" presStyleCnt="0">
        <dgm:presLayoutVars>
          <dgm:dir/>
          <dgm:resizeHandles val="exact"/>
        </dgm:presLayoutVars>
      </dgm:prSet>
      <dgm:spPr/>
    </dgm:pt>
    <dgm:pt modelId="{79E24DC6-A8E1-40B0-ADFD-8DE20D722389}" type="pres">
      <dgm:prSet presAssocID="{CDF2DA50-7FEB-43F9-B7CF-830115CAB574}" presName="arrow" presStyleLbl="bgShp" presStyleIdx="0" presStyleCnt="1" custLinFactNeighborX="14426"/>
      <dgm:spPr/>
    </dgm:pt>
    <dgm:pt modelId="{BBDDF992-A26C-42F8-B832-4EE016D42C57}" type="pres">
      <dgm:prSet presAssocID="{CDF2DA50-7FEB-43F9-B7CF-830115CAB574}" presName="linearProcess" presStyleCnt="0"/>
      <dgm:spPr/>
    </dgm:pt>
    <dgm:pt modelId="{5E7678C6-E308-4DAC-9E8A-F12593724D42}" type="pres">
      <dgm:prSet presAssocID="{D3AC7C54-B10A-4621-9B12-4AADD08D8ADD}" presName="textNode" presStyleLbl="node1" presStyleIdx="0" presStyleCnt="4" custScaleY="175289">
        <dgm:presLayoutVars>
          <dgm:bulletEnabled val="1"/>
        </dgm:presLayoutVars>
      </dgm:prSet>
      <dgm:spPr/>
      <dgm:t>
        <a:bodyPr/>
        <a:lstStyle/>
        <a:p>
          <a:endParaRPr lang="en-US"/>
        </a:p>
      </dgm:t>
    </dgm:pt>
    <dgm:pt modelId="{4D228065-4FD5-4D30-B232-EFCBB83C7815}" type="pres">
      <dgm:prSet presAssocID="{457CE998-CD82-42DE-8032-21031DED12F1}" presName="sibTrans" presStyleCnt="0"/>
      <dgm:spPr/>
    </dgm:pt>
    <dgm:pt modelId="{A4CA237C-E91D-41D0-826B-D031837ED5E0}" type="pres">
      <dgm:prSet presAssocID="{1FCEA209-E61A-4A00-96C0-37133F098C04}" presName="textNode" presStyleLbl="node1" presStyleIdx="1" presStyleCnt="4" custScaleY="174448">
        <dgm:presLayoutVars>
          <dgm:bulletEnabled val="1"/>
        </dgm:presLayoutVars>
      </dgm:prSet>
      <dgm:spPr/>
      <dgm:t>
        <a:bodyPr/>
        <a:lstStyle/>
        <a:p>
          <a:endParaRPr lang="en-US"/>
        </a:p>
      </dgm:t>
    </dgm:pt>
    <dgm:pt modelId="{87537ED8-077F-462E-8820-FBCCCF44B7DE}" type="pres">
      <dgm:prSet presAssocID="{5CB486E6-793A-4F67-B59A-93007E2060C1}" presName="sibTrans" presStyleCnt="0"/>
      <dgm:spPr/>
    </dgm:pt>
    <dgm:pt modelId="{9C4753CA-23C1-4DEF-9B1B-40934664B392}" type="pres">
      <dgm:prSet presAssocID="{A526FF04-946C-4B8D-BA44-D6EBDB5BC644}" presName="textNode" presStyleLbl="node1" presStyleIdx="2" presStyleCnt="4" custScaleY="173607">
        <dgm:presLayoutVars>
          <dgm:bulletEnabled val="1"/>
        </dgm:presLayoutVars>
      </dgm:prSet>
      <dgm:spPr/>
      <dgm:t>
        <a:bodyPr/>
        <a:lstStyle/>
        <a:p>
          <a:endParaRPr lang="en-US"/>
        </a:p>
      </dgm:t>
    </dgm:pt>
    <dgm:pt modelId="{7482459E-65F3-46A9-B720-0F9BABBB1E72}" type="pres">
      <dgm:prSet presAssocID="{C39EB1B7-5792-4B4E-824A-B47EDCEE3CE2}" presName="sibTrans" presStyleCnt="0"/>
      <dgm:spPr/>
    </dgm:pt>
    <dgm:pt modelId="{9B456BD0-C20F-4E77-BF8B-BEA01CA5001D}" type="pres">
      <dgm:prSet presAssocID="{1E5A47BC-45F1-4218-8379-BAF3022385F1}" presName="textNode" presStyleLbl="node1" presStyleIdx="3" presStyleCnt="4" custScaleY="174448">
        <dgm:presLayoutVars>
          <dgm:bulletEnabled val="1"/>
        </dgm:presLayoutVars>
      </dgm:prSet>
      <dgm:spPr/>
      <dgm:t>
        <a:bodyPr/>
        <a:lstStyle/>
        <a:p>
          <a:endParaRPr lang="en-US"/>
        </a:p>
      </dgm:t>
    </dgm:pt>
  </dgm:ptLst>
  <dgm:cxnLst>
    <dgm:cxn modelId="{57CA9F08-270A-4B5D-8A1F-CCF164720866}" srcId="{1FCEA209-E61A-4A00-96C0-37133F098C04}" destId="{EE89BE99-B9DF-4D2C-BDDB-CEE26A609683}" srcOrd="2" destOrd="0" parTransId="{DE1412EA-DEB9-49F4-9DC9-A9B2F0E5DB33}" sibTransId="{EDC1EC1A-852E-4EA4-A44C-B786700BE303}"/>
    <dgm:cxn modelId="{064E0E19-90D4-44D1-BF17-C997CD8D1796}" type="presOf" srcId="{3DCDE114-2988-4AB0-A6A0-F74D970F1BA3}" destId="{9B456BD0-C20F-4E77-BF8B-BEA01CA5001D}" srcOrd="0" destOrd="1" presId="urn:microsoft.com/office/officeart/2005/8/layout/hProcess9"/>
    <dgm:cxn modelId="{CF61C689-C4F1-446D-9AE3-56B3FB12C508}" type="presOf" srcId="{A526FF04-946C-4B8D-BA44-D6EBDB5BC644}" destId="{9C4753CA-23C1-4DEF-9B1B-40934664B392}" srcOrd="0" destOrd="0" presId="urn:microsoft.com/office/officeart/2005/8/layout/hProcess9"/>
    <dgm:cxn modelId="{EE4D0444-D939-449A-9660-736E7C376B2C}" srcId="{1FCEA209-E61A-4A00-96C0-37133F098C04}" destId="{1CE565F2-3B8D-41AA-A707-76F22EB68242}" srcOrd="0" destOrd="0" parTransId="{FEC0D929-D6DD-4017-8CF1-48A29535094E}" sibTransId="{6B9B390A-8AA1-4F7B-9DAB-6F31C297ED62}"/>
    <dgm:cxn modelId="{9EA7F21A-618A-4EC5-85CD-36CDEFA4B941}" type="presOf" srcId="{36C73A20-DEBF-4EBE-BBC4-523A5125BC30}" destId="{9B456BD0-C20F-4E77-BF8B-BEA01CA5001D}" srcOrd="0" destOrd="3" presId="urn:microsoft.com/office/officeart/2005/8/layout/hProcess9"/>
    <dgm:cxn modelId="{BC2C578B-9F84-441E-B04C-2DB37F192732}" type="presOf" srcId="{43D0A79C-3AAB-43E8-AD9C-77A9FA367798}" destId="{9C4753CA-23C1-4DEF-9B1B-40934664B392}" srcOrd="0" destOrd="2" presId="urn:microsoft.com/office/officeart/2005/8/layout/hProcess9"/>
    <dgm:cxn modelId="{BA98B0DE-6552-44DF-8393-E0B9B43CC5D5}" srcId="{CDF2DA50-7FEB-43F9-B7CF-830115CAB574}" destId="{A526FF04-946C-4B8D-BA44-D6EBDB5BC644}" srcOrd="2" destOrd="0" parTransId="{C05E5678-83C9-43C2-8574-FE2F718C2B6E}" sibTransId="{C39EB1B7-5792-4B4E-824A-B47EDCEE3CE2}"/>
    <dgm:cxn modelId="{FDA4F66B-EDA9-4D13-8162-FE7AB4BD73CA}" type="presOf" srcId="{18BFCB65-B4D2-4AB6-9C8D-E6FA9D56C661}" destId="{A4CA237C-E91D-41D0-826B-D031837ED5E0}" srcOrd="0" destOrd="2" presId="urn:microsoft.com/office/officeart/2005/8/layout/hProcess9"/>
    <dgm:cxn modelId="{55A53C19-F010-4C14-8254-CB286F0C8ADF}" type="presOf" srcId="{3464DFD5-C288-4C48-878E-4339A2BF7E3E}" destId="{5E7678C6-E308-4DAC-9E8A-F12593724D42}" srcOrd="0" destOrd="1" presId="urn:microsoft.com/office/officeart/2005/8/layout/hProcess9"/>
    <dgm:cxn modelId="{2A0BE8CB-60C9-4014-9995-4AB8E2363121}" srcId="{1FCEA209-E61A-4A00-96C0-37133F098C04}" destId="{18BFCB65-B4D2-4AB6-9C8D-E6FA9D56C661}" srcOrd="1" destOrd="0" parTransId="{ED432E26-EB3A-46AC-A2FC-45B3AE104F87}" sibTransId="{28589B37-2305-46E3-B068-E4ECCE560BC4}"/>
    <dgm:cxn modelId="{A7C1BAD0-0174-4534-BB52-926350F7661E}" srcId="{D3AC7C54-B10A-4621-9B12-4AADD08D8ADD}" destId="{3464DFD5-C288-4C48-878E-4339A2BF7E3E}" srcOrd="0" destOrd="0" parTransId="{DAEE33D8-4BF3-4886-8B7F-01B42858E604}" sibTransId="{D60EC253-1316-420E-975B-C7A0392ABA13}"/>
    <dgm:cxn modelId="{738E9DDF-259A-4024-A61F-A00C8C960829}" type="presOf" srcId="{2FE10992-62B2-4B12-A501-39AB6A637B38}" destId="{A4CA237C-E91D-41D0-826B-D031837ED5E0}" srcOrd="0" destOrd="4" presId="urn:microsoft.com/office/officeart/2005/8/layout/hProcess9"/>
    <dgm:cxn modelId="{80FDC68E-B875-4CFF-BC98-B2BFDA04BA99}" srcId="{CDF2DA50-7FEB-43F9-B7CF-830115CAB574}" destId="{1FCEA209-E61A-4A00-96C0-37133F098C04}" srcOrd="1" destOrd="0" parTransId="{E918DDBB-FB4C-4EB8-9A09-CC6DEE66B22F}" sibTransId="{5CB486E6-793A-4F67-B59A-93007E2060C1}"/>
    <dgm:cxn modelId="{9D3A8045-331B-4FDE-8302-34C2C2FF364B}" type="presOf" srcId="{67DF4C3E-CB8A-4FD3-A1F4-7FCF338FC336}" destId="{9C4753CA-23C1-4DEF-9B1B-40934664B392}" srcOrd="0" destOrd="3" presId="urn:microsoft.com/office/officeart/2005/8/layout/hProcess9"/>
    <dgm:cxn modelId="{630FF5EC-E545-4ECC-A71B-D71BE6132CEC}" srcId="{A526FF04-946C-4B8D-BA44-D6EBDB5BC644}" destId="{43D0A79C-3AAB-43E8-AD9C-77A9FA367798}" srcOrd="1" destOrd="0" parTransId="{DFB71F2E-6E09-4A8F-9292-3A77AC9135CA}" sibTransId="{6B0A307E-906E-4A25-AE04-9D4B02C58BC5}"/>
    <dgm:cxn modelId="{3B746D07-29D3-4CD1-AD3B-EE88B6E6687C}" srcId="{A526FF04-946C-4B8D-BA44-D6EBDB5BC644}" destId="{149D85A1-0A52-4604-9473-3784D38CB43A}" srcOrd="0" destOrd="0" parTransId="{A96E54DB-FCFC-49E2-B0BC-EBA490B2E3ED}" sibTransId="{6C84A136-09AA-459F-80F7-4F5EDBC67340}"/>
    <dgm:cxn modelId="{617E51FF-B02D-4960-BB2F-1135A3131C7E}" srcId="{1FCEA209-E61A-4A00-96C0-37133F098C04}" destId="{2FE10992-62B2-4B12-A501-39AB6A637B38}" srcOrd="3" destOrd="0" parTransId="{F9C03301-A327-483B-844B-F8578FA8C6E4}" sibTransId="{A6D45410-A1C2-411C-8E09-9C358E81466D}"/>
    <dgm:cxn modelId="{298BBD62-98A8-4818-8E7B-D0AEDC017BC1}" srcId="{CDF2DA50-7FEB-43F9-B7CF-830115CAB574}" destId="{1E5A47BC-45F1-4218-8379-BAF3022385F1}" srcOrd="3" destOrd="0" parTransId="{6A9850CD-5395-4F0B-AF84-EB5AF4DD550C}" sibTransId="{8742AA64-4711-49E9-90A7-70E2411E3E29}"/>
    <dgm:cxn modelId="{EC61199B-A43B-49A0-9906-B81CD142A15E}" srcId="{A526FF04-946C-4B8D-BA44-D6EBDB5BC644}" destId="{67DF4C3E-CB8A-4FD3-A1F4-7FCF338FC336}" srcOrd="2" destOrd="0" parTransId="{F7D0FCB1-D4BE-4B12-A42A-97588A504B56}" sibTransId="{9504EBA8-1008-42EC-ACF4-16BB7BE1BB2C}"/>
    <dgm:cxn modelId="{519E527E-17D8-4219-9635-F8B2DA91FD9F}" srcId="{CDF2DA50-7FEB-43F9-B7CF-830115CAB574}" destId="{D3AC7C54-B10A-4621-9B12-4AADD08D8ADD}" srcOrd="0" destOrd="0" parTransId="{39AF4C63-8078-415A-A3B8-A92B1DF8F2C7}" sibTransId="{457CE998-CD82-42DE-8032-21031DED12F1}"/>
    <dgm:cxn modelId="{6120E61C-CD38-4E2A-8F85-FD6206FB1AC1}" type="presOf" srcId="{EC03783E-AD45-4FC8-BF5A-F8F718558CF1}" destId="{5E7678C6-E308-4DAC-9E8A-F12593724D42}" srcOrd="0" destOrd="3" presId="urn:microsoft.com/office/officeart/2005/8/layout/hProcess9"/>
    <dgm:cxn modelId="{01491650-BFA3-44D7-816F-27CB3345EA05}" type="presOf" srcId="{D3AC7C54-B10A-4621-9B12-4AADD08D8ADD}" destId="{5E7678C6-E308-4DAC-9E8A-F12593724D42}" srcOrd="0" destOrd="0" presId="urn:microsoft.com/office/officeart/2005/8/layout/hProcess9"/>
    <dgm:cxn modelId="{116363EE-3DA7-4BA4-B1C0-9E9AA8502F9B}" srcId="{D3AC7C54-B10A-4621-9B12-4AADD08D8ADD}" destId="{EC47BC0D-D1D9-4A65-96C1-D0C39DD3091C}" srcOrd="1" destOrd="0" parTransId="{C5097977-2D3A-4995-8752-3C82116E9EF4}" sibTransId="{6C116F2B-43B0-4814-B121-83A44AB89BFE}"/>
    <dgm:cxn modelId="{A9E9F787-7F3E-408B-8187-752DF9740DCE}" type="presOf" srcId="{149D85A1-0A52-4604-9473-3784D38CB43A}" destId="{9C4753CA-23C1-4DEF-9B1B-40934664B392}" srcOrd="0" destOrd="1" presId="urn:microsoft.com/office/officeart/2005/8/layout/hProcess9"/>
    <dgm:cxn modelId="{27D93705-2297-4BF1-BBAC-CC95D2278A46}" type="presOf" srcId="{1E5A47BC-45F1-4218-8379-BAF3022385F1}" destId="{9B456BD0-C20F-4E77-BF8B-BEA01CA5001D}" srcOrd="0" destOrd="0" presId="urn:microsoft.com/office/officeart/2005/8/layout/hProcess9"/>
    <dgm:cxn modelId="{53EB5291-CBE5-4ED6-8F72-970926CCBE3E}" type="presOf" srcId="{CDF2DA50-7FEB-43F9-B7CF-830115CAB574}" destId="{95F2DAA3-5368-41DE-8F47-E29FDE0B90E8}" srcOrd="0" destOrd="0" presId="urn:microsoft.com/office/officeart/2005/8/layout/hProcess9"/>
    <dgm:cxn modelId="{F3561383-4545-45DF-9ADD-2F1881BC8E72}" type="presOf" srcId="{1FCEA209-E61A-4A00-96C0-37133F098C04}" destId="{A4CA237C-E91D-41D0-826B-D031837ED5E0}" srcOrd="0" destOrd="0" presId="urn:microsoft.com/office/officeart/2005/8/layout/hProcess9"/>
    <dgm:cxn modelId="{4D6A7C91-E5A7-4AB3-B7FD-683DB80DCCA5}" srcId="{1E5A47BC-45F1-4218-8379-BAF3022385F1}" destId="{5BAE25DA-4BC4-4E94-975E-9C443726E7DF}" srcOrd="1" destOrd="0" parTransId="{A7D81771-FEF6-4C14-B991-7B133FB57609}" sibTransId="{246C8DE7-621F-4485-916A-73CD949CBFAB}"/>
    <dgm:cxn modelId="{AE934BCC-9AA0-488A-938E-E3985780B2B6}" type="presOf" srcId="{EE89BE99-B9DF-4D2C-BDDB-CEE26A609683}" destId="{A4CA237C-E91D-41D0-826B-D031837ED5E0}" srcOrd="0" destOrd="3" presId="urn:microsoft.com/office/officeart/2005/8/layout/hProcess9"/>
    <dgm:cxn modelId="{AE1B0327-563B-4A09-86DA-B497A6FB3699}" srcId="{1E5A47BC-45F1-4218-8379-BAF3022385F1}" destId="{36C73A20-DEBF-4EBE-BBC4-523A5125BC30}" srcOrd="2" destOrd="0" parTransId="{0838D7B0-C8E0-47B4-ABB5-5F811D508292}" sibTransId="{2E0EC92D-7C58-4CBD-B326-D5A448E69F84}"/>
    <dgm:cxn modelId="{8EEAC6CD-F1C7-4F85-BF20-29E12E6B33E4}" srcId="{D3AC7C54-B10A-4621-9B12-4AADD08D8ADD}" destId="{EC03783E-AD45-4FC8-BF5A-F8F718558CF1}" srcOrd="2" destOrd="0" parTransId="{1ABB830C-63E0-4BF0-886E-094B0E0C15D1}" sibTransId="{BF00A27D-842B-4962-AD77-65776DA92DBB}"/>
    <dgm:cxn modelId="{A9CF1200-73CF-4DFA-9FB0-1B15EB19A641}" type="presOf" srcId="{1CE565F2-3B8D-41AA-A707-76F22EB68242}" destId="{A4CA237C-E91D-41D0-826B-D031837ED5E0}" srcOrd="0" destOrd="1" presId="urn:microsoft.com/office/officeart/2005/8/layout/hProcess9"/>
    <dgm:cxn modelId="{576B8B01-5351-4400-9C99-1DE46C359158}" type="presOf" srcId="{EC47BC0D-D1D9-4A65-96C1-D0C39DD3091C}" destId="{5E7678C6-E308-4DAC-9E8A-F12593724D42}" srcOrd="0" destOrd="2" presId="urn:microsoft.com/office/officeart/2005/8/layout/hProcess9"/>
    <dgm:cxn modelId="{271955F3-556A-43CE-B172-DB909A323636}" srcId="{1E5A47BC-45F1-4218-8379-BAF3022385F1}" destId="{3DCDE114-2988-4AB0-A6A0-F74D970F1BA3}" srcOrd="0" destOrd="0" parTransId="{3DA4EE50-5469-4EF0-A920-EA9AFFBF7B47}" sibTransId="{C4EF2CF0-332D-421B-A0E7-666E475EE829}"/>
    <dgm:cxn modelId="{7082D42B-1669-49AC-8A0D-9DBC54ACDCB9}" type="presOf" srcId="{5BAE25DA-4BC4-4E94-975E-9C443726E7DF}" destId="{9B456BD0-C20F-4E77-BF8B-BEA01CA5001D}" srcOrd="0" destOrd="2" presId="urn:microsoft.com/office/officeart/2005/8/layout/hProcess9"/>
    <dgm:cxn modelId="{3D57651C-5D78-4A9F-B247-3BC0806F5138}" type="presParOf" srcId="{95F2DAA3-5368-41DE-8F47-E29FDE0B90E8}" destId="{79E24DC6-A8E1-40B0-ADFD-8DE20D722389}" srcOrd="0" destOrd="0" presId="urn:microsoft.com/office/officeart/2005/8/layout/hProcess9"/>
    <dgm:cxn modelId="{BD888EA7-FD25-4D9D-9E81-10B32766F347}" type="presParOf" srcId="{95F2DAA3-5368-41DE-8F47-E29FDE0B90E8}" destId="{BBDDF992-A26C-42F8-B832-4EE016D42C57}" srcOrd="1" destOrd="0" presId="urn:microsoft.com/office/officeart/2005/8/layout/hProcess9"/>
    <dgm:cxn modelId="{06BD7F98-227F-4DE8-91D0-E43219B23F82}" type="presParOf" srcId="{BBDDF992-A26C-42F8-B832-4EE016D42C57}" destId="{5E7678C6-E308-4DAC-9E8A-F12593724D42}" srcOrd="0" destOrd="0" presId="urn:microsoft.com/office/officeart/2005/8/layout/hProcess9"/>
    <dgm:cxn modelId="{0B24BF60-A08B-4C04-B782-662C958D9E6F}" type="presParOf" srcId="{BBDDF992-A26C-42F8-B832-4EE016D42C57}" destId="{4D228065-4FD5-4D30-B232-EFCBB83C7815}" srcOrd="1" destOrd="0" presId="urn:microsoft.com/office/officeart/2005/8/layout/hProcess9"/>
    <dgm:cxn modelId="{F33B4122-5508-42C6-AB81-97A60368C798}" type="presParOf" srcId="{BBDDF992-A26C-42F8-B832-4EE016D42C57}" destId="{A4CA237C-E91D-41D0-826B-D031837ED5E0}" srcOrd="2" destOrd="0" presId="urn:microsoft.com/office/officeart/2005/8/layout/hProcess9"/>
    <dgm:cxn modelId="{711B7F18-5121-4EC1-B7C6-5A4DC977A780}" type="presParOf" srcId="{BBDDF992-A26C-42F8-B832-4EE016D42C57}" destId="{87537ED8-077F-462E-8820-FBCCCF44B7DE}" srcOrd="3" destOrd="0" presId="urn:microsoft.com/office/officeart/2005/8/layout/hProcess9"/>
    <dgm:cxn modelId="{82D85E92-AD40-4ADD-9464-6CD7C0E264A8}" type="presParOf" srcId="{BBDDF992-A26C-42F8-B832-4EE016D42C57}" destId="{9C4753CA-23C1-4DEF-9B1B-40934664B392}" srcOrd="4" destOrd="0" presId="urn:microsoft.com/office/officeart/2005/8/layout/hProcess9"/>
    <dgm:cxn modelId="{ADEB9771-9939-4896-97AA-C12AE86F896B}" type="presParOf" srcId="{BBDDF992-A26C-42F8-B832-4EE016D42C57}" destId="{7482459E-65F3-46A9-B720-0F9BABBB1E72}" srcOrd="5" destOrd="0" presId="urn:microsoft.com/office/officeart/2005/8/layout/hProcess9"/>
    <dgm:cxn modelId="{24EC7ADF-2B9B-41CA-B6E9-989991557366}" type="presParOf" srcId="{BBDDF992-A26C-42F8-B832-4EE016D42C57}" destId="{9B456BD0-C20F-4E77-BF8B-BEA01CA5001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7B752E-DB54-4CBC-AC72-B6C7788B2DB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DCFBFAF-F06F-4406-A789-28AE1E11AE04}">
      <dgm:prSet phldrT="[Text]"/>
      <dgm:spPr>
        <a:solidFill>
          <a:srgbClr val="0C3B5D"/>
        </a:solidFill>
      </dgm:spPr>
      <dgm:t>
        <a:bodyPr/>
        <a:lstStyle/>
        <a:p>
          <a:pPr algn="ctr"/>
          <a:r>
            <a:rPr lang="en-US" b="1" dirty="0">
              <a:solidFill>
                <a:schemeClr val="bg1"/>
              </a:solidFill>
            </a:rPr>
            <a:t>Workgroup Deliverables:</a:t>
          </a:r>
        </a:p>
        <a:p>
          <a:pPr algn="ctr"/>
          <a:r>
            <a:rPr lang="en-US" b="1" dirty="0">
              <a:solidFill>
                <a:schemeClr val="bg1"/>
              </a:solidFill>
            </a:rPr>
            <a:t>Articulate high-level strategies, tactics, benchmarks for State Plan</a:t>
          </a:r>
          <a:endParaRPr lang="en-US" dirty="0">
            <a:solidFill>
              <a:schemeClr val="bg1"/>
            </a:solidFill>
          </a:endParaRPr>
        </a:p>
      </dgm:t>
    </dgm:pt>
    <dgm:pt modelId="{D10FB0A5-072C-44C3-8D73-70EF2FDB363C}" type="parTrans" cxnId="{8FB3EFC0-B7FE-4947-81CD-59A4ADFC153C}">
      <dgm:prSet/>
      <dgm:spPr/>
      <dgm:t>
        <a:bodyPr/>
        <a:lstStyle/>
        <a:p>
          <a:endParaRPr lang="en-US"/>
        </a:p>
      </dgm:t>
    </dgm:pt>
    <dgm:pt modelId="{57B7EEAF-88EE-410A-876A-1C8A6A0EDFD3}" type="sibTrans" cxnId="{8FB3EFC0-B7FE-4947-81CD-59A4ADFC153C}">
      <dgm:prSet/>
      <dgm:spPr/>
      <dgm:t>
        <a:bodyPr/>
        <a:lstStyle/>
        <a:p>
          <a:endParaRPr lang="en-US"/>
        </a:p>
      </dgm:t>
    </dgm:pt>
    <dgm:pt modelId="{59B08A4B-3314-4F71-8C45-3302C627FF32}">
      <dgm:prSet phldrT="[Text]" custT="1"/>
      <dgm:spPr>
        <a:solidFill>
          <a:srgbClr val="FAA71F"/>
        </a:solidFill>
      </dgm:spPr>
      <dgm:t>
        <a:bodyPr/>
        <a:lstStyle/>
        <a:p>
          <a:pPr algn="l"/>
          <a:r>
            <a:rPr lang="en-US" sz="2200" b="1" dirty="0">
              <a:solidFill>
                <a:schemeClr val="tx2"/>
              </a:solidFill>
            </a:rPr>
            <a:t>Workgroup #1: Challenges to Employment</a:t>
          </a:r>
        </a:p>
      </dgm:t>
    </dgm:pt>
    <dgm:pt modelId="{F2699E24-E990-48F6-A5ED-CE37685E7850}" type="parTrans" cxnId="{5C5CBDEE-17D0-4F72-A637-E700EEF926AD}">
      <dgm:prSet/>
      <dgm:spPr/>
      <dgm:t>
        <a:bodyPr/>
        <a:lstStyle/>
        <a:p>
          <a:endParaRPr lang="en-US"/>
        </a:p>
      </dgm:t>
    </dgm:pt>
    <dgm:pt modelId="{1B4BDE2A-5AF4-412B-B062-B354F9A93619}" type="sibTrans" cxnId="{5C5CBDEE-17D0-4F72-A637-E700EEF926AD}">
      <dgm:prSet/>
      <dgm:spPr/>
      <dgm:t>
        <a:bodyPr/>
        <a:lstStyle/>
        <a:p>
          <a:endParaRPr lang="en-US"/>
        </a:p>
      </dgm:t>
    </dgm:pt>
    <dgm:pt modelId="{5EF7F398-2F8E-4BBC-BBBC-86F047F2AD91}">
      <dgm:prSet phldrT="[Text]" custT="1"/>
      <dgm:spPr>
        <a:solidFill>
          <a:srgbClr val="FAA71F"/>
        </a:solidFill>
      </dgm:spPr>
      <dgm:t>
        <a:bodyPr/>
        <a:lstStyle/>
        <a:p>
          <a:pPr algn="r"/>
          <a:r>
            <a:rPr lang="en-US" sz="2200" b="1" dirty="0">
              <a:solidFill>
                <a:schemeClr val="tx2"/>
              </a:solidFill>
            </a:rPr>
            <a:t>Workgroup #2:  Business Services &amp; Engagement</a:t>
          </a:r>
        </a:p>
      </dgm:t>
    </dgm:pt>
    <dgm:pt modelId="{026D94E2-0EB4-4638-A67B-5DD30BCD3B70}" type="parTrans" cxnId="{AB28839B-99A8-4E40-86D8-905CF222F0C1}">
      <dgm:prSet/>
      <dgm:spPr/>
      <dgm:t>
        <a:bodyPr/>
        <a:lstStyle/>
        <a:p>
          <a:endParaRPr lang="en-US"/>
        </a:p>
      </dgm:t>
    </dgm:pt>
    <dgm:pt modelId="{6E99B402-9F97-4563-9D14-5141AB790FB6}" type="sibTrans" cxnId="{AB28839B-99A8-4E40-86D8-905CF222F0C1}">
      <dgm:prSet/>
      <dgm:spPr/>
      <dgm:t>
        <a:bodyPr/>
        <a:lstStyle/>
        <a:p>
          <a:endParaRPr lang="en-US"/>
        </a:p>
      </dgm:t>
    </dgm:pt>
    <dgm:pt modelId="{04122629-53B1-4836-B44D-B366FA7DD695}">
      <dgm:prSet phldrT="[Text]" custT="1"/>
      <dgm:spPr>
        <a:solidFill>
          <a:srgbClr val="FAA71F"/>
        </a:solidFill>
      </dgm:spPr>
      <dgm:t>
        <a:bodyPr/>
        <a:lstStyle/>
        <a:p>
          <a:pPr algn="l">
            <a:spcBef>
              <a:spcPts val="600"/>
            </a:spcBef>
            <a:spcAft>
              <a:spcPts val="0"/>
            </a:spcAft>
          </a:pPr>
          <a:endParaRPr lang="en-US" sz="1000" b="1" dirty="0">
            <a:solidFill>
              <a:schemeClr val="tx2"/>
            </a:solidFill>
          </a:endParaRPr>
        </a:p>
        <a:p>
          <a:pPr algn="l">
            <a:spcBef>
              <a:spcPts val="600"/>
            </a:spcBef>
            <a:spcAft>
              <a:spcPts val="0"/>
            </a:spcAft>
          </a:pPr>
          <a:r>
            <a:rPr lang="en-US" sz="2200" b="1" dirty="0">
              <a:solidFill>
                <a:schemeClr val="tx2"/>
              </a:solidFill>
            </a:rPr>
            <a:t>Workgroup #3: </a:t>
          </a:r>
        </a:p>
        <a:p>
          <a:pPr algn="l">
            <a:spcBef>
              <a:spcPts val="600"/>
            </a:spcBef>
            <a:spcAft>
              <a:spcPts val="0"/>
            </a:spcAft>
          </a:pPr>
          <a:r>
            <a:rPr lang="en-US" sz="2200" b="1" dirty="0">
              <a:solidFill>
                <a:schemeClr val="tx2"/>
              </a:solidFill>
            </a:rPr>
            <a:t>Data Integration &amp; Analytics</a:t>
          </a:r>
        </a:p>
      </dgm:t>
    </dgm:pt>
    <dgm:pt modelId="{D9DEB66C-E88B-43F1-9E29-A237C08BE0EC}" type="parTrans" cxnId="{D9436A24-D450-4177-810B-16D228EF03CF}">
      <dgm:prSet/>
      <dgm:spPr/>
      <dgm:t>
        <a:bodyPr/>
        <a:lstStyle/>
        <a:p>
          <a:endParaRPr lang="en-US"/>
        </a:p>
      </dgm:t>
    </dgm:pt>
    <dgm:pt modelId="{B47F4CEC-BFA3-4CBF-8023-15D85A51DE46}" type="sibTrans" cxnId="{D9436A24-D450-4177-810B-16D228EF03CF}">
      <dgm:prSet/>
      <dgm:spPr/>
      <dgm:t>
        <a:bodyPr/>
        <a:lstStyle/>
        <a:p>
          <a:endParaRPr lang="en-US"/>
        </a:p>
      </dgm:t>
    </dgm:pt>
    <dgm:pt modelId="{45D981FA-BE2D-4C17-818B-4931836665F9}">
      <dgm:prSet phldrT="[Text]" custT="1"/>
      <dgm:spPr>
        <a:solidFill>
          <a:srgbClr val="FAA71F"/>
        </a:solidFill>
      </dgm:spPr>
      <dgm:t>
        <a:bodyPr/>
        <a:lstStyle/>
        <a:p>
          <a:pPr algn="r">
            <a:spcAft>
              <a:spcPts val="0"/>
            </a:spcAft>
          </a:pPr>
          <a:endParaRPr lang="en-US" sz="1000" b="1" dirty="0">
            <a:solidFill>
              <a:schemeClr val="tx2"/>
            </a:solidFill>
          </a:endParaRPr>
        </a:p>
        <a:p>
          <a:pPr algn="r">
            <a:spcAft>
              <a:spcPts val="0"/>
            </a:spcAft>
          </a:pPr>
          <a:r>
            <a:rPr lang="en-US" sz="2200" b="1" dirty="0">
              <a:solidFill>
                <a:schemeClr val="tx2"/>
              </a:solidFill>
            </a:rPr>
            <a:t>Workgroup #4: </a:t>
          </a:r>
        </a:p>
        <a:p>
          <a:pPr algn="r">
            <a:spcAft>
              <a:spcPts val="0"/>
            </a:spcAft>
          </a:pPr>
          <a:r>
            <a:rPr lang="en-US" sz="2200" b="1" dirty="0">
              <a:solidFill>
                <a:schemeClr val="tx2"/>
              </a:solidFill>
            </a:rPr>
            <a:t>Cross System Alignment</a:t>
          </a:r>
        </a:p>
      </dgm:t>
    </dgm:pt>
    <dgm:pt modelId="{33C5B4E5-4C44-4341-8898-53C1D760871D}" type="parTrans" cxnId="{FF6776FD-0F0E-429B-A96A-67DBDA9C923A}">
      <dgm:prSet/>
      <dgm:spPr/>
      <dgm:t>
        <a:bodyPr/>
        <a:lstStyle/>
        <a:p>
          <a:endParaRPr lang="en-US"/>
        </a:p>
      </dgm:t>
    </dgm:pt>
    <dgm:pt modelId="{C7F01C96-B207-49C7-B024-D5E5D4DD66A0}" type="sibTrans" cxnId="{FF6776FD-0F0E-429B-A96A-67DBDA9C923A}">
      <dgm:prSet/>
      <dgm:spPr/>
      <dgm:t>
        <a:bodyPr/>
        <a:lstStyle/>
        <a:p>
          <a:endParaRPr lang="en-US"/>
        </a:p>
      </dgm:t>
    </dgm:pt>
    <dgm:pt modelId="{EBCDF9D7-3994-4225-9DEB-0C83B732844B}" type="pres">
      <dgm:prSet presAssocID="{097B752E-DB54-4CBC-AC72-B6C7788B2DB0}" presName="diagram" presStyleCnt="0">
        <dgm:presLayoutVars>
          <dgm:chMax val="1"/>
          <dgm:dir/>
          <dgm:animLvl val="ctr"/>
          <dgm:resizeHandles val="exact"/>
        </dgm:presLayoutVars>
      </dgm:prSet>
      <dgm:spPr/>
      <dgm:t>
        <a:bodyPr/>
        <a:lstStyle/>
        <a:p>
          <a:endParaRPr lang="en-US"/>
        </a:p>
      </dgm:t>
    </dgm:pt>
    <dgm:pt modelId="{75103981-6663-4B47-95C8-1AB1CFB5DF96}" type="pres">
      <dgm:prSet presAssocID="{097B752E-DB54-4CBC-AC72-B6C7788B2DB0}" presName="matrix" presStyleCnt="0"/>
      <dgm:spPr/>
    </dgm:pt>
    <dgm:pt modelId="{11C30096-41DB-4809-8C9B-B5098362BDE4}" type="pres">
      <dgm:prSet presAssocID="{097B752E-DB54-4CBC-AC72-B6C7788B2DB0}" presName="tile1" presStyleLbl="node1" presStyleIdx="0" presStyleCnt="4" custLinFactNeighborY="-459"/>
      <dgm:spPr/>
      <dgm:t>
        <a:bodyPr/>
        <a:lstStyle/>
        <a:p>
          <a:endParaRPr lang="en-US"/>
        </a:p>
      </dgm:t>
    </dgm:pt>
    <dgm:pt modelId="{BAF35BCA-0F02-46C3-95E9-6259F34902BF}" type="pres">
      <dgm:prSet presAssocID="{097B752E-DB54-4CBC-AC72-B6C7788B2DB0}" presName="tile1text" presStyleLbl="node1" presStyleIdx="0" presStyleCnt="4">
        <dgm:presLayoutVars>
          <dgm:chMax val="0"/>
          <dgm:chPref val="0"/>
          <dgm:bulletEnabled val="1"/>
        </dgm:presLayoutVars>
      </dgm:prSet>
      <dgm:spPr/>
      <dgm:t>
        <a:bodyPr/>
        <a:lstStyle/>
        <a:p>
          <a:endParaRPr lang="en-US"/>
        </a:p>
      </dgm:t>
    </dgm:pt>
    <dgm:pt modelId="{8FA4FE79-83A5-4363-9D2E-82C83603F50D}" type="pres">
      <dgm:prSet presAssocID="{097B752E-DB54-4CBC-AC72-B6C7788B2DB0}" presName="tile2" presStyleLbl="node1" presStyleIdx="1" presStyleCnt="4" custLinFactNeighborY="1407"/>
      <dgm:spPr/>
      <dgm:t>
        <a:bodyPr/>
        <a:lstStyle/>
        <a:p>
          <a:endParaRPr lang="en-US"/>
        </a:p>
      </dgm:t>
    </dgm:pt>
    <dgm:pt modelId="{EBAB21EC-8F0F-436B-B997-A4751D25F7FE}" type="pres">
      <dgm:prSet presAssocID="{097B752E-DB54-4CBC-AC72-B6C7788B2DB0}" presName="tile2text" presStyleLbl="node1" presStyleIdx="1" presStyleCnt="4">
        <dgm:presLayoutVars>
          <dgm:chMax val="0"/>
          <dgm:chPref val="0"/>
          <dgm:bulletEnabled val="1"/>
        </dgm:presLayoutVars>
      </dgm:prSet>
      <dgm:spPr/>
      <dgm:t>
        <a:bodyPr/>
        <a:lstStyle/>
        <a:p>
          <a:endParaRPr lang="en-US"/>
        </a:p>
      </dgm:t>
    </dgm:pt>
    <dgm:pt modelId="{C2EB2E05-1173-4B96-AC5E-D06DFD7D8C4C}" type="pres">
      <dgm:prSet presAssocID="{097B752E-DB54-4CBC-AC72-B6C7788B2DB0}" presName="tile3" presStyleLbl="node1" presStyleIdx="2" presStyleCnt="4"/>
      <dgm:spPr/>
      <dgm:t>
        <a:bodyPr/>
        <a:lstStyle/>
        <a:p>
          <a:endParaRPr lang="en-US"/>
        </a:p>
      </dgm:t>
    </dgm:pt>
    <dgm:pt modelId="{9E4A48DB-935F-4DB1-BC48-44C9311632DB}" type="pres">
      <dgm:prSet presAssocID="{097B752E-DB54-4CBC-AC72-B6C7788B2DB0}" presName="tile3text" presStyleLbl="node1" presStyleIdx="2" presStyleCnt="4">
        <dgm:presLayoutVars>
          <dgm:chMax val="0"/>
          <dgm:chPref val="0"/>
          <dgm:bulletEnabled val="1"/>
        </dgm:presLayoutVars>
      </dgm:prSet>
      <dgm:spPr/>
      <dgm:t>
        <a:bodyPr/>
        <a:lstStyle/>
        <a:p>
          <a:endParaRPr lang="en-US"/>
        </a:p>
      </dgm:t>
    </dgm:pt>
    <dgm:pt modelId="{C9298F7F-F1FC-4D4E-8466-E2FF3CEDD932}" type="pres">
      <dgm:prSet presAssocID="{097B752E-DB54-4CBC-AC72-B6C7788B2DB0}" presName="tile4" presStyleLbl="node1" presStyleIdx="3" presStyleCnt="4"/>
      <dgm:spPr/>
      <dgm:t>
        <a:bodyPr/>
        <a:lstStyle/>
        <a:p>
          <a:endParaRPr lang="en-US"/>
        </a:p>
      </dgm:t>
    </dgm:pt>
    <dgm:pt modelId="{968FA19B-3D39-4842-BB55-26EA0B307E91}" type="pres">
      <dgm:prSet presAssocID="{097B752E-DB54-4CBC-AC72-B6C7788B2DB0}" presName="tile4text" presStyleLbl="node1" presStyleIdx="3" presStyleCnt="4">
        <dgm:presLayoutVars>
          <dgm:chMax val="0"/>
          <dgm:chPref val="0"/>
          <dgm:bulletEnabled val="1"/>
        </dgm:presLayoutVars>
      </dgm:prSet>
      <dgm:spPr/>
      <dgm:t>
        <a:bodyPr/>
        <a:lstStyle/>
        <a:p>
          <a:endParaRPr lang="en-US"/>
        </a:p>
      </dgm:t>
    </dgm:pt>
    <dgm:pt modelId="{2E390F04-5351-4F04-BDF2-8C1E534E00C9}" type="pres">
      <dgm:prSet presAssocID="{097B752E-DB54-4CBC-AC72-B6C7788B2DB0}" presName="centerTile" presStyleLbl="fgShp" presStyleIdx="0" presStyleCnt="1" custScaleX="158879" custScaleY="138374">
        <dgm:presLayoutVars>
          <dgm:chMax val="0"/>
          <dgm:chPref val="0"/>
        </dgm:presLayoutVars>
      </dgm:prSet>
      <dgm:spPr/>
      <dgm:t>
        <a:bodyPr/>
        <a:lstStyle/>
        <a:p>
          <a:endParaRPr lang="en-US"/>
        </a:p>
      </dgm:t>
    </dgm:pt>
  </dgm:ptLst>
  <dgm:cxnLst>
    <dgm:cxn modelId="{7C0A99E3-26B6-4388-A2D5-EBFE70904691}" type="presOf" srcId="{59B08A4B-3314-4F71-8C45-3302C627FF32}" destId="{BAF35BCA-0F02-46C3-95E9-6259F34902BF}" srcOrd="1" destOrd="0" presId="urn:microsoft.com/office/officeart/2005/8/layout/matrix1"/>
    <dgm:cxn modelId="{88372146-7E85-4588-81FB-5A328072CDFC}" type="presOf" srcId="{6DCFBFAF-F06F-4406-A789-28AE1E11AE04}" destId="{2E390F04-5351-4F04-BDF2-8C1E534E00C9}" srcOrd="0" destOrd="0" presId="urn:microsoft.com/office/officeart/2005/8/layout/matrix1"/>
    <dgm:cxn modelId="{2B853E2E-2640-4FA9-9219-C02B8995406E}" type="presOf" srcId="{04122629-53B1-4836-B44D-B366FA7DD695}" destId="{9E4A48DB-935F-4DB1-BC48-44C9311632DB}" srcOrd="1" destOrd="0" presId="urn:microsoft.com/office/officeart/2005/8/layout/matrix1"/>
    <dgm:cxn modelId="{D9436A24-D450-4177-810B-16D228EF03CF}" srcId="{6DCFBFAF-F06F-4406-A789-28AE1E11AE04}" destId="{04122629-53B1-4836-B44D-B366FA7DD695}" srcOrd="2" destOrd="0" parTransId="{D9DEB66C-E88B-43F1-9E29-A237C08BE0EC}" sibTransId="{B47F4CEC-BFA3-4CBF-8023-15D85A51DE46}"/>
    <dgm:cxn modelId="{EAA762B6-00EC-4FA8-A55F-2D1D762AD35C}" type="presOf" srcId="{5EF7F398-2F8E-4BBC-BBBC-86F047F2AD91}" destId="{EBAB21EC-8F0F-436B-B997-A4751D25F7FE}" srcOrd="1" destOrd="0" presId="urn:microsoft.com/office/officeart/2005/8/layout/matrix1"/>
    <dgm:cxn modelId="{85CB9599-31FD-4A6E-8A98-C0356F59E6F7}" type="presOf" srcId="{45D981FA-BE2D-4C17-818B-4931836665F9}" destId="{C9298F7F-F1FC-4D4E-8466-E2FF3CEDD932}" srcOrd="0" destOrd="0" presId="urn:microsoft.com/office/officeart/2005/8/layout/matrix1"/>
    <dgm:cxn modelId="{320C74F3-3D2D-49B4-BFA9-FC4A9589E1D9}" type="presOf" srcId="{097B752E-DB54-4CBC-AC72-B6C7788B2DB0}" destId="{EBCDF9D7-3994-4225-9DEB-0C83B732844B}" srcOrd="0" destOrd="0" presId="urn:microsoft.com/office/officeart/2005/8/layout/matrix1"/>
    <dgm:cxn modelId="{5C5CBDEE-17D0-4F72-A637-E700EEF926AD}" srcId="{6DCFBFAF-F06F-4406-A789-28AE1E11AE04}" destId="{59B08A4B-3314-4F71-8C45-3302C627FF32}" srcOrd="0" destOrd="0" parTransId="{F2699E24-E990-48F6-A5ED-CE37685E7850}" sibTransId="{1B4BDE2A-5AF4-412B-B062-B354F9A93619}"/>
    <dgm:cxn modelId="{2EBE33F6-3675-4CA6-9794-09079D9232A8}" type="presOf" srcId="{59B08A4B-3314-4F71-8C45-3302C627FF32}" destId="{11C30096-41DB-4809-8C9B-B5098362BDE4}" srcOrd="0" destOrd="0" presId="urn:microsoft.com/office/officeart/2005/8/layout/matrix1"/>
    <dgm:cxn modelId="{8FB3EFC0-B7FE-4947-81CD-59A4ADFC153C}" srcId="{097B752E-DB54-4CBC-AC72-B6C7788B2DB0}" destId="{6DCFBFAF-F06F-4406-A789-28AE1E11AE04}" srcOrd="0" destOrd="0" parTransId="{D10FB0A5-072C-44C3-8D73-70EF2FDB363C}" sibTransId="{57B7EEAF-88EE-410A-876A-1C8A6A0EDFD3}"/>
    <dgm:cxn modelId="{8C12D959-D69A-4C7C-9AAB-BBA13A0D931D}" type="presOf" srcId="{5EF7F398-2F8E-4BBC-BBBC-86F047F2AD91}" destId="{8FA4FE79-83A5-4363-9D2E-82C83603F50D}" srcOrd="0" destOrd="0" presId="urn:microsoft.com/office/officeart/2005/8/layout/matrix1"/>
    <dgm:cxn modelId="{FF6776FD-0F0E-429B-A96A-67DBDA9C923A}" srcId="{6DCFBFAF-F06F-4406-A789-28AE1E11AE04}" destId="{45D981FA-BE2D-4C17-818B-4931836665F9}" srcOrd="3" destOrd="0" parTransId="{33C5B4E5-4C44-4341-8898-53C1D760871D}" sibTransId="{C7F01C96-B207-49C7-B024-D5E5D4DD66A0}"/>
    <dgm:cxn modelId="{3FEA7411-BE00-4A02-8EAA-F4594474A48A}" type="presOf" srcId="{04122629-53B1-4836-B44D-B366FA7DD695}" destId="{C2EB2E05-1173-4B96-AC5E-D06DFD7D8C4C}" srcOrd="0" destOrd="0" presId="urn:microsoft.com/office/officeart/2005/8/layout/matrix1"/>
    <dgm:cxn modelId="{AB28839B-99A8-4E40-86D8-905CF222F0C1}" srcId="{6DCFBFAF-F06F-4406-A789-28AE1E11AE04}" destId="{5EF7F398-2F8E-4BBC-BBBC-86F047F2AD91}" srcOrd="1" destOrd="0" parTransId="{026D94E2-0EB4-4638-A67B-5DD30BCD3B70}" sibTransId="{6E99B402-9F97-4563-9D14-5141AB790FB6}"/>
    <dgm:cxn modelId="{31D33E9C-8DB8-4332-A3E5-EAD43400650D}" type="presOf" srcId="{45D981FA-BE2D-4C17-818B-4931836665F9}" destId="{968FA19B-3D39-4842-BB55-26EA0B307E91}" srcOrd="1" destOrd="0" presId="urn:microsoft.com/office/officeart/2005/8/layout/matrix1"/>
    <dgm:cxn modelId="{AA61316B-F7E1-475A-843A-480D5A245016}" type="presParOf" srcId="{EBCDF9D7-3994-4225-9DEB-0C83B732844B}" destId="{75103981-6663-4B47-95C8-1AB1CFB5DF96}" srcOrd="0" destOrd="0" presId="urn:microsoft.com/office/officeart/2005/8/layout/matrix1"/>
    <dgm:cxn modelId="{FAF18A53-8F6F-4859-9AA8-797BAEF0320C}" type="presParOf" srcId="{75103981-6663-4B47-95C8-1AB1CFB5DF96}" destId="{11C30096-41DB-4809-8C9B-B5098362BDE4}" srcOrd="0" destOrd="0" presId="urn:microsoft.com/office/officeart/2005/8/layout/matrix1"/>
    <dgm:cxn modelId="{C1874EEB-71EB-467C-BFD5-110E3F07067A}" type="presParOf" srcId="{75103981-6663-4B47-95C8-1AB1CFB5DF96}" destId="{BAF35BCA-0F02-46C3-95E9-6259F34902BF}" srcOrd="1" destOrd="0" presId="urn:microsoft.com/office/officeart/2005/8/layout/matrix1"/>
    <dgm:cxn modelId="{60730FC8-D0D1-47A5-9822-CFFBE0E44DCA}" type="presParOf" srcId="{75103981-6663-4B47-95C8-1AB1CFB5DF96}" destId="{8FA4FE79-83A5-4363-9D2E-82C83603F50D}" srcOrd="2" destOrd="0" presId="urn:microsoft.com/office/officeart/2005/8/layout/matrix1"/>
    <dgm:cxn modelId="{DB85546A-AD32-497A-A468-FBF6506C761D}" type="presParOf" srcId="{75103981-6663-4B47-95C8-1AB1CFB5DF96}" destId="{EBAB21EC-8F0F-436B-B997-A4751D25F7FE}" srcOrd="3" destOrd="0" presId="urn:microsoft.com/office/officeart/2005/8/layout/matrix1"/>
    <dgm:cxn modelId="{B3F8E81A-8039-49D2-AECA-686C0F896A85}" type="presParOf" srcId="{75103981-6663-4B47-95C8-1AB1CFB5DF96}" destId="{C2EB2E05-1173-4B96-AC5E-D06DFD7D8C4C}" srcOrd="4" destOrd="0" presId="urn:microsoft.com/office/officeart/2005/8/layout/matrix1"/>
    <dgm:cxn modelId="{C141568E-6A7C-4A49-A440-FC0171B8C7BF}" type="presParOf" srcId="{75103981-6663-4B47-95C8-1AB1CFB5DF96}" destId="{9E4A48DB-935F-4DB1-BC48-44C9311632DB}" srcOrd="5" destOrd="0" presId="urn:microsoft.com/office/officeart/2005/8/layout/matrix1"/>
    <dgm:cxn modelId="{E9F44AD4-496E-49F0-9D60-9DC9559DB57E}" type="presParOf" srcId="{75103981-6663-4B47-95C8-1AB1CFB5DF96}" destId="{C9298F7F-F1FC-4D4E-8466-E2FF3CEDD932}" srcOrd="6" destOrd="0" presId="urn:microsoft.com/office/officeart/2005/8/layout/matrix1"/>
    <dgm:cxn modelId="{582FCE13-3CA9-4F75-A3A5-6364E92AD52C}" type="presParOf" srcId="{75103981-6663-4B47-95C8-1AB1CFB5DF96}" destId="{968FA19B-3D39-4842-BB55-26EA0B307E91}" srcOrd="7" destOrd="0" presId="urn:microsoft.com/office/officeart/2005/8/layout/matrix1"/>
    <dgm:cxn modelId="{A9E1D2D7-2264-4B00-881E-AFD300B62498}" type="presParOf" srcId="{EBCDF9D7-3994-4225-9DEB-0C83B732844B}" destId="{2E390F04-5351-4F04-BDF2-8C1E534E00C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0342DD-BDDF-41E7-8243-DF5A72F52E1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A656E69-4F88-485C-8F5A-A691505B95AC}" type="pres">
      <dgm:prSet presAssocID="{990342DD-BDDF-41E7-8243-DF5A72F52E15}" presName="Name0" presStyleCnt="0">
        <dgm:presLayoutVars>
          <dgm:chMax val="11"/>
          <dgm:chPref val="11"/>
          <dgm:dir/>
          <dgm:resizeHandles/>
        </dgm:presLayoutVars>
      </dgm:prSet>
      <dgm:spPr/>
      <dgm:t>
        <a:bodyPr/>
        <a:lstStyle/>
        <a:p>
          <a:endParaRPr lang="en-US"/>
        </a:p>
      </dgm:t>
    </dgm:pt>
  </dgm:ptLst>
  <dgm:cxnLst>
    <dgm:cxn modelId="{29D6DF79-1B23-4130-8B55-623C3BB2D92F}" type="presOf" srcId="{990342DD-BDDF-41E7-8243-DF5A72F52E15}" destId="{CA656E69-4F88-485C-8F5A-A691505B95AC}" srcOrd="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24DC6-A8E1-40B0-ADFD-8DE20D722389}">
      <dsp:nvSpPr>
        <dsp:cNvPr id="0" name=""/>
        <dsp:cNvSpPr/>
      </dsp:nvSpPr>
      <dsp:spPr>
        <a:xfrm>
          <a:off x="1234440" y="0"/>
          <a:ext cx="6995160" cy="45259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678C6-E308-4DAC-9E8A-F12593724D42}">
      <dsp:nvSpPr>
        <dsp:cNvPr id="0" name=""/>
        <dsp:cNvSpPr/>
      </dsp:nvSpPr>
      <dsp:spPr>
        <a:xfrm>
          <a:off x="130831" y="676278"/>
          <a:ext cx="1822309" cy="3173405"/>
        </a:xfrm>
        <a:prstGeom prst="roundRect">
          <a:avLst/>
        </a:prstGeom>
        <a:solidFill>
          <a:schemeClr val="bg2">
            <a:lumMod val="20000"/>
            <a:lumOff val="80000"/>
          </a:schemeClr>
        </a:solidFill>
        <a:ln w="25400" cap="flat" cmpd="sng" algn="ctr">
          <a:solidFill>
            <a:schemeClr val="accent6">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r>
            <a:rPr lang="en-US" sz="1800" b="1" kern="1200" dirty="0">
              <a:solidFill>
                <a:srgbClr val="112638"/>
              </a:solidFill>
            </a:rPr>
            <a:t>Visioning </a:t>
          </a:r>
        </a:p>
        <a:p>
          <a:pPr lvl="0" algn="l" defTabSz="800100">
            <a:lnSpc>
              <a:spcPct val="90000"/>
            </a:lnSpc>
            <a:spcBef>
              <a:spcPct val="0"/>
            </a:spcBef>
            <a:spcAft>
              <a:spcPts val="0"/>
            </a:spcAft>
          </a:pPr>
          <a:r>
            <a:rPr lang="en-US" sz="1300" b="1" i="1" kern="1200" dirty="0">
              <a:solidFill>
                <a:srgbClr val="112638"/>
              </a:solidFill>
            </a:rPr>
            <a:t>Dec 2018 – Mar 2019</a:t>
          </a:r>
        </a:p>
        <a:p>
          <a:pPr lvl="0" algn="l" defTabSz="800100">
            <a:lnSpc>
              <a:spcPct val="90000"/>
            </a:lnSpc>
            <a:spcBef>
              <a:spcPct val="0"/>
            </a:spcBef>
            <a:spcAft>
              <a:spcPts val="0"/>
            </a:spcAft>
          </a:pPr>
          <a:endParaRPr lang="en-US" sz="500" b="1" i="1" kern="1200" dirty="0">
            <a:solidFill>
              <a:srgbClr val="112638"/>
            </a:solidFill>
          </a:endParaRPr>
        </a:p>
        <a:p>
          <a:pPr marL="114300" lvl="1" indent="-114300" algn="l" defTabSz="533400">
            <a:lnSpc>
              <a:spcPct val="90000"/>
            </a:lnSpc>
            <a:spcBef>
              <a:spcPct val="0"/>
            </a:spcBef>
            <a:spcAft>
              <a:spcPct val="15000"/>
            </a:spcAft>
            <a:buChar char="••"/>
          </a:pPr>
          <a:r>
            <a:rPr lang="en-US" sz="1200" b="0" kern="1200" dirty="0">
              <a:solidFill>
                <a:srgbClr val="112638"/>
              </a:solidFill>
            </a:rPr>
            <a:t>Jan-Feb: Stakeholder visioning session to develop framework for plan vision, high-level goals, and workgroup structure</a:t>
          </a:r>
        </a:p>
        <a:p>
          <a:pPr marL="114300" lvl="1" indent="-114300" algn="l" defTabSz="533400">
            <a:lnSpc>
              <a:spcPct val="90000"/>
            </a:lnSpc>
            <a:spcBef>
              <a:spcPct val="0"/>
            </a:spcBef>
            <a:spcAft>
              <a:spcPct val="15000"/>
            </a:spcAft>
            <a:buChar char="••"/>
          </a:pPr>
          <a:r>
            <a:rPr lang="en-US" sz="1200" b="0" i="0" kern="1200" dirty="0">
              <a:solidFill>
                <a:srgbClr val="112638"/>
              </a:solidFill>
            </a:rPr>
            <a:t>SPAC &amp; MPC prepare framework for state plan for State Board approval</a:t>
          </a:r>
        </a:p>
        <a:p>
          <a:pPr marL="114300" lvl="1" indent="-114300" algn="l" defTabSz="533400">
            <a:lnSpc>
              <a:spcPct val="90000"/>
            </a:lnSpc>
            <a:spcBef>
              <a:spcPct val="0"/>
            </a:spcBef>
            <a:spcAft>
              <a:spcPct val="15000"/>
            </a:spcAft>
            <a:buChar char="••"/>
          </a:pPr>
          <a:r>
            <a:rPr lang="en-US" sz="1200" b="0" i="0" kern="1200" dirty="0">
              <a:solidFill>
                <a:srgbClr val="112638"/>
              </a:solidFill>
            </a:rPr>
            <a:t>March: State Board affirms state plan high-level goals &amp; workgroup structure</a:t>
          </a:r>
        </a:p>
      </dsp:txBody>
      <dsp:txXfrm>
        <a:off x="219789" y="765236"/>
        <a:ext cx="1644393" cy="2995489"/>
      </dsp:txXfrm>
    </dsp:sp>
    <dsp:sp modelId="{A4CA237C-E91D-41D0-826B-D031837ED5E0}">
      <dsp:nvSpPr>
        <dsp:cNvPr id="0" name=""/>
        <dsp:cNvSpPr/>
      </dsp:nvSpPr>
      <dsp:spPr>
        <a:xfrm>
          <a:off x="2179374" y="683890"/>
          <a:ext cx="1822309" cy="3158180"/>
        </a:xfrm>
        <a:prstGeom prst="roundRect">
          <a:avLst/>
        </a:prstGeom>
        <a:solidFill>
          <a:schemeClr val="accent2">
            <a:lumMod val="40000"/>
            <a:lumOff val="60000"/>
          </a:schemeClr>
        </a:solidFill>
        <a:ln w="25400" cap="flat" cmpd="sng" algn="ctr">
          <a:solidFill>
            <a:schemeClr val="accent6">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r>
            <a:rPr lang="en-US" sz="1800" b="1" kern="1200" dirty="0">
              <a:solidFill>
                <a:srgbClr val="112638"/>
              </a:solidFill>
            </a:rPr>
            <a:t>Development</a:t>
          </a:r>
        </a:p>
        <a:p>
          <a:pPr lvl="0" algn="l" defTabSz="800100">
            <a:lnSpc>
              <a:spcPct val="90000"/>
            </a:lnSpc>
            <a:spcBef>
              <a:spcPct val="0"/>
            </a:spcBef>
            <a:spcAft>
              <a:spcPts val="0"/>
            </a:spcAft>
          </a:pPr>
          <a:r>
            <a:rPr lang="en-US" sz="1300" b="1" i="1" kern="1200" dirty="0">
              <a:solidFill>
                <a:srgbClr val="112638"/>
              </a:solidFill>
            </a:rPr>
            <a:t>Mar – Oct 2019</a:t>
          </a:r>
        </a:p>
        <a:p>
          <a:pPr lvl="0" algn="l" defTabSz="800100">
            <a:lnSpc>
              <a:spcPct val="90000"/>
            </a:lnSpc>
            <a:spcBef>
              <a:spcPct val="0"/>
            </a:spcBef>
            <a:spcAft>
              <a:spcPts val="0"/>
            </a:spcAft>
          </a:pPr>
          <a:endParaRPr lang="en-US" sz="500" b="1" i="1" kern="1200" dirty="0">
            <a:solidFill>
              <a:srgbClr val="112638"/>
            </a:solidFill>
          </a:endParaRPr>
        </a:p>
        <a:p>
          <a:pPr marL="114300" lvl="1" indent="-114300" algn="l" defTabSz="533400">
            <a:lnSpc>
              <a:spcPct val="90000"/>
            </a:lnSpc>
            <a:spcBef>
              <a:spcPct val="0"/>
            </a:spcBef>
            <a:spcAft>
              <a:spcPct val="15000"/>
            </a:spcAft>
            <a:buChar char="••"/>
          </a:pPr>
          <a:r>
            <a:rPr lang="en-US" sz="1200" b="0" kern="1200" dirty="0">
              <a:solidFill>
                <a:srgbClr val="112638"/>
              </a:solidFill>
            </a:rPr>
            <a:t>Mar-Aug: workgroups meet and draft plan</a:t>
          </a:r>
        </a:p>
        <a:p>
          <a:pPr marL="114300" lvl="1" indent="-114300" algn="l" defTabSz="533400">
            <a:lnSpc>
              <a:spcPct val="90000"/>
            </a:lnSpc>
            <a:spcBef>
              <a:spcPct val="0"/>
            </a:spcBef>
            <a:spcAft>
              <a:spcPct val="15000"/>
            </a:spcAft>
            <a:buChar char="••"/>
          </a:pPr>
          <a:r>
            <a:rPr lang="en-US" sz="1200" b="0" i="0" kern="1200" dirty="0">
              <a:solidFill>
                <a:srgbClr val="112638"/>
              </a:solidFill>
            </a:rPr>
            <a:t>SPAC guides and tracks progress</a:t>
          </a:r>
        </a:p>
        <a:p>
          <a:pPr marL="114300" lvl="1" indent="-114300" algn="l" defTabSz="533400">
            <a:lnSpc>
              <a:spcPct val="90000"/>
            </a:lnSpc>
            <a:spcBef>
              <a:spcPct val="0"/>
            </a:spcBef>
            <a:spcAft>
              <a:spcPct val="15000"/>
            </a:spcAft>
            <a:buChar char="••"/>
          </a:pPr>
          <a:r>
            <a:rPr lang="en-US" sz="1200" b="0" kern="1200" dirty="0">
              <a:solidFill>
                <a:srgbClr val="112638"/>
              </a:solidFill>
            </a:rPr>
            <a:t>MPC provides feedback</a:t>
          </a:r>
        </a:p>
        <a:p>
          <a:pPr marL="114300" lvl="1" indent="-114300" algn="l" defTabSz="533400">
            <a:lnSpc>
              <a:spcPct val="90000"/>
            </a:lnSpc>
            <a:spcBef>
              <a:spcPct val="0"/>
            </a:spcBef>
            <a:spcAft>
              <a:spcPct val="15000"/>
            </a:spcAft>
            <a:buChar char="••"/>
          </a:pPr>
          <a:r>
            <a:rPr lang="en-US" sz="1200" b="0" kern="1200" dirty="0">
              <a:solidFill>
                <a:srgbClr val="112638"/>
              </a:solidFill>
            </a:rPr>
            <a:t>Oct: State Board briefing on State Plan &amp; Board provides feedback on development </a:t>
          </a:r>
        </a:p>
      </dsp:txBody>
      <dsp:txXfrm>
        <a:off x="2268332" y="772848"/>
        <a:ext cx="1644393" cy="2980264"/>
      </dsp:txXfrm>
    </dsp:sp>
    <dsp:sp modelId="{9C4753CA-23C1-4DEF-9B1B-40934664B392}">
      <dsp:nvSpPr>
        <dsp:cNvPr id="0" name=""/>
        <dsp:cNvSpPr/>
      </dsp:nvSpPr>
      <dsp:spPr>
        <a:xfrm>
          <a:off x="4227916" y="691503"/>
          <a:ext cx="1822309" cy="3142954"/>
        </a:xfrm>
        <a:prstGeom prst="roundRect">
          <a:avLst/>
        </a:prstGeom>
        <a:solidFill>
          <a:schemeClr val="accent3">
            <a:lumMod val="40000"/>
            <a:lumOff val="60000"/>
          </a:schemeClr>
        </a:solidFill>
        <a:ln w="25400" cap="flat" cmpd="sng" algn="ctr">
          <a:solidFill>
            <a:schemeClr val="accent6">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r>
            <a:rPr lang="en-US" sz="1800" b="1" kern="1200" dirty="0">
              <a:solidFill>
                <a:srgbClr val="112638"/>
              </a:solidFill>
            </a:rPr>
            <a:t>Refinement </a:t>
          </a:r>
        </a:p>
        <a:p>
          <a:pPr lvl="0" algn="l" defTabSz="800100">
            <a:lnSpc>
              <a:spcPct val="90000"/>
            </a:lnSpc>
            <a:spcBef>
              <a:spcPct val="0"/>
            </a:spcBef>
            <a:spcAft>
              <a:spcPts val="0"/>
            </a:spcAft>
          </a:pPr>
          <a:r>
            <a:rPr lang="en-US" sz="1300" b="1" i="1" kern="1200" dirty="0">
              <a:solidFill>
                <a:srgbClr val="112638"/>
              </a:solidFill>
            </a:rPr>
            <a:t>Oct 2019 - Feb 2020</a:t>
          </a:r>
        </a:p>
        <a:p>
          <a:pPr lvl="0" algn="l" defTabSz="800100">
            <a:lnSpc>
              <a:spcPct val="90000"/>
            </a:lnSpc>
            <a:spcBef>
              <a:spcPct val="0"/>
            </a:spcBef>
            <a:spcAft>
              <a:spcPts val="0"/>
            </a:spcAft>
          </a:pPr>
          <a:endParaRPr lang="en-US" sz="500" b="1" i="1" kern="1200" dirty="0">
            <a:solidFill>
              <a:srgbClr val="112638"/>
            </a:solidFill>
          </a:endParaRPr>
        </a:p>
        <a:p>
          <a:pPr marL="114300" lvl="1" indent="-114300" algn="l" defTabSz="533400">
            <a:lnSpc>
              <a:spcPct val="90000"/>
            </a:lnSpc>
            <a:spcBef>
              <a:spcPct val="0"/>
            </a:spcBef>
            <a:spcAft>
              <a:spcPct val="15000"/>
            </a:spcAft>
            <a:buChar char="••"/>
          </a:pPr>
          <a:r>
            <a:rPr lang="en-US" sz="1200" b="0" i="0" kern="1200" dirty="0">
              <a:solidFill>
                <a:srgbClr val="112638"/>
              </a:solidFill>
            </a:rPr>
            <a:t>Oct-Dec: SPAC &amp; MPC continue to develop State Plan</a:t>
          </a:r>
        </a:p>
        <a:p>
          <a:pPr marL="114300" lvl="1" indent="-114300" algn="l" defTabSz="533400">
            <a:lnSpc>
              <a:spcPct val="90000"/>
            </a:lnSpc>
            <a:spcBef>
              <a:spcPct val="0"/>
            </a:spcBef>
            <a:spcAft>
              <a:spcPct val="15000"/>
            </a:spcAft>
            <a:buChar char="••"/>
          </a:pPr>
          <a:r>
            <a:rPr lang="en-US" sz="1200" b="0" i="0" kern="1200" dirty="0">
              <a:solidFill>
                <a:srgbClr val="112638"/>
              </a:solidFill>
            </a:rPr>
            <a:t>Feb: Plan published for Public Review &amp; Comment &amp; public review &amp; comment series </a:t>
          </a:r>
        </a:p>
        <a:p>
          <a:pPr marL="114300" lvl="1" indent="-114300" algn="l" defTabSz="533400">
            <a:lnSpc>
              <a:spcPct val="90000"/>
            </a:lnSpc>
            <a:spcBef>
              <a:spcPct val="0"/>
            </a:spcBef>
            <a:spcAft>
              <a:spcPct val="15000"/>
            </a:spcAft>
            <a:buChar char="••"/>
          </a:pPr>
          <a:r>
            <a:rPr lang="en-US" sz="1200" b="0" i="0" kern="1200" dirty="0">
              <a:solidFill>
                <a:srgbClr val="112638"/>
              </a:solidFill>
            </a:rPr>
            <a:t>Workgroups, SPAC &amp; MPC readies final draft for State Board approval</a:t>
          </a:r>
        </a:p>
      </dsp:txBody>
      <dsp:txXfrm>
        <a:off x="4316874" y="780461"/>
        <a:ext cx="1644393" cy="2965038"/>
      </dsp:txXfrm>
    </dsp:sp>
    <dsp:sp modelId="{9B456BD0-C20F-4E77-BF8B-BEA01CA5001D}">
      <dsp:nvSpPr>
        <dsp:cNvPr id="0" name=""/>
        <dsp:cNvSpPr/>
      </dsp:nvSpPr>
      <dsp:spPr>
        <a:xfrm>
          <a:off x="6276459" y="683890"/>
          <a:ext cx="1822309" cy="3158180"/>
        </a:xfrm>
        <a:prstGeom prst="roundRect">
          <a:avLst/>
        </a:prstGeom>
        <a:solidFill>
          <a:srgbClr val="92D050"/>
        </a:solidFill>
        <a:ln w="25400" cap="flat" cmpd="sng" algn="ctr">
          <a:solidFill>
            <a:schemeClr val="accent6">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0"/>
            </a:spcAft>
          </a:pPr>
          <a:r>
            <a:rPr lang="en-US" sz="1800" b="1" kern="1200" dirty="0">
              <a:solidFill>
                <a:srgbClr val="112638"/>
              </a:solidFill>
            </a:rPr>
            <a:t>Approval </a:t>
          </a:r>
        </a:p>
        <a:p>
          <a:pPr lvl="0" algn="l" defTabSz="800100">
            <a:lnSpc>
              <a:spcPct val="90000"/>
            </a:lnSpc>
            <a:spcBef>
              <a:spcPct val="0"/>
            </a:spcBef>
            <a:spcAft>
              <a:spcPts val="0"/>
            </a:spcAft>
          </a:pPr>
          <a:r>
            <a:rPr lang="en-US" sz="1300" b="1" i="1" kern="1200" dirty="0">
              <a:solidFill>
                <a:srgbClr val="112638"/>
              </a:solidFill>
            </a:rPr>
            <a:t>Mar 2020</a:t>
          </a:r>
        </a:p>
        <a:p>
          <a:pPr lvl="0" algn="l" defTabSz="800100">
            <a:lnSpc>
              <a:spcPct val="90000"/>
            </a:lnSpc>
            <a:spcBef>
              <a:spcPct val="0"/>
            </a:spcBef>
            <a:spcAft>
              <a:spcPts val="0"/>
            </a:spcAft>
          </a:pPr>
          <a:endParaRPr lang="en-US" sz="500" b="1" i="1" kern="1200" dirty="0">
            <a:solidFill>
              <a:srgbClr val="112638"/>
            </a:solidFill>
          </a:endParaRPr>
        </a:p>
        <a:p>
          <a:pPr marL="114300" lvl="1" indent="-114300" algn="l" defTabSz="533400">
            <a:lnSpc>
              <a:spcPct val="90000"/>
            </a:lnSpc>
            <a:spcBef>
              <a:spcPct val="0"/>
            </a:spcBef>
            <a:spcAft>
              <a:spcPct val="15000"/>
            </a:spcAft>
            <a:buChar char="••"/>
          </a:pPr>
          <a:r>
            <a:rPr lang="en-US" sz="1200" b="0" i="0" kern="1200" dirty="0">
              <a:solidFill>
                <a:srgbClr val="112638"/>
              </a:solidFill>
              <a:latin typeface="+mn-lt"/>
            </a:rPr>
            <a:t>March: State Board approves final draft, and makes recommendation to Governor to submit State Plan</a:t>
          </a:r>
        </a:p>
        <a:p>
          <a:pPr marL="114300" lvl="1" indent="-114300" algn="l" defTabSz="533400">
            <a:lnSpc>
              <a:spcPct val="90000"/>
            </a:lnSpc>
            <a:spcBef>
              <a:spcPct val="0"/>
            </a:spcBef>
            <a:spcAft>
              <a:spcPct val="15000"/>
            </a:spcAft>
            <a:buChar char="••"/>
          </a:pPr>
          <a:r>
            <a:rPr lang="en-US" sz="1200" b="0" i="0" kern="1200" dirty="0">
              <a:solidFill>
                <a:srgbClr val="112638"/>
              </a:solidFill>
              <a:latin typeface="+mn-lt"/>
            </a:rPr>
            <a:t>March: State Plan submitted to federal agencies for approval </a:t>
          </a:r>
          <a:r>
            <a:rPr lang="en-US" sz="1200" b="0" i="1" kern="1200" dirty="0">
              <a:solidFill>
                <a:srgbClr val="112638"/>
              </a:solidFill>
              <a:latin typeface="+mn-lt"/>
            </a:rPr>
            <a:t>(pending Governor approval)</a:t>
          </a:r>
          <a:endParaRPr lang="en-US" sz="1200" b="0" i="0" kern="1200" dirty="0">
            <a:solidFill>
              <a:srgbClr val="112638"/>
            </a:solidFill>
            <a:latin typeface="+mn-lt"/>
          </a:endParaRPr>
        </a:p>
        <a:p>
          <a:pPr marL="114300" lvl="1" indent="-114300" algn="l" defTabSz="533400">
            <a:lnSpc>
              <a:spcPct val="90000"/>
            </a:lnSpc>
            <a:spcBef>
              <a:spcPct val="0"/>
            </a:spcBef>
            <a:spcAft>
              <a:spcPct val="15000"/>
            </a:spcAft>
            <a:buChar char="••"/>
          </a:pPr>
          <a:r>
            <a:rPr lang="en-US" sz="1200" b="0" i="0" kern="1200" dirty="0">
              <a:solidFill>
                <a:srgbClr val="112638"/>
              </a:solidFill>
              <a:latin typeface="+mn-lt"/>
            </a:rPr>
            <a:t>July: State Plan approved and goes into effect.</a:t>
          </a:r>
          <a:endParaRPr lang="en-US" sz="1200" b="0" i="1" kern="1200" dirty="0">
            <a:solidFill>
              <a:srgbClr val="112638"/>
            </a:solidFill>
            <a:latin typeface="+mn-lt"/>
          </a:endParaRPr>
        </a:p>
      </dsp:txBody>
      <dsp:txXfrm>
        <a:off x="6365417" y="772848"/>
        <a:ext cx="1644393" cy="298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30096-41DB-4809-8C9B-B5098362BDE4}">
      <dsp:nvSpPr>
        <dsp:cNvPr id="0" name=""/>
        <dsp:cNvSpPr/>
      </dsp:nvSpPr>
      <dsp:spPr>
        <a:xfrm rot="16200000">
          <a:off x="339822" y="-339822"/>
          <a:ext cx="1868293" cy="2547937"/>
        </a:xfrm>
        <a:prstGeom prst="round1Rect">
          <a:avLst/>
        </a:prstGeom>
        <a:solidFill>
          <a:srgbClr val="FAA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l" defTabSz="977900">
            <a:lnSpc>
              <a:spcPct val="90000"/>
            </a:lnSpc>
            <a:spcBef>
              <a:spcPct val="0"/>
            </a:spcBef>
            <a:spcAft>
              <a:spcPct val="35000"/>
            </a:spcAft>
          </a:pPr>
          <a:r>
            <a:rPr lang="en-US" sz="2200" b="1" kern="1200" dirty="0">
              <a:solidFill>
                <a:schemeClr val="tx2"/>
              </a:solidFill>
            </a:rPr>
            <a:t>Workgroup #1: Challenges to Employment</a:t>
          </a:r>
        </a:p>
      </dsp:txBody>
      <dsp:txXfrm rot="5400000">
        <a:off x="-1" y="1"/>
        <a:ext cx="2547937" cy="1401219"/>
      </dsp:txXfrm>
    </dsp:sp>
    <dsp:sp modelId="{8FA4FE79-83A5-4363-9D2E-82C83603F50D}">
      <dsp:nvSpPr>
        <dsp:cNvPr id="0" name=""/>
        <dsp:cNvSpPr/>
      </dsp:nvSpPr>
      <dsp:spPr>
        <a:xfrm>
          <a:off x="2547937" y="26286"/>
          <a:ext cx="2547937" cy="1868293"/>
        </a:xfrm>
        <a:prstGeom prst="round1Rect">
          <a:avLst/>
        </a:prstGeom>
        <a:solidFill>
          <a:srgbClr val="FAA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r" defTabSz="977900">
            <a:lnSpc>
              <a:spcPct val="90000"/>
            </a:lnSpc>
            <a:spcBef>
              <a:spcPct val="0"/>
            </a:spcBef>
            <a:spcAft>
              <a:spcPct val="35000"/>
            </a:spcAft>
          </a:pPr>
          <a:r>
            <a:rPr lang="en-US" sz="2200" b="1" kern="1200" dirty="0">
              <a:solidFill>
                <a:schemeClr val="tx2"/>
              </a:solidFill>
            </a:rPr>
            <a:t>Workgroup #2:  Business Services &amp; Engagement</a:t>
          </a:r>
        </a:p>
      </dsp:txBody>
      <dsp:txXfrm>
        <a:off x="2547937" y="26286"/>
        <a:ext cx="2547937" cy="1401219"/>
      </dsp:txXfrm>
    </dsp:sp>
    <dsp:sp modelId="{C2EB2E05-1173-4B96-AC5E-D06DFD7D8C4C}">
      <dsp:nvSpPr>
        <dsp:cNvPr id="0" name=""/>
        <dsp:cNvSpPr/>
      </dsp:nvSpPr>
      <dsp:spPr>
        <a:xfrm rot="10800000">
          <a:off x="0" y="1868293"/>
          <a:ext cx="2547937" cy="1868293"/>
        </a:xfrm>
        <a:prstGeom prst="round1Rect">
          <a:avLst/>
        </a:prstGeom>
        <a:solidFill>
          <a:srgbClr val="FAA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ts val="0"/>
            </a:spcAft>
          </a:pPr>
          <a:endParaRPr lang="en-US" sz="1000" b="1" kern="1200" dirty="0">
            <a:solidFill>
              <a:schemeClr val="tx2"/>
            </a:solidFill>
          </a:endParaRPr>
        </a:p>
        <a:p>
          <a:pPr lvl="0" algn="l" defTabSz="444500">
            <a:lnSpc>
              <a:spcPct val="90000"/>
            </a:lnSpc>
            <a:spcBef>
              <a:spcPct val="0"/>
            </a:spcBef>
            <a:spcAft>
              <a:spcPts val="0"/>
            </a:spcAft>
          </a:pPr>
          <a:r>
            <a:rPr lang="en-US" sz="2200" b="1" kern="1200" dirty="0">
              <a:solidFill>
                <a:schemeClr val="tx2"/>
              </a:solidFill>
            </a:rPr>
            <a:t>Workgroup #3: </a:t>
          </a:r>
        </a:p>
        <a:p>
          <a:pPr lvl="0" algn="l" defTabSz="444500">
            <a:lnSpc>
              <a:spcPct val="90000"/>
            </a:lnSpc>
            <a:spcBef>
              <a:spcPct val="0"/>
            </a:spcBef>
            <a:spcAft>
              <a:spcPts val="0"/>
            </a:spcAft>
          </a:pPr>
          <a:r>
            <a:rPr lang="en-US" sz="2200" b="1" kern="1200" dirty="0">
              <a:solidFill>
                <a:schemeClr val="tx2"/>
              </a:solidFill>
            </a:rPr>
            <a:t>Data Integration &amp; Analytics</a:t>
          </a:r>
        </a:p>
      </dsp:txBody>
      <dsp:txXfrm rot="10800000">
        <a:off x="0" y="2335366"/>
        <a:ext cx="2547937" cy="1401219"/>
      </dsp:txXfrm>
    </dsp:sp>
    <dsp:sp modelId="{C9298F7F-F1FC-4D4E-8466-E2FF3CEDD932}">
      <dsp:nvSpPr>
        <dsp:cNvPr id="0" name=""/>
        <dsp:cNvSpPr/>
      </dsp:nvSpPr>
      <dsp:spPr>
        <a:xfrm rot="5400000">
          <a:off x="2887759" y="1528470"/>
          <a:ext cx="1868293" cy="2547937"/>
        </a:xfrm>
        <a:prstGeom prst="round1Rect">
          <a:avLst/>
        </a:prstGeom>
        <a:solidFill>
          <a:srgbClr val="FAA7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r" defTabSz="444500">
            <a:lnSpc>
              <a:spcPct val="90000"/>
            </a:lnSpc>
            <a:spcBef>
              <a:spcPct val="0"/>
            </a:spcBef>
            <a:spcAft>
              <a:spcPts val="0"/>
            </a:spcAft>
          </a:pPr>
          <a:endParaRPr lang="en-US" sz="1000" b="1" kern="1200" dirty="0">
            <a:solidFill>
              <a:schemeClr val="tx2"/>
            </a:solidFill>
          </a:endParaRPr>
        </a:p>
        <a:p>
          <a:pPr lvl="0" algn="r" defTabSz="444500">
            <a:lnSpc>
              <a:spcPct val="90000"/>
            </a:lnSpc>
            <a:spcBef>
              <a:spcPct val="0"/>
            </a:spcBef>
            <a:spcAft>
              <a:spcPts val="0"/>
            </a:spcAft>
          </a:pPr>
          <a:r>
            <a:rPr lang="en-US" sz="2200" b="1" kern="1200" dirty="0">
              <a:solidFill>
                <a:schemeClr val="tx2"/>
              </a:solidFill>
            </a:rPr>
            <a:t>Workgroup #4: </a:t>
          </a:r>
        </a:p>
        <a:p>
          <a:pPr lvl="0" algn="r" defTabSz="444500">
            <a:lnSpc>
              <a:spcPct val="90000"/>
            </a:lnSpc>
            <a:spcBef>
              <a:spcPct val="0"/>
            </a:spcBef>
            <a:spcAft>
              <a:spcPts val="0"/>
            </a:spcAft>
          </a:pPr>
          <a:r>
            <a:rPr lang="en-US" sz="2200" b="1" kern="1200" dirty="0">
              <a:solidFill>
                <a:schemeClr val="tx2"/>
              </a:solidFill>
            </a:rPr>
            <a:t>Cross System Alignment</a:t>
          </a:r>
        </a:p>
      </dsp:txBody>
      <dsp:txXfrm rot="-5400000">
        <a:off x="2547937" y="2335366"/>
        <a:ext cx="2547937" cy="1401219"/>
      </dsp:txXfrm>
    </dsp:sp>
    <dsp:sp modelId="{2E390F04-5351-4F04-BDF2-8C1E534E00C9}">
      <dsp:nvSpPr>
        <dsp:cNvPr id="0" name=""/>
        <dsp:cNvSpPr/>
      </dsp:nvSpPr>
      <dsp:spPr>
        <a:xfrm>
          <a:off x="1333496" y="1221985"/>
          <a:ext cx="2428882" cy="1292615"/>
        </a:xfrm>
        <a:prstGeom prst="roundRect">
          <a:avLst/>
        </a:prstGeom>
        <a:solidFill>
          <a:srgbClr val="0C3B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rPr>
            <a:t>Workgroup Deliverables:</a:t>
          </a:r>
        </a:p>
        <a:p>
          <a:pPr lvl="0" algn="ctr" defTabSz="666750">
            <a:lnSpc>
              <a:spcPct val="90000"/>
            </a:lnSpc>
            <a:spcBef>
              <a:spcPct val="0"/>
            </a:spcBef>
            <a:spcAft>
              <a:spcPct val="35000"/>
            </a:spcAft>
          </a:pPr>
          <a:r>
            <a:rPr lang="en-US" sz="1500" b="1" kern="1200" dirty="0">
              <a:solidFill>
                <a:schemeClr val="bg1"/>
              </a:solidFill>
            </a:rPr>
            <a:t>Articulate high-level strategies, tactics, benchmarks for State Plan</a:t>
          </a:r>
          <a:endParaRPr lang="en-US" sz="1500" kern="1200" dirty="0">
            <a:solidFill>
              <a:schemeClr val="bg1"/>
            </a:solidFill>
          </a:endParaRPr>
        </a:p>
      </dsp:txBody>
      <dsp:txXfrm>
        <a:off x="1396596" y="1285085"/>
        <a:ext cx="2302682" cy="1166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1798B2-8A4B-2446-B6F0-7A9B9C158E37}" type="datetimeFigureOut">
              <a:rPr lang="en-US" smtClean="0"/>
              <a:t>2/12/2020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9-11-27T23:24:12.969"/>
    </inkml:context>
    <inkml:brush xml:id="br0">
      <inkml:brushProperty name="width" value="0.23333" units="cm"/>
      <inkml:brushProperty name="height" value="0.46667" units="cm"/>
      <inkml:brushProperty name="color" value="#FFFFFF"/>
      <inkml:brushProperty name="tip" value="rectangle"/>
      <inkml:brushProperty name="rasterOp" value="maskPen"/>
    </inkml:brush>
  </inkml:definitions>
  <inkml:trace contextRef="#ctx0" brushRef="#br0">10476 124 203,'478'0'0,"-187"0"15,291 0-15,-265 0 16,-158 0-16,-132 0 15,-27 0 48,-53 0-48,-80 0-15,-211 0 16,-185 0-16,318 0 16,-373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FE1118-A4E6-2B4A-AF18-287D336DCF6C}" type="datetimeFigureOut">
              <a:rPr lang="en-US" smtClean="0"/>
              <a:t>2/12/2020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4</a:t>
            </a:fld>
            <a:endParaRPr lang="en-US" dirty="0"/>
          </a:p>
        </p:txBody>
      </p:sp>
    </p:spTree>
    <p:extLst>
      <p:ext uri="{BB962C8B-B14F-4D97-AF65-F5344CB8AC3E}">
        <p14:creationId xmlns:p14="http://schemas.microsoft.com/office/powerpoint/2010/main" val="127808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6be85441c_0_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6be85441c_0_2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1" name="Google Shape;211;g76be85441c_0_2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6be85441c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6be85441c_0_2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g76be85441c_0_2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4" name="Google Shape;22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6be85441c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6be85441c_1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2" name="Google Shape;302;g76be85441c_1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09695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6be85441c_1_34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2" name="Google Shape;342;g76be85441c_1_3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46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6be85441c_1_3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6be85441c_1_33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2" name="Google Shape;352;g76be85441c_1_33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82326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6be85441c_1_35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8" name="Google Shape;358;g76be85441c_1_3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91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6be85441c_1_36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8" name="Google Shape;368;g76be85441c_1_3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3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6be85441c_1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6be85441c_1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2" name="Google Shape;302;g76be85441c_1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520408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6be85441c_1_16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8" name="Google Shape;308;g76be85441c_1_1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51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34907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6be85441c_1_1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7" name="Google Shape;317;g76be85441c_1_1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379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6be85441c_1_18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6" name="Google Shape;326;g76be85441c_1_1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6be85441c_1_3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6be85441c_1_33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g76be85441c_1_33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6be85441c_1_5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5" name="Google Shape;275;g76be85441c_1_5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6be85441c_1_51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3" name="Google Shape;283;g76be85441c_1_5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6be85441c_1_52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2" name="Google Shape;292;g76be85441c_1_5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6be85441c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6be85441c_0_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4" name="Google Shape;234;g76be85441c_0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extLst>
      <p:ext uri="{BB962C8B-B14F-4D97-AF65-F5344CB8AC3E}">
        <p14:creationId xmlns:p14="http://schemas.microsoft.com/office/powerpoint/2010/main" val="171307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6be85441c_1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1" name="Google Shape;241;g76be85441c_1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39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6be85441c_1_1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0" name="Google Shape;250;g76be85441c_1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501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6be85441c_1_2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g76be85441c_1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05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3236018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54</a:t>
            </a:fld>
            <a:endParaRPr lang="en-US"/>
          </a:p>
        </p:txBody>
      </p:sp>
    </p:spTree>
    <p:extLst>
      <p:ext uri="{BB962C8B-B14F-4D97-AF65-F5344CB8AC3E}">
        <p14:creationId xmlns:p14="http://schemas.microsoft.com/office/powerpoint/2010/main" val="3782744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Tree>
    <p:extLst>
      <p:ext uri="{BB962C8B-B14F-4D97-AF65-F5344CB8AC3E}">
        <p14:creationId xmlns:p14="http://schemas.microsoft.com/office/powerpoint/2010/main" val="513245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Tree>
    <p:extLst>
      <p:ext uri="{BB962C8B-B14F-4D97-AF65-F5344CB8AC3E}">
        <p14:creationId xmlns:p14="http://schemas.microsoft.com/office/powerpoint/2010/main" val="84361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52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16</a:t>
            </a:fld>
            <a:endParaRPr lang="en-US"/>
          </a:p>
        </p:txBody>
      </p:sp>
    </p:spTree>
    <p:extLst>
      <p:ext uri="{BB962C8B-B14F-4D97-AF65-F5344CB8AC3E}">
        <p14:creationId xmlns:p14="http://schemas.microsoft.com/office/powerpoint/2010/main" val="110933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a:p>
        </p:txBody>
      </p:sp>
    </p:spTree>
    <p:extLst>
      <p:ext uri="{BB962C8B-B14F-4D97-AF65-F5344CB8AC3E}">
        <p14:creationId xmlns:p14="http://schemas.microsoft.com/office/powerpoint/2010/main" val="149308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6be85441c_1_6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6be85441c_1_66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6" name="Google Shape;336;g76be85441c_1_66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41165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6be85441c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6be85441c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4" name="Google Shape;164;g76be85441c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49ECFA4C-D406-4EEC-836A-19C07C708CF2" descr="49ECFA4C-D406-4EEC-836A-19C07C708CF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2586" y="4544916"/>
            <a:ext cx="2865749" cy="216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5" y="885686"/>
            <a:ext cx="7751547" cy="374495"/>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Date Placeholder 1"/>
          <p:cNvSpPr>
            <a:spLocks noGrp="1"/>
          </p:cNvSpPr>
          <p:nvPr>
            <p:ph type="dt" sz="half" idx="2"/>
          </p:nvPr>
        </p:nvSpPr>
        <p:spPr>
          <a:xfrm>
            <a:off x="7201099" y="6429385"/>
            <a:ext cx="1673352" cy="155448"/>
          </a:xfrm>
          <a:prstGeom prst="rect">
            <a:avLst/>
          </a:prstGeom>
        </p:spPr>
        <p:txBody>
          <a:bodyPr/>
          <a:lstStyle>
            <a:lvl1pPr algn="r">
              <a:defRPr sz="800"/>
            </a:lvl1pPr>
          </a:lstStyle>
          <a:p>
            <a:fld id="{B025468C-3E6D-463E-B359-1C273184EDAF}" type="datetime1">
              <a:rPr lang="en-US" smtClean="0"/>
              <a:t>2/12/2020</a:t>
            </a:fld>
            <a:endParaRPr lang="en-US" dirty="0"/>
          </a:p>
        </p:txBody>
      </p:sp>
    </p:spTree>
    <p:extLst>
      <p:ext uri="{BB962C8B-B14F-4D97-AF65-F5344CB8AC3E}">
        <p14:creationId xmlns:p14="http://schemas.microsoft.com/office/powerpoint/2010/main" val="9162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1"/>
            <a:ext cx="4040188"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76401"/>
            <a:ext cx="4041775"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58F39D9-12A8-4D14-908A-D491A0B6B17C}" type="slidenum">
              <a:rPr lang="en-US" smtClean="0"/>
              <a:t>‹#›</a:t>
            </a:fld>
            <a:endParaRPr lang="en-US" dirty="0"/>
          </a:p>
        </p:txBody>
      </p:sp>
      <p:cxnSp>
        <p:nvCxnSpPr>
          <p:cNvPr id="20" name="Straight Connector 19"/>
          <p:cNvCxnSpPr/>
          <p:nvPr userDrawn="1"/>
        </p:nvCxnSpPr>
        <p:spPr>
          <a:xfrm>
            <a:off x="457200" y="1447800"/>
            <a:ext cx="822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103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457943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56288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28903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582922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6_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29" name="Google Shape;29;p3"/>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 name="Google Shape;30;p3"/>
          <p:cNvPicPr preferRelativeResize="0"/>
          <p:nvPr/>
        </p:nvPicPr>
        <p:blipFill rotWithShape="1">
          <a:blip r:embed="rId2">
            <a:alphaModFix/>
          </a:blip>
          <a:srcRect/>
          <a:stretch/>
        </p:blipFill>
        <p:spPr>
          <a:xfrm>
            <a:off x="457200" y="6247136"/>
            <a:ext cx="1771095" cy="590364"/>
          </a:xfrm>
          <a:prstGeom prst="rect">
            <a:avLst/>
          </a:prstGeom>
          <a:noFill/>
          <a:ln>
            <a:noFill/>
          </a:ln>
        </p:spPr>
      </p:pic>
    </p:spTree>
    <p:extLst>
      <p:ext uri="{BB962C8B-B14F-4D97-AF65-F5344CB8AC3E}">
        <p14:creationId xmlns:p14="http://schemas.microsoft.com/office/powerpoint/2010/main" val="3132532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6_Title and Content">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470001" y="1698958"/>
            <a:ext cx="8348472" cy="44384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300"/>
              <a:buFont typeface="Arial"/>
              <a:buNone/>
              <a:defRPr sz="1300" b="0">
                <a:solidFill>
                  <a:schemeClr val="dk2"/>
                </a:solidFill>
                <a:latin typeface="Arial"/>
                <a:ea typeface="Arial"/>
                <a:cs typeface="Arial"/>
                <a:sym typeface="Arial"/>
              </a:defRPr>
            </a:lvl1pPr>
            <a:lvl2pPr marL="914400" lvl="1" indent="-317500" algn="l">
              <a:lnSpc>
                <a:spcPct val="90000"/>
              </a:lnSpc>
              <a:spcBef>
                <a:spcPts val="600"/>
              </a:spcBef>
              <a:spcAft>
                <a:spcPts val="0"/>
              </a:spcAft>
              <a:buClr>
                <a:schemeClr val="dk1"/>
              </a:buClr>
              <a:buSzPts val="1400"/>
              <a:buFont typeface="Arial"/>
              <a:buChar char="•"/>
              <a:defRPr sz="1400">
                <a:solidFill>
                  <a:schemeClr val="dk2"/>
                </a:solidFill>
                <a:latin typeface="Arial"/>
                <a:ea typeface="Arial"/>
                <a:cs typeface="Arial"/>
                <a:sym typeface="Arial"/>
              </a:defRPr>
            </a:lvl2pPr>
            <a:lvl3pPr marL="1371600" lvl="2" indent="-304800" algn="l">
              <a:lnSpc>
                <a:spcPct val="90000"/>
              </a:lnSpc>
              <a:spcBef>
                <a:spcPts val="600"/>
              </a:spcBef>
              <a:spcAft>
                <a:spcPts val="0"/>
              </a:spcAft>
              <a:buClr>
                <a:schemeClr val="dk1"/>
              </a:buClr>
              <a:buSzPts val="1200"/>
              <a:buFont typeface="Arial"/>
              <a:buChar char="›"/>
              <a:defRPr sz="1200">
                <a:solidFill>
                  <a:schemeClr val="dk2"/>
                </a:solidFill>
                <a:latin typeface="Arial"/>
                <a:ea typeface="Arial"/>
                <a:cs typeface="Arial"/>
                <a:sym typeface="Arial"/>
              </a:defRPr>
            </a:lvl3pPr>
            <a:lvl4pPr marL="1828800" lvl="3" indent="-295275" algn="l">
              <a:lnSpc>
                <a:spcPct val="90000"/>
              </a:lnSpc>
              <a:spcBef>
                <a:spcPts val="600"/>
              </a:spcBef>
              <a:spcAft>
                <a:spcPts val="0"/>
              </a:spcAft>
              <a:buClr>
                <a:schemeClr val="dk1"/>
              </a:buClr>
              <a:buSzPts val="1050"/>
              <a:buFont typeface="Arial"/>
              <a:buChar char="»"/>
              <a:defRPr sz="1050">
                <a:solidFill>
                  <a:schemeClr val="dk2"/>
                </a:solidFill>
                <a:latin typeface="Arial"/>
                <a:ea typeface="Arial"/>
                <a:cs typeface="Arial"/>
                <a:sym typeface="Arial"/>
              </a:defRPr>
            </a:lvl4pPr>
            <a:lvl5pPr marL="2286000" lvl="4" indent="-228600" algn="l">
              <a:lnSpc>
                <a:spcPct val="90000"/>
              </a:lnSpc>
              <a:spcBef>
                <a:spcPts val="600"/>
              </a:spcBef>
              <a:spcAft>
                <a:spcPts val="0"/>
              </a:spcAft>
              <a:buClr>
                <a:schemeClr val="dk1"/>
              </a:buClr>
              <a:buSzPts val="1200"/>
              <a:buFont typeface="Arial"/>
              <a:buNone/>
              <a:defRPr sz="1200">
                <a:solidFill>
                  <a:schemeClr val="dk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4"/>
          <p:cNvSpPr txBox="1">
            <a:spLocks noGrp="1"/>
          </p:cNvSpPr>
          <p:nvPr>
            <p:ph type="title"/>
          </p:nvPr>
        </p:nvSpPr>
        <p:spPr>
          <a:xfrm>
            <a:off x="462685" y="885686"/>
            <a:ext cx="7751547" cy="37449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269E"/>
              </a:buClr>
              <a:buSzPts val="1600"/>
              <a:buFont typeface="Arial"/>
              <a:buNone/>
              <a:defRPr sz="1600" b="1">
                <a:solidFill>
                  <a:srgbClr val="00269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4"/>
          <p:cNvSpPr txBox="1">
            <a:spLocks noGrp="1"/>
          </p:cNvSpPr>
          <p:nvPr>
            <p:ph type="dt" idx="10"/>
          </p:nvPr>
        </p:nvSpPr>
        <p:spPr>
          <a:xfrm>
            <a:off x="7201099" y="6429385"/>
            <a:ext cx="1673352" cy="1554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09201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105483" name="Line 11"/>
          <p:cNvSpPr>
            <a:spLocks noChangeShapeType="1"/>
          </p:cNvSpPr>
          <p:nvPr/>
        </p:nvSpPr>
        <p:spPr bwMode="auto">
          <a:xfrm>
            <a:off x="2443166"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8" y="2030669"/>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2" y="1814170"/>
            <a:ext cx="6069891" cy="1843430"/>
          </a:xfrm>
          <a:prstGeom prst="rect">
            <a:avLst/>
          </a:prstGeom>
        </p:spPr>
        <p:txBody>
          <a:bodyPr anchor="ct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
            </a: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r>
              <a:rPr lang="en-US" sz="1800" dirty="0">
                <a:solidFill>
                  <a:srgbClr val="00269E"/>
                </a:solidFill>
                <a:latin typeface="Arial" pitchFamily="34" charset="0"/>
                <a:cs typeface="Arial" pitchFamily="34" charset="0"/>
              </a:rPr>
              <a:t/>
            </a:r>
            <a:br>
              <a:rPr lang="en-US" sz="1800" dirty="0">
                <a:solidFill>
                  <a:srgbClr val="00269E"/>
                </a:solidFill>
                <a:latin typeface="Arial" pitchFamily="34" charset="0"/>
                <a:cs typeface="Arial" pitchFamily="34" charset="0"/>
              </a:rPr>
            </a:br>
            <a:r>
              <a:rPr lang="en-US" sz="1000" dirty="0">
                <a:solidFill>
                  <a:srgbClr val="00269E"/>
                </a:solidFill>
                <a:latin typeface="Arial" pitchFamily="34" charset="0"/>
                <a:cs typeface="Arial" pitchFamily="34" charset="0"/>
              </a:rPr>
              <a:t/>
            </a: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7" name="TextBox 6"/>
          <p:cNvSpPr txBox="1"/>
          <p:nvPr userDrawn="1"/>
        </p:nvSpPr>
        <p:spPr>
          <a:xfrm>
            <a:off x="3265715" y="6283293"/>
            <a:ext cx="2612572" cy="215444"/>
          </a:xfrm>
          <a:prstGeom prst="rect">
            <a:avLst/>
          </a:prstGeom>
          <a:noFill/>
        </p:spPr>
        <p:txBody>
          <a:bodyPr wrap="square" rtlCol="0">
            <a:spAutoFit/>
          </a:bodyPr>
          <a:lstStyle/>
          <a:p>
            <a:pPr algn="ctr" fontAlgn="base">
              <a:spcBef>
                <a:spcPct val="0"/>
              </a:spcBef>
              <a:spcAft>
                <a:spcPct val="0"/>
              </a:spcAft>
              <a:defRPr/>
            </a:pPr>
            <a:r>
              <a:rPr lang="en-US" sz="800" dirty="0">
                <a:solidFill>
                  <a:srgbClr val="000000"/>
                </a:solidFill>
                <a:latin typeface="Arial" charset="0"/>
              </a:rPr>
              <a:t>Draft for Discussion &amp; Policy Purposes Only</a:t>
            </a:r>
          </a:p>
        </p:txBody>
      </p:sp>
    </p:spTree>
    <p:extLst>
      <p:ext uri="{BB962C8B-B14F-4D97-AF65-F5344CB8AC3E}">
        <p14:creationId xmlns:p14="http://schemas.microsoft.com/office/powerpoint/2010/main" val="1559404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5" y="931790"/>
            <a:ext cx="7751547" cy="466344"/>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Date Placeholder 1"/>
          <p:cNvSpPr>
            <a:spLocks noGrp="1"/>
          </p:cNvSpPr>
          <p:nvPr>
            <p:ph type="dt" sz="half" idx="2"/>
          </p:nvPr>
        </p:nvSpPr>
        <p:spPr>
          <a:xfrm>
            <a:off x="6629400" y="6269580"/>
            <a:ext cx="2438400" cy="283619"/>
          </a:xfrm>
          <a:prstGeom prst="rect">
            <a:avLst/>
          </a:prstGeom>
        </p:spPr>
        <p:txBody>
          <a:bodyPr/>
          <a:lstStyle>
            <a:lvl1pPr algn="r">
              <a:defRPr sz="800"/>
            </a:lvl1pPr>
          </a:lstStyle>
          <a:p>
            <a:r>
              <a:rPr lang="en-US" dirty="0">
                <a:solidFill>
                  <a:srgbClr val="000000"/>
                </a:solidFill>
              </a:rPr>
              <a:t> </a:t>
            </a:r>
            <a:fld id="{AEE1B84C-2BF7-4F88-95EB-F3D07D61CCC2}" type="datetime1">
              <a:rPr lang="en-US" smtClean="0">
                <a:solidFill>
                  <a:srgbClr val="000000"/>
                </a:solidFill>
              </a:rPr>
              <a:pPr/>
              <a:t>2/12/2020</a:t>
            </a:fld>
            <a:endParaRPr lang="en-US" dirty="0">
              <a:solidFill>
                <a:srgbClr val="000000"/>
              </a:solidFill>
            </a:endParaRPr>
          </a:p>
        </p:txBody>
      </p:sp>
    </p:spTree>
    <p:extLst>
      <p:ext uri="{BB962C8B-B14F-4D97-AF65-F5344CB8AC3E}">
        <p14:creationId xmlns:p14="http://schemas.microsoft.com/office/powerpoint/2010/main" val="2774404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E1B84C-2BF7-4F88-95EB-F3D07D61CCC2}" type="datetime1">
              <a:rPr lang="en-US" smtClean="0">
                <a:solidFill>
                  <a:srgbClr val="000000"/>
                </a:solidFill>
              </a:rPr>
              <a:pPr/>
              <a:t>2/12/2020</a:t>
            </a:fld>
            <a:endParaRPr lang="en-US" dirty="0">
              <a:solidFill>
                <a:srgbClr val="000000"/>
              </a:solidFill>
            </a:endParaRPr>
          </a:p>
        </p:txBody>
      </p:sp>
      <p:sp>
        <p:nvSpPr>
          <p:cNvPr id="5" name="Title 1"/>
          <p:cNvSpPr>
            <a:spLocks noGrp="1"/>
          </p:cNvSpPr>
          <p:nvPr>
            <p:ph type="title"/>
          </p:nvPr>
        </p:nvSpPr>
        <p:spPr>
          <a:xfrm>
            <a:off x="462685" y="931790"/>
            <a:ext cx="7751547" cy="466344"/>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8210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7201099" y="6269581"/>
            <a:ext cx="1673352" cy="155448"/>
          </a:xfrm>
          <a:prstGeom prst="rect">
            <a:avLst/>
          </a:prstGeom>
        </p:spPr>
        <p:txBody>
          <a:bodyPr/>
          <a:lstStyle>
            <a:lvl1pPr algn="r">
              <a:defRPr sz="800"/>
            </a:lvl1pPr>
          </a:lstStyle>
          <a:p>
            <a:fld id="{AEE1B84C-2BF7-4F88-95EB-F3D07D61CCC2}" type="datetime1">
              <a:rPr lang="en-US" smtClean="0">
                <a:solidFill>
                  <a:srgbClr val="000000"/>
                </a:solidFill>
              </a:rPr>
              <a:pPr/>
              <a:t>2/12/2020</a:t>
            </a:fld>
            <a:endParaRPr lang="en-US" dirty="0">
              <a:solidFill>
                <a:srgbClr val="000000"/>
              </a:solidFill>
            </a:endParaRPr>
          </a:p>
        </p:txBody>
      </p:sp>
      <p:sp>
        <p:nvSpPr>
          <p:cNvPr id="2" name="Rectangle 1"/>
          <p:cNvSpPr/>
          <p:nvPr userDrawn="1"/>
        </p:nvSpPr>
        <p:spPr>
          <a:xfrm>
            <a:off x="396242" y="1463040"/>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Rectangle 10"/>
          <p:cNvSpPr/>
          <p:nvPr userDrawn="1"/>
        </p:nvSpPr>
        <p:spPr>
          <a:xfrm>
            <a:off x="327662"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117871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MassHire Logo.png"/>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72472" y="6321715"/>
            <a:ext cx="660400" cy="418422"/>
          </a:xfrm>
          <a:prstGeom prst="rect">
            <a:avLst/>
          </a:prstGeom>
        </p:spPr>
      </p:pic>
      <p:sp>
        <p:nvSpPr>
          <p:cNvPr id="10" name="TextBox 9"/>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Mass.Gov</a:t>
            </a:r>
            <a:r>
              <a:rPr lang="en-US" sz="1000" dirty="0">
                <a:solidFill>
                  <a:srgbClr val="042B4A"/>
                </a:solidFill>
                <a:latin typeface="+mn-lt"/>
                <a:cs typeface="Calibri"/>
              </a:rPr>
              <a:t>/LWD</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10"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6297777"/>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351696" y="6297777"/>
            <a:ext cx="2340704" cy="155448"/>
          </a:xfrm>
          <a:prstGeom prst="rect">
            <a:avLst/>
          </a:prstGeom>
        </p:spPr>
        <p:txBody>
          <a:bodyPr vert="horz" lIns="101882" tIns="50941" rIns="101882" bIns="50941"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endParaRPr lang="en-US" sz="800" dirty="0">
              <a:solidFill>
                <a:srgbClr val="000000"/>
              </a:solidFill>
            </a:endParaRPr>
          </a:p>
        </p:txBody>
      </p:sp>
      <p:sp>
        <p:nvSpPr>
          <p:cNvPr id="33" name="Date Placeholder 3"/>
          <p:cNvSpPr txBox="1">
            <a:spLocks/>
          </p:cNvSpPr>
          <p:nvPr userDrawn="1"/>
        </p:nvSpPr>
        <p:spPr>
          <a:xfrm>
            <a:off x="351696" y="6309511"/>
            <a:ext cx="3064503" cy="155448"/>
          </a:xfrm>
          <a:prstGeom prst="rect">
            <a:avLst/>
          </a:prstGeom>
        </p:spPr>
        <p:txBody>
          <a:bodyPr vert="horz" lIns="101882" tIns="50941" rIns="101882" bIns="50941"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EOLWD</a:t>
            </a:r>
          </a:p>
        </p:txBody>
      </p:sp>
      <p:sp>
        <p:nvSpPr>
          <p:cNvPr id="40" name="Slide Number Placeholder 6"/>
          <p:cNvSpPr txBox="1">
            <a:spLocks/>
          </p:cNvSpPr>
          <p:nvPr userDrawn="1"/>
        </p:nvSpPr>
        <p:spPr>
          <a:xfrm>
            <a:off x="8149379" y="6543215"/>
            <a:ext cx="7620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a:defRPr/>
            </a:pPr>
            <a:fld id="{9CFA4524-850C-6D4F-85BC-70D4F7341579}" type="slidenum">
              <a:rPr lang="en-US" sz="1000" smtClean="0">
                <a:solidFill>
                  <a:srgbClr val="000000"/>
                </a:solidFill>
                <a:latin typeface="Arial" pitchFamily="34" charset="0"/>
              </a:rPr>
              <a:pPr algn="r">
                <a:defRPr/>
              </a:pPr>
              <a:t>‹#›</a:t>
            </a:fld>
            <a:endParaRPr lang="en-US" sz="1000" dirty="0">
              <a:solidFill>
                <a:srgbClr val="000000"/>
              </a:solidFill>
              <a:latin typeface="Arial" pitchFamily="34" charset="0"/>
            </a:endParaRPr>
          </a:p>
        </p:txBody>
      </p:sp>
      <p:sp>
        <p:nvSpPr>
          <p:cNvPr id="41" name="Content Placeholder 8"/>
          <p:cNvSpPr txBox="1">
            <a:spLocks/>
          </p:cNvSpPr>
          <p:nvPr userDrawn="1"/>
        </p:nvSpPr>
        <p:spPr>
          <a:xfrm>
            <a:off x="470001" y="1698958"/>
            <a:ext cx="8348472" cy="4438496"/>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22501" y="217490"/>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65715" y="6283293"/>
            <a:ext cx="2612572" cy="215444"/>
          </a:xfrm>
          <a:prstGeom prst="rect">
            <a:avLst/>
          </a:prstGeom>
          <a:noFill/>
        </p:spPr>
        <p:txBody>
          <a:bodyPr wrap="square" rtlCol="0">
            <a:spAutoFit/>
          </a:bodyPr>
          <a:lstStyle/>
          <a:p>
            <a:pPr algn="ctr" fontAlgn="base">
              <a:spcBef>
                <a:spcPct val="0"/>
              </a:spcBef>
              <a:spcAft>
                <a:spcPct val="0"/>
              </a:spcAft>
              <a:defRPr/>
            </a:pPr>
            <a:r>
              <a:rPr lang="en-US" sz="800" dirty="0">
                <a:solidFill>
                  <a:srgbClr val="000000"/>
                </a:solidFill>
                <a:latin typeface="Arial" charset="0"/>
              </a:rPr>
              <a:t>Draft for Discussion &amp; Policy Purposes Only</a:t>
            </a:r>
          </a:p>
        </p:txBody>
      </p:sp>
      <p:sp>
        <p:nvSpPr>
          <p:cNvPr id="17" name="Footer Placeholder 3"/>
          <p:cNvSpPr txBox="1">
            <a:spLocks/>
          </p:cNvSpPr>
          <p:nvPr userDrawn="1"/>
        </p:nvSpPr>
        <p:spPr>
          <a:xfrm>
            <a:off x="7611225" y="6270480"/>
            <a:ext cx="821267" cy="151834"/>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a:t>
            </a:r>
          </a:p>
        </p:txBody>
      </p:sp>
      <p:sp>
        <p:nvSpPr>
          <p:cNvPr id="18" name="Date Placeholder 1"/>
          <p:cNvSpPr>
            <a:spLocks noGrp="1"/>
          </p:cNvSpPr>
          <p:nvPr>
            <p:ph type="dt" sz="half" idx="2"/>
          </p:nvPr>
        </p:nvSpPr>
        <p:spPr>
          <a:xfrm>
            <a:off x="7178047" y="6269581"/>
            <a:ext cx="1673352" cy="155448"/>
          </a:xfrm>
          <a:prstGeom prst="rect">
            <a:avLst/>
          </a:prstGeom>
        </p:spPr>
        <p:txBody>
          <a:bodyPr/>
          <a:lstStyle>
            <a:lvl1pPr algn="r">
              <a:defRPr sz="800"/>
            </a:lvl1pPr>
          </a:lstStyle>
          <a:p>
            <a:pPr fontAlgn="base">
              <a:spcBef>
                <a:spcPct val="0"/>
              </a:spcBef>
              <a:spcAft>
                <a:spcPct val="0"/>
              </a:spcAft>
            </a:pPr>
            <a:fld id="{AEE1B84C-2BF7-4F88-95EB-F3D07D61CCC2}" type="datetime1">
              <a:rPr lang="en-US" smtClean="0">
                <a:solidFill>
                  <a:srgbClr val="000000"/>
                </a:solidFill>
                <a:latin typeface="Arial" charset="0"/>
              </a:rPr>
              <a:pPr fontAlgn="base">
                <a:spcBef>
                  <a:spcPct val="0"/>
                </a:spcBef>
                <a:spcAft>
                  <a:spcPct val="0"/>
                </a:spcAft>
              </a:pPr>
              <a:t>2/12/2020</a:t>
            </a:fld>
            <a:endParaRPr lang="en-US" dirty="0">
              <a:solidFill>
                <a:srgbClr val="000000"/>
              </a:solidFill>
              <a:latin typeface="Arial"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313948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mass.gov/service-details/view-your-regions-blueprint"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8F8015-6176-4E2A-925C-57D0CFF996CB}"/>
              </a:ext>
            </a:extLst>
          </p:cNvPr>
          <p:cNvSpPr>
            <a:spLocks noGrp="1"/>
          </p:cNvSpPr>
          <p:nvPr>
            <p:ph type="title"/>
          </p:nvPr>
        </p:nvSpPr>
        <p:spPr>
          <a:xfrm>
            <a:off x="437756" y="2310923"/>
            <a:ext cx="8630044" cy="1928365"/>
          </a:xfrm>
        </p:spPr>
        <p:txBody>
          <a:bodyPr/>
          <a:lstStyle/>
          <a:p>
            <a:pPr algn="ctr">
              <a:lnSpc>
                <a:spcPts val="6000"/>
              </a:lnSpc>
            </a:pPr>
            <a:r>
              <a:rPr lang="en-US" sz="4000" b="1" i="1" dirty="0">
                <a:solidFill>
                  <a:schemeClr val="bg1"/>
                </a:solidFill>
              </a:rPr>
              <a:t>Workforce Innovation and </a:t>
            </a:r>
            <a:br>
              <a:rPr lang="en-US" sz="4000" b="1" i="1" dirty="0">
                <a:solidFill>
                  <a:schemeClr val="bg1"/>
                </a:solidFill>
              </a:rPr>
            </a:br>
            <a:r>
              <a:rPr lang="en-US" sz="4000" b="1" i="1" dirty="0">
                <a:solidFill>
                  <a:schemeClr val="bg1"/>
                </a:solidFill>
              </a:rPr>
              <a:t>Opportunity Act (WIOA)</a:t>
            </a:r>
            <a:r>
              <a:rPr lang="en-US" b="1" i="1" dirty="0">
                <a:solidFill>
                  <a:schemeClr val="bg1"/>
                </a:solidFill>
              </a:rPr>
              <a:t> </a:t>
            </a:r>
            <a:r>
              <a:rPr lang="en-US" b="1" dirty="0">
                <a:solidFill>
                  <a:schemeClr val="bg1"/>
                </a:solidFill>
              </a:rPr>
              <a:t/>
            </a:r>
            <a:br>
              <a:rPr lang="en-US" b="1" dirty="0">
                <a:solidFill>
                  <a:schemeClr val="bg1"/>
                </a:solidFill>
              </a:rPr>
            </a:br>
            <a:r>
              <a:rPr lang="en-US" b="1" dirty="0">
                <a:solidFill>
                  <a:schemeClr val="bg1"/>
                </a:solidFill>
              </a:rPr>
              <a:t>Massachusetts 2020 </a:t>
            </a:r>
            <a:br>
              <a:rPr lang="en-US" b="1" dirty="0">
                <a:solidFill>
                  <a:schemeClr val="bg1"/>
                </a:solidFill>
              </a:rPr>
            </a:br>
            <a:r>
              <a:rPr lang="en-US" b="1" dirty="0">
                <a:solidFill>
                  <a:schemeClr val="bg1"/>
                </a:solidFill>
              </a:rPr>
              <a:t>WIOA Combined State Plan </a:t>
            </a:r>
            <a:r>
              <a:rPr lang="en-US" sz="4800" i="1" dirty="0">
                <a:solidFill>
                  <a:srgbClr val="003366"/>
                </a:solidFill>
                <a:latin typeface="Calibri" pitchFamily="34" charset="0"/>
              </a:rPr>
              <a:t/>
            </a:r>
            <a:br>
              <a:rPr lang="en-US" sz="4800" i="1" dirty="0">
                <a:solidFill>
                  <a:srgbClr val="003366"/>
                </a:solidFill>
                <a:latin typeface="Calibri" pitchFamily="34" charset="0"/>
              </a:rPr>
            </a:br>
            <a:endParaRPr lang="en-US" dirty="0"/>
          </a:p>
        </p:txBody>
      </p:sp>
      <p:sp>
        <p:nvSpPr>
          <p:cNvPr id="3" name="Rectangle 2"/>
          <p:cNvSpPr/>
          <p:nvPr/>
        </p:nvSpPr>
        <p:spPr>
          <a:xfrm>
            <a:off x="5648325" y="4543425"/>
            <a:ext cx="3324225" cy="217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631" y="4543425"/>
            <a:ext cx="4900613" cy="1866899"/>
          </a:xfrm>
          <a:prstGeom prst="rect">
            <a:avLst/>
          </a:prstGeom>
        </p:spPr>
      </p:pic>
    </p:spTree>
    <p:extLst>
      <p:ext uri="{BB962C8B-B14F-4D97-AF65-F5344CB8AC3E}">
        <p14:creationId xmlns:p14="http://schemas.microsoft.com/office/powerpoint/2010/main" val="48626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4" y="859130"/>
            <a:ext cx="8134351" cy="1827860"/>
          </a:xfrm>
        </p:spPr>
        <p:txBody>
          <a:bodyPr/>
          <a:lstStyle/>
          <a:p>
            <a:r>
              <a:rPr lang="en-US" b="1" dirty="0"/>
              <a:t>2020 State Plan Development Process</a:t>
            </a:r>
          </a:p>
        </p:txBody>
      </p:sp>
      <p:sp>
        <p:nvSpPr>
          <p:cNvPr id="3" name="Rectangle 2"/>
          <p:cNvSpPr/>
          <p:nvPr/>
        </p:nvSpPr>
        <p:spPr>
          <a:xfrm>
            <a:off x="5648325" y="4543425"/>
            <a:ext cx="3324225" cy="217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45" y="4734379"/>
            <a:ext cx="4698208" cy="1789792"/>
          </a:xfrm>
          <a:prstGeom prst="rect">
            <a:avLst/>
          </a:prstGeom>
        </p:spPr>
      </p:pic>
    </p:spTree>
    <p:extLst>
      <p:ext uri="{BB962C8B-B14F-4D97-AF65-F5344CB8AC3E}">
        <p14:creationId xmlns:p14="http://schemas.microsoft.com/office/powerpoint/2010/main" val="63948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28591" cy="954348"/>
          </a:xfrm>
        </p:spPr>
        <p:txBody>
          <a:bodyPr/>
          <a:lstStyle/>
          <a:p>
            <a:r>
              <a:rPr lang="en-US" b="1" dirty="0"/>
              <a:t>WIOA State Plan Development Process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48590168"/>
              </p:ext>
            </p:extLst>
          </p:nvPr>
        </p:nvGraphicFramePr>
        <p:xfrm>
          <a:off x="457200" y="14462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66800" y="6286500"/>
            <a:ext cx="6067425" cy="436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rgbClr val="223651"/>
                </a:solidFill>
              </a:rPr>
              <a:t>Draft: For discussion purposes only</a:t>
            </a:r>
          </a:p>
        </p:txBody>
      </p:sp>
      <p:sp>
        <p:nvSpPr>
          <p:cNvPr id="7" name="Rectangle 6"/>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83091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501812" cy="954348"/>
          </a:xfrm>
        </p:spPr>
        <p:txBody>
          <a:bodyPr/>
          <a:lstStyle/>
          <a:p>
            <a:r>
              <a:rPr lang="en-US" b="1" dirty="0"/>
              <a:t>WIOA State Plan Development Groups</a:t>
            </a: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9" name="Rectangle 8"/>
          <p:cNvSpPr/>
          <p:nvPr/>
        </p:nvSpPr>
        <p:spPr>
          <a:xfrm>
            <a:off x="1035349" y="1473080"/>
            <a:ext cx="5056496" cy="716507"/>
          </a:xfrm>
          <a:prstGeom prst="rect">
            <a:avLst/>
          </a:prstGeom>
          <a:solidFill>
            <a:srgbClr val="63BCE6"/>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rgbClr val="112638"/>
                </a:solidFill>
              </a:rPr>
              <a:t>MassHire</a:t>
            </a:r>
            <a:r>
              <a:rPr lang="en-US" sz="1350" b="1" dirty="0">
                <a:solidFill>
                  <a:srgbClr val="112638"/>
                </a:solidFill>
              </a:rPr>
              <a:t> State Workforce Board</a:t>
            </a:r>
          </a:p>
          <a:p>
            <a:pPr algn="ctr"/>
            <a:r>
              <a:rPr lang="en-US" sz="1350" dirty="0">
                <a:solidFill>
                  <a:srgbClr val="112638"/>
                </a:solidFill>
              </a:rPr>
              <a:t>- Approves State Plan major milestones</a:t>
            </a:r>
          </a:p>
          <a:p>
            <a:pPr algn="ctr"/>
            <a:r>
              <a:rPr lang="en-US" sz="1350" dirty="0">
                <a:solidFill>
                  <a:srgbClr val="112638"/>
                </a:solidFill>
              </a:rPr>
              <a:t>- Updated on plan development</a:t>
            </a:r>
          </a:p>
        </p:txBody>
      </p:sp>
      <p:sp>
        <p:nvSpPr>
          <p:cNvPr id="10" name="Rectangle 9"/>
          <p:cNvSpPr/>
          <p:nvPr/>
        </p:nvSpPr>
        <p:spPr>
          <a:xfrm>
            <a:off x="1035349" y="2390172"/>
            <a:ext cx="5056496" cy="1032023"/>
          </a:xfrm>
          <a:prstGeom prst="rect">
            <a:avLst/>
          </a:prstGeom>
          <a:solidFill>
            <a:schemeClr val="tx2">
              <a:lumMod val="10000"/>
              <a:lumOff val="9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srgbClr val="112638"/>
                </a:solidFill>
              </a:rPr>
              <a:t>MassHire</a:t>
            </a:r>
            <a:r>
              <a:rPr lang="en-US" sz="1350" b="1" dirty="0">
                <a:solidFill>
                  <a:srgbClr val="112638"/>
                </a:solidFill>
              </a:rPr>
              <a:t> Performance Committee (MPC)</a:t>
            </a:r>
            <a:endParaRPr lang="en-US" sz="1350" dirty="0">
              <a:solidFill>
                <a:srgbClr val="112638"/>
              </a:solidFill>
            </a:endParaRPr>
          </a:p>
          <a:p>
            <a:pPr marL="214313" indent="-214313" algn="ctr">
              <a:buFontTx/>
              <a:buChar char="-"/>
            </a:pPr>
            <a:r>
              <a:rPr lang="en-US" sz="1350" dirty="0">
                <a:solidFill>
                  <a:srgbClr val="112638"/>
                </a:solidFill>
              </a:rPr>
              <a:t>Shapes state plan framework (with SPAC)</a:t>
            </a:r>
          </a:p>
          <a:p>
            <a:pPr marL="214313" indent="-214313" algn="ctr">
              <a:buFontTx/>
              <a:buChar char="-"/>
            </a:pPr>
            <a:r>
              <a:rPr lang="en-US" sz="1350" dirty="0">
                <a:solidFill>
                  <a:srgbClr val="112638"/>
                </a:solidFill>
              </a:rPr>
              <a:t>Tracks progress on State Plan Development (with SPAC)</a:t>
            </a:r>
          </a:p>
          <a:p>
            <a:pPr marL="214313" indent="-214313" algn="ctr">
              <a:buFontTx/>
              <a:buChar char="-"/>
            </a:pPr>
            <a:r>
              <a:rPr lang="en-US" sz="1350" dirty="0">
                <a:solidFill>
                  <a:srgbClr val="112638"/>
                </a:solidFill>
              </a:rPr>
              <a:t>Shapes State Board discussions and vote </a:t>
            </a:r>
          </a:p>
        </p:txBody>
      </p:sp>
      <p:sp>
        <p:nvSpPr>
          <p:cNvPr id="11" name="Rectangle 10"/>
          <p:cNvSpPr/>
          <p:nvPr/>
        </p:nvSpPr>
        <p:spPr>
          <a:xfrm>
            <a:off x="1035349" y="3614476"/>
            <a:ext cx="5056496" cy="1379007"/>
          </a:xfrm>
          <a:prstGeom prst="rect">
            <a:avLst/>
          </a:prstGeom>
          <a:solidFill>
            <a:schemeClr val="accent3">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112638"/>
                </a:solidFill>
              </a:rPr>
              <a:t>State Plan Advisory Committee (SPAC)</a:t>
            </a:r>
          </a:p>
          <a:p>
            <a:pPr marL="285750" indent="-285750" algn="ctr">
              <a:buFontTx/>
              <a:buChar char="-"/>
            </a:pPr>
            <a:r>
              <a:rPr lang="en-US" sz="1350" dirty="0">
                <a:solidFill>
                  <a:srgbClr val="112638"/>
                </a:solidFill>
              </a:rPr>
              <a:t>Comprised of all WIOA Partners and key Stakeholders </a:t>
            </a:r>
          </a:p>
          <a:p>
            <a:pPr marL="285750" indent="-285750" algn="ctr">
              <a:buFontTx/>
              <a:buChar char="-"/>
            </a:pPr>
            <a:r>
              <a:rPr lang="en-US" sz="1350" dirty="0">
                <a:solidFill>
                  <a:srgbClr val="112638"/>
                </a:solidFill>
              </a:rPr>
              <a:t>Shapes state plan vision (with MPC)</a:t>
            </a:r>
          </a:p>
          <a:p>
            <a:pPr marL="285750" indent="-285750" algn="ctr">
              <a:buFontTx/>
              <a:buChar char="-"/>
            </a:pPr>
            <a:r>
              <a:rPr lang="en-US" sz="1350" dirty="0">
                <a:solidFill>
                  <a:srgbClr val="112638"/>
                </a:solidFill>
              </a:rPr>
              <a:t>Serves as project manager for state plan development</a:t>
            </a:r>
          </a:p>
          <a:p>
            <a:pPr marL="285750" indent="-285750" algn="ctr">
              <a:buFontTx/>
              <a:buChar char="-"/>
            </a:pPr>
            <a:r>
              <a:rPr lang="en-US" sz="1350" dirty="0">
                <a:solidFill>
                  <a:srgbClr val="112638"/>
                </a:solidFill>
              </a:rPr>
              <a:t>Ensures agency engagement with and commitment to State Plan </a:t>
            </a:r>
            <a:r>
              <a:rPr lang="en-US" sz="1350" dirty="0" err="1">
                <a:solidFill>
                  <a:srgbClr val="112638"/>
                </a:solidFill>
              </a:rPr>
              <a:t>plan</a:t>
            </a:r>
            <a:r>
              <a:rPr lang="en-US" sz="1350" dirty="0">
                <a:solidFill>
                  <a:srgbClr val="112638"/>
                </a:solidFill>
              </a:rPr>
              <a:t> goals/objectives</a:t>
            </a:r>
          </a:p>
        </p:txBody>
      </p:sp>
      <p:sp>
        <p:nvSpPr>
          <p:cNvPr id="12" name="Rectangle 11"/>
          <p:cNvSpPr/>
          <p:nvPr/>
        </p:nvSpPr>
        <p:spPr>
          <a:xfrm>
            <a:off x="1035349" y="5185764"/>
            <a:ext cx="5056496" cy="852491"/>
          </a:xfrm>
          <a:prstGeom prst="rect">
            <a:avLst/>
          </a:prstGeom>
          <a:solidFill>
            <a:schemeClr val="accent3">
              <a:lumMod val="60000"/>
              <a:lumOff val="4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112638"/>
                </a:solidFill>
              </a:rPr>
              <a:t>State Plan Workgroups</a:t>
            </a:r>
            <a:endParaRPr lang="en-US" sz="1350" dirty="0">
              <a:solidFill>
                <a:srgbClr val="112638"/>
              </a:solidFill>
            </a:endParaRPr>
          </a:p>
          <a:p>
            <a:pPr marL="214313" indent="-214313" algn="ctr">
              <a:buFontTx/>
              <a:buChar char="-"/>
            </a:pPr>
            <a:r>
              <a:rPr lang="en-US" sz="1350" dirty="0">
                <a:solidFill>
                  <a:srgbClr val="112638"/>
                </a:solidFill>
              </a:rPr>
              <a:t>Comprised of representatives of WIOA Partners and stakeholders </a:t>
            </a:r>
          </a:p>
          <a:p>
            <a:pPr marL="214313" indent="-214313" algn="ctr">
              <a:buFontTx/>
              <a:buChar char="-"/>
            </a:pPr>
            <a:r>
              <a:rPr lang="en-US" sz="1350" dirty="0">
                <a:solidFill>
                  <a:srgbClr val="112638"/>
                </a:solidFill>
              </a:rPr>
              <a:t>Formed according to state plan vision and high-level goals </a:t>
            </a:r>
          </a:p>
          <a:p>
            <a:pPr marL="214313" indent="-214313" algn="ctr">
              <a:buFontTx/>
              <a:buChar char="-"/>
            </a:pPr>
            <a:r>
              <a:rPr lang="en-US" sz="1350" dirty="0">
                <a:solidFill>
                  <a:srgbClr val="112638"/>
                </a:solidFill>
              </a:rPr>
              <a:t>Develop State Plan goals/objectives/benchmarks/metrics</a:t>
            </a:r>
          </a:p>
        </p:txBody>
      </p:sp>
      <p:sp>
        <p:nvSpPr>
          <p:cNvPr id="13" name="Rectangle 12"/>
          <p:cNvSpPr/>
          <p:nvPr/>
        </p:nvSpPr>
        <p:spPr>
          <a:xfrm>
            <a:off x="6671388" y="1462577"/>
            <a:ext cx="2015411" cy="716507"/>
          </a:xfrm>
          <a:prstGeom prst="rect">
            <a:avLst/>
          </a:prstGeom>
          <a:noFill/>
          <a:ln w="19050">
            <a:solidFill>
              <a:srgbClr val="04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139876"/>
                </a:solidFill>
              </a:rPr>
              <a:t>Approval</a:t>
            </a:r>
          </a:p>
        </p:txBody>
      </p:sp>
      <p:sp>
        <p:nvSpPr>
          <p:cNvPr id="14" name="Rectangle 13"/>
          <p:cNvSpPr/>
          <p:nvPr/>
        </p:nvSpPr>
        <p:spPr>
          <a:xfrm>
            <a:off x="6671388" y="2808515"/>
            <a:ext cx="2015411" cy="1399592"/>
          </a:xfrm>
          <a:prstGeom prst="rect">
            <a:avLst/>
          </a:prstGeom>
          <a:noFill/>
          <a:ln w="19050">
            <a:solidFill>
              <a:srgbClr val="04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700" b="1" dirty="0">
                <a:solidFill>
                  <a:srgbClr val="139876"/>
                </a:solidFill>
              </a:rPr>
              <a:t>Vision, Goals &amp; Objectives</a:t>
            </a:r>
          </a:p>
          <a:p>
            <a:pPr marL="285750" indent="-285750" algn="ctr">
              <a:buFont typeface="Arial" panose="020B0604020202020204" pitchFamily="34" charset="0"/>
              <a:buChar char="•"/>
            </a:pPr>
            <a:r>
              <a:rPr lang="en-US" sz="1700" b="1" dirty="0">
                <a:solidFill>
                  <a:srgbClr val="139876"/>
                </a:solidFill>
              </a:rPr>
              <a:t>Tracks Progress</a:t>
            </a:r>
          </a:p>
        </p:txBody>
      </p:sp>
      <p:sp>
        <p:nvSpPr>
          <p:cNvPr id="15" name="Rectangle 14"/>
          <p:cNvSpPr/>
          <p:nvPr/>
        </p:nvSpPr>
        <p:spPr>
          <a:xfrm>
            <a:off x="6727374" y="5217787"/>
            <a:ext cx="2015411" cy="716507"/>
          </a:xfrm>
          <a:prstGeom prst="rect">
            <a:avLst/>
          </a:prstGeom>
          <a:noFill/>
          <a:ln w="19050">
            <a:solidFill>
              <a:srgbClr val="042B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AA71F"/>
                </a:solidFill>
              </a:rPr>
              <a:t> </a:t>
            </a:r>
            <a:r>
              <a:rPr lang="en-US" b="1" dirty="0">
                <a:solidFill>
                  <a:srgbClr val="139876"/>
                </a:solidFill>
              </a:rPr>
              <a:t>Develop &amp; Draft</a:t>
            </a:r>
          </a:p>
        </p:txBody>
      </p:sp>
      <p:cxnSp>
        <p:nvCxnSpPr>
          <p:cNvPr id="17" name="Straight Connector 16"/>
          <p:cNvCxnSpPr/>
          <p:nvPr/>
        </p:nvCxnSpPr>
        <p:spPr>
          <a:xfrm>
            <a:off x="3563597" y="2199496"/>
            <a:ext cx="0" cy="209337"/>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576034" y="4964476"/>
            <a:ext cx="0" cy="209337"/>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566705" y="3424910"/>
            <a:ext cx="0" cy="209337"/>
          </a:xfrm>
          <a:prstGeom prst="line">
            <a:avLst/>
          </a:prstGeom>
          <a:ln>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26" name="Right Brace 25"/>
          <p:cNvSpPr/>
          <p:nvPr/>
        </p:nvSpPr>
        <p:spPr>
          <a:xfrm>
            <a:off x="6204857" y="2929873"/>
            <a:ext cx="279919" cy="1747230"/>
          </a:xfrm>
          <a:prstGeom prst="rightBrace">
            <a:avLst/>
          </a:prstGeom>
          <a:ln>
            <a:solidFill>
              <a:srgbClr val="0C3B5D"/>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112638"/>
              </a:solidFill>
            </a:endParaRPr>
          </a:p>
        </p:txBody>
      </p:sp>
      <p:sp>
        <p:nvSpPr>
          <p:cNvPr id="8" name="Right Arrow 7"/>
          <p:cNvSpPr/>
          <p:nvPr/>
        </p:nvSpPr>
        <p:spPr>
          <a:xfrm>
            <a:off x="6204856" y="5513558"/>
            <a:ext cx="466531" cy="277642"/>
          </a:xfrm>
          <a:prstGeom prst="rightArrow">
            <a:avLst/>
          </a:prstGeom>
          <a:solidFill>
            <a:srgbClr val="042B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6148351" y="1615334"/>
            <a:ext cx="466531" cy="277642"/>
          </a:xfrm>
          <a:prstGeom prst="rightArrow">
            <a:avLst/>
          </a:prstGeom>
          <a:solidFill>
            <a:srgbClr val="042B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66800" y="6286500"/>
            <a:ext cx="6067425" cy="436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rgbClr val="223651"/>
                </a:solidFill>
              </a:rPr>
              <a:t>Draft: For discussion purposes only</a:t>
            </a:r>
          </a:p>
        </p:txBody>
      </p:sp>
      <p:sp>
        <p:nvSpPr>
          <p:cNvPr id="21" name="Rectangle 20"/>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51028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401050" y="6362700"/>
            <a:ext cx="285749" cy="360426"/>
          </a:xfrm>
        </p:spPr>
        <p:txBody>
          <a:bodyPr/>
          <a:lstStyle/>
          <a:p>
            <a:fld id="{941BE8DD-6BA1-AD43-8321-0CEB068BCC7D}" type="slidenum">
              <a:rPr lang="en-US" smtClean="0"/>
              <a:pPr/>
              <a:t>13</a:t>
            </a:fld>
            <a:endParaRPr lang="en-US" dirty="0"/>
          </a:p>
        </p:txBody>
      </p:sp>
      <p:sp>
        <p:nvSpPr>
          <p:cNvPr id="4" name="Title 1">
            <a:extLst>
              <a:ext uri="{FF2B5EF4-FFF2-40B4-BE49-F238E27FC236}">
                <a16:creationId xmlns:a16="http://schemas.microsoft.com/office/drawing/2014/main" id="{AEA32DFF-5E2D-4E2B-A770-70615D7BFB0E}"/>
              </a:ext>
            </a:extLst>
          </p:cNvPr>
          <p:cNvSpPr>
            <a:spLocks noGrp="1"/>
          </p:cNvSpPr>
          <p:nvPr>
            <p:ph type="title"/>
          </p:nvPr>
        </p:nvSpPr>
        <p:spPr>
          <a:xfrm>
            <a:off x="464575" y="350861"/>
            <a:ext cx="7886700" cy="517039"/>
          </a:xfrm>
        </p:spPr>
        <p:txBody>
          <a:bodyPr>
            <a:normAutofit/>
          </a:bodyPr>
          <a:lstStyle/>
          <a:p>
            <a:r>
              <a:rPr lang="en-US" sz="3000" b="1" dirty="0">
                <a:solidFill>
                  <a:schemeClr val="bg1"/>
                </a:solidFill>
              </a:rPr>
              <a:t>2020 WIOA State Plan Stakeholder Engagement</a:t>
            </a:r>
          </a:p>
        </p:txBody>
      </p:sp>
      <p:graphicFrame>
        <p:nvGraphicFramePr>
          <p:cNvPr id="5" name="Diagram 4"/>
          <p:cNvGraphicFramePr/>
          <p:nvPr/>
        </p:nvGraphicFramePr>
        <p:xfrm>
          <a:off x="3543300" y="1835540"/>
          <a:ext cx="5095875" cy="3736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467100" y="1422292"/>
            <a:ext cx="5172075" cy="479923"/>
          </a:xfrm>
          <a:prstGeom prst="rect">
            <a:avLst/>
          </a:prstGeom>
          <a:solidFill>
            <a:srgbClr val="6F4F9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Service-Focused Workgroups</a:t>
            </a:r>
          </a:p>
        </p:txBody>
      </p:sp>
      <p:sp>
        <p:nvSpPr>
          <p:cNvPr id="7" name="Rectangle 6"/>
          <p:cNvSpPr/>
          <p:nvPr/>
        </p:nvSpPr>
        <p:spPr>
          <a:xfrm>
            <a:off x="3505200" y="5446335"/>
            <a:ext cx="5181599" cy="447698"/>
          </a:xfrm>
          <a:prstGeom prst="rect">
            <a:avLst/>
          </a:prstGeom>
          <a:solidFill>
            <a:srgbClr val="6F4F9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System-Focused Workgroups</a:t>
            </a:r>
          </a:p>
        </p:txBody>
      </p:sp>
      <p:sp>
        <p:nvSpPr>
          <p:cNvPr id="13" name="Rectangle 12">
            <a:extLst>
              <a:ext uri="{FF2B5EF4-FFF2-40B4-BE49-F238E27FC236}">
                <a16:creationId xmlns:a16="http://schemas.microsoft.com/office/drawing/2014/main" id="{52DB7CEB-CD6E-4865-A6B2-92DDBE0DDA0A}"/>
              </a:ext>
            </a:extLst>
          </p:cNvPr>
          <p:cNvSpPr/>
          <p:nvPr/>
        </p:nvSpPr>
        <p:spPr>
          <a:xfrm>
            <a:off x="239292" y="3592635"/>
            <a:ext cx="3132558" cy="2441727"/>
          </a:xfrm>
          <a:prstGeom prst="rect">
            <a:avLst/>
          </a:prstGeom>
          <a:solidFill>
            <a:srgbClr val="FAA71F"/>
          </a:solidFill>
          <a:ln>
            <a:solidFill>
              <a:srgbClr val="0C3B5D"/>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solidFill>
                  <a:srgbClr val="0C3B5D"/>
                </a:solidFill>
              </a:rPr>
              <a:t>Workgroups</a:t>
            </a:r>
          </a:p>
          <a:p>
            <a:pPr marL="285750" indent="-285750">
              <a:buFontTx/>
              <a:buChar char="-"/>
            </a:pPr>
            <a:r>
              <a:rPr lang="en-US" sz="1600" dirty="0">
                <a:solidFill>
                  <a:srgbClr val="0C3B5D"/>
                </a:solidFill>
              </a:rPr>
              <a:t>Representatives from partner organizations and stakeholders</a:t>
            </a:r>
          </a:p>
          <a:p>
            <a:pPr marL="285750" indent="-285750">
              <a:buFontTx/>
              <a:buChar char="-"/>
            </a:pPr>
            <a:r>
              <a:rPr lang="en-US" sz="1600" dirty="0">
                <a:solidFill>
                  <a:srgbClr val="0C3B5D"/>
                </a:solidFill>
              </a:rPr>
              <a:t>Meet bi-weekly</a:t>
            </a:r>
          </a:p>
          <a:p>
            <a:pPr marL="285750" indent="-285750">
              <a:buFontTx/>
              <a:buChar char="-"/>
            </a:pPr>
            <a:r>
              <a:rPr lang="en-US" sz="1600" dirty="0">
                <a:solidFill>
                  <a:srgbClr val="0C3B5D"/>
                </a:solidFill>
              </a:rPr>
              <a:t>Develop content for Plan based on guiding themes:</a:t>
            </a:r>
          </a:p>
          <a:p>
            <a:pPr marL="742950" lvl="1" indent="-285750">
              <a:buFont typeface="Wingdings" panose="05000000000000000000" pitchFamily="2" charset="2"/>
              <a:buChar char="Ø"/>
            </a:pPr>
            <a:r>
              <a:rPr lang="en-US" sz="1600" dirty="0">
                <a:solidFill>
                  <a:srgbClr val="0C3B5D"/>
                </a:solidFill>
              </a:rPr>
              <a:t>Scaling up proven models</a:t>
            </a:r>
          </a:p>
          <a:p>
            <a:pPr marL="742950" lvl="1" indent="-285750">
              <a:buFont typeface="Wingdings" panose="05000000000000000000" pitchFamily="2" charset="2"/>
              <a:buChar char="Ø"/>
            </a:pPr>
            <a:r>
              <a:rPr lang="en-US" sz="1600" dirty="0">
                <a:solidFill>
                  <a:srgbClr val="0C3B5D"/>
                </a:solidFill>
              </a:rPr>
              <a:t>Accelerating employment</a:t>
            </a:r>
          </a:p>
          <a:p>
            <a:pPr marL="742950" lvl="1" indent="-285750">
              <a:buFont typeface="Wingdings" panose="05000000000000000000" pitchFamily="2" charset="2"/>
              <a:buChar char="Ø"/>
            </a:pPr>
            <a:r>
              <a:rPr lang="en-US" sz="1600" dirty="0">
                <a:solidFill>
                  <a:srgbClr val="0C3B5D"/>
                </a:solidFill>
              </a:rPr>
              <a:t>Modernizing the system</a:t>
            </a:r>
          </a:p>
        </p:txBody>
      </p:sp>
      <p:sp>
        <p:nvSpPr>
          <p:cNvPr id="14" name="Rectangle 13">
            <a:extLst>
              <a:ext uri="{FF2B5EF4-FFF2-40B4-BE49-F238E27FC236}">
                <a16:creationId xmlns:a16="http://schemas.microsoft.com/office/drawing/2014/main" id="{24D6A803-D3FE-4300-B034-46981E0D55D3}"/>
              </a:ext>
            </a:extLst>
          </p:cNvPr>
          <p:cNvSpPr/>
          <p:nvPr/>
        </p:nvSpPr>
        <p:spPr>
          <a:xfrm>
            <a:off x="163952" y="1387287"/>
            <a:ext cx="3036448" cy="1797158"/>
          </a:xfrm>
          <a:prstGeom prst="rect">
            <a:avLst/>
          </a:prstGeom>
          <a:solidFill>
            <a:srgbClr val="009876"/>
          </a:solidFill>
          <a:ln w="19050">
            <a:solidFill>
              <a:schemeClr val="tx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bg1"/>
                </a:solidFill>
              </a:rPr>
              <a:t>Visioning Session (Feb 2019)</a:t>
            </a:r>
          </a:p>
          <a:p>
            <a:pPr marL="285750" indent="-285750">
              <a:buFont typeface="Arial" panose="020B0604020202020204" pitchFamily="34" charset="0"/>
              <a:buChar char="•"/>
            </a:pPr>
            <a:r>
              <a:rPr lang="en-US" dirty="0">
                <a:solidFill>
                  <a:schemeClr val="bg1"/>
                </a:solidFill>
              </a:rPr>
              <a:t>150+ stakeholders</a:t>
            </a:r>
          </a:p>
          <a:p>
            <a:pPr marL="285750" indent="-285750">
              <a:buFont typeface="Arial" panose="020B0604020202020204" pitchFamily="34" charset="0"/>
              <a:buChar char="•"/>
            </a:pPr>
            <a:r>
              <a:rPr lang="en-US" dirty="0">
                <a:solidFill>
                  <a:schemeClr val="bg1"/>
                </a:solidFill>
              </a:rPr>
              <a:t>Identified key areas of focus for the State Plan</a:t>
            </a:r>
          </a:p>
          <a:p>
            <a:pPr marL="285750" indent="-285750">
              <a:buFont typeface="Arial" panose="020B0604020202020204" pitchFamily="34" charset="0"/>
              <a:buChar char="•"/>
            </a:pPr>
            <a:r>
              <a:rPr lang="en-US" dirty="0">
                <a:solidFill>
                  <a:schemeClr val="bg1"/>
                </a:solidFill>
              </a:rPr>
              <a:t>Led to workgroup formation</a:t>
            </a:r>
          </a:p>
        </p:txBody>
      </p:sp>
      <p:sp>
        <p:nvSpPr>
          <p:cNvPr id="9" name="Rectangle 8"/>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77157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791514"/>
            <a:ext cx="9039226" cy="2427936"/>
          </a:xfrm>
        </p:spPr>
        <p:txBody>
          <a:bodyPr/>
          <a:lstStyle/>
          <a:p>
            <a:r>
              <a:rPr lang="en-US" dirty="0"/>
              <a:t>2020 WIOA State Plan </a:t>
            </a:r>
            <a:br>
              <a:rPr lang="en-US" dirty="0"/>
            </a:br>
            <a:r>
              <a:rPr lang="en-US" dirty="0"/>
              <a:t>Draft Vision, Mission,  Goals, Strategies &amp; Metrics</a:t>
            </a:r>
          </a:p>
        </p:txBody>
      </p:sp>
      <p:sp>
        <p:nvSpPr>
          <p:cNvPr id="3" name="Rectangle 2"/>
          <p:cNvSpPr/>
          <p:nvPr/>
        </p:nvSpPr>
        <p:spPr>
          <a:xfrm>
            <a:off x="5648325" y="4543425"/>
            <a:ext cx="3324225" cy="217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45" y="4734379"/>
            <a:ext cx="4698208" cy="1789792"/>
          </a:xfrm>
          <a:prstGeom prst="rect">
            <a:avLst/>
          </a:prstGeom>
        </p:spPr>
      </p:pic>
    </p:spTree>
    <p:extLst>
      <p:ext uri="{BB962C8B-B14F-4D97-AF65-F5344CB8AC3E}">
        <p14:creationId xmlns:p14="http://schemas.microsoft.com/office/powerpoint/2010/main" val="197382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128B-AF36-44A9-88A3-8F25D822202B}"/>
              </a:ext>
            </a:extLst>
          </p:cNvPr>
          <p:cNvSpPr>
            <a:spLocks noGrp="1"/>
          </p:cNvSpPr>
          <p:nvPr>
            <p:ph type="title"/>
          </p:nvPr>
        </p:nvSpPr>
        <p:spPr/>
        <p:txBody>
          <a:bodyPr/>
          <a:lstStyle/>
          <a:p>
            <a:r>
              <a:rPr lang="en-US" b="1" dirty="0"/>
              <a:t>WIOA Combined Plan Outline</a:t>
            </a:r>
          </a:p>
        </p:txBody>
      </p:sp>
      <p:sp>
        <p:nvSpPr>
          <p:cNvPr id="3" name="Slide Number Placeholder 2">
            <a:extLst>
              <a:ext uri="{FF2B5EF4-FFF2-40B4-BE49-F238E27FC236}">
                <a16:creationId xmlns:a16="http://schemas.microsoft.com/office/drawing/2014/main" id="{6D064039-6B64-4BC3-AA15-9BFF8725A997}"/>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D5DC2C7D-99B8-4F9E-A147-734F97F14B5A}"/>
              </a:ext>
            </a:extLst>
          </p:cNvPr>
          <p:cNvSpPr>
            <a:spLocks noGrp="1"/>
          </p:cNvSpPr>
          <p:nvPr>
            <p:ph sz="quarter" idx="10"/>
          </p:nvPr>
        </p:nvSpPr>
        <p:spPr>
          <a:xfrm>
            <a:off x="1568450" y="1325854"/>
            <a:ext cx="6019800" cy="4525963"/>
          </a:xfrm>
        </p:spPr>
        <p:txBody>
          <a:bodyPr>
            <a:noAutofit/>
          </a:bodyPr>
          <a:lstStyle/>
          <a:p>
            <a:pPr marL="0" indent="0">
              <a:lnSpc>
                <a:spcPts val="1500"/>
              </a:lnSpc>
              <a:spcBef>
                <a:spcPts val="300"/>
              </a:spcBef>
              <a:buNone/>
            </a:pPr>
            <a:r>
              <a:rPr lang="en-US" sz="1600" b="1" dirty="0">
                <a:solidFill>
                  <a:srgbClr val="1F3B73"/>
                </a:solidFill>
              </a:rPr>
              <a:t>STRATEGIC PLANNING ELEMENTS</a:t>
            </a:r>
          </a:p>
          <a:p>
            <a:pPr lvl="1">
              <a:lnSpc>
                <a:spcPts val="1500"/>
              </a:lnSpc>
              <a:spcBef>
                <a:spcPts val="300"/>
              </a:spcBef>
            </a:pPr>
            <a:r>
              <a:rPr lang="en-US" sz="1600" dirty="0">
                <a:solidFill>
                  <a:srgbClr val="1F3B73"/>
                </a:solidFill>
              </a:rPr>
              <a:t>Labor Market Information Analysis</a:t>
            </a:r>
          </a:p>
          <a:p>
            <a:pPr lvl="1">
              <a:lnSpc>
                <a:spcPts val="1500"/>
              </a:lnSpc>
              <a:spcBef>
                <a:spcPts val="300"/>
              </a:spcBef>
            </a:pPr>
            <a:r>
              <a:rPr lang="en-US" sz="1600" dirty="0">
                <a:solidFill>
                  <a:srgbClr val="1F3B73"/>
                </a:solidFill>
              </a:rPr>
              <a:t>Workforce Activity Analysis</a:t>
            </a:r>
          </a:p>
          <a:p>
            <a:pPr lvl="1">
              <a:lnSpc>
                <a:spcPts val="1500"/>
              </a:lnSpc>
              <a:spcBef>
                <a:spcPts val="300"/>
              </a:spcBef>
            </a:pPr>
            <a:r>
              <a:rPr lang="en-US" sz="1600" dirty="0">
                <a:solidFill>
                  <a:srgbClr val="1F3B73"/>
                </a:solidFill>
              </a:rPr>
              <a:t>Vision, Goals, Strategies</a:t>
            </a:r>
          </a:p>
          <a:p>
            <a:pPr marL="449262" lvl="1" indent="0">
              <a:lnSpc>
                <a:spcPts val="1500"/>
              </a:lnSpc>
              <a:spcBef>
                <a:spcPts val="300"/>
              </a:spcBef>
              <a:buNone/>
            </a:pPr>
            <a:endParaRPr lang="en-US" sz="1600" dirty="0">
              <a:solidFill>
                <a:srgbClr val="1F3B73"/>
              </a:solidFill>
            </a:endParaRPr>
          </a:p>
          <a:p>
            <a:pPr marL="0" indent="0">
              <a:lnSpc>
                <a:spcPts val="1800"/>
              </a:lnSpc>
              <a:spcBef>
                <a:spcPts val="300"/>
              </a:spcBef>
              <a:buNone/>
            </a:pPr>
            <a:r>
              <a:rPr lang="en-US" sz="1600" b="1" dirty="0">
                <a:solidFill>
                  <a:srgbClr val="1F3B73"/>
                </a:solidFill>
              </a:rPr>
              <a:t>OPERATIONAL PLANNING ELEMENTS</a:t>
            </a:r>
          </a:p>
          <a:p>
            <a:pPr lvl="1">
              <a:lnSpc>
                <a:spcPts val="1800"/>
              </a:lnSpc>
              <a:spcBef>
                <a:spcPts val="300"/>
              </a:spcBef>
            </a:pPr>
            <a:r>
              <a:rPr lang="en-US" sz="1600" dirty="0">
                <a:solidFill>
                  <a:srgbClr val="1F3B73"/>
                </a:solidFill>
              </a:rPr>
              <a:t>State Operating systems and policies, INCLUDING state MOU</a:t>
            </a:r>
          </a:p>
          <a:p>
            <a:pPr marL="0" indent="0">
              <a:spcBef>
                <a:spcPts val="600"/>
              </a:spcBef>
              <a:buNone/>
            </a:pPr>
            <a:endParaRPr lang="en-US" sz="300" b="1" dirty="0">
              <a:solidFill>
                <a:srgbClr val="1F3B73"/>
              </a:solidFill>
            </a:endParaRPr>
          </a:p>
          <a:p>
            <a:pPr marL="0" indent="0">
              <a:spcBef>
                <a:spcPts val="600"/>
              </a:spcBef>
              <a:buNone/>
            </a:pPr>
            <a:r>
              <a:rPr lang="en-US" sz="1600" b="1" dirty="0">
                <a:solidFill>
                  <a:srgbClr val="1F3B73"/>
                </a:solidFill>
              </a:rPr>
              <a:t>COMMON ASSURANCES</a:t>
            </a:r>
          </a:p>
          <a:p>
            <a:pPr marL="0" indent="0">
              <a:spcBef>
                <a:spcPts val="600"/>
              </a:spcBef>
              <a:buNone/>
            </a:pPr>
            <a:endParaRPr lang="en-US" sz="500" b="1" dirty="0">
              <a:solidFill>
                <a:srgbClr val="1F3B73"/>
              </a:solidFill>
            </a:endParaRPr>
          </a:p>
          <a:p>
            <a:pPr marL="0" indent="0">
              <a:lnSpc>
                <a:spcPts val="1800"/>
              </a:lnSpc>
              <a:spcBef>
                <a:spcPts val="300"/>
              </a:spcBef>
              <a:buNone/>
            </a:pPr>
            <a:r>
              <a:rPr lang="en-US" sz="1600" b="1" dirty="0">
                <a:solidFill>
                  <a:srgbClr val="1F3B73"/>
                </a:solidFill>
              </a:rPr>
              <a:t>PROGRAM SPECIFIC REQUIREMENTS FOR CORE PROGRAMS</a:t>
            </a:r>
          </a:p>
          <a:p>
            <a:pPr lvl="1">
              <a:lnSpc>
                <a:spcPts val="1800"/>
              </a:lnSpc>
              <a:spcBef>
                <a:spcPts val="300"/>
              </a:spcBef>
            </a:pPr>
            <a:r>
              <a:rPr lang="en-US" sz="1600" dirty="0">
                <a:solidFill>
                  <a:srgbClr val="1F3B73"/>
                </a:solidFill>
              </a:rPr>
              <a:t>Each funding stream answers specific operational questions from federal guidance (WIOA, Wagner-Peyser, Title II Adult Education, Vocational Rehabilitation, etc.)</a:t>
            </a:r>
          </a:p>
          <a:p>
            <a:pPr marL="449262" lvl="1" indent="0">
              <a:lnSpc>
                <a:spcPts val="1800"/>
              </a:lnSpc>
              <a:spcBef>
                <a:spcPts val="300"/>
              </a:spcBef>
              <a:buNone/>
            </a:pPr>
            <a:endParaRPr lang="en-US" sz="1600" dirty="0">
              <a:solidFill>
                <a:srgbClr val="1F3B73"/>
              </a:solidFill>
            </a:endParaRPr>
          </a:p>
          <a:p>
            <a:pPr marL="0" indent="0">
              <a:lnSpc>
                <a:spcPts val="1800"/>
              </a:lnSpc>
              <a:spcBef>
                <a:spcPts val="300"/>
              </a:spcBef>
              <a:buNone/>
            </a:pPr>
            <a:r>
              <a:rPr lang="en-US" sz="1600" b="1" dirty="0">
                <a:solidFill>
                  <a:srgbClr val="1F3B73"/>
                </a:solidFill>
              </a:rPr>
              <a:t>PROGRAM SPECIFIC REQUIREMENTS FOR COMBINED PARTNER PROGRAMS</a:t>
            </a:r>
          </a:p>
          <a:p>
            <a:pPr lvl="1">
              <a:lnSpc>
                <a:spcPts val="1800"/>
              </a:lnSpc>
              <a:spcBef>
                <a:spcPts val="300"/>
              </a:spcBef>
            </a:pPr>
            <a:r>
              <a:rPr lang="en-US" sz="1600" dirty="0">
                <a:solidFill>
                  <a:srgbClr val="1F3B73"/>
                </a:solidFill>
              </a:rPr>
              <a:t>Each funding stream answers specific operational questions from federal guidance (UI, TANF, SNAP, SCSEP, etc.)</a:t>
            </a:r>
          </a:p>
        </p:txBody>
      </p:sp>
      <p:sp>
        <p:nvSpPr>
          <p:cNvPr id="5" name="Rectangle 4"/>
          <p:cNvSpPr/>
          <p:nvPr/>
        </p:nvSpPr>
        <p:spPr>
          <a:xfrm>
            <a:off x="133350" y="633412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18006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199" y="361951"/>
            <a:ext cx="8143875" cy="457200"/>
          </a:xfrm>
        </p:spPr>
        <p:txBody>
          <a:bodyPr/>
          <a:lstStyle/>
          <a:p>
            <a:r>
              <a:rPr lang="en-US" sz="3600" b="1" dirty="0">
                <a:latin typeface="+mn-lt"/>
              </a:rPr>
              <a:t>2020 WIOA State Plan Vision Statement</a:t>
            </a:r>
          </a:p>
        </p:txBody>
      </p:sp>
      <p:sp>
        <p:nvSpPr>
          <p:cNvPr id="3" name="Content Placeholder 2"/>
          <p:cNvSpPr>
            <a:spLocks noGrp="1"/>
          </p:cNvSpPr>
          <p:nvPr>
            <p:ph idx="1"/>
          </p:nvPr>
        </p:nvSpPr>
        <p:spPr>
          <a:xfrm>
            <a:off x="142875" y="1247775"/>
            <a:ext cx="8877300" cy="5391150"/>
          </a:xfrm>
        </p:spPr>
        <p:txBody>
          <a:bodyPr>
            <a:normAutofit fontScale="70000" lnSpcReduction="20000"/>
          </a:bodyPr>
          <a:lstStyle/>
          <a:p>
            <a:pPr marL="0" indent="0">
              <a:lnSpc>
                <a:spcPts val="2400"/>
              </a:lnSpc>
              <a:spcBef>
                <a:spcPts val="0"/>
              </a:spcBef>
              <a:buFontTx/>
              <a:buNone/>
              <a:defRPr/>
            </a:pPr>
            <a:r>
              <a:rPr lang="en-US" sz="3300" dirty="0">
                <a:solidFill>
                  <a:srgbClr val="0F2D69"/>
                </a:solidFill>
                <a:latin typeface="Arial (Body)"/>
              </a:rPr>
              <a:t>All Massachusetts residents will benefit from a seamless system of workforce and education services that supports</a:t>
            </a:r>
            <a:r>
              <a:rPr lang="en-US" sz="3300" i="1" dirty="0">
                <a:solidFill>
                  <a:srgbClr val="0F2D69"/>
                </a:solidFill>
                <a:latin typeface="Arial (Body)"/>
              </a:rPr>
              <a:t> </a:t>
            </a:r>
            <a:r>
              <a:rPr lang="en-US" sz="3300" b="1" i="1" dirty="0">
                <a:solidFill>
                  <a:srgbClr val="0F2D69"/>
                </a:solidFill>
                <a:latin typeface="Arial (Body)"/>
              </a:rPr>
              <a:t>career pathways</a:t>
            </a:r>
            <a:r>
              <a:rPr lang="en-US" sz="3300" dirty="0">
                <a:solidFill>
                  <a:srgbClr val="0F2D69"/>
                </a:solidFill>
                <a:latin typeface="Arial (Body)"/>
              </a:rPr>
              <a:t> for individuals and leads to a more informed, educated, diverse and skilled workforce that meets the Commonwealth’s businesses’ demands and sustains a diverse labor force and thriving economy. </a:t>
            </a:r>
          </a:p>
          <a:p>
            <a:pPr marL="0" indent="0">
              <a:lnSpc>
                <a:spcPts val="2400"/>
              </a:lnSpc>
              <a:spcBef>
                <a:spcPts val="0"/>
              </a:spcBef>
              <a:buFontTx/>
              <a:buNone/>
              <a:defRPr/>
            </a:pPr>
            <a:endParaRPr lang="en-US" sz="2900" dirty="0">
              <a:solidFill>
                <a:srgbClr val="0F2D69"/>
              </a:solidFill>
              <a:latin typeface="Arial (Body)"/>
            </a:endParaRPr>
          </a:p>
          <a:p>
            <a:pPr marL="187325" lvl="1" indent="0">
              <a:lnSpc>
                <a:spcPts val="2400"/>
              </a:lnSpc>
              <a:spcBef>
                <a:spcPts val="0"/>
              </a:spcBef>
              <a:buNone/>
              <a:defRPr/>
            </a:pPr>
            <a:r>
              <a:rPr lang="en-US" sz="2900" b="0" dirty="0">
                <a:solidFill>
                  <a:srgbClr val="002060"/>
                </a:solidFill>
                <a:latin typeface="Arial (Body)"/>
              </a:rPr>
              <a:t>To achieve this vision, </a:t>
            </a:r>
            <a:r>
              <a:rPr lang="en-US" sz="2900" b="1" i="1" u="sng" dirty="0">
                <a:solidFill>
                  <a:srgbClr val="002060"/>
                </a:solidFill>
                <a:latin typeface="Arial (Body)"/>
              </a:rPr>
              <a:t>WIOA partners will work to:</a:t>
            </a:r>
            <a:endParaRPr lang="en-US" sz="2900" b="1" dirty="0">
              <a:solidFill>
                <a:srgbClr val="002060"/>
              </a:solidFill>
              <a:latin typeface="Arial (Body)"/>
            </a:endParaRPr>
          </a:p>
          <a:p>
            <a:pPr lvl="1">
              <a:lnSpc>
                <a:spcPts val="2400"/>
              </a:lnSpc>
              <a:spcBef>
                <a:spcPts val="0"/>
              </a:spcBef>
              <a:defRPr/>
            </a:pPr>
            <a:r>
              <a:rPr lang="en-US" sz="2900" b="1" dirty="0">
                <a:solidFill>
                  <a:srgbClr val="002060"/>
                </a:solidFill>
                <a:latin typeface="Arial (Body)"/>
              </a:rPr>
              <a:t>Design inclusive and effective career and service pathways </a:t>
            </a:r>
            <a:r>
              <a:rPr lang="en-US" sz="2900" dirty="0">
                <a:solidFill>
                  <a:srgbClr val="002060"/>
                </a:solidFill>
                <a:latin typeface="Arial (Body)"/>
              </a:rPr>
              <a:t>across partners that are aligned with business demand</a:t>
            </a:r>
          </a:p>
          <a:p>
            <a:pPr lvl="1">
              <a:lnSpc>
                <a:spcPts val="2400"/>
              </a:lnSpc>
              <a:spcBef>
                <a:spcPts val="0"/>
              </a:spcBef>
              <a:defRPr/>
            </a:pPr>
            <a:r>
              <a:rPr lang="en-US" sz="2900" b="1" dirty="0">
                <a:solidFill>
                  <a:srgbClr val="002060"/>
                </a:solidFill>
                <a:latin typeface="Arial (Body)"/>
              </a:rPr>
              <a:t>Improve foundation skills</a:t>
            </a:r>
            <a:r>
              <a:rPr lang="en-US" sz="2900" b="1" i="1" dirty="0">
                <a:solidFill>
                  <a:srgbClr val="002060"/>
                </a:solidFill>
                <a:latin typeface="Arial (Body)"/>
              </a:rPr>
              <a:t> and </a:t>
            </a:r>
            <a:r>
              <a:rPr lang="en-US" sz="2900" b="1" dirty="0">
                <a:solidFill>
                  <a:srgbClr val="002060"/>
                </a:solidFill>
                <a:latin typeface="Arial (Body)"/>
              </a:rPr>
              <a:t>transitions </a:t>
            </a:r>
            <a:r>
              <a:rPr lang="en-US" sz="2900" dirty="0">
                <a:solidFill>
                  <a:srgbClr val="002060"/>
                </a:solidFill>
                <a:latin typeface="Arial (Body)"/>
              </a:rPr>
              <a:t>to education, training, and credentialing for individuals with challenges to employment</a:t>
            </a:r>
          </a:p>
          <a:p>
            <a:pPr lvl="1">
              <a:lnSpc>
                <a:spcPts val="2400"/>
              </a:lnSpc>
              <a:spcBef>
                <a:spcPts val="0"/>
              </a:spcBef>
              <a:defRPr/>
            </a:pPr>
            <a:r>
              <a:rPr lang="en-US" sz="2900" dirty="0">
                <a:solidFill>
                  <a:srgbClr val="002060"/>
                </a:solidFill>
                <a:latin typeface="Arial (Body)"/>
              </a:rPr>
              <a:t>Assist individuals with challenges to employment to achieve </a:t>
            </a:r>
            <a:r>
              <a:rPr lang="en-US" sz="2900" b="1" dirty="0">
                <a:solidFill>
                  <a:srgbClr val="002060"/>
                </a:solidFill>
                <a:latin typeface="Arial (Body)"/>
              </a:rPr>
              <a:t>economic self-sufficiency through support services, labor-market driven credentialing, and employment</a:t>
            </a:r>
          </a:p>
          <a:p>
            <a:pPr lvl="1">
              <a:lnSpc>
                <a:spcPts val="2400"/>
              </a:lnSpc>
              <a:spcBef>
                <a:spcPts val="0"/>
              </a:spcBef>
              <a:defRPr/>
            </a:pPr>
            <a:r>
              <a:rPr lang="en-US" sz="2900" dirty="0">
                <a:solidFill>
                  <a:srgbClr val="002060"/>
                </a:solidFill>
                <a:latin typeface="Arial (Body)"/>
              </a:rPr>
              <a:t>Meet the workforce needs of </a:t>
            </a:r>
            <a:r>
              <a:rPr lang="en-US" sz="2900" b="1" dirty="0">
                <a:solidFill>
                  <a:srgbClr val="002060"/>
                </a:solidFill>
                <a:latin typeface="Arial (Body)"/>
              </a:rPr>
              <a:t>job seekers and businesses </a:t>
            </a:r>
            <a:r>
              <a:rPr lang="en-US" sz="2900" dirty="0">
                <a:solidFill>
                  <a:srgbClr val="002060"/>
                </a:solidFill>
                <a:latin typeface="Arial (Body)"/>
              </a:rPr>
              <a:t>who engage in the public workforce system.</a:t>
            </a:r>
          </a:p>
        </p:txBody>
      </p:sp>
      <p:sp>
        <p:nvSpPr>
          <p:cNvPr id="4" name="Slide Number Placeholder 2"/>
          <p:cNvSpPr txBox="1">
            <a:spLocks/>
          </p:cNvSpPr>
          <p:nvPr/>
        </p:nvSpPr>
        <p:spPr>
          <a:xfrm>
            <a:off x="8504766" y="6433845"/>
            <a:ext cx="480699" cy="208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1BE8DD-6BA1-AD43-8321-0CEB068BCC7D}" type="slidenum">
              <a:rPr lang="en-US" sz="1000" smtClean="0">
                <a:solidFill>
                  <a:srgbClr val="002060"/>
                </a:solidFill>
              </a:rPr>
              <a:pPr/>
              <a:t>16</a:t>
            </a:fld>
            <a:endParaRPr lang="en-US" sz="1000" dirty="0">
              <a:solidFill>
                <a:srgbClr val="002060"/>
              </a:solidFill>
            </a:endParaRPr>
          </a:p>
        </p:txBody>
      </p:sp>
      <p:sp>
        <p:nvSpPr>
          <p:cNvPr id="6" name="Rectangle 5"/>
          <p:cNvSpPr/>
          <p:nvPr/>
        </p:nvSpPr>
        <p:spPr>
          <a:xfrm>
            <a:off x="142875" y="632324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6040609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82947" cy="954348"/>
          </a:xfrm>
        </p:spPr>
        <p:txBody>
          <a:bodyPr/>
          <a:lstStyle/>
          <a:p>
            <a:pPr algn="ctr"/>
            <a:r>
              <a:rPr lang="en-US" b="1" dirty="0">
                <a:solidFill>
                  <a:schemeClr val="bg1"/>
                </a:solidFill>
              </a:rPr>
              <a:t>State Plan Goals</a:t>
            </a:r>
            <a:endParaRPr lang="en-US" b="1" i="1" dirty="0">
              <a:solidFill>
                <a:schemeClr val="bg1"/>
              </a:solidFil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14634800"/>
              </p:ext>
            </p:extLst>
          </p:nvPr>
        </p:nvGraphicFramePr>
        <p:xfrm>
          <a:off x="268663" y="1312226"/>
          <a:ext cx="8725926" cy="4827510"/>
        </p:xfrm>
        <a:graphic>
          <a:graphicData uri="http://schemas.openxmlformats.org/drawingml/2006/table">
            <a:tbl>
              <a:tblPr firstRow="1" bandRow="1">
                <a:tableStyleId>{5DA37D80-6434-44D0-A028-1B22A696006F}</a:tableStyleId>
              </a:tblPr>
              <a:tblGrid>
                <a:gridCol w="2809587">
                  <a:extLst>
                    <a:ext uri="{9D8B030D-6E8A-4147-A177-3AD203B41FA5}">
                      <a16:colId xmlns:a16="http://schemas.microsoft.com/office/drawing/2014/main" val="851907209"/>
                    </a:ext>
                  </a:extLst>
                </a:gridCol>
                <a:gridCol w="5916339">
                  <a:extLst>
                    <a:ext uri="{9D8B030D-6E8A-4147-A177-3AD203B41FA5}">
                      <a16:colId xmlns:a16="http://schemas.microsoft.com/office/drawing/2014/main" val="3964881312"/>
                    </a:ext>
                  </a:extLst>
                </a:gridCol>
              </a:tblGrid>
              <a:tr h="360399">
                <a:tc>
                  <a:txBody>
                    <a:bodyPr/>
                    <a:lstStyle/>
                    <a:p>
                      <a:pPr algn="ctr"/>
                      <a:r>
                        <a:rPr lang="en-US" sz="2400" dirty="0">
                          <a:solidFill>
                            <a:srgbClr val="0C3B5D"/>
                          </a:solidFill>
                        </a:rPr>
                        <a:t>Topic</a:t>
                      </a:r>
                    </a:p>
                  </a:txBody>
                  <a:tcPr anchor="ctr"/>
                </a:tc>
                <a:tc>
                  <a:txBody>
                    <a:bodyPr/>
                    <a:lstStyle/>
                    <a:p>
                      <a:pPr algn="ctr"/>
                      <a:r>
                        <a:rPr lang="en-US" sz="2400" dirty="0">
                          <a:solidFill>
                            <a:srgbClr val="0C3B5D"/>
                          </a:solidFill>
                        </a:rPr>
                        <a:t>Goal</a:t>
                      </a:r>
                    </a:p>
                  </a:txBody>
                  <a:tcPr anchor="ctr"/>
                </a:tc>
                <a:extLst>
                  <a:ext uri="{0D108BD9-81ED-4DB2-BD59-A6C34878D82A}">
                    <a16:rowId xmlns:a16="http://schemas.microsoft.com/office/drawing/2014/main" val="4113054273"/>
                  </a:ext>
                </a:extLst>
              </a:tr>
              <a:tr h="1426302">
                <a:tc>
                  <a:txBody>
                    <a:bodyPr/>
                    <a:lstStyle/>
                    <a:p>
                      <a:pPr algn="ctr"/>
                      <a:r>
                        <a:rPr lang="en-US" sz="2000" b="1" dirty="0">
                          <a:solidFill>
                            <a:srgbClr val="0C3B5D"/>
                          </a:solidFill>
                        </a:rPr>
                        <a:t>Adult</a:t>
                      </a:r>
                      <a:r>
                        <a:rPr lang="en-US" sz="2000" b="1" baseline="0" dirty="0">
                          <a:solidFill>
                            <a:srgbClr val="0C3B5D"/>
                          </a:solidFill>
                        </a:rPr>
                        <a:t> Job Seekers</a:t>
                      </a:r>
                      <a:endParaRPr lang="en-US" sz="2000" b="1" dirty="0">
                        <a:solidFill>
                          <a:srgbClr val="0C3B5D"/>
                        </a:solidFill>
                      </a:endParaRPr>
                    </a:p>
                  </a:txBody>
                  <a:tcPr anchor="ctr"/>
                </a:tc>
                <a:tc>
                  <a:txBody>
                    <a:bodyPr/>
                    <a:lstStyle/>
                    <a:p>
                      <a:r>
                        <a:rPr lang="en-US" sz="2000" b="1" baseline="0" dirty="0">
                          <a:solidFill>
                            <a:srgbClr val="0C3B5D"/>
                          </a:solidFill>
                        </a:rPr>
                        <a:t>E</a:t>
                      </a:r>
                      <a:r>
                        <a:rPr lang="en-US" sz="2000" b="1" dirty="0">
                          <a:solidFill>
                            <a:srgbClr val="0C3B5D"/>
                          </a:solidFill>
                        </a:rPr>
                        <a:t>xpand capacity</a:t>
                      </a:r>
                      <a:r>
                        <a:rPr lang="en-US" sz="2000" b="1" baseline="0" dirty="0">
                          <a:solidFill>
                            <a:srgbClr val="0C3B5D"/>
                          </a:solidFill>
                        </a:rPr>
                        <a:t> of the workforce system to accelerate employment</a:t>
                      </a:r>
                      <a:r>
                        <a:rPr lang="en-US" sz="2000" dirty="0">
                          <a:solidFill>
                            <a:srgbClr val="0C3B5D"/>
                          </a:solidFill>
                        </a:rPr>
                        <a:t>, especially for those with challenges to employment (priority populations.)</a:t>
                      </a:r>
                      <a:r>
                        <a:rPr lang="en-US" sz="2000" baseline="0" dirty="0">
                          <a:solidFill>
                            <a:srgbClr val="0C3B5D"/>
                          </a:solidFill>
                        </a:rPr>
                        <a:t> </a:t>
                      </a:r>
                      <a:endParaRPr lang="en-US" sz="2000" dirty="0">
                        <a:solidFill>
                          <a:srgbClr val="0C3B5D"/>
                        </a:solidFill>
                      </a:endParaRPr>
                    </a:p>
                  </a:txBody>
                  <a:tcPr anchor="ctr"/>
                </a:tc>
                <a:extLst>
                  <a:ext uri="{0D108BD9-81ED-4DB2-BD59-A6C34878D82A}">
                    <a16:rowId xmlns:a16="http://schemas.microsoft.com/office/drawing/2014/main" val="289323473"/>
                  </a:ext>
                </a:extLst>
              </a:tr>
              <a:tr h="643044">
                <a:tc>
                  <a:txBody>
                    <a:bodyPr/>
                    <a:lstStyle/>
                    <a:p>
                      <a:pPr algn="ctr"/>
                      <a:r>
                        <a:rPr lang="en-US" sz="2000" b="1" dirty="0">
                          <a:solidFill>
                            <a:srgbClr val="0C3B5D"/>
                          </a:solidFill>
                        </a:rPr>
                        <a:t>Youth &amp; Young Adults</a:t>
                      </a:r>
                    </a:p>
                  </a:txBody>
                  <a:tcPr anchor="ctr"/>
                </a:tc>
                <a:tc>
                  <a:txBody>
                    <a:bodyPr/>
                    <a:lstStyle/>
                    <a:p>
                      <a:r>
                        <a:rPr lang="en-US" sz="2000" dirty="0">
                          <a:solidFill>
                            <a:srgbClr val="0C3B5D"/>
                          </a:solidFill>
                        </a:rPr>
                        <a:t>Improve </a:t>
                      </a:r>
                      <a:r>
                        <a:rPr lang="en-US" sz="2000" b="1" dirty="0">
                          <a:solidFill>
                            <a:srgbClr val="0C3B5D"/>
                          </a:solidFill>
                        </a:rPr>
                        <a:t>career mobility and unsubsidized employment </a:t>
                      </a:r>
                      <a:r>
                        <a:rPr lang="en-US" sz="2000" dirty="0">
                          <a:solidFill>
                            <a:srgbClr val="0C3B5D"/>
                          </a:solidFill>
                        </a:rPr>
                        <a:t>outcomes for youth.</a:t>
                      </a:r>
                    </a:p>
                  </a:txBody>
                  <a:tcPr anchor="ctr"/>
                </a:tc>
                <a:extLst>
                  <a:ext uri="{0D108BD9-81ED-4DB2-BD59-A6C34878D82A}">
                    <a16:rowId xmlns:a16="http://schemas.microsoft.com/office/drawing/2014/main" val="1110604536"/>
                  </a:ext>
                </a:extLst>
              </a:tr>
              <a:tr h="922628">
                <a:tc>
                  <a:txBody>
                    <a:bodyPr/>
                    <a:lstStyle/>
                    <a:p>
                      <a:pPr algn="ctr"/>
                      <a:r>
                        <a:rPr lang="en-US" sz="2000" b="1" dirty="0">
                          <a:solidFill>
                            <a:srgbClr val="0C3B5D"/>
                          </a:solidFill>
                        </a:rPr>
                        <a:t>Business Customer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C3B5D"/>
                          </a:solidFill>
                        </a:rPr>
                        <a:t>Accelerate business growth and sustainability </a:t>
                      </a:r>
                      <a:r>
                        <a:rPr lang="en-US" sz="2000" b="1" dirty="0">
                          <a:solidFill>
                            <a:srgbClr val="0C3B5D"/>
                          </a:solidFill>
                        </a:rPr>
                        <a:t>elevating workforce services and resources, and developing diverse talent pipelines </a:t>
                      </a:r>
                      <a:r>
                        <a:rPr lang="en-US" sz="2000" dirty="0">
                          <a:solidFill>
                            <a:srgbClr val="0C3B5D"/>
                          </a:solidFill>
                        </a:rPr>
                        <a:t>for businesses.</a:t>
                      </a:r>
                    </a:p>
                  </a:txBody>
                  <a:tcPr anchor="ctr"/>
                </a:tc>
                <a:extLst>
                  <a:ext uri="{0D108BD9-81ED-4DB2-BD59-A6C34878D82A}">
                    <a16:rowId xmlns:a16="http://schemas.microsoft.com/office/drawing/2014/main" val="520848827"/>
                  </a:ext>
                </a:extLst>
              </a:tr>
              <a:tr h="1237128">
                <a:tc>
                  <a:txBody>
                    <a:bodyPr/>
                    <a:lstStyle/>
                    <a:p>
                      <a:pPr algn="ctr"/>
                      <a:r>
                        <a:rPr lang="en-US" sz="2000" b="1" dirty="0">
                          <a:solidFill>
                            <a:srgbClr val="0C3B5D"/>
                          </a:solidFill>
                        </a:rPr>
                        <a:t>Modernizing</a:t>
                      </a:r>
                      <a:r>
                        <a:rPr lang="en-US" sz="2000" b="1" baseline="0" dirty="0">
                          <a:solidFill>
                            <a:srgbClr val="0C3B5D"/>
                          </a:solidFill>
                        </a:rPr>
                        <a:t> the System</a:t>
                      </a:r>
                      <a:endParaRPr lang="en-US" sz="2000" b="1" dirty="0">
                        <a:solidFill>
                          <a:srgbClr val="0C3B5D"/>
                        </a:solidFill>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C3B5D"/>
                          </a:solidFill>
                        </a:rPr>
                        <a:t>Ensure Massachusetts has a world-class</a:t>
                      </a:r>
                      <a:r>
                        <a:rPr lang="en-US" sz="2000" baseline="0" dirty="0">
                          <a:solidFill>
                            <a:srgbClr val="0C3B5D"/>
                          </a:solidFill>
                        </a:rPr>
                        <a:t> service delivery system by integrating use of </a:t>
                      </a:r>
                      <a:r>
                        <a:rPr lang="en-US" sz="2000" b="1" baseline="0" dirty="0">
                          <a:solidFill>
                            <a:srgbClr val="0C3B5D"/>
                          </a:solidFill>
                        </a:rPr>
                        <a:t>modern tools and techniques.</a:t>
                      </a:r>
                      <a:endParaRPr lang="en-US" sz="2000" b="1" dirty="0">
                        <a:solidFill>
                          <a:srgbClr val="0C3B5D"/>
                        </a:solidFill>
                      </a:endParaRPr>
                    </a:p>
                  </a:txBody>
                  <a:tcPr anchor="ctr">
                    <a:solidFill>
                      <a:schemeClr val="bg1"/>
                    </a:solidFill>
                  </a:tcPr>
                </a:tc>
                <a:extLst>
                  <a:ext uri="{0D108BD9-81ED-4DB2-BD59-A6C34878D82A}">
                    <a16:rowId xmlns:a16="http://schemas.microsoft.com/office/drawing/2014/main" val="105322554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8" name="Ink 17"/>
              <p14:cNvContentPartPr/>
              <p14:nvPr/>
            </p14:nvContentPartPr>
            <p14:xfrm>
              <a:off x="9143490" y="1990875"/>
              <a:ext cx="667800" cy="360"/>
            </p14:xfrm>
          </p:contentPart>
        </mc:Choice>
        <mc:Fallback xmlns="">
          <p:pic>
            <p:nvPicPr>
              <p:cNvPr id="18" name="Ink 17"/>
              <p:cNvPicPr/>
              <p:nvPr/>
            </p:nvPicPr>
            <p:blipFill>
              <a:blip r:embed="rId4"/>
              <a:stretch>
                <a:fillRect/>
              </a:stretch>
            </p:blipFill>
            <p:spPr>
              <a:xfrm>
                <a:off x="9101370" y="1906995"/>
                <a:ext cx="752040" cy="168120"/>
              </a:xfrm>
              <a:prstGeom prst="rect">
                <a:avLst/>
              </a:prstGeom>
            </p:spPr>
          </p:pic>
        </mc:Fallback>
      </mc:AlternateContent>
      <p:sp>
        <p:nvSpPr>
          <p:cNvPr id="7" name="Rectangle 6"/>
          <p:cNvSpPr/>
          <p:nvPr/>
        </p:nvSpPr>
        <p:spPr>
          <a:xfrm>
            <a:off x="142875" y="634229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6358001"/>
            <a:ext cx="1123950" cy="404807"/>
          </a:xfrm>
          <a:prstGeom prst="rect">
            <a:avLst/>
          </a:prstGeom>
        </p:spPr>
      </p:pic>
    </p:spTree>
    <p:extLst>
      <p:ext uri="{BB962C8B-B14F-4D97-AF65-F5344CB8AC3E}">
        <p14:creationId xmlns:p14="http://schemas.microsoft.com/office/powerpoint/2010/main" val="269712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 I: Adult Job Seekers</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18</a:t>
            </a:fld>
            <a:endParaRPr lang="en-US" dirty="0"/>
          </a:p>
        </p:txBody>
      </p:sp>
      <p:sp>
        <p:nvSpPr>
          <p:cNvPr id="4" name="Content Placeholder 3"/>
          <p:cNvSpPr>
            <a:spLocks noGrp="1"/>
          </p:cNvSpPr>
          <p:nvPr>
            <p:ph sz="quarter" idx="10"/>
          </p:nvPr>
        </p:nvSpPr>
        <p:spPr>
          <a:xfrm>
            <a:off x="37328" y="1232723"/>
            <a:ext cx="6313715" cy="4859481"/>
          </a:xfrm>
        </p:spPr>
        <p:txBody>
          <a:bodyPr>
            <a:noAutofit/>
          </a:bodyPr>
          <a:lstStyle/>
          <a:p>
            <a:pPr marL="0" indent="0">
              <a:lnSpc>
                <a:spcPct val="100000"/>
              </a:lnSpc>
              <a:spcBef>
                <a:spcPts val="0"/>
              </a:spcBef>
              <a:buNone/>
            </a:pPr>
            <a:r>
              <a:rPr lang="en-US" sz="1600" b="1" dirty="0"/>
              <a:t>Expand capacity of the workforce system to accelerate employment, especially those with challenges to employment (priority populations)*</a:t>
            </a:r>
          </a:p>
          <a:p>
            <a:pPr marL="0" indent="0">
              <a:lnSpc>
                <a:spcPct val="100000"/>
              </a:lnSpc>
              <a:spcBef>
                <a:spcPts val="0"/>
              </a:spcBef>
              <a:buNone/>
            </a:pPr>
            <a:endParaRPr lang="en-US" sz="500" dirty="0"/>
          </a:p>
          <a:p>
            <a:pPr marL="174625" indent="-174625">
              <a:lnSpc>
                <a:spcPct val="100000"/>
              </a:lnSpc>
              <a:spcBef>
                <a:spcPts val="0"/>
              </a:spcBef>
            </a:pPr>
            <a:r>
              <a:rPr lang="en-US" sz="1400" b="1" dirty="0"/>
              <a:t>Increase the number of job seekers and incumbent workers from priority populations earning high-value credentials for priority industries and occupations. </a:t>
            </a:r>
          </a:p>
          <a:p>
            <a:pPr marL="342900" lvl="1" indent="-112713">
              <a:lnSpc>
                <a:spcPct val="100000"/>
              </a:lnSpc>
              <a:spcBef>
                <a:spcPts val="0"/>
              </a:spcBef>
            </a:pPr>
            <a:r>
              <a:rPr lang="en-US" sz="1400" dirty="0"/>
              <a:t>Expand Work-Based Learning and career pathway programs, including increasing Registered apprenticeship in non-traditional fields and diversifying the apprenticeship pipeline </a:t>
            </a:r>
          </a:p>
          <a:p>
            <a:pPr marL="342900" lvl="1" indent="-112713">
              <a:lnSpc>
                <a:spcPct val="100000"/>
              </a:lnSpc>
              <a:spcBef>
                <a:spcPts val="0"/>
              </a:spcBef>
            </a:pPr>
            <a:r>
              <a:rPr lang="en-US" sz="1400" dirty="0"/>
              <a:t>Leverage funding streams (Title I, Title II (adult </a:t>
            </a:r>
            <a:r>
              <a:rPr lang="en-US" sz="1400" dirty="0" err="1"/>
              <a:t>ed</a:t>
            </a:r>
            <a:r>
              <a:rPr lang="en-US" sz="1400" dirty="0"/>
              <a:t>/ESOL), </a:t>
            </a:r>
            <a:r>
              <a:rPr lang="en-US" sz="1400" dirty="0" err="1"/>
              <a:t>Voc</a:t>
            </a:r>
            <a:r>
              <a:rPr lang="en-US" sz="1400" dirty="0"/>
              <a:t> Rehab, etc.)  and increase collaboration in Perkins Post Secondary programs to pay for training enrollments</a:t>
            </a:r>
          </a:p>
          <a:p>
            <a:pPr marL="342900" lvl="1" indent="-112713">
              <a:lnSpc>
                <a:spcPct val="100000"/>
              </a:lnSpc>
              <a:spcBef>
                <a:spcPts val="0"/>
              </a:spcBef>
            </a:pPr>
            <a:r>
              <a:rPr lang="en-US" sz="1400" dirty="0"/>
              <a:t>Adopt Signal Success (career readiness) or other soft skills curricula across adult training provider network</a:t>
            </a:r>
          </a:p>
          <a:p>
            <a:pPr marL="342900" lvl="1" indent="-112713">
              <a:lnSpc>
                <a:spcPct val="100000"/>
              </a:lnSpc>
              <a:spcBef>
                <a:spcPts val="0"/>
              </a:spcBef>
            </a:pPr>
            <a:r>
              <a:rPr lang="en-US" sz="1400" dirty="0"/>
              <a:t>Develop a validated list of high-value, Industry-Recognized Credentials</a:t>
            </a:r>
          </a:p>
          <a:p>
            <a:pPr marL="112713" indent="-112713">
              <a:lnSpc>
                <a:spcPct val="100000"/>
              </a:lnSpc>
              <a:spcBef>
                <a:spcPts val="0"/>
              </a:spcBef>
            </a:pPr>
            <a:r>
              <a:rPr lang="en-US" sz="1400" b="1" dirty="0"/>
              <a:t>Streamline access and customer navigation across the network of workforce system partners.</a:t>
            </a:r>
          </a:p>
          <a:p>
            <a:pPr marL="342900" lvl="1" indent="-112713">
              <a:lnSpc>
                <a:spcPct val="100000"/>
              </a:lnSpc>
              <a:spcBef>
                <a:spcPts val="0"/>
              </a:spcBef>
            </a:pPr>
            <a:r>
              <a:rPr lang="en-US" sz="1400" dirty="0"/>
              <a:t>Imbed Universal Design principles in system-wide adoption of customer flow</a:t>
            </a:r>
          </a:p>
          <a:p>
            <a:pPr marL="342900" lvl="1" indent="-112713">
              <a:lnSpc>
                <a:spcPct val="100000"/>
              </a:lnSpc>
              <a:spcBef>
                <a:spcPts val="0"/>
              </a:spcBef>
            </a:pPr>
            <a:r>
              <a:rPr lang="en-US" sz="1400" dirty="0"/>
              <a:t>Support intentional training program design and statewide adoption of standard curricula</a:t>
            </a:r>
          </a:p>
          <a:p>
            <a:pPr marL="342900" lvl="1" indent="-112713">
              <a:lnSpc>
                <a:spcPct val="100000"/>
              </a:lnSpc>
              <a:spcBef>
                <a:spcPts val="0"/>
              </a:spcBef>
            </a:pPr>
            <a:r>
              <a:rPr lang="en-US" sz="1400" dirty="0"/>
              <a:t>Increase proximity of services through customer-centered design </a:t>
            </a:r>
          </a:p>
          <a:p>
            <a:pPr marL="230187" lvl="1" indent="0">
              <a:lnSpc>
                <a:spcPct val="100000"/>
              </a:lnSpc>
              <a:spcBef>
                <a:spcPts val="0"/>
              </a:spcBef>
              <a:buNone/>
            </a:pPr>
            <a:r>
              <a:rPr lang="en-US" sz="1400" dirty="0"/>
              <a:t>   (co-location, online access)</a:t>
            </a:r>
          </a:p>
          <a:p>
            <a:pPr marL="342900" lvl="1" indent="-112713">
              <a:lnSpc>
                <a:spcPct val="100000"/>
              </a:lnSpc>
              <a:spcBef>
                <a:spcPts val="0"/>
              </a:spcBef>
            </a:pPr>
            <a:endParaRPr lang="en-US" sz="1600" dirty="0"/>
          </a:p>
          <a:p>
            <a:pPr marL="112713" indent="-112713">
              <a:lnSpc>
                <a:spcPct val="100000"/>
              </a:lnSpc>
              <a:spcBef>
                <a:spcPts val="0"/>
              </a:spcBef>
            </a:pPr>
            <a:endParaRPr lang="en-US" sz="1000" dirty="0"/>
          </a:p>
        </p:txBody>
      </p:sp>
      <p:sp>
        <p:nvSpPr>
          <p:cNvPr id="7" name="Rectangle 6"/>
          <p:cNvSpPr/>
          <p:nvPr/>
        </p:nvSpPr>
        <p:spPr>
          <a:xfrm>
            <a:off x="1066800" y="6286500"/>
            <a:ext cx="6067425" cy="436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rgbClr val="223651"/>
                </a:solidFill>
              </a:rPr>
              <a:t>Draft: For discussion purposes only</a:t>
            </a:r>
          </a:p>
        </p:txBody>
      </p:sp>
      <p:sp>
        <p:nvSpPr>
          <p:cNvPr id="5" name="TextBox 4">
            <a:extLst>
              <a:ext uri="{FF2B5EF4-FFF2-40B4-BE49-F238E27FC236}">
                <a16:creationId xmlns:a16="http://schemas.microsoft.com/office/drawing/2014/main" id="{B52D82DC-E498-4E07-B640-3A49399C42A3}"/>
              </a:ext>
            </a:extLst>
          </p:cNvPr>
          <p:cNvSpPr txBox="1"/>
          <p:nvPr/>
        </p:nvSpPr>
        <p:spPr>
          <a:xfrm>
            <a:off x="6337261" y="1356049"/>
            <a:ext cx="2501978" cy="4301177"/>
          </a:xfrm>
          <a:prstGeom prst="rect">
            <a:avLst/>
          </a:prstGeom>
          <a:solidFill>
            <a:srgbClr val="002060"/>
          </a:solidFill>
        </p:spPr>
        <p:txBody>
          <a:bodyPr wrap="square" rtlCol="0">
            <a:spAutoFit/>
          </a:bodyPr>
          <a:lstStyle/>
          <a:p>
            <a:r>
              <a:rPr lang="en-US" sz="1550" dirty="0">
                <a:solidFill>
                  <a:schemeClr val="bg1"/>
                </a:solidFill>
              </a:rPr>
              <a:t>STATEWIDE METRICS</a:t>
            </a:r>
          </a:p>
          <a:p>
            <a:endParaRPr lang="en-US" sz="1550" dirty="0">
              <a:solidFill>
                <a:schemeClr val="bg1"/>
              </a:solidFill>
            </a:endParaRPr>
          </a:p>
          <a:p>
            <a:r>
              <a:rPr lang="en-US" sz="1550" dirty="0">
                <a:solidFill>
                  <a:schemeClr val="bg1"/>
                </a:solidFill>
              </a:rPr>
              <a:t>All Job Seekers</a:t>
            </a:r>
          </a:p>
          <a:p>
            <a:pPr marL="285750" indent="-285750">
              <a:buFont typeface="Arial" panose="020B0604020202020204" pitchFamily="34" charset="0"/>
              <a:buChar char="•"/>
            </a:pPr>
            <a:r>
              <a:rPr lang="en-US" sz="1550" dirty="0">
                <a:solidFill>
                  <a:schemeClr val="bg1"/>
                </a:solidFill>
              </a:rPr>
              <a:t>Shared customers across partners</a:t>
            </a:r>
          </a:p>
          <a:p>
            <a:pPr marL="285750" indent="-285750">
              <a:buFont typeface="Arial" panose="020B0604020202020204" pitchFamily="34" charset="0"/>
              <a:buChar char="•"/>
            </a:pPr>
            <a:r>
              <a:rPr lang="en-US" sz="1550" dirty="0">
                <a:solidFill>
                  <a:schemeClr val="bg1"/>
                </a:solidFill>
              </a:rPr>
              <a:t>Customer diversity</a:t>
            </a:r>
          </a:p>
          <a:p>
            <a:pPr marL="285750" indent="-285750">
              <a:buFont typeface="Arial" panose="020B0604020202020204" pitchFamily="34" charset="0"/>
              <a:buChar char="•"/>
            </a:pPr>
            <a:r>
              <a:rPr lang="en-US" sz="1550" dirty="0">
                <a:solidFill>
                  <a:schemeClr val="bg1"/>
                </a:solidFill>
              </a:rPr>
              <a:t>Entered Employment </a:t>
            </a:r>
          </a:p>
          <a:p>
            <a:pPr marL="285750" indent="-285750">
              <a:buFont typeface="Arial" panose="020B0604020202020204" pitchFamily="34" charset="0"/>
              <a:buChar char="•"/>
            </a:pPr>
            <a:r>
              <a:rPr lang="en-US" sz="1550" dirty="0">
                <a:solidFill>
                  <a:schemeClr val="bg1"/>
                </a:solidFill>
              </a:rPr>
              <a:t>Employment Retention</a:t>
            </a:r>
          </a:p>
          <a:p>
            <a:pPr marL="285750" indent="-285750">
              <a:buFont typeface="Arial" panose="020B0604020202020204" pitchFamily="34" charset="0"/>
              <a:buChar char="•"/>
            </a:pPr>
            <a:r>
              <a:rPr lang="en-US" sz="1550" dirty="0">
                <a:solidFill>
                  <a:schemeClr val="bg1"/>
                </a:solidFill>
              </a:rPr>
              <a:t>Credential Attainment</a:t>
            </a:r>
          </a:p>
          <a:p>
            <a:pPr marL="285750" indent="-285750">
              <a:buFont typeface="Arial" panose="020B0604020202020204" pitchFamily="34" charset="0"/>
              <a:buChar char="•"/>
            </a:pPr>
            <a:r>
              <a:rPr lang="en-US" sz="1550" dirty="0">
                <a:solidFill>
                  <a:schemeClr val="bg1"/>
                </a:solidFill>
              </a:rPr>
              <a:t>Educational advancement</a:t>
            </a:r>
          </a:p>
          <a:p>
            <a:endParaRPr lang="en-US" sz="1000" dirty="0">
              <a:solidFill>
                <a:schemeClr val="bg1"/>
              </a:solidFill>
            </a:endParaRPr>
          </a:p>
          <a:p>
            <a:r>
              <a:rPr lang="en-US" sz="1550" dirty="0">
                <a:solidFill>
                  <a:schemeClr val="bg1"/>
                </a:solidFill>
              </a:rPr>
              <a:t>Priority Populations –</a:t>
            </a:r>
          </a:p>
          <a:p>
            <a:pPr marL="285750" indent="-285750">
              <a:buFont typeface="Arial" panose="020B0604020202020204" pitchFamily="34" charset="0"/>
              <a:buChar char="•"/>
            </a:pPr>
            <a:r>
              <a:rPr lang="en-US" sz="1550" dirty="0">
                <a:solidFill>
                  <a:schemeClr val="bg1"/>
                </a:solidFill>
              </a:rPr>
              <a:t>Entered Employment</a:t>
            </a:r>
          </a:p>
          <a:p>
            <a:pPr marL="285750" indent="-285750">
              <a:buFont typeface="Arial" panose="020B0604020202020204" pitchFamily="34" charset="0"/>
              <a:buChar char="•"/>
            </a:pPr>
            <a:r>
              <a:rPr lang="en-US" sz="1550" dirty="0">
                <a:solidFill>
                  <a:schemeClr val="bg1"/>
                </a:solidFill>
              </a:rPr>
              <a:t>Credential Attainment</a:t>
            </a:r>
          </a:p>
          <a:p>
            <a:pPr marL="285750" indent="-285750">
              <a:buFont typeface="Arial" panose="020B0604020202020204" pitchFamily="34" charset="0"/>
              <a:buChar char="•"/>
            </a:pPr>
            <a:r>
              <a:rPr lang="en-US" sz="1550" dirty="0">
                <a:solidFill>
                  <a:schemeClr val="bg1"/>
                </a:solidFill>
              </a:rPr>
              <a:t>Educational advancement</a:t>
            </a:r>
          </a:p>
          <a:p>
            <a:pPr marL="285750" indent="-285750">
              <a:buFont typeface="Arial" panose="020B0604020202020204" pitchFamily="34" charset="0"/>
              <a:buChar char="•"/>
            </a:pPr>
            <a:r>
              <a:rPr lang="en-US" sz="1550" dirty="0">
                <a:solidFill>
                  <a:schemeClr val="bg1"/>
                </a:solidFill>
              </a:rPr>
              <a:t>Career/wage “pathway” </a:t>
            </a:r>
          </a:p>
        </p:txBody>
      </p:sp>
      <p:sp>
        <p:nvSpPr>
          <p:cNvPr id="6" name="Rectangle 5"/>
          <p:cNvSpPr/>
          <p:nvPr/>
        </p:nvSpPr>
        <p:spPr>
          <a:xfrm>
            <a:off x="2556825" y="5746375"/>
            <a:ext cx="6463350" cy="38013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i="1" dirty="0">
                <a:solidFill>
                  <a:srgbClr val="1F3B73"/>
                </a:solidFill>
              </a:rPr>
              <a:t>*Priority populations includes individuals that are: low income, low skilled, persons with Limited English Proficiency, people with disabilities, older workers, returning citizens, racial/ethnic minorities, Veterans, unemployment claimants, etc</a:t>
            </a:r>
            <a:r>
              <a:rPr lang="en-US" sz="1000" dirty="0">
                <a:solidFill>
                  <a:srgbClr val="1F3B73"/>
                </a:solidFill>
              </a:rPr>
              <a:t>. </a:t>
            </a:r>
          </a:p>
        </p:txBody>
      </p:sp>
      <p:sp>
        <p:nvSpPr>
          <p:cNvPr id="9" name="Rectangle 8"/>
          <p:cNvSpPr/>
          <p:nvPr/>
        </p:nvSpPr>
        <p:spPr>
          <a:xfrm>
            <a:off x="142875" y="632324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418605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I: Adult Job Seekers (cont’d)</a:t>
            </a: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133957" y="1356049"/>
            <a:ext cx="6179758" cy="4952275"/>
          </a:xfrm>
        </p:spPr>
        <p:txBody>
          <a:bodyPr>
            <a:normAutofit/>
          </a:bodyPr>
          <a:lstStyle/>
          <a:p>
            <a:pPr marL="112713" indent="-112713">
              <a:lnSpc>
                <a:spcPct val="100000"/>
              </a:lnSpc>
              <a:spcBef>
                <a:spcPts val="0"/>
              </a:spcBef>
            </a:pPr>
            <a:r>
              <a:rPr lang="en-US" sz="1400" b="1" dirty="0"/>
              <a:t>Enhance state and local partnerships to expand the workforce system's capacity to mitigate barriers to employment.</a:t>
            </a:r>
          </a:p>
          <a:p>
            <a:pPr marL="342900" lvl="1" indent="-112713">
              <a:lnSpc>
                <a:spcPct val="100000"/>
              </a:lnSpc>
              <a:spcBef>
                <a:spcPts val="0"/>
              </a:spcBef>
            </a:pPr>
            <a:r>
              <a:rPr lang="en-US" sz="1400" dirty="0"/>
              <a:t>Develop strategic partnerships with key support agencies (e.g. ESOL support, Learn to Earn partnerships, transportation, EOPSS/Department of Corrections, Perkins Programs, etc.) </a:t>
            </a:r>
          </a:p>
          <a:p>
            <a:pPr marL="342900" lvl="1" indent="-112713">
              <a:lnSpc>
                <a:spcPct val="100000"/>
              </a:lnSpc>
              <a:spcBef>
                <a:spcPts val="0"/>
              </a:spcBef>
            </a:pPr>
            <a:r>
              <a:rPr lang="en-US" sz="1400" dirty="0"/>
              <a:t> Convene business community to address opportunities and partnerships to increase employment for individuals with barriers to employment, including workplace ESOL</a:t>
            </a:r>
          </a:p>
          <a:p>
            <a:pPr marL="342900" lvl="1" indent="-112713">
              <a:lnSpc>
                <a:spcPct val="100000"/>
              </a:lnSpc>
              <a:spcBef>
                <a:spcPts val="0"/>
              </a:spcBef>
            </a:pPr>
            <a:r>
              <a:rPr lang="en-US" sz="1400" dirty="0"/>
              <a:t>Develop resource guide for customers and staff with Learn to Earn communication materials</a:t>
            </a:r>
          </a:p>
          <a:p>
            <a:pPr marL="342900" lvl="1" indent="-112713">
              <a:lnSpc>
                <a:spcPct val="100000"/>
              </a:lnSpc>
              <a:spcBef>
                <a:spcPts val="0"/>
              </a:spcBef>
            </a:pPr>
            <a:endParaRPr lang="en-US" sz="1400" dirty="0"/>
          </a:p>
          <a:p>
            <a:pPr marL="112713" indent="-112713">
              <a:lnSpc>
                <a:spcPct val="100000"/>
              </a:lnSpc>
              <a:spcBef>
                <a:spcPts val="0"/>
              </a:spcBef>
            </a:pPr>
            <a:r>
              <a:rPr lang="en-US" sz="1400" b="1" dirty="0"/>
              <a:t>Pioneer cutting-edge supports for public assistance recipients to incentivize work and address labor gaps</a:t>
            </a:r>
          </a:p>
          <a:p>
            <a:pPr marL="342900" lvl="1" indent="-112713">
              <a:lnSpc>
                <a:spcPct val="100000"/>
              </a:lnSpc>
              <a:spcBef>
                <a:spcPts val="0"/>
              </a:spcBef>
            </a:pPr>
            <a:r>
              <a:rPr lang="en-US" sz="1400" dirty="0"/>
              <a:t>Scale and enhance Work Participant Program (WPP) model for public assistance recipients</a:t>
            </a:r>
          </a:p>
          <a:p>
            <a:pPr marL="342900" lvl="1" indent="-112713">
              <a:lnSpc>
                <a:spcPct val="100000"/>
              </a:lnSpc>
              <a:spcBef>
                <a:spcPts val="0"/>
              </a:spcBef>
            </a:pPr>
            <a:r>
              <a:rPr lang="en-US" sz="1400" dirty="0"/>
              <a:t>Build </a:t>
            </a:r>
            <a:r>
              <a:rPr lang="en-US" sz="1400" dirty="0" err="1"/>
              <a:t>MassHire</a:t>
            </a:r>
            <a:r>
              <a:rPr lang="en-US" sz="1400" dirty="0"/>
              <a:t>/DHCD partnership to launch Moving to Work pilots for </a:t>
            </a:r>
            <a:r>
              <a:rPr lang="en-US" sz="1400" dirty="0" smtClean="0"/>
              <a:t>DHCD Section 8 Voucher </a:t>
            </a:r>
            <a:r>
              <a:rPr lang="en-US" sz="1400" smtClean="0"/>
              <a:t>holders. </a:t>
            </a:r>
            <a:endParaRPr lang="en-US" sz="1400" dirty="0"/>
          </a:p>
          <a:p>
            <a:pPr marL="342900" lvl="1" indent="-112713">
              <a:lnSpc>
                <a:spcPct val="100000"/>
              </a:lnSpc>
              <a:spcBef>
                <a:spcPts val="0"/>
              </a:spcBef>
            </a:pPr>
            <a:r>
              <a:rPr lang="en-US" sz="1400" dirty="0"/>
              <a:t>Use “Learn to Earn” resources to develop new innovations and approaches</a:t>
            </a:r>
          </a:p>
          <a:p>
            <a:pPr marL="342900" lvl="1" indent="-112713">
              <a:lnSpc>
                <a:spcPct val="100000"/>
              </a:lnSpc>
              <a:spcBef>
                <a:spcPts val="0"/>
              </a:spcBef>
            </a:pPr>
            <a:endParaRPr lang="en-US" sz="1400" dirty="0"/>
          </a:p>
          <a:p>
            <a:pPr marL="112713" indent="-112713">
              <a:lnSpc>
                <a:spcPct val="100000"/>
              </a:lnSpc>
              <a:spcBef>
                <a:spcPts val="0"/>
              </a:spcBef>
            </a:pPr>
            <a:r>
              <a:rPr lang="en-US" sz="1400" b="1" dirty="0"/>
              <a:t>Develop new data sharing agreements to track customer progress along a career/wage pathway for priority populations (build on existing LTE DULA)</a:t>
            </a:r>
          </a:p>
          <a:p>
            <a:pPr marL="112713" indent="-112713">
              <a:lnSpc>
                <a:spcPct val="100000"/>
              </a:lnSpc>
              <a:spcBef>
                <a:spcPts val="0"/>
              </a:spcBef>
            </a:pPr>
            <a:endParaRPr lang="en-US" sz="500" dirty="0"/>
          </a:p>
        </p:txBody>
      </p:sp>
      <p:sp>
        <p:nvSpPr>
          <p:cNvPr id="9" name="TextBox 8">
            <a:extLst>
              <a:ext uri="{FF2B5EF4-FFF2-40B4-BE49-F238E27FC236}">
                <a16:creationId xmlns:a16="http://schemas.microsoft.com/office/drawing/2014/main" id="{B52D82DC-E498-4E07-B640-3A49399C42A3}"/>
              </a:ext>
            </a:extLst>
          </p:cNvPr>
          <p:cNvSpPr txBox="1"/>
          <p:nvPr/>
        </p:nvSpPr>
        <p:spPr>
          <a:xfrm>
            <a:off x="6337261" y="1356049"/>
            <a:ext cx="2501978" cy="4401205"/>
          </a:xfrm>
          <a:prstGeom prst="rect">
            <a:avLst/>
          </a:prstGeom>
          <a:solidFill>
            <a:srgbClr val="002060"/>
          </a:solidFill>
        </p:spPr>
        <p:txBody>
          <a:bodyPr wrap="square" rtlCol="0">
            <a:spAutoFit/>
          </a:bodyPr>
          <a:lstStyle/>
          <a:p>
            <a:r>
              <a:rPr lang="en-US" dirty="0">
                <a:solidFill>
                  <a:schemeClr val="bg1"/>
                </a:solidFill>
              </a:rPr>
              <a:t>STATEWIDE METRICS</a:t>
            </a:r>
          </a:p>
          <a:p>
            <a:endParaRPr lang="en-US" sz="1400" dirty="0">
              <a:solidFill>
                <a:schemeClr val="bg1"/>
              </a:solidFill>
            </a:endParaRPr>
          </a:p>
          <a:p>
            <a:r>
              <a:rPr lang="en-US" sz="1550" dirty="0">
                <a:solidFill>
                  <a:schemeClr val="bg1"/>
                </a:solidFill>
              </a:rPr>
              <a:t>All Job Seekers</a:t>
            </a:r>
          </a:p>
          <a:p>
            <a:pPr marL="285750" indent="-285750">
              <a:buFont typeface="Arial" panose="020B0604020202020204" pitchFamily="34" charset="0"/>
              <a:buChar char="•"/>
            </a:pPr>
            <a:r>
              <a:rPr lang="en-US" sz="1550" dirty="0">
                <a:solidFill>
                  <a:schemeClr val="bg1"/>
                </a:solidFill>
              </a:rPr>
              <a:t>Shared customers across partners</a:t>
            </a:r>
          </a:p>
          <a:p>
            <a:pPr marL="285750" indent="-285750">
              <a:buFont typeface="Arial" panose="020B0604020202020204" pitchFamily="34" charset="0"/>
              <a:buChar char="•"/>
            </a:pPr>
            <a:r>
              <a:rPr lang="en-US" sz="1550" dirty="0">
                <a:solidFill>
                  <a:schemeClr val="bg1"/>
                </a:solidFill>
              </a:rPr>
              <a:t>Customer diversity</a:t>
            </a:r>
          </a:p>
          <a:p>
            <a:pPr marL="285750" indent="-285750">
              <a:buFont typeface="Arial" panose="020B0604020202020204" pitchFamily="34" charset="0"/>
              <a:buChar char="•"/>
            </a:pPr>
            <a:r>
              <a:rPr lang="en-US" sz="1550" dirty="0">
                <a:solidFill>
                  <a:schemeClr val="bg1"/>
                </a:solidFill>
              </a:rPr>
              <a:t>Entered Employment </a:t>
            </a:r>
          </a:p>
          <a:p>
            <a:pPr marL="285750" indent="-285750">
              <a:buFont typeface="Arial" panose="020B0604020202020204" pitchFamily="34" charset="0"/>
              <a:buChar char="•"/>
            </a:pPr>
            <a:r>
              <a:rPr lang="en-US" sz="1550" dirty="0">
                <a:solidFill>
                  <a:schemeClr val="bg1"/>
                </a:solidFill>
              </a:rPr>
              <a:t>Employment Retention</a:t>
            </a:r>
          </a:p>
          <a:p>
            <a:pPr marL="285750" indent="-285750">
              <a:buFont typeface="Arial" panose="020B0604020202020204" pitchFamily="34" charset="0"/>
              <a:buChar char="•"/>
            </a:pPr>
            <a:r>
              <a:rPr lang="en-US" sz="1550" dirty="0">
                <a:solidFill>
                  <a:schemeClr val="bg1"/>
                </a:solidFill>
              </a:rPr>
              <a:t>Credential Attainment</a:t>
            </a:r>
          </a:p>
          <a:p>
            <a:pPr marL="285750" indent="-285750">
              <a:buFont typeface="Arial" panose="020B0604020202020204" pitchFamily="34" charset="0"/>
              <a:buChar char="•"/>
            </a:pPr>
            <a:r>
              <a:rPr lang="en-US" sz="1550" dirty="0">
                <a:solidFill>
                  <a:schemeClr val="bg1"/>
                </a:solidFill>
              </a:rPr>
              <a:t>Educational advancement</a:t>
            </a:r>
          </a:p>
          <a:p>
            <a:endParaRPr lang="en-US" sz="1550" dirty="0">
              <a:solidFill>
                <a:schemeClr val="bg1"/>
              </a:solidFill>
            </a:endParaRPr>
          </a:p>
          <a:p>
            <a:r>
              <a:rPr lang="en-US" sz="1550" dirty="0">
                <a:solidFill>
                  <a:schemeClr val="bg1"/>
                </a:solidFill>
              </a:rPr>
              <a:t>Priority Populations –</a:t>
            </a:r>
          </a:p>
          <a:p>
            <a:pPr marL="285750" indent="-285750">
              <a:buFont typeface="Arial" panose="020B0604020202020204" pitchFamily="34" charset="0"/>
              <a:buChar char="•"/>
            </a:pPr>
            <a:r>
              <a:rPr lang="en-US" sz="1550" dirty="0">
                <a:solidFill>
                  <a:schemeClr val="bg1"/>
                </a:solidFill>
              </a:rPr>
              <a:t>Entered Employment</a:t>
            </a:r>
          </a:p>
          <a:p>
            <a:pPr marL="285750" indent="-285750">
              <a:buFont typeface="Arial" panose="020B0604020202020204" pitchFamily="34" charset="0"/>
              <a:buChar char="•"/>
            </a:pPr>
            <a:r>
              <a:rPr lang="en-US" sz="1550" dirty="0">
                <a:solidFill>
                  <a:schemeClr val="bg1"/>
                </a:solidFill>
              </a:rPr>
              <a:t>Credential Attainment</a:t>
            </a:r>
          </a:p>
          <a:p>
            <a:pPr marL="285750" indent="-285750">
              <a:buFont typeface="Arial" panose="020B0604020202020204" pitchFamily="34" charset="0"/>
              <a:buChar char="•"/>
            </a:pPr>
            <a:r>
              <a:rPr lang="en-US" sz="1550" dirty="0">
                <a:solidFill>
                  <a:schemeClr val="bg1"/>
                </a:solidFill>
              </a:rPr>
              <a:t>Educational advancement</a:t>
            </a:r>
          </a:p>
          <a:p>
            <a:pPr marL="285750" indent="-285750">
              <a:buFont typeface="Arial" panose="020B0604020202020204" pitchFamily="34" charset="0"/>
              <a:buChar char="•"/>
            </a:pPr>
            <a:r>
              <a:rPr lang="en-US" sz="1550" dirty="0">
                <a:solidFill>
                  <a:schemeClr val="bg1"/>
                </a:solidFill>
              </a:rPr>
              <a:t>Career/wage “pathway” </a:t>
            </a:r>
          </a:p>
        </p:txBody>
      </p:sp>
      <p:sp>
        <p:nvSpPr>
          <p:cNvPr id="10" name="Rectangle 9"/>
          <p:cNvSpPr/>
          <p:nvPr/>
        </p:nvSpPr>
        <p:spPr>
          <a:xfrm>
            <a:off x="142875" y="632324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97980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chemeClr val="bg1"/>
                </a:solidFill>
                <a:latin typeface="+mj-lt"/>
              </a:rPr>
              <a:t>   Agenda</a:t>
            </a:r>
          </a:p>
        </p:txBody>
      </p:sp>
      <p:sp>
        <p:nvSpPr>
          <p:cNvPr id="5" name="Content Placeholder 4"/>
          <p:cNvSpPr>
            <a:spLocks noGrp="1"/>
          </p:cNvSpPr>
          <p:nvPr>
            <p:ph sz="half" idx="1"/>
          </p:nvPr>
        </p:nvSpPr>
        <p:spPr>
          <a:xfrm>
            <a:off x="304800" y="1447800"/>
            <a:ext cx="8610600" cy="4953000"/>
          </a:xfrm>
        </p:spPr>
        <p:txBody>
          <a:bodyPr>
            <a:normAutofit lnSpcReduction="10000"/>
          </a:bodyPr>
          <a:lstStyle/>
          <a:p>
            <a:r>
              <a:rPr lang="en-US" sz="3000" b="1" dirty="0">
                <a:solidFill>
                  <a:srgbClr val="002060"/>
                </a:solidFill>
                <a:latin typeface="Calibri" panose="020F0502020204030204" pitchFamily="34" charset="0"/>
              </a:rPr>
              <a:t>Part I: State Plan Overview</a:t>
            </a:r>
            <a:endParaRPr lang="en-US" sz="3000" dirty="0">
              <a:solidFill>
                <a:srgbClr val="002060"/>
              </a:solidFill>
              <a:latin typeface="Calibri" panose="020F0502020204030204" pitchFamily="34" charset="0"/>
            </a:endParaRPr>
          </a:p>
          <a:p>
            <a:pPr lvl="1"/>
            <a:r>
              <a:rPr lang="en-US" sz="3000" dirty="0">
                <a:solidFill>
                  <a:srgbClr val="002060"/>
                </a:solidFill>
                <a:latin typeface="Calibri" panose="020F0502020204030204" pitchFamily="34" charset="0"/>
              </a:rPr>
              <a:t>State Plan Context, Development Goals &amp; Strategies</a:t>
            </a:r>
          </a:p>
          <a:p>
            <a:pPr lvl="1"/>
            <a:r>
              <a:rPr lang="en-US" sz="3000" dirty="0">
                <a:solidFill>
                  <a:srgbClr val="002060"/>
                </a:solidFill>
                <a:latin typeface="Calibri" panose="020F0502020204030204" pitchFamily="34" charset="0"/>
              </a:rPr>
              <a:t>WIOA Core Partners</a:t>
            </a:r>
          </a:p>
          <a:p>
            <a:pPr lvl="1"/>
            <a:endParaRPr lang="en-US" sz="1000" dirty="0">
              <a:solidFill>
                <a:srgbClr val="002060"/>
              </a:solidFill>
              <a:latin typeface="Calibri" panose="020F0502020204030204" pitchFamily="34" charset="0"/>
            </a:endParaRPr>
          </a:p>
          <a:p>
            <a:r>
              <a:rPr lang="en-US" sz="3000" b="1" dirty="0">
                <a:solidFill>
                  <a:srgbClr val="002060"/>
                </a:solidFill>
                <a:latin typeface="Calibri" panose="020F0502020204030204" pitchFamily="34" charset="0"/>
              </a:rPr>
              <a:t>Part II: Breakout Rooms</a:t>
            </a:r>
          </a:p>
          <a:p>
            <a:pPr lvl="1"/>
            <a:r>
              <a:rPr lang="en-US" sz="2600" dirty="0">
                <a:solidFill>
                  <a:srgbClr val="002060"/>
                </a:solidFill>
                <a:latin typeface="Calibri" panose="020F0502020204030204" pitchFamily="34" charset="0"/>
              </a:rPr>
              <a:t>Adult Education: ACLS</a:t>
            </a:r>
          </a:p>
          <a:p>
            <a:pPr lvl="1"/>
            <a:r>
              <a:rPr lang="en-US" sz="2600" dirty="0">
                <a:solidFill>
                  <a:srgbClr val="002060"/>
                </a:solidFill>
                <a:latin typeface="Calibri" panose="020F0502020204030204" pitchFamily="34" charset="0"/>
              </a:rPr>
              <a:t>Vocational Rehabilitation: MRC &amp; MCB </a:t>
            </a:r>
          </a:p>
          <a:p>
            <a:pPr lvl="1"/>
            <a:r>
              <a:rPr lang="en-US" sz="2600" dirty="0">
                <a:solidFill>
                  <a:srgbClr val="002060"/>
                </a:solidFill>
                <a:latin typeface="Calibri" panose="020F0502020204030204" pitchFamily="34" charset="0"/>
              </a:rPr>
              <a:t>TANF/SNAP &amp; SCSEP: DTA &amp; Elder Affairs</a:t>
            </a:r>
          </a:p>
          <a:p>
            <a:pPr lvl="1"/>
            <a:r>
              <a:rPr lang="en-US" sz="2600" dirty="0">
                <a:solidFill>
                  <a:srgbClr val="002060"/>
                </a:solidFill>
                <a:latin typeface="Calibri" panose="020F0502020204030204" pitchFamily="34" charset="0"/>
              </a:rPr>
              <a:t>Workforce Development &amp; Unemployment Assistance: DCS &amp; DUA</a:t>
            </a:r>
          </a:p>
          <a:p>
            <a:pPr lvl="1"/>
            <a:endParaRPr lang="en-US" sz="3000" b="0" dirty="0">
              <a:latin typeface="+mj-lt"/>
            </a:endParaRPr>
          </a:p>
          <a:p>
            <a:pPr lvl="2"/>
            <a:endParaRPr lang="en-US" sz="2800" b="0" dirty="0">
              <a:latin typeface="+mj-lt"/>
            </a:endParaRPr>
          </a:p>
        </p:txBody>
      </p:sp>
      <p:sp>
        <p:nvSpPr>
          <p:cNvPr id="2" name="Rectangle 1"/>
          <p:cNvSpPr/>
          <p:nvPr/>
        </p:nvSpPr>
        <p:spPr>
          <a:xfrm>
            <a:off x="133350" y="6324600"/>
            <a:ext cx="81724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82F275D7-1B56-4DF6-92C0-FD8F79A77B26}"/>
              </a:ext>
            </a:extLst>
          </p:cNvPr>
          <p:cNvSpPr txBox="1">
            <a:spLocks/>
          </p:cNvSpPr>
          <p:nvPr/>
        </p:nvSpPr>
        <p:spPr>
          <a:xfrm>
            <a:off x="8447616" y="6429374"/>
            <a:ext cx="296333" cy="2681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2</a:t>
            </a:fld>
            <a:endParaRPr lang="en-US" sz="1000" dirty="0">
              <a:solidFill>
                <a:srgbClr val="1F3B7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9189997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II: Youth &amp; Young Adults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104775" y="1304925"/>
            <a:ext cx="6382159" cy="5553075"/>
          </a:xfrm>
        </p:spPr>
        <p:txBody>
          <a:bodyPr>
            <a:normAutofit/>
          </a:bodyPr>
          <a:lstStyle/>
          <a:p>
            <a:pPr marL="0" indent="0">
              <a:spcBef>
                <a:spcPts val="600"/>
              </a:spcBef>
              <a:buNone/>
            </a:pPr>
            <a:r>
              <a:rPr lang="en-US" sz="1900" b="1" dirty="0">
                <a:solidFill>
                  <a:srgbClr val="0C3B5D"/>
                </a:solidFill>
              </a:rPr>
              <a:t>Improve career mobility and unsubsidized employment outcomes for youth, ages 16 – 24. </a:t>
            </a:r>
            <a:endParaRPr lang="en-US" sz="300" b="1" dirty="0">
              <a:solidFill>
                <a:srgbClr val="0C3B5D"/>
              </a:solidFill>
            </a:endParaRPr>
          </a:p>
          <a:p>
            <a:pPr marL="287338" lvl="1" indent="-173038">
              <a:lnSpc>
                <a:spcPts val="1600"/>
              </a:lnSpc>
              <a:spcBef>
                <a:spcPts val="600"/>
              </a:spcBef>
              <a:buFont typeface="Arial" panose="020B0604020202020204" pitchFamily="34" charset="0"/>
              <a:buChar char="•"/>
            </a:pPr>
            <a:r>
              <a:rPr lang="en-US" sz="1400" b="1" dirty="0">
                <a:solidFill>
                  <a:srgbClr val="0C3B5D"/>
                </a:solidFill>
              </a:rPr>
              <a:t>Build service pathways for youth to develop employability and career navigation skills</a:t>
            </a:r>
          </a:p>
          <a:p>
            <a:pPr marL="514350" lvl="2" indent="-114300">
              <a:lnSpc>
                <a:spcPts val="1600"/>
              </a:lnSpc>
              <a:spcBef>
                <a:spcPts val="600"/>
              </a:spcBef>
              <a:buFont typeface="Arial" panose="020B0604020202020204" pitchFamily="34" charset="0"/>
              <a:buChar char="•"/>
            </a:pPr>
            <a:r>
              <a:rPr lang="en-US" sz="1400" dirty="0">
                <a:solidFill>
                  <a:srgbClr val="0C3B5D"/>
                </a:solidFill>
              </a:rPr>
              <a:t>Streamline services among youth workforce programs to ensure continuity and connectivity across the broader workforce system network (e.g. Connecting Activities, Youth Works, WIOA Title I Youth, </a:t>
            </a:r>
            <a:r>
              <a:rPr lang="en-US" sz="1400" dirty="0" err="1">
                <a:solidFill>
                  <a:srgbClr val="0C3B5D"/>
                </a:solidFill>
              </a:rPr>
              <a:t>MyCap</a:t>
            </a:r>
            <a:r>
              <a:rPr lang="en-US" sz="1400" dirty="0">
                <a:solidFill>
                  <a:srgbClr val="0C3B5D"/>
                </a:solidFill>
              </a:rPr>
              <a:t>, etc.)</a:t>
            </a:r>
          </a:p>
          <a:p>
            <a:pPr marL="514350" lvl="2" indent="-114300">
              <a:lnSpc>
                <a:spcPts val="1600"/>
              </a:lnSpc>
              <a:spcBef>
                <a:spcPts val="600"/>
              </a:spcBef>
              <a:buFont typeface="Arial" panose="020B0604020202020204" pitchFamily="34" charset="0"/>
              <a:buChar char="•"/>
            </a:pPr>
            <a:r>
              <a:rPr lang="en-US" sz="1400" dirty="0">
                <a:solidFill>
                  <a:srgbClr val="0C3B5D"/>
                </a:solidFill>
              </a:rPr>
              <a:t>Adopt Signal Success (career readiness) or other soft skills curricula across broader youth and adult training provider network</a:t>
            </a:r>
            <a:endParaRPr lang="en-US" sz="500" dirty="0">
              <a:solidFill>
                <a:srgbClr val="0C3B5D"/>
              </a:solidFill>
            </a:endParaRPr>
          </a:p>
          <a:p>
            <a:pPr marL="287338" lvl="1" indent="-173038">
              <a:lnSpc>
                <a:spcPts val="1600"/>
              </a:lnSpc>
              <a:spcBef>
                <a:spcPts val="600"/>
              </a:spcBef>
              <a:buFont typeface="Arial" panose="020B0604020202020204" pitchFamily="34" charset="0"/>
              <a:buChar char="•"/>
            </a:pPr>
            <a:r>
              <a:rPr lang="en-US" sz="1400" b="1" dirty="0">
                <a:solidFill>
                  <a:srgbClr val="0C3B5D"/>
                </a:solidFill>
              </a:rPr>
              <a:t>Expand Work Based Learning and career pathway opportunities for youth</a:t>
            </a:r>
          </a:p>
          <a:p>
            <a:pPr marL="514350" lvl="2" indent="-114300">
              <a:lnSpc>
                <a:spcPts val="1600"/>
              </a:lnSpc>
              <a:spcBef>
                <a:spcPts val="600"/>
              </a:spcBef>
              <a:buFont typeface="Arial" panose="020B0604020202020204" pitchFamily="34" charset="0"/>
              <a:buChar char="•"/>
            </a:pPr>
            <a:r>
              <a:rPr lang="en-US" sz="1400" dirty="0">
                <a:solidFill>
                  <a:srgbClr val="0C3B5D"/>
                </a:solidFill>
              </a:rPr>
              <a:t>Adopt High Quality Youth Program standards to align with in-school youth High Quality College and Career Pathways, and include Work Based Learning requirement.</a:t>
            </a:r>
          </a:p>
          <a:p>
            <a:pPr marL="514350" lvl="2" indent="-114300">
              <a:lnSpc>
                <a:spcPts val="1600"/>
              </a:lnSpc>
              <a:spcBef>
                <a:spcPts val="600"/>
              </a:spcBef>
              <a:buFont typeface="Arial" panose="020B0604020202020204" pitchFamily="34" charset="0"/>
              <a:buChar char="•"/>
            </a:pPr>
            <a:r>
              <a:rPr lang="en-US" sz="1400" dirty="0">
                <a:solidFill>
                  <a:srgbClr val="0C3B5D"/>
                </a:solidFill>
              </a:rPr>
              <a:t>Work with broader workforce system network to implement High Quality Youth Program standard to ensure youth have the opportunity to be engaged in career-based skill development programs (career exploration, internships, apprenticeships, etc.) </a:t>
            </a:r>
          </a:p>
          <a:p>
            <a:pPr marL="514350" lvl="2" indent="-114300">
              <a:lnSpc>
                <a:spcPts val="1600"/>
              </a:lnSpc>
              <a:spcBef>
                <a:spcPts val="600"/>
              </a:spcBef>
              <a:buFont typeface="Arial" panose="020B0604020202020204" pitchFamily="34" charset="0"/>
              <a:buChar char="•"/>
              <a:tabLst>
                <a:tab pos="287338" algn="l"/>
              </a:tabLst>
            </a:pPr>
            <a:r>
              <a:rPr lang="en-US" sz="1400" dirty="0">
                <a:solidFill>
                  <a:srgbClr val="0C3B5D"/>
                </a:solidFill>
              </a:rPr>
              <a:t>Establish young adult target for inclusion in apprenticeship expansion</a:t>
            </a:r>
          </a:p>
          <a:p>
            <a:pPr marL="514350" lvl="2" indent="-114300">
              <a:lnSpc>
                <a:spcPts val="1600"/>
              </a:lnSpc>
              <a:spcBef>
                <a:spcPts val="600"/>
              </a:spcBef>
              <a:buFont typeface="Arial" panose="020B0604020202020204" pitchFamily="34" charset="0"/>
              <a:buChar char="•"/>
              <a:tabLst>
                <a:tab pos="287338" algn="l"/>
              </a:tabLst>
            </a:pPr>
            <a:r>
              <a:rPr lang="en-US" sz="1400" dirty="0">
                <a:solidFill>
                  <a:srgbClr val="002060"/>
                </a:solidFill>
              </a:rPr>
              <a:t>Require all partner agencies work with EOE and DESE to scale Innovation Pathways across schools.</a:t>
            </a:r>
            <a:endParaRPr lang="en-US" sz="1400" dirty="0">
              <a:solidFill>
                <a:srgbClr val="0C3B5D"/>
              </a:solidFill>
            </a:endParaRPr>
          </a:p>
        </p:txBody>
      </p:sp>
      <p:sp>
        <p:nvSpPr>
          <p:cNvPr id="7" name="TextBox 6">
            <a:extLst>
              <a:ext uri="{FF2B5EF4-FFF2-40B4-BE49-F238E27FC236}">
                <a16:creationId xmlns:a16="http://schemas.microsoft.com/office/drawing/2014/main" id="{06491A93-41C3-4DE8-8FA2-D9618868ABBD}"/>
              </a:ext>
            </a:extLst>
          </p:cNvPr>
          <p:cNvSpPr txBox="1"/>
          <p:nvPr/>
        </p:nvSpPr>
        <p:spPr>
          <a:xfrm>
            <a:off x="6563134" y="1621529"/>
            <a:ext cx="2501978" cy="4524315"/>
          </a:xfrm>
          <a:prstGeom prst="rect">
            <a:avLst/>
          </a:prstGeom>
          <a:solidFill>
            <a:srgbClr val="002060"/>
          </a:solidFill>
        </p:spPr>
        <p:txBody>
          <a:bodyPr wrap="square" rtlCol="0">
            <a:spAutoFit/>
          </a:bodyPr>
          <a:lstStyle/>
          <a:p>
            <a:r>
              <a:rPr lang="en-US" dirty="0">
                <a:solidFill>
                  <a:schemeClr val="bg1"/>
                </a:solidFill>
              </a:rPr>
              <a:t>STATEWIDE METRICS</a:t>
            </a:r>
          </a:p>
          <a:p>
            <a:pPr lvl="0">
              <a:defRPr/>
            </a:pPr>
            <a:endParaRPr lang="en-US" dirty="0">
              <a:solidFill>
                <a:schemeClr val="bg1"/>
              </a:solidFill>
            </a:endParaRPr>
          </a:p>
          <a:p>
            <a:pPr lvl="0">
              <a:defRPr/>
            </a:pPr>
            <a:r>
              <a:rPr lang="en-US" dirty="0">
                <a:solidFill>
                  <a:schemeClr val="bg1"/>
                </a:solidFill>
              </a:rPr>
              <a:t>Youth &amp; Young Adults</a:t>
            </a:r>
          </a:p>
          <a:p>
            <a:pPr marL="114300" lvl="0" indent="-114300">
              <a:buFont typeface="Arial" panose="020B0604020202020204" pitchFamily="34" charset="0"/>
              <a:buChar char="•"/>
              <a:defRPr/>
            </a:pPr>
            <a:r>
              <a:rPr lang="en-US" dirty="0">
                <a:solidFill>
                  <a:schemeClr val="bg1"/>
                </a:solidFill>
              </a:rPr>
              <a:t>Educational advancement </a:t>
            </a:r>
          </a:p>
          <a:p>
            <a:pPr marL="114300" indent="-114300">
              <a:buFont typeface="Arial" panose="020B0604020202020204" pitchFamily="34" charset="0"/>
              <a:buChar char="•"/>
              <a:defRPr/>
            </a:pPr>
            <a:r>
              <a:rPr lang="en-US" dirty="0">
                <a:solidFill>
                  <a:schemeClr val="bg1"/>
                </a:solidFill>
              </a:rPr>
              <a:t>Youth diversity</a:t>
            </a:r>
          </a:p>
          <a:p>
            <a:pPr marL="114300" lvl="0" indent="-114300">
              <a:buFont typeface="Arial" panose="020B0604020202020204" pitchFamily="34" charset="0"/>
              <a:buChar char="•"/>
              <a:defRPr/>
            </a:pPr>
            <a:r>
              <a:rPr lang="en-US" dirty="0">
                <a:solidFill>
                  <a:schemeClr val="bg1"/>
                </a:solidFill>
              </a:rPr>
              <a:t>Credential attainment</a:t>
            </a:r>
          </a:p>
          <a:p>
            <a:pPr marL="114300" lvl="0" indent="-114300">
              <a:buFont typeface="Arial" panose="020B0604020202020204" pitchFamily="34" charset="0"/>
              <a:buChar char="•"/>
              <a:defRPr/>
            </a:pPr>
            <a:r>
              <a:rPr lang="en-US" dirty="0">
                <a:solidFill>
                  <a:schemeClr val="bg1"/>
                </a:solidFill>
              </a:rPr>
              <a:t>Entered employment</a:t>
            </a:r>
          </a:p>
          <a:p>
            <a:pPr marL="114300" indent="-114300">
              <a:buFont typeface="Arial" panose="020B0604020202020204" pitchFamily="34" charset="0"/>
              <a:buChar char="•"/>
            </a:pPr>
            <a:r>
              <a:rPr lang="en-US" dirty="0">
                <a:solidFill>
                  <a:schemeClr val="bg1"/>
                </a:solidFill>
              </a:rPr>
              <a:t>Career/wage “pathway” </a:t>
            </a:r>
          </a:p>
          <a:p>
            <a:pPr marL="114300" lvl="0" indent="-114300">
              <a:buFont typeface="Arial" panose="020B0604020202020204" pitchFamily="34" charset="0"/>
              <a:buChar char="•"/>
              <a:defRPr/>
            </a:pPr>
            <a:r>
              <a:rPr lang="en-US" dirty="0">
                <a:solidFill>
                  <a:schemeClr val="bg1"/>
                </a:solidFill>
              </a:rPr>
              <a:t>Shared youth customer across target programs</a:t>
            </a:r>
          </a:p>
          <a:p>
            <a:pPr marL="114300" lvl="0" indent="-114300">
              <a:buFont typeface="Arial" panose="020B0604020202020204" pitchFamily="34" charset="0"/>
              <a:buChar char="•"/>
              <a:defRPr/>
            </a:pPr>
            <a:r>
              <a:rPr lang="en-US" dirty="0">
                <a:solidFill>
                  <a:schemeClr val="bg1"/>
                </a:solidFill>
              </a:rPr>
              <a:t>% youth cohort in apprenticeship and Work-Based Learning programs</a:t>
            </a:r>
          </a:p>
        </p:txBody>
      </p:sp>
      <p:sp>
        <p:nvSpPr>
          <p:cNvPr id="9" name="Rectangle 8"/>
          <p:cNvSpPr/>
          <p:nvPr/>
        </p:nvSpPr>
        <p:spPr>
          <a:xfrm>
            <a:off x="142875" y="632324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39794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III: Business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a:xfrm>
            <a:off x="38100" y="1284941"/>
            <a:ext cx="6019800" cy="5001559"/>
          </a:xfrm>
        </p:spPr>
        <p:txBody>
          <a:bodyPr>
            <a:noAutofit/>
          </a:bodyPr>
          <a:lstStyle/>
          <a:p>
            <a:pPr marL="0" indent="0">
              <a:lnSpc>
                <a:spcPts val="1800"/>
              </a:lnSpc>
              <a:spcBef>
                <a:spcPts val="0"/>
              </a:spcBef>
              <a:buNone/>
            </a:pPr>
            <a:r>
              <a:rPr lang="en-US" sz="1600" b="1" smtClean="0"/>
              <a:t>Accelerate </a:t>
            </a:r>
            <a:r>
              <a:rPr lang="en-US" sz="1600" b="1" dirty="0"/>
              <a:t>business growth and sustainability by elevating workforce services and developing diverse talent pipelines for business</a:t>
            </a:r>
          </a:p>
          <a:p>
            <a:pPr marL="287338" lvl="1" indent="-173038">
              <a:lnSpc>
                <a:spcPts val="1600"/>
              </a:lnSpc>
              <a:spcBef>
                <a:spcPts val="600"/>
              </a:spcBef>
              <a:buFont typeface="Arial" panose="020B0604020202020204" pitchFamily="34" charset="0"/>
              <a:buChar char="•"/>
            </a:pPr>
            <a:r>
              <a:rPr lang="en-US" sz="1600" b="1" dirty="0">
                <a:solidFill>
                  <a:srgbClr val="0C3B5D"/>
                </a:solidFill>
              </a:rPr>
              <a:t>Expand business engagement in workforce services by enhancing access to and navigation among the broader workforce system</a:t>
            </a:r>
          </a:p>
          <a:p>
            <a:pPr marL="687388" lvl="2" indent="-114300">
              <a:lnSpc>
                <a:spcPts val="1600"/>
              </a:lnSpc>
              <a:spcBef>
                <a:spcPts val="600"/>
              </a:spcBef>
              <a:buFont typeface="Arial" panose="020B0604020202020204" pitchFamily="34" charset="0"/>
              <a:buChar char="•"/>
            </a:pPr>
            <a:r>
              <a:rPr lang="en-US" sz="1400" dirty="0">
                <a:solidFill>
                  <a:srgbClr val="0C3B5D"/>
                </a:solidFill>
              </a:rPr>
              <a:t>Adopt common business customer flow across system</a:t>
            </a:r>
          </a:p>
          <a:p>
            <a:pPr marL="687388" lvl="2" indent="-114300">
              <a:lnSpc>
                <a:spcPts val="1600"/>
              </a:lnSpc>
              <a:spcBef>
                <a:spcPts val="600"/>
              </a:spcBef>
              <a:buFont typeface="Arial" panose="020B0604020202020204" pitchFamily="34" charset="0"/>
              <a:buChar char="•"/>
            </a:pPr>
            <a:r>
              <a:rPr lang="en-US" sz="1400" dirty="0">
                <a:solidFill>
                  <a:srgbClr val="0C3B5D"/>
                </a:solidFill>
              </a:rPr>
              <a:t>Build business-friendly access points with workforce system (e.g. self-directed and mobile-friendly internet-based tools)</a:t>
            </a:r>
          </a:p>
          <a:p>
            <a:pPr marL="687388" lvl="2" indent="-114300">
              <a:lnSpc>
                <a:spcPts val="1600"/>
              </a:lnSpc>
              <a:spcBef>
                <a:spcPts val="600"/>
              </a:spcBef>
              <a:buFont typeface="Arial" panose="020B0604020202020204" pitchFamily="34" charset="0"/>
              <a:buChar char="•"/>
            </a:pPr>
            <a:r>
              <a:rPr lang="en-US" sz="1400" dirty="0">
                <a:solidFill>
                  <a:srgbClr val="0C3B5D"/>
                </a:solidFill>
              </a:rPr>
              <a:t>Establish common communication channels to/from business</a:t>
            </a:r>
          </a:p>
          <a:p>
            <a:pPr marL="687388" lvl="2" indent="-114300">
              <a:lnSpc>
                <a:spcPts val="1600"/>
              </a:lnSpc>
              <a:spcBef>
                <a:spcPts val="600"/>
              </a:spcBef>
              <a:buFont typeface="Arial" panose="020B0604020202020204" pitchFamily="34" charset="0"/>
              <a:buChar char="•"/>
            </a:pPr>
            <a:r>
              <a:rPr lang="en-US" sz="1400" dirty="0">
                <a:solidFill>
                  <a:srgbClr val="0C3B5D"/>
                </a:solidFill>
              </a:rPr>
              <a:t>Enhance cross-training among partners who directly serve business, including economic development (MOBD)</a:t>
            </a:r>
          </a:p>
          <a:p>
            <a:pPr marL="287338" lvl="1" indent="-173038">
              <a:lnSpc>
                <a:spcPts val="1600"/>
              </a:lnSpc>
              <a:spcBef>
                <a:spcPts val="600"/>
              </a:spcBef>
              <a:buFont typeface="Arial" panose="020B0604020202020204" pitchFamily="34" charset="0"/>
              <a:buChar char="•"/>
            </a:pPr>
            <a:r>
              <a:rPr lang="en-US" sz="1600" b="1" dirty="0">
                <a:solidFill>
                  <a:srgbClr val="0C3B5D"/>
                </a:solidFill>
              </a:rPr>
              <a:t>Improve talent recruitment systems to enhance job matching</a:t>
            </a:r>
          </a:p>
          <a:p>
            <a:pPr marL="687388" lvl="2" indent="-114300">
              <a:lnSpc>
                <a:spcPts val="1600"/>
              </a:lnSpc>
              <a:spcBef>
                <a:spcPts val="600"/>
              </a:spcBef>
              <a:buFont typeface="Arial" panose="020B0604020202020204" pitchFamily="34" charset="0"/>
              <a:buChar char="•"/>
            </a:pPr>
            <a:r>
              <a:rPr lang="en-US" sz="1400" dirty="0">
                <a:solidFill>
                  <a:srgbClr val="0C3B5D"/>
                </a:solidFill>
              </a:rPr>
              <a:t>Invest in technology and skill development to streamline talent sourcing (including from training providers) and matching for businesses</a:t>
            </a:r>
          </a:p>
          <a:p>
            <a:pPr marL="287338" lvl="1" indent="-173038">
              <a:lnSpc>
                <a:spcPts val="1600"/>
              </a:lnSpc>
              <a:spcBef>
                <a:spcPts val="600"/>
              </a:spcBef>
              <a:buFont typeface="Arial" panose="020B0604020202020204" pitchFamily="34" charset="0"/>
              <a:buChar char="•"/>
            </a:pPr>
            <a:r>
              <a:rPr lang="en-US" sz="1600" b="1" dirty="0">
                <a:solidFill>
                  <a:srgbClr val="0C3B5D"/>
                </a:solidFill>
              </a:rPr>
              <a:t>Engage business in building career pathways and enhancing the worker experience</a:t>
            </a:r>
          </a:p>
          <a:p>
            <a:pPr marL="741363" lvl="2" indent="-168275">
              <a:lnSpc>
                <a:spcPts val="1600"/>
              </a:lnSpc>
              <a:spcBef>
                <a:spcPts val="600"/>
              </a:spcBef>
              <a:buFont typeface="Arial" panose="020B0604020202020204" pitchFamily="34" charset="0"/>
              <a:buChar char="•"/>
            </a:pPr>
            <a:r>
              <a:rPr lang="en-US" sz="1400" dirty="0">
                <a:solidFill>
                  <a:srgbClr val="0C3B5D"/>
                </a:solidFill>
              </a:rPr>
              <a:t>Increase Registered Apprenticeship and other Work-Based Learning Opportunities in priority industries and occupations</a:t>
            </a:r>
          </a:p>
          <a:p>
            <a:pPr marL="741363" lvl="2" indent="-168275">
              <a:lnSpc>
                <a:spcPts val="1600"/>
              </a:lnSpc>
              <a:spcBef>
                <a:spcPts val="600"/>
              </a:spcBef>
              <a:buFont typeface="Arial" panose="020B0604020202020204" pitchFamily="34" charset="0"/>
              <a:buChar char="•"/>
            </a:pPr>
            <a:r>
              <a:rPr lang="en-US" sz="1400" dirty="0">
                <a:solidFill>
                  <a:srgbClr val="0C3B5D"/>
                </a:solidFill>
              </a:rPr>
              <a:t>Enhance job quality to improve worker recruitment and retention. </a:t>
            </a:r>
          </a:p>
        </p:txBody>
      </p:sp>
      <p:sp>
        <p:nvSpPr>
          <p:cNvPr id="6" name="TextBox 5">
            <a:extLst>
              <a:ext uri="{FF2B5EF4-FFF2-40B4-BE49-F238E27FC236}">
                <a16:creationId xmlns:a16="http://schemas.microsoft.com/office/drawing/2014/main" id="{FDAFC302-CA35-411E-BDE3-84469135A1A3}"/>
              </a:ext>
            </a:extLst>
          </p:cNvPr>
          <p:cNvSpPr txBox="1"/>
          <p:nvPr/>
        </p:nvSpPr>
        <p:spPr>
          <a:xfrm>
            <a:off x="6474148" y="1381161"/>
            <a:ext cx="2501978" cy="4524315"/>
          </a:xfrm>
          <a:prstGeom prst="rect">
            <a:avLst/>
          </a:prstGeom>
          <a:solidFill>
            <a:srgbClr val="002060"/>
          </a:solidFill>
        </p:spPr>
        <p:txBody>
          <a:bodyPr wrap="square" rtlCol="0">
            <a:spAutoFit/>
          </a:bodyPr>
          <a:lstStyle/>
          <a:p>
            <a:r>
              <a:rPr lang="en-US" dirty="0">
                <a:solidFill>
                  <a:schemeClr val="bg1"/>
                </a:solidFill>
              </a:rPr>
              <a:t>STATEWIDE METRICS</a:t>
            </a:r>
          </a:p>
          <a:p>
            <a:endParaRPr lang="en-US" dirty="0">
              <a:solidFill>
                <a:schemeClr val="bg1"/>
              </a:solidFill>
            </a:endParaRPr>
          </a:p>
          <a:p>
            <a:pPr marL="171450" indent="-171450" fontAlgn="base">
              <a:buFont typeface="Arial" panose="020B0604020202020204" pitchFamily="34" charset="0"/>
              <a:buChar char="•"/>
            </a:pPr>
            <a:r>
              <a:rPr lang="en-US" dirty="0">
                <a:solidFill>
                  <a:schemeClr val="bg1"/>
                </a:solidFill>
              </a:rPr>
              <a:t>Number of business served</a:t>
            </a:r>
          </a:p>
          <a:p>
            <a:pPr marL="171450" indent="-171450" fontAlgn="base">
              <a:buFont typeface="Arial" panose="020B0604020202020204" pitchFamily="34" charset="0"/>
              <a:buChar char="•"/>
            </a:pPr>
            <a:r>
              <a:rPr lang="en-US" dirty="0">
                <a:solidFill>
                  <a:schemeClr val="bg1"/>
                </a:solidFill>
              </a:rPr>
              <a:t>Number repeat businesses</a:t>
            </a:r>
          </a:p>
          <a:p>
            <a:pPr marL="171450" indent="-171450" fontAlgn="base">
              <a:buFont typeface="Arial" panose="020B0604020202020204" pitchFamily="34" charset="0"/>
              <a:buChar char="•"/>
            </a:pPr>
            <a:r>
              <a:rPr lang="en-US" dirty="0">
                <a:solidFill>
                  <a:schemeClr val="bg1"/>
                </a:solidFill>
              </a:rPr>
              <a:t>Number businesses by industry/region</a:t>
            </a:r>
          </a:p>
          <a:p>
            <a:pPr marL="171450" indent="-171450" fontAlgn="base">
              <a:buFont typeface="Arial" panose="020B0604020202020204" pitchFamily="34" charset="0"/>
              <a:buChar char="•"/>
            </a:pPr>
            <a:r>
              <a:rPr lang="en-US" dirty="0">
                <a:solidFill>
                  <a:schemeClr val="bg1"/>
                </a:solidFill>
              </a:rPr>
              <a:t>Number of referred applicants hired</a:t>
            </a:r>
          </a:p>
          <a:p>
            <a:pPr marL="171450" indent="-171450" fontAlgn="base">
              <a:buFont typeface="Arial" panose="020B0604020202020204" pitchFamily="34" charset="0"/>
              <a:buChar char="•"/>
            </a:pPr>
            <a:r>
              <a:rPr lang="en-US" dirty="0">
                <a:solidFill>
                  <a:schemeClr val="bg1"/>
                </a:solidFill>
              </a:rPr>
              <a:t>Number of businesses sponsoring apprenticeship or WBL program</a:t>
            </a:r>
          </a:p>
          <a:p>
            <a:pPr marL="171450" indent="-171450">
              <a:buFont typeface="Arial" panose="020B0604020202020204" pitchFamily="34" charset="0"/>
              <a:buChar char="•"/>
            </a:pPr>
            <a:r>
              <a:rPr lang="en-US" dirty="0">
                <a:solidFill>
                  <a:schemeClr val="bg1"/>
                </a:solidFill>
              </a:rPr>
              <a:t>Business customer satisfaction</a:t>
            </a:r>
          </a:p>
        </p:txBody>
      </p:sp>
      <p:sp>
        <p:nvSpPr>
          <p:cNvPr id="7" name="Rectangle 6"/>
          <p:cNvSpPr/>
          <p:nvPr/>
        </p:nvSpPr>
        <p:spPr>
          <a:xfrm>
            <a:off x="142875" y="632324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98306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IV: Modernizing the System</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249865" y="1446235"/>
            <a:ext cx="5816009" cy="4525963"/>
          </a:xfrm>
        </p:spPr>
        <p:txBody>
          <a:bodyPr>
            <a:normAutofit fontScale="92500"/>
          </a:bodyPr>
          <a:lstStyle/>
          <a:p>
            <a:pPr marL="0" lvl="0" indent="0">
              <a:buNone/>
            </a:pPr>
            <a:r>
              <a:rPr lang="en-US" sz="2100" b="1" dirty="0"/>
              <a:t>Ensure Massachusetts has a world-class workforce system by integrating use of modern tools and techniques.</a:t>
            </a:r>
          </a:p>
          <a:p>
            <a:pPr marL="287338" lvl="1" indent="-169863">
              <a:buFont typeface="Arial" panose="020B0604020202020204" pitchFamily="34" charset="0"/>
              <a:buChar char="•"/>
            </a:pPr>
            <a:r>
              <a:rPr lang="en-US" sz="1700" dirty="0"/>
              <a:t>Safeguard the integrity of the system by enhancing security and reliability </a:t>
            </a:r>
          </a:p>
          <a:p>
            <a:pPr marL="287338" lvl="1" indent="-169863">
              <a:buFont typeface="Arial" panose="020B0604020202020204" pitchFamily="34" charset="0"/>
              <a:buChar char="•"/>
            </a:pPr>
            <a:r>
              <a:rPr lang="en-US" sz="1700" dirty="0"/>
              <a:t>Adopt a technological system across workforce partners that can track activity, services and outcomes of shared customers (job seeker and businesses) – e.g. Learn to Earn DULA, P20 data system etc.</a:t>
            </a:r>
          </a:p>
          <a:p>
            <a:pPr marL="287338" lvl="1" indent="-169863">
              <a:buFont typeface="Arial" panose="020B0604020202020204" pitchFamily="34" charset="0"/>
              <a:buChar char="•"/>
            </a:pPr>
            <a:r>
              <a:rPr lang="en-US" sz="1700" dirty="0"/>
              <a:t>Develop integrated data system between unemployment insurance (UI Online) and </a:t>
            </a:r>
            <a:r>
              <a:rPr lang="en-US" sz="1700" dirty="0" err="1"/>
              <a:t>MassHire</a:t>
            </a:r>
            <a:r>
              <a:rPr lang="en-US" sz="1700" dirty="0"/>
              <a:t> (MOSES/Workforce Connect) that accelerates progression from job loss to job gain</a:t>
            </a:r>
          </a:p>
          <a:p>
            <a:pPr marL="287338" lvl="1" indent="-169863">
              <a:buFont typeface="Arial" panose="020B0604020202020204" pitchFamily="34" charset="0"/>
              <a:buChar char="•"/>
            </a:pPr>
            <a:r>
              <a:rPr lang="en-US" sz="1700" dirty="0"/>
              <a:t>Increase availability and delivery of virtual workforce services (e.g. career exploration, virtual job fairs, skill development, etc.)</a:t>
            </a:r>
          </a:p>
          <a:p>
            <a:pPr marL="287338" lvl="1" indent="-169863">
              <a:buFont typeface="Arial" panose="020B0604020202020204" pitchFamily="34" charset="0"/>
              <a:buChar char="•"/>
            </a:pPr>
            <a:r>
              <a:rPr lang="en-US" sz="1700" dirty="0"/>
              <a:t>Implement an applicant tracking system that will enhance matching and connectivity between job seekers and job openings</a:t>
            </a:r>
          </a:p>
          <a:p>
            <a:pPr marL="117475" lvl="1" indent="0">
              <a:buNone/>
            </a:pPr>
            <a:endParaRPr lang="en-US" sz="2100" dirty="0"/>
          </a:p>
          <a:p>
            <a:pPr marL="117475" lvl="1" indent="0">
              <a:buNone/>
            </a:pPr>
            <a:endParaRPr lang="en-US" sz="2100" dirty="0"/>
          </a:p>
          <a:p>
            <a:pPr lvl="2"/>
            <a:endParaRPr lang="en-US" dirty="0"/>
          </a:p>
          <a:p>
            <a:pPr lvl="2"/>
            <a:endParaRPr lang="en-US" dirty="0"/>
          </a:p>
          <a:p>
            <a:pPr lvl="2"/>
            <a:endParaRPr lang="en-US" dirty="0"/>
          </a:p>
        </p:txBody>
      </p:sp>
      <p:graphicFrame>
        <p:nvGraphicFramePr>
          <p:cNvPr id="9" name="Diagram 8"/>
          <p:cNvGraphicFramePr/>
          <p:nvPr/>
        </p:nvGraphicFramePr>
        <p:xfrm>
          <a:off x="4276725" y="-258674"/>
          <a:ext cx="5410200" cy="179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78E5925-7CFA-4D8C-B543-FAC62611CC56}"/>
              </a:ext>
            </a:extLst>
          </p:cNvPr>
          <p:cNvSpPr txBox="1"/>
          <p:nvPr/>
        </p:nvSpPr>
        <p:spPr>
          <a:xfrm>
            <a:off x="6337261" y="1394125"/>
            <a:ext cx="2501978" cy="4524315"/>
          </a:xfrm>
          <a:prstGeom prst="rect">
            <a:avLst/>
          </a:prstGeom>
          <a:solidFill>
            <a:srgbClr val="002060"/>
          </a:solidFill>
        </p:spPr>
        <p:txBody>
          <a:bodyPr wrap="square" rtlCol="0">
            <a:spAutoFit/>
          </a:bodyPr>
          <a:lstStyle/>
          <a:p>
            <a:r>
              <a:rPr lang="en-US" dirty="0">
                <a:solidFill>
                  <a:schemeClr val="bg1"/>
                </a:solidFill>
              </a:rPr>
              <a:t>STATEWIDE METRICS</a:t>
            </a:r>
          </a:p>
          <a:p>
            <a:endParaRPr lang="en-US" sz="1000" dirty="0">
              <a:solidFill>
                <a:schemeClr val="bg1"/>
              </a:solidFill>
            </a:endParaRPr>
          </a:p>
          <a:p>
            <a:r>
              <a:rPr lang="en-US" dirty="0">
                <a:solidFill>
                  <a:schemeClr val="bg1"/>
                </a:solidFill>
              </a:rPr>
              <a:t>Implementation of new systems</a:t>
            </a:r>
          </a:p>
          <a:p>
            <a:pPr marL="171450" lvl="0" indent="-171450">
              <a:buFont typeface="Arial" panose="020B0604020202020204" pitchFamily="34" charset="0"/>
              <a:buChar char="•"/>
              <a:defRPr/>
            </a:pPr>
            <a:r>
              <a:rPr lang="en-US" dirty="0">
                <a:solidFill>
                  <a:schemeClr val="bg1"/>
                </a:solidFill>
              </a:rPr>
              <a:t>Shared customers served; related employment outcomes.</a:t>
            </a:r>
          </a:p>
          <a:p>
            <a:pPr marL="171450" lvl="0" indent="-171450">
              <a:buFont typeface="Arial" panose="020B0604020202020204" pitchFamily="34" charset="0"/>
              <a:buChar char="•"/>
              <a:defRPr/>
            </a:pPr>
            <a:r>
              <a:rPr lang="en-US" dirty="0">
                <a:solidFill>
                  <a:schemeClr val="bg1"/>
                </a:solidFill>
              </a:rPr>
              <a:t>Average time to employment</a:t>
            </a:r>
          </a:p>
          <a:p>
            <a:pPr marL="171450" lvl="0" indent="-171450">
              <a:buFont typeface="Arial" panose="020B0604020202020204" pitchFamily="34" charset="0"/>
              <a:buChar char="•"/>
              <a:defRPr/>
            </a:pPr>
            <a:r>
              <a:rPr lang="en-US" dirty="0">
                <a:solidFill>
                  <a:schemeClr val="bg1"/>
                </a:solidFill>
              </a:rPr>
              <a:t>Number of employers posting jobs</a:t>
            </a:r>
          </a:p>
          <a:p>
            <a:pPr marL="171450" lvl="0" indent="-171450">
              <a:buFont typeface="Arial" panose="020B0604020202020204" pitchFamily="34" charset="0"/>
              <a:buChar char="•"/>
              <a:defRPr/>
            </a:pPr>
            <a:r>
              <a:rPr lang="en-US" dirty="0">
                <a:solidFill>
                  <a:schemeClr val="bg1"/>
                </a:solidFill>
              </a:rPr>
              <a:t>Number of Jobs posted</a:t>
            </a:r>
          </a:p>
          <a:p>
            <a:pPr marL="171450" lvl="0" indent="-171450">
              <a:buFont typeface="Arial" panose="020B0604020202020204" pitchFamily="34" charset="0"/>
              <a:buChar char="•"/>
              <a:defRPr/>
            </a:pPr>
            <a:r>
              <a:rPr lang="en-US" dirty="0">
                <a:solidFill>
                  <a:schemeClr val="bg1"/>
                </a:solidFill>
              </a:rPr>
              <a:t>Average time from job post to position filled</a:t>
            </a:r>
          </a:p>
        </p:txBody>
      </p:sp>
      <p:sp>
        <p:nvSpPr>
          <p:cNvPr id="10" name="Rectangle 9"/>
          <p:cNvSpPr/>
          <p:nvPr/>
        </p:nvSpPr>
        <p:spPr>
          <a:xfrm>
            <a:off x="142875" y="6323245"/>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223651"/>
                </a:solidFill>
              </a:rPr>
              <a:t>Draft: For discussion purposes only</a:t>
            </a:r>
            <a:endParaRPr lang="en-US" i="1" dirty="0">
              <a:solidFill>
                <a:srgbClr val="223651"/>
              </a:solidFill>
            </a:endParaRPr>
          </a:p>
        </p:txBody>
      </p:sp>
    </p:spTree>
    <p:extLst>
      <p:ext uri="{BB962C8B-B14F-4D97-AF65-F5344CB8AC3E}">
        <p14:creationId xmlns:p14="http://schemas.microsoft.com/office/powerpoint/2010/main" val="3102098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4" y="859130"/>
            <a:ext cx="8134351" cy="1827860"/>
          </a:xfrm>
        </p:spPr>
        <p:txBody>
          <a:bodyPr/>
          <a:lstStyle/>
          <a:p>
            <a:r>
              <a:rPr lang="en-US" b="1" dirty="0"/>
              <a:t>WIOA Partner Programs</a:t>
            </a:r>
          </a:p>
        </p:txBody>
      </p:sp>
      <p:sp>
        <p:nvSpPr>
          <p:cNvPr id="3" name="Rectangle 2"/>
          <p:cNvSpPr/>
          <p:nvPr/>
        </p:nvSpPr>
        <p:spPr>
          <a:xfrm>
            <a:off x="5648325" y="4543425"/>
            <a:ext cx="3324225" cy="217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45" y="4734379"/>
            <a:ext cx="4698208" cy="1789792"/>
          </a:xfrm>
          <a:prstGeom prst="rect">
            <a:avLst/>
          </a:prstGeom>
        </p:spPr>
      </p:pic>
    </p:spTree>
    <p:extLst>
      <p:ext uri="{BB962C8B-B14F-4D97-AF65-F5344CB8AC3E}">
        <p14:creationId xmlns:p14="http://schemas.microsoft.com/office/powerpoint/2010/main" val="261093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6"/>
          <p:cNvSpPr txBox="1">
            <a:spLocks noGrp="1"/>
          </p:cNvSpPr>
          <p:nvPr>
            <p:ph type="body" idx="1"/>
          </p:nvPr>
        </p:nvSpPr>
        <p:spPr>
          <a:xfrm>
            <a:off x="470001" y="1698958"/>
            <a:ext cx="8348400" cy="443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339" name="Google Shape;339;p46"/>
          <p:cNvSpPr txBox="1"/>
          <p:nvPr/>
        </p:nvSpPr>
        <p:spPr>
          <a:xfrm>
            <a:off x="185526" y="2080708"/>
            <a:ext cx="8517300" cy="183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dirty="0">
                <a:latin typeface="Calibri"/>
                <a:ea typeface="Calibri"/>
                <a:cs typeface="Calibri"/>
                <a:sym typeface="Calibri"/>
              </a:rPr>
              <a:t>Department of Unemployment </a:t>
            </a:r>
          </a:p>
          <a:p>
            <a:pPr marL="0" lvl="0" indent="0" algn="ctr" rtl="0">
              <a:spcBef>
                <a:spcPts val="0"/>
              </a:spcBef>
              <a:spcAft>
                <a:spcPts val="0"/>
              </a:spcAft>
              <a:buNone/>
            </a:pPr>
            <a:r>
              <a:rPr lang="en-US" sz="6000" b="1" dirty="0">
                <a:latin typeface="Calibri"/>
                <a:ea typeface="Calibri"/>
                <a:cs typeface="Calibri"/>
                <a:sym typeface="Calibri"/>
              </a:rPr>
              <a:t>Assistance </a:t>
            </a:r>
            <a:endParaRPr sz="6000" b="1" dirty="0">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82F275D7-1B56-4DF6-92C0-FD8F79A77B26}"/>
              </a:ext>
            </a:extLst>
          </p:cNvPr>
          <p:cNvSpPr txBox="1">
            <a:spLocks/>
          </p:cNvSpPr>
          <p:nvPr/>
        </p:nvSpPr>
        <p:spPr>
          <a:xfrm>
            <a:off x="8390466" y="6443726"/>
            <a:ext cx="42793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24</a:t>
            </a:fld>
            <a:endParaRPr lang="en-US" sz="1000">
              <a:solidFill>
                <a:srgbClr val="1F3B7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210352" cy="512372"/>
          </a:xfrm>
          <a:prstGeom prst="rect">
            <a:avLst/>
          </a:prstGeom>
        </p:spPr>
      </p:pic>
    </p:spTree>
    <p:extLst>
      <p:ext uri="{BB962C8B-B14F-4D97-AF65-F5344CB8AC3E}">
        <p14:creationId xmlns:p14="http://schemas.microsoft.com/office/powerpoint/2010/main" val="456413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507691" cy="954348"/>
          </a:xfrm>
        </p:spPr>
        <p:txBody>
          <a:bodyPr/>
          <a:lstStyle/>
          <a:p>
            <a:r>
              <a:rPr lang="en-US" b="1" dirty="0"/>
              <a:t>Department of Unemployment Assistance</a:t>
            </a:r>
          </a:p>
        </p:txBody>
      </p:sp>
      <p:sp>
        <p:nvSpPr>
          <p:cNvPr id="3" name="Slide Number Placeholder 2"/>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p:cNvSpPr>
            <a:spLocks noGrp="1"/>
          </p:cNvSpPr>
          <p:nvPr>
            <p:ph sz="quarter" idx="10"/>
          </p:nvPr>
        </p:nvSpPr>
        <p:spPr>
          <a:xfrm>
            <a:off x="457199" y="1446235"/>
            <a:ext cx="8507691" cy="4525963"/>
          </a:xfrm>
        </p:spPr>
        <p:txBody>
          <a:bodyPr>
            <a:normAutofit fontScale="62500" lnSpcReduction="20000"/>
          </a:bodyPr>
          <a:lstStyle/>
          <a:p>
            <a:pPr marL="0" indent="0">
              <a:buNone/>
            </a:pPr>
            <a:r>
              <a:rPr lang="en-US" sz="3600" dirty="0">
                <a:solidFill>
                  <a:srgbClr val="1F3B73"/>
                </a:solidFill>
                <a:cs typeface="Arial" pitchFamily="34" charset="0"/>
              </a:rPr>
              <a:t>DUA administers the Unemployment Insurance (UI) program which provides temporary income assistance to Massachusetts workers who are unemployed through no fault of their own and who are able to work, available for work and looking for a job.</a:t>
            </a:r>
          </a:p>
          <a:p>
            <a:r>
              <a:rPr lang="en-US" sz="3600" dirty="0">
                <a:solidFill>
                  <a:srgbClr val="1F3B73"/>
                </a:solidFill>
                <a:cs typeface="Arial" pitchFamily="34" charset="0"/>
              </a:rPr>
              <a:t>Unemployment insurance is a critical first step in assisting a person who lost a job by providing income support.</a:t>
            </a:r>
          </a:p>
          <a:p>
            <a:r>
              <a:rPr lang="en-US" sz="3600" dirty="0">
                <a:solidFill>
                  <a:srgbClr val="1F3B73"/>
                </a:solidFill>
                <a:cs typeface="Arial" pitchFamily="34" charset="0"/>
              </a:rPr>
              <a:t>DUA administers the </a:t>
            </a:r>
            <a:r>
              <a:rPr lang="en-US" sz="3600" dirty="0" err="1">
                <a:solidFill>
                  <a:srgbClr val="1F3B73"/>
                </a:solidFill>
                <a:cs typeface="Arial" pitchFamily="34" charset="0"/>
              </a:rPr>
              <a:t>WorkShare</a:t>
            </a:r>
            <a:r>
              <a:rPr lang="en-US" sz="3600" dirty="0">
                <a:solidFill>
                  <a:srgbClr val="1F3B73"/>
                </a:solidFill>
                <a:cs typeface="Arial" pitchFamily="34" charset="0"/>
              </a:rPr>
              <a:t> program to assist employers in avoiding layoffs by providing employees with partial UI benefits for a temporary period instead of layoffs.</a:t>
            </a:r>
          </a:p>
          <a:p>
            <a:r>
              <a:rPr lang="en-US" sz="3600" dirty="0">
                <a:solidFill>
                  <a:srgbClr val="1F3B73"/>
                </a:solidFill>
                <a:cs typeface="Arial" pitchFamily="34" charset="0"/>
              </a:rPr>
              <a:t>Individuals can apply to extend UI benefits while enrolled in an approved education or training programs (Section 30).</a:t>
            </a:r>
          </a:p>
          <a:p>
            <a:r>
              <a:rPr lang="en-US" sz="3600" dirty="0">
                <a:solidFill>
                  <a:srgbClr val="1F3B73"/>
                </a:solidFill>
                <a:cs typeface="Arial" pitchFamily="34" charset="0"/>
              </a:rPr>
              <a:t>Individuals who are permanently separated from a job and eligible for Unemployment Insurance are required to visit a </a:t>
            </a:r>
            <a:r>
              <a:rPr lang="en-US" sz="3600" dirty="0" err="1">
                <a:solidFill>
                  <a:srgbClr val="1F3B73"/>
                </a:solidFill>
                <a:cs typeface="Arial" pitchFamily="34" charset="0"/>
              </a:rPr>
              <a:t>MassHire</a:t>
            </a:r>
            <a:r>
              <a:rPr lang="en-US" sz="3600" dirty="0">
                <a:solidFill>
                  <a:srgbClr val="1F3B73"/>
                </a:solidFill>
                <a:cs typeface="Arial" pitchFamily="34" charset="0"/>
              </a:rPr>
              <a:t> Career Center for reemployment services.</a:t>
            </a:r>
          </a:p>
          <a:p>
            <a:endParaRPr lang="en-US" b="1" dirty="0"/>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457199" y="1459595"/>
            <a:ext cx="8229600" cy="4525963"/>
          </a:xfrm>
          <a:prstGeom prst="rect">
            <a:avLst/>
          </a:prstGeom>
        </p:spPr>
        <p:txBody>
          <a:bodyPr vert="horz" lIns="91440" tIns="45720" rIns="91440" bIns="45720" rtlCol="0">
            <a:normAutofit/>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87730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49" y="139614"/>
            <a:ext cx="8099426" cy="954348"/>
          </a:xfrm>
        </p:spPr>
        <p:txBody>
          <a:bodyPr/>
          <a:lstStyle/>
          <a:p>
            <a:r>
              <a:rPr lang="en-US" sz="3000" b="1" i="1" dirty="0"/>
              <a:t>Department of Unemployment Assistance (DUA) </a:t>
            </a:r>
            <a:r>
              <a:rPr lang="en-US" sz="3000" b="1" dirty="0"/>
              <a:t/>
            </a:r>
            <a:br>
              <a:rPr lang="en-US" sz="3000" b="1" dirty="0"/>
            </a:br>
            <a:r>
              <a:rPr lang="en-US" sz="3000" b="1" dirty="0"/>
              <a:t>Opportunities for Continued Partnership  </a:t>
            </a:r>
          </a:p>
        </p:txBody>
      </p:sp>
      <p:sp>
        <p:nvSpPr>
          <p:cNvPr id="3" name="Slide Number Placeholder 2"/>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p:cNvSpPr>
            <a:spLocks noGrp="1"/>
          </p:cNvSpPr>
          <p:nvPr>
            <p:ph sz="quarter" idx="10"/>
          </p:nvPr>
        </p:nvSpPr>
        <p:spPr>
          <a:xfrm>
            <a:off x="457199" y="1446235"/>
            <a:ext cx="8507691" cy="4525963"/>
          </a:xfrm>
        </p:spPr>
        <p:txBody>
          <a:bodyPr>
            <a:normAutofit/>
          </a:bodyPr>
          <a:lstStyle/>
          <a:p>
            <a:endParaRPr lang="en-US" dirty="0"/>
          </a:p>
          <a:p>
            <a:pPr marL="0" indent="0">
              <a:buNone/>
            </a:pPr>
            <a:endParaRPr lang="en-US" b="1" dirty="0"/>
          </a:p>
        </p:txBody>
      </p:sp>
      <p:sp>
        <p:nvSpPr>
          <p:cNvPr id="5" name="Rectangle 4"/>
          <p:cNvSpPr/>
          <p:nvPr/>
        </p:nvSpPr>
        <p:spPr>
          <a:xfrm>
            <a:off x="457200" y="6300526"/>
            <a:ext cx="184294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220940" y="1385627"/>
            <a:ext cx="8677275" cy="4914899"/>
          </a:xfrm>
          <a:prstGeom prst="rect">
            <a:avLst/>
          </a:prstGeom>
        </p:spPr>
        <p:txBody>
          <a:bodyPr vert="horz" lIns="91440" tIns="45720" rIns="91440" bIns="45720" rtlCol="0">
            <a:noAutofit/>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600"/>
              </a:spcBef>
              <a:spcAft>
                <a:spcPts val="600"/>
              </a:spcAft>
              <a:buNone/>
            </a:pPr>
            <a:r>
              <a:rPr lang="en-US" sz="2500" b="1" dirty="0">
                <a:solidFill>
                  <a:srgbClr val="1F3B73"/>
                </a:solidFill>
                <a:cs typeface="Arial" pitchFamily="34" charset="0"/>
              </a:rPr>
              <a:t>DUA will continue to implement the following provisions with its partners:</a:t>
            </a:r>
          </a:p>
          <a:p>
            <a:pPr>
              <a:lnSpc>
                <a:spcPts val="1800"/>
              </a:lnSpc>
              <a:spcBef>
                <a:spcPts val="300"/>
              </a:spcBef>
              <a:spcAft>
                <a:spcPts val="300"/>
              </a:spcAft>
            </a:pPr>
            <a:r>
              <a:rPr lang="en-US" sz="2000" b="1" dirty="0">
                <a:solidFill>
                  <a:srgbClr val="1F3B73"/>
                </a:solidFill>
                <a:cs typeface="Arial" pitchFamily="34" charset="0"/>
              </a:rPr>
              <a:t>Working with Rapid Response </a:t>
            </a:r>
            <a:r>
              <a:rPr lang="en-US" sz="2000" dirty="0">
                <a:solidFill>
                  <a:srgbClr val="1F3B73"/>
                </a:solidFill>
                <a:cs typeface="Arial" pitchFamily="34" charset="0"/>
              </a:rPr>
              <a:t>teams to provide services to employers and workers in mass layoff situations and conducting claim filing activities, when needed. </a:t>
            </a:r>
          </a:p>
          <a:p>
            <a:pPr>
              <a:lnSpc>
                <a:spcPts val="1800"/>
              </a:lnSpc>
              <a:spcBef>
                <a:spcPts val="300"/>
              </a:spcBef>
              <a:spcAft>
                <a:spcPts val="300"/>
              </a:spcAft>
            </a:pPr>
            <a:r>
              <a:rPr lang="en-US" sz="2000" b="1" dirty="0">
                <a:solidFill>
                  <a:srgbClr val="1F3B73"/>
                </a:solidFill>
                <a:cs typeface="Arial" pitchFamily="34" charset="0"/>
              </a:rPr>
              <a:t>Integrating DUA as a required </a:t>
            </a:r>
            <a:r>
              <a:rPr lang="en-US" sz="2000" b="1" dirty="0" err="1">
                <a:solidFill>
                  <a:srgbClr val="1F3B73"/>
                </a:solidFill>
                <a:cs typeface="Arial" pitchFamily="34" charset="0"/>
              </a:rPr>
              <a:t>MassHire</a:t>
            </a:r>
            <a:r>
              <a:rPr lang="en-US" sz="2000" b="1" dirty="0">
                <a:solidFill>
                  <a:srgbClr val="1F3B73"/>
                </a:solidFill>
                <a:cs typeface="Arial" pitchFamily="34" charset="0"/>
              </a:rPr>
              <a:t> Career Center partner</a:t>
            </a:r>
            <a:r>
              <a:rPr lang="en-US" sz="2000" dirty="0">
                <a:solidFill>
                  <a:srgbClr val="1F3B73"/>
                </a:solidFill>
                <a:cs typeface="Arial" pitchFamily="34" charset="0"/>
              </a:rPr>
              <a:t> to help UI claimants access the full range of </a:t>
            </a:r>
            <a:r>
              <a:rPr lang="en-US" sz="2000" dirty="0" err="1">
                <a:solidFill>
                  <a:srgbClr val="1F3B73"/>
                </a:solidFill>
                <a:cs typeface="Arial" pitchFamily="34" charset="0"/>
              </a:rPr>
              <a:t>MassHire</a:t>
            </a:r>
            <a:r>
              <a:rPr lang="en-US" sz="2000" dirty="0">
                <a:solidFill>
                  <a:srgbClr val="1F3B73"/>
                </a:solidFill>
                <a:cs typeface="Arial" pitchFamily="34" charset="0"/>
              </a:rPr>
              <a:t> Career Center services both on-line and in-person. </a:t>
            </a:r>
          </a:p>
          <a:p>
            <a:pPr>
              <a:lnSpc>
                <a:spcPts val="1800"/>
              </a:lnSpc>
              <a:spcBef>
                <a:spcPts val="300"/>
              </a:spcBef>
              <a:spcAft>
                <a:spcPts val="300"/>
              </a:spcAft>
            </a:pPr>
            <a:r>
              <a:rPr lang="en-US" sz="2000" b="1" dirty="0">
                <a:solidFill>
                  <a:srgbClr val="1F3B73"/>
                </a:solidFill>
                <a:cs typeface="Arial" pitchFamily="34" charset="0"/>
              </a:rPr>
              <a:t>Connecting UI claimants to reemployment services through </a:t>
            </a:r>
            <a:r>
              <a:rPr lang="en-US" sz="2000" b="1" dirty="0" err="1">
                <a:solidFill>
                  <a:srgbClr val="1F3B73"/>
                </a:solidFill>
                <a:cs typeface="Arial" pitchFamily="34" charset="0"/>
              </a:rPr>
              <a:t>MassHire</a:t>
            </a:r>
            <a:r>
              <a:rPr lang="en-US" sz="2000" b="1" dirty="0">
                <a:solidFill>
                  <a:srgbClr val="1F3B73"/>
                </a:solidFill>
                <a:cs typeface="Arial" pitchFamily="34" charset="0"/>
              </a:rPr>
              <a:t> Career Centers</a:t>
            </a:r>
            <a:r>
              <a:rPr lang="en-US" sz="2000" dirty="0">
                <a:solidFill>
                  <a:srgbClr val="1F3B73"/>
                </a:solidFill>
                <a:cs typeface="Arial" pitchFamily="34" charset="0"/>
              </a:rPr>
              <a:t> through the </a:t>
            </a:r>
            <a:r>
              <a:rPr lang="en-US" sz="2000" dirty="0">
                <a:solidFill>
                  <a:srgbClr val="1F3B73"/>
                </a:solidFill>
              </a:rPr>
              <a:t>Reemployment Services and Eligibility Assessment (RESEA) programs (national model and grants.)</a:t>
            </a:r>
            <a:endParaRPr lang="en-US" sz="2000" dirty="0">
              <a:solidFill>
                <a:srgbClr val="1F3B73"/>
              </a:solidFill>
              <a:cs typeface="Arial" pitchFamily="34" charset="0"/>
            </a:endParaRPr>
          </a:p>
          <a:p>
            <a:pPr>
              <a:lnSpc>
                <a:spcPts val="1800"/>
              </a:lnSpc>
              <a:spcBef>
                <a:spcPts val="300"/>
              </a:spcBef>
              <a:spcAft>
                <a:spcPts val="300"/>
              </a:spcAft>
            </a:pPr>
            <a:r>
              <a:rPr lang="en-US" sz="2000" b="1" dirty="0">
                <a:solidFill>
                  <a:srgbClr val="1F3B73"/>
                </a:solidFill>
                <a:cs typeface="Arial" pitchFamily="34" charset="0"/>
              </a:rPr>
              <a:t>Providing effective services to veterans </a:t>
            </a:r>
            <a:r>
              <a:rPr lang="en-US" sz="2000" dirty="0">
                <a:solidFill>
                  <a:srgbClr val="1F3B73"/>
                </a:solidFill>
                <a:cs typeface="Arial" pitchFamily="34" charset="0"/>
              </a:rPr>
              <a:t>who file for benefits under the Unemployment Compensation for Ex-Service members (UCX) program. </a:t>
            </a:r>
          </a:p>
          <a:p>
            <a:pPr>
              <a:lnSpc>
                <a:spcPts val="1800"/>
              </a:lnSpc>
              <a:spcBef>
                <a:spcPts val="300"/>
              </a:spcBef>
              <a:spcAft>
                <a:spcPts val="300"/>
              </a:spcAft>
            </a:pPr>
            <a:r>
              <a:rPr lang="en-US" sz="2000" dirty="0">
                <a:solidFill>
                  <a:srgbClr val="1F3B73"/>
                </a:solidFill>
                <a:cs typeface="Arial" pitchFamily="34" charset="0"/>
              </a:rPr>
              <a:t>Ensure that </a:t>
            </a:r>
            <a:r>
              <a:rPr lang="en-US" sz="2000" b="1" dirty="0">
                <a:solidFill>
                  <a:srgbClr val="1F3B73"/>
                </a:solidFill>
                <a:cs typeface="Arial" pitchFamily="34" charset="0"/>
              </a:rPr>
              <a:t>claimants are fully notified of deadlines and eligibility requirements </a:t>
            </a:r>
            <a:r>
              <a:rPr lang="en-US" sz="2000" dirty="0">
                <a:solidFill>
                  <a:srgbClr val="1F3B73"/>
                </a:solidFill>
                <a:cs typeface="Arial" pitchFamily="34" charset="0"/>
              </a:rPr>
              <a:t>associated with TRA, Alternative Trade Adjustment Assistance (ATAA), and Reemployment Trade Adjustment Assistance (RTAA) programs, and that communication with case managers for TAA participants is seamless. </a:t>
            </a:r>
          </a:p>
          <a:p>
            <a:pPr>
              <a:lnSpc>
                <a:spcPts val="1800"/>
              </a:lnSpc>
              <a:spcBef>
                <a:spcPts val="300"/>
              </a:spcBef>
              <a:spcAft>
                <a:spcPts val="300"/>
              </a:spcAft>
            </a:pPr>
            <a:r>
              <a:rPr lang="en-US" sz="2000" b="1" dirty="0">
                <a:solidFill>
                  <a:srgbClr val="1F3B73"/>
                </a:solidFill>
                <a:cs typeface="Arial" pitchFamily="34" charset="0"/>
              </a:rPr>
              <a:t>Matching wage record data </a:t>
            </a:r>
            <a:r>
              <a:rPr lang="en-US" sz="2000" dirty="0">
                <a:solidFill>
                  <a:srgbClr val="1F3B73"/>
                </a:solidFill>
                <a:cs typeface="Arial" pitchFamily="34" charset="0"/>
              </a:rPr>
              <a:t>for WIOA performance reporting requirements.</a:t>
            </a:r>
          </a:p>
        </p:txBody>
      </p:sp>
      <p:sp>
        <p:nvSpPr>
          <p:cNvPr id="8" name="Rectangle 7"/>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324788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457200" y="139614"/>
            <a:ext cx="7131000" cy="95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7" name="Google Shape;167;p2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27</a:t>
            </a:fld>
            <a:endParaRPr/>
          </a:p>
        </p:txBody>
      </p:sp>
      <p:sp>
        <p:nvSpPr>
          <p:cNvPr id="168" name="Google Shape;168;p28"/>
          <p:cNvSpPr txBox="1"/>
          <p:nvPr/>
        </p:nvSpPr>
        <p:spPr>
          <a:xfrm>
            <a:off x="564225" y="2186499"/>
            <a:ext cx="8046600" cy="23759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dirty="0">
                <a:latin typeface="Century Gothic"/>
                <a:ea typeface="Century Gothic"/>
                <a:cs typeface="Century Gothic"/>
                <a:sym typeface="Century Gothic"/>
              </a:rPr>
              <a:t>A</a:t>
            </a:r>
            <a:r>
              <a:rPr lang="en-US" sz="6000" b="1" dirty="0">
                <a:latin typeface="Calibri"/>
                <a:ea typeface="Calibri"/>
                <a:cs typeface="Calibri"/>
                <a:sym typeface="Calibri"/>
              </a:rPr>
              <a:t>dult and Community Learning Services </a:t>
            </a:r>
            <a:endParaRPr sz="6000" b="1" dirty="0">
              <a:latin typeface="Calibri"/>
              <a:ea typeface="Calibri"/>
              <a:cs typeface="Calibri"/>
              <a:sym typeface="Calibri"/>
            </a:endParaRPr>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57199" y="139614"/>
            <a:ext cx="8507691"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sz="3200" b="1" dirty="0"/>
              <a:t>Adult and Community Learning Services (ACLS)</a:t>
            </a:r>
            <a:endParaRPr sz="3200" b="1" dirty="0"/>
          </a:p>
        </p:txBody>
      </p:sp>
      <p:sp>
        <p:nvSpPr>
          <p:cNvPr id="174" name="Google Shape;174;p2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75" name="Google Shape;175;p29"/>
          <p:cNvSpPr txBox="1">
            <a:spLocks noGrp="1"/>
          </p:cNvSpPr>
          <p:nvPr>
            <p:ph type="body" idx="1"/>
          </p:nvPr>
        </p:nvSpPr>
        <p:spPr>
          <a:xfrm>
            <a:off x="457199" y="1446235"/>
            <a:ext cx="8507691"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285750" lvl="0" indent="-107950" algn="l" rtl="0">
              <a:lnSpc>
                <a:spcPct val="90000"/>
              </a:lnSpc>
              <a:spcBef>
                <a:spcPts val="1800"/>
              </a:spcBef>
              <a:spcAft>
                <a:spcPts val="0"/>
              </a:spcAft>
              <a:buSzPts val="2800"/>
              <a:buNone/>
            </a:pPr>
            <a:endParaRPr b="1"/>
          </a:p>
        </p:txBody>
      </p:sp>
      <p:sp>
        <p:nvSpPr>
          <p:cNvPr id="176" name="Google Shape;176;p29"/>
          <p:cNvSpPr/>
          <p:nvPr/>
        </p:nvSpPr>
        <p:spPr>
          <a:xfrm>
            <a:off x="457200" y="6300526"/>
            <a:ext cx="1842940" cy="499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9"/>
          <p:cNvSpPr txBox="1"/>
          <p:nvPr/>
        </p:nvSpPr>
        <p:spPr>
          <a:xfrm>
            <a:off x="266698" y="1250983"/>
            <a:ext cx="8591551" cy="4745015"/>
          </a:xfrm>
          <a:prstGeom prst="rect">
            <a:avLst/>
          </a:prstGeom>
          <a:noFill/>
          <a:ln>
            <a:noFill/>
          </a:ln>
        </p:spPr>
        <p:txBody>
          <a:bodyPr spcFirstLastPara="1" wrap="square" lIns="91425" tIns="45700" rIns="91425" bIns="45700" anchor="t" anchorCtr="0">
            <a:noAutofit/>
          </a:bodyPr>
          <a:lstStyle/>
          <a:p>
            <a:pPr marL="285750" marR="0" lvl="0" indent="-285750" algn="l" rtl="0">
              <a:lnSpc>
                <a:spcPts val="2500"/>
              </a:lnSpc>
              <a:spcBef>
                <a:spcPts val="1200"/>
              </a:spcBef>
              <a:spcAft>
                <a:spcPts val="600"/>
              </a:spcAft>
              <a:buClr>
                <a:schemeClr val="dk1"/>
              </a:buClr>
              <a:buSzPts val="2590"/>
              <a:buFont typeface="Arial"/>
              <a:buChar char="•"/>
            </a:pPr>
            <a:r>
              <a:rPr lang="en-US" sz="2590" dirty="0">
                <a:solidFill>
                  <a:srgbClr val="1F3B73"/>
                </a:solidFill>
                <a:latin typeface="Calibri"/>
                <a:ea typeface="Calibri"/>
                <a:cs typeface="Calibri"/>
                <a:sym typeface="Calibri"/>
              </a:rPr>
              <a:t>ACLS, a unit at the Massachusetts Department of Elementary and Secondary Education, funds programs statewide to provide </a:t>
            </a:r>
            <a:r>
              <a:rPr lang="en-US" sz="2590" b="1" dirty="0">
                <a:solidFill>
                  <a:srgbClr val="1F3B73"/>
                </a:solidFill>
                <a:latin typeface="Calibri"/>
                <a:ea typeface="Calibri"/>
                <a:cs typeface="Calibri"/>
                <a:sym typeface="Calibri"/>
              </a:rPr>
              <a:t>educational services to adults with academic skill levels below 12th grade, and/or adults who need English language skills</a:t>
            </a:r>
            <a:r>
              <a:rPr lang="en-US" sz="2590" dirty="0">
                <a:solidFill>
                  <a:srgbClr val="1F3B73"/>
                </a:solidFill>
                <a:latin typeface="Calibri"/>
                <a:ea typeface="Calibri"/>
                <a:cs typeface="Calibri"/>
                <a:sym typeface="Calibri"/>
              </a:rPr>
              <a:t> to succeed in our communities. </a:t>
            </a:r>
            <a:endParaRPr dirty="0">
              <a:solidFill>
                <a:srgbClr val="1F3B73"/>
              </a:solidFill>
            </a:endParaRPr>
          </a:p>
          <a:p>
            <a:pPr marL="285750" marR="0" lvl="0" indent="-285750" algn="l" rtl="0">
              <a:lnSpc>
                <a:spcPts val="2500"/>
              </a:lnSpc>
              <a:spcBef>
                <a:spcPts val="1200"/>
              </a:spcBef>
              <a:spcAft>
                <a:spcPts val="600"/>
              </a:spcAft>
              <a:buClr>
                <a:schemeClr val="dk1"/>
              </a:buClr>
              <a:buSzPts val="2590"/>
              <a:buFont typeface="Arial"/>
              <a:buChar char="•"/>
            </a:pPr>
            <a:r>
              <a:rPr lang="en-US" sz="2590" dirty="0">
                <a:solidFill>
                  <a:srgbClr val="1F3B73"/>
                </a:solidFill>
                <a:latin typeface="Calibri"/>
                <a:ea typeface="Calibri"/>
                <a:cs typeface="Calibri"/>
                <a:sym typeface="Calibri"/>
              </a:rPr>
              <a:t>ACLS funds innovative projects to enhance programs' delivery of services, including </a:t>
            </a:r>
            <a:r>
              <a:rPr lang="en-US" sz="2590" b="1" dirty="0">
                <a:solidFill>
                  <a:srgbClr val="1F3B73"/>
                </a:solidFill>
                <a:latin typeface="Calibri"/>
                <a:ea typeface="Calibri"/>
                <a:cs typeface="Calibri"/>
                <a:sym typeface="Calibri"/>
              </a:rPr>
              <a:t>curriculum frameworks, health education, </a:t>
            </a:r>
            <a:r>
              <a:rPr lang="en-US" sz="2590" dirty="0">
                <a:solidFill>
                  <a:srgbClr val="1F3B73"/>
                </a:solidFill>
                <a:latin typeface="Calibri"/>
                <a:ea typeface="Calibri"/>
                <a:cs typeface="Calibri"/>
                <a:sym typeface="Calibri"/>
              </a:rPr>
              <a:t>English Language Civics, </a:t>
            </a:r>
            <a:r>
              <a:rPr lang="en-US" sz="2590" b="1" dirty="0">
                <a:solidFill>
                  <a:srgbClr val="1F3B73"/>
                </a:solidFill>
                <a:latin typeface="Calibri"/>
                <a:ea typeface="Calibri"/>
                <a:cs typeface="Calibri"/>
                <a:sym typeface="Calibri"/>
              </a:rPr>
              <a:t>distance education, family literacy, workplace education, </a:t>
            </a:r>
            <a:r>
              <a:rPr lang="en-US" sz="2590" dirty="0">
                <a:solidFill>
                  <a:srgbClr val="1F3B73"/>
                </a:solidFill>
                <a:latin typeface="Calibri"/>
                <a:ea typeface="Calibri"/>
                <a:cs typeface="Calibri"/>
                <a:sym typeface="Calibri"/>
              </a:rPr>
              <a:t>and technology.</a:t>
            </a:r>
            <a:endParaRPr dirty="0">
              <a:solidFill>
                <a:srgbClr val="1F3B73"/>
              </a:solidFill>
            </a:endParaRPr>
          </a:p>
          <a:p>
            <a:pPr marL="285750" marR="0" lvl="0" indent="-285750" algn="l" rtl="0">
              <a:lnSpc>
                <a:spcPts val="2500"/>
              </a:lnSpc>
              <a:spcBef>
                <a:spcPts val="1200"/>
              </a:spcBef>
              <a:spcAft>
                <a:spcPts val="600"/>
              </a:spcAft>
              <a:buClr>
                <a:schemeClr val="dk1"/>
              </a:buClr>
              <a:buSzPts val="2590"/>
              <a:buFont typeface="Arial"/>
              <a:buChar char="•"/>
            </a:pPr>
            <a:r>
              <a:rPr lang="en-US" sz="2590" dirty="0">
                <a:solidFill>
                  <a:srgbClr val="1F3B73"/>
                </a:solidFill>
                <a:latin typeface="Calibri"/>
                <a:ea typeface="Calibri"/>
                <a:cs typeface="Calibri"/>
                <a:sym typeface="Calibri"/>
              </a:rPr>
              <a:t>ACLS also funds the </a:t>
            </a:r>
            <a:r>
              <a:rPr lang="en-US" sz="2590" b="1" dirty="0">
                <a:solidFill>
                  <a:srgbClr val="1F3B73"/>
                </a:solidFill>
                <a:latin typeface="Calibri"/>
                <a:ea typeface="Calibri"/>
                <a:cs typeface="Calibri"/>
                <a:sym typeface="Calibri"/>
              </a:rPr>
              <a:t>professional development </a:t>
            </a:r>
            <a:r>
              <a:rPr lang="en-US" sz="2590" dirty="0">
                <a:solidFill>
                  <a:srgbClr val="1F3B73"/>
                </a:solidFill>
                <a:latin typeface="Calibri"/>
                <a:ea typeface="Calibri"/>
                <a:cs typeface="Calibri"/>
                <a:sym typeface="Calibri"/>
              </a:rPr>
              <a:t>of teachers and other professionals in ABE programs through the System for Adult Basic Education Support (SABES).</a:t>
            </a:r>
            <a:endParaRPr sz="2590" dirty="0">
              <a:solidFill>
                <a:srgbClr val="1F3B73"/>
              </a:solidFill>
              <a:latin typeface="Calibri"/>
              <a:ea typeface="Calibri"/>
              <a:cs typeface="Calibri"/>
              <a:sym typeface="Calibri"/>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457199" y="139614"/>
            <a:ext cx="8507691"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a:t>ACLS Theory of Action</a:t>
            </a:r>
            <a:endParaRPr b="1"/>
          </a:p>
        </p:txBody>
      </p:sp>
      <p:sp>
        <p:nvSpPr>
          <p:cNvPr id="183" name="Google Shape;183;p3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84" name="Google Shape;184;p30"/>
          <p:cNvSpPr txBox="1">
            <a:spLocks noGrp="1"/>
          </p:cNvSpPr>
          <p:nvPr>
            <p:ph type="body" idx="1"/>
          </p:nvPr>
        </p:nvSpPr>
        <p:spPr>
          <a:xfrm>
            <a:off x="457199" y="1446235"/>
            <a:ext cx="8507691" cy="4525963"/>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dirty="0"/>
          </a:p>
          <a:p>
            <a:pPr marL="285750" lvl="0" indent="-107950" algn="l" rtl="0">
              <a:lnSpc>
                <a:spcPct val="90000"/>
              </a:lnSpc>
              <a:spcBef>
                <a:spcPts val="1800"/>
              </a:spcBef>
              <a:spcAft>
                <a:spcPts val="0"/>
              </a:spcAft>
              <a:buSzPts val="2800"/>
              <a:buNone/>
            </a:pPr>
            <a:endParaRPr b="1" dirty="0"/>
          </a:p>
        </p:txBody>
      </p:sp>
      <p:sp>
        <p:nvSpPr>
          <p:cNvPr id="185" name="Google Shape;185;p30"/>
          <p:cNvSpPr/>
          <p:nvPr/>
        </p:nvSpPr>
        <p:spPr>
          <a:xfrm>
            <a:off x="457200" y="6300526"/>
            <a:ext cx="1842940" cy="499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30"/>
          <p:cNvSpPr txBox="1"/>
          <p:nvPr/>
        </p:nvSpPr>
        <p:spPr>
          <a:xfrm>
            <a:off x="457199" y="1440545"/>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dk1"/>
              </a:buClr>
              <a:buSzPts val="2800"/>
              <a:buFont typeface="Arial"/>
              <a:buNone/>
            </a:pPr>
            <a:r>
              <a:rPr lang="en-US" sz="2800" dirty="0">
                <a:solidFill>
                  <a:srgbClr val="1F3B73"/>
                </a:solidFill>
                <a:latin typeface="Calibri"/>
                <a:ea typeface="Calibri"/>
                <a:cs typeface="Calibri"/>
                <a:sym typeface="Calibri"/>
              </a:rPr>
              <a:t>Students will make educational progress and be prepared to access college and careers as documented by the WIOA performance measures, if ACLS aligns its Indicators of Program Quality (IPQ) and policies with WIOA, gives programs quality feedback, and provides high-quality professional development (PD).</a:t>
            </a:r>
            <a:endParaRPr dirty="0">
              <a:solidFill>
                <a:srgbClr val="1F3B73"/>
              </a:solidFill>
            </a:endParaRPr>
          </a:p>
          <a:p>
            <a:pPr marL="0" marR="0" lvl="0" indent="0" algn="l" rtl="0">
              <a:lnSpc>
                <a:spcPct val="90000"/>
              </a:lnSpc>
              <a:spcBef>
                <a:spcPts val="1800"/>
              </a:spcBef>
              <a:spcAft>
                <a:spcPts val="0"/>
              </a:spcAft>
              <a:buClr>
                <a:schemeClr val="dk1"/>
              </a:buClr>
              <a:buSzPts val="2800"/>
              <a:buFont typeface="Arial"/>
              <a:buNone/>
            </a:pPr>
            <a:endParaRPr sz="2800" dirty="0">
              <a:solidFill>
                <a:schemeClr val="dk2"/>
              </a:solidFill>
              <a:latin typeface="Calibri"/>
              <a:ea typeface="Calibri"/>
              <a:cs typeface="Calibri"/>
              <a:sym typeface="Calibri"/>
            </a:endParaRPr>
          </a:p>
        </p:txBody>
      </p:sp>
      <p:grpSp>
        <p:nvGrpSpPr>
          <p:cNvPr id="187" name="Google Shape;187;p30"/>
          <p:cNvGrpSpPr/>
          <p:nvPr/>
        </p:nvGrpSpPr>
        <p:grpSpPr>
          <a:xfrm>
            <a:off x="286813" y="4141442"/>
            <a:ext cx="5853356" cy="1298882"/>
            <a:chOff x="35167" y="156317"/>
            <a:chExt cx="5853356" cy="1298882"/>
          </a:xfrm>
        </p:grpSpPr>
        <p:sp>
          <p:nvSpPr>
            <p:cNvPr id="188" name="Google Shape;188;p30"/>
            <p:cNvSpPr/>
            <p:nvPr/>
          </p:nvSpPr>
          <p:spPr>
            <a:xfrm>
              <a:off x="4969945" y="346637"/>
              <a:ext cx="918578" cy="918403"/>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5000876" y="377256"/>
              <a:ext cx="857300" cy="857165"/>
            </a:xfrm>
            <a:prstGeom prst="ellipse">
              <a:avLst/>
            </a:prstGeom>
            <a:solidFill>
              <a:schemeClr val="lt1">
                <a:alpha val="89803"/>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txBox="1"/>
            <p:nvPr/>
          </p:nvSpPr>
          <p:spPr>
            <a:xfrm>
              <a:off x="5123431" y="499731"/>
              <a:ext cx="612190" cy="6122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b="1">
                  <a:solidFill>
                    <a:schemeClr val="dk1"/>
                  </a:solidFill>
                  <a:latin typeface="Calibri"/>
                  <a:ea typeface="Calibri"/>
                  <a:cs typeface="Calibri"/>
                  <a:sym typeface="Calibri"/>
                </a:rPr>
                <a:t>HQPD</a:t>
              </a:r>
              <a:endParaRPr sz="1100" b="1">
                <a:solidFill>
                  <a:schemeClr val="dk1"/>
                </a:solidFill>
                <a:latin typeface="Calibri"/>
                <a:ea typeface="Calibri"/>
                <a:cs typeface="Calibri"/>
                <a:sym typeface="Calibri"/>
              </a:endParaRPr>
            </a:p>
          </p:txBody>
        </p:sp>
        <p:sp>
          <p:nvSpPr>
            <p:cNvPr id="191" name="Google Shape;191;p30"/>
            <p:cNvSpPr/>
            <p:nvPr/>
          </p:nvSpPr>
          <p:spPr>
            <a:xfrm rot="2700000">
              <a:off x="4021085" y="346534"/>
              <a:ext cx="918448" cy="918448"/>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4051951" y="377256"/>
              <a:ext cx="857300" cy="857165"/>
            </a:xfrm>
            <a:prstGeom prst="ellipse">
              <a:avLst/>
            </a:prstGeom>
            <a:solidFill>
              <a:schemeClr val="lt1">
                <a:alpha val="89803"/>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txBox="1"/>
            <p:nvPr/>
          </p:nvSpPr>
          <p:spPr>
            <a:xfrm>
              <a:off x="4174505" y="499731"/>
              <a:ext cx="612190" cy="6122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b="1">
                  <a:solidFill>
                    <a:schemeClr val="dk1"/>
                  </a:solidFill>
                  <a:latin typeface="Calibri"/>
                  <a:ea typeface="Calibri"/>
                  <a:cs typeface="Calibri"/>
                  <a:sym typeface="Calibri"/>
                </a:rPr>
                <a:t>PQR</a:t>
              </a:r>
              <a:endParaRPr sz="1100" b="1">
                <a:solidFill>
                  <a:schemeClr val="dk1"/>
                </a:solidFill>
                <a:latin typeface="Calibri"/>
                <a:ea typeface="Calibri"/>
                <a:cs typeface="Calibri"/>
                <a:sym typeface="Calibri"/>
              </a:endParaRPr>
            </a:p>
          </p:txBody>
        </p:sp>
        <p:sp>
          <p:nvSpPr>
            <p:cNvPr id="194" name="Google Shape;194;p30"/>
            <p:cNvSpPr/>
            <p:nvPr/>
          </p:nvSpPr>
          <p:spPr>
            <a:xfrm rot="2700000">
              <a:off x="3072160" y="346534"/>
              <a:ext cx="918448" cy="918448"/>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3103025" y="377256"/>
              <a:ext cx="857300" cy="857165"/>
            </a:xfrm>
            <a:prstGeom prst="ellipse">
              <a:avLst/>
            </a:prstGeom>
            <a:solidFill>
              <a:schemeClr val="lt1">
                <a:alpha val="89803"/>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6" name="Google Shape;196;p30"/>
            <p:cNvSpPr txBox="1"/>
            <p:nvPr/>
          </p:nvSpPr>
          <p:spPr>
            <a:xfrm>
              <a:off x="3225580" y="499731"/>
              <a:ext cx="612190" cy="6122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a:solidFill>
                    <a:schemeClr val="dk1"/>
                  </a:solidFill>
                  <a:latin typeface="Calibri"/>
                  <a:ea typeface="Calibri"/>
                  <a:cs typeface="Calibri"/>
                  <a:sym typeface="Calibri"/>
                </a:rPr>
                <a:t>Policies</a:t>
              </a:r>
              <a:endParaRPr sz="1100">
                <a:solidFill>
                  <a:schemeClr val="dk1"/>
                </a:solidFill>
                <a:latin typeface="Calibri"/>
                <a:ea typeface="Calibri"/>
                <a:cs typeface="Calibri"/>
                <a:sym typeface="Calibri"/>
              </a:endParaRPr>
            </a:p>
          </p:txBody>
        </p:sp>
        <p:sp>
          <p:nvSpPr>
            <p:cNvPr id="197" name="Google Shape;197;p30"/>
            <p:cNvSpPr/>
            <p:nvPr/>
          </p:nvSpPr>
          <p:spPr>
            <a:xfrm rot="2700000">
              <a:off x="2123235" y="346534"/>
              <a:ext cx="918448" cy="918448"/>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154100" y="377256"/>
              <a:ext cx="857300" cy="857165"/>
            </a:xfrm>
            <a:prstGeom prst="ellipse">
              <a:avLst/>
            </a:prstGeom>
            <a:solidFill>
              <a:schemeClr val="lt1">
                <a:alpha val="89803"/>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txBox="1"/>
            <p:nvPr/>
          </p:nvSpPr>
          <p:spPr>
            <a:xfrm>
              <a:off x="2276072" y="499731"/>
              <a:ext cx="612190" cy="6122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b="1">
                  <a:solidFill>
                    <a:schemeClr val="dk1"/>
                  </a:solidFill>
                  <a:latin typeface="Calibri"/>
                  <a:ea typeface="Calibri"/>
                  <a:cs typeface="Calibri"/>
                  <a:sym typeface="Calibri"/>
                </a:rPr>
                <a:t>IPQ’s</a:t>
              </a:r>
              <a:endParaRPr sz="1100" b="1">
                <a:solidFill>
                  <a:schemeClr val="dk1"/>
                </a:solidFill>
                <a:latin typeface="Calibri"/>
                <a:ea typeface="Calibri"/>
                <a:cs typeface="Calibri"/>
                <a:sym typeface="Calibri"/>
              </a:endParaRPr>
            </a:p>
          </p:txBody>
        </p:sp>
        <p:sp>
          <p:nvSpPr>
            <p:cNvPr id="200" name="Google Shape;200;p30"/>
            <p:cNvSpPr/>
            <p:nvPr/>
          </p:nvSpPr>
          <p:spPr>
            <a:xfrm rot="2700000">
              <a:off x="1174309" y="346534"/>
              <a:ext cx="918448" cy="918448"/>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1205175" y="377256"/>
              <a:ext cx="857300" cy="857165"/>
            </a:xfrm>
            <a:prstGeom prst="ellipse">
              <a:avLst/>
            </a:prstGeom>
            <a:solidFill>
              <a:schemeClr val="lt1">
                <a:alpha val="89803"/>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txBox="1"/>
            <p:nvPr/>
          </p:nvSpPr>
          <p:spPr>
            <a:xfrm>
              <a:off x="1327147" y="499731"/>
              <a:ext cx="612190" cy="6122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b="1" dirty="0">
                  <a:solidFill>
                    <a:schemeClr val="dk1"/>
                  </a:solidFill>
                  <a:latin typeface="Calibri"/>
                  <a:ea typeface="Calibri"/>
                  <a:cs typeface="Calibri"/>
                  <a:sym typeface="Calibri"/>
                </a:rPr>
                <a:t>Outcome Measures - MSG</a:t>
              </a:r>
              <a:endParaRPr sz="1100" b="1" dirty="0">
                <a:solidFill>
                  <a:schemeClr val="dk1"/>
                </a:solidFill>
                <a:latin typeface="Calibri"/>
                <a:ea typeface="Calibri"/>
                <a:cs typeface="Calibri"/>
                <a:sym typeface="Calibri"/>
              </a:endParaRPr>
            </a:p>
          </p:txBody>
        </p:sp>
        <p:sp>
          <p:nvSpPr>
            <p:cNvPr id="203" name="Google Shape;203;p30"/>
            <p:cNvSpPr/>
            <p:nvPr/>
          </p:nvSpPr>
          <p:spPr>
            <a:xfrm rot="2700000">
              <a:off x="225384" y="346534"/>
              <a:ext cx="918448" cy="918448"/>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255667" y="377256"/>
              <a:ext cx="857300" cy="857165"/>
            </a:xfrm>
            <a:prstGeom prst="ellipse">
              <a:avLst/>
            </a:prstGeom>
            <a:solidFill>
              <a:schemeClr val="lt1">
                <a:alpha val="89803"/>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p:nvPr/>
          </p:nvSpPr>
          <p:spPr>
            <a:xfrm>
              <a:off x="378221" y="499731"/>
              <a:ext cx="612190" cy="61221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b="1" dirty="0">
                  <a:solidFill>
                    <a:schemeClr val="dk1"/>
                  </a:solidFill>
                  <a:latin typeface="Calibri"/>
                  <a:ea typeface="Calibri"/>
                  <a:cs typeface="Calibri"/>
                  <a:sym typeface="Calibri"/>
                </a:rPr>
                <a:t>RFP</a:t>
              </a:r>
              <a:endParaRPr sz="1100" b="1" dirty="0">
                <a:solidFill>
                  <a:schemeClr val="dk1"/>
                </a:solidFill>
                <a:latin typeface="Calibri"/>
                <a:ea typeface="Calibri"/>
                <a:cs typeface="Calibri"/>
                <a:sym typeface="Calibri"/>
              </a:endParaRPr>
            </a:p>
          </p:txBody>
        </p:sp>
      </p:grpSp>
      <p:sp>
        <p:nvSpPr>
          <p:cNvPr id="206" name="Google Shape;206;p30"/>
          <p:cNvSpPr/>
          <p:nvPr/>
        </p:nvSpPr>
        <p:spPr>
          <a:xfrm>
            <a:off x="6285782" y="4501172"/>
            <a:ext cx="660813" cy="579422"/>
          </a:xfrm>
          <a:prstGeom prst="rightArrow">
            <a:avLst>
              <a:gd name="adj1" fmla="val 50000"/>
              <a:gd name="adj2" fmla="val 50000"/>
            </a:avLst>
          </a:prstGeom>
          <a:solidFill>
            <a:schemeClr val="accent2"/>
          </a:solidFill>
          <a:ln w="25400" cap="flat" cmpd="sng">
            <a:solidFill>
              <a:srgbClr val="4889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0"/>
          <p:cNvSpPr/>
          <p:nvPr/>
        </p:nvSpPr>
        <p:spPr>
          <a:xfrm>
            <a:off x="7001867" y="3985125"/>
            <a:ext cx="1702198" cy="1649330"/>
          </a:xfrm>
          <a:prstGeom prst="flowChartConnector">
            <a:avLst/>
          </a:prstGeom>
          <a:solidFill>
            <a:srgbClr val="0070C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Educational Progress</a:t>
            </a:r>
            <a:endParaRPr sz="1600" dirty="0"/>
          </a:p>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Access to College &amp; Careers</a:t>
            </a:r>
            <a:endParaRPr sz="1600" dirty="0">
              <a:solidFill>
                <a:schemeClr val="lt1"/>
              </a:solidFill>
              <a:latin typeface="Calibri"/>
              <a:ea typeface="Calibri"/>
              <a:cs typeface="Calibri"/>
              <a:sym typeface="Calibri"/>
            </a:endParaRPr>
          </a:p>
        </p:txBody>
      </p:sp>
      <p:sp>
        <p:nvSpPr>
          <p:cNvPr id="28" name="Rectangle 27"/>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latin typeface="+mj-lt"/>
              </a:rPr>
              <a:t>Objectives for Today’s Forum</a:t>
            </a:r>
          </a:p>
        </p:txBody>
      </p:sp>
      <p:sp>
        <p:nvSpPr>
          <p:cNvPr id="5" name="Content Placeholder 4"/>
          <p:cNvSpPr>
            <a:spLocks noGrp="1"/>
          </p:cNvSpPr>
          <p:nvPr>
            <p:ph sz="half" idx="1"/>
          </p:nvPr>
        </p:nvSpPr>
        <p:spPr>
          <a:xfrm>
            <a:off x="533400" y="1447800"/>
            <a:ext cx="8077200" cy="4953000"/>
          </a:xfrm>
        </p:spPr>
        <p:txBody>
          <a:bodyPr/>
          <a:lstStyle/>
          <a:p>
            <a:r>
              <a:rPr lang="en-US" sz="3000" b="0" dirty="0">
                <a:solidFill>
                  <a:srgbClr val="1F3B73"/>
                </a:solidFill>
                <a:latin typeface="+mj-lt"/>
              </a:rPr>
              <a:t>To provide the public, stakeholders with an </a:t>
            </a:r>
            <a:r>
              <a:rPr lang="en-US" sz="3000" b="1" dirty="0">
                <a:solidFill>
                  <a:srgbClr val="1F3B73"/>
                </a:solidFill>
                <a:latin typeface="+mj-lt"/>
              </a:rPr>
              <a:t>opportunity to share their ideas </a:t>
            </a:r>
            <a:r>
              <a:rPr lang="en-US" sz="3000" b="0" dirty="0">
                <a:solidFill>
                  <a:srgbClr val="1F3B73"/>
                </a:solidFill>
                <a:latin typeface="+mj-lt"/>
              </a:rPr>
              <a:t>and input on </a:t>
            </a:r>
            <a:r>
              <a:rPr lang="en-US" sz="3000" dirty="0">
                <a:solidFill>
                  <a:srgbClr val="1F3B73"/>
                </a:solidFill>
                <a:latin typeface="+mj-lt"/>
              </a:rPr>
              <a:t> development of the MA </a:t>
            </a:r>
            <a:r>
              <a:rPr lang="en-US" sz="3000" b="0" dirty="0">
                <a:solidFill>
                  <a:srgbClr val="1F3B73"/>
                </a:solidFill>
                <a:latin typeface="+mj-lt"/>
              </a:rPr>
              <a:t>WIOA State Plan. </a:t>
            </a:r>
          </a:p>
          <a:p>
            <a:r>
              <a:rPr lang="en-US" sz="3000" b="0" dirty="0">
                <a:solidFill>
                  <a:srgbClr val="1F3B73"/>
                </a:solidFill>
                <a:latin typeface="+mj-lt"/>
              </a:rPr>
              <a:t>To provide an </a:t>
            </a:r>
            <a:r>
              <a:rPr lang="en-US" sz="3000" b="1" dirty="0">
                <a:solidFill>
                  <a:srgbClr val="1F3B73"/>
                </a:solidFill>
                <a:latin typeface="+mj-lt"/>
              </a:rPr>
              <a:t>outline of the vision, goals and strategies </a:t>
            </a:r>
            <a:r>
              <a:rPr lang="en-US" sz="3000" b="0" dirty="0">
                <a:solidFill>
                  <a:srgbClr val="1F3B73"/>
                </a:solidFill>
                <a:latin typeface="+mj-lt"/>
              </a:rPr>
              <a:t>contained in the Plan that impact all workforce system. </a:t>
            </a:r>
          </a:p>
          <a:p>
            <a:r>
              <a:rPr lang="en-US" sz="3000" b="0" dirty="0">
                <a:solidFill>
                  <a:srgbClr val="1F3B73"/>
                </a:solidFill>
                <a:latin typeface="+mj-lt"/>
              </a:rPr>
              <a:t>To provide an </a:t>
            </a:r>
            <a:r>
              <a:rPr lang="en-US" sz="3000" b="1" dirty="0">
                <a:solidFill>
                  <a:srgbClr val="1F3B73"/>
                </a:solidFill>
                <a:latin typeface="+mj-lt"/>
              </a:rPr>
              <a:t>overview of the timeline for final product and submission </a:t>
            </a:r>
            <a:r>
              <a:rPr lang="en-US" sz="3000" b="0" dirty="0">
                <a:solidFill>
                  <a:srgbClr val="1F3B73"/>
                </a:solidFill>
                <a:latin typeface="+mj-lt"/>
              </a:rPr>
              <a:t>of MA WIOA State Plan</a:t>
            </a:r>
            <a:r>
              <a:rPr lang="en-US" sz="3000" b="0" dirty="0">
                <a:latin typeface="+mj-lt"/>
              </a:rPr>
              <a:t>.</a:t>
            </a:r>
          </a:p>
        </p:txBody>
      </p:sp>
      <p:sp>
        <p:nvSpPr>
          <p:cNvPr id="6" name="Rectangle 5"/>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82F275D7-1B56-4DF6-92C0-FD8F79A77B26}"/>
              </a:ext>
            </a:extLst>
          </p:cNvPr>
          <p:cNvSpPr txBox="1">
            <a:spLocks/>
          </p:cNvSpPr>
          <p:nvPr/>
        </p:nvSpPr>
        <p:spPr>
          <a:xfrm>
            <a:off x="8443383" y="6434670"/>
            <a:ext cx="29633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3</a:t>
            </a:fld>
            <a:endParaRPr lang="en-US" sz="1000">
              <a:solidFill>
                <a:srgbClr val="1F3B73"/>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9007740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body" idx="1"/>
          </p:nvPr>
        </p:nvSpPr>
        <p:spPr>
          <a:xfrm>
            <a:off x="462675" y="1413208"/>
            <a:ext cx="8348400" cy="4438500"/>
          </a:xfrm>
          <a:prstGeom prst="rect">
            <a:avLst/>
          </a:prstGeom>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2800"/>
              <a:buChar char="•"/>
            </a:pPr>
            <a:r>
              <a:rPr lang="en-US" sz="2800" dirty="0">
                <a:solidFill>
                  <a:srgbClr val="002060"/>
                </a:solidFill>
                <a:latin typeface="Calibri"/>
                <a:ea typeface="Calibri"/>
                <a:cs typeface="Calibri"/>
                <a:sym typeface="Calibri"/>
              </a:rPr>
              <a:t>As part of this theory of action, ACLS:</a:t>
            </a:r>
            <a:endParaRPr sz="2800" dirty="0">
              <a:solidFill>
                <a:srgbClr val="002060"/>
              </a:solidFill>
              <a:latin typeface="Calibri"/>
              <a:ea typeface="Calibri"/>
              <a:cs typeface="Calibri"/>
              <a:sym typeface="Calibri"/>
            </a:endParaRPr>
          </a:p>
          <a:p>
            <a:pPr marL="736600" lvl="1" indent="-287337" algn="l" rtl="0">
              <a:lnSpc>
                <a:spcPct val="80000"/>
              </a:lnSpc>
              <a:spcBef>
                <a:spcPts val="900"/>
              </a:spcBef>
              <a:spcAft>
                <a:spcPts val="0"/>
              </a:spcAft>
              <a:buSzPts val="3200"/>
              <a:buFont typeface="Merriweather Sans"/>
              <a:buChar char="–"/>
            </a:pPr>
            <a:r>
              <a:rPr lang="en-US" sz="3200" dirty="0">
                <a:solidFill>
                  <a:srgbClr val="002060"/>
                </a:solidFill>
                <a:latin typeface="Calibri"/>
                <a:ea typeface="Calibri"/>
                <a:cs typeface="Calibri"/>
                <a:sym typeface="Calibri"/>
              </a:rPr>
              <a:t>revised its IPQ and revamped its program monitoring and site visit process.</a:t>
            </a:r>
            <a:endParaRPr sz="2400" dirty="0">
              <a:solidFill>
                <a:srgbClr val="002060"/>
              </a:solidFill>
              <a:latin typeface="Calibri"/>
              <a:ea typeface="Calibri"/>
              <a:cs typeface="Calibri"/>
              <a:sym typeface="Calibri"/>
            </a:endParaRPr>
          </a:p>
          <a:p>
            <a:pPr marL="736600" lvl="1" indent="-287337" algn="l" rtl="0">
              <a:lnSpc>
                <a:spcPct val="80000"/>
              </a:lnSpc>
              <a:spcBef>
                <a:spcPts val="900"/>
              </a:spcBef>
              <a:spcAft>
                <a:spcPts val="0"/>
              </a:spcAft>
              <a:buSzPts val="3200"/>
              <a:buFont typeface="Merriweather Sans"/>
              <a:buChar char="–"/>
            </a:pPr>
            <a:r>
              <a:rPr lang="en-US" sz="3200" dirty="0">
                <a:solidFill>
                  <a:srgbClr val="002060"/>
                </a:solidFill>
                <a:latin typeface="Calibri"/>
                <a:ea typeface="Calibri"/>
                <a:cs typeface="Calibri"/>
                <a:sym typeface="Calibri"/>
              </a:rPr>
              <a:t>developed and piloted the Educator Growth and Evaluation (EGE) system, a six-step continuous learning cycle in order to support directors.</a:t>
            </a:r>
            <a:endParaRPr sz="2400" dirty="0">
              <a:solidFill>
                <a:srgbClr val="002060"/>
              </a:solidFill>
              <a:latin typeface="Calibri"/>
              <a:ea typeface="Calibri"/>
              <a:cs typeface="Calibri"/>
              <a:sym typeface="Calibri"/>
            </a:endParaRPr>
          </a:p>
          <a:p>
            <a:pPr marL="736600" lvl="1" indent="-287337" algn="l" rtl="0">
              <a:lnSpc>
                <a:spcPct val="80000"/>
              </a:lnSpc>
              <a:spcBef>
                <a:spcPts val="900"/>
              </a:spcBef>
              <a:spcAft>
                <a:spcPts val="0"/>
              </a:spcAft>
              <a:buSzPts val="3200"/>
              <a:buFont typeface="Merriweather Sans"/>
              <a:buChar char="–"/>
            </a:pPr>
            <a:r>
              <a:rPr lang="en-US" sz="3200" dirty="0">
                <a:solidFill>
                  <a:srgbClr val="002060"/>
                </a:solidFill>
                <a:latin typeface="Calibri"/>
                <a:ea typeface="Calibri"/>
                <a:cs typeface="Calibri"/>
                <a:sym typeface="Calibri"/>
              </a:rPr>
              <a:t>contracted with the University of Massachusetts Donahue Institute (UMDI) to conduct an evaluation of the AE system. </a:t>
            </a:r>
            <a:endParaRPr dirty="0">
              <a:solidFill>
                <a:srgbClr val="002060"/>
              </a:solidFill>
            </a:endParaRPr>
          </a:p>
        </p:txBody>
      </p:sp>
      <p:sp>
        <p:nvSpPr>
          <p:cNvPr id="214" name="Google Shape;214;p31"/>
          <p:cNvSpPr txBox="1">
            <a:spLocks noGrp="1"/>
          </p:cNvSpPr>
          <p:nvPr>
            <p:ph type="title"/>
          </p:nvPr>
        </p:nvSpPr>
        <p:spPr>
          <a:xfrm>
            <a:off x="462675" y="165909"/>
            <a:ext cx="7751400" cy="9132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ACLS – State of the State</a:t>
            </a:r>
            <a:endParaRPr dirty="0"/>
          </a:p>
        </p:txBody>
      </p:sp>
      <p:sp>
        <p:nvSpPr>
          <p:cNvPr id="4" name="Rectangle 3"/>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82F275D7-1B56-4DF6-92C0-FD8F79A77B26}"/>
              </a:ext>
            </a:extLst>
          </p:cNvPr>
          <p:cNvSpPr txBox="1">
            <a:spLocks/>
          </p:cNvSpPr>
          <p:nvPr/>
        </p:nvSpPr>
        <p:spPr>
          <a:xfrm>
            <a:off x="8409516" y="6443726"/>
            <a:ext cx="4206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30</a:t>
            </a:fld>
            <a:endParaRPr lang="en-US" sz="1000">
              <a:solidFill>
                <a:srgbClr val="1F3B73"/>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body" idx="1"/>
          </p:nvPr>
        </p:nvSpPr>
        <p:spPr>
          <a:xfrm>
            <a:off x="470001" y="1517983"/>
            <a:ext cx="8348400" cy="4438500"/>
          </a:xfrm>
          <a:prstGeom prst="rect">
            <a:avLst/>
          </a:prstGeom>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2800"/>
              <a:buChar char="•"/>
            </a:pPr>
            <a:r>
              <a:rPr lang="en-US" sz="2800" dirty="0">
                <a:solidFill>
                  <a:srgbClr val="002060"/>
                </a:solidFill>
                <a:latin typeface="Calibri"/>
                <a:ea typeface="Calibri"/>
                <a:cs typeface="Calibri"/>
                <a:sym typeface="Calibri"/>
              </a:rPr>
              <a:t>In line with the DESE values of diversity, equity, and inclusion (DEI), ACLS will keep equity at the front and center of its mission and will continue to communicate the importance of high expectations for all students.</a:t>
            </a:r>
            <a:endParaRPr sz="2800" dirty="0">
              <a:solidFill>
                <a:srgbClr val="002060"/>
              </a:solidFill>
              <a:latin typeface="Calibri"/>
              <a:ea typeface="Calibri"/>
              <a:cs typeface="Calibri"/>
              <a:sym typeface="Calibri"/>
            </a:endParaRPr>
          </a:p>
          <a:p>
            <a:pPr marL="285750" lvl="0" indent="-285750" algn="l" rtl="0">
              <a:lnSpc>
                <a:spcPct val="80000"/>
              </a:lnSpc>
              <a:spcBef>
                <a:spcPts val="1800"/>
              </a:spcBef>
              <a:spcAft>
                <a:spcPts val="0"/>
              </a:spcAft>
              <a:buSzPts val="2800"/>
              <a:buChar char="•"/>
            </a:pPr>
            <a:r>
              <a:rPr lang="en-US" sz="2800" dirty="0">
                <a:solidFill>
                  <a:srgbClr val="002060"/>
                </a:solidFill>
                <a:latin typeface="Calibri"/>
                <a:ea typeface="Calibri"/>
                <a:cs typeface="Calibri"/>
                <a:sym typeface="Calibri"/>
              </a:rPr>
              <a:t>In order to assess and improve the quality of AE services</a:t>
            </a:r>
            <a:endParaRPr sz="2800" dirty="0">
              <a:solidFill>
                <a:srgbClr val="002060"/>
              </a:solidFill>
              <a:latin typeface="Calibri"/>
              <a:ea typeface="Calibri"/>
              <a:cs typeface="Calibri"/>
              <a:sym typeface="Calibri"/>
            </a:endParaRPr>
          </a:p>
          <a:p>
            <a:pPr marL="736600" lvl="1" indent="-287337" algn="l" rtl="0">
              <a:lnSpc>
                <a:spcPct val="80000"/>
              </a:lnSpc>
              <a:spcBef>
                <a:spcPts val="900"/>
              </a:spcBef>
              <a:spcAft>
                <a:spcPts val="0"/>
              </a:spcAft>
              <a:buSzPts val="2400"/>
              <a:buFont typeface="Merriweather Sans"/>
              <a:buChar char="–"/>
            </a:pPr>
            <a:r>
              <a:rPr lang="en-US" sz="2400" dirty="0">
                <a:solidFill>
                  <a:srgbClr val="002060"/>
                </a:solidFill>
                <a:latin typeface="Calibri"/>
                <a:ea typeface="Calibri"/>
                <a:cs typeface="Calibri"/>
                <a:sym typeface="Calibri"/>
              </a:rPr>
              <a:t>ACLS  has developed a Performance Accountability System comprised of three distinct but interrelated components: Student Outcomes, Program Quality and Compliance.</a:t>
            </a:r>
            <a:endParaRPr sz="2400" dirty="0">
              <a:solidFill>
                <a:srgbClr val="002060"/>
              </a:solidFill>
              <a:latin typeface="Calibri"/>
              <a:ea typeface="Calibri"/>
              <a:cs typeface="Calibri"/>
              <a:sym typeface="Calibri"/>
            </a:endParaRPr>
          </a:p>
          <a:p>
            <a:pPr marL="736600" lvl="1" indent="-287337" algn="l" rtl="0">
              <a:lnSpc>
                <a:spcPct val="80000"/>
              </a:lnSpc>
              <a:spcBef>
                <a:spcPts val="900"/>
              </a:spcBef>
              <a:spcAft>
                <a:spcPts val="0"/>
              </a:spcAft>
              <a:buSzPts val="2400"/>
              <a:buFont typeface="Merriweather Sans"/>
              <a:buChar char="–"/>
            </a:pPr>
            <a:r>
              <a:rPr lang="en-US" sz="2400" dirty="0">
                <a:solidFill>
                  <a:srgbClr val="002060"/>
                </a:solidFill>
                <a:latin typeface="Calibri"/>
                <a:ea typeface="Calibri"/>
                <a:cs typeface="Calibri"/>
                <a:sym typeface="Calibri"/>
              </a:rPr>
              <a:t>Past Effectiveness</a:t>
            </a:r>
            <a:endParaRPr sz="2400" dirty="0">
              <a:solidFill>
                <a:srgbClr val="002060"/>
              </a:solidFill>
              <a:latin typeface="Calibri"/>
              <a:ea typeface="Calibri"/>
              <a:cs typeface="Calibri"/>
              <a:sym typeface="Calibri"/>
            </a:endParaRPr>
          </a:p>
          <a:p>
            <a:pPr marL="0" lvl="0" indent="0" algn="l" rtl="0">
              <a:spcBef>
                <a:spcPts val="1000"/>
              </a:spcBef>
              <a:spcAft>
                <a:spcPts val="0"/>
              </a:spcAft>
              <a:buNone/>
            </a:pPr>
            <a:endParaRPr dirty="0"/>
          </a:p>
        </p:txBody>
      </p:sp>
      <p:sp>
        <p:nvSpPr>
          <p:cNvPr id="221" name="Google Shape;221;p32"/>
          <p:cNvSpPr txBox="1">
            <a:spLocks noGrp="1"/>
          </p:cNvSpPr>
          <p:nvPr>
            <p:ph type="title"/>
          </p:nvPr>
        </p:nvSpPr>
        <p:spPr>
          <a:xfrm>
            <a:off x="696300" y="159937"/>
            <a:ext cx="7751400" cy="8067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solidFill>
                  <a:schemeClr val="lt1"/>
                </a:solidFill>
                <a:latin typeface="Calibri"/>
                <a:ea typeface="Calibri"/>
                <a:cs typeface="Calibri"/>
                <a:sym typeface="Calibri"/>
              </a:rPr>
              <a:t>ACLS 2020-2024 Future Direction</a:t>
            </a:r>
            <a:endParaRPr dirty="0"/>
          </a:p>
        </p:txBody>
      </p:sp>
      <p:sp>
        <p:nvSpPr>
          <p:cNvPr id="4" name="Rectangle 3"/>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3">
            <a:extLst>
              <a:ext uri="{FF2B5EF4-FFF2-40B4-BE49-F238E27FC236}">
                <a16:creationId xmlns:a16="http://schemas.microsoft.com/office/drawing/2014/main" id="{82F275D7-1B56-4DF6-92C0-FD8F79A77B26}"/>
              </a:ext>
            </a:extLst>
          </p:cNvPr>
          <p:cNvSpPr txBox="1">
            <a:spLocks/>
          </p:cNvSpPr>
          <p:nvPr/>
        </p:nvSpPr>
        <p:spPr>
          <a:xfrm>
            <a:off x="8438091" y="6434201"/>
            <a:ext cx="42793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31</a:t>
            </a:fld>
            <a:endParaRPr lang="en-US" sz="1000">
              <a:solidFill>
                <a:srgbClr val="1F3B73"/>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457199" y="139614"/>
            <a:ext cx="7820025" cy="954348"/>
          </a:xfrm>
          <a:prstGeom prst="rect">
            <a:avLst/>
          </a:prstGeom>
          <a:noFill/>
          <a:ln>
            <a:noFill/>
          </a:ln>
        </p:spPr>
        <p:txBody>
          <a:bodyPr spcFirstLastPara="1" wrap="square" lIns="91425" tIns="45700" rIns="91425" bIns="45700" anchor="ctr" anchorCtr="0">
            <a:noAutofit/>
          </a:bodyPr>
          <a:lstStyle/>
          <a:p>
            <a:pPr lvl="0">
              <a:buSzPts val="2400"/>
            </a:pPr>
            <a:r>
              <a:rPr lang="en-US" sz="3000" b="1" dirty="0"/>
              <a:t>Adult and Community Learning Services (ACLS)</a:t>
            </a:r>
            <a:br>
              <a:rPr lang="en-US" sz="3000" b="1" dirty="0"/>
            </a:br>
            <a:r>
              <a:rPr lang="en-US" sz="3000" b="1" i="1" dirty="0"/>
              <a:t>Opportunities for Continued Partnership  </a:t>
            </a:r>
            <a:endParaRPr sz="3000" b="1" i="1" dirty="0"/>
          </a:p>
        </p:txBody>
      </p:sp>
      <p:sp>
        <p:nvSpPr>
          <p:cNvPr id="227" name="Google Shape;227;p3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228" name="Google Shape;228;p33"/>
          <p:cNvSpPr txBox="1">
            <a:spLocks noGrp="1"/>
          </p:cNvSpPr>
          <p:nvPr>
            <p:ph type="body" idx="1"/>
          </p:nvPr>
        </p:nvSpPr>
        <p:spPr>
          <a:xfrm>
            <a:off x="457199" y="1446235"/>
            <a:ext cx="8507691" cy="4525963"/>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0" lvl="0" indent="0" algn="l" rtl="0">
              <a:lnSpc>
                <a:spcPct val="90000"/>
              </a:lnSpc>
              <a:spcBef>
                <a:spcPts val="1800"/>
              </a:spcBef>
              <a:spcAft>
                <a:spcPts val="0"/>
              </a:spcAft>
              <a:buSzPts val="2800"/>
              <a:buNone/>
            </a:pPr>
            <a:endParaRPr b="1"/>
          </a:p>
        </p:txBody>
      </p:sp>
      <p:sp>
        <p:nvSpPr>
          <p:cNvPr id="229" name="Google Shape;229;p33"/>
          <p:cNvSpPr/>
          <p:nvPr/>
        </p:nvSpPr>
        <p:spPr>
          <a:xfrm>
            <a:off x="457200" y="6300526"/>
            <a:ext cx="1842940" cy="499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3"/>
          <p:cNvSpPr txBox="1"/>
          <p:nvPr/>
        </p:nvSpPr>
        <p:spPr>
          <a:xfrm>
            <a:off x="457199" y="1459595"/>
            <a:ext cx="8229600" cy="4525963"/>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0"/>
              </a:spcBef>
              <a:spcAft>
                <a:spcPts val="0"/>
              </a:spcAft>
              <a:buClr>
                <a:schemeClr val="dk1"/>
              </a:buClr>
              <a:buSzPts val="2590"/>
              <a:buFont typeface="Arial"/>
              <a:buChar char="•"/>
            </a:pPr>
            <a:r>
              <a:rPr lang="en-US" sz="2590" dirty="0">
                <a:solidFill>
                  <a:srgbClr val="1F3B73"/>
                </a:solidFill>
                <a:latin typeface="Calibri"/>
                <a:ea typeface="Calibri"/>
                <a:cs typeface="Calibri"/>
                <a:sym typeface="Calibri"/>
              </a:rPr>
              <a:t>Impact of WIOA State Level – all partners </a:t>
            </a:r>
            <a:endParaRPr dirty="0">
              <a:solidFill>
                <a:srgbClr val="1F3B73"/>
              </a:solidFill>
            </a:endParaRPr>
          </a:p>
          <a:p>
            <a:pPr marL="736600" marR="0" lvl="1" indent="-287338" algn="l" rtl="0">
              <a:lnSpc>
                <a:spcPct val="80000"/>
              </a:lnSpc>
              <a:spcBef>
                <a:spcPts val="900"/>
              </a:spcBef>
              <a:spcAft>
                <a:spcPts val="0"/>
              </a:spcAft>
              <a:buClr>
                <a:schemeClr val="dk1"/>
              </a:buClr>
              <a:buSzPts val="2220"/>
              <a:buFont typeface="Merriweather Sans"/>
              <a:buChar char="–"/>
            </a:pPr>
            <a:r>
              <a:rPr lang="en-US" sz="2220" b="0" i="0" u="none" strike="noStrike" cap="none" dirty="0">
                <a:solidFill>
                  <a:srgbClr val="1F3B73"/>
                </a:solidFill>
                <a:latin typeface="Calibri"/>
                <a:ea typeface="Calibri"/>
                <a:cs typeface="Calibri"/>
                <a:sym typeface="Calibri"/>
              </a:rPr>
              <a:t>Cross agency participation on WIOA working groups </a:t>
            </a:r>
            <a:endParaRPr dirty="0">
              <a:solidFill>
                <a:srgbClr val="1F3B73"/>
              </a:solidFill>
            </a:endParaRPr>
          </a:p>
          <a:p>
            <a:pPr marL="736600" marR="0" lvl="1" indent="-287338" algn="l" rtl="0">
              <a:lnSpc>
                <a:spcPct val="80000"/>
              </a:lnSpc>
              <a:spcBef>
                <a:spcPts val="900"/>
              </a:spcBef>
              <a:spcAft>
                <a:spcPts val="0"/>
              </a:spcAft>
              <a:buClr>
                <a:schemeClr val="dk1"/>
              </a:buClr>
              <a:buSzPts val="2220"/>
              <a:buFont typeface="Merriweather Sans"/>
              <a:buChar char="–"/>
            </a:pPr>
            <a:r>
              <a:rPr lang="en-US" sz="2220" b="0" i="0" u="none" strike="noStrike" cap="none" dirty="0">
                <a:solidFill>
                  <a:srgbClr val="1F3B73"/>
                </a:solidFill>
                <a:latin typeface="Calibri"/>
                <a:ea typeface="Calibri"/>
                <a:cs typeface="Calibri"/>
                <a:sym typeface="Calibri"/>
              </a:rPr>
              <a:t>Cross agency representation and regular meetings of the </a:t>
            </a:r>
            <a:r>
              <a:rPr lang="en-US" sz="2220" dirty="0">
                <a:solidFill>
                  <a:srgbClr val="1F3B73"/>
                </a:solidFill>
                <a:latin typeface="Calibri"/>
                <a:ea typeface="Calibri"/>
                <a:cs typeface="Calibri"/>
                <a:sym typeface="Calibri"/>
              </a:rPr>
              <a:t>State Plan Advisory</a:t>
            </a:r>
            <a:r>
              <a:rPr lang="en-US" sz="2220" b="0" i="0" u="none" strike="noStrike" cap="none" dirty="0">
                <a:solidFill>
                  <a:srgbClr val="1F3B73"/>
                </a:solidFill>
                <a:latin typeface="Calibri"/>
                <a:ea typeface="Calibri"/>
                <a:cs typeface="Calibri"/>
                <a:sym typeface="Calibri"/>
              </a:rPr>
              <a:t> Committee</a:t>
            </a:r>
            <a:endParaRPr dirty="0">
              <a:solidFill>
                <a:srgbClr val="1F3B73"/>
              </a:solidFill>
            </a:endParaRPr>
          </a:p>
          <a:p>
            <a:pPr marL="736600" marR="0" lvl="1" indent="-287338" algn="l" rtl="0">
              <a:lnSpc>
                <a:spcPct val="80000"/>
              </a:lnSpc>
              <a:spcBef>
                <a:spcPts val="900"/>
              </a:spcBef>
              <a:spcAft>
                <a:spcPts val="0"/>
              </a:spcAft>
              <a:buClr>
                <a:schemeClr val="dk1"/>
              </a:buClr>
              <a:buSzPts val="2220"/>
              <a:buFont typeface="Merriweather Sans"/>
              <a:buChar char="–"/>
            </a:pPr>
            <a:r>
              <a:rPr lang="en-US" sz="2220" b="0" i="0" u="none" strike="noStrike" cap="none" dirty="0">
                <a:solidFill>
                  <a:srgbClr val="1F3B73"/>
                </a:solidFill>
                <a:latin typeface="Calibri"/>
                <a:ea typeface="Calibri"/>
                <a:cs typeface="Calibri"/>
                <a:sym typeface="Calibri"/>
              </a:rPr>
              <a:t>Joint participation at state plan public forums</a:t>
            </a:r>
            <a:endParaRPr dirty="0">
              <a:solidFill>
                <a:srgbClr val="1F3B73"/>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1F3B73"/>
                </a:solidFill>
                <a:latin typeface="Calibri"/>
                <a:ea typeface="Calibri"/>
                <a:cs typeface="Calibri"/>
                <a:sym typeface="Calibri"/>
              </a:rPr>
              <a:t>WIOA Impact on Adult Education System: </a:t>
            </a:r>
            <a:endParaRPr dirty="0">
              <a:solidFill>
                <a:srgbClr val="1F3B73"/>
              </a:solidFill>
            </a:endParaRPr>
          </a:p>
          <a:p>
            <a:pPr marL="736600" marR="0" lvl="1" indent="-287338" algn="l" rtl="0">
              <a:lnSpc>
                <a:spcPct val="80000"/>
              </a:lnSpc>
              <a:spcBef>
                <a:spcPts val="900"/>
              </a:spcBef>
              <a:spcAft>
                <a:spcPts val="0"/>
              </a:spcAft>
              <a:buClr>
                <a:schemeClr val="dk1"/>
              </a:buClr>
              <a:buSzPts val="2220"/>
              <a:buFont typeface="Merriweather Sans"/>
              <a:buChar char="–"/>
            </a:pPr>
            <a:r>
              <a:rPr lang="en-US" sz="2220" b="0" i="0" u="none" strike="noStrike" cap="none" dirty="0">
                <a:solidFill>
                  <a:srgbClr val="1F3B73"/>
                </a:solidFill>
                <a:latin typeface="Calibri"/>
                <a:ea typeface="Calibri"/>
                <a:cs typeface="Calibri"/>
                <a:sym typeface="Calibri"/>
              </a:rPr>
              <a:t>Cross agency collaboration</a:t>
            </a:r>
            <a:endParaRPr dirty="0">
              <a:solidFill>
                <a:srgbClr val="1F3B73"/>
              </a:solidFill>
            </a:endParaRPr>
          </a:p>
          <a:p>
            <a:pPr marL="1543050" marR="0" lvl="3" indent="-225425" algn="l" rtl="0">
              <a:lnSpc>
                <a:spcPct val="80000"/>
              </a:lnSpc>
              <a:spcBef>
                <a:spcPts val="900"/>
              </a:spcBef>
              <a:spcAft>
                <a:spcPts val="0"/>
              </a:spcAft>
              <a:buClr>
                <a:schemeClr val="dk1"/>
              </a:buClr>
              <a:buSzPts val="1850"/>
              <a:buFont typeface="Merriweather Sans"/>
              <a:buChar char="–"/>
            </a:pPr>
            <a:r>
              <a:rPr lang="en-US" sz="1850" b="0" i="0" u="none" strike="noStrike" cap="none" dirty="0">
                <a:solidFill>
                  <a:srgbClr val="1F3B73"/>
                </a:solidFill>
                <a:latin typeface="Calibri"/>
                <a:ea typeface="Calibri"/>
                <a:cs typeface="Calibri"/>
                <a:sym typeface="Calibri"/>
              </a:rPr>
              <a:t>AE classes visiting OSCC and receiving group orientation</a:t>
            </a:r>
            <a:endParaRPr dirty="0">
              <a:solidFill>
                <a:srgbClr val="1F3B73"/>
              </a:solidFill>
            </a:endParaRPr>
          </a:p>
          <a:p>
            <a:pPr marL="1543050" marR="0" lvl="3" indent="-225425" algn="l" rtl="0">
              <a:lnSpc>
                <a:spcPct val="80000"/>
              </a:lnSpc>
              <a:spcBef>
                <a:spcPts val="900"/>
              </a:spcBef>
              <a:spcAft>
                <a:spcPts val="0"/>
              </a:spcAft>
              <a:buClr>
                <a:schemeClr val="dk1"/>
              </a:buClr>
              <a:buSzPts val="1850"/>
              <a:buFont typeface="Merriweather Sans"/>
              <a:buChar char="–"/>
            </a:pPr>
            <a:r>
              <a:rPr lang="en-US" sz="1850" b="0" i="0" u="none" strike="noStrike" cap="none" dirty="0">
                <a:solidFill>
                  <a:srgbClr val="1F3B73"/>
                </a:solidFill>
                <a:latin typeface="Calibri"/>
                <a:ea typeface="Calibri"/>
                <a:cs typeface="Calibri"/>
                <a:sym typeface="Calibri"/>
              </a:rPr>
              <a:t>OSCC staff presenting at AE sites</a:t>
            </a:r>
            <a:endParaRPr dirty="0">
              <a:solidFill>
                <a:srgbClr val="1F3B73"/>
              </a:solidFill>
            </a:endParaRPr>
          </a:p>
          <a:p>
            <a:pPr marL="1543050" marR="0" lvl="3" indent="-225425" algn="l" rtl="0">
              <a:lnSpc>
                <a:spcPct val="80000"/>
              </a:lnSpc>
              <a:spcBef>
                <a:spcPts val="900"/>
              </a:spcBef>
              <a:spcAft>
                <a:spcPts val="0"/>
              </a:spcAft>
              <a:buClr>
                <a:schemeClr val="dk1"/>
              </a:buClr>
              <a:buSzPts val="1850"/>
              <a:buFont typeface="Merriweather Sans"/>
              <a:buChar char="–"/>
            </a:pPr>
            <a:r>
              <a:rPr lang="en-US" sz="1850" b="0" i="0" u="none" strike="noStrike" cap="none" dirty="0">
                <a:solidFill>
                  <a:srgbClr val="1F3B73"/>
                </a:solidFill>
                <a:latin typeface="Calibri"/>
                <a:ea typeface="Calibri"/>
                <a:cs typeface="Calibri"/>
                <a:sym typeface="Calibri"/>
              </a:rPr>
              <a:t>Co-location of services:</a:t>
            </a:r>
            <a:endParaRPr dirty="0">
              <a:solidFill>
                <a:srgbClr val="1F3B73"/>
              </a:solidFill>
            </a:endParaRPr>
          </a:p>
          <a:p>
            <a:pPr marL="1943100" marR="0" lvl="4" indent="-228600" algn="l" rtl="0">
              <a:lnSpc>
                <a:spcPct val="80000"/>
              </a:lnSpc>
              <a:spcBef>
                <a:spcPts val="900"/>
              </a:spcBef>
              <a:spcAft>
                <a:spcPts val="0"/>
              </a:spcAft>
              <a:buClr>
                <a:schemeClr val="dk1"/>
              </a:buClr>
              <a:buSzPts val="1850"/>
              <a:buFont typeface="Arial"/>
              <a:buChar char="»"/>
            </a:pPr>
            <a:r>
              <a:rPr lang="en-US" sz="1850" b="0" i="0" u="none" strike="noStrike" cap="none" dirty="0">
                <a:solidFill>
                  <a:srgbClr val="1F3B73"/>
                </a:solidFill>
                <a:latin typeface="Calibri"/>
                <a:ea typeface="Calibri"/>
                <a:cs typeface="Calibri"/>
                <a:sym typeface="Calibri"/>
              </a:rPr>
              <a:t>OSCC staff providing regularly scheduled services at AE sites</a:t>
            </a:r>
            <a:endParaRPr dirty="0">
              <a:solidFill>
                <a:srgbClr val="1F3B73"/>
              </a:solidFill>
            </a:endParaRPr>
          </a:p>
          <a:p>
            <a:pPr marL="1943100" marR="0" lvl="4" indent="-228600" algn="l" rtl="0">
              <a:lnSpc>
                <a:spcPct val="80000"/>
              </a:lnSpc>
              <a:spcBef>
                <a:spcPts val="900"/>
              </a:spcBef>
              <a:spcAft>
                <a:spcPts val="0"/>
              </a:spcAft>
              <a:buClr>
                <a:schemeClr val="dk1"/>
              </a:buClr>
              <a:buSzPts val="1850"/>
              <a:buFont typeface="Arial"/>
              <a:buChar char="»"/>
            </a:pPr>
            <a:r>
              <a:rPr lang="en-US" sz="1850" b="0" i="0" u="none" strike="noStrike" cap="none" dirty="0">
                <a:solidFill>
                  <a:srgbClr val="1F3B73"/>
                </a:solidFill>
                <a:latin typeface="Calibri"/>
                <a:ea typeface="Calibri"/>
                <a:cs typeface="Calibri"/>
                <a:sym typeface="Calibri"/>
              </a:rPr>
              <a:t>OSCC hosting targeted AE classes for special populations</a:t>
            </a:r>
            <a:endParaRPr sz="1850" b="0" i="0" u="none" strike="noStrike" cap="none" dirty="0">
              <a:solidFill>
                <a:srgbClr val="1F3B73"/>
              </a:solidFill>
              <a:latin typeface="Calibri"/>
              <a:ea typeface="Calibri"/>
              <a:cs typeface="Calibri"/>
              <a:sym typeface="Calibri"/>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42"/>
          <p:cNvSpPr txBox="1"/>
          <p:nvPr/>
        </p:nvSpPr>
        <p:spPr>
          <a:xfrm>
            <a:off x="385551" y="1058725"/>
            <a:ext cx="8517300" cy="183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dirty="0">
              <a:latin typeface="Calibri"/>
              <a:ea typeface="Calibri"/>
              <a:cs typeface="Calibri"/>
              <a:sym typeface="Calibri"/>
            </a:endParaRPr>
          </a:p>
          <a:p>
            <a:pPr marL="0" lvl="0" indent="0" algn="ctr" rtl="0">
              <a:spcBef>
                <a:spcPts val="0"/>
              </a:spcBef>
              <a:spcAft>
                <a:spcPts val="0"/>
              </a:spcAft>
              <a:buNone/>
            </a:pPr>
            <a:r>
              <a:rPr lang="en-US" sz="4800" b="1" i="1" dirty="0">
                <a:latin typeface="Calibri"/>
                <a:ea typeface="Calibri"/>
                <a:cs typeface="Calibri"/>
                <a:sym typeface="Calibri"/>
              </a:rPr>
              <a:t>Vocational Rehabilitation</a:t>
            </a:r>
            <a:r>
              <a:rPr lang="en-US" sz="6000" b="1" dirty="0">
                <a:latin typeface="Calibri"/>
                <a:ea typeface="Calibri"/>
                <a:cs typeface="Calibri"/>
                <a:sym typeface="Calibri"/>
              </a:rPr>
              <a:t>  </a:t>
            </a:r>
          </a:p>
          <a:p>
            <a:pPr marL="0" lvl="0" indent="0" algn="ctr" rtl="0">
              <a:spcBef>
                <a:spcPts val="0"/>
              </a:spcBef>
              <a:spcAft>
                <a:spcPts val="0"/>
              </a:spcAft>
              <a:buNone/>
            </a:pPr>
            <a:r>
              <a:rPr lang="en-US" sz="6000" b="1" dirty="0">
                <a:latin typeface="Calibri"/>
                <a:ea typeface="Calibri"/>
                <a:cs typeface="Calibri"/>
                <a:sym typeface="Calibri"/>
              </a:rPr>
              <a:t>Massachusetts Rehabilitation Commission </a:t>
            </a:r>
            <a:endParaRPr sz="6000" b="1" dirty="0">
              <a:latin typeface="Calibri"/>
              <a:ea typeface="Calibri"/>
              <a:cs typeface="Calibri"/>
              <a:sym typeface="Calibri"/>
            </a:endParaRPr>
          </a:p>
        </p:txBody>
      </p:sp>
      <p:sp>
        <p:nvSpPr>
          <p:cNvPr id="3" name="Rectangle 2"/>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51397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247649" y="139614"/>
            <a:ext cx="871725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sz="3200" b="1" dirty="0"/>
              <a:t>Massachusetts Rehabilitation Commission (MRC)</a:t>
            </a:r>
            <a:endParaRPr sz="3200" dirty="0"/>
          </a:p>
        </p:txBody>
      </p:sp>
      <p:sp>
        <p:nvSpPr>
          <p:cNvPr id="345" name="Google Shape;345;p47"/>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346" name="Google Shape;346;p47"/>
          <p:cNvSpPr txBox="1">
            <a:spLocks noGrp="1"/>
          </p:cNvSpPr>
          <p:nvPr>
            <p:ph type="body" idx="1"/>
          </p:nvPr>
        </p:nvSpPr>
        <p:spPr>
          <a:xfrm>
            <a:off x="457199" y="1403513"/>
            <a:ext cx="8507700" cy="4526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600"/>
              </a:spcBef>
              <a:spcAft>
                <a:spcPts val="600"/>
              </a:spcAft>
              <a:buSzPts val="2590"/>
              <a:buNone/>
            </a:pPr>
            <a:r>
              <a:rPr lang="en-US" b="1" u="sng" dirty="0">
                <a:solidFill>
                  <a:srgbClr val="1F3B73"/>
                </a:solidFill>
                <a:latin typeface="+mj-lt"/>
              </a:rPr>
              <a:t>MRC Mission</a:t>
            </a:r>
            <a:endParaRPr b="1" u="sng" dirty="0">
              <a:solidFill>
                <a:srgbClr val="1F3B73"/>
              </a:solidFill>
              <a:latin typeface="+mj-lt"/>
            </a:endParaRPr>
          </a:p>
          <a:p>
            <a:pPr marL="0" lvl="0" indent="0" algn="l" rtl="0">
              <a:lnSpc>
                <a:spcPct val="80000"/>
              </a:lnSpc>
              <a:spcBef>
                <a:spcPts val="600"/>
              </a:spcBef>
              <a:spcAft>
                <a:spcPts val="600"/>
              </a:spcAft>
              <a:buClr>
                <a:srgbClr val="FE8637"/>
              </a:buClr>
              <a:buSzPts val="1813"/>
              <a:buNone/>
            </a:pPr>
            <a:r>
              <a:rPr lang="en-US" dirty="0">
                <a:solidFill>
                  <a:srgbClr val="1F3B73"/>
                </a:solidFill>
                <a:latin typeface="+mj-lt"/>
                <a:ea typeface="Times New Roman"/>
                <a:cs typeface="Times New Roman"/>
                <a:sym typeface="Times New Roman"/>
              </a:rPr>
              <a:t>The Massachusetts Rehabilitation Commission (MRC) promotes equality, empowerment and independence of individuals with disabilities. These goals are achieved through enhancing and encouraging personal choice and the right to succeed in the pursuit of independence and employment in the community.</a:t>
            </a:r>
            <a:br>
              <a:rPr lang="en-US" dirty="0">
                <a:solidFill>
                  <a:srgbClr val="1F3B73"/>
                </a:solidFill>
                <a:latin typeface="+mj-lt"/>
                <a:ea typeface="Times New Roman"/>
                <a:cs typeface="Times New Roman"/>
                <a:sym typeface="Times New Roman"/>
              </a:rPr>
            </a:br>
            <a:r>
              <a:rPr lang="en-US" dirty="0">
                <a:solidFill>
                  <a:srgbClr val="1F3B73"/>
                </a:solidFill>
                <a:latin typeface="+mj-lt"/>
                <a:ea typeface="Times New Roman"/>
                <a:cs typeface="Times New Roman"/>
                <a:sym typeface="Times New Roman"/>
              </a:rPr>
              <a:t/>
            </a:r>
            <a:br>
              <a:rPr lang="en-US" dirty="0">
                <a:solidFill>
                  <a:srgbClr val="1F3B73"/>
                </a:solidFill>
                <a:latin typeface="+mj-lt"/>
                <a:ea typeface="Times New Roman"/>
                <a:cs typeface="Times New Roman"/>
                <a:sym typeface="Times New Roman"/>
              </a:rPr>
            </a:br>
            <a:r>
              <a:rPr lang="en-US" dirty="0">
                <a:solidFill>
                  <a:srgbClr val="1F3B73"/>
                </a:solidFill>
                <a:latin typeface="+mj-lt"/>
                <a:ea typeface="Times New Roman"/>
                <a:cs typeface="Times New Roman"/>
                <a:sym typeface="Times New Roman"/>
              </a:rPr>
              <a:t>The MRC provides comprehensive services to people with disabilities that maximize their quality of life and economic self-sufficiency in the community.</a:t>
            </a:r>
            <a:endParaRPr dirty="0">
              <a:solidFill>
                <a:srgbClr val="1F3B73"/>
              </a:solidFill>
              <a:latin typeface="+mj-lt"/>
              <a:ea typeface="Times New Roman"/>
              <a:cs typeface="Times New Roman"/>
              <a:sym typeface="Times New Roman"/>
            </a:endParaRPr>
          </a:p>
          <a:p>
            <a:pPr marL="0" lvl="0" indent="0" algn="l" rtl="0">
              <a:lnSpc>
                <a:spcPct val="70000"/>
              </a:lnSpc>
              <a:spcBef>
                <a:spcPts val="1800"/>
              </a:spcBef>
              <a:spcAft>
                <a:spcPts val="0"/>
              </a:spcAft>
              <a:buSzPts val="2590"/>
              <a:buNone/>
            </a:pPr>
            <a:endParaRPr sz="2590" dirty="0"/>
          </a:p>
        </p:txBody>
      </p:sp>
      <p:sp>
        <p:nvSpPr>
          <p:cNvPr id="347" name="Google Shape;347;p47"/>
          <p:cNvSpPr/>
          <p:nvPr/>
        </p:nvSpPr>
        <p:spPr>
          <a:xfrm>
            <a:off x="247649" y="6300526"/>
            <a:ext cx="2371725"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881351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8"/>
          <p:cNvSpPr txBox="1">
            <a:spLocks noGrp="1"/>
          </p:cNvSpPr>
          <p:nvPr>
            <p:ph type="body" idx="1"/>
          </p:nvPr>
        </p:nvSpPr>
        <p:spPr>
          <a:xfrm>
            <a:off x="469236" y="1508458"/>
            <a:ext cx="8348400" cy="4438500"/>
          </a:xfrm>
          <a:prstGeom prst="rect">
            <a:avLst/>
          </a:prstGeom>
        </p:spPr>
        <p:txBody>
          <a:bodyPr spcFirstLastPara="1" wrap="square" lIns="91425" tIns="45700" rIns="91425" bIns="45700" anchor="t" anchorCtr="0">
            <a:noAutofit/>
          </a:bodyPr>
          <a:lstStyle/>
          <a:p>
            <a:pPr marL="0" lvl="0" indent="0" algn="l" rtl="0">
              <a:spcBef>
                <a:spcPts val="1800"/>
              </a:spcBef>
              <a:spcAft>
                <a:spcPts val="600"/>
              </a:spcAft>
              <a:buClr>
                <a:schemeClr val="accent6"/>
              </a:buClr>
              <a:buSzPts val="2800"/>
              <a:buFont typeface="Arial"/>
              <a:buNone/>
            </a:pPr>
            <a:r>
              <a:rPr lang="en-US" sz="2800" b="1" u="sng" dirty="0">
                <a:solidFill>
                  <a:srgbClr val="1F3B73"/>
                </a:solidFill>
                <a:latin typeface="Calibri"/>
                <a:ea typeface="Calibri"/>
                <a:cs typeface="Calibri"/>
                <a:sym typeface="Calibri"/>
              </a:rPr>
              <a:t>VOCATIONAL REHABILITATION</a:t>
            </a:r>
            <a:endParaRPr sz="2800" b="1" dirty="0">
              <a:solidFill>
                <a:srgbClr val="1F3B73"/>
              </a:solidFill>
              <a:latin typeface="Calibri"/>
              <a:ea typeface="Calibri"/>
              <a:cs typeface="Calibri"/>
              <a:sym typeface="Calibri"/>
            </a:endParaRPr>
          </a:p>
          <a:p>
            <a:pPr marL="0" lvl="0" indent="0" algn="l" rtl="0">
              <a:spcBef>
                <a:spcPts val="1800"/>
              </a:spcBef>
              <a:spcAft>
                <a:spcPts val="600"/>
              </a:spcAft>
              <a:buClr>
                <a:schemeClr val="accent6"/>
              </a:buClr>
              <a:buSzPts val="2800"/>
              <a:buFont typeface="Arial"/>
              <a:buNone/>
            </a:pPr>
            <a:r>
              <a:rPr lang="en-US" sz="2800" dirty="0">
                <a:solidFill>
                  <a:srgbClr val="1F3B73"/>
                </a:solidFill>
                <a:latin typeface="Calibri"/>
                <a:ea typeface="Calibri"/>
                <a:cs typeface="Calibri"/>
                <a:sym typeface="Calibri"/>
              </a:rPr>
              <a:t>MRC, through its Vocational Rehabilitation Division, </a:t>
            </a:r>
            <a:endParaRPr sz="2800" dirty="0">
              <a:solidFill>
                <a:srgbClr val="1F3B73"/>
              </a:solidFill>
              <a:latin typeface="Calibri"/>
              <a:ea typeface="Calibri"/>
              <a:cs typeface="Calibri"/>
              <a:sym typeface="Calibri"/>
            </a:endParaRPr>
          </a:p>
          <a:p>
            <a:pPr marL="0" lvl="0" indent="0" algn="l" rtl="0">
              <a:spcBef>
                <a:spcPts val="1800"/>
              </a:spcBef>
              <a:spcAft>
                <a:spcPts val="600"/>
              </a:spcAft>
              <a:buClr>
                <a:schemeClr val="accent6"/>
              </a:buClr>
              <a:buSzPts val="2800"/>
              <a:buFont typeface="Arial"/>
              <a:buNone/>
            </a:pPr>
            <a:r>
              <a:rPr lang="en-US" sz="2800" dirty="0">
                <a:solidFill>
                  <a:srgbClr val="1F3B73"/>
                </a:solidFill>
                <a:latin typeface="Calibri"/>
                <a:ea typeface="Calibri"/>
                <a:cs typeface="Calibri"/>
                <a:sym typeface="Calibri"/>
              </a:rPr>
              <a:t>assists people with disabilities in finding </a:t>
            </a:r>
            <a:endParaRPr sz="2800" dirty="0">
              <a:solidFill>
                <a:srgbClr val="1F3B73"/>
              </a:solidFill>
              <a:latin typeface="Calibri"/>
              <a:ea typeface="Calibri"/>
              <a:cs typeface="Calibri"/>
              <a:sym typeface="Calibri"/>
            </a:endParaRPr>
          </a:p>
          <a:p>
            <a:pPr marL="0" lvl="0" indent="0" algn="l" rtl="0">
              <a:spcBef>
                <a:spcPts val="1800"/>
              </a:spcBef>
              <a:spcAft>
                <a:spcPts val="600"/>
              </a:spcAft>
              <a:buClr>
                <a:schemeClr val="accent6"/>
              </a:buClr>
              <a:buSzPts val="2800"/>
              <a:buFont typeface="Arial"/>
              <a:buNone/>
            </a:pPr>
            <a:r>
              <a:rPr lang="en-US" sz="2800" dirty="0">
                <a:solidFill>
                  <a:srgbClr val="1F3B73"/>
                </a:solidFill>
                <a:latin typeface="Calibri"/>
                <a:ea typeface="Calibri"/>
                <a:cs typeface="Calibri"/>
                <a:sym typeface="Calibri"/>
              </a:rPr>
              <a:t>or returning to work.</a:t>
            </a:r>
            <a:endParaRPr sz="2800" dirty="0">
              <a:solidFill>
                <a:srgbClr val="1F3B73"/>
              </a:solidFill>
              <a:latin typeface="Calibri"/>
              <a:ea typeface="Calibri"/>
              <a:cs typeface="Calibri"/>
              <a:sym typeface="Calibri"/>
            </a:endParaRPr>
          </a:p>
          <a:p>
            <a:pPr marL="0" lvl="0" indent="0" algn="l" rtl="0">
              <a:spcBef>
                <a:spcPts val="1800"/>
              </a:spcBef>
              <a:spcAft>
                <a:spcPts val="0"/>
              </a:spcAft>
              <a:buClr>
                <a:schemeClr val="accent6"/>
              </a:buClr>
              <a:buSzPts val="2800"/>
              <a:buFont typeface="Arial"/>
              <a:buNone/>
            </a:pPr>
            <a:endParaRPr sz="2800" dirty="0">
              <a:latin typeface="Calibri"/>
              <a:ea typeface="Calibri"/>
              <a:cs typeface="Calibri"/>
              <a:sym typeface="Calibri"/>
            </a:endParaRPr>
          </a:p>
          <a:p>
            <a:pPr marL="0" lvl="0" indent="0" algn="l" rtl="0">
              <a:spcBef>
                <a:spcPts val="1000"/>
              </a:spcBef>
              <a:spcAft>
                <a:spcPts val="0"/>
              </a:spcAft>
              <a:buNone/>
            </a:pPr>
            <a:endParaRPr dirty="0"/>
          </a:p>
        </p:txBody>
      </p:sp>
      <p:sp>
        <p:nvSpPr>
          <p:cNvPr id="4" name="Google Shape;344;p47"/>
          <p:cNvSpPr txBox="1">
            <a:spLocks noGrp="1"/>
          </p:cNvSpPr>
          <p:nvPr>
            <p:ph type="title"/>
          </p:nvPr>
        </p:nvSpPr>
        <p:spPr>
          <a:xfrm>
            <a:off x="142874" y="139614"/>
            <a:ext cx="9001125"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sz="3200" b="1" dirty="0">
                <a:solidFill>
                  <a:schemeClr val="bg1"/>
                </a:solidFill>
                <a:latin typeface="+mj-lt"/>
              </a:rPr>
              <a:t>Massachusetts Rehabilitation Commission (MRC)</a:t>
            </a:r>
            <a:endParaRPr sz="3200" dirty="0">
              <a:solidFill>
                <a:schemeClr val="bg1"/>
              </a:solidFill>
              <a:latin typeface="+mj-lt"/>
            </a:endParaRPr>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82F275D7-1B56-4DF6-92C0-FD8F79A77B26}"/>
              </a:ext>
            </a:extLst>
          </p:cNvPr>
          <p:cNvSpPr txBox="1">
            <a:spLocks/>
          </p:cNvSpPr>
          <p:nvPr/>
        </p:nvSpPr>
        <p:spPr>
          <a:xfrm>
            <a:off x="8409516" y="6434201"/>
            <a:ext cx="42717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35</a:t>
            </a:fld>
            <a:endParaRPr lang="en-US" sz="1000">
              <a:solidFill>
                <a:srgbClr val="1F3B73"/>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63348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49"/>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362" name="Google Shape;362;p49"/>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285750" lvl="0" indent="-107950" algn="l" rtl="0">
              <a:lnSpc>
                <a:spcPct val="90000"/>
              </a:lnSpc>
              <a:spcBef>
                <a:spcPts val="1800"/>
              </a:spcBef>
              <a:spcAft>
                <a:spcPts val="0"/>
              </a:spcAft>
              <a:buSzPts val="2800"/>
              <a:buNone/>
            </a:pPr>
            <a:endParaRPr b="1"/>
          </a:p>
        </p:txBody>
      </p:sp>
      <p:sp>
        <p:nvSpPr>
          <p:cNvPr id="363" name="Google Shape;363;p49"/>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49"/>
          <p:cNvSpPr txBox="1"/>
          <p:nvPr/>
        </p:nvSpPr>
        <p:spPr>
          <a:xfrm>
            <a:off x="457199" y="1459595"/>
            <a:ext cx="8229600" cy="4526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Incorporated strategies to use stakeholder input, data and common performance measures to evaluate, inform and enhance service delivery. </a:t>
            </a:r>
            <a:endParaRPr dirty="0">
              <a:solidFill>
                <a:srgbClr val="002060"/>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Highlighted expanded partnerships with Department of Mental Health (DMH), Department of Transitional Assistance (DTA), </a:t>
            </a:r>
            <a:r>
              <a:rPr lang="en-US" sz="2590" dirty="0" err="1">
                <a:solidFill>
                  <a:srgbClr val="002060"/>
                </a:solidFill>
                <a:latin typeface="Calibri"/>
                <a:ea typeface="Calibri"/>
                <a:cs typeface="Calibri"/>
                <a:sym typeface="Calibri"/>
              </a:rPr>
              <a:t>MassHire</a:t>
            </a:r>
            <a:r>
              <a:rPr lang="en-US" sz="2590" dirty="0">
                <a:solidFill>
                  <a:srgbClr val="002060"/>
                </a:solidFill>
                <a:latin typeface="Calibri"/>
                <a:ea typeface="Calibri"/>
                <a:cs typeface="Calibri"/>
                <a:sym typeface="Calibri"/>
              </a:rPr>
              <a:t> and employer partners.</a:t>
            </a:r>
            <a:endParaRPr dirty="0">
              <a:solidFill>
                <a:srgbClr val="002060"/>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Expanded focus on serving transition students including those who are potentially eligible for Vocational Rehabilitation services.</a:t>
            </a:r>
            <a:endParaRPr dirty="0">
              <a:solidFill>
                <a:srgbClr val="002060"/>
              </a:solidFill>
            </a:endParaRPr>
          </a:p>
          <a:p>
            <a:pPr marL="285750" marR="0" lvl="0" indent="-121285" algn="l" rtl="0">
              <a:lnSpc>
                <a:spcPct val="80000"/>
              </a:lnSpc>
              <a:spcBef>
                <a:spcPts val="1800"/>
              </a:spcBef>
              <a:spcAft>
                <a:spcPts val="0"/>
              </a:spcAft>
              <a:buClr>
                <a:schemeClr val="dk1"/>
              </a:buClr>
              <a:buSzPts val="2590"/>
              <a:buFont typeface="Arial"/>
              <a:buNone/>
            </a:pPr>
            <a:endParaRPr sz="2590" dirty="0">
              <a:solidFill>
                <a:schemeClr val="dk2"/>
              </a:solidFill>
              <a:latin typeface="Calibri"/>
              <a:ea typeface="Calibri"/>
              <a:cs typeface="Calibri"/>
              <a:sym typeface="Calibri"/>
            </a:endParaRPr>
          </a:p>
        </p:txBody>
      </p:sp>
      <p:sp>
        <p:nvSpPr>
          <p:cNvPr id="9" name="Google Shape;319;p44"/>
          <p:cNvSpPr txBox="1">
            <a:spLocks noGrp="1"/>
          </p:cNvSpPr>
          <p:nvPr>
            <p:ph type="title"/>
          </p:nvPr>
        </p:nvSpPr>
        <p:spPr>
          <a:xfrm>
            <a:off x="457199" y="139614"/>
            <a:ext cx="85077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dirty="0"/>
              <a:t>Massachusetts Rehabilitation Commission</a:t>
            </a:r>
            <a:br>
              <a:rPr lang="en-US" b="1" dirty="0"/>
            </a:br>
            <a:r>
              <a:rPr lang="en-US" b="1" dirty="0"/>
              <a:t>2020 – 2024 WIOA State Plan</a:t>
            </a:r>
            <a:endParaRPr dirty="0"/>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85516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50"/>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372" name="Google Shape;372;p50"/>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0" lvl="0" indent="0" algn="l" rtl="0">
              <a:lnSpc>
                <a:spcPct val="90000"/>
              </a:lnSpc>
              <a:spcBef>
                <a:spcPts val="1800"/>
              </a:spcBef>
              <a:spcAft>
                <a:spcPts val="0"/>
              </a:spcAft>
              <a:buSzPts val="2800"/>
              <a:buNone/>
            </a:pPr>
            <a:endParaRPr b="1"/>
          </a:p>
        </p:txBody>
      </p:sp>
      <p:sp>
        <p:nvSpPr>
          <p:cNvPr id="373" name="Google Shape;373;p50"/>
          <p:cNvSpPr/>
          <p:nvPr/>
        </p:nvSpPr>
        <p:spPr>
          <a:xfrm>
            <a:off x="219075" y="6300526"/>
            <a:ext cx="2081025"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50"/>
          <p:cNvSpPr txBox="1"/>
          <p:nvPr/>
        </p:nvSpPr>
        <p:spPr>
          <a:xfrm>
            <a:off x="457199" y="1321044"/>
            <a:ext cx="8229600" cy="4923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MRC has assigned a Vocational Counselor to be available at each </a:t>
            </a:r>
            <a:r>
              <a:rPr lang="en-US" sz="2590" dirty="0" err="1">
                <a:solidFill>
                  <a:srgbClr val="002060"/>
                </a:solidFill>
                <a:latin typeface="Calibri"/>
                <a:ea typeface="Calibri"/>
                <a:cs typeface="Calibri"/>
                <a:sym typeface="Calibri"/>
              </a:rPr>
              <a:t>MassHire</a:t>
            </a:r>
            <a:r>
              <a:rPr lang="en-US" sz="2590" dirty="0">
                <a:solidFill>
                  <a:srgbClr val="002060"/>
                </a:solidFill>
                <a:latin typeface="Calibri"/>
                <a:ea typeface="Calibri"/>
                <a:cs typeface="Calibri"/>
                <a:sym typeface="Calibri"/>
              </a:rPr>
              <a:t> Career Center to provide counseling and guidance services to individuals with disabilities. </a:t>
            </a:r>
            <a:endParaRPr dirty="0">
              <a:solidFill>
                <a:srgbClr val="002060"/>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MRC and </a:t>
            </a:r>
            <a:r>
              <a:rPr lang="en-US" sz="2590" dirty="0" err="1">
                <a:solidFill>
                  <a:srgbClr val="002060"/>
                </a:solidFill>
                <a:latin typeface="Calibri"/>
                <a:ea typeface="Calibri"/>
                <a:cs typeface="Calibri"/>
                <a:sym typeface="Calibri"/>
              </a:rPr>
              <a:t>MassHire</a:t>
            </a:r>
            <a:r>
              <a:rPr lang="en-US" sz="2590" dirty="0">
                <a:solidFill>
                  <a:srgbClr val="002060"/>
                </a:solidFill>
                <a:latin typeface="Calibri"/>
                <a:ea typeface="Calibri"/>
                <a:cs typeface="Calibri"/>
                <a:sym typeface="Calibri"/>
              </a:rPr>
              <a:t> are partnering on expanding training options for individuals with disabilities. </a:t>
            </a:r>
            <a:endParaRPr dirty="0">
              <a:solidFill>
                <a:srgbClr val="002060"/>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MRC has partnered with DTA to develop “Empower to Employ”, an initiative designed to assist DTA/MRC shared consumers in obtaining competitive employment opportunities. </a:t>
            </a:r>
            <a:endParaRPr dirty="0">
              <a:solidFill>
                <a:srgbClr val="002060"/>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002060"/>
                </a:solidFill>
                <a:latin typeface="Calibri"/>
                <a:ea typeface="Calibri"/>
                <a:cs typeface="Calibri"/>
                <a:sym typeface="Calibri"/>
              </a:rPr>
              <a:t>MRC established a partnership with DMH and developed an employment initiative to assist job seekers in obtaining employment opportunities. </a:t>
            </a:r>
            <a:endParaRPr dirty="0">
              <a:solidFill>
                <a:srgbClr val="002060"/>
              </a:solidFill>
            </a:endParaRPr>
          </a:p>
          <a:p>
            <a:pPr marL="285750" marR="0" lvl="0" indent="-121285" algn="l" rtl="0">
              <a:lnSpc>
                <a:spcPct val="80000"/>
              </a:lnSpc>
              <a:spcBef>
                <a:spcPts val="1800"/>
              </a:spcBef>
              <a:spcAft>
                <a:spcPts val="0"/>
              </a:spcAft>
              <a:buClr>
                <a:schemeClr val="dk1"/>
              </a:buClr>
              <a:buSzPts val="2590"/>
              <a:buFont typeface="Arial"/>
              <a:buNone/>
            </a:pPr>
            <a:endParaRPr sz="2590" dirty="0">
              <a:solidFill>
                <a:schemeClr val="dk2"/>
              </a:solidFill>
              <a:latin typeface="Calibri"/>
              <a:ea typeface="Calibri"/>
              <a:cs typeface="Calibri"/>
              <a:sym typeface="Calibri"/>
            </a:endParaRPr>
          </a:p>
        </p:txBody>
      </p:sp>
      <p:sp>
        <p:nvSpPr>
          <p:cNvPr id="10" name="Google Shape;328;p45"/>
          <p:cNvSpPr txBox="1">
            <a:spLocks noGrp="1"/>
          </p:cNvSpPr>
          <p:nvPr>
            <p:ph type="title"/>
          </p:nvPr>
        </p:nvSpPr>
        <p:spPr>
          <a:xfrm>
            <a:off x="457199" y="139614"/>
            <a:ext cx="82296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400"/>
              <a:buFont typeface="Calibri"/>
              <a:buNone/>
            </a:pPr>
            <a:r>
              <a:rPr lang="en-US" sz="3000" b="1" i="1" dirty="0"/>
              <a:t>Massachusetts Rehabilitation Commission (MRC)</a:t>
            </a:r>
            <a:r>
              <a:rPr lang="en-US" sz="3000" b="1" dirty="0"/>
              <a:t/>
            </a:r>
            <a:br>
              <a:rPr lang="en-US" sz="3000" b="1" dirty="0"/>
            </a:br>
            <a:r>
              <a:rPr lang="en-US" sz="3000" b="1" dirty="0"/>
              <a:t>Opportunities for Continued Partnership  </a:t>
            </a:r>
            <a:endParaRPr sz="3000" dirty="0"/>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537608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42"/>
          <p:cNvSpPr txBox="1"/>
          <p:nvPr/>
        </p:nvSpPr>
        <p:spPr>
          <a:xfrm>
            <a:off x="385551" y="1411150"/>
            <a:ext cx="8517300" cy="183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dirty="0">
              <a:latin typeface="Calibri"/>
              <a:ea typeface="Calibri"/>
              <a:cs typeface="Calibri"/>
              <a:sym typeface="Calibri"/>
            </a:endParaRPr>
          </a:p>
          <a:p>
            <a:pPr marL="0" lvl="0" indent="0" algn="ctr" rtl="0">
              <a:spcBef>
                <a:spcPts val="0"/>
              </a:spcBef>
              <a:spcAft>
                <a:spcPts val="0"/>
              </a:spcAft>
              <a:buNone/>
            </a:pPr>
            <a:r>
              <a:rPr lang="en-US" sz="4800" b="1" i="1" dirty="0">
                <a:latin typeface="Calibri"/>
                <a:ea typeface="Calibri"/>
                <a:cs typeface="Calibri"/>
                <a:sym typeface="Calibri"/>
              </a:rPr>
              <a:t>Vocational Rehabilitation</a:t>
            </a:r>
            <a:r>
              <a:rPr lang="en-US" sz="6000" b="1" dirty="0">
                <a:latin typeface="Calibri"/>
                <a:ea typeface="Calibri"/>
                <a:cs typeface="Calibri"/>
                <a:sym typeface="Calibri"/>
              </a:rPr>
              <a:t>  </a:t>
            </a:r>
          </a:p>
          <a:p>
            <a:pPr marL="0" lvl="0" indent="0" algn="ctr" rtl="0">
              <a:spcBef>
                <a:spcPts val="0"/>
              </a:spcBef>
              <a:spcAft>
                <a:spcPts val="0"/>
              </a:spcAft>
              <a:buNone/>
            </a:pPr>
            <a:r>
              <a:rPr lang="en-US" sz="6000" b="1" dirty="0">
                <a:latin typeface="Calibri"/>
                <a:ea typeface="Calibri"/>
                <a:cs typeface="Calibri"/>
                <a:sym typeface="Calibri"/>
              </a:rPr>
              <a:t>Massachusetts Commission for the Blind </a:t>
            </a:r>
            <a:endParaRPr sz="6000" b="1" dirty="0">
              <a:latin typeface="Calibri"/>
              <a:ea typeface="Calibri"/>
              <a:cs typeface="Calibri"/>
              <a:sym typeface="Calibri"/>
            </a:endParaRPr>
          </a:p>
        </p:txBody>
      </p:sp>
      <p:sp>
        <p:nvSpPr>
          <p:cNvPr id="3" name="Rectangle 2"/>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76474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title"/>
          </p:nvPr>
        </p:nvSpPr>
        <p:spPr>
          <a:xfrm>
            <a:off x="85723" y="177353"/>
            <a:ext cx="8686801"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sz="3400" b="1" dirty="0"/>
              <a:t>Massachusetts Commission for the Blind (MCB) </a:t>
            </a:r>
            <a:endParaRPr sz="3400" dirty="0"/>
          </a:p>
        </p:txBody>
      </p:sp>
      <p:sp>
        <p:nvSpPr>
          <p:cNvPr id="311" name="Google Shape;311;p43"/>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
        <p:nvSpPr>
          <p:cNvPr id="312" name="Google Shape;312;p43"/>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285750" lvl="0" indent="-107950" algn="l" rtl="0">
              <a:lnSpc>
                <a:spcPct val="90000"/>
              </a:lnSpc>
              <a:spcBef>
                <a:spcPts val="1800"/>
              </a:spcBef>
              <a:spcAft>
                <a:spcPts val="0"/>
              </a:spcAft>
              <a:buSzPts val="2800"/>
              <a:buNone/>
            </a:pPr>
            <a:endParaRPr b="1"/>
          </a:p>
        </p:txBody>
      </p:sp>
      <p:sp>
        <p:nvSpPr>
          <p:cNvPr id="313" name="Google Shape;313;p43"/>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43"/>
          <p:cNvSpPr txBox="1"/>
          <p:nvPr/>
        </p:nvSpPr>
        <p:spPr>
          <a:xfrm>
            <a:off x="457199" y="1459595"/>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380"/>
              <a:buFont typeface="Arial"/>
              <a:buNone/>
            </a:pPr>
            <a:r>
              <a:rPr lang="en-US" sz="2380" dirty="0">
                <a:solidFill>
                  <a:srgbClr val="1F3B73"/>
                </a:solidFill>
                <a:latin typeface="Calibri"/>
                <a:ea typeface="Calibri"/>
                <a:cs typeface="Calibri"/>
                <a:sym typeface="Calibri"/>
              </a:rPr>
              <a:t>The Massachusetts Commission for the Blind is a state agency that provides a wide range of social and rehabilitation services to Massachusetts residents of all ages who are legally blind.</a:t>
            </a:r>
            <a:br>
              <a:rPr lang="en-US" sz="2380" dirty="0">
                <a:solidFill>
                  <a:srgbClr val="1F3B73"/>
                </a:solidFill>
                <a:latin typeface="Calibri"/>
                <a:ea typeface="Calibri"/>
                <a:cs typeface="Calibri"/>
                <a:sym typeface="Calibri"/>
              </a:rPr>
            </a:br>
            <a:r>
              <a:rPr lang="en-US" sz="2380" dirty="0">
                <a:solidFill>
                  <a:srgbClr val="1F3B73"/>
                </a:solidFill>
                <a:latin typeface="Calibri"/>
                <a:ea typeface="Calibri"/>
                <a:cs typeface="Calibri"/>
                <a:sym typeface="Calibri"/>
              </a:rPr>
              <a:t/>
            </a:r>
            <a:br>
              <a:rPr lang="en-US" sz="2380" dirty="0">
                <a:solidFill>
                  <a:srgbClr val="1F3B73"/>
                </a:solidFill>
                <a:latin typeface="Calibri"/>
                <a:ea typeface="Calibri"/>
                <a:cs typeface="Calibri"/>
                <a:sym typeface="Calibri"/>
              </a:rPr>
            </a:br>
            <a:r>
              <a:rPr lang="en-US" sz="2380" dirty="0">
                <a:solidFill>
                  <a:srgbClr val="1F3B73"/>
                </a:solidFill>
                <a:latin typeface="Calibri"/>
                <a:ea typeface="Calibri"/>
                <a:cs typeface="Calibri"/>
                <a:sym typeface="Calibri"/>
              </a:rPr>
              <a:t>The agency has a vocational rehabilitation program, separate from the Massachusetts Rehabilitation Commission, for persons who are legally blind.   In addition, MCB rehabilitation teachers, mobility instructors, and assistive technology specialists work with agency rehabilitation counselors and workforce partners to ensure that workplaces are accessible and that consumers who are blind have these specialized wrap-around skills to succeed in employment.</a:t>
            </a:r>
            <a:br>
              <a:rPr lang="en-US" sz="2380" dirty="0">
                <a:solidFill>
                  <a:srgbClr val="1F3B73"/>
                </a:solidFill>
                <a:latin typeface="Calibri"/>
                <a:ea typeface="Calibri"/>
                <a:cs typeface="Calibri"/>
                <a:sym typeface="Calibri"/>
              </a:rPr>
            </a:br>
            <a:r>
              <a:rPr lang="en-US" sz="2380" dirty="0">
                <a:solidFill>
                  <a:srgbClr val="1F3B73"/>
                </a:solidFill>
                <a:latin typeface="Calibri"/>
                <a:ea typeface="Calibri"/>
                <a:cs typeface="Calibri"/>
                <a:sym typeface="Calibri"/>
              </a:rPr>
              <a:t/>
            </a:r>
            <a:br>
              <a:rPr lang="en-US" sz="2380" dirty="0">
                <a:solidFill>
                  <a:srgbClr val="1F3B73"/>
                </a:solidFill>
                <a:latin typeface="Calibri"/>
                <a:ea typeface="Calibri"/>
                <a:cs typeface="Calibri"/>
                <a:sym typeface="Calibri"/>
              </a:rPr>
            </a:br>
            <a:r>
              <a:rPr lang="en-US" sz="2380" dirty="0">
                <a:solidFill>
                  <a:srgbClr val="1F3B73"/>
                </a:solidFill>
                <a:latin typeface="Calibri"/>
                <a:ea typeface="Calibri"/>
                <a:cs typeface="Calibri"/>
                <a:sym typeface="Calibri"/>
              </a:rPr>
              <a:t>MCB has six regional offices across the state.  However, vocational rehabilitation counselors are able to meet consumers in their homes, workplaces, one-stop centers, or other convenient locations.</a:t>
            </a:r>
            <a:endParaRPr sz="2380" dirty="0">
              <a:solidFill>
                <a:srgbClr val="1F3B73"/>
              </a:solidFill>
              <a:latin typeface="Calibri"/>
              <a:ea typeface="Calibri"/>
              <a:cs typeface="Calibri"/>
              <a:sym typeface="Calibri"/>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91940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2263" y="214422"/>
            <a:ext cx="7886700" cy="838200"/>
          </a:xfrm>
        </p:spPr>
        <p:txBody>
          <a:bodyPr>
            <a:noAutofit/>
          </a:bodyPr>
          <a:lstStyle/>
          <a:p>
            <a:pPr>
              <a:defRPr/>
            </a:pPr>
            <a:r>
              <a:rPr lang="en-US" sz="4000" b="1" dirty="0">
                <a:latin typeface="+mn-lt"/>
              </a:rPr>
              <a:t>WIOA State Plan Timeline</a:t>
            </a:r>
          </a:p>
        </p:txBody>
      </p:sp>
      <p:graphicFrame>
        <p:nvGraphicFramePr>
          <p:cNvPr id="6" name="Table 5"/>
          <p:cNvGraphicFramePr>
            <a:graphicFrameLocks noGrp="1"/>
          </p:cNvGraphicFramePr>
          <p:nvPr>
            <p:extLst>
              <p:ext uri="{D42A27DB-BD31-4B8C-83A1-F6EECF244321}">
                <p14:modId xmlns:p14="http://schemas.microsoft.com/office/powerpoint/2010/main" val="1471923883"/>
              </p:ext>
            </p:extLst>
          </p:nvPr>
        </p:nvGraphicFramePr>
        <p:xfrm>
          <a:off x="281762" y="1632761"/>
          <a:ext cx="8633637" cy="3930975"/>
        </p:xfrm>
        <a:graphic>
          <a:graphicData uri="http://schemas.openxmlformats.org/drawingml/2006/table">
            <a:tbl>
              <a:tblPr firstRow="1" bandRow="1">
                <a:tableStyleId>{00A15C55-8517-42AA-B614-E9B94910E393}</a:tableStyleId>
              </a:tblPr>
              <a:tblGrid>
                <a:gridCol w="5149889">
                  <a:extLst>
                    <a:ext uri="{9D8B030D-6E8A-4147-A177-3AD203B41FA5}">
                      <a16:colId xmlns:a16="http://schemas.microsoft.com/office/drawing/2014/main" val="20000"/>
                    </a:ext>
                  </a:extLst>
                </a:gridCol>
                <a:gridCol w="3483748">
                  <a:extLst>
                    <a:ext uri="{9D8B030D-6E8A-4147-A177-3AD203B41FA5}">
                      <a16:colId xmlns:a16="http://schemas.microsoft.com/office/drawing/2014/main" val="20001"/>
                    </a:ext>
                  </a:extLst>
                </a:gridCol>
              </a:tblGrid>
              <a:tr h="482787">
                <a:tc>
                  <a:txBody>
                    <a:bodyPr/>
                    <a:lstStyle/>
                    <a:p>
                      <a:pPr algn="ctr"/>
                      <a:r>
                        <a:rPr lang="en-US" sz="2000" dirty="0">
                          <a:solidFill>
                            <a:srgbClr val="1F3B73"/>
                          </a:solidFill>
                        </a:rPr>
                        <a:t>Task</a:t>
                      </a:r>
                      <a:endParaRPr lang="en-US" sz="2000" dirty="0">
                        <a:solidFill>
                          <a:srgbClr val="1F3B73"/>
                        </a:solidFill>
                        <a:latin typeface="Arial (Body)"/>
                      </a:endParaRPr>
                    </a:p>
                  </a:txBody>
                  <a:tcPr anchor="ctr"/>
                </a:tc>
                <a:tc>
                  <a:txBody>
                    <a:bodyPr/>
                    <a:lstStyle/>
                    <a:p>
                      <a:pPr algn="ctr"/>
                      <a:r>
                        <a:rPr lang="en-US" sz="2000" dirty="0">
                          <a:solidFill>
                            <a:srgbClr val="1F3B73"/>
                          </a:solidFill>
                        </a:rPr>
                        <a:t>Timeframe</a:t>
                      </a:r>
                      <a:endParaRPr lang="en-US" sz="2000" dirty="0">
                        <a:solidFill>
                          <a:srgbClr val="1F3B73"/>
                        </a:solidFill>
                        <a:latin typeface="Arial (Body)"/>
                      </a:endParaRPr>
                    </a:p>
                  </a:txBody>
                  <a:tcPr anchor="ctr"/>
                </a:tc>
                <a:extLst>
                  <a:ext uri="{0D108BD9-81ED-4DB2-BD59-A6C34878D82A}">
                    <a16:rowId xmlns:a16="http://schemas.microsoft.com/office/drawing/2014/main" val="10000"/>
                  </a:ext>
                </a:extLst>
              </a:tr>
              <a:tr h="967799">
                <a:tc>
                  <a:txBody>
                    <a:bodyPr/>
                    <a:lstStyle/>
                    <a:p>
                      <a:r>
                        <a:rPr lang="en-US" sz="1800" dirty="0">
                          <a:solidFill>
                            <a:srgbClr val="1F3B73"/>
                          </a:solidFill>
                        </a:rPr>
                        <a:t>State Plan public</a:t>
                      </a:r>
                      <a:r>
                        <a:rPr lang="en-US" sz="1800" baseline="0" dirty="0">
                          <a:solidFill>
                            <a:srgbClr val="1F3B73"/>
                          </a:solidFill>
                        </a:rPr>
                        <a:t> review and comment period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rgbClr val="1F3B73"/>
                          </a:solidFill>
                        </a:rPr>
                        <a:t>Listening Sessions/Public Forums</a:t>
                      </a:r>
                    </a:p>
                    <a:p>
                      <a:pPr marL="285750" indent="-285750">
                        <a:buFont typeface="Arial" panose="020B0604020202020204" pitchFamily="34" charset="0"/>
                        <a:buChar char="•"/>
                      </a:pPr>
                      <a:r>
                        <a:rPr lang="en-US" sz="1800" baseline="0" dirty="0">
                          <a:solidFill>
                            <a:srgbClr val="1F3B73"/>
                          </a:solidFill>
                        </a:rPr>
                        <a:t>Draft plan published online</a:t>
                      </a:r>
                      <a:endParaRPr lang="en-US" sz="1800" b="1" baseline="0" dirty="0">
                        <a:solidFill>
                          <a:srgbClr val="1F3B73"/>
                        </a:solidFill>
                        <a:latin typeface="Arial (Body)"/>
                      </a:endParaRPr>
                    </a:p>
                  </a:txBody>
                  <a:tcPr/>
                </a:tc>
                <a:tc>
                  <a:txBody>
                    <a:bodyPr/>
                    <a:lstStyle/>
                    <a:p>
                      <a:r>
                        <a:rPr lang="en-US" sz="1800" dirty="0">
                          <a:solidFill>
                            <a:srgbClr val="1F3B73"/>
                          </a:solidFill>
                        </a:rPr>
                        <a:t>February 2020 </a:t>
                      </a:r>
                    </a:p>
                    <a:p>
                      <a:r>
                        <a:rPr lang="en-US" sz="1400" i="1" dirty="0">
                          <a:solidFill>
                            <a:srgbClr val="1F3B73"/>
                          </a:solidFill>
                        </a:rPr>
                        <a:t>(at least 30 days)</a:t>
                      </a:r>
                      <a:endParaRPr lang="en-US" sz="1400" b="1" i="1" dirty="0">
                        <a:solidFill>
                          <a:srgbClr val="1F3B73"/>
                        </a:solidFill>
                        <a:latin typeface="Arial (Body)"/>
                      </a:endParaRPr>
                    </a:p>
                  </a:txBody>
                  <a:tcPr/>
                </a:tc>
                <a:extLst>
                  <a:ext uri="{0D108BD9-81ED-4DB2-BD59-A6C34878D82A}">
                    <a16:rowId xmlns:a16="http://schemas.microsoft.com/office/drawing/2014/main" val="10002"/>
                  </a:ext>
                </a:extLst>
              </a:tr>
              <a:tr h="414629">
                <a:tc>
                  <a:txBody>
                    <a:bodyPr/>
                    <a:lstStyle/>
                    <a:p>
                      <a:r>
                        <a:rPr lang="en-US" sz="1800" dirty="0">
                          <a:solidFill>
                            <a:srgbClr val="1F3B73"/>
                          </a:solidFill>
                        </a:rPr>
                        <a:t>State</a:t>
                      </a:r>
                      <a:r>
                        <a:rPr lang="en-US" sz="1800" baseline="0" dirty="0">
                          <a:solidFill>
                            <a:srgbClr val="1F3B73"/>
                          </a:solidFill>
                        </a:rPr>
                        <a:t> Board votes/approves State Plan</a:t>
                      </a:r>
                      <a:endParaRPr lang="en-US" sz="1800" b="1" dirty="0">
                        <a:solidFill>
                          <a:srgbClr val="1F3B73"/>
                        </a:solidFill>
                        <a:latin typeface="Arial (Body)"/>
                      </a:endParaRPr>
                    </a:p>
                  </a:txBody>
                  <a:tcPr/>
                </a:tc>
                <a:tc>
                  <a:txBody>
                    <a:bodyPr/>
                    <a:lstStyle/>
                    <a:p>
                      <a:r>
                        <a:rPr lang="en-US" sz="1800" dirty="0">
                          <a:solidFill>
                            <a:srgbClr val="1F3B73"/>
                          </a:solidFill>
                        </a:rPr>
                        <a:t>March 2020</a:t>
                      </a:r>
                      <a:endParaRPr lang="en-US" sz="1800" b="1" dirty="0">
                        <a:solidFill>
                          <a:srgbClr val="1F3B73"/>
                        </a:solidFill>
                        <a:latin typeface="Arial (Body)"/>
                      </a:endParaRPr>
                    </a:p>
                  </a:txBody>
                  <a:tcPr/>
                </a:tc>
                <a:extLst>
                  <a:ext uri="{0D108BD9-81ED-4DB2-BD59-A6C34878D82A}">
                    <a16:rowId xmlns:a16="http://schemas.microsoft.com/office/drawing/2014/main" val="10003"/>
                  </a:ext>
                </a:extLst>
              </a:tr>
              <a:tr h="414629">
                <a:tc>
                  <a:txBody>
                    <a:bodyPr/>
                    <a:lstStyle/>
                    <a:p>
                      <a:r>
                        <a:rPr lang="en-US" sz="1800" dirty="0">
                          <a:solidFill>
                            <a:srgbClr val="1F3B73"/>
                          </a:solidFill>
                        </a:rPr>
                        <a:t>Governor</a:t>
                      </a:r>
                      <a:r>
                        <a:rPr lang="en-US" sz="1800" baseline="0" dirty="0">
                          <a:solidFill>
                            <a:srgbClr val="1F3B73"/>
                          </a:solidFill>
                        </a:rPr>
                        <a:t> approves/signs State Plan</a:t>
                      </a:r>
                      <a:endParaRPr lang="en-US" sz="1800" b="1" dirty="0">
                        <a:solidFill>
                          <a:srgbClr val="1F3B73"/>
                        </a:solidFill>
                        <a:latin typeface="Arial (Body)"/>
                      </a:endParaRPr>
                    </a:p>
                  </a:txBody>
                  <a:tcPr/>
                </a:tc>
                <a:tc>
                  <a:txBody>
                    <a:bodyPr/>
                    <a:lstStyle/>
                    <a:p>
                      <a:r>
                        <a:rPr lang="en-US" sz="1800" dirty="0">
                          <a:solidFill>
                            <a:srgbClr val="1F3B73"/>
                          </a:solidFill>
                        </a:rPr>
                        <a:t>March 2020</a:t>
                      </a:r>
                      <a:endParaRPr lang="en-US" sz="1800" b="1" dirty="0">
                        <a:solidFill>
                          <a:srgbClr val="1F3B73"/>
                        </a:solidFill>
                        <a:latin typeface="Arial (Body)"/>
                      </a:endParaRPr>
                    </a:p>
                  </a:txBody>
                  <a:tcPr/>
                </a:tc>
                <a:extLst>
                  <a:ext uri="{0D108BD9-81ED-4DB2-BD59-A6C34878D82A}">
                    <a16:rowId xmlns:a16="http://schemas.microsoft.com/office/drawing/2014/main" val="10004"/>
                  </a:ext>
                </a:extLst>
              </a:tr>
              <a:tr h="715661">
                <a:tc>
                  <a:txBody>
                    <a:bodyPr/>
                    <a:lstStyle/>
                    <a:p>
                      <a:r>
                        <a:rPr lang="en-US" sz="1800" dirty="0">
                          <a:solidFill>
                            <a:srgbClr val="1F3B73"/>
                          </a:solidFill>
                        </a:rPr>
                        <a:t>Massachusetts submits State for approval from multiple</a:t>
                      </a:r>
                      <a:r>
                        <a:rPr lang="en-US" sz="1800" baseline="0" dirty="0">
                          <a:solidFill>
                            <a:srgbClr val="1F3B73"/>
                          </a:solidFill>
                        </a:rPr>
                        <a:t> federal agencies</a:t>
                      </a:r>
                      <a:endParaRPr lang="en-US" sz="1800" b="1" dirty="0">
                        <a:solidFill>
                          <a:srgbClr val="1F3B73"/>
                        </a:solidFill>
                        <a:latin typeface="Arial (Body)"/>
                      </a:endParaRPr>
                    </a:p>
                  </a:txBody>
                  <a:tcPr/>
                </a:tc>
                <a:tc>
                  <a:txBody>
                    <a:bodyPr/>
                    <a:lstStyle/>
                    <a:p>
                      <a:r>
                        <a:rPr lang="en-US" sz="1800" dirty="0">
                          <a:solidFill>
                            <a:srgbClr val="1F3B73"/>
                          </a:solidFill>
                        </a:rPr>
                        <a:t>March 2020</a:t>
                      </a:r>
                      <a:endParaRPr lang="en-US" sz="1800" b="1" dirty="0">
                        <a:solidFill>
                          <a:srgbClr val="1F3B73"/>
                        </a:solidFill>
                        <a:latin typeface="Arial (Body)"/>
                      </a:endParaRPr>
                    </a:p>
                  </a:txBody>
                  <a:tcPr/>
                </a:tc>
                <a:extLst>
                  <a:ext uri="{0D108BD9-81ED-4DB2-BD59-A6C34878D82A}">
                    <a16:rowId xmlns:a16="http://schemas.microsoft.com/office/drawing/2014/main" val="10005"/>
                  </a:ext>
                </a:extLst>
              </a:tr>
              <a:tr h="486659">
                <a:tc>
                  <a:txBody>
                    <a:bodyPr/>
                    <a:lstStyle/>
                    <a:p>
                      <a:r>
                        <a:rPr lang="en-US" sz="1800" dirty="0">
                          <a:solidFill>
                            <a:srgbClr val="1F3B73"/>
                          </a:solidFill>
                        </a:rPr>
                        <a:t>State Plan approval from federal agencies</a:t>
                      </a:r>
                      <a:endParaRPr lang="en-US" sz="1800" b="1" dirty="0">
                        <a:solidFill>
                          <a:srgbClr val="1F3B73"/>
                        </a:solidFill>
                        <a:latin typeface="Arial (Body)"/>
                      </a:endParaRPr>
                    </a:p>
                  </a:txBody>
                  <a:tcPr/>
                </a:tc>
                <a:tc>
                  <a:txBody>
                    <a:bodyPr/>
                    <a:lstStyle/>
                    <a:p>
                      <a:r>
                        <a:rPr lang="en-US" sz="1800" dirty="0">
                          <a:solidFill>
                            <a:srgbClr val="1F3B73"/>
                          </a:solidFill>
                        </a:rPr>
                        <a:t>April – June, 2020</a:t>
                      </a:r>
                      <a:endParaRPr lang="en-US" sz="1800" b="1" dirty="0">
                        <a:solidFill>
                          <a:srgbClr val="1F3B73"/>
                        </a:solidFill>
                        <a:latin typeface="Arial (Body)"/>
                      </a:endParaRPr>
                    </a:p>
                  </a:txBody>
                  <a:tcPr/>
                </a:tc>
                <a:extLst>
                  <a:ext uri="{0D108BD9-81ED-4DB2-BD59-A6C34878D82A}">
                    <a16:rowId xmlns:a16="http://schemas.microsoft.com/office/drawing/2014/main" val="1077441771"/>
                  </a:ext>
                </a:extLst>
              </a:tr>
              <a:tr h="448811">
                <a:tc>
                  <a:txBody>
                    <a:bodyPr/>
                    <a:lstStyle/>
                    <a:p>
                      <a:r>
                        <a:rPr lang="en-US" sz="1800" dirty="0">
                          <a:solidFill>
                            <a:srgbClr val="1F3B73"/>
                          </a:solidFill>
                        </a:rPr>
                        <a:t>WIOA State Plan implemented</a:t>
                      </a:r>
                      <a:endParaRPr lang="en-US" sz="1800" b="1" dirty="0">
                        <a:solidFill>
                          <a:srgbClr val="1F3B73"/>
                        </a:solidFill>
                        <a:latin typeface="Arial (Body)"/>
                      </a:endParaRPr>
                    </a:p>
                  </a:txBody>
                  <a:tcPr/>
                </a:tc>
                <a:tc>
                  <a:txBody>
                    <a:bodyPr/>
                    <a:lstStyle/>
                    <a:p>
                      <a:r>
                        <a:rPr lang="en-US" sz="1800" dirty="0">
                          <a:solidFill>
                            <a:srgbClr val="1F3B73"/>
                          </a:solidFill>
                        </a:rPr>
                        <a:t>July</a:t>
                      </a:r>
                      <a:r>
                        <a:rPr lang="en-US" sz="1800" baseline="0" dirty="0">
                          <a:solidFill>
                            <a:srgbClr val="1F3B73"/>
                          </a:solidFill>
                        </a:rPr>
                        <a:t> 2020 – June 2024</a:t>
                      </a:r>
                      <a:endParaRPr lang="en-US" sz="1800" b="1" dirty="0">
                        <a:solidFill>
                          <a:srgbClr val="1F3B73"/>
                        </a:solidFill>
                        <a:latin typeface="Arial (Body)"/>
                      </a:endParaRPr>
                    </a:p>
                  </a:txBody>
                  <a:tcPr/>
                </a:tc>
                <a:extLst>
                  <a:ext uri="{0D108BD9-81ED-4DB2-BD59-A6C34878D82A}">
                    <a16:rowId xmlns:a16="http://schemas.microsoft.com/office/drawing/2014/main" val="10007"/>
                  </a:ext>
                </a:extLst>
              </a:tr>
            </a:tbl>
          </a:graphicData>
        </a:graphic>
      </p:graphicFrame>
      <p:sp>
        <p:nvSpPr>
          <p:cNvPr id="7" name="Rectangle 6"/>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82F275D7-1B56-4DF6-92C0-FD8F79A77B26}"/>
              </a:ext>
            </a:extLst>
          </p:cNvPr>
          <p:cNvSpPr>
            <a:spLocks noGrp="1"/>
          </p:cNvSpPr>
          <p:nvPr>
            <p:ph type="sldNum" sz="quarter" idx="4294967295"/>
          </p:nvPr>
        </p:nvSpPr>
        <p:spPr>
          <a:xfrm>
            <a:off x="8457141" y="6424677"/>
            <a:ext cx="296333" cy="223774"/>
          </a:xfrm>
          <a:prstGeom prst="rect">
            <a:avLst/>
          </a:prstGeom>
        </p:spPr>
        <p:txBody>
          <a:bodyPr/>
          <a:lstStyle/>
          <a:p>
            <a:fld id="{A58F39D9-12A8-4D14-908A-D491A0B6B17C}" type="slidenum">
              <a:rPr lang="en-US" sz="1000" smtClean="0">
                <a:solidFill>
                  <a:srgbClr val="1F3B73"/>
                </a:solidFill>
              </a:rPr>
              <a:t>4</a:t>
            </a:fld>
            <a:endParaRPr lang="en-US" sz="1000">
              <a:solidFill>
                <a:srgbClr val="1F3B73"/>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62524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457199" y="139614"/>
            <a:ext cx="85077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dirty="0"/>
              <a:t>Massachusetts Commission for the Blind</a:t>
            </a:r>
            <a:br>
              <a:rPr lang="en-US" b="1" dirty="0"/>
            </a:br>
            <a:r>
              <a:rPr lang="en-US" b="1" dirty="0"/>
              <a:t>2020 – 2024 WIOA State Plan</a:t>
            </a:r>
            <a:endParaRPr dirty="0"/>
          </a:p>
        </p:txBody>
      </p:sp>
      <p:sp>
        <p:nvSpPr>
          <p:cNvPr id="320" name="Google Shape;320;p44"/>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
        <p:nvSpPr>
          <p:cNvPr id="321" name="Google Shape;321;p44"/>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285750" lvl="0" indent="-107950" algn="l" rtl="0">
              <a:lnSpc>
                <a:spcPct val="90000"/>
              </a:lnSpc>
              <a:spcBef>
                <a:spcPts val="1800"/>
              </a:spcBef>
              <a:spcAft>
                <a:spcPts val="0"/>
              </a:spcAft>
              <a:buSzPts val="2800"/>
              <a:buNone/>
            </a:pPr>
            <a:endParaRPr b="1"/>
          </a:p>
        </p:txBody>
      </p:sp>
      <p:sp>
        <p:nvSpPr>
          <p:cNvPr id="322" name="Google Shape;322;p44"/>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44"/>
          <p:cNvSpPr txBox="1"/>
          <p:nvPr/>
        </p:nvSpPr>
        <p:spPr>
          <a:xfrm>
            <a:off x="596244" y="1479765"/>
            <a:ext cx="8229600" cy="4526100"/>
          </a:xfrm>
          <a:prstGeom prst="rect">
            <a:avLst/>
          </a:prstGeom>
          <a:noFill/>
          <a:ln>
            <a:noFill/>
          </a:ln>
        </p:spPr>
        <p:txBody>
          <a:bodyPr spcFirstLastPara="1" wrap="square" lIns="91425" tIns="45700" rIns="91425" bIns="45700" anchor="t" anchorCtr="0">
            <a:noAutofit/>
          </a:bodyPr>
          <a:lstStyle/>
          <a:p>
            <a:pPr marL="285750" marR="0" lvl="1" indent="-285750" algn="l" rtl="0">
              <a:lnSpc>
                <a:spcPct val="80000"/>
              </a:lnSpc>
              <a:spcBef>
                <a:spcPts val="0"/>
              </a:spcBef>
              <a:spcAft>
                <a:spcPts val="0"/>
              </a:spcAft>
              <a:buClr>
                <a:schemeClr val="dk1"/>
              </a:buClr>
              <a:buSzPts val="2590"/>
              <a:buFont typeface="Merriweather Sans"/>
              <a:buChar char="-"/>
            </a:pPr>
            <a:r>
              <a:rPr lang="en-US" sz="2590" b="0" i="0" u="none" strike="noStrike" cap="none" dirty="0">
                <a:solidFill>
                  <a:srgbClr val="1F3B73"/>
                </a:solidFill>
                <a:latin typeface="Calibri"/>
                <a:ea typeface="Calibri"/>
                <a:cs typeface="Calibri"/>
                <a:sym typeface="Calibri"/>
              </a:rPr>
              <a:t>MCB plans to increase collaboration with core WIOA partners including working with MRC on a joint Pre-ETS procurement and developing new supported employment opportunities for persons who are blind with other significant disabilities.</a:t>
            </a:r>
            <a:endParaRPr dirty="0">
              <a:solidFill>
                <a:srgbClr val="1F3B73"/>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1F3B73"/>
                </a:solidFill>
                <a:latin typeface="Calibri"/>
                <a:ea typeface="Calibri"/>
                <a:cs typeface="Calibri"/>
                <a:sym typeface="Calibri"/>
              </a:rPr>
              <a:t>MCB plans to develop a guide for Massachusetts business employers on tax incentives available for hiring individuals with disabilities. </a:t>
            </a:r>
            <a:endParaRPr dirty="0">
              <a:solidFill>
                <a:srgbClr val="1F3B73"/>
              </a:solidFill>
            </a:endParaRPr>
          </a:p>
          <a:p>
            <a:pPr marL="285750" marR="0" lvl="0" indent="-285750" algn="l" rtl="0">
              <a:lnSpc>
                <a:spcPct val="80000"/>
              </a:lnSpc>
              <a:spcBef>
                <a:spcPts val="1800"/>
              </a:spcBef>
              <a:spcAft>
                <a:spcPts val="0"/>
              </a:spcAft>
              <a:buClr>
                <a:schemeClr val="dk1"/>
              </a:buClr>
              <a:buSzPts val="2590"/>
              <a:buFont typeface="Arial"/>
              <a:buChar char="-"/>
            </a:pPr>
            <a:r>
              <a:rPr lang="en-US" sz="2590" dirty="0">
                <a:solidFill>
                  <a:srgbClr val="1F3B73"/>
                </a:solidFill>
                <a:latin typeface="Calibri"/>
                <a:ea typeface="Calibri"/>
                <a:cs typeface="Calibri"/>
                <a:sym typeface="Calibri"/>
              </a:rPr>
              <a:t>MCB plans to enhance its soft skills training for prospective student interns and job-ready consumers  by developing video modules and training in using LinkedIn and other networking opportunities.</a:t>
            </a:r>
            <a:endParaRPr dirty="0">
              <a:solidFill>
                <a:srgbClr val="1F3B73"/>
              </a:solidFill>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406340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457199" y="139614"/>
            <a:ext cx="77724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400"/>
              <a:buFont typeface="Calibri"/>
              <a:buNone/>
            </a:pPr>
            <a:r>
              <a:rPr lang="en-US" sz="3000" b="1" i="1" dirty="0"/>
              <a:t>Massachusetts Commission for the Blind (MCB)</a:t>
            </a:r>
            <a:r>
              <a:rPr lang="en-US" sz="3000" b="1" dirty="0"/>
              <a:t/>
            </a:r>
            <a:br>
              <a:rPr lang="en-US" sz="3000" b="1" dirty="0"/>
            </a:br>
            <a:r>
              <a:rPr lang="en-US" sz="3000" b="1" dirty="0"/>
              <a:t>Opportunities for Continued Partnership  </a:t>
            </a:r>
            <a:endParaRPr sz="3000" dirty="0"/>
          </a:p>
        </p:txBody>
      </p:sp>
      <p:sp>
        <p:nvSpPr>
          <p:cNvPr id="329" name="Google Shape;329;p45"/>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
        <p:nvSpPr>
          <p:cNvPr id="330" name="Google Shape;330;p45"/>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0" lvl="0" indent="0" algn="l" rtl="0">
              <a:lnSpc>
                <a:spcPct val="90000"/>
              </a:lnSpc>
              <a:spcBef>
                <a:spcPts val="1800"/>
              </a:spcBef>
              <a:spcAft>
                <a:spcPts val="0"/>
              </a:spcAft>
              <a:buSzPts val="2800"/>
              <a:buNone/>
            </a:pPr>
            <a:endParaRPr b="1"/>
          </a:p>
        </p:txBody>
      </p:sp>
      <p:sp>
        <p:nvSpPr>
          <p:cNvPr id="331" name="Google Shape;331;p45"/>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45"/>
          <p:cNvSpPr txBox="1"/>
          <p:nvPr/>
        </p:nvSpPr>
        <p:spPr>
          <a:xfrm>
            <a:off x="457199" y="1459595"/>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ts val="2000"/>
              </a:lnSpc>
              <a:spcBef>
                <a:spcPts val="0"/>
              </a:spcBef>
              <a:spcAft>
                <a:spcPts val="0"/>
              </a:spcAft>
              <a:buClr>
                <a:schemeClr val="dk1"/>
              </a:buClr>
              <a:buSzPts val="2380"/>
              <a:buFont typeface="Arial"/>
              <a:buNone/>
            </a:pPr>
            <a:r>
              <a:rPr lang="en-US" sz="2380" dirty="0">
                <a:solidFill>
                  <a:srgbClr val="1F3B73"/>
                </a:solidFill>
                <a:latin typeface="Calibri"/>
                <a:ea typeface="Calibri"/>
                <a:cs typeface="Calibri"/>
                <a:sym typeface="Calibri"/>
              </a:rPr>
              <a:t>MCB staff will continue to meet frequently with workforce staff at both the state and local levels to cooperate on:</a:t>
            </a:r>
            <a:endParaRPr dirty="0">
              <a:solidFill>
                <a:srgbClr val="1F3B73"/>
              </a:solidFill>
            </a:endParaRPr>
          </a:p>
          <a:p>
            <a:pPr marL="285750" marR="0" lvl="0" indent="-285750" algn="l" rtl="0">
              <a:lnSpc>
                <a:spcPts val="2000"/>
              </a:lnSpc>
              <a:spcBef>
                <a:spcPts val="1800"/>
              </a:spcBef>
              <a:spcAft>
                <a:spcPts val="0"/>
              </a:spcAft>
              <a:buClr>
                <a:schemeClr val="dk1"/>
              </a:buClr>
              <a:buSzPts val="2380"/>
              <a:buFont typeface="Arial"/>
              <a:buChar char="•"/>
            </a:pPr>
            <a:r>
              <a:rPr lang="en-US" sz="2380" dirty="0">
                <a:solidFill>
                  <a:srgbClr val="1F3B73"/>
                </a:solidFill>
                <a:latin typeface="Calibri"/>
                <a:ea typeface="Calibri"/>
                <a:cs typeface="Calibri"/>
                <a:sym typeface="Calibri"/>
              </a:rPr>
              <a:t>Developing MOU and infrastructure cost-sharing agreements at the local level.</a:t>
            </a:r>
            <a:endParaRPr dirty="0">
              <a:solidFill>
                <a:srgbClr val="1F3B73"/>
              </a:solidFill>
            </a:endParaRPr>
          </a:p>
          <a:p>
            <a:pPr marL="285750" marR="0" lvl="0" indent="-285750" algn="l" rtl="0">
              <a:lnSpc>
                <a:spcPts val="2000"/>
              </a:lnSpc>
              <a:spcBef>
                <a:spcPts val="1800"/>
              </a:spcBef>
              <a:spcAft>
                <a:spcPts val="0"/>
              </a:spcAft>
              <a:buClr>
                <a:schemeClr val="dk1"/>
              </a:buClr>
              <a:buSzPts val="2380"/>
              <a:buFont typeface="Arial"/>
              <a:buChar char="•"/>
            </a:pPr>
            <a:r>
              <a:rPr lang="en-US" sz="2380" dirty="0">
                <a:solidFill>
                  <a:srgbClr val="1F3B73"/>
                </a:solidFill>
                <a:latin typeface="Calibri"/>
                <a:ea typeface="Calibri"/>
                <a:cs typeface="Calibri"/>
                <a:sym typeface="Calibri"/>
              </a:rPr>
              <a:t>Increasing collaboration with core WIOA partners including MRC on a joint Pre-ETS procurement.  </a:t>
            </a:r>
            <a:endParaRPr dirty="0">
              <a:solidFill>
                <a:srgbClr val="1F3B73"/>
              </a:solidFill>
            </a:endParaRPr>
          </a:p>
          <a:p>
            <a:pPr marL="285750" marR="0" lvl="0" indent="-285750" algn="l" rtl="0">
              <a:lnSpc>
                <a:spcPts val="2000"/>
              </a:lnSpc>
              <a:spcBef>
                <a:spcPts val="1800"/>
              </a:spcBef>
              <a:spcAft>
                <a:spcPts val="0"/>
              </a:spcAft>
              <a:buClr>
                <a:schemeClr val="dk1"/>
              </a:buClr>
              <a:buSzPts val="2380"/>
              <a:buFont typeface="Arial"/>
              <a:buChar char="•"/>
            </a:pPr>
            <a:r>
              <a:rPr lang="en-US" sz="2380" dirty="0">
                <a:solidFill>
                  <a:srgbClr val="1F3B73"/>
                </a:solidFill>
                <a:latin typeface="Calibri"/>
                <a:ea typeface="Calibri"/>
                <a:cs typeface="Calibri"/>
                <a:sym typeface="Calibri"/>
              </a:rPr>
              <a:t>Involving MCB regional staff on local </a:t>
            </a:r>
            <a:r>
              <a:rPr lang="en-US" sz="2380" dirty="0" err="1">
                <a:solidFill>
                  <a:srgbClr val="1F3B73"/>
                </a:solidFill>
                <a:latin typeface="Calibri"/>
                <a:ea typeface="Calibri"/>
                <a:cs typeface="Calibri"/>
                <a:sym typeface="Calibri"/>
              </a:rPr>
              <a:t>MassHire</a:t>
            </a:r>
            <a:r>
              <a:rPr lang="en-US" sz="2380" dirty="0">
                <a:solidFill>
                  <a:srgbClr val="1F3B73"/>
                </a:solidFill>
                <a:latin typeface="Calibri"/>
                <a:ea typeface="Calibri"/>
                <a:cs typeface="Calibri"/>
                <a:sym typeface="Calibri"/>
              </a:rPr>
              <a:t> Workforce Boards to bring the MCB consumer “voice” to the table. </a:t>
            </a:r>
            <a:endParaRPr dirty="0">
              <a:solidFill>
                <a:srgbClr val="1F3B73"/>
              </a:solidFill>
            </a:endParaRPr>
          </a:p>
          <a:p>
            <a:pPr marL="285750" marR="0" lvl="0" indent="-285750" algn="l" rtl="0">
              <a:lnSpc>
                <a:spcPts val="2000"/>
              </a:lnSpc>
              <a:spcBef>
                <a:spcPts val="1800"/>
              </a:spcBef>
              <a:spcAft>
                <a:spcPts val="0"/>
              </a:spcAft>
              <a:buClr>
                <a:schemeClr val="dk1"/>
              </a:buClr>
              <a:buSzPts val="2380"/>
              <a:buFont typeface="Arial"/>
              <a:buChar char="•"/>
            </a:pPr>
            <a:r>
              <a:rPr lang="en-US" sz="2380" dirty="0">
                <a:solidFill>
                  <a:srgbClr val="1F3B73"/>
                </a:solidFill>
                <a:latin typeface="Calibri"/>
                <a:ea typeface="Calibri"/>
                <a:cs typeface="Calibri"/>
                <a:sym typeface="Calibri"/>
              </a:rPr>
              <a:t>Offering assistive technology assessments, staff training at </a:t>
            </a:r>
            <a:r>
              <a:rPr lang="en-US" sz="2380" dirty="0" err="1">
                <a:solidFill>
                  <a:srgbClr val="1F3B73"/>
                </a:solidFill>
                <a:latin typeface="Calibri"/>
                <a:ea typeface="Calibri"/>
                <a:cs typeface="Calibri"/>
                <a:sym typeface="Calibri"/>
              </a:rPr>
              <a:t>MassHire</a:t>
            </a:r>
            <a:r>
              <a:rPr lang="en-US" sz="2380" dirty="0">
                <a:solidFill>
                  <a:srgbClr val="1F3B73"/>
                </a:solidFill>
                <a:latin typeface="Calibri"/>
                <a:ea typeface="Calibri"/>
                <a:cs typeface="Calibri"/>
                <a:sym typeface="Calibri"/>
              </a:rPr>
              <a:t> Career Centers to help them: understand accessibility requirements, plan for needed hardware and software upgrades, and work with legally blind and visually impaired consumers.</a:t>
            </a:r>
            <a:endParaRPr dirty="0">
              <a:solidFill>
                <a:srgbClr val="1F3B73"/>
              </a:solidFill>
            </a:endParaRPr>
          </a:p>
          <a:p>
            <a:pPr marL="285750" marR="0" lvl="0" indent="-134620" algn="l" rtl="0">
              <a:lnSpc>
                <a:spcPct val="70000"/>
              </a:lnSpc>
              <a:spcBef>
                <a:spcPts val="1800"/>
              </a:spcBef>
              <a:spcAft>
                <a:spcPts val="0"/>
              </a:spcAft>
              <a:buClr>
                <a:schemeClr val="dk1"/>
              </a:buClr>
              <a:buSzPts val="2380"/>
              <a:buFont typeface="Arial"/>
              <a:buNone/>
            </a:pPr>
            <a:endParaRPr sz="2380" dirty="0">
              <a:solidFill>
                <a:schemeClr val="dk2"/>
              </a:solidFill>
              <a:latin typeface="Calibri"/>
              <a:ea typeface="Calibri"/>
              <a:cs typeface="Calibri"/>
              <a:sym typeface="Calibri"/>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967742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body" idx="1"/>
          </p:nvPr>
        </p:nvSpPr>
        <p:spPr>
          <a:xfrm>
            <a:off x="470001" y="1698958"/>
            <a:ext cx="8348400" cy="443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272" name="Google Shape;272;p38"/>
          <p:cNvSpPr txBox="1"/>
          <p:nvPr/>
        </p:nvSpPr>
        <p:spPr>
          <a:xfrm>
            <a:off x="72201" y="2028508"/>
            <a:ext cx="9144000" cy="188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dirty="0">
              <a:latin typeface="Calibri"/>
              <a:ea typeface="Calibri"/>
              <a:cs typeface="Calibri"/>
              <a:sym typeface="Calibri"/>
            </a:endParaRPr>
          </a:p>
          <a:p>
            <a:pPr marL="0" lvl="0" indent="0" algn="ctr" rtl="0">
              <a:spcBef>
                <a:spcPts val="0"/>
              </a:spcBef>
              <a:spcAft>
                <a:spcPts val="0"/>
              </a:spcAft>
              <a:buNone/>
            </a:pPr>
            <a:r>
              <a:rPr lang="en-US" sz="6000" b="1" dirty="0">
                <a:latin typeface="Calibri"/>
                <a:ea typeface="Calibri"/>
                <a:cs typeface="Calibri"/>
                <a:sym typeface="Calibri"/>
              </a:rPr>
              <a:t>Executive Office of Elder Affairs </a:t>
            </a:r>
            <a:endParaRPr sz="6000" b="1" dirty="0">
              <a:latin typeface="Calibri"/>
              <a:ea typeface="Calibri"/>
              <a:cs typeface="Calibri"/>
              <a:sym typeface="Calibri"/>
            </a:endParaRPr>
          </a:p>
        </p:txBody>
      </p:sp>
      <p:sp>
        <p:nvSpPr>
          <p:cNvPr id="4" name="Rectangle 3"/>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457199" y="139614"/>
            <a:ext cx="85077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dirty="0"/>
              <a:t>Executive Office of Elder Affairs </a:t>
            </a:r>
            <a:endParaRPr b="1" dirty="0"/>
          </a:p>
        </p:txBody>
      </p:sp>
      <p:sp>
        <p:nvSpPr>
          <p:cNvPr id="278" name="Google Shape;278;p39"/>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
        <p:nvSpPr>
          <p:cNvPr id="279" name="Google Shape;279;p39"/>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39"/>
          <p:cNvSpPr txBox="1"/>
          <p:nvPr/>
        </p:nvSpPr>
        <p:spPr>
          <a:xfrm>
            <a:off x="573373" y="1417228"/>
            <a:ext cx="8391526" cy="45261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170"/>
              <a:buFont typeface="Arial"/>
              <a:buNone/>
            </a:pPr>
            <a:r>
              <a:rPr lang="en-US" sz="2170" b="0" i="0" u="none" strike="noStrike" cap="none" dirty="0">
                <a:solidFill>
                  <a:srgbClr val="002060"/>
                </a:solidFill>
                <a:latin typeface="Calibri"/>
                <a:ea typeface="Calibri"/>
                <a:cs typeface="Calibri"/>
                <a:sym typeface="Calibri"/>
              </a:rPr>
              <a:t>Executive Office of Elder Affairs (EOEA) administers the Senior Community Service Employment Program (MA-SCSEP). MA-SCSEP is a federal program funded through U.S. Department of Labor, Employment and Training Administration (DOLETA).  </a:t>
            </a:r>
          </a:p>
          <a:p>
            <a:pPr marL="0" marR="0" lvl="0" indent="0" algn="l" rtl="0">
              <a:lnSpc>
                <a:spcPct val="70000"/>
              </a:lnSpc>
              <a:spcBef>
                <a:spcPts val="0"/>
              </a:spcBef>
              <a:spcAft>
                <a:spcPts val="0"/>
              </a:spcAft>
              <a:buClr>
                <a:schemeClr val="dk1"/>
              </a:buClr>
              <a:buSzPts val="2170"/>
              <a:buFont typeface="Arial"/>
              <a:buNone/>
            </a:pPr>
            <a:endParaRPr sz="1400" b="0" i="0" u="none" strike="noStrike" cap="none" dirty="0">
              <a:solidFill>
                <a:srgbClr val="002060"/>
              </a:solidFill>
              <a:latin typeface="Arial"/>
              <a:ea typeface="Arial"/>
              <a:cs typeface="Arial"/>
              <a:sym typeface="Arial"/>
            </a:endParaRPr>
          </a:p>
          <a:p>
            <a:pPr marL="0" marR="0" lvl="0" indent="0" algn="l" rtl="0">
              <a:lnSpc>
                <a:spcPct val="70000"/>
              </a:lnSpc>
              <a:spcBef>
                <a:spcPts val="600"/>
              </a:spcBef>
              <a:spcAft>
                <a:spcPts val="0"/>
              </a:spcAft>
              <a:buClr>
                <a:schemeClr val="dk1"/>
              </a:buClr>
              <a:buSzPts val="2170"/>
              <a:buFont typeface="Arial"/>
              <a:buNone/>
            </a:pPr>
            <a:r>
              <a:rPr lang="en-US" sz="2170" b="0" i="0" u="none" strike="noStrike" cap="none" dirty="0">
                <a:solidFill>
                  <a:srgbClr val="002060"/>
                </a:solidFill>
                <a:latin typeface="Calibri"/>
                <a:ea typeface="Calibri"/>
                <a:cs typeface="Calibri"/>
                <a:sym typeface="Calibri"/>
              </a:rPr>
              <a:t>Eligible program participants  are:</a:t>
            </a:r>
            <a:endParaRPr sz="1400" b="0" i="0" u="none" strike="noStrike" cap="none" dirty="0">
              <a:solidFill>
                <a:srgbClr val="002060"/>
              </a:solidFill>
              <a:latin typeface="Arial"/>
              <a:ea typeface="Arial"/>
              <a:cs typeface="Arial"/>
              <a:sym typeface="Arial"/>
            </a:endParaRPr>
          </a:p>
          <a:p>
            <a:pPr marL="285750" marR="0" lvl="0" indent="-285750" algn="l" rtl="0">
              <a:lnSpc>
                <a:spcPct val="70000"/>
              </a:lnSpc>
              <a:spcBef>
                <a:spcPts val="600"/>
              </a:spcBef>
              <a:spcAft>
                <a:spcPts val="0"/>
              </a:spcAft>
              <a:buClr>
                <a:schemeClr val="dk1"/>
              </a:buClr>
              <a:buSzPts val="2170"/>
              <a:buFont typeface="Arial"/>
              <a:buChar char="•"/>
            </a:pPr>
            <a:r>
              <a:rPr lang="en-US" sz="2170" b="0" i="0" u="none" strike="noStrike" cap="none" dirty="0">
                <a:solidFill>
                  <a:srgbClr val="002060"/>
                </a:solidFill>
                <a:latin typeface="Calibri"/>
                <a:ea typeface="Calibri"/>
                <a:cs typeface="Calibri"/>
                <a:sym typeface="Calibri"/>
              </a:rPr>
              <a:t>55 years or older </a:t>
            </a:r>
            <a:endParaRPr sz="1400" b="0" i="0" u="none" strike="noStrike" cap="none" dirty="0">
              <a:solidFill>
                <a:srgbClr val="002060"/>
              </a:solidFill>
              <a:latin typeface="Arial"/>
              <a:ea typeface="Arial"/>
              <a:cs typeface="Arial"/>
              <a:sym typeface="Arial"/>
            </a:endParaRPr>
          </a:p>
          <a:p>
            <a:pPr marL="285750" marR="0" lvl="0" indent="-285750" algn="l" rtl="0">
              <a:lnSpc>
                <a:spcPct val="70000"/>
              </a:lnSpc>
              <a:spcBef>
                <a:spcPts val="600"/>
              </a:spcBef>
              <a:spcAft>
                <a:spcPts val="0"/>
              </a:spcAft>
              <a:buClr>
                <a:schemeClr val="dk1"/>
              </a:buClr>
              <a:buSzPts val="2170"/>
              <a:buFont typeface="Arial"/>
              <a:buChar char="•"/>
            </a:pPr>
            <a:r>
              <a:rPr lang="en-US" sz="2170" b="0" i="0" u="none" strike="noStrike" cap="none" dirty="0">
                <a:solidFill>
                  <a:srgbClr val="002060"/>
                </a:solidFill>
                <a:latin typeface="Calibri"/>
                <a:ea typeface="Calibri"/>
                <a:cs typeface="Calibri"/>
                <a:sym typeface="Calibri"/>
              </a:rPr>
              <a:t>Unemployed and failed to find employment after using WIOA services</a:t>
            </a:r>
            <a:endParaRPr sz="1400" b="0" i="0" u="none" strike="noStrike" cap="none" dirty="0">
              <a:solidFill>
                <a:srgbClr val="002060"/>
              </a:solidFill>
              <a:latin typeface="Arial"/>
              <a:ea typeface="Arial"/>
              <a:cs typeface="Arial"/>
              <a:sym typeface="Arial"/>
            </a:endParaRPr>
          </a:p>
          <a:p>
            <a:pPr marL="285750" marR="0" lvl="0" indent="-285750" algn="l" rtl="0">
              <a:lnSpc>
                <a:spcPct val="70000"/>
              </a:lnSpc>
              <a:spcBef>
                <a:spcPts val="600"/>
              </a:spcBef>
              <a:spcAft>
                <a:spcPts val="0"/>
              </a:spcAft>
              <a:buClr>
                <a:schemeClr val="dk1"/>
              </a:buClr>
              <a:buSzPts val="2170"/>
              <a:buFont typeface="Arial"/>
              <a:buChar char="•"/>
            </a:pPr>
            <a:r>
              <a:rPr lang="en-US" sz="2170" b="0" i="0" u="none" strike="noStrike" cap="none" dirty="0">
                <a:solidFill>
                  <a:srgbClr val="002060"/>
                </a:solidFill>
                <a:latin typeface="Calibri"/>
                <a:ea typeface="Calibri"/>
                <a:cs typeface="Calibri"/>
                <a:sym typeface="Calibri"/>
              </a:rPr>
              <a:t>At or below 125% of the federal poverty level </a:t>
            </a:r>
            <a:endParaRPr sz="1400" b="0" i="0" u="none" strike="noStrike" cap="none" dirty="0">
              <a:solidFill>
                <a:srgbClr val="002060"/>
              </a:solidFill>
              <a:latin typeface="Arial"/>
              <a:ea typeface="Arial"/>
              <a:cs typeface="Arial"/>
              <a:sym typeface="Arial"/>
            </a:endParaRPr>
          </a:p>
          <a:p>
            <a:pPr marL="0" marR="0" lvl="0" indent="0" algn="l" rtl="0">
              <a:lnSpc>
                <a:spcPct val="70000"/>
              </a:lnSpc>
              <a:spcBef>
                <a:spcPts val="1800"/>
              </a:spcBef>
              <a:spcAft>
                <a:spcPts val="0"/>
              </a:spcAft>
              <a:buClr>
                <a:schemeClr val="dk1"/>
              </a:buClr>
              <a:buSzPts val="2170"/>
              <a:buFont typeface="Arial"/>
              <a:buNone/>
            </a:pPr>
            <a:r>
              <a:rPr lang="en-US" sz="2170" b="0" i="0" u="none" strike="noStrike" cap="none" dirty="0">
                <a:solidFill>
                  <a:srgbClr val="002060"/>
                </a:solidFill>
                <a:latin typeface="Calibri"/>
                <a:ea typeface="Calibri"/>
                <a:cs typeface="Calibri"/>
                <a:sym typeface="Calibri"/>
              </a:rPr>
              <a:t>The dual goals of MA-SCSEP are to provide paid (minimum wage) employment and training services to older workers ages 55+ and valuable community service at local non-profits and public agencies. </a:t>
            </a:r>
            <a:endParaRPr sz="1400" b="0" i="0" u="none" strike="noStrike" cap="none" dirty="0">
              <a:solidFill>
                <a:srgbClr val="002060"/>
              </a:solidFill>
              <a:latin typeface="Arial"/>
              <a:ea typeface="Arial"/>
              <a:cs typeface="Arial"/>
              <a:sym typeface="Arial"/>
            </a:endParaRPr>
          </a:p>
          <a:p>
            <a:pPr marL="0" marR="0" lvl="0" indent="0" algn="l" rtl="0">
              <a:lnSpc>
                <a:spcPct val="70000"/>
              </a:lnSpc>
              <a:spcBef>
                <a:spcPts val="1800"/>
              </a:spcBef>
              <a:spcAft>
                <a:spcPts val="0"/>
              </a:spcAft>
              <a:buClr>
                <a:schemeClr val="dk1"/>
              </a:buClr>
              <a:buSzPts val="2170"/>
              <a:buFont typeface="Arial"/>
              <a:buNone/>
            </a:pPr>
            <a:r>
              <a:rPr lang="en-US" sz="2170" b="0" i="0" u="none" strike="noStrike" cap="none" dirty="0">
                <a:solidFill>
                  <a:srgbClr val="002060"/>
                </a:solidFill>
                <a:latin typeface="Calibri"/>
                <a:ea typeface="Calibri"/>
                <a:cs typeface="Calibri"/>
                <a:sym typeface="Calibri"/>
              </a:rPr>
              <a:t>Program durational limit is 4 years.</a:t>
            </a:r>
            <a:endParaRPr sz="1400" b="0" i="0" u="none" strike="noStrike" cap="none" dirty="0">
              <a:solidFill>
                <a:srgbClr val="002060"/>
              </a:solidFill>
              <a:latin typeface="Arial"/>
              <a:ea typeface="Arial"/>
              <a:cs typeface="Arial"/>
              <a:sym typeface="Arial"/>
            </a:endParaRPr>
          </a:p>
          <a:p>
            <a:pPr marL="0" marR="0" lvl="0" indent="0" algn="l" rtl="0">
              <a:lnSpc>
                <a:spcPct val="70000"/>
              </a:lnSpc>
              <a:spcBef>
                <a:spcPts val="1800"/>
              </a:spcBef>
              <a:spcAft>
                <a:spcPts val="0"/>
              </a:spcAft>
              <a:buClr>
                <a:schemeClr val="dk1"/>
              </a:buClr>
              <a:buSzPts val="2170"/>
              <a:buFont typeface="Arial"/>
              <a:buNone/>
            </a:pPr>
            <a:endParaRPr sz="2170" b="0" i="1" u="none" strike="noStrike" cap="none" dirty="0">
              <a:solidFill>
                <a:schemeClr val="dk2"/>
              </a:solidFill>
              <a:latin typeface="Calibri"/>
              <a:ea typeface="Calibri"/>
              <a:cs typeface="Calibri"/>
              <a:sym typeface="Calibri"/>
            </a:endParaRPr>
          </a:p>
        </p:txBody>
      </p:sp>
      <p:sp>
        <p:nvSpPr>
          <p:cNvPr id="6" name="Rectangle 5"/>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457199" y="139614"/>
            <a:ext cx="85077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dirty="0"/>
              <a:t>Executive Office of Elder Affairs</a:t>
            </a:r>
            <a:br>
              <a:rPr lang="en-US" b="1" dirty="0"/>
            </a:br>
            <a:r>
              <a:rPr lang="en-US" b="1" dirty="0"/>
              <a:t>2020 – 2024 WIOA State Plan</a:t>
            </a:r>
            <a:endParaRPr b="1" dirty="0"/>
          </a:p>
        </p:txBody>
      </p:sp>
      <p:sp>
        <p:nvSpPr>
          <p:cNvPr id="286" name="Google Shape;286;p40"/>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
        <p:nvSpPr>
          <p:cNvPr id="287" name="Google Shape;287;p40"/>
          <p:cNvSpPr txBox="1">
            <a:spLocks noGrp="1"/>
          </p:cNvSpPr>
          <p:nvPr>
            <p:ph type="body" idx="1"/>
          </p:nvPr>
        </p:nvSpPr>
        <p:spPr>
          <a:xfrm>
            <a:off x="67373" y="1446235"/>
            <a:ext cx="8897525"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dirty="0"/>
          </a:p>
          <a:p>
            <a:pPr marL="285750" lvl="0" indent="-107950" algn="l" rtl="0">
              <a:lnSpc>
                <a:spcPct val="90000"/>
              </a:lnSpc>
              <a:spcBef>
                <a:spcPts val="1800"/>
              </a:spcBef>
              <a:spcAft>
                <a:spcPts val="0"/>
              </a:spcAft>
              <a:buSzPts val="2800"/>
              <a:buNone/>
            </a:pPr>
            <a:endParaRPr b="1" dirty="0"/>
          </a:p>
        </p:txBody>
      </p:sp>
      <p:sp>
        <p:nvSpPr>
          <p:cNvPr id="288" name="Google Shape;288;p40"/>
          <p:cNvSpPr/>
          <p:nvPr/>
        </p:nvSpPr>
        <p:spPr>
          <a:xfrm>
            <a:off x="251915" y="6290501"/>
            <a:ext cx="2186484"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40"/>
          <p:cNvSpPr txBox="1"/>
          <p:nvPr/>
        </p:nvSpPr>
        <p:spPr>
          <a:xfrm>
            <a:off x="251915" y="1278619"/>
            <a:ext cx="8815885" cy="480785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00"/>
              </a:spcBef>
              <a:buClr>
                <a:schemeClr val="dk1"/>
              </a:buClr>
              <a:buSzPts val="1200"/>
              <a:buFont typeface="Arial"/>
              <a:buNone/>
            </a:pPr>
            <a:r>
              <a:rPr lang="en-US" sz="1600" b="1" i="0" u="none" strike="noStrike" cap="none" dirty="0">
                <a:solidFill>
                  <a:srgbClr val="002060"/>
                </a:solidFill>
                <a:latin typeface="Calibri"/>
                <a:ea typeface="Calibri"/>
                <a:cs typeface="Calibri"/>
                <a:sym typeface="Calibri"/>
              </a:rPr>
              <a:t>In the next four years, EOEA will focus on the following new areas</a:t>
            </a:r>
          </a:p>
          <a:p>
            <a:pPr marL="0" marR="0" lvl="0" indent="0" algn="l" rtl="0">
              <a:lnSpc>
                <a:spcPct val="90000"/>
              </a:lnSpc>
              <a:spcBef>
                <a:spcPts val="300"/>
              </a:spcBef>
              <a:buClr>
                <a:schemeClr val="dk1"/>
              </a:buClr>
              <a:buSzPts val="1200"/>
              <a:buFont typeface="Arial"/>
              <a:buNone/>
            </a:pPr>
            <a:endParaRPr sz="500" b="1" i="0" u="none" strike="noStrike" cap="none" dirty="0">
              <a:solidFill>
                <a:srgbClr val="002060"/>
              </a:solidFill>
              <a:latin typeface="Arial"/>
              <a:ea typeface="Arial"/>
              <a:cs typeface="Arial"/>
              <a:sym typeface="Arial"/>
            </a:endParaRPr>
          </a:p>
          <a:p>
            <a:pPr marL="171450" marR="0" lvl="0" indent="-171450" algn="l" rtl="0">
              <a:lnSpc>
                <a:spcPts val="2040"/>
              </a:lnSpc>
              <a:spcBef>
                <a:spcPts val="300"/>
              </a:spcBef>
              <a:buClr>
                <a:schemeClr val="dk1"/>
              </a:buClr>
              <a:buSzPts val="1200"/>
              <a:buFont typeface="+mj-lt"/>
              <a:buAutoNum type="romanUcPeriod"/>
            </a:pPr>
            <a:r>
              <a:rPr lang="en-US" sz="1600" b="1" i="0" u="none" strike="noStrike" cap="none" dirty="0">
                <a:solidFill>
                  <a:srgbClr val="002060"/>
                </a:solidFill>
                <a:latin typeface="Calibri"/>
                <a:ea typeface="Calibri"/>
                <a:cs typeface="Calibri"/>
                <a:sym typeface="Calibri"/>
              </a:rPr>
              <a:t>Maximize and improve the level of performance by closer collaboration efforts with all WIOA partners, and by developing a stronger Person-Centered System of services to job seekers ages 55+. </a:t>
            </a:r>
            <a:endParaRPr sz="1600" b="0" i="0" u="none" strike="noStrike" cap="none" dirty="0">
              <a:solidFill>
                <a:srgbClr val="002060"/>
              </a:solidFill>
              <a:latin typeface="Arial"/>
              <a:ea typeface="Arial"/>
              <a:cs typeface="Arial"/>
              <a:sym typeface="Arial"/>
            </a:endParaRPr>
          </a:p>
          <a:p>
            <a:pPr marR="0" lvl="1" indent="-171450" algn="l" rtl="0">
              <a:lnSpc>
                <a:spcPts val="2040"/>
              </a:lnSpc>
              <a:spcBef>
                <a:spcPts val="300"/>
              </a:spcBef>
              <a:buClr>
                <a:schemeClr val="dk1"/>
              </a:buClr>
              <a:buSzPts val="1200"/>
              <a:buFont typeface="Merriweather Sans"/>
              <a:buChar char="–"/>
            </a:pPr>
            <a:r>
              <a:rPr lang="en-US" sz="1600" b="0" i="0" u="none" strike="noStrike" cap="none" dirty="0">
                <a:solidFill>
                  <a:srgbClr val="002060"/>
                </a:solidFill>
                <a:latin typeface="Calibri"/>
                <a:ea typeface="Calibri"/>
                <a:cs typeface="Calibri"/>
                <a:sym typeface="Calibri"/>
              </a:rPr>
              <a:t>Enhance information sharing, and developing a cross knowledge distribution and skill development with all partners.  </a:t>
            </a:r>
            <a:endParaRPr sz="1600" b="0" i="0" u="none" strike="noStrike" cap="none" dirty="0">
              <a:solidFill>
                <a:srgbClr val="002060"/>
              </a:solidFill>
              <a:latin typeface="Arial"/>
              <a:ea typeface="Arial"/>
              <a:cs typeface="Arial"/>
              <a:sym typeface="Arial"/>
            </a:endParaRPr>
          </a:p>
          <a:p>
            <a:pPr marR="0" lvl="1" indent="-171450" algn="l" rtl="0">
              <a:lnSpc>
                <a:spcPts val="2040"/>
              </a:lnSpc>
              <a:spcBef>
                <a:spcPts val="300"/>
              </a:spcBef>
              <a:buClr>
                <a:schemeClr val="dk1"/>
              </a:buClr>
              <a:buSzPts val="1200"/>
              <a:buFont typeface="Merriweather Sans"/>
              <a:buChar char="–"/>
            </a:pPr>
            <a:r>
              <a:rPr lang="en-US" sz="1600" b="0" i="0" u="none" strike="noStrike" cap="none" dirty="0">
                <a:solidFill>
                  <a:srgbClr val="002060"/>
                </a:solidFill>
                <a:latin typeface="Calibri"/>
                <a:ea typeface="Calibri"/>
                <a:cs typeface="Calibri"/>
                <a:sym typeface="Calibri"/>
              </a:rPr>
              <a:t>Establish a consistent communication between all WIOA partners and </a:t>
            </a:r>
            <a:r>
              <a:rPr lang="en-US" sz="1600" b="0" i="0" u="none" strike="noStrike" cap="none" dirty="0" err="1">
                <a:solidFill>
                  <a:srgbClr val="002060"/>
                </a:solidFill>
                <a:latin typeface="Calibri"/>
                <a:ea typeface="Calibri"/>
                <a:cs typeface="Calibri"/>
                <a:sym typeface="Calibri"/>
              </a:rPr>
              <a:t>MassHire</a:t>
            </a:r>
            <a:r>
              <a:rPr lang="en-US" sz="1600" b="0" i="0" u="none" strike="noStrike" cap="none" dirty="0">
                <a:solidFill>
                  <a:srgbClr val="002060"/>
                </a:solidFill>
                <a:latin typeface="Calibri"/>
                <a:ea typeface="Calibri"/>
                <a:cs typeface="Calibri"/>
                <a:sym typeface="Calibri"/>
              </a:rPr>
              <a:t> front-line staff that work with and serve older workers. </a:t>
            </a:r>
            <a:endParaRPr sz="1600" b="0" i="0" u="none" strike="noStrike" cap="none" dirty="0">
              <a:solidFill>
                <a:srgbClr val="002060"/>
              </a:solidFill>
              <a:latin typeface="Arial"/>
              <a:ea typeface="Arial"/>
              <a:cs typeface="Arial"/>
              <a:sym typeface="Arial"/>
            </a:endParaRPr>
          </a:p>
          <a:p>
            <a:pPr marL="285750" marR="0" lvl="0" indent="-285750" algn="l" rtl="0">
              <a:lnSpc>
                <a:spcPts val="2040"/>
              </a:lnSpc>
              <a:spcBef>
                <a:spcPts val="300"/>
              </a:spcBef>
              <a:buClr>
                <a:schemeClr val="dk1"/>
              </a:buClr>
              <a:buSzPts val="1200"/>
              <a:buFont typeface="Calibri"/>
              <a:buAutoNum type="romanUcPeriod"/>
            </a:pPr>
            <a:r>
              <a:rPr lang="en-US" sz="1600" b="1" i="0" u="none" strike="noStrike" cap="none" dirty="0">
                <a:solidFill>
                  <a:srgbClr val="002060"/>
                </a:solidFill>
                <a:latin typeface="Calibri"/>
                <a:ea typeface="Calibri"/>
                <a:cs typeface="Calibri"/>
                <a:sym typeface="Calibri"/>
              </a:rPr>
              <a:t>Continue to deploy the most effective strategies to help MA-SCSEP participants obtain unsubsidized employment.</a:t>
            </a:r>
            <a:endParaRPr sz="1600" b="0" i="0" u="none" strike="noStrike" cap="none" dirty="0">
              <a:solidFill>
                <a:srgbClr val="002060"/>
              </a:solidFill>
              <a:latin typeface="Calibri"/>
              <a:ea typeface="Calibri"/>
              <a:cs typeface="Calibri"/>
              <a:sym typeface="Calibri"/>
            </a:endParaRPr>
          </a:p>
          <a:p>
            <a:pPr marR="0" lvl="1" indent="-171450" algn="l" rtl="0">
              <a:lnSpc>
                <a:spcPts val="2040"/>
              </a:lnSpc>
              <a:spcBef>
                <a:spcPts val="300"/>
              </a:spcBef>
              <a:buClr>
                <a:schemeClr val="dk1"/>
              </a:buClr>
              <a:buSzPts val="1200"/>
              <a:buFont typeface="Merriweather Sans"/>
              <a:buChar char="–"/>
            </a:pPr>
            <a:r>
              <a:rPr lang="en-US" sz="1600" b="0" i="0" u="none" strike="noStrike" cap="none" dirty="0">
                <a:solidFill>
                  <a:srgbClr val="002060"/>
                </a:solidFill>
                <a:latin typeface="Calibri"/>
                <a:ea typeface="Calibri"/>
                <a:cs typeface="Calibri"/>
                <a:sym typeface="Calibri"/>
              </a:rPr>
              <a:t>Develop better strategies for linking the older worker population with businesses that are searching for skilled workers by arranging for increased outreach efforts. </a:t>
            </a:r>
            <a:endParaRPr sz="1600" b="0" i="0" u="none" strike="noStrike" cap="none" dirty="0">
              <a:solidFill>
                <a:srgbClr val="002060"/>
              </a:solidFill>
              <a:latin typeface="Arial"/>
              <a:ea typeface="Arial"/>
              <a:cs typeface="Arial"/>
              <a:sym typeface="Arial"/>
            </a:endParaRPr>
          </a:p>
          <a:p>
            <a:pPr marR="0" lvl="1" indent="-171450" algn="l" rtl="0">
              <a:lnSpc>
                <a:spcPts val="2040"/>
              </a:lnSpc>
              <a:spcBef>
                <a:spcPts val="300"/>
              </a:spcBef>
              <a:buClr>
                <a:schemeClr val="dk1"/>
              </a:buClr>
              <a:buSzPts val="1200"/>
              <a:buFont typeface="Merriweather Sans"/>
              <a:buChar char="–"/>
            </a:pPr>
            <a:r>
              <a:rPr lang="en-US" sz="1600" b="0" i="0" u="none" strike="noStrike" cap="none" dirty="0">
                <a:solidFill>
                  <a:srgbClr val="002060"/>
                </a:solidFill>
                <a:latin typeface="Calibri"/>
                <a:ea typeface="Calibri"/>
                <a:cs typeface="Calibri"/>
                <a:sym typeface="Calibri"/>
              </a:rPr>
              <a:t>Strengthen partnership with </a:t>
            </a:r>
            <a:r>
              <a:rPr lang="en-US" sz="1600" b="0" i="0" u="none" strike="noStrike" cap="none" dirty="0" err="1">
                <a:solidFill>
                  <a:srgbClr val="002060"/>
                </a:solidFill>
                <a:latin typeface="Calibri"/>
                <a:ea typeface="Calibri"/>
                <a:cs typeface="Calibri"/>
                <a:sym typeface="Calibri"/>
              </a:rPr>
              <a:t>MassHire</a:t>
            </a:r>
            <a:r>
              <a:rPr lang="en-US" sz="1600" b="0" i="0" u="none" strike="noStrike" cap="none" dirty="0">
                <a:solidFill>
                  <a:srgbClr val="002060"/>
                </a:solidFill>
                <a:latin typeface="Calibri"/>
                <a:ea typeface="Calibri"/>
                <a:cs typeface="Calibri"/>
                <a:sym typeface="Calibri"/>
              </a:rPr>
              <a:t> </a:t>
            </a:r>
            <a:r>
              <a:rPr lang="en-US" sz="1600" b="0" i="0" u="none" strike="noStrike" cap="none" dirty="0" err="1">
                <a:solidFill>
                  <a:srgbClr val="002060"/>
                </a:solidFill>
                <a:latin typeface="Calibri"/>
                <a:ea typeface="Calibri"/>
                <a:cs typeface="Calibri"/>
                <a:sym typeface="Calibri"/>
              </a:rPr>
              <a:t>BizWorks</a:t>
            </a:r>
            <a:r>
              <a:rPr lang="en-US" sz="1600" b="0" i="0" u="none" strike="noStrike" cap="none" dirty="0">
                <a:solidFill>
                  <a:srgbClr val="002060"/>
                </a:solidFill>
                <a:latin typeface="Calibri"/>
                <a:ea typeface="Calibri"/>
                <a:cs typeface="Calibri"/>
                <a:sym typeface="Calibri"/>
              </a:rPr>
              <a:t>  to help businesses recruit mature workers.</a:t>
            </a:r>
            <a:endParaRPr sz="1600" b="0" i="0" u="none" strike="noStrike" cap="none" dirty="0">
              <a:solidFill>
                <a:srgbClr val="002060"/>
              </a:solidFill>
              <a:latin typeface="Arial"/>
              <a:ea typeface="Arial"/>
              <a:cs typeface="Arial"/>
              <a:sym typeface="Arial"/>
            </a:endParaRPr>
          </a:p>
          <a:p>
            <a:pPr marL="285750" marR="0" lvl="0" indent="-285750" algn="l" rtl="0">
              <a:lnSpc>
                <a:spcPts val="2040"/>
              </a:lnSpc>
              <a:spcBef>
                <a:spcPts val="300"/>
              </a:spcBef>
              <a:buClr>
                <a:schemeClr val="dk1"/>
              </a:buClr>
              <a:buSzPts val="1200"/>
              <a:buFont typeface="Calibri"/>
              <a:buAutoNum type="romanUcPeriod"/>
            </a:pPr>
            <a:r>
              <a:rPr lang="en-US" sz="1600" b="1" i="0" u="none" strike="noStrike" cap="none" dirty="0">
                <a:solidFill>
                  <a:srgbClr val="002060"/>
                </a:solidFill>
                <a:latin typeface="Calibri"/>
                <a:ea typeface="Calibri"/>
                <a:cs typeface="Calibri"/>
                <a:sym typeface="Calibri"/>
              </a:rPr>
              <a:t>Enhance services to the most vulnerable older adults by coordination of services with eldercare networks.</a:t>
            </a:r>
            <a:endParaRPr sz="1600" b="0" i="0" u="none" strike="noStrike" cap="none" dirty="0">
              <a:solidFill>
                <a:srgbClr val="002060"/>
              </a:solidFill>
              <a:latin typeface="Arial"/>
              <a:ea typeface="Arial"/>
              <a:cs typeface="Arial"/>
              <a:sym typeface="Arial"/>
            </a:endParaRPr>
          </a:p>
          <a:p>
            <a:pPr marR="0" lvl="1" indent="-171450" algn="l" rtl="0">
              <a:lnSpc>
                <a:spcPts val="2040"/>
              </a:lnSpc>
              <a:spcBef>
                <a:spcPts val="300"/>
              </a:spcBef>
              <a:buClr>
                <a:schemeClr val="dk1"/>
              </a:buClr>
              <a:buSzPts val="1200"/>
              <a:buFont typeface="Merriweather Sans"/>
              <a:buChar char="–"/>
            </a:pPr>
            <a:r>
              <a:rPr lang="en-US" sz="1600" b="0" i="0" u="none" strike="noStrike" cap="none" dirty="0">
                <a:solidFill>
                  <a:srgbClr val="002060"/>
                </a:solidFill>
                <a:latin typeface="Calibri"/>
                <a:ea typeface="Calibri"/>
                <a:cs typeface="Calibri"/>
                <a:sym typeface="Calibri"/>
              </a:rPr>
              <a:t>Work collaboratively  with Area Agencies on Aging (AAAs) and Aging Services Access Points (ASAPs), Councils on Aging (COAs), the Massachusetts Lifespan Respite Coalition, and with Mass Healthy Aging Collaborative, and Age and Dementia Friendly Massachusetts.</a:t>
            </a:r>
            <a:endParaRPr sz="1600" b="0" i="0" u="none" strike="noStrike" cap="none" dirty="0">
              <a:solidFill>
                <a:schemeClr val="dk2"/>
              </a:solidFill>
              <a:latin typeface="Calibri"/>
              <a:ea typeface="Calibri"/>
              <a:cs typeface="Calibri"/>
              <a:sym typeface="Calibri"/>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457200" y="139614"/>
            <a:ext cx="71310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400"/>
              <a:buFont typeface="Calibri"/>
              <a:buNone/>
            </a:pPr>
            <a:r>
              <a:rPr lang="en-US" sz="3200" b="1" i="1" dirty="0"/>
              <a:t>Executive Office of Elder Affairs (EOEA) </a:t>
            </a:r>
            <a:r>
              <a:rPr lang="en-US" sz="3200" b="1" dirty="0"/>
              <a:t/>
            </a:r>
            <a:br>
              <a:rPr lang="en-US" sz="3200" b="1" dirty="0"/>
            </a:br>
            <a:r>
              <a:rPr lang="en-US" sz="3200" b="1" dirty="0"/>
              <a:t>Opportunities for Continued Partnership  </a:t>
            </a:r>
            <a:endParaRPr sz="3200" b="1" dirty="0"/>
          </a:p>
        </p:txBody>
      </p:sp>
      <p:sp>
        <p:nvSpPr>
          <p:cNvPr id="295" name="Google Shape;295;p41"/>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
        <p:nvSpPr>
          <p:cNvPr id="296" name="Google Shape;296;p41"/>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0" lvl="0" indent="0" algn="l" rtl="0">
              <a:lnSpc>
                <a:spcPct val="90000"/>
              </a:lnSpc>
              <a:spcBef>
                <a:spcPts val="1800"/>
              </a:spcBef>
              <a:spcAft>
                <a:spcPts val="0"/>
              </a:spcAft>
              <a:buSzPts val="2800"/>
              <a:buNone/>
            </a:pPr>
            <a:endParaRPr b="1"/>
          </a:p>
        </p:txBody>
      </p:sp>
      <p:sp>
        <p:nvSpPr>
          <p:cNvPr id="297" name="Google Shape;297;p41"/>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 name="Google Shape;298;p41"/>
          <p:cNvSpPr txBox="1"/>
          <p:nvPr/>
        </p:nvSpPr>
        <p:spPr>
          <a:xfrm>
            <a:off x="457199" y="1345295"/>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ts val="2500"/>
              </a:lnSpc>
              <a:spcBef>
                <a:spcPts val="0"/>
              </a:spcBef>
              <a:spcAft>
                <a:spcPts val="0"/>
              </a:spcAft>
              <a:buClr>
                <a:schemeClr val="dk1"/>
              </a:buClr>
              <a:buSzPts val="2590"/>
              <a:buFont typeface="Arial"/>
              <a:buNone/>
            </a:pPr>
            <a:r>
              <a:rPr lang="en-US" sz="2590" b="0" i="0" u="none" strike="noStrike" cap="none" dirty="0">
                <a:solidFill>
                  <a:srgbClr val="002060"/>
                </a:solidFill>
                <a:latin typeface="Calibri"/>
                <a:ea typeface="Calibri"/>
                <a:cs typeface="Calibri"/>
                <a:sym typeface="Calibri"/>
              </a:rPr>
              <a:t>This State Plan aligns closely with the recommendations of the </a:t>
            </a:r>
            <a:r>
              <a:rPr lang="en-US" sz="2590" b="0" i="1" u="none" strike="noStrike" cap="none" dirty="0">
                <a:solidFill>
                  <a:srgbClr val="002060"/>
                </a:solidFill>
                <a:latin typeface="Calibri"/>
                <a:ea typeface="Calibri"/>
                <a:cs typeface="Calibri"/>
                <a:sym typeface="Calibri"/>
              </a:rPr>
              <a:t>Governor’s Council to Address Aging in Massachusetts </a:t>
            </a:r>
            <a:r>
              <a:rPr lang="en-US" sz="2590" b="0" i="0" u="none" strike="noStrike" cap="none" dirty="0">
                <a:solidFill>
                  <a:srgbClr val="002060"/>
                </a:solidFill>
                <a:latin typeface="Calibri"/>
                <a:ea typeface="Calibri"/>
                <a:cs typeface="Calibri"/>
                <a:sym typeface="Calibri"/>
              </a:rPr>
              <a:t>submitted in December 2018.  These recommendations include increasing awareness of the value of older workers and encouraging employers to support older workers and working family caregivers.</a:t>
            </a:r>
            <a:endParaRPr sz="1400" b="0" i="0" u="none" strike="noStrike" cap="none" dirty="0">
              <a:solidFill>
                <a:srgbClr val="002060"/>
              </a:solidFill>
              <a:latin typeface="Arial"/>
              <a:ea typeface="Arial"/>
              <a:cs typeface="Arial"/>
              <a:sym typeface="Arial"/>
            </a:endParaRPr>
          </a:p>
          <a:p>
            <a:pPr marL="0" marR="0" lvl="0" indent="0" algn="l" rtl="0">
              <a:lnSpc>
                <a:spcPts val="2500"/>
              </a:lnSpc>
              <a:spcBef>
                <a:spcPts val="1800"/>
              </a:spcBef>
              <a:spcAft>
                <a:spcPts val="0"/>
              </a:spcAft>
              <a:buClr>
                <a:schemeClr val="dk1"/>
              </a:buClr>
              <a:buSzPts val="2590"/>
              <a:buFont typeface="Arial"/>
              <a:buNone/>
            </a:pPr>
            <a:r>
              <a:rPr lang="en-US" sz="2590" b="0" i="0" u="none" strike="noStrike" cap="none" dirty="0">
                <a:solidFill>
                  <a:srgbClr val="002060"/>
                </a:solidFill>
                <a:latin typeface="Calibri"/>
                <a:ea typeface="Calibri"/>
                <a:cs typeface="Calibri"/>
                <a:sym typeface="Calibri"/>
              </a:rPr>
              <a:t>This State Plan aims to align service resources that give customers access to the full benefits of </a:t>
            </a:r>
            <a:r>
              <a:rPr lang="en-US" sz="2590" b="0" i="0" u="none" strike="noStrike" cap="none" dirty="0" err="1">
                <a:solidFill>
                  <a:srgbClr val="002060"/>
                </a:solidFill>
                <a:latin typeface="Calibri"/>
                <a:ea typeface="Calibri"/>
                <a:cs typeface="Calibri"/>
                <a:sym typeface="Calibri"/>
              </a:rPr>
              <a:t>MassHire</a:t>
            </a:r>
            <a:r>
              <a:rPr lang="en-US" sz="2590" b="0" i="0" u="none" strike="noStrike" cap="none" dirty="0">
                <a:solidFill>
                  <a:srgbClr val="002060"/>
                </a:solidFill>
                <a:latin typeface="Calibri"/>
                <a:ea typeface="Calibri"/>
                <a:cs typeface="Calibri"/>
                <a:sym typeface="Calibri"/>
              </a:rPr>
              <a:t> and the WIOA partnership and ensure they receive services in a way that may help them achieve individual goals. </a:t>
            </a:r>
            <a:endParaRPr sz="1400" b="0" i="0" u="none" strike="noStrike" cap="none" dirty="0">
              <a:solidFill>
                <a:srgbClr val="002060"/>
              </a:solidFill>
              <a:latin typeface="Arial"/>
              <a:ea typeface="Arial"/>
              <a:cs typeface="Arial"/>
              <a:sym typeface="Arial"/>
            </a:endParaRPr>
          </a:p>
          <a:p>
            <a:pPr marL="0" marR="0" lvl="0" indent="0" algn="l" rtl="0">
              <a:lnSpc>
                <a:spcPts val="2500"/>
              </a:lnSpc>
              <a:spcBef>
                <a:spcPts val="1800"/>
              </a:spcBef>
              <a:spcAft>
                <a:spcPts val="0"/>
              </a:spcAft>
              <a:buClr>
                <a:schemeClr val="dk1"/>
              </a:buClr>
              <a:buSzPts val="2590"/>
              <a:buFont typeface="Arial"/>
              <a:buNone/>
            </a:pPr>
            <a:r>
              <a:rPr lang="en-US" sz="2590" b="0" i="0" u="none" strike="noStrike" cap="none" dirty="0">
                <a:solidFill>
                  <a:srgbClr val="002060"/>
                </a:solidFill>
                <a:latin typeface="Calibri"/>
                <a:ea typeface="Calibri"/>
                <a:cs typeface="Calibri"/>
                <a:sym typeface="Calibri"/>
              </a:rPr>
              <a:t>EOEA envisions a broader supportive role for MA-SCSEP and the aging services network in advancing the interests of all older workers in their local economies. </a:t>
            </a:r>
            <a:endParaRPr sz="1400" b="0" i="0" u="none" strike="noStrike" cap="none" dirty="0">
              <a:solidFill>
                <a:srgbClr val="002060"/>
              </a:solidFill>
              <a:latin typeface="Arial"/>
              <a:ea typeface="Arial"/>
              <a:cs typeface="Arial"/>
              <a:sym typeface="Arial"/>
            </a:endParaRPr>
          </a:p>
          <a:p>
            <a:pPr marL="0" marR="0" lvl="0" indent="0" algn="l" rtl="0">
              <a:lnSpc>
                <a:spcPct val="70000"/>
              </a:lnSpc>
              <a:spcBef>
                <a:spcPts val="1800"/>
              </a:spcBef>
              <a:spcAft>
                <a:spcPts val="0"/>
              </a:spcAft>
              <a:buClr>
                <a:schemeClr val="dk1"/>
              </a:buClr>
              <a:buSzPts val="2590"/>
              <a:buFont typeface="Arial"/>
              <a:buNone/>
            </a:pPr>
            <a:endParaRPr sz="2590" b="0" i="0" u="none" strike="noStrike" cap="none" dirty="0">
              <a:solidFill>
                <a:srgbClr val="002060"/>
              </a:solidFill>
              <a:latin typeface="Calibri"/>
              <a:ea typeface="Calibri"/>
              <a:cs typeface="Calibri"/>
              <a:sym typeface="Calibri"/>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4"/>
          <p:cNvSpPr txBox="1">
            <a:spLocks noGrp="1"/>
          </p:cNvSpPr>
          <p:nvPr>
            <p:ph type="body" idx="1"/>
          </p:nvPr>
        </p:nvSpPr>
        <p:spPr>
          <a:xfrm>
            <a:off x="470001" y="1698958"/>
            <a:ext cx="8348400" cy="443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38" name="Google Shape;238;p34"/>
          <p:cNvSpPr txBox="1"/>
          <p:nvPr/>
        </p:nvSpPr>
        <p:spPr>
          <a:xfrm>
            <a:off x="1139875" y="1994250"/>
            <a:ext cx="6511200" cy="117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b="1" dirty="0">
                <a:latin typeface="Calibri"/>
                <a:ea typeface="Calibri"/>
                <a:cs typeface="Calibri"/>
                <a:sym typeface="Calibri"/>
              </a:rPr>
              <a:t>Department of Transitional Assistance </a:t>
            </a:r>
            <a:endParaRPr sz="6000" b="1" dirty="0">
              <a:latin typeface="Calibri"/>
              <a:ea typeface="Calibri"/>
              <a:cs typeface="Calibri"/>
              <a:sym typeface="Calibri"/>
            </a:endParaRPr>
          </a:p>
          <a:p>
            <a:pPr marL="0" lvl="0" indent="0" algn="ctr" rtl="0">
              <a:spcBef>
                <a:spcPts val="0"/>
              </a:spcBef>
              <a:spcAft>
                <a:spcPts val="0"/>
              </a:spcAft>
              <a:buNone/>
            </a:pPr>
            <a:endParaRPr sz="3600" dirty="0">
              <a:latin typeface="Calibri"/>
              <a:ea typeface="Calibri"/>
              <a:cs typeface="Calibri"/>
              <a:sym typeface="Calibri"/>
            </a:endParaRPr>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423182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318149" y="173834"/>
            <a:ext cx="85077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sz="3500" b="1" dirty="0"/>
              <a:t>Department of Transitional Assistance (DTA)</a:t>
            </a:r>
            <a:endParaRPr sz="3500" dirty="0"/>
          </a:p>
        </p:txBody>
      </p:sp>
      <p:sp>
        <p:nvSpPr>
          <p:cNvPr id="244" name="Google Shape;244;p35"/>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
        <p:nvSpPr>
          <p:cNvPr id="245" name="Google Shape;245;p35"/>
          <p:cNvSpPr txBox="1">
            <a:spLocks noGrp="1"/>
          </p:cNvSpPr>
          <p:nvPr>
            <p:ph type="body" idx="1"/>
          </p:nvPr>
        </p:nvSpPr>
        <p:spPr>
          <a:xfrm>
            <a:off x="318149" y="1446235"/>
            <a:ext cx="8646750" cy="48543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2247"/>
              <a:buNone/>
            </a:pPr>
            <a:r>
              <a:rPr lang="en-US" sz="2200" b="1" dirty="0">
                <a:solidFill>
                  <a:srgbClr val="002060"/>
                </a:solidFill>
              </a:rPr>
              <a:t>The Department of Transitional Assistance (DTA) assists and empowers low-income individuals and families to meet their basic needs, improve their quality of life, and achieve long-term economic self-sufficiency.</a:t>
            </a:r>
            <a:endParaRPr sz="2200" dirty="0">
              <a:solidFill>
                <a:srgbClr val="002060"/>
              </a:solidFill>
            </a:endParaRPr>
          </a:p>
          <a:p>
            <a:pPr marL="0" lvl="0" indent="0" algn="l" rtl="0">
              <a:lnSpc>
                <a:spcPct val="70000"/>
              </a:lnSpc>
              <a:spcBef>
                <a:spcPts val="1800"/>
              </a:spcBef>
              <a:spcAft>
                <a:spcPts val="0"/>
              </a:spcAft>
              <a:buSzPts val="2170"/>
              <a:buNone/>
            </a:pPr>
            <a:r>
              <a:rPr lang="en-US" sz="2200" dirty="0">
                <a:solidFill>
                  <a:srgbClr val="002060"/>
                </a:solidFill>
              </a:rPr>
              <a:t>DTA programs provide direct economic and food assistance, as well as connect clients to workforce and educational opportunities and support services. </a:t>
            </a:r>
            <a:endParaRPr sz="2200" dirty="0">
              <a:solidFill>
                <a:srgbClr val="002060"/>
              </a:solidFill>
            </a:endParaRPr>
          </a:p>
          <a:p>
            <a:pPr marL="0" lvl="0" indent="0" algn="l" rtl="0">
              <a:lnSpc>
                <a:spcPct val="70000"/>
              </a:lnSpc>
              <a:spcBef>
                <a:spcPts val="1200"/>
              </a:spcBef>
              <a:spcAft>
                <a:spcPts val="0"/>
              </a:spcAft>
              <a:buSzPts val="2015"/>
              <a:buNone/>
            </a:pPr>
            <a:r>
              <a:rPr lang="en-US" sz="2200" dirty="0">
                <a:solidFill>
                  <a:srgbClr val="002060"/>
                </a:solidFill>
              </a:rPr>
              <a:t>The WIOA and DTA Work Participant Program (WPP) partnership is a key strategy in advancing several of DTA’s goals by: </a:t>
            </a:r>
            <a:endParaRPr sz="2200" dirty="0">
              <a:solidFill>
                <a:srgbClr val="002060"/>
              </a:solidFill>
            </a:endParaRPr>
          </a:p>
          <a:p>
            <a:pPr marL="285750" lvl="0" indent="-285750" algn="l" rtl="0">
              <a:lnSpc>
                <a:spcPct val="70000"/>
              </a:lnSpc>
              <a:spcBef>
                <a:spcPts val="800"/>
              </a:spcBef>
              <a:spcAft>
                <a:spcPts val="0"/>
              </a:spcAft>
              <a:buSzPts val="2015"/>
              <a:buChar char="•"/>
            </a:pPr>
            <a:r>
              <a:rPr lang="en-US" sz="2200" dirty="0">
                <a:solidFill>
                  <a:srgbClr val="002060"/>
                </a:solidFill>
              </a:rPr>
              <a:t>Assisting clients to achieve economic mobility through employment in high demand industries</a:t>
            </a:r>
            <a:endParaRPr sz="2200" dirty="0">
              <a:solidFill>
                <a:srgbClr val="002060"/>
              </a:solidFill>
            </a:endParaRPr>
          </a:p>
          <a:p>
            <a:pPr marL="285750" lvl="0" indent="-285750" algn="l" rtl="0">
              <a:lnSpc>
                <a:spcPct val="70000"/>
              </a:lnSpc>
              <a:spcBef>
                <a:spcPts val="800"/>
              </a:spcBef>
              <a:spcAft>
                <a:spcPts val="0"/>
              </a:spcAft>
              <a:buSzPts val="2015"/>
              <a:buChar char="•"/>
            </a:pPr>
            <a:r>
              <a:rPr lang="en-US" sz="2200" dirty="0">
                <a:solidFill>
                  <a:srgbClr val="002060"/>
                </a:solidFill>
              </a:rPr>
              <a:t>Promoting Whole family approaches to disrupting poverty by connecting individuals to career paths that provide family-sustaining wages. </a:t>
            </a:r>
            <a:endParaRPr sz="2200" dirty="0">
              <a:solidFill>
                <a:srgbClr val="002060"/>
              </a:solidFill>
            </a:endParaRPr>
          </a:p>
          <a:p>
            <a:pPr marL="285750" lvl="0" indent="-285750" algn="l" rtl="0">
              <a:lnSpc>
                <a:spcPct val="70000"/>
              </a:lnSpc>
              <a:spcBef>
                <a:spcPts val="800"/>
              </a:spcBef>
              <a:spcAft>
                <a:spcPts val="0"/>
              </a:spcAft>
              <a:buSzPts val="1860"/>
              <a:buChar char="•"/>
            </a:pPr>
            <a:r>
              <a:rPr lang="en-US" sz="2200" dirty="0">
                <a:solidFill>
                  <a:srgbClr val="002060"/>
                </a:solidFill>
              </a:rPr>
              <a:t>Partnering with the workforce system to expand employment related opportunities for DTA clients</a:t>
            </a:r>
            <a:endParaRPr sz="2200" dirty="0">
              <a:solidFill>
                <a:srgbClr val="002060"/>
              </a:solidFill>
            </a:endParaRPr>
          </a:p>
          <a:p>
            <a:pPr marL="0" lvl="0" indent="0" algn="ctr" rtl="0">
              <a:lnSpc>
                <a:spcPct val="70000"/>
              </a:lnSpc>
              <a:spcBef>
                <a:spcPts val="1800"/>
              </a:spcBef>
              <a:spcAft>
                <a:spcPts val="0"/>
              </a:spcAft>
              <a:buSzPts val="2247"/>
              <a:buNone/>
            </a:pPr>
            <a:endParaRPr sz="2247" b="1" dirty="0"/>
          </a:p>
        </p:txBody>
      </p:sp>
      <p:sp>
        <p:nvSpPr>
          <p:cNvPr id="246" name="Google Shape;246;p35"/>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864760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257175" y="139614"/>
            <a:ext cx="8707724"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dirty="0"/>
              <a:t>Department of Transitional Assistance (DTA)</a:t>
            </a:r>
            <a:br>
              <a:rPr lang="en-US" b="1" dirty="0"/>
            </a:br>
            <a:r>
              <a:rPr lang="en-US" b="1" dirty="0"/>
              <a:t>2020 – 2024 WIOA State Plan</a:t>
            </a:r>
            <a:endParaRPr dirty="0"/>
          </a:p>
        </p:txBody>
      </p:sp>
      <p:sp>
        <p:nvSpPr>
          <p:cNvPr id="253" name="Google Shape;253;p36"/>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
        <p:nvSpPr>
          <p:cNvPr id="254" name="Google Shape;254;p36"/>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2200"/>
              <a:buChar char="•"/>
            </a:pPr>
            <a:r>
              <a:rPr lang="en-US" sz="2200" dirty="0">
                <a:solidFill>
                  <a:srgbClr val="002060"/>
                </a:solidFill>
              </a:rPr>
              <a:t>Expands capacity of the WPP program through federal Pledge funds for SNAP Employment &amp; Training by providing tailored and appropriate job readiness, job matching, coaching and employment supports to more DTA eligible clients.</a:t>
            </a:r>
            <a:endParaRPr dirty="0">
              <a:solidFill>
                <a:srgbClr val="002060"/>
              </a:solidFill>
            </a:endParaRPr>
          </a:p>
          <a:p>
            <a:pPr marL="285750" lvl="0" indent="-285750" algn="l" rtl="0">
              <a:lnSpc>
                <a:spcPct val="80000"/>
              </a:lnSpc>
              <a:spcBef>
                <a:spcPts val="1800"/>
              </a:spcBef>
              <a:spcAft>
                <a:spcPts val="0"/>
              </a:spcAft>
              <a:buSzPts val="2200"/>
              <a:buChar char="•"/>
            </a:pPr>
            <a:r>
              <a:rPr lang="en-US" sz="2200" dirty="0">
                <a:solidFill>
                  <a:srgbClr val="002060"/>
                </a:solidFill>
              </a:rPr>
              <a:t>Increases access for SNAP clients and eligible WPP participants to SNAP E&amp;T transportation and job retention supports. </a:t>
            </a:r>
            <a:endParaRPr dirty="0">
              <a:solidFill>
                <a:srgbClr val="002060"/>
              </a:solidFill>
            </a:endParaRPr>
          </a:p>
          <a:p>
            <a:pPr marL="285750" lvl="0" indent="-285750" algn="l" rtl="0">
              <a:lnSpc>
                <a:spcPct val="80000"/>
              </a:lnSpc>
              <a:spcBef>
                <a:spcPts val="1800"/>
              </a:spcBef>
              <a:spcAft>
                <a:spcPts val="0"/>
              </a:spcAft>
              <a:buSzPts val="2200"/>
              <a:buChar char="•"/>
            </a:pPr>
            <a:r>
              <a:rPr lang="en-US" sz="2200" dirty="0">
                <a:solidFill>
                  <a:srgbClr val="002060"/>
                </a:solidFill>
              </a:rPr>
              <a:t>Strengthens existing partnerships at the regional and local level by refining best practices in service models and co-case management that focus on providing more individualized services.</a:t>
            </a:r>
            <a:endParaRPr dirty="0">
              <a:solidFill>
                <a:srgbClr val="002060"/>
              </a:solidFill>
            </a:endParaRPr>
          </a:p>
          <a:p>
            <a:pPr marL="285750" lvl="0" indent="-285750" algn="l" rtl="0">
              <a:lnSpc>
                <a:spcPct val="80000"/>
              </a:lnSpc>
              <a:spcBef>
                <a:spcPts val="1800"/>
              </a:spcBef>
              <a:spcAft>
                <a:spcPts val="0"/>
              </a:spcAft>
              <a:buSzPts val="2200"/>
              <a:buChar char="•"/>
            </a:pPr>
            <a:r>
              <a:rPr lang="en-US" sz="2200" dirty="0">
                <a:solidFill>
                  <a:srgbClr val="002060"/>
                </a:solidFill>
              </a:rPr>
              <a:t>Deepens DTA and MDCS collaboration to increase referrals and sustained engagement with employment and training services that provide meaningful economic outcomes that lead to career pathways with family sustaining wages. </a:t>
            </a:r>
            <a:endParaRPr dirty="0">
              <a:solidFill>
                <a:srgbClr val="002060"/>
              </a:solidFill>
            </a:endParaRPr>
          </a:p>
          <a:p>
            <a:pPr marL="0" lvl="0" indent="0" algn="l" rtl="0">
              <a:lnSpc>
                <a:spcPct val="80000"/>
              </a:lnSpc>
              <a:spcBef>
                <a:spcPts val="1800"/>
              </a:spcBef>
              <a:spcAft>
                <a:spcPts val="0"/>
              </a:spcAft>
              <a:buSzPts val="2800"/>
              <a:buNone/>
            </a:pPr>
            <a:endParaRPr b="1" dirty="0"/>
          </a:p>
        </p:txBody>
      </p:sp>
      <p:sp>
        <p:nvSpPr>
          <p:cNvPr id="255" name="Google Shape;255;p36"/>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648671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457200" y="139614"/>
            <a:ext cx="836295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2400"/>
              <a:buFont typeface="Calibri"/>
              <a:buNone/>
            </a:pPr>
            <a:r>
              <a:rPr lang="en-US" sz="3000" b="1" i="1" dirty="0"/>
              <a:t>Department of Transitional Assistance (DTA)</a:t>
            </a:r>
            <a:r>
              <a:rPr lang="en-US" sz="3000" b="1" dirty="0"/>
              <a:t/>
            </a:r>
            <a:br>
              <a:rPr lang="en-US" sz="3000" b="1" dirty="0"/>
            </a:br>
            <a:r>
              <a:rPr lang="en-US" sz="3000" b="1" dirty="0"/>
              <a:t>Opportunities for Continued Partnership  </a:t>
            </a:r>
            <a:endParaRPr sz="3000" dirty="0"/>
          </a:p>
        </p:txBody>
      </p:sp>
      <p:sp>
        <p:nvSpPr>
          <p:cNvPr id="262" name="Google Shape;262;p37"/>
          <p:cNvSpPr txBox="1">
            <a:spLocks noGrp="1"/>
          </p:cNvSpPr>
          <p:nvPr>
            <p:ph type="sldNum" idx="12"/>
          </p:nvPr>
        </p:nvSpPr>
        <p:spPr>
          <a:xfrm>
            <a:off x="8390466" y="6358001"/>
            <a:ext cx="296400" cy="365100"/>
          </a:xfrm>
          <a:prstGeom prst="rect">
            <a:avLst/>
          </a:prstGeom>
          <a:noFill/>
          <a:ln>
            <a:noFill/>
          </a:ln>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
        <p:nvSpPr>
          <p:cNvPr id="263" name="Google Shape;263;p37"/>
          <p:cNvSpPr txBox="1">
            <a:spLocks noGrp="1"/>
          </p:cNvSpPr>
          <p:nvPr>
            <p:ph type="body" idx="1"/>
          </p:nvPr>
        </p:nvSpPr>
        <p:spPr>
          <a:xfrm>
            <a:off x="457199" y="1446235"/>
            <a:ext cx="8507700" cy="4526100"/>
          </a:xfrm>
          <a:prstGeom prst="rect">
            <a:avLst/>
          </a:prstGeom>
          <a:noFill/>
          <a:ln>
            <a:noFill/>
          </a:ln>
        </p:spPr>
        <p:txBody>
          <a:bodyPr spcFirstLastPara="1" wrap="square" lIns="91425" tIns="45700" rIns="91425" bIns="45700" anchor="t" anchorCtr="0">
            <a:noAutofit/>
          </a:bodyPr>
          <a:lstStyle/>
          <a:p>
            <a:pPr marL="285750" lvl="0" indent="-107950" algn="l" rtl="0">
              <a:lnSpc>
                <a:spcPct val="90000"/>
              </a:lnSpc>
              <a:spcBef>
                <a:spcPts val="0"/>
              </a:spcBef>
              <a:spcAft>
                <a:spcPts val="0"/>
              </a:spcAft>
              <a:buSzPts val="2800"/>
              <a:buNone/>
            </a:pPr>
            <a:endParaRPr/>
          </a:p>
          <a:p>
            <a:pPr marL="0" lvl="0" indent="0" algn="l" rtl="0">
              <a:lnSpc>
                <a:spcPct val="90000"/>
              </a:lnSpc>
              <a:spcBef>
                <a:spcPts val="1800"/>
              </a:spcBef>
              <a:spcAft>
                <a:spcPts val="0"/>
              </a:spcAft>
              <a:buSzPts val="2800"/>
              <a:buNone/>
            </a:pPr>
            <a:endParaRPr b="1"/>
          </a:p>
        </p:txBody>
      </p:sp>
      <p:sp>
        <p:nvSpPr>
          <p:cNvPr id="264" name="Google Shape;264;p37"/>
          <p:cNvSpPr/>
          <p:nvPr/>
        </p:nvSpPr>
        <p:spPr>
          <a:xfrm>
            <a:off x="457200" y="6300526"/>
            <a:ext cx="1842900" cy="50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37"/>
          <p:cNvSpPr txBox="1"/>
          <p:nvPr/>
        </p:nvSpPr>
        <p:spPr>
          <a:xfrm>
            <a:off x="219075" y="1446235"/>
            <a:ext cx="8467724" cy="4526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200"/>
              <a:buFont typeface="Arial"/>
              <a:buChar char="•"/>
            </a:pPr>
            <a:r>
              <a:rPr lang="en-US" sz="2200" dirty="0">
                <a:solidFill>
                  <a:srgbClr val="002060"/>
                </a:solidFill>
                <a:latin typeface="Calibri"/>
                <a:ea typeface="Calibri"/>
                <a:cs typeface="Calibri"/>
                <a:sym typeface="Calibri"/>
              </a:rPr>
              <a:t>Continue to identify and expand available “career pathway” models for DTA clients through sharing of best practices across all partnerships.</a:t>
            </a:r>
            <a:endParaRPr dirty="0">
              <a:solidFill>
                <a:srgbClr val="002060"/>
              </a:solidFill>
            </a:endParaRPr>
          </a:p>
          <a:p>
            <a:pPr marL="285750" marR="0" lvl="0" indent="-285750" algn="l" rtl="0">
              <a:lnSpc>
                <a:spcPct val="90000"/>
              </a:lnSpc>
              <a:spcBef>
                <a:spcPts val="1800"/>
              </a:spcBef>
              <a:spcAft>
                <a:spcPts val="0"/>
              </a:spcAft>
              <a:buClr>
                <a:schemeClr val="dk1"/>
              </a:buClr>
              <a:buSzPts val="2200"/>
              <a:buFont typeface="Arial"/>
              <a:buChar char="•"/>
            </a:pPr>
            <a:r>
              <a:rPr lang="en-US" sz="2200" dirty="0">
                <a:solidFill>
                  <a:srgbClr val="002060"/>
                </a:solidFill>
                <a:latin typeface="Calibri"/>
                <a:ea typeface="Calibri"/>
                <a:cs typeface="Calibri"/>
                <a:sym typeface="Calibri"/>
              </a:rPr>
              <a:t>Improve the use of shared data to refine customer referral procedures, retention and reengagement strategies and align tracking of performance outcomes.</a:t>
            </a:r>
            <a:endParaRPr dirty="0">
              <a:solidFill>
                <a:srgbClr val="002060"/>
              </a:solidFill>
            </a:endParaRPr>
          </a:p>
          <a:p>
            <a:pPr marL="285750" marR="0" lvl="0" indent="-285750" algn="l" rtl="0">
              <a:lnSpc>
                <a:spcPct val="90000"/>
              </a:lnSpc>
              <a:spcBef>
                <a:spcPts val="1800"/>
              </a:spcBef>
              <a:spcAft>
                <a:spcPts val="0"/>
              </a:spcAft>
              <a:buClr>
                <a:schemeClr val="dk1"/>
              </a:buClr>
              <a:buSzPts val="2200"/>
              <a:buFont typeface="Arial"/>
              <a:buChar char="•"/>
            </a:pPr>
            <a:r>
              <a:rPr lang="en-US" sz="2200" dirty="0">
                <a:solidFill>
                  <a:srgbClr val="002060"/>
                </a:solidFill>
                <a:latin typeface="Calibri"/>
                <a:ea typeface="Calibri"/>
                <a:cs typeface="Calibri"/>
                <a:sym typeface="Calibri"/>
              </a:rPr>
              <a:t>Identify new opportunities for collaboration between MDCS, DTA and other WIOA funded partners to increase successful economic outcomes for families and individuals utilizing a Whole Family Approach. </a:t>
            </a:r>
            <a:endParaRPr dirty="0">
              <a:solidFill>
                <a:srgbClr val="002060"/>
              </a:solidFill>
            </a:endParaRPr>
          </a:p>
          <a:p>
            <a:pPr marL="285750" marR="0" lvl="0" indent="-285750" algn="l" rtl="0">
              <a:lnSpc>
                <a:spcPct val="90000"/>
              </a:lnSpc>
              <a:spcBef>
                <a:spcPts val="1800"/>
              </a:spcBef>
              <a:spcAft>
                <a:spcPts val="0"/>
              </a:spcAft>
              <a:buClr>
                <a:schemeClr val="dk1"/>
              </a:buClr>
              <a:buSzPts val="2200"/>
              <a:buFont typeface="Arial"/>
              <a:buChar char="•"/>
            </a:pPr>
            <a:r>
              <a:rPr lang="en-US" sz="2200" dirty="0">
                <a:solidFill>
                  <a:srgbClr val="002060"/>
                </a:solidFill>
                <a:latin typeface="Calibri"/>
                <a:ea typeface="Calibri"/>
                <a:cs typeface="Calibri"/>
                <a:sym typeface="Calibri"/>
              </a:rPr>
              <a:t>Increased opportunities for client feedback on their experiences in the WPP Program to inform future improvements in programming.</a:t>
            </a:r>
            <a:endParaRPr dirty="0">
              <a:solidFill>
                <a:srgbClr val="002060"/>
              </a:solidFill>
            </a:endParaRP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4995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mn-lt"/>
              </a:rPr>
              <a:t>WIOA Combined State Plan</a:t>
            </a:r>
          </a:p>
        </p:txBody>
      </p:sp>
      <p:sp>
        <p:nvSpPr>
          <p:cNvPr id="3" name="Content Placeholder 2"/>
          <p:cNvSpPr>
            <a:spLocks noGrp="1"/>
          </p:cNvSpPr>
          <p:nvPr>
            <p:ph sz="half" idx="1"/>
          </p:nvPr>
        </p:nvSpPr>
        <p:spPr>
          <a:xfrm>
            <a:off x="268663" y="1368124"/>
            <a:ext cx="8713412" cy="5004395"/>
          </a:xfrm>
        </p:spPr>
        <p:txBody>
          <a:bodyPr>
            <a:normAutofit/>
          </a:bodyPr>
          <a:lstStyle/>
          <a:p>
            <a:r>
              <a:rPr lang="en-US" b="1" dirty="0">
                <a:solidFill>
                  <a:srgbClr val="1F3B73"/>
                </a:solidFill>
                <a:latin typeface="+mn-lt"/>
              </a:rPr>
              <a:t>Describes the state’s workforce strategy</a:t>
            </a:r>
            <a:r>
              <a:rPr lang="en-US" b="0" dirty="0">
                <a:solidFill>
                  <a:srgbClr val="1F3B73"/>
                </a:solidFill>
                <a:latin typeface="+mn-lt"/>
              </a:rPr>
              <a:t>, including the implementation of the Workforce Innovation and Opportunity Act’s (WIOA) principles and policies through WIOA core and partner programs.</a:t>
            </a:r>
          </a:p>
          <a:p>
            <a:r>
              <a:rPr lang="en-US" b="1" dirty="0">
                <a:solidFill>
                  <a:srgbClr val="002060"/>
                </a:solidFill>
                <a:latin typeface="+mn-lt"/>
              </a:rPr>
              <a:t>Submitted every 4 years </a:t>
            </a:r>
            <a:r>
              <a:rPr lang="en-US" b="0" dirty="0">
                <a:solidFill>
                  <a:srgbClr val="002060"/>
                </a:solidFill>
                <a:latin typeface="+mn-lt"/>
              </a:rPr>
              <a:t>to the federal Department of Labor (USDOL), federal Department of Education, Office of Career, Technical and Adult Education, (OCTAE), and the federal Department of Health and Human Services, Rehabilitation Services Agency (RSA).  </a:t>
            </a:r>
          </a:p>
          <a:p>
            <a:r>
              <a:rPr lang="en-US" b="1" dirty="0">
                <a:solidFill>
                  <a:srgbClr val="002060"/>
                </a:solidFill>
                <a:latin typeface="+mn-lt"/>
              </a:rPr>
              <a:t>Focused on integrating services across partners </a:t>
            </a:r>
            <a:r>
              <a:rPr lang="en-US" dirty="0">
                <a:solidFill>
                  <a:srgbClr val="002060"/>
                </a:solidFill>
                <a:latin typeface="+mn-lt"/>
              </a:rPr>
              <a:t>to build up a set of shared customers – job seekers and business</a:t>
            </a:r>
          </a:p>
          <a:p>
            <a:r>
              <a:rPr lang="en-US" b="1" dirty="0">
                <a:solidFill>
                  <a:srgbClr val="002060"/>
                </a:solidFill>
                <a:latin typeface="+mn-lt"/>
              </a:rPr>
              <a:t>The State Workforce Board is responsible for the development of the WIOA State Plan. </a:t>
            </a:r>
          </a:p>
          <a:p>
            <a:r>
              <a:rPr lang="en-US" b="1" dirty="0">
                <a:solidFill>
                  <a:srgbClr val="002060"/>
                </a:solidFill>
                <a:latin typeface="+mn-lt"/>
              </a:rPr>
              <a:t>The 2020 WIOA State Plan covers fiscal years 2021 – 2024 </a:t>
            </a:r>
            <a:r>
              <a:rPr lang="en-US" dirty="0">
                <a:solidFill>
                  <a:srgbClr val="002060"/>
                </a:solidFill>
                <a:latin typeface="+mn-lt"/>
              </a:rPr>
              <a:t>(July 1, 2020 – June 30, 2024). </a:t>
            </a:r>
            <a:endParaRPr lang="en-US" b="0" dirty="0">
              <a:solidFill>
                <a:srgbClr val="002060"/>
              </a:solidFill>
              <a:latin typeface="+mn-lt"/>
            </a:endParaRPr>
          </a:p>
        </p:txBody>
      </p:sp>
      <p:sp>
        <p:nvSpPr>
          <p:cNvPr id="8" name="Rectangle 7"/>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82F275D7-1B56-4DF6-92C0-FD8F79A77B26}"/>
              </a:ext>
            </a:extLst>
          </p:cNvPr>
          <p:cNvSpPr txBox="1">
            <a:spLocks/>
          </p:cNvSpPr>
          <p:nvPr/>
        </p:nvSpPr>
        <p:spPr>
          <a:xfrm>
            <a:off x="8447616" y="6434201"/>
            <a:ext cx="29633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5</a:t>
            </a:fld>
            <a:endParaRPr lang="en-US" sz="1000" dirty="0">
              <a:solidFill>
                <a:srgbClr val="1F3B73"/>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4958512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1914-EC22-45D3-82C0-5CF211550041}"/>
              </a:ext>
            </a:extLst>
          </p:cNvPr>
          <p:cNvSpPr>
            <a:spLocks noGrp="1"/>
          </p:cNvSpPr>
          <p:nvPr>
            <p:ph type="title"/>
          </p:nvPr>
        </p:nvSpPr>
        <p:spPr/>
        <p:txBody>
          <a:bodyPr/>
          <a:lstStyle/>
          <a:p>
            <a:r>
              <a:rPr lang="en-US" b="1" dirty="0"/>
              <a:t>More Key Partners</a:t>
            </a:r>
          </a:p>
        </p:txBody>
      </p:sp>
      <p:sp>
        <p:nvSpPr>
          <p:cNvPr id="3" name="Slide Number Placeholder 2">
            <a:extLst>
              <a:ext uri="{FF2B5EF4-FFF2-40B4-BE49-F238E27FC236}">
                <a16:creationId xmlns:a16="http://schemas.microsoft.com/office/drawing/2014/main" id="{2A6AFD7D-1052-4AC7-8EB2-25B201E68A26}"/>
              </a:ext>
            </a:extLst>
          </p:cNvPr>
          <p:cNvSpPr>
            <a:spLocks noGrp="1"/>
          </p:cNvSpPr>
          <p:nvPr>
            <p:ph type="sldNum" sz="quarter" idx="4"/>
          </p:nvPr>
        </p:nvSpPr>
        <p:spPr/>
        <p:txBody>
          <a:bodyPr/>
          <a:lstStyle/>
          <a:p>
            <a:fld id="{941BE8DD-6BA1-AD43-8321-0CEB068BCC7D}" type="slidenum">
              <a:rPr lang="en-US" smtClean="0"/>
              <a:pPr/>
              <a:t>50</a:t>
            </a:fld>
            <a:endParaRPr lang="en-US" dirty="0"/>
          </a:p>
        </p:txBody>
      </p:sp>
      <p:sp>
        <p:nvSpPr>
          <p:cNvPr id="4" name="Content Placeholder 3">
            <a:extLst>
              <a:ext uri="{FF2B5EF4-FFF2-40B4-BE49-F238E27FC236}">
                <a16:creationId xmlns:a16="http://schemas.microsoft.com/office/drawing/2014/main" id="{41C1FEB9-B156-4279-8A50-C90E71DBBB7C}"/>
              </a:ext>
            </a:extLst>
          </p:cNvPr>
          <p:cNvSpPr>
            <a:spLocks noGrp="1"/>
          </p:cNvSpPr>
          <p:nvPr>
            <p:ph sz="quarter" idx="10"/>
          </p:nvPr>
        </p:nvSpPr>
        <p:spPr>
          <a:xfrm>
            <a:off x="200026" y="1446235"/>
            <a:ext cx="8782050" cy="4525963"/>
          </a:xfrm>
        </p:spPr>
        <p:txBody>
          <a:bodyPr>
            <a:normAutofit fontScale="92500" lnSpcReduction="20000"/>
          </a:bodyPr>
          <a:lstStyle/>
          <a:p>
            <a:r>
              <a:rPr lang="en-US" dirty="0">
                <a:solidFill>
                  <a:srgbClr val="002060"/>
                </a:solidFill>
              </a:rPr>
              <a:t>Commonwealth Corporation</a:t>
            </a:r>
          </a:p>
          <a:p>
            <a:r>
              <a:rPr lang="en-US" dirty="0">
                <a:solidFill>
                  <a:srgbClr val="002060"/>
                </a:solidFill>
              </a:rPr>
              <a:t>Department of Housing &amp; Community Development</a:t>
            </a:r>
          </a:p>
          <a:p>
            <a:r>
              <a:rPr lang="en-US" dirty="0">
                <a:solidFill>
                  <a:srgbClr val="002060"/>
                </a:solidFill>
              </a:rPr>
              <a:t>Exec. Office of Housing &amp; Economic Development</a:t>
            </a:r>
          </a:p>
          <a:p>
            <a:r>
              <a:rPr lang="en-US" dirty="0">
                <a:solidFill>
                  <a:srgbClr val="002060"/>
                </a:solidFill>
              </a:rPr>
              <a:t>Division of Apprenticeship Standards</a:t>
            </a:r>
          </a:p>
          <a:p>
            <a:r>
              <a:rPr lang="en-US" dirty="0">
                <a:solidFill>
                  <a:srgbClr val="002060"/>
                </a:solidFill>
              </a:rPr>
              <a:t>Job Corps</a:t>
            </a:r>
          </a:p>
          <a:p>
            <a:r>
              <a:rPr lang="en-US" dirty="0">
                <a:solidFill>
                  <a:srgbClr val="002060"/>
                </a:solidFill>
              </a:rPr>
              <a:t>Veterans’ Services</a:t>
            </a:r>
          </a:p>
          <a:p>
            <a:r>
              <a:rPr lang="en-US" dirty="0">
                <a:solidFill>
                  <a:srgbClr val="002060"/>
                </a:solidFill>
              </a:rPr>
              <a:t>Youth Build</a:t>
            </a:r>
          </a:p>
          <a:p>
            <a:r>
              <a:rPr lang="en-US" dirty="0">
                <a:solidFill>
                  <a:srgbClr val="002060"/>
                </a:solidFill>
              </a:rPr>
              <a:t>And many more community partners around the Commonwealth</a:t>
            </a:r>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277883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latin typeface="+mj-lt"/>
              </a:rPr>
              <a:t>Questions, Comments &amp; Feedback</a:t>
            </a:r>
          </a:p>
        </p:txBody>
      </p:sp>
      <p:graphicFrame>
        <p:nvGraphicFramePr>
          <p:cNvPr id="8" name="Table 8">
            <a:extLst>
              <a:ext uri="{FF2B5EF4-FFF2-40B4-BE49-F238E27FC236}">
                <a16:creationId xmlns:a16="http://schemas.microsoft.com/office/drawing/2014/main" id="{6B637DC8-9612-46FD-B708-B03CAE2FABBB}"/>
              </a:ext>
            </a:extLst>
          </p:cNvPr>
          <p:cNvGraphicFramePr>
            <a:graphicFrameLocks noGrp="1"/>
          </p:cNvGraphicFramePr>
          <p:nvPr>
            <p:extLst>
              <p:ext uri="{D42A27DB-BD31-4B8C-83A1-F6EECF244321}">
                <p14:modId xmlns:p14="http://schemas.microsoft.com/office/powerpoint/2010/main" val="1874638020"/>
              </p:ext>
            </p:extLst>
          </p:nvPr>
        </p:nvGraphicFramePr>
        <p:xfrm>
          <a:off x="313660" y="1552276"/>
          <a:ext cx="8516680" cy="4318821"/>
        </p:xfrm>
        <a:graphic>
          <a:graphicData uri="http://schemas.openxmlformats.org/drawingml/2006/table">
            <a:tbl>
              <a:tblPr firstRow="1" bandRow="1">
                <a:tableStyleId>{8EC20E35-A176-4012-BC5E-935CFFF8708E}</a:tableStyleId>
              </a:tblPr>
              <a:tblGrid>
                <a:gridCol w="5229890">
                  <a:extLst>
                    <a:ext uri="{9D8B030D-6E8A-4147-A177-3AD203B41FA5}">
                      <a16:colId xmlns:a16="http://schemas.microsoft.com/office/drawing/2014/main" val="4189561584"/>
                    </a:ext>
                  </a:extLst>
                </a:gridCol>
                <a:gridCol w="3286790">
                  <a:extLst>
                    <a:ext uri="{9D8B030D-6E8A-4147-A177-3AD203B41FA5}">
                      <a16:colId xmlns:a16="http://schemas.microsoft.com/office/drawing/2014/main" val="565719621"/>
                    </a:ext>
                  </a:extLst>
                </a:gridCol>
              </a:tblGrid>
              <a:tr h="384393">
                <a:tc>
                  <a:txBody>
                    <a:bodyPr/>
                    <a:lstStyle/>
                    <a:p>
                      <a:pPr algn="ctr"/>
                      <a:r>
                        <a:rPr lang="en-US" dirty="0"/>
                        <a:t>Contact Agency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Contact Info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479775"/>
                  </a:ext>
                </a:extLst>
              </a:tr>
              <a:tr h="384393">
                <a:tc>
                  <a:txBody>
                    <a:bodyPr/>
                    <a:lstStyle/>
                    <a:p>
                      <a:r>
                        <a:rPr lang="en-US" sz="1400" b="1" dirty="0">
                          <a:solidFill>
                            <a:srgbClr val="002060"/>
                          </a:solidFill>
                        </a:rPr>
                        <a:t>General Questions/Feedback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rPr>
                        <a:t>StatePlanMDCS@detma.org</a:t>
                      </a:r>
                      <a:endParaRPr lang="en-US" sz="1600" b="1"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027940"/>
                  </a:ext>
                </a:extLst>
              </a:tr>
              <a:tr h="384393">
                <a:tc>
                  <a:txBody>
                    <a:bodyPr/>
                    <a:lstStyle/>
                    <a:p>
                      <a:r>
                        <a:rPr lang="en-US" sz="1400" b="1" dirty="0">
                          <a:solidFill>
                            <a:srgbClr val="002060"/>
                          </a:solidFill>
                        </a:rPr>
                        <a:t>Adult Education / Adult Community and Learning Services (ACLS)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latin typeface="+mn-lt"/>
                          <a:ea typeface="+mn-ea"/>
                          <a:cs typeface="+mn-cs"/>
                        </a:rPr>
                        <a:t>ACLS@doe.mass.edu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919353"/>
                  </a:ext>
                </a:extLst>
              </a:tr>
              <a:tr h="537097">
                <a:tc>
                  <a:txBody>
                    <a:bodyPr/>
                    <a:lstStyle/>
                    <a:p>
                      <a:r>
                        <a:rPr lang="en-US" sz="1400" b="1" dirty="0">
                          <a:solidFill>
                            <a:srgbClr val="002060"/>
                          </a:solidFill>
                        </a:rPr>
                        <a:t>Vocational Rehabilitation / Massachusetts Commission for the Blind (MCB)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u="none" kern="1200" dirty="0">
                          <a:solidFill>
                            <a:srgbClr val="002060"/>
                          </a:solidFill>
                          <a:effectLst/>
                          <a:latin typeface="+mn-lt"/>
                          <a:ea typeface="+mn-ea"/>
                          <a:cs typeface="+mn-cs"/>
                        </a:rPr>
                        <a:t>Patricia.Hart@mass.gov</a:t>
                      </a:r>
                      <a:endParaRPr lang="en-US" sz="1600" b="1" u="none"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5007378"/>
                  </a:ext>
                </a:extLst>
              </a:tr>
              <a:tr h="5370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2060"/>
                          </a:solidFill>
                        </a:rPr>
                        <a:t>Vocational Rehabilitation / Massachusetts Rehabilitation Commission (MRC)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u="none" dirty="0">
                          <a:solidFill>
                            <a:srgbClr val="002060"/>
                          </a:solidFill>
                          <a:sym typeface="Calibri"/>
                        </a:rPr>
                        <a:t>RDSurvey@MassMail.State.MA.US</a:t>
                      </a:r>
                      <a:endParaRPr lang="en-US" sz="1600" b="1" u="none"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583279"/>
                  </a:ext>
                </a:extLst>
              </a:tr>
              <a:tr h="537097">
                <a:tc>
                  <a:txBody>
                    <a:bodyPr/>
                    <a:lstStyle/>
                    <a:p>
                      <a:r>
                        <a:rPr lang="en-US" sz="1400" b="1" dirty="0">
                          <a:solidFill>
                            <a:srgbClr val="002060"/>
                          </a:solidFill>
                        </a:rPr>
                        <a:t>Older Workers /  Executive Office of Elder Affairs &amp; Senior Community Service Employment Program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none" kern="1200" dirty="0">
                          <a:solidFill>
                            <a:srgbClr val="1F3B73"/>
                          </a:solidFill>
                          <a:effectLst/>
                          <a:latin typeface="+mn-lt"/>
                          <a:ea typeface="+mn-ea"/>
                          <a:cs typeface="+mn-cs"/>
                        </a:rPr>
                        <a:t>Olga.Yulikova@state.ma.us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540806"/>
                  </a:ext>
                </a:extLst>
              </a:tr>
              <a:tr h="417179">
                <a:tc>
                  <a:txBody>
                    <a:bodyPr/>
                    <a:lstStyle/>
                    <a:p>
                      <a:r>
                        <a:rPr lang="en-US" sz="1400" b="1" dirty="0">
                          <a:solidFill>
                            <a:srgbClr val="002060"/>
                          </a:solidFill>
                        </a:rPr>
                        <a:t>TANF &amp; SNAP / Department of Transitional Assistance (DTA)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none" dirty="0">
                          <a:solidFill>
                            <a:srgbClr val="002060"/>
                          </a:solidFill>
                          <a:sym typeface="Calibri"/>
                        </a:rPr>
                        <a:t>Erin.Quinn@massmail.state.ma.us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350209"/>
                  </a:ext>
                </a:extLst>
              </a:tr>
              <a:tr h="600075">
                <a:tc>
                  <a:txBody>
                    <a:bodyPr/>
                    <a:lstStyle/>
                    <a:p>
                      <a:r>
                        <a:rPr lang="en-US" sz="1400" b="1" dirty="0" err="1">
                          <a:solidFill>
                            <a:srgbClr val="002060"/>
                          </a:solidFill>
                        </a:rPr>
                        <a:t>MassHire</a:t>
                      </a:r>
                      <a:r>
                        <a:rPr lang="en-US" sz="1400" b="1" dirty="0">
                          <a:solidFill>
                            <a:srgbClr val="002060"/>
                          </a:solidFill>
                        </a:rPr>
                        <a:t> / </a:t>
                      </a:r>
                      <a:r>
                        <a:rPr lang="en-US" sz="1400" b="1" dirty="0" err="1">
                          <a:solidFill>
                            <a:srgbClr val="002060"/>
                          </a:solidFill>
                        </a:rPr>
                        <a:t>MassHire</a:t>
                      </a:r>
                      <a:r>
                        <a:rPr lang="en-US" sz="1400" b="1" dirty="0">
                          <a:solidFill>
                            <a:srgbClr val="002060"/>
                          </a:solidFill>
                        </a:rPr>
                        <a:t> Department of Career Services (MDCS); Exec. Office of Labor &amp; Workforce Development (EOLWD)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rPr>
                        <a:t>StatePlanMDCS@detma.org</a:t>
                      </a:r>
                      <a:endParaRPr lang="en-US" sz="1600" b="1"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510555"/>
                  </a:ext>
                </a:extLst>
              </a:tr>
              <a:tr h="537097">
                <a:tc>
                  <a:txBody>
                    <a:bodyPr/>
                    <a:lstStyle/>
                    <a:p>
                      <a:r>
                        <a:rPr lang="en-US" sz="1400" b="1" dirty="0">
                          <a:solidFill>
                            <a:srgbClr val="002060"/>
                          </a:solidFill>
                        </a:rPr>
                        <a:t>Unemployment / Department of Unemployment Assistance (DUA)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002060"/>
                          </a:solidFill>
                        </a:rPr>
                        <a:t>StatePlanMDCS@detma.org</a:t>
                      </a:r>
                      <a:endParaRPr lang="en-US" sz="1600" b="1"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977323"/>
                  </a:ext>
                </a:extLst>
              </a:tr>
            </a:tbl>
          </a:graphicData>
        </a:graphic>
      </p:graphicFrame>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82F275D7-1B56-4DF6-92C0-FD8F79A77B26}"/>
              </a:ext>
            </a:extLst>
          </p:cNvPr>
          <p:cNvSpPr txBox="1">
            <a:spLocks/>
          </p:cNvSpPr>
          <p:nvPr/>
        </p:nvSpPr>
        <p:spPr>
          <a:xfrm>
            <a:off x="8419041" y="6434201"/>
            <a:ext cx="43987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51</a:t>
            </a:fld>
            <a:endParaRPr lang="en-US" sz="1000">
              <a:solidFill>
                <a:srgbClr val="1F3B7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31137350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solidFill>
                  <a:schemeClr val="bg1"/>
                </a:solidFill>
                <a:latin typeface="+mj-lt"/>
              </a:rPr>
              <a:t>Breakout Rooms/Areas</a:t>
            </a:r>
          </a:p>
        </p:txBody>
      </p:sp>
      <p:sp>
        <p:nvSpPr>
          <p:cNvPr id="5" name="Content Placeholder 4"/>
          <p:cNvSpPr>
            <a:spLocks noGrp="1"/>
          </p:cNvSpPr>
          <p:nvPr>
            <p:ph sz="half" idx="1"/>
          </p:nvPr>
        </p:nvSpPr>
        <p:spPr>
          <a:xfrm>
            <a:off x="304800" y="1447800"/>
            <a:ext cx="8610600" cy="4953000"/>
          </a:xfrm>
        </p:spPr>
        <p:txBody>
          <a:bodyPr/>
          <a:lstStyle/>
          <a:p>
            <a:pPr marL="0" indent="0">
              <a:buNone/>
            </a:pPr>
            <a:r>
              <a:rPr lang="en-US" sz="3000" b="1" dirty="0">
                <a:solidFill>
                  <a:srgbClr val="002060"/>
                </a:solidFill>
                <a:latin typeface="Calibri" panose="020F0502020204030204" pitchFamily="34" charset="0"/>
              </a:rPr>
              <a:t>Breakout Rooms</a:t>
            </a:r>
          </a:p>
          <a:p>
            <a:pPr marL="963612" lvl="1" indent="-514350">
              <a:buFont typeface="+mj-lt"/>
              <a:buAutoNum type="arabicParenR"/>
            </a:pPr>
            <a:r>
              <a:rPr lang="en-US" sz="2600" b="1" dirty="0">
                <a:solidFill>
                  <a:srgbClr val="002060"/>
                </a:solidFill>
                <a:latin typeface="Calibri" panose="020F0502020204030204" pitchFamily="34" charset="0"/>
              </a:rPr>
              <a:t>Adult Education</a:t>
            </a:r>
            <a:r>
              <a:rPr lang="en-US" sz="2600" dirty="0">
                <a:solidFill>
                  <a:srgbClr val="002060"/>
                </a:solidFill>
                <a:latin typeface="Calibri" panose="020F0502020204030204" pitchFamily="34" charset="0"/>
              </a:rPr>
              <a:t>: Adult and Community Learning Services (ACLS)</a:t>
            </a:r>
          </a:p>
          <a:p>
            <a:pPr marL="963612" lvl="1" indent="-514350">
              <a:buFont typeface="+mj-lt"/>
              <a:buAutoNum type="arabicParenR"/>
            </a:pPr>
            <a:r>
              <a:rPr lang="en-US" sz="2600" b="1" dirty="0">
                <a:solidFill>
                  <a:srgbClr val="002060"/>
                </a:solidFill>
                <a:latin typeface="Calibri" panose="020F0502020204030204" pitchFamily="34" charset="0"/>
              </a:rPr>
              <a:t>Vocational Rehabilitation</a:t>
            </a:r>
            <a:r>
              <a:rPr lang="en-US" sz="2600" dirty="0">
                <a:solidFill>
                  <a:srgbClr val="002060"/>
                </a:solidFill>
                <a:latin typeface="Calibri" panose="020F0502020204030204" pitchFamily="34" charset="0"/>
              </a:rPr>
              <a:t>: Mass Rehab Commission &amp; Mass Commission for the Blind </a:t>
            </a:r>
          </a:p>
          <a:p>
            <a:pPr marL="963612" lvl="1" indent="-514350">
              <a:buFont typeface="+mj-lt"/>
              <a:buAutoNum type="arabicParenR"/>
            </a:pPr>
            <a:r>
              <a:rPr lang="en-US" sz="2600" b="1" dirty="0">
                <a:solidFill>
                  <a:srgbClr val="002060"/>
                </a:solidFill>
                <a:latin typeface="Calibri" panose="020F0502020204030204" pitchFamily="34" charset="0"/>
              </a:rPr>
              <a:t>TANF/SNAP &amp; Older Workers</a:t>
            </a:r>
            <a:r>
              <a:rPr lang="en-US" sz="2600" dirty="0">
                <a:solidFill>
                  <a:srgbClr val="002060"/>
                </a:solidFill>
                <a:latin typeface="Calibri" panose="020F0502020204030204" pitchFamily="34" charset="0"/>
              </a:rPr>
              <a:t>: Dept. of Transitional Assistance &amp; Exec. Office of Elder Affairs</a:t>
            </a:r>
          </a:p>
          <a:p>
            <a:pPr marL="963612" lvl="1" indent="-514350">
              <a:buFont typeface="+mj-lt"/>
              <a:buAutoNum type="arabicParenR"/>
            </a:pPr>
            <a:r>
              <a:rPr lang="en-US" sz="2600" b="1" dirty="0">
                <a:solidFill>
                  <a:srgbClr val="002060"/>
                </a:solidFill>
                <a:latin typeface="Calibri" panose="020F0502020204030204" pitchFamily="34" charset="0"/>
              </a:rPr>
              <a:t>Workforce Development &amp; Unemployment Assistance</a:t>
            </a:r>
            <a:r>
              <a:rPr lang="en-US" sz="2600" dirty="0">
                <a:solidFill>
                  <a:srgbClr val="002060"/>
                </a:solidFill>
                <a:latin typeface="Calibri" panose="020F0502020204030204" pitchFamily="34" charset="0"/>
              </a:rPr>
              <a:t>: </a:t>
            </a:r>
            <a:r>
              <a:rPr lang="en-US" sz="2600" dirty="0" err="1">
                <a:solidFill>
                  <a:srgbClr val="002060"/>
                </a:solidFill>
                <a:latin typeface="Calibri" panose="020F0502020204030204" pitchFamily="34" charset="0"/>
              </a:rPr>
              <a:t>MassHire</a:t>
            </a:r>
            <a:r>
              <a:rPr lang="en-US" sz="2600" dirty="0">
                <a:solidFill>
                  <a:srgbClr val="002060"/>
                </a:solidFill>
                <a:latin typeface="Calibri" panose="020F0502020204030204" pitchFamily="34" charset="0"/>
              </a:rPr>
              <a:t> Dept. of Career Services &amp; Dept. Unemployment Assistance</a:t>
            </a:r>
          </a:p>
          <a:p>
            <a:pPr lvl="1"/>
            <a:endParaRPr lang="en-US" sz="3000" b="0" dirty="0">
              <a:latin typeface="+mj-lt"/>
            </a:endParaRPr>
          </a:p>
          <a:p>
            <a:pPr lvl="2"/>
            <a:endParaRPr lang="en-US" sz="2800" b="0" dirty="0">
              <a:latin typeface="+mj-lt"/>
            </a:endParaRPr>
          </a:p>
        </p:txBody>
      </p:sp>
      <p:sp>
        <p:nvSpPr>
          <p:cNvPr id="2" name="Rectangle 1"/>
          <p:cNvSpPr/>
          <p:nvPr/>
        </p:nvSpPr>
        <p:spPr>
          <a:xfrm>
            <a:off x="133350" y="6324600"/>
            <a:ext cx="81724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82F275D7-1B56-4DF6-92C0-FD8F79A77B26}"/>
              </a:ext>
            </a:extLst>
          </p:cNvPr>
          <p:cNvSpPr txBox="1">
            <a:spLocks/>
          </p:cNvSpPr>
          <p:nvPr/>
        </p:nvSpPr>
        <p:spPr>
          <a:xfrm>
            <a:off x="8447616" y="6429374"/>
            <a:ext cx="296333" cy="2681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8F39D9-12A8-4D14-908A-D491A0B6B17C}" type="slidenum">
              <a:rPr lang="en-US" sz="1000" smtClean="0">
                <a:solidFill>
                  <a:srgbClr val="1F3B73"/>
                </a:solidFill>
              </a:rPr>
              <a:pPr/>
              <a:t>52</a:t>
            </a:fld>
            <a:endParaRPr lang="en-US" sz="1000" dirty="0">
              <a:solidFill>
                <a:srgbClr val="1F3B7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6144363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D979-AC7A-41EC-ACE6-22D50016D08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DFDD189-8D04-443B-85E1-2907C2CF322B}"/>
              </a:ext>
            </a:extLst>
          </p:cNvPr>
          <p:cNvSpPr>
            <a:spLocks noGrp="1"/>
          </p:cNvSpPr>
          <p:nvPr>
            <p:ph type="sldNum" sz="quarter" idx="4"/>
          </p:nvPr>
        </p:nvSpPr>
        <p:spPr/>
        <p:txBody>
          <a:bodyPr/>
          <a:lstStyle/>
          <a:p>
            <a:fld id="{941BE8DD-6BA1-AD43-8321-0CEB068BCC7D}" type="slidenum">
              <a:rPr lang="en-US" smtClean="0"/>
              <a:pPr/>
              <a:t>53</a:t>
            </a:fld>
            <a:endParaRPr lang="en-US" dirty="0"/>
          </a:p>
        </p:txBody>
      </p:sp>
      <p:sp>
        <p:nvSpPr>
          <p:cNvPr id="4" name="Content Placeholder 3">
            <a:extLst>
              <a:ext uri="{FF2B5EF4-FFF2-40B4-BE49-F238E27FC236}">
                <a16:creationId xmlns:a16="http://schemas.microsoft.com/office/drawing/2014/main" id="{CD65DEAC-B4CE-4A62-9DE0-0434946A7936}"/>
              </a:ext>
            </a:extLst>
          </p:cNvPr>
          <p:cNvSpPr>
            <a:spLocks noGrp="1"/>
          </p:cNvSpPr>
          <p:nvPr>
            <p:ph sz="quarter" idx="10"/>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APPENDIX</a:t>
            </a:r>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966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131050" cy="736686"/>
          </a:xfrm>
        </p:spPr>
        <p:txBody>
          <a:bodyPr/>
          <a:lstStyle/>
          <a:p>
            <a:r>
              <a:rPr lang="en-US" dirty="0"/>
              <a:t>Statewide Metrics Definitions</a:t>
            </a:r>
          </a:p>
        </p:txBody>
      </p:sp>
      <p:sp>
        <p:nvSpPr>
          <p:cNvPr id="3" name="Slide Number Placeholder 2"/>
          <p:cNvSpPr>
            <a:spLocks noGrp="1"/>
          </p:cNvSpPr>
          <p:nvPr>
            <p:ph type="sldNum" sz="quarter" idx="4"/>
          </p:nvPr>
        </p:nvSpPr>
        <p:spPr/>
        <p:txBody>
          <a:bodyPr/>
          <a:lstStyle/>
          <a:p>
            <a:fld id="{941BE8DD-6BA1-AD43-8321-0CEB068BCC7D}" type="slidenum">
              <a:rPr lang="en-US" smtClean="0"/>
              <a:pPr/>
              <a:t>54</a:t>
            </a:fld>
            <a:endParaRPr lang="en-US" dirty="0"/>
          </a:p>
        </p:txBody>
      </p:sp>
      <p:sp>
        <p:nvSpPr>
          <p:cNvPr id="6" name="Rectangle 5"/>
          <p:cNvSpPr/>
          <p:nvPr/>
        </p:nvSpPr>
        <p:spPr>
          <a:xfrm>
            <a:off x="3178766" y="3244334"/>
            <a:ext cx="2786468" cy="369332"/>
          </a:xfrm>
          <a:prstGeom prst="rect">
            <a:avLst/>
          </a:prstGeom>
        </p:spPr>
        <p:txBody>
          <a:bodyPr wrap="none">
            <a:spAutoFit/>
          </a:bodyPr>
          <a:lstStyle/>
          <a:p>
            <a:pPr marL="285750" indent="-285750">
              <a:buFont typeface="Arial" panose="020B0604020202020204" pitchFamily="34" charset="0"/>
              <a:buChar char="•"/>
            </a:pPr>
            <a:r>
              <a:rPr lang="en-US" dirty="0">
                <a:solidFill>
                  <a:schemeClr val="bg1"/>
                </a:solidFill>
              </a:rPr>
              <a:t>Career/wage “pathway” </a:t>
            </a:r>
          </a:p>
        </p:txBody>
      </p:sp>
      <p:sp>
        <p:nvSpPr>
          <p:cNvPr id="7" name="Rectangle 6"/>
          <p:cNvSpPr/>
          <p:nvPr/>
        </p:nvSpPr>
        <p:spPr>
          <a:xfrm>
            <a:off x="3178766" y="3244334"/>
            <a:ext cx="2786468" cy="369332"/>
          </a:xfrm>
          <a:prstGeom prst="rect">
            <a:avLst/>
          </a:prstGeom>
        </p:spPr>
        <p:txBody>
          <a:bodyPr wrap="none">
            <a:spAutoFit/>
          </a:bodyPr>
          <a:lstStyle/>
          <a:p>
            <a:pPr marL="285750" indent="-285750">
              <a:buFont typeface="Arial" panose="020B0604020202020204" pitchFamily="34" charset="0"/>
              <a:buChar char="•"/>
            </a:pPr>
            <a:r>
              <a:rPr lang="en-US" dirty="0">
                <a:solidFill>
                  <a:schemeClr val="bg1"/>
                </a:solidFill>
              </a:rPr>
              <a:t>Career/wage “pathway” </a:t>
            </a:r>
          </a:p>
        </p:txBody>
      </p:sp>
      <p:sp>
        <p:nvSpPr>
          <p:cNvPr id="8" name="Rectangle 7"/>
          <p:cNvSpPr/>
          <p:nvPr/>
        </p:nvSpPr>
        <p:spPr>
          <a:xfrm>
            <a:off x="3178766" y="3244334"/>
            <a:ext cx="2786468" cy="369332"/>
          </a:xfrm>
          <a:prstGeom prst="rect">
            <a:avLst/>
          </a:prstGeom>
        </p:spPr>
        <p:txBody>
          <a:bodyPr wrap="none">
            <a:spAutoFit/>
          </a:bodyPr>
          <a:lstStyle/>
          <a:p>
            <a:pPr marL="285750" indent="-285750">
              <a:buFont typeface="Arial" panose="020B0604020202020204" pitchFamily="34" charset="0"/>
              <a:buChar char="•"/>
            </a:pPr>
            <a:r>
              <a:rPr lang="en-US" dirty="0">
                <a:solidFill>
                  <a:schemeClr val="bg1"/>
                </a:solidFill>
              </a:rPr>
              <a:t>Career/wage “pathway” </a:t>
            </a:r>
          </a:p>
        </p:txBody>
      </p:sp>
      <p:graphicFrame>
        <p:nvGraphicFramePr>
          <p:cNvPr id="11" name="Table 10"/>
          <p:cNvGraphicFramePr>
            <a:graphicFrameLocks noGrp="1"/>
          </p:cNvGraphicFramePr>
          <p:nvPr/>
        </p:nvGraphicFramePr>
        <p:xfrm>
          <a:off x="138112" y="1252077"/>
          <a:ext cx="8810625" cy="4933458"/>
        </p:xfrm>
        <a:graphic>
          <a:graphicData uri="http://schemas.openxmlformats.org/drawingml/2006/table">
            <a:tbl>
              <a:tblPr firstRow="1" bandRow="1">
                <a:tableStyleId>{F5AB1C69-6EDB-4FF4-983F-18BD219EF322}</a:tableStyleId>
              </a:tblPr>
              <a:tblGrid>
                <a:gridCol w="2159430">
                  <a:extLst>
                    <a:ext uri="{9D8B030D-6E8A-4147-A177-3AD203B41FA5}">
                      <a16:colId xmlns:a16="http://schemas.microsoft.com/office/drawing/2014/main" val="1496302363"/>
                    </a:ext>
                  </a:extLst>
                </a:gridCol>
                <a:gridCol w="6651195">
                  <a:extLst>
                    <a:ext uri="{9D8B030D-6E8A-4147-A177-3AD203B41FA5}">
                      <a16:colId xmlns:a16="http://schemas.microsoft.com/office/drawing/2014/main" val="1189223607"/>
                    </a:ext>
                  </a:extLst>
                </a:gridCol>
              </a:tblGrid>
              <a:tr h="332884">
                <a:tc>
                  <a:txBody>
                    <a:bodyPr/>
                    <a:lstStyle/>
                    <a:p>
                      <a:pPr algn="ctr"/>
                      <a:r>
                        <a:rPr lang="en-US" sz="1600" dirty="0">
                          <a:solidFill>
                            <a:schemeClr val="bg1"/>
                          </a:solidFill>
                        </a:rPr>
                        <a:t>Statewide Metric</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Definition</a:t>
                      </a:r>
                    </a:p>
                  </a:txBody>
                  <a:tcPr anchor="ctr"/>
                </a:tc>
                <a:extLst>
                  <a:ext uri="{0D108BD9-81ED-4DB2-BD59-A6C34878D82A}">
                    <a16:rowId xmlns:a16="http://schemas.microsoft.com/office/drawing/2014/main" val="1469178170"/>
                  </a:ext>
                </a:extLst>
              </a:tr>
              <a:tr h="257229">
                <a:tc>
                  <a:txBody>
                    <a:bodyPr/>
                    <a:lstStyle/>
                    <a:p>
                      <a:pPr algn="l"/>
                      <a:r>
                        <a:rPr lang="en-US" sz="1100" b="1" dirty="0">
                          <a:solidFill>
                            <a:srgbClr val="0F2D69"/>
                          </a:solidFill>
                        </a:rPr>
                        <a:t>Shared Customer</a:t>
                      </a:r>
                    </a:p>
                  </a:txBody>
                  <a:tcPr anchor="ctr"/>
                </a:tc>
                <a:tc>
                  <a:txBody>
                    <a:bodyPr/>
                    <a:lstStyle/>
                    <a:p>
                      <a:pPr algn="l"/>
                      <a:r>
                        <a:rPr lang="en-US" sz="1000" dirty="0">
                          <a:solidFill>
                            <a:srgbClr val="0F2D69"/>
                          </a:solidFill>
                        </a:rPr>
                        <a:t>A customer that received services from </a:t>
                      </a:r>
                      <a:r>
                        <a:rPr lang="en-US" sz="1000" dirty="0" err="1">
                          <a:solidFill>
                            <a:srgbClr val="0F2D69"/>
                          </a:solidFill>
                        </a:rPr>
                        <a:t>MassHire</a:t>
                      </a:r>
                      <a:r>
                        <a:rPr lang="en-US" sz="1000" dirty="0">
                          <a:solidFill>
                            <a:srgbClr val="0F2D69"/>
                          </a:solidFill>
                        </a:rPr>
                        <a:t> and one</a:t>
                      </a:r>
                      <a:r>
                        <a:rPr lang="en-US" sz="1000" baseline="0" dirty="0">
                          <a:solidFill>
                            <a:srgbClr val="0F2D69"/>
                          </a:solidFill>
                        </a:rPr>
                        <a:t> or more partner agencies.</a:t>
                      </a:r>
                      <a:endParaRPr lang="en-US" sz="1000" dirty="0">
                        <a:solidFill>
                          <a:srgbClr val="0F2D69"/>
                        </a:solidFill>
                      </a:endParaRPr>
                    </a:p>
                  </a:txBody>
                  <a:tcPr anchor="ctr"/>
                </a:tc>
                <a:extLst>
                  <a:ext uri="{0D108BD9-81ED-4DB2-BD59-A6C34878D82A}">
                    <a16:rowId xmlns:a16="http://schemas.microsoft.com/office/drawing/2014/main" val="1001522589"/>
                  </a:ext>
                </a:extLst>
              </a:tr>
              <a:tr h="257229">
                <a:tc>
                  <a:txBody>
                    <a:bodyPr/>
                    <a:lstStyle/>
                    <a:p>
                      <a:pPr algn="l"/>
                      <a:r>
                        <a:rPr lang="en-US" sz="1100" b="1" dirty="0">
                          <a:solidFill>
                            <a:srgbClr val="0F2D69"/>
                          </a:solidFill>
                        </a:rPr>
                        <a:t>Customer Diversity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a:solidFill>
                            <a:srgbClr val="0F2D69"/>
                          </a:solidFill>
                        </a:rPr>
                        <a:t>Demographics of customers (e.g. race/ethnicity, age, gender, and disability)</a:t>
                      </a:r>
                      <a:endParaRPr lang="en-US" sz="1000" dirty="0">
                        <a:solidFill>
                          <a:srgbClr val="0F2D69"/>
                        </a:solidFill>
                      </a:endParaRPr>
                    </a:p>
                  </a:txBody>
                  <a:tcPr anchor="ctr"/>
                </a:tc>
                <a:extLst>
                  <a:ext uri="{0D108BD9-81ED-4DB2-BD59-A6C34878D82A}">
                    <a16:rowId xmlns:a16="http://schemas.microsoft.com/office/drawing/2014/main" val="1365865559"/>
                  </a:ext>
                </a:extLst>
              </a:tr>
              <a:tr h="257229">
                <a:tc>
                  <a:txBody>
                    <a:bodyPr/>
                    <a:lstStyle/>
                    <a:p>
                      <a:pPr algn="l"/>
                      <a:r>
                        <a:rPr lang="en-US" sz="1100" b="1" dirty="0">
                          <a:solidFill>
                            <a:srgbClr val="0F2D69"/>
                          </a:solidFill>
                        </a:rPr>
                        <a:t>Entered Employment*</a:t>
                      </a:r>
                    </a:p>
                  </a:txBody>
                  <a:tcPr anchor="ctr"/>
                </a:tc>
                <a:tc>
                  <a:txBody>
                    <a:bodyPr/>
                    <a:lstStyle/>
                    <a:p>
                      <a:pPr algn="l"/>
                      <a:r>
                        <a:rPr lang="en-US" sz="1000" dirty="0">
                          <a:solidFill>
                            <a:srgbClr val="0F2D69"/>
                          </a:solidFill>
                        </a:rPr>
                        <a:t>A</a:t>
                      </a:r>
                      <a:r>
                        <a:rPr lang="en-US" sz="1000" baseline="0" dirty="0">
                          <a:solidFill>
                            <a:srgbClr val="0F2D69"/>
                          </a:solidFill>
                        </a:rPr>
                        <a:t> c</a:t>
                      </a:r>
                      <a:r>
                        <a:rPr lang="en-US" sz="1000" dirty="0">
                          <a:solidFill>
                            <a:srgbClr val="0F2D69"/>
                          </a:solidFill>
                        </a:rPr>
                        <a:t>ustomer</a:t>
                      </a:r>
                      <a:r>
                        <a:rPr lang="en-US" sz="1000" baseline="0" dirty="0">
                          <a:solidFill>
                            <a:srgbClr val="0F2D69"/>
                          </a:solidFill>
                        </a:rPr>
                        <a:t> </a:t>
                      </a:r>
                      <a:r>
                        <a:rPr lang="en-US" sz="1000" dirty="0">
                          <a:solidFill>
                            <a:srgbClr val="0F2D69"/>
                          </a:solidFill>
                        </a:rPr>
                        <a:t>who is</a:t>
                      </a:r>
                      <a:r>
                        <a:rPr lang="en-US" sz="1000" baseline="0" dirty="0">
                          <a:solidFill>
                            <a:srgbClr val="0F2D69"/>
                          </a:solidFill>
                        </a:rPr>
                        <a:t> </a:t>
                      </a:r>
                      <a:r>
                        <a:rPr lang="en-US" sz="1000" dirty="0">
                          <a:solidFill>
                            <a:srgbClr val="0F2D69"/>
                          </a:solidFill>
                        </a:rPr>
                        <a:t>in unsubsidized employment.</a:t>
                      </a:r>
                    </a:p>
                  </a:txBody>
                  <a:tcPr anchor="ctr"/>
                </a:tc>
                <a:extLst>
                  <a:ext uri="{0D108BD9-81ED-4DB2-BD59-A6C34878D82A}">
                    <a16:rowId xmlns:a16="http://schemas.microsoft.com/office/drawing/2014/main" val="1957182781"/>
                  </a:ext>
                </a:extLst>
              </a:tr>
              <a:tr h="304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0F2D69"/>
                          </a:solidFill>
                        </a:rPr>
                        <a:t>Median</a:t>
                      </a:r>
                      <a:r>
                        <a:rPr lang="en-US" sz="1100" b="1" baseline="0" dirty="0">
                          <a:solidFill>
                            <a:srgbClr val="0F2D69"/>
                          </a:solidFill>
                        </a:rPr>
                        <a:t> Earnings*</a:t>
                      </a:r>
                      <a:endParaRPr lang="en-US" sz="1100" b="1" dirty="0">
                        <a:solidFill>
                          <a:srgbClr val="0F2D69"/>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rgbClr val="0F2D69"/>
                          </a:solidFill>
                        </a:rPr>
                        <a:t>The wage </a:t>
                      </a:r>
                      <a:r>
                        <a:rPr lang="en-US" sz="1000" baseline="0" dirty="0">
                          <a:solidFill>
                            <a:srgbClr val="0F2D69"/>
                          </a:solidFill>
                        </a:rPr>
                        <a:t>paid to hired customers that falls in the middle of the earnings distribution; half earned less - half earned more.  </a:t>
                      </a:r>
                      <a:endParaRPr lang="en-US" sz="1000" dirty="0">
                        <a:solidFill>
                          <a:srgbClr val="0F2D69"/>
                        </a:solidFill>
                      </a:endParaRPr>
                    </a:p>
                  </a:txBody>
                  <a:tcPr anchor="ctr"/>
                </a:tc>
                <a:extLst>
                  <a:ext uri="{0D108BD9-81ED-4DB2-BD59-A6C34878D82A}">
                    <a16:rowId xmlns:a16="http://schemas.microsoft.com/office/drawing/2014/main" val="976401900"/>
                  </a:ext>
                </a:extLst>
              </a:tr>
              <a:tr h="257229">
                <a:tc>
                  <a:txBody>
                    <a:bodyPr/>
                    <a:lstStyle/>
                    <a:p>
                      <a:pPr algn="l"/>
                      <a:r>
                        <a:rPr lang="en-US" sz="1100" b="1" dirty="0">
                          <a:solidFill>
                            <a:srgbClr val="0F2D69"/>
                          </a:solidFill>
                        </a:rPr>
                        <a:t>Employment Retention*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rgbClr val="0F2D69"/>
                          </a:solidFill>
                        </a:rPr>
                        <a:t>A</a:t>
                      </a:r>
                      <a:r>
                        <a:rPr lang="en-US" sz="1000" baseline="0" dirty="0">
                          <a:solidFill>
                            <a:srgbClr val="0F2D69"/>
                          </a:solidFill>
                        </a:rPr>
                        <a:t> c</a:t>
                      </a:r>
                      <a:r>
                        <a:rPr lang="en-US" sz="1000" dirty="0">
                          <a:solidFill>
                            <a:srgbClr val="0F2D69"/>
                          </a:solidFill>
                        </a:rPr>
                        <a:t>ustomer</a:t>
                      </a:r>
                      <a:r>
                        <a:rPr lang="en-US" sz="1000" baseline="0" dirty="0">
                          <a:solidFill>
                            <a:srgbClr val="0F2D69"/>
                          </a:solidFill>
                        </a:rPr>
                        <a:t> </a:t>
                      </a:r>
                      <a:r>
                        <a:rPr lang="en-US" sz="1000" dirty="0">
                          <a:solidFill>
                            <a:srgbClr val="0F2D69"/>
                          </a:solidFill>
                        </a:rPr>
                        <a:t>who</a:t>
                      </a:r>
                      <a:r>
                        <a:rPr lang="en-US" sz="1000" baseline="0" dirty="0">
                          <a:solidFill>
                            <a:srgbClr val="0F2D69"/>
                          </a:solidFill>
                        </a:rPr>
                        <a:t> remains</a:t>
                      </a:r>
                      <a:r>
                        <a:rPr lang="en-US" sz="1000" dirty="0">
                          <a:solidFill>
                            <a:srgbClr val="0F2D69"/>
                          </a:solidFill>
                        </a:rPr>
                        <a:t> employed</a:t>
                      </a:r>
                      <a:r>
                        <a:rPr lang="en-US" sz="1000" baseline="0" dirty="0">
                          <a:solidFill>
                            <a:srgbClr val="0F2D69"/>
                          </a:solidFill>
                        </a:rPr>
                        <a:t> </a:t>
                      </a:r>
                      <a:r>
                        <a:rPr lang="en-US" sz="1000" dirty="0">
                          <a:solidFill>
                            <a:srgbClr val="0F2D69"/>
                          </a:solidFill>
                        </a:rPr>
                        <a:t>during</a:t>
                      </a:r>
                      <a:r>
                        <a:rPr lang="en-US" sz="1000" baseline="0" dirty="0">
                          <a:solidFill>
                            <a:srgbClr val="0F2D69"/>
                          </a:solidFill>
                        </a:rPr>
                        <a:t> consecutive quarters</a:t>
                      </a:r>
                      <a:r>
                        <a:rPr lang="en-US" sz="1000" dirty="0">
                          <a:solidFill>
                            <a:srgbClr val="0F2D69"/>
                          </a:solidFill>
                        </a:rPr>
                        <a:t>.</a:t>
                      </a:r>
                    </a:p>
                  </a:txBody>
                  <a:tcPr anchor="ctr"/>
                </a:tc>
                <a:extLst>
                  <a:ext uri="{0D108BD9-81ED-4DB2-BD59-A6C34878D82A}">
                    <a16:rowId xmlns:a16="http://schemas.microsoft.com/office/drawing/2014/main" val="1591898049"/>
                  </a:ext>
                </a:extLst>
              </a:tr>
              <a:tr h="393409">
                <a:tc>
                  <a:txBody>
                    <a:bodyPr/>
                    <a:lstStyle/>
                    <a:p>
                      <a:pPr algn="l"/>
                      <a:r>
                        <a:rPr lang="en-US" sz="1100" b="1" dirty="0">
                          <a:solidFill>
                            <a:srgbClr val="0F2D69"/>
                          </a:solidFill>
                        </a:rPr>
                        <a:t>Credential Attainment*</a:t>
                      </a:r>
                    </a:p>
                  </a:txBody>
                  <a:tcPr anchor="ctr"/>
                </a:tc>
                <a:tc>
                  <a:txBody>
                    <a:bodyPr/>
                    <a:lstStyle/>
                    <a:p>
                      <a:pPr algn="l"/>
                      <a:r>
                        <a:rPr lang="en-US" sz="1000" dirty="0">
                          <a:solidFill>
                            <a:srgbClr val="0F2D69"/>
                          </a:solidFill>
                        </a:rPr>
                        <a:t>A recognized postsecondary credential or a secondary school diploma, or its recognized equivalent</a:t>
                      </a:r>
                      <a:r>
                        <a:rPr lang="en-US" sz="1000" baseline="0" dirty="0">
                          <a:solidFill>
                            <a:srgbClr val="0F2D69"/>
                          </a:solidFill>
                        </a:rPr>
                        <a:t> including valid industry-based credentials. </a:t>
                      </a:r>
                      <a:endParaRPr lang="en-US" sz="1000" dirty="0">
                        <a:solidFill>
                          <a:srgbClr val="0F2D69"/>
                        </a:solidFill>
                      </a:endParaRPr>
                    </a:p>
                  </a:txBody>
                  <a:tcPr anchor="ctr"/>
                </a:tc>
                <a:extLst>
                  <a:ext uri="{0D108BD9-81ED-4DB2-BD59-A6C34878D82A}">
                    <a16:rowId xmlns:a16="http://schemas.microsoft.com/office/drawing/2014/main" val="1776118693"/>
                  </a:ext>
                </a:extLst>
              </a:tr>
              <a:tr h="257229">
                <a:tc>
                  <a:txBody>
                    <a:bodyPr/>
                    <a:lstStyle/>
                    <a:p>
                      <a:pPr algn="l"/>
                      <a:r>
                        <a:rPr lang="en-US" sz="1100" b="1" dirty="0">
                          <a:solidFill>
                            <a:srgbClr val="0F2D69"/>
                          </a:solidFill>
                        </a:rPr>
                        <a:t>Educational</a:t>
                      </a:r>
                      <a:r>
                        <a:rPr lang="en-US" sz="1100" b="1" baseline="0" dirty="0">
                          <a:solidFill>
                            <a:srgbClr val="0F2D69"/>
                          </a:solidFill>
                        </a:rPr>
                        <a:t> Advancement*</a:t>
                      </a:r>
                      <a:endParaRPr lang="en-US" sz="1100" b="1" dirty="0">
                        <a:solidFill>
                          <a:srgbClr val="0F2D69"/>
                        </a:solidFill>
                      </a:endParaRPr>
                    </a:p>
                  </a:txBody>
                  <a:tcPr anchor="ctr"/>
                </a:tc>
                <a:tc>
                  <a:txBody>
                    <a:bodyPr/>
                    <a:lstStyle/>
                    <a:p>
                      <a:pPr algn="l"/>
                      <a:r>
                        <a:rPr lang="en-US" sz="1000" dirty="0">
                          <a:solidFill>
                            <a:srgbClr val="0F2D69"/>
                          </a:solidFill>
                        </a:rPr>
                        <a:t>Progression in the enrollment and/or</a:t>
                      </a:r>
                      <a:r>
                        <a:rPr lang="en-US" sz="1000" baseline="0" dirty="0">
                          <a:solidFill>
                            <a:srgbClr val="0F2D69"/>
                          </a:solidFill>
                        </a:rPr>
                        <a:t> completion of postsecondary education, and occupational skills trainings.</a:t>
                      </a:r>
                      <a:endParaRPr lang="en-US" sz="1000" dirty="0">
                        <a:solidFill>
                          <a:srgbClr val="0F2D69"/>
                        </a:solidFill>
                      </a:endParaRPr>
                    </a:p>
                  </a:txBody>
                  <a:tcPr anchor="ctr"/>
                </a:tc>
                <a:extLst>
                  <a:ext uri="{0D108BD9-81ED-4DB2-BD59-A6C34878D82A}">
                    <a16:rowId xmlns:a16="http://schemas.microsoft.com/office/drawing/2014/main" val="2654362079"/>
                  </a:ext>
                </a:extLst>
              </a:tr>
              <a:tr h="302895">
                <a:tc>
                  <a:txBody>
                    <a:bodyPr/>
                    <a:lstStyle/>
                    <a:p>
                      <a:pPr algn="l"/>
                      <a:r>
                        <a:rPr lang="en-US" sz="1100" b="1" dirty="0">
                          <a:solidFill>
                            <a:srgbClr val="0F2D69"/>
                          </a:solidFill>
                        </a:rPr>
                        <a:t>Career/wage “pathway”</a:t>
                      </a:r>
                    </a:p>
                  </a:txBody>
                  <a:tcPr anchor="ctr"/>
                </a:tc>
                <a:tc>
                  <a:txBody>
                    <a:bodyPr/>
                    <a:lstStyle/>
                    <a:p>
                      <a:pPr algn="l"/>
                      <a:r>
                        <a:rPr lang="en-US" sz="1000" dirty="0">
                          <a:solidFill>
                            <a:srgbClr val="0F2D69"/>
                          </a:solidFill>
                        </a:rPr>
                        <a:t>Progression</a:t>
                      </a:r>
                      <a:r>
                        <a:rPr lang="en-US" sz="1000" baseline="0" dirty="0">
                          <a:solidFill>
                            <a:srgbClr val="0F2D69"/>
                          </a:solidFill>
                        </a:rPr>
                        <a:t> in a shared customer’s educational advancement, credential attainment, employment and wages over time.</a:t>
                      </a:r>
                      <a:endParaRPr lang="en-US" sz="1000" dirty="0">
                        <a:solidFill>
                          <a:srgbClr val="0F2D69"/>
                        </a:solidFill>
                      </a:endParaRPr>
                    </a:p>
                  </a:txBody>
                  <a:tcPr anchor="ctr"/>
                </a:tc>
                <a:extLst>
                  <a:ext uri="{0D108BD9-81ED-4DB2-BD59-A6C34878D82A}">
                    <a16:rowId xmlns:a16="http://schemas.microsoft.com/office/drawing/2014/main" val="3006566089"/>
                  </a:ext>
                </a:extLst>
              </a:tr>
              <a:tr h="257229">
                <a:tc>
                  <a:txBody>
                    <a:bodyPr/>
                    <a:lstStyle/>
                    <a:p>
                      <a:pPr algn="l"/>
                      <a:r>
                        <a:rPr lang="en-US" sz="1100" b="1" dirty="0">
                          <a:solidFill>
                            <a:srgbClr val="0F2D69"/>
                          </a:solidFill>
                        </a:rPr>
                        <a:t>Apprenticeship</a:t>
                      </a:r>
                    </a:p>
                  </a:txBody>
                  <a:tcPr anchor="ctr"/>
                </a:tc>
                <a:tc>
                  <a:txBody>
                    <a:bodyPr/>
                    <a:lstStyle/>
                    <a:p>
                      <a:pPr algn="l"/>
                      <a:r>
                        <a:rPr lang="en-US" sz="1000" dirty="0">
                          <a:solidFill>
                            <a:srgbClr val="0F2D69"/>
                          </a:solidFill>
                        </a:rPr>
                        <a:t>A work-based</a:t>
                      </a:r>
                      <a:r>
                        <a:rPr lang="en-US" sz="1000" baseline="0" dirty="0">
                          <a:solidFill>
                            <a:srgbClr val="0F2D69"/>
                          </a:solidFill>
                        </a:rPr>
                        <a:t> training program that has been registered with the Massachusetts Division of Apprenticeship Standards.  </a:t>
                      </a:r>
                      <a:endParaRPr lang="en-US" sz="1000" dirty="0">
                        <a:solidFill>
                          <a:srgbClr val="0F2D69"/>
                        </a:solidFill>
                      </a:endParaRPr>
                    </a:p>
                  </a:txBody>
                  <a:tcPr anchor="ctr"/>
                </a:tc>
                <a:extLst>
                  <a:ext uri="{0D108BD9-81ED-4DB2-BD59-A6C34878D82A}">
                    <a16:rowId xmlns:a16="http://schemas.microsoft.com/office/drawing/2014/main" val="2469697205"/>
                  </a:ext>
                </a:extLst>
              </a:tr>
              <a:tr h="393409">
                <a:tc>
                  <a:txBody>
                    <a:bodyPr/>
                    <a:lstStyle/>
                    <a:p>
                      <a:pPr algn="l"/>
                      <a:r>
                        <a:rPr lang="en-US" sz="1100" b="1" dirty="0">
                          <a:solidFill>
                            <a:srgbClr val="0F2D69"/>
                          </a:solidFill>
                        </a:rPr>
                        <a:t>Work Based Learning</a:t>
                      </a:r>
                    </a:p>
                  </a:txBody>
                  <a:tcPr anchor="ctr"/>
                </a:tc>
                <a:tc>
                  <a:txBody>
                    <a:bodyPr/>
                    <a:lstStyle/>
                    <a:p>
                      <a:pPr algn="l"/>
                      <a:r>
                        <a:rPr lang="en-US" sz="1000" dirty="0">
                          <a:solidFill>
                            <a:srgbClr val="0F2D69"/>
                          </a:solidFill>
                        </a:rPr>
                        <a:t>An educational</a:t>
                      </a:r>
                      <a:r>
                        <a:rPr lang="en-US" sz="1000" baseline="0" dirty="0">
                          <a:solidFill>
                            <a:srgbClr val="0F2D69"/>
                          </a:solidFill>
                        </a:rPr>
                        <a:t> strategy that aligns classroom and workplace learning with academic, technical and employability skills in a work setting.  (Examples  include internships, apprenticeships, on-the-job training, incumbent worker training, etc.)  </a:t>
                      </a:r>
                      <a:endParaRPr lang="en-US" sz="1000" dirty="0">
                        <a:solidFill>
                          <a:srgbClr val="0F2D69"/>
                        </a:solidFill>
                      </a:endParaRPr>
                    </a:p>
                  </a:txBody>
                  <a:tcPr anchor="ctr"/>
                </a:tc>
                <a:extLst>
                  <a:ext uri="{0D108BD9-81ED-4DB2-BD59-A6C34878D82A}">
                    <a16:rowId xmlns:a16="http://schemas.microsoft.com/office/drawing/2014/main" val="4091198258"/>
                  </a:ext>
                </a:extLst>
              </a:tr>
              <a:tr h="257229">
                <a:tc>
                  <a:txBody>
                    <a:bodyPr/>
                    <a:lstStyle/>
                    <a:p>
                      <a:pPr algn="l"/>
                      <a:r>
                        <a:rPr lang="en-US" sz="1100" b="1" dirty="0">
                          <a:solidFill>
                            <a:srgbClr val="0F2D69"/>
                          </a:solidFill>
                        </a:rPr>
                        <a:t>Businesses Served*</a:t>
                      </a:r>
                    </a:p>
                  </a:txBody>
                  <a:tcPr anchor="ctr"/>
                </a:tc>
                <a:tc>
                  <a:txBody>
                    <a:bodyPr/>
                    <a:lstStyle/>
                    <a:p>
                      <a:pPr algn="l"/>
                      <a:r>
                        <a:rPr lang="en-US" sz="1000" dirty="0">
                          <a:solidFill>
                            <a:srgbClr val="0F2D69"/>
                          </a:solidFill>
                        </a:rPr>
                        <a:t>A business customer</a:t>
                      </a:r>
                      <a:r>
                        <a:rPr lang="en-US" sz="1000" baseline="0" dirty="0">
                          <a:solidFill>
                            <a:srgbClr val="0F2D69"/>
                          </a:solidFill>
                        </a:rPr>
                        <a:t> </a:t>
                      </a:r>
                      <a:r>
                        <a:rPr lang="en-US" sz="1000" dirty="0">
                          <a:solidFill>
                            <a:srgbClr val="0F2D69"/>
                          </a:solidFill>
                        </a:rPr>
                        <a:t>that has received a service</a:t>
                      </a:r>
                      <a:r>
                        <a:rPr lang="en-US" sz="1000" baseline="0" dirty="0">
                          <a:solidFill>
                            <a:srgbClr val="0F2D69"/>
                          </a:solidFill>
                        </a:rPr>
                        <a:t> from MassHire or a partner organization.</a:t>
                      </a:r>
                      <a:endParaRPr lang="en-US" sz="1000" dirty="0">
                        <a:solidFill>
                          <a:srgbClr val="0F2D69"/>
                        </a:solidFill>
                      </a:endParaRPr>
                    </a:p>
                  </a:txBody>
                  <a:tcPr anchor="ctr"/>
                </a:tc>
                <a:extLst>
                  <a:ext uri="{0D108BD9-81ED-4DB2-BD59-A6C34878D82A}">
                    <a16:rowId xmlns:a16="http://schemas.microsoft.com/office/drawing/2014/main" val="2245078191"/>
                  </a:ext>
                </a:extLst>
              </a:tr>
              <a:tr h="257229">
                <a:tc>
                  <a:txBody>
                    <a:bodyPr/>
                    <a:lstStyle/>
                    <a:p>
                      <a:pPr algn="l"/>
                      <a:r>
                        <a:rPr lang="en-US" sz="1100" b="1" dirty="0">
                          <a:solidFill>
                            <a:srgbClr val="0F2D69"/>
                          </a:solidFill>
                        </a:rPr>
                        <a:t>Repeat Businesses*</a:t>
                      </a:r>
                    </a:p>
                  </a:txBody>
                  <a:tcPr anchor="ctr"/>
                </a:tc>
                <a:tc>
                  <a:txBody>
                    <a:bodyPr/>
                    <a:lstStyle/>
                    <a:p>
                      <a:pPr algn="l"/>
                      <a:r>
                        <a:rPr lang="en-US" sz="1000" dirty="0">
                          <a:solidFill>
                            <a:srgbClr val="0F2D69"/>
                          </a:solidFill>
                        </a:rPr>
                        <a:t>A</a:t>
                      </a:r>
                      <a:r>
                        <a:rPr lang="en-US" sz="1000" baseline="0" dirty="0">
                          <a:solidFill>
                            <a:srgbClr val="0F2D69"/>
                          </a:solidFill>
                        </a:rPr>
                        <a:t> </a:t>
                      </a:r>
                      <a:r>
                        <a:rPr lang="en-US" sz="1000" dirty="0">
                          <a:solidFill>
                            <a:srgbClr val="0F2D69"/>
                          </a:solidFill>
                        </a:rPr>
                        <a:t>business customer that has received</a:t>
                      </a:r>
                      <a:r>
                        <a:rPr lang="en-US" sz="1000" baseline="0" dirty="0">
                          <a:solidFill>
                            <a:srgbClr val="0F2D69"/>
                          </a:solidFill>
                        </a:rPr>
                        <a:t> </a:t>
                      </a:r>
                      <a:r>
                        <a:rPr lang="en-US" sz="1000" dirty="0">
                          <a:solidFill>
                            <a:srgbClr val="0F2D69"/>
                          </a:solidFill>
                        </a:rPr>
                        <a:t>a service from MassHire or a partner organization in multiple </a:t>
                      </a:r>
                      <a:r>
                        <a:rPr lang="en-US" sz="1000" baseline="0" dirty="0">
                          <a:solidFill>
                            <a:srgbClr val="0F2D69"/>
                          </a:solidFill>
                        </a:rPr>
                        <a:t>time periods. </a:t>
                      </a:r>
                      <a:endParaRPr lang="en-US" sz="1000" dirty="0">
                        <a:solidFill>
                          <a:srgbClr val="0F2D69"/>
                        </a:solidFill>
                      </a:endParaRPr>
                    </a:p>
                  </a:txBody>
                  <a:tcPr anchor="ctr"/>
                </a:tc>
                <a:extLst>
                  <a:ext uri="{0D108BD9-81ED-4DB2-BD59-A6C34878D82A}">
                    <a16:rowId xmlns:a16="http://schemas.microsoft.com/office/drawing/2014/main" val="3295249799"/>
                  </a:ext>
                </a:extLst>
              </a:tr>
              <a:tr h="325046">
                <a:tc>
                  <a:txBody>
                    <a:bodyPr/>
                    <a:lstStyle/>
                    <a:p>
                      <a:pPr algn="l"/>
                      <a:r>
                        <a:rPr lang="en-US" sz="1100" b="1" dirty="0">
                          <a:solidFill>
                            <a:srgbClr val="0F2D69"/>
                          </a:solidFill>
                        </a:rPr>
                        <a:t>Referred</a:t>
                      </a:r>
                      <a:r>
                        <a:rPr lang="en-US" sz="1100" b="1" baseline="0" dirty="0">
                          <a:solidFill>
                            <a:srgbClr val="0F2D69"/>
                          </a:solidFill>
                        </a:rPr>
                        <a:t> applicants hired</a:t>
                      </a:r>
                      <a:endParaRPr lang="en-US" sz="1100" b="1" dirty="0">
                        <a:solidFill>
                          <a:srgbClr val="0F2D69"/>
                        </a:solidFill>
                      </a:endParaRPr>
                    </a:p>
                  </a:txBody>
                  <a:tcPr anchor="ctr"/>
                </a:tc>
                <a:tc>
                  <a:txBody>
                    <a:bodyPr/>
                    <a:lstStyle/>
                    <a:p>
                      <a:pPr algn="l"/>
                      <a:r>
                        <a:rPr lang="en-US" sz="1000" dirty="0">
                          <a:solidFill>
                            <a:srgbClr val="0F2D69"/>
                          </a:solidFill>
                        </a:rPr>
                        <a:t>A</a:t>
                      </a:r>
                      <a:r>
                        <a:rPr lang="en-US" sz="1000" baseline="0" dirty="0">
                          <a:solidFill>
                            <a:srgbClr val="0F2D69"/>
                          </a:solidFill>
                        </a:rPr>
                        <a:t> jobseeker customer referred to a job posting of a business customer who was subsequently hired by that business.</a:t>
                      </a:r>
                      <a:endParaRPr lang="en-US" sz="1000" dirty="0">
                        <a:solidFill>
                          <a:srgbClr val="0F2D69"/>
                        </a:solidFill>
                      </a:endParaRPr>
                    </a:p>
                  </a:txBody>
                  <a:tcPr anchor="ctr"/>
                </a:tc>
                <a:extLst>
                  <a:ext uri="{0D108BD9-81ED-4DB2-BD59-A6C34878D82A}">
                    <a16:rowId xmlns:a16="http://schemas.microsoft.com/office/drawing/2014/main" val="1489980004"/>
                  </a:ext>
                </a:extLst>
              </a:tr>
              <a:tr h="282649">
                <a:tc>
                  <a:txBody>
                    <a:bodyPr/>
                    <a:lstStyle/>
                    <a:p>
                      <a:pPr algn="l"/>
                      <a:r>
                        <a:rPr lang="en-US" sz="1100" b="1" dirty="0">
                          <a:solidFill>
                            <a:srgbClr val="0F2D69"/>
                          </a:solidFill>
                        </a:rPr>
                        <a:t>Business Customer</a:t>
                      </a:r>
                      <a:r>
                        <a:rPr lang="en-US" sz="1100" b="1" baseline="0" dirty="0">
                          <a:solidFill>
                            <a:srgbClr val="0F2D69"/>
                          </a:solidFill>
                        </a:rPr>
                        <a:t> Satisfaction</a:t>
                      </a:r>
                      <a:endParaRPr lang="en-US" sz="1100" b="1" dirty="0">
                        <a:solidFill>
                          <a:srgbClr val="0F2D69"/>
                        </a:solidFill>
                      </a:endParaRPr>
                    </a:p>
                  </a:txBody>
                  <a:tcPr anchor="ctr"/>
                </a:tc>
                <a:tc>
                  <a:txBody>
                    <a:bodyPr/>
                    <a:lstStyle/>
                    <a:p>
                      <a:pPr algn="l"/>
                      <a:r>
                        <a:rPr lang="en-US" sz="1000" dirty="0">
                          <a:solidFill>
                            <a:srgbClr val="0F2D69"/>
                          </a:solidFill>
                        </a:rPr>
                        <a:t>A measure of how a business customer</a:t>
                      </a:r>
                      <a:r>
                        <a:rPr lang="en-US" sz="1000" baseline="0" dirty="0">
                          <a:solidFill>
                            <a:srgbClr val="0F2D69"/>
                          </a:solidFill>
                        </a:rPr>
                        <a:t> feels the workforce system met their business need(s). </a:t>
                      </a:r>
                      <a:endParaRPr lang="en-US" sz="1000" dirty="0">
                        <a:solidFill>
                          <a:srgbClr val="0F2D69"/>
                        </a:solidFill>
                      </a:endParaRPr>
                    </a:p>
                  </a:txBody>
                  <a:tcPr anchor="ctr"/>
                </a:tc>
                <a:extLst>
                  <a:ext uri="{0D108BD9-81ED-4DB2-BD59-A6C34878D82A}">
                    <a16:rowId xmlns:a16="http://schemas.microsoft.com/office/drawing/2014/main" val="606653836"/>
                  </a:ext>
                </a:extLst>
              </a:tr>
              <a:tr h="257229">
                <a:tc>
                  <a:txBody>
                    <a:bodyPr/>
                    <a:lstStyle/>
                    <a:p>
                      <a:pPr algn="l"/>
                      <a:r>
                        <a:rPr lang="en-US" sz="1100" b="1" baseline="0" dirty="0">
                          <a:solidFill>
                            <a:srgbClr val="0F2D69"/>
                          </a:solidFill>
                        </a:rPr>
                        <a:t>Time to employment</a:t>
                      </a:r>
                      <a:endParaRPr lang="en-US" sz="1100" b="1" dirty="0">
                        <a:solidFill>
                          <a:srgbClr val="0F2D69"/>
                        </a:solidFill>
                      </a:endParaRPr>
                    </a:p>
                  </a:txBody>
                  <a:tcPr anchor="ctr"/>
                </a:tc>
                <a:tc>
                  <a:txBody>
                    <a:bodyPr/>
                    <a:lstStyle/>
                    <a:p>
                      <a:pPr algn="l"/>
                      <a:r>
                        <a:rPr lang="en-US" sz="1000" dirty="0">
                          <a:solidFill>
                            <a:srgbClr val="0F2D69"/>
                          </a:solidFill>
                        </a:rPr>
                        <a:t>The</a:t>
                      </a:r>
                      <a:r>
                        <a:rPr lang="en-US" sz="1000" baseline="0" dirty="0">
                          <a:solidFill>
                            <a:srgbClr val="0F2D69"/>
                          </a:solidFill>
                        </a:rPr>
                        <a:t> amount of time between an unemployed customer’s first service with the workforce system and their hire date.</a:t>
                      </a:r>
                      <a:endParaRPr lang="en-US" sz="1000" dirty="0">
                        <a:solidFill>
                          <a:srgbClr val="0F2D69"/>
                        </a:solidFill>
                      </a:endParaRPr>
                    </a:p>
                  </a:txBody>
                  <a:tcPr anchor="ctr"/>
                </a:tc>
                <a:extLst>
                  <a:ext uri="{0D108BD9-81ED-4DB2-BD59-A6C34878D82A}">
                    <a16:rowId xmlns:a16="http://schemas.microsoft.com/office/drawing/2014/main" val="1059356941"/>
                  </a:ext>
                </a:extLst>
              </a:tr>
              <a:tr h="257229">
                <a:tc>
                  <a:txBody>
                    <a:bodyPr/>
                    <a:lstStyle/>
                    <a:p>
                      <a:pPr algn="l"/>
                      <a:r>
                        <a:rPr lang="en-US" sz="1100" b="1" dirty="0">
                          <a:solidFill>
                            <a:srgbClr val="0F2D69"/>
                          </a:solidFill>
                        </a:rPr>
                        <a:t>Job Posting</a:t>
                      </a:r>
                    </a:p>
                  </a:txBody>
                  <a:tcPr anchor="ctr"/>
                </a:tc>
                <a:tc>
                  <a:txBody>
                    <a:bodyPr/>
                    <a:lstStyle/>
                    <a:p>
                      <a:pPr algn="l"/>
                      <a:r>
                        <a:rPr lang="en-US" sz="1000" dirty="0">
                          <a:solidFill>
                            <a:srgbClr val="0F2D69"/>
                          </a:solidFill>
                        </a:rPr>
                        <a:t>A</a:t>
                      </a:r>
                      <a:r>
                        <a:rPr lang="en-US" sz="1000" baseline="0" dirty="0">
                          <a:solidFill>
                            <a:srgbClr val="0F2D69"/>
                          </a:solidFill>
                        </a:rPr>
                        <a:t>n employment opportunity published and distributed by workforce system partners.</a:t>
                      </a:r>
                      <a:endParaRPr lang="en-US" sz="1000" dirty="0">
                        <a:solidFill>
                          <a:srgbClr val="0F2D69"/>
                        </a:solidFill>
                      </a:endParaRPr>
                    </a:p>
                  </a:txBody>
                  <a:tcPr anchor="ctr"/>
                </a:tc>
                <a:extLst>
                  <a:ext uri="{0D108BD9-81ED-4DB2-BD59-A6C34878D82A}">
                    <a16:rowId xmlns:a16="http://schemas.microsoft.com/office/drawing/2014/main" val="2889855542"/>
                  </a:ext>
                </a:extLst>
              </a:tr>
            </a:tbl>
          </a:graphicData>
        </a:graphic>
      </p:graphicFrame>
      <p:sp>
        <p:nvSpPr>
          <p:cNvPr id="4" name="TextBox 3"/>
          <p:cNvSpPr txBox="1"/>
          <p:nvPr/>
        </p:nvSpPr>
        <p:spPr>
          <a:xfrm>
            <a:off x="138112" y="6290935"/>
            <a:ext cx="8252353" cy="507831"/>
          </a:xfrm>
          <a:prstGeom prst="rect">
            <a:avLst/>
          </a:prstGeom>
          <a:solidFill>
            <a:schemeClr val="bg1"/>
          </a:solidFill>
          <a:ln>
            <a:solidFill>
              <a:schemeClr val="bg1"/>
            </a:solidFill>
          </a:ln>
          <a:effectLst/>
        </p:spPr>
        <p:txBody>
          <a:bodyPr wrap="square" rtlCol="0">
            <a:spAutoFit/>
          </a:bodyPr>
          <a:lstStyle/>
          <a:p>
            <a:pPr marL="171450" indent="-171450">
              <a:buFont typeface="Arial" panose="020B0604020202020204" pitchFamily="34" charset="0"/>
              <a:buChar char="•"/>
            </a:pPr>
            <a:r>
              <a:rPr lang="en-US" sz="900" dirty="0">
                <a:solidFill>
                  <a:schemeClr val="accent6"/>
                </a:solidFill>
              </a:rPr>
              <a:t>Denotes a performance metric that is also reported to the Federal government by MassHire and partner agencies.</a:t>
            </a:r>
          </a:p>
          <a:p>
            <a:pPr marL="171450" indent="-171450">
              <a:buFont typeface="Arial" panose="020B0604020202020204" pitchFamily="34" charset="0"/>
              <a:buChar char="•"/>
            </a:pPr>
            <a:endParaRPr lang="en-US" sz="900" dirty="0">
              <a:solidFill>
                <a:schemeClr val="accent6"/>
              </a:solidFill>
            </a:endParaRPr>
          </a:p>
          <a:p>
            <a:endParaRPr lang="en-US" sz="900" dirty="0">
              <a:solidFill>
                <a:schemeClr val="accent6"/>
              </a:solidFill>
            </a:endParaRPr>
          </a:p>
        </p:txBody>
      </p:sp>
    </p:spTree>
    <p:extLst>
      <p:ext uri="{BB962C8B-B14F-4D97-AF65-F5344CB8AC3E}">
        <p14:creationId xmlns:p14="http://schemas.microsoft.com/office/powerpoint/2010/main" val="2996223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79" y="167261"/>
            <a:ext cx="8689521" cy="954348"/>
          </a:xfrm>
        </p:spPr>
        <p:txBody>
          <a:bodyPr/>
          <a:lstStyle/>
          <a:p>
            <a:r>
              <a:rPr lang="en-US" b="1" dirty="0"/>
              <a:t>State Plan Opportunities Analysis</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55</a:t>
            </a:fld>
            <a:endParaRPr lang="en-US" dirty="0"/>
          </a:p>
        </p:txBody>
      </p:sp>
      <p:graphicFrame>
        <p:nvGraphicFramePr>
          <p:cNvPr id="6" name="Table 5"/>
          <p:cNvGraphicFramePr>
            <a:graphicFrameLocks noGrp="1"/>
          </p:cNvGraphicFramePr>
          <p:nvPr/>
        </p:nvGraphicFramePr>
        <p:xfrm>
          <a:off x="257175" y="1308098"/>
          <a:ext cx="8562974" cy="4732020"/>
        </p:xfrm>
        <a:graphic>
          <a:graphicData uri="http://schemas.openxmlformats.org/drawingml/2006/table">
            <a:tbl>
              <a:tblPr firstRow="1" bandRow="1">
                <a:tableStyleId>{F5AB1C69-6EDB-4FF4-983F-18BD219EF322}</a:tableStyleId>
              </a:tblPr>
              <a:tblGrid>
                <a:gridCol w="2115426">
                  <a:extLst>
                    <a:ext uri="{9D8B030D-6E8A-4147-A177-3AD203B41FA5}">
                      <a16:colId xmlns:a16="http://schemas.microsoft.com/office/drawing/2014/main" val="1220362837"/>
                    </a:ext>
                  </a:extLst>
                </a:gridCol>
                <a:gridCol w="2903085">
                  <a:extLst>
                    <a:ext uri="{9D8B030D-6E8A-4147-A177-3AD203B41FA5}">
                      <a16:colId xmlns:a16="http://schemas.microsoft.com/office/drawing/2014/main" val="816169892"/>
                    </a:ext>
                  </a:extLst>
                </a:gridCol>
                <a:gridCol w="3544463">
                  <a:extLst>
                    <a:ext uri="{9D8B030D-6E8A-4147-A177-3AD203B41FA5}">
                      <a16:colId xmlns:a16="http://schemas.microsoft.com/office/drawing/2014/main" val="2380892892"/>
                    </a:ext>
                  </a:extLst>
                </a:gridCol>
              </a:tblGrid>
              <a:tr h="330202">
                <a:tc>
                  <a:txBody>
                    <a:bodyPr/>
                    <a:lstStyle/>
                    <a:p>
                      <a:pPr algn="ctr"/>
                      <a:r>
                        <a:rPr lang="en-US" sz="1600" dirty="0"/>
                        <a:t>2016 Goal Topic</a:t>
                      </a:r>
                      <a:endParaRPr lang="en-US" sz="1600" dirty="0">
                        <a:solidFill>
                          <a:srgbClr val="223651"/>
                        </a:solidFill>
                      </a:endParaRP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algn="ctr"/>
                      <a:r>
                        <a:rPr lang="en-US" sz="1600" dirty="0"/>
                        <a:t>2016 Progress</a:t>
                      </a:r>
                      <a:endParaRPr lang="en-US" sz="1600" dirty="0">
                        <a:solidFill>
                          <a:srgbClr val="223651"/>
                        </a:solidFill>
                      </a:endParaRP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algn="ctr"/>
                      <a:r>
                        <a:rPr lang="en-US" sz="1600" dirty="0"/>
                        <a:t>2020 Opportunities</a:t>
                      </a:r>
                      <a:endParaRPr lang="en-US" sz="1600" dirty="0">
                        <a:solidFill>
                          <a:srgbClr val="223651"/>
                        </a:solidFill>
                      </a:endParaRP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extLst>
                  <a:ext uri="{0D108BD9-81ED-4DB2-BD59-A6C34878D82A}">
                    <a16:rowId xmlns:a16="http://schemas.microsoft.com/office/drawing/2014/main" val="3632331578"/>
                  </a:ext>
                </a:extLst>
              </a:tr>
              <a:tr h="735965">
                <a:tc>
                  <a:txBody>
                    <a:bodyPr/>
                    <a:lstStyle/>
                    <a:p>
                      <a:pPr algn="l"/>
                      <a:r>
                        <a:rPr lang="en-US" sz="1400" b="1" dirty="0">
                          <a:solidFill>
                            <a:srgbClr val="223651"/>
                          </a:solidFill>
                        </a:rPr>
                        <a:t>Youth</a:t>
                      </a: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lvl="0" indent="-114300">
                        <a:buFont typeface="Arial" panose="020B0604020202020204" pitchFamily="34" charset="0"/>
                        <a:buChar char="•"/>
                      </a:pPr>
                      <a:r>
                        <a:rPr lang="en-US" sz="1150" baseline="0" dirty="0">
                          <a:solidFill>
                            <a:srgbClr val="223651"/>
                          </a:solidFill>
                        </a:rPr>
                        <a:t>Pilot </a:t>
                      </a:r>
                      <a:r>
                        <a:rPr lang="en-US" sz="1150" baseline="0" dirty="0" err="1">
                          <a:solidFill>
                            <a:srgbClr val="223651"/>
                          </a:solidFill>
                        </a:rPr>
                        <a:t>YouthWorks</a:t>
                      </a:r>
                      <a:r>
                        <a:rPr lang="en-US" sz="1150" baseline="0" dirty="0">
                          <a:solidFill>
                            <a:srgbClr val="223651"/>
                          </a:solidFill>
                        </a:rPr>
                        <a:t> &amp; Connecting Activities collaboration</a:t>
                      </a:r>
                    </a:p>
                    <a:p>
                      <a:pPr marL="114300" lvl="0" indent="-114300">
                        <a:buFont typeface="Arial" panose="020B0604020202020204" pitchFamily="34" charset="0"/>
                        <a:buChar char="•"/>
                      </a:pPr>
                      <a:r>
                        <a:rPr lang="en-US" sz="1150" baseline="0" dirty="0">
                          <a:solidFill>
                            <a:srgbClr val="223651"/>
                          </a:solidFill>
                        </a:rPr>
                        <a:t>Pilot Signal Success integration in </a:t>
                      </a:r>
                      <a:r>
                        <a:rPr lang="en-US" sz="1150" baseline="0" dirty="0" err="1">
                          <a:solidFill>
                            <a:srgbClr val="223651"/>
                          </a:solidFill>
                        </a:rPr>
                        <a:t>YouthWorks</a:t>
                      </a:r>
                      <a:r>
                        <a:rPr lang="en-US" sz="1150" baseline="0" dirty="0">
                          <a:solidFill>
                            <a:srgbClr val="223651"/>
                          </a:solidFill>
                        </a:rPr>
                        <a:t>, WIOA Title I</a:t>
                      </a:r>
                    </a:p>
                    <a:p>
                      <a:pPr marL="114300" lvl="0" indent="-114300">
                        <a:buFont typeface="Arial" panose="020B0604020202020204" pitchFamily="34" charset="0"/>
                        <a:buChar char="•"/>
                      </a:pPr>
                      <a:r>
                        <a:rPr lang="en-US" sz="1150" baseline="0" dirty="0">
                          <a:solidFill>
                            <a:srgbClr val="223651"/>
                          </a:solidFill>
                        </a:rPr>
                        <a:t>Youth pipeline and High Quality College &amp; Career Pathways for in-school youth</a:t>
                      </a:r>
                      <a:endParaRPr lang="en-US" sz="1150" dirty="0">
                        <a:solidFill>
                          <a:srgbClr val="223651"/>
                        </a:solidFill>
                      </a:endParaRP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indent="-114300">
                        <a:buFont typeface="Arial" panose="020B0604020202020204" pitchFamily="34" charset="0"/>
                        <a:buChar char="•"/>
                      </a:pPr>
                      <a:r>
                        <a:rPr lang="en-US" sz="1150" dirty="0">
                          <a:solidFill>
                            <a:srgbClr val="223651"/>
                          </a:solidFill>
                        </a:rPr>
                        <a:t>Systemic</a:t>
                      </a:r>
                      <a:r>
                        <a:rPr lang="en-US" sz="1150" baseline="0" dirty="0">
                          <a:solidFill>
                            <a:srgbClr val="223651"/>
                          </a:solidFill>
                        </a:rPr>
                        <a:t> service pathways among public sector youth programs</a:t>
                      </a:r>
                    </a:p>
                    <a:p>
                      <a:pPr marL="114300" indent="-114300">
                        <a:buFont typeface="Arial" panose="020B0604020202020204" pitchFamily="34" charset="0"/>
                        <a:buChar char="•"/>
                      </a:pPr>
                      <a:r>
                        <a:rPr lang="en-US" sz="1150" baseline="0" dirty="0">
                          <a:solidFill>
                            <a:srgbClr val="223651"/>
                          </a:solidFill>
                        </a:rPr>
                        <a:t>Scale up effective pilots (tools/models)</a:t>
                      </a:r>
                    </a:p>
                    <a:p>
                      <a:pPr marL="114300" indent="-114300">
                        <a:buFont typeface="Arial" panose="020B0604020202020204" pitchFamily="34" charset="0"/>
                        <a:buChar char="•"/>
                      </a:pPr>
                      <a:r>
                        <a:rPr lang="en-US" sz="1150" baseline="0" dirty="0">
                          <a:solidFill>
                            <a:srgbClr val="223651"/>
                          </a:solidFill>
                        </a:rPr>
                        <a:t>Career on-ramps through work-based learning opportunities</a:t>
                      </a:r>
                    </a:p>
                    <a:p>
                      <a:pPr marL="114300" indent="-114300">
                        <a:buFont typeface="Arial" panose="020B0604020202020204" pitchFamily="34" charset="0"/>
                        <a:buChar char="•"/>
                      </a:pPr>
                      <a:r>
                        <a:rPr lang="en-US" sz="1150" baseline="0" dirty="0">
                          <a:solidFill>
                            <a:srgbClr val="223651"/>
                          </a:solidFill>
                        </a:rPr>
                        <a:t>Career pathways for older/out of school youth</a:t>
                      </a: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extLst>
                  <a:ext uri="{0D108BD9-81ED-4DB2-BD59-A6C34878D82A}">
                    <a16:rowId xmlns:a16="http://schemas.microsoft.com/office/drawing/2014/main" val="2796606309"/>
                  </a:ext>
                </a:extLst>
              </a:tr>
              <a:tr h="735965">
                <a:tc>
                  <a:txBody>
                    <a:bodyPr/>
                    <a:lstStyle/>
                    <a:p>
                      <a:pPr algn="l"/>
                      <a:r>
                        <a:rPr lang="en-US" sz="1400" b="1" dirty="0">
                          <a:solidFill>
                            <a:srgbClr val="223651"/>
                          </a:solidFill>
                        </a:rPr>
                        <a:t>Adult Job Seekers</a:t>
                      </a: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indent="-114300">
                        <a:buFont typeface="Arial" panose="020B0604020202020204" pitchFamily="34" charset="0"/>
                        <a:buChar char="•"/>
                      </a:pPr>
                      <a:r>
                        <a:rPr lang="en-US" sz="1150" dirty="0">
                          <a:solidFill>
                            <a:srgbClr val="223651"/>
                          </a:solidFill>
                        </a:rPr>
                        <a:t>Strong and innovative partnerships</a:t>
                      </a:r>
                      <a:r>
                        <a:rPr lang="en-US" sz="1150" baseline="0" dirty="0">
                          <a:solidFill>
                            <a:srgbClr val="223651"/>
                          </a:solidFill>
                        </a:rPr>
                        <a:t> across broad workforce system</a:t>
                      </a:r>
                      <a:endParaRPr lang="en-US" sz="1150" dirty="0">
                        <a:solidFill>
                          <a:srgbClr val="223651"/>
                        </a:solidFill>
                      </a:endParaRPr>
                    </a:p>
                    <a:p>
                      <a:pPr marL="114300" indent="-114300">
                        <a:buFont typeface="Arial" panose="020B0604020202020204" pitchFamily="34" charset="0"/>
                        <a:buChar char="•"/>
                      </a:pPr>
                      <a:r>
                        <a:rPr lang="en-US" sz="1150" dirty="0">
                          <a:solidFill>
                            <a:srgbClr val="223651"/>
                          </a:solidFill>
                        </a:rPr>
                        <a:t>Breaking silos; shared </a:t>
                      </a:r>
                      <a:r>
                        <a:rPr lang="en-US" sz="1150" baseline="0" dirty="0">
                          <a:solidFill>
                            <a:srgbClr val="223651"/>
                          </a:solidFill>
                        </a:rPr>
                        <a:t>customers and r</a:t>
                      </a:r>
                      <a:r>
                        <a:rPr lang="en-US" sz="1150" dirty="0">
                          <a:solidFill>
                            <a:srgbClr val="223651"/>
                          </a:solidFill>
                        </a:rPr>
                        <a:t>esources, joint policy making</a:t>
                      </a:r>
                    </a:p>
                    <a:p>
                      <a:pPr marL="114300" indent="-114300">
                        <a:buFont typeface="Arial" panose="020B0604020202020204" pitchFamily="34" charset="0"/>
                        <a:buChar char="•"/>
                      </a:pPr>
                      <a:r>
                        <a:rPr lang="en-US" sz="1150" baseline="0" dirty="0">
                          <a:solidFill>
                            <a:srgbClr val="223651"/>
                          </a:solidFill>
                        </a:rPr>
                        <a:t>Customer-centered service pathway concept and pilots</a:t>
                      </a:r>
                      <a:endParaRPr lang="en-US" sz="1150" dirty="0">
                        <a:solidFill>
                          <a:srgbClr val="223651"/>
                        </a:solidFill>
                      </a:endParaRP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indent="-114300">
                        <a:buFont typeface="Arial" panose="020B0604020202020204" pitchFamily="34" charset="0"/>
                        <a:buChar char="•"/>
                      </a:pPr>
                      <a:r>
                        <a:rPr lang="en-US" sz="1150" dirty="0">
                          <a:solidFill>
                            <a:srgbClr val="223651"/>
                          </a:solidFill>
                        </a:rPr>
                        <a:t>System-wide integrated</a:t>
                      </a:r>
                      <a:r>
                        <a:rPr lang="en-US" sz="1150" baseline="0" dirty="0">
                          <a:solidFill>
                            <a:srgbClr val="223651"/>
                          </a:solidFill>
                        </a:rPr>
                        <a:t> service pathways to accelerate training, employment, economic mobility</a:t>
                      </a:r>
                    </a:p>
                    <a:p>
                      <a:pPr marL="114300" indent="-114300">
                        <a:buFont typeface="Arial" panose="020B0604020202020204" pitchFamily="34" charset="0"/>
                        <a:buChar char="•"/>
                      </a:pPr>
                      <a:r>
                        <a:rPr lang="en-US" sz="1150" dirty="0">
                          <a:solidFill>
                            <a:srgbClr val="223651"/>
                          </a:solidFill>
                        </a:rPr>
                        <a:t>Broad</a:t>
                      </a:r>
                      <a:r>
                        <a:rPr lang="en-US" sz="1150" baseline="0" dirty="0">
                          <a:solidFill>
                            <a:srgbClr val="223651"/>
                          </a:solidFill>
                        </a:rPr>
                        <a:t> s</a:t>
                      </a:r>
                      <a:r>
                        <a:rPr lang="en-US" sz="1150" dirty="0">
                          <a:solidFill>
                            <a:srgbClr val="223651"/>
                          </a:solidFill>
                        </a:rPr>
                        <a:t>ystem focused on access and inclusivity</a:t>
                      </a:r>
                      <a:r>
                        <a:rPr lang="en-US" sz="1150" baseline="0" dirty="0">
                          <a:solidFill>
                            <a:srgbClr val="223651"/>
                          </a:solidFill>
                        </a:rPr>
                        <a:t> for target populations</a:t>
                      </a:r>
                    </a:p>
                    <a:p>
                      <a:pPr marL="114300" indent="-114300">
                        <a:buFont typeface="Arial" panose="020B0604020202020204" pitchFamily="34" charset="0"/>
                        <a:buChar char="•"/>
                      </a:pPr>
                      <a:r>
                        <a:rPr lang="en-US" sz="1150" dirty="0">
                          <a:solidFill>
                            <a:srgbClr val="223651"/>
                          </a:solidFill>
                        </a:rPr>
                        <a:t>Widen and strengthen partnership umbrella to</a:t>
                      </a:r>
                      <a:r>
                        <a:rPr lang="en-US" sz="1150" baseline="0" dirty="0">
                          <a:solidFill>
                            <a:srgbClr val="223651"/>
                          </a:solidFill>
                        </a:rPr>
                        <a:t> leverage resources to mitigate employment barriers</a:t>
                      </a:r>
                      <a:endParaRPr lang="en-US" sz="1150" dirty="0">
                        <a:solidFill>
                          <a:srgbClr val="223651"/>
                        </a:solidFill>
                      </a:endParaRP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extLst>
                  <a:ext uri="{0D108BD9-81ED-4DB2-BD59-A6C34878D82A}">
                    <a16:rowId xmlns:a16="http://schemas.microsoft.com/office/drawing/2014/main" val="3279689517"/>
                  </a:ext>
                </a:extLst>
              </a:tr>
              <a:tr h="735965">
                <a:tc>
                  <a:txBody>
                    <a:bodyPr/>
                    <a:lstStyle/>
                    <a:p>
                      <a:pPr algn="l"/>
                      <a:r>
                        <a:rPr lang="en-US" sz="1400" b="1" dirty="0">
                          <a:solidFill>
                            <a:srgbClr val="223651"/>
                          </a:solidFill>
                        </a:rPr>
                        <a:t> Business</a:t>
                      </a: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indent="-114300">
                        <a:buFont typeface="Arial" panose="020B0604020202020204" pitchFamily="34" charset="0"/>
                        <a:buChar char="•"/>
                      </a:pPr>
                      <a:r>
                        <a:rPr lang="en-US" sz="1150" dirty="0">
                          <a:solidFill>
                            <a:srgbClr val="223651"/>
                          </a:solidFill>
                        </a:rPr>
                        <a:t>Increased</a:t>
                      </a:r>
                      <a:r>
                        <a:rPr lang="en-US" sz="1150" baseline="0" dirty="0">
                          <a:solidFill>
                            <a:srgbClr val="223651"/>
                          </a:solidFill>
                        </a:rPr>
                        <a:t> awareness of </a:t>
                      </a:r>
                      <a:r>
                        <a:rPr lang="en-US" sz="1150" baseline="0" dirty="0" err="1">
                          <a:solidFill>
                            <a:srgbClr val="223651"/>
                          </a:solidFill>
                        </a:rPr>
                        <a:t>MassHire</a:t>
                      </a:r>
                      <a:r>
                        <a:rPr lang="en-US" sz="1150" baseline="0" dirty="0">
                          <a:solidFill>
                            <a:srgbClr val="223651"/>
                          </a:solidFill>
                        </a:rPr>
                        <a:t> services and resources for businesses (Branding, </a:t>
                      </a:r>
                      <a:r>
                        <a:rPr lang="en-US" sz="1150" baseline="0" dirty="0" err="1">
                          <a:solidFill>
                            <a:srgbClr val="223651"/>
                          </a:solidFill>
                        </a:rPr>
                        <a:t>MassHire</a:t>
                      </a:r>
                      <a:r>
                        <a:rPr lang="en-US" sz="1150" baseline="0" dirty="0">
                          <a:solidFill>
                            <a:srgbClr val="223651"/>
                          </a:solidFill>
                        </a:rPr>
                        <a:t> </a:t>
                      </a:r>
                      <a:r>
                        <a:rPr lang="en-US" sz="1150" baseline="0" dirty="0" err="1">
                          <a:solidFill>
                            <a:srgbClr val="223651"/>
                          </a:solidFill>
                        </a:rPr>
                        <a:t>BizWorks</a:t>
                      </a:r>
                      <a:r>
                        <a:rPr lang="en-US" sz="1150" baseline="0" dirty="0">
                          <a:solidFill>
                            <a:srgbClr val="223651"/>
                          </a:solidFill>
                        </a:rPr>
                        <a:t>)</a:t>
                      </a:r>
                    </a:p>
                    <a:p>
                      <a:pPr marL="114300" indent="-114300">
                        <a:buFont typeface="Arial" panose="020B0604020202020204" pitchFamily="34" charset="0"/>
                        <a:buChar char="•"/>
                      </a:pPr>
                      <a:r>
                        <a:rPr lang="en-US" sz="1150" baseline="0" dirty="0">
                          <a:solidFill>
                            <a:srgbClr val="223651"/>
                          </a:solidFill>
                        </a:rPr>
                        <a:t>Initiated business customer flow and staff development to enhance job matching process and business services</a:t>
                      </a:r>
                    </a:p>
                    <a:p>
                      <a:pPr marL="114300" indent="-114300">
                        <a:buFont typeface="Arial" panose="020B0604020202020204" pitchFamily="34" charset="0"/>
                        <a:buChar char="•"/>
                      </a:pPr>
                      <a:r>
                        <a:rPr lang="en-US" sz="1150" baseline="0" dirty="0">
                          <a:solidFill>
                            <a:srgbClr val="223651"/>
                          </a:solidFill>
                        </a:rPr>
                        <a:t>Innovative regional business engagement</a:t>
                      </a: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indent="-114300">
                        <a:buFont typeface="Arial" panose="020B0604020202020204" pitchFamily="34" charset="0"/>
                        <a:buChar char="•"/>
                      </a:pPr>
                      <a:r>
                        <a:rPr lang="en-US" sz="1150" baseline="0" dirty="0">
                          <a:solidFill>
                            <a:srgbClr val="223651"/>
                          </a:solidFill>
                        </a:rPr>
                        <a:t>Improve business customer experience to convert business awareness to system engagement</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baseline="0" dirty="0">
                          <a:solidFill>
                            <a:srgbClr val="223651"/>
                          </a:solidFill>
                        </a:rPr>
                        <a:t>Actualize business customer flow and accelerate effective job matching through use of modern tools and techniques</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baseline="0" dirty="0">
                          <a:solidFill>
                            <a:srgbClr val="223651"/>
                          </a:solidFill>
                        </a:rPr>
                        <a:t>Harness information gathered from business “touches” to spur system enhancements</a:t>
                      </a: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extLst>
                  <a:ext uri="{0D108BD9-81ED-4DB2-BD59-A6C34878D82A}">
                    <a16:rowId xmlns:a16="http://schemas.microsoft.com/office/drawing/2014/main" val="2106127099"/>
                  </a:ext>
                </a:extLst>
              </a:tr>
              <a:tr h="735965">
                <a:tc>
                  <a:txBody>
                    <a:bodyPr/>
                    <a:lstStyle/>
                    <a:p>
                      <a:pPr algn="l"/>
                      <a:r>
                        <a:rPr lang="en-US" sz="1400" b="1" dirty="0">
                          <a:solidFill>
                            <a:srgbClr val="223651"/>
                          </a:solidFill>
                        </a:rPr>
                        <a:t>Regional</a:t>
                      </a:r>
                      <a:r>
                        <a:rPr lang="en-US" sz="1400" b="1" baseline="0" dirty="0">
                          <a:solidFill>
                            <a:srgbClr val="223651"/>
                          </a:solidFill>
                        </a:rPr>
                        <a:t> Planning &amp; Labor Market Information (LMI)</a:t>
                      </a:r>
                      <a:endParaRPr lang="en-US" sz="1400" b="1" dirty="0">
                        <a:solidFill>
                          <a:srgbClr val="223651"/>
                        </a:solidFill>
                      </a:endParaRPr>
                    </a:p>
                  </a:txBody>
                  <a:tcPr anchor="ct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baseline="0" dirty="0">
                          <a:solidFill>
                            <a:srgbClr val="223651"/>
                          </a:solidFill>
                        </a:rPr>
                        <a:t>Use of labor market information to guide regional priority industries/occupations for talent pipeline development.</a:t>
                      </a:r>
                      <a:endParaRPr lang="en-US" sz="1150" dirty="0">
                        <a:solidFill>
                          <a:srgbClr val="223651"/>
                        </a:solidFill>
                      </a:endParaRP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50" dirty="0">
                          <a:solidFill>
                            <a:srgbClr val="223651"/>
                          </a:solidFill>
                        </a:rPr>
                        <a:t>Scale</a:t>
                      </a:r>
                      <a:r>
                        <a:rPr lang="en-US" sz="1150" baseline="0" dirty="0">
                          <a:solidFill>
                            <a:srgbClr val="223651"/>
                          </a:solidFill>
                        </a:rPr>
                        <a:t> up work based learning and career pathway building to fulfill labor market need </a:t>
                      </a:r>
                    </a:p>
                    <a:p>
                      <a:pPr marL="171450" indent="-171450">
                        <a:buFont typeface="Arial" panose="020B0604020202020204" pitchFamily="34" charset="0"/>
                        <a:buChar char="•"/>
                      </a:pPr>
                      <a:r>
                        <a:rPr lang="en-US" sz="1150" baseline="0" dirty="0">
                          <a:solidFill>
                            <a:srgbClr val="223651"/>
                          </a:solidFill>
                        </a:rPr>
                        <a:t>Share and use LMI to track workforce needs and system progress</a:t>
                      </a:r>
                      <a:endParaRPr lang="en-US" sz="1150" dirty="0">
                        <a:solidFill>
                          <a:srgbClr val="223651"/>
                        </a:solidFill>
                      </a:endParaRPr>
                    </a:p>
                  </a:txBody>
                  <a:tcPr>
                    <a:lnL w="3175" cap="flat" cmpd="sng" algn="ctr">
                      <a:solidFill>
                        <a:srgbClr val="0C3B5D"/>
                      </a:solidFill>
                      <a:prstDash val="solid"/>
                      <a:round/>
                      <a:headEnd type="none" w="med" len="med"/>
                      <a:tailEnd type="none" w="med" len="med"/>
                    </a:lnL>
                    <a:lnR w="3175" cap="flat" cmpd="sng" algn="ctr">
                      <a:solidFill>
                        <a:srgbClr val="0C3B5D"/>
                      </a:solidFill>
                      <a:prstDash val="solid"/>
                      <a:round/>
                      <a:headEnd type="none" w="med" len="med"/>
                      <a:tailEnd type="none" w="med" len="med"/>
                    </a:lnR>
                    <a:lnT w="3175" cap="flat" cmpd="sng" algn="ctr">
                      <a:solidFill>
                        <a:srgbClr val="0C3B5D"/>
                      </a:solidFill>
                      <a:prstDash val="solid"/>
                      <a:round/>
                      <a:headEnd type="none" w="med" len="med"/>
                      <a:tailEnd type="none" w="med" len="med"/>
                    </a:lnT>
                    <a:lnB w="3175" cap="flat" cmpd="sng" algn="ctr">
                      <a:solidFill>
                        <a:srgbClr val="0C3B5D"/>
                      </a:solidFill>
                      <a:prstDash val="solid"/>
                      <a:round/>
                      <a:headEnd type="none" w="med" len="med"/>
                      <a:tailEnd type="none" w="med" len="med"/>
                    </a:lnB>
                  </a:tcPr>
                </a:tc>
                <a:extLst>
                  <a:ext uri="{0D108BD9-81ED-4DB2-BD59-A6C34878D82A}">
                    <a16:rowId xmlns:a16="http://schemas.microsoft.com/office/drawing/2014/main" val="4067867431"/>
                  </a:ext>
                </a:extLst>
              </a:tr>
            </a:tbl>
          </a:graphicData>
        </a:graphic>
      </p:graphicFrame>
      <p:sp>
        <p:nvSpPr>
          <p:cNvPr id="5" name="Rectangle 4"/>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1017552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4" y="859130"/>
            <a:ext cx="8134351" cy="1827860"/>
          </a:xfrm>
        </p:spPr>
        <p:txBody>
          <a:bodyPr/>
          <a:lstStyle/>
          <a:p>
            <a:r>
              <a:rPr lang="en-US" dirty="0"/>
              <a:t>Economic &amp; Workforce </a:t>
            </a:r>
            <a:br>
              <a:rPr lang="en-US" dirty="0"/>
            </a:br>
            <a:r>
              <a:rPr lang="en-US" dirty="0"/>
              <a:t>Impact Analysis</a:t>
            </a:r>
          </a:p>
        </p:txBody>
      </p:sp>
      <p:sp>
        <p:nvSpPr>
          <p:cNvPr id="3" name="Rectangle 2"/>
          <p:cNvSpPr/>
          <p:nvPr/>
        </p:nvSpPr>
        <p:spPr>
          <a:xfrm>
            <a:off x="5648325" y="4543425"/>
            <a:ext cx="3324225" cy="2171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087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49"/>
            <a:ext cx="7131050" cy="954348"/>
          </a:xfrm>
        </p:spPr>
        <p:txBody>
          <a:bodyPr/>
          <a:lstStyle/>
          <a:p>
            <a:r>
              <a:rPr lang="en-US" dirty="0"/>
              <a:t>Massachusetts Economy Overview</a:t>
            </a:r>
          </a:p>
        </p:txBody>
      </p:sp>
      <p:sp>
        <p:nvSpPr>
          <p:cNvPr id="3" name="Slide Number Placeholder 2"/>
          <p:cNvSpPr>
            <a:spLocks noGrp="1"/>
          </p:cNvSpPr>
          <p:nvPr>
            <p:ph type="sldNum" sz="quarter" idx="4"/>
          </p:nvPr>
        </p:nvSpPr>
        <p:spPr/>
        <p:txBody>
          <a:bodyPr/>
          <a:lstStyle/>
          <a:p>
            <a:fld id="{941BE8DD-6BA1-AD43-8321-0CEB068BCC7D}" type="slidenum">
              <a:rPr lang="en-US" smtClean="0"/>
              <a:pPr/>
              <a:t>57</a:t>
            </a:fld>
            <a:endParaRPr lang="en-US" dirty="0"/>
          </a:p>
        </p:txBody>
      </p:sp>
      <p:sp>
        <p:nvSpPr>
          <p:cNvPr id="4" name="Content Placeholder 3"/>
          <p:cNvSpPr>
            <a:spLocks noGrp="1"/>
          </p:cNvSpPr>
          <p:nvPr>
            <p:ph sz="quarter" idx="10"/>
          </p:nvPr>
        </p:nvSpPr>
        <p:spPr>
          <a:xfrm>
            <a:off x="85724" y="1291464"/>
            <a:ext cx="7350125" cy="2058965"/>
          </a:xfrm>
        </p:spPr>
        <p:txBody>
          <a:bodyPr>
            <a:normAutofit/>
          </a:bodyPr>
          <a:lstStyle/>
          <a:p>
            <a:pPr>
              <a:lnSpc>
                <a:spcPts val="2400"/>
              </a:lnSpc>
              <a:spcBef>
                <a:spcPts val="0"/>
              </a:spcBef>
            </a:pPr>
            <a:r>
              <a:rPr lang="en-US" sz="2400" dirty="0"/>
              <a:t>MA economy is strong</a:t>
            </a:r>
          </a:p>
          <a:p>
            <a:pPr lvl="1">
              <a:lnSpc>
                <a:spcPts val="2400"/>
              </a:lnSpc>
              <a:spcBef>
                <a:spcPts val="0"/>
              </a:spcBef>
            </a:pPr>
            <a:r>
              <a:rPr lang="en-US" sz="2000" dirty="0"/>
              <a:t>19.8% growth in GDP since 2014</a:t>
            </a:r>
          </a:p>
          <a:p>
            <a:pPr lvl="1">
              <a:lnSpc>
                <a:spcPts val="2400"/>
              </a:lnSpc>
              <a:spcBef>
                <a:spcPts val="0"/>
              </a:spcBef>
            </a:pPr>
            <a:r>
              <a:rPr lang="en-US" sz="2000" dirty="0"/>
              <a:t>Employment reached an all time high June 2019 with 3.6 million jobs.</a:t>
            </a:r>
            <a:endParaRPr lang="en-US" sz="2400" dirty="0"/>
          </a:p>
          <a:p>
            <a:endParaRPr lang="en-US" dirty="0"/>
          </a:p>
          <a:p>
            <a:endParaRPr lang="en-US" dirty="0"/>
          </a:p>
        </p:txBody>
      </p:sp>
      <p:sp>
        <p:nvSpPr>
          <p:cNvPr id="10" name="Content Placeholder 3"/>
          <p:cNvSpPr txBox="1">
            <a:spLocks/>
          </p:cNvSpPr>
          <p:nvPr/>
        </p:nvSpPr>
        <p:spPr>
          <a:xfrm>
            <a:off x="57149" y="2688939"/>
            <a:ext cx="5581650" cy="2058965"/>
          </a:xfrm>
          <a:prstGeom prst="rect">
            <a:avLst/>
          </a:prstGeom>
        </p:spPr>
        <p:txBody>
          <a:bodyPr vert="horz" lIns="91440" tIns="45720" rIns="91440" bIns="45720" rtlCol="0">
            <a:normAutofit/>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spcBef>
                <a:spcPts val="0"/>
              </a:spcBef>
            </a:pPr>
            <a:r>
              <a:rPr lang="en-US" sz="2400" dirty="0"/>
              <a:t>Economy is diversified with steady growth in nearly all sectors</a:t>
            </a:r>
          </a:p>
          <a:p>
            <a:pPr lvl="1">
              <a:lnSpc>
                <a:spcPts val="2000"/>
              </a:lnSpc>
              <a:spcBef>
                <a:spcPts val="0"/>
              </a:spcBef>
            </a:pPr>
            <a:r>
              <a:rPr lang="en-US" sz="1800" dirty="0"/>
              <a:t>The Education and Health Services,  Professional, Scientific and Business Services account for more than 43% of all jobs and 60% of growth in jobs from 2014 – 2019.</a:t>
            </a:r>
          </a:p>
        </p:txBody>
      </p:sp>
      <p:sp>
        <p:nvSpPr>
          <p:cNvPr id="14" name="Content Placeholder 3"/>
          <p:cNvSpPr txBox="1">
            <a:spLocks/>
          </p:cNvSpPr>
          <p:nvPr/>
        </p:nvSpPr>
        <p:spPr>
          <a:xfrm>
            <a:off x="-38101" y="4561858"/>
            <a:ext cx="9039226" cy="4218010"/>
          </a:xfrm>
          <a:prstGeom prst="rect">
            <a:avLst/>
          </a:prstGeom>
        </p:spPr>
        <p:txBody>
          <a:bodyPr vert="horz" lIns="91440" tIns="45720" rIns="91440" bIns="45720" rtlCol="0">
            <a:normAutofit/>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spcBef>
                <a:spcPts val="0"/>
              </a:spcBef>
            </a:pPr>
            <a:r>
              <a:rPr lang="en-US" sz="2400" dirty="0"/>
              <a:t>Workforce Services should focus on occupations and career pathways</a:t>
            </a:r>
          </a:p>
          <a:p>
            <a:pPr marL="571500" lvl="1" indent="-228600">
              <a:lnSpc>
                <a:spcPts val="2000"/>
              </a:lnSpc>
              <a:spcBef>
                <a:spcPts val="0"/>
              </a:spcBef>
            </a:pPr>
            <a:r>
              <a:rPr lang="en-US" sz="1600" dirty="0"/>
              <a:t>Health Care and Social Assistance employs the most workers, yet wages are at or below the state mean; career pathways are an avenue to progress to high wage, high demand jobs.</a:t>
            </a:r>
          </a:p>
          <a:p>
            <a:pPr marL="571500" lvl="1" indent="-228600">
              <a:lnSpc>
                <a:spcPts val="2000"/>
              </a:lnSpc>
              <a:spcBef>
                <a:spcPts val="0"/>
              </a:spcBef>
            </a:pPr>
            <a:r>
              <a:rPr lang="en-US" sz="1600" dirty="0"/>
              <a:t>Professional, Scientific and Technical Services is the fourth largest sectors, and has the highest overall wages; MA should expand programs and training  to build talent pipelines for these sectors.  </a:t>
            </a:r>
          </a:p>
          <a:p>
            <a:pPr marL="571500" indent="-228600">
              <a:lnSpc>
                <a:spcPts val="2400"/>
              </a:lnSpc>
              <a:spcBef>
                <a:spcPts val="0"/>
              </a:spcBef>
            </a:pPr>
            <a:r>
              <a:rPr lang="en-US" sz="2000" dirty="0"/>
              <a:t> </a:t>
            </a:r>
          </a:p>
        </p:txBody>
      </p:sp>
      <p:graphicFrame>
        <p:nvGraphicFramePr>
          <p:cNvPr id="15" name="Table 14"/>
          <p:cNvGraphicFramePr>
            <a:graphicFrameLocks noGrp="1"/>
          </p:cNvGraphicFramePr>
          <p:nvPr/>
        </p:nvGraphicFramePr>
        <p:xfrm>
          <a:off x="5472906" y="2281822"/>
          <a:ext cx="3395662" cy="2213978"/>
        </p:xfrm>
        <a:graphic>
          <a:graphicData uri="http://schemas.openxmlformats.org/drawingml/2006/table">
            <a:tbl>
              <a:tblPr firstRow="1" firstCol="1" bandRow="1"/>
              <a:tblGrid>
                <a:gridCol w="2045359">
                  <a:extLst>
                    <a:ext uri="{9D8B030D-6E8A-4147-A177-3AD203B41FA5}">
                      <a16:colId xmlns:a16="http://schemas.microsoft.com/office/drawing/2014/main" val="3767805501"/>
                    </a:ext>
                  </a:extLst>
                </a:gridCol>
                <a:gridCol w="762416">
                  <a:extLst>
                    <a:ext uri="{9D8B030D-6E8A-4147-A177-3AD203B41FA5}">
                      <a16:colId xmlns:a16="http://schemas.microsoft.com/office/drawing/2014/main" val="2783663099"/>
                    </a:ext>
                  </a:extLst>
                </a:gridCol>
                <a:gridCol w="587887">
                  <a:extLst>
                    <a:ext uri="{9D8B030D-6E8A-4147-A177-3AD203B41FA5}">
                      <a16:colId xmlns:a16="http://schemas.microsoft.com/office/drawing/2014/main" val="290837779"/>
                    </a:ext>
                  </a:extLst>
                </a:gridCol>
              </a:tblGrid>
              <a:tr h="442328">
                <a:tc>
                  <a:txBody>
                    <a:bodyPr/>
                    <a:lstStyle/>
                    <a:p>
                      <a:pPr algn="ctr" fontAlgn="ctr"/>
                      <a:r>
                        <a:rPr lang="en-US" sz="1100" b="1" i="0" u="none" strike="noStrike">
                          <a:solidFill>
                            <a:srgbClr val="FFFFFF"/>
                          </a:solidFill>
                          <a:effectLst/>
                          <a:latin typeface="Calibri" panose="020F0502020204030204" pitchFamily="34" charset="0"/>
                        </a:rPr>
                        <a:t>Sector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21"/>
                    </a:solidFill>
                  </a:tcPr>
                </a:tc>
                <a:tc>
                  <a:txBody>
                    <a:bodyPr/>
                    <a:lstStyle/>
                    <a:p>
                      <a:pPr algn="ctr" fontAlgn="ctr"/>
                      <a:r>
                        <a:rPr lang="en-US" sz="1100" b="1" i="0" u="none" strike="noStrike">
                          <a:solidFill>
                            <a:srgbClr val="FFFFFF"/>
                          </a:solidFill>
                          <a:effectLst/>
                          <a:latin typeface="Calibri" panose="020F0502020204030204" pitchFamily="34" charset="0"/>
                        </a:rPr>
                        <a:t>% Private Jobs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21"/>
                    </a:solidFill>
                  </a:tcPr>
                </a:tc>
                <a:tc>
                  <a:txBody>
                    <a:bodyPr/>
                    <a:lstStyle/>
                    <a:p>
                      <a:pPr algn="ctr" fontAlgn="ctr"/>
                      <a:r>
                        <a:rPr lang="en-US" sz="1100" b="1" i="0" u="none" strike="noStrike">
                          <a:solidFill>
                            <a:srgbClr val="FFFFFF"/>
                          </a:solidFill>
                          <a:effectLst/>
                          <a:latin typeface="Calibri" panose="020F0502020204030204" pitchFamily="34" charset="0"/>
                        </a:rPr>
                        <a:t>% Change '14-'19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21"/>
                    </a:solidFill>
                  </a:tcPr>
                </a:tc>
                <a:extLst>
                  <a:ext uri="{0D108BD9-81ED-4DB2-BD59-A6C34878D82A}">
                    <a16:rowId xmlns:a16="http://schemas.microsoft.com/office/drawing/2014/main" val="899784960"/>
                  </a:ext>
                </a:extLst>
              </a:tr>
              <a:tr h="175812">
                <a:tc>
                  <a:txBody>
                    <a:bodyPr/>
                    <a:lstStyle/>
                    <a:p>
                      <a:pPr algn="l" fontAlgn="ctr"/>
                      <a:r>
                        <a:rPr lang="en-US" sz="1100" b="1" i="1" u="none" strike="noStrike">
                          <a:solidFill>
                            <a:srgbClr val="000000"/>
                          </a:solidFill>
                          <a:effectLst/>
                          <a:latin typeface="Calibri" panose="020F0502020204030204" pitchFamily="34" charset="0"/>
                        </a:rPr>
                        <a:t>Total Private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000000"/>
                          </a:solidFill>
                          <a:effectLst/>
                          <a:latin typeface="Calibri" panose="020F0502020204030204" pitchFamily="34" charset="0"/>
                        </a:rPr>
                        <a:t>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545605"/>
                  </a:ext>
                </a:extLst>
              </a:tr>
              <a:tr h="175812">
                <a:tc>
                  <a:txBody>
                    <a:bodyPr/>
                    <a:lstStyle/>
                    <a:p>
                      <a:pPr algn="l" fontAlgn="ctr"/>
                      <a:r>
                        <a:rPr lang="en-US" sz="1100" b="1" i="0" u="none" strike="noStrike">
                          <a:solidFill>
                            <a:srgbClr val="000000"/>
                          </a:solidFill>
                          <a:effectLst/>
                          <a:latin typeface="Calibri" panose="020F0502020204030204" pitchFamily="34" charset="0"/>
                        </a:rPr>
                        <a:t>  Education and Health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964922"/>
                  </a:ext>
                </a:extLst>
              </a:tr>
              <a:tr h="175812">
                <a:tc>
                  <a:txBody>
                    <a:bodyPr/>
                    <a:lstStyle/>
                    <a:p>
                      <a:pPr algn="l" fontAlgn="ctr"/>
                      <a:r>
                        <a:rPr lang="en-US" sz="1100" b="1" i="0" u="none" strike="noStrike">
                          <a:solidFill>
                            <a:srgbClr val="000000"/>
                          </a:solidFill>
                          <a:effectLst/>
                          <a:latin typeface="Calibri" panose="020F0502020204030204" pitchFamily="34" charset="0"/>
                        </a:rPr>
                        <a:t>  Professional, Sci. &amp; Business Svcs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12.10%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48383"/>
                  </a:ext>
                </a:extLst>
              </a:tr>
              <a:tr h="175812">
                <a:tc>
                  <a:txBody>
                    <a:bodyPr/>
                    <a:lstStyle/>
                    <a:p>
                      <a:pPr algn="l" fontAlgn="ctr"/>
                      <a:r>
                        <a:rPr lang="en-US" sz="1100" b="1" i="0" u="none" strike="noStrike">
                          <a:solidFill>
                            <a:srgbClr val="000000"/>
                          </a:solidFill>
                          <a:effectLst/>
                          <a:latin typeface="Calibri" panose="020F0502020204030204" pitchFamily="34" charset="0"/>
                        </a:rPr>
                        <a:t>  Trade, Transport., and Utilities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32862"/>
                  </a:ext>
                </a:extLst>
              </a:tr>
              <a:tr h="175812">
                <a:tc>
                  <a:txBody>
                    <a:bodyPr/>
                    <a:lstStyle/>
                    <a:p>
                      <a:pPr algn="l" fontAlgn="ctr"/>
                      <a:r>
                        <a:rPr lang="en-US" sz="1100" b="1" i="0" u="none" strike="noStrike">
                          <a:solidFill>
                            <a:srgbClr val="000000"/>
                          </a:solidFill>
                          <a:effectLst/>
                          <a:latin typeface="Calibri" panose="020F0502020204030204" pitchFamily="34" charset="0"/>
                        </a:rPr>
                        <a:t>  Leisure and Hospitality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222023"/>
                  </a:ext>
                </a:extLst>
              </a:tr>
              <a:tr h="175812">
                <a:tc>
                  <a:txBody>
                    <a:bodyPr/>
                    <a:lstStyle/>
                    <a:p>
                      <a:pPr algn="l" fontAlgn="ctr"/>
                      <a:r>
                        <a:rPr lang="en-US" sz="1100" b="1" i="0" u="none" strike="noStrike">
                          <a:solidFill>
                            <a:srgbClr val="000000"/>
                          </a:solidFill>
                          <a:effectLst/>
                          <a:latin typeface="Calibri" panose="020F0502020204030204" pitchFamily="34" charset="0"/>
                        </a:rPr>
                        <a:t>  Manufacturing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212577"/>
                  </a:ext>
                </a:extLst>
              </a:tr>
              <a:tr h="175812">
                <a:tc>
                  <a:txBody>
                    <a:bodyPr/>
                    <a:lstStyle/>
                    <a:p>
                      <a:pPr algn="l" fontAlgn="ctr"/>
                      <a:r>
                        <a:rPr lang="en-US" sz="1100" b="1" i="0" u="none" strike="noStrike">
                          <a:solidFill>
                            <a:srgbClr val="000000"/>
                          </a:solidFill>
                          <a:effectLst/>
                          <a:latin typeface="Calibri" panose="020F0502020204030204" pitchFamily="34" charset="0"/>
                        </a:rPr>
                        <a:t>  Financial Activities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542360"/>
                  </a:ext>
                </a:extLst>
              </a:tr>
              <a:tr h="175812">
                <a:tc>
                  <a:txBody>
                    <a:bodyPr/>
                    <a:lstStyle/>
                    <a:p>
                      <a:pPr algn="l" fontAlgn="ctr"/>
                      <a:r>
                        <a:rPr lang="en-US" sz="1100" b="1" i="0" u="none" strike="noStrike">
                          <a:solidFill>
                            <a:srgbClr val="000000"/>
                          </a:solidFill>
                          <a:effectLst/>
                          <a:latin typeface="Calibri" panose="020F0502020204030204" pitchFamily="34" charset="0"/>
                        </a:rPr>
                        <a:t>  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19.30%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045247"/>
                  </a:ext>
                </a:extLst>
              </a:tr>
              <a:tr h="175812">
                <a:tc>
                  <a:txBody>
                    <a:bodyPr/>
                    <a:lstStyle/>
                    <a:p>
                      <a:pPr algn="l" fontAlgn="ctr"/>
                      <a:r>
                        <a:rPr lang="en-US" sz="1100" b="1" i="0" u="none" strike="noStrike">
                          <a:solidFill>
                            <a:srgbClr val="000000"/>
                          </a:solidFill>
                          <a:effectLst/>
                          <a:latin typeface="Calibri" panose="020F0502020204030204" pitchFamily="34" charset="0"/>
                        </a:rPr>
                        <a:t>  Other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041456"/>
                  </a:ext>
                </a:extLst>
              </a:tr>
              <a:tr h="175812">
                <a:tc>
                  <a:txBody>
                    <a:bodyPr/>
                    <a:lstStyle/>
                    <a:p>
                      <a:pPr algn="l" fontAlgn="ctr"/>
                      <a:r>
                        <a:rPr lang="en-US" sz="1100" b="1" i="0" u="none" strike="noStrike">
                          <a:solidFill>
                            <a:srgbClr val="000000"/>
                          </a:solidFill>
                          <a:effectLst/>
                          <a:latin typeface="Calibri" panose="020F0502020204030204" pitchFamily="34" charset="0"/>
                        </a:rPr>
                        <a:t>  Information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a:solidFill>
                            <a:srgbClr val="000000"/>
                          </a:solidFill>
                          <a:effectLst/>
                          <a:latin typeface="Calibri" panose="020F050202020403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671818"/>
                  </a:ext>
                </a:extLst>
              </a:tr>
            </a:tbl>
          </a:graphicData>
        </a:graphic>
      </p:graphicFrame>
      <p:sp>
        <p:nvSpPr>
          <p:cNvPr id="8" name="Rectangle 7"/>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79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95776"/>
            <a:ext cx="8858251" cy="954348"/>
          </a:xfrm>
        </p:spPr>
        <p:txBody>
          <a:bodyPr/>
          <a:lstStyle/>
          <a:p>
            <a:r>
              <a:rPr lang="en-US" dirty="0"/>
              <a:t>Massachusetts Workforce – Labor Demand</a:t>
            </a:r>
          </a:p>
        </p:txBody>
      </p:sp>
      <p:sp>
        <p:nvSpPr>
          <p:cNvPr id="3" name="Slide Number Placeholder 2"/>
          <p:cNvSpPr>
            <a:spLocks noGrp="1"/>
          </p:cNvSpPr>
          <p:nvPr>
            <p:ph type="sldNum" sz="quarter" idx="4"/>
          </p:nvPr>
        </p:nvSpPr>
        <p:spPr/>
        <p:txBody>
          <a:bodyPr/>
          <a:lstStyle/>
          <a:p>
            <a:fld id="{941BE8DD-6BA1-AD43-8321-0CEB068BCC7D}" type="slidenum">
              <a:rPr lang="en-US" smtClean="0"/>
              <a:pPr/>
              <a:t>58</a:t>
            </a:fld>
            <a:endParaRPr lang="en-US" dirty="0"/>
          </a:p>
        </p:txBody>
      </p:sp>
      <p:sp>
        <p:nvSpPr>
          <p:cNvPr id="4" name="Content Placeholder 3"/>
          <p:cNvSpPr>
            <a:spLocks noGrp="1"/>
          </p:cNvSpPr>
          <p:nvPr>
            <p:ph sz="quarter" idx="10"/>
          </p:nvPr>
        </p:nvSpPr>
        <p:spPr>
          <a:xfrm>
            <a:off x="161925" y="1343025"/>
            <a:ext cx="8734426" cy="4629173"/>
          </a:xfrm>
        </p:spPr>
        <p:txBody>
          <a:bodyPr>
            <a:normAutofit/>
          </a:bodyPr>
          <a:lstStyle/>
          <a:p>
            <a:r>
              <a:rPr lang="en-US" sz="2400" dirty="0"/>
              <a:t>Labor demand remains strong, with recent slowing</a:t>
            </a:r>
          </a:p>
          <a:p>
            <a:pPr lvl="1">
              <a:lnSpc>
                <a:spcPct val="100000"/>
              </a:lnSpc>
              <a:spcBef>
                <a:spcPts val="0"/>
              </a:spcBef>
            </a:pPr>
            <a:r>
              <a:rPr lang="en-US" sz="2000" dirty="0"/>
              <a:t>Active job postings have hovered between 150k – 180k per month since 2015</a:t>
            </a:r>
          </a:p>
          <a:p>
            <a:pPr lvl="1">
              <a:lnSpc>
                <a:spcPct val="100000"/>
              </a:lnSpc>
              <a:spcBef>
                <a:spcPts val="0"/>
              </a:spcBef>
            </a:pPr>
            <a:r>
              <a:rPr lang="en-US" sz="2000" dirty="0"/>
              <a:t>New job postings have slowed down since 2017 from approx. 70k per month to around 50k per month. </a:t>
            </a:r>
          </a:p>
          <a:p>
            <a:r>
              <a:rPr lang="en-US" sz="2400" dirty="0"/>
              <a:t>Educational level impacts job opportunities and wages </a:t>
            </a:r>
          </a:p>
          <a:p>
            <a:pPr lvl="1"/>
            <a:r>
              <a:rPr lang="en-US" sz="2000" dirty="0"/>
              <a:t>More than half of the job postings were for occupations with a Bachelor’s Degree or higher </a:t>
            </a:r>
          </a:p>
          <a:p>
            <a:pPr lvl="1"/>
            <a:endParaRPr lang="en-US" sz="2000" dirty="0"/>
          </a:p>
          <a:p>
            <a:pPr marL="449262" lvl="1" indent="0">
              <a:buNone/>
            </a:pPr>
            <a:endParaRPr lang="en-US" dirty="0"/>
          </a:p>
          <a:p>
            <a:endParaRPr lang="en-US" dirty="0"/>
          </a:p>
          <a:p>
            <a:endParaRPr lang="en-US" dirty="0"/>
          </a:p>
          <a:p>
            <a:endParaRPr lang="en-US" dirty="0"/>
          </a:p>
        </p:txBody>
      </p:sp>
      <p:graphicFrame>
        <p:nvGraphicFramePr>
          <p:cNvPr id="6" name="Table 5"/>
          <p:cNvGraphicFramePr>
            <a:graphicFrameLocks noGrp="1"/>
          </p:cNvGraphicFramePr>
          <p:nvPr/>
        </p:nvGraphicFramePr>
        <p:xfrm>
          <a:off x="698500" y="4275931"/>
          <a:ext cx="6940550" cy="1572418"/>
        </p:xfrm>
        <a:graphic>
          <a:graphicData uri="http://schemas.openxmlformats.org/drawingml/2006/table">
            <a:tbl>
              <a:tblPr firstRow="1" firstCol="1" bandRow="1"/>
              <a:tblGrid>
                <a:gridCol w="1972391">
                  <a:extLst>
                    <a:ext uri="{9D8B030D-6E8A-4147-A177-3AD203B41FA5}">
                      <a16:colId xmlns:a16="http://schemas.microsoft.com/office/drawing/2014/main" val="1627881271"/>
                    </a:ext>
                  </a:extLst>
                </a:gridCol>
                <a:gridCol w="1466014">
                  <a:extLst>
                    <a:ext uri="{9D8B030D-6E8A-4147-A177-3AD203B41FA5}">
                      <a16:colId xmlns:a16="http://schemas.microsoft.com/office/drawing/2014/main" val="345998823"/>
                    </a:ext>
                  </a:extLst>
                </a:gridCol>
                <a:gridCol w="1466014">
                  <a:extLst>
                    <a:ext uri="{9D8B030D-6E8A-4147-A177-3AD203B41FA5}">
                      <a16:colId xmlns:a16="http://schemas.microsoft.com/office/drawing/2014/main" val="3340178131"/>
                    </a:ext>
                  </a:extLst>
                </a:gridCol>
                <a:gridCol w="1083576">
                  <a:extLst>
                    <a:ext uri="{9D8B030D-6E8A-4147-A177-3AD203B41FA5}">
                      <a16:colId xmlns:a16="http://schemas.microsoft.com/office/drawing/2014/main" val="917252954"/>
                    </a:ext>
                  </a:extLst>
                </a:gridCol>
                <a:gridCol w="952555">
                  <a:extLst>
                    <a:ext uri="{9D8B030D-6E8A-4147-A177-3AD203B41FA5}">
                      <a16:colId xmlns:a16="http://schemas.microsoft.com/office/drawing/2014/main" val="2650386252"/>
                    </a:ext>
                  </a:extLst>
                </a:gridCol>
              </a:tblGrid>
              <a:tr h="519808">
                <a:tc>
                  <a:txBody>
                    <a:bodyPr/>
                    <a:lstStyle/>
                    <a:p>
                      <a:pPr marL="0" marR="0" algn="l">
                        <a:lnSpc>
                          <a:spcPts val="1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Typical Required Education Level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8021"/>
                      </a:solidFill>
                      <a:prstDash val="solid"/>
                      <a:round/>
                      <a:headEnd type="none" w="med" len="med"/>
                      <a:tailEnd type="none" w="med" len="med"/>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8021"/>
                    </a:solidFill>
                  </a:tcPr>
                </a:tc>
                <a:tc>
                  <a:txBody>
                    <a:bodyPr/>
                    <a:lstStyle/>
                    <a:p>
                      <a:pPr marL="0" marR="219075" algn="ctr">
                        <a:lnSpc>
                          <a:spcPts val="1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Average Monthly HWOL Active Job Postings*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8021"/>
                    </a:solidFill>
                  </a:tcPr>
                </a:tc>
                <a:tc>
                  <a:txBody>
                    <a:bodyPr/>
                    <a:lstStyle/>
                    <a:p>
                      <a:pPr marL="0" marR="0" algn="ctr">
                        <a:lnSpc>
                          <a:spcPts val="1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Projected 2018-2020 Annual Openings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8021"/>
                    </a:solidFill>
                  </a:tcPr>
                </a:tc>
                <a:tc>
                  <a:txBody>
                    <a:bodyPr/>
                    <a:lstStyle/>
                    <a:p>
                      <a:pPr marL="0" marR="0" algn="ctr">
                        <a:lnSpc>
                          <a:spcPts val="1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May 2018 Employment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8021"/>
                    </a:solidFill>
                  </a:tcPr>
                </a:tc>
                <a:tc>
                  <a:txBody>
                    <a:bodyPr/>
                    <a:lstStyle/>
                    <a:p>
                      <a:pPr marL="0" marR="0" algn="ctr">
                        <a:lnSpc>
                          <a:spcPts val="1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May 2018 Mean Wage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8021"/>
                    </a:solidFill>
                  </a:tcPr>
                </a:tc>
                <a:extLst>
                  <a:ext uri="{0D108BD9-81ED-4DB2-BD59-A6C34878D82A}">
                    <a16:rowId xmlns:a16="http://schemas.microsoft.com/office/drawing/2014/main" val="9497051"/>
                  </a:ext>
                </a:extLst>
              </a:tr>
              <a:tr h="259904">
                <a:tc>
                  <a:txBody>
                    <a:bodyPr/>
                    <a:lstStyle/>
                    <a:p>
                      <a:pPr marL="0" marR="0" algn="l">
                        <a:lnSpc>
                          <a:spcPct val="110000"/>
                        </a:lnSpc>
                        <a:spcBef>
                          <a:spcPts val="0"/>
                        </a:spcBef>
                        <a:spcAft>
                          <a:spcPts val="0"/>
                        </a:spcAft>
                      </a:pPr>
                      <a:r>
                        <a:rPr lang="en-US" sz="10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Education Credential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8021"/>
                      </a:solidFill>
                      <a:prstDash val="solid"/>
                      <a:round/>
                      <a:headEnd type="none" w="med" len="med"/>
                      <a:tailEnd type="none" w="med" len="med"/>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FFFF"/>
                    </a:solidFill>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21,274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168,325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962,430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$33,049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extLst>
                  <a:ext uri="{0D108BD9-81ED-4DB2-BD59-A6C34878D82A}">
                    <a16:rowId xmlns:a16="http://schemas.microsoft.com/office/drawing/2014/main" val="4250179485"/>
                  </a:ext>
                </a:extLst>
              </a:tr>
              <a:tr h="259904">
                <a:tc>
                  <a:txBody>
                    <a:bodyPr/>
                    <a:lstStyle/>
                    <a:p>
                      <a:pPr marL="0" marR="0" algn="l">
                        <a:lnSpc>
                          <a:spcPct val="110000"/>
                        </a:lnSpc>
                        <a:spcBef>
                          <a:spcPts val="0"/>
                        </a:spcBef>
                        <a:spcAft>
                          <a:spcPts val="0"/>
                        </a:spcAft>
                      </a:pPr>
                      <a:r>
                        <a:rPr lang="en-US" sz="10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School Diploma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8021"/>
                      </a:solidFill>
                      <a:prstDash val="solid"/>
                      <a:round/>
                      <a:headEnd type="none" w="med" len="med"/>
                      <a:tailEnd type="none" w="med" len="med"/>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FFFF"/>
                    </a:solidFill>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42,566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140,667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1,036,740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$51,695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extLst>
                  <a:ext uri="{0D108BD9-81ED-4DB2-BD59-A6C34878D82A}">
                    <a16:rowId xmlns:a16="http://schemas.microsoft.com/office/drawing/2014/main" val="2570018285"/>
                  </a:ext>
                </a:extLst>
              </a:tr>
              <a:tr h="259904">
                <a:tc>
                  <a:txBody>
                    <a:bodyPr/>
                    <a:lstStyle/>
                    <a:p>
                      <a:pPr marL="0" marR="0" algn="l">
                        <a:lnSpc>
                          <a:spcPct val="110000"/>
                        </a:lnSpc>
                        <a:spcBef>
                          <a:spcPts val="0"/>
                        </a:spcBef>
                        <a:spcAft>
                          <a:spcPts val="0"/>
                        </a:spcAft>
                      </a:pPr>
                      <a:r>
                        <a:rPr lang="en-US" sz="10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College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8021"/>
                      </a:solidFill>
                      <a:prstDash val="solid"/>
                      <a:round/>
                      <a:headEnd type="none" w="med" len="med"/>
                      <a:tailEnd type="none" w="med" len="med"/>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FFFF"/>
                    </a:solidFill>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16,369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46,242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391,960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$49,999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extLst>
                  <a:ext uri="{0D108BD9-81ED-4DB2-BD59-A6C34878D82A}">
                    <a16:rowId xmlns:a16="http://schemas.microsoft.com/office/drawing/2014/main" val="77023676"/>
                  </a:ext>
                </a:extLst>
              </a:tr>
              <a:tr h="272898">
                <a:tc>
                  <a:txBody>
                    <a:bodyPr/>
                    <a:lstStyle/>
                    <a:p>
                      <a:pPr marL="0" marR="0" algn="l">
                        <a:lnSpc>
                          <a:spcPct val="110000"/>
                        </a:lnSpc>
                        <a:spcBef>
                          <a:spcPts val="0"/>
                        </a:spcBef>
                        <a:spcAft>
                          <a:spcPts val="0"/>
                        </a:spcAft>
                      </a:pPr>
                      <a:r>
                        <a:rPr lang="en-US" sz="10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Bachelor’s Degree or Higher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8021"/>
                      </a:solidFill>
                      <a:prstDash val="solid"/>
                      <a:round/>
                      <a:headEnd type="none" w="med" len="med"/>
                      <a:tailEnd type="none" w="med" len="med"/>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solidFill>
                      <a:srgbClr val="FFFFFF"/>
                    </a:solidFill>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82,837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115,333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1,142,920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$105,454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tcPr>
                </a:tc>
                <a:extLst>
                  <a:ext uri="{0D108BD9-81ED-4DB2-BD59-A6C34878D82A}">
                    <a16:rowId xmlns:a16="http://schemas.microsoft.com/office/drawing/2014/main" val="2356052567"/>
                  </a:ext>
                </a:extLst>
              </a:tr>
            </a:tbl>
          </a:graphicData>
        </a:graphic>
      </p:graphicFrame>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720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933266" cy="954348"/>
          </a:xfrm>
        </p:spPr>
        <p:txBody>
          <a:bodyPr/>
          <a:lstStyle/>
          <a:p>
            <a:r>
              <a:rPr lang="en-US" dirty="0"/>
              <a:t>Massachusetts Workforce – Labor Supply</a:t>
            </a:r>
          </a:p>
        </p:txBody>
      </p:sp>
      <p:sp>
        <p:nvSpPr>
          <p:cNvPr id="3" name="Slide Number Placeholder 2"/>
          <p:cNvSpPr>
            <a:spLocks noGrp="1"/>
          </p:cNvSpPr>
          <p:nvPr>
            <p:ph type="sldNum" sz="quarter" idx="4"/>
          </p:nvPr>
        </p:nvSpPr>
        <p:spPr/>
        <p:txBody>
          <a:bodyPr/>
          <a:lstStyle/>
          <a:p>
            <a:fld id="{941BE8DD-6BA1-AD43-8321-0CEB068BCC7D}" type="slidenum">
              <a:rPr lang="en-US" smtClean="0"/>
              <a:pPr/>
              <a:t>59</a:t>
            </a:fld>
            <a:endParaRPr lang="en-US" dirty="0"/>
          </a:p>
        </p:txBody>
      </p:sp>
      <p:sp>
        <p:nvSpPr>
          <p:cNvPr id="4" name="Content Placeholder 3"/>
          <p:cNvSpPr>
            <a:spLocks noGrp="1"/>
          </p:cNvSpPr>
          <p:nvPr>
            <p:ph sz="quarter" idx="10"/>
          </p:nvPr>
        </p:nvSpPr>
        <p:spPr>
          <a:xfrm>
            <a:off x="137583" y="1247775"/>
            <a:ext cx="8572500" cy="4905375"/>
          </a:xfrm>
        </p:spPr>
        <p:txBody>
          <a:bodyPr>
            <a:normAutofit fontScale="85000" lnSpcReduction="10000"/>
          </a:bodyPr>
          <a:lstStyle/>
          <a:p>
            <a:r>
              <a:rPr lang="en-US" dirty="0"/>
              <a:t>As of July 2019 the labor force reached 3.8M individuals</a:t>
            </a:r>
          </a:p>
          <a:p>
            <a:pPr lvl="1"/>
            <a:r>
              <a:rPr lang="en-US" dirty="0"/>
              <a:t>Since the end of the Great Recession, the working age population and the labor force have continually grown </a:t>
            </a:r>
          </a:p>
          <a:p>
            <a:pPr lvl="1"/>
            <a:r>
              <a:rPr lang="en-US" dirty="0"/>
              <a:t>From 2014 – 2019 the labor force grew by 309k</a:t>
            </a:r>
          </a:p>
          <a:p>
            <a:r>
              <a:rPr lang="en-US" dirty="0"/>
              <a:t>Labor force participation in MA has exceeded the U.S. rate </a:t>
            </a:r>
          </a:p>
          <a:p>
            <a:pPr lvl="1"/>
            <a:r>
              <a:rPr lang="en-US" dirty="0"/>
              <a:t>Labor force participation is 67.7%, peaking at 68% in Feb 2019</a:t>
            </a:r>
          </a:p>
          <a:p>
            <a:pPr lvl="1"/>
            <a:r>
              <a:rPr lang="en-US" dirty="0"/>
              <a:t>Labor force participation rate increased 2.8 percentage points 2014 - 2019 </a:t>
            </a:r>
          </a:p>
          <a:p>
            <a:r>
              <a:rPr lang="en-US" dirty="0"/>
              <a:t>Unemployment is declining in MA, and among key populations</a:t>
            </a:r>
          </a:p>
          <a:p>
            <a:pPr lvl="1"/>
            <a:r>
              <a:rPr lang="en-US" dirty="0"/>
              <a:t>2018 annual unemployment average was 3.1%, the lowest in 10 years</a:t>
            </a:r>
          </a:p>
          <a:p>
            <a:pPr lvl="1"/>
            <a:r>
              <a:rPr lang="en-US" dirty="0"/>
              <a:t>From 2015-2019 Black unemployment dropped from 11.3% to 3.8% and  Latino unemployment dropped 10.6% to 4.1%</a:t>
            </a:r>
          </a:p>
          <a:p>
            <a:pPr lvl="1"/>
            <a:r>
              <a:rPr lang="en-US" dirty="0"/>
              <a:t>Youth unemployment (16-24) had the largest decrease in unemployment, compared to other age cohorts. </a:t>
            </a:r>
          </a:p>
          <a:p>
            <a:endParaRPr lang="en-US" dirty="0"/>
          </a:p>
          <a:p>
            <a:endParaRPr lang="en-US" dirty="0"/>
          </a:p>
          <a:p>
            <a:endParaRPr lang="en-US" dirty="0"/>
          </a:p>
        </p:txBody>
      </p:sp>
      <p:sp>
        <p:nvSpPr>
          <p:cNvPr id="5" name="Rectangle 4"/>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28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WIOA State Plan Partners</a:t>
            </a:r>
          </a:p>
        </p:txBody>
      </p:sp>
      <p:graphicFrame>
        <p:nvGraphicFramePr>
          <p:cNvPr id="3" name="Table 2"/>
          <p:cNvGraphicFramePr>
            <a:graphicFrameLocks noGrp="1"/>
          </p:cNvGraphicFramePr>
          <p:nvPr/>
        </p:nvGraphicFramePr>
        <p:xfrm>
          <a:off x="197963" y="1334391"/>
          <a:ext cx="8766928" cy="4831263"/>
        </p:xfrm>
        <a:graphic>
          <a:graphicData uri="http://schemas.openxmlformats.org/drawingml/2006/table">
            <a:tbl>
              <a:tblPr firstRow="1" bandRow="1">
                <a:tableStyleId>{21E4AEA4-8DFA-4A89-87EB-49C32662AFE0}</a:tableStyleId>
              </a:tblPr>
              <a:tblGrid>
                <a:gridCol w="1904214">
                  <a:extLst>
                    <a:ext uri="{9D8B030D-6E8A-4147-A177-3AD203B41FA5}">
                      <a16:colId xmlns:a16="http://schemas.microsoft.com/office/drawing/2014/main" val="2010631910"/>
                    </a:ext>
                  </a:extLst>
                </a:gridCol>
                <a:gridCol w="3308809">
                  <a:extLst>
                    <a:ext uri="{9D8B030D-6E8A-4147-A177-3AD203B41FA5}">
                      <a16:colId xmlns:a16="http://schemas.microsoft.com/office/drawing/2014/main" val="2538808851"/>
                    </a:ext>
                  </a:extLst>
                </a:gridCol>
                <a:gridCol w="3553905">
                  <a:extLst>
                    <a:ext uri="{9D8B030D-6E8A-4147-A177-3AD203B41FA5}">
                      <a16:colId xmlns:a16="http://schemas.microsoft.com/office/drawing/2014/main" val="176754404"/>
                    </a:ext>
                  </a:extLst>
                </a:gridCol>
              </a:tblGrid>
              <a:tr h="349152">
                <a:tc>
                  <a:txBody>
                    <a:bodyPr/>
                    <a:lstStyle/>
                    <a:p>
                      <a:pPr algn="ctr"/>
                      <a:r>
                        <a:rPr lang="en-US" sz="1600" dirty="0">
                          <a:solidFill>
                            <a:srgbClr val="002060"/>
                          </a:solidFill>
                        </a:rPr>
                        <a:t>System/Population</a:t>
                      </a:r>
                      <a:r>
                        <a:rPr lang="en-US" sz="1600" baseline="0" dirty="0">
                          <a:solidFill>
                            <a:srgbClr val="002060"/>
                          </a:solidFill>
                        </a:rPr>
                        <a:t> </a:t>
                      </a:r>
                      <a:r>
                        <a:rPr lang="en-US" sz="1600" dirty="0">
                          <a:solidFill>
                            <a:srgbClr val="002060"/>
                          </a:solidFill>
                        </a:rPr>
                        <a:t>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rgbClr val="223651"/>
                          </a:solidFill>
                        </a:rPr>
                        <a:t>Required Partners</a:t>
                      </a:r>
                    </a:p>
                    <a:p>
                      <a:pPr algn="ctr"/>
                      <a:r>
                        <a:rPr lang="en-US" sz="1600" dirty="0">
                          <a:solidFill>
                            <a:srgbClr val="002060"/>
                          </a:solidFill>
                        </a:rPr>
                        <a:t>Funding Stream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rgbClr val="002060"/>
                          </a:solidFill>
                        </a:rPr>
                        <a:t>State Agency</a:t>
                      </a:r>
                      <a:r>
                        <a:rPr lang="en-US" sz="1600" baseline="0" dirty="0">
                          <a:solidFill>
                            <a:srgbClr val="002060"/>
                          </a:solidFill>
                        </a:rPr>
                        <a:t> Partner</a:t>
                      </a: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968804"/>
                  </a:ext>
                </a:extLst>
              </a:tr>
              <a:tr h="701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Workforce Boards / </a:t>
                      </a:r>
                      <a:r>
                        <a:rPr lang="en-US" sz="1200" dirty="0" err="1">
                          <a:solidFill>
                            <a:srgbClr val="002060"/>
                          </a:solidFill>
                        </a:rPr>
                        <a:t>MassHire</a:t>
                      </a:r>
                      <a:r>
                        <a:rPr lang="en-US" sz="1200" dirty="0">
                          <a:solidFill>
                            <a:srgbClr val="002060"/>
                          </a:solidFill>
                        </a:rPr>
                        <a:t> Career Centers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WIOA Title I, Wagner Peyser, Trade Adjustment Assistance for Workers Programs,</a:t>
                      </a:r>
                      <a:r>
                        <a:rPr lang="en-US" sz="1200" baseline="0" dirty="0">
                          <a:solidFill>
                            <a:srgbClr val="002060"/>
                          </a:solidFill>
                        </a:rPr>
                        <a:t> </a:t>
                      </a:r>
                      <a:r>
                        <a:rPr lang="en-US" sz="1200" dirty="0">
                          <a:solidFill>
                            <a:srgbClr val="002060"/>
                          </a:solidFill>
                        </a:rPr>
                        <a:t>Jobs for Veterans State Grants Program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Executive Office of Labor and Workforce Development (EOLWD),</a:t>
                      </a:r>
                      <a:r>
                        <a:rPr lang="en-US" sz="1200" baseline="0" dirty="0">
                          <a:solidFill>
                            <a:srgbClr val="002060"/>
                          </a:solidFill>
                        </a:rPr>
                        <a:t> </a:t>
                      </a:r>
                      <a:r>
                        <a:rPr lang="en-US" sz="1200" dirty="0">
                          <a:solidFill>
                            <a:srgbClr val="002060"/>
                          </a:solidFill>
                        </a:rPr>
                        <a:t>Department of Career Services (DCS)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779165"/>
                  </a:ext>
                </a:extLst>
              </a:tr>
              <a:tr h="539664">
                <a:tc>
                  <a:txBody>
                    <a:bodyPr/>
                    <a:lstStyle/>
                    <a:p>
                      <a:r>
                        <a:rPr lang="en-US" sz="1200" dirty="0">
                          <a:solidFill>
                            <a:srgbClr val="002060"/>
                          </a:solidFill>
                        </a:rPr>
                        <a:t>Adult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Adult Education and Family Literacy Act Program (Title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Department of Elementary and Secondary Education (DESE),  Executive Office of Education (EOE)</a:t>
                      </a:r>
                      <a:endParaRPr lang="en-US" sz="1200" dirty="0">
                        <a:solidFill>
                          <a:srgbClr val="002060"/>
                        </a:solidFill>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02447"/>
                  </a:ext>
                </a:extLst>
              </a:tr>
              <a:tr h="688157">
                <a:tc>
                  <a:txBody>
                    <a:bodyPr/>
                    <a:lstStyle/>
                    <a:p>
                      <a:r>
                        <a:rPr lang="en-US" sz="1200" dirty="0">
                          <a:solidFill>
                            <a:srgbClr val="002060"/>
                          </a:solidFill>
                        </a:rPr>
                        <a:t>Vocational Rehabilitation Services (people with disabilities) </a:t>
                      </a:r>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Title I of the Rehabilitation Act of 1973, as amended by Title 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Massachusetts Rehabilitation Commission (MRC) and Massachusetts Commission for the Blind (MCB), Executive Office of Health and Human Services (EOHHS)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8058014"/>
                  </a:ext>
                </a:extLst>
              </a:tr>
              <a:tr h="537328">
                <a:tc>
                  <a:txBody>
                    <a:bodyPr/>
                    <a:lstStyle/>
                    <a:p>
                      <a:r>
                        <a:rPr lang="en-US" sz="1200" dirty="0">
                          <a:solidFill>
                            <a:srgbClr val="002060"/>
                          </a:solidFill>
                        </a:rPr>
                        <a:t>Public Assistance for low-income families</a:t>
                      </a:r>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Temporary Assistance for Needy Families Program and Supplemental Nutrition Assistance Program</a:t>
                      </a:r>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Department of Transitional Assistance (DTA), EOHHS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834820"/>
                  </a:ext>
                </a:extLst>
              </a:tr>
              <a:tr h="481710">
                <a:tc>
                  <a:txBody>
                    <a:bodyPr/>
                    <a:lstStyle/>
                    <a:p>
                      <a:r>
                        <a:rPr lang="en-US" sz="1200" dirty="0">
                          <a:solidFill>
                            <a:srgbClr val="002060"/>
                          </a:solidFill>
                        </a:rPr>
                        <a:t>Senior Community Service Employment Program (Older workers)</a:t>
                      </a:r>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Title V of the Older Americans Act of 1965</a:t>
                      </a:r>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Executive</a:t>
                      </a:r>
                      <a:r>
                        <a:rPr lang="en-US" sz="1200" baseline="0" dirty="0">
                          <a:solidFill>
                            <a:srgbClr val="002060"/>
                          </a:solidFill>
                        </a:rPr>
                        <a:t> Office of Elder Affairs</a:t>
                      </a:r>
                      <a:endParaRPr lang="en-US"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815683"/>
                  </a:ext>
                </a:extLst>
              </a:tr>
              <a:tr h="312369">
                <a:tc>
                  <a:txBody>
                    <a:bodyPr/>
                    <a:lstStyle/>
                    <a:p>
                      <a:r>
                        <a:rPr lang="en-US" sz="1200" dirty="0">
                          <a:solidFill>
                            <a:srgbClr val="002060"/>
                          </a:solidFill>
                        </a:rPr>
                        <a:t>Unemployment</a:t>
                      </a:r>
                      <a:r>
                        <a:rPr lang="en-US" sz="1200" baseline="0" dirty="0">
                          <a:solidFill>
                            <a:srgbClr val="002060"/>
                          </a:solidFill>
                        </a:rPr>
                        <a:t> Insurance</a:t>
                      </a:r>
                      <a:endParaRPr lang="en-US"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Federal-state unemployment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rgbClr val="002060"/>
                          </a:solidFill>
                        </a:rPr>
                        <a:t>Dept. of Unemployment Assistance (DUA), EOLWD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256680"/>
                  </a:ext>
                </a:extLst>
              </a:tr>
              <a:tr h="349152">
                <a:tc gridSpan="2">
                  <a:txBody>
                    <a:bodyPr/>
                    <a:lstStyle/>
                    <a:p>
                      <a:r>
                        <a:rPr lang="en-US" sz="1600" b="1" dirty="0">
                          <a:solidFill>
                            <a:srgbClr val="002060"/>
                          </a:solidFill>
                        </a:rPr>
                        <a:t>ADDITIONAL</a:t>
                      </a:r>
                      <a:r>
                        <a:rPr lang="en-US" sz="1600" b="1" baseline="0" dirty="0">
                          <a:solidFill>
                            <a:srgbClr val="002060"/>
                          </a:solidFill>
                        </a:rPr>
                        <a:t> PARTNERS</a:t>
                      </a:r>
                      <a:endParaRPr lang="en-US" sz="16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4CF"/>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A4CF"/>
                    </a:solidFill>
                  </a:tcPr>
                </a:tc>
                <a:extLst>
                  <a:ext uri="{0D108BD9-81ED-4DB2-BD59-A6C34878D82A}">
                    <a16:rowId xmlns:a16="http://schemas.microsoft.com/office/drawing/2014/main" val="1809238148"/>
                  </a:ext>
                </a:extLst>
              </a:tr>
              <a:tr h="349152">
                <a:tc gridSpan="3">
                  <a:txBody>
                    <a:bodyPr/>
                    <a:lstStyle/>
                    <a:p>
                      <a:r>
                        <a:rPr lang="en-US" sz="1200" dirty="0">
                          <a:solidFill>
                            <a:srgbClr val="002060"/>
                          </a:solidFill>
                        </a:rPr>
                        <a:t>Education, Youth Build, Job</a:t>
                      </a:r>
                      <a:r>
                        <a:rPr lang="en-US" sz="1200" baseline="0" dirty="0">
                          <a:solidFill>
                            <a:srgbClr val="002060"/>
                          </a:solidFill>
                        </a:rPr>
                        <a:t> Corps</a:t>
                      </a:r>
                      <a:r>
                        <a:rPr lang="en-US" sz="1200" dirty="0">
                          <a:solidFill>
                            <a:srgbClr val="002060"/>
                          </a:solidFill>
                        </a:rPr>
                        <a:t>, Housing,</a:t>
                      </a:r>
                      <a:r>
                        <a:rPr lang="en-US" sz="1200" baseline="0" dirty="0">
                          <a:solidFill>
                            <a:srgbClr val="002060"/>
                          </a:solidFill>
                        </a:rPr>
                        <a:t> </a:t>
                      </a:r>
                      <a:r>
                        <a:rPr lang="en-US" sz="1200" dirty="0">
                          <a:solidFill>
                            <a:srgbClr val="002060"/>
                          </a:solidFill>
                        </a:rPr>
                        <a:t>Economic Development, Apprenticeship,</a:t>
                      </a:r>
                      <a:r>
                        <a:rPr lang="en-US" sz="1200" baseline="0" dirty="0">
                          <a:solidFill>
                            <a:srgbClr val="002060"/>
                          </a:solidFill>
                        </a:rPr>
                        <a:t> Veterans’ Services, Community Based Partners</a:t>
                      </a:r>
                      <a:endParaRPr lang="en-US" sz="12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255543469"/>
                  </a:ext>
                </a:extLst>
              </a:tr>
            </a:tbl>
          </a:graphicData>
        </a:graphic>
      </p:graphicFrame>
      <p:sp>
        <p:nvSpPr>
          <p:cNvPr id="8" name="Slide Number Placeholder 7"/>
          <p:cNvSpPr>
            <a:spLocks noGrp="1"/>
          </p:cNvSpPr>
          <p:nvPr>
            <p:ph type="sldNum" sz="quarter" idx="4"/>
          </p:nvPr>
        </p:nvSpPr>
        <p:spPr/>
        <p:txBody>
          <a:bodyPr/>
          <a:lstStyle/>
          <a:p>
            <a:fld id="{941BE8DD-6BA1-AD43-8321-0CEB068BCC7D}" type="slidenum">
              <a:rPr lang="en-US" smtClean="0"/>
              <a:pPr/>
              <a:t>6</a:t>
            </a:fld>
            <a:endParaRPr lang="en-US" dirty="0"/>
          </a:p>
        </p:txBody>
      </p:sp>
      <p:sp>
        <p:nvSpPr>
          <p:cNvPr id="6" name="Rectangle 5"/>
          <p:cNvSpPr/>
          <p:nvPr/>
        </p:nvSpPr>
        <p:spPr>
          <a:xfrm>
            <a:off x="1066800" y="6286500"/>
            <a:ext cx="6067425" cy="4366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rgbClr val="223651"/>
                </a:solidFill>
              </a:rPr>
              <a:t>Draft: For discussion purposes only</a:t>
            </a:r>
          </a:p>
        </p:txBody>
      </p:sp>
      <p:sp>
        <p:nvSpPr>
          <p:cNvPr id="7" name="Rectangle 6"/>
          <p:cNvSpPr/>
          <p:nvPr/>
        </p:nvSpPr>
        <p:spPr>
          <a:xfrm>
            <a:off x="133350" y="6324600"/>
            <a:ext cx="8181975"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7190700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b="1" dirty="0"/>
              <a:t>Massachusetts Workforce – Labor Supply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60</a:t>
            </a:fld>
            <a:endParaRPr lang="en-US" dirty="0"/>
          </a:p>
        </p:txBody>
      </p:sp>
      <p:sp>
        <p:nvSpPr>
          <p:cNvPr id="4" name="Content Placeholder 3"/>
          <p:cNvSpPr>
            <a:spLocks noGrp="1"/>
          </p:cNvSpPr>
          <p:nvPr>
            <p:ph sz="quarter" idx="10"/>
          </p:nvPr>
        </p:nvSpPr>
        <p:spPr>
          <a:xfrm>
            <a:off x="114299" y="1512633"/>
            <a:ext cx="8572500" cy="4905375"/>
          </a:xfrm>
        </p:spPr>
        <p:txBody>
          <a:bodyPr>
            <a:normAutofit/>
          </a:bodyPr>
          <a:lstStyle/>
          <a:p>
            <a:r>
              <a:rPr lang="en-US" dirty="0"/>
              <a:t>MA has a highly educated workforce</a:t>
            </a:r>
          </a:p>
          <a:p>
            <a:pPr lvl="1"/>
            <a:r>
              <a:rPr lang="en-US" dirty="0"/>
              <a:t>2/3 residents have some college or more</a:t>
            </a:r>
          </a:p>
          <a:p>
            <a:pPr lvl="1"/>
            <a:r>
              <a:rPr lang="en-US" dirty="0"/>
              <a:t>47.1% hold a Bachelor’s Degree or higher</a:t>
            </a:r>
          </a:p>
          <a:p>
            <a:pPr lvl="1"/>
            <a:r>
              <a:rPr lang="en-US" dirty="0"/>
              <a:t>Unemployment is highly correlated with educational level</a:t>
            </a:r>
          </a:p>
          <a:p>
            <a:endParaRPr lang="en-US" dirty="0"/>
          </a:p>
          <a:p>
            <a:endParaRPr lang="en-US"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81049" y="3600449"/>
            <a:ext cx="5686425" cy="2563177"/>
          </a:xfrm>
          <a:prstGeom prst="rect">
            <a:avLst/>
          </a:prstGeom>
          <a:noFill/>
        </p:spPr>
      </p:pic>
      <p:sp>
        <p:nvSpPr>
          <p:cNvPr id="6" name="Rectangle 5"/>
          <p:cNvSpPr/>
          <p:nvPr/>
        </p:nvSpPr>
        <p:spPr>
          <a:xfrm>
            <a:off x="523875" y="3424237"/>
            <a:ext cx="3981450" cy="2000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223651"/>
                </a:solidFill>
              </a:rPr>
              <a:t>MA Unemployment Rate by Education</a:t>
            </a:r>
          </a:p>
        </p:txBody>
      </p:sp>
      <p:sp>
        <p:nvSpPr>
          <p:cNvPr id="7" name="Rectangle 6"/>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988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98551" y="1286029"/>
            <a:ext cx="8348472" cy="4438496"/>
          </a:xfrm>
        </p:spPr>
        <p:txBody>
          <a:bodyPr/>
          <a:lstStyle/>
          <a:p>
            <a:pPr marL="285750" indent="-285750">
              <a:buFont typeface="Arial" charset="0"/>
              <a:buChar char="•"/>
            </a:pPr>
            <a:r>
              <a:rPr lang="en-US" sz="2400" dirty="0">
                <a:solidFill>
                  <a:srgbClr val="1F3B73"/>
                </a:solidFill>
                <a:latin typeface="+mn-lt"/>
              </a:rPr>
              <a:t>Regional Planning teams conducted localized labor market data analysis to of labor market demand and supply and measurable gaps in talent.</a:t>
            </a:r>
          </a:p>
          <a:p>
            <a:pPr marL="285750" indent="-285750">
              <a:buFont typeface="Arial" charset="0"/>
              <a:buChar char="•"/>
            </a:pPr>
            <a:r>
              <a:rPr lang="en-US" sz="2400" dirty="0">
                <a:solidFill>
                  <a:srgbClr val="1F3B73"/>
                </a:solidFill>
                <a:latin typeface="+mn-lt"/>
              </a:rPr>
              <a:t>Each region:</a:t>
            </a:r>
          </a:p>
          <a:p>
            <a:pPr marL="685800" lvl="1" indent="-285750">
              <a:buFont typeface="Arial" charset="0"/>
              <a:buChar char="•"/>
            </a:pPr>
            <a:r>
              <a:rPr lang="en-US" sz="2500" dirty="0">
                <a:solidFill>
                  <a:srgbClr val="1F3B73"/>
                </a:solidFill>
                <a:latin typeface="+mn-lt"/>
              </a:rPr>
              <a:t>developed a </a:t>
            </a:r>
            <a:r>
              <a:rPr lang="en-US" sz="2500" b="1" dirty="0">
                <a:solidFill>
                  <a:srgbClr val="1F3B73"/>
                </a:solidFill>
                <a:latin typeface="+mn-lt"/>
              </a:rPr>
              <a:t>vision</a:t>
            </a:r>
            <a:r>
              <a:rPr lang="en-US" sz="2500" dirty="0">
                <a:solidFill>
                  <a:srgbClr val="1F3B73"/>
                </a:solidFill>
                <a:latin typeface="+mn-lt"/>
              </a:rPr>
              <a:t>, mission, and measurable goals</a:t>
            </a:r>
          </a:p>
          <a:p>
            <a:pPr marL="685800" lvl="1" indent="-285750">
              <a:buFont typeface="Arial" charset="0"/>
              <a:buChar char="•"/>
            </a:pPr>
            <a:r>
              <a:rPr lang="en-US" sz="2500" dirty="0">
                <a:solidFill>
                  <a:srgbClr val="1F3B73"/>
                </a:solidFill>
                <a:latin typeface="+mn-lt"/>
              </a:rPr>
              <a:t>determined</a:t>
            </a:r>
            <a:r>
              <a:rPr lang="en-US" sz="2500" b="1" dirty="0">
                <a:solidFill>
                  <a:srgbClr val="1F3B73"/>
                </a:solidFill>
                <a:latin typeface="+mn-lt"/>
              </a:rPr>
              <a:t> </a:t>
            </a:r>
            <a:r>
              <a:rPr lang="en-US" sz="2400" b="1" dirty="0">
                <a:solidFill>
                  <a:srgbClr val="1F3B73"/>
                </a:solidFill>
                <a:latin typeface="+mn-lt"/>
              </a:rPr>
              <a:t>priority industries </a:t>
            </a:r>
            <a:r>
              <a:rPr lang="en-US" sz="2400" dirty="0">
                <a:solidFill>
                  <a:srgbClr val="1F3B73"/>
                </a:solidFill>
                <a:latin typeface="+mn-lt"/>
              </a:rPr>
              <a:t>and occupations</a:t>
            </a:r>
          </a:p>
          <a:p>
            <a:pPr marL="685800" lvl="1" indent="-285750">
              <a:buFont typeface="Arial" charset="0"/>
              <a:buChar char="•"/>
            </a:pPr>
            <a:r>
              <a:rPr lang="en-US" sz="2400" dirty="0">
                <a:solidFill>
                  <a:srgbClr val="1F3B73"/>
                </a:solidFill>
                <a:latin typeface="+mn-lt"/>
              </a:rPr>
              <a:t>created</a:t>
            </a:r>
            <a:r>
              <a:rPr lang="en-US" sz="2400" b="1" dirty="0">
                <a:solidFill>
                  <a:srgbClr val="1F3B73"/>
                </a:solidFill>
                <a:latin typeface="+mn-lt"/>
              </a:rPr>
              <a:t> an asset map </a:t>
            </a:r>
            <a:r>
              <a:rPr lang="en-US" sz="2400" dirty="0">
                <a:solidFill>
                  <a:srgbClr val="1F3B73"/>
                </a:solidFill>
                <a:latin typeface="+mn-lt"/>
              </a:rPr>
              <a:t>of existing pipeline programs for priority industries/occupations</a:t>
            </a:r>
          </a:p>
          <a:p>
            <a:pPr marL="685800" lvl="1" indent="-285750">
              <a:buFont typeface="Arial" charset="0"/>
              <a:buChar char="•"/>
            </a:pPr>
            <a:r>
              <a:rPr lang="en-US" sz="2500" dirty="0">
                <a:solidFill>
                  <a:srgbClr val="1F3B73"/>
                </a:solidFill>
                <a:latin typeface="+mn-lt"/>
              </a:rPr>
              <a:t>Identified </a:t>
            </a:r>
            <a:r>
              <a:rPr lang="en-US" sz="2500" b="1" dirty="0">
                <a:solidFill>
                  <a:srgbClr val="1F3B73"/>
                </a:solidFill>
                <a:latin typeface="+mn-lt"/>
              </a:rPr>
              <a:t>regional strategies </a:t>
            </a:r>
            <a:r>
              <a:rPr lang="en-US" sz="2500" dirty="0">
                <a:solidFill>
                  <a:srgbClr val="1F3B73"/>
                </a:solidFill>
                <a:latin typeface="+mn-lt"/>
              </a:rPr>
              <a:t>to achieve goals</a:t>
            </a:r>
          </a:p>
          <a:p>
            <a:pPr marL="285750" indent="-285750">
              <a:buFont typeface="Arial" charset="0"/>
              <a:buChar char="•"/>
            </a:pPr>
            <a:r>
              <a:rPr lang="en-US" sz="2400" dirty="0">
                <a:solidFill>
                  <a:srgbClr val="1F3B73"/>
                </a:solidFill>
                <a:latin typeface="+mn-lt"/>
              </a:rPr>
              <a:t>This work is reflected in the </a:t>
            </a:r>
            <a:r>
              <a:rPr lang="en-US" sz="2400" dirty="0">
                <a:solidFill>
                  <a:srgbClr val="1F3B73"/>
                </a:solidFill>
                <a:latin typeface="+mn-lt"/>
                <a:hlinkClick r:id="rId3"/>
              </a:rPr>
              <a:t>Regional Planning Blueprints</a:t>
            </a:r>
            <a:endParaRPr lang="en-US" sz="2400" dirty="0">
              <a:solidFill>
                <a:srgbClr val="1F3B73"/>
              </a:solidFill>
              <a:latin typeface="+mn-lt"/>
            </a:endParaRPr>
          </a:p>
        </p:txBody>
      </p:sp>
      <p:sp>
        <p:nvSpPr>
          <p:cNvPr id="5" name="Title 1"/>
          <p:cNvSpPr txBox="1">
            <a:spLocks/>
          </p:cNvSpPr>
          <p:nvPr/>
        </p:nvSpPr>
        <p:spPr>
          <a:xfrm>
            <a:off x="381000" y="304799"/>
            <a:ext cx="7543800" cy="561975"/>
          </a:xfrm>
          <a:prstGeom prst="rect">
            <a:avLst/>
          </a:prstGeom>
        </p:spPr>
        <p:txBody>
          <a:bodyPr/>
          <a:lstStyle>
            <a:defPPr>
              <a:defRPr lang="en-US"/>
            </a:defPPr>
            <a:lvl1pPr fontAlgn="base">
              <a:lnSpc>
                <a:spcPct val="100000"/>
              </a:lnSpc>
              <a:spcBef>
                <a:spcPct val="0"/>
              </a:spcBef>
              <a:spcAft>
                <a:spcPct val="0"/>
              </a:spcAft>
              <a:defRPr sz="2000" b="1">
                <a:solidFill>
                  <a:srgbClr val="00269E"/>
                </a:solidFill>
                <a:latin typeface="+mj-lt"/>
                <a:ea typeface="+mj-ea"/>
                <a:cs typeface="Arial" pitchFamily="34" charset="0"/>
              </a:defRPr>
            </a:lvl1pPr>
            <a:lvl2pPr fontAlgn="base">
              <a:spcBef>
                <a:spcPct val="0"/>
              </a:spcBef>
              <a:spcAft>
                <a:spcPct val="0"/>
              </a:spcAft>
              <a:defRPr sz="2400" b="1">
                <a:solidFill>
                  <a:srgbClr val="0033CC"/>
                </a:solidFill>
                <a:latin typeface="Verdana" pitchFamily="34" charset="0"/>
                <a:cs typeface="Arial" charset="0"/>
              </a:defRPr>
            </a:lvl2pPr>
            <a:lvl3pPr fontAlgn="base">
              <a:spcBef>
                <a:spcPct val="0"/>
              </a:spcBef>
              <a:spcAft>
                <a:spcPct val="0"/>
              </a:spcAft>
              <a:defRPr sz="2400" b="1">
                <a:solidFill>
                  <a:srgbClr val="0033CC"/>
                </a:solidFill>
                <a:latin typeface="Verdana" pitchFamily="34" charset="0"/>
                <a:cs typeface="Arial" charset="0"/>
              </a:defRPr>
            </a:lvl3pPr>
            <a:lvl4pPr fontAlgn="base">
              <a:spcBef>
                <a:spcPct val="0"/>
              </a:spcBef>
              <a:spcAft>
                <a:spcPct val="0"/>
              </a:spcAft>
              <a:defRPr sz="2400" b="1">
                <a:solidFill>
                  <a:srgbClr val="0033CC"/>
                </a:solidFill>
                <a:latin typeface="Verdana" pitchFamily="34" charset="0"/>
                <a:cs typeface="Arial" charset="0"/>
              </a:defRPr>
            </a:lvl4pPr>
            <a:lvl5pPr fontAlgn="base">
              <a:spcBef>
                <a:spcPct val="0"/>
              </a:spcBef>
              <a:spcAft>
                <a:spcPct val="0"/>
              </a:spcAft>
              <a:defRPr sz="2400" b="1">
                <a:solidFill>
                  <a:srgbClr val="0033CC"/>
                </a:solidFill>
                <a:latin typeface="Verdana" pitchFamily="34" charset="0"/>
                <a:cs typeface="Arial" charset="0"/>
              </a:defRPr>
            </a:lvl5pPr>
            <a:lvl6pPr marL="457200" fontAlgn="base">
              <a:spcBef>
                <a:spcPct val="0"/>
              </a:spcBef>
              <a:spcAft>
                <a:spcPct val="0"/>
              </a:spcAft>
              <a:defRPr sz="2400" b="1">
                <a:solidFill>
                  <a:srgbClr val="0033CC"/>
                </a:solidFill>
                <a:latin typeface="Verdana" pitchFamily="34" charset="0"/>
                <a:cs typeface="Arial" charset="0"/>
              </a:defRPr>
            </a:lvl6pPr>
            <a:lvl7pPr marL="914400" fontAlgn="base">
              <a:spcBef>
                <a:spcPct val="0"/>
              </a:spcBef>
              <a:spcAft>
                <a:spcPct val="0"/>
              </a:spcAft>
              <a:defRPr sz="2400" b="1">
                <a:solidFill>
                  <a:srgbClr val="0033CC"/>
                </a:solidFill>
                <a:latin typeface="Verdana" pitchFamily="34" charset="0"/>
                <a:cs typeface="Arial" charset="0"/>
              </a:defRPr>
            </a:lvl7pPr>
            <a:lvl8pPr marL="1371600" fontAlgn="base">
              <a:spcBef>
                <a:spcPct val="0"/>
              </a:spcBef>
              <a:spcAft>
                <a:spcPct val="0"/>
              </a:spcAft>
              <a:defRPr sz="2400" b="1">
                <a:solidFill>
                  <a:srgbClr val="0033CC"/>
                </a:solidFill>
                <a:latin typeface="Verdana" pitchFamily="34" charset="0"/>
                <a:cs typeface="Arial" charset="0"/>
              </a:defRPr>
            </a:lvl8pPr>
            <a:lvl9pPr marL="1828800" fontAlgn="base">
              <a:spcBef>
                <a:spcPct val="0"/>
              </a:spcBef>
              <a:spcAft>
                <a:spcPct val="0"/>
              </a:spcAft>
              <a:defRPr sz="2400" b="1">
                <a:solidFill>
                  <a:srgbClr val="0033CC"/>
                </a:solidFill>
                <a:latin typeface="Verdana" pitchFamily="34" charset="0"/>
                <a:cs typeface="Arial" charset="0"/>
              </a:defRPr>
            </a:lvl9pPr>
          </a:lstStyle>
          <a:p>
            <a:r>
              <a:rPr lang="en-US" sz="3600" dirty="0">
                <a:solidFill>
                  <a:schemeClr val="bg1"/>
                </a:solidFill>
              </a:rPr>
              <a:t>Regional Planning Overview</a:t>
            </a:r>
          </a:p>
        </p:txBody>
      </p:sp>
      <p:sp>
        <p:nvSpPr>
          <p:cNvPr id="4" name="Slide Number Placeholder 2"/>
          <p:cNvSpPr txBox="1">
            <a:spLocks/>
          </p:cNvSpPr>
          <p:nvPr/>
        </p:nvSpPr>
        <p:spPr>
          <a:xfrm>
            <a:off x="8390466" y="6433845"/>
            <a:ext cx="480699" cy="208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1BE8DD-6BA1-AD43-8321-0CEB068BCC7D}" type="slidenum">
              <a:rPr lang="en-US" sz="1000" smtClean="0">
                <a:solidFill>
                  <a:srgbClr val="002060"/>
                </a:solidFill>
              </a:rPr>
              <a:pPr/>
              <a:t>61</a:t>
            </a:fld>
            <a:endParaRPr lang="en-US" sz="1000" dirty="0">
              <a:solidFill>
                <a:srgbClr val="002060"/>
              </a:solidFill>
            </a:endParaRPr>
          </a:p>
        </p:txBody>
      </p:sp>
      <p:sp>
        <p:nvSpPr>
          <p:cNvPr id="6" name="Rectangle 5"/>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11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67056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1027" name="Picture 3" descr="C:\Users\marina.r.zhavoronkov\AppData\Local\Microsoft\Windows\Temporary Internet Files\Content.Outlook\T63J9PZC\miou map 2017.png"/>
          <p:cNvPicPr>
            <a:picLocks noChangeAspect="1" noChangeArrowheads="1"/>
          </p:cNvPicPr>
          <p:nvPr/>
        </p:nvPicPr>
        <p:blipFill>
          <a:blip r:embed="rId3" cstate="print">
            <a:alphaModFix amt="20000"/>
            <a:extLst>
              <a:ext uri="{28A0092B-C50C-407E-A947-70E740481C1C}">
                <a14:useLocalDpi xmlns:a14="http://schemas.microsoft.com/office/drawing/2010/main" val="0"/>
              </a:ext>
            </a:extLst>
          </a:blip>
          <a:srcRect/>
          <a:stretch>
            <a:fillRect/>
          </a:stretch>
        </p:blipFill>
        <p:spPr bwMode="auto">
          <a:xfrm>
            <a:off x="381000" y="1207673"/>
            <a:ext cx="8058150" cy="5131761"/>
          </a:xfrm>
          <a:prstGeom prst="rect">
            <a:avLst/>
          </a:prstGeom>
          <a:noFill/>
          <a:effectLst>
            <a:glow>
              <a:schemeClr val="accent1"/>
            </a:glow>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52400" y="2808982"/>
            <a:ext cx="1878784" cy="954107"/>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t>
            </a:r>
          </a:p>
          <a:p>
            <a:r>
              <a:rPr lang="en-US" sz="1400" b="1" dirty="0">
                <a:solidFill>
                  <a:srgbClr val="FF9300"/>
                </a:solidFill>
                <a:latin typeface="Arial" charset="0"/>
                <a:ea typeface="Arial" charset="0"/>
                <a:cs typeface="Arial" charset="0"/>
              </a:rPr>
              <a:t>&amp; Social Assistance</a:t>
            </a:r>
          </a:p>
          <a:p>
            <a:r>
              <a:rPr lang="en-US" sz="1400" b="1" dirty="0">
                <a:solidFill>
                  <a:schemeClr val="accent6">
                    <a:lumMod val="50000"/>
                  </a:schemeClr>
                </a:solidFill>
                <a:latin typeface="Arial" charset="0"/>
                <a:ea typeface="Arial" charset="0"/>
                <a:cs typeface="Arial" charset="0"/>
              </a:rPr>
              <a:t>Hospitality</a:t>
            </a:r>
          </a:p>
          <a:p>
            <a:r>
              <a:rPr lang="en-US" sz="1400" b="1" dirty="0" err="1">
                <a:solidFill>
                  <a:srgbClr val="C00000"/>
                </a:solidFill>
                <a:latin typeface="Arial" charset="0"/>
                <a:ea typeface="Arial" charset="0"/>
                <a:cs typeface="Arial" charset="0"/>
              </a:rPr>
              <a:t>Adv</a:t>
            </a:r>
            <a:r>
              <a:rPr lang="en-US" sz="1400" b="1" dirty="0">
                <a:solidFill>
                  <a:srgbClr val="C00000"/>
                </a:solidFill>
                <a:latin typeface="Arial" charset="0"/>
                <a:ea typeface="Arial" charset="0"/>
                <a:cs typeface="Arial" charset="0"/>
              </a:rPr>
              <a:t> Manufacturing</a:t>
            </a:r>
          </a:p>
        </p:txBody>
      </p:sp>
      <p:sp>
        <p:nvSpPr>
          <p:cNvPr id="8" name="TextBox 7"/>
          <p:cNvSpPr txBox="1"/>
          <p:nvPr/>
        </p:nvSpPr>
        <p:spPr>
          <a:xfrm>
            <a:off x="1828800" y="1863146"/>
            <a:ext cx="1878784" cy="954107"/>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t>
            </a:r>
          </a:p>
          <a:p>
            <a:pPr marL="233363" indent="-233363"/>
            <a:r>
              <a:rPr lang="en-US" sz="1400" b="1" dirty="0">
                <a:solidFill>
                  <a:srgbClr val="FF9300"/>
                </a:solidFill>
                <a:latin typeface="Arial" charset="0"/>
                <a:ea typeface="Arial" charset="0"/>
                <a:cs typeface="Arial" charset="0"/>
              </a:rPr>
              <a:t>&amp; Social Assistance</a:t>
            </a:r>
          </a:p>
          <a:p>
            <a:r>
              <a:rPr lang="en-US" sz="1400" b="1" dirty="0">
                <a:solidFill>
                  <a:srgbClr val="0070C0"/>
                </a:solidFill>
                <a:latin typeface="Arial" charset="0"/>
                <a:ea typeface="Arial" charset="0"/>
                <a:cs typeface="Arial" charset="0"/>
              </a:rPr>
              <a:t>Education</a:t>
            </a:r>
          </a:p>
          <a:p>
            <a:r>
              <a:rPr lang="en-US" sz="1400" b="1" dirty="0" err="1">
                <a:solidFill>
                  <a:srgbClr val="C00000"/>
                </a:solidFill>
                <a:latin typeface="Arial" charset="0"/>
                <a:ea typeface="Arial" charset="0"/>
                <a:cs typeface="Arial" charset="0"/>
              </a:rPr>
              <a:t>Adv</a:t>
            </a:r>
            <a:r>
              <a:rPr lang="en-US" sz="1400" b="1" dirty="0">
                <a:solidFill>
                  <a:srgbClr val="C00000"/>
                </a:solidFill>
                <a:latin typeface="Arial" charset="0"/>
                <a:ea typeface="Arial" charset="0"/>
                <a:cs typeface="Arial" charset="0"/>
              </a:rPr>
              <a:t> Manufacturing</a:t>
            </a:r>
          </a:p>
        </p:txBody>
      </p:sp>
      <p:sp>
        <p:nvSpPr>
          <p:cNvPr id="9" name="TextBox 8"/>
          <p:cNvSpPr txBox="1"/>
          <p:nvPr/>
        </p:nvSpPr>
        <p:spPr>
          <a:xfrm>
            <a:off x="3429000" y="2971800"/>
            <a:ext cx="1878784" cy="954107"/>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t>
            </a:r>
          </a:p>
          <a:p>
            <a:r>
              <a:rPr lang="en-US" sz="1400" b="1" dirty="0">
                <a:solidFill>
                  <a:srgbClr val="FF9300"/>
                </a:solidFill>
                <a:latin typeface="Arial" charset="0"/>
                <a:ea typeface="Arial" charset="0"/>
                <a:cs typeface="Arial" charset="0"/>
              </a:rPr>
              <a:t>&amp; Social Assistance</a:t>
            </a:r>
          </a:p>
          <a:p>
            <a:r>
              <a:rPr lang="en-US" sz="1400" b="1" dirty="0">
                <a:solidFill>
                  <a:srgbClr val="0070C0"/>
                </a:solidFill>
                <a:latin typeface="Arial" charset="0"/>
                <a:ea typeface="Arial" charset="0"/>
                <a:cs typeface="Arial" charset="0"/>
              </a:rPr>
              <a:t>Education</a:t>
            </a:r>
          </a:p>
          <a:p>
            <a:r>
              <a:rPr lang="en-US" sz="1400" b="1" dirty="0">
                <a:solidFill>
                  <a:srgbClr val="C00000"/>
                </a:solidFill>
                <a:latin typeface="Arial" charset="0"/>
                <a:ea typeface="Arial" charset="0"/>
                <a:cs typeface="Arial" charset="0"/>
              </a:rPr>
              <a:t>Manufacturing</a:t>
            </a:r>
          </a:p>
        </p:txBody>
      </p:sp>
      <p:sp>
        <p:nvSpPr>
          <p:cNvPr id="10" name="TextBox 9"/>
          <p:cNvSpPr txBox="1"/>
          <p:nvPr/>
        </p:nvSpPr>
        <p:spPr>
          <a:xfrm>
            <a:off x="4915676" y="2590800"/>
            <a:ext cx="3600153" cy="523220"/>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&amp; Social Assistance</a:t>
            </a:r>
          </a:p>
          <a:p>
            <a:r>
              <a:rPr lang="en-US" sz="1400" b="1" dirty="0">
                <a:solidFill>
                  <a:srgbClr val="00B050"/>
                </a:solidFill>
                <a:latin typeface="Arial" charset="0"/>
                <a:ea typeface="Arial" charset="0"/>
                <a:cs typeface="Arial" charset="0"/>
              </a:rPr>
              <a:t>Professional and Technical Services (IT)</a:t>
            </a:r>
          </a:p>
        </p:txBody>
      </p:sp>
      <p:sp>
        <p:nvSpPr>
          <p:cNvPr id="11" name="TextBox 10"/>
          <p:cNvSpPr txBox="1"/>
          <p:nvPr/>
        </p:nvSpPr>
        <p:spPr>
          <a:xfrm>
            <a:off x="5277509" y="1607403"/>
            <a:ext cx="3273140" cy="738664"/>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&amp; Social Assistance</a:t>
            </a:r>
          </a:p>
          <a:p>
            <a:r>
              <a:rPr lang="en-US" sz="1400" b="1" dirty="0">
                <a:solidFill>
                  <a:srgbClr val="C00000"/>
                </a:solidFill>
                <a:latin typeface="Arial" charset="0"/>
                <a:ea typeface="Arial" charset="0"/>
                <a:cs typeface="Arial" charset="0"/>
              </a:rPr>
              <a:t>Manufacturing</a:t>
            </a:r>
          </a:p>
          <a:p>
            <a:r>
              <a:rPr lang="en-US" sz="1400" b="1" dirty="0">
                <a:solidFill>
                  <a:srgbClr val="00B050"/>
                </a:solidFill>
                <a:latin typeface="Arial" charset="0"/>
                <a:ea typeface="Arial" charset="0"/>
                <a:cs typeface="Arial" charset="0"/>
              </a:rPr>
              <a:t>Professional and Technical Services</a:t>
            </a:r>
          </a:p>
        </p:txBody>
      </p:sp>
      <p:sp>
        <p:nvSpPr>
          <p:cNvPr id="12" name="TextBox 11"/>
          <p:cNvSpPr txBox="1"/>
          <p:nvPr/>
        </p:nvSpPr>
        <p:spPr>
          <a:xfrm>
            <a:off x="5486400" y="3847099"/>
            <a:ext cx="3273140" cy="738664"/>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&amp; Social Assistance</a:t>
            </a:r>
          </a:p>
          <a:p>
            <a:r>
              <a:rPr lang="en-US" sz="1400" b="1" dirty="0">
                <a:solidFill>
                  <a:srgbClr val="FF2F92"/>
                </a:solidFill>
                <a:latin typeface="Arial" charset="0"/>
                <a:ea typeface="Arial" charset="0"/>
                <a:cs typeface="Arial" charset="0"/>
              </a:rPr>
              <a:t>Finance</a:t>
            </a:r>
          </a:p>
          <a:p>
            <a:r>
              <a:rPr lang="en-US" sz="1400" b="1" dirty="0">
                <a:solidFill>
                  <a:srgbClr val="00B050"/>
                </a:solidFill>
                <a:latin typeface="Arial" charset="0"/>
                <a:ea typeface="Arial" charset="0"/>
                <a:cs typeface="Arial" charset="0"/>
              </a:rPr>
              <a:t>Professional and Technical Services</a:t>
            </a:r>
          </a:p>
        </p:txBody>
      </p:sp>
      <p:sp>
        <p:nvSpPr>
          <p:cNvPr id="13" name="TextBox 12"/>
          <p:cNvSpPr txBox="1"/>
          <p:nvPr/>
        </p:nvSpPr>
        <p:spPr>
          <a:xfrm>
            <a:off x="6312834" y="4796107"/>
            <a:ext cx="1906291" cy="954107"/>
          </a:xfrm>
          <a:prstGeom prst="rect">
            <a:avLst/>
          </a:prstGeom>
          <a:noFill/>
        </p:spPr>
        <p:txBody>
          <a:bodyPr wrap="none" rtlCol="0">
            <a:spAutoFit/>
          </a:bodyPr>
          <a:lstStyle/>
          <a:p>
            <a:r>
              <a:rPr lang="en-US" sz="1400" b="1" dirty="0">
                <a:solidFill>
                  <a:srgbClr val="FF9300"/>
                </a:solidFill>
                <a:latin typeface="Arial" charset="0"/>
                <a:ea typeface="Arial" charset="0"/>
                <a:cs typeface="Arial" charset="0"/>
              </a:rPr>
              <a:t>Healthcare &amp; Social </a:t>
            </a:r>
          </a:p>
          <a:p>
            <a:r>
              <a:rPr lang="en-US" sz="1400" b="1" dirty="0">
                <a:solidFill>
                  <a:srgbClr val="FF9300"/>
                </a:solidFill>
                <a:latin typeface="Arial" charset="0"/>
                <a:ea typeface="Arial" charset="0"/>
                <a:cs typeface="Arial" charset="0"/>
              </a:rPr>
              <a:t>Assistance</a:t>
            </a:r>
          </a:p>
          <a:p>
            <a:r>
              <a:rPr lang="en-US" sz="1400" b="1" dirty="0">
                <a:solidFill>
                  <a:srgbClr val="00B0F0"/>
                </a:solidFill>
                <a:latin typeface="Arial" charset="0"/>
                <a:ea typeface="Arial" charset="0"/>
                <a:cs typeface="Arial" charset="0"/>
              </a:rPr>
              <a:t>Education</a:t>
            </a:r>
          </a:p>
          <a:p>
            <a:r>
              <a:rPr lang="en-US" sz="1400" b="1" dirty="0">
                <a:solidFill>
                  <a:srgbClr val="001895"/>
                </a:solidFill>
                <a:latin typeface="Arial" charset="0"/>
                <a:ea typeface="Arial" charset="0"/>
                <a:cs typeface="Arial" charset="0"/>
              </a:rPr>
              <a:t>Hospitality</a:t>
            </a:r>
          </a:p>
        </p:txBody>
      </p:sp>
      <p:sp>
        <p:nvSpPr>
          <p:cNvPr id="14" name="Title 1"/>
          <p:cNvSpPr txBox="1">
            <a:spLocks/>
          </p:cNvSpPr>
          <p:nvPr/>
        </p:nvSpPr>
        <p:spPr>
          <a:xfrm>
            <a:off x="216097" y="257874"/>
            <a:ext cx="8490707" cy="662131"/>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600" dirty="0">
                <a:solidFill>
                  <a:schemeClr val="bg1"/>
                </a:solidFill>
                <a:latin typeface="+mj-lt"/>
              </a:rPr>
              <a:t>Regions &amp; priority industries: Healthcare, Manufacturing, Tech</a:t>
            </a:r>
          </a:p>
        </p:txBody>
      </p:sp>
      <p:sp>
        <p:nvSpPr>
          <p:cNvPr id="15" name="Slide Number Placeholder 2"/>
          <p:cNvSpPr txBox="1">
            <a:spLocks/>
          </p:cNvSpPr>
          <p:nvPr/>
        </p:nvSpPr>
        <p:spPr>
          <a:xfrm>
            <a:off x="8390466" y="6433845"/>
            <a:ext cx="480699" cy="208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1BE8DD-6BA1-AD43-8321-0CEB068BCC7D}" type="slidenum">
              <a:rPr lang="en-US" sz="1000" smtClean="0">
                <a:solidFill>
                  <a:srgbClr val="002060"/>
                </a:solidFill>
              </a:rPr>
              <a:pPr/>
              <a:t>62</a:t>
            </a:fld>
            <a:endParaRPr lang="en-US" sz="1000" dirty="0">
              <a:solidFill>
                <a:srgbClr val="002060"/>
              </a:solidFill>
            </a:endParaRPr>
          </a:p>
        </p:txBody>
      </p:sp>
      <p:sp>
        <p:nvSpPr>
          <p:cNvPr id="16" name="Rectangle 15"/>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279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9892" y="260350"/>
            <a:ext cx="8490707" cy="662131"/>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3600" dirty="0">
                <a:solidFill>
                  <a:schemeClr val="bg1"/>
                </a:solidFill>
                <a:latin typeface="+mj-lt"/>
              </a:rPr>
              <a:t>State &amp; Regional Priority Industries and Occupations</a:t>
            </a:r>
          </a:p>
        </p:txBody>
      </p:sp>
      <p:sp>
        <p:nvSpPr>
          <p:cNvPr id="12" name="TextBox 11"/>
          <p:cNvSpPr txBox="1"/>
          <p:nvPr/>
        </p:nvSpPr>
        <p:spPr>
          <a:xfrm>
            <a:off x="7904710" y="1003164"/>
            <a:ext cx="966455" cy="143011"/>
          </a:xfrm>
          <a:prstGeom prst="rect">
            <a:avLst/>
          </a:prstGeom>
          <a:solidFill>
            <a:srgbClr val="BCDEC2"/>
          </a:solidFill>
        </p:spPr>
        <p:txBody>
          <a:bodyPr wrap="none" lIns="0" tIns="0" rIns="0" bIns="0" rtlCol="0">
            <a:noAutofit/>
          </a:bodyPr>
          <a:lstStyle/>
          <a:p>
            <a:pPr algn="ctr"/>
            <a:r>
              <a:rPr lang="en-US" sz="800" dirty="0">
                <a:solidFill>
                  <a:srgbClr val="000000"/>
                </a:solidFill>
                <a:latin typeface="Arial" pitchFamily="34" charset="0"/>
              </a:rPr>
              <a:t>Prioritized</a:t>
            </a:r>
          </a:p>
        </p:txBody>
      </p:sp>
      <p:sp>
        <p:nvSpPr>
          <p:cNvPr id="13" name="TextBox 12"/>
          <p:cNvSpPr txBox="1"/>
          <p:nvPr/>
        </p:nvSpPr>
        <p:spPr>
          <a:xfrm>
            <a:off x="7904710" y="1184130"/>
            <a:ext cx="966455" cy="143011"/>
          </a:xfrm>
          <a:prstGeom prst="rect">
            <a:avLst/>
          </a:prstGeom>
          <a:solidFill>
            <a:srgbClr val="F9EFBD"/>
          </a:solidFill>
        </p:spPr>
        <p:txBody>
          <a:bodyPr wrap="none" lIns="0" tIns="0" rIns="0" bIns="0" rtlCol="0">
            <a:noAutofit/>
          </a:bodyPr>
          <a:lstStyle/>
          <a:p>
            <a:pPr algn="ctr"/>
            <a:r>
              <a:rPr lang="en-US" sz="800" dirty="0">
                <a:solidFill>
                  <a:srgbClr val="000000"/>
                </a:solidFill>
                <a:latin typeface="Arial" pitchFamily="34" charset="0"/>
              </a:rPr>
              <a:t>Critical</a:t>
            </a:r>
          </a:p>
        </p:txBody>
      </p:sp>
      <p:sp>
        <p:nvSpPr>
          <p:cNvPr id="14" name="IllustrativeStamp"/>
          <p:cNvSpPr>
            <a:spLocks noChangeArrowheads="1"/>
          </p:cNvSpPr>
          <p:nvPr/>
        </p:nvSpPr>
        <p:spPr bwMode="gray">
          <a:xfrm>
            <a:off x="6733540" y="990600"/>
            <a:ext cx="1256303" cy="311150"/>
          </a:xfrm>
          <a:prstGeom prst="rect">
            <a:avLst/>
          </a:prstGeom>
          <a:solidFill>
            <a:srgbClr val="79A2B3"/>
          </a:solidFill>
          <a:ln w="9525" cap="flat" cmpd="sng" algn="ctr">
            <a:solidFill>
              <a:srgbClr val="79A2B3"/>
            </a:solidFill>
            <a:prstDash val="solid"/>
            <a:miter lim="800000"/>
            <a:headEnd type="none" w="lg" len="lg"/>
            <a:tailEnd type="none" w="lg" len="lg"/>
          </a:ln>
        </p:spPr>
        <p:txBody>
          <a:bodyPr wrap="none" tIns="91440" bIns="91440" anchor="ctr"/>
          <a:lstStyle/>
          <a:p>
            <a:pPr algn="ctr" fontAlgn="base">
              <a:spcBef>
                <a:spcPct val="0"/>
              </a:spcBef>
              <a:spcAft>
                <a:spcPct val="0"/>
              </a:spcAft>
            </a:pPr>
            <a:r>
              <a:rPr lang="en-US" sz="1200" b="1" i="1" dirty="0">
                <a:solidFill>
                  <a:srgbClr val="FFFFFF"/>
                </a:solidFill>
                <a:latin typeface="Arial" pitchFamily="34" charset="0"/>
              </a:rPr>
              <a:t>All jobs</a:t>
            </a:r>
          </a:p>
        </p:txBody>
      </p:sp>
      <p:graphicFrame>
        <p:nvGraphicFramePr>
          <p:cNvPr id="25" name="Table 24"/>
          <p:cNvGraphicFramePr>
            <a:graphicFrameLocks noGrp="1"/>
          </p:cNvGraphicFramePr>
          <p:nvPr/>
        </p:nvGraphicFramePr>
        <p:xfrm>
          <a:off x="119894" y="1407824"/>
          <a:ext cx="8900280" cy="4397434"/>
        </p:xfrm>
        <a:graphic>
          <a:graphicData uri="http://schemas.openxmlformats.org/drawingml/2006/table">
            <a:tbl>
              <a:tblPr firstRow="1" bandRow="1">
                <a:tableStyleId>{5C22544A-7EE6-4342-B048-85BDC9FD1C3A}</a:tableStyleId>
              </a:tblPr>
              <a:tblGrid>
                <a:gridCol w="988920">
                  <a:extLst>
                    <a:ext uri="{9D8B030D-6E8A-4147-A177-3AD203B41FA5}">
                      <a16:colId xmlns:a16="http://schemas.microsoft.com/office/drawing/2014/main" val="20000"/>
                    </a:ext>
                  </a:extLst>
                </a:gridCol>
                <a:gridCol w="988920">
                  <a:extLst>
                    <a:ext uri="{9D8B030D-6E8A-4147-A177-3AD203B41FA5}">
                      <a16:colId xmlns:a16="http://schemas.microsoft.com/office/drawing/2014/main" val="20001"/>
                    </a:ext>
                  </a:extLst>
                </a:gridCol>
                <a:gridCol w="988920">
                  <a:extLst>
                    <a:ext uri="{9D8B030D-6E8A-4147-A177-3AD203B41FA5}">
                      <a16:colId xmlns:a16="http://schemas.microsoft.com/office/drawing/2014/main" val="20002"/>
                    </a:ext>
                  </a:extLst>
                </a:gridCol>
                <a:gridCol w="988920">
                  <a:extLst>
                    <a:ext uri="{9D8B030D-6E8A-4147-A177-3AD203B41FA5}">
                      <a16:colId xmlns:a16="http://schemas.microsoft.com/office/drawing/2014/main" val="20003"/>
                    </a:ext>
                  </a:extLst>
                </a:gridCol>
                <a:gridCol w="988920">
                  <a:extLst>
                    <a:ext uri="{9D8B030D-6E8A-4147-A177-3AD203B41FA5}">
                      <a16:colId xmlns:a16="http://schemas.microsoft.com/office/drawing/2014/main" val="20004"/>
                    </a:ext>
                  </a:extLst>
                </a:gridCol>
                <a:gridCol w="988920">
                  <a:extLst>
                    <a:ext uri="{9D8B030D-6E8A-4147-A177-3AD203B41FA5}">
                      <a16:colId xmlns:a16="http://schemas.microsoft.com/office/drawing/2014/main" val="20005"/>
                    </a:ext>
                  </a:extLst>
                </a:gridCol>
                <a:gridCol w="988920">
                  <a:extLst>
                    <a:ext uri="{9D8B030D-6E8A-4147-A177-3AD203B41FA5}">
                      <a16:colId xmlns:a16="http://schemas.microsoft.com/office/drawing/2014/main" val="20006"/>
                    </a:ext>
                  </a:extLst>
                </a:gridCol>
                <a:gridCol w="988920">
                  <a:extLst>
                    <a:ext uri="{9D8B030D-6E8A-4147-A177-3AD203B41FA5}">
                      <a16:colId xmlns:a16="http://schemas.microsoft.com/office/drawing/2014/main" val="20007"/>
                    </a:ext>
                  </a:extLst>
                </a:gridCol>
                <a:gridCol w="988920">
                  <a:extLst>
                    <a:ext uri="{9D8B030D-6E8A-4147-A177-3AD203B41FA5}">
                      <a16:colId xmlns:a16="http://schemas.microsoft.com/office/drawing/2014/main" val="20008"/>
                    </a:ext>
                  </a:extLst>
                </a:gridCol>
              </a:tblGrid>
              <a:tr h="418883">
                <a:tc>
                  <a:txBody>
                    <a:bodyPr/>
                    <a:lstStyle/>
                    <a:p>
                      <a:endParaRPr lang="en-US" sz="900" b="1" dirty="0">
                        <a:solidFill>
                          <a:schemeClr val="tx1"/>
                        </a:solidFill>
                        <a:latin typeface="Arial" panose="020B0604020202020204" pitchFamily="34" charset="0"/>
                        <a:cs typeface="Arial" panose="020B0604020202020204" pitchFamily="34" charset="0"/>
                      </a:endParaRPr>
                    </a:p>
                  </a:txBody>
                  <a:tcPr marL="27432" marR="27432" anchor="b">
                    <a:lnL w="12700" cmpd="sng">
                      <a:solidFill>
                        <a:schemeClr val="lt1"/>
                      </a:solidFill>
                    </a:lnL>
                    <a:lnR w="12700" cap="flat" cmpd="sng" algn="ctr">
                      <a:solidFill>
                        <a:schemeClr val="lt1"/>
                      </a:solidFill>
                      <a:prstDash val="solid"/>
                      <a:round/>
                      <a:headEnd type="none" w="med" len="med"/>
                      <a:tailEnd type="none" w="med" len="med"/>
                    </a:lnR>
                    <a:lnT w="12700" cmpd="sng">
                      <a:solidFill>
                        <a:schemeClr val="lt1"/>
                      </a:solidFill>
                    </a:lnT>
                    <a:lnB w="38100" cmpd="sng">
                      <a:solidFill>
                        <a:schemeClr val="lt1"/>
                      </a:solidFill>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Office and Admin</a:t>
                      </a:r>
                    </a:p>
                  </a:txBody>
                  <a:tcPr marL="0" marR="0" marT="0" marB="0" anchor="ctr">
                    <a:lnL w="12700" cmpd="sng">
                      <a:solidFill>
                        <a:schemeClr val="lt1"/>
                      </a:solidFill>
                    </a:lnL>
                    <a:lnR w="12700" cap="flat" cmpd="sng" algn="ctr">
                      <a:solidFill>
                        <a:srgbClr val="FF0000"/>
                      </a:solidFill>
                      <a:prstDash val="solid"/>
                      <a:round/>
                      <a:headEnd type="none" w="med" len="med"/>
                      <a:tailEnd type="none" w="med" len="med"/>
                    </a:lnR>
                    <a:lnT w="12700" cmpd="sng">
                      <a:solidFill>
                        <a:schemeClr val="lt1"/>
                      </a:solidFill>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Healthcare / Soc. Svcs.</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err="1">
                          <a:solidFill>
                            <a:srgbClr val="000000"/>
                          </a:solidFill>
                          <a:effectLst/>
                          <a:latin typeface="Arial" panose="020B0604020202020204" pitchFamily="34" charset="0"/>
                          <a:cs typeface="Arial" panose="020B0604020202020204" pitchFamily="34" charset="0"/>
                        </a:rPr>
                        <a:t>Construc</a:t>
                      </a:r>
                      <a:r>
                        <a:rPr lang="en-US" sz="1000" b="1" i="0" u="none" strike="noStrike" dirty="0">
                          <a:solidFill>
                            <a:srgbClr val="000000"/>
                          </a:solidFill>
                          <a:effectLst/>
                          <a:latin typeface="Arial" panose="020B0604020202020204" pitchFamily="34" charset="0"/>
                          <a:cs typeface="Arial" panose="020B0604020202020204" pitchFamily="34" charset="0"/>
                        </a:rPr>
                        <a:t>. / Install. </a:t>
                      </a:r>
                      <a:r>
                        <a:rPr lang="en-US" sz="1000" b="1" i="0" u="none" strike="noStrike" dirty="0" err="1">
                          <a:solidFill>
                            <a:srgbClr val="000000"/>
                          </a:solidFill>
                          <a:effectLst/>
                          <a:latin typeface="Arial" panose="020B0604020202020204" pitchFamily="34" charset="0"/>
                          <a:cs typeface="Arial" panose="020B0604020202020204" pitchFamily="34" charset="0"/>
                        </a:rPr>
                        <a:t>Maint</a:t>
                      </a:r>
                      <a:r>
                        <a:rPr lang="en-US" sz="1000" b="1" i="0" u="none" strike="noStrike" dirty="0">
                          <a:solidFill>
                            <a:srgbClr val="000000"/>
                          </a:solidFill>
                          <a:effectLst/>
                          <a:latin typeface="Arial" panose="020B0604020202020204" pitchFamily="34" charset="0"/>
                          <a:cs typeface="Arial" panose="020B0604020202020204" pitchFamily="34" charset="0"/>
                        </a:rPr>
                        <a:t> &amp;</a:t>
                      </a:r>
                      <a:r>
                        <a:rPr lang="en-US" sz="1000" b="1" i="0" u="none" strike="noStrike" baseline="0" dirty="0">
                          <a:solidFill>
                            <a:srgbClr val="000000"/>
                          </a:solidFill>
                          <a:effectLst/>
                          <a:latin typeface="Arial" panose="020B0604020202020204" pitchFamily="34" charset="0"/>
                          <a:cs typeface="Arial" panose="020B0604020202020204" pitchFamily="34" charset="0"/>
                        </a:rPr>
                        <a:t> Repair</a:t>
                      </a:r>
                      <a:r>
                        <a:rPr lang="en-US" sz="10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Manufacturing</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Transport.</a:t>
                      </a:r>
                    </a:p>
                  </a:txBody>
                  <a:tcPr marL="0" marR="0" marT="0" marB="0" anchor="ctr">
                    <a:lnL w="12700" cap="flat" cmpd="sng" algn="ctr">
                      <a:solidFill>
                        <a:srgbClr val="FF0000"/>
                      </a:solidFill>
                      <a:prstDash val="solid"/>
                      <a:round/>
                      <a:headEnd type="none" w="med" len="med"/>
                      <a:tailEnd type="none" w="med" len="med"/>
                    </a:lnL>
                    <a:lnR w="12700" cmpd="sng">
                      <a:solidFill>
                        <a:schemeClr val="lt1"/>
                      </a:solidFill>
                    </a:lnR>
                    <a:lnT w="12700" cmpd="sng">
                      <a:solidFill>
                        <a:schemeClr val="lt1"/>
                      </a:solidFill>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Education</a:t>
                      </a:r>
                    </a:p>
                  </a:txBody>
                  <a:tcPr marL="0" marR="0" marT="0" marB="0" anchor="ctr">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mpd="sng">
                      <a:solidFill>
                        <a:schemeClr val="lt1"/>
                      </a:solidFill>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Info Tech </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Arial" panose="020B0604020202020204" pitchFamily="34" charset="0"/>
                          <a:cs typeface="Arial" panose="020B0604020202020204" pitchFamily="34" charset="0"/>
                        </a:rPr>
                        <a:t>Other</a:t>
                      </a:r>
                    </a:p>
                  </a:txBody>
                  <a:tcPr marL="0" marR="0" marT="0" marB="0" anchor="ctr">
                    <a:lnL w="12700" cap="flat" cmpd="sng" algn="ctr">
                      <a:solidFill>
                        <a:srgbClr val="FF0000"/>
                      </a:solidFill>
                      <a:prstDash val="solid"/>
                      <a:round/>
                      <a:headEnd type="none" w="med" len="med"/>
                      <a:tailEnd type="none" w="med" len="med"/>
                    </a:lnL>
                    <a:lnR w="12700" cmpd="sng">
                      <a:solidFill>
                        <a:schemeClr val="lt1"/>
                      </a:solidFill>
                    </a:lnR>
                    <a:lnT w="12700" cmpd="sng">
                      <a:solidFill>
                        <a:schemeClr val="lt1"/>
                      </a:solidFill>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581834">
                <a:tc>
                  <a:txBody>
                    <a:bodyPr/>
                    <a:lstStyle/>
                    <a:p>
                      <a:pPr marL="52388" lvl="1" indent="0" algn="ctr"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None/>
                      </a:pPr>
                      <a:r>
                        <a:rPr lang="en-US" sz="900" b="1" i="0" kern="1200" dirty="0">
                          <a:solidFill>
                            <a:srgbClr val="FFFFFF"/>
                          </a:solidFill>
                          <a:latin typeface="Arial" panose="020B0604020202020204" pitchFamily="34" charset="0"/>
                          <a:ea typeface="+mn-ea"/>
                          <a:cs typeface="Arial" panose="020B0604020202020204" pitchFamily="34" charset="0"/>
                        </a:rPr>
                        <a:t>Greater</a:t>
                      </a:r>
                      <a:r>
                        <a:rPr lang="en-US" sz="900" b="1" i="0" u="none" kern="1200" spc="0" dirty="0">
                          <a:solidFill>
                            <a:srgbClr val="FFFFFF"/>
                          </a:solidFill>
                          <a:latin typeface="Arial" panose="020B0604020202020204" pitchFamily="34" charset="0"/>
                          <a:cs typeface="Arial" panose="020B0604020202020204" pitchFamily="34" charset="0"/>
                        </a:rPr>
                        <a:t> Boston</a:t>
                      </a:r>
                    </a:p>
                  </a:txBody>
                  <a:tcPr marL="45720" marR="45720" anchor="ctr">
                    <a:lnR w="12700" cap="flat" cmpd="sng" algn="ctr">
                      <a:solidFill>
                        <a:schemeClr val="lt1"/>
                      </a:solidFill>
                      <a:prstDash val="solid"/>
                      <a:round/>
                      <a:headEnd type="none" w="med" len="med"/>
                      <a:tailEnd type="none" w="med" len="med"/>
                    </a:lnR>
                    <a:lnT w="38100" cmpd="sng">
                      <a:solidFill>
                        <a:schemeClr val="lt1"/>
                      </a:solidFill>
                    </a:lnT>
                    <a:solidFill>
                      <a:srgbClr val="3D6E81"/>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FFFFF"/>
                    </a:solidFill>
                  </a:tcPr>
                </a:tc>
                <a:tc>
                  <a:txBody>
                    <a:bodyPr/>
                    <a:lstStyle/>
                    <a:p>
                      <a:pPr marL="165100" marR="0" lvl="1" indent="-99786" algn="l" defTabSz="914400" rtl="0" eaLnBrk="1" fontAlgn="auto"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tabLst/>
                        <a:defRPr/>
                      </a:pPr>
                      <a:r>
                        <a:rPr lang="en-US" sz="700" i="0" u="none" kern="1200" spc="0" dirty="0">
                          <a:solidFill>
                            <a:srgbClr val="000000">
                              <a:lumMod val="100000"/>
                            </a:srgbClr>
                          </a:solidFill>
                          <a:latin typeface="Arial" panose="020B0604020202020204" pitchFamily="34" charset="0"/>
                          <a:cs typeface="Arial" panose="020B0604020202020204" pitchFamily="34" charset="0"/>
                        </a:rPr>
                        <a:t>Health Care Practitioner</a:t>
                      </a:r>
                    </a:p>
                    <a:p>
                      <a:pPr marL="165100" marR="0" lvl="1" indent="-99786" algn="l" defTabSz="914400" rtl="0" eaLnBrk="1" fontAlgn="auto"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tabLst/>
                        <a:defRPr/>
                      </a:pPr>
                      <a:r>
                        <a:rPr lang="en-US" sz="700" i="0" u="none" kern="1200" spc="0" dirty="0">
                          <a:solidFill>
                            <a:srgbClr val="000000">
                              <a:lumMod val="100000"/>
                            </a:srgbClr>
                          </a:solidFill>
                          <a:latin typeface="Arial" panose="020B0604020202020204" pitchFamily="34" charset="0"/>
                          <a:cs typeface="Arial" panose="020B0604020202020204" pitchFamily="34" charset="0"/>
                        </a:rPr>
                        <a:t>Technical Occupations</a:t>
                      </a:r>
                    </a:p>
                    <a:p>
                      <a:pPr marL="165100" marR="0" lvl="1" indent="-99786" algn="l" defTabSz="914400" rtl="0" eaLnBrk="1" fontAlgn="auto"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tabLst/>
                        <a:defRPr/>
                      </a:pPr>
                      <a:r>
                        <a:rPr lang="en-US" sz="700" i="0" u="none" kern="1200" spc="0" dirty="0">
                          <a:solidFill>
                            <a:srgbClr val="000000">
                              <a:lumMod val="100000"/>
                            </a:srgbClr>
                          </a:solidFill>
                          <a:latin typeface="Arial" panose="020B0604020202020204" pitchFamily="34" charset="0"/>
                          <a:cs typeface="Arial" panose="020B0604020202020204" pitchFamily="34" charset="0"/>
                        </a:rPr>
                        <a:t>Support</a:t>
                      </a:r>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44463" lvl="1" indent="-87313"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Construction</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FFFFF"/>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71450" indent="-171450">
                        <a:buFont typeface="Arial" panose="020B0604020202020204" pitchFamily="34" charset="0"/>
                        <a:buChar char="•"/>
                      </a:pPr>
                      <a:r>
                        <a:rPr lang="en-US" sz="700" dirty="0">
                          <a:latin typeface="Arial" panose="020B0604020202020204" pitchFamily="34" charset="0"/>
                          <a:cs typeface="Arial" panose="020B0604020202020204" pitchFamily="34" charset="0"/>
                        </a:rPr>
                        <a:t>Systems analysts</a:t>
                      </a:r>
                    </a:p>
                    <a:p>
                      <a:pPr marL="171450" indent="-171450">
                        <a:buFont typeface="Arial" panose="020B0604020202020204" pitchFamily="34" charset="0"/>
                        <a:buChar char="•"/>
                      </a:pPr>
                      <a:r>
                        <a:rPr lang="en-US" sz="700" dirty="0">
                          <a:latin typeface="Arial" panose="020B0604020202020204" pitchFamily="34" charset="0"/>
                          <a:cs typeface="Arial" panose="020B0604020202020204" pitchFamily="34" charset="0"/>
                        </a:rPr>
                        <a:t>Programmers</a:t>
                      </a:r>
                    </a:p>
                    <a:p>
                      <a:pPr marL="171450" indent="-171450">
                        <a:buFont typeface="Arial" panose="020B0604020202020204" pitchFamily="34" charset="0"/>
                        <a:buChar char="•"/>
                      </a:pPr>
                      <a:r>
                        <a:rPr lang="en-US" sz="700" dirty="0">
                          <a:latin typeface="Arial" panose="020B0604020202020204" pitchFamily="34" charset="0"/>
                          <a:cs typeface="Arial" panose="020B0604020202020204" pitchFamily="34" charset="0"/>
                        </a:rPr>
                        <a:t>Software developers</a:t>
                      </a:r>
                    </a:p>
                    <a:p>
                      <a:pPr marL="171450" indent="-171450">
                        <a:buFont typeface="Arial" panose="020B0604020202020204" pitchFamily="34" charset="0"/>
                        <a:buChar char="•"/>
                      </a:pPr>
                      <a:r>
                        <a:rPr lang="en-US" sz="700" dirty="0">
                          <a:latin typeface="Arial" panose="020B0604020202020204" pitchFamily="34" charset="0"/>
                          <a:cs typeface="Arial" panose="020B0604020202020204" pitchFamily="34" charset="0"/>
                        </a:rPr>
                        <a:t>Web</a:t>
                      </a:r>
                      <a:r>
                        <a:rPr lang="en-US" sz="700" baseline="0" dirty="0">
                          <a:latin typeface="Arial" panose="020B0604020202020204" pitchFamily="34" charset="0"/>
                          <a:cs typeface="Arial" panose="020B0604020202020204" pitchFamily="34" charset="0"/>
                        </a:rPr>
                        <a:t> developers </a:t>
                      </a:r>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Hospitality</a:t>
                      </a: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19050" cap="flat" cmpd="sng" algn="ctr">
                      <a:solidFill>
                        <a:schemeClr val="tx2"/>
                      </a:solidFill>
                      <a:prstDash val="solid"/>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extLst>
                  <a:ext uri="{0D108BD9-81ED-4DB2-BD59-A6C34878D82A}">
                    <a16:rowId xmlns:a16="http://schemas.microsoft.com/office/drawing/2014/main" val="10001"/>
                  </a:ext>
                </a:extLst>
              </a:tr>
              <a:tr h="551634">
                <a:tc>
                  <a:txBody>
                    <a:bodyPr/>
                    <a:lstStyle/>
                    <a:p>
                      <a:pPr algn="ctr"/>
                      <a:r>
                        <a:rPr lang="en-US" sz="900" b="1" i="0" dirty="0">
                          <a:solidFill>
                            <a:srgbClr val="FFFFFF"/>
                          </a:solidFill>
                          <a:latin typeface="Arial" panose="020B0604020202020204" pitchFamily="34" charset="0"/>
                          <a:cs typeface="Arial" panose="020B0604020202020204" pitchFamily="34" charset="0"/>
                        </a:rPr>
                        <a:t>Southeast</a:t>
                      </a:r>
                    </a:p>
                  </a:txBody>
                  <a:tcPr marL="45720" marR="45720" anchor="ctr">
                    <a:lnR w="12700" cap="flat" cmpd="sng" algn="ctr">
                      <a:solidFill>
                        <a:schemeClr val="lt1"/>
                      </a:solidFill>
                      <a:prstDash val="solid"/>
                      <a:round/>
                      <a:headEnd type="none" w="med" len="med"/>
                      <a:tailEnd type="none" w="med" len="med"/>
                    </a:lnR>
                    <a:solidFill>
                      <a:srgbClr val="3D6E81"/>
                    </a:solidFill>
                  </a:tcPr>
                </a:tc>
                <a:tc>
                  <a:txBody>
                    <a:bodyPr/>
                    <a:lstStyle/>
                    <a:p>
                      <a:pPr marL="206375" marR="0" lvl="1" indent="-124732" algn="l" defTabSz="914400" rtl="0" eaLnBrk="1" fontAlgn="auto"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tabLst/>
                        <a:defRPr/>
                      </a:pPr>
                      <a:r>
                        <a:rPr lang="en-US" sz="700" i="0" u="none" kern="1200" spc="0" dirty="0">
                          <a:solidFill>
                            <a:srgbClr val="000000">
                              <a:lumMod val="100000"/>
                            </a:srgbClr>
                          </a:solidFill>
                          <a:latin typeface="Arial" panose="020B0604020202020204" pitchFamily="34" charset="0"/>
                          <a:cs typeface="Arial" panose="020B0604020202020204" pitchFamily="34" charset="0"/>
                        </a:rPr>
                        <a:t>Customer Service Reps</a:t>
                      </a:r>
                      <a:endParaRPr lang="en-US" sz="700" dirty="0">
                        <a:latin typeface="Arial" panose="020B0604020202020204" pitchFamily="34" charset="0"/>
                        <a:cs typeface="Arial" panose="020B0604020202020204" pitchFamily="34" charset="0"/>
                      </a:endParaRP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Radiologic Tech</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dirty="0">
                          <a:latin typeface="Arial" panose="020B0604020202020204" pitchFamily="34" charset="0"/>
                          <a:cs typeface="Arial" panose="020B0604020202020204" pitchFamily="34" charset="0"/>
                        </a:rPr>
                        <a:t>Dental Hygienist</a:t>
                      </a:r>
                      <a:r>
                        <a:rPr lang="en-US" sz="700" i="0" u="none" kern="1200" spc="0" dirty="0">
                          <a:solidFill>
                            <a:srgbClr val="000000">
                              <a:lumMod val="100000"/>
                            </a:srgbClr>
                          </a:solidFill>
                          <a:latin typeface="Arial" panose="020B0604020202020204" pitchFamily="34" charset="0"/>
                          <a:cs typeface="Arial" panose="020B0604020202020204" pitchFamily="34" charset="0"/>
                        </a:rPr>
                        <a:t>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Health Info Techs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CNAs</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dirty="0">
                          <a:latin typeface="Arial" panose="020B0604020202020204" pitchFamily="34" charset="0"/>
                          <a:cs typeface="Arial" panose="020B0604020202020204" pitchFamily="34" charset="0"/>
                        </a:rPr>
                        <a:t>Machinists, Welders, Production</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Licensed Trades</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marR="0" lvl="1" indent="-99786" algn="l" defTabSz="914400" rtl="0" eaLnBrk="1" fontAlgn="auto"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tabLst/>
                        <a:defRPr/>
                      </a:pPr>
                      <a:r>
                        <a:rPr lang="en-US" sz="700" i="0" u="none" kern="1200" spc="0" dirty="0">
                          <a:solidFill>
                            <a:srgbClr val="000000">
                              <a:lumMod val="100000"/>
                            </a:srgbClr>
                          </a:solidFill>
                          <a:latin typeface="Arial" panose="020B0604020202020204" pitchFamily="34" charset="0"/>
                          <a:cs typeface="Arial" panose="020B0604020202020204" pitchFamily="34" charset="0"/>
                        </a:rPr>
                        <a:t>Computer User Support Specialist</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2"/>
                  </a:ext>
                </a:extLst>
              </a:tr>
              <a:tr h="551634">
                <a:tc>
                  <a:txBody>
                    <a:bodyPr/>
                    <a:lstStyle/>
                    <a:p>
                      <a:pPr algn="ctr"/>
                      <a:r>
                        <a:rPr lang="en-US" sz="900" b="1" dirty="0">
                          <a:solidFill>
                            <a:srgbClr val="FFFFFF"/>
                          </a:solidFill>
                          <a:latin typeface="Arial" panose="020B0604020202020204" pitchFamily="34" charset="0"/>
                          <a:cs typeface="Arial" panose="020B0604020202020204" pitchFamily="34" charset="0"/>
                        </a:rPr>
                        <a:t>Northeast</a:t>
                      </a:r>
                    </a:p>
                  </a:txBody>
                  <a:tcPr marL="45720" marR="45720" anchor="ctr">
                    <a:lnR w="12700" cap="flat" cmpd="sng" algn="ctr">
                      <a:solidFill>
                        <a:schemeClr val="lt1"/>
                      </a:solidFill>
                      <a:prstDash val="solid"/>
                      <a:round/>
                      <a:headEnd type="none" w="med" len="med"/>
                      <a:tailEnd type="none" w="med" len="med"/>
                    </a:lnR>
                    <a:solidFill>
                      <a:srgbClr val="3D6E81"/>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Direct</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 care workers </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cs typeface="Arial" panose="020B0604020202020204" pitchFamily="34" charset="0"/>
                        </a:rPr>
                        <a:t>Practitioners </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cs typeface="Arial" panose="020B0604020202020204" pitchFamily="34" charset="0"/>
                        </a:rPr>
                        <a:t>HC admin</a:t>
                      </a: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kern="1200" baseline="0" dirty="0">
                          <a:solidFill>
                            <a:schemeClr val="dk1"/>
                          </a:solidFill>
                          <a:latin typeface="Arial" panose="020B0604020202020204" pitchFamily="34" charset="0"/>
                          <a:ea typeface="+mn-ea"/>
                          <a:cs typeface="Arial" panose="020B0604020202020204" pitchFamily="34" charset="0"/>
                        </a:rPr>
                        <a:t>HVAC mechanics,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kern="1200" baseline="0" dirty="0">
                          <a:solidFill>
                            <a:schemeClr val="dk1"/>
                          </a:solidFill>
                          <a:latin typeface="Arial" panose="020B0604020202020204" pitchFamily="34" charset="0"/>
                          <a:ea typeface="+mn-ea"/>
                          <a:cs typeface="Arial" panose="020B0604020202020204" pitchFamily="34" charset="0"/>
                        </a:rPr>
                        <a:t>Drafters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kern="1200" baseline="0" dirty="0">
                          <a:solidFill>
                            <a:schemeClr val="dk1"/>
                          </a:solidFill>
                          <a:latin typeface="Arial" panose="020B0604020202020204" pitchFamily="34" charset="0"/>
                          <a:ea typeface="+mn-ea"/>
                          <a:cs typeface="Arial" panose="020B0604020202020204" pitchFamily="34" charset="0"/>
                        </a:rPr>
                        <a:t>Laborers and Other Trades</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Supervisors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CNC</a:t>
                      </a: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 operators, Machinists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Inspectors/Testers/QC</a:t>
                      </a:r>
                      <a:endParaRPr lang="en-US" sz="700" i="0" u="none" kern="1200" spc="0" dirty="0">
                        <a:solidFill>
                          <a:srgbClr val="000000">
                            <a:lumMod val="100000"/>
                          </a:srgbClr>
                        </a:solidFill>
                        <a:latin typeface="Arial" panose="020B0604020202020204" pitchFamily="34" charset="0"/>
                        <a:ea typeface="+mn-ea"/>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44463" lvl="1" indent="-87313"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No specific occupations</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 cited</a:t>
                      </a: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Computer-related</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 &amp; IT</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Life Sciences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Engineering</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Engineering Tech</a:t>
                      </a:r>
                    </a:p>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extLst>
                  <a:ext uri="{0D108BD9-81ED-4DB2-BD59-A6C34878D82A}">
                    <a16:rowId xmlns:a16="http://schemas.microsoft.com/office/drawing/2014/main" val="10003"/>
                  </a:ext>
                </a:extLst>
              </a:tr>
              <a:tr h="551634">
                <a:tc>
                  <a:txBody>
                    <a:bodyPr/>
                    <a:lstStyle/>
                    <a:p>
                      <a:pPr algn="ctr"/>
                      <a:r>
                        <a:rPr lang="en-US" sz="900" b="1" dirty="0">
                          <a:solidFill>
                            <a:srgbClr val="FFFFFF"/>
                          </a:solidFill>
                          <a:latin typeface="Arial" panose="020B0604020202020204" pitchFamily="34" charset="0"/>
                          <a:cs typeface="Arial" panose="020B0604020202020204" pitchFamily="34" charset="0"/>
                        </a:rPr>
                        <a:t>Central MA</a:t>
                      </a:r>
                    </a:p>
                  </a:txBody>
                  <a:tcPr marL="45720" marR="45720" anchor="ctr">
                    <a:lnR w="12700" cap="flat" cmpd="sng" algn="ctr">
                      <a:solidFill>
                        <a:schemeClr val="lt1"/>
                      </a:solidFill>
                      <a:prstDash val="solid"/>
                      <a:round/>
                      <a:headEnd type="none" w="med" len="med"/>
                      <a:tailEnd type="none" w="med" len="med"/>
                    </a:lnR>
                    <a:solidFill>
                      <a:srgbClr val="3D6E81"/>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CNAs, LPNs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Pharmacy technicians</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44463" marR="0" lvl="1" indent="-87313" algn="l" defTabSz="914400" rtl="0" eaLnBrk="1" fontAlgn="auto"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tabLst/>
                        <a:defRPr/>
                      </a:pPr>
                      <a:r>
                        <a:rPr lang="en-US" sz="700" i="0" u="none" kern="1200" spc="0" dirty="0">
                          <a:solidFill>
                            <a:srgbClr val="000000">
                              <a:lumMod val="100000"/>
                            </a:srgbClr>
                          </a:solidFill>
                          <a:latin typeface="Arial" panose="020B0604020202020204" pitchFamily="34" charset="0"/>
                          <a:cs typeface="Arial" panose="020B0604020202020204" pitchFamily="34" charset="0"/>
                        </a:rPr>
                        <a:t>HVAC mechanics</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CNC machinists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QC</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Commercial drivers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Diesel tech</a:t>
                      </a: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Software developers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Cybersecurity</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4"/>
                  </a:ext>
                </a:extLst>
              </a:tr>
              <a:tr h="555972">
                <a:tc>
                  <a:txBody>
                    <a:bodyPr/>
                    <a:lstStyle/>
                    <a:p>
                      <a:pPr algn="ctr"/>
                      <a:r>
                        <a:rPr lang="en-US" sz="900" b="1" dirty="0">
                          <a:solidFill>
                            <a:srgbClr val="FFFFFF"/>
                          </a:solidFill>
                          <a:latin typeface="Arial" panose="020B0604020202020204" pitchFamily="34" charset="0"/>
                          <a:cs typeface="Arial" panose="020B0604020202020204" pitchFamily="34" charset="0"/>
                        </a:rPr>
                        <a:t>Pioneer Valley</a:t>
                      </a:r>
                    </a:p>
                  </a:txBody>
                  <a:tcPr marL="45720" marR="45720" anchor="ctr">
                    <a:lnR w="12700" cap="flat" cmpd="sng" algn="ctr">
                      <a:solidFill>
                        <a:schemeClr val="lt1"/>
                      </a:solidFill>
                      <a:prstDash val="solid"/>
                      <a:round/>
                      <a:headEnd type="none" w="med" len="med"/>
                      <a:tailEnd type="none" w="med" len="med"/>
                    </a:lnR>
                    <a:solidFill>
                      <a:srgbClr val="3D6E81"/>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Back office admin support</a:t>
                      </a: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Direct care workers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Tech/Clinical workers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Social &amp; Human Svc. Asst.</a:t>
                      </a: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 </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Supervisors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CNC</a:t>
                      </a: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 operators, Machinists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Inspectors/Testers/QC</a:t>
                      </a:r>
                      <a:endParaRPr lang="en-US" sz="700" i="0" u="none" kern="1200" spc="0" dirty="0">
                        <a:solidFill>
                          <a:srgbClr val="000000">
                            <a:lumMod val="100000"/>
                          </a:srgbClr>
                        </a:solidFill>
                        <a:latin typeface="Arial" panose="020B0604020202020204" pitchFamily="34" charset="0"/>
                        <a:ea typeface="+mn-ea"/>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ea typeface="+mn-ea"/>
                          <a:cs typeface="Arial" panose="020B0604020202020204" pitchFamily="34" charset="0"/>
                        </a:rPr>
                        <a:t>Educators</a:t>
                      </a: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 (all levels &amp; STEM)</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Teacher Assts.</a:t>
                      </a:r>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IT</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-related</a:t>
                      </a: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9EFBD"/>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extLst>
                  <a:ext uri="{0D108BD9-81ED-4DB2-BD59-A6C34878D82A}">
                    <a16:rowId xmlns:a16="http://schemas.microsoft.com/office/drawing/2014/main" val="10005"/>
                  </a:ext>
                </a:extLst>
              </a:tr>
              <a:tr h="551634">
                <a:tc>
                  <a:txBody>
                    <a:bodyPr/>
                    <a:lstStyle/>
                    <a:p>
                      <a:pPr algn="ctr"/>
                      <a:r>
                        <a:rPr lang="en-US" sz="900" b="1" dirty="0">
                          <a:solidFill>
                            <a:srgbClr val="FFFFFF"/>
                          </a:solidFill>
                          <a:latin typeface="Arial" panose="020B0604020202020204" pitchFamily="34" charset="0"/>
                          <a:cs typeface="Arial" panose="020B0604020202020204" pitchFamily="34" charset="0"/>
                        </a:rPr>
                        <a:t>Cape &amp; Islands</a:t>
                      </a:r>
                    </a:p>
                  </a:txBody>
                  <a:tcPr marL="45720" marR="45720" anchor="ctr">
                    <a:lnR w="12700" cap="flat" cmpd="sng" algn="ctr">
                      <a:solidFill>
                        <a:schemeClr val="lt1"/>
                      </a:solidFill>
                      <a:prstDash val="solid"/>
                      <a:round/>
                      <a:headEnd type="none" w="med" len="med"/>
                      <a:tailEnd type="none" w="med" len="med"/>
                    </a:lnR>
                    <a:solidFill>
                      <a:srgbClr val="3D6E81"/>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Multiple occupations</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HVAC</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Carpenters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Landscaping</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FFFFFF"/>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No</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 specific occupation cited</a:t>
                      </a: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Hospitality – no specific</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 occupations cited</a:t>
                      </a:r>
                      <a:endParaRPr lang="en-US" sz="700" i="0" u="none" kern="1200" spc="0" dirty="0">
                        <a:solidFill>
                          <a:srgbClr val="000000">
                            <a:lumMod val="100000"/>
                          </a:srgbClr>
                        </a:solidFill>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9525" cap="flat" cmpd="sng" algn="ctr">
                      <a:solidFill>
                        <a:schemeClr val="bg1">
                          <a:lumMod val="65000"/>
                        </a:schemeClr>
                      </a:solidFill>
                      <a:prstDash val="dash"/>
                      <a:round/>
                      <a:headEnd type="none" w="med" len="med"/>
                      <a:tailEnd type="none" w="med" len="med"/>
                    </a:lnB>
                    <a:solidFill>
                      <a:srgbClr val="BCDEC2"/>
                    </a:solidFill>
                  </a:tcPr>
                </a:tc>
                <a:extLst>
                  <a:ext uri="{0D108BD9-81ED-4DB2-BD59-A6C34878D82A}">
                    <a16:rowId xmlns:a16="http://schemas.microsoft.com/office/drawing/2014/main" val="10006"/>
                  </a:ext>
                </a:extLst>
              </a:tr>
              <a:tr h="581834">
                <a:tc>
                  <a:txBody>
                    <a:bodyPr/>
                    <a:lstStyle/>
                    <a:p>
                      <a:pPr algn="ctr"/>
                      <a:r>
                        <a:rPr lang="en-US" sz="900" b="1" dirty="0">
                          <a:solidFill>
                            <a:srgbClr val="FFFFFF"/>
                          </a:solidFill>
                          <a:latin typeface="Arial" panose="020B0604020202020204" pitchFamily="34" charset="0"/>
                          <a:cs typeface="Arial" panose="020B0604020202020204" pitchFamily="34" charset="0"/>
                        </a:rPr>
                        <a:t>Berkshire</a:t>
                      </a:r>
                    </a:p>
                  </a:txBody>
                  <a:tcPr marL="45720" marR="45720" anchor="ctr">
                    <a:lnR w="12700" cap="flat" cmpd="sng" algn="ctr">
                      <a:solidFill>
                        <a:schemeClr val="lt1"/>
                      </a:solidFill>
                      <a:prstDash val="solid"/>
                      <a:round/>
                      <a:headEnd type="none" w="med" len="med"/>
                      <a:tailEnd type="none" w="med" len="med"/>
                    </a:lnR>
                    <a:solidFill>
                      <a:srgbClr val="3D6E81"/>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mpd="sng">
                      <a:solidFill>
                        <a:schemeClr val="lt1"/>
                      </a:solidFill>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12700" cmpd="sng">
                      <a:solidFill>
                        <a:schemeClr val="lt1"/>
                      </a:solidFill>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RNs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Personal/home health aides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Nursing assts. </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ea typeface="+mn-ea"/>
                          <a:cs typeface="Arial" panose="020B0604020202020204" pitchFamily="34" charset="0"/>
                        </a:rPr>
                        <a:t>Medical assts.</a:t>
                      </a:r>
                      <a:endParaRPr lang="en-US" sz="700" i="0" u="none" kern="1200" spc="0" dirty="0">
                        <a:solidFill>
                          <a:srgbClr val="000000">
                            <a:lumMod val="100000"/>
                          </a:srgbClr>
                        </a:solidFill>
                        <a:latin typeface="Arial" panose="020B0604020202020204" pitchFamily="34" charset="0"/>
                        <a:ea typeface="+mn-ea"/>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12700" cap="flat" cmpd="sng" algn="ctr">
                      <a:solidFill>
                        <a:srgbClr val="FF0000"/>
                      </a:solidFill>
                      <a:prstDash val="solid"/>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Machinists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Engineers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Managemen</a:t>
                      </a:r>
                      <a:r>
                        <a:rPr lang="en-US" sz="700" dirty="0">
                          <a:latin typeface="Arial" panose="020B0604020202020204" pitchFamily="34" charset="0"/>
                          <a:cs typeface="Arial" panose="020B0604020202020204" pitchFamily="34" charset="0"/>
                        </a:rPr>
                        <a:t>t</a:t>
                      </a: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12700" cap="flat" cmpd="sng" algn="ctr">
                      <a:solidFill>
                        <a:srgbClr val="FF0000"/>
                      </a:solidFill>
                      <a:prstDash val="solid"/>
                      <a:round/>
                      <a:headEnd type="none" w="med" len="med"/>
                      <a:tailEnd type="none" w="med" len="med"/>
                    </a:lnB>
                    <a:solidFill>
                      <a:srgbClr val="BCDEC2"/>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12700" cmpd="sng">
                      <a:solidFill>
                        <a:schemeClr val="lt1"/>
                      </a:solidFill>
                    </a:lnB>
                    <a:noFill/>
                  </a:tcPr>
                </a:tc>
                <a:tc>
                  <a:txBody>
                    <a:bodyPr/>
                    <a:lstStyle/>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Teachers, </a:t>
                      </a:r>
                      <a:r>
                        <a:rPr lang="de-DE" sz="700" i="0" u="none" kern="1200" spc="0" dirty="0">
                          <a:solidFill>
                            <a:srgbClr val="000000">
                              <a:lumMod val="100000"/>
                            </a:srgbClr>
                          </a:solidFill>
                          <a:latin typeface="Arial" panose="020B0604020202020204" pitchFamily="34" charset="0"/>
                          <a:cs typeface="Arial" panose="020B0604020202020204" pitchFamily="34" charset="0"/>
                        </a:rPr>
                        <a:t>pre-school</a:t>
                      </a:r>
                      <a:r>
                        <a:rPr lang="en-US" sz="700" i="0" u="none" kern="1200" spc="0" dirty="0">
                          <a:solidFill>
                            <a:srgbClr val="000000">
                              <a:lumMod val="100000"/>
                            </a:srgbClr>
                          </a:solidFill>
                          <a:latin typeface="Arial" panose="020B0604020202020204" pitchFamily="34" charset="0"/>
                          <a:cs typeface="Arial" panose="020B0604020202020204" pitchFamily="34" charset="0"/>
                        </a:rPr>
                        <a:t>, assts, special education, &amp; residential teachers</a:t>
                      </a:r>
                    </a:p>
                    <a:p>
                      <a:pPr marL="165100" lvl="1" indent="-99786"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Administrators</a:t>
                      </a:r>
                    </a:p>
                  </a:txBody>
                  <a:tcPr marL="9144" marR="9144" marT="18288" marB="9144">
                    <a:lnL w="12700" cap="flat" cmpd="sng" algn="ctr">
                      <a:solidFill>
                        <a:schemeClr val="lt1"/>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12700" cmpd="sng">
                      <a:solidFill>
                        <a:schemeClr val="lt1"/>
                      </a:solidFill>
                    </a:lnB>
                    <a:solidFill>
                      <a:srgbClr val="F9EFBD"/>
                    </a:solidFill>
                  </a:tcPr>
                </a:tc>
                <a:tc>
                  <a:txBody>
                    <a:bodyPr/>
                    <a:lstStyle/>
                    <a:p>
                      <a:endParaRPr lang="en-US" sz="700" dirty="0">
                        <a:latin typeface="Arial" panose="020B0604020202020204" pitchFamily="34" charset="0"/>
                        <a:cs typeface="Arial" panose="020B0604020202020204" pitchFamily="34" charset="0"/>
                      </a:endParaRPr>
                    </a:p>
                  </a:txBody>
                  <a:tcPr marL="9144" marR="9144" marT="18288" marB="914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9525" cap="flat" cmpd="sng" algn="ctr">
                      <a:solidFill>
                        <a:schemeClr val="bg1">
                          <a:lumMod val="65000"/>
                        </a:schemeClr>
                      </a:solidFill>
                      <a:prstDash val="dash"/>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123825" lvl="1" indent="-74839"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dirty="0">
                          <a:solidFill>
                            <a:srgbClr val="000000">
                              <a:lumMod val="100000"/>
                            </a:srgbClr>
                          </a:solidFill>
                          <a:latin typeface="Arial" panose="020B0604020202020204" pitchFamily="34" charset="0"/>
                          <a:cs typeface="Arial" panose="020B0604020202020204" pitchFamily="34" charset="0"/>
                        </a:rPr>
                        <a:t>Maids, housekeeping,</a:t>
                      </a:r>
                      <a:r>
                        <a:rPr lang="en-US" sz="700" i="0" u="none" kern="1200" spc="0" baseline="0" dirty="0">
                          <a:solidFill>
                            <a:srgbClr val="000000">
                              <a:lumMod val="100000"/>
                            </a:srgbClr>
                          </a:solidFill>
                          <a:latin typeface="Arial" panose="020B0604020202020204" pitchFamily="34" charset="0"/>
                          <a:cs typeface="Arial" panose="020B0604020202020204" pitchFamily="34" charset="0"/>
                        </a:rPr>
                        <a:t> cleaners</a:t>
                      </a:r>
                    </a:p>
                    <a:p>
                      <a:pPr marL="123825" lvl="1" indent="-74839"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cs typeface="Arial" panose="020B0604020202020204" pitchFamily="34" charset="0"/>
                        </a:rPr>
                        <a:t>Janitors</a:t>
                      </a:r>
                    </a:p>
                    <a:p>
                      <a:pPr marL="123825" lvl="1" indent="-74839" algn="l" defTabSz="914400" rtl="0" eaLnBrk="1" latinLnBrk="0" hangingPunct="1">
                        <a:lnSpc>
                          <a:spcPct val="100000"/>
                        </a:lnSpc>
                        <a:spcBef>
                          <a:spcPct val="0"/>
                        </a:spcBef>
                        <a:spcAft>
                          <a:spcPct val="0"/>
                        </a:spcAft>
                        <a:buClr>
                          <a:schemeClr val="tx2">
                            <a:lumMod val="100000"/>
                          </a:schemeClr>
                        </a:buClr>
                        <a:buSzPct val="100000"/>
                        <a:buFont typeface="Arial" panose="020B0604020202020204" pitchFamily="34" charset="0"/>
                        <a:buChar char="•"/>
                      </a:pPr>
                      <a:r>
                        <a:rPr lang="en-US" sz="700" i="0" u="none" kern="1200" spc="0" baseline="0" dirty="0">
                          <a:solidFill>
                            <a:srgbClr val="000000">
                              <a:lumMod val="100000"/>
                            </a:srgbClr>
                          </a:solidFill>
                          <a:latin typeface="Arial" panose="020B0604020202020204" pitchFamily="34" charset="0"/>
                          <a:cs typeface="Arial" panose="020B0604020202020204" pitchFamily="34" charset="0"/>
                        </a:rPr>
                        <a:t>Other hospitality</a:t>
                      </a:r>
                    </a:p>
                  </a:txBody>
                  <a:tcPr marL="9144" marR="9144" marT="18288" marB="9144">
                    <a:lnL w="12700" cap="flat" cmpd="sng" algn="ctr">
                      <a:solidFill>
                        <a:srgbClr val="FF0000"/>
                      </a:solidFill>
                      <a:prstDash val="solid"/>
                      <a:round/>
                      <a:headEnd type="none" w="med" len="med"/>
                      <a:tailEnd type="none" w="med" len="med"/>
                    </a:lnL>
                    <a:lnR w="12700" cmpd="sng">
                      <a:solidFill>
                        <a:schemeClr val="lt1"/>
                      </a:solidFill>
                    </a:lnR>
                    <a:lnT w="9525" cap="flat" cmpd="sng" algn="ctr">
                      <a:solidFill>
                        <a:schemeClr val="bg1">
                          <a:lumMod val="65000"/>
                        </a:schemeClr>
                      </a:solidFill>
                      <a:prstDash val="dash"/>
                      <a:round/>
                      <a:headEnd type="none" w="med" len="med"/>
                      <a:tailEnd type="none" w="med" len="med"/>
                    </a:lnT>
                    <a:lnB w="12700" cmpd="sng">
                      <a:solidFill>
                        <a:schemeClr val="lt1"/>
                      </a:solidFill>
                    </a:lnB>
                    <a:solidFill>
                      <a:srgbClr val="BCDEC2"/>
                    </a:solidFill>
                  </a:tcPr>
                </a:tc>
                <a:extLst>
                  <a:ext uri="{0D108BD9-81ED-4DB2-BD59-A6C34878D82A}">
                    <a16:rowId xmlns:a16="http://schemas.microsoft.com/office/drawing/2014/main" val="10007"/>
                  </a:ext>
                </a:extLst>
              </a:tr>
            </a:tbl>
          </a:graphicData>
        </a:graphic>
      </p:graphicFrame>
      <p:sp>
        <p:nvSpPr>
          <p:cNvPr id="18" name="ee4pFootnotes"/>
          <p:cNvSpPr txBox="1">
            <a:spLocks noChangeArrowheads="1"/>
          </p:cNvSpPr>
          <p:nvPr/>
        </p:nvSpPr>
        <p:spPr bwMode="auto">
          <a:xfrm>
            <a:off x="979488" y="6238226"/>
            <a:ext cx="3954462" cy="328613"/>
          </a:xfrm>
          <a:prstGeom prst="rect">
            <a:avLst/>
          </a:prstGeom>
          <a:noFill/>
          <a:ln w="12700">
            <a:noFill/>
            <a:miter lim="800000"/>
            <a:headEnd/>
            <a:tailEnd/>
          </a:ln>
        </p:spPr>
        <p:txBody>
          <a:bodyPr vert="horz" wrap="square" lIns="0" tIns="0" rIns="0" bIns="0" anchor="b" anchorCtr="0">
            <a:noAutofit/>
          </a:bodyPr>
          <a:lstStyle/>
          <a:p>
            <a:pPr eaLnBrk="0" fontAlgn="base" hangingPunct="0">
              <a:lnSpc>
                <a:spcPct val="90000"/>
              </a:lnSpc>
            </a:pPr>
            <a:r>
              <a:rPr lang="en-US" sz="800" dirty="0">
                <a:solidFill>
                  <a:srgbClr val="000000">
                    <a:lumMod val="100000"/>
                  </a:srgbClr>
                </a:solidFill>
                <a:latin typeface="Arial" panose="020B0604020202020204" pitchFamily="34" charset="0"/>
              </a:rPr>
              <a:t>Source: Regional Planning documents</a:t>
            </a:r>
          </a:p>
        </p:txBody>
      </p:sp>
      <p:sp>
        <p:nvSpPr>
          <p:cNvPr id="8" name="Slide Number Placeholder 2"/>
          <p:cNvSpPr txBox="1">
            <a:spLocks/>
          </p:cNvSpPr>
          <p:nvPr/>
        </p:nvSpPr>
        <p:spPr>
          <a:xfrm>
            <a:off x="8390466" y="6443370"/>
            <a:ext cx="480699" cy="208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1BE8DD-6BA1-AD43-8321-0CEB068BCC7D}" type="slidenum">
              <a:rPr lang="en-US" sz="1000" smtClean="0">
                <a:solidFill>
                  <a:srgbClr val="002060"/>
                </a:solidFill>
              </a:rPr>
              <a:pPr/>
              <a:t>63</a:t>
            </a:fld>
            <a:endParaRPr lang="en-US" sz="1000" dirty="0">
              <a:solidFill>
                <a:srgbClr val="002060"/>
              </a:solidFill>
            </a:endParaRPr>
          </a:p>
        </p:txBody>
      </p:sp>
      <p:sp>
        <p:nvSpPr>
          <p:cNvPr id="9" name="Rectangle 8"/>
          <p:cNvSpPr/>
          <p:nvPr/>
        </p:nvSpPr>
        <p:spPr>
          <a:xfrm>
            <a:off x="247650" y="6300526"/>
            <a:ext cx="8001000" cy="499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372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43875" cy="954348"/>
          </a:xfrm>
        </p:spPr>
        <p:txBody>
          <a:bodyPr/>
          <a:lstStyle/>
          <a:p>
            <a:r>
              <a:rPr lang="en-US" dirty="0"/>
              <a:t>MA Economic Landscape</a:t>
            </a:r>
          </a:p>
        </p:txBody>
      </p:sp>
      <p:sp>
        <p:nvSpPr>
          <p:cNvPr id="3" name="Slide Number Placeholder 2"/>
          <p:cNvSpPr>
            <a:spLocks noGrp="1"/>
          </p:cNvSpPr>
          <p:nvPr>
            <p:ph type="sldNum" sz="quarter" idx="4"/>
          </p:nvPr>
        </p:nvSpPr>
        <p:spPr/>
        <p:txBody>
          <a:bodyPr/>
          <a:lstStyle/>
          <a:p>
            <a:fld id="{941BE8DD-6BA1-AD43-8321-0CEB068BCC7D}" type="slidenum">
              <a:rPr lang="en-US" smtClean="0"/>
              <a:pPr/>
              <a:t>64</a:t>
            </a:fld>
            <a:endParaRPr lang="en-US" dirty="0"/>
          </a:p>
        </p:txBody>
      </p:sp>
      <p:sp>
        <p:nvSpPr>
          <p:cNvPr id="4" name="Content Placeholder 3"/>
          <p:cNvSpPr>
            <a:spLocks noGrp="1"/>
          </p:cNvSpPr>
          <p:nvPr>
            <p:ph sz="quarter" idx="10"/>
          </p:nvPr>
        </p:nvSpPr>
        <p:spPr/>
        <p:txBody>
          <a:bodyPr>
            <a:normAutofit fontScale="92500" lnSpcReduction="10000"/>
          </a:bodyPr>
          <a:lstStyle/>
          <a:p>
            <a:r>
              <a:rPr lang="en-US" dirty="0"/>
              <a:t>Massachusetts economy and employment is strong, and growing.</a:t>
            </a:r>
          </a:p>
          <a:p>
            <a:r>
              <a:rPr lang="en-US" dirty="0"/>
              <a:t>Those with education and credentials in high-demand, high-wage occupations fare better in this economy, and will be more equipped to withstand an economic downturn. </a:t>
            </a:r>
          </a:p>
          <a:p>
            <a:r>
              <a:rPr lang="en-US" dirty="0"/>
              <a:t>Through Regional Planning, Massachusetts has identified priority industries and occupations: Healthcare, Advanced Manufacturing and Tech.</a:t>
            </a:r>
          </a:p>
          <a:p>
            <a:r>
              <a:rPr lang="en-US" dirty="0"/>
              <a:t>Strategic initiatives and resources are going to be increasingly more aligned to these areas.</a:t>
            </a:r>
          </a:p>
        </p:txBody>
      </p:sp>
      <p:sp>
        <p:nvSpPr>
          <p:cNvPr id="5" name="Rectangle 4"/>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25413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C9C-1B54-4270-9FEB-B4BA946E1586}"/>
              </a:ext>
            </a:extLst>
          </p:cNvPr>
          <p:cNvSpPr>
            <a:spLocks noGrp="1"/>
          </p:cNvSpPr>
          <p:nvPr>
            <p:ph type="title"/>
          </p:nvPr>
        </p:nvSpPr>
        <p:spPr>
          <a:xfrm>
            <a:off x="457200" y="139614"/>
            <a:ext cx="8144540" cy="954348"/>
          </a:xfrm>
        </p:spPr>
        <p:txBody>
          <a:bodyPr/>
          <a:lstStyle/>
          <a:p>
            <a:r>
              <a:rPr lang="en-US" sz="3500" b="1" dirty="0"/>
              <a:t>2016 State Plan: </a:t>
            </a:r>
            <a:br>
              <a:rPr lang="en-US" sz="3500" b="1" dirty="0"/>
            </a:br>
            <a:r>
              <a:rPr lang="en-US" sz="3500" b="1" dirty="0"/>
              <a:t>New Direction for Workforce System</a:t>
            </a:r>
          </a:p>
        </p:txBody>
      </p:sp>
      <p:sp>
        <p:nvSpPr>
          <p:cNvPr id="3" name="Slide Number Placeholder 2">
            <a:extLst>
              <a:ext uri="{FF2B5EF4-FFF2-40B4-BE49-F238E27FC236}">
                <a16:creationId xmlns:a16="http://schemas.microsoft.com/office/drawing/2014/main" id="{6A8C1007-7E34-48A6-83F4-1E8C62E26EFA}"/>
              </a:ext>
            </a:extLst>
          </p:cNvPr>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a:extLst>
              <a:ext uri="{FF2B5EF4-FFF2-40B4-BE49-F238E27FC236}">
                <a16:creationId xmlns:a16="http://schemas.microsoft.com/office/drawing/2014/main" id="{A6B5502B-BC56-4653-A0EB-6ACC872F7870}"/>
              </a:ext>
            </a:extLst>
          </p:cNvPr>
          <p:cNvSpPr>
            <a:spLocks noGrp="1"/>
          </p:cNvSpPr>
          <p:nvPr>
            <p:ph sz="quarter" idx="10"/>
          </p:nvPr>
        </p:nvSpPr>
        <p:spPr>
          <a:xfrm>
            <a:off x="309032" y="1400128"/>
            <a:ext cx="8229600" cy="4651706"/>
          </a:xfrm>
        </p:spPr>
        <p:txBody>
          <a:bodyPr>
            <a:normAutofit/>
          </a:bodyPr>
          <a:lstStyle/>
          <a:p>
            <a:pPr>
              <a:spcBef>
                <a:spcPts val="600"/>
              </a:spcBef>
            </a:pPr>
            <a:r>
              <a:rPr lang="en-US" sz="1800" b="1" dirty="0">
                <a:solidFill>
                  <a:srgbClr val="1F3B73"/>
                </a:solidFill>
              </a:rPr>
              <a:t>Massachusetts’ First-ever Combined State Plan </a:t>
            </a:r>
            <a:r>
              <a:rPr lang="en-US" sz="1800" dirty="0">
                <a:solidFill>
                  <a:srgbClr val="1F3B73"/>
                </a:solidFill>
              </a:rPr>
              <a:t>included a common vision, set of goals and strategic and operational documentation across all major partners (</a:t>
            </a:r>
            <a:r>
              <a:rPr lang="en-US" sz="1800" dirty="0" err="1">
                <a:solidFill>
                  <a:srgbClr val="1F3B73"/>
                </a:solidFill>
              </a:rPr>
              <a:t>MassHire</a:t>
            </a:r>
            <a:r>
              <a:rPr lang="en-US" sz="1800" dirty="0">
                <a:solidFill>
                  <a:srgbClr val="1F3B73"/>
                </a:solidFill>
              </a:rPr>
              <a:t>, DTA, MRC, MCB, Adult Ed, SCSEP, and others)</a:t>
            </a:r>
          </a:p>
          <a:p>
            <a:pPr marL="269875" lvl="1" indent="-269875">
              <a:lnSpc>
                <a:spcPct val="100000"/>
              </a:lnSpc>
              <a:spcBef>
                <a:spcPts val="600"/>
              </a:spcBef>
              <a:buFont typeface="Arial" panose="020B0604020202020204" pitchFamily="34" charset="0"/>
              <a:buChar char="•"/>
            </a:pPr>
            <a:r>
              <a:rPr lang="en-US" sz="1800" b="1" dirty="0">
                <a:solidFill>
                  <a:srgbClr val="1F3B73"/>
                </a:solidFill>
              </a:rPr>
              <a:t>State Plan Vision: Build pathways for priority populations aligned to labor market demand through broad-based service delivery system</a:t>
            </a:r>
          </a:p>
          <a:p>
            <a:pPr marL="269875" lvl="1" indent="-269875">
              <a:lnSpc>
                <a:spcPct val="100000"/>
              </a:lnSpc>
              <a:spcBef>
                <a:spcPts val="600"/>
              </a:spcBef>
              <a:buFont typeface="Arial" panose="020B0604020202020204" pitchFamily="34" charset="0"/>
              <a:buChar char="•"/>
            </a:pPr>
            <a:r>
              <a:rPr lang="en-US" sz="1800" b="1" dirty="0">
                <a:solidFill>
                  <a:srgbClr val="1F3B73"/>
                </a:solidFill>
              </a:rPr>
              <a:t>Implemented Vision through:</a:t>
            </a:r>
          </a:p>
          <a:p>
            <a:pPr marL="623888" lvl="2" indent="-269875">
              <a:lnSpc>
                <a:spcPct val="100000"/>
              </a:lnSpc>
              <a:spcBef>
                <a:spcPts val="600"/>
              </a:spcBef>
              <a:buFont typeface="Arial" panose="020B0604020202020204" pitchFamily="34" charset="0"/>
              <a:buChar char="•"/>
            </a:pPr>
            <a:r>
              <a:rPr lang="en-US" sz="1500" b="1" dirty="0">
                <a:solidFill>
                  <a:srgbClr val="1F3B73"/>
                </a:solidFill>
              </a:rPr>
              <a:t>New Regional Planning process</a:t>
            </a:r>
            <a:r>
              <a:rPr lang="en-US" sz="1500" dirty="0">
                <a:solidFill>
                  <a:srgbClr val="1F3B73"/>
                </a:solidFill>
              </a:rPr>
              <a:t> to align education, workforce and business demand to support talent pipelines for key industries and occupations in the regions.</a:t>
            </a:r>
          </a:p>
          <a:p>
            <a:pPr marL="623888" lvl="2" indent="-269875">
              <a:lnSpc>
                <a:spcPct val="100000"/>
              </a:lnSpc>
              <a:spcBef>
                <a:spcPts val="600"/>
              </a:spcBef>
              <a:buFont typeface="Arial" panose="020B0604020202020204" pitchFamily="34" charset="0"/>
              <a:buChar char="•"/>
            </a:pPr>
            <a:r>
              <a:rPr lang="en-US" sz="1500" b="1" dirty="0">
                <a:solidFill>
                  <a:srgbClr val="1F3B73"/>
                </a:solidFill>
              </a:rPr>
              <a:t>Customer-centered design supported by co-location of facilities and staff </a:t>
            </a:r>
            <a:r>
              <a:rPr lang="en-US" sz="1500" dirty="0">
                <a:solidFill>
                  <a:srgbClr val="1F3B73"/>
                </a:solidFill>
              </a:rPr>
              <a:t>with </a:t>
            </a:r>
            <a:r>
              <a:rPr lang="en-US" sz="1500" dirty="0" err="1">
                <a:solidFill>
                  <a:srgbClr val="1F3B73"/>
                </a:solidFill>
              </a:rPr>
              <a:t>MassHire</a:t>
            </a:r>
            <a:r>
              <a:rPr lang="en-US" sz="1500" dirty="0">
                <a:solidFill>
                  <a:srgbClr val="1F3B73"/>
                </a:solidFill>
              </a:rPr>
              <a:t> Career Centers (MCC) to better serve shared customers</a:t>
            </a:r>
          </a:p>
          <a:p>
            <a:pPr marL="623888" lvl="2" indent="-269875">
              <a:lnSpc>
                <a:spcPct val="100000"/>
              </a:lnSpc>
              <a:spcBef>
                <a:spcPts val="600"/>
              </a:spcBef>
              <a:buFont typeface="Arial" panose="020B0604020202020204" pitchFamily="34" charset="0"/>
              <a:buChar char="•"/>
            </a:pPr>
            <a:r>
              <a:rPr lang="en-US" sz="1500" b="1" dirty="0">
                <a:solidFill>
                  <a:srgbClr val="1F3B73"/>
                </a:solidFill>
              </a:rPr>
              <a:t>Simplifying and coordinating services</a:t>
            </a:r>
            <a:r>
              <a:rPr lang="en-US" sz="1500" dirty="0">
                <a:solidFill>
                  <a:srgbClr val="1F3B73"/>
                </a:solidFill>
              </a:rPr>
              <a:t> across WIOA partner agencies, including: common intake, referral and assessment, joint orientations and workshops for customers, integrated business services, joint training and staff development, and technology (adaptive technology, assessments, etc.)</a:t>
            </a:r>
          </a:p>
          <a:p>
            <a:pPr marL="623888" lvl="2" indent="-269875">
              <a:lnSpc>
                <a:spcPct val="100000"/>
              </a:lnSpc>
              <a:spcBef>
                <a:spcPts val="600"/>
              </a:spcBef>
              <a:buFont typeface="Arial" panose="020B0604020202020204" pitchFamily="34" charset="0"/>
              <a:buChar char="•"/>
            </a:pPr>
            <a:r>
              <a:rPr lang="en-US" sz="1500" b="1" dirty="0">
                <a:solidFill>
                  <a:srgbClr val="1F3B73"/>
                </a:solidFill>
              </a:rPr>
              <a:t>$1.3M in Infrastructure Funding </a:t>
            </a:r>
            <a:r>
              <a:rPr lang="en-US" sz="1500" dirty="0">
                <a:solidFill>
                  <a:srgbClr val="1F3B73"/>
                </a:solidFill>
              </a:rPr>
              <a:t>contributed by partner agencies to the </a:t>
            </a:r>
            <a:r>
              <a:rPr lang="en-US" sz="1500" dirty="0" err="1">
                <a:solidFill>
                  <a:srgbClr val="1F3B73"/>
                </a:solidFill>
              </a:rPr>
              <a:t>MassHire</a:t>
            </a:r>
            <a:r>
              <a:rPr lang="en-US" sz="1500" dirty="0">
                <a:solidFill>
                  <a:srgbClr val="1F3B73"/>
                </a:solidFill>
              </a:rPr>
              <a:t> system to support an integrated service delivery system </a:t>
            </a:r>
          </a:p>
        </p:txBody>
      </p:sp>
      <p:sp>
        <p:nvSpPr>
          <p:cNvPr id="6" name="Rectangle 5"/>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306004"/>
            <a:ext cx="1123950" cy="428171"/>
          </a:xfrm>
          <a:prstGeom prst="rect">
            <a:avLst/>
          </a:prstGeom>
        </p:spPr>
      </p:pic>
    </p:spTree>
    <p:extLst>
      <p:ext uri="{BB962C8B-B14F-4D97-AF65-F5344CB8AC3E}">
        <p14:creationId xmlns:p14="http://schemas.microsoft.com/office/powerpoint/2010/main" val="200502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4133-E3F9-49AE-B48F-C3306E7B0FD9}"/>
              </a:ext>
            </a:extLst>
          </p:cNvPr>
          <p:cNvSpPr>
            <a:spLocks noGrp="1"/>
          </p:cNvSpPr>
          <p:nvPr>
            <p:ph type="title"/>
          </p:nvPr>
        </p:nvSpPr>
        <p:spPr>
          <a:xfrm>
            <a:off x="457200" y="139614"/>
            <a:ext cx="7780682" cy="954348"/>
          </a:xfrm>
        </p:spPr>
        <p:txBody>
          <a:bodyPr>
            <a:normAutofit fontScale="90000"/>
          </a:bodyPr>
          <a:lstStyle/>
          <a:p>
            <a:r>
              <a:rPr lang="en-US" b="1" dirty="0"/>
              <a:t>Impact of 2016 Plan: Partner/System Trends</a:t>
            </a:r>
          </a:p>
        </p:txBody>
      </p:sp>
      <p:sp>
        <p:nvSpPr>
          <p:cNvPr id="6" name="Content Placeholder 5">
            <a:extLst>
              <a:ext uri="{FF2B5EF4-FFF2-40B4-BE49-F238E27FC236}">
                <a16:creationId xmlns:a16="http://schemas.microsoft.com/office/drawing/2014/main" id="{E014E9F6-4257-44AF-85A9-BECE7B2BC7E7}"/>
              </a:ext>
            </a:extLst>
          </p:cNvPr>
          <p:cNvSpPr>
            <a:spLocks noGrp="1"/>
          </p:cNvSpPr>
          <p:nvPr>
            <p:ph sz="half" idx="2"/>
          </p:nvPr>
        </p:nvSpPr>
        <p:spPr>
          <a:xfrm>
            <a:off x="366925" y="1351215"/>
            <a:ext cx="8573228" cy="4717605"/>
          </a:xfrm>
          <a:solidFill>
            <a:schemeClr val="bg1"/>
          </a:solidFill>
        </p:spPr>
        <p:txBody>
          <a:bodyPr>
            <a:normAutofit fontScale="47500" lnSpcReduction="20000"/>
          </a:bodyPr>
          <a:lstStyle/>
          <a:p>
            <a:pPr marL="174625" indent="-174625">
              <a:lnSpc>
                <a:spcPts val="1700"/>
              </a:lnSpc>
              <a:spcBef>
                <a:spcPts val="300"/>
              </a:spcBef>
              <a:spcAft>
                <a:spcPts val="300"/>
              </a:spcAft>
            </a:pPr>
            <a:r>
              <a:rPr lang="en-US" sz="3000" b="1" dirty="0">
                <a:solidFill>
                  <a:srgbClr val="1F3B73"/>
                </a:solidFill>
              </a:rPr>
              <a:t>1 Statewide Combined WIOA State Plan</a:t>
            </a:r>
            <a:r>
              <a:rPr lang="en-US" sz="3000" dirty="0">
                <a:solidFill>
                  <a:srgbClr val="1F3B73"/>
                </a:solidFill>
              </a:rPr>
              <a:t>: Vision, Strategy, Operations</a:t>
            </a:r>
          </a:p>
          <a:p>
            <a:pPr marL="174625" indent="-174625">
              <a:lnSpc>
                <a:spcPts val="1700"/>
              </a:lnSpc>
              <a:spcBef>
                <a:spcPts val="300"/>
              </a:spcBef>
              <a:spcAft>
                <a:spcPts val="300"/>
              </a:spcAft>
            </a:pPr>
            <a:r>
              <a:rPr lang="en-US" sz="3000" b="1" dirty="0">
                <a:solidFill>
                  <a:srgbClr val="1F3B73"/>
                </a:solidFill>
              </a:rPr>
              <a:t>1 new </a:t>
            </a:r>
            <a:r>
              <a:rPr lang="en-US" sz="3000" b="1" u="sng" dirty="0">
                <a:solidFill>
                  <a:srgbClr val="1F3B73"/>
                </a:solidFill>
              </a:rPr>
              <a:t>Statewide</a:t>
            </a:r>
            <a:r>
              <a:rPr lang="en-US" sz="3000" b="1" dirty="0">
                <a:solidFill>
                  <a:srgbClr val="1F3B73"/>
                </a:solidFill>
              </a:rPr>
              <a:t> brand</a:t>
            </a:r>
            <a:r>
              <a:rPr lang="en-US" sz="3000" dirty="0">
                <a:solidFill>
                  <a:srgbClr val="1F3B73"/>
                </a:solidFill>
              </a:rPr>
              <a:t>: </a:t>
            </a:r>
            <a:r>
              <a:rPr lang="en-US" sz="3000" dirty="0" err="1">
                <a:solidFill>
                  <a:srgbClr val="1F3B73"/>
                </a:solidFill>
              </a:rPr>
              <a:t>MassHire</a:t>
            </a:r>
            <a:r>
              <a:rPr lang="en-US" sz="3000" dirty="0">
                <a:solidFill>
                  <a:srgbClr val="1F3B73"/>
                </a:solidFill>
              </a:rPr>
              <a:t> </a:t>
            </a:r>
          </a:p>
          <a:p>
            <a:pPr marL="174625" indent="-174625">
              <a:lnSpc>
                <a:spcPts val="1700"/>
              </a:lnSpc>
              <a:spcBef>
                <a:spcPts val="300"/>
              </a:spcBef>
              <a:spcAft>
                <a:spcPts val="300"/>
              </a:spcAft>
            </a:pPr>
            <a:r>
              <a:rPr lang="en-US" sz="3000" b="1" dirty="0">
                <a:solidFill>
                  <a:srgbClr val="1F3B73"/>
                </a:solidFill>
              </a:rPr>
              <a:t>1 </a:t>
            </a:r>
            <a:r>
              <a:rPr lang="en-US" sz="3000" b="1" u="sng" dirty="0">
                <a:solidFill>
                  <a:srgbClr val="1F3B73"/>
                </a:solidFill>
              </a:rPr>
              <a:t>Statewide</a:t>
            </a:r>
            <a:r>
              <a:rPr lang="en-US" sz="3000" b="1" dirty="0">
                <a:solidFill>
                  <a:srgbClr val="1F3B73"/>
                </a:solidFill>
              </a:rPr>
              <a:t> MOU </a:t>
            </a:r>
            <a:r>
              <a:rPr lang="en-US" sz="3000" dirty="0">
                <a:solidFill>
                  <a:srgbClr val="1F3B73"/>
                </a:solidFill>
              </a:rPr>
              <a:t>across partners 15+ Secretaries and Agencies – Blueprint for Partnership</a:t>
            </a:r>
          </a:p>
          <a:p>
            <a:pPr marL="174625" indent="-174625">
              <a:lnSpc>
                <a:spcPts val="1700"/>
              </a:lnSpc>
              <a:spcBef>
                <a:spcPts val="300"/>
              </a:spcBef>
              <a:spcAft>
                <a:spcPts val="300"/>
              </a:spcAft>
            </a:pPr>
            <a:r>
              <a:rPr lang="en-US" sz="3000" b="1" dirty="0">
                <a:solidFill>
                  <a:srgbClr val="1F3B73"/>
                </a:solidFill>
              </a:rPr>
              <a:t>16 local “umbrella” partner MOUs in each region</a:t>
            </a:r>
            <a:r>
              <a:rPr lang="en-US" sz="3000" dirty="0">
                <a:solidFill>
                  <a:srgbClr val="1F3B73"/>
                </a:solidFill>
              </a:rPr>
              <a:t> – signatories reflect 15+ agencies and community orgs</a:t>
            </a:r>
          </a:p>
          <a:p>
            <a:pPr marL="174625" indent="-174625">
              <a:lnSpc>
                <a:spcPts val="1700"/>
              </a:lnSpc>
              <a:spcBef>
                <a:spcPts val="300"/>
              </a:spcBef>
              <a:spcAft>
                <a:spcPts val="300"/>
              </a:spcAft>
            </a:pPr>
            <a:r>
              <a:rPr lang="en-US" sz="3000" b="1" dirty="0">
                <a:solidFill>
                  <a:srgbClr val="1F3B73"/>
                </a:solidFill>
              </a:rPr>
              <a:t>90+ partner staff co-located </a:t>
            </a:r>
            <a:r>
              <a:rPr lang="en-US" sz="3000" dirty="0">
                <a:solidFill>
                  <a:srgbClr val="1F3B73"/>
                </a:solidFill>
              </a:rPr>
              <a:t>onsite at </a:t>
            </a:r>
            <a:r>
              <a:rPr lang="en-US" sz="3000" dirty="0" err="1">
                <a:solidFill>
                  <a:srgbClr val="1F3B73"/>
                </a:solidFill>
              </a:rPr>
              <a:t>MassHire</a:t>
            </a:r>
            <a:r>
              <a:rPr lang="en-US" sz="3000" dirty="0">
                <a:solidFill>
                  <a:srgbClr val="1F3B73"/>
                </a:solidFill>
              </a:rPr>
              <a:t> Career Centers to provide services, collaborative counseling, and partners using MCCs as a meeting place with customers</a:t>
            </a:r>
          </a:p>
          <a:p>
            <a:pPr marL="174625" indent="-174625">
              <a:lnSpc>
                <a:spcPts val="1700"/>
              </a:lnSpc>
              <a:spcBef>
                <a:spcPts val="300"/>
              </a:spcBef>
              <a:spcAft>
                <a:spcPts val="300"/>
              </a:spcAft>
            </a:pPr>
            <a:r>
              <a:rPr lang="en-US" sz="3000" b="1" dirty="0">
                <a:solidFill>
                  <a:srgbClr val="1F3B73"/>
                </a:solidFill>
              </a:rPr>
              <a:t>$33M in WIOA/state adult education </a:t>
            </a:r>
            <a:r>
              <a:rPr lang="en-US" sz="3000" dirty="0">
                <a:solidFill>
                  <a:srgbClr val="1F3B73"/>
                </a:solidFill>
              </a:rPr>
              <a:t>funding to reform Adult and Community Learning Services (ACLS) based on a new regional funding allocations using Regional Planning data; new performance outcomes, career readiness activities, and scaled, integrated training prioritized to occupations identified by Regional Planning Blueprints.</a:t>
            </a:r>
          </a:p>
          <a:p>
            <a:pPr marL="174625" indent="-174625">
              <a:lnSpc>
                <a:spcPts val="1700"/>
              </a:lnSpc>
              <a:spcBef>
                <a:spcPts val="300"/>
              </a:spcBef>
              <a:spcAft>
                <a:spcPts val="300"/>
              </a:spcAft>
            </a:pPr>
            <a:r>
              <a:rPr lang="en-US" sz="3000" b="1" dirty="0">
                <a:solidFill>
                  <a:srgbClr val="1F3B73"/>
                </a:solidFill>
              </a:rPr>
              <a:t>New procurement process to select </a:t>
            </a:r>
            <a:r>
              <a:rPr lang="en-US" sz="3000" b="1" dirty="0" err="1">
                <a:solidFill>
                  <a:srgbClr val="1F3B73"/>
                </a:solidFill>
              </a:rPr>
              <a:t>MassHire</a:t>
            </a:r>
            <a:r>
              <a:rPr lang="en-US" sz="3000" b="1" dirty="0">
                <a:solidFill>
                  <a:srgbClr val="1F3B73"/>
                </a:solidFill>
              </a:rPr>
              <a:t> operators</a:t>
            </a:r>
          </a:p>
          <a:p>
            <a:pPr marL="174625" indent="-174625">
              <a:lnSpc>
                <a:spcPts val="1700"/>
              </a:lnSpc>
              <a:spcBef>
                <a:spcPts val="300"/>
              </a:spcBef>
              <a:spcAft>
                <a:spcPts val="300"/>
              </a:spcAft>
            </a:pPr>
            <a:r>
              <a:rPr lang="en-US" sz="3000" b="1" dirty="0">
                <a:solidFill>
                  <a:srgbClr val="1F3B73"/>
                </a:solidFill>
              </a:rPr>
              <a:t>3 new </a:t>
            </a:r>
            <a:r>
              <a:rPr lang="en-US" sz="3000" b="1" u="sng" dirty="0">
                <a:solidFill>
                  <a:srgbClr val="1F3B73"/>
                </a:solidFill>
              </a:rPr>
              <a:t>statewide</a:t>
            </a:r>
            <a:r>
              <a:rPr lang="en-US" sz="3000" b="1" dirty="0">
                <a:solidFill>
                  <a:srgbClr val="1F3B73"/>
                </a:solidFill>
              </a:rPr>
              <a:t> models to build pathways for priority populations </a:t>
            </a:r>
            <a:r>
              <a:rPr lang="en-US" sz="3000" dirty="0">
                <a:solidFill>
                  <a:srgbClr val="1F3B73"/>
                </a:solidFill>
              </a:rPr>
              <a:t>with Partner agencies and </a:t>
            </a:r>
            <a:r>
              <a:rPr lang="en-US" sz="3000" dirty="0" err="1">
                <a:solidFill>
                  <a:srgbClr val="1F3B73"/>
                </a:solidFill>
              </a:rPr>
              <a:t>MassHire</a:t>
            </a:r>
            <a:r>
              <a:rPr lang="en-US" sz="3000" dirty="0">
                <a:solidFill>
                  <a:srgbClr val="1F3B73"/>
                </a:solidFill>
              </a:rPr>
              <a:t>:</a:t>
            </a:r>
          </a:p>
          <a:p>
            <a:pPr lvl="1">
              <a:lnSpc>
                <a:spcPts val="1700"/>
              </a:lnSpc>
              <a:spcBef>
                <a:spcPts val="300"/>
              </a:spcBef>
              <a:spcAft>
                <a:spcPts val="300"/>
              </a:spcAft>
            </a:pPr>
            <a:r>
              <a:rPr lang="en-US" sz="2800" b="1" dirty="0">
                <a:solidFill>
                  <a:srgbClr val="1F3B73"/>
                </a:solidFill>
              </a:rPr>
              <a:t>DTA: </a:t>
            </a:r>
            <a:r>
              <a:rPr lang="en-US" sz="2800" dirty="0">
                <a:solidFill>
                  <a:srgbClr val="1F3B73"/>
                </a:solidFill>
              </a:rPr>
              <a:t>$2M Statewide Work Participant Program (WPP) for TANF and SNAP recipients (All 16 Regions)</a:t>
            </a:r>
          </a:p>
          <a:p>
            <a:pPr lvl="1">
              <a:lnSpc>
                <a:spcPts val="1700"/>
              </a:lnSpc>
              <a:spcBef>
                <a:spcPts val="300"/>
              </a:spcBef>
              <a:spcAft>
                <a:spcPts val="300"/>
              </a:spcAft>
            </a:pPr>
            <a:r>
              <a:rPr lang="en-US" sz="2800" b="1" dirty="0">
                <a:solidFill>
                  <a:srgbClr val="1F3B73"/>
                </a:solidFill>
              </a:rPr>
              <a:t>DHCD: </a:t>
            </a:r>
            <a:r>
              <a:rPr lang="en-US" sz="2800" dirty="0">
                <a:solidFill>
                  <a:srgbClr val="1F3B73"/>
                </a:solidFill>
              </a:rPr>
              <a:t>$3M Moving to Work (4 Regions in Design Phase)</a:t>
            </a:r>
          </a:p>
          <a:p>
            <a:pPr lvl="1">
              <a:lnSpc>
                <a:spcPts val="1700"/>
              </a:lnSpc>
              <a:spcBef>
                <a:spcPts val="300"/>
              </a:spcBef>
              <a:spcAft>
                <a:spcPts val="300"/>
              </a:spcAft>
            </a:pPr>
            <a:r>
              <a:rPr lang="en-US" sz="2800" b="1" dirty="0">
                <a:solidFill>
                  <a:srgbClr val="1F3B73"/>
                </a:solidFill>
              </a:rPr>
              <a:t>MRC: </a:t>
            </a:r>
            <a:r>
              <a:rPr lang="en-US" sz="2800" dirty="0">
                <a:solidFill>
                  <a:srgbClr val="1F3B73"/>
                </a:solidFill>
              </a:rPr>
              <a:t>$550K </a:t>
            </a:r>
            <a:r>
              <a:rPr lang="en-US" sz="2800" dirty="0" err="1">
                <a:solidFill>
                  <a:srgbClr val="1F3B73"/>
                </a:solidFill>
              </a:rPr>
              <a:t>MassHire</a:t>
            </a:r>
            <a:r>
              <a:rPr lang="en-US" sz="2800" dirty="0">
                <a:solidFill>
                  <a:srgbClr val="1F3B73"/>
                </a:solidFill>
              </a:rPr>
              <a:t> Workforce Training Partnership for </a:t>
            </a:r>
            <a:r>
              <a:rPr lang="en-US" sz="2800" dirty="0" err="1">
                <a:solidFill>
                  <a:srgbClr val="1F3B73"/>
                </a:solidFill>
              </a:rPr>
              <a:t>MassHire</a:t>
            </a:r>
            <a:r>
              <a:rPr lang="en-US" sz="2800" dirty="0">
                <a:solidFill>
                  <a:srgbClr val="1F3B73"/>
                </a:solidFill>
              </a:rPr>
              <a:t> to place 100 MRC consumers in workforce training (appendix)</a:t>
            </a:r>
            <a:endParaRPr lang="en-US" sz="1500" dirty="0">
              <a:solidFill>
                <a:srgbClr val="1F3B73"/>
              </a:solidFill>
            </a:endParaRPr>
          </a:p>
          <a:p>
            <a:pPr marL="174625" indent="-174625">
              <a:lnSpc>
                <a:spcPts val="1700"/>
              </a:lnSpc>
              <a:spcBef>
                <a:spcPts val="300"/>
              </a:spcBef>
              <a:spcAft>
                <a:spcPts val="300"/>
              </a:spcAft>
            </a:pPr>
            <a:r>
              <a:rPr lang="en-US" sz="3000" b="1" dirty="0">
                <a:solidFill>
                  <a:srgbClr val="1F3B73"/>
                </a:solidFill>
              </a:rPr>
              <a:t>27 Disabled Veterans’ Outreach Program (DVOP) specialists </a:t>
            </a:r>
            <a:r>
              <a:rPr lang="en-US" sz="3000" dirty="0">
                <a:solidFill>
                  <a:srgbClr val="1F3B73"/>
                </a:solidFill>
              </a:rPr>
              <a:t>located in </a:t>
            </a:r>
            <a:r>
              <a:rPr lang="en-US" sz="3000" dirty="0" err="1">
                <a:solidFill>
                  <a:srgbClr val="1F3B73"/>
                </a:solidFill>
              </a:rPr>
              <a:t>MassHire</a:t>
            </a:r>
            <a:r>
              <a:rPr lang="en-US" sz="3000" dirty="0">
                <a:solidFill>
                  <a:srgbClr val="1F3B73"/>
                </a:solidFill>
              </a:rPr>
              <a:t> Career Centers across the state working with local Veterans’ offices and the Department of Veterans’ Services. </a:t>
            </a:r>
          </a:p>
        </p:txBody>
      </p:sp>
      <p:sp>
        <p:nvSpPr>
          <p:cNvPr id="4" name="Slide Number Placeholder 3">
            <a:extLst>
              <a:ext uri="{FF2B5EF4-FFF2-40B4-BE49-F238E27FC236}">
                <a16:creationId xmlns:a16="http://schemas.microsoft.com/office/drawing/2014/main" id="{82F275D7-1B56-4DF6-92C0-FD8F79A77B26}"/>
              </a:ext>
            </a:extLst>
          </p:cNvPr>
          <p:cNvSpPr>
            <a:spLocks noGrp="1"/>
          </p:cNvSpPr>
          <p:nvPr>
            <p:ph type="sldNum" sz="quarter" idx="12"/>
          </p:nvPr>
        </p:nvSpPr>
        <p:spPr/>
        <p:txBody>
          <a:bodyPr/>
          <a:lstStyle/>
          <a:p>
            <a:fld id="{A58F39D9-12A8-4D14-908A-D491A0B6B17C}" type="slidenum">
              <a:rPr lang="en-US" smtClean="0"/>
              <a:t>8</a:t>
            </a:fld>
            <a:endParaRPr lang="en-US"/>
          </a:p>
        </p:txBody>
      </p:sp>
      <p:sp>
        <p:nvSpPr>
          <p:cNvPr id="5" name="Rectangle 4"/>
          <p:cNvSpPr/>
          <p:nvPr/>
        </p:nvSpPr>
        <p:spPr>
          <a:xfrm>
            <a:off x="133350" y="6324600"/>
            <a:ext cx="8172449"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4322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4133-E3F9-49AE-B48F-C3306E7B0FD9}"/>
              </a:ext>
            </a:extLst>
          </p:cNvPr>
          <p:cNvSpPr>
            <a:spLocks noGrp="1"/>
          </p:cNvSpPr>
          <p:nvPr>
            <p:ph type="title"/>
          </p:nvPr>
        </p:nvSpPr>
        <p:spPr/>
        <p:txBody>
          <a:bodyPr>
            <a:normAutofit/>
          </a:bodyPr>
          <a:lstStyle/>
          <a:p>
            <a:r>
              <a:rPr lang="en-US" b="1" dirty="0"/>
              <a:t>Impact of WIOA: By the Numbers</a:t>
            </a:r>
          </a:p>
        </p:txBody>
      </p:sp>
      <p:sp>
        <p:nvSpPr>
          <p:cNvPr id="7" name="Text Placeholder 6">
            <a:extLst>
              <a:ext uri="{FF2B5EF4-FFF2-40B4-BE49-F238E27FC236}">
                <a16:creationId xmlns:a16="http://schemas.microsoft.com/office/drawing/2014/main" id="{727A9D0F-4E81-431E-8FEC-2E7443513560}"/>
              </a:ext>
            </a:extLst>
          </p:cNvPr>
          <p:cNvSpPr>
            <a:spLocks noGrp="1"/>
          </p:cNvSpPr>
          <p:nvPr>
            <p:ph type="body" sz="quarter" idx="3"/>
          </p:nvPr>
        </p:nvSpPr>
        <p:spPr>
          <a:xfrm>
            <a:off x="161925" y="1289107"/>
            <a:ext cx="8590189" cy="263983"/>
          </a:xfrm>
          <a:solidFill>
            <a:schemeClr val="bg1"/>
          </a:solidFill>
        </p:spPr>
        <p:txBody>
          <a:bodyPr>
            <a:noAutofit/>
          </a:bodyPr>
          <a:lstStyle/>
          <a:p>
            <a:r>
              <a:rPr lang="en-US" sz="1500" dirty="0"/>
              <a:t>Shared Job Seeker Customers at </a:t>
            </a:r>
            <a:r>
              <a:rPr lang="en-US" sz="1500" dirty="0" err="1"/>
              <a:t>MassHire</a:t>
            </a:r>
            <a:endParaRPr lang="en-US" sz="1500" dirty="0"/>
          </a:p>
        </p:txBody>
      </p:sp>
      <p:sp>
        <p:nvSpPr>
          <p:cNvPr id="4" name="Slide Number Placeholder 3">
            <a:extLst>
              <a:ext uri="{FF2B5EF4-FFF2-40B4-BE49-F238E27FC236}">
                <a16:creationId xmlns:a16="http://schemas.microsoft.com/office/drawing/2014/main" id="{82F275D7-1B56-4DF6-92C0-FD8F79A77B26}"/>
              </a:ext>
            </a:extLst>
          </p:cNvPr>
          <p:cNvSpPr>
            <a:spLocks noGrp="1"/>
          </p:cNvSpPr>
          <p:nvPr>
            <p:ph type="sldNum" sz="quarter" idx="12"/>
          </p:nvPr>
        </p:nvSpPr>
        <p:spPr/>
        <p:txBody>
          <a:bodyPr/>
          <a:lstStyle/>
          <a:p>
            <a:fld id="{A58F39D9-12A8-4D14-908A-D491A0B6B17C}" type="slidenum">
              <a:rPr lang="en-US" smtClean="0"/>
              <a:t>9</a:t>
            </a:fld>
            <a:endParaRPr lang="en-US"/>
          </a:p>
        </p:txBody>
      </p:sp>
      <p:graphicFrame>
        <p:nvGraphicFramePr>
          <p:cNvPr id="10" name="Content Placeholder 9">
            <a:extLst>
              <a:ext uri="{FF2B5EF4-FFF2-40B4-BE49-F238E27FC236}">
                <a16:creationId xmlns:a16="http://schemas.microsoft.com/office/drawing/2014/main" id="{92F148D6-E3F0-4E6C-B762-065EE4B4CE3E}"/>
              </a:ext>
            </a:extLst>
          </p:cNvPr>
          <p:cNvGraphicFramePr>
            <a:graphicFrameLocks noGrp="1"/>
          </p:cNvGraphicFramePr>
          <p:nvPr>
            <p:ph sz="quarter" idx="4"/>
          </p:nvPr>
        </p:nvGraphicFramePr>
        <p:xfrm>
          <a:off x="380836" y="1581397"/>
          <a:ext cx="7540911" cy="2722145"/>
        </p:xfrm>
        <a:graphic>
          <a:graphicData uri="http://schemas.openxmlformats.org/drawingml/2006/table">
            <a:tbl>
              <a:tblPr firstRow="1" bandRow="1">
                <a:tableStyleId>{5202B0CA-FC54-4496-8BCA-5EF66A818D29}</a:tableStyleId>
              </a:tblPr>
              <a:tblGrid>
                <a:gridCol w="1990888">
                  <a:extLst>
                    <a:ext uri="{9D8B030D-6E8A-4147-A177-3AD203B41FA5}">
                      <a16:colId xmlns:a16="http://schemas.microsoft.com/office/drawing/2014/main" val="1827847679"/>
                    </a:ext>
                  </a:extLst>
                </a:gridCol>
                <a:gridCol w="1332129">
                  <a:extLst>
                    <a:ext uri="{9D8B030D-6E8A-4147-A177-3AD203B41FA5}">
                      <a16:colId xmlns:a16="http://schemas.microsoft.com/office/drawing/2014/main" val="302767261"/>
                    </a:ext>
                  </a:extLst>
                </a:gridCol>
                <a:gridCol w="1188547">
                  <a:extLst>
                    <a:ext uri="{9D8B030D-6E8A-4147-A177-3AD203B41FA5}">
                      <a16:colId xmlns:a16="http://schemas.microsoft.com/office/drawing/2014/main" val="2544234807"/>
                    </a:ext>
                  </a:extLst>
                </a:gridCol>
                <a:gridCol w="1536416">
                  <a:extLst>
                    <a:ext uri="{9D8B030D-6E8A-4147-A177-3AD203B41FA5}">
                      <a16:colId xmlns:a16="http://schemas.microsoft.com/office/drawing/2014/main" val="3485770156"/>
                    </a:ext>
                  </a:extLst>
                </a:gridCol>
                <a:gridCol w="1492931">
                  <a:extLst>
                    <a:ext uri="{9D8B030D-6E8A-4147-A177-3AD203B41FA5}">
                      <a16:colId xmlns:a16="http://schemas.microsoft.com/office/drawing/2014/main" val="140599876"/>
                    </a:ext>
                  </a:extLst>
                </a:gridCol>
              </a:tblGrid>
              <a:tr h="443571">
                <a:tc>
                  <a:txBody>
                    <a:bodyPr/>
                    <a:lstStyle/>
                    <a:p>
                      <a:pPr algn="ctr"/>
                      <a:r>
                        <a:rPr lang="en-US" sz="1100" dirty="0"/>
                        <a:t>Population</a:t>
                      </a:r>
                      <a:endParaRPr lang="en-US" sz="1100" b="1" dirty="0">
                        <a:solidFill>
                          <a:srgbClr val="0C3B5D"/>
                        </a:solidFill>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2014 % of Customer Base</a:t>
                      </a:r>
                      <a:endParaRPr lang="en-US" sz="1100" b="1" dirty="0">
                        <a:solidFill>
                          <a:srgbClr val="0C3B5D"/>
                        </a:solidFill>
                      </a:endParaRPr>
                    </a:p>
                  </a:txBody>
                  <a:tcPr anchor="ctr">
                    <a:lnB w="12700" cap="flat" cmpd="sng" algn="ctr">
                      <a:solidFill>
                        <a:schemeClr val="tx1"/>
                      </a:solidFill>
                      <a:prstDash val="solid"/>
                      <a:round/>
                      <a:headEnd type="none" w="med" len="med"/>
                      <a:tailEnd type="none" w="med" len="med"/>
                    </a:lnB>
                  </a:tcPr>
                </a:tc>
                <a:tc>
                  <a:txBody>
                    <a:bodyPr/>
                    <a:lstStyle/>
                    <a:p>
                      <a:r>
                        <a:rPr lang="en-US" sz="1100" dirty="0"/>
                        <a:t>2018 % of Customer Base</a:t>
                      </a:r>
                      <a:endParaRPr lang="en-US" sz="1100" b="1" dirty="0">
                        <a:solidFill>
                          <a:srgbClr val="0C3B5D"/>
                        </a:solidFill>
                      </a:endParaRPr>
                    </a:p>
                  </a:txBody>
                  <a:tcPr anchor="ctr">
                    <a:lnB w="12700" cap="flat" cmpd="sng" algn="ctr">
                      <a:solidFill>
                        <a:schemeClr val="tx1"/>
                      </a:solidFill>
                      <a:prstDash val="solid"/>
                      <a:round/>
                      <a:headEnd type="none" w="med" len="med"/>
                      <a:tailEnd type="none" w="med" len="med"/>
                    </a:lnB>
                  </a:tcPr>
                </a:tc>
                <a:tc>
                  <a:txBody>
                    <a:bodyPr/>
                    <a:lstStyle/>
                    <a:p>
                      <a:r>
                        <a:rPr lang="en-US" sz="1100" dirty="0"/>
                        <a:t>2018 # Served</a:t>
                      </a:r>
                      <a:endParaRPr lang="en-US" sz="1100" b="1" baseline="30000" dirty="0">
                        <a:solidFill>
                          <a:srgbClr val="0C3B5D"/>
                        </a:solidFill>
                      </a:endParaRPr>
                    </a:p>
                  </a:txBody>
                  <a:tcPr anchor="ctr">
                    <a:lnB w="12700" cap="flat" cmpd="sng" algn="ctr">
                      <a:solidFill>
                        <a:schemeClr val="tx1"/>
                      </a:solidFill>
                      <a:prstDash val="solid"/>
                      <a:round/>
                      <a:headEnd type="none" w="med" len="med"/>
                      <a:tailEnd type="none" w="med" len="med"/>
                    </a:lnB>
                  </a:tcPr>
                </a:tc>
                <a:tc>
                  <a:txBody>
                    <a:bodyPr/>
                    <a:lstStyle/>
                    <a:p>
                      <a:r>
                        <a:rPr lang="en-US" sz="1100" dirty="0"/>
                        <a:t>2018 Entered Employment Rate</a:t>
                      </a:r>
                      <a:endParaRPr lang="en-US" sz="1100" b="1" dirty="0">
                        <a:solidFill>
                          <a:srgbClr val="FF0000"/>
                        </a:solidFil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244325"/>
                  </a:ext>
                </a:extLst>
              </a:tr>
              <a:tr h="250371">
                <a:tc>
                  <a:txBody>
                    <a:bodyPr/>
                    <a:lstStyle/>
                    <a:p>
                      <a:r>
                        <a:rPr lang="en-US" sz="1100" dirty="0">
                          <a:solidFill>
                            <a:srgbClr val="1F3B73"/>
                          </a:solidFill>
                        </a:rPr>
                        <a:t>All Job Seeker Customers</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132,108</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78.7%</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622938"/>
                  </a:ext>
                </a:extLst>
              </a:tr>
              <a:tr h="253293">
                <a:tc>
                  <a:txBody>
                    <a:bodyPr/>
                    <a:lstStyle/>
                    <a:p>
                      <a:r>
                        <a:rPr lang="en-US" sz="1100" dirty="0">
                          <a:solidFill>
                            <a:srgbClr val="1F3B73"/>
                          </a:solidFill>
                        </a:rPr>
                        <a:t>UI Claimants</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55.9%</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63.5%</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83,837</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82.2%</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64571"/>
                  </a:ext>
                </a:extLst>
              </a:tr>
              <a:tr h="220449">
                <a:tc>
                  <a:txBody>
                    <a:bodyPr/>
                    <a:lstStyle/>
                    <a:p>
                      <a:r>
                        <a:rPr lang="en-US" sz="1100" dirty="0">
                          <a:solidFill>
                            <a:srgbClr val="1F3B73"/>
                          </a:solidFill>
                        </a:rPr>
                        <a:t>Veterans</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5.6%</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4.7%</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6,215</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72.1%</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270439"/>
                  </a:ext>
                </a:extLst>
              </a:tr>
              <a:tr h="277055">
                <a:tc>
                  <a:txBody>
                    <a:bodyPr/>
                    <a:lstStyle/>
                    <a:p>
                      <a:r>
                        <a:rPr lang="en-US" sz="1100" kern="1200" dirty="0">
                          <a:solidFill>
                            <a:srgbClr val="1F3B73"/>
                          </a:solidFill>
                        </a:rPr>
                        <a:t>People with Disabilities</a:t>
                      </a:r>
                      <a:endParaRPr lang="en-US" sz="1100" b="1" kern="1200" dirty="0">
                        <a:solidFill>
                          <a:srgbClr val="1F3B7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6.1%</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6.3% </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8,331</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66.2%</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615366"/>
                  </a:ext>
                </a:extLst>
              </a:tr>
              <a:tr h="253293">
                <a:tc>
                  <a:txBody>
                    <a:bodyPr/>
                    <a:lstStyle/>
                    <a:p>
                      <a:r>
                        <a:rPr lang="en-US" sz="1100" dirty="0">
                          <a:solidFill>
                            <a:srgbClr val="1F3B73"/>
                          </a:solidFill>
                        </a:rPr>
                        <a:t>TANF/SNAP</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6.2%</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12.8%</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16,946</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78.7%</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3470702"/>
                  </a:ext>
                </a:extLst>
              </a:tr>
              <a:tr h="373098">
                <a:tc>
                  <a:txBody>
                    <a:bodyPr/>
                    <a:lstStyle/>
                    <a:p>
                      <a:r>
                        <a:rPr lang="en-US" sz="1100" dirty="0">
                          <a:solidFill>
                            <a:srgbClr val="1F3B73"/>
                          </a:solidFill>
                        </a:rPr>
                        <a:t>Older Workers (55+)</a:t>
                      </a:r>
                    </a:p>
                    <a:p>
                      <a:pPr marL="0" indent="0">
                        <a:buFont typeface="Arial" panose="020B0604020202020204" pitchFamily="34" charset="0"/>
                        <a:buNone/>
                      </a:pPr>
                      <a:r>
                        <a:rPr lang="en-US" sz="1100" dirty="0">
                          <a:solidFill>
                            <a:srgbClr val="1F3B73"/>
                          </a:solidFill>
                        </a:rPr>
                        <a:t>   - Older</a:t>
                      </a:r>
                      <a:r>
                        <a:rPr lang="en-US" sz="1100" baseline="0" dirty="0">
                          <a:solidFill>
                            <a:srgbClr val="1F3B73"/>
                          </a:solidFill>
                        </a:rPr>
                        <a:t> Workers (75+)</a:t>
                      </a:r>
                      <a:endParaRPr lang="en-US" sz="1100"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21.4%</a:t>
                      </a:r>
                    </a:p>
                    <a:p>
                      <a:pPr algn="r"/>
                      <a:r>
                        <a:rPr lang="en-US" sz="1100" b="0" dirty="0">
                          <a:solidFill>
                            <a:srgbClr val="1F3B73"/>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23.5%</a:t>
                      </a:r>
                    </a:p>
                    <a:p>
                      <a:pPr algn="r"/>
                      <a:r>
                        <a:rPr lang="en-US" sz="1100" b="0" dirty="0">
                          <a:solidFill>
                            <a:srgbClr val="1F3B73"/>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31,094</a:t>
                      </a:r>
                    </a:p>
                    <a:p>
                      <a:pPr algn="r"/>
                      <a:r>
                        <a:rPr lang="en-US" sz="1100" b="0" dirty="0">
                          <a:solidFill>
                            <a:srgbClr val="1F3B73"/>
                          </a:solidFill>
                        </a:rPr>
                        <a:t>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69.6%</a:t>
                      </a:r>
                    </a:p>
                    <a:p>
                      <a:pPr algn="r"/>
                      <a:r>
                        <a:rPr lang="en-US" sz="1100" b="0" dirty="0">
                          <a:solidFill>
                            <a:srgbClr val="1F3B73"/>
                          </a:solidFill>
                        </a:rPr>
                        <a:t>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912865"/>
                  </a:ext>
                </a:extLst>
              </a:tr>
              <a:tr h="279399">
                <a:tc>
                  <a:txBody>
                    <a:bodyPr/>
                    <a:lstStyle/>
                    <a:p>
                      <a:r>
                        <a:rPr lang="en-US" sz="1100" dirty="0">
                          <a:solidFill>
                            <a:srgbClr val="1F3B73"/>
                          </a:solidFill>
                        </a:rPr>
                        <a:t>Reentry/Returning Citizens</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1.7%</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2.8%</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3,682</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a:solidFill>
                            <a:srgbClr val="1F3B73"/>
                          </a:solidFill>
                        </a:rPr>
                        <a:t>Not available</a:t>
                      </a:r>
                      <a:endParaRPr lang="en-US" sz="1100" b="1"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17137"/>
                  </a:ext>
                </a:extLst>
              </a:tr>
              <a:tr h="233051">
                <a:tc>
                  <a:txBody>
                    <a:bodyPr/>
                    <a:lstStyle/>
                    <a:p>
                      <a:r>
                        <a:rPr lang="en-US" sz="1100" b="0" dirty="0">
                          <a:solidFill>
                            <a:srgbClr val="1F3B73"/>
                          </a:solidFill>
                        </a:rPr>
                        <a:t>English</a:t>
                      </a:r>
                      <a:r>
                        <a:rPr lang="en-US" sz="1100" b="0" baseline="0" dirty="0">
                          <a:solidFill>
                            <a:srgbClr val="1F3B73"/>
                          </a:solidFill>
                        </a:rPr>
                        <a:t> Language Learners</a:t>
                      </a:r>
                      <a:endParaRPr lang="en-US" sz="1100" b="0" dirty="0">
                        <a:solidFill>
                          <a:srgbClr val="1F3B7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1F3B73"/>
                          </a:solidFill>
                        </a:rPr>
                        <a:t>1,476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0" dirty="0">
                          <a:solidFill>
                            <a:srgbClr val="002060"/>
                          </a:solidFill>
                        </a:rPr>
                        <a:t>74.1%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068174"/>
                  </a:ext>
                </a:extLst>
              </a:tr>
            </a:tbl>
          </a:graphicData>
        </a:graphic>
      </p:graphicFrame>
      <p:graphicFrame>
        <p:nvGraphicFramePr>
          <p:cNvPr id="13" name="Content Placeholder 9">
            <a:extLst>
              <a:ext uri="{FF2B5EF4-FFF2-40B4-BE49-F238E27FC236}">
                <a16:creationId xmlns:a16="http://schemas.microsoft.com/office/drawing/2014/main" id="{92F148D6-E3F0-4E6C-B762-065EE4B4CE3E}"/>
              </a:ext>
            </a:extLst>
          </p:cNvPr>
          <p:cNvGraphicFramePr>
            <a:graphicFrameLocks noGrp="1"/>
          </p:cNvGraphicFramePr>
          <p:nvPr>
            <p:ph sz="quarter" idx="4"/>
          </p:nvPr>
        </p:nvGraphicFramePr>
        <p:xfrm>
          <a:off x="380836" y="4632850"/>
          <a:ext cx="7540912" cy="1403971"/>
        </p:xfrm>
        <a:graphic>
          <a:graphicData uri="http://schemas.openxmlformats.org/drawingml/2006/table">
            <a:tbl>
              <a:tblPr firstRow="1" bandRow="1">
                <a:tableStyleId>{073A0DAA-6AF3-43AB-8588-CEC1D06C72B9}</a:tableStyleId>
              </a:tblPr>
              <a:tblGrid>
                <a:gridCol w="2179395">
                  <a:extLst>
                    <a:ext uri="{9D8B030D-6E8A-4147-A177-3AD203B41FA5}">
                      <a16:colId xmlns:a16="http://schemas.microsoft.com/office/drawing/2014/main" val="1827847679"/>
                    </a:ext>
                  </a:extLst>
                </a:gridCol>
                <a:gridCol w="1458262">
                  <a:extLst>
                    <a:ext uri="{9D8B030D-6E8A-4147-A177-3AD203B41FA5}">
                      <a16:colId xmlns:a16="http://schemas.microsoft.com/office/drawing/2014/main" val="302767261"/>
                    </a:ext>
                  </a:extLst>
                </a:gridCol>
                <a:gridCol w="1301085">
                  <a:extLst>
                    <a:ext uri="{9D8B030D-6E8A-4147-A177-3AD203B41FA5}">
                      <a16:colId xmlns:a16="http://schemas.microsoft.com/office/drawing/2014/main" val="357817006"/>
                    </a:ext>
                  </a:extLst>
                </a:gridCol>
                <a:gridCol w="1301085">
                  <a:extLst>
                    <a:ext uri="{9D8B030D-6E8A-4147-A177-3AD203B41FA5}">
                      <a16:colId xmlns:a16="http://schemas.microsoft.com/office/drawing/2014/main" val="2544234807"/>
                    </a:ext>
                  </a:extLst>
                </a:gridCol>
                <a:gridCol w="1301085">
                  <a:extLst>
                    <a:ext uri="{9D8B030D-6E8A-4147-A177-3AD203B41FA5}">
                      <a16:colId xmlns:a16="http://schemas.microsoft.com/office/drawing/2014/main" val="3912310332"/>
                    </a:ext>
                  </a:extLst>
                </a:gridCol>
              </a:tblGrid>
              <a:tr h="452749">
                <a:tc>
                  <a:txBody>
                    <a:bodyPr/>
                    <a:lstStyle/>
                    <a:p>
                      <a:pPr algn="ctr"/>
                      <a:r>
                        <a:rPr lang="en-US" sz="1100" dirty="0">
                          <a:solidFill>
                            <a:schemeClr val="bg1"/>
                          </a:solidFill>
                        </a:rPr>
                        <a:t>Businesses Metric</a:t>
                      </a:r>
                      <a:endParaRPr lang="en-US" sz="1100" b="1" dirty="0">
                        <a:solidFill>
                          <a:schemeClr val="bg1"/>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FY 15 </a:t>
                      </a:r>
                      <a:endParaRPr lang="en-US" sz="1100" b="1" dirty="0">
                        <a:solidFill>
                          <a:schemeClr val="bg1"/>
                        </a:solidFill>
                      </a:endParaRPr>
                    </a:p>
                  </a:txBody>
                  <a:tcPr anchor="ctr"/>
                </a:tc>
                <a:tc>
                  <a:txBody>
                    <a:bodyPr/>
                    <a:lstStyle/>
                    <a:p>
                      <a:pPr algn="ctr"/>
                      <a:r>
                        <a:rPr lang="en-US" sz="1100" dirty="0">
                          <a:solidFill>
                            <a:schemeClr val="bg1"/>
                          </a:solidFill>
                        </a:rPr>
                        <a:t>%</a:t>
                      </a:r>
                      <a:endParaRPr lang="en-US" sz="1100" b="1" dirty="0">
                        <a:solidFill>
                          <a:schemeClr val="bg1"/>
                        </a:solidFill>
                      </a:endParaRPr>
                    </a:p>
                  </a:txBody>
                  <a:tcPr anchor="ctr"/>
                </a:tc>
                <a:tc>
                  <a:txBody>
                    <a:bodyPr/>
                    <a:lstStyle/>
                    <a:p>
                      <a:pPr algn="ctr"/>
                      <a:r>
                        <a:rPr lang="en-US" sz="1100" dirty="0">
                          <a:solidFill>
                            <a:schemeClr val="bg1"/>
                          </a:solidFill>
                        </a:rPr>
                        <a:t>FY 19</a:t>
                      </a:r>
                      <a:endParaRPr lang="en-US" sz="1100" b="1" dirty="0">
                        <a:solidFill>
                          <a:schemeClr val="bg1"/>
                        </a:solidFill>
                      </a:endParaRPr>
                    </a:p>
                  </a:txBody>
                  <a:tcPr anchor="ctr"/>
                </a:tc>
                <a:tc>
                  <a:txBody>
                    <a:bodyPr/>
                    <a:lstStyle/>
                    <a:p>
                      <a:pPr algn="ctr"/>
                      <a:r>
                        <a:rPr lang="en-US" sz="1100" dirty="0">
                          <a:solidFill>
                            <a:schemeClr val="bg1"/>
                          </a:solidFill>
                        </a:rPr>
                        <a:t>%</a:t>
                      </a:r>
                      <a:endParaRPr lang="en-US" sz="1100" b="1" dirty="0">
                        <a:solidFill>
                          <a:schemeClr val="bg1"/>
                        </a:solidFill>
                      </a:endParaRPr>
                    </a:p>
                  </a:txBody>
                  <a:tcPr anchor="ctr"/>
                </a:tc>
                <a:extLst>
                  <a:ext uri="{0D108BD9-81ED-4DB2-BD59-A6C34878D82A}">
                    <a16:rowId xmlns:a16="http://schemas.microsoft.com/office/drawing/2014/main" val="3782244325"/>
                  </a:ext>
                </a:extLst>
              </a:tr>
              <a:tr h="265422">
                <a:tc>
                  <a:txBody>
                    <a:bodyPr/>
                    <a:lstStyle/>
                    <a:p>
                      <a:r>
                        <a:rPr lang="en-US" sz="1100" dirty="0">
                          <a:solidFill>
                            <a:srgbClr val="1F3B73"/>
                          </a:solidFill>
                        </a:rPr>
                        <a:t>Business Customers Served</a:t>
                      </a:r>
                      <a:endParaRPr lang="en-US" sz="1100" b="1" dirty="0">
                        <a:solidFill>
                          <a:srgbClr val="1F3B73"/>
                        </a:solidFill>
                      </a:endParaRPr>
                    </a:p>
                  </a:txBody>
                  <a:tcPr/>
                </a:tc>
                <a:tc>
                  <a:txBody>
                    <a:bodyPr/>
                    <a:lstStyle/>
                    <a:p>
                      <a:pPr algn="r"/>
                      <a:r>
                        <a:rPr lang="en-US" sz="1100" dirty="0">
                          <a:solidFill>
                            <a:srgbClr val="1F3B73"/>
                          </a:solidFill>
                        </a:rPr>
                        <a:t>15,501</a:t>
                      </a:r>
                      <a:endParaRPr lang="en-US" sz="1100" b="1" dirty="0">
                        <a:solidFill>
                          <a:srgbClr val="1F3B73"/>
                        </a:solidFill>
                      </a:endParaRPr>
                    </a:p>
                  </a:txBody>
                  <a:tcPr/>
                </a:tc>
                <a:tc>
                  <a:txBody>
                    <a:bodyPr/>
                    <a:lstStyle/>
                    <a:p>
                      <a:pPr algn="r"/>
                      <a:r>
                        <a:rPr lang="en-US" sz="1100" dirty="0">
                          <a:solidFill>
                            <a:srgbClr val="1F3B73"/>
                          </a:solidFill>
                        </a:rPr>
                        <a:t>--</a:t>
                      </a:r>
                      <a:endParaRPr lang="en-US" sz="1100" b="1" dirty="0">
                        <a:solidFill>
                          <a:srgbClr val="1F3B73"/>
                        </a:solidFill>
                      </a:endParaRPr>
                    </a:p>
                  </a:txBody>
                  <a:tcPr/>
                </a:tc>
                <a:tc>
                  <a:txBody>
                    <a:bodyPr/>
                    <a:lstStyle/>
                    <a:p>
                      <a:pPr algn="r"/>
                      <a:r>
                        <a:rPr lang="en-US" sz="1100" dirty="0">
                          <a:solidFill>
                            <a:srgbClr val="1F3B73"/>
                          </a:solidFill>
                        </a:rPr>
                        <a:t>13,108</a:t>
                      </a:r>
                      <a:endParaRPr lang="en-US" sz="1100" b="1" dirty="0">
                        <a:solidFill>
                          <a:srgbClr val="1F3B73"/>
                        </a:solidFill>
                      </a:endParaRPr>
                    </a:p>
                  </a:txBody>
                  <a:tcPr/>
                </a:tc>
                <a:tc>
                  <a:txBody>
                    <a:bodyPr/>
                    <a:lstStyle/>
                    <a:p>
                      <a:pPr algn="r"/>
                      <a:r>
                        <a:rPr lang="en-US" sz="1100" dirty="0">
                          <a:solidFill>
                            <a:srgbClr val="1F3B73"/>
                          </a:solidFill>
                        </a:rPr>
                        <a:t>--</a:t>
                      </a:r>
                      <a:endParaRPr lang="en-US" sz="1100" b="1" dirty="0">
                        <a:solidFill>
                          <a:srgbClr val="1F3B73"/>
                        </a:solidFill>
                      </a:endParaRPr>
                    </a:p>
                  </a:txBody>
                  <a:tcPr/>
                </a:tc>
                <a:extLst>
                  <a:ext uri="{0D108BD9-81ED-4DB2-BD59-A6C34878D82A}">
                    <a16:rowId xmlns:a16="http://schemas.microsoft.com/office/drawing/2014/main" val="2682388142"/>
                  </a:ext>
                </a:extLst>
              </a:tr>
              <a:tr h="238125">
                <a:tc>
                  <a:txBody>
                    <a:bodyPr/>
                    <a:lstStyle/>
                    <a:p>
                      <a:r>
                        <a:rPr lang="en-US" sz="1100" dirty="0">
                          <a:solidFill>
                            <a:srgbClr val="1F3B73"/>
                          </a:solidFill>
                        </a:rPr>
                        <a:t>Repeat</a:t>
                      </a:r>
                      <a:r>
                        <a:rPr lang="en-US" sz="1100" baseline="0" dirty="0">
                          <a:solidFill>
                            <a:srgbClr val="1F3B73"/>
                          </a:solidFill>
                        </a:rPr>
                        <a:t> Business Customers</a:t>
                      </a:r>
                      <a:endParaRPr lang="en-US" sz="1100" b="1" dirty="0">
                        <a:solidFill>
                          <a:srgbClr val="1F3B73"/>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dirty="0">
                          <a:solidFill>
                            <a:srgbClr val="1F3B73"/>
                          </a:solidFill>
                        </a:rPr>
                        <a:t>4,747</a:t>
                      </a:r>
                      <a:endParaRPr lang="en-US" sz="1100" b="1" dirty="0">
                        <a:solidFill>
                          <a:srgbClr val="1F3B73"/>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dirty="0">
                          <a:solidFill>
                            <a:srgbClr val="1F3B73"/>
                          </a:solidFill>
                        </a:rPr>
                        <a:t>57.9%</a:t>
                      </a:r>
                      <a:endParaRPr lang="en-US" sz="1100" b="1" dirty="0">
                        <a:solidFill>
                          <a:srgbClr val="1F3B73"/>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dirty="0">
                          <a:solidFill>
                            <a:srgbClr val="1F3B73"/>
                          </a:solidFill>
                        </a:rPr>
                        <a:t>7,956</a:t>
                      </a:r>
                      <a:endParaRPr lang="en-US" sz="1100" b="1" dirty="0">
                        <a:solidFill>
                          <a:srgbClr val="1F3B73"/>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100" dirty="0">
                          <a:solidFill>
                            <a:srgbClr val="1F3B73"/>
                          </a:solidFill>
                        </a:rPr>
                        <a:t>60.7%</a:t>
                      </a:r>
                      <a:endParaRPr lang="en-US" sz="1100" b="1" dirty="0">
                        <a:solidFill>
                          <a:srgbClr val="1F3B73"/>
                        </a:solidFill>
                      </a:endParaRPr>
                    </a:p>
                  </a:txBody>
                  <a:tcPr/>
                </a:tc>
                <a:extLst>
                  <a:ext uri="{0D108BD9-81ED-4DB2-BD59-A6C34878D82A}">
                    <a16:rowId xmlns:a16="http://schemas.microsoft.com/office/drawing/2014/main" val="3381922640"/>
                  </a:ext>
                </a:extLst>
              </a:tr>
              <a:tr h="419444">
                <a:tc>
                  <a:txBody>
                    <a:bodyPr/>
                    <a:lstStyle/>
                    <a:p>
                      <a:r>
                        <a:rPr lang="en-US" sz="1100" dirty="0">
                          <a:solidFill>
                            <a:srgbClr val="1F3B73"/>
                          </a:solidFill>
                        </a:rPr>
                        <a:t>Referred</a:t>
                      </a:r>
                      <a:r>
                        <a:rPr lang="en-US" sz="1100" baseline="0" dirty="0">
                          <a:solidFill>
                            <a:srgbClr val="1F3B73"/>
                          </a:solidFill>
                        </a:rPr>
                        <a:t> </a:t>
                      </a:r>
                      <a:r>
                        <a:rPr lang="en-US" sz="1100" baseline="0" dirty="0" err="1">
                          <a:solidFill>
                            <a:srgbClr val="1F3B73"/>
                          </a:solidFill>
                        </a:rPr>
                        <a:t>MassHire</a:t>
                      </a:r>
                      <a:r>
                        <a:rPr lang="en-US" sz="1100" baseline="0" dirty="0">
                          <a:solidFill>
                            <a:srgbClr val="1F3B73"/>
                          </a:solidFill>
                        </a:rPr>
                        <a:t> Candidates that were hired</a:t>
                      </a:r>
                      <a:endParaRPr lang="en-US" sz="1100" b="1" dirty="0">
                        <a:solidFill>
                          <a:srgbClr val="1F3B73"/>
                        </a:solidFill>
                      </a:endParaRPr>
                    </a:p>
                  </a:txBody>
                  <a:tcPr/>
                </a:tc>
                <a:tc>
                  <a:txBody>
                    <a:bodyPr/>
                    <a:lstStyle/>
                    <a:p>
                      <a:pPr algn="r"/>
                      <a:r>
                        <a:rPr lang="en-US" sz="1100" dirty="0">
                          <a:solidFill>
                            <a:srgbClr val="1F3B73"/>
                          </a:solidFill>
                        </a:rPr>
                        <a:t>982</a:t>
                      </a:r>
                    </a:p>
                    <a:p>
                      <a:pPr algn="r"/>
                      <a:r>
                        <a:rPr lang="en-US" sz="800" dirty="0">
                          <a:solidFill>
                            <a:srgbClr val="1F3B73"/>
                          </a:solidFill>
                        </a:rPr>
                        <a:t>job seeker customers</a:t>
                      </a:r>
                      <a:endParaRPr lang="en-US" sz="800" b="1" i="1" dirty="0">
                        <a:solidFill>
                          <a:srgbClr val="1F3B73"/>
                        </a:solidFill>
                      </a:endParaRPr>
                    </a:p>
                  </a:txBody>
                  <a:tcPr/>
                </a:tc>
                <a:tc>
                  <a:txBody>
                    <a:bodyPr/>
                    <a:lstStyle/>
                    <a:p>
                      <a:pPr algn="r"/>
                      <a:r>
                        <a:rPr lang="en-US" sz="1100" dirty="0">
                          <a:solidFill>
                            <a:srgbClr val="1F3B73"/>
                          </a:solidFill>
                        </a:rPr>
                        <a:t>17.7%</a:t>
                      </a:r>
                    </a:p>
                    <a:p>
                      <a:pPr algn="r"/>
                      <a:r>
                        <a:rPr lang="en-US" sz="800" dirty="0">
                          <a:solidFill>
                            <a:srgbClr val="1F3B73"/>
                          </a:solidFill>
                        </a:rPr>
                        <a:t>of job</a:t>
                      </a:r>
                      <a:r>
                        <a:rPr lang="en-US" sz="800" baseline="0" dirty="0">
                          <a:solidFill>
                            <a:srgbClr val="1F3B73"/>
                          </a:solidFill>
                        </a:rPr>
                        <a:t> seekers served</a:t>
                      </a:r>
                      <a:endParaRPr lang="en-US" sz="800" b="1" i="1" dirty="0">
                        <a:solidFill>
                          <a:srgbClr val="1F3B73"/>
                        </a:solidFill>
                      </a:endParaRPr>
                    </a:p>
                  </a:txBody>
                  <a:tcPr/>
                </a:tc>
                <a:tc>
                  <a:txBody>
                    <a:bodyPr/>
                    <a:lstStyle/>
                    <a:p>
                      <a:pPr algn="r"/>
                      <a:r>
                        <a:rPr lang="en-US" sz="1100" dirty="0">
                          <a:solidFill>
                            <a:srgbClr val="1F3B73"/>
                          </a:solidFill>
                        </a:rPr>
                        <a:t>3,972</a:t>
                      </a:r>
                    </a:p>
                    <a:p>
                      <a:pPr algn="r"/>
                      <a:r>
                        <a:rPr lang="en-US" sz="800" dirty="0">
                          <a:solidFill>
                            <a:srgbClr val="1F3B73"/>
                          </a:solidFill>
                        </a:rPr>
                        <a:t>job seeker customers</a:t>
                      </a:r>
                      <a:endParaRPr lang="en-US" sz="800" b="1" i="1" dirty="0">
                        <a:solidFill>
                          <a:srgbClr val="1F3B73"/>
                        </a:solidFill>
                      </a:endParaRPr>
                    </a:p>
                  </a:txBody>
                  <a:tcPr/>
                </a:tc>
                <a:tc>
                  <a:txBody>
                    <a:bodyPr/>
                    <a:lstStyle/>
                    <a:p>
                      <a:pPr algn="r"/>
                      <a:r>
                        <a:rPr lang="en-US" sz="1100" dirty="0">
                          <a:solidFill>
                            <a:srgbClr val="1F3B73"/>
                          </a:solidFill>
                        </a:rPr>
                        <a:t>27.7%</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800" dirty="0">
                          <a:solidFill>
                            <a:srgbClr val="1F3B73"/>
                          </a:solidFill>
                        </a:rPr>
                        <a:t>of job</a:t>
                      </a:r>
                      <a:r>
                        <a:rPr lang="en-US" sz="800" baseline="0" dirty="0">
                          <a:solidFill>
                            <a:srgbClr val="1F3B73"/>
                          </a:solidFill>
                        </a:rPr>
                        <a:t> seekers served</a:t>
                      </a:r>
                      <a:endParaRPr lang="en-US" sz="1100" b="1" dirty="0">
                        <a:solidFill>
                          <a:srgbClr val="1F3B73"/>
                        </a:solidFill>
                      </a:endParaRPr>
                    </a:p>
                  </a:txBody>
                  <a:tcPr/>
                </a:tc>
                <a:extLst>
                  <a:ext uri="{0D108BD9-81ED-4DB2-BD59-A6C34878D82A}">
                    <a16:rowId xmlns:a16="http://schemas.microsoft.com/office/drawing/2014/main" val="2185852533"/>
                  </a:ext>
                </a:extLst>
              </a:tr>
            </a:tbl>
          </a:graphicData>
        </a:graphic>
      </p:graphicFrame>
      <p:sp>
        <p:nvSpPr>
          <p:cNvPr id="14" name="Text Placeholder 6">
            <a:extLst>
              <a:ext uri="{FF2B5EF4-FFF2-40B4-BE49-F238E27FC236}">
                <a16:creationId xmlns:a16="http://schemas.microsoft.com/office/drawing/2014/main" id="{727A9D0F-4E81-431E-8FEC-2E7443513560}"/>
              </a:ext>
            </a:extLst>
          </p:cNvPr>
          <p:cNvSpPr>
            <a:spLocks noGrp="1"/>
          </p:cNvSpPr>
          <p:nvPr>
            <p:ph type="body" sz="quarter" idx="3"/>
          </p:nvPr>
        </p:nvSpPr>
        <p:spPr>
          <a:xfrm>
            <a:off x="228599" y="4412445"/>
            <a:ext cx="8458200" cy="263983"/>
          </a:xfrm>
          <a:solidFill>
            <a:schemeClr val="bg1"/>
          </a:solidFill>
        </p:spPr>
        <p:txBody>
          <a:bodyPr>
            <a:noAutofit/>
          </a:bodyPr>
          <a:lstStyle/>
          <a:p>
            <a:r>
              <a:rPr lang="en-US" sz="1500" dirty="0"/>
              <a:t>Business Customers at </a:t>
            </a:r>
            <a:r>
              <a:rPr lang="en-US" sz="1500" dirty="0" err="1"/>
              <a:t>MassHire</a:t>
            </a:r>
            <a:endParaRPr lang="en-US" sz="1500" dirty="0"/>
          </a:p>
        </p:txBody>
      </p:sp>
      <p:sp>
        <p:nvSpPr>
          <p:cNvPr id="8" name="Rectangle 7"/>
          <p:cNvSpPr/>
          <p:nvPr/>
        </p:nvSpPr>
        <p:spPr>
          <a:xfrm>
            <a:off x="133350" y="6324600"/>
            <a:ext cx="8210550" cy="43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6296479"/>
            <a:ext cx="1123950" cy="428171"/>
          </a:xfrm>
          <a:prstGeom prst="rect">
            <a:avLst/>
          </a:prstGeom>
        </p:spPr>
      </p:pic>
    </p:spTree>
    <p:extLst>
      <p:ext uri="{BB962C8B-B14F-4D97-AF65-F5344CB8AC3E}">
        <p14:creationId xmlns:p14="http://schemas.microsoft.com/office/powerpoint/2010/main" val="284823724"/>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23111</TotalTime>
  <Words>7036</Words>
  <Application>Microsoft Office PowerPoint</Application>
  <PresentationFormat>On-screen Show (4:3)</PresentationFormat>
  <Paragraphs>925</Paragraphs>
  <Slides>64</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64</vt:i4>
      </vt:variant>
    </vt:vector>
  </HeadingPairs>
  <TitlesOfParts>
    <vt:vector size="77" baseType="lpstr">
      <vt:lpstr>ＭＳ Ｐゴシック</vt:lpstr>
      <vt:lpstr>Arial</vt:lpstr>
      <vt:lpstr>Arial (Body)</vt:lpstr>
      <vt:lpstr>Book Antiqua</vt:lpstr>
      <vt:lpstr>Calibri</vt:lpstr>
      <vt:lpstr>Century Gothic</vt:lpstr>
      <vt:lpstr>Lucida Grande</vt:lpstr>
      <vt:lpstr>Merriweather Sans</vt:lpstr>
      <vt:lpstr>Times New Roman</vt:lpstr>
      <vt:lpstr>Verdana</vt:lpstr>
      <vt:lpstr>Wingdings</vt:lpstr>
      <vt:lpstr>Office Theme</vt:lpstr>
      <vt:lpstr>14_itdpowerpointtemplate</vt:lpstr>
      <vt:lpstr>Workforce Innovation and  Opportunity Act (WIOA)  Massachusetts 2020  WIOA Combined State Plan  </vt:lpstr>
      <vt:lpstr>   Agenda</vt:lpstr>
      <vt:lpstr>Objectives for Today’s Forum</vt:lpstr>
      <vt:lpstr>WIOA State Plan Timeline</vt:lpstr>
      <vt:lpstr>WIOA Combined State Plan</vt:lpstr>
      <vt:lpstr>WIOA State Plan Partners</vt:lpstr>
      <vt:lpstr>2016 State Plan:  New Direction for Workforce System</vt:lpstr>
      <vt:lpstr>Impact of 2016 Plan: Partner/System Trends</vt:lpstr>
      <vt:lpstr>Impact of WIOA: By the Numbers</vt:lpstr>
      <vt:lpstr>2020 State Plan Development Process</vt:lpstr>
      <vt:lpstr>WIOA State Plan Development Process</vt:lpstr>
      <vt:lpstr>WIOA State Plan Development Groups</vt:lpstr>
      <vt:lpstr>2020 WIOA State Plan Stakeholder Engagement</vt:lpstr>
      <vt:lpstr>2020 WIOA State Plan  Draft Vision, Mission,  Goals, Strategies &amp; Metrics</vt:lpstr>
      <vt:lpstr>WIOA Combined Plan Outline</vt:lpstr>
      <vt:lpstr>2020 WIOA State Plan Vision Statement</vt:lpstr>
      <vt:lpstr>State Plan Goals</vt:lpstr>
      <vt:lpstr>Goal I: Adult Job Seekers</vt:lpstr>
      <vt:lpstr>Goal I: Adult Job Seekers (cont’d)</vt:lpstr>
      <vt:lpstr>Goal II: Youth &amp; Young Adults</vt:lpstr>
      <vt:lpstr>Goal III: Business</vt:lpstr>
      <vt:lpstr>Goal IV: Modernizing the System</vt:lpstr>
      <vt:lpstr>WIOA Partner Programs</vt:lpstr>
      <vt:lpstr>PowerPoint Presentation</vt:lpstr>
      <vt:lpstr>Department of Unemployment Assistance</vt:lpstr>
      <vt:lpstr>Department of Unemployment Assistance (DUA)  Opportunities for Continued Partnership  </vt:lpstr>
      <vt:lpstr>PowerPoint Presentation</vt:lpstr>
      <vt:lpstr>Adult and Community Learning Services (ACLS)</vt:lpstr>
      <vt:lpstr>ACLS Theory of Action</vt:lpstr>
      <vt:lpstr>ACLS – State of the State</vt:lpstr>
      <vt:lpstr>ACLS 2020-2024 Future Direction</vt:lpstr>
      <vt:lpstr>Adult and Community Learning Services (ACLS) Opportunities for Continued Partnership  </vt:lpstr>
      <vt:lpstr>PowerPoint Presentation</vt:lpstr>
      <vt:lpstr>Massachusetts Rehabilitation Commission (MRC)</vt:lpstr>
      <vt:lpstr>Massachusetts Rehabilitation Commission (MRC)</vt:lpstr>
      <vt:lpstr>Massachusetts Rehabilitation Commission 2020 – 2024 WIOA State Plan</vt:lpstr>
      <vt:lpstr>Massachusetts Rehabilitation Commission (MRC) Opportunities for Continued Partnership  </vt:lpstr>
      <vt:lpstr>PowerPoint Presentation</vt:lpstr>
      <vt:lpstr>Massachusetts Commission for the Blind (MCB) </vt:lpstr>
      <vt:lpstr>Massachusetts Commission for the Blind 2020 – 2024 WIOA State Plan</vt:lpstr>
      <vt:lpstr>Massachusetts Commission for the Blind (MCB) Opportunities for Continued Partnership  </vt:lpstr>
      <vt:lpstr>PowerPoint Presentation</vt:lpstr>
      <vt:lpstr>Executive Office of Elder Affairs </vt:lpstr>
      <vt:lpstr>Executive Office of Elder Affairs 2020 – 2024 WIOA State Plan</vt:lpstr>
      <vt:lpstr>Executive Office of Elder Affairs (EOEA)  Opportunities for Continued Partnership  </vt:lpstr>
      <vt:lpstr>PowerPoint Presentation</vt:lpstr>
      <vt:lpstr>Department of Transitional Assistance (DTA)</vt:lpstr>
      <vt:lpstr>Department of Transitional Assistance (DTA) 2020 – 2024 WIOA State Plan</vt:lpstr>
      <vt:lpstr>Department of Transitional Assistance (DTA) Opportunities for Continued Partnership  </vt:lpstr>
      <vt:lpstr>More Key Partners</vt:lpstr>
      <vt:lpstr>Questions, Comments &amp; Feedback</vt:lpstr>
      <vt:lpstr>Breakout Rooms/Areas</vt:lpstr>
      <vt:lpstr>PowerPoint Presentation</vt:lpstr>
      <vt:lpstr>Statewide Metrics Definitions</vt:lpstr>
      <vt:lpstr>State Plan Opportunities Analysis</vt:lpstr>
      <vt:lpstr>Economic &amp; Workforce  Impact Analysis</vt:lpstr>
      <vt:lpstr>Massachusetts Economy Overview</vt:lpstr>
      <vt:lpstr>Massachusetts Workforce – Labor Demand</vt:lpstr>
      <vt:lpstr>Massachusetts Workforce – Labor Supply</vt:lpstr>
      <vt:lpstr>Massachusetts Workforce – Labor Supply</vt:lpstr>
      <vt:lpstr>PowerPoint Presentation</vt:lpstr>
      <vt:lpstr>PowerPoint Presentation</vt:lpstr>
      <vt:lpstr>PowerPoint Presentation</vt:lpstr>
      <vt:lpstr>MA Economic Landscape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Scott, Cheryl (EOL)</cp:lastModifiedBy>
  <cp:revision>2552</cp:revision>
  <cp:lastPrinted>2020-01-10T18:49:37Z</cp:lastPrinted>
  <dcterms:created xsi:type="dcterms:W3CDTF">2018-04-17T17:15:10Z</dcterms:created>
  <dcterms:modified xsi:type="dcterms:W3CDTF">2020-02-12T16:57:10Z</dcterms:modified>
</cp:coreProperties>
</file>