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</p:sldMasterIdLst>
  <p:notesMasterIdLst>
    <p:notesMasterId r:id="rId15"/>
  </p:notesMasterIdLst>
  <p:handoutMasterIdLst>
    <p:handoutMasterId r:id="rId16"/>
  </p:handoutMasterIdLst>
  <p:sldIdLst>
    <p:sldId id="261" r:id="rId5"/>
    <p:sldId id="429" r:id="rId6"/>
    <p:sldId id="433" r:id="rId7"/>
    <p:sldId id="435" r:id="rId8"/>
    <p:sldId id="425" r:id="rId9"/>
    <p:sldId id="428" r:id="rId10"/>
    <p:sldId id="427" r:id="rId11"/>
    <p:sldId id="432" r:id="rId12"/>
    <p:sldId id="43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1">
          <p15:clr>
            <a:srgbClr val="A4A3A4"/>
          </p15:clr>
        </p15:guide>
        <p15:guide id="2" pos="1776">
          <p15:clr>
            <a:srgbClr val="A4A3A4"/>
          </p15:clr>
        </p15:guide>
        <p15:guide id="3" pos="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B"/>
    <a:srgbClr val="A50021"/>
    <a:srgbClr val="007EBD"/>
    <a:srgbClr val="FC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225" autoAdjust="0"/>
  </p:normalViewPr>
  <p:slideViewPr>
    <p:cSldViewPr snapToGrid="0" snapToObjects="1">
      <p:cViewPr varScale="1">
        <p:scale>
          <a:sx n="62" d="100"/>
          <a:sy n="62" d="100"/>
        </p:scale>
        <p:origin x="1432" y="56"/>
      </p:cViewPr>
      <p:guideLst>
        <p:guide orient="horz" pos="3641"/>
        <p:guide pos="1776"/>
        <p:guide pos="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7174-CB5D-8E4F-BC94-4C2A7CF8E29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CAD49-CC3B-314C-BE8C-87AB7212D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43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A52B-B4A4-1145-B610-FDA55238D51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5F77-D579-6948-8FAA-17A718046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41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5F77-D579-6948-8FAA-17A7180460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6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5F77-D579-6948-8FAA-17A7180460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5F77-D579-6948-8FAA-17A7180460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5F77-D579-6948-8FAA-17A7180460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8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5F77-D579-6948-8FAA-17A7180460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9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84F6-66A1-9F40-A706-9F07361E4F7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B_PP_title_bkgd_mas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84986" y="477198"/>
            <a:ext cx="4953999" cy="145942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en-US" sz="3600" b="1" i="0" smtClean="0">
                <a:solidFill>
                  <a:srgbClr val="007EBD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740460" y="2841785"/>
            <a:ext cx="4300538" cy="20208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lang="en-US" sz="2400" b="0" i="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Name, Title and Date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523889" y="2349654"/>
            <a:ext cx="0" cy="1531988"/>
          </a:xfrm>
          <a:prstGeom prst="line">
            <a:avLst/>
          </a:prstGeom>
          <a:ln w="12700">
            <a:solidFill>
              <a:srgbClr val="FC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2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025" y="6468285"/>
            <a:ext cx="615731" cy="3439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tabLst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505F0C8D-A0D7-4447-B75A-6E0EAAD50C66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416751" y="1"/>
            <a:ext cx="0" cy="779044"/>
          </a:xfrm>
          <a:prstGeom prst="line">
            <a:avLst/>
          </a:prstGeom>
          <a:ln w="12700">
            <a:solidFill>
              <a:srgbClr val="FC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4235" y="337376"/>
            <a:ext cx="8137944" cy="10096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="1" i="0" baseline="0">
                <a:latin typeface="Arial"/>
                <a:cs typeface="Arial"/>
              </a:defRPr>
            </a:lvl1pPr>
          </a:lstStyle>
          <a:p>
            <a:pPr lvl="0"/>
            <a:r>
              <a:rPr lang="en-US" sz="3600" b="1" i="0" dirty="0">
                <a:latin typeface="Arial"/>
                <a:cs typeface="Arial"/>
              </a:rPr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038" y="1666875"/>
            <a:ext cx="8138141" cy="4056063"/>
          </a:xfrm>
        </p:spPr>
        <p:txBody>
          <a:bodyPr/>
          <a:lstStyle>
            <a:lvl1pPr>
              <a:buClr>
                <a:srgbClr val="007EBD"/>
              </a:buClr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27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2912" y="6463844"/>
            <a:ext cx="679932" cy="3439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505F0C8D-A0D7-4447-B75A-6E0EAAD50C66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402683" y="1"/>
            <a:ext cx="0" cy="779044"/>
          </a:xfrm>
          <a:prstGeom prst="line">
            <a:avLst/>
          </a:prstGeom>
          <a:ln w="12700">
            <a:solidFill>
              <a:srgbClr val="FC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026" y="6463844"/>
            <a:ext cx="679932" cy="3439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505F0C8D-A0D7-4447-B75A-6E0EAAD50C6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2026" y="6463844"/>
            <a:ext cx="679932" cy="343992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A2476C-FA38-814D-984D-2BDF74F059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02683" y="1"/>
            <a:ext cx="0" cy="779044"/>
          </a:xfrm>
          <a:prstGeom prst="line">
            <a:avLst/>
          </a:prstGeom>
          <a:ln w="12700">
            <a:solidFill>
              <a:srgbClr val="FCB8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3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9368" y="6463844"/>
            <a:ext cx="679932" cy="343992"/>
          </a:xfrm>
        </p:spPr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5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29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09368" y="6463844"/>
            <a:ext cx="679932" cy="3439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tabLst/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505F0C8D-A0D7-4447-B75A-6E0EAAD50C66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F381A-B863-4021-9E26-3754E5033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5000"/>
          <a:stretch/>
        </p:blipFill>
        <p:spPr>
          <a:xfrm>
            <a:off x="0" y="586571"/>
            <a:ext cx="9144000" cy="62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706" r:id="rId3"/>
    <p:sldLayoutId id="2147483707" r:id="rId4"/>
    <p:sldLayoutId id="2147483710" r:id="rId5"/>
    <p:sldLayoutId id="2147483711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EBD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lehrich@nib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LInteriano@nib.org" TargetMode="External"/><Relationship Id="rId4" Type="http://schemas.openxmlformats.org/officeDocument/2006/relationships/hyperlink" Target="mailto:jlucus@nsit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7038" y="562509"/>
            <a:ext cx="5872649" cy="1690815"/>
          </a:xfrm>
        </p:spPr>
        <p:txBody>
          <a:bodyPr>
            <a:normAutofit/>
          </a:bodyPr>
          <a:lstStyle/>
          <a:p>
            <a:r>
              <a:rPr lang="en-US" dirty="0"/>
              <a:t>Entrepreneurial Initiative</a:t>
            </a:r>
          </a:p>
          <a:p>
            <a:r>
              <a:rPr lang="en-US" dirty="0"/>
              <a:t>e-Commerce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40459" y="2841785"/>
            <a:ext cx="5297523" cy="2020888"/>
          </a:xfrm>
        </p:spPr>
        <p:txBody>
          <a:bodyPr>
            <a:normAutofit/>
          </a:bodyPr>
          <a:lstStyle/>
          <a:p>
            <a:r>
              <a:rPr lang="en-US" sz="2000" dirty="0"/>
              <a:t>Steve Brice</a:t>
            </a:r>
          </a:p>
          <a:p>
            <a:r>
              <a:rPr lang="en-US" sz="2000" dirty="0"/>
              <a:t>Thomas Lehrich</a:t>
            </a:r>
          </a:p>
          <a:p>
            <a:r>
              <a:rPr lang="en-US" sz="2000" dirty="0"/>
              <a:t>Jonathan Lucus</a:t>
            </a:r>
          </a:p>
          <a:p>
            <a:r>
              <a:rPr lang="en-US" sz="2000" dirty="0"/>
              <a:t>Luis Interiano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7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solidFill>
                  <a:srgbClr val="4083CF"/>
                </a:solidFill>
              </a:rPr>
            </a:br>
            <a:endParaRPr lang="en-US" sz="3600" dirty="0">
              <a:solidFill>
                <a:srgbClr val="4083C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8DA2476C-FA38-814D-984D-2BDF74F059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660812"/>
            <a:ext cx="876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Thomas Lehrich 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tlehrich@nib.org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Jonathan Lucus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Executive Director, NSITE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703-310-0472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jlucus@nsite.org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Luis Interiano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Director, E-Commerce &amp; Distribution Programs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703-310-0523</a:t>
            </a: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LInteriano@nib.org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51428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FEF7F-9ED9-4926-82B1-7A31AD2F7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55647-B1D2-4471-BE91-7C3D1C968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C2637-C4C7-418B-9EFD-4F4E9E3665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038" y="1692197"/>
            <a:ext cx="8138141" cy="3696157"/>
          </a:xfrm>
        </p:spPr>
        <p:txBody>
          <a:bodyPr>
            <a:normAutofit/>
          </a:bodyPr>
          <a:lstStyle/>
          <a:p>
            <a:r>
              <a:rPr lang="en-US" dirty="0"/>
              <a:t>Training Module</a:t>
            </a:r>
          </a:p>
          <a:p>
            <a:r>
              <a:rPr lang="en-US" dirty="0"/>
              <a:t>Web Platform</a:t>
            </a:r>
          </a:p>
          <a:p>
            <a:r>
              <a:rPr lang="en-US" dirty="0"/>
              <a:t>Order Process and Product Assortment</a:t>
            </a:r>
          </a:p>
          <a:p>
            <a:r>
              <a:rPr lang="en-US" dirty="0"/>
              <a:t>Candidate Profile and Entrepreneurship Characteristics</a:t>
            </a:r>
          </a:p>
          <a:p>
            <a:r>
              <a:rPr lang="en-US" dirty="0"/>
              <a:t>Questions and Answers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8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E9CF8-2C04-499E-917A-5A10D8AD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78A50-EE1F-423B-8D50-8EB188557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Module-Three Step Module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49E08-E7F6-46D7-B7B8-5405209F9F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039" y="1666875"/>
            <a:ext cx="8137944" cy="447266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Professional Mastery of Office Technology for Employment (ProMOTE)</a:t>
            </a:r>
          </a:p>
          <a:p>
            <a:pPr lvl="1"/>
            <a:endParaRPr lang="en-US" dirty="0"/>
          </a:p>
          <a:p>
            <a:pPr lvl="1"/>
            <a:r>
              <a:rPr lang="en-US" sz="2900" dirty="0"/>
              <a:t>This program builds students’ fundamental skills with AT, Microsoft Office, troubleshooting skills and Internet browsing and apply these skills to project-based, time sensitive tasks that mirror what they will find in the workplace.  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/>
              <a:t>Transitions students through the most common computer related office tasks from start to finish through a mixture of formal classroom instruction and rigorous, time-sensitive project-based work. ProMOTE uses an innovative approach to serving transition-age youth and adults focusing on individualized and customized strategies that inspire success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b="1" dirty="0"/>
              <a:t>Sales and Marketing and/entrepreneurship </a:t>
            </a:r>
          </a:p>
          <a:p>
            <a:endParaRPr lang="en-US" dirty="0"/>
          </a:p>
          <a:p>
            <a:r>
              <a:rPr lang="en-US" b="1" dirty="0"/>
              <a:t>Platform Specific Training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the job training; Introduction to Oracle Order Management, Oracle Commerce Cloud, Website navigation, customer registration and order workflow.</a:t>
            </a:r>
          </a:p>
        </p:txBody>
      </p:sp>
    </p:spTree>
    <p:extLst>
      <p:ext uri="{BB962C8B-B14F-4D97-AF65-F5344CB8AC3E}">
        <p14:creationId xmlns:p14="http://schemas.microsoft.com/office/powerpoint/2010/main" val="13138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BB23A-EEE8-4AEF-8133-B489A31A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DF27-E86A-4525-BD2C-E815B674A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Candidate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D62BB-621C-4467-93CE-A271B30098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038" y="1427721"/>
            <a:ext cx="7830307" cy="47057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Responsible for the day-to-day operations of e-commerce operations</a:t>
            </a:r>
          </a:p>
          <a:p>
            <a:pPr lvl="1"/>
            <a:r>
              <a:rPr lang="en-US" dirty="0"/>
              <a:t>Entrepreneurship/Leadership</a:t>
            </a:r>
          </a:p>
          <a:p>
            <a:pPr lvl="1"/>
            <a:r>
              <a:rPr lang="en-US" dirty="0"/>
              <a:t>Customer Service / Order Management</a:t>
            </a:r>
          </a:p>
          <a:p>
            <a:pPr lvl="1"/>
            <a:r>
              <a:rPr lang="en-US" dirty="0"/>
              <a:t>Finance &amp; Accounting</a:t>
            </a:r>
          </a:p>
          <a:p>
            <a:pPr lvl="1"/>
            <a:r>
              <a:rPr lang="en-US" dirty="0"/>
              <a:t>Technology</a:t>
            </a:r>
          </a:p>
          <a:p>
            <a:r>
              <a:rPr lang="en-US" dirty="0"/>
              <a:t>Experience: 2-3 years in technology or customer service</a:t>
            </a:r>
          </a:p>
          <a:p>
            <a:r>
              <a:rPr lang="en-US" dirty="0"/>
              <a:t>Qualities, Abilities, Knowledge</a:t>
            </a:r>
          </a:p>
          <a:p>
            <a:pPr lvl="1"/>
            <a:r>
              <a:rPr lang="en-US" dirty="0"/>
              <a:t>Leadership </a:t>
            </a:r>
          </a:p>
          <a:p>
            <a:pPr lvl="1"/>
            <a:r>
              <a:rPr lang="en-US" dirty="0"/>
              <a:t>Sales &amp; Marketing</a:t>
            </a:r>
          </a:p>
          <a:p>
            <a:pPr lvl="1"/>
            <a:r>
              <a:rPr lang="en-US" dirty="0"/>
              <a:t>Planning &amp; Decision-making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A115BF-6C84-4C3A-AA7B-BCAFBB909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3372"/>
              </p:ext>
            </p:extLst>
          </p:nvPr>
        </p:nvGraphicFramePr>
        <p:xfrm>
          <a:off x="7927145" y="54302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480" progId="Word.Document.12">
                  <p:embed/>
                </p:oleObj>
              </mc:Choice>
              <mc:Fallback>
                <p:oleObj name="Document" showAsIcon="1" r:id="rId2" imgW="914400" imgH="77148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8A115BF-6C84-4C3A-AA7B-BCAFBB9095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7145" y="54302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7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D6A50D-3470-4019-A432-4D2C11E75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0C6-B987-4B83-ACBD-FECA7AC17F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Web Platform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0E10F-FDE0-44AA-A7B2-5EC6615AB7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038" y="1403802"/>
            <a:ext cx="8138141" cy="40560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Oracle Commerce Cloud (OCC)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Cloud based technology</a:t>
            </a:r>
          </a:p>
          <a:p>
            <a:pPr lvl="2"/>
            <a:r>
              <a:rPr lang="en-US" dirty="0"/>
              <a:t>Enhanced up-time &amp; performance </a:t>
            </a:r>
          </a:p>
          <a:p>
            <a:pPr lvl="2"/>
            <a:r>
              <a:rPr lang="en-US" dirty="0"/>
              <a:t>Electronic Data Interchange (EDI) capabilities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Tailored from AbilityOne.com</a:t>
            </a:r>
          </a:p>
          <a:p>
            <a:pPr lvl="2"/>
            <a:r>
              <a:rPr lang="en-US" dirty="0"/>
              <a:t>User friendly layout</a:t>
            </a:r>
          </a:p>
          <a:p>
            <a:pPr lvl="2"/>
            <a:r>
              <a:rPr lang="en-US" dirty="0"/>
              <a:t>Robust search capabilities</a:t>
            </a:r>
          </a:p>
          <a:p>
            <a:pPr lvl="2"/>
            <a:r>
              <a:rPr lang="en-US" dirty="0"/>
              <a:t>Accessibility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Enhanced security</a:t>
            </a:r>
          </a:p>
          <a:p>
            <a:pPr lvl="2"/>
            <a:r>
              <a:rPr lang="en-US" dirty="0"/>
              <a:t>Credit Card Tokenization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SKILCRAFT logo">
            <a:extLst>
              <a:ext uri="{FF2B5EF4-FFF2-40B4-BE49-F238E27FC236}">
                <a16:creationId xmlns:a16="http://schemas.microsoft.com/office/drawing/2014/main" id="{55232082-B081-4DF3-B8AB-CC792BE3F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668" y="524348"/>
            <a:ext cx="2112264" cy="431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341AB-06AC-4DC1-B5F9-A02FE1322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31" y="486144"/>
            <a:ext cx="827948" cy="5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6AF53-30DF-46C1-8479-7E9E8382F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7E132-EEDC-46E9-859A-AC558BEEF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Order Process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61C7F0-DC72-4974-95C5-7230DFECE2DB}"/>
              </a:ext>
            </a:extLst>
          </p:cNvPr>
          <p:cNvSpPr txBox="1">
            <a:spLocks/>
          </p:cNvSpPr>
          <p:nvPr/>
        </p:nvSpPr>
        <p:spPr>
          <a:xfrm>
            <a:off x="554038" y="1400968"/>
            <a:ext cx="8138141" cy="405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EBD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Oracle E-Business Suite (EBS)</a:t>
            </a:r>
          </a:p>
          <a:p>
            <a:pPr lvl="1"/>
            <a:r>
              <a:rPr lang="en-US" dirty="0"/>
              <a:t>Inventory, Order Management, Financials</a:t>
            </a:r>
          </a:p>
          <a:p>
            <a:pPr lvl="1"/>
            <a:endParaRPr lang="en-US" dirty="0"/>
          </a:p>
          <a:p>
            <a:r>
              <a:rPr lang="en-US" b="1" dirty="0"/>
              <a:t>Order fulfillment</a:t>
            </a:r>
          </a:p>
          <a:p>
            <a:pPr lvl="1"/>
            <a:r>
              <a:rPr lang="en-US" dirty="0"/>
              <a:t>Orders received from website create a sales order, purchase order to supplier, via Electronic Data Interchange (EDI)</a:t>
            </a:r>
          </a:p>
          <a:p>
            <a:pPr lvl="1"/>
            <a:r>
              <a:rPr lang="en-US" dirty="0"/>
              <a:t>Suppliers ship product to customer and submit ship notice, invoice, via EDI</a:t>
            </a:r>
          </a:p>
          <a:p>
            <a:pPr lvl="1"/>
            <a:r>
              <a:rPr lang="en-US" dirty="0"/>
              <a:t>Customer service provides customers status, assists with returns, credits, works directly with supplier order cleanup</a:t>
            </a:r>
          </a:p>
        </p:txBody>
      </p:sp>
    </p:spTree>
    <p:extLst>
      <p:ext uri="{BB962C8B-B14F-4D97-AF65-F5344CB8AC3E}">
        <p14:creationId xmlns:p14="http://schemas.microsoft.com/office/powerpoint/2010/main" val="288461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CE35A87-9BA8-487F-A2ED-EC499FD2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23" y="687839"/>
            <a:ext cx="4787612" cy="49366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C44AD-51E2-4859-841B-ECB78F80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025" y="6468285"/>
            <a:ext cx="615731" cy="343992"/>
          </a:xfrm>
        </p:spPr>
        <p:txBody>
          <a:bodyPr/>
          <a:lstStyle/>
          <a:p>
            <a:fld id="{505F0C8D-A0D7-4447-B75A-6E0EAAD50C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B9B9E-E521-4E8B-98E9-248F66DB0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38" y="338138"/>
            <a:ext cx="5016767" cy="1536382"/>
          </a:xfrm>
        </p:spPr>
        <p:txBody>
          <a:bodyPr>
            <a:normAutofit/>
          </a:bodyPr>
          <a:lstStyle/>
          <a:p>
            <a:r>
              <a:rPr lang="en-US" dirty="0"/>
              <a:t>Products Assortment</a:t>
            </a:r>
          </a:p>
          <a:p>
            <a:r>
              <a:rPr lang="en-US" sz="3000" dirty="0">
                <a:solidFill>
                  <a:srgbClr val="007DBB"/>
                </a:solidFill>
              </a:rPr>
              <a:t>Office Supplies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2B811A-A444-4E7B-8605-1C9E7402E8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039" y="2377440"/>
            <a:ext cx="3343591" cy="3345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Office Supplies include all the essentials office needs, from binders, clipboards, paper, and envelopes, to storage solutions, furniture and more. </a:t>
            </a:r>
          </a:p>
        </p:txBody>
      </p:sp>
    </p:spTree>
    <p:extLst>
      <p:ext uri="{BB962C8B-B14F-4D97-AF65-F5344CB8AC3E}">
        <p14:creationId xmlns:p14="http://schemas.microsoft.com/office/powerpoint/2010/main" val="414179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rranged&#10;&#10;Description automatically generated">
            <a:extLst>
              <a:ext uri="{FF2B5EF4-FFF2-40B4-BE49-F238E27FC236}">
                <a16:creationId xmlns:a16="http://schemas.microsoft.com/office/drawing/2014/main" id="{7BD5B115-4B7A-4FB9-A8FD-C54A4FE0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20" y="1189407"/>
            <a:ext cx="5284319" cy="50020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C44AD-51E2-4859-841B-ECB78F80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05F0C8D-A0D7-4447-B75A-6E0EAAD50C66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B9B9E-E521-4E8B-98E9-248F66DB0B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235" y="337375"/>
            <a:ext cx="5565211" cy="1983223"/>
          </a:xfrm>
        </p:spPr>
        <p:txBody>
          <a:bodyPr>
            <a:normAutofit/>
          </a:bodyPr>
          <a:lstStyle/>
          <a:p>
            <a:pPr lvl="0"/>
            <a:r>
              <a:rPr lang="en-US" sz="3300" dirty="0">
                <a:solidFill>
                  <a:prstClr val="black"/>
                </a:solidFill>
              </a:rPr>
              <a:t>Products Assortment</a:t>
            </a:r>
          </a:p>
          <a:p>
            <a:pPr lvl="0"/>
            <a:r>
              <a:rPr lang="en-US" sz="2800" dirty="0">
                <a:solidFill>
                  <a:srgbClr val="007DBB"/>
                </a:solidFill>
              </a:rPr>
              <a:t>Cleaning &amp; Janitorial Supplies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2B811A-A444-4E7B-8605-1C9E7402E8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4039" y="2390625"/>
            <a:ext cx="3297871" cy="3563801"/>
          </a:xfrm>
        </p:spPr>
        <p:txBody>
          <a:bodyPr>
            <a:normAutofit/>
          </a:bodyPr>
          <a:lstStyle/>
          <a:p>
            <a:pPr marL="11113" lvl="1" indent="0">
              <a:buNone/>
            </a:pPr>
            <a:r>
              <a:rPr lang="en-US" sz="2400" dirty="0"/>
              <a:t>Cleaning and Janitorial Supplies help keep facilities sparkling. Mops, brooms, general purpose or specialty cleaners, or wipers, gloves, and can liners.</a:t>
            </a:r>
          </a:p>
        </p:txBody>
      </p:sp>
    </p:spTree>
    <p:extLst>
      <p:ext uri="{BB962C8B-B14F-4D97-AF65-F5344CB8AC3E}">
        <p14:creationId xmlns:p14="http://schemas.microsoft.com/office/powerpoint/2010/main" val="340947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E70A085C-56EA-4699-8478-9B6AFFF20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7136" r="19560" b="2114"/>
          <a:stretch/>
        </p:blipFill>
        <p:spPr>
          <a:xfrm>
            <a:off x="5280660" y="1347026"/>
            <a:ext cx="3518012" cy="35232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78FC2-933C-4366-B524-142B1344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025" y="6468285"/>
            <a:ext cx="615731" cy="343992"/>
          </a:xfrm>
        </p:spPr>
        <p:txBody>
          <a:bodyPr/>
          <a:lstStyle/>
          <a:p>
            <a:fld id="{505F0C8D-A0D7-4447-B75A-6E0EAAD50C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E830C-38A5-4DE4-B942-59989F6F18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235" y="337376"/>
            <a:ext cx="8137944" cy="1009650"/>
          </a:xfrm>
        </p:spPr>
        <p:txBody>
          <a:bodyPr>
            <a:normAutofit/>
          </a:bodyPr>
          <a:lstStyle/>
          <a:p>
            <a:r>
              <a:rPr lang="en-US" sz="3200" dirty="0"/>
              <a:t>Entrepreneurship Characteristics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B5999-5B40-48D3-81E6-835D11A475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025" y="1253448"/>
            <a:ext cx="4510925" cy="4294597"/>
          </a:xfrm>
        </p:spPr>
        <p:txBody>
          <a:bodyPr wrap="square"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Ambition</a:t>
            </a:r>
            <a:r>
              <a:rPr lang="en-US" dirty="0"/>
              <a:t> - Drive and motivation to be successful.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Creativity</a:t>
            </a:r>
            <a:r>
              <a:rPr lang="en-US" dirty="0"/>
              <a:t> - Development of innovative ideas and solutions.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Tenacity</a:t>
            </a:r>
            <a:r>
              <a:rPr lang="en-US" dirty="0"/>
              <a:t> - Key attribute; Never giving up and understanding that wins involve dealing with losses.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Intuition</a:t>
            </a:r>
            <a:r>
              <a:rPr lang="en-US" dirty="0"/>
              <a:t> - Understanding what is coming down the road and producing the right answers to vague questions.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Self-efficacy</a:t>
            </a:r>
            <a:r>
              <a:rPr lang="en-US" dirty="0"/>
              <a:t> - A person’s belief that they can perform tasks and fulfill roles; directly related to expectations, goals, and motivation.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Active social strategy for networking </a:t>
            </a:r>
            <a:r>
              <a:rPr lang="en-US" dirty="0"/>
              <a:t>– Excellence in building and developing networks.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Risk tolerance </a:t>
            </a:r>
            <a:r>
              <a:rPr lang="en-US" dirty="0"/>
              <a:t>- Comfort with higher levels and scenarios of risk. </a:t>
            </a:r>
          </a:p>
        </p:txBody>
      </p:sp>
    </p:spTree>
    <p:extLst>
      <p:ext uri="{BB962C8B-B14F-4D97-AF65-F5344CB8AC3E}">
        <p14:creationId xmlns:p14="http://schemas.microsoft.com/office/powerpoint/2010/main" val="3092820085"/>
      </p:ext>
    </p:extLst>
  </p:cSld>
  <p:clrMapOvr>
    <a:masterClrMapping/>
  </p:clrMapOvr>
</p:sld>
</file>

<file path=ppt/theme/theme1.xml><?xml version="1.0" encoding="utf-8"?>
<a:theme xmlns:a="http://schemas.openxmlformats.org/drawingml/2006/main" name="bottom footer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1423152C3684BB0E5B75B7F1C7067" ma:contentTypeVersion="0" ma:contentTypeDescription="Create a new document." ma:contentTypeScope="" ma:versionID="f60f1daeafdaa8db7da32bc429865f9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DBD5A6F-C819-418D-8397-0F82F521A7F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3392D6-41F7-4D45-83B0-1679ACB827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2F24D-E8DE-4AAB-822D-C371701FE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534</Words>
  <Application>Microsoft Office PowerPoint</Application>
  <PresentationFormat>On-screen Show (4:3)</PresentationFormat>
  <Paragraphs>110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bottom footer logo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opportunity.  Empowering independence.</dc:title>
  <dc:creator>lehrich</dc:creator>
  <cp:lastModifiedBy>Kath, Carla (MCB)</cp:lastModifiedBy>
  <cp:revision>106</cp:revision>
  <dcterms:created xsi:type="dcterms:W3CDTF">2016-05-21T02:33:23Z</dcterms:created>
  <dcterms:modified xsi:type="dcterms:W3CDTF">2022-01-13T16:21:15Z</dcterms:modified>
</cp:coreProperties>
</file>