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jpg&amp;ehk=zc3t7pjnbkphgyywxuqqba&amp;r=0&amp;pid=officeinsert"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58" r:id="rId2"/>
    <p:sldMasterId id="2147483770" r:id="rId3"/>
    <p:sldMasterId id="2147483832" r:id="rId4"/>
    <p:sldMasterId id="2147483844" r:id="rId5"/>
  </p:sldMasterIdLst>
  <p:notesMasterIdLst>
    <p:notesMasterId r:id="rId47"/>
  </p:notesMasterIdLst>
  <p:handoutMasterIdLst>
    <p:handoutMasterId r:id="rId48"/>
  </p:handoutMasterIdLst>
  <p:sldIdLst>
    <p:sldId id="256" r:id="rId6"/>
    <p:sldId id="366" r:id="rId7"/>
    <p:sldId id="336" r:id="rId8"/>
    <p:sldId id="328" r:id="rId9"/>
    <p:sldId id="307" r:id="rId10"/>
    <p:sldId id="308" r:id="rId11"/>
    <p:sldId id="281" r:id="rId12"/>
    <p:sldId id="358" r:id="rId13"/>
    <p:sldId id="359" r:id="rId14"/>
    <p:sldId id="353" r:id="rId15"/>
    <p:sldId id="361" r:id="rId16"/>
    <p:sldId id="354" r:id="rId17"/>
    <p:sldId id="262" r:id="rId18"/>
    <p:sldId id="310" r:id="rId19"/>
    <p:sldId id="294" r:id="rId20"/>
    <p:sldId id="304" r:id="rId21"/>
    <p:sldId id="319" r:id="rId22"/>
    <p:sldId id="350" r:id="rId23"/>
    <p:sldId id="275" r:id="rId24"/>
    <p:sldId id="331" r:id="rId25"/>
    <p:sldId id="295" r:id="rId26"/>
    <p:sldId id="364" r:id="rId27"/>
    <p:sldId id="365" r:id="rId28"/>
    <p:sldId id="276" r:id="rId29"/>
    <p:sldId id="332" r:id="rId30"/>
    <p:sldId id="326" r:id="rId31"/>
    <p:sldId id="333" r:id="rId32"/>
    <p:sldId id="301" r:id="rId33"/>
    <p:sldId id="315" r:id="rId34"/>
    <p:sldId id="299" r:id="rId35"/>
    <p:sldId id="277" r:id="rId36"/>
    <p:sldId id="334" r:id="rId37"/>
    <p:sldId id="316" r:id="rId38"/>
    <p:sldId id="363" r:id="rId39"/>
    <p:sldId id="362" r:id="rId40"/>
    <p:sldId id="306" r:id="rId41"/>
    <p:sldId id="317" r:id="rId42"/>
    <p:sldId id="327" r:id="rId43"/>
    <p:sldId id="272" r:id="rId44"/>
    <p:sldId id="369" r:id="rId45"/>
    <p:sldId id="274" r:id="rId46"/>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94636" autoAdjust="0"/>
  </p:normalViewPr>
  <p:slideViewPr>
    <p:cSldViewPr snapToGrid="0">
      <p:cViewPr varScale="1">
        <p:scale>
          <a:sx n="43" d="100"/>
          <a:sy n="43" d="100"/>
        </p:scale>
        <p:origin x="-654" y="-69"/>
      </p:cViewPr>
      <p:guideLst>
        <p:guide orient="horz" pos="2160"/>
        <p:guide pos="3840"/>
      </p:guideLst>
    </p:cSldViewPr>
  </p:slideViewPr>
  <p:notesTextViewPr>
    <p:cViewPr>
      <p:scale>
        <a:sx n="1" d="1"/>
        <a:sy n="1" d="1"/>
      </p:scale>
      <p:origin x="0" y="0"/>
    </p:cViewPr>
  </p:notesTextViewPr>
  <p:sorterViewPr>
    <p:cViewPr>
      <p:scale>
        <a:sx n="100" d="100"/>
        <a:sy n="100" d="100"/>
      </p:scale>
      <p:origin x="0" y="3804"/>
    </p:cViewPr>
  </p:sorterViewPr>
  <p:notesViewPr>
    <p:cSldViewPr snapToGrid="0">
      <p:cViewPr varScale="1">
        <p:scale>
          <a:sx n="89" d="100"/>
          <a:sy n="89" d="100"/>
        </p:scale>
        <p:origin x="3756" y="72"/>
      </p:cViewPr>
      <p:guideLst/>
    </p:cSldViewPr>
  </p:notes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3.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slide" Target="slides/slide32.xml"/>
  <Relationship Id="rId38" Type="http://schemas.openxmlformats.org/officeDocument/2006/relationships/slide" Target="slides/slide33.xml"/>
  <Relationship Id="rId39" Type="http://schemas.openxmlformats.org/officeDocument/2006/relationships/slide" Target="slides/slide34.xml"/>
  <Relationship Id="rId4" Type="http://schemas.openxmlformats.org/officeDocument/2006/relationships/slideMaster" Target="slideMasters/slideMaster4.xml"/>
  <Relationship Id="rId40" Type="http://schemas.openxmlformats.org/officeDocument/2006/relationships/slide" Target="slides/slide35.xml"/>
  <Relationship Id="rId41" Type="http://schemas.openxmlformats.org/officeDocument/2006/relationships/slide" Target="slides/slide36.xml"/>
  <Relationship Id="rId42" Type="http://schemas.openxmlformats.org/officeDocument/2006/relationships/slide" Target="slides/slide37.xml"/>
  <Relationship Id="rId43" Type="http://schemas.openxmlformats.org/officeDocument/2006/relationships/slide" Target="slides/slide38.xml"/>
  <Relationship Id="rId44" Type="http://schemas.openxmlformats.org/officeDocument/2006/relationships/slide" Target="slides/slide39.xml"/>
  <Relationship Id="rId45" Type="http://schemas.openxmlformats.org/officeDocument/2006/relationships/slide" Target="slides/slide40.xml"/>
  <Relationship Id="rId46" Type="http://schemas.openxmlformats.org/officeDocument/2006/relationships/slide" Target="slides/slide41.xml"/>
  <Relationship Id="rId47" Type="http://schemas.openxmlformats.org/officeDocument/2006/relationships/notesMaster" Target="notesMasters/notesMaster1.xml"/>
  <Relationship Id="rId48" Type="http://schemas.openxmlformats.org/officeDocument/2006/relationships/handoutMaster" Target="handoutMasters/handoutMaster1.xml"/>
  <Relationship Id="rId49" Type="http://schemas.openxmlformats.org/officeDocument/2006/relationships/presProps" Target="presProps.xml"/>
  <Relationship Id="rId5" Type="http://schemas.openxmlformats.org/officeDocument/2006/relationships/slideMaster" Target="slideMasters/slideMaster5.xml"/>
  <Relationship Id="rId50" Type="http://schemas.openxmlformats.org/officeDocument/2006/relationships/viewProps" Target="viewProps.xml"/>
  <Relationship Id="rId51" Type="http://schemas.openxmlformats.org/officeDocument/2006/relationships/theme" Target="theme/theme1.xml"/>
  <Relationship Id="rId52" Type="http://schemas.openxmlformats.org/officeDocument/2006/relationships/tableStyles" Target="tableStyles.xml"/>
  <Relationship Id="rId53" Type="http://schemas.microsoft.com/office/2015/10/relationships/revisionInfo" Target="revisionInfo.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xml version="1.0" encoding="UTF-8"?>

<Relationships xmlns="http://schemas.openxmlformats.org/package/2006/relationships">
  <Relationship Id="rId1" Type="http://schemas.openxmlformats.org/officeDocument/2006/relationships/theme" Target="../theme/theme7.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9924"/>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sz="quarter" idx="1"/>
          </p:nvPr>
        </p:nvSpPr>
        <p:spPr>
          <a:xfrm>
            <a:off x="4008100" y="0"/>
            <a:ext cx="3067374" cy="469924"/>
          </a:xfrm>
          <a:prstGeom prst="rect">
            <a:avLst/>
          </a:prstGeom>
        </p:spPr>
        <p:txBody>
          <a:bodyPr vert="horz" lIns="92528" tIns="46264" rIns="92528" bIns="46264" rtlCol="0"/>
          <a:lstStyle>
            <a:lvl1pPr algn="r">
              <a:defRPr sz="1200"/>
            </a:lvl1pPr>
          </a:lstStyle>
          <a:p>
            <a:fld id="{2BA08676-3FEF-4165-A87B-CD7D4034D397}" type="datetimeFigureOut">
              <a:rPr lang="en-US" smtClean="0"/>
              <a:t>6/22/2017</a:t>
            </a:fld>
            <a:endParaRPr lang="en-US"/>
          </a:p>
        </p:txBody>
      </p:sp>
      <p:sp>
        <p:nvSpPr>
          <p:cNvPr id="4" name="Footer Placeholder 3"/>
          <p:cNvSpPr>
            <a:spLocks noGrp="1"/>
          </p:cNvSpPr>
          <p:nvPr>
            <p:ph type="ftr" sz="quarter" idx="2"/>
          </p:nvPr>
        </p:nvSpPr>
        <p:spPr>
          <a:xfrm>
            <a:off x="0" y="8893151"/>
            <a:ext cx="3067374" cy="469924"/>
          </a:xfrm>
          <a:prstGeom prst="rect">
            <a:avLst/>
          </a:prstGeom>
        </p:spPr>
        <p:txBody>
          <a:bodyPr vert="horz" lIns="92528" tIns="46264" rIns="92528" bIns="46264" rtlCol="0" anchor="b"/>
          <a:lstStyle>
            <a:lvl1pPr algn="l">
              <a:defRPr sz="1200"/>
            </a:lvl1pPr>
          </a:lstStyle>
          <a:p>
            <a:endParaRPr lang="en-US"/>
          </a:p>
        </p:txBody>
      </p:sp>
      <p:sp>
        <p:nvSpPr>
          <p:cNvPr id="5" name="Slide Number Placeholder 4"/>
          <p:cNvSpPr>
            <a:spLocks noGrp="1"/>
          </p:cNvSpPr>
          <p:nvPr>
            <p:ph type="sldNum" sz="quarter" idx="3"/>
          </p:nvPr>
        </p:nvSpPr>
        <p:spPr>
          <a:xfrm>
            <a:off x="4008100" y="8893151"/>
            <a:ext cx="3067374" cy="469924"/>
          </a:xfrm>
          <a:prstGeom prst="rect">
            <a:avLst/>
          </a:prstGeom>
        </p:spPr>
        <p:txBody>
          <a:bodyPr vert="horz" lIns="92528" tIns="46264" rIns="92528" bIns="46264" rtlCol="0" anchor="b"/>
          <a:lstStyle>
            <a:lvl1pPr algn="r">
              <a:defRPr sz="1200"/>
            </a:lvl1pPr>
          </a:lstStyle>
          <a:p>
            <a:fld id="{C85AFA2C-F58E-4069-AD7D-7421D759CE32}" type="slidenum">
              <a:rPr lang="en-US" smtClean="0"/>
              <a:t>‹#›</a:t>
            </a:fld>
            <a:endParaRPr lang="en-US"/>
          </a:p>
        </p:txBody>
      </p:sp>
    </p:spTree>
    <p:extLst>
      <p:ext uri="{BB962C8B-B14F-4D97-AF65-F5344CB8AC3E}">
        <p14:creationId xmlns:p14="http://schemas.microsoft.com/office/powerpoint/2010/main" val="3656471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Relationships xmlns="http://schemas.openxmlformats.org/package/2006/relationships">
  <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67374" cy="468315"/>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idx="1"/>
          </p:nvPr>
        </p:nvSpPr>
        <p:spPr>
          <a:xfrm>
            <a:off x="4008101" y="2"/>
            <a:ext cx="3067374" cy="468315"/>
          </a:xfrm>
          <a:prstGeom prst="rect">
            <a:avLst/>
          </a:prstGeom>
        </p:spPr>
        <p:txBody>
          <a:bodyPr vert="horz" lIns="92528" tIns="46264" rIns="92528" bIns="46264" rtlCol="0"/>
          <a:lstStyle>
            <a:lvl1pPr algn="r">
              <a:defRPr sz="1200"/>
            </a:lvl1pPr>
          </a:lstStyle>
          <a:p>
            <a:fld id="{2A592EDD-282D-461D-82F8-0329C7C6C33C}" type="datetimeFigureOut">
              <a:rPr lang="en-US" smtClean="0"/>
              <a:t>6/22/2017</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2528" tIns="46264" rIns="92528" bIns="46264" rtlCol="0" anchor="ctr"/>
          <a:lstStyle/>
          <a:p>
            <a:endParaRPr lang="en-US"/>
          </a:p>
        </p:txBody>
      </p:sp>
      <p:sp>
        <p:nvSpPr>
          <p:cNvPr id="5" name="Notes Placeholder 4"/>
          <p:cNvSpPr>
            <a:spLocks noGrp="1"/>
          </p:cNvSpPr>
          <p:nvPr>
            <p:ph type="body" sz="quarter" idx="3"/>
          </p:nvPr>
        </p:nvSpPr>
        <p:spPr>
          <a:xfrm>
            <a:off x="708349" y="4448186"/>
            <a:ext cx="5660378" cy="4213223"/>
          </a:xfrm>
          <a:prstGeom prst="rect">
            <a:avLst/>
          </a:prstGeom>
        </p:spPr>
        <p:txBody>
          <a:bodyPr vert="horz" lIns="92528" tIns="46264" rIns="92528" bIns="462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153"/>
            <a:ext cx="3067374" cy="468315"/>
          </a:xfrm>
          <a:prstGeom prst="rect">
            <a:avLst/>
          </a:prstGeom>
        </p:spPr>
        <p:txBody>
          <a:bodyPr vert="horz" lIns="92528" tIns="46264" rIns="92528" bIns="46264" rtlCol="0" anchor="b"/>
          <a:lstStyle>
            <a:lvl1pPr algn="l">
              <a:defRPr sz="1200"/>
            </a:lvl1pPr>
          </a:lstStyle>
          <a:p>
            <a:endParaRPr lang="en-US"/>
          </a:p>
        </p:txBody>
      </p:sp>
      <p:sp>
        <p:nvSpPr>
          <p:cNvPr id="7" name="Slide Number Placeholder 6"/>
          <p:cNvSpPr>
            <a:spLocks noGrp="1"/>
          </p:cNvSpPr>
          <p:nvPr>
            <p:ph type="sldNum" sz="quarter" idx="5"/>
          </p:nvPr>
        </p:nvSpPr>
        <p:spPr>
          <a:xfrm>
            <a:off x="4008101" y="8893153"/>
            <a:ext cx="3067374" cy="468315"/>
          </a:xfrm>
          <a:prstGeom prst="rect">
            <a:avLst/>
          </a:prstGeom>
        </p:spPr>
        <p:txBody>
          <a:bodyPr vert="horz" lIns="92528" tIns="46264" rIns="92528" bIns="46264" rtlCol="0" anchor="b"/>
          <a:lstStyle>
            <a:lvl1pPr algn="r">
              <a:defRPr sz="1200"/>
            </a:lvl1pPr>
          </a:lstStyle>
          <a:p>
            <a:fld id="{8E12075C-D4EB-4912-9449-F0406DC07ED6}" type="slidenum">
              <a:rPr lang="en-US" smtClean="0"/>
              <a:t>‹#›</a:t>
            </a:fld>
            <a:endParaRPr lang="en-US"/>
          </a:p>
        </p:txBody>
      </p:sp>
    </p:spTree>
    <p:extLst>
      <p:ext uri="{BB962C8B-B14F-4D97-AF65-F5344CB8AC3E}">
        <p14:creationId xmlns:p14="http://schemas.microsoft.com/office/powerpoint/2010/main" val="37527119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2075C-D4EB-4912-9449-F0406DC07ED6}" type="slidenum">
              <a:rPr lang="en-US" smtClean="0"/>
              <a:t>18</a:t>
            </a:fld>
            <a:endParaRPr lang="en-US"/>
          </a:p>
        </p:txBody>
      </p:sp>
    </p:spTree>
    <p:extLst>
      <p:ext uri="{BB962C8B-B14F-4D97-AF65-F5344CB8AC3E}">
        <p14:creationId xmlns:p14="http://schemas.microsoft.com/office/powerpoint/2010/main" val="386535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12075C-D4EB-4912-9449-F0406DC07ED6}" type="slidenum">
              <a:rPr lang="en-US" smtClean="0"/>
              <a:t>19</a:t>
            </a:fld>
            <a:endParaRPr lang="en-US"/>
          </a:p>
        </p:txBody>
      </p:sp>
    </p:spTree>
    <p:extLst>
      <p:ext uri="{BB962C8B-B14F-4D97-AF65-F5344CB8AC3E}">
        <p14:creationId xmlns:p14="http://schemas.microsoft.com/office/powerpoint/2010/main" val="230566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2075C-D4EB-4912-9449-F0406DC07ED6}" type="slidenum">
              <a:rPr lang="en-US" smtClean="0"/>
              <a:t>22</a:t>
            </a:fld>
            <a:endParaRPr lang="en-US"/>
          </a:p>
        </p:txBody>
      </p:sp>
    </p:spTree>
    <p:extLst>
      <p:ext uri="{BB962C8B-B14F-4D97-AF65-F5344CB8AC3E}">
        <p14:creationId xmlns:p14="http://schemas.microsoft.com/office/powerpoint/2010/main" val="381090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12075C-D4EB-4912-9449-F0406DC07ED6}" type="slidenum">
              <a:rPr lang="en-US" smtClean="0"/>
              <a:t>32</a:t>
            </a:fld>
            <a:endParaRPr lang="en-US"/>
          </a:p>
        </p:txBody>
      </p:sp>
    </p:spTree>
    <p:extLst>
      <p:ext uri="{BB962C8B-B14F-4D97-AF65-F5344CB8AC3E}">
        <p14:creationId xmlns:p14="http://schemas.microsoft.com/office/powerpoint/2010/main" val="2760840501"/>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image1.jpeg"/>
</Relationships>

</file>

<file path=ppt/slideLayouts/_rels/slideLayout24.xml.rels><?xml version="1.0" encoding="UTF-8"?>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image2.jpeg"/>
</Relationships>

</file>

<file path=ppt/slideLayouts/_rels/slideLayout25.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7.xml.rels><?xml version="1.0" encoding="UTF-8"?>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image1.jpeg"/>
</Relationships>

</file>

<file path=ppt/slideLayouts/_rels/slideLayout28.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8.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9.xml.rels><?xml version="1.0" encoding="UTF-8"?>

<Relationships xmlns="http://schemas.openxmlformats.org/package/2006/relationships">
  <Relationship Id="rId1" Type="http://schemas.openxmlformats.org/officeDocument/2006/relationships/slideMaster" Target="../slideMasters/slideMaster3.xml"/>
  <Relationship Id="rId2" Type="http://schemas.openxmlformats.org/officeDocument/2006/relationships/image" Target="../media/image1.jpeg"/>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
  <Relationship Id="rId1" Type="http://schemas.openxmlformats.org/officeDocument/2006/relationships/slideMaster" Target="../slideMasters/slideMaster3.xml"/>
  <Relationship Id="rId2" Type="http://schemas.openxmlformats.org/officeDocument/2006/relationships/image" Target="../media/image2.jpeg"/>
</Relationships>

</file>

<file path=ppt/slideLayouts/_rels/slideLayout41.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42.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43.xml.rels><?xml version="1.0" encoding="UTF-8"?>

<Relationships xmlns="http://schemas.openxmlformats.org/package/2006/relationships">
  <Relationship Id="rId1" Type="http://schemas.openxmlformats.org/officeDocument/2006/relationships/slideMaster" Target="../slideMasters/slideMaster3.xml"/>
  <Relationship Id="rId2" Type="http://schemas.openxmlformats.org/officeDocument/2006/relationships/image" Target="../media/image1.jpeg"/>
</Relationships>

</file>

<file path=ppt/slideLayouts/_rels/slideLayout44.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51.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52.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53.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54.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55.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2.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3.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4.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5.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6.xml.rels><?xml version="1.0" encoding="UTF-8"?>

<Relationships xmlns="http://schemas.openxmlformats.org/package/2006/relationships">
  <Relationship Id="rId1" Type="http://schemas.openxmlformats.org/officeDocument/2006/relationships/slideMaster" Target="../slideMasters/slideMaster5.xml"/>
  <Relationship Id="rId2" Type="http://schemas.openxmlformats.org/officeDocument/2006/relationships/image" Target="../media/image1.jpeg"/>
</Relationships>

</file>

<file path=ppt/slideLayouts/_rels/slideLayout67.xml.rels><?xml version="1.0" encoding="UTF-8"?>

<Relationships xmlns="http://schemas.openxmlformats.org/package/2006/relationships">
  <Relationship Id="rId1" Type="http://schemas.openxmlformats.org/officeDocument/2006/relationships/slideMaster" Target="../slideMasters/slideMaster5.xml"/>
  <Relationship Id="rId2" Type="http://schemas.openxmlformats.org/officeDocument/2006/relationships/image" Target="../media/image2.jpeg"/>
</Relationships>

</file>

<file path=ppt/slideLayouts/_rels/slideLayout68.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9.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
  <Relationship Id="rId1" Type="http://schemas.openxmlformats.org/officeDocument/2006/relationships/slideMaster" Target="../slideMasters/slideMaster5.xml"/>
  <Relationship Id="rId2" Type="http://schemas.openxmlformats.org/officeDocument/2006/relationships/image" Target="../media/image1.jpeg"/>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4/21/2017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a:t>
            </a:fld>
            <a:endParaRPr lang="en-US" dirty="0"/>
          </a:p>
        </p:txBody>
      </p:sp>
    </p:spTree>
    <p:extLst>
      <p:ext uri="{BB962C8B-B14F-4D97-AF65-F5344CB8AC3E}">
        <p14:creationId xmlns:p14="http://schemas.microsoft.com/office/powerpoint/2010/main" val="178257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4/21/2017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a:t>
            </a:fld>
            <a:endParaRPr lang="en-US" dirty="0"/>
          </a:p>
        </p:txBody>
      </p:sp>
    </p:spTree>
    <p:extLst>
      <p:ext uri="{BB962C8B-B14F-4D97-AF65-F5344CB8AC3E}">
        <p14:creationId xmlns:p14="http://schemas.microsoft.com/office/powerpoint/2010/main" val="303828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9"/>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9"/>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4/21/2017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a:t>
            </a:fld>
            <a:endParaRPr lang="en-US" dirty="0"/>
          </a:p>
        </p:txBody>
      </p:sp>
    </p:spTree>
    <p:extLst>
      <p:ext uri="{BB962C8B-B14F-4D97-AF65-F5344CB8AC3E}">
        <p14:creationId xmlns:p14="http://schemas.microsoft.com/office/powerpoint/2010/main" val="396580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srgbClr val="073E87"/>
                </a:solidFill>
              </a:rPr>
              <a:t>4/21/2017</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640866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srgbClr val="073E87"/>
                </a:solidFill>
              </a:rPr>
              <a:t>4/21/2017</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858948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srgbClr val="073E87"/>
                </a:solidFill>
              </a:rPr>
              <a:t>4/21/2017</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52384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srgbClr val="073E87"/>
                </a:solidFill>
              </a:rPr>
              <a:t>4/21/2017</a:t>
            </a: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610727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srgbClr val="073E87"/>
                </a:solidFill>
              </a:rPr>
              <a:t>4/21/2017</a:t>
            </a: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809118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srgbClr val="073E87"/>
                </a:solidFill>
              </a:rPr>
              <a:t>4/21/2017</a:t>
            </a: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566384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073E87"/>
                </a:solidFill>
              </a:rPr>
              <a:t>4/21/2017</a:t>
            </a: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052816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srgbClr val="073E87"/>
                </a:solidFill>
              </a:rPr>
              <a:t>4/21/2017</a:t>
            </a: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15360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4/21/2017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a:t>
            </a:fld>
            <a:endParaRPr lang="en-US" dirty="0"/>
          </a:p>
        </p:txBody>
      </p:sp>
    </p:spTree>
    <p:extLst>
      <p:ext uri="{BB962C8B-B14F-4D97-AF65-F5344CB8AC3E}">
        <p14:creationId xmlns:p14="http://schemas.microsoft.com/office/powerpoint/2010/main" val="127632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srgbClr val="073E87"/>
                </a:solidFill>
              </a:rPr>
              <a:t>4/21/2017</a:t>
            </a: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436110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srgbClr val="073E87"/>
                </a:solidFill>
              </a:rPr>
              <a:t>4/21/2017</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472073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srgbClr val="073E87"/>
                </a:solidFill>
              </a:rPr>
              <a:t>4/21/2017</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97728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Only: Emphasi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7200" y="3081000"/>
            <a:ext cx="115824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a:t>Click to edit Master title style</a:t>
            </a:r>
            <a:endParaRPr lang="en-US" dirty="0"/>
          </a:p>
        </p:txBody>
      </p:sp>
      <p:sp>
        <p:nvSpPr>
          <p:cNvPr id="7" name="Text Placeholder 2"/>
          <p:cNvSpPr>
            <a:spLocks noGrp="1"/>
          </p:cNvSpPr>
          <p:nvPr>
            <p:ph type="body" idx="1"/>
          </p:nvPr>
        </p:nvSpPr>
        <p:spPr>
          <a:xfrm>
            <a:off x="378603" y="2424752"/>
            <a:ext cx="11592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Date Placeholder 1"/>
          <p:cNvSpPr>
            <a:spLocks noGrp="1"/>
          </p:cNvSpPr>
          <p:nvPr>
            <p:ph type="dt" sz="half" idx="10"/>
          </p:nvPr>
        </p:nvSpPr>
        <p:spPr/>
        <p:txBody>
          <a:bodyPr/>
          <a:lstStyle>
            <a:lvl1pPr>
              <a:defRPr/>
            </a:lvl1pPr>
          </a:lstStyle>
          <a:p>
            <a:pPr>
              <a:defRPr/>
            </a:pPr>
            <a:r>
              <a:rPr lang="en-US">
                <a:solidFill>
                  <a:srgbClr val="073E87"/>
                </a:solidFill>
              </a:rPr>
              <a:t>4/21/2017</a:t>
            </a:r>
            <a:endParaRPr lang="en-US" dirty="0">
              <a:solidFill>
                <a:srgbClr val="073E87"/>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8" name="Slide Number Placeholder 3"/>
          <p:cNvSpPr>
            <a:spLocks noGrp="1"/>
          </p:cNvSpPr>
          <p:nvPr>
            <p:ph type="sldNum" sz="quarter" idx="12"/>
          </p:nvPr>
        </p:nvSpPr>
        <p:spPr/>
        <p:txBody>
          <a:bodyPr/>
          <a:lstStyle>
            <a:lvl1pPr>
              <a:defRPr/>
            </a:lvl1pPr>
          </a:lstStyle>
          <a:p>
            <a:pPr>
              <a:defRPr/>
            </a:pPr>
            <a:fld id="{53375240-BF72-41A0-8B4B-76C75897DA1B}" type="slidenum">
              <a:rPr lang="en-US">
                <a:solidFill>
                  <a:srgbClr val="073E87"/>
                </a:solidFill>
              </a:rPr>
              <a:pPr>
                <a:defRPr/>
              </a:pPr>
              <a:t>‹#›</a:t>
            </a:fld>
            <a:endParaRPr lang="en-US" dirty="0">
              <a:solidFill>
                <a:srgbClr val="073E87"/>
              </a:solidFill>
            </a:endParaRPr>
          </a:p>
        </p:txBody>
      </p:sp>
    </p:spTree>
    <p:extLst>
      <p:ext uri="{BB962C8B-B14F-4D97-AF65-F5344CB8AC3E}">
        <p14:creationId xmlns:p14="http://schemas.microsoft.com/office/powerpoint/2010/main" val="755709095"/>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with Text ">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895600"/>
            <a:ext cx="100584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553156" y="3200400"/>
            <a:ext cx="93472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p:nvPr>
        </p:nvSpPr>
        <p:spPr>
          <a:xfrm>
            <a:off x="6197600" y="664780"/>
            <a:ext cx="5588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a:t>Click to edit Master text styles</a:t>
            </a:r>
          </a:p>
        </p:txBody>
      </p:sp>
      <p:sp>
        <p:nvSpPr>
          <p:cNvPr id="5" name="Date Placeholder 2"/>
          <p:cNvSpPr>
            <a:spLocks noGrp="1"/>
          </p:cNvSpPr>
          <p:nvPr>
            <p:ph type="dt" sz="half" idx="15"/>
          </p:nvPr>
        </p:nvSpPr>
        <p:spPr/>
        <p:txBody>
          <a:bodyPr/>
          <a:lstStyle>
            <a:lvl1pPr>
              <a:defRPr>
                <a:solidFill>
                  <a:schemeClr val="bg1"/>
                </a:solidFill>
              </a:defRPr>
            </a:lvl1pPr>
          </a:lstStyle>
          <a:p>
            <a:pPr>
              <a:defRPr/>
            </a:pPr>
            <a:r>
              <a:rPr lang="en-US">
                <a:solidFill>
                  <a:prstClr val="white"/>
                </a:solidFill>
              </a:rPr>
              <a:t>4/21/2017</a:t>
            </a:r>
            <a:endParaRPr lang="en-US" dirty="0">
              <a:solidFill>
                <a:prstClr val="white"/>
              </a:solidFill>
            </a:endParaRPr>
          </a:p>
        </p:txBody>
      </p:sp>
      <p:sp>
        <p:nvSpPr>
          <p:cNvPr id="6" name="Footer Placeholder 3"/>
          <p:cNvSpPr>
            <a:spLocks noGrp="1"/>
          </p:cNvSpPr>
          <p:nvPr>
            <p:ph type="ftr" sz="quarter" idx="16"/>
          </p:nvPr>
        </p:nvSpPr>
        <p:spPr/>
        <p:txBody>
          <a:bodyPr/>
          <a:lstStyle>
            <a:lvl1pPr>
              <a:defRPr>
                <a:solidFill>
                  <a:schemeClr val="bg1"/>
                </a:solidFill>
              </a:defRPr>
            </a:lvl1pPr>
          </a:lstStyle>
          <a:p>
            <a:pPr>
              <a:defRPr/>
            </a:pPr>
            <a:endParaRPr lang="en-US">
              <a:solidFill>
                <a:prstClr val="white"/>
              </a:solidFill>
            </a:endParaRPr>
          </a:p>
        </p:txBody>
      </p:sp>
      <p:sp>
        <p:nvSpPr>
          <p:cNvPr id="7" name="Slide Number Placeholder 4"/>
          <p:cNvSpPr>
            <a:spLocks noGrp="1"/>
          </p:cNvSpPr>
          <p:nvPr>
            <p:ph type="sldNum" sz="quarter" idx="17"/>
          </p:nvPr>
        </p:nvSpPr>
        <p:spPr/>
        <p:txBody>
          <a:bodyPr/>
          <a:lstStyle>
            <a:lvl1pPr>
              <a:defRPr>
                <a:solidFill>
                  <a:schemeClr val="bg1"/>
                </a:solidFill>
              </a:defRPr>
            </a:lvl1pPr>
          </a:lstStyle>
          <a:p>
            <a:pPr>
              <a:defRPr/>
            </a:pPr>
            <a:fld id="{C212CBA4-AF75-4578-BD05-A6ED7FFB609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229586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with Text ">
    <p:spTree>
      <p:nvGrpSpPr>
        <p:cNvPr id="1" name=""/>
        <p:cNvGrpSpPr/>
        <p:nvPr/>
      </p:nvGrpSpPr>
      <p:grpSpPr>
        <a:xfrm>
          <a:off x="0" y="0"/>
          <a:ext cx="0" cy="0"/>
          <a:chOff x="0" y="0"/>
          <a:chExt cx="0" cy="0"/>
        </a:xfrm>
      </p:grpSpPr>
      <p:sp>
        <p:nvSpPr>
          <p:cNvPr id="4" name="Rectangle 3"/>
          <p:cNvSpPr/>
          <p:nvPr userDrawn="1"/>
        </p:nvSpPr>
        <p:spPr>
          <a:xfrm>
            <a:off x="0" y="2895600"/>
            <a:ext cx="100584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553156" y="3200400"/>
            <a:ext cx="93472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5" name="Date Placeholder 2"/>
          <p:cNvSpPr>
            <a:spLocks noGrp="1"/>
          </p:cNvSpPr>
          <p:nvPr>
            <p:ph type="dt" sz="half" idx="15"/>
          </p:nvPr>
        </p:nvSpPr>
        <p:spPr/>
        <p:txBody>
          <a:bodyPr/>
          <a:lstStyle>
            <a:lvl1pPr>
              <a:defRPr>
                <a:solidFill>
                  <a:schemeClr val="bg1"/>
                </a:solidFill>
              </a:defRPr>
            </a:lvl1pPr>
          </a:lstStyle>
          <a:p>
            <a:pPr>
              <a:defRPr/>
            </a:pPr>
            <a:r>
              <a:rPr lang="en-US">
                <a:solidFill>
                  <a:prstClr val="white"/>
                </a:solidFill>
              </a:rPr>
              <a:t>4/21/2017</a:t>
            </a:r>
            <a:endParaRPr lang="en-US" dirty="0">
              <a:solidFill>
                <a:prstClr val="white"/>
              </a:solidFill>
            </a:endParaRPr>
          </a:p>
        </p:txBody>
      </p:sp>
      <p:sp>
        <p:nvSpPr>
          <p:cNvPr id="6" name="Footer Placeholder 3"/>
          <p:cNvSpPr>
            <a:spLocks noGrp="1"/>
          </p:cNvSpPr>
          <p:nvPr>
            <p:ph type="ftr" sz="quarter" idx="16"/>
          </p:nvPr>
        </p:nvSpPr>
        <p:spPr/>
        <p:txBody>
          <a:bodyPr/>
          <a:lstStyle>
            <a:lvl1pPr>
              <a:defRPr>
                <a:solidFill>
                  <a:schemeClr val="bg1"/>
                </a:solidFill>
              </a:defRPr>
            </a:lvl1pPr>
          </a:lstStyle>
          <a:p>
            <a:pPr>
              <a:defRPr/>
            </a:pPr>
            <a:endParaRPr lang="en-US">
              <a:solidFill>
                <a:prstClr val="white"/>
              </a:solidFill>
            </a:endParaRPr>
          </a:p>
        </p:txBody>
      </p:sp>
      <p:sp>
        <p:nvSpPr>
          <p:cNvPr id="7" name="Slide Number Placeholder 4"/>
          <p:cNvSpPr>
            <a:spLocks noGrp="1"/>
          </p:cNvSpPr>
          <p:nvPr>
            <p:ph type="sldNum" sz="quarter" idx="17"/>
          </p:nvPr>
        </p:nvSpPr>
        <p:spPr/>
        <p:txBody>
          <a:bodyPr/>
          <a:lstStyle>
            <a:lvl1pPr>
              <a:defRPr>
                <a:solidFill>
                  <a:schemeClr val="bg1"/>
                </a:solidFill>
              </a:defRPr>
            </a:lvl1pPr>
          </a:lstStyle>
          <a:p>
            <a:pPr>
              <a:defRPr/>
            </a:pPr>
            <a:fld id="{C212CBA4-AF75-4578-BD05-A6ED7FFB609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4589996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cxnSp>
        <p:nvCxnSpPr>
          <p:cNvPr id="5" name="Straight Connector 4"/>
          <p:cNvCxnSpPr/>
          <p:nvPr userDrawn="1"/>
        </p:nvCxnSpPr>
        <p:spPr>
          <a:xfrm>
            <a:off x="982133" y="2667000"/>
            <a:ext cx="10397067"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971553" y="3352800"/>
            <a:ext cx="10397067"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643252"/>
            <a:ext cx="10363200" cy="709613"/>
          </a:xfrm>
        </p:spPr>
        <p:txBody>
          <a:bodyPr anchor="ctr">
            <a:noAutofit/>
          </a:bodyPr>
          <a:lstStyle>
            <a:lvl1pPr algn="l">
              <a:defRPr sz="3200" b="1" cap="none"/>
            </a:lvl1pPr>
          </a:lstStyle>
          <a:p>
            <a:r>
              <a:rPr lang="en-US"/>
              <a:t>Click to edit Master title style</a:t>
            </a:r>
            <a:endParaRPr lang="en-US" dirty="0"/>
          </a:p>
        </p:txBody>
      </p:sp>
      <p:sp>
        <p:nvSpPr>
          <p:cNvPr id="3" name="Text Placeholder 2"/>
          <p:cNvSpPr>
            <a:spLocks noGrp="1"/>
          </p:cNvSpPr>
          <p:nvPr>
            <p:ph type="body" idx="1"/>
          </p:nvPr>
        </p:nvSpPr>
        <p:spPr>
          <a:xfrm>
            <a:off x="963084" y="2057465"/>
            <a:ext cx="10363200" cy="585787"/>
          </a:xfrm>
        </p:spPr>
        <p:txBody>
          <a:bodyPr anchor="b">
            <a:noAutofit/>
          </a:bodyPr>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Text Placeholder 2"/>
          <p:cNvSpPr>
            <a:spLocks noGrp="1"/>
          </p:cNvSpPr>
          <p:nvPr>
            <p:ph type="body" idx="13"/>
          </p:nvPr>
        </p:nvSpPr>
        <p:spPr>
          <a:xfrm>
            <a:off x="971907" y="3361432"/>
            <a:ext cx="10363200" cy="585787"/>
          </a:xfrm>
        </p:spPr>
        <p:txBody>
          <a:bodyPr anchor="b">
            <a:noAutofit/>
          </a:bodyPr>
          <a:lstStyle>
            <a:lvl1pPr marL="0" indent="0">
              <a:buNone/>
              <a:defRPr sz="1600" b="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Footer Placeholder 4"/>
          <p:cNvSpPr>
            <a:spLocks noGrp="1"/>
          </p:cNvSpPr>
          <p:nvPr>
            <p:ph type="ftr" sz="quarter" idx="14"/>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5"/>
          </p:nvPr>
        </p:nvSpPr>
        <p:spPr/>
        <p:txBody>
          <a:bodyPr/>
          <a:lstStyle>
            <a:lvl1pPr>
              <a:defRPr/>
            </a:lvl1pPr>
          </a:lstStyle>
          <a:p>
            <a:fld id="{0FE31FFB-F6DD-49F8-B2BA-8257390A5B5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2527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7_Title Only: Emphasi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7200" y="3081000"/>
            <a:ext cx="115824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a:t>Click to edit Master title style</a:t>
            </a:r>
            <a:endParaRPr lang="en-US" dirty="0"/>
          </a:p>
        </p:txBody>
      </p:sp>
      <p:sp>
        <p:nvSpPr>
          <p:cNvPr id="7" name="Text Placeholder 2"/>
          <p:cNvSpPr>
            <a:spLocks noGrp="1"/>
          </p:cNvSpPr>
          <p:nvPr>
            <p:ph type="body" idx="1"/>
          </p:nvPr>
        </p:nvSpPr>
        <p:spPr>
          <a:xfrm>
            <a:off x="378603" y="2424752"/>
            <a:ext cx="11592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Date Placeholder 1"/>
          <p:cNvSpPr>
            <a:spLocks noGrp="1"/>
          </p:cNvSpPr>
          <p:nvPr>
            <p:ph type="dt" sz="half" idx="10"/>
          </p:nvPr>
        </p:nvSpPr>
        <p:spPr/>
        <p:txBody>
          <a:bodyPr/>
          <a:lstStyle>
            <a:lvl1pPr>
              <a:defRPr/>
            </a:lvl1pPr>
          </a:lstStyle>
          <a:p>
            <a:pPr>
              <a:defRPr/>
            </a:pPr>
            <a:r>
              <a:rPr lang="en-US">
                <a:solidFill>
                  <a:prstClr val="black">
                    <a:tint val="75000"/>
                  </a:prstClr>
                </a:solidFill>
              </a:rPr>
              <a:t>4/21/2017</a:t>
            </a:r>
            <a:endParaRPr lang="en-US" dirty="0">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a:lvl1pPr>
          </a:lstStyle>
          <a:p>
            <a:pPr>
              <a:defRPr/>
            </a:pPr>
            <a:fld id="{53375240-BF72-41A0-8B4B-76C75897DA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0142833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srgbClr val="073E87"/>
                </a:solidFill>
              </a:rPr>
              <a:t>4/21/2017</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666025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srgbClr val="073E87"/>
                </a:solidFill>
              </a:rPr>
              <a:t>4/21/2017</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77097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4/21/2017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a:t>
            </a:fld>
            <a:endParaRPr lang="en-US" dirty="0"/>
          </a:p>
        </p:txBody>
      </p:sp>
    </p:spTree>
    <p:extLst>
      <p:ext uri="{BB962C8B-B14F-4D97-AF65-F5344CB8AC3E}">
        <p14:creationId xmlns:p14="http://schemas.microsoft.com/office/powerpoint/2010/main" val="1598634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srgbClr val="073E87"/>
                </a:solidFill>
              </a:rPr>
              <a:t>4/21/2017</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778814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srgbClr val="073E87"/>
                </a:solidFill>
              </a:rPr>
              <a:t>4/21/2017</a:t>
            </a: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792367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srgbClr val="073E87"/>
                </a:solidFill>
              </a:rPr>
              <a:t>4/21/2017</a:t>
            </a: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333380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srgbClr val="073E87"/>
                </a:solidFill>
              </a:rPr>
              <a:t>4/21/2017</a:t>
            </a: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717091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073E87"/>
                </a:solidFill>
              </a:rPr>
              <a:t>4/21/2017</a:t>
            </a: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51629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srgbClr val="073E87"/>
                </a:solidFill>
              </a:rPr>
              <a:t>4/21/2017</a:t>
            </a: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180977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srgbClr val="073E87"/>
                </a:solidFill>
              </a:rPr>
              <a:t>4/21/2017</a:t>
            </a: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814328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srgbClr val="073E87"/>
                </a:solidFill>
              </a:rPr>
              <a:t>4/21/2017</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881015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srgbClr val="073E87"/>
                </a:solidFill>
              </a:rPr>
              <a:t>4/21/2017</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09223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Title Only: Emphasi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7200" y="3081000"/>
            <a:ext cx="115824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a:t>Click to edit Master title style</a:t>
            </a:r>
            <a:endParaRPr lang="en-US" dirty="0"/>
          </a:p>
        </p:txBody>
      </p:sp>
      <p:sp>
        <p:nvSpPr>
          <p:cNvPr id="7" name="Text Placeholder 2"/>
          <p:cNvSpPr>
            <a:spLocks noGrp="1"/>
          </p:cNvSpPr>
          <p:nvPr>
            <p:ph type="body" idx="1"/>
          </p:nvPr>
        </p:nvSpPr>
        <p:spPr>
          <a:xfrm>
            <a:off x="378603" y="2424752"/>
            <a:ext cx="11592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Date Placeholder 1"/>
          <p:cNvSpPr>
            <a:spLocks noGrp="1"/>
          </p:cNvSpPr>
          <p:nvPr>
            <p:ph type="dt" sz="half" idx="10"/>
          </p:nvPr>
        </p:nvSpPr>
        <p:spPr/>
        <p:txBody>
          <a:bodyPr/>
          <a:lstStyle>
            <a:lvl1pPr>
              <a:defRPr/>
            </a:lvl1pPr>
          </a:lstStyle>
          <a:p>
            <a:pPr>
              <a:defRPr/>
            </a:pPr>
            <a:r>
              <a:rPr lang="en-US">
                <a:solidFill>
                  <a:srgbClr val="073E87"/>
                </a:solidFill>
              </a:rPr>
              <a:t>4/21/2017</a:t>
            </a:r>
            <a:endParaRPr lang="en-US" dirty="0">
              <a:solidFill>
                <a:srgbClr val="073E87"/>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8" name="Slide Number Placeholder 3"/>
          <p:cNvSpPr>
            <a:spLocks noGrp="1"/>
          </p:cNvSpPr>
          <p:nvPr>
            <p:ph type="sldNum" sz="quarter" idx="12"/>
          </p:nvPr>
        </p:nvSpPr>
        <p:spPr/>
        <p:txBody>
          <a:bodyPr/>
          <a:lstStyle>
            <a:lvl1pPr>
              <a:defRPr/>
            </a:lvl1pPr>
          </a:lstStyle>
          <a:p>
            <a:pPr>
              <a:defRPr/>
            </a:pPr>
            <a:fld id="{53375240-BF72-41A0-8B4B-76C75897DA1B}" type="slidenum">
              <a:rPr lang="en-US">
                <a:solidFill>
                  <a:srgbClr val="073E87"/>
                </a:solidFill>
              </a:rPr>
              <a:pPr>
                <a:defRPr/>
              </a:pPr>
              <a:t>‹#›</a:t>
            </a:fld>
            <a:endParaRPr lang="en-US" dirty="0">
              <a:solidFill>
                <a:srgbClr val="073E87"/>
              </a:solidFill>
            </a:endParaRPr>
          </a:p>
        </p:txBody>
      </p:sp>
    </p:spTree>
    <p:extLst>
      <p:ext uri="{BB962C8B-B14F-4D97-AF65-F5344CB8AC3E}">
        <p14:creationId xmlns:p14="http://schemas.microsoft.com/office/powerpoint/2010/main" val="326907245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4/21/2017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C854C-1925-413A-B076-5ADC57C8FA6D}" type="slidenum">
              <a:rPr lang="en-US" smtClean="0"/>
              <a:t>‹#›</a:t>
            </a:fld>
            <a:endParaRPr lang="en-US" dirty="0"/>
          </a:p>
        </p:txBody>
      </p:sp>
    </p:spTree>
    <p:extLst>
      <p:ext uri="{BB962C8B-B14F-4D97-AF65-F5344CB8AC3E}">
        <p14:creationId xmlns:p14="http://schemas.microsoft.com/office/powerpoint/2010/main" val="380776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Title with Text ">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895600"/>
            <a:ext cx="100584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553156" y="3200400"/>
            <a:ext cx="93472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p:nvPr>
        </p:nvSpPr>
        <p:spPr>
          <a:xfrm>
            <a:off x="6197600" y="664780"/>
            <a:ext cx="5588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a:t>Click to edit Master text styles</a:t>
            </a:r>
          </a:p>
        </p:txBody>
      </p:sp>
      <p:sp>
        <p:nvSpPr>
          <p:cNvPr id="5" name="Date Placeholder 2"/>
          <p:cNvSpPr>
            <a:spLocks noGrp="1"/>
          </p:cNvSpPr>
          <p:nvPr>
            <p:ph type="dt" sz="half" idx="15"/>
          </p:nvPr>
        </p:nvSpPr>
        <p:spPr/>
        <p:txBody>
          <a:bodyPr/>
          <a:lstStyle>
            <a:lvl1pPr>
              <a:defRPr>
                <a:solidFill>
                  <a:schemeClr val="bg1"/>
                </a:solidFill>
              </a:defRPr>
            </a:lvl1pPr>
          </a:lstStyle>
          <a:p>
            <a:pPr>
              <a:defRPr/>
            </a:pPr>
            <a:r>
              <a:rPr lang="en-US">
                <a:solidFill>
                  <a:prstClr val="white"/>
                </a:solidFill>
              </a:rPr>
              <a:t>4/21/2017</a:t>
            </a:r>
            <a:endParaRPr lang="en-US" dirty="0">
              <a:solidFill>
                <a:prstClr val="white"/>
              </a:solidFill>
            </a:endParaRPr>
          </a:p>
        </p:txBody>
      </p:sp>
      <p:sp>
        <p:nvSpPr>
          <p:cNvPr id="6" name="Footer Placeholder 3"/>
          <p:cNvSpPr>
            <a:spLocks noGrp="1"/>
          </p:cNvSpPr>
          <p:nvPr>
            <p:ph type="ftr" sz="quarter" idx="16"/>
          </p:nvPr>
        </p:nvSpPr>
        <p:spPr/>
        <p:txBody>
          <a:bodyPr/>
          <a:lstStyle>
            <a:lvl1pPr>
              <a:defRPr>
                <a:solidFill>
                  <a:schemeClr val="bg1"/>
                </a:solidFill>
              </a:defRPr>
            </a:lvl1pPr>
          </a:lstStyle>
          <a:p>
            <a:pPr>
              <a:defRPr/>
            </a:pPr>
            <a:endParaRPr lang="en-US">
              <a:solidFill>
                <a:prstClr val="white"/>
              </a:solidFill>
            </a:endParaRPr>
          </a:p>
        </p:txBody>
      </p:sp>
      <p:sp>
        <p:nvSpPr>
          <p:cNvPr id="7" name="Slide Number Placeholder 4"/>
          <p:cNvSpPr>
            <a:spLocks noGrp="1"/>
          </p:cNvSpPr>
          <p:nvPr>
            <p:ph type="sldNum" sz="quarter" idx="17"/>
          </p:nvPr>
        </p:nvSpPr>
        <p:spPr/>
        <p:txBody>
          <a:bodyPr/>
          <a:lstStyle>
            <a:lvl1pPr>
              <a:defRPr>
                <a:solidFill>
                  <a:schemeClr val="bg1"/>
                </a:solidFill>
              </a:defRPr>
            </a:lvl1pPr>
          </a:lstStyle>
          <a:p>
            <a:pPr>
              <a:defRPr/>
            </a:pPr>
            <a:fld id="{C212CBA4-AF75-4578-BD05-A6ED7FFB609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57357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with Text ">
    <p:spTree>
      <p:nvGrpSpPr>
        <p:cNvPr id="1" name=""/>
        <p:cNvGrpSpPr/>
        <p:nvPr/>
      </p:nvGrpSpPr>
      <p:grpSpPr>
        <a:xfrm>
          <a:off x="0" y="0"/>
          <a:ext cx="0" cy="0"/>
          <a:chOff x="0" y="0"/>
          <a:chExt cx="0" cy="0"/>
        </a:xfrm>
      </p:grpSpPr>
      <p:sp>
        <p:nvSpPr>
          <p:cNvPr id="4" name="Rectangle 3"/>
          <p:cNvSpPr/>
          <p:nvPr userDrawn="1"/>
        </p:nvSpPr>
        <p:spPr>
          <a:xfrm>
            <a:off x="0" y="2895600"/>
            <a:ext cx="100584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553156" y="3200400"/>
            <a:ext cx="93472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5" name="Date Placeholder 2"/>
          <p:cNvSpPr>
            <a:spLocks noGrp="1"/>
          </p:cNvSpPr>
          <p:nvPr>
            <p:ph type="dt" sz="half" idx="15"/>
          </p:nvPr>
        </p:nvSpPr>
        <p:spPr/>
        <p:txBody>
          <a:bodyPr/>
          <a:lstStyle>
            <a:lvl1pPr>
              <a:defRPr>
                <a:solidFill>
                  <a:schemeClr val="bg1"/>
                </a:solidFill>
              </a:defRPr>
            </a:lvl1pPr>
          </a:lstStyle>
          <a:p>
            <a:pPr>
              <a:defRPr/>
            </a:pPr>
            <a:r>
              <a:rPr lang="en-US">
                <a:solidFill>
                  <a:prstClr val="white"/>
                </a:solidFill>
              </a:rPr>
              <a:t>4/21/2017</a:t>
            </a:r>
            <a:endParaRPr lang="en-US" dirty="0">
              <a:solidFill>
                <a:prstClr val="white"/>
              </a:solidFill>
            </a:endParaRPr>
          </a:p>
        </p:txBody>
      </p:sp>
      <p:sp>
        <p:nvSpPr>
          <p:cNvPr id="6" name="Footer Placeholder 3"/>
          <p:cNvSpPr>
            <a:spLocks noGrp="1"/>
          </p:cNvSpPr>
          <p:nvPr>
            <p:ph type="ftr" sz="quarter" idx="16"/>
          </p:nvPr>
        </p:nvSpPr>
        <p:spPr/>
        <p:txBody>
          <a:bodyPr/>
          <a:lstStyle>
            <a:lvl1pPr>
              <a:defRPr>
                <a:solidFill>
                  <a:schemeClr val="bg1"/>
                </a:solidFill>
              </a:defRPr>
            </a:lvl1pPr>
          </a:lstStyle>
          <a:p>
            <a:pPr>
              <a:defRPr/>
            </a:pPr>
            <a:endParaRPr lang="en-US">
              <a:solidFill>
                <a:prstClr val="white"/>
              </a:solidFill>
            </a:endParaRPr>
          </a:p>
        </p:txBody>
      </p:sp>
      <p:sp>
        <p:nvSpPr>
          <p:cNvPr id="7" name="Slide Number Placeholder 4"/>
          <p:cNvSpPr>
            <a:spLocks noGrp="1"/>
          </p:cNvSpPr>
          <p:nvPr>
            <p:ph type="sldNum" sz="quarter" idx="17"/>
          </p:nvPr>
        </p:nvSpPr>
        <p:spPr/>
        <p:txBody>
          <a:bodyPr/>
          <a:lstStyle>
            <a:lvl1pPr>
              <a:defRPr>
                <a:solidFill>
                  <a:schemeClr val="bg1"/>
                </a:solidFill>
              </a:defRPr>
            </a:lvl1pPr>
          </a:lstStyle>
          <a:p>
            <a:pPr>
              <a:defRPr/>
            </a:pPr>
            <a:fld id="{C212CBA4-AF75-4578-BD05-A6ED7FFB609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1723167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cxnSp>
        <p:nvCxnSpPr>
          <p:cNvPr id="5" name="Straight Connector 4"/>
          <p:cNvCxnSpPr/>
          <p:nvPr userDrawn="1"/>
        </p:nvCxnSpPr>
        <p:spPr>
          <a:xfrm>
            <a:off x="982133" y="2667000"/>
            <a:ext cx="10397067"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971553" y="3352800"/>
            <a:ext cx="10397067"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643252"/>
            <a:ext cx="10363200" cy="709613"/>
          </a:xfrm>
        </p:spPr>
        <p:txBody>
          <a:bodyPr anchor="ctr">
            <a:noAutofit/>
          </a:bodyPr>
          <a:lstStyle>
            <a:lvl1pPr algn="l">
              <a:defRPr sz="3200" b="1" cap="none"/>
            </a:lvl1pPr>
          </a:lstStyle>
          <a:p>
            <a:r>
              <a:rPr lang="en-US"/>
              <a:t>Click to edit Master title style</a:t>
            </a:r>
            <a:endParaRPr lang="en-US" dirty="0"/>
          </a:p>
        </p:txBody>
      </p:sp>
      <p:sp>
        <p:nvSpPr>
          <p:cNvPr id="3" name="Text Placeholder 2"/>
          <p:cNvSpPr>
            <a:spLocks noGrp="1"/>
          </p:cNvSpPr>
          <p:nvPr>
            <p:ph type="body" idx="1"/>
          </p:nvPr>
        </p:nvSpPr>
        <p:spPr>
          <a:xfrm>
            <a:off x="963084" y="2057465"/>
            <a:ext cx="10363200" cy="585787"/>
          </a:xfrm>
        </p:spPr>
        <p:txBody>
          <a:bodyPr anchor="b">
            <a:noAutofit/>
          </a:bodyPr>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Text Placeholder 2"/>
          <p:cNvSpPr>
            <a:spLocks noGrp="1"/>
          </p:cNvSpPr>
          <p:nvPr>
            <p:ph type="body" idx="13"/>
          </p:nvPr>
        </p:nvSpPr>
        <p:spPr>
          <a:xfrm>
            <a:off x="971907" y="3361432"/>
            <a:ext cx="10363200" cy="585787"/>
          </a:xfrm>
        </p:spPr>
        <p:txBody>
          <a:bodyPr anchor="b">
            <a:noAutofit/>
          </a:bodyPr>
          <a:lstStyle>
            <a:lvl1pPr marL="0" indent="0">
              <a:buNone/>
              <a:defRPr sz="1600" b="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Footer Placeholder 4"/>
          <p:cNvSpPr>
            <a:spLocks noGrp="1"/>
          </p:cNvSpPr>
          <p:nvPr>
            <p:ph type="ftr" sz="quarter" idx="14"/>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5"/>
          </p:nvPr>
        </p:nvSpPr>
        <p:spPr/>
        <p:txBody>
          <a:bodyPr/>
          <a:lstStyle>
            <a:lvl1pPr>
              <a:defRPr/>
            </a:lvl1pPr>
          </a:lstStyle>
          <a:p>
            <a:fld id="{0FE31FFB-F6DD-49F8-B2BA-8257390A5B5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182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7_Title Only: Emphasi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7200" y="3081000"/>
            <a:ext cx="115824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a:t>Click to edit Master title style</a:t>
            </a:r>
            <a:endParaRPr lang="en-US" dirty="0"/>
          </a:p>
        </p:txBody>
      </p:sp>
      <p:sp>
        <p:nvSpPr>
          <p:cNvPr id="7" name="Text Placeholder 2"/>
          <p:cNvSpPr>
            <a:spLocks noGrp="1"/>
          </p:cNvSpPr>
          <p:nvPr>
            <p:ph type="body" idx="1"/>
          </p:nvPr>
        </p:nvSpPr>
        <p:spPr>
          <a:xfrm>
            <a:off x="378603" y="2424752"/>
            <a:ext cx="11592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Date Placeholder 1"/>
          <p:cNvSpPr>
            <a:spLocks noGrp="1"/>
          </p:cNvSpPr>
          <p:nvPr>
            <p:ph type="dt" sz="half" idx="10"/>
          </p:nvPr>
        </p:nvSpPr>
        <p:spPr/>
        <p:txBody>
          <a:bodyPr/>
          <a:lstStyle>
            <a:lvl1pPr>
              <a:defRPr/>
            </a:lvl1pPr>
          </a:lstStyle>
          <a:p>
            <a:pPr>
              <a:defRPr/>
            </a:pPr>
            <a:r>
              <a:rPr lang="en-US">
                <a:solidFill>
                  <a:prstClr val="black">
                    <a:tint val="75000"/>
                  </a:prstClr>
                </a:solidFill>
              </a:rPr>
              <a:t>4/21/2017</a:t>
            </a:r>
            <a:endParaRPr lang="en-US" dirty="0">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a:lvl1pPr>
          </a:lstStyle>
          <a:p>
            <a:pPr>
              <a:defRPr/>
            </a:pPr>
            <a:fld id="{53375240-BF72-41A0-8B4B-76C75897DA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107041"/>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7C854C-1925-413A-B076-5ADC57C8FA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90138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7C854C-1925-413A-B076-5ADC57C8FA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64182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7C854C-1925-413A-B076-5ADC57C8FA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6230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7C854C-1925-413A-B076-5ADC57C8FA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25922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7C854C-1925-413A-B076-5ADC57C8FA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584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7C854C-1925-413A-B076-5ADC57C8FA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705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4/21/2017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7C854C-1925-413A-B076-5ADC57C8FA6D}" type="slidenum">
              <a:rPr lang="en-US" smtClean="0"/>
              <a:t>‹#›</a:t>
            </a:fld>
            <a:endParaRPr lang="en-US" dirty="0"/>
          </a:p>
        </p:txBody>
      </p:sp>
    </p:spTree>
    <p:extLst>
      <p:ext uri="{BB962C8B-B14F-4D97-AF65-F5344CB8AC3E}">
        <p14:creationId xmlns:p14="http://schemas.microsoft.com/office/powerpoint/2010/main" val="1291769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7C854C-1925-413A-B076-5ADC57C8FA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58718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7C854C-1925-413A-B076-5ADC57C8FA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59914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7C854C-1925-413A-B076-5ADC57C8FA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3278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7C854C-1925-413A-B076-5ADC57C8FA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4407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9"/>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9"/>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7C854C-1925-413A-B076-5ADC57C8FA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4092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srgbClr val="073E87"/>
                </a:solidFill>
              </a:rPr>
              <a:t>4/21/2017</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609686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srgbClr val="073E87"/>
                </a:solidFill>
              </a:rPr>
              <a:t>4/21/2017</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193056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srgbClr val="073E87"/>
                </a:solidFill>
              </a:rPr>
              <a:t>4/21/2017</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034331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srgbClr val="073E87"/>
                </a:solidFill>
              </a:rPr>
              <a:t>4/21/2017</a:t>
            </a: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086396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srgbClr val="073E87"/>
                </a:solidFill>
              </a:rPr>
              <a:t>4/21/2017</a:t>
            </a: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2842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4/21/2017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7C854C-1925-413A-B076-5ADC57C8FA6D}" type="slidenum">
              <a:rPr lang="en-US" smtClean="0"/>
              <a:t>‹#›</a:t>
            </a:fld>
            <a:endParaRPr lang="en-US" dirty="0"/>
          </a:p>
        </p:txBody>
      </p:sp>
    </p:spTree>
    <p:extLst>
      <p:ext uri="{BB962C8B-B14F-4D97-AF65-F5344CB8AC3E}">
        <p14:creationId xmlns:p14="http://schemas.microsoft.com/office/powerpoint/2010/main" val="20842233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srgbClr val="073E87"/>
                </a:solidFill>
              </a:rPr>
              <a:t>4/21/2017</a:t>
            </a: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2836862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073E87"/>
                </a:solidFill>
              </a:rPr>
              <a:t>4/21/2017</a:t>
            </a: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311225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srgbClr val="073E87"/>
                </a:solidFill>
              </a:rPr>
              <a:t>4/21/2017</a:t>
            </a: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609357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srgbClr val="073E87"/>
                </a:solidFill>
              </a:rPr>
              <a:t>4/21/2017</a:t>
            </a: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8526245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srgbClr val="073E87"/>
                </a:solidFill>
              </a:rPr>
              <a:t>4/21/2017</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2603773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srgbClr val="073E87"/>
                </a:solidFill>
              </a:rPr>
              <a:t>4/21/2017</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15055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Title Only: Emphasi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7200" y="3081000"/>
            <a:ext cx="115824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a:t>Click to edit Master title style</a:t>
            </a:r>
            <a:endParaRPr lang="en-US" dirty="0"/>
          </a:p>
        </p:txBody>
      </p:sp>
      <p:sp>
        <p:nvSpPr>
          <p:cNvPr id="7" name="Text Placeholder 2"/>
          <p:cNvSpPr>
            <a:spLocks noGrp="1"/>
          </p:cNvSpPr>
          <p:nvPr>
            <p:ph type="body" idx="1"/>
          </p:nvPr>
        </p:nvSpPr>
        <p:spPr>
          <a:xfrm>
            <a:off x="378603" y="2424752"/>
            <a:ext cx="11592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Date Placeholder 1"/>
          <p:cNvSpPr>
            <a:spLocks noGrp="1"/>
          </p:cNvSpPr>
          <p:nvPr>
            <p:ph type="dt" sz="half" idx="10"/>
          </p:nvPr>
        </p:nvSpPr>
        <p:spPr/>
        <p:txBody>
          <a:bodyPr/>
          <a:lstStyle>
            <a:lvl1pPr>
              <a:defRPr/>
            </a:lvl1pPr>
          </a:lstStyle>
          <a:p>
            <a:pPr>
              <a:defRPr/>
            </a:pPr>
            <a:r>
              <a:rPr lang="en-US">
                <a:solidFill>
                  <a:srgbClr val="073E87"/>
                </a:solidFill>
              </a:rPr>
              <a:t>4/21/2017</a:t>
            </a:r>
            <a:endParaRPr lang="en-US" dirty="0">
              <a:solidFill>
                <a:srgbClr val="073E87"/>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8" name="Slide Number Placeholder 3"/>
          <p:cNvSpPr>
            <a:spLocks noGrp="1"/>
          </p:cNvSpPr>
          <p:nvPr>
            <p:ph type="sldNum" sz="quarter" idx="12"/>
          </p:nvPr>
        </p:nvSpPr>
        <p:spPr/>
        <p:txBody>
          <a:bodyPr/>
          <a:lstStyle>
            <a:lvl1pPr>
              <a:defRPr/>
            </a:lvl1pPr>
          </a:lstStyle>
          <a:p>
            <a:pPr>
              <a:defRPr/>
            </a:pPr>
            <a:fld id="{53375240-BF72-41A0-8B4B-76C75897DA1B}" type="slidenum">
              <a:rPr lang="en-US">
                <a:solidFill>
                  <a:srgbClr val="073E87"/>
                </a:solidFill>
              </a:rPr>
              <a:pPr>
                <a:defRPr/>
              </a:pPr>
              <a:t>‹#›</a:t>
            </a:fld>
            <a:endParaRPr lang="en-US" dirty="0">
              <a:solidFill>
                <a:srgbClr val="073E87"/>
              </a:solidFill>
            </a:endParaRPr>
          </a:p>
        </p:txBody>
      </p:sp>
    </p:spTree>
    <p:extLst>
      <p:ext uri="{BB962C8B-B14F-4D97-AF65-F5344CB8AC3E}">
        <p14:creationId xmlns:p14="http://schemas.microsoft.com/office/powerpoint/2010/main" val="1194025391"/>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Title with Text ">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895600"/>
            <a:ext cx="100584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553156" y="3200400"/>
            <a:ext cx="93472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p:nvPr>
        </p:nvSpPr>
        <p:spPr>
          <a:xfrm>
            <a:off x="6197600" y="664780"/>
            <a:ext cx="5588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a:t>Click to edit Master text styles</a:t>
            </a:r>
          </a:p>
        </p:txBody>
      </p:sp>
      <p:sp>
        <p:nvSpPr>
          <p:cNvPr id="5" name="Date Placeholder 2"/>
          <p:cNvSpPr>
            <a:spLocks noGrp="1"/>
          </p:cNvSpPr>
          <p:nvPr>
            <p:ph type="dt" sz="half" idx="15"/>
          </p:nvPr>
        </p:nvSpPr>
        <p:spPr/>
        <p:txBody>
          <a:bodyPr/>
          <a:lstStyle>
            <a:lvl1pPr>
              <a:defRPr>
                <a:solidFill>
                  <a:schemeClr val="bg1"/>
                </a:solidFill>
              </a:defRPr>
            </a:lvl1pPr>
          </a:lstStyle>
          <a:p>
            <a:pPr>
              <a:defRPr/>
            </a:pPr>
            <a:r>
              <a:rPr lang="en-US">
                <a:solidFill>
                  <a:prstClr val="white"/>
                </a:solidFill>
              </a:rPr>
              <a:t>4/21/2017</a:t>
            </a:r>
            <a:endParaRPr lang="en-US" dirty="0">
              <a:solidFill>
                <a:prstClr val="white"/>
              </a:solidFill>
            </a:endParaRPr>
          </a:p>
        </p:txBody>
      </p:sp>
      <p:sp>
        <p:nvSpPr>
          <p:cNvPr id="6" name="Footer Placeholder 3"/>
          <p:cNvSpPr>
            <a:spLocks noGrp="1"/>
          </p:cNvSpPr>
          <p:nvPr>
            <p:ph type="ftr" sz="quarter" idx="16"/>
          </p:nvPr>
        </p:nvSpPr>
        <p:spPr/>
        <p:txBody>
          <a:bodyPr/>
          <a:lstStyle>
            <a:lvl1pPr>
              <a:defRPr>
                <a:solidFill>
                  <a:schemeClr val="bg1"/>
                </a:solidFill>
              </a:defRPr>
            </a:lvl1pPr>
          </a:lstStyle>
          <a:p>
            <a:pPr>
              <a:defRPr/>
            </a:pPr>
            <a:endParaRPr lang="en-US">
              <a:solidFill>
                <a:prstClr val="white"/>
              </a:solidFill>
            </a:endParaRPr>
          </a:p>
        </p:txBody>
      </p:sp>
      <p:sp>
        <p:nvSpPr>
          <p:cNvPr id="7" name="Slide Number Placeholder 4"/>
          <p:cNvSpPr>
            <a:spLocks noGrp="1"/>
          </p:cNvSpPr>
          <p:nvPr>
            <p:ph type="sldNum" sz="quarter" idx="17"/>
          </p:nvPr>
        </p:nvSpPr>
        <p:spPr/>
        <p:txBody>
          <a:bodyPr/>
          <a:lstStyle>
            <a:lvl1pPr>
              <a:defRPr>
                <a:solidFill>
                  <a:schemeClr val="bg1"/>
                </a:solidFill>
              </a:defRPr>
            </a:lvl1pPr>
          </a:lstStyle>
          <a:p>
            <a:pPr>
              <a:defRPr/>
            </a:pPr>
            <a:fld id="{C212CBA4-AF75-4578-BD05-A6ED7FFB609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166151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with Text ">
    <p:spTree>
      <p:nvGrpSpPr>
        <p:cNvPr id="1" name=""/>
        <p:cNvGrpSpPr/>
        <p:nvPr/>
      </p:nvGrpSpPr>
      <p:grpSpPr>
        <a:xfrm>
          <a:off x="0" y="0"/>
          <a:ext cx="0" cy="0"/>
          <a:chOff x="0" y="0"/>
          <a:chExt cx="0" cy="0"/>
        </a:xfrm>
      </p:grpSpPr>
      <p:sp>
        <p:nvSpPr>
          <p:cNvPr id="4" name="Rectangle 3"/>
          <p:cNvSpPr/>
          <p:nvPr userDrawn="1"/>
        </p:nvSpPr>
        <p:spPr>
          <a:xfrm>
            <a:off x="0" y="2895600"/>
            <a:ext cx="100584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553156" y="3200400"/>
            <a:ext cx="93472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5" name="Date Placeholder 2"/>
          <p:cNvSpPr>
            <a:spLocks noGrp="1"/>
          </p:cNvSpPr>
          <p:nvPr>
            <p:ph type="dt" sz="half" idx="15"/>
          </p:nvPr>
        </p:nvSpPr>
        <p:spPr/>
        <p:txBody>
          <a:bodyPr/>
          <a:lstStyle>
            <a:lvl1pPr>
              <a:defRPr>
                <a:solidFill>
                  <a:schemeClr val="bg1"/>
                </a:solidFill>
              </a:defRPr>
            </a:lvl1pPr>
          </a:lstStyle>
          <a:p>
            <a:pPr>
              <a:defRPr/>
            </a:pPr>
            <a:r>
              <a:rPr lang="en-US">
                <a:solidFill>
                  <a:prstClr val="white"/>
                </a:solidFill>
              </a:rPr>
              <a:t>4/21/2017</a:t>
            </a:r>
            <a:endParaRPr lang="en-US" dirty="0">
              <a:solidFill>
                <a:prstClr val="white"/>
              </a:solidFill>
            </a:endParaRPr>
          </a:p>
        </p:txBody>
      </p:sp>
      <p:sp>
        <p:nvSpPr>
          <p:cNvPr id="6" name="Footer Placeholder 3"/>
          <p:cNvSpPr>
            <a:spLocks noGrp="1"/>
          </p:cNvSpPr>
          <p:nvPr>
            <p:ph type="ftr" sz="quarter" idx="16"/>
          </p:nvPr>
        </p:nvSpPr>
        <p:spPr/>
        <p:txBody>
          <a:bodyPr/>
          <a:lstStyle>
            <a:lvl1pPr>
              <a:defRPr>
                <a:solidFill>
                  <a:schemeClr val="bg1"/>
                </a:solidFill>
              </a:defRPr>
            </a:lvl1pPr>
          </a:lstStyle>
          <a:p>
            <a:pPr>
              <a:defRPr/>
            </a:pPr>
            <a:endParaRPr lang="en-US">
              <a:solidFill>
                <a:prstClr val="white"/>
              </a:solidFill>
            </a:endParaRPr>
          </a:p>
        </p:txBody>
      </p:sp>
      <p:sp>
        <p:nvSpPr>
          <p:cNvPr id="7" name="Slide Number Placeholder 4"/>
          <p:cNvSpPr>
            <a:spLocks noGrp="1"/>
          </p:cNvSpPr>
          <p:nvPr>
            <p:ph type="sldNum" sz="quarter" idx="17"/>
          </p:nvPr>
        </p:nvSpPr>
        <p:spPr/>
        <p:txBody>
          <a:bodyPr/>
          <a:lstStyle>
            <a:lvl1pPr>
              <a:defRPr>
                <a:solidFill>
                  <a:schemeClr val="bg1"/>
                </a:solidFill>
              </a:defRPr>
            </a:lvl1pPr>
          </a:lstStyle>
          <a:p>
            <a:pPr>
              <a:defRPr/>
            </a:pPr>
            <a:fld id="{C212CBA4-AF75-4578-BD05-A6ED7FFB609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51465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cxnSp>
        <p:nvCxnSpPr>
          <p:cNvPr id="5" name="Straight Connector 4"/>
          <p:cNvCxnSpPr/>
          <p:nvPr userDrawn="1"/>
        </p:nvCxnSpPr>
        <p:spPr>
          <a:xfrm>
            <a:off x="982133" y="2667000"/>
            <a:ext cx="10397067"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971553" y="3352800"/>
            <a:ext cx="10397067" cy="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643252"/>
            <a:ext cx="10363200" cy="709613"/>
          </a:xfrm>
        </p:spPr>
        <p:txBody>
          <a:bodyPr anchor="ctr">
            <a:noAutofit/>
          </a:bodyPr>
          <a:lstStyle>
            <a:lvl1pPr algn="l">
              <a:defRPr sz="3200" b="1" cap="none"/>
            </a:lvl1pPr>
          </a:lstStyle>
          <a:p>
            <a:r>
              <a:rPr lang="en-US"/>
              <a:t>Click to edit Master title style</a:t>
            </a:r>
            <a:endParaRPr lang="en-US" dirty="0"/>
          </a:p>
        </p:txBody>
      </p:sp>
      <p:sp>
        <p:nvSpPr>
          <p:cNvPr id="3" name="Text Placeholder 2"/>
          <p:cNvSpPr>
            <a:spLocks noGrp="1"/>
          </p:cNvSpPr>
          <p:nvPr>
            <p:ph type="body" idx="1"/>
          </p:nvPr>
        </p:nvSpPr>
        <p:spPr>
          <a:xfrm>
            <a:off x="963084" y="2057465"/>
            <a:ext cx="10363200" cy="585787"/>
          </a:xfrm>
        </p:spPr>
        <p:txBody>
          <a:bodyPr anchor="b">
            <a:noAutofit/>
          </a:bodyPr>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Text Placeholder 2"/>
          <p:cNvSpPr>
            <a:spLocks noGrp="1"/>
          </p:cNvSpPr>
          <p:nvPr>
            <p:ph type="body" idx="13"/>
          </p:nvPr>
        </p:nvSpPr>
        <p:spPr>
          <a:xfrm>
            <a:off x="971907" y="3361432"/>
            <a:ext cx="10363200" cy="585787"/>
          </a:xfrm>
        </p:spPr>
        <p:txBody>
          <a:bodyPr anchor="b">
            <a:noAutofit/>
          </a:bodyPr>
          <a:lstStyle>
            <a:lvl1pPr marL="0" indent="0">
              <a:buNone/>
              <a:defRPr sz="1600" b="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Footer Placeholder 4"/>
          <p:cNvSpPr>
            <a:spLocks noGrp="1"/>
          </p:cNvSpPr>
          <p:nvPr>
            <p:ph type="ftr" sz="quarter" idx="14"/>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5"/>
          </p:nvPr>
        </p:nvSpPr>
        <p:spPr/>
        <p:txBody>
          <a:bodyPr/>
          <a:lstStyle>
            <a:lvl1pPr>
              <a:defRPr/>
            </a:lvl1pPr>
          </a:lstStyle>
          <a:p>
            <a:fld id="{0FE31FFB-F6DD-49F8-B2BA-8257390A5B5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319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4/21/2017</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7C854C-1925-413A-B076-5ADC57C8FA6D}" type="slidenum">
              <a:rPr lang="en-US" smtClean="0"/>
              <a:t>‹#›</a:t>
            </a:fld>
            <a:endParaRPr lang="en-US" dirty="0"/>
          </a:p>
        </p:txBody>
      </p:sp>
    </p:spTree>
    <p:extLst>
      <p:ext uri="{BB962C8B-B14F-4D97-AF65-F5344CB8AC3E}">
        <p14:creationId xmlns:p14="http://schemas.microsoft.com/office/powerpoint/2010/main" val="2497514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7_Title Only: Emphasi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7200" y="3081000"/>
            <a:ext cx="115824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a:t>Click to edit Master title style</a:t>
            </a:r>
            <a:endParaRPr lang="en-US" dirty="0"/>
          </a:p>
        </p:txBody>
      </p:sp>
      <p:sp>
        <p:nvSpPr>
          <p:cNvPr id="7" name="Text Placeholder 2"/>
          <p:cNvSpPr>
            <a:spLocks noGrp="1"/>
          </p:cNvSpPr>
          <p:nvPr>
            <p:ph type="body" idx="1"/>
          </p:nvPr>
        </p:nvSpPr>
        <p:spPr>
          <a:xfrm>
            <a:off x="378603" y="2424752"/>
            <a:ext cx="11592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Date Placeholder 1"/>
          <p:cNvSpPr>
            <a:spLocks noGrp="1"/>
          </p:cNvSpPr>
          <p:nvPr>
            <p:ph type="dt" sz="half" idx="10"/>
          </p:nvPr>
        </p:nvSpPr>
        <p:spPr/>
        <p:txBody>
          <a:bodyPr/>
          <a:lstStyle>
            <a:lvl1pPr>
              <a:defRPr/>
            </a:lvl1pPr>
          </a:lstStyle>
          <a:p>
            <a:pPr>
              <a:defRPr/>
            </a:pPr>
            <a:r>
              <a:rPr lang="en-US">
                <a:solidFill>
                  <a:prstClr val="black">
                    <a:tint val="75000"/>
                  </a:prstClr>
                </a:solidFill>
              </a:rPr>
              <a:t>4/21/2017</a:t>
            </a:r>
            <a:endParaRPr lang="en-US" dirty="0">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a:lvl1pPr>
          </a:lstStyle>
          <a:p>
            <a:pPr>
              <a:defRPr/>
            </a:pPr>
            <a:fld id="{53375240-BF72-41A0-8B4B-76C75897DA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9326640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4/21/2017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C854C-1925-413A-B076-5ADC57C8FA6D}" type="slidenum">
              <a:rPr lang="en-US" smtClean="0"/>
              <a:t>‹#›</a:t>
            </a:fld>
            <a:endParaRPr lang="en-US" dirty="0"/>
          </a:p>
        </p:txBody>
      </p:sp>
    </p:spTree>
    <p:extLst>
      <p:ext uri="{BB962C8B-B14F-4D97-AF65-F5344CB8AC3E}">
        <p14:creationId xmlns:p14="http://schemas.microsoft.com/office/powerpoint/2010/main" val="358733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4/21/2017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C854C-1925-413A-B076-5ADC57C8FA6D}" type="slidenum">
              <a:rPr lang="en-US" smtClean="0"/>
              <a:t>‹#›</a:t>
            </a:fld>
            <a:endParaRPr lang="en-US" dirty="0"/>
          </a:p>
        </p:txBody>
      </p:sp>
    </p:spTree>
    <p:extLst>
      <p:ext uri="{BB962C8B-B14F-4D97-AF65-F5344CB8AC3E}">
        <p14:creationId xmlns:p14="http://schemas.microsoft.com/office/powerpoint/2010/main" val="3288536901"/>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slideLayout" Target="../slideLayouts/slideLayout24.xml"/>
  <Relationship Id="rId14" Type="http://schemas.openxmlformats.org/officeDocument/2006/relationships/slideLayout" Target="../slideLayouts/slideLayout25.xml"/>
  <Relationship Id="rId15" Type="http://schemas.openxmlformats.org/officeDocument/2006/relationships/slideLayout" Target="../slideLayouts/slideLayout26.xml"/>
  <Relationship Id="rId16" Type="http://schemas.openxmlformats.org/officeDocument/2006/relationships/slideLayout" Target="../slideLayouts/slideLayout27.xml"/>
  <Relationship Id="rId17"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28.xml"/>
  <Relationship Id="rId10" Type="http://schemas.openxmlformats.org/officeDocument/2006/relationships/slideLayout" Target="../slideLayouts/slideLayout37.xml"/>
  <Relationship Id="rId11" Type="http://schemas.openxmlformats.org/officeDocument/2006/relationships/slideLayout" Target="../slideLayouts/slideLayout38.xml"/>
  <Relationship Id="rId12" Type="http://schemas.openxmlformats.org/officeDocument/2006/relationships/slideLayout" Target="../slideLayouts/slideLayout39.xml"/>
  <Relationship Id="rId13" Type="http://schemas.openxmlformats.org/officeDocument/2006/relationships/slideLayout" Target="../slideLayouts/slideLayout40.xml"/>
  <Relationship Id="rId14" Type="http://schemas.openxmlformats.org/officeDocument/2006/relationships/slideLayout" Target="../slideLayouts/slideLayout41.xml"/>
  <Relationship Id="rId15" Type="http://schemas.openxmlformats.org/officeDocument/2006/relationships/slideLayout" Target="../slideLayouts/slideLayout42.xml"/>
  <Relationship Id="rId16" Type="http://schemas.openxmlformats.org/officeDocument/2006/relationships/slideLayout" Target="../slideLayouts/slideLayout43.xml"/>
  <Relationship Id="rId17" Type="http://schemas.openxmlformats.org/officeDocument/2006/relationships/theme" Target="../theme/theme3.xml"/>
  <Relationship Id="rId2" Type="http://schemas.openxmlformats.org/officeDocument/2006/relationships/slideLayout" Target="../slideLayouts/slideLayout29.xml"/>
  <Relationship Id="rId3" Type="http://schemas.openxmlformats.org/officeDocument/2006/relationships/slideLayout" Target="../slideLayouts/slideLayout30.xml"/>
  <Relationship Id="rId4" Type="http://schemas.openxmlformats.org/officeDocument/2006/relationships/slideLayout" Target="../slideLayouts/slideLayout31.xml"/>
  <Relationship Id="rId5" Type="http://schemas.openxmlformats.org/officeDocument/2006/relationships/slideLayout" Target="../slideLayouts/slideLayout32.xml"/>
  <Relationship Id="rId6" Type="http://schemas.openxmlformats.org/officeDocument/2006/relationships/slideLayout" Target="../slideLayouts/slideLayout33.xml"/>
  <Relationship Id="rId7" Type="http://schemas.openxmlformats.org/officeDocument/2006/relationships/slideLayout" Target="../slideLayouts/slideLayout34.xml"/>
  <Relationship Id="rId8" Type="http://schemas.openxmlformats.org/officeDocument/2006/relationships/slideLayout" Target="../slideLayouts/slideLayout35.xml"/>
  <Relationship Id="rId9" Type="http://schemas.openxmlformats.org/officeDocument/2006/relationships/slideLayout" Target="../slideLayouts/slideLayout36.xml"/>
</Relationships>

</file>

<file path=ppt/slideMasters/_rels/slideMaster4.xml.rels><?xml version="1.0" encoding="UTF-8"?>

<Relationships xmlns="http://schemas.openxmlformats.org/package/2006/relationships">
  <Relationship Id="rId1" Type="http://schemas.openxmlformats.org/officeDocument/2006/relationships/slideLayout" Target="../slideLayouts/slideLayout44.xml"/>
  <Relationship Id="rId10" Type="http://schemas.openxmlformats.org/officeDocument/2006/relationships/slideLayout" Target="../slideLayouts/slideLayout53.xml"/>
  <Relationship Id="rId11" Type="http://schemas.openxmlformats.org/officeDocument/2006/relationships/slideLayout" Target="../slideLayouts/slideLayout54.xml"/>
  <Relationship Id="rId12" Type="http://schemas.openxmlformats.org/officeDocument/2006/relationships/theme" Target="../theme/theme4.xml"/>
  <Relationship Id="rId2" Type="http://schemas.openxmlformats.org/officeDocument/2006/relationships/slideLayout" Target="../slideLayouts/slideLayout45.xml"/>
  <Relationship Id="rId3" Type="http://schemas.openxmlformats.org/officeDocument/2006/relationships/slideLayout" Target="../slideLayouts/slideLayout46.xml"/>
  <Relationship Id="rId4" Type="http://schemas.openxmlformats.org/officeDocument/2006/relationships/slideLayout" Target="../slideLayouts/slideLayout47.xml"/>
  <Relationship Id="rId5" Type="http://schemas.openxmlformats.org/officeDocument/2006/relationships/slideLayout" Target="../slideLayouts/slideLayout48.xml"/>
  <Relationship Id="rId6" Type="http://schemas.openxmlformats.org/officeDocument/2006/relationships/slideLayout" Target="../slideLayouts/slideLayout49.xml"/>
  <Relationship Id="rId7" Type="http://schemas.openxmlformats.org/officeDocument/2006/relationships/slideLayout" Target="../slideLayouts/slideLayout50.xml"/>
  <Relationship Id="rId8" Type="http://schemas.openxmlformats.org/officeDocument/2006/relationships/slideLayout" Target="../slideLayouts/slideLayout51.xml"/>
  <Relationship Id="rId9" Type="http://schemas.openxmlformats.org/officeDocument/2006/relationships/slideLayout" Target="../slideLayouts/slideLayout52.xml"/>
</Relationships>

</file>

<file path=ppt/slideMasters/_rels/slideMaster5.xml.rels><?xml version="1.0" encoding="UTF-8"?>

<Relationships xmlns="http://schemas.openxmlformats.org/package/2006/relationships">
  <Relationship Id="rId1" Type="http://schemas.openxmlformats.org/officeDocument/2006/relationships/slideLayout" Target="../slideLayouts/slideLayout55.xml"/>
  <Relationship Id="rId10" Type="http://schemas.openxmlformats.org/officeDocument/2006/relationships/slideLayout" Target="../slideLayouts/slideLayout64.xml"/>
  <Relationship Id="rId11" Type="http://schemas.openxmlformats.org/officeDocument/2006/relationships/slideLayout" Target="../slideLayouts/slideLayout65.xml"/>
  <Relationship Id="rId12" Type="http://schemas.openxmlformats.org/officeDocument/2006/relationships/slideLayout" Target="../slideLayouts/slideLayout66.xml"/>
  <Relationship Id="rId13" Type="http://schemas.openxmlformats.org/officeDocument/2006/relationships/slideLayout" Target="../slideLayouts/slideLayout67.xml"/>
  <Relationship Id="rId14" Type="http://schemas.openxmlformats.org/officeDocument/2006/relationships/slideLayout" Target="../slideLayouts/slideLayout68.xml"/>
  <Relationship Id="rId15" Type="http://schemas.openxmlformats.org/officeDocument/2006/relationships/slideLayout" Target="../slideLayouts/slideLayout69.xml"/>
  <Relationship Id="rId16" Type="http://schemas.openxmlformats.org/officeDocument/2006/relationships/slideLayout" Target="../slideLayouts/slideLayout70.xml"/>
  <Relationship Id="rId17" Type="http://schemas.openxmlformats.org/officeDocument/2006/relationships/theme" Target="../theme/theme5.xml"/>
  <Relationship Id="rId2" Type="http://schemas.openxmlformats.org/officeDocument/2006/relationships/slideLayout" Target="../slideLayouts/slideLayout56.xml"/>
  <Relationship Id="rId3" Type="http://schemas.openxmlformats.org/officeDocument/2006/relationships/slideLayout" Target="../slideLayouts/slideLayout57.xml"/>
  <Relationship Id="rId4" Type="http://schemas.openxmlformats.org/officeDocument/2006/relationships/slideLayout" Target="../slideLayouts/slideLayout58.xml"/>
  <Relationship Id="rId5" Type="http://schemas.openxmlformats.org/officeDocument/2006/relationships/slideLayout" Target="../slideLayouts/slideLayout59.xml"/>
  <Relationship Id="rId6" Type="http://schemas.openxmlformats.org/officeDocument/2006/relationships/slideLayout" Target="../slideLayouts/slideLayout60.xml"/>
  <Relationship Id="rId7" Type="http://schemas.openxmlformats.org/officeDocument/2006/relationships/slideLayout" Target="../slideLayouts/slideLayout61.xml"/>
  <Relationship Id="rId8" Type="http://schemas.openxmlformats.org/officeDocument/2006/relationships/slideLayout" Target="../slideLayouts/slideLayout62.xml"/>
  <Relationship Id="rId9" Type="http://schemas.openxmlformats.org/officeDocument/2006/relationships/slideLayout" Target="../slideLayouts/slideLayout63.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4/21/2017</a:t>
            </a:r>
            <a:endParaRPr lang="en-US" dirty="0"/>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C854C-1925-413A-B076-5ADC57C8FA6D}" type="slidenum">
              <a:rPr lang="en-US" smtClean="0"/>
              <a:t>‹#›</a:t>
            </a:fld>
            <a:endParaRPr lang="en-US" dirty="0"/>
          </a:p>
        </p:txBody>
      </p:sp>
    </p:spTree>
    <p:extLst>
      <p:ext uri="{BB962C8B-B14F-4D97-AF65-F5344CB8AC3E}">
        <p14:creationId xmlns:p14="http://schemas.microsoft.com/office/powerpoint/2010/main" val="13260823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4/21/2017</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C854C-1925-413A-B076-5ADC57C8FA6D}" type="slidenum">
              <a:rPr lang="en-US" smtClean="0"/>
              <a:t>‹#›</a:t>
            </a:fld>
            <a:endParaRPr lang="en-US" dirty="0"/>
          </a:p>
        </p:txBody>
      </p:sp>
    </p:spTree>
    <p:extLst>
      <p:ext uri="{BB962C8B-B14F-4D97-AF65-F5344CB8AC3E}">
        <p14:creationId xmlns:p14="http://schemas.microsoft.com/office/powerpoint/2010/main" val="344660329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08" r:id="rId12"/>
    <p:sldLayoutId id="2147483709" r:id="rId13"/>
    <p:sldLayoutId id="2147483710" r:id="rId14"/>
    <p:sldLayoutId id="2147483751" r:id="rId15"/>
    <p:sldLayoutId id="2147483752" r:id="rId16"/>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4/21/2017</a:t>
            </a: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C854C-1925-413A-B076-5ADC57C8FA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28517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825" r:id="rId15"/>
    <p:sldLayoutId id="2147483826" r:id="rId16"/>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4/21/2017</a:t>
            </a: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C854C-1925-413A-B076-5ADC57C8FA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376454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4/21/2017</a:t>
            </a: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C854C-1925-413A-B076-5ADC57C8FA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95357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99" r:id="rId15"/>
    <p:sldLayoutId id="2147483900" r:id="rId16"/>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9.xml"/>
  <Relationship Id="rId2" Type="http://schemas.openxmlformats.org/officeDocument/2006/relationships/image" Target="../media/image10.jp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63.xml"/>
  <Relationship Id="rId2" Type="http://schemas.openxmlformats.org/officeDocument/2006/relationships/image" Target="../media/image11.png"/>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45.xml"/>
  <Relationship Id="rId2" Type="http://schemas.openxmlformats.org/officeDocument/2006/relationships/image" Target="../media/image12.jp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3.gif"/>
  <Relationship Id="rId3" Type="http://schemas.openxmlformats.org/officeDocument/2006/relationships/image" Target="../media/image14.jp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15.jp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16.pn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17.pn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19.xml"/>
  <Relationship Id="rId2" Type="http://schemas.openxmlformats.org/officeDocument/2006/relationships/notesSlide" Target="../notesSlides/notesSlide1.xml"/>
  <Relationship Id="rId3" Type="http://schemas.openxmlformats.org/officeDocument/2006/relationships/image" Target="../media/image18.png"/>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19.jp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image" Target="../media/image4.jpg&amp;ehk=zc3T7PjNBkpHgyYwXuqqBA&amp;r=0&amp;pid=OfficeInsert"/>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20.jpg"/>
  <Relationship Id="rId3" Type="http://schemas.openxmlformats.org/officeDocument/2006/relationships/image" Target="../media/image21.png"/>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22.jpeg"/>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15.xml"/>
  <Relationship Id="rId2" Type="http://schemas.openxmlformats.org/officeDocument/2006/relationships/notesSlide" Target="../notesSlides/notesSlide3.xml"/>
  <Relationship Id="rId3" Type="http://schemas.openxmlformats.org/officeDocument/2006/relationships/image" Target="../media/image23.png"/>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15.xml"/>
  <Relationship Id="rId2" Type="http://schemas.openxmlformats.org/officeDocument/2006/relationships/image" Target="../media/image24.png"/>
  <Relationship Id="rId3" Type="http://schemas.openxmlformats.org/officeDocument/2006/relationships/image" Target="../media/image25.png"/>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26.png"/>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image" Target="../media/image27.jpg"/>
  <Relationship Id="rId3" Type="http://schemas.openxmlformats.org/officeDocument/2006/relationships/image" Target="../media/image28.png"/>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29.png"/>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image" Target="../media/image30.jpg"/>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1.png"/>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2.jp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3.png"/>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34.jpeg"/>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5.jpg"/>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6.jpeg"/>
  <Relationship Id="rId3" Type="http://schemas.openxmlformats.org/officeDocument/2006/relationships/image" Target="../media/image37.jpeg"/>
  <Relationship Id="rId4" Type="http://schemas.openxmlformats.org/officeDocument/2006/relationships/image" Target="../media/image38.jpeg"/>
  <Relationship Id="rId5" Type="http://schemas.openxmlformats.org/officeDocument/2006/relationships/image" Target="../media/image39.jpeg"/>
</Relationships>

</file>

<file path=ppt/slides/_rels/slide3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40.jpg"/>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41.gif"/>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42.jpg"/>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43.jpg"/>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44.jpe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6.emf"/>
</Relationships>

</file>

<file path=ppt/slides/_rels/slide4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8.jpe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9.pn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alphaModFix amt="50000"/>
            <a:extLst>
              <a:ext uri="{28A0092B-C50C-407E-A947-70E740481C1C}">
                <a14:useLocalDpi xmlns:a14="http://schemas.microsoft.com/office/drawing/2010/main" val="0"/>
              </a:ext>
            </a:extLst>
          </a:blip>
          <a:srcRect t="14798" b="16394"/>
          <a:stretch/>
        </p:blipFill>
        <p:spPr>
          <a:xfrm>
            <a:off x="20" y="10"/>
            <a:ext cx="12191980" cy="6857989"/>
          </a:xfrm>
          <a:prstGeom prst="rect">
            <a:avLst/>
          </a:prstGeom>
        </p:spPr>
      </p:pic>
      <p:sp>
        <p:nvSpPr>
          <p:cNvPr id="2" name="Title 1"/>
          <p:cNvSpPr>
            <a:spLocks noGrp="1"/>
          </p:cNvSpPr>
          <p:nvPr>
            <p:ph type="ctrTitle"/>
          </p:nvPr>
        </p:nvSpPr>
        <p:spPr>
          <a:xfrm>
            <a:off x="1524000" y="1122362"/>
            <a:ext cx="9144000" cy="2900518"/>
          </a:xfrm>
        </p:spPr>
        <p:txBody>
          <a:bodyPr>
            <a:normAutofit fontScale="90000"/>
          </a:bodyPr>
          <a:lstStyle/>
          <a:p>
            <a:pPr>
              <a:lnSpc>
                <a:spcPct val="80000"/>
              </a:lnSpc>
            </a:pPr>
            <a:r>
              <a:rPr lang="en-US" sz="3100" dirty="0">
                <a:solidFill>
                  <a:srgbClr val="FFFFFF"/>
                </a:solidFill>
              </a:rPr>
              <a:t> </a:t>
            </a:r>
            <a:br>
              <a:rPr lang="en-US" sz="3100" dirty="0">
                <a:solidFill>
                  <a:srgbClr val="FFFFFF"/>
                </a:solidFill>
              </a:rPr>
            </a:br>
            <a:r>
              <a:rPr lang="en-US" dirty="0">
                <a:solidFill>
                  <a:srgbClr val="FFFFFF"/>
                </a:solidFill>
              </a:rPr>
              <a:t/>
            </a:r>
            <a:br>
              <a:rPr lang="en-US" dirty="0">
                <a:solidFill>
                  <a:srgbClr val="FFFFFF"/>
                </a:solidFill>
              </a:rPr>
            </a:br>
            <a:r>
              <a:rPr lang="en-US" b="1" dirty="0">
                <a:solidFill>
                  <a:srgbClr val="FFFFFF"/>
                </a:solidFill>
                <a:latin typeface="Arial" panose="020B0604020202020204" pitchFamily="34" charset="0"/>
                <a:cs typeface="Arial" panose="020B0604020202020204" pitchFamily="34" charset="0"/>
              </a:rPr>
              <a:t>An Overview of </a:t>
            </a:r>
            <a:r>
              <a:rPr lang="en-US" dirty="0">
                <a:solidFill>
                  <a:srgbClr val="FFFFFF"/>
                </a:solidFill>
                <a:latin typeface="Arial" panose="020B0604020202020204" pitchFamily="34" charset="0"/>
                <a:cs typeface="Arial" panose="020B0604020202020204" pitchFamily="34" charset="0"/>
              </a:rPr>
              <a:t/>
            </a:r>
            <a:br>
              <a:rPr lang="en-US" dirty="0">
                <a:solidFill>
                  <a:srgbClr val="FFFFFF"/>
                </a:solidFill>
                <a:latin typeface="Arial" panose="020B0604020202020204" pitchFamily="34" charset="0"/>
                <a:cs typeface="Arial" panose="020B0604020202020204" pitchFamily="34" charset="0"/>
              </a:rPr>
            </a:br>
            <a:r>
              <a:rPr lang="en-US" b="1" dirty="0">
                <a:solidFill>
                  <a:srgbClr val="FFFFFF"/>
                </a:solidFill>
                <a:latin typeface="Arial" panose="020B0604020202020204" pitchFamily="34" charset="0"/>
                <a:cs typeface="Arial" panose="020B0604020202020204" pitchFamily="34" charset="0"/>
              </a:rPr>
              <a:t>Self-Determination and</a:t>
            </a:r>
            <a:r>
              <a:rPr lang="en-US" dirty="0">
                <a:solidFill>
                  <a:srgbClr val="FFFFFF"/>
                </a:solidFill>
                <a:latin typeface="Arial" panose="020B0604020202020204" pitchFamily="34" charset="0"/>
                <a:cs typeface="Arial" panose="020B0604020202020204" pitchFamily="34" charset="0"/>
              </a:rPr>
              <a:t/>
            </a:r>
            <a:br>
              <a:rPr lang="en-US" dirty="0">
                <a:solidFill>
                  <a:srgbClr val="FFFFFF"/>
                </a:solidFill>
                <a:latin typeface="Arial" panose="020B0604020202020204" pitchFamily="34" charset="0"/>
                <a:cs typeface="Arial" panose="020B0604020202020204" pitchFamily="34" charset="0"/>
              </a:rPr>
            </a:br>
            <a:r>
              <a:rPr lang="en-US" b="1" dirty="0">
                <a:solidFill>
                  <a:srgbClr val="FFFFFF"/>
                </a:solidFill>
                <a:latin typeface="Arial" panose="020B0604020202020204" pitchFamily="34" charset="0"/>
                <a:cs typeface="Arial" panose="020B0604020202020204" pitchFamily="34" charset="0"/>
              </a:rPr>
              <a:t>DDS Service Models</a:t>
            </a:r>
            <a:br>
              <a:rPr lang="en-US" b="1"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 </a:t>
            </a:r>
            <a:r>
              <a:rPr lang="en-US" sz="3100" dirty="0">
                <a:solidFill>
                  <a:srgbClr val="FFFFFF"/>
                </a:solidFill>
                <a:latin typeface="Arial" panose="020B0604020202020204" pitchFamily="34" charset="0"/>
                <a:cs typeface="Arial" panose="020B0604020202020204" pitchFamily="34" charset="0"/>
              </a:rPr>
              <a:t/>
            </a:r>
            <a:br>
              <a:rPr lang="en-US" sz="3100" dirty="0">
                <a:solidFill>
                  <a:srgbClr val="FFFFFF"/>
                </a:solidFill>
                <a:latin typeface="Arial" panose="020B0604020202020204" pitchFamily="34" charset="0"/>
                <a:cs typeface="Arial" panose="020B0604020202020204" pitchFamily="34" charset="0"/>
              </a:rPr>
            </a:br>
            <a:endParaRPr lang="en-US" sz="3100" b="1" dirty="0">
              <a:solidFill>
                <a:srgbClr val="FFFFFF"/>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4159404"/>
            <a:ext cx="9144000" cy="1098395"/>
          </a:xfrm>
        </p:spPr>
        <p:txBody>
          <a:bodyPr>
            <a:normAutofit/>
          </a:bodyPr>
          <a:lstStyle/>
          <a:p>
            <a:pPr>
              <a:lnSpc>
                <a:spcPct val="90000"/>
              </a:lnSpc>
            </a:pPr>
            <a:r>
              <a:rPr lang="en-US">
                <a:solidFill>
                  <a:srgbClr val="FFFFFF"/>
                </a:solidFill>
              </a:rPr>
              <a:t>ANNUAL REVIEW FOR ALL DDS STAFF</a:t>
            </a:r>
          </a:p>
          <a:p>
            <a:pPr>
              <a:lnSpc>
                <a:spcPct val="90000"/>
              </a:lnSpc>
            </a:pPr>
            <a:r>
              <a:rPr lang="en-US">
                <a:solidFill>
                  <a:srgbClr val="FFFFFF"/>
                </a:solidFill>
              </a:rPr>
              <a:t>2017</a:t>
            </a:r>
          </a:p>
        </p:txBody>
      </p:sp>
      <p:sp>
        <p:nvSpPr>
          <p:cNvPr id="5" name="Date Placeholder 4"/>
          <p:cNvSpPr>
            <a:spLocks noGrp="1"/>
          </p:cNvSpPr>
          <p:nvPr>
            <p:ph type="dt" sz="half" idx="10"/>
          </p:nvPr>
        </p:nvSpPr>
        <p:spPr>
          <a:xfrm>
            <a:off x="838200" y="6356350"/>
            <a:ext cx="2743200" cy="365125"/>
          </a:xfrm>
        </p:spPr>
        <p:txBody>
          <a:bodyPr>
            <a:normAutofit/>
          </a:bodyPr>
          <a:lstStyle/>
          <a:p>
            <a:r>
              <a:rPr lang="en-US">
                <a:solidFill>
                  <a:srgbClr val="FFFFFF"/>
                </a:solidFill>
              </a:rPr>
              <a:t>4/21/2017</a:t>
            </a:r>
          </a:p>
        </p:txBody>
      </p:sp>
      <p:sp>
        <p:nvSpPr>
          <p:cNvPr id="6" name="Slide Number Placeholder 5"/>
          <p:cNvSpPr>
            <a:spLocks noGrp="1"/>
          </p:cNvSpPr>
          <p:nvPr>
            <p:ph type="sldNum" sz="quarter" idx="12"/>
          </p:nvPr>
        </p:nvSpPr>
        <p:spPr>
          <a:xfrm>
            <a:off x="8610600" y="6356350"/>
            <a:ext cx="2743200" cy="365125"/>
          </a:xfrm>
        </p:spPr>
        <p:txBody>
          <a:bodyPr>
            <a:normAutofit/>
          </a:bodyPr>
          <a:lstStyle/>
          <a:p>
            <a:fld id="{007C854C-1925-413A-B076-5ADC57C8FA6D}" type="slidenum">
              <a:rPr lang="en-US">
                <a:solidFill>
                  <a:srgbClr val="FFFFFF"/>
                </a:solidFill>
              </a:rPr>
              <a:pPr/>
              <a:t>1</a:t>
            </a:fld>
            <a:endParaRPr lang="en-US">
              <a:solidFill>
                <a:srgbClr val="FFFFFF"/>
              </a:solidFill>
            </a:endParaRPr>
          </a:p>
        </p:txBody>
      </p:sp>
    </p:spTree>
    <p:extLst>
      <p:ext uri="{BB962C8B-B14F-4D97-AF65-F5344CB8AC3E}">
        <p14:creationId xmlns:p14="http://schemas.microsoft.com/office/powerpoint/2010/main" val="40701832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086" y="3853543"/>
            <a:ext cx="3369545" cy="2814300"/>
          </a:xfrm>
          <a:prstGeom prst="rect">
            <a:avLst/>
          </a:prstGeom>
        </p:spPr>
      </p:pic>
      <p:sp>
        <p:nvSpPr>
          <p:cNvPr id="2" name="Title 1"/>
          <p:cNvSpPr>
            <a:spLocks noGrp="1"/>
          </p:cNvSpPr>
          <p:nvPr>
            <p:ph type="title"/>
          </p:nvPr>
        </p:nvSpPr>
        <p:spPr>
          <a:xfrm>
            <a:off x="609600" y="534392"/>
            <a:ext cx="10972800" cy="748145"/>
          </a:xfrm>
        </p:spPr>
        <p:txBody>
          <a:bodyPr>
            <a:normAutofit/>
          </a:bodyPr>
          <a:lstStyle/>
          <a:p>
            <a:r>
              <a:rPr lang="en-US" sz="4000" b="1" dirty="0">
                <a:solidFill>
                  <a:srgbClr val="00B0F0"/>
                </a:solidFill>
                <a:latin typeface="Arial" panose="020B0604020202020204" pitchFamily="34" charset="0"/>
                <a:cs typeface="Arial" panose="020B0604020202020204" pitchFamily="34" charset="0"/>
              </a:rPr>
              <a:t>Why Were Self-Directed Models Developed</a:t>
            </a:r>
            <a:r>
              <a:rPr lang="en-US" sz="4000" b="1" dirty="0">
                <a:solidFill>
                  <a:srgbClr val="00B0F0"/>
                </a:solidFill>
              </a:rPr>
              <a:t>?</a:t>
            </a:r>
          </a:p>
        </p:txBody>
      </p:sp>
      <p:sp>
        <p:nvSpPr>
          <p:cNvPr id="3" name="Content Placeholder 2"/>
          <p:cNvSpPr>
            <a:spLocks noGrp="1"/>
          </p:cNvSpPr>
          <p:nvPr>
            <p:ph idx="1"/>
          </p:nvPr>
        </p:nvSpPr>
        <p:spPr>
          <a:xfrm>
            <a:off x="78059" y="1371600"/>
            <a:ext cx="11939771" cy="5486400"/>
          </a:xfrm>
        </p:spPr>
        <p:txBody>
          <a:bodyPr>
            <a:normAutofit/>
          </a:bodyPr>
          <a:lstStyle/>
          <a:p>
            <a:pPr marL="0" indent="0" algn="ctr">
              <a:buNone/>
            </a:pPr>
            <a:r>
              <a:rPr lang="en-US" sz="2400" dirty="0">
                <a:solidFill>
                  <a:schemeClr val="accent1">
                    <a:lumMod val="50000"/>
                  </a:schemeClr>
                </a:solidFill>
                <a:latin typeface="Arial" panose="020B0604020202020204" pitchFamily="34" charset="0"/>
                <a:cs typeface="Arial" panose="020B0604020202020204" pitchFamily="34" charset="0"/>
              </a:rPr>
              <a:t>The principles of </a:t>
            </a:r>
            <a:r>
              <a:rPr lang="en-US" sz="2400" b="1" dirty="0">
                <a:solidFill>
                  <a:schemeClr val="accent1">
                    <a:lumMod val="50000"/>
                  </a:schemeClr>
                </a:solidFill>
                <a:latin typeface="Arial" panose="020B0604020202020204" pitchFamily="34" charset="0"/>
                <a:cs typeface="Arial" panose="020B0604020202020204" pitchFamily="34" charset="0"/>
              </a:rPr>
              <a:t>Self-Determination </a:t>
            </a:r>
            <a:r>
              <a:rPr lang="en-US" sz="2400" dirty="0">
                <a:solidFill>
                  <a:schemeClr val="accent1">
                    <a:lumMod val="50000"/>
                  </a:schemeClr>
                </a:solidFill>
                <a:latin typeface="Arial" panose="020B0604020202020204" pitchFamily="34" charset="0"/>
                <a:cs typeface="Arial" panose="020B0604020202020204" pitchFamily="34" charset="0"/>
              </a:rPr>
              <a:t>arose from local, state and national self advocacy and family advocacy movements and have led to human services system changes across the country. </a:t>
            </a:r>
          </a:p>
          <a:p>
            <a:pPr marL="0" indent="0" algn="ctr">
              <a:buNone/>
            </a:pPr>
            <a:endParaRPr lang="en-US" sz="2400" dirty="0">
              <a:solidFill>
                <a:schemeClr val="accent1">
                  <a:lumMod val="50000"/>
                </a:schemeClr>
              </a:solidFill>
              <a:latin typeface="Arial" panose="020B0604020202020204" pitchFamily="34" charset="0"/>
              <a:cs typeface="Arial" panose="020B0604020202020204" pitchFamily="34" charset="0"/>
            </a:endParaRPr>
          </a:p>
          <a:p>
            <a:pPr marL="0" indent="0" algn="ctr">
              <a:buNone/>
            </a:pPr>
            <a:r>
              <a:rPr lang="en-US" sz="2400" dirty="0">
                <a:solidFill>
                  <a:schemeClr val="accent1">
                    <a:lumMod val="50000"/>
                  </a:schemeClr>
                </a:solidFill>
                <a:latin typeface="Arial" panose="020B0604020202020204" pitchFamily="34" charset="0"/>
                <a:cs typeface="Arial" panose="020B0604020202020204" pitchFamily="34" charset="0"/>
              </a:rPr>
              <a:t>Many individuals and families sought alternatives to the traditional service                                          delivery system. They wanted to take more control of their lives to make service decisions, choose their provider, and hire their staff</a:t>
            </a:r>
            <a:r>
              <a:rPr lang="en-US" sz="2400" dirty="0">
                <a:solidFill>
                  <a:schemeClr val="accent1">
                    <a:lumMod val="50000"/>
                  </a:schemeClr>
                </a:solidFill>
              </a:rPr>
              <a:t>. </a:t>
            </a:r>
          </a:p>
          <a:p>
            <a:pPr marL="0" indent="0" algn="ctr">
              <a:buNone/>
            </a:pPr>
            <a:endParaRPr lang="en-US" sz="2400" dirty="0"/>
          </a:p>
          <a:p>
            <a:endParaRPr lang="en-US" dirty="0">
              <a:solidFill>
                <a:schemeClr val="accent2">
                  <a:lumMod val="50000"/>
                </a:schemeClr>
              </a:solidFill>
            </a:endParaRPr>
          </a:p>
          <a:p>
            <a:endParaRPr lang="en-US" dirty="0"/>
          </a:p>
          <a:p>
            <a:endParaRPr lang="en-US" i="1" dirty="0"/>
          </a:p>
          <a:p>
            <a:endParaRPr lang="en-US" i="1" dirty="0"/>
          </a:p>
          <a:p>
            <a:endParaRPr lang="en-US" dirty="0"/>
          </a:p>
          <a:p>
            <a:endParaRPr lang="en-US" dirty="0"/>
          </a:p>
          <a:p>
            <a:pPr marL="0" indent="0">
              <a:buNone/>
            </a:pPr>
            <a:endParaRPr lang="en-US" dirty="0"/>
          </a:p>
        </p:txBody>
      </p:sp>
      <p:sp>
        <p:nvSpPr>
          <p:cNvPr id="5" name="Date Placeholder 4"/>
          <p:cNvSpPr>
            <a:spLocks noGrp="1"/>
          </p:cNvSpPr>
          <p:nvPr>
            <p:ph type="dt" sz="half" idx="10"/>
          </p:nvPr>
        </p:nvSpPr>
        <p:spPr/>
        <p:txBody>
          <a:bodyPr/>
          <a:lstStyle/>
          <a:p>
            <a:r>
              <a:rPr lang="en-US">
                <a:solidFill>
                  <a:srgbClr val="073E87"/>
                </a:solidFill>
              </a:rPr>
              <a:t>4/21/2017</a:t>
            </a: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10</a:t>
            </a:fld>
            <a:endParaRPr lang="en-US">
              <a:solidFill>
                <a:srgbClr val="073E87"/>
              </a:solidFill>
            </a:endParaRPr>
          </a:p>
        </p:txBody>
      </p:sp>
    </p:spTree>
    <p:extLst>
      <p:ext uri="{BB962C8B-B14F-4D97-AF65-F5344CB8AC3E}">
        <p14:creationId xmlns:p14="http://schemas.microsoft.com/office/powerpoint/2010/main" val="385748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72201" y="83127"/>
            <a:ext cx="5275612" cy="3004457"/>
          </a:xfrm>
        </p:spPr>
        <p:txBody>
          <a:bodyPr>
            <a:noAutofit/>
          </a:bodyPr>
          <a:lstStyle/>
          <a:p>
            <a:pPr>
              <a:tabLst>
                <a:tab pos="1543050" algn="l"/>
              </a:tabLst>
            </a:pPr>
            <a:r>
              <a:rPr lang="en-US" sz="2400" b="1" dirty="0">
                <a:solidFill>
                  <a:srgbClr val="00B0F0"/>
                </a:solidFill>
                <a:latin typeface="Arial" panose="020B0604020202020204" pitchFamily="34" charset="0"/>
                <a:cs typeface="Arial" panose="020B0604020202020204" pitchFamily="34" charset="0"/>
              </a:rPr>
              <a:t>“Self-Determination is our Right!</a:t>
            </a:r>
            <a:br>
              <a:rPr lang="en-US" sz="2400" b="1" dirty="0">
                <a:solidFill>
                  <a:srgbClr val="00B0F0"/>
                </a:solidFill>
                <a:latin typeface="Arial" panose="020B0604020202020204" pitchFamily="34" charset="0"/>
                <a:cs typeface="Arial" panose="020B0604020202020204" pitchFamily="34" charset="0"/>
              </a:rPr>
            </a:br>
            <a:r>
              <a:rPr lang="en-US" sz="2400" b="1" dirty="0">
                <a:solidFill>
                  <a:srgbClr val="00B0F0"/>
                </a:solidFill>
                <a:latin typeface="Arial" panose="020B0604020202020204" pitchFamily="34" charset="0"/>
                <a:cs typeface="Arial" panose="020B0604020202020204" pitchFamily="34" charset="0"/>
              </a:rPr>
              <a:t/>
            </a:r>
            <a:br>
              <a:rPr lang="en-US" sz="2400" b="1" dirty="0">
                <a:solidFill>
                  <a:srgbClr val="00B0F0"/>
                </a:solidFill>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“We need to have control over our choices</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Not to be told what we can and cannot do</a:t>
            </a:r>
            <a:r>
              <a:rPr lang="en-US"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     </a:t>
            </a:r>
            <a:r>
              <a:rPr lang="en-US" sz="1600" b="1" i="1" dirty="0">
                <a:solidFill>
                  <a:schemeClr val="tx2"/>
                </a:solidFill>
                <a:latin typeface="Arial" panose="020B0604020202020204" pitchFamily="34" charset="0"/>
                <a:cs typeface="Arial" panose="020B0604020202020204" pitchFamily="34" charset="0"/>
              </a:rPr>
              <a:t>John Anton, Self Advocate</a:t>
            </a:r>
            <a:r>
              <a:rPr lang="en-US" sz="1600" i="1" dirty="0">
                <a:solidFill>
                  <a:schemeClr val="tx2"/>
                </a:solidFill>
                <a:latin typeface="Arial" panose="020B0604020202020204" pitchFamily="34" charset="0"/>
                <a:cs typeface="Arial" panose="020B0604020202020204" pitchFamily="34" charset="0"/>
              </a:rPr>
              <a:t/>
            </a:r>
            <a:br>
              <a:rPr lang="en-US" sz="1600" i="1" dirty="0">
                <a:solidFill>
                  <a:schemeClr val="tx2"/>
                </a:solidFill>
                <a:latin typeface="Arial" panose="020B0604020202020204" pitchFamily="34" charset="0"/>
                <a:cs typeface="Arial" panose="020B0604020202020204" pitchFamily="34" charset="0"/>
              </a:rPr>
            </a:br>
            <a:endParaRPr lang="en-US" sz="1600" i="1" dirty="0">
              <a:solidFill>
                <a:schemeClr val="tx2"/>
              </a:solidFill>
              <a:latin typeface="Arial" panose="020B0604020202020204" pitchFamily="34" charset="0"/>
              <a:cs typeface="Arial" panose="020B0604020202020204" pitchFamily="34" charset="0"/>
            </a:endParaRPr>
          </a:p>
        </p:txBody>
      </p:sp>
      <p:pic>
        <p:nvPicPr>
          <p:cNvPr id="5122"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2872" r="22872"/>
          <a:stretch>
            <a:fillRect/>
          </a:stretch>
        </p:blipFill>
        <p:spPr bwMode="auto">
          <a:xfrm>
            <a:off x="772886" y="979713"/>
            <a:ext cx="4376057" cy="4981699"/>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9"/>
          <p:cNvSpPr>
            <a:spLocks noGrp="1"/>
          </p:cNvSpPr>
          <p:nvPr>
            <p:ph type="body" sz="half" idx="2"/>
          </p:nvPr>
        </p:nvSpPr>
        <p:spPr>
          <a:xfrm>
            <a:off x="5508171" y="3320143"/>
            <a:ext cx="6268193" cy="3058886"/>
          </a:xfrm>
        </p:spPr>
        <p:txBody>
          <a:bodyPr>
            <a:noAutofit/>
          </a:bodyPr>
          <a:lstStyle/>
          <a:p>
            <a:r>
              <a:rPr lang="en-US" sz="2000" b="1" i="1" dirty="0">
                <a:solidFill>
                  <a:srgbClr val="00B0F0"/>
                </a:solidFill>
              </a:rPr>
              <a:t>We want what everyone else wants:  </a:t>
            </a:r>
          </a:p>
          <a:p>
            <a:r>
              <a:rPr lang="en-US" sz="2000" b="1" i="1" dirty="0">
                <a:solidFill>
                  <a:srgbClr val="00B0F0"/>
                </a:solidFill>
              </a:rPr>
              <a:t>Meaningful relationships, being valued, being included, meaningful work!</a:t>
            </a:r>
          </a:p>
          <a:p>
            <a:endParaRPr lang="en-US" sz="2000" b="1" i="1" dirty="0">
              <a:solidFill>
                <a:srgbClr val="00B0F0"/>
              </a:solidFill>
            </a:endParaRPr>
          </a:p>
          <a:p>
            <a:r>
              <a:rPr lang="en-US" sz="2000" b="1" i="1" dirty="0">
                <a:solidFill>
                  <a:srgbClr val="00B0F0"/>
                </a:solidFill>
              </a:rPr>
              <a:t>If we are not at the table in the plans about our lives, we may end up with a menu of services we do not want.</a:t>
            </a:r>
          </a:p>
          <a:p>
            <a:endParaRPr lang="en-US" sz="2000" b="1" i="1" dirty="0">
              <a:solidFill>
                <a:srgbClr val="00B0F0"/>
              </a:solidFill>
            </a:endParaRPr>
          </a:p>
          <a:p>
            <a:r>
              <a:rPr lang="en-US" sz="2000" b="1" i="1" dirty="0">
                <a:solidFill>
                  <a:srgbClr val="00B0F0"/>
                </a:solidFill>
              </a:rPr>
              <a:t>We can have these things even if we need support.” </a:t>
            </a:r>
          </a:p>
          <a:p>
            <a:endParaRPr lang="en-US" sz="2000" i="1" dirty="0">
              <a:solidFill>
                <a:srgbClr val="00B0F0"/>
              </a:solidFill>
            </a:endParaRPr>
          </a:p>
          <a:p>
            <a:endParaRPr lang="en-US" sz="2000" dirty="0"/>
          </a:p>
        </p:txBody>
      </p:sp>
      <p:sp>
        <p:nvSpPr>
          <p:cNvPr id="2" name="Date Placeholder 1"/>
          <p:cNvSpPr>
            <a:spLocks noGrp="1"/>
          </p:cNvSpPr>
          <p:nvPr>
            <p:ph type="dt" sz="half" idx="10"/>
          </p:nvPr>
        </p:nvSpPr>
        <p:spPr/>
        <p:txBody>
          <a:bodyPr/>
          <a:lstStyle/>
          <a:p>
            <a:r>
              <a:rPr lang="en-US">
                <a:solidFill>
                  <a:srgbClr val="073E87"/>
                </a:solidFill>
              </a:rPr>
              <a:t>4/21/2017</a:t>
            </a:r>
          </a:p>
        </p:txBody>
      </p:sp>
      <p:sp>
        <p:nvSpPr>
          <p:cNvPr id="3" name="Slide Number Placeholder 2"/>
          <p:cNvSpPr>
            <a:spLocks noGrp="1"/>
          </p:cNvSpPr>
          <p:nvPr>
            <p:ph type="sldNum" sz="quarter" idx="12"/>
          </p:nvPr>
        </p:nvSpPr>
        <p:spPr/>
        <p:txBody>
          <a:bodyPr/>
          <a:lstStyle/>
          <a:p>
            <a:fld id="{A5A2A38C-18E5-4570-950E-4633D57F02EA}" type="slidenum">
              <a:rPr lang="en-US" smtClean="0">
                <a:solidFill>
                  <a:srgbClr val="073E87"/>
                </a:solidFill>
              </a:rPr>
              <a:pPr/>
              <a:t>11</a:t>
            </a:fld>
            <a:endParaRPr lang="en-US">
              <a:solidFill>
                <a:srgbClr val="073E87"/>
              </a:solidFill>
            </a:endParaRPr>
          </a:p>
        </p:txBody>
      </p:sp>
    </p:spTree>
    <p:extLst>
      <p:ext uri="{BB962C8B-B14F-4D97-AF65-F5344CB8AC3E}">
        <p14:creationId xmlns:p14="http://schemas.microsoft.com/office/powerpoint/2010/main" val="265333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34621"/>
            <a:ext cx="10058400" cy="5557266"/>
          </a:xfrm>
          <a:prstGeom prst="rect">
            <a:avLst/>
          </a:prstGeom>
        </p:spPr>
      </p:pic>
      <p:sp>
        <p:nvSpPr>
          <p:cNvPr id="2" name="Content Placeholder 1"/>
          <p:cNvSpPr>
            <a:spLocks noGrp="1"/>
          </p:cNvSpPr>
          <p:nvPr>
            <p:ph idx="1"/>
          </p:nvPr>
        </p:nvSpPr>
        <p:spPr/>
        <p:txBody>
          <a:bodyPr/>
          <a:lstStyle/>
          <a:p>
            <a:r>
              <a:rPr lang="en-US" b="1" dirty="0">
                <a:latin typeface="Arial" panose="020B0604020202020204" pitchFamily="34" charset="0"/>
                <a:cs typeface="Arial" panose="020B0604020202020204" pitchFamily="34" charset="0"/>
              </a:rPr>
              <a:t>Massachusetts, and most other states, began incorporating Self-Direction into the service delivery system in the 1990s.  Experience has demonstrated that offering a range of models is cost effective and most importantly, results in outcomes for many individuals that are positive and fulfilling.</a:t>
            </a:r>
          </a:p>
          <a:p>
            <a:endParaRPr lang="en-US" b="1" dirty="0"/>
          </a:p>
        </p:txBody>
      </p:sp>
      <p:sp>
        <p:nvSpPr>
          <p:cNvPr id="5" name="Date Placeholder 4"/>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7C854C-1925-413A-B076-5ADC57C8FA6D}"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038543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latin typeface="Arial" panose="020B0604020202020204" pitchFamily="34" charset="0"/>
                <a:cs typeface="Arial" panose="020B0604020202020204" pitchFamily="34" charset="0"/>
              </a:rPr>
              <a:t>What Is The Traditional Model of Service Delivery?</a:t>
            </a:r>
          </a:p>
        </p:txBody>
      </p:sp>
      <p:sp>
        <p:nvSpPr>
          <p:cNvPr id="3" name="Content Placeholder 2"/>
          <p:cNvSpPr>
            <a:spLocks noGrp="1"/>
          </p:cNvSpPr>
          <p:nvPr>
            <p:ph idx="1"/>
          </p:nvPr>
        </p:nvSpPr>
        <p:spPr>
          <a:xfrm>
            <a:off x="609600" y="1719943"/>
            <a:ext cx="6548284" cy="4604657"/>
          </a:xfrm>
        </p:spPr>
        <p:txBody>
          <a:bodyPr>
            <a:noAutofit/>
          </a:bodyPr>
          <a:lstStyle/>
          <a:p>
            <a:pPr marL="0" indent="0" algn="just">
              <a:buNone/>
            </a:pPr>
            <a:r>
              <a:rPr lang="en-US" sz="2250" dirty="0">
                <a:latin typeface="Arial" panose="020B0604020202020204" pitchFamily="34" charset="0"/>
                <a:cs typeface="Arial" panose="020B0604020202020204" pitchFamily="34" charset="0"/>
              </a:rPr>
              <a:t>The Traditional Model of community supports began with the closing of large state institutions and has been available to individuals/families for almost a half a century.  It is the most commonly used model in Massachusetts. </a:t>
            </a:r>
          </a:p>
          <a:p>
            <a:pPr marL="0" indent="0">
              <a:buNone/>
            </a:pPr>
            <a:r>
              <a:rPr lang="en-US" sz="2250" dirty="0">
                <a:latin typeface="Arial" panose="020B0604020202020204" pitchFamily="34" charset="0"/>
                <a:cs typeface="Arial" panose="020B0604020202020204" pitchFamily="34" charset="0"/>
              </a:rPr>
              <a:t> </a:t>
            </a:r>
          </a:p>
          <a:p>
            <a:pPr marL="0" indent="0" algn="just">
              <a:buNone/>
            </a:pPr>
            <a:r>
              <a:rPr lang="en-US" sz="2250" dirty="0">
                <a:latin typeface="Arial" panose="020B0604020202020204" pitchFamily="34" charset="0"/>
                <a:cs typeface="Arial" panose="020B0604020202020204" pitchFamily="34" charset="0"/>
              </a:rPr>
              <a:t>In this model, the agency</a:t>
            </a:r>
            <a:r>
              <a:rPr lang="en-US" sz="2250" dirty="0">
                <a:solidFill>
                  <a:srgbClr val="0070C0"/>
                </a:solidFill>
                <a:latin typeface="Arial" panose="020B0604020202020204" pitchFamily="34" charset="0"/>
                <a:cs typeface="Arial" panose="020B0604020202020204" pitchFamily="34" charset="0"/>
              </a:rPr>
              <a:t> </a:t>
            </a:r>
            <a:r>
              <a:rPr lang="en-US" sz="2250" dirty="0">
                <a:latin typeface="Arial" panose="020B0604020202020204" pitchFamily="34" charset="0"/>
                <a:cs typeface="Arial" panose="020B0604020202020204" pitchFamily="34" charset="0"/>
              </a:rPr>
              <a:t>contracts directly with DDS to deliver a specific range of supports (e.g.  shared living, group homes, employment and day programs) to the individual.  The agency has full authority and is responsible for hiring, training, supervising and paying employees. </a:t>
            </a:r>
          </a:p>
        </p:txBody>
      </p:sp>
      <p:sp>
        <p:nvSpPr>
          <p:cNvPr id="7" name="Date Placeholder 6"/>
          <p:cNvSpPr>
            <a:spLocks noGrp="1"/>
          </p:cNvSpPr>
          <p:nvPr>
            <p:ph type="dt" sz="half" idx="10"/>
          </p:nvPr>
        </p:nvSpPr>
        <p:spPr/>
        <p:txBody>
          <a:bodyPr/>
          <a:lstStyle/>
          <a:p>
            <a:r>
              <a:rPr lang="en-US"/>
              <a:t>4/21/2017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743" y="2209801"/>
            <a:ext cx="4518911" cy="914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743" y="3562804"/>
            <a:ext cx="4518911" cy="2206625"/>
          </a:xfrm>
          <a:prstGeom prst="rect">
            <a:avLst/>
          </a:prstGeom>
        </p:spPr>
      </p:pic>
      <p:sp>
        <p:nvSpPr>
          <p:cNvPr id="8" name="Slide Number Placeholder 7"/>
          <p:cNvSpPr>
            <a:spLocks noGrp="1"/>
          </p:cNvSpPr>
          <p:nvPr>
            <p:ph type="sldNum" sz="quarter" idx="12"/>
          </p:nvPr>
        </p:nvSpPr>
        <p:spPr/>
        <p:txBody>
          <a:bodyPr/>
          <a:lstStyle/>
          <a:p>
            <a:fld id="{007C854C-1925-413A-B076-5ADC57C8FA6D}" type="slidenum">
              <a:rPr lang="en-US" smtClean="0"/>
              <a:t>13</a:t>
            </a:fld>
            <a:endParaRPr lang="en-US" dirty="0"/>
          </a:p>
        </p:txBody>
      </p:sp>
    </p:spTree>
    <p:extLst>
      <p:ext uri="{BB962C8B-B14F-4D97-AF65-F5344CB8AC3E}">
        <p14:creationId xmlns:p14="http://schemas.microsoft.com/office/powerpoint/2010/main" val="243169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274638"/>
            <a:ext cx="11910951" cy="1143000"/>
          </a:xfrm>
        </p:spPr>
        <p:txBody>
          <a:bodyPr>
            <a:noAutofit/>
          </a:bodyPr>
          <a:lstStyle/>
          <a:p>
            <a:r>
              <a:rPr lang="en-US" sz="3200" b="1" dirty="0">
                <a:solidFill>
                  <a:srgbClr val="00B0F0"/>
                </a:solidFill>
                <a:latin typeface="Arial" panose="020B0604020202020204" pitchFamily="34" charset="0"/>
                <a:cs typeface="Arial" panose="020B0604020202020204" pitchFamily="34" charset="0"/>
              </a:rPr>
              <a:t>How Does The Traditional Model Of Service Delivery Work? </a:t>
            </a:r>
          </a:p>
        </p:txBody>
      </p:sp>
      <p:sp>
        <p:nvSpPr>
          <p:cNvPr id="3" name="Content Placeholder 2"/>
          <p:cNvSpPr>
            <a:spLocks noGrp="1"/>
          </p:cNvSpPr>
          <p:nvPr>
            <p:ph idx="1"/>
          </p:nvPr>
        </p:nvSpPr>
        <p:spPr>
          <a:xfrm>
            <a:off x="609600" y="1460666"/>
            <a:ext cx="10972800" cy="4665504"/>
          </a:xfrm>
        </p:spPr>
        <p:txBody>
          <a:bodyPr>
            <a:normAutofit/>
          </a:bodyPr>
          <a:lstStyle/>
          <a:p>
            <a:pPr marL="109728" indent="0" algn="just">
              <a:buNone/>
            </a:pPr>
            <a:r>
              <a:rPr lang="en-US" sz="2800" dirty="0">
                <a:latin typeface="Arial" panose="020B0604020202020204" pitchFamily="34" charset="0"/>
                <a:cs typeface="Arial" panose="020B0604020202020204" pitchFamily="34" charset="0"/>
              </a:rPr>
              <a:t>Individuals, families and teams develop Individual Support Plans (ISP) and provide input on day to day decisions (e.g. activities in and out of home, meal choices and the time of meals, bedtime, furnishings etc</a:t>
            </a:r>
            <a:r>
              <a:rPr lang="en-US" sz="2400" dirty="0">
                <a:solidFill>
                  <a:schemeClr val="accent1">
                    <a:lumMod val="50000"/>
                  </a:schemeClr>
                </a:solidFill>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p>
          <a:p>
            <a:pPr marL="109728" indent="0" algn="just">
              <a:buNone/>
            </a:pPr>
            <a:endParaRPr lang="en-US" sz="2800" dirty="0">
              <a:latin typeface="Arial" panose="020B0604020202020204" pitchFamily="34" charset="0"/>
              <a:cs typeface="Arial" panose="020B0604020202020204" pitchFamily="34" charset="0"/>
            </a:endParaRPr>
          </a:p>
          <a:p>
            <a:pPr marL="109728" indent="0" algn="just">
              <a:buNone/>
            </a:pPr>
            <a:r>
              <a:rPr lang="en-US" sz="2800" dirty="0">
                <a:latin typeface="Arial" panose="020B0604020202020204" pitchFamily="34" charset="0"/>
                <a:cs typeface="Arial" panose="020B0604020202020204" pitchFamily="34" charset="0"/>
              </a:rPr>
              <a:t>The provider agency has the responsibility for managing all aspects of the budget so that the services in the contract and ISP are provided according to applicable federal and state laws, DDS and other state regulations, as well as other DDS requirements. </a:t>
            </a:r>
          </a:p>
          <a:p>
            <a:endParaRPr lang="en-US" sz="2800" dirty="0"/>
          </a:p>
        </p:txBody>
      </p:sp>
      <p:sp>
        <p:nvSpPr>
          <p:cNvPr id="4" name="Date Placeholder 3"/>
          <p:cNvSpPr>
            <a:spLocks noGrp="1"/>
          </p:cNvSpPr>
          <p:nvPr>
            <p:ph type="dt" sz="half" idx="10"/>
          </p:nvPr>
        </p:nvSpPr>
        <p:spPr/>
        <p:txBody>
          <a:bodyPr/>
          <a:lstStyle/>
          <a:p>
            <a:r>
              <a:rPr lang="en-US"/>
              <a:t>4/21/2017</a:t>
            </a:r>
            <a:endParaRPr lang="en-US" dirty="0"/>
          </a:p>
        </p:txBody>
      </p:sp>
      <p:sp>
        <p:nvSpPr>
          <p:cNvPr id="5" name="Slide Number Placeholder 4"/>
          <p:cNvSpPr>
            <a:spLocks noGrp="1"/>
          </p:cNvSpPr>
          <p:nvPr>
            <p:ph type="sldNum" sz="quarter" idx="12"/>
          </p:nvPr>
        </p:nvSpPr>
        <p:spPr/>
        <p:txBody>
          <a:bodyPr/>
          <a:lstStyle/>
          <a:p>
            <a:fld id="{007C854C-1925-413A-B076-5ADC57C8FA6D}" type="slidenum">
              <a:rPr lang="en-US" smtClean="0"/>
              <a:t>14</a:t>
            </a:fld>
            <a:endParaRPr lang="en-US" dirty="0"/>
          </a:p>
        </p:txBody>
      </p:sp>
    </p:spTree>
    <p:extLst>
      <p:ext uri="{BB962C8B-B14F-4D97-AF65-F5344CB8AC3E}">
        <p14:creationId xmlns:p14="http://schemas.microsoft.com/office/powerpoint/2010/main" val="3327398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latin typeface="Arial" panose="020B0604020202020204" pitchFamily="34" charset="0"/>
                <a:cs typeface="Arial" panose="020B0604020202020204" pitchFamily="34" charset="0"/>
              </a:rPr>
              <a:t>Who Can Receive Traditional Services?</a:t>
            </a:r>
          </a:p>
        </p:txBody>
      </p:sp>
      <p:sp>
        <p:nvSpPr>
          <p:cNvPr id="3" name="Content Placeholder 2"/>
          <p:cNvSpPr>
            <a:spLocks noGrp="1"/>
          </p:cNvSpPr>
          <p:nvPr>
            <p:ph sz="half" idx="1"/>
          </p:nvPr>
        </p:nvSpPr>
        <p:spPr>
          <a:xfrm>
            <a:off x="524107" y="1520042"/>
            <a:ext cx="7147353" cy="4525963"/>
          </a:xfrm>
        </p:spPr>
        <p:txBody>
          <a:bodyPr>
            <a:normAutofit/>
          </a:bodyPr>
          <a:lstStyle/>
          <a:p>
            <a:pPr marL="0" indent="0">
              <a:buNone/>
            </a:pPr>
            <a:r>
              <a:rPr lang="en-US" dirty="0">
                <a:latin typeface="Arial" panose="020B0604020202020204" pitchFamily="34" charset="0"/>
                <a:cs typeface="Arial" panose="020B0604020202020204" pitchFamily="34" charset="0"/>
              </a:rPr>
              <a:t>To receive Traditional Services a person must:</a:t>
            </a:r>
          </a:p>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  Be eligible for DDS supports </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Have an assessed need for the services    to be provided</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  If applicable, be prioritized for DDS  services</a:t>
            </a:r>
          </a:p>
          <a:p>
            <a:pPr marL="0" indent="0">
              <a:buNone/>
            </a:pPr>
            <a:endParaRPr lang="en-US" dirty="0"/>
          </a:p>
          <a:p>
            <a:pPr marL="0" indent="0">
              <a:buNone/>
            </a:pPr>
            <a:endParaRPr lang="en-US" dirty="0"/>
          </a:p>
        </p:txBody>
      </p:sp>
      <p:sp>
        <p:nvSpPr>
          <p:cNvPr id="7" name="Content Placeholder 6"/>
          <p:cNvSpPr>
            <a:spLocks noGrp="1"/>
          </p:cNvSpPr>
          <p:nvPr>
            <p:ph sz="half" idx="2"/>
          </p:nvPr>
        </p:nvSpPr>
        <p:spPr>
          <a:xfrm>
            <a:off x="7326351" y="1165308"/>
            <a:ext cx="7213600" cy="4525963"/>
          </a:xfrm>
        </p:spPr>
        <p:txBody>
          <a:bodyPr>
            <a:normAutofit/>
          </a:bodyPr>
          <a:lstStyle/>
          <a:p>
            <a:endParaRPr lang="en-US" dirty="0"/>
          </a:p>
        </p:txBody>
      </p:sp>
      <p:sp>
        <p:nvSpPr>
          <p:cNvPr id="5" name="Date Placeholder 4"/>
          <p:cNvSpPr>
            <a:spLocks noGrp="1"/>
          </p:cNvSpPr>
          <p:nvPr>
            <p:ph type="dt" sz="half" idx="10"/>
          </p:nvPr>
        </p:nvSpPr>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15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460" y="2263698"/>
            <a:ext cx="4203866" cy="3523785"/>
          </a:xfrm>
          <a:prstGeom prst="rect">
            <a:avLst/>
          </a:prstGeom>
        </p:spPr>
      </p:pic>
    </p:spTree>
    <p:extLst>
      <p:ext uri="{BB962C8B-B14F-4D97-AF65-F5344CB8AC3E}">
        <p14:creationId xmlns:p14="http://schemas.microsoft.com/office/powerpoint/2010/main" val="79963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latin typeface="Arial" panose="020B0604020202020204" pitchFamily="34" charset="0"/>
                <a:cs typeface="Arial" panose="020B0604020202020204" pitchFamily="34" charset="0"/>
              </a:rPr>
              <a:t>Example Of A Traditional Model</a:t>
            </a:r>
          </a:p>
        </p:txBody>
      </p:sp>
      <p:sp>
        <p:nvSpPr>
          <p:cNvPr id="3" name="Content Placeholder 2"/>
          <p:cNvSpPr>
            <a:spLocks noGrp="1"/>
          </p:cNvSpPr>
          <p:nvPr>
            <p:ph sz="half" idx="1"/>
          </p:nvPr>
        </p:nvSpPr>
        <p:spPr>
          <a:xfrm>
            <a:off x="334537" y="1294410"/>
            <a:ext cx="7691863" cy="5438899"/>
          </a:xfrm>
        </p:spPr>
        <p:txBody>
          <a:bodyPr>
            <a:normAutofit fontScale="92500"/>
          </a:bodyPr>
          <a:lstStyle/>
          <a:p>
            <a:pPr marL="0" indent="0" algn="just">
              <a:buNone/>
            </a:pPr>
            <a:r>
              <a:rPr lang="en-US" dirty="0"/>
              <a:t>Christine is a 52 year old woman who lived at home with her family for most of her life.  She was involved in all of the family activities until her parents became too frail to care for Christine.  Initially she moved into a family owned apartment and her siblings provided care for her.  DDS provided additional home supports and Christine received Personal Care Assistance (PCA’s).  As Christine’s health changed, and her family was less able to continue providing  care, more services were requested and Christine was prioritized for Residential Supports.   With her changing needs the team determined that Christine would best be cared for in a 24 hour group home. </a:t>
            </a:r>
          </a:p>
        </p:txBody>
      </p:sp>
      <p:sp>
        <p:nvSpPr>
          <p:cNvPr id="4" name="Date Placeholder 3"/>
          <p:cNvSpPr>
            <a:spLocks noGrp="1"/>
          </p:cNvSpPr>
          <p:nvPr>
            <p:ph type="dt" sz="half" idx="10"/>
          </p:nvPr>
        </p:nvSpPr>
        <p:spPr/>
        <p:txBody>
          <a:bodyPr/>
          <a:lstStyle/>
          <a:p>
            <a:r>
              <a:rPr lang="en-US"/>
              <a:t>4/21/2017</a:t>
            </a:r>
            <a:endParaRPr lang="en-US" dirty="0"/>
          </a:p>
        </p:txBody>
      </p:sp>
      <p:sp>
        <p:nvSpPr>
          <p:cNvPr id="5" name="Slide Number Placeholder 4"/>
          <p:cNvSpPr>
            <a:spLocks noGrp="1"/>
          </p:cNvSpPr>
          <p:nvPr>
            <p:ph type="sldNum" sz="quarter" idx="12"/>
          </p:nvPr>
        </p:nvSpPr>
        <p:spPr/>
        <p:txBody>
          <a:bodyPr/>
          <a:lstStyle/>
          <a:p>
            <a:fld id="{007C854C-1925-413A-B076-5ADC57C8FA6D}" type="slidenum">
              <a:rPr lang="en-US" smtClean="0"/>
              <a:t>16</a:t>
            </a:fld>
            <a:endParaRPr lang="en-US" dirty="0"/>
          </a:p>
        </p:txBody>
      </p:sp>
      <p:pic>
        <p:nvPicPr>
          <p:cNvPr id="1026" name="Picture 2" descr="C:\Users\phickey\AppData\Local\Microsoft\Windows\Temporary Internet Files\Content.IE5\BJ72T0HE\house_on_hill_scene_color_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7725" y="1698171"/>
            <a:ext cx="3819896" cy="383573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2494688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b="1" dirty="0">
                <a:solidFill>
                  <a:srgbClr val="00B0F0"/>
                </a:solidFill>
                <a:effectLst/>
                <a:latin typeface="Arial" panose="020B0604020202020204" pitchFamily="34" charset="0"/>
                <a:cs typeface="Arial" panose="020B0604020202020204" pitchFamily="34" charset="0"/>
              </a:rPr>
              <a:t>Christine’s Story</a:t>
            </a:r>
          </a:p>
        </p:txBody>
      </p:sp>
      <p:sp>
        <p:nvSpPr>
          <p:cNvPr id="2" name="Content Placeholder 1"/>
          <p:cNvSpPr>
            <a:spLocks noGrp="1"/>
          </p:cNvSpPr>
          <p:nvPr>
            <p:ph sz="half" idx="1"/>
          </p:nvPr>
        </p:nvSpPr>
        <p:spPr>
          <a:xfrm>
            <a:off x="609602" y="1589809"/>
            <a:ext cx="5294087" cy="4790209"/>
          </a:xfrm>
        </p:spPr>
        <p:txBody>
          <a:bodyPr>
            <a:normAutofit fontScale="92500" lnSpcReduction="10000"/>
          </a:bodyPr>
          <a:lstStyle/>
          <a:p>
            <a:pPr marL="0" indent="0" algn="just">
              <a:buNone/>
            </a:pPr>
            <a:r>
              <a:rPr lang="en-US" dirty="0">
                <a:ln w="0"/>
                <a:latin typeface="Arial" panose="020B0604020202020204" pitchFamily="34" charset="0"/>
                <a:cs typeface="Arial" panose="020B0604020202020204" pitchFamily="34" charset="0"/>
              </a:rPr>
              <a:t>Christine moved into this Agency run group home and has actually been able to become more active in her community again. Staff provide her with the 24 hour care she needs as well as opportunities to participate in local activities.  Christine’s family feel that she is doing well in her new home, she enjoys the companionship of her housemates, and has settled in nicely in her new home.</a:t>
            </a:r>
          </a:p>
          <a:p>
            <a:pPr marL="0" indent="0">
              <a:buNone/>
            </a:pPr>
            <a:endParaRPr lang="en-US" dirty="0"/>
          </a:p>
        </p:txBody>
      </p:sp>
      <p:sp>
        <p:nvSpPr>
          <p:cNvPr id="7" name="Content Placeholder 6"/>
          <p:cNvSpPr>
            <a:spLocks noGrp="1"/>
          </p:cNvSpPr>
          <p:nvPr>
            <p:ph sz="half" idx="2"/>
          </p:nvPr>
        </p:nvSpPr>
        <p:spPr>
          <a:xfrm>
            <a:off x="6341423" y="1481333"/>
            <a:ext cx="5059551" cy="4525963"/>
          </a:xfrm>
        </p:spPr>
        <p:txBody>
          <a:bodyPr>
            <a:normAutofit/>
          </a:bodyPr>
          <a:lstStyle/>
          <a:p>
            <a:pPr marL="109728" indent="0">
              <a:buNone/>
            </a:pPr>
            <a:endParaRPr lang="en-US" dirty="0"/>
          </a:p>
        </p:txBody>
      </p:sp>
      <p:sp>
        <p:nvSpPr>
          <p:cNvPr id="6" name="Date Placeholder 5"/>
          <p:cNvSpPr>
            <a:spLocks noGrp="1"/>
          </p:cNvSpPr>
          <p:nvPr>
            <p:ph type="dt" sz="half" idx="10"/>
          </p:nvPr>
        </p:nvSpPr>
        <p:spPr/>
        <p:txBody>
          <a:bodyPr/>
          <a:lstStyle/>
          <a:p>
            <a:r>
              <a:rPr lang="en-US"/>
              <a:t>4/21/2017</a:t>
            </a:r>
            <a:endParaRPr lang="en-US" dirty="0"/>
          </a:p>
        </p:txBody>
      </p:sp>
      <p:sp>
        <p:nvSpPr>
          <p:cNvPr id="8" name="Slide Number Placeholder 7"/>
          <p:cNvSpPr>
            <a:spLocks noGrp="1"/>
          </p:cNvSpPr>
          <p:nvPr>
            <p:ph type="sldNum" sz="quarter" idx="12"/>
          </p:nvPr>
        </p:nvSpPr>
        <p:spPr/>
        <p:txBody>
          <a:bodyPr/>
          <a:lstStyle/>
          <a:p>
            <a:fld id="{007C854C-1925-413A-B076-5ADC57C8FA6D}" type="slidenum">
              <a:rPr lang="en-US" smtClean="0"/>
              <a:t>17</a:t>
            </a:fld>
            <a:endParaRPr lang="en-US" dirty="0"/>
          </a:p>
        </p:txBody>
      </p:sp>
      <p:sp>
        <p:nvSpPr>
          <p:cNvPr id="4" name="AutoShape 2" descr="Image result for older woman in wheelcha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567055" y="1903772"/>
            <a:ext cx="4358244" cy="4212020"/>
          </a:xfrm>
          <a:prstGeom prst="ellipse">
            <a:avLst/>
          </a:prstGeom>
          <a:ln w="63500" cap="rnd">
            <a:solidFill>
              <a:srgbClr val="333333"/>
            </a:solidFill>
          </a:ln>
          <a:effectLst>
            <a:glow rad="889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07577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4" y="446316"/>
            <a:ext cx="10940143" cy="794655"/>
          </a:xfrm>
        </p:spPr>
        <p:txBody>
          <a:bodyPr>
            <a:normAutofit/>
          </a:bodyPr>
          <a:lstStyle/>
          <a:p>
            <a:pPr algn="ctr"/>
            <a:r>
              <a:rPr lang="en-US" sz="4400" b="1" dirty="0">
                <a:solidFill>
                  <a:srgbClr val="00B0F0"/>
                </a:solidFill>
                <a:latin typeface="Arial" panose="020B0604020202020204" pitchFamily="34" charset="0"/>
                <a:cs typeface="Arial" panose="020B0604020202020204" pitchFamily="34" charset="0"/>
              </a:rPr>
              <a:t>DDS Offers two Self Directed Models</a:t>
            </a:r>
          </a:p>
        </p:txBody>
      </p:sp>
      <p:sp>
        <p:nvSpPr>
          <p:cNvPr id="5" name="Content Placeholder 4"/>
          <p:cNvSpPr>
            <a:spLocks noGrp="1"/>
          </p:cNvSpPr>
          <p:nvPr>
            <p:ph idx="1"/>
          </p:nvPr>
        </p:nvSpPr>
        <p:spPr>
          <a:xfrm>
            <a:off x="627742" y="1513114"/>
            <a:ext cx="5181600" cy="4990605"/>
          </a:xfrm>
        </p:spPr>
        <p:txBody>
          <a:bodyPr>
            <a:normAutofit fontScale="70000" lnSpcReduction="20000"/>
          </a:bodyPr>
          <a:lstStyle/>
          <a:p>
            <a:pPr marL="68580" indent="0">
              <a:buNone/>
            </a:pPr>
            <a:endParaRPr lang="en-US" sz="3800" dirty="0">
              <a:latin typeface="Arial" panose="020B0604020202020204" pitchFamily="34" charset="0"/>
              <a:cs typeface="Arial" panose="020B0604020202020204" pitchFamily="34" charset="0"/>
            </a:endParaRPr>
          </a:p>
          <a:p>
            <a:r>
              <a:rPr lang="en-US" sz="4600" b="1" dirty="0">
                <a:solidFill>
                  <a:srgbClr val="00B050"/>
                </a:solidFill>
                <a:latin typeface="Arial" panose="020B0604020202020204" pitchFamily="34" charset="0"/>
                <a:cs typeface="Arial" panose="020B0604020202020204" pitchFamily="34" charset="0"/>
              </a:rPr>
              <a:t>Agency with  Choice</a:t>
            </a:r>
          </a:p>
          <a:p>
            <a:endParaRPr lang="en-US" sz="4600" b="1" dirty="0">
              <a:solidFill>
                <a:srgbClr val="00B050"/>
              </a:solidFill>
              <a:latin typeface="Arial" panose="020B0604020202020204" pitchFamily="34" charset="0"/>
              <a:cs typeface="Arial" panose="020B0604020202020204" pitchFamily="34" charset="0"/>
            </a:endParaRPr>
          </a:p>
          <a:p>
            <a:r>
              <a:rPr lang="en-US" sz="4600" b="1" dirty="0">
                <a:solidFill>
                  <a:srgbClr val="00B050"/>
                </a:solidFill>
                <a:latin typeface="Arial" panose="020B0604020202020204" pitchFamily="34" charset="0"/>
                <a:cs typeface="Arial" panose="020B0604020202020204" pitchFamily="34" charset="0"/>
              </a:rPr>
              <a:t>Participant-Directed Program</a:t>
            </a:r>
          </a:p>
          <a:p>
            <a:endParaRPr lang="en-US" sz="3800" b="1" dirty="0">
              <a:solidFill>
                <a:srgbClr val="00B0F0"/>
              </a:solidFill>
              <a:latin typeface="Arial" panose="020B0604020202020204" pitchFamily="34" charset="0"/>
              <a:cs typeface="Arial" panose="020B0604020202020204" pitchFamily="34" charset="0"/>
            </a:endParaRPr>
          </a:p>
          <a:p>
            <a:pPr marL="68580" indent="0">
              <a:buNone/>
            </a:pPr>
            <a:r>
              <a:rPr lang="en-US" sz="3800" dirty="0">
                <a:latin typeface="Arial" panose="020B0604020202020204" pitchFamily="34" charset="0"/>
                <a:cs typeface="Arial" panose="020B0604020202020204" pitchFamily="34" charset="0"/>
              </a:rPr>
              <a:t>Both</a:t>
            </a:r>
            <a:r>
              <a:rPr lang="en-US" sz="3800" b="1" dirty="0">
                <a:latin typeface="Arial" panose="020B0604020202020204" pitchFamily="34" charset="0"/>
                <a:cs typeface="Arial" panose="020B0604020202020204" pitchFamily="34" charset="0"/>
              </a:rPr>
              <a:t> Self-Directed </a:t>
            </a:r>
            <a:r>
              <a:rPr lang="en-US" sz="3800" dirty="0">
                <a:latin typeface="Arial" panose="020B0604020202020204" pitchFamily="34" charset="0"/>
                <a:cs typeface="Arial" panose="020B0604020202020204" pitchFamily="34" charset="0"/>
              </a:rPr>
              <a:t>models offer the opportunity to tailor supports to individual needs and circumstances and to exercise Self- Determination in their lives.  </a:t>
            </a:r>
          </a:p>
          <a:p>
            <a:endParaRPr lang="en-US" sz="3800" dirty="0">
              <a:latin typeface="Arial" panose="020B0604020202020204" pitchFamily="34" charset="0"/>
              <a:cs typeface="Arial" panose="020B0604020202020204" pitchFamily="34" charset="0"/>
            </a:endParaRPr>
          </a:p>
          <a:p>
            <a:endParaRPr lang="en-US" sz="3800" dirty="0">
              <a:solidFill>
                <a:srgbClr val="00B0F0"/>
              </a:solidFill>
              <a:latin typeface="Arial" panose="020B0604020202020204" pitchFamily="34" charset="0"/>
              <a:cs typeface="Arial" panose="020B0604020202020204" pitchFamily="34" charset="0"/>
            </a:endParaRPr>
          </a:p>
          <a:p>
            <a:pPr marL="68580" indent="0">
              <a:buNone/>
            </a:pPr>
            <a:endParaRPr lang="en-US" sz="1800" b="1" dirty="0">
              <a:solidFill>
                <a:srgbClr val="00B0F0"/>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423" y="1676400"/>
            <a:ext cx="4714504" cy="440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a:solidFill>
                  <a:srgbClr val="073E87"/>
                </a:solidFill>
              </a:rPr>
              <a:t>4/21/2017</a:t>
            </a: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18</a:t>
            </a:fld>
            <a:endParaRPr lang="en-US">
              <a:solidFill>
                <a:srgbClr val="073E87"/>
              </a:solidFill>
            </a:endParaRPr>
          </a:p>
        </p:txBody>
      </p:sp>
    </p:spTree>
    <p:extLst>
      <p:ext uri="{BB962C8B-B14F-4D97-AF65-F5344CB8AC3E}">
        <p14:creationId xmlns:p14="http://schemas.microsoft.com/office/powerpoint/2010/main" val="2576187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693"/>
            <a:ext cx="10972800" cy="1861455"/>
          </a:xfrm>
        </p:spPr>
        <p:txBody>
          <a:bodyPr>
            <a:noAutofit/>
          </a:bodyPr>
          <a:lstStyle/>
          <a:p>
            <a:pPr algn="l"/>
            <a:r>
              <a:rPr lang="en-US" dirty="0">
                <a:solidFill>
                  <a:srgbClr val="00B0F0"/>
                </a:solidFill>
                <a:latin typeface="+mn-lt"/>
              </a:rPr>
              <a:t>      </a:t>
            </a:r>
            <a:r>
              <a:rPr lang="en-US" b="1" dirty="0">
                <a:solidFill>
                  <a:srgbClr val="00B0F0"/>
                </a:solidFill>
                <a:latin typeface="Arial" panose="020B0604020202020204" pitchFamily="34" charset="0"/>
                <a:cs typeface="Arial" panose="020B0604020202020204" pitchFamily="34" charset="0"/>
              </a:rPr>
              <a:t>What Is Agency With Choice?</a:t>
            </a:r>
          </a:p>
        </p:txBody>
      </p:sp>
      <p:sp>
        <p:nvSpPr>
          <p:cNvPr id="3" name="Content Placeholder 2"/>
          <p:cNvSpPr>
            <a:spLocks noGrp="1"/>
          </p:cNvSpPr>
          <p:nvPr>
            <p:ph idx="1"/>
          </p:nvPr>
        </p:nvSpPr>
        <p:spPr>
          <a:xfrm>
            <a:off x="558140" y="1962151"/>
            <a:ext cx="10913424" cy="4509901"/>
          </a:xfrm>
        </p:spPr>
        <p:txBody>
          <a:bodyPr>
            <a:normAutofit/>
          </a:bodyPr>
          <a:lstStyle/>
          <a:p>
            <a:pPr marL="0" indent="0" algn="just">
              <a:buNone/>
            </a:pPr>
            <a:r>
              <a:rPr lang="en-US" dirty="0">
                <a:latin typeface="Arial" panose="020B0604020202020204" pitchFamily="34" charset="0"/>
                <a:cs typeface="Arial" panose="020B0604020202020204" pitchFamily="34" charset="0"/>
              </a:rPr>
              <a:t>The Agency with Choice Program enables individuals and families to share responsibilities with a qualified Provider.  The Individual/family is responsible for selecting their employees, setting work hours, and managing the day to day service delivery.  Evaluation and training is shared between the Agency and the individual.  The Agency employees and pays the worker, assumes payroll, withholdings, taxes and workers compensation responsibilities.  </a:t>
            </a:r>
          </a:p>
        </p:txBody>
      </p:sp>
      <p:sp>
        <p:nvSpPr>
          <p:cNvPr id="6" name="Date Placeholder 5"/>
          <p:cNvSpPr>
            <a:spLocks noGrp="1"/>
          </p:cNvSpPr>
          <p:nvPr>
            <p:ph type="dt" sz="half" idx="10"/>
          </p:nvPr>
        </p:nvSpPr>
        <p:spPr/>
        <p:txBody>
          <a:bodyPr/>
          <a:lstStyle/>
          <a:p>
            <a:r>
              <a:rPr lang="en-US"/>
              <a:t>4/21/2017</a:t>
            </a:r>
            <a:endParaRPr lang="en-US" dirty="0"/>
          </a:p>
        </p:txBody>
      </p:sp>
      <p:sp>
        <p:nvSpPr>
          <p:cNvPr id="7" name="Slide Number Placeholder 6"/>
          <p:cNvSpPr>
            <a:spLocks noGrp="1"/>
          </p:cNvSpPr>
          <p:nvPr>
            <p:ph type="sldNum" sz="quarter" idx="12"/>
          </p:nvPr>
        </p:nvSpPr>
        <p:spPr/>
        <p:txBody>
          <a:bodyPr/>
          <a:lstStyle/>
          <a:p>
            <a:fld id="{007C854C-1925-413A-B076-5ADC57C8FA6D}" type="slidenum">
              <a:rPr lang="en-US" smtClean="0"/>
              <a:t>19</a:t>
            </a:fld>
            <a:endParaRPr lang="en-US" dirty="0"/>
          </a:p>
        </p:txBody>
      </p:sp>
      <p:cxnSp>
        <p:nvCxnSpPr>
          <p:cNvPr id="5" name="Straight Connector 4"/>
          <p:cNvCxnSpPr/>
          <p:nvPr/>
        </p:nvCxnSpPr>
        <p:spPr>
          <a:xfrm flipH="1">
            <a:off x="5652658" y="2608118"/>
            <a:ext cx="135081" cy="11430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8345" y="0"/>
            <a:ext cx="2647951" cy="2042556"/>
          </a:xfrm>
          <a:prstGeom prst="rect">
            <a:avLst/>
          </a:prstGeom>
        </p:spPr>
      </p:pic>
    </p:spTree>
    <p:extLst>
      <p:ext uri="{BB962C8B-B14F-4D97-AF65-F5344CB8AC3E}">
        <p14:creationId xmlns:p14="http://schemas.microsoft.com/office/powerpoint/2010/main" val="133169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computer keyboard&#10;&#10;Description generated with very high confidence"/>
          <p:cNvPicPr>
            <a:picLocks noChangeAspect="1"/>
          </p:cNvPicPr>
          <p:nvPr/>
        </p:nvPicPr>
        <p:blipFill rotWithShape="1">
          <a:blip r:embed="rId2">
            <a:extLst>
              <a:ext uri="{28A0092B-C50C-407E-A947-70E740481C1C}">
                <a14:useLocalDpi xmlns:a14="http://schemas.microsoft.com/office/drawing/2010/main" val="0"/>
              </a:ext>
            </a:extLst>
          </a:blip>
          <a:srcRect l="18397" r="2826"/>
          <a:stretch/>
        </p:blipFill>
        <p:spPr>
          <a:xfrm>
            <a:off x="5120640" y="1219201"/>
            <a:ext cx="6233160" cy="4409439"/>
          </a:xfrm>
          <a:prstGeom prst="rect">
            <a:avLst/>
          </a:prstGeom>
        </p:spPr>
      </p:pic>
      <p:sp>
        <p:nvSpPr>
          <p:cNvPr id="2" name="Title 1"/>
          <p:cNvSpPr>
            <a:spLocks noGrp="1"/>
          </p:cNvSpPr>
          <p:nvPr>
            <p:ph type="title"/>
          </p:nvPr>
        </p:nvSpPr>
        <p:spPr>
          <a:xfrm>
            <a:off x="838200" y="365125"/>
            <a:ext cx="10515600" cy="149225"/>
          </a:xfrm>
        </p:spPr>
        <p:txBody>
          <a:bodyPr>
            <a:normAutofit fontScale="90000"/>
          </a:bodyPr>
          <a:lstStyle/>
          <a:p>
            <a:endParaRPr lang="en-US" dirty="0"/>
          </a:p>
        </p:txBody>
      </p:sp>
      <p:sp>
        <p:nvSpPr>
          <p:cNvPr id="3" name="Content Placeholder 2"/>
          <p:cNvSpPr>
            <a:spLocks noGrp="1"/>
          </p:cNvSpPr>
          <p:nvPr>
            <p:ph idx="1"/>
          </p:nvPr>
        </p:nvSpPr>
        <p:spPr>
          <a:xfrm>
            <a:off x="375920" y="1097280"/>
            <a:ext cx="4260087" cy="5079683"/>
          </a:xfrm>
        </p:spPr>
        <p:txBody>
          <a:bodyPr>
            <a:noAutofit/>
          </a:bodyPr>
          <a:lstStyle/>
          <a:p>
            <a:pPr marL="0" indent="0">
              <a:buNone/>
            </a:pPr>
            <a:r>
              <a:rPr lang="en-US" sz="2400" dirty="0">
                <a:latin typeface="Arial" panose="020B0604020202020204" pitchFamily="34" charset="0"/>
                <a:cs typeface="Arial" panose="020B0604020202020204" pitchFamily="34" charset="0"/>
              </a:rPr>
              <a:t>All DDS staff are required to be familiar with the concepts of self determination and DDS’s service models that provide options for individuals to direct their own supports.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This training provides an information overview.  DDS staff have a variety of opportunities to learn more about self direction.</a:t>
            </a:r>
          </a:p>
        </p:txBody>
      </p:sp>
      <p:sp>
        <p:nvSpPr>
          <p:cNvPr id="4" name="Date Placeholder 3"/>
          <p:cNvSpPr>
            <a:spLocks noGrp="1"/>
          </p:cNvSpPr>
          <p:nvPr>
            <p:ph type="dt" sz="half" idx="10"/>
          </p:nvPr>
        </p:nvSpPr>
        <p:spPr>
          <a:xfrm>
            <a:off x="838200" y="6356350"/>
            <a:ext cx="2743200" cy="365125"/>
          </a:xfrm>
        </p:spPr>
        <p:txBody>
          <a:bodyPr>
            <a:normAutofit/>
          </a:bodyPr>
          <a:lstStyle/>
          <a:p>
            <a:r>
              <a:rPr lang="en-US"/>
              <a:t>4/21/2017</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fld id="{A5A2A38C-18E5-4570-950E-4633D57F02EA}" type="slidenum">
              <a:rPr lang="en-US" smtClean="0"/>
              <a:pPr/>
              <a:t>2</a:t>
            </a:fld>
            <a:endParaRPr lang="en-US"/>
          </a:p>
        </p:txBody>
      </p:sp>
    </p:spTree>
    <p:extLst>
      <p:ext uri="{BB962C8B-B14F-4D97-AF65-F5344CB8AC3E}">
        <p14:creationId xmlns:p14="http://schemas.microsoft.com/office/powerpoint/2010/main" val="227724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0244" y="1849485"/>
            <a:ext cx="2636322" cy="3648790"/>
          </a:xfrm>
          <a:prstGeom prst="rect">
            <a:avLst/>
          </a:prstGeom>
        </p:spPr>
      </p:pic>
      <p:sp>
        <p:nvSpPr>
          <p:cNvPr id="3" name="Title 2"/>
          <p:cNvSpPr>
            <a:spLocks noGrp="1"/>
          </p:cNvSpPr>
          <p:nvPr>
            <p:ph type="title"/>
          </p:nvPr>
        </p:nvSpPr>
        <p:spPr>
          <a:xfrm>
            <a:off x="609600" y="274638"/>
            <a:ext cx="10972800" cy="984146"/>
          </a:xfrm>
        </p:spPr>
        <p:txBody>
          <a:bodyPr/>
          <a:lstStyle/>
          <a:p>
            <a:r>
              <a:rPr lang="en-US" b="1" dirty="0">
                <a:solidFill>
                  <a:srgbClr val="00B0F0"/>
                </a:solidFill>
                <a:latin typeface="Arial" panose="020B0604020202020204" pitchFamily="34" charset="0"/>
                <a:cs typeface="Arial" panose="020B0604020202020204" pitchFamily="34" charset="0"/>
              </a:rPr>
              <a:t> Agency With Choice</a:t>
            </a:r>
            <a:endParaRPr lang="en-US" dirty="0">
              <a:solidFill>
                <a:srgbClr val="00B0F0"/>
              </a:solidFill>
            </a:endParaRPr>
          </a:p>
        </p:txBody>
      </p:sp>
      <p:sp>
        <p:nvSpPr>
          <p:cNvPr id="2" name="Content Placeholder 1"/>
          <p:cNvSpPr>
            <a:spLocks noGrp="1"/>
          </p:cNvSpPr>
          <p:nvPr>
            <p:ph idx="1"/>
          </p:nvPr>
        </p:nvSpPr>
        <p:spPr>
          <a:xfrm>
            <a:off x="356260" y="1341912"/>
            <a:ext cx="7077693" cy="5272644"/>
          </a:xfrm>
        </p:spPr>
        <p:txBody>
          <a:bodyPr>
            <a:normAutofit fontScale="85000" lnSpcReduction="20000"/>
          </a:bodyPr>
          <a:lstStyle/>
          <a:p>
            <a:endParaRPr lang="en-US" sz="2800"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Offers an opportunity for people to have more involvement to share the responsibilities with a qualified provider.</a:t>
            </a:r>
          </a:p>
          <a:p>
            <a:r>
              <a:rPr lang="en-US" sz="2800" dirty="0">
                <a:latin typeface="Arial" panose="020B0604020202020204" pitchFamily="34" charset="0"/>
                <a:cs typeface="Arial" panose="020B0604020202020204" pitchFamily="34" charset="0"/>
              </a:rPr>
              <a:t>The individual/family is responsible for selecting their employee.</a:t>
            </a:r>
          </a:p>
          <a:p>
            <a:r>
              <a:rPr lang="en-US" sz="2800" dirty="0">
                <a:latin typeface="Arial" panose="020B0604020202020204" pitchFamily="34" charset="0"/>
                <a:cs typeface="Arial" panose="020B0604020202020204" pitchFamily="34" charset="0"/>
              </a:rPr>
              <a:t>Agency employs and pays the worker assumes payroll withholding, tax and workers compensation responsibilities</a:t>
            </a:r>
          </a:p>
          <a:p>
            <a:r>
              <a:rPr lang="en-US" sz="2800" dirty="0">
                <a:latin typeface="Arial" panose="020B0604020202020204" pitchFamily="34" charset="0"/>
                <a:cs typeface="Arial" panose="020B0604020202020204" pitchFamily="34" charset="0"/>
              </a:rPr>
              <a:t>Agency monitors Budget and provides a monthly statement  to individual</a:t>
            </a:r>
          </a:p>
          <a:p>
            <a:r>
              <a:rPr lang="en-US" sz="2800" dirty="0">
                <a:latin typeface="Arial" panose="020B0604020202020204" pitchFamily="34" charset="0"/>
                <a:cs typeface="Arial" panose="020B0604020202020204" pitchFamily="34" charset="0"/>
              </a:rPr>
              <a:t>AWC can support individuals to find particular activities that fit their lifestyle and schedule. A chance for new opportunities. </a:t>
            </a:r>
          </a:p>
          <a:p>
            <a:r>
              <a:rPr lang="en-US" sz="2800" dirty="0">
                <a:latin typeface="Arial" panose="020B0604020202020204" pitchFamily="34" charset="0"/>
                <a:cs typeface="Arial" panose="020B0604020202020204" pitchFamily="34" charset="0"/>
              </a:rPr>
              <a:t>Offers connections and social options </a:t>
            </a:r>
          </a:p>
          <a:p>
            <a:endParaRPr lang="en-US" sz="2800" b="1"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20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948" y="1472541"/>
            <a:ext cx="4667003" cy="479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77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latin typeface="Arial" panose="020B0604020202020204" pitchFamily="34" charset="0"/>
                <a:cs typeface="Arial" panose="020B0604020202020204" pitchFamily="34" charset="0"/>
              </a:rPr>
              <a:t>Who Can Choose the AWC Model?</a:t>
            </a:r>
          </a:p>
        </p:txBody>
      </p:sp>
      <p:sp>
        <p:nvSpPr>
          <p:cNvPr id="3" name="Content Placeholder 2"/>
          <p:cNvSpPr>
            <a:spLocks noGrp="1"/>
          </p:cNvSpPr>
          <p:nvPr>
            <p:ph idx="1"/>
          </p:nvPr>
        </p:nvSpPr>
        <p:spPr>
          <a:xfrm>
            <a:off x="609600" y="1401288"/>
            <a:ext cx="10972800" cy="5089163"/>
          </a:xfrm>
        </p:spPr>
        <p:txBody>
          <a:bodyPr>
            <a:normAutofit fontScale="92500"/>
          </a:bodyPr>
          <a:lstStyle/>
          <a:p>
            <a:pPr marL="0" indent="0">
              <a:buNone/>
            </a:pPr>
            <a:r>
              <a:rPr lang="en-US" dirty="0">
                <a:latin typeface="Arial" panose="020B0604020202020204" pitchFamily="34" charset="0"/>
                <a:cs typeface="Arial" panose="020B0604020202020204" pitchFamily="34" charset="0"/>
              </a:rPr>
              <a:t>To participate in AWC supports, a person must: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Be eligible for DDS supports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Have an assessed need and be prioritized for DDS services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Be willing and able to work cooperatively </a:t>
            </a:r>
          </a:p>
          <a:p>
            <a:pPr marL="0" indent="0">
              <a:buNone/>
            </a:pPr>
            <a:r>
              <a:rPr lang="en-US" dirty="0">
                <a:latin typeface="Arial" panose="020B0604020202020204" pitchFamily="34" charset="0"/>
                <a:cs typeface="Arial" panose="020B0604020202020204" pitchFamily="34" charset="0"/>
              </a:rPr>
              <a:t>    with the provider agency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Be responsible for the day-to-day </a:t>
            </a:r>
          </a:p>
          <a:p>
            <a:pPr marL="0" indent="0">
              <a:buNone/>
            </a:pPr>
            <a:r>
              <a:rPr lang="en-US" dirty="0">
                <a:latin typeface="Arial" panose="020B0604020202020204" pitchFamily="34" charset="0"/>
                <a:cs typeface="Arial" panose="020B0604020202020204" pitchFamily="34" charset="0"/>
              </a:rPr>
              <a:t>    management and supervision of </a:t>
            </a:r>
          </a:p>
          <a:p>
            <a:pPr marL="0" indent="0">
              <a:buNone/>
            </a:pPr>
            <a:r>
              <a:rPr lang="en-US" dirty="0">
                <a:latin typeface="Arial" panose="020B0604020202020204" pitchFamily="34" charset="0"/>
                <a:cs typeface="Arial" panose="020B0604020202020204" pitchFamily="34" charset="0"/>
              </a:rPr>
              <a:t>    the employees</a:t>
            </a:r>
          </a:p>
          <a:p>
            <a:pPr marL="0" indent="0">
              <a:buNone/>
            </a:pPr>
            <a:endParaRPr lang="en-US" dirty="0"/>
          </a:p>
        </p:txBody>
      </p:sp>
      <p:sp>
        <p:nvSpPr>
          <p:cNvPr id="4" name="Date Placeholder 3"/>
          <p:cNvSpPr>
            <a:spLocks noGrp="1"/>
          </p:cNvSpPr>
          <p:nvPr>
            <p:ph type="dt" sz="half" idx="10"/>
          </p:nvPr>
        </p:nvSpPr>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21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101" y="3888358"/>
            <a:ext cx="3455719" cy="2602093"/>
          </a:xfrm>
          <a:prstGeom prst="rect">
            <a:avLst/>
          </a:prstGeom>
        </p:spPr>
      </p:pic>
    </p:spTree>
    <p:extLst>
      <p:ext uri="{BB962C8B-B14F-4D97-AF65-F5344CB8AC3E}">
        <p14:creationId xmlns:p14="http://schemas.microsoft.com/office/powerpoint/2010/main" val="115663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latin typeface="Arial" panose="020B0604020202020204" pitchFamily="34" charset="0"/>
                <a:cs typeface="Arial" panose="020B0604020202020204" pitchFamily="34" charset="0"/>
              </a:rPr>
              <a:t>Example of Agency With Choice</a:t>
            </a:r>
          </a:p>
        </p:txBody>
      </p:sp>
      <p:sp>
        <p:nvSpPr>
          <p:cNvPr id="10" name="Content Placeholder 9"/>
          <p:cNvSpPr>
            <a:spLocks noGrp="1"/>
          </p:cNvSpPr>
          <p:nvPr>
            <p:ph sz="half" idx="1"/>
          </p:nvPr>
        </p:nvSpPr>
        <p:spPr>
          <a:xfrm>
            <a:off x="402771" y="1621970"/>
            <a:ext cx="5652341" cy="4789715"/>
          </a:xfrm>
        </p:spPr>
        <p:txBody>
          <a:bodyPr>
            <a:noAutofit/>
          </a:bodyPr>
          <a:lstStyle/>
          <a:p>
            <a:r>
              <a:rPr lang="en-US" sz="2200" dirty="0">
                <a:latin typeface="Arial" panose="020B0604020202020204" pitchFamily="34" charset="0"/>
                <a:cs typeface="Arial" panose="020B0604020202020204" pitchFamily="34" charset="0"/>
              </a:rPr>
              <a:t>John is supported to a have his own small business with the supports he has through the Agency with Choice model.</a:t>
            </a:r>
          </a:p>
          <a:p>
            <a:pPr marL="0" indent="0">
              <a:buNone/>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Johns job goal was to “sell hot dogs at Fenway”.  A good compromise was to buy a hotdog cart and sell hot dogs at local community events. With assistance from his Support Workers, John is a valued member of his community. He is cooking and selling hot dogs at High school football games, public events and parties.</a:t>
            </a:r>
          </a:p>
          <a:p>
            <a:endParaRPr lang="en-US" sz="2200" dirty="0"/>
          </a:p>
        </p:txBody>
      </p:sp>
      <p:sp>
        <p:nvSpPr>
          <p:cNvPr id="4" name="Date Placeholder 3"/>
          <p:cNvSpPr>
            <a:spLocks noGrp="1"/>
          </p:cNvSpPr>
          <p:nvPr>
            <p:ph type="dt" sz="half" idx="10"/>
          </p:nvPr>
        </p:nvSpPr>
        <p:spPr/>
        <p:txBody>
          <a:bodyPr/>
          <a:lstStyle/>
          <a:p>
            <a:r>
              <a:rPr lang="en-US"/>
              <a:t>4/21/2017</a:t>
            </a:r>
            <a:endParaRPr lang="en-US" dirty="0"/>
          </a:p>
        </p:txBody>
      </p:sp>
      <p:sp>
        <p:nvSpPr>
          <p:cNvPr id="5" name="Slide Number Placeholder 4"/>
          <p:cNvSpPr>
            <a:spLocks noGrp="1"/>
          </p:cNvSpPr>
          <p:nvPr>
            <p:ph type="sldNum" sz="quarter" idx="12"/>
          </p:nvPr>
        </p:nvSpPr>
        <p:spPr/>
        <p:txBody>
          <a:bodyPr/>
          <a:lstStyle/>
          <a:p>
            <a:fld id="{007C854C-1925-413A-B076-5ADC57C8FA6D}" type="slidenum">
              <a:rPr lang="en-US" smtClean="0"/>
              <a:pPr/>
              <a:t>22</a:t>
            </a:fld>
            <a:endParaRPr lang="en-US" dirty="0"/>
          </a:p>
        </p:txBody>
      </p:sp>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83086" y="1654629"/>
            <a:ext cx="5846703" cy="46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429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33676"/>
          </a:xfrm>
        </p:spPr>
        <p:txBody>
          <a:bodyPr>
            <a:normAutofit/>
          </a:bodyPr>
          <a:lstStyle/>
          <a:p>
            <a:r>
              <a:rPr lang="en-US" b="1" dirty="0">
                <a:solidFill>
                  <a:srgbClr val="00B0F0"/>
                </a:solidFill>
                <a:latin typeface="Arial" panose="020B0604020202020204" pitchFamily="34" charset="0"/>
                <a:cs typeface="Arial" panose="020B0604020202020204" pitchFamily="34" charset="0"/>
              </a:rPr>
              <a:t>John’s Story</a:t>
            </a:r>
          </a:p>
        </p:txBody>
      </p:sp>
      <p:sp>
        <p:nvSpPr>
          <p:cNvPr id="3" name="Content Placeholder 2"/>
          <p:cNvSpPr>
            <a:spLocks noGrp="1"/>
          </p:cNvSpPr>
          <p:nvPr>
            <p:ph sz="half" idx="1"/>
          </p:nvPr>
        </p:nvSpPr>
        <p:spPr>
          <a:xfrm>
            <a:off x="812800" y="1600203"/>
            <a:ext cx="5721815" cy="4525963"/>
          </a:xfrm>
        </p:spPr>
        <p:txBody>
          <a:bodyPr>
            <a:normAutofit fontScale="85000" lnSpcReduction="10000"/>
          </a:bodyPr>
          <a:lstStyle/>
          <a:p>
            <a:r>
              <a:rPr lang="en-US" dirty="0">
                <a:latin typeface="Arial" panose="020B0604020202020204" pitchFamily="34" charset="0"/>
                <a:cs typeface="Arial" panose="020B0604020202020204" pitchFamily="34" charset="0"/>
              </a:rPr>
              <a:t>John is an active 22 year old man who wanted to be physically, mentally and socially active and have a meaningful and purposeful life.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self-directed model, Agency with Choice,  has enabled him to participate in other activities as well, including; volunteering for meals on wheels and his Church.  John exercises at the YMCA, is learning to cook, explores his community, paints and would like to do public speaking. </a:t>
            </a:r>
          </a:p>
        </p:txBody>
      </p:sp>
      <p:sp>
        <p:nvSpPr>
          <p:cNvPr id="5" name="Date Placeholder 4"/>
          <p:cNvSpPr>
            <a:spLocks noGrp="1"/>
          </p:cNvSpPr>
          <p:nvPr>
            <p:ph type="dt" sz="half" idx="10"/>
          </p:nvPr>
        </p:nvSpPr>
        <p:spPr/>
        <p:txBody>
          <a:bodyPr/>
          <a:lstStyle/>
          <a:p>
            <a:r>
              <a:rPr lang="en-US">
                <a:solidFill>
                  <a:srgbClr val="073E87"/>
                </a:solidFill>
              </a:rPr>
              <a:t>4/21/2017</a:t>
            </a:r>
          </a:p>
        </p:txBody>
      </p:sp>
      <p:sp>
        <p:nvSpPr>
          <p:cNvPr id="6" name="Slide Number Placeholder 5"/>
          <p:cNvSpPr>
            <a:spLocks noGrp="1"/>
          </p:cNvSpPr>
          <p:nvPr>
            <p:ph type="sldNum" sz="quarter" idx="12"/>
          </p:nvPr>
        </p:nvSpPr>
        <p:spPr/>
        <p:txBody>
          <a:bodyPr/>
          <a:lstStyle/>
          <a:p>
            <a:fld id="{A5A2A38C-18E5-4570-950E-4633D57F02EA}" type="slidenum">
              <a:rPr lang="en-US" smtClean="0">
                <a:solidFill>
                  <a:srgbClr val="073E87"/>
                </a:solidFill>
              </a:rPr>
              <a:pPr/>
              <a:t>23</a:t>
            </a:fld>
            <a:endParaRPr lang="en-US">
              <a:solidFill>
                <a:srgbClr val="073E87"/>
              </a:solidFill>
            </a:endParaRP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70916" y="1186543"/>
            <a:ext cx="5236028" cy="412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3962399"/>
            <a:ext cx="3505200" cy="269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811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b="1" dirty="0">
                <a:solidFill>
                  <a:srgbClr val="00B0F0"/>
                </a:solidFill>
                <a:latin typeface="Arial" panose="020B0604020202020204" pitchFamily="34" charset="0"/>
                <a:cs typeface="Arial" panose="020B0604020202020204" pitchFamily="34" charset="0"/>
              </a:rPr>
              <a:t>What Is The Participant Directed </a:t>
            </a:r>
            <a:br>
              <a:rPr lang="en-US" b="1" dirty="0">
                <a:solidFill>
                  <a:srgbClr val="00B0F0"/>
                </a:solidFill>
                <a:latin typeface="Arial" panose="020B0604020202020204" pitchFamily="34" charset="0"/>
                <a:cs typeface="Arial" panose="020B0604020202020204" pitchFamily="34" charset="0"/>
              </a:rPr>
            </a:br>
            <a:r>
              <a:rPr lang="en-US" b="1" dirty="0">
                <a:solidFill>
                  <a:srgbClr val="00B0F0"/>
                </a:solidFill>
                <a:latin typeface="Arial" panose="020B0604020202020204" pitchFamily="34" charset="0"/>
                <a:cs typeface="Arial" panose="020B0604020202020204" pitchFamily="34" charset="0"/>
              </a:rPr>
              <a:t>Program Model?</a:t>
            </a:r>
            <a:r>
              <a:rPr lang="en-US" sz="4000" b="1" u="sng" dirty="0">
                <a:solidFill>
                  <a:srgbClr val="00B0F0"/>
                </a:solidFill>
              </a:rPr>
              <a:t/>
            </a:r>
            <a:br>
              <a:rPr lang="en-US" sz="4000" b="1" u="sng" dirty="0">
                <a:solidFill>
                  <a:srgbClr val="00B0F0"/>
                </a:solidFill>
              </a:rPr>
            </a:br>
            <a:r>
              <a:rPr lang="en-US" sz="4000" b="1" u="sng" dirty="0">
                <a:solidFill>
                  <a:srgbClr val="00B0F0"/>
                </a:solidFill>
              </a:rPr>
              <a:t/>
            </a:r>
            <a:br>
              <a:rPr lang="en-US" sz="4000" b="1" u="sng" dirty="0">
                <a:solidFill>
                  <a:srgbClr val="00B0F0"/>
                </a:solidFill>
              </a:rPr>
            </a:br>
            <a:endParaRPr lang="en-US" sz="4000" dirty="0">
              <a:solidFill>
                <a:srgbClr val="00B0F0"/>
              </a:solidFill>
              <a:latin typeface="+mn-lt"/>
            </a:endParaRPr>
          </a:p>
        </p:txBody>
      </p:sp>
      <p:sp>
        <p:nvSpPr>
          <p:cNvPr id="3" name="Content Placeholder 2"/>
          <p:cNvSpPr>
            <a:spLocks noGrp="1"/>
          </p:cNvSpPr>
          <p:nvPr>
            <p:ph sz="half" idx="1"/>
          </p:nvPr>
        </p:nvSpPr>
        <p:spPr>
          <a:xfrm>
            <a:off x="446314" y="1531917"/>
            <a:ext cx="7413172" cy="4594252"/>
          </a:xfrm>
        </p:spPr>
        <p:txBody>
          <a:bodyPr>
            <a:normAutofit/>
          </a:bodyPr>
          <a:lstStyle/>
          <a:p>
            <a:pPr marL="0" indent="0">
              <a:buNone/>
            </a:pPr>
            <a:endParaRPr lang="en-US" dirty="0"/>
          </a:p>
          <a:p>
            <a:pPr marL="0" indent="0" algn="just">
              <a:buNone/>
            </a:pPr>
            <a:r>
              <a:rPr lang="en-US" dirty="0">
                <a:latin typeface="Arial" panose="020B0604020202020204" pitchFamily="34" charset="0"/>
                <a:cs typeface="Arial" panose="020B0604020202020204" pitchFamily="34" charset="0"/>
              </a:rPr>
              <a:t>The Participant Directed Program (PDP) offers the individual/family the most flexibility to arrange and customize their supports based on the individual’s needs and preferences.  The individual can hire their own support staff, design their schedule and make other decisions about how to use their DDS funded allocation. </a:t>
            </a:r>
          </a:p>
          <a:p>
            <a:pPr marL="0" lvl="1" indent="0">
              <a:spcBef>
                <a:spcPts val="1000"/>
              </a:spcBef>
              <a:buNone/>
            </a:pPr>
            <a:endParaRPr lang="en-US" dirty="0"/>
          </a:p>
          <a:p>
            <a:pPr marL="0" indent="0">
              <a:buNone/>
            </a:pPr>
            <a:endParaRPr lang="en-US" dirty="0"/>
          </a:p>
          <a:p>
            <a:endParaRPr lang="en-US" dirty="0"/>
          </a:p>
          <a:p>
            <a:pPr marL="0" indent="0">
              <a:buNone/>
            </a:pPr>
            <a:endParaRPr lang="en-US" dirty="0"/>
          </a:p>
          <a:p>
            <a:pPr marL="0" indent="0">
              <a:buNone/>
            </a:pPr>
            <a:endParaRPr lang="en-US" dirty="0">
              <a:solidFill>
                <a:srgbClr val="7030A0"/>
              </a:solidFill>
            </a:endParaRPr>
          </a:p>
          <a:p>
            <a:pPr marL="0" indent="0">
              <a:buNone/>
            </a:pPr>
            <a:endParaRPr lang="en-US" dirty="0"/>
          </a:p>
          <a:p>
            <a:endParaRPr lang="en-US" dirty="0"/>
          </a:p>
        </p:txBody>
      </p:sp>
      <p:sp>
        <p:nvSpPr>
          <p:cNvPr id="5" name="Date Placeholder 4"/>
          <p:cNvSpPr>
            <a:spLocks noGrp="1"/>
          </p:cNvSpPr>
          <p:nvPr>
            <p:ph type="dt" sz="half" idx="10"/>
          </p:nvPr>
        </p:nvSpPr>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24</a:t>
            </a:fld>
            <a:endParaRPr lang="en-US" dirty="0"/>
          </a:p>
        </p:txBody>
      </p:sp>
      <p:pic>
        <p:nvPicPr>
          <p:cNvPr id="410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109857" y="1667374"/>
            <a:ext cx="3853543" cy="465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476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9392" y="118754"/>
            <a:ext cx="11348849" cy="1163782"/>
          </a:xfrm>
        </p:spPr>
        <p:txBody>
          <a:bodyPr/>
          <a:lstStyle/>
          <a:p>
            <a:pPr algn="ctr"/>
            <a:r>
              <a:rPr lang="en-US" sz="4400" b="1" dirty="0">
                <a:solidFill>
                  <a:srgbClr val="00B0F0"/>
                </a:solidFill>
                <a:latin typeface="Arial" panose="020B0604020202020204" pitchFamily="34" charset="0"/>
                <a:cs typeface="Arial" panose="020B0604020202020204" pitchFamily="34" charset="0"/>
              </a:rPr>
              <a:t>Participant Directed Program</a:t>
            </a:r>
          </a:p>
        </p:txBody>
      </p:sp>
      <p:sp>
        <p:nvSpPr>
          <p:cNvPr id="2" name="Content Placeholder 1"/>
          <p:cNvSpPr>
            <a:spLocks noGrp="1"/>
          </p:cNvSpPr>
          <p:nvPr>
            <p:ph idx="1"/>
          </p:nvPr>
        </p:nvSpPr>
        <p:spPr>
          <a:xfrm>
            <a:off x="4766733" y="881744"/>
            <a:ext cx="6815667" cy="5007428"/>
          </a:xfrm>
        </p:spPr>
        <p:txBody>
          <a:bodyPr>
            <a:normAutofit/>
          </a:bodyPr>
          <a:lstStyle/>
          <a:p>
            <a:pPr marL="0" indent="0" algn="just">
              <a:buNone/>
            </a:pPr>
            <a:endParaRPr lang="en-US" sz="2800" dirty="0">
              <a:latin typeface="Arial" panose="020B0604020202020204" pitchFamily="34" charset="0"/>
              <a:cs typeface="Arial" panose="020B0604020202020204" pitchFamily="34" charset="0"/>
            </a:endParaRPr>
          </a:p>
          <a:p>
            <a:pPr marL="0" indent="0" algn="just">
              <a:buNone/>
            </a:pPr>
            <a:r>
              <a:rPr lang="en-US" sz="2800" dirty="0">
                <a:latin typeface="Arial" panose="020B0604020202020204" pitchFamily="34" charset="0"/>
                <a:cs typeface="Arial" panose="020B0604020202020204" pitchFamily="34" charset="0"/>
              </a:rPr>
              <a:t>The</a:t>
            </a:r>
            <a:r>
              <a:rPr lang="en-US" sz="2800" b="1" dirty="0">
                <a:latin typeface="Arial" panose="020B0604020202020204" pitchFamily="34" charset="0"/>
                <a:cs typeface="Arial" panose="020B0604020202020204" pitchFamily="34" charset="0"/>
              </a:rPr>
              <a:t> person </a:t>
            </a:r>
            <a:r>
              <a:rPr lang="en-US" sz="2800" dirty="0">
                <a:latin typeface="Arial" panose="020B0604020202020204" pitchFamily="34" charset="0"/>
                <a:cs typeface="Arial" panose="020B0604020202020204" pitchFamily="34" charset="0"/>
              </a:rPr>
              <a:t>self-directing makes his or her own decisions, determines how their DDS funding is spent for services, supports and goods (within DDS guidelines), and takes responsibility </a:t>
            </a:r>
          </a:p>
          <a:p>
            <a:pPr marL="0" indent="0" algn="just">
              <a:buNone/>
            </a:pPr>
            <a:r>
              <a:rPr lang="en-US" sz="2800" dirty="0">
                <a:latin typeface="Arial" panose="020B0604020202020204" pitchFamily="34" charset="0"/>
                <a:cs typeface="Arial" panose="020B0604020202020204" pitchFamily="34" charset="0"/>
              </a:rPr>
              <a:t>for the decision he or she makes.</a:t>
            </a:r>
          </a:p>
          <a:p>
            <a:pPr marL="0" indent="0" algn="just">
              <a:buNone/>
            </a:pPr>
            <a:endParaRPr lang="en-US" sz="2800" dirty="0">
              <a:latin typeface="Arial" panose="020B0604020202020204" pitchFamily="34" charset="0"/>
              <a:cs typeface="Arial" panose="020B0604020202020204" pitchFamily="34" charset="0"/>
            </a:endParaRPr>
          </a:p>
          <a:p>
            <a:pPr marL="0" indent="0" algn="just">
              <a:buNone/>
            </a:pPr>
            <a:r>
              <a:rPr lang="en-US" sz="2800" dirty="0">
                <a:latin typeface="Arial" panose="020B0604020202020204" pitchFamily="34" charset="0"/>
                <a:cs typeface="Arial" panose="020B0604020202020204" pitchFamily="34" charset="0"/>
              </a:rPr>
              <a:t>They work closely with their DDS Support Broker. </a:t>
            </a:r>
          </a:p>
          <a:p>
            <a:endParaRPr lang="en-US" dirty="0"/>
          </a:p>
        </p:txBody>
      </p:sp>
      <p:sp>
        <p:nvSpPr>
          <p:cNvPr id="7" name="Text Placeholder 6"/>
          <p:cNvSpPr>
            <a:spLocks noGrp="1"/>
          </p:cNvSpPr>
          <p:nvPr>
            <p:ph type="body" sz="half" idx="2"/>
          </p:nvPr>
        </p:nvSpPr>
        <p:spPr/>
        <p:txBody>
          <a:bodyPr/>
          <a:lstStyle/>
          <a:p>
            <a:endParaRPr lang="en-US" dirty="0"/>
          </a:p>
        </p:txBody>
      </p:sp>
      <p:sp>
        <p:nvSpPr>
          <p:cNvPr id="5" name="Date Placeholder 4"/>
          <p:cNvSpPr>
            <a:spLocks noGrp="1"/>
          </p:cNvSpPr>
          <p:nvPr>
            <p:ph type="dt" sz="half" idx="10"/>
          </p:nvPr>
        </p:nvSpPr>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25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91" y="1455780"/>
            <a:ext cx="3962273" cy="4542248"/>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256" y="5257801"/>
            <a:ext cx="4354287" cy="136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736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00B0F0"/>
                </a:solidFill>
                <a:latin typeface="Arial" panose="020B0604020202020204" pitchFamily="34" charset="0"/>
                <a:cs typeface="Arial" panose="020B0604020202020204" pitchFamily="34" charset="0"/>
              </a:rPr>
              <a:t>Participant Directed Program </a:t>
            </a:r>
          </a:p>
        </p:txBody>
      </p:sp>
      <p:sp>
        <p:nvSpPr>
          <p:cNvPr id="2" name="Content Placeholder 1"/>
          <p:cNvSpPr>
            <a:spLocks noGrp="1"/>
          </p:cNvSpPr>
          <p:nvPr>
            <p:ph sz="half" idx="1"/>
          </p:nvPr>
        </p:nvSpPr>
        <p:spPr>
          <a:xfrm>
            <a:off x="119744" y="1720644"/>
            <a:ext cx="7549418" cy="4729851"/>
          </a:xfrm>
        </p:spPr>
        <p:txBody>
          <a:bodyPr>
            <a:noAutofit/>
          </a:bodyPr>
          <a:lstStyle/>
          <a:p>
            <a:pPr algn="just"/>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fiscal intermediary </a:t>
            </a:r>
            <a:r>
              <a:rPr lang="en-US" dirty="0">
                <a:latin typeface="Arial" panose="020B0604020202020204" pitchFamily="34" charset="0"/>
                <a:cs typeface="Arial" panose="020B0604020202020204" pitchFamily="34" charset="0"/>
              </a:rPr>
              <a:t>(FI) serves as the agent for individuals and families and is responsible for all payments.  The FI pays support workers, and for other goods and services in accordance with the person’s budget. The FI provides financial monitoring and reporting and ensures compliance with all applicable federal and state laws, DDS and other state agency regulations, and with other DDS requirements. </a:t>
            </a:r>
          </a:p>
          <a:p>
            <a:endParaRPr lang="en-US" sz="2400"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26</a:t>
            </a:fld>
            <a:endParaRPr lang="en-US" dirty="0"/>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50630" y="2547256"/>
            <a:ext cx="4098102" cy="359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904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728" y="-106877"/>
            <a:ext cx="11396350" cy="1162050"/>
          </a:xfrm>
        </p:spPr>
        <p:txBody>
          <a:bodyPr>
            <a:normAutofit/>
          </a:bodyPr>
          <a:lstStyle/>
          <a:p>
            <a:pPr algn="ctr"/>
            <a:r>
              <a:rPr lang="en-US" sz="4400" b="1" dirty="0">
                <a:solidFill>
                  <a:srgbClr val="00B0F0"/>
                </a:solidFill>
                <a:latin typeface="Arial" panose="020B0604020202020204" pitchFamily="34" charset="0"/>
                <a:cs typeface="Arial" panose="020B0604020202020204" pitchFamily="34" charset="0"/>
              </a:rPr>
              <a:t>Participant Directed Program</a:t>
            </a:r>
          </a:p>
        </p:txBody>
      </p:sp>
      <p:sp>
        <p:nvSpPr>
          <p:cNvPr id="2" name="Content Placeholder 1"/>
          <p:cNvSpPr>
            <a:spLocks noGrp="1"/>
          </p:cNvSpPr>
          <p:nvPr>
            <p:ph idx="1"/>
          </p:nvPr>
        </p:nvSpPr>
        <p:spPr>
          <a:xfrm>
            <a:off x="4766733" y="1448790"/>
            <a:ext cx="6815667" cy="4833257"/>
          </a:xfrm>
        </p:spPr>
        <p:txBody>
          <a:bodyPr>
            <a:noAutofit/>
          </a:bodyPr>
          <a:lstStyle/>
          <a:p>
            <a:pPr algn="just"/>
            <a:r>
              <a:rPr lang="en-US" sz="2400" b="1" dirty="0">
                <a:latin typeface="Arial" panose="020B0604020202020204" pitchFamily="34" charset="0"/>
                <a:cs typeface="Arial" panose="020B0604020202020204" pitchFamily="34" charset="0"/>
              </a:rPr>
              <a:t>A Support Broker</a:t>
            </a:r>
            <a:r>
              <a:rPr lang="en-US" sz="2400" dirty="0">
                <a:latin typeface="Arial" panose="020B0604020202020204" pitchFamily="34" charset="0"/>
                <a:cs typeface="Arial" panose="020B0604020202020204" pitchFamily="34" charset="0"/>
              </a:rPr>
              <a:t>, typically a DDS Service Coordinator,  helps the person define his or her needs and vision  through a person centered planning process that leads to an Individual Support Plan. The Support Broker helps the individual</a:t>
            </a:r>
            <a:r>
              <a:rPr lang="en-US" sz="2400" dirty="0">
                <a:solidFill>
                  <a:srgbClr val="0070C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create and manage a budget within the allocated resources, and develop a network of services/supports.  The Support Broker also acts on behalf of the individual to arrange for needed services, to provide information on resources and to support the individual in evaluating the effectiveness of supports.</a:t>
            </a:r>
          </a:p>
          <a:p>
            <a:pPr lvl="1"/>
            <a:endParaRPr lang="en-US" sz="2400" dirty="0"/>
          </a:p>
        </p:txBody>
      </p:sp>
      <p:sp>
        <p:nvSpPr>
          <p:cNvPr id="7" name="Text Placeholder 6"/>
          <p:cNvSpPr>
            <a:spLocks noGrp="1"/>
          </p:cNvSpPr>
          <p:nvPr>
            <p:ph type="body" sz="half" idx="2"/>
          </p:nvPr>
        </p:nvSpPr>
        <p:spPr/>
        <p:txBody>
          <a:bodyPr/>
          <a:lstStyle/>
          <a:p>
            <a:endParaRPr lang="en-US"/>
          </a:p>
        </p:txBody>
      </p:sp>
      <p:sp>
        <p:nvSpPr>
          <p:cNvPr id="4" name="Date Placeholder 3"/>
          <p:cNvSpPr>
            <a:spLocks noGrp="1"/>
          </p:cNvSpPr>
          <p:nvPr>
            <p:ph type="dt" sz="half" idx="10"/>
          </p:nvPr>
        </p:nvSpPr>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27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016" y="1413164"/>
            <a:ext cx="4120737" cy="4548247"/>
          </a:xfrm>
          <a:prstGeom prst="rect">
            <a:avLst/>
          </a:prstGeom>
        </p:spPr>
      </p:pic>
    </p:spTree>
    <p:extLst>
      <p:ext uri="{BB962C8B-B14F-4D97-AF65-F5344CB8AC3E}">
        <p14:creationId xmlns:p14="http://schemas.microsoft.com/office/powerpoint/2010/main" val="3040582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234330"/>
            <a:ext cx="11942617" cy="1180176"/>
          </a:xfrm>
        </p:spPr>
        <p:txBody>
          <a:bodyPr anchor="t">
            <a:normAutofit fontScale="90000"/>
          </a:bodyPr>
          <a:lstStyle/>
          <a:p>
            <a:r>
              <a:rPr lang="en-US" sz="4900" b="1" dirty="0">
                <a:solidFill>
                  <a:srgbClr val="00B0F0"/>
                </a:solidFill>
                <a:latin typeface="Arial" panose="020B0604020202020204" pitchFamily="34" charset="0"/>
                <a:cs typeface="Arial" panose="020B0604020202020204" pitchFamily="34" charset="0"/>
              </a:rPr>
              <a:t>Other Key Components of the Participant Directed Program</a:t>
            </a:r>
            <a:r>
              <a:rPr lang="en-US" sz="4000" b="1" dirty="0">
                <a:latin typeface="+mn-lt"/>
              </a:rPr>
              <a:t/>
            </a:r>
            <a:br>
              <a:rPr lang="en-US" sz="4000" b="1" dirty="0">
                <a:latin typeface="+mn-lt"/>
              </a:rPr>
            </a:br>
            <a:endParaRPr lang="en-US" sz="4000" dirty="0">
              <a:latin typeface="+mn-lt"/>
            </a:endParaRPr>
          </a:p>
        </p:txBody>
      </p:sp>
      <p:sp>
        <p:nvSpPr>
          <p:cNvPr id="3" name="Content Placeholder 2"/>
          <p:cNvSpPr>
            <a:spLocks noGrp="1"/>
          </p:cNvSpPr>
          <p:nvPr>
            <p:ph idx="1"/>
          </p:nvPr>
        </p:nvSpPr>
        <p:spPr>
          <a:xfrm>
            <a:off x="642257" y="2122714"/>
            <a:ext cx="10972800" cy="3725883"/>
          </a:xfrm>
        </p:spPr>
        <p:txBody>
          <a:bodyPr>
            <a:normAutofit/>
          </a:bodyPr>
          <a:lstStyle/>
          <a:p>
            <a:pPr marL="0" indent="0">
              <a:buNone/>
            </a:pPr>
            <a:r>
              <a:rPr lang="en-US" sz="2200" dirty="0">
                <a:latin typeface="Arial" panose="020B0604020202020204" pitchFamily="34" charset="0"/>
                <a:cs typeface="Arial" panose="020B0604020202020204" pitchFamily="34" charset="0"/>
              </a:rPr>
              <a:t>The </a:t>
            </a:r>
            <a:r>
              <a:rPr lang="en-US" sz="2200" b="1" dirty="0">
                <a:latin typeface="Arial" panose="020B0604020202020204" pitchFamily="34" charset="0"/>
                <a:cs typeface="Arial" panose="020B0604020202020204" pitchFamily="34" charset="0"/>
              </a:rPr>
              <a:t>Individual Budget </a:t>
            </a:r>
            <a:r>
              <a:rPr lang="en-US" sz="2200" dirty="0">
                <a:latin typeface="Arial" panose="020B0604020202020204" pitchFamily="34" charset="0"/>
                <a:cs typeface="Arial" panose="020B0604020202020204" pitchFamily="34" charset="0"/>
              </a:rPr>
              <a:t>enables</a:t>
            </a:r>
            <a:r>
              <a:rPr lang="en-US" sz="2200" dirty="0">
                <a:solidFill>
                  <a:srgbClr val="7030A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 participant to direct and manage the delivery of services he or she is authorized to use.  </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By utilizing the budget an individual has:</a:t>
            </a:r>
          </a:p>
          <a:p>
            <a:pPr marL="0" indent="0">
              <a:buNone/>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 control of a specific amount of funds and </a:t>
            </a:r>
          </a:p>
          <a:p>
            <a:pPr marL="0" indent="0">
              <a:buNone/>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the responsibility and freedom to purchase supports, </a:t>
            </a:r>
            <a:r>
              <a:rPr lang="en-US" sz="2300" dirty="0">
                <a:latin typeface="Arial" panose="020B0604020202020204" pitchFamily="34" charset="0"/>
                <a:cs typeface="Arial" panose="020B0604020202020204" pitchFamily="34" charset="0"/>
              </a:rPr>
              <a:t>services</a:t>
            </a:r>
            <a:r>
              <a:rPr lang="en-US" sz="2200" dirty="0">
                <a:latin typeface="Arial" panose="020B0604020202020204" pitchFamily="34" charset="0"/>
                <a:cs typeface="Arial" panose="020B0604020202020204" pitchFamily="34" charset="0"/>
              </a:rPr>
              <a:t> and  goods from a variety of sources.</a:t>
            </a:r>
          </a:p>
          <a:p>
            <a:pPr marL="0" indent="0">
              <a:buNone/>
            </a:pPr>
            <a:endParaRPr lang="en-US" b="1"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28</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109" y="2959722"/>
            <a:ext cx="2200275"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876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latin typeface="Arial" panose="020B0604020202020204" pitchFamily="34" charset="0"/>
                <a:cs typeface="Arial" panose="020B0604020202020204" pitchFamily="34" charset="0"/>
              </a:rPr>
              <a:t>Other Key Components Of The PDP Model</a:t>
            </a:r>
          </a:p>
        </p:txBody>
      </p:sp>
      <p:sp>
        <p:nvSpPr>
          <p:cNvPr id="3" name="Content Placeholder 2"/>
          <p:cNvSpPr>
            <a:spLocks noGrp="1"/>
          </p:cNvSpPr>
          <p:nvPr>
            <p:ph idx="1"/>
          </p:nvPr>
        </p:nvSpPr>
        <p:spPr/>
        <p:txBody>
          <a:bodyPr>
            <a:normAutofit fontScale="92500" lnSpcReduction="20000"/>
          </a:bodyPr>
          <a:lstStyle/>
          <a:p>
            <a:pPr marL="0" indent="0">
              <a:buNone/>
            </a:pPr>
            <a:r>
              <a:rPr lang="en-US" sz="2600" dirty="0">
                <a:latin typeface="Arial" panose="020B0604020202020204" pitchFamily="34" charset="0"/>
                <a:cs typeface="Arial" panose="020B0604020202020204" pitchFamily="34" charset="0"/>
              </a:rPr>
              <a:t>DDS completes the process to </a:t>
            </a:r>
            <a:r>
              <a:rPr lang="en-US" sz="2600" b="1" dirty="0">
                <a:latin typeface="Arial" panose="020B0604020202020204" pitchFamily="34" charset="0"/>
                <a:cs typeface="Arial" panose="020B0604020202020204" pitchFamily="34" charset="0"/>
              </a:rPr>
              <a:t>qualify staff </a:t>
            </a:r>
            <a:r>
              <a:rPr lang="en-US" sz="2600" dirty="0">
                <a:latin typeface="Arial" panose="020B0604020202020204" pitchFamily="34" charset="0"/>
                <a:cs typeface="Arial" panose="020B0604020202020204" pitchFamily="34" charset="0"/>
              </a:rPr>
              <a:t>hired by the individual.  All staff employed in this model must:</a:t>
            </a:r>
          </a:p>
          <a:p>
            <a:pPr marL="0" indent="0">
              <a:buNone/>
            </a:pPr>
            <a:endParaRPr lang="en-US" sz="26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2600" dirty="0">
                <a:latin typeface="Arial" panose="020B0604020202020204" pitchFamily="34" charset="0"/>
                <a:cs typeface="Arial" panose="020B0604020202020204" pitchFamily="34" charset="0"/>
              </a:rPr>
              <a:t>be at least 18 years old </a:t>
            </a:r>
          </a:p>
          <a:p>
            <a:pPr lvl="1">
              <a:buFont typeface="Wingdings" panose="05000000000000000000" pitchFamily="2" charset="2"/>
              <a:buChar char="Ø"/>
            </a:pPr>
            <a:r>
              <a:rPr lang="en-US" sz="2600" dirty="0">
                <a:latin typeface="Arial" panose="020B0604020202020204" pitchFamily="34" charset="0"/>
                <a:cs typeface="Arial" panose="020B0604020202020204" pitchFamily="34" charset="0"/>
              </a:rPr>
              <a:t>have a CORI (Criminal Offender Record Information)  </a:t>
            </a:r>
          </a:p>
          <a:p>
            <a:pPr lvl="1">
              <a:buFont typeface="Wingdings" panose="05000000000000000000" pitchFamily="2" charset="2"/>
              <a:buChar char="Ø"/>
            </a:pPr>
            <a:r>
              <a:rPr lang="en-US" sz="2600" dirty="0">
                <a:latin typeface="Arial" panose="020B0604020202020204" pitchFamily="34" charset="0"/>
                <a:cs typeface="Arial" panose="020B0604020202020204" pitchFamily="34" charset="0"/>
              </a:rPr>
              <a:t>have a high school diploma or GED (General Education Development) Certificate</a:t>
            </a:r>
          </a:p>
          <a:p>
            <a:pPr marL="457200" lvl="1" indent="0">
              <a:buNone/>
            </a:pPr>
            <a:endParaRPr lang="en-US" sz="2600" dirty="0">
              <a:latin typeface="Arial" panose="020B0604020202020204" pitchFamily="34" charset="0"/>
              <a:cs typeface="Arial" panose="020B0604020202020204" pitchFamily="34" charset="0"/>
            </a:endParaRPr>
          </a:p>
          <a:p>
            <a:pPr marL="457200" lvl="1" indent="0">
              <a:buNone/>
            </a:pPr>
            <a:r>
              <a:rPr lang="en-US" sz="2600" dirty="0">
                <a:latin typeface="Arial" panose="020B0604020202020204" pitchFamily="34" charset="0"/>
                <a:cs typeface="Arial" panose="020B0604020202020204" pitchFamily="34" charset="0"/>
              </a:rPr>
              <a:t>A driver’s license is frequently required.  </a:t>
            </a:r>
          </a:p>
          <a:p>
            <a:pPr marL="457200" lvl="1" indent="0">
              <a:buNone/>
            </a:pPr>
            <a:r>
              <a:rPr lang="en-US" sz="2600" dirty="0">
                <a:latin typeface="Arial" panose="020B0604020202020204" pitchFamily="34" charset="0"/>
                <a:cs typeface="Arial" panose="020B0604020202020204" pitchFamily="34" charset="0"/>
              </a:rPr>
              <a:t>Other education, credentials, and/or experience </a:t>
            </a:r>
          </a:p>
          <a:p>
            <a:pPr marL="457200" lvl="1" indent="0">
              <a:buNone/>
            </a:pPr>
            <a:r>
              <a:rPr lang="en-US" sz="2600" dirty="0">
                <a:latin typeface="Arial" panose="020B0604020202020204" pitchFamily="34" charset="0"/>
                <a:cs typeface="Arial" panose="020B0604020202020204" pitchFamily="34" charset="0"/>
              </a:rPr>
              <a:t>may be required for some services (e.g. nursing </a:t>
            </a:r>
          </a:p>
          <a:p>
            <a:pPr marL="457200" lvl="1" indent="0">
              <a:buNone/>
            </a:pPr>
            <a:r>
              <a:rPr lang="en-US" sz="2600" dirty="0">
                <a:latin typeface="Arial" panose="020B0604020202020204" pitchFamily="34" charset="0"/>
                <a:cs typeface="Arial" panose="020B0604020202020204" pitchFamily="34" charset="0"/>
              </a:rPr>
              <a:t>and other therapeutic services).</a:t>
            </a:r>
          </a:p>
          <a:p>
            <a:endParaRPr lang="en-US" dirty="0"/>
          </a:p>
        </p:txBody>
      </p:sp>
      <p:sp>
        <p:nvSpPr>
          <p:cNvPr id="5" name="Date Placeholder 4"/>
          <p:cNvSpPr>
            <a:spLocks noGrp="1"/>
          </p:cNvSpPr>
          <p:nvPr>
            <p:ph type="dt" sz="half" idx="10"/>
          </p:nvPr>
        </p:nvSpPr>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29</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1112" y="4060723"/>
            <a:ext cx="2871019" cy="2438400"/>
          </a:xfrm>
          <a:prstGeom prst="rect">
            <a:avLst/>
          </a:prstGeom>
        </p:spPr>
      </p:pic>
    </p:spTree>
    <p:extLst>
      <p:ext uri="{BB962C8B-B14F-4D97-AF65-F5344CB8AC3E}">
        <p14:creationId xmlns:p14="http://schemas.microsoft.com/office/powerpoint/2010/main" val="56540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B0F0"/>
                </a:solidFill>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a:xfrm>
            <a:off x="344129" y="1611086"/>
            <a:ext cx="11116867" cy="5246914"/>
          </a:xfrm>
        </p:spPr>
        <p:txBody>
          <a:bodyPr>
            <a:normAutofit fontScale="32500" lnSpcReduction="20000"/>
          </a:bodyPr>
          <a:lstStyle/>
          <a:p>
            <a:r>
              <a:rPr lang="en-US" sz="10500" dirty="0">
                <a:latin typeface="Arial" panose="020B0604020202020204" pitchFamily="34" charset="0"/>
                <a:cs typeface="Arial" panose="020B0604020202020204" pitchFamily="34" charset="0"/>
              </a:rPr>
              <a:t>Self-Direction is a way of providing supports to individuals that promotes personal choice and control. Individuals and/or families decide who provides those supports and </a:t>
            </a:r>
            <a:r>
              <a:rPr lang="en-US" sz="10500" b="1" i="1" dirty="0">
                <a:latin typeface="Arial" panose="020B0604020202020204" pitchFamily="34" charset="0"/>
                <a:cs typeface="Arial" panose="020B0604020202020204" pitchFamily="34" charset="0"/>
              </a:rPr>
              <a:t>how</a:t>
            </a:r>
            <a:r>
              <a:rPr lang="en-US" sz="10500" dirty="0">
                <a:latin typeface="Arial" panose="020B0604020202020204" pitchFamily="34" charset="0"/>
                <a:cs typeface="Arial" panose="020B0604020202020204" pitchFamily="34" charset="0"/>
              </a:rPr>
              <a:t> they are delivered.  </a:t>
            </a:r>
          </a:p>
          <a:p>
            <a:pPr marL="0" indent="0">
              <a:buNone/>
            </a:pPr>
            <a:endParaRPr lang="en-US" sz="10500" dirty="0">
              <a:latin typeface="Arial" panose="020B0604020202020204" pitchFamily="34" charset="0"/>
              <a:cs typeface="Arial" panose="020B0604020202020204" pitchFamily="34" charset="0"/>
            </a:endParaRPr>
          </a:p>
          <a:p>
            <a:pPr algn="just"/>
            <a:r>
              <a:rPr lang="en-US" sz="10500" dirty="0">
                <a:latin typeface="Arial" panose="020B0604020202020204" pitchFamily="34" charset="0"/>
                <a:cs typeface="Arial" panose="020B0604020202020204" pitchFamily="34" charset="0"/>
              </a:rPr>
              <a:t>Self-Direction is based on the</a:t>
            </a:r>
          </a:p>
          <a:p>
            <a:pPr marL="109728" indent="0" algn="just">
              <a:buNone/>
            </a:pPr>
            <a:r>
              <a:rPr lang="en-US" sz="10500" dirty="0">
                <a:latin typeface="Arial" panose="020B0604020202020204" pitchFamily="34" charset="0"/>
                <a:cs typeface="Arial" panose="020B0604020202020204" pitchFamily="34" charset="0"/>
              </a:rPr>
              <a:t>  idea that individuals and </a:t>
            </a:r>
          </a:p>
          <a:p>
            <a:pPr marL="109728" indent="0" algn="just">
              <a:buNone/>
            </a:pPr>
            <a:r>
              <a:rPr lang="en-US" sz="10500" dirty="0">
                <a:latin typeface="Arial" panose="020B0604020202020204" pitchFamily="34" charset="0"/>
                <a:cs typeface="Arial" panose="020B0604020202020204" pitchFamily="34" charset="0"/>
              </a:rPr>
              <a:t>  families are in the best </a:t>
            </a:r>
          </a:p>
          <a:p>
            <a:pPr marL="109728" indent="0" algn="just">
              <a:buNone/>
            </a:pPr>
            <a:r>
              <a:rPr lang="en-US" sz="10500" dirty="0">
                <a:latin typeface="Arial" panose="020B0604020202020204" pitchFamily="34" charset="0"/>
                <a:cs typeface="Arial" panose="020B0604020202020204" pitchFamily="34" charset="0"/>
              </a:rPr>
              <a:t>  position to know about</a:t>
            </a:r>
          </a:p>
          <a:p>
            <a:pPr marL="109728" indent="0" algn="just">
              <a:buNone/>
            </a:pPr>
            <a:r>
              <a:rPr lang="en-US" sz="10500" dirty="0">
                <a:latin typeface="Arial" panose="020B0604020202020204" pitchFamily="34" charset="0"/>
                <a:cs typeface="Arial" panose="020B0604020202020204" pitchFamily="34" charset="0"/>
              </a:rPr>
              <a:t>  their needs.  </a:t>
            </a:r>
          </a:p>
          <a:p>
            <a:pPr marL="0" indent="0">
              <a:buNone/>
            </a:pPr>
            <a:r>
              <a:rPr lang="en-US" sz="3600" dirty="0">
                <a:latin typeface="Arial" panose="020B0604020202020204" pitchFamily="34" charset="0"/>
                <a:cs typeface="Arial" panose="020B0604020202020204" pitchFamily="34" charset="0"/>
              </a:rPr>
              <a:t> </a:t>
            </a:r>
          </a:p>
          <a:p>
            <a:endParaRPr lang="en-US" sz="3600" dirty="0"/>
          </a:p>
          <a:p>
            <a:endParaRPr lang="en-US" sz="3600" dirty="0"/>
          </a:p>
          <a:p>
            <a:endParaRPr lang="en-US" dirty="0"/>
          </a:p>
          <a:p>
            <a:endParaRPr lang="en-US" sz="1400" dirty="0"/>
          </a:p>
        </p:txBody>
      </p:sp>
      <p:sp>
        <p:nvSpPr>
          <p:cNvPr id="4" name="Date Placeholder 3"/>
          <p:cNvSpPr>
            <a:spLocks noGrp="1"/>
          </p:cNvSpPr>
          <p:nvPr>
            <p:ph type="dt" sz="half" idx="10"/>
          </p:nvPr>
        </p:nvSpPr>
        <p:spPr/>
        <p:txBody>
          <a:bodyPr/>
          <a:lstStyle/>
          <a:p>
            <a:r>
              <a:rPr lang="en-US"/>
              <a:t>4/21/2017</a:t>
            </a:r>
            <a:endParaRPr lang="en-US" dirty="0"/>
          </a:p>
        </p:txBody>
      </p:sp>
      <p:sp>
        <p:nvSpPr>
          <p:cNvPr id="5" name="Slide Number Placeholder 4"/>
          <p:cNvSpPr>
            <a:spLocks noGrp="1"/>
          </p:cNvSpPr>
          <p:nvPr>
            <p:ph type="sldNum" sz="quarter" idx="12"/>
          </p:nvPr>
        </p:nvSpPr>
        <p:spPr/>
        <p:txBody>
          <a:bodyPr/>
          <a:lstStyle/>
          <a:p>
            <a:fld id="{007C854C-1925-413A-B076-5ADC57C8FA6D}" type="slidenum">
              <a:rPr lang="en-US" smtClean="0"/>
              <a:t>3</a:t>
            </a:fld>
            <a:endParaRPr lang="en-US" dirty="0"/>
          </a:p>
        </p:txBody>
      </p:sp>
      <p:pic>
        <p:nvPicPr>
          <p:cNvPr id="1026" name="Picture 2" descr="C:\Users\ohare\AppData\Local\Microsoft\Windows\Temporary Internet Files\Low\Content.IE5\QCR3MISP\Group_Photo_for_train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7604" y="3656116"/>
            <a:ext cx="4377703" cy="288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116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5" y="274638"/>
            <a:ext cx="12005187" cy="1143000"/>
          </a:xfrm>
        </p:spPr>
        <p:txBody>
          <a:bodyPr>
            <a:normAutofit fontScale="90000"/>
          </a:bodyPr>
          <a:lstStyle/>
          <a:p>
            <a:r>
              <a:rPr lang="en-US" b="1" dirty="0">
                <a:solidFill>
                  <a:srgbClr val="00B0F0"/>
                </a:solidFill>
                <a:latin typeface="Arial" panose="020B0604020202020204" pitchFamily="34" charset="0"/>
                <a:cs typeface="Arial" panose="020B0604020202020204" pitchFamily="34" charset="0"/>
              </a:rPr>
              <a:t>Who Can Enroll in the Participant </a:t>
            </a:r>
            <a:br>
              <a:rPr lang="en-US" b="1" dirty="0">
                <a:solidFill>
                  <a:srgbClr val="00B0F0"/>
                </a:solidFill>
                <a:latin typeface="Arial" panose="020B0604020202020204" pitchFamily="34" charset="0"/>
                <a:cs typeface="Arial" panose="020B0604020202020204" pitchFamily="34" charset="0"/>
              </a:rPr>
            </a:br>
            <a:r>
              <a:rPr lang="en-US" b="1" dirty="0">
                <a:solidFill>
                  <a:srgbClr val="00B0F0"/>
                </a:solidFill>
                <a:latin typeface="Arial" panose="020B0604020202020204" pitchFamily="34" charset="0"/>
                <a:cs typeface="Arial" panose="020B0604020202020204" pitchFamily="34" charset="0"/>
              </a:rPr>
              <a:t>Directed Program?</a:t>
            </a:r>
          </a:p>
        </p:txBody>
      </p:sp>
      <p:sp>
        <p:nvSpPr>
          <p:cNvPr id="6" name="Content Placeholder 5"/>
          <p:cNvSpPr>
            <a:spLocks noGrp="1"/>
          </p:cNvSpPr>
          <p:nvPr>
            <p:ph idx="1"/>
          </p:nvPr>
        </p:nvSpPr>
        <p:spPr>
          <a:xfrm>
            <a:off x="609600" y="1543050"/>
            <a:ext cx="10972800" cy="5314949"/>
          </a:xfrm>
        </p:spPr>
        <p:txBody>
          <a:bodyPr>
            <a:noAutofit/>
          </a:bodyPr>
          <a:lstStyle/>
          <a:p>
            <a:pPr marL="0" indent="0">
              <a:buNone/>
            </a:pPr>
            <a:r>
              <a:rPr lang="en-US" sz="2200" dirty="0">
                <a:latin typeface="Arial" panose="020B0604020202020204" pitchFamily="34" charset="0"/>
                <a:cs typeface="Arial" panose="020B0604020202020204" pitchFamily="34" charset="0"/>
              </a:rPr>
              <a:t>To enroll in the Participant Directed Program, a person must:</a:t>
            </a: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      be eligible for DDS supports</a:t>
            </a: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      have an assessed need for the services to be provided</a:t>
            </a: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      if applicable, be prioritized for DDS services </a:t>
            </a:r>
            <a:endParaRPr lang="en-US" sz="22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      receive a DDS allocation </a:t>
            </a: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      be willing and able to work cooperatively with a Support Broker</a:t>
            </a: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      be responsible, working closely with a Support Broker, to manage their services  and budget       </a:t>
            </a:r>
          </a:p>
          <a:p>
            <a:pPr marL="0" indent="0">
              <a:buNone/>
            </a:pPr>
            <a:r>
              <a:rPr lang="en-US" sz="2200" dirty="0">
                <a:latin typeface="Arial" panose="020B0604020202020204" pitchFamily="34" charset="0"/>
                <a:cs typeface="Arial" panose="020B0604020202020204" pitchFamily="34" charset="0"/>
              </a:rPr>
              <a:t>         Individuals meeting the above criteria in adult services, children in the Department of Elementary and Secondary Education (DESE) program, and adults in the Autism Services Division may choose the Participant Directed Program as their method of service delivery.  All participants in the Children's Autism Waiver program direct their services.</a:t>
            </a:r>
          </a:p>
        </p:txBody>
      </p:sp>
      <p:sp>
        <p:nvSpPr>
          <p:cNvPr id="3" name="Date Placeholder 2"/>
          <p:cNvSpPr>
            <a:spLocks noGrp="1"/>
          </p:cNvSpPr>
          <p:nvPr>
            <p:ph type="dt" sz="half" idx="10"/>
          </p:nvPr>
        </p:nvSpPr>
        <p:spPr/>
        <p:txBody>
          <a:bodyPr/>
          <a:lstStyle/>
          <a:p>
            <a:r>
              <a:rPr lang="en-US"/>
              <a:t>4/21/2017</a:t>
            </a:r>
            <a:endParaRPr lang="en-US" dirty="0"/>
          </a:p>
        </p:txBody>
      </p:sp>
      <p:sp>
        <p:nvSpPr>
          <p:cNvPr id="4" name="Slide Number Placeholder 3"/>
          <p:cNvSpPr>
            <a:spLocks noGrp="1"/>
          </p:cNvSpPr>
          <p:nvPr>
            <p:ph type="sldNum" sz="quarter" idx="12"/>
          </p:nvPr>
        </p:nvSpPr>
        <p:spPr/>
        <p:txBody>
          <a:bodyPr/>
          <a:lstStyle/>
          <a:p>
            <a:pPr algn="l"/>
            <a:fld id="{007C854C-1925-413A-B076-5ADC57C8FA6D}" type="slidenum">
              <a:rPr lang="en-US" smtClean="0"/>
              <a:pPr algn="l"/>
              <a:t>30</a:t>
            </a:fld>
            <a:endParaRPr lang="en-US" dirty="0"/>
          </a:p>
        </p:txBody>
      </p:sp>
    </p:spTree>
    <p:extLst>
      <p:ext uri="{BB962C8B-B14F-4D97-AF65-F5344CB8AC3E}">
        <p14:creationId xmlns:p14="http://schemas.microsoft.com/office/powerpoint/2010/main" val="3685691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209323"/>
            <a:ext cx="11078848" cy="1143000"/>
          </a:xfrm>
        </p:spPr>
        <p:txBody>
          <a:bodyPr>
            <a:normAutofit/>
          </a:bodyPr>
          <a:lstStyle/>
          <a:p>
            <a:r>
              <a:rPr lang="en-US" dirty="0">
                <a:solidFill>
                  <a:srgbClr val="00B0F0"/>
                </a:solidFill>
                <a:latin typeface="Arial" panose="020B0604020202020204" pitchFamily="34" charset="0"/>
                <a:cs typeface="Arial" panose="020B0604020202020204" pitchFamily="34" charset="0"/>
              </a:rPr>
              <a:t>Example of Participant Directed Program</a:t>
            </a:r>
          </a:p>
        </p:txBody>
      </p:sp>
      <p:sp>
        <p:nvSpPr>
          <p:cNvPr id="3" name="Content Placeholder 2"/>
          <p:cNvSpPr>
            <a:spLocks noGrp="1"/>
          </p:cNvSpPr>
          <p:nvPr>
            <p:ph idx="1"/>
          </p:nvPr>
        </p:nvSpPr>
        <p:spPr>
          <a:xfrm>
            <a:off x="326574" y="1404826"/>
            <a:ext cx="6556008" cy="5017745"/>
          </a:xfrm>
        </p:spPr>
        <p:txBody>
          <a:bodyPr>
            <a:normAutofit fontScale="92500" lnSpcReduction="20000"/>
          </a:bodyPr>
          <a:lstStyle/>
          <a:p>
            <a:pPr marL="0" indent="0">
              <a:buNone/>
            </a:pPr>
            <a:r>
              <a:rPr lang="en-US" sz="2800" dirty="0">
                <a:latin typeface="Arial" panose="020B0604020202020204" pitchFamily="34" charset="0"/>
                <a:cs typeface="Arial" panose="020B0604020202020204" pitchFamily="34" charset="0"/>
              </a:rPr>
              <a:t>Lisa says, </a:t>
            </a:r>
            <a:r>
              <a:rPr lang="en-US" sz="2800" i="1" dirty="0">
                <a:latin typeface="Arial" panose="020B0604020202020204" pitchFamily="34" charset="0"/>
                <a:cs typeface="Arial" panose="020B0604020202020204" pitchFamily="34" charset="0"/>
              </a:rPr>
              <a:t>“ I feel more like an adult!”</a:t>
            </a:r>
          </a:p>
          <a:p>
            <a:pPr marL="0" indent="0">
              <a:buNone/>
            </a:pPr>
            <a:endParaRPr lang="en-US" sz="2800" i="1"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Lisa is a 34 year old woman with a million </a:t>
            </a:r>
          </a:p>
          <a:p>
            <a:pPr marL="0" indent="0">
              <a:buNone/>
            </a:pPr>
            <a:r>
              <a:rPr lang="en-US" sz="2400" dirty="0">
                <a:latin typeface="Arial" panose="020B0604020202020204" pitchFamily="34" charset="0"/>
                <a:cs typeface="Arial" panose="020B0604020202020204" pitchFamily="34" charset="0"/>
              </a:rPr>
              <a:t>dollar smile that lights up a room. She was </a:t>
            </a:r>
          </a:p>
          <a:p>
            <a:pPr marL="0" indent="0">
              <a:buNone/>
            </a:pPr>
            <a:r>
              <a:rPr lang="en-US" sz="2400" dirty="0">
                <a:latin typeface="Arial" panose="020B0604020202020204" pitchFamily="34" charset="0"/>
                <a:cs typeface="Arial" panose="020B0604020202020204" pitchFamily="34" charset="0"/>
              </a:rPr>
              <a:t>adopted by her foster mother who bought a</a:t>
            </a:r>
          </a:p>
          <a:p>
            <a:pPr marL="0" indent="0">
              <a:buNone/>
            </a:pPr>
            <a:r>
              <a:rPr lang="en-US" sz="2400" dirty="0">
                <a:latin typeface="Arial" panose="020B0604020202020204" pitchFamily="34" charset="0"/>
                <a:cs typeface="Arial" panose="020B0604020202020204" pitchFamily="34" charset="0"/>
              </a:rPr>
              <a:t>building with a separate apartment. Lisa had an </a:t>
            </a:r>
          </a:p>
          <a:p>
            <a:pPr marL="0" indent="0">
              <a:buNone/>
            </a:pPr>
            <a:r>
              <a:rPr lang="en-US" sz="2400" dirty="0">
                <a:latin typeface="Arial" panose="020B0604020202020204" pitchFamily="34" charset="0"/>
                <a:cs typeface="Arial" panose="020B0604020202020204" pitchFamily="34" charset="0"/>
              </a:rPr>
              <a:t>opportunity to move there and become more </a:t>
            </a:r>
          </a:p>
          <a:p>
            <a:pPr marL="0" indent="0">
              <a:buNone/>
            </a:pPr>
            <a:r>
              <a:rPr lang="en-US" sz="2400" dirty="0">
                <a:latin typeface="Arial" panose="020B0604020202020204" pitchFamily="34" charset="0"/>
                <a:cs typeface="Arial" panose="020B0604020202020204" pitchFamily="34" charset="0"/>
              </a:rPr>
              <a:t>independent. </a:t>
            </a:r>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She decided to direct her own services through the Participant Directed Program. She uses Individualized Home supports and hired a worker to visit each week and help her stay on track with her goals. </a:t>
            </a:r>
          </a:p>
        </p:txBody>
      </p:sp>
      <p:sp>
        <p:nvSpPr>
          <p:cNvPr id="4" name="Date Placeholder 3"/>
          <p:cNvSpPr>
            <a:spLocks noGrp="1"/>
          </p:cNvSpPr>
          <p:nvPr>
            <p:ph type="dt" sz="half" idx="10"/>
          </p:nvPr>
        </p:nvSpPr>
        <p:spPr>
          <a:xfrm>
            <a:off x="530942" y="6292646"/>
            <a:ext cx="2844800" cy="383457"/>
          </a:xfrm>
        </p:spPr>
        <p:txBody>
          <a:bodyPr/>
          <a:lstStyle/>
          <a:p>
            <a:r>
              <a:rPr lang="en-US"/>
              <a:t>4/21/2017</a:t>
            </a:r>
            <a:endParaRPr lang="en-US" dirty="0"/>
          </a:p>
        </p:txBody>
      </p:sp>
      <p:sp>
        <p:nvSpPr>
          <p:cNvPr id="5" name="Slide Number Placeholder 4"/>
          <p:cNvSpPr>
            <a:spLocks noGrp="1"/>
          </p:cNvSpPr>
          <p:nvPr>
            <p:ph type="sldNum" sz="quarter" idx="12"/>
          </p:nvPr>
        </p:nvSpPr>
        <p:spPr/>
        <p:txBody>
          <a:bodyPr/>
          <a:lstStyle/>
          <a:p>
            <a:fld id="{007C854C-1925-413A-B076-5ADC57C8FA6D}" type="slidenum">
              <a:rPr lang="en-US" smtClean="0"/>
              <a:t>31</a:t>
            </a:fld>
            <a:endParaRPr lang="en-US" dirty="0"/>
          </a:p>
        </p:txBody>
      </p:sp>
      <p:pic>
        <p:nvPicPr>
          <p:cNvPr id="8" name="Picture 7"/>
          <p:cNvPicPr>
            <a:picLocks noChangeAspect="1"/>
          </p:cNvPicPr>
          <p:nvPr/>
        </p:nvPicPr>
        <p:blipFill>
          <a:blip r:embed="rId2"/>
          <a:stretch>
            <a:fillRect/>
          </a:stretch>
        </p:blipFill>
        <p:spPr>
          <a:xfrm>
            <a:off x="7045418" y="1533834"/>
            <a:ext cx="4571595" cy="4758812"/>
          </a:xfrm>
          <a:prstGeom prst="rect">
            <a:avLst/>
          </a:prstGeom>
        </p:spPr>
      </p:pic>
    </p:spTree>
    <p:extLst>
      <p:ext uri="{BB962C8B-B14F-4D97-AF65-F5344CB8AC3E}">
        <p14:creationId xmlns:p14="http://schemas.microsoft.com/office/powerpoint/2010/main" val="2622594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1" y="2362200"/>
            <a:ext cx="2819400" cy="3178629"/>
          </a:xfrm>
          <a:prstGeom prst="rect">
            <a:avLst/>
          </a:prstGeom>
        </p:spPr>
      </p:pic>
      <p:sp>
        <p:nvSpPr>
          <p:cNvPr id="3" name="Title 2"/>
          <p:cNvSpPr>
            <a:spLocks noGrp="1"/>
          </p:cNvSpPr>
          <p:nvPr>
            <p:ph type="title"/>
          </p:nvPr>
        </p:nvSpPr>
        <p:spPr>
          <a:xfrm>
            <a:off x="609600" y="274638"/>
            <a:ext cx="10972800" cy="890133"/>
          </a:xfrm>
        </p:spPr>
        <p:txBody>
          <a:bodyPr/>
          <a:lstStyle/>
          <a:p>
            <a:r>
              <a:rPr lang="en-US" b="1" dirty="0">
                <a:solidFill>
                  <a:srgbClr val="00B0F0"/>
                </a:solidFill>
                <a:latin typeface="Arial" panose="020B0604020202020204" pitchFamily="34" charset="0"/>
                <a:cs typeface="Arial" panose="020B0604020202020204" pitchFamily="34" charset="0"/>
              </a:rPr>
              <a:t>Lisa’s story</a:t>
            </a:r>
          </a:p>
        </p:txBody>
      </p:sp>
      <p:sp>
        <p:nvSpPr>
          <p:cNvPr id="2" name="Content Placeholder 1"/>
          <p:cNvSpPr>
            <a:spLocks noGrp="1"/>
          </p:cNvSpPr>
          <p:nvPr>
            <p:ph idx="1"/>
          </p:nvPr>
        </p:nvSpPr>
        <p:spPr>
          <a:xfrm>
            <a:off x="337457" y="1210809"/>
            <a:ext cx="9187543" cy="5251519"/>
          </a:xfrm>
        </p:spPr>
        <p:txBody>
          <a:bodyPr>
            <a:normAutofit lnSpcReduction="10000"/>
          </a:bodyPr>
          <a:lstStyle/>
          <a:p>
            <a:pPr marL="109728" indent="0" algn="just">
              <a:buNone/>
            </a:pPr>
            <a:r>
              <a:rPr lang="en-US" sz="2800" dirty="0">
                <a:latin typeface="Arial" panose="020B0604020202020204" pitchFamily="34" charset="0"/>
                <a:cs typeface="Arial" panose="020B0604020202020204" pitchFamily="34" charset="0"/>
              </a:rPr>
              <a:t>Although her first worker didn’t work out so well. She interviewed and hired a different person. With her current worker’s assistance, she has grown by leaps and bounds. For example, after taking a cooking class Lisa decided she wanted to cook more independently at home.  Previously she never had any real interest in cooking and relied on others to prepare meals for her. Lisa set her mind to it and now cooks meals at home on a regular basis.  A few years ago she joined a Zumba class.  That experience brought out the natural born leader in Lisa and she is very helpful with others that need more assistance.  She is always willing to lend a hand to teach someone something. </a:t>
            </a:r>
          </a:p>
          <a:p>
            <a:pPr marL="0" indent="0">
              <a:buNone/>
            </a:pPr>
            <a:endParaRPr lang="en-US" dirty="0"/>
          </a:p>
        </p:txBody>
      </p:sp>
      <p:sp>
        <p:nvSpPr>
          <p:cNvPr id="5" name="Date Placeholder 4"/>
          <p:cNvSpPr>
            <a:spLocks noGrp="1"/>
          </p:cNvSpPr>
          <p:nvPr>
            <p:ph type="dt" sz="half" idx="10"/>
          </p:nvPr>
        </p:nvSpPr>
        <p:spPr>
          <a:xfrm>
            <a:off x="689611" y="6356361"/>
            <a:ext cx="2844800" cy="365125"/>
          </a:xfrm>
        </p:spPr>
        <p:txBody>
          <a:bodyPr/>
          <a:lstStyle/>
          <a:p>
            <a:r>
              <a:rPr lang="en-US"/>
              <a:t>4/21/2017</a:t>
            </a:r>
            <a:endParaRPr lang="en-US" dirty="0"/>
          </a:p>
        </p:txBody>
      </p:sp>
      <p:sp>
        <p:nvSpPr>
          <p:cNvPr id="6" name="Slide Number Placeholder 5"/>
          <p:cNvSpPr>
            <a:spLocks noGrp="1"/>
          </p:cNvSpPr>
          <p:nvPr>
            <p:ph type="sldNum" sz="quarter" idx="12"/>
          </p:nvPr>
        </p:nvSpPr>
        <p:spPr>
          <a:xfrm>
            <a:off x="9189721" y="6379860"/>
            <a:ext cx="491491" cy="365125"/>
          </a:xfrm>
        </p:spPr>
        <p:txBody>
          <a:bodyPr/>
          <a:lstStyle/>
          <a:p>
            <a:fld id="{007C854C-1925-413A-B076-5ADC57C8FA6D}" type="slidenum">
              <a:rPr lang="en-US" smtClean="0"/>
              <a:t>32</a:t>
            </a:fld>
            <a:endParaRPr lang="en-US" dirty="0"/>
          </a:p>
        </p:txBody>
      </p:sp>
    </p:spTree>
    <p:extLst>
      <p:ext uri="{BB962C8B-B14F-4D97-AF65-F5344CB8AC3E}">
        <p14:creationId xmlns:p14="http://schemas.microsoft.com/office/powerpoint/2010/main" val="1567729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latin typeface="Arial" panose="020B0604020202020204" pitchFamily="34" charset="0"/>
                <a:cs typeface="Arial" panose="020B0604020202020204" pitchFamily="34" charset="0"/>
              </a:rPr>
              <a:t>Lisa’s story</a:t>
            </a:r>
          </a:p>
        </p:txBody>
      </p:sp>
      <p:sp>
        <p:nvSpPr>
          <p:cNvPr id="3" name="Content Placeholder 2"/>
          <p:cNvSpPr>
            <a:spLocks noGrp="1"/>
          </p:cNvSpPr>
          <p:nvPr>
            <p:ph idx="1"/>
          </p:nvPr>
        </p:nvSpPr>
        <p:spPr>
          <a:xfrm>
            <a:off x="381000" y="1538872"/>
            <a:ext cx="5943600" cy="4785728"/>
          </a:xfrm>
        </p:spPr>
        <p:txBody>
          <a:bodyPr>
            <a:normAutofit/>
          </a:bodyPr>
          <a:lstStyle/>
          <a:p>
            <a:pPr marL="109728" indent="0">
              <a:buNone/>
            </a:pPr>
            <a:r>
              <a:rPr lang="en-US" sz="2600" dirty="0">
                <a:latin typeface="Arial" panose="020B0604020202020204" pitchFamily="34" charset="0"/>
                <a:cs typeface="Arial" panose="020B0604020202020204" pitchFamily="34" charset="0"/>
              </a:rPr>
              <a:t>Being able to make her own choices through self-direction has strengthened Lisa’s confidence and willingness to try new things.  </a:t>
            </a:r>
          </a:p>
          <a:p>
            <a:pPr marL="109728" indent="0">
              <a:buNone/>
            </a:pPr>
            <a:endParaRPr lang="en-US" sz="2600" dirty="0">
              <a:latin typeface="Arial" panose="020B0604020202020204" pitchFamily="34" charset="0"/>
              <a:cs typeface="Arial" panose="020B0604020202020204" pitchFamily="34" charset="0"/>
            </a:endParaRPr>
          </a:p>
          <a:p>
            <a:pPr marL="109728" indent="0" algn="just">
              <a:buNone/>
            </a:pPr>
            <a:r>
              <a:rPr lang="en-US" sz="2600" dirty="0">
                <a:latin typeface="Arial" panose="020B0604020202020204" pitchFamily="34" charset="0"/>
                <a:cs typeface="Arial" panose="020B0604020202020204" pitchFamily="34" charset="0"/>
              </a:rPr>
              <a:t>Lisa feels her biggest accomplishment is her comfort in negotiating with her mother.  Lisa used to doubt herself, now she can talk with her mother about decisions she is making.  </a:t>
            </a:r>
          </a:p>
          <a:p>
            <a:endParaRPr lang="en-US" dirty="0"/>
          </a:p>
        </p:txBody>
      </p:sp>
      <p:sp>
        <p:nvSpPr>
          <p:cNvPr id="5" name="Date Placeholder 4"/>
          <p:cNvSpPr>
            <a:spLocks noGrp="1"/>
          </p:cNvSpPr>
          <p:nvPr>
            <p:ph type="dt" sz="half" idx="10"/>
          </p:nvPr>
        </p:nvSpPr>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33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29" y="1651819"/>
            <a:ext cx="5083628" cy="4672781"/>
          </a:xfrm>
          <a:prstGeom prst="rect">
            <a:avLst/>
          </a:prstGeom>
        </p:spPr>
      </p:pic>
    </p:spTree>
    <p:extLst>
      <p:ext uri="{BB962C8B-B14F-4D97-AF65-F5344CB8AC3E}">
        <p14:creationId xmlns:p14="http://schemas.microsoft.com/office/powerpoint/2010/main" val="2122589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9636"/>
            <a:ext cx="12192000" cy="1143000"/>
          </a:xfrm>
        </p:spPr>
        <p:txBody>
          <a:bodyPr>
            <a:normAutofit fontScale="90000"/>
          </a:bodyPr>
          <a:lstStyle/>
          <a:p>
            <a:r>
              <a:rPr lang="en-US" b="1" dirty="0">
                <a:solidFill>
                  <a:srgbClr val="00B0F0"/>
                </a:solidFill>
                <a:latin typeface="Arial" panose="020B0604020202020204" pitchFamily="34" charset="0"/>
                <a:cs typeface="Arial" panose="020B0604020202020204" pitchFamily="34" charset="0"/>
              </a:rPr>
              <a:t>Comments From Family Members </a:t>
            </a:r>
            <a:br>
              <a:rPr lang="en-US" b="1" dirty="0">
                <a:solidFill>
                  <a:srgbClr val="00B0F0"/>
                </a:solidFill>
                <a:latin typeface="Arial" panose="020B0604020202020204" pitchFamily="34" charset="0"/>
                <a:cs typeface="Arial" panose="020B0604020202020204" pitchFamily="34" charset="0"/>
              </a:rPr>
            </a:br>
            <a:r>
              <a:rPr lang="en-US" b="1" dirty="0">
                <a:solidFill>
                  <a:srgbClr val="00B0F0"/>
                </a:solidFill>
                <a:latin typeface="Arial" panose="020B0604020202020204" pitchFamily="34" charset="0"/>
                <a:cs typeface="Arial" panose="020B0604020202020204" pitchFamily="34" charset="0"/>
              </a:rPr>
              <a:t>About Self-Direction</a:t>
            </a:r>
          </a:p>
        </p:txBody>
      </p:sp>
      <p:sp>
        <p:nvSpPr>
          <p:cNvPr id="2" name="Content Placeholder 1"/>
          <p:cNvSpPr>
            <a:spLocks noGrp="1"/>
          </p:cNvSpPr>
          <p:nvPr>
            <p:ph idx="1"/>
          </p:nvPr>
        </p:nvSpPr>
        <p:spPr>
          <a:xfrm>
            <a:off x="0" y="1904999"/>
            <a:ext cx="7018318" cy="4721431"/>
          </a:xfrm>
        </p:spPr>
        <p:txBody>
          <a:bodyPr>
            <a:normAutofit fontScale="92500" lnSpcReduction="20000"/>
          </a:bodyPr>
          <a:lstStyle/>
          <a:p>
            <a:r>
              <a:rPr lang="en-US" i="1" dirty="0">
                <a:latin typeface="Arial" panose="020B0604020202020204" pitchFamily="34" charset="0"/>
                <a:cs typeface="Arial" panose="020B0604020202020204" pitchFamily="34" charset="0"/>
              </a:rPr>
              <a:t>“My daughter needed the </a:t>
            </a:r>
            <a:r>
              <a:rPr lang="en-US" i="1" dirty="0">
                <a:solidFill>
                  <a:srgbClr val="00B0F0"/>
                </a:solidFill>
                <a:latin typeface="Arial" panose="020B0604020202020204" pitchFamily="34" charset="0"/>
                <a:cs typeface="Arial" panose="020B0604020202020204" pitchFamily="34" charset="0"/>
              </a:rPr>
              <a:t>flexibility</a:t>
            </a:r>
            <a:r>
              <a:rPr lang="en-US" i="1" dirty="0">
                <a:latin typeface="Arial" panose="020B0604020202020204" pitchFamily="34" charset="0"/>
                <a:cs typeface="Arial" panose="020B0604020202020204" pitchFamily="34" charset="0"/>
              </a:rPr>
              <a:t> available in Self-Directed supports.  Without it, her </a:t>
            </a:r>
            <a:r>
              <a:rPr lang="en-US" i="1" dirty="0">
                <a:solidFill>
                  <a:srgbClr val="00B0F0"/>
                </a:solidFill>
                <a:latin typeface="Arial" panose="020B0604020202020204" pitchFamily="34" charset="0"/>
                <a:cs typeface="Arial" panose="020B0604020202020204" pitchFamily="34" charset="0"/>
              </a:rPr>
              <a:t>quality of life</a:t>
            </a:r>
            <a:r>
              <a:rPr lang="en-US" i="1" dirty="0">
                <a:latin typeface="Arial" panose="020B0604020202020204" pitchFamily="34" charset="0"/>
                <a:cs typeface="Arial" panose="020B0604020202020204" pitchFamily="34" charset="0"/>
              </a:rPr>
              <a:t> wouldn’t be possible.”</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“Self-Direction gives my son more </a:t>
            </a:r>
            <a:r>
              <a:rPr lang="en-US" i="1" dirty="0">
                <a:solidFill>
                  <a:srgbClr val="00B0F0"/>
                </a:solidFill>
                <a:latin typeface="Arial" panose="020B0604020202020204" pitchFamily="34" charset="0"/>
                <a:cs typeface="Arial" panose="020B0604020202020204" pitchFamily="34" charset="0"/>
              </a:rPr>
              <a:t>confidence</a:t>
            </a:r>
            <a:r>
              <a:rPr lang="en-US" i="1" dirty="0">
                <a:latin typeface="Arial" panose="020B0604020202020204" pitchFamily="34" charset="0"/>
                <a:cs typeface="Arial" panose="020B0604020202020204" pitchFamily="34" charset="0"/>
              </a:rPr>
              <a:t> and </a:t>
            </a:r>
            <a:r>
              <a:rPr lang="en-US" i="1" dirty="0">
                <a:solidFill>
                  <a:srgbClr val="00B0F0"/>
                </a:solidFill>
                <a:latin typeface="Arial" panose="020B0604020202020204" pitchFamily="34" charset="0"/>
                <a:cs typeface="Arial" panose="020B0604020202020204" pitchFamily="34" charset="0"/>
              </a:rPr>
              <a:t>esteem</a:t>
            </a:r>
            <a:r>
              <a:rPr lang="en-US" i="1" dirty="0">
                <a:latin typeface="Arial" panose="020B0604020202020204" pitchFamily="34" charset="0"/>
                <a:cs typeface="Arial" panose="020B0604020202020204" pitchFamily="34" charset="0"/>
              </a:rPr>
              <a:t> because he has a real voice.” " My son sees his siblings doing all kinds of things.  He wants to have the same opportunities and choices that they have.  I just want him to be </a:t>
            </a:r>
            <a:r>
              <a:rPr lang="en-US" i="1" dirty="0">
                <a:solidFill>
                  <a:srgbClr val="00B0F0"/>
                </a:solidFill>
                <a:latin typeface="Arial" panose="020B0604020202020204" pitchFamily="34" charset="0"/>
                <a:cs typeface="Arial" panose="020B0604020202020204" pitchFamily="34" charset="0"/>
              </a:rPr>
              <a:t>happy</a:t>
            </a:r>
            <a:r>
              <a:rPr lang="en-US" i="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p>
        </p:txBody>
      </p:sp>
      <p:sp>
        <p:nvSpPr>
          <p:cNvPr id="8" name="Date Placeholder 7"/>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7C854C-1925-413A-B076-5ADC57C8FA6D}" type="slidenum">
              <a:rPr lang="en-US" smtClean="0">
                <a:solidFill>
                  <a:prstClr val="black">
                    <a:tint val="75000"/>
                  </a:prstClr>
                </a:solidFill>
              </a:rPr>
              <a:pPr/>
              <a:t>34</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928" y="1727855"/>
            <a:ext cx="2565462" cy="238694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8390" y="1733797"/>
            <a:ext cx="2416008" cy="238694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928" y="4120737"/>
            <a:ext cx="2438696" cy="228006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1625" y="4114796"/>
            <a:ext cx="2542774" cy="2286004"/>
          </a:xfrm>
          <a:prstGeom prst="rect">
            <a:avLst/>
          </a:prstGeom>
        </p:spPr>
      </p:pic>
    </p:spTree>
    <p:extLst>
      <p:ext uri="{BB962C8B-B14F-4D97-AF65-F5344CB8AC3E}">
        <p14:creationId xmlns:p14="http://schemas.microsoft.com/office/powerpoint/2010/main" val="1739742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8971" y="4484914"/>
            <a:ext cx="3831772" cy="2178765"/>
          </a:xfrm>
          <a:prstGeom prst="rect">
            <a:avLst/>
          </a:prstGeom>
        </p:spPr>
      </p:pic>
      <p:sp>
        <p:nvSpPr>
          <p:cNvPr id="2" name="Title 1"/>
          <p:cNvSpPr>
            <a:spLocks noGrp="1"/>
          </p:cNvSpPr>
          <p:nvPr>
            <p:ph type="title"/>
          </p:nvPr>
        </p:nvSpPr>
        <p:spPr>
          <a:xfrm>
            <a:off x="0" y="274638"/>
            <a:ext cx="12192000" cy="1143000"/>
          </a:xfrm>
        </p:spPr>
        <p:txBody>
          <a:bodyPr>
            <a:normAutofit fontScale="90000"/>
          </a:bodyPr>
          <a:lstStyle/>
          <a:p>
            <a:r>
              <a:rPr lang="en-US" b="1" dirty="0">
                <a:solidFill>
                  <a:srgbClr val="00B0F0"/>
                </a:solidFill>
                <a:latin typeface="Arial" panose="020B0604020202020204" pitchFamily="34" charset="0"/>
                <a:cs typeface="Arial" panose="020B0604020202020204" pitchFamily="34" charset="0"/>
              </a:rPr>
              <a:t>Comments from Family Members on </a:t>
            </a:r>
            <a:br>
              <a:rPr lang="en-US" b="1" dirty="0">
                <a:solidFill>
                  <a:srgbClr val="00B0F0"/>
                </a:solidFill>
                <a:latin typeface="Arial" panose="020B0604020202020204" pitchFamily="34" charset="0"/>
                <a:cs typeface="Arial" panose="020B0604020202020204" pitchFamily="34" charset="0"/>
              </a:rPr>
            </a:br>
            <a:r>
              <a:rPr lang="en-US" b="1" dirty="0">
                <a:solidFill>
                  <a:srgbClr val="00B0F0"/>
                </a:solidFill>
                <a:latin typeface="Arial" panose="020B0604020202020204" pitchFamily="34" charset="0"/>
                <a:cs typeface="Arial" panose="020B0604020202020204" pitchFamily="34" charset="0"/>
              </a:rPr>
              <a:t>Self-Direction</a:t>
            </a:r>
          </a:p>
        </p:txBody>
      </p:sp>
      <p:sp>
        <p:nvSpPr>
          <p:cNvPr id="3" name="Content Placeholder 2"/>
          <p:cNvSpPr>
            <a:spLocks noGrp="1"/>
          </p:cNvSpPr>
          <p:nvPr>
            <p:ph idx="1"/>
          </p:nvPr>
        </p:nvSpPr>
        <p:spPr>
          <a:xfrm>
            <a:off x="609600" y="1611086"/>
            <a:ext cx="10972800" cy="4515083"/>
          </a:xfrm>
        </p:spPr>
        <p:txBody>
          <a:bodyPr>
            <a:normAutofit/>
          </a:bodyPr>
          <a:lstStyle/>
          <a:p>
            <a:pPr marL="0" indent="0">
              <a:buNone/>
            </a:pPr>
            <a:r>
              <a:rPr lang="en-US" b="1" u="sng" dirty="0">
                <a:latin typeface="Arial" panose="020B0604020202020204" pitchFamily="34" charset="0"/>
                <a:cs typeface="Arial" panose="020B0604020202020204" pitchFamily="34" charset="0"/>
              </a:rPr>
              <a:t>The following are quotes from families regarding self-direction.</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The flexibility of participant direction makes it possible to quickly make things happen.” </a:t>
            </a:r>
          </a:p>
          <a:p>
            <a:r>
              <a:rPr lang="en-US" i="1" dirty="0">
                <a:latin typeface="Arial" panose="020B0604020202020204" pitchFamily="34" charset="0"/>
                <a:cs typeface="Arial" panose="020B0604020202020204" pitchFamily="34" charset="0"/>
              </a:rPr>
              <a:t>“You don’t have to wait for someone at an agency to give you prior approval to address a given need.” </a:t>
            </a:r>
          </a:p>
          <a:p>
            <a:r>
              <a:rPr lang="en-US" i="1" dirty="0">
                <a:latin typeface="Arial" panose="020B0604020202020204" pitchFamily="34" charset="0"/>
                <a:cs typeface="Arial" panose="020B0604020202020204" pitchFamily="34" charset="0"/>
              </a:rPr>
              <a:t>“My son is in control, he chooses what </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he wants to do…” </a:t>
            </a:r>
          </a:p>
        </p:txBody>
      </p:sp>
      <p:sp>
        <p:nvSpPr>
          <p:cNvPr id="5" name="Date Placeholder 4"/>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7C854C-1925-413A-B076-5ADC57C8FA6D}"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1621136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29767"/>
          </a:xfrm>
        </p:spPr>
        <p:txBody>
          <a:bodyPr/>
          <a:lstStyle/>
          <a:p>
            <a:r>
              <a:rPr lang="en-US" b="1" dirty="0">
                <a:solidFill>
                  <a:srgbClr val="00B0F0"/>
                </a:solidFill>
                <a:latin typeface="Arial" panose="020B0604020202020204" pitchFamily="34" charset="0"/>
                <a:cs typeface="Arial" panose="020B0604020202020204" pitchFamily="34" charset="0"/>
              </a:rPr>
              <a:t>Review of Terms</a:t>
            </a:r>
          </a:p>
        </p:txBody>
      </p:sp>
      <p:sp>
        <p:nvSpPr>
          <p:cNvPr id="3" name="Content Placeholder 2"/>
          <p:cNvSpPr>
            <a:spLocks noGrp="1"/>
          </p:cNvSpPr>
          <p:nvPr>
            <p:ph idx="1"/>
          </p:nvPr>
        </p:nvSpPr>
        <p:spPr>
          <a:xfrm>
            <a:off x="585849" y="1491343"/>
            <a:ext cx="9037121" cy="5277592"/>
          </a:xfrm>
        </p:spPr>
        <p:txBody>
          <a:bodyPr>
            <a:normAutofit fontScale="85000" lnSpcReduction="10000"/>
          </a:bodyPr>
          <a:lstStyle/>
          <a:p>
            <a:r>
              <a:rPr lang="en-US" b="1" dirty="0">
                <a:latin typeface="Arial" panose="020B0604020202020204" pitchFamily="34" charset="0"/>
                <a:cs typeface="Arial" panose="020B0604020202020204" pitchFamily="34" charset="0"/>
              </a:rPr>
              <a:t>Self-Determination</a:t>
            </a:r>
            <a:r>
              <a:rPr lang="en-US" dirty="0">
                <a:latin typeface="Arial" panose="020B0604020202020204" pitchFamily="34" charset="0"/>
                <a:cs typeface="Arial" panose="020B0604020202020204" pitchFamily="34" charset="0"/>
              </a:rPr>
              <a:t> is the concept of having control in one’s life to make choices based on preferences, beliefs and abilities to influence one’s future.  </a:t>
            </a:r>
          </a:p>
          <a:p>
            <a:endParaRPr lang="en-US" i="1" dirty="0">
              <a:solidFill>
                <a:srgbClr val="FF0000"/>
              </a:solidFill>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Self-Direction</a:t>
            </a:r>
            <a:r>
              <a:rPr lang="en-US" dirty="0">
                <a:latin typeface="Arial" panose="020B0604020202020204" pitchFamily="34" charset="0"/>
                <a:cs typeface="Arial" panose="020B0604020202020204" pitchFamily="34" charset="0"/>
              </a:rPr>
              <a:t> is a process that enables individuals to have control over an allocation of funding to arrange their own customized supports and to give the authority to hire and fire the staff who provide those supports. </a:t>
            </a:r>
          </a:p>
          <a:p>
            <a:endParaRPr lang="en-US" dirty="0">
              <a:latin typeface="Arial" panose="020B0604020202020204" pitchFamily="34" charset="0"/>
              <a:cs typeface="Arial" panose="020B0604020202020204" pitchFamily="34" charset="0"/>
            </a:endParaRPr>
          </a:p>
          <a:p>
            <a:pPr marL="400050" lvl="1" indent="0">
              <a:buNone/>
            </a:pPr>
            <a:r>
              <a:rPr lang="en-US" dirty="0">
                <a:latin typeface="Arial" panose="020B0604020202020204" pitchFamily="34" charset="0"/>
                <a:cs typeface="Arial" panose="020B0604020202020204" pitchFamily="34" charset="0"/>
              </a:rPr>
              <a:t>The two model which individuals can choose to </a:t>
            </a:r>
            <a:r>
              <a:rPr lang="en-US" sz="2800" dirty="0">
                <a:latin typeface="Arial" panose="020B0604020202020204" pitchFamily="34" charset="0"/>
                <a:cs typeface="Arial" panose="020B0604020202020204" pitchFamily="34" charset="0"/>
              </a:rPr>
              <a:t>Self-direct  their services are: </a:t>
            </a:r>
          </a:p>
          <a:p>
            <a:pPr lvl="2"/>
            <a:r>
              <a:rPr lang="en-US" sz="2800" b="1" dirty="0">
                <a:latin typeface="Arial" panose="020B0604020202020204" pitchFamily="34" charset="0"/>
                <a:cs typeface="Arial" panose="020B0604020202020204" pitchFamily="34" charset="0"/>
              </a:rPr>
              <a:t>Participant Directed Program (PDP) </a:t>
            </a:r>
          </a:p>
          <a:p>
            <a:pPr lvl="2"/>
            <a:r>
              <a:rPr lang="en-US" sz="2800" b="1" dirty="0">
                <a:latin typeface="Arial" panose="020B0604020202020204" pitchFamily="34" charset="0"/>
                <a:cs typeface="Arial" panose="020B0604020202020204" pitchFamily="34" charset="0"/>
              </a:rPr>
              <a:t>Agency with Choice</a:t>
            </a:r>
          </a:p>
        </p:txBody>
      </p:sp>
      <p:sp>
        <p:nvSpPr>
          <p:cNvPr id="5" name="Date Placeholder 4"/>
          <p:cNvSpPr>
            <a:spLocks noGrp="1"/>
          </p:cNvSpPr>
          <p:nvPr>
            <p:ph type="dt" sz="half" idx="10"/>
          </p:nvPr>
        </p:nvSpPr>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36</a:t>
            </a:fld>
            <a:endParaRPr lang="en-US" dirty="0"/>
          </a:p>
        </p:txBody>
      </p:sp>
      <p:pic>
        <p:nvPicPr>
          <p:cNvPr id="4103" name="Picture 7" descr="C:\Users\phickey\AppData\Local\Microsoft\Windows\Temporary Internet Files\Content.IE5\CDEDY1JM\은퇴후_150만원_받으려면[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2416629"/>
            <a:ext cx="2481943" cy="278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966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465" y="3930733"/>
            <a:ext cx="5040690" cy="2588823"/>
          </a:xfrm>
          <a:prstGeom prst="rect">
            <a:avLst/>
          </a:prstGeom>
        </p:spPr>
      </p:pic>
      <p:sp>
        <p:nvSpPr>
          <p:cNvPr id="2" name="Title 1"/>
          <p:cNvSpPr>
            <a:spLocks noGrp="1"/>
          </p:cNvSpPr>
          <p:nvPr>
            <p:ph type="title"/>
          </p:nvPr>
        </p:nvSpPr>
        <p:spPr>
          <a:xfrm>
            <a:off x="583982" y="0"/>
            <a:ext cx="10972800" cy="1143000"/>
          </a:xfrm>
        </p:spPr>
        <p:txBody>
          <a:bodyPr/>
          <a:lstStyle/>
          <a:p>
            <a:r>
              <a:rPr lang="en-US" b="1" dirty="0">
                <a:solidFill>
                  <a:srgbClr val="00B0F0"/>
                </a:solidFill>
                <a:latin typeface="Arial" panose="020B0604020202020204" pitchFamily="34" charset="0"/>
                <a:cs typeface="Arial" panose="020B0604020202020204" pitchFamily="34" charset="0"/>
              </a:rPr>
              <a:t>Review Of Terms </a:t>
            </a:r>
          </a:p>
        </p:txBody>
      </p:sp>
      <p:sp>
        <p:nvSpPr>
          <p:cNvPr id="3" name="Content Placeholder 2"/>
          <p:cNvSpPr>
            <a:spLocks noGrp="1"/>
          </p:cNvSpPr>
          <p:nvPr>
            <p:ph idx="1"/>
          </p:nvPr>
        </p:nvSpPr>
        <p:spPr>
          <a:xfrm>
            <a:off x="609600" y="1080656"/>
            <a:ext cx="10972800" cy="5045514"/>
          </a:xfrm>
        </p:spPr>
        <p:txBody>
          <a:bodyPr/>
          <a:lstStyle/>
          <a:p>
            <a:r>
              <a:rPr lang="en-US" dirty="0">
                <a:latin typeface="Arial" panose="020B0604020202020204" pitchFamily="34" charset="0"/>
                <a:cs typeface="Arial" panose="020B0604020202020204" pitchFamily="34" charset="0"/>
              </a:rPr>
              <a:t>In </a:t>
            </a:r>
            <a:r>
              <a:rPr lang="en-US" b="1" dirty="0">
                <a:latin typeface="Arial" panose="020B0604020202020204" pitchFamily="34" charset="0"/>
                <a:cs typeface="Arial" panose="020B0604020202020204" pitchFamily="34" charset="0"/>
              </a:rPr>
              <a:t>Agency With Choice </a:t>
            </a:r>
            <a:r>
              <a:rPr lang="en-US" dirty="0">
                <a:latin typeface="Arial" panose="020B0604020202020204" pitchFamily="34" charset="0"/>
                <a:cs typeface="Arial" panose="020B0604020202020204" pitchFamily="34" charset="0"/>
              </a:rPr>
              <a:t>the individual works collaboratively with a qualified agency  to design his/her services and directs their staff while the Agency is responsible for the administrative and paperwork responsibilities associated with being an employer and managing a budget.  </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37</a:t>
            </a:fld>
            <a:endParaRPr lang="en-US" dirty="0"/>
          </a:p>
        </p:txBody>
      </p:sp>
    </p:spTree>
    <p:extLst>
      <p:ext uri="{BB962C8B-B14F-4D97-AF65-F5344CB8AC3E}">
        <p14:creationId xmlns:p14="http://schemas.microsoft.com/office/powerpoint/2010/main" val="3389036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00B0F0"/>
                </a:solidFill>
                <a:latin typeface="Arial" panose="020B0604020202020204" pitchFamily="34" charset="0"/>
                <a:cs typeface="Arial" panose="020B0604020202020204" pitchFamily="34" charset="0"/>
              </a:rPr>
              <a:t>Review Of Terms </a:t>
            </a:r>
          </a:p>
        </p:txBody>
      </p:sp>
      <p:sp>
        <p:nvSpPr>
          <p:cNvPr id="2" name="Content Placeholder 1"/>
          <p:cNvSpPr>
            <a:spLocks noGrp="1"/>
          </p:cNvSpPr>
          <p:nvPr>
            <p:ph idx="1"/>
          </p:nvPr>
        </p:nvSpPr>
        <p:spPr>
          <a:xfrm>
            <a:off x="653143" y="1643750"/>
            <a:ext cx="10972800" cy="4617887"/>
          </a:xfrm>
        </p:spPr>
        <p:txBody>
          <a:bodyPr/>
          <a:lstStyle/>
          <a:p>
            <a:pPr algn="just"/>
            <a:r>
              <a:rPr lang="en-US" sz="2800" b="1" dirty="0"/>
              <a:t>Participant Directed Program </a:t>
            </a:r>
            <a:r>
              <a:rPr lang="en-US" sz="2800" dirty="0"/>
              <a:t>offers the individual the most control,  flexibility and control to arrange and customize the supports based on  needs and preferences.  You can hire your own support workers, design their schedule and make decisions on how to use your DDS allocation.  You have the assistance of a Fiscal Intermediary to monitor the budget, manage paperwork, and maintain accounting and compliance responsibilities</a:t>
            </a:r>
            <a:r>
              <a:rPr lang="en-US" dirty="0"/>
              <a:t>.</a:t>
            </a:r>
          </a:p>
          <a:p>
            <a:endParaRPr lang="en-US" dirty="0"/>
          </a:p>
        </p:txBody>
      </p:sp>
      <p:sp>
        <p:nvSpPr>
          <p:cNvPr id="5" name="Date Placeholder 4"/>
          <p:cNvSpPr>
            <a:spLocks noGrp="1"/>
          </p:cNvSpPr>
          <p:nvPr>
            <p:ph type="dt" sz="half" idx="10"/>
          </p:nvPr>
        </p:nvSpPr>
        <p:spPr>
          <a:xfrm>
            <a:off x="607197" y="6310018"/>
            <a:ext cx="2844800" cy="365125"/>
          </a:xfrm>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38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852" y="4655127"/>
            <a:ext cx="5008748" cy="1769424"/>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543109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2594"/>
            <a:ext cx="10972800" cy="1182030"/>
          </a:xfrm>
        </p:spPr>
        <p:txBody>
          <a:bodyPr>
            <a:normAutofit fontScale="90000"/>
          </a:bodyPr>
          <a:lstStyle/>
          <a:p>
            <a:r>
              <a:rPr lang="en-US" b="1" dirty="0">
                <a:solidFill>
                  <a:srgbClr val="00B0F0"/>
                </a:solidFill>
                <a:latin typeface="Arial" panose="020B0604020202020204" pitchFamily="34" charset="0"/>
                <a:cs typeface="Arial" panose="020B0604020202020204" pitchFamily="34" charset="0"/>
              </a:rPr>
              <a:t>Expanding Self-Determination and the Use of Self-Directed Supports</a:t>
            </a:r>
            <a:br>
              <a:rPr lang="en-US" b="1" dirty="0">
                <a:solidFill>
                  <a:srgbClr val="00B0F0"/>
                </a:solidFill>
                <a:latin typeface="Arial" panose="020B0604020202020204" pitchFamily="34" charset="0"/>
                <a:cs typeface="Arial" panose="020B0604020202020204" pitchFamily="34" charset="0"/>
              </a:rPr>
            </a:br>
            <a:endParaRPr lang="en-US" b="1"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44966" y="1494263"/>
            <a:ext cx="6903961" cy="4928839"/>
          </a:xfrm>
        </p:spPr>
        <p:txBody>
          <a:bodyPr>
            <a:normAutofit fontScale="85000" lnSpcReduction="20000"/>
          </a:bodyPr>
          <a:lstStyle/>
          <a:p>
            <a:pPr marL="457200" indent="-457200"/>
            <a:r>
              <a:rPr lang="en-US" dirty="0">
                <a:latin typeface="Arial" panose="020B0604020202020204" pitchFamily="34" charset="0"/>
                <a:cs typeface="Arial" panose="020B0604020202020204" pitchFamily="34" charset="0"/>
              </a:rPr>
              <a:t>DDS is taking a number of steps to help ensure the integration and full support of these options for the people it supports including the addition of four </a:t>
            </a:r>
            <a:r>
              <a:rPr lang="en-US" b="1" dirty="0">
                <a:latin typeface="Arial" panose="020B0604020202020204" pitchFamily="34" charset="0"/>
                <a:cs typeface="Arial" panose="020B0604020202020204" pitchFamily="34" charset="0"/>
              </a:rPr>
              <a:t>Regional Self-Direction Managers.</a:t>
            </a:r>
            <a:r>
              <a:rPr lang="en-US" dirty="0">
                <a:latin typeface="Arial" panose="020B0604020202020204" pitchFamily="34" charset="0"/>
                <a:cs typeface="Arial" panose="020B0604020202020204" pitchFamily="34" charset="0"/>
              </a:rPr>
              <a:t> </a:t>
            </a:r>
          </a:p>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These four Regional Managers work together to provide consistent  leadership, coordination, management and oversight in the effort to develop and expand the use of self-direction in their regions. They also play a key role in working with Area and provider agency staff to identify and encourage individuals who want to explore the self-direction options available. </a:t>
            </a:r>
          </a:p>
        </p:txBody>
      </p:sp>
      <p:sp>
        <p:nvSpPr>
          <p:cNvPr id="9" name="Content Placeholder 8"/>
          <p:cNvSpPr>
            <a:spLocks noGrp="1"/>
          </p:cNvSpPr>
          <p:nvPr>
            <p:ph sz="half" idx="2"/>
          </p:nvPr>
        </p:nvSpPr>
        <p:spPr>
          <a:xfrm>
            <a:off x="7984273" y="1629511"/>
            <a:ext cx="7436625" cy="4525963"/>
          </a:xfrm>
        </p:spPr>
        <p:txBody>
          <a:bodyPr>
            <a:normAutofit/>
          </a:bodyPr>
          <a:lstStyle/>
          <a:p>
            <a:endParaRPr lang="en-US" dirty="0"/>
          </a:p>
        </p:txBody>
      </p:sp>
      <p:sp>
        <p:nvSpPr>
          <p:cNvPr id="6" name="Date Placeholder 5"/>
          <p:cNvSpPr>
            <a:spLocks noGrp="1"/>
          </p:cNvSpPr>
          <p:nvPr>
            <p:ph type="dt" sz="half" idx="10"/>
          </p:nvPr>
        </p:nvSpPr>
        <p:spPr/>
        <p:txBody>
          <a:bodyPr/>
          <a:lstStyle/>
          <a:p>
            <a:r>
              <a:rPr lang="en-US"/>
              <a:t>4/21/2017</a:t>
            </a:r>
            <a:endParaRPr lang="en-US" dirty="0"/>
          </a:p>
        </p:txBody>
      </p:sp>
      <p:sp>
        <p:nvSpPr>
          <p:cNvPr id="7" name="Slide Number Placeholder 6"/>
          <p:cNvSpPr>
            <a:spLocks noGrp="1"/>
          </p:cNvSpPr>
          <p:nvPr>
            <p:ph type="sldNum" sz="quarter" idx="12"/>
          </p:nvPr>
        </p:nvSpPr>
        <p:spPr/>
        <p:txBody>
          <a:bodyPr/>
          <a:lstStyle/>
          <a:p>
            <a:fld id="{007C854C-1925-413A-B076-5ADC57C8FA6D}" type="slidenum">
              <a:rPr lang="en-US" smtClean="0"/>
              <a:t>39</a:t>
            </a:fld>
            <a:endParaRPr lang="en-US" dirty="0"/>
          </a:p>
        </p:txBody>
      </p:sp>
      <p:cxnSp>
        <p:nvCxnSpPr>
          <p:cNvPr id="5" name="Straight Connector 4"/>
          <p:cNvCxnSpPr/>
          <p:nvPr/>
        </p:nvCxnSpPr>
        <p:spPr>
          <a:xfrm flipH="1">
            <a:off x="-6698674" y="2857500"/>
            <a:ext cx="6224155"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07930" y="2702238"/>
            <a:ext cx="8821883" cy="83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3228" y="3117273"/>
            <a:ext cx="635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85439" y="3427809"/>
            <a:ext cx="1174173" cy="83127"/>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K:\Word\sd-mg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455" y="1672684"/>
            <a:ext cx="4793653" cy="448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86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B0F0"/>
                </a:solidFill>
                <a:latin typeface="Arial" panose="020B0604020202020204" pitchFamily="34" charset="0"/>
                <a:cs typeface="Arial" panose="020B0604020202020204" pitchFamily="34" charset="0"/>
              </a:rPr>
              <a:t>Self-Direction</a:t>
            </a:r>
          </a:p>
        </p:txBody>
      </p:sp>
      <p:sp>
        <p:nvSpPr>
          <p:cNvPr id="2" name="Content Placeholder 1"/>
          <p:cNvSpPr>
            <a:spLocks noGrp="1"/>
          </p:cNvSpPr>
          <p:nvPr>
            <p:ph sz="half" idx="1"/>
          </p:nvPr>
        </p:nvSpPr>
        <p:spPr>
          <a:xfrm>
            <a:off x="753425" y="1588333"/>
            <a:ext cx="6668655" cy="4349331"/>
          </a:xfrm>
        </p:spPr>
        <p:txBody>
          <a:bodyPr>
            <a:normAutofit fontScale="92500" lnSpcReduction="10000"/>
          </a:bodyPr>
          <a:lstStyle/>
          <a:p>
            <a:r>
              <a:rPr lang="en-US" sz="2400" dirty="0">
                <a:latin typeface="Arial" panose="020B0604020202020204" pitchFamily="34" charset="0"/>
                <a:cs typeface="Arial" panose="020B0604020202020204" pitchFamily="34" charset="0"/>
              </a:rPr>
              <a:t>Self-Direction enables individuals to be more engaged in managing their own services</a:t>
            </a:r>
            <a:r>
              <a:rPr lang="en-US"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Participants feel empowered and in charge of their lives.</a:t>
            </a:r>
          </a:p>
          <a:p>
            <a:pPr marL="109728" indent="0">
              <a:buNone/>
            </a:pP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Self-Direction encourages providers </a:t>
            </a:r>
          </a:p>
          <a:p>
            <a:pPr marL="0" indent="0" algn="just">
              <a:buNone/>
            </a:pPr>
            <a:r>
              <a:rPr lang="en-US" sz="2400" dirty="0">
                <a:latin typeface="Arial" panose="020B0604020202020204" pitchFamily="34" charset="0"/>
                <a:cs typeface="Arial" panose="020B0604020202020204" pitchFamily="34" charset="0"/>
              </a:rPr>
              <a:t>    to listen and  respect the choices and </a:t>
            </a:r>
          </a:p>
          <a:p>
            <a:pPr marL="0" indent="0" algn="just">
              <a:buNone/>
            </a:pPr>
            <a:r>
              <a:rPr lang="en-US" sz="2400" dirty="0">
                <a:latin typeface="Arial" panose="020B0604020202020204" pitchFamily="34" charset="0"/>
                <a:cs typeface="Arial" panose="020B0604020202020204" pitchFamily="34" charset="0"/>
              </a:rPr>
              <a:t>    decisions that individuals make. By </a:t>
            </a:r>
          </a:p>
          <a:p>
            <a:pPr marL="0" indent="0" algn="just">
              <a:buNone/>
            </a:pPr>
            <a:r>
              <a:rPr lang="en-US" sz="2400" dirty="0">
                <a:latin typeface="Arial" panose="020B0604020202020204" pitchFamily="34" charset="0"/>
                <a:cs typeface="Arial" panose="020B0604020202020204" pitchFamily="34" charset="0"/>
              </a:rPr>
              <a:t>    self-directing their supports individuals </a:t>
            </a:r>
          </a:p>
          <a:p>
            <a:pPr marL="0" indent="0" algn="just">
              <a:buNone/>
            </a:pPr>
            <a:r>
              <a:rPr lang="en-US" sz="2400" dirty="0">
                <a:latin typeface="Arial" panose="020B0604020202020204" pitchFamily="34" charset="0"/>
                <a:cs typeface="Arial" panose="020B0604020202020204" pitchFamily="34" charset="0"/>
              </a:rPr>
              <a:t>    now have  greater control and responsibility   </a:t>
            </a:r>
          </a:p>
          <a:p>
            <a:pPr marL="0" indent="0" algn="just">
              <a:buNone/>
            </a:pPr>
            <a:r>
              <a:rPr lang="en-US" sz="2400" dirty="0">
                <a:latin typeface="Arial" panose="020B0604020202020204" pitchFamily="34" charset="0"/>
                <a:cs typeface="Arial" panose="020B0604020202020204" pitchFamily="34" charset="0"/>
              </a:rPr>
              <a:t>    and enjoy a greater quality of life.                              </a:t>
            </a:r>
          </a:p>
          <a:p>
            <a:pPr marL="109728" indent="0">
              <a:buNone/>
            </a:pPr>
            <a:endParaRPr lang="en-US" sz="2800" dirty="0">
              <a:latin typeface="Arial" panose="020B0604020202020204" pitchFamily="34" charset="0"/>
              <a:cs typeface="Arial" panose="020B0604020202020204" pitchFamily="34" charset="0"/>
            </a:endParaRPr>
          </a:p>
          <a:p>
            <a:endParaRPr lang="en-US" dirty="0"/>
          </a:p>
        </p:txBody>
      </p:sp>
      <p:sp>
        <p:nvSpPr>
          <p:cNvPr id="5" name="Date Placeholder 4"/>
          <p:cNvSpPr>
            <a:spLocks noGrp="1"/>
          </p:cNvSpPr>
          <p:nvPr>
            <p:ph type="dt" sz="half" idx="10"/>
          </p:nvPr>
        </p:nvSpPr>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4</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161" y="1750142"/>
            <a:ext cx="3834581" cy="428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297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More Training opportunities</a:t>
            </a:r>
          </a:p>
        </p:txBody>
      </p:sp>
      <p:sp>
        <p:nvSpPr>
          <p:cNvPr id="3" name="Content Placeholder 2"/>
          <p:cNvSpPr>
            <a:spLocks noGrp="1"/>
          </p:cNvSpPr>
          <p:nvPr>
            <p:ph idx="1"/>
          </p:nvPr>
        </p:nvSpPr>
        <p:spPr>
          <a:xfrm>
            <a:off x="4960621" y="617220"/>
            <a:ext cx="6393180" cy="5657849"/>
          </a:xfrm>
        </p:spPr>
        <p:txBody>
          <a:bodyPr anchor="ctr">
            <a:normAutofit fontScale="92500" lnSpcReduction="20000"/>
          </a:bodyPr>
          <a:lstStyle/>
          <a:p>
            <a:pPr marL="0" indent="0">
              <a:buNone/>
            </a:pPr>
            <a:endParaRPr lang="en-US" sz="2400" dirty="0"/>
          </a:p>
          <a:p>
            <a:pPr marL="0" indent="0">
              <a:buNone/>
            </a:pPr>
            <a:r>
              <a:rPr lang="en-US" sz="2400" dirty="0"/>
              <a:t>DDS Regional Training Departments offer training opportunities for all staff throughout the year on various aspects of self determination and self directed services. Using the web browser Chrome go to:</a:t>
            </a:r>
          </a:p>
          <a:p>
            <a:pPr marL="0" indent="0">
              <a:buNone/>
            </a:pPr>
            <a:r>
              <a:rPr lang="en-US" sz="2400" u="sng" dirty="0"/>
              <a:t>www.DDSLearning.com </a:t>
            </a:r>
            <a:r>
              <a:rPr lang="en-US" sz="2400" dirty="0"/>
              <a:t>to refer to </a:t>
            </a:r>
            <a:r>
              <a:rPr lang="en-US" sz="2400" dirty="0">
                <a:solidFill>
                  <a:schemeClr val="accent2"/>
                </a:solidFill>
              </a:rPr>
              <a:t>your Regional Training Calendar</a:t>
            </a:r>
            <a:r>
              <a:rPr lang="en-US" sz="2400" dirty="0"/>
              <a:t> for more information.</a:t>
            </a:r>
          </a:p>
          <a:p>
            <a:pPr marL="0" indent="0">
              <a:buNone/>
            </a:pPr>
            <a:endParaRPr lang="en-US" sz="2400" dirty="0"/>
          </a:p>
          <a:p>
            <a:pPr marL="0" indent="0">
              <a:buNone/>
            </a:pPr>
            <a:r>
              <a:rPr lang="en-US" sz="2400" dirty="0"/>
              <a:t> New Service Coordination hires are offered a classroom training on self directed supports as part of SC1 orientation. Please refer to training announcements from </a:t>
            </a:r>
            <a:r>
              <a:rPr lang="en-US" sz="2400" dirty="0">
                <a:solidFill>
                  <a:schemeClr val="accent2"/>
                </a:solidFill>
              </a:rPr>
              <a:t>The Service Coordinator Institute</a:t>
            </a:r>
            <a:r>
              <a:rPr lang="en-US" sz="2400" dirty="0"/>
              <a:t> available on Chrome at </a:t>
            </a:r>
            <a:r>
              <a:rPr lang="en-US" sz="2400" u="sng" dirty="0"/>
              <a:t>www.DDSLearning.com</a:t>
            </a:r>
          </a:p>
          <a:p>
            <a:pPr marL="0" indent="0">
              <a:buNone/>
            </a:pPr>
            <a:endParaRPr lang="en-US" sz="2400" u="sng" dirty="0"/>
          </a:p>
          <a:p>
            <a:pPr marL="0" indent="0">
              <a:buNone/>
            </a:pPr>
            <a:r>
              <a:rPr lang="en-US" sz="2400" dirty="0"/>
              <a:t>Also, see </a:t>
            </a:r>
            <a:r>
              <a:rPr lang="en-US" sz="2400" u="sng" dirty="0">
                <a:solidFill>
                  <a:schemeClr val="accent2"/>
                </a:solidFill>
              </a:rPr>
              <a:t>DDS’s Learning and Development website </a:t>
            </a:r>
            <a:r>
              <a:rPr lang="en-US" sz="2400" dirty="0"/>
              <a:t>for new training and development opportunities at www.DDSLearning.com.</a:t>
            </a:r>
          </a:p>
          <a:p>
            <a:pPr marL="0" indent="0">
              <a:buNone/>
            </a:pPr>
            <a:endParaRPr lang="en-US" sz="2400" b="1" u="sng" dirty="0"/>
          </a:p>
          <a:p>
            <a:pPr marL="0" indent="0">
              <a:buNone/>
            </a:pPr>
            <a:endParaRPr lang="en-US" sz="2400" dirty="0"/>
          </a:p>
        </p:txBody>
      </p:sp>
      <p:sp>
        <p:nvSpPr>
          <p:cNvPr id="4" name="Date Placeholder 3"/>
          <p:cNvSpPr>
            <a:spLocks noGrp="1"/>
          </p:cNvSpPr>
          <p:nvPr>
            <p:ph type="dt" sz="half" idx="10"/>
          </p:nvPr>
        </p:nvSpPr>
        <p:spPr>
          <a:xfrm>
            <a:off x="838200" y="6033479"/>
            <a:ext cx="2743200" cy="365125"/>
          </a:xfrm>
        </p:spPr>
        <p:txBody>
          <a:bodyPr>
            <a:normAutofit/>
          </a:bodyPr>
          <a:lstStyle/>
          <a:p>
            <a:r>
              <a:rPr lang="en-US" sz="1050">
                <a:solidFill>
                  <a:schemeClr val="tx1">
                    <a:alpha val="80000"/>
                  </a:schemeClr>
                </a:solidFill>
              </a:rPr>
              <a:t>4/21/2017</a:t>
            </a:r>
          </a:p>
        </p:txBody>
      </p:sp>
      <p:sp>
        <p:nvSpPr>
          <p:cNvPr id="5" name="Slide Number Placeholder 4"/>
          <p:cNvSpPr>
            <a:spLocks noGrp="1"/>
          </p:cNvSpPr>
          <p:nvPr>
            <p:ph type="sldNum" sz="quarter" idx="12"/>
          </p:nvPr>
        </p:nvSpPr>
        <p:spPr>
          <a:xfrm>
            <a:off x="10571516" y="6033479"/>
            <a:ext cx="782283" cy="365125"/>
          </a:xfrm>
        </p:spPr>
        <p:txBody>
          <a:bodyPr>
            <a:normAutofit/>
          </a:bodyPr>
          <a:lstStyle/>
          <a:p>
            <a:fld id="{007C854C-1925-413A-B076-5ADC57C8FA6D}" type="slidenum">
              <a:rPr lang="en-US" sz="1050">
                <a:solidFill>
                  <a:schemeClr val="tx1">
                    <a:alpha val="80000"/>
                  </a:schemeClr>
                </a:solidFill>
              </a:rPr>
              <a:pPr/>
              <a:t>40</a:t>
            </a:fld>
            <a:endParaRPr lang="en-US" sz="1050">
              <a:solidFill>
                <a:schemeClr val="tx1">
                  <a:alpha val="80000"/>
                </a:schemeClr>
              </a:solidFill>
            </a:endParaRPr>
          </a:p>
        </p:txBody>
      </p:sp>
    </p:spTree>
    <p:extLst>
      <p:ext uri="{BB962C8B-B14F-4D97-AF65-F5344CB8AC3E}">
        <p14:creationId xmlns:p14="http://schemas.microsoft.com/office/powerpoint/2010/main" val="3931253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87" y="402771"/>
            <a:ext cx="10980964" cy="1143000"/>
          </a:xfrm>
        </p:spPr>
        <p:txBody>
          <a:bodyPr>
            <a:normAutofit fontScale="90000"/>
          </a:bodyPr>
          <a:lstStyle/>
          <a:p>
            <a:pPr marL="0" indent="0"/>
            <a:r>
              <a:rPr lang="en-US" b="1" dirty="0">
                <a:solidFill>
                  <a:srgbClr val="00B0F0"/>
                </a:solidFill>
                <a:latin typeface="Arial" panose="020B0604020202020204" pitchFamily="34" charset="0"/>
                <a:cs typeface="Arial" panose="020B0604020202020204" pitchFamily="34" charset="0"/>
              </a:rPr>
              <a:t>For More Information On </a:t>
            </a:r>
            <a:br>
              <a:rPr lang="en-US" b="1" dirty="0">
                <a:solidFill>
                  <a:srgbClr val="00B0F0"/>
                </a:solidFill>
                <a:latin typeface="Arial" panose="020B0604020202020204" pitchFamily="34" charset="0"/>
                <a:cs typeface="Arial" panose="020B0604020202020204" pitchFamily="34" charset="0"/>
              </a:rPr>
            </a:br>
            <a:r>
              <a:rPr lang="en-US" b="1" dirty="0">
                <a:solidFill>
                  <a:srgbClr val="00B0F0"/>
                </a:solidFill>
                <a:latin typeface="Arial" panose="020B0604020202020204" pitchFamily="34" charset="0"/>
                <a:cs typeface="Arial" panose="020B0604020202020204" pitchFamily="34" charset="0"/>
              </a:rPr>
              <a:t>Self-Determination in DDS</a:t>
            </a:r>
          </a:p>
        </p:txBody>
      </p:sp>
      <p:sp>
        <p:nvSpPr>
          <p:cNvPr id="3" name="Content Placeholder 2"/>
          <p:cNvSpPr>
            <a:spLocks noGrp="1"/>
          </p:cNvSpPr>
          <p:nvPr>
            <p:ph idx="1"/>
          </p:nvPr>
        </p:nvSpPr>
        <p:spPr>
          <a:xfrm>
            <a:off x="332014" y="1902054"/>
            <a:ext cx="11532425" cy="4525963"/>
          </a:xfrm>
        </p:spPr>
        <p:txBody>
          <a:bodyPr>
            <a:normAutofit fontScale="92500" lnSpcReduction="10000"/>
          </a:bodyPr>
          <a:lstStyle/>
          <a:p>
            <a:pPr marL="0" indent="0">
              <a:buNone/>
            </a:pPr>
            <a:r>
              <a:rPr lang="en-US" sz="3000" b="1" dirty="0"/>
              <a:t>Go to mass.gov/ehhs/dds.  Left column and click on Self-determination or Self Directed Supports. </a:t>
            </a:r>
            <a:endParaRPr lang="en-US" sz="3000" b="1" i="1" u="sng" dirty="0"/>
          </a:p>
          <a:p>
            <a:pPr marL="0" indent="0">
              <a:buNone/>
            </a:pPr>
            <a:r>
              <a:rPr lang="en-US" sz="3000" dirty="0">
                <a:latin typeface="Arial" panose="020B0604020202020204" pitchFamily="34" charset="0"/>
                <a:cs typeface="Arial" panose="020B0604020202020204" pitchFamily="34" charset="0"/>
              </a:rPr>
              <a:t>On these sites you will find documents related to DDS work on self-determination from the past several years as well as links to the Real Lives Law, the SDAB membership list, the Work Plan related to the law, links to provider agency information and much more.  </a:t>
            </a:r>
          </a:p>
          <a:p>
            <a:pPr marL="0" indent="0">
              <a:buNone/>
            </a:pPr>
            <a:r>
              <a:rPr lang="en-US" sz="3000" dirty="0">
                <a:latin typeface="Arial" panose="020B0604020202020204" pitchFamily="34" charset="0"/>
                <a:cs typeface="Arial" panose="020B0604020202020204" pitchFamily="34" charset="0"/>
              </a:rPr>
              <a:t>You can also provide feedback to DDS via this website and through the feedback form for this review.</a:t>
            </a:r>
          </a:p>
          <a:p>
            <a:pPr marL="0" indent="0">
              <a:buNone/>
            </a:pPr>
            <a:endParaRPr lang="en-US" b="1" dirty="0">
              <a:latin typeface="Arial" panose="020B0604020202020204" pitchFamily="34" charset="0"/>
              <a:cs typeface="Arial" panose="020B0604020202020204" pitchFamily="34" charset="0"/>
            </a:endParaRPr>
          </a:p>
          <a:p>
            <a:pPr marL="0" indent="0" algn="r">
              <a:buNone/>
            </a:pPr>
            <a:r>
              <a:rPr lang="en-US" b="1" dirty="0">
                <a:latin typeface="Arial" panose="020B0604020202020204" pitchFamily="34" charset="0"/>
                <a:cs typeface="Arial" panose="020B0604020202020204" pitchFamily="34" charset="0"/>
              </a:rPr>
              <a:t>Thank you for your time and attention! </a:t>
            </a:r>
          </a:p>
        </p:txBody>
      </p:sp>
      <p:sp>
        <p:nvSpPr>
          <p:cNvPr id="4" name="Date Placeholder 3"/>
          <p:cNvSpPr>
            <a:spLocks noGrp="1"/>
          </p:cNvSpPr>
          <p:nvPr>
            <p:ph type="dt" sz="half" idx="10"/>
          </p:nvPr>
        </p:nvSpPr>
        <p:spPr/>
        <p:txBody>
          <a:bodyPr/>
          <a:lstStyle/>
          <a:p>
            <a:r>
              <a:rPr lang="en-US"/>
              <a:t>4/21/2017</a:t>
            </a:r>
            <a:endParaRPr lang="en-US" dirty="0"/>
          </a:p>
        </p:txBody>
      </p:sp>
      <p:sp>
        <p:nvSpPr>
          <p:cNvPr id="5" name="Slide Number Placeholder 4"/>
          <p:cNvSpPr>
            <a:spLocks noGrp="1"/>
          </p:cNvSpPr>
          <p:nvPr>
            <p:ph type="sldNum" sz="quarter" idx="12"/>
          </p:nvPr>
        </p:nvSpPr>
        <p:spPr/>
        <p:txBody>
          <a:bodyPr/>
          <a:lstStyle/>
          <a:p>
            <a:fld id="{007C854C-1925-413A-B076-5ADC57C8FA6D}" type="slidenum">
              <a:rPr lang="en-US" smtClean="0"/>
              <a:t>41</a:t>
            </a:fld>
            <a:endParaRPr lang="en-US" dirty="0"/>
          </a:p>
        </p:txBody>
      </p:sp>
    </p:spTree>
    <p:extLst>
      <p:ext uri="{BB962C8B-B14F-4D97-AF65-F5344CB8AC3E}">
        <p14:creationId xmlns:p14="http://schemas.microsoft.com/office/powerpoint/2010/main" val="1735092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465"/>
            <a:ext cx="10972800" cy="1143000"/>
          </a:xfrm>
        </p:spPr>
        <p:txBody>
          <a:bodyPr/>
          <a:lstStyle/>
          <a:p>
            <a:r>
              <a:rPr lang="en-US" b="1" dirty="0">
                <a:solidFill>
                  <a:srgbClr val="00B0F0"/>
                </a:solidFill>
                <a:latin typeface="Arial" panose="020B0604020202020204" pitchFamily="34" charset="0"/>
                <a:cs typeface="Arial" panose="020B0604020202020204" pitchFamily="34" charset="0"/>
              </a:rPr>
              <a:t>Options in Self-Direction</a:t>
            </a:r>
          </a:p>
        </p:txBody>
      </p:sp>
      <p:sp>
        <p:nvSpPr>
          <p:cNvPr id="3" name="Content Placeholder 2"/>
          <p:cNvSpPr>
            <a:spLocks noGrp="1"/>
          </p:cNvSpPr>
          <p:nvPr>
            <p:ph idx="1"/>
          </p:nvPr>
        </p:nvSpPr>
        <p:spPr>
          <a:xfrm>
            <a:off x="609600" y="1481333"/>
            <a:ext cx="6371968" cy="4525963"/>
          </a:xfrm>
        </p:spPr>
        <p:txBody>
          <a:bodyPr>
            <a:normAutofit fontScale="70000" lnSpcReduction="20000"/>
          </a:bodyPr>
          <a:lstStyle/>
          <a:p>
            <a:pPr marL="0" indent="0">
              <a:buNone/>
            </a:pP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DDS now offers two Self-Directed models in addition to the Traditional Model </a:t>
            </a:r>
          </a:p>
          <a:p>
            <a:endParaRPr lang="en-US" dirty="0">
              <a:latin typeface="Arial" panose="020B0604020202020204" pitchFamily="34" charset="0"/>
              <a:cs typeface="Arial" panose="020B0604020202020204" pitchFamily="34" charset="0"/>
            </a:endParaRPr>
          </a:p>
          <a:p>
            <a:r>
              <a:rPr lang="en-US" sz="4600" b="1" dirty="0">
                <a:solidFill>
                  <a:srgbClr val="00B050"/>
                </a:solidFill>
                <a:latin typeface="Arial" panose="020B0604020202020204" pitchFamily="34" charset="0"/>
                <a:cs typeface="Arial" panose="020B0604020202020204" pitchFamily="34" charset="0"/>
              </a:rPr>
              <a:t>Agency with Choice</a:t>
            </a:r>
          </a:p>
          <a:p>
            <a:endParaRPr lang="en-US" sz="4600" b="1" dirty="0">
              <a:solidFill>
                <a:srgbClr val="00B050"/>
              </a:solidFill>
              <a:latin typeface="Arial" panose="020B0604020202020204" pitchFamily="34" charset="0"/>
              <a:cs typeface="Arial" panose="020B0604020202020204" pitchFamily="34" charset="0"/>
            </a:endParaRPr>
          </a:p>
          <a:p>
            <a:r>
              <a:rPr lang="en-US" sz="4600" b="1" dirty="0">
                <a:solidFill>
                  <a:srgbClr val="00B050"/>
                </a:solidFill>
                <a:latin typeface="Arial" panose="020B0604020202020204" pitchFamily="34" charset="0"/>
                <a:cs typeface="Arial" panose="020B0604020202020204" pitchFamily="34" charset="0"/>
              </a:rPr>
              <a:t>Participant Directed Program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Both Self-Directed models offer the opportunity to tailor supports and services to the individual’s needs and circumstances. </a:t>
            </a:r>
          </a:p>
          <a:p>
            <a:endParaRPr lang="en-US" dirty="0"/>
          </a:p>
        </p:txBody>
      </p:sp>
      <p:sp>
        <p:nvSpPr>
          <p:cNvPr id="4" name="Date Placeholder 3"/>
          <p:cNvSpPr>
            <a:spLocks noGrp="1"/>
          </p:cNvSpPr>
          <p:nvPr>
            <p:ph type="dt" sz="half" idx="10"/>
          </p:nvPr>
        </p:nvSpPr>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4421" y="1676253"/>
            <a:ext cx="4390841" cy="4512276"/>
          </a:xfrm>
          <a:prstGeom prst="rect">
            <a:avLst/>
          </a:prstGeom>
        </p:spPr>
      </p:pic>
    </p:spTree>
    <p:extLst>
      <p:ext uri="{BB962C8B-B14F-4D97-AF65-F5344CB8AC3E}">
        <p14:creationId xmlns:p14="http://schemas.microsoft.com/office/powerpoint/2010/main" val="307384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rgbClr val="00B050"/>
                </a:solidFill>
              </a:rPr>
              <a:t> </a:t>
            </a:r>
            <a:r>
              <a:rPr lang="en-US" b="1" dirty="0">
                <a:solidFill>
                  <a:srgbClr val="00B0F0"/>
                </a:solidFill>
                <a:latin typeface="Arial" panose="020B0604020202020204" pitchFamily="34" charset="0"/>
                <a:cs typeface="Arial" panose="020B0604020202020204" pitchFamily="34" charset="0"/>
              </a:rPr>
              <a:t>Real Lives Law </a:t>
            </a:r>
          </a:p>
        </p:txBody>
      </p:sp>
      <p:sp>
        <p:nvSpPr>
          <p:cNvPr id="3" name="Content Placeholder 2"/>
          <p:cNvSpPr>
            <a:spLocks noGrp="1"/>
          </p:cNvSpPr>
          <p:nvPr>
            <p:ph idx="1"/>
          </p:nvPr>
        </p:nvSpPr>
        <p:spPr/>
        <p:txBody>
          <a:bodyPr>
            <a:normAutofit fontScale="32500" lnSpcReduction="20000"/>
          </a:bodyPr>
          <a:lstStyle/>
          <a:p>
            <a:r>
              <a:rPr lang="en-US" sz="7200" dirty="0"/>
              <a:t>Through Advocacy and legislative action, The Real Lives Law was passed on August 6, 2014.</a:t>
            </a:r>
          </a:p>
          <a:p>
            <a:endParaRPr lang="en-US" sz="7200" dirty="0"/>
          </a:p>
          <a:p>
            <a:r>
              <a:rPr lang="en-US" sz="7200" dirty="0"/>
              <a:t>Gives people the opportunity to use their allotted budget to purchase supports and services that meet their needs and goals. </a:t>
            </a:r>
          </a:p>
          <a:p>
            <a:endParaRPr lang="en-US" sz="7200" dirty="0"/>
          </a:p>
          <a:p>
            <a:r>
              <a:rPr lang="en-US" sz="7200" dirty="0"/>
              <a:t>Training will be provided to all DDS staff annually as required by the Real Lives Law. </a:t>
            </a:r>
          </a:p>
          <a:p>
            <a:endParaRPr lang="en-US" sz="7200" dirty="0"/>
          </a:p>
          <a:p>
            <a:r>
              <a:rPr lang="en-US" sz="7200" dirty="0"/>
              <a:t>The law established a 22 person advisory board to advise DDS on matters relevant to Self determination. The board began meeting in January of 2015.</a:t>
            </a:r>
          </a:p>
          <a:p>
            <a:pPr marL="457200" lvl="1" indent="0">
              <a:buNone/>
            </a:pPr>
            <a:endParaRPr lang="en-US" sz="7200" dirty="0"/>
          </a:p>
          <a:p>
            <a:pPr marL="457200" lvl="1" indent="0">
              <a:buNone/>
            </a:pPr>
            <a:r>
              <a:rPr lang="en-US" sz="7200" dirty="0"/>
              <a:t>*HB4237 (Chapter 255 0f 2014)</a:t>
            </a:r>
          </a:p>
          <a:p>
            <a:endParaRPr lang="en-US" dirty="0"/>
          </a:p>
        </p:txBody>
      </p:sp>
      <p:sp>
        <p:nvSpPr>
          <p:cNvPr id="4" name="Date Placeholder 3"/>
          <p:cNvSpPr>
            <a:spLocks noGrp="1"/>
          </p:cNvSpPr>
          <p:nvPr>
            <p:ph type="dt" sz="half" idx="10"/>
          </p:nvPr>
        </p:nvSpPr>
        <p:spPr/>
        <p:txBody>
          <a:bodyPr/>
          <a:lstStyle/>
          <a:p>
            <a:r>
              <a:rPr lang="en-US"/>
              <a:t>4/21/2017</a:t>
            </a:r>
            <a:endParaRPr lang="en-US" dirty="0"/>
          </a:p>
        </p:txBody>
      </p:sp>
      <p:sp>
        <p:nvSpPr>
          <p:cNvPr id="5" name="Slide Number Placeholder 4"/>
          <p:cNvSpPr>
            <a:spLocks noGrp="1"/>
          </p:cNvSpPr>
          <p:nvPr>
            <p:ph type="sldNum" sz="quarter" idx="12"/>
          </p:nvPr>
        </p:nvSpPr>
        <p:spPr/>
        <p:txBody>
          <a:bodyPr/>
          <a:lstStyle/>
          <a:p>
            <a:fld id="{007C854C-1925-413A-B076-5ADC57C8FA6D}" type="slidenum">
              <a:rPr lang="en-US" smtClean="0"/>
              <a:t>6</a:t>
            </a:fld>
            <a:endParaRPr lang="en-US" dirty="0"/>
          </a:p>
        </p:txBody>
      </p:sp>
    </p:spTree>
    <p:extLst>
      <p:ext uri="{BB962C8B-B14F-4D97-AF65-F5344CB8AC3E}">
        <p14:creationId xmlns:p14="http://schemas.microsoft.com/office/powerpoint/2010/main" val="21462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23" y="209324"/>
            <a:ext cx="10972800" cy="1143000"/>
          </a:xfrm>
        </p:spPr>
        <p:txBody>
          <a:bodyPr>
            <a:normAutofit fontScale="90000"/>
          </a:bodyPr>
          <a:lstStyle/>
          <a:p>
            <a:r>
              <a:rPr lang="en-US" b="1" dirty="0">
                <a:solidFill>
                  <a:srgbClr val="00B0F0"/>
                </a:solidFill>
                <a:latin typeface="Arial" panose="020B0604020202020204" pitchFamily="34" charset="0"/>
                <a:cs typeface="Arial" panose="020B0604020202020204" pitchFamily="34" charset="0"/>
              </a:rPr>
              <a:t>What Will I Learn From This Presentation?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62099" y="1465119"/>
            <a:ext cx="10972800" cy="3387436"/>
          </a:xfrm>
        </p:spPr>
        <p:txBody>
          <a:bodyPr>
            <a:normAutofit/>
          </a:bodyPr>
          <a:lstStyle/>
          <a:p>
            <a:r>
              <a:rPr lang="en-US" sz="2400" dirty="0">
                <a:latin typeface="Arial" panose="020B0604020202020204" pitchFamily="34" charset="0"/>
                <a:cs typeface="Arial" panose="020B0604020202020204" pitchFamily="34" charset="0"/>
              </a:rPr>
              <a:t>The principles of Self-Determination arose from local, state and national self advocacy and family advocacy movements and have led to human services system changes across the country.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concept of Self-Determination.</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differences between Traditional Model and the two Self-Directed Models, Agency with Choice and Participant Directed Program.</a:t>
            </a:r>
          </a:p>
          <a:p>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r>
              <a:rPr lang="en-US"/>
              <a:t>4/21/2017</a:t>
            </a:r>
            <a:endParaRPr lang="en-US" dirty="0"/>
          </a:p>
        </p:txBody>
      </p:sp>
      <p:sp>
        <p:nvSpPr>
          <p:cNvPr id="6" name="Slide Number Placeholder 5"/>
          <p:cNvSpPr>
            <a:spLocks noGrp="1"/>
          </p:cNvSpPr>
          <p:nvPr>
            <p:ph type="sldNum" sz="quarter" idx="12"/>
          </p:nvPr>
        </p:nvSpPr>
        <p:spPr/>
        <p:txBody>
          <a:bodyPr/>
          <a:lstStyle/>
          <a:p>
            <a:fld id="{007C854C-1925-413A-B076-5ADC57C8FA6D}" type="slidenum">
              <a:rPr lang="en-US" smtClean="0"/>
              <a:t>7</a:t>
            </a:fld>
            <a:endParaRPr lang="en-US" dirty="0"/>
          </a:p>
        </p:txBody>
      </p:sp>
      <p:pic>
        <p:nvPicPr>
          <p:cNvPr id="2055" name="Picture 7" descr="C:\Users\phickey\AppData\Local\Microsoft\Windows\Temporary Internet Files\Content.IE5\PKLXU4RP\Image-4-learning-sig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950" y="4844143"/>
            <a:ext cx="3575191" cy="187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98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latin typeface="Arial" panose="020B0604020202020204" pitchFamily="34" charset="0"/>
                <a:cs typeface="Arial" panose="020B0604020202020204" pitchFamily="34" charset="0"/>
              </a:rPr>
              <a:t>What Is Self-Determination?</a:t>
            </a:r>
            <a:r>
              <a:rPr lang="en-US" b="1" i="1" dirty="0">
                <a:solidFill>
                  <a:srgbClr val="00B0F0"/>
                </a:solidFill>
                <a:latin typeface="Arial" panose="020B0604020202020204" pitchFamily="34" charset="0"/>
                <a:cs typeface="Arial" panose="020B0604020202020204" pitchFamily="34" charset="0"/>
              </a:rPr>
              <a:t> </a:t>
            </a:r>
          </a:p>
        </p:txBody>
      </p:sp>
      <p:sp>
        <p:nvSpPr>
          <p:cNvPr id="3" name="Content Placeholder 2"/>
          <p:cNvSpPr>
            <a:spLocks noGrp="1"/>
          </p:cNvSpPr>
          <p:nvPr>
            <p:ph sz="half" idx="1"/>
          </p:nvPr>
        </p:nvSpPr>
        <p:spPr>
          <a:xfrm>
            <a:off x="522515" y="1769424"/>
            <a:ext cx="6341424" cy="4356746"/>
          </a:xfrm>
        </p:spPr>
        <p:txBody>
          <a:bodyPr>
            <a:normAutofit fontScale="92500"/>
          </a:bodyPr>
          <a:lstStyle/>
          <a:p>
            <a:pPr marL="0" indent="0">
              <a:buNone/>
            </a:pPr>
            <a:r>
              <a:rPr lang="en-US" sz="3600" i="1" dirty="0">
                <a:latin typeface="Arial" panose="020B0604020202020204" pitchFamily="34" charset="0"/>
                <a:cs typeface="Arial" panose="020B0604020202020204" pitchFamily="34" charset="0"/>
              </a:rPr>
              <a:t>Self-Determination</a:t>
            </a:r>
            <a:r>
              <a:rPr lang="en-US" sz="3600" dirty="0">
                <a:latin typeface="Arial" panose="020B0604020202020204" pitchFamily="34" charset="0"/>
                <a:cs typeface="Arial" panose="020B0604020202020204" pitchFamily="34" charset="0"/>
              </a:rPr>
              <a:t> is having control in your life to make choices based on preferences, beliefs and abilities to influence your future. </a:t>
            </a:r>
          </a:p>
          <a:p>
            <a:pPr marL="0" indent="0">
              <a:buNone/>
            </a:pPr>
            <a:r>
              <a:rPr lang="en-US" sz="3600" dirty="0">
                <a:latin typeface="Arial" panose="020B0604020202020204" pitchFamily="34" charset="0"/>
                <a:cs typeface="Arial" panose="020B0604020202020204" pitchFamily="34" charset="0"/>
              </a:rPr>
              <a:t>The process of designing and creating the services is called </a:t>
            </a:r>
            <a:r>
              <a:rPr lang="en-US" sz="3600" i="1" dirty="0">
                <a:latin typeface="Arial" panose="020B0604020202020204" pitchFamily="34" charset="0"/>
                <a:cs typeface="Arial" panose="020B0604020202020204" pitchFamily="34" charset="0"/>
              </a:rPr>
              <a:t>Self-Direction</a:t>
            </a:r>
            <a:r>
              <a:rPr lang="en-US" sz="3600" dirty="0">
                <a:latin typeface="Arial" panose="020B0604020202020204" pitchFamily="34" charset="0"/>
                <a:cs typeface="Arial" panose="020B0604020202020204" pitchFamily="34" charset="0"/>
              </a:rPr>
              <a:t>. </a:t>
            </a:r>
          </a:p>
          <a:p>
            <a:pPr marL="0" indent="0">
              <a:buNone/>
            </a:pPr>
            <a:endParaRPr lang="en-US" sz="3600" dirty="0">
              <a:latin typeface="Arial" panose="020B0604020202020204" pitchFamily="34" charset="0"/>
              <a:cs typeface="Arial" panose="020B0604020202020204" pitchFamily="34" charset="0"/>
            </a:endParaRPr>
          </a:p>
          <a:p>
            <a:pPr marL="0" indent="0">
              <a:buNone/>
            </a:pPr>
            <a:endParaRPr lang="en-US" sz="5600" i="1" dirty="0">
              <a:solidFill>
                <a:srgbClr val="C00000"/>
              </a:solidFill>
              <a:latin typeface="Arial" panose="020B0604020202020204" pitchFamily="34" charset="0"/>
              <a:cs typeface="Arial" panose="020B0604020202020204" pitchFamily="34" charset="0"/>
            </a:endParaRPr>
          </a:p>
        </p:txBody>
      </p:sp>
      <p:sp>
        <p:nvSpPr>
          <p:cNvPr id="6" name="Date Placeholder 5"/>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7C854C-1925-413A-B076-5ADC57C8FA6D}" type="slidenum">
              <a:rPr lang="en-US" smtClean="0">
                <a:solidFill>
                  <a:prstClr val="black">
                    <a:tint val="75000"/>
                  </a:prstClr>
                </a:solidFill>
              </a:rPr>
              <a:pPr/>
              <a:t>8</a:t>
            </a:fld>
            <a:endParaRPr lang="en-US" dirty="0">
              <a:solidFill>
                <a:prstClr val="black">
                  <a:tint val="75000"/>
                </a:prst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830" y="1741714"/>
            <a:ext cx="4942114" cy="463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526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b="1" dirty="0">
                <a:solidFill>
                  <a:srgbClr val="00B0F0"/>
                </a:solidFill>
                <a:latin typeface="Arial" panose="020B0604020202020204" pitchFamily="34" charset="0"/>
                <a:cs typeface="Arial" panose="020B0604020202020204" pitchFamily="34" charset="0"/>
              </a:rPr>
              <a:t>Principles of Self-Determination*</a:t>
            </a:r>
            <a:r>
              <a:rPr lang="en-US" sz="4400" dirty="0"/>
              <a:t/>
            </a:r>
            <a:br>
              <a:rPr lang="en-US" sz="4400" dirty="0"/>
            </a:br>
            <a:endParaRPr lang="en-US" dirty="0"/>
          </a:p>
        </p:txBody>
      </p:sp>
      <p:sp>
        <p:nvSpPr>
          <p:cNvPr id="2" name="Content Placeholder 1"/>
          <p:cNvSpPr>
            <a:spLocks noGrp="1"/>
          </p:cNvSpPr>
          <p:nvPr>
            <p:ph idx="1"/>
          </p:nvPr>
        </p:nvSpPr>
        <p:spPr>
          <a:xfrm>
            <a:off x="609600" y="1472540"/>
            <a:ext cx="10648208" cy="4453246"/>
          </a:xfrm>
        </p:spPr>
        <p:txBody>
          <a:bodyPr>
            <a:normAutofit fontScale="25000" lnSpcReduction="20000"/>
          </a:bodyPr>
          <a:lstStyle/>
          <a:p>
            <a:pPr lvl="1"/>
            <a:r>
              <a:rPr lang="en-US" sz="11200" b="1" i="1" dirty="0">
                <a:solidFill>
                  <a:srgbClr val="00B0F0"/>
                </a:solidFill>
              </a:rPr>
              <a:t>Freedom</a:t>
            </a:r>
            <a:r>
              <a:rPr lang="en-US" sz="11200" dirty="0">
                <a:solidFill>
                  <a:srgbClr val="00B0F0"/>
                </a:solidFill>
              </a:rPr>
              <a:t> </a:t>
            </a:r>
            <a:r>
              <a:rPr lang="en-US" sz="11200" dirty="0"/>
              <a:t>to decide how one wants to live his or her life</a:t>
            </a:r>
          </a:p>
          <a:p>
            <a:pPr lvl="1"/>
            <a:r>
              <a:rPr lang="en-US" sz="11200" b="1" i="1" dirty="0">
                <a:solidFill>
                  <a:srgbClr val="00B0F0"/>
                </a:solidFill>
              </a:rPr>
              <a:t>Authority</a:t>
            </a:r>
            <a:r>
              <a:rPr lang="en-US" sz="11200" b="1" dirty="0">
                <a:solidFill>
                  <a:schemeClr val="bg2">
                    <a:lumMod val="50000"/>
                  </a:schemeClr>
                </a:solidFill>
              </a:rPr>
              <a:t> </a:t>
            </a:r>
            <a:r>
              <a:rPr lang="en-US" sz="11200" dirty="0"/>
              <a:t>over a targeted amount of dollars</a:t>
            </a:r>
          </a:p>
          <a:p>
            <a:pPr lvl="1"/>
            <a:r>
              <a:rPr lang="en-US" sz="11200" b="1" i="1" dirty="0">
                <a:solidFill>
                  <a:srgbClr val="00B0F0"/>
                </a:solidFill>
              </a:rPr>
              <a:t>Support</a:t>
            </a:r>
            <a:r>
              <a:rPr lang="en-US" sz="11200" dirty="0"/>
              <a:t> to organize resources in ways that are life enhancing and meaningful to the individual </a:t>
            </a:r>
          </a:p>
          <a:p>
            <a:pPr lvl="1"/>
            <a:r>
              <a:rPr lang="en-US" sz="11200" b="1" i="1" dirty="0">
                <a:solidFill>
                  <a:srgbClr val="00B0F0"/>
                </a:solidFill>
              </a:rPr>
              <a:t>Responsibility</a:t>
            </a:r>
            <a:r>
              <a:rPr lang="en-US" sz="11200" dirty="0">
                <a:solidFill>
                  <a:schemeClr val="bg2">
                    <a:lumMod val="50000"/>
                  </a:schemeClr>
                </a:solidFill>
              </a:rPr>
              <a:t> </a:t>
            </a:r>
            <a:r>
              <a:rPr lang="en-US" sz="11200" dirty="0"/>
              <a:t>for wise use of public dollars and the recognition of the contributions individuals across disability and aging can make to their communities</a:t>
            </a:r>
          </a:p>
          <a:p>
            <a:pPr lvl="1"/>
            <a:r>
              <a:rPr lang="en-US" sz="11200" b="1" i="1" dirty="0">
                <a:solidFill>
                  <a:srgbClr val="00B0F0"/>
                </a:solidFill>
              </a:rPr>
              <a:t>Confirmation</a:t>
            </a:r>
            <a:r>
              <a:rPr lang="en-US" sz="11200" dirty="0"/>
              <a:t> of the important roles individuals must play in the newly designed system</a:t>
            </a:r>
          </a:p>
          <a:p>
            <a:pPr marL="0" indent="0">
              <a:buNone/>
            </a:pPr>
            <a:endParaRPr lang="en-US" sz="7200" b="1" dirty="0"/>
          </a:p>
          <a:p>
            <a:pPr marL="0" indent="0">
              <a:buNone/>
            </a:pPr>
            <a:endParaRPr lang="en-US" sz="7200" b="1" dirty="0"/>
          </a:p>
          <a:p>
            <a:pPr marL="0" indent="0">
              <a:buNone/>
            </a:pPr>
            <a:r>
              <a:rPr lang="en-US" sz="7200" b="1" dirty="0"/>
              <a:t>*</a:t>
            </a:r>
            <a:r>
              <a:rPr lang="en-US" sz="9800" dirty="0"/>
              <a:t>From the website  www: centerforself-determination.com</a:t>
            </a:r>
          </a:p>
          <a:p>
            <a:pPr marL="0" indent="0">
              <a:buNone/>
            </a:pPr>
            <a:endParaRPr lang="en-US" sz="6400" i="1" dirty="0">
              <a:solidFill>
                <a:srgbClr val="0070C0"/>
              </a:solidFill>
            </a:endParaRPr>
          </a:p>
          <a:p>
            <a:endParaRPr lang="en-US" b="1" dirty="0"/>
          </a:p>
        </p:txBody>
      </p:sp>
      <p:sp>
        <p:nvSpPr>
          <p:cNvPr id="5" name="Date Placeholder 4"/>
          <p:cNvSpPr>
            <a:spLocks noGrp="1"/>
          </p:cNvSpPr>
          <p:nvPr>
            <p:ph type="dt" sz="half" idx="10"/>
          </p:nvPr>
        </p:nvSpPr>
        <p:spPr/>
        <p:txBody>
          <a:bodyPr/>
          <a:lstStyle/>
          <a:p>
            <a:r>
              <a:rPr lang="en-US">
                <a:solidFill>
                  <a:prstClr val="black">
                    <a:tint val="75000"/>
                  </a:prstClr>
                </a:solidFill>
              </a:rPr>
              <a:t>4/21/2017</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61"/>
            <a:ext cx="543560" cy="365125"/>
          </a:xfrm>
        </p:spPr>
        <p:txBody>
          <a:bodyPr/>
          <a:lstStyle/>
          <a:p>
            <a:fld id="{007C854C-1925-413A-B076-5ADC57C8FA6D}"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503576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6728</TotalTime>
  <Words>2953</Words>
  <Application>Microsoft Office PowerPoint</Application>
  <PresentationFormat>Custom</PresentationFormat>
  <Paragraphs>322</Paragraphs>
  <Slides>41</Slides>
  <Notes>4</Notes>
  <HiddenSlides>0</HiddenSlides>
  <MMClips>0</MMClips>
  <ScaleCrop>false</ScaleCrop>
  <HeadingPairs>
    <vt:vector size="4" baseType="variant">
      <vt:variant>
        <vt:lpstr>Theme</vt:lpstr>
      </vt:variant>
      <vt:variant>
        <vt:i4>5</vt:i4>
      </vt:variant>
      <vt:variant>
        <vt:lpstr>Slide Titles</vt:lpstr>
      </vt:variant>
      <vt:variant>
        <vt:i4>41</vt:i4>
      </vt:variant>
    </vt:vector>
  </HeadingPairs>
  <TitlesOfParts>
    <vt:vector size="46" baseType="lpstr">
      <vt:lpstr>Office Theme</vt:lpstr>
      <vt:lpstr>1_Office Theme</vt:lpstr>
      <vt:lpstr>2_Office Theme</vt:lpstr>
      <vt:lpstr>3_Office Theme</vt:lpstr>
      <vt:lpstr>4_Office Theme</vt:lpstr>
      <vt:lpstr>   An Overview of  Self-Determination and DDS Service Models   </vt:lpstr>
      <vt:lpstr>PowerPoint Presentation</vt:lpstr>
      <vt:lpstr>Introduction</vt:lpstr>
      <vt:lpstr>Self-Direction</vt:lpstr>
      <vt:lpstr>Options in Self-Direction</vt:lpstr>
      <vt:lpstr> Real Lives Law </vt:lpstr>
      <vt:lpstr>What Will I Learn From This Presentation?</vt:lpstr>
      <vt:lpstr>What Is Self-Determination? </vt:lpstr>
      <vt:lpstr>Principles of Self-Determination* </vt:lpstr>
      <vt:lpstr>Why Were Self-Directed Models Developed?</vt:lpstr>
      <vt:lpstr>“Self-Determination is our Right!  “We need to have control over our choices. Not to be told what we can and cannot do!”     John Anton, Self Advocate </vt:lpstr>
      <vt:lpstr>PowerPoint Presentation</vt:lpstr>
      <vt:lpstr>What Is The Traditional Model of Service Delivery?</vt:lpstr>
      <vt:lpstr>How Does The Traditional Model Of Service Delivery Work? </vt:lpstr>
      <vt:lpstr>Who Can Receive Traditional Services?</vt:lpstr>
      <vt:lpstr>Example Of A Traditional Model</vt:lpstr>
      <vt:lpstr>Christine’s Story</vt:lpstr>
      <vt:lpstr>DDS Offers two Self Directed Models</vt:lpstr>
      <vt:lpstr>      What Is Agency With Choice?</vt:lpstr>
      <vt:lpstr> Agency With Choice</vt:lpstr>
      <vt:lpstr>Who Can Choose the AWC Model?</vt:lpstr>
      <vt:lpstr>Example of Agency With Choice</vt:lpstr>
      <vt:lpstr>John’s Story</vt:lpstr>
      <vt:lpstr>What Is The Participant Directed  Program Model?  </vt:lpstr>
      <vt:lpstr>Participant Directed Program</vt:lpstr>
      <vt:lpstr>Participant Directed Program </vt:lpstr>
      <vt:lpstr>Participant Directed Program</vt:lpstr>
      <vt:lpstr>Other Key Components of the Participant Directed Program </vt:lpstr>
      <vt:lpstr>Other Key Components Of The PDP Model</vt:lpstr>
      <vt:lpstr>Who Can Enroll in the Participant  Directed Program?</vt:lpstr>
      <vt:lpstr>Example of Participant Directed Program</vt:lpstr>
      <vt:lpstr>Lisa’s story</vt:lpstr>
      <vt:lpstr>Lisa’s story</vt:lpstr>
      <vt:lpstr>Comments From Family Members  About Self-Direction</vt:lpstr>
      <vt:lpstr>Comments from Family Members on  Self-Direction</vt:lpstr>
      <vt:lpstr>Review of Terms</vt:lpstr>
      <vt:lpstr>Review Of Terms </vt:lpstr>
      <vt:lpstr>Review Of Terms </vt:lpstr>
      <vt:lpstr>Expanding Self-Determination and the Use of Self-Directed Supports </vt:lpstr>
      <vt:lpstr>More Training opportunities</vt:lpstr>
      <vt:lpstr>For More Information On  Self-Determination in DDS</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2015-03-13T14:14:52Z</dcterms:created>
  <dc:creator>Teresa OHare</dc:creator>
  <lastModifiedBy>Victor Hernandez</lastModifiedBy>
  <lastPrinted>2015-04-23T00:28:48Z</lastPrinted>
  <dcterms:modified xsi:type="dcterms:W3CDTF">2017-06-22T11:17:53Z</dcterms:modified>
  <revision>407</revision>
  <dc:title>REAL LIVES OVERVIEW</dc:title>
</coreProperties>
</file>