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80" r:id="rId2"/>
    <p:sldId id="281" r:id="rId3"/>
    <p:sldId id="282" r:id="rId4"/>
    <p:sldId id="591" r:id="rId5"/>
    <p:sldId id="551" r:id="rId6"/>
    <p:sldId id="578" r:id="rId7"/>
    <p:sldId id="579" r:id="rId8"/>
    <p:sldId id="552" r:id="rId9"/>
    <p:sldId id="553" r:id="rId10"/>
    <p:sldId id="563" r:id="rId11"/>
    <p:sldId id="559" r:id="rId12"/>
    <p:sldId id="438" r:id="rId13"/>
    <p:sldId id="556" r:id="rId14"/>
    <p:sldId id="590" r:id="rId15"/>
    <p:sldId id="562" r:id="rId16"/>
    <p:sldId id="565" r:id="rId17"/>
    <p:sldId id="588" r:id="rId18"/>
    <p:sldId id="575" r:id="rId19"/>
    <p:sldId id="392" r:id="rId20"/>
    <p:sldId id="589" r:id="rId21"/>
    <p:sldId id="582" r:id="rId22"/>
    <p:sldId id="560" r:id="rId23"/>
    <p:sldId id="570" r:id="rId24"/>
    <p:sldId id="577" r:id="rId25"/>
    <p:sldId id="506" r:id="rId26"/>
    <p:sldId id="576" r:id="rId27"/>
    <p:sldId id="538" r:id="rId28"/>
    <p:sldId id="587" r:id="rId29"/>
    <p:sldId id="548" r:id="rId30"/>
    <p:sldId id="547" r:id="rId31"/>
    <p:sldId id="549"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K" lastIdx="1" clrIdx="0"/>
  <p:cmAuthor id="7" name="Haney, Gillian (DPH)" initials="HG(" lastIdx="17" clrIdx="7">
    <p:extLst>
      <p:ext uri="{19B8F6BF-5375-455C-9EA6-DF929625EA0E}">
        <p15:presenceInfo xmlns:p15="http://schemas.microsoft.com/office/powerpoint/2012/main" userId="S::gillian.haney@mass.gov::0cea0f1e-0d80-4c1b-a8a3-2c5cfe4171f5" providerId="AD"/>
      </p:ext>
    </p:extLst>
  </p:cmAuthor>
  <p:cmAuthor id="1" name="CMBrown" initials="C" lastIdx="5" clrIdx="1"/>
  <p:cmAuthor id="8" name="John, Betsey (DPH)" initials="BJ" lastIdx="4" clrIdx="8">
    <p:extLst>
      <p:ext uri="{19B8F6BF-5375-455C-9EA6-DF929625EA0E}">
        <p15:presenceInfo xmlns:p15="http://schemas.microsoft.com/office/powerpoint/2012/main" userId="John, Betsey (DPH)" providerId="None"/>
      </p:ext>
    </p:extLst>
  </p:cmAuthor>
  <p:cmAuthor id="2" name="Roosevelt, Kathleen" initials="KR" lastIdx="9" clrIdx="2"/>
  <p:cmAuthor id="3" name=" " initials=" " lastIdx="3" clrIdx="3"/>
  <p:cmAuthor id="4" name="Roosevelt, Kathleen (DPH)" initials="RK(" lastIdx="21" clrIdx="4"/>
  <p:cmAuthor id="5" name=" Lauren Molotnikov" initials="LM" lastIdx="5" clrIdx="5"/>
  <p:cmAuthor id="6" name="Molotnikov, Lauren (DPH)" initials="ML("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143032"/>
    <a:srgbClr val="2D686D"/>
    <a:srgbClr val="E1F2F3"/>
    <a:srgbClr val="A3D5D9"/>
    <a:srgbClr val="4BADB5"/>
    <a:srgbClr val="D6ECEE"/>
    <a:srgbClr val="8FCCD1"/>
    <a:srgbClr val="7AC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88" autoAdjust="0"/>
  </p:normalViewPr>
  <p:slideViewPr>
    <p:cSldViewPr>
      <p:cViewPr varScale="1">
        <p:scale>
          <a:sx n="66" d="100"/>
          <a:sy n="66" d="100"/>
        </p:scale>
        <p:origin x="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146.243.110.57\users\lmolotnikov\sas%20analysis\2019%20Data%20Request\Copy%20of%202020%20Update%20to%20provider%20slides%202.8.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lmolotnikov.EHS\Desktop\population%20(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146.243.110.57\users\LMolotnikov\sas%20analysis\Data%20Request%202020\RAFandConge%20Updated%205.26.2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146.243.110.57\Production\APPS\STDSURV\STD%20and%20HIV%20surveillance%20meeting%20presentations\2019%20Age_Sex%20Rates%20GC_CT_SY.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oleObject" Target="file:///\\146.243.110.57\users\LMolotnikov\sas%20analysis\2019%20Data%20Request\CT%20Age%20Shifts%20Gender%205.12.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circle"/>
            <c:size val="5"/>
            <c:spPr>
              <a:solidFill>
                <a:schemeClr val="tx1"/>
              </a:solidFill>
              <a:ln w="9525">
                <a:solidFill>
                  <a:schemeClr val="tx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65-4BC5-A945-5063D9C084D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65-4BC5-A945-5063D9C084DB}"/>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65-4BC5-A945-5063D9C084DB}"/>
                </c:ext>
              </c:extLst>
            </c:dLbl>
            <c:dLbl>
              <c:idx val="15"/>
              <c:layout>
                <c:manualLayout>
                  <c:x val="-2.9813218390804492E-2"/>
                  <c:y val="-4.305202333463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65-4BC5-A945-5063D9C084DB}"/>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65-4BC5-A945-5063D9C084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Sheet7!$A$13:$A$32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Sheet7!$B$13:$B$32</c:f>
              <c:numCache>
                <c:formatCode>General</c:formatCode>
                <c:ptCount val="20"/>
                <c:pt idx="0">
                  <c:v>9872</c:v>
                </c:pt>
                <c:pt idx="1">
                  <c:v>9969</c:v>
                </c:pt>
                <c:pt idx="2">
                  <c:v>10755</c:v>
                </c:pt>
                <c:pt idx="3">
                  <c:v>11041</c:v>
                </c:pt>
                <c:pt idx="4">
                  <c:v>13120</c:v>
                </c:pt>
                <c:pt idx="5">
                  <c:v>14386</c:v>
                </c:pt>
                <c:pt idx="6">
                  <c:v>15253</c:v>
                </c:pt>
                <c:pt idx="7">
                  <c:v>16566</c:v>
                </c:pt>
                <c:pt idx="8">
                  <c:v>17441</c:v>
                </c:pt>
                <c:pt idx="9">
                  <c:v>18796</c:v>
                </c:pt>
                <c:pt idx="10">
                  <c:v>21211</c:v>
                </c:pt>
                <c:pt idx="11">
                  <c:v>22851</c:v>
                </c:pt>
                <c:pt idx="12">
                  <c:v>23930</c:v>
                </c:pt>
                <c:pt idx="13">
                  <c:v>23789</c:v>
                </c:pt>
                <c:pt idx="14">
                  <c:v>24143</c:v>
                </c:pt>
                <c:pt idx="15">
                  <c:v>23937</c:v>
                </c:pt>
                <c:pt idx="16">
                  <c:v>26455</c:v>
                </c:pt>
                <c:pt idx="17">
                  <c:v>29202</c:v>
                </c:pt>
                <c:pt idx="18">
                  <c:v>30311</c:v>
                </c:pt>
                <c:pt idx="19">
                  <c:v>31634</c:v>
                </c:pt>
              </c:numCache>
            </c:numRef>
          </c:val>
          <c:smooth val="0"/>
          <c:extLst>
            <c:ext xmlns:c16="http://schemas.microsoft.com/office/drawing/2014/chart" uri="{C3380CC4-5D6E-409C-BE32-E72D297353CC}">
              <c16:uniqueId val="{00000000-F365-4BC5-A945-5063D9C084DB}"/>
            </c:ext>
          </c:extLst>
        </c:ser>
        <c:dLbls>
          <c:showLegendKey val="0"/>
          <c:showVal val="0"/>
          <c:showCatName val="0"/>
          <c:showSerName val="0"/>
          <c:showPercent val="0"/>
          <c:showBubbleSize val="0"/>
        </c:dLbls>
        <c:marker val="1"/>
        <c:smooth val="0"/>
        <c:axId val="580492144"/>
        <c:axId val="580493456"/>
      </c:lineChart>
      <c:catAx>
        <c:axId val="580492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bg2">
                <a:lumMod val="75000"/>
                <a:alpha val="7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80493456"/>
        <c:crosses val="autoZero"/>
        <c:auto val="1"/>
        <c:lblAlgn val="ctr"/>
        <c:lblOffset val="100"/>
        <c:noMultiLvlLbl val="0"/>
      </c:catAx>
      <c:valAx>
        <c:axId val="580493456"/>
        <c:scaling>
          <c:orientation val="minMax"/>
        </c:scaling>
        <c:delete val="0"/>
        <c:axPos val="l"/>
        <c:majorGridlines>
          <c:spPr>
            <a:ln w="9525" cap="flat" cmpd="sng" algn="ctr">
              <a:solidFill>
                <a:schemeClr val="bg2">
                  <a:lumMod val="75000"/>
                  <a:alpha val="7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No. of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a:solidFill>
              <a:schemeClr val="bg2">
                <a:lumMod val="75000"/>
                <a:alpha val="7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8049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'GC-Gender'!$B$1</c:f>
              <c:strCache>
                <c:ptCount val="1"/>
                <c:pt idx="0">
                  <c:v>State Total</c:v>
                </c:pt>
              </c:strCache>
            </c:strRef>
          </c:tx>
          <c:spPr>
            <a:solidFill>
              <a:schemeClr val="accent1"/>
            </a:solidFill>
            <a:ln>
              <a:solidFill>
                <a:schemeClr val="accen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'GC-Gender'!$A$2:$A$9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'GC-Gender'!$B$2:$B$9</c:f>
              <c:numCache>
                <c:formatCode>General</c:formatCode>
                <c:ptCount val="8"/>
                <c:pt idx="0">
                  <c:v>136.16999999999999</c:v>
                </c:pt>
                <c:pt idx="1">
                  <c:v>326.54000000000002</c:v>
                </c:pt>
                <c:pt idx="2">
                  <c:v>333.72</c:v>
                </c:pt>
                <c:pt idx="3">
                  <c:v>237.66</c:v>
                </c:pt>
                <c:pt idx="4">
                  <c:v>158.11000000000001</c:v>
                </c:pt>
                <c:pt idx="5">
                  <c:v>93.34</c:v>
                </c:pt>
                <c:pt idx="6">
                  <c:v>30.53</c:v>
                </c:pt>
                <c:pt idx="7">
                  <c:v>102.85</c:v>
                </c:pt>
              </c:numCache>
            </c:numRef>
          </c:val>
          <c:extLst>
            <c:ext xmlns:c16="http://schemas.microsoft.com/office/drawing/2014/chart" uri="{C3380CC4-5D6E-409C-BE32-E72D297353CC}">
              <c16:uniqueId val="{00000000-BD21-4AE0-A3F4-63FA3CCB6428}"/>
            </c:ext>
          </c:extLst>
        </c:ser>
        <c:ser>
          <c:idx val="1"/>
          <c:order val="1"/>
          <c:tx>
            <c:strRef>
              <c:f>'GC-Gender'!$C$1</c:f>
              <c:strCache>
                <c:ptCount val="1"/>
                <c:pt idx="0">
                  <c:v>Male</c:v>
                </c:pt>
              </c:strCache>
            </c:strRef>
          </c:tx>
          <c:spPr>
            <a:solidFill>
              <a:schemeClr val="accent2"/>
            </a:solidFill>
            <a:ln>
              <a:solidFill>
                <a:schemeClr val="accent2"/>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'GC-Gender'!$A$2:$A$9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'GC-Gender'!$C$2:$C$9</c:f>
              <c:numCache>
                <c:formatCode>General</c:formatCode>
                <c:ptCount val="8"/>
                <c:pt idx="0">
                  <c:v>114.85</c:v>
                </c:pt>
                <c:pt idx="1">
                  <c:v>396.08</c:v>
                </c:pt>
                <c:pt idx="2">
                  <c:v>469.33</c:v>
                </c:pt>
                <c:pt idx="3">
                  <c:v>358.22</c:v>
                </c:pt>
                <c:pt idx="4">
                  <c:v>241.83</c:v>
                </c:pt>
                <c:pt idx="5">
                  <c:v>163.76</c:v>
                </c:pt>
                <c:pt idx="6">
                  <c:v>57.12</c:v>
                </c:pt>
                <c:pt idx="7">
                  <c:v>148.1</c:v>
                </c:pt>
              </c:numCache>
            </c:numRef>
          </c:val>
          <c:extLst>
            <c:ext xmlns:c16="http://schemas.microsoft.com/office/drawing/2014/chart" uri="{C3380CC4-5D6E-409C-BE32-E72D297353CC}">
              <c16:uniqueId val="{00000001-BD21-4AE0-A3F4-63FA3CCB6428}"/>
            </c:ext>
          </c:extLst>
        </c:ser>
        <c:ser>
          <c:idx val="2"/>
          <c:order val="2"/>
          <c:tx>
            <c:strRef>
              <c:f>'GC-Gender'!$D$1</c:f>
              <c:strCache>
                <c:ptCount val="1"/>
                <c:pt idx="0">
                  <c:v>Female</c:v>
                </c:pt>
              </c:strCache>
            </c:strRef>
          </c:tx>
          <c:spPr>
            <a:solidFill>
              <a:schemeClr val="tx1"/>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'GC-Gender'!$A$2:$A$9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'GC-Gender'!$D$2:$D$9</c:f>
              <c:numCache>
                <c:formatCode>General</c:formatCode>
                <c:ptCount val="8"/>
                <c:pt idx="0">
                  <c:v>157.18</c:v>
                </c:pt>
                <c:pt idx="1">
                  <c:v>252.93</c:v>
                </c:pt>
                <c:pt idx="2">
                  <c:v>188.84</c:v>
                </c:pt>
                <c:pt idx="3">
                  <c:v>113.34</c:v>
                </c:pt>
                <c:pt idx="4">
                  <c:v>75.06</c:v>
                </c:pt>
                <c:pt idx="5">
                  <c:v>25.9</c:v>
                </c:pt>
                <c:pt idx="6">
                  <c:v>7.33</c:v>
                </c:pt>
                <c:pt idx="7">
                  <c:v>59</c:v>
                </c:pt>
              </c:numCache>
            </c:numRef>
          </c:val>
          <c:extLst>
            <c:ext xmlns:c16="http://schemas.microsoft.com/office/drawing/2014/chart" uri="{C3380CC4-5D6E-409C-BE32-E72D297353CC}">
              <c16:uniqueId val="{00000002-BD21-4AE0-A3F4-63FA3CCB6428}"/>
            </c:ext>
          </c:extLst>
        </c:ser>
        <c:dLbls>
          <c:showLegendKey val="0"/>
          <c:showVal val="0"/>
          <c:showCatName val="0"/>
          <c:showSerName val="0"/>
          <c:showPercent val="0"/>
          <c:showBubbleSize val="0"/>
        </c:dLbls>
        <c:gapWidth val="219"/>
        <c:axId val="205883600"/>
        <c:axId val="205882616"/>
      </c:barChart>
      <c:catAx>
        <c:axId val="20588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5882616"/>
        <c:crosses val="autoZero"/>
        <c:auto val="1"/>
        <c:lblAlgn val="ctr"/>
        <c:lblOffset val="100"/>
        <c:noMultiLvlLbl val="0"/>
      </c:catAx>
      <c:valAx>
        <c:axId val="205882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5883600"/>
        <c:crosses val="autoZero"/>
        <c:crossBetween val="between"/>
      </c:valAx>
      <c:spPr>
        <a:noFill/>
        <a:ln>
          <a:noFill/>
        </a:ln>
        <a:effectLst/>
      </c:spPr>
    </c:plotArea>
    <c:legend>
      <c:legendPos val="b"/>
      <c:layout>
        <c:manualLayout>
          <c:xMode val="edge"/>
          <c:yMode val="edge"/>
          <c:x val="0.86245943688857063"/>
          <c:y val="3.6103255815392282E-2"/>
          <c:w val="0.1250811262228585"/>
          <c:h val="0.22310412170846294"/>
        </c:manualLayout>
      </c:layout>
      <c:overlay val="0"/>
      <c:spPr>
        <a:solidFill>
          <a:schemeClr val="lt1"/>
        </a:solidFill>
        <a:ln w="25400" cap="flat" cmpd="sng" algn="ctr">
          <a:solidFill>
            <a:schemeClr val="dk1"/>
          </a:solidFill>
          <a:prstDash val="solid"/>
        </a:ln>
        <a:effectLst/>
      </c:spPr>
      <c:txPr>
        <a:bodyPr rot="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0196397864059E-2"/>
          <c:y val="4.3995249776743649E-2"/>
          <c:w val="0.89017365824961536"/>
          <c:h val="0.69317708801926226"/>
        </c:manualLayout>
      </c:layout>
      <c:barChart>
        <c:barDir val="col"/>
        <c:grouping val="clustered"/>
        <c:varyColors val="0"/>
        <c:ser>
          <c:idx val="0"/>
          <c:order val="0"/>
          <c:tx>
            <c:strRef>
              <c:f>Sheet1!$B$1</c:f>
              <c:strCache>
                <c:ptCount val="1"/>
                <c:pt idx="0">
                  <c:v>2017 GC Case (N=7,304)</c:v>
                </c:pt>
              </c:strCache>
            </c:strRef>
          </c:tx>
          <c:spPr>
            <a:solidFill>
              <a:schemeClr val="accent1"/>
            </a:solidFill>
            <a:ln>
              <a:solidFill>
                <a:schemeClr val="accent1"/>
              </a:solidFill>
            </a:ln>
          </c:spPr>
          <c:invertIfNegative val="0"/>
          <c:cat>
            <c:strRef>
              <c:f>Sheet1!$A$2:$A$15</c:f>
              <c:strCache>
                <c:ptCount val="14"/>
                <c:pt idx="0">
                  <c:v>Barnstable</c:v>
                </c:pt>
                <c:pt idx="1">
                  <c:v>Berkshire</c:v>
                </c:pt>
                <c:pt idx="2">
                  <c:v>Bristol</c:v>
                </c:pt>
                <c:pt idx="3">
                  <c:v>Essex</c:v>
                </c:pt>
                <c:pt idx="4">
                  <c:v>Franklin</c:v>
                </c:pt>
                <c:pt idx="5">
                  <c:v>Hampden</c:v>
                </c:pt>
                <c:pt idx="6">
                  <c:v>Hampshire</c:v>
                </c:pt>
                <c:pt idx="7">
                  <c:v>Middlesex</c:v>
                </c:pt>
                <c:pt idx="8">
                  <c:v>Nantucket+Dukes</c:v>
                </c:pt>
                <c:pt idx="9">
                  <c:v>Norfolk</c:v>
                </c:pt>
                <c:pt idx="10">
                  <c:v>Plymouth</c:v>
                </c:pt>
                <c:pt idx="11">
                  <c:v>Suffolk</c:v>
                </c:pt>
                <c:pt idx="12">
                  <c:v>Worcester</c:v>
                </c:pt>
                <c:pt idx="13">
                  <c:v>Statewide</c:v>
                </c:pt>
              </c:strCache>
            </c:strRef>
          </c:cat>
          <c:val>
            <c:numRef>
              <c:f>Sheet1!$B$2:$B$15</c:f>
              <c:numCache>
                <c:formatCode>0.00</c:formatCode>
                <c:ptCount val="14"/>
                <c:pt idx="0">
                  <c:v>50.359172766191904</c:v>
                </c:pt>
                <c:pt idx="1">
                  <c:v>27.450723270909712</c:v>
                </c:pt>
                <c:pt idx="2">
                  <c:v>95.973934583547958</c:v>
                </c:pt>
                <c:pt idx="3">
                  <c:v>73.722209515124831</c:v>
                </c:pt>
                <c:pt idx="4">
                  <c:v>46.21455016682296</c:v>
                </c:pt>
                <c:pt idx="5">
                  <c:v>228.22740985223169</c:v>
                </c:pt>
                <c:pt idx="6">
                  <c:v>82.539030913075393</c:v>
                </c:pt>
                <c:pt idx="7">
                  <c:v>66.481133114166823</c:v>
                </c:pt>
                <c:pt idx="8">
                  <c:v>31.505958965312853</c:v>
                </c:pt>
                <c:pt idx="9">
                  <c:v>58.678330063818677</c:v>
                </c:pt>
                <c:pt idx="10">
                  <c:v>88.754350804798932</c:v>
                </c:pt>
                <c:pt idx="11">
                  <c:v>246.84035228017768</c:v>
                </c:pt>
                <c:pt idx="12">
                  <c:v>88.049480783405542</c:v>
                </c:pt>
                <c:pt idx="13">
                  <c:v>105.59999510341267</c:v>
                </c:pt>
              </c:numCache>
            </c:numRef>
          </c:val>
          <c:extLst>
            <c:ext xmlns:c16="http://schemas.microsoft.com/office/drawing/2014/chart" uri="{C3380CC4-5D6E-409C-BE32-E72D297353CC}">
              <c16:uniqueId val="{00000000-3D5B-4A2C-A82F-336A0B473F5F}"/>
            </c:ext>
          </c:extLst>
        </c:ser>
        <c:ser>
          <c:idx val="1"/>
          <c:order val="1"/>
          <c:tx>
            <c:strRef>
              <c:f>Sheet1!$C$1</c:f>
              <c:strCache>
                <c:ptCount val="1"/>
                <c:pt idx="0">
                  <c:v>2018 GC Case (N=7,667)</c:v>
                </c:pt>
              </c:strCache>
            </c:strRef>
          </c:tx>
          <c:spPr>
            <a:solidFill>
              <a:schemeClr val="accent6"/>
            </a:solidFill>
            <a:ln>
              <a:solidFill>
                <a:schemeClr val="accent6"/>
              </a:solidFill>
            </a:ln>
          </c:spPr>
          <c:invertIfNegative val="0"/>
          <c:cat>
            <c:strRef>
              <c:f>Sheet1!$A$2:$A$15</c:f>
              <c:strCache>
                <c:ptCount val="14"/>
                <c:pt idx="0">
                  <c:v>Barnstable</c:v>
                </c:pt>
                <c:pt idx="1">
                  <c:v>Berkshire</c:v>
                </c:pt>
                <c:pt idx="2">
                  <c:v>Bristol</c:v>
                </c:pt>
                <c:pt idx="3">
                  <c:v>Essex</c:v>
                </c:pt>
                <c:pt idx="4">
                  <c:v>Franklin</c:v>
                </c:pt>
                <c:pt idx="5">
                  <c:v>Hampden</c:v>
                </c:pt>
                <c:pt idx="6">
                  <c:v>Hampshire</c:v>
                </c:pt>
                <c:pt idx="7">
                  <c:v>Middlesex</c:v>
                </c:pt>
                <c:pt idx="8">
                  <c:v>Nantucket+Dukes</c:v>
                </c:pt>
                <c:pt idx="9">
                  <c:v>Norfolk</c:v>
                </c:pt>
                <c:pt idx="10">
                  <c:v>Plymouth</c:v>
                </c:pt>
                <c:pt idx="11">
                  <c:v>Suffolk</c:v>
                </c:pt>
                <c:pt idx="12">
                  <c:v>Worcester</c:v>
                </c:pt>
                <c:pt idx="13">
                  <c:v>Statewide</c:v>
                </c:pt>
              </c:strCache>
            </c:strRef>
          </c:cat>
          <c:val>
            <c:numRef>
              <c:f>Sheet1!$C$2:$C$15</c:f>
              <c:numCache>
                <c:formatCode>0.00</c:formatCode>
                <c:ptCount val="14"/>
                <c:pt idx="0">
                  <c:v>64.136255141930022</c:v>
                </c:pt>
                <c:pt idx="1">
                  <c:v>22.011727885183262</c:v>
                </c:pt>
                <c:pt idx="2">
                  <c:v>106.5486223897</c:v>
                </c:pt>
                <c:pt idx="3">
                  <c:v>59.853602496795595</c:v>
                </c:pt>
                <c:pt idx="4">
                  <c:v>47.542332250781328</c:v>
                </c:pt>
                <c:pt idx="5">
                  <c:v>206.33402792993644</c:v>
                </c:pt>
                <c:pt idx="6">
                  <c:v>69.526798096157165</c:v>
                </c:pt>
                <c:pt idx="7">
                  <c:v>80.225132632228608</c:v>
                </c:pt>
                <c:pt idx="8">
                  <c:v>45.475270404047791</c:v>
                </c:pt>
                <c:pt idx="9">
                  <c:v>56.135120084498915</c:v>
                </c:pt>
                <c:pt idx="10">
                  <c:v>81.644863888814243</c:v>
                </c:pt>
                <c:pt idx="11">
                  <c:v>284.91263327757156</c:v>
                </c:pt>
                <c:pt idx="12">
                  <c:v>86.891675449109385</c:v>
                </c:pt>
                <c:pt idx="13">
                  <c:v>110.3612469037532</c:v>
                </c:pt>
              </c:numCache>
            </c:numRef>
          </c:val>
          <c:extLst>
            <c:ext xmlns:c16="http://schemas.microsoft.com/office/drawing/2014/chart" uri="{C3380CC4-5D6E-409C-BE32-E72D297353CC}">
              <c16:uniqueId val="{00000001-3D5B-4A2C-A82F-336A0B473F5F}"/>
            </c:ext>
          </c:extLst>
        </c:ser>
        <c:ser>
          <c:idx val="2"/>
          <c:order val="2"/>
          <c:tx>
            <c:strRef>
              <c:f>Sheet1!$D$1</c:f>
              <c:strCache>
                <c:ptCount val="1"/>
                <c:pt idx="0">
                  <c:v>2019 GC Case (N=7,172)</c:v>
                </c:pt>
              </c:strCache>
            </c:strRef>
          </c:tx>
          <c:spPr>
            <a:solidFill>
              <a:schemeClr val="tx1"/>
            </a:solidFill>
            <a:ln>
              <a:solidFill>
                <a:schemeClr val="tx1"/>
              </a:solidFill>
            </a:ln>
          </c:spPr>
          <c:invertIfNegative val="0"/>
          <c:cat>
            <c:strRef>
              <c:f>Sheet1!$A$2:$A$15</c:f>
              <c:strCache>
                <c:ptCount val="14"/>
                <c:pt idx="0">
                  <c:v>Barnstable</c:v>
                </c:pt>
                <c:pt idx="1">
                  <c:v>Berkshire</c:v>
                </c:pt>
                <c:pt idx="2">
                  <c:v>Bristol</c:v>
                </c:pt>
                <c:pt idx="3">
                  <c:v>Essex</c:v>
                </c:pt>
                <c:pt idx="4">
                  <c:v>Franklin</c:v>
                </c:pt>
                <c:pt idx="5">
                  <c:v>Hampden</c:v>
                </c:pt>
                <c:pt idx="6">
                  <c:v>Hampshire</c:v>
                </c:pt>
                <c:pt idx="7">
                  <c:v>Middlesex</c:v>
                </c:pt>
                <c:pt idx="8">
                  <c:v>Nantucket+Dukes</c:v>
                </c:pt>
                <c:pt idx="9">
                  <c:v>Norfolk</c:v>
                </c:pt>
                <c:pt idx="10">
                  <c:v>Plymouth</c:v>
                </c:pt>
                <c:pt idx="11">
                  <c:v>Suffolk</c:v>
                </c:pt>
                <c:pt idx="12">
                  <c:v>Worcester</c:v>
                </c:pt>
                <c:pt idx="13">
                  <c:v>Statewide</c:v>
                </c:pt>
              </c:strCache>
            </c:strRef>
          </c:cat>
          <c:val>
            <c:numRef>
              <c:f>Sheet1!$D$2:$D$15</c:f>
              <c:numCache>
                <c:formatCode>0.00</c:formatCode>
                <c:ptCount val="14"/>
                <c:pt idx="0">
                  <c:v>46.161811069715206</c:v>
                </c:pt>
                <c:pt idx="1">
                  <c:v>24.525645608157483</c:v>
                </c:pt>
                <c:pt idx="2">
                  <c:v>85.050676575354203</c:v>
                </c:pt>
                <c:pt idx="3">
                  <c:v>61.236027325393039</c:v>
                </c:pt>
                <c:pt idx="4">
                  <c:v>25.291890336552946</c:v>
                </c:pt>
                <c:pt idx="5">
                  <c:v>173.08420390430021</c:v>
                </c:pt>
                <c:pt idx="6">
                  <c:v>61.586647018043358</c:v>
                </c:pt>
                <c:pt idx="7">
                  <c:v>79.677721147553555</c:v>
                </c:pt>
                <c:pt idx="8">
                  <c:v>55.517137006406934</c:v>
                </c:pt>
                <c:pt idx="9">
                  <c:v>65.849161543685341</c:v>
                </c:pt>
                <c:pt idx="10">
                  <c:v>66.516414845580627</c:v>
                </c:pt>
                <c:pt idx="11">
                  <c:v>285.2047716081351</c:v>
                </c:pt>
                <c:pt idx="12">
                  <c:v>73.177727429138983</c:v>
                </c:pt>
                <c:pt idx="13">
                  <c:v>102.98113257059991</c:v>
                </c:pt>
              </c:numCache>
            </c:numRef>
          </c:val>
          <c:extLst>
            <c:ext xmlns:c16="http://schemas.microsoft.com/office/drawing/2014/chart" uri="{C3380CC4-5D6E-409C-BE32-E72D297353CC}">
              <c16:uniqueId val="{00000002-3D5B-4A2C-A82F-336A0B473F5F}"/>
            </c:ext>
          </c:extLst>
        </c:ser>
        <c:dLbls>
          <c:showLegendKey val="0"/>
          <c:showVal val="0"/>
          <c:showCatName val="0"/>
          <c:showSerName val="0"/>
          <c:showPercent val="0"/>
          <c:showBubbleSize val="0"/>
        </c:dLbls>
        <c:gapWidth val="150"/>
        <c:axId val="43899904"/>
        <c:axId val="43582592"/>
      </c:barChart>
      <c:catAx>
        <c:axId val="43899904"/>
        <c:scaling>
          <c:orientation val="minMax"/>
        </c:scaling>
        <c:delete val="0"/>
        <c:axPos val="b"/>
        <c:title>
          <c:tx>
            <c:rich>
              <a:bodyPr/>
              <a:lstStyle/>
              <a:p>
                <a:pPr>
                  <a:defRPr sz="1100">
                    <a:latin typeface="Times New Roman" panose="02020603050405020304" pitchFamily="18" charset="0"/>
                    <a:cs typeface="Times New Roman" panose="02020603050405020304" pitchFamily="18" charset="0"/>
                  </a:defRPr>
                </a:pPr>
                <a:r>
                  <a:rPr lang="en-US" sz="1100" dirty="0">
                    <a:latin typeface="Times New Roman" panose="02020603050405020304" pitchFamily="18" charset="0"/>
                    <a:cs typeface="Times New Roman" panose="02020603050405020304" pitchFamily="18" charset="0"/>
                  </a:rPr>
                  <a:t>County</a:t>
                </a:r>
              </a:p>
            </c:rich>
          </c:tx>
          <c:layout>
            <c:manualLayout>
              <c:xMode val="edge"/>
              <c:yMode val="edge"/>
              <c:x val="0.47600993302561317"/>
              <c:y val="0.92673809182491729"/>
            </c:manualLayout>
          </c:layout>
          <c:overlay val="0"/>
        </c:title>
        <c:numFmt formatCode="General" sourceLinked="0"/>
        <c:majorTickMark val="out"/>
        <c:minorTickMark val="none"/>
        <c:tickLblPos val="nextTo"/>
        <c:spPr>
          <a:ln>
            <a:solidFill>
              <a:schemeClr val="bg1">
                <a:lumMod val="50000"/>
                <a:alpha val="70000"/>
              </a:schemeClr>
            </a:solidFill>
          </a:ln>
        </c:spPr>
        <c:txPr>
          <a:bodyPr/>
          <a:lstStyle/>
          <a:p>
            <a:pPr>
              <a:defRPr sz="1100">
                <a:latin typeface="Times New Roman" panose="02020603050405020304" pitchFamily="18" charset="0"/>
                <a:cs typeface="Times New Roman" panose="02020603050405020304" pitchFamily="18" charset="0"/>
              </a:defRPr>
            </a:pPr>
            <a:endParaRPr lang="en-US"/>
          </a:p>
        </c:txPr>
        <c:crossAx val="43582592"/>
        <c:crosses val="autoZero"/>
        <c:auto val="1"/>
        <c:lblAlgn val="ctr"/>
        <c:lblOffset val="100"/>
        <c:noMultiLvlLbl val="0"/>
      </c:catAx>
      <c:valAx>
        <c:axId val="43582592"/>
        <c:scaling>
          <c:orientation val="minMax"/>
        </c:scaling>
        <c:delete val="0"/>
        <c:axPos val="l"/>
        <c:majorGridlines>
          <c:spPr>
            <a:ln>
              <a:solidFill>
                <a:schemeClr val="bg1">
                  <a:lumMod val="50000"/>
                  <a:alpha val="70000"/>
                </a:schemeClr>
              </a:solidFill>
            </a:ln>
          </c:spPr>
        </c:majorGridlines>
        <c:title>
          <c:tx>
            <c:rich>
              <a:bodyPr rot="-5400000" vert="horz"/>
              <a:lstStyle/>
              <a:p>
                <a:pPr>
                  <a:defRPr sz="1100">
                    <a:latin typeface="Times New Roman" panose="02020603050405020304" pitchFamily="18" charset="0"/>
                    <a:cs typeface="Times New Roman" panose="02020603050405020304" pitchFamily="18" charset="0"/>
                  </a:defRPr>
                </a:pPr>
                <a:r>
                  <a:rPr lang="en-US" sz="1100" dirty="0">
                    <a:latin typeface="Times New Roman" panose="02020603050405020304" pitchFamily="18" charset="0"/>
                    <a:cs typeface="Times New Roman" panose="02020603050405020304" pitchFamily="18" charset="0"/>
                  </a:rPr>
                  <a:t>Rate per 100,00</a:t>
                </a:r>
              </a:p>
            </c:rich>
          </c:tx>
          <c:layout>
            <c:manualLayout>
              <c:xMode val="edge"/>
              <c:yMode val="edge"/>
              <c:x val="1.0546768938365465E-2"/>
              <c:y val="0.27913475249436193"/>
            </c:manualLayout>
          </c:layout>
          <c:overlay val="0"/>
        </c:title>
        <c:numFmt formatCode="0.00" sourceLinked="1"/>
        <c:majorTickMark val="out"/>
        <c:minorTickMark val="none"/>
        <c:tickLblPos val="nextTo"/>
        <c:spPr>
          <a:ln>
            <a:solidFill>
              <a:schemeClr val="bg1">
                <a:lumMod val="50000"/>
                <a:alpha val="70000"/>
              </a:schemeClr>
            </a:solidFill>
          </a:ln>
        </c:spPr>
        <c:txPr>
          <a:bodyPr/>
          <a:lstStyle/>
          <a:p>
            <a:pPr>
              <a:defRPr sz="1100">
                <a:latin typeface="Times New Roman" panose="02020603050405020304" pitchFamily="18" charset="0"/>
                <a:cs typeface="Times New Roman" panose="02020603050405020304" pitchFamily="18" charset="0"/>
              </a:defRPr>
            </a:pPr>
            <a:endParaRPr lang="en-US"/>
          </a:p>
        </c:txPr>
        <c:crossAx val="43899904"/>
        <c:crosses val="autoZero"/>
        <c:crossBetween val="between"/>
      </c:valAx>
    </c:plotArea>
    <c:legend>
      <c:legendPos val="l"/>
      <c:layout>
        <c:manualLayout>
          <c:xMode val="edge"/>
          <c:yMode val="edge"/>
          <c:x val="0.10456873925242102"/>
          <c:y val="5.4607548584286666E-2"/>
          <c:w val="0.19749705855733554"/>
          <c:h val="0.17395311121905449"/>
        </c:manualLayout>
      </c:layout>
      <c:overlay val="1"/>
      <c:spPr>
        <a:solidFill>
          <a:schemeClr val="bg1"/>
        </a:solidFill>
        <a:ln w="28575">
          <a:solidFill>
            <a:schemeClr val="tx1"/>
          </a:solidFill>
        </a:ln>
      </c:spPr>
      <c:txPr>
        <a:bodyPr/>
        <a:lstStyle/>
        <a:p>
          <a:pPr>
            <a:defRPr sz="11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'syphilis-gender'!$B$1</c:f>
              <c:strCache>
                <c:ptCount val="1"/>
                <c:pt idx="0">
                  <c:v>State Total</c:v>
                </c:pt>
              </c:strCache>
            </c:strRef>
          </c:tx>
          <c:spPr>
            <a:solidFill>
              <a:schemeClr val="accent1"/>
            </a:solidFill>
            <a:ln>
              <a:solidFill>
                <a:schemeClr val="accent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'syphilis-gender'!$A$2:$A$9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'syphilis-gender'!$B$2:$B$9</c:f>
              <c:numCache>
                <c:formatCode>General</c:formatCode>
                <c:ptCount val="8"/>
                <c:pt idx="0">
                  <c:v>9.6</c:v>
                </c:pt>
                <c:pt idx="1">
                  <c:v>35.1</c:v>
                </c:pt>
                <c:pt idx="2">
                  <c:v>49</c:v>
                </c:pt>
                <c:pt idx="3">
                  <c:v>52.2</c:v>
                </c:pt>
                <c:pt idx="4">
                  <c:v>35.299999999999997</c:v>
                </c:pt>
                <c:pt idx="5">
                  <c:v>22.2</c:v>
                </c:pt>
                <c:pt idx="6">
                  <c:v>12</c:v>
                </c:pt>
                <c:pt idx="7">
                  <c:v>18.399999999999999</c:v>
                </c:pt>
              </c:numCache>
            </c:numRef>
          </c:val>
          <c:extLst>
            <c:ext xmlns:c16="http://schemas.microsoft.com/office/drawing/2014/chart" uri="{C3380CC4-5D6E-409C-BE32-E72D297353CC}">
              <c16:uniqueId val="{00000000-9926-43FE-A08F-D17EAC0E7CAB}"/>
            </c:ext>
          </c:extLst>
        </c:ser>
        <c:ser>
          <c:idx val="1"/>
          <c:order val="1"/>
          <c:tx>
            <c:strRef>
              <c:f>'syphilis-gender'!$C$1</c:f>
              <c:strCache>
                <c:ptCount val="1"/>
                <c:pt idx="0">
                  <c:v>Male</c:v>
                </c:pt>
              </c:strCache>
            </c:strRef>
          </c:tx>
          <c:spPr>
            <a:solidFill>
              <a:schemeClr val="accent2"/>
            </a:solidFill>
            <a:ln>
              <a:solidFill>
                <a:schemeClr val="accent2"/>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'syphilis-gender'!$A$2:$A$9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'syphilis-gender'!$C$2:$C$9</c:f>
              <c:numCache>
                <c:formatCode>General</c:formatCode>
                <c:ptCount val="8"/>
                <c:pt idx="0">
                  <c:v>15.1</c:v>
                </c:pt>
                <c:pt idx="1">
                  <c:v>57.7</c:v>
                </c:pt>
                <c:pt idx="2">
                  <c:v>77.599999999999994</c:v>
                </c:pt>
                <c:pt idx="3">
                  <c:v>85.9</c:v>
                </c:pt>
                <c:pt idx="4">
                  <c:v>62.3</c:v>
                </c:pt>
                <c:pt idx="5">
                  <c:v>42.6</c:v>
                </c:pt>
                <c:pt idx="6">
                  <c:v>22.2</c:v>
                </c:pt>
                <c:pt idx="7">
                  <c:v>33.299999999999997</c:v>
                </c:pt>
              </c:numCache>
            </c:numRef>
          </c:val>
          <c:extLst>
            <c:ext xmlns:c16="http://schemas.microsoft.com/office/drawing/2014/chart" uri="{C3380CC4-5D6E-409C-BE32-E72D297353CC}">
              <c16:uniqueId val="{00000001-9926-43FE-A08F-D17EAC0E7CAB}"/>
            </c:ext>
          </c:extLst>
        </c:ser>
        <c:ser>
          <c:idx val="2"/>
          <c:order val="2"/>
          <c:tx>
            <c:strRef>
              <c:f>'syphilis-gender'!$D$1</c:f>
              <c:strCache>
                <c:ptCount val="1"/>
                <c:pt idx="0">
                  <c:v>Female</c:v>
                </c:pt>
              </c:strCache>
            </c:strRef>
          </c:tx>
          <c:spPr>
            <a:solidFill>
              <a:schemeClr val="tx1"/>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'syphilis-gender'!$A$2:$A$9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'syphilis-gender'!$D$2:$D$9</c:f>
              <c:numCache>
                <c:formatCode>General</c:formatCode>
                <c:ptCount val="8"/>
                <c:pt idx="0">
                  <c:v>6.1</c:v>
                </c:pt>
                <c:pt idx="1">
                  <c:v>12.5</c:v>
                </c:pt>
                <c:pt idx="2">
                  <c:v>10.3</c:v>
                </c:pt>
                <c:pt idx="3">
                  <c:v>9.6999999999999993</c:v>
                </c:pt>
                <c:pt idx="4">
                  <c:v>3.1</c:v>
                </c:pt>
                <c:pt idx="5">
                  <c:v>4.8</c:v>
                </c:pt>
                <c:pt idx="6">
                  <c:v>0.6</c:v>
                </c:pt>
                <c:pt idx="7">
                  <c:v>3.4</c:v>
                </c:pt>
              </c:numCache>
            </c:numRef>
          </c:val>
          <c:extLst>
            <c:ext xmlns:c16="http://schemas.microsoft.com/office/drawing/2014/chart" uri="{C3380CC4-5D6E-409C-BE32-E72D297353CC}">
              <c16:uniqueId val="{00000002-9926-43FE-A08F-D17EAC0E7CAB}"/>
            </c:ext>
          </c:extLst>
        </c:ser>
        <c:dLbls>
          <c:showLegendKey val="0"/>
          <c:showVal val="0"/>
          <c:showCatName val="0"/>
          <c:showSerName val="0"/>
          <c:showPercent val="0"/>
          <c:showBubbleSize val="0"/>
        </c:dLbls>
        <c:gapWidth val="219"/>
        <c:axId val="728251288"/>
        <c:axId val="728252600"/>
      </c:barChart>
      <c:catAx>
        <c:axId val="72825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28252600"/>
        <c:crosses val="autoZero"/>
        <c:auto val="1"/>
        <c:lblAlgn val="ctr"/>
        <c:lblOffset val="100"/>
        <c:noMultiLvlLbl val="0"/>
      </c:catAx>
      <c:valAx>
        <c:axId val="728252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28251288"/>
        <c:crosses val="autoZero"/>
        <c:crossBetween val="between"/>
      </c:valAx>
      <c:spPr>
        <a:noFill/>
        <a:ln>
          <a:noFill/>
        </a:ln>
        <a:effectLst/>
      </c:spPr>
    </c:plotArea>
    <c:legend>
      <c:legendPos val="b"/>
      <c:layout>
        <c:manualLayout>
          <c:xMode val="edge"/>
          <c:yMode val="edge"/>
          <c:x val="0.8840154057545363"/>
          <c:y val="7.1769742930737151E-2"/>
          <c:w val="0.10965050095484878"/>
          <c:h val="0.18913010358095234"/>
        </c:manualLayout>
      </c:layout>
      <c:overlay val="0"/>
      <c:spPr>
        <a:solidFill>
          <a:schemeClr val="lt1"/>
        </a:solidFill>
        <a:ln w="25400" cap="flat" cmpd="sng" algn="ctr">
          <a:solidFill>
            <a:schemeClr val="dk1"/>
          </a:solidFill>
          <a:prstDash val="solid"/>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'syphils-re'!$B$1</c:f>
              <c:strCache>
                <c:ptCount val="1"/>
                <c:pt idx="0">
                  <c:v>NH White</c:v>
                </c:pt>
              </c:strCache>
            </c:strRef>
          </c:tx>
          <c:spPr>
            <a:solidFill>
              <a:schemeClr val="accent1"/>
            </a:solidFill>
            <a:ln>
              <a:solidFill>
                <a:schemeClr val="accent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'syphils-re'!$A$2:$A$9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'syphils-re'!$B$2:$B$9</c:f>
              <c:numCache>
                <c:formatCode>General</c:formatCode>
                <c:ptCount val="8"/>
                <c:pt idx="0">
                  <c:v>3</c:v>
                </c:pt>
                <c:pt idx="1">
                  <c:v>14.2</c:v>
                </c:pt>
                <c:pt idx="2">
                  <c:v>25.1</c:v>
                </c:pt>
                <c:pt idx="3">
                  <c:v>25.9</c:v>
                </c:pt>
                <c:pt idx="4">
                  <c:v>21.9</c:v>
                </c:pt>
                <c:pt idx="5">
                  <c:v>15.2</c:v>
                </c:pt>
                <c:pt idx="6">
                  <c:v>8.8000000000000007</c:v>
                </c:pt>
                <c:pt idx="7">
                  <c:v>10.5</c:v>
                </c:pt>
              </c:numCache>
            </c:numRef>
          </c:val>
          <c:extLst>
            <c:ext xmlns:c16="http://schemas.microsoft.com/office/drawing/2014/chart" uri="{C3380CC4-5D6E-409C-BE32-E72D297353CC}">
              <c16:uniqueId val="{00000000-6AC9-49A5-94F9-CCF481632CC8}"/>
            </c:ext>
          </c:extLst>
        </c:ser>
        <c:ser>
          <c:idx val="1"/>
          <c:order val="1"/>
          <c:tx>
            <c:strRef>
              <c:f>'syphils-re'!$C$1</c:f>
              <c:strCache>
                <c:ptCount val="1"/>
                <c:pt idx="0">
                  <c:v>NH Black</c:v>
                </c:pt>
              </c:strCache>
            </c:strRef>
          </c:tx>
          <c:spPr>
            <a:solidFill>
              <a:schemeClr val="accent2"/>
            </a:solidFill>
            <a:ln>
              <a:solidFill>
                <a:schemeClr val="accent2"/>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'syphils-re'!$A$2:$A$9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'syphils-re'!$C$2:$C$9</c:f>
              <c:numCache>
                <c:formatCode>General</c:formatCode>
                <c:ptCount val="8"/>
                <c:pt idx="0">
                  <c:v>18.899999999999999</c:v>
                </c:pt>
                <c:pt idx="1">
                  <c:v>98.3</c:v>
                </c:pt>
                <c:pt idx="2">
                  <c:v>73.900000000000006</c:v>
                </c:pt>
                <c:pt idx="3">
                  <c:v>132.1</c:v>
                </c:pt>
                <c:pt idx="4">
                  <c:v>47.5</c:v>
                </c:pt>
                <c:pt idx="5">
                  <c:v>49</c:v>
                </c:pt>
                <c:pt idx="6">
                  <c:v>23.2</c:v>
                </c:pt>
                <c:pt idx="7">
                  <c:v>40.6</c:v>
                </c:pt>
              </c:numCache>
            </c:numRef>
          </c:val>
          <c:extLst>
            <c:ext xmlns:c16="http://schemas.microsoft.com/office/drawing/2014/chart" uri="{C3380CC4-5D6E-409C-BE32-E72D297353CC}">
              <c16:uniqueId val="{00000001-6AC9-49A5-94F9-CCF481632CC8}"/>
            </c:ext>
          </c:extLst>
        </c:ser>
        <c:ser>
          <c:idx val="2"/>
          <c:order val="2"/>
          <c:tx>
            <c:strRef>
              <c:f>'syphils-re'!$D$1</c:f>
              <c:strCache>
                <c:ptCount val="1"/>
                <c:pt idx="0">
                  <c:v>Hispanic</c:v>
                </c:pt>
              </c:strCache>
            </c:strRef>
          </c:tx>
          <c:spPr>
            <a:solidFill>
              <a:schemeClr val="accent1">
                <a:lumMod val="50000"/>
              </a:schemeClr>
            </a:solidFill>
            <a:ln>
              <a:solidFill>
                <a:schemeClr val="accent1">
                  <a:lumMod val="50000"/>
                </a:schemeClr>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'syphils-re'!$A$2:$A$9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'syphils-re'!$D$2:$D$9</c:f>
              <c:numCache>
                <c:formatCode>General</c:formatCode>
                <c:ptCount val="8"/>
                <c:pt idx="0">
                  <c:v>35.1</c:v>
                </c:pt>
                <c:pt idx="1">
                  <c:v>42.1</c:v>
                </c:pt>
                <c:pt idx="2">
                  <c:v>44.6</c:v>
                </c:pt>
                <c:pt idx="3">
                  <c:v>44.1</c:v>
                </c:pt>
                <c:pt idx="4">
                  <c:v>32.5</c:v>
                </c:pt>
                <c:pt idx="5">
                  <c:v>7.8</c:v>
                </c:pt>
                <c:pt idx="6">
                  <c:v>10.4</c:v>
                </c:pt>
                <c:pt idx="7">
                  <c:v>20.100000000000001</c:v>
                </c:pt>
              </c:numCache>
            </c:numRef>
          </c:val>
          <c:extLst>
            <c:ext xmlns:c16="http://schemas.microsoft.com/office/drawing/2014/chart" uri="{C3380CC4-5D6E-409C-BE32-E72D297353CC}">
              <c16:uniqueId val="{00000002-6AC9-49A5-94F9-CCF481632CC8}"/>
            </c:ext>
          </c:extLst>
        </c:ser>
        <c:ser>
          <c:idx val="3"/>
          <c:order val="3"/>
          <c:tx>
            <c:strRef>
              <c:f>'syphils-re'!$E$1</c:f>
              <c:strCache>
                <c:ptCount val="1"/>
                <c:pt idx="0">
                  <c:v>NH Other/Unknown</c:v>
                </c:pt>
              </c:strCache>
            </c:strRef>
          </c:tx>
          <c:spPr>
            <a:solidFill>
              <a:schemeClr val="accent4"/>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'syphils-re'!$A$2:$A$9</c:f>
              <c:strCache>
                <c:ptCount val="8"/>
                <c:pt idx="0">
                  <c:v>15-19 years</c:v>
                </c:pt>
                <c:pt idx="1">
                  <c:v>20-24 years</c:v>
                </c:pt>
                <c:pt idx="2">
                  <c:v>25-29 years</c:v>
                </c:pt>
                <c:pt idx="3">
                  <c:v>30-34 years</c:v>
                </c:pt>
                <c:pt idx="4">
                  <c:v>35-39 years</c:v>
                </c:pt>
                <c:pt idx="5">
                  <c:v>40-44 years</c:v>
                </c:pt>
                <c:pt idx="6">
                  <c:v>45+ years</c:v>
                </c:pt>
                <c:pt idx="7">
                  <c:v>Overall</c:v>
                </c:pt>
              </c:strCache>
            </c:strRef>
          </c:cat>
          <c:val>
            <c:numRef>
              <c:f>'syphils-re'!$E$2:$E$9</c:f>
              <c:numCache>
                <c:formatCode>General</c:formatCode>
                <c:ptCount val="8"/>
                <c:pt idx="0">
                  <c:v>10.1</c:v>
                </c:pt>
                <c:pt idx="1">
                  <c:v>28.7</c:v>
                </c:pt>
                <c:pt idx="2">
                  <c:v>38.1</c:v>
                </c:pt>
                <c:pt idx="3">
                  <c:v>48.1</c:v>
                </c:pt>
                <c:pt idx="4">
                  <c:v>36.9</c:v>
                </c:pt>
                <c:pt idx="5">
                  <c:v>18.7</c:v>
                </c:pt>
                <c:pt idx="6">
                  <c:v>14.5</c:v>
                </c:pt>
                <c:pt idx="7">
                  <c:v>19.8</c:v>
                </c:pt>
              </c:numCache>
            </c:numRef>
          </c:val>
          <c:extLst>
            <c:ext xmlns:c16="http://schemas.microsoft.com/office/drawing/2014/chart" uri="{C3380CC4-5D6E-409C-BE32-E72D297353CC}">
              <c16:uniqueId val="{00000003-6AC9-49A5-94F9-CCF481632CC8}"/>
            </c:ext>
          </c:extLst>
        </c:ser>
        <c:dLbls>
          <c:showLegendKey val="0"/>
          <c:showVal val="0"/>
          <c:showCatName val="0"/>
          <c:showSerName val="0"/>
          <c:showPercent val="0"/>
          <c:showBubbleSize val="0"/>
        </c:dLbls>
        <c:gapWidth val="219"/>
        <c:axId val="496557696"/>
        <c:axId val="496557368"/>
      </c:barChart>
      <c:catAx>
        <c:axId val="49655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6557368"/>
        <c:crosses val="autoZero"/>
        <c:auto val="1"/>
        <c:lblAlgn val="ctr"/>
        <c:lblOffset val="100"/>
        <c:noMultiLvlLbl val="0"/>
      </c:catAx>
      <c:valAx>
        <c:axId val="496557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6557696"/>
        <c:crosses val="autoZero"/>
        <c:crossBetween val="between"/>
      </c:valAx>
      <c:spPr>
        <a:noFill/>
        <a:ln>
          <a:noFill/>
        </a:ln>
        <a:effectLst/>
      </c:spPr>
    </c:plotArea>
    <c:legend>
      <c:legendPos val="b"/>
      <c:layout>
        <c:manualLayout>
          <c:xMode val="edge"/>
          <c:yMode val="edge"/>
          <c:x val="0.82638813656148613"/>
          <c:y val="4.4183875600455606E-2"/>
          <c:w val="0.16898972563062761"/>
          <c:h val="0.34260857722973309"/>
        </c:manualLayout>
      </c:layout>
      <c:overlay val="0"/>
      <c:spPr>
        <a:solidFill>
          <a:schemeClr val="lt1"/>
        </a:solidFill>
        <a:ln w="25400" cap="flat" cmpd="sng" algn="ctr">
          <a:solidFill>
            <a:schemeClr val="dk1"/>
          </a:solidFill>
          <a:prstDash val="solid"/>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294548736359E-2"/>
          <c:y val="3.2427947158374701E-2"/>
          <c:w val="0.90107335267302124"/>
          <c:h val="0.82269932446968719"/>
        </c:manualLayout>
      </c:layout>
      <c:barChart>
        <c:barDir val="col"/>
        <c:grouping val="percentStacked"/>
        <c:varyColors val="0"/>
        <c:ser>
          <c:idx val="0"/>
          <c:order val="0"/>
          <c:tx>
            <c:strRef>
              <c:f>Sheet6!$K$29</c:f>
              <c:strCache>
                <c:ptCount val="1"/>
                <c:pt idx="0">
                  <c:v>MSM</c:v>
                </c:pt>
              </c:strCache>
            </c:strRef>
          </c:tx>
          <c:spPr>
            <a:ln>
              <a:solidFill>
                <a:srgbClr val="00206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Sheet6!$L$28:$P$28</c:f>
              <c:numCache>
                <c:formatCode>General</c:formatCode>
                <c:ptCount val="5"/>
                <c:pt idx="0">
                  <c:v>2015</c:v>
                </c:pt>
                <c:pt idx="1">
                  <c:v>2016</c:v>
                </c:pt>
                <c:pt idx="2">
                  <c:v>2017</c:v>
                </c:pt>
                <c:pt idx="3">
                  <c:v>2018</c:v>
                </c:pt>
                <c:pt idx="4">
                  <c:v>2019</c:v>
                </c:pt>
              </c:numCache>
            </c:numRef>
          </c:cat>
          <c:val>
            <c:numRef>
              <c:f>Sheet6!$L$29:$P$29</c:f>
              <c:numCache>
                <c:formatCode>0%</c:formatCode>
                <c:ptCount val="5"/>
                <c:pt idx="0">
                  <c:v>0.74</c:v>
                </c:pt>
                <c:pt idx="1">
                  <c:v>0.71</c:v>
                </c:pt>
                <c:pt idx="2">
                  <c:v>0.79</c:v>
                </c:pt>
                <c:pt idx="3">
                  <c:v>0.64</c:v>
                </c:pt>
                <c:pt idx="4">
                  <c:v>0.70876910699919549</c:v>
                </c:pt>
              </c:numCache>
            </c:numRef>
          </c:val>
          <c:extLst>
            <c:ext xmlns:c16="http://schemas.microsoft.com/office/drawing/2014/chart" uri="{C3380CC4-5D6E-409C-BE32-E72D297353CC}">
              <c16:uniqueId val="{00000000-1B4E-468F-9BCD-543A07BD4995}"/>
            </c:ext>
          </c:extLst>
        </c:ser>
        <c:ser>
          <c:idx val="1"/>
          <c:order val="1"/>
          <c:tx>
            <c:strRef>
              <c:f>Sheet6!$K$30</c:f>
              <c:strCache>
                <c:ptCount val="1"/>
                <c:pt idx="0">
                  <c:v>MSW</c:v>
                </c:pt>
              </c:strCache>
            </c:strRef>
          </c:tx>
          <c:spPr>
            <a:ln>
              <a:solidFill>
                <a:srgbClr val="002060"/>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Sheet6!$L$28:$P$28</c:f>
              <c:numCache>
                <c:formatCode>General</c:formatCode>
                <c:ptCount val="5"/>
                <c:pt idx="0">
                  <c:v>2015</c:v>
                </c:pt>
                <c:pt idx="1">
                  <c:v>2016</c:v>
                </c:pt>
                <c:pt idx="2">
                  <c:v>2017</c:v>
                </c:pt>
                <c:pt idx="3">
                  <c:v>2018</c:v>
                </c:pt>
                <c:pt idx="4">
                  <c:v>2019</c:v>
                </c:pt>
              </c:numCache>
            </c:numRef>
          </c:cat>
          <c:val>
            <c:numRef>
              <c:f>Sheet6!$L$30:$P$30</c:f>
              <c:numCache>
                <c:formatCode>0%</c:formatCode>
                <c:ptCount val="5"/>
                <c:pt idx="0">
                  <c:v>7.0000000000000007E-2</c:v>
                </c:pt>
                <c:pt idx="1">
                  <c:v>0.1</c:v>
                </c:pt>
                <c:pt idx="2">
                  <c:v>0.09</c:v>
                </c:pt>
                <c:pt idx="3">
                  <c:v>0.11</c:v>
                </c:pt>
                <c:pt idx="4">
                  <c:v>9.3322606596942886E-2</c:v>
                </c:pt>
              </c:numCache>
            </c:numRef>
          </c:val>
          <c:extLst>
            <c:ext xmlns:c16="http://schemas.microsoft.com/office/drawing/2014/chart" uri="{C3380CC4-5D6E-409C-BE32-E72D297353CC}">
              <c16:uniqueId val="{00000001-1B4E-468F-9BCD-543A07BD4995}"/>
            </c:ext>
          </c:extLst>
        </c:ser>
        <c:ser>
          <c:idx val="2"/>
          <c:order val="2"/>
          <c:tx>
            <c:strRef>
              <c:f>Sheet6!$K$31</c:f>
              <c:strCache>
                <c:ptCount val="1"/>
                <c:pt idx="0">
                  <c:v>WSM</c:v>
                </c:pt>
              </c:strCache>
            </c:strRef>
          </c:tx>
          <c:spPr>
            <a:ln>
              <a:solidFill>
                <a:srgbClr val="00206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Sheet6!$L$28:$P$28</c:f>
              <c:numCache>
                <c:formatCode>General</c:formatCode>
                <c:ptCount val="5"/>
                <c:pt idx="0">
                  <c:v>2015</c:v>
                </c:pt>
                <c:pt idx="1">
                  <c:v>2016</c:v>
                </c:pt>
                <c:pt idx="2">
                  <c:v>2017</c:v>
                </c:pt>
                <c:pt idx="3">
                  <c:v>2018</c:v>
                </c:pt>
                <c:pt idx="4">
                  <c:v>2019</c:v>
                </c:pt>
              </c:numCache>
            </c:numRef>
          </c:cat>
          <c:val>
            <c:numRef>
              <c:f>Sheet6!$L$31:$P$31</c:f>
              <c:numCache>
                <c:formatCode>0%</c:formatCode>
                <c:ptCount val="5"/>
                <c:pt idx="0">
                  <c:v>0.06</c:v>
                </c:pt>
                <c:pt idx="1">
                  <c:v>0.04</c:v>
                </c:pt>
                <c:pt idx="2">
                  <c:v>0.05</c:v>
                </c:pt>
                <c:pt idx="3">
                  <c:v>7.0000000000000007E-2</c:v>
                </c:pt>
                <c:pt idx="4">
                  <c:v>8.2059533386967018E-2</c:v>
                </c:pt>
              </c:numCache>
            </c:numRef>
          </c:val>
          <c:extLst>
            <c:ext xmlns:c16="http://schemas.microsoft.com/office/drawing/2014/chart" uri="{C3380CC4-5D6E-409C-BE32-E72D297353CC}">
              <c16:uniqueId val="{00000002-1B4E-468F-9BCD-543A07BD4995}"/>
            </c:ext>
          </c:extLst>
        </c:ser>
        <c:ser>
          <c:idx val="3"/>
          <c:order val="3"/>
          <c:tx>
            <c:strRef>
              <c:f>Sheet6!$K$32</c:f>
              <c:strCache>
                <c:ptCount val="1"/>
                <c:pt idx="0">
                  <c:v>Other</c:v>
                </c:pt>
              </c:strCache>
            </c:strRef>
          </c:tx>
          <c:spPr>
            <a:ln>
              <a:solidFill>
                <a:srgbClr val="00206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B4E-468F-9BCD-543A07BD4995}"/>
                </c:ext>
              </c:extLst>
            </c:dLbl>
            <c:dLbl>
              <c:idx val="1"/>
              <c:delete val="1"/>
              <c:extLst>
                <c:ext xmlns:c15="http://schemas.microsoft.com/office/drawing/2012/chart" uri="{CE6537A1-D6FC-4f65-9D91-7224C49458BB}"/>
                <c:ext xmlns:c16="http://schemas.microsoft.com/office/drawing/2014/chart" uri="{C3380CC4-5D6E-409C-BE32-E72D297353CC}">
                  <c16:uniqueId val="{00000004-1B4E-468F-9BCD-543A07BD4995}"/>
                </c:ext>
              </c:extLst>
            </c:dLbl>
            <c:dLbl>
              <c:idx val="2"/>
              <c:delete val="1"/>
              <c:extLst>
                <c:ext xmlns:c15="http://schemas.microsoft.com/office/drawing/2012/chart" uri="{CE6537A1-D6FC-4f65-9D91-7224C49458BB}"/>
                <c:ext xmlns:c16="http://schemas.microsoft.com/office/drawing/2014/chart" uri="{C3380CC4-5D6E-409C-BE32-E72D297353CC}">
                  <c16:uniqueId val="{00000005-1B4E-468F-9BCD-543A07BD4995}"/>
                </c:ext>
              </c:extLst>
            </c:dLbl>
            <c:dLbl>
              <c:idx val="3"/>
              <c:layout>
                <c:manualLayout>
                  <c:x val="6.26398210290827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4E-468F-9BCD-543A07BD4995}"/>
                </c:ext>
              </c:extLst>
            </c:dLbl>
            <c:dLbl>
              <c:idx val="4"/>
              <c:layout>
                <c:manualLayout>
                  <c:x val="5.9627480775429384E-2"/>
                  <c:y val="1.884600490512456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4E-468F-9BCD-543A07BD49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Sheet6!$L$28:$P$28</c:f>
              <c:numCache>
                <c:formatCode>General</c:formatCode>
                <c:ptCount val="5"/>
                <c:pt idx="0">
                  <c:v>2015</c:v>
                </c:pt>
                <c:pt idx="1">
                  <c:v>2016</c:v>
                </c:pt>
                <c:pt idx="2">
                  <c:v>2017</c:v>
                </c:pt>
                <c:pt idx="3">
                  <c:v>2018</c:v>
                </c:pt>
                <c:pt idx="4">
                  <c:v>2019</c:v>
                </c:pt>
              </c:numCache>
            </c:numRef>
          </c:cat>
          <c:val>
            <c:numRef>
              <c:f>Sheet6!$L$32:$P$32</c:f>
              <c:numCache>
                <c:formatCode>General</c:formatCode>
                <c:ptCount val="5"/>
                <c:pt idx="0">
                  <c:v>0</c:v>
                </c:pt>
                <c:pt idx="1">
                  <c:v>0</c:v>
                </c:pt>
                <c:pt idx="2">
                  <c:v>0</c:v>
                </c:pt>
                <c:pt idx="3" formatCode="0%">
                  <c:v>0.02</c:v>
                </c:pt>
                <c:pt idx="4" formatCode="0%">
                  <c:v>1.8503620273531779E-2</c:v>
                </c:pt>
              </c:numCache>
            </c:numRef>
          </c:val>
          <c:extLst>
            <c:ext xmlns:c16="http://schemas.microsoft.com/office/drawing/2014/chart" uri="{C3380CC4-5D6E-409C-BE32-E72D297353CC}">
              <c16:uniqueId val="{00000008-1B4E-468F-9BCD-543A07BD4995}"/>
            </c:ext>
          </c:extLst>
        </c:ser>
        <c:ser>
          <c:idx val="4"/>
          <c:order val="4"/>
          <c:tx>
            <c:strRef>
              <c:f>Sheet6!$K$33</c:f>
              <c:strCache>
                <c:ptCount val="1"/>
                <c:pt idx="0">
                  <c:v>Unknown </c:v>
                </c:pt>
              </c:strCache>
            </c:strRef>
          </c:tx>
          <c:spPr>
            <a:pattFill prst="lgCheck">
              <a:fgClr>
                <a:schemeClr val="accent1"/>
              </a:fgClr>
              <a:bgClr>
                <a:schemeClr val="bg1"/>
              </a:bgClr>
            </a:pattFill>
            <a:ln>
              <a:solidFill>
                <a:srgbClr val="00206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Sheet6!$L$28:$P$28</c:f>
              <c:numCache>
                <c:formatCode>General</c:formatCode>
                <c:ptCount val="5"/>
                <c:pt idx="0">
                  <c:v>2015</c:v>
                </c:pt>
                <c:pt idx="1">
                  <c:v>2016</c:v>
                </c:pt>
                <c:pt idx="2">
                  <c:v>2017</c:v>
                </c:pt>
                <c:pt idx="3">
                  <c:v>2018</c:v>
                </c:pt>
                <c:pt idx="4">
                  <c:v>2019</c:v>
                </c:pt>
              </c:numCache>
            </c:numRef>
          </c:cat>
          <c:val>
            <c:numRef>
              <c:f>Sheet6!$L$33:$P$33</c:f>
              <c:numCache>
                <c:formatCode>0%</c:formatCode>
                <c:ptCount val="5"/>
                <c:pt idx="0">
                  <c:v>0.13</c:v>
                </c:pt>
                <c:pt idx="1">
                  <c:v>0.14000000000000001</c:v>
                </c:pt>
                <c:pt idx="2">
                  <c:v>0.08</c:v>
                </c:pt>
                <c:pt idx="3">
                  <c:v>0.17</c:v>
                </c:pt>
                <c:pt idx="4">
                  <c:v>9.7345132743362831E-2</c:v>
                </c:pt>
              </c:numCache>
            </c:numRef>
          </c:val>
          <c:extLst>
            <c:ext xmlns:c16="http://schemas.microsoft.com/office/drawing/2014/chart" uri="{C3380CC4-5D6E-409C-BE32-E72D297353CC}">
              <c16:uniqueId val="{00000009-1B4E-468F-9BCD-543A07BD4995}"/>
            </c:ext>
          </c:extLst>
        </c:ser>
        <c:dLbls>
          <c:showLegendKey val="0"/>
          <c:showVal val="0"/>
          <c:showCatName val="0"/>
          <c:showSerName val="0"/>
          <c:showPercent val="0"/>
          <c:showBubbleSize val="0"/>
        </c:dLbls>
        <c:gapWidth val="150"/>
        <c:overlap val="100"/>
        <c:axId val="45239680"/>
        <c:axId val="45249664"/>
      </c:barChart>
      <c:catAx>
        <c:axId val="45239680"/>
        <c:scaling>
          <c:orientation val="minMax"/>
        </c:scaling>
        <c:delete val="0"/>
        <c:axPos val="b"/>
        <c:numFmt formatCode="General" sourceLinked="1"/>
        <c:majorTickMark val="out"/>
        <c:minorTickMark val="none"/>
        <c:tickLblPos val="nextTo"/>
        <c:spPr>
          <a:ln>
            <a:solidFill>
              <a:schemeClr val="bg2">
                <a:alpha val="70000"/>
              </a:schemeClr>
            </a:solidFill>
          </a:ln>
        </c:spPr>
        <c:crossAx val="45249664"/>
        <c:crosses val="autoZero"/>
        <c:auto val="1"/>
        <c:lblAlgn val="ctr"/>
        <c:lblOffset val="100"/>
        <c:noMultiLvlLbl val="0"/>
      </c:catAx>
      <c:valAx>
        <c:axId val="45249664"/>
        <c:scaling>
          <c:orientation val="minMax"/>
        </c:scaling>
        <c:delete val="0"/>
        <c:axPos val="l"/>
        <c:majorGridlines>
          <c:spPr>
            <a:ln>
              <a:solidFill>
                <a:schemeClr val="bg2">
                  <a:alpha val="70000"/>
                </a:schemeClr>
              </a:solidFill>
            </a:ln>
          </c:spPr>
        </c:majorGridlines>
        <c:numFmt formatCode="0%" sourceLinked="1"/>
        <c:majorTickMark val="out"/>
        <c:minorTickMark val="none"/>
        <c:tickLblPos val="nextTo"/>
        <c:spPr>
          <a:ln>
            <a:solidFill>
              <a:schemeClr val="bg2">
                <a:alpha val="70000"/>
              </a:schemeClr>
            </a:solidFill>
          </a:ln>
        </c:spPr>
        <c:crossAx val="45239680"/>
        <c:crosses val="autoZero"/>
        <c:crossBetween val="between"/>
      </c:valAx>
    </c:plotArea>
    <c:legend>
      <c:legendPos val="r"/>
      <c:layout>
        <c:manualLayout>
          <c:xMode val="edge"/>
          <c:yMode val="edge"/>
          <c:x val="0.19996316249942442"/>
          <c:y val="0.91913600963813946"/>
          <c:w val="0.591114104158033"/>
          <c:h val="6.5563659050815376E-2"/>
        </c:manualLayout>
      </c:layout>
      <c:overlay val="0"/>
      <c:spPr>
        <a:ln w="15875">
          <a:solidFill>
            <a:schemeClr val="tx1"/>
          </a:solidFill>
        </a:ln>
      </c:spPr>
      <c:txPr>
        <a:bodyPr/>
        <a:lstStyle/>
        <a:p>
          <a:pPr>
            <a:defRPr sz="1200"/>
          </a:pPr>
          <a:endParaRPr lang="en-US"/>
        </a:p>
      </c:txPr>
    </c:legend>
    <c:plotVisOnly val="1"/>
    <c:dispBlanksAs val="gap"/>
    <c:showDLblsOverMax val="0"/>
  </c:chart>
  <c:txPr>
    <a:bodyPr/>
    <a:lstStyle/>
    <a:p>
      <a:pPr>
        <a:defRPr sz="11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24305549263184E-2"/>
          <c:y val="3.3237125447114803E-2"/>
          <c:w val="0.83590720319913969"/>
          <c:h val="0.82844446585179776"/>
        </c:manualLayout>
      </c:layout>
      <c:barChart>
        <c:barDir val="col"/>
        <c:grouping val="clustered"/>
        <c:varyColors val="0"/>
        <c:ser>
          <c:idx val="1"/>
          <c:order val="1"/>
          <c:tx>
            <c:strRef>
              <c:f>Sheet1!$E$3</c:f>
              <c:strCache>
                <c:ptCount val="1"/>
                <c:pt idx="0">
                  <c:v>Congenital Syphilis Cases</c:v>
                </c:pt>
              </c:strCache>
            </c:strRef>
          </c:tx>
          <c:spPr>
            <a:solidFill>
              <a:schemeClr val="accent1">
                <a:lumMod val="50000"/>
              </a:schemeClr>
            </a:solidFill>
            <a:ln>
              <a:solidFill>
                <a:schemeClr val="accent1">
                  <a:lumMod val="50000"/>
                </a:schemeClr>
              </a:solidFill>
            </a:ln>
          </c:spPr>
          <c:invertIfNegative val="0"/>
          <c:cat>
            <c:numRef>
              <c:f>Sheet1!$A$14:$A$23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Sheet1!$E$14:$E$23</c:f>
              <c:numCache>
                <c:formatCode>General</c:formatCode>
                <c:ptCount val="10"/>
                <c:pt idx="0">
                  <c:v>1</c:v>
                </c:pt>
                <c:pt idx="1">
                  <c:v>0</c:v>
                </c:pt>
                <c:pt idx="2">
                  <c:v>1</c:v>
                </c:pt>
                <c:pt idx="3">
                  <c:v>4</c:v>
                </c:pt>
                <c:pt idx="4">
                  <c:v>3</c:v>
                </c:pt>
                <c:pt idx="5">
                  <c:v>4</c:v>
                </c:pt>
                <c:pt idx="6">
                  <c:v>4</c:v>
                </c:pt>
                <c:pt idx="7">
                  <c:v>0</c:v>
                </c:pt>
                <c:pt idx="8">
                  <c:v>1</c:v>
                </c:pt>
                <c:pt idx="9">
                  <c:v>9</c:v>
                </c:pt>
              </c:numCache>
            </c:numRef>
          </c:val>
          <c:extLst>
            <c:ext xmlns:c16="http://schemas.microsoft.com/office/drawing/2014/chart" uri="{C3380CC4-5D6E-409C-BE32-E72D297353CC}">
              <c16:uniqueId val="{00000000-73BE-488A-8CF7-77E2176684C0}"/>
            </c:ext>
          </c:extLst>
        </c:ser>
        <c:dLbls>
          <c:showLegendKey val="0"/>
          <c:showVal val="0"/>
          <c:showCatName val="0"/>
          <c:showSerName val="0"/>
          <c:showPercent val="0"/>
          <c:showBubbleSize val="0"/>
        </c:dLbls>
        <c:gapWidth val="150"/>
        <c:axId val="43982208"/>
        <c:axId val="43992576"/>
      </c:barChart>
      <c:lineChart>
        <c:grouping val="standard"/>
        <c:varyColors val="0"/>
        <c:ser>
          <c:idx val="0"/>
          <c:order val="0"/>
          <c:tx>
            <c:strRef>
              <c:f>Sheet1!$D$3</c:f>
              <c:strCache>
                <c:ptCount val="1"/>
                <c:pt idx="0">
                  <c:v>Female Age 15 - 44 Years, Infectious Syphilis Rate Per 100,000 </c:v>
                </c:pt>
              </c:strCache>
            </c:strRef>
          </c:tx>
          <c:spPr>
            <a:ln>
              <a:solidFill>
                <a:schemeClr val="tx1"/>
              </a:solidFill>
            </a:ln>
          </c:spPr>
          <c:marker>
            <c:symbol val="circle"/>
            <c:size val="7"/>
            <c:spPr>
              <a:solidFill>
                <a:schemeClr val="tx1"/>
              </a:solidFill>
              <a:ln>
                <a:solidFill>
                  <a:schemeClr val="tx1"/>
                </a:solidFill>
              </a:ln>
            </c:spPr>
          </c:marker>
          <c:dLbls>
            <c:dLbl>
              <c:idx val="3"/>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596-493D-8C0B-D20EC6A96A0C}"/>
                </c:ext>
              </c:extLst>
            </c:dLbl>
            <c:dLbl>
              <c:idx val="5"/>
              <c:layout>
                <c:manualLayout>
                  <c:x val="-2.3078332880803694E-2"/>
                  <c:y val="-6.4215551387335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BE-488A-8CF7-77E2176684C0}"/>
                </c:ext>
              </c:extLst>
            </c:dLbl>
            <c:dLbl>
              <c:idx val="9"/>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0596-493D-8C0B-D20EC6A96A0C}"/>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Sheet1!$A$14:$A$23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Sheet1!$D$14:$D$23</c:f>
              <c:numCache>
                <c:formatCode>0.00</c:formatCode>
                <c:ptCount val="10"/>
                <c:pt idx="0">
                  <c:v>2.0733209978138678</c:v>
                </c:pt>
                <c:pt idx="1">
                  <c:v>2.8712742805076243</c:v>
                </c:pt>
                <c:pt idx="2">
                  <c:v>3.0105629713839455</c:v>
                </c:pt>
                <c:pt idx="3">
                  <c:v>3.063865890563175</c:v>
                </c:pt>
                <c:pt idx="4">
                  <c:v>3.4831132501619106</c:v>
                </c:pt>
                <c:pt idx="5">
                  <c:v>3.3273609374524065</c:v>
                </c:pt>
                <c:pt idx="6">
                  <c:v>5.1218306040083927</c:v>
                </c:pt>
                <c:pt idx="7">
                  <c:v>3.8010785165839258</c:v>
                </c:pt>
                <c:pt idx="8">
                  <c:v>5.5940400810103057</c:v>
                </c:pt>
                <c:pt idx="9">
                  <c:v>8.1759047337842947</c:v>
                </c:pt>
              </c:numCache>
            </c:numRef>
          </c:val>
          <c:smooth val="0"/>
          <c:extLst>
            <c:ext xmlns:c16="http://schemas.microsoft.com/office/drawing/2014/chart" uri="{C3380CC4-5D6E-409C-BE32-E72D297353CC}">
              <c16:uniqueId val="{00000001-73BE-488A-8CF7-77E2176684C0}"/>
            </c:ext>
          </c:extLst>
        </c:ser>
        <c:dLbls>
          <c:showLegendKey val="0"/>
          <c:showVal val="0"/>
          <c:showCatName val="0"/>
          <c:showSerName val="0"/>
          <c:showPercent val="0"/>
          <c:showBubbleSize val="0"/>
        </c:dLbls>
        <c:marker val="1"/>
        <c:smooth val="0"/>
        <c:axId val="44004864"/>
        <c:axId val="43994496"/>
      </c:lineChart>
      <c:catAx>
        <c:axId val="43982208"/>
        <c:scaling>
          <c:orientation val="minMax"/>
        </c:scaling>
        <c:delete val="0"/>
        <c:axPos val="b"/>
        <c:title>
          <c:tx>
            <c:rich>
              <a:bodyPr/>
              <a:lstStyle/>
              <a:p>
                <a:pPr>
                  <a:defRPr sz="1100"/>
                </a:pPr>
                <a:r>
                  <a:rPr lang="en-US" sz="1100"/>
                  <a:t>Years</a:t>
                </a:r>
              </a:p>
            </c:rich>
          </c:tx>
          <c:overlay val="0"/>
        </c:title>
        <c:numFmt formatCode="General" sourceLinked="1"/>
        <c:majorTickMark val="out"/>
        <c:minorTickMark val="none"/>
        <c:tickLblPos val="nextTo"/>
        <c:spPr>
          <a:ln>
            <a:solidFill>
              <a:schemeClr val="bg2">
                <a:alpha val="70000"/>
              </a:schemeClr>
            </a:solidFill>
          </a:ln>
        </c:spPr>
        <c:txPr>
          <a:bodyPr/>
          <a:lstStyle/>
          <a:p>
            <a:pPr>
              <a:defRPr sz="1100"/>
            </a:pPr>
            <a:endParaRPr lang="en-US"/>
          </a:p>
        </c:txPr>
        <c:crossAx val="43992576"/>
        <c:crosses val="autoZero"/>
        <c:auto val="1"/>
        <c:lblAlgn val="ctr"/>
        <c:lblOffset val="100"/>
        <c:noMultiLvlLbl val="0"/>
      </c:catAx>
      <c:valAx>
        <c:axId val="43992576"/>
        <c:scaling>
          <c:orientation val="minMax"/>
          <c:max val="12"/>
        </c:scaling>
        <c:delete val="0"/>
        <c:axPos val="l"/>
        <c:majorGridlines>
          <c:spPr>
            <a:ln>
              <a:solidFill>
                <a:schemeClr val="bg2">
                  <a:alpha val="70000"/>
                </a:schemeClr>
              </a:solidFill>
            </a:ln>
          </c:spPr>
        </c:majorGridlines>
        <c:title>
          <c:tx>
            <c:rich>
              <a:bodyPr rot="-5400000" vert="horz"/>
              <a:lstStyle/>
              <a:p>
                <a:pPr>
                  <a:defRPr sz="1100"/>
                </a:pPr>
                <a:r>
                  <a:rPr lang="en-US" sz="1100"/>
                  <a:t>Congenital Syphilis Cases</a:t>
                </a:r>
              </a:p>
            </c:rich>
          </c:tx>
          <c:layout>
            <c:manualLayout>
              <c:xMode val="edge"/>
              <c:yMode val="edge"/>
              <c:x val="1.7343024429638601E-2"/>
              <c:y val="0.2851300156434472"/>
            </c:manualLayout>
          </c:layout>
          <c:overlay val="0"/>
        </c:title>
        <c:numFmt formatCode="General" sourceLinked="1"/>
        <c:majorTickMark val="out"/>
        <c:minorTickMark val="none"/>
        <c:tickLblPos val="nextTo"/>
        <c:spPr>
          <a:ln>
            <a:solidFill>
              <a:schemeClr val="bg2">
                <a:alpha val="70000"/>
              </a:schemeClr>
            </a:solidFill>
          </a:ln>
        </c:spPr>
        <c:txPr>
          <a:bodyPr/>
          <a:lstStyle/>
          <a:p>
            <a:pPr>
              <a:defRPr sz="1100"/>
            </a:pPr>
            <a:endParaRPr lang="en-US"/>
          </a:p>
        </c:txPr>
        <c:crossAx val="43982208"/>
        <c:crosses val="autoZero"/>
        <c:crossBetween val="between"/>
        <c:majorUnit val="1"/>
      </c:valAx>
      <c:valAx>
        <c:axId val="43994496"/>
        <c:scaling>
          <c:orientation val="minMax"/>
          <c:max val="12"/>
        </c:scaling>
        <c:delete val="0"/>
        <c:axPos val="r"/>
        <c:title>
          <c:tx>
            <c:rich>
              <a:bodyPr rot="5400000" vert="horz"/>
              <a:lstStyle/>
              <a:p>
                <a:pPr>
                  <a:defRPr sz="1100"/>
                </a:pPr>
                <a:r>
                  <a:rPr lang="en-US" sz="1100" dirty="0"/>
                  <a:t>Infectious Syphilis Rate Per 100,000</a:t>
                </a:r>
                <a:r>
                  <a:rPr lang="en-US" sz="1100" baseline="0" dirty="0"/>
                  <a:t> </a:t>
                </a:r>
                <a:r>
                  <a:rPr lang="en-US" sz="1100" b="1" i="0" u="none" strike="noStrike" baseline="0" dirty="0">
                    <a:effectLst/>
                  </a:rPr>
                  <a:t>Females Age 15 -44 Years </a:t>
                </a:r>
                <a:endParaRPr lang="en-US" sz="1100" dirty="0"/>
              </a:p>
            </c:rich>
          </c:tx>
          <c:layout>
            <c:manualLayout>
              <c:xMode val="edge"/>
              <c:yMode val="edge"/>
              <c:x val="0.945015590999843"/>
              <c:y val="6.0742478901542211E-2"/>
            </c:manualLayout>
          </c:layout>
          <c:overlay val="0"/>
        </c:title>
        <c:numFmt formatCode="0" sourceLinked="0"/>
        <c:majorTickMark val="out"/>
        <c:minorTickMark val="none"/>
        <c:tickLblPos val="nextTo"/>
        <c:spPr>
          <a:ln>
            <a:solidFill>
              <a:schemeClr val="bg2">
                <a:alpha val="70000"/>
              </a:schemeClr>
            </a:solidFill>
          </a:ln>
        </c:spPr>
        <c:txPr>
          <a:bodyPr/>
          <a:lstStyle/>
          <a:p>
            <a:pPr>
              <a:defRPr sz="1100"/>
            </a:pPr>
            <a:endParaRPr lang="en-US"/>
          </a:p>
        </c:txPr>
        <c:crossAx val="44004864"/>
        <c:crosses val="max"/>
        <c:crossBetween val="between"/>
        <c:majorUnit val="1"/>
      </c:valAx>
      <c:catAx>
        <c:axId val="44004864"/>
        <c:scaling>
          <c:orientation val="minMax"/>
        </c:scaling>
        <c:delete val="1"/>
        <c:axPos val="b"/>
        <c:numFmt formatCode="General" sourceLinked="1"/>
        <c:majorTickMark val="out"/>
        <c:minorTickMark val="none"/>
        <c:tickLblPos val="nextTo"/>
        <c:crossAx val="43994496"/>
        <c:crosses val="autoZero"/>
        <c:auto val="1"/>
        <c:lblAlgn val="ctr"/>
        <c:lblOffset val="100"/>
        <c:noMultiLvlLbl val="0"/>
      </c:catAx>
    </c:plotArea>
    <c:legend>
      <c:legendPos val="r"/>
      <c:layout>
        <c:manualLayout>
          <c:xMode val="edge"/>
          <c:yMode val="edge"/>
          <c:x val="9.2833514345189619E-2"/>
          <c:y val="5.3187796718621012E-2"/>
          <c:w val="0.47839154721044486"/>
          <c:h val="0.11729083954066792"/>
        </c:manualLayout>
      </c:layout>
      <c:overlay val="0"/>
      <c:spPr>
        <a:solidFill>
          <a:schemeClr val="lt1"/>
        </a:solidFill>
        <a:ln w="25400" cap="flat" cmpd="sng" algn="ctr">
          <a:solidFill>
            <a:schemeClr val="tx1"/>
          </a:solidFill>
          <a:prstDash val="solid"/>
        </a:ln>
        <a:effectLst/>
      </c:spPr>
      <c:txPr>
        <a:bodyPr/>
        <a:lstStyle/>
        <a:p>
          <a:pPr>
            <a:defRPr sz="1100" b="0"/>
          </a:pPr>
          <a:endParaRPr lang="en-US"/>
        </a:p>
      </c:txPr>
    </c:legend>
    <c:plotVisOnly val="1"/>
    <c:dispBlanksAs val="gap"/>
    <c:showDLblsOverMax val="0"/>
  </c:chart>
  <c:txPr>
    <a:bodyPr/>
    <a:lstStyle/>
    <a:p>
      <a:pPr>
        <a:defRPr sz="105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192030953027422E-2"/>
          <c:y val="2.5084509175359499E-2"/>
          <c:w val="0.93244015295501859"/>
          <c:h val="0.88050162499676787"/>
        </c:manualLayout>
      </c:layout>
      <c:barChart>
        <c:barDir val="col"/>
        <c:grouping val="clustered"/>
        <c:varyColors val="0"/>
        <c:ser>
          <c:idx val="0"/>
          <c:order val="0"/>
          <c:spPr>
            <a:solidFill>
              <a:srgbClr val="002060"/>
            </a:solidFill>
            <a:ln>
              <a:solidFill>
                <a:srgbClr val="002060"/>
              </a:solidFill>
            </a:ln>
          </c:spPr>
          <c:invertIfNegative val="0"/>
          <c:dLbls>
            <c:spPr>
              <a:noFill/>
              <a:ln>
                <a:noFill/>
              </a:ln>
              <a:effectLst/>
            </c:spPr>
            <c:txPr>
              <a:bodyPr wrap="square" lIns="38100" tIns="19050" rIns="38100" bIns="19050" anchor="ctr">
                <a:spAutoFit/>
              </a:bodyPr>
              <a:lstStyle/>
              <a:p>
                <a:pPr>
                  <a:defRPr sz="105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Sheet2!$A$30:$A$35</c:f>
              <c:strCache>
                <c:ptCount val="6"/>
                <c:pt idx="0">
                  <c:v>White (non-Hispanic)</c:v>
                </c:pt>
                <c:pt idx="1">
                  <c:v>Black (non-Hispanic)</c:v>
                </c:pt>
                <c:pt idx="2">
                  <c:v>Hispanic</c:v>
                </c:pt>
                <c:pt idx="3">
                  <c:v>Other (non-Hispanic)</c:v>
                </c:pt>
                <c:pt idx="4">
                  <c:v>Unknown</c:v>
                </c:pt>
                <c:pt idx="5">
                  <c:v>Total</c:v>
                </c:pt>
              </c:strCache>
            </c:strRef>
          </c:cat>
          <c:val>
            <c:numRef>
              <c:f>Sheet2!$E$41:$E$46</c:f>
              <c:numCache>
                <c:formatCode>0%</c:formatCode>
                <c:ptCount val="6"/>
                <c:pt idx="0">
                  <c:v>0.32</c:v>
                </c:pt>
                <c:pt idx="1">
                  <c:v>0.38</c:v>
                </c:pt>
                <c:pt idx="2">
                  <c:v>0.32</c:v>
                </c:pt>
                <c:pt idx="3">
                  <c:v>0.28000000000000003</c:v>
                </c:pt>
                <c:pt idx="4">
                  <c:v>0.04</c:v>
                </c:pt>
                <c:pt idx="5">
                  <c:v>0.32</c:v>
                </c:pt>
              </c:numCache>
            </c:numRef>
          </c:val>
          <c:extLst>
            <c:ext xmlns:c16="http://schemas.microsoft.com/office/drawing/2014/chart" uri="{C3380CC4-5D6E-409C-BE32-E72D297353CC}">
              <c16:uniqueId val="{00000000-AD0F-41B6-A6BF-919E715CF1C9}"/>
            </c:ext>
          </c:extLst>
        </c:ser>
        <c:dLbls>
          <c:showLegendKey val="0"/>
          <c:showVal val="0"/>
          <c:showCatName val="0"/>
          <c:showSerName val="0"/>
          <c:showPercent val="0"/>
          <c:showBubbleSize val="0"/>
        </c:dLbls>
        <c:gapWidth val="150"/>
        <c:axId val="44042880"/>
        <c:axId val="44048768"/>
      </c:barChart>
      <c:catAx>
        <c:axId val="44042880"/>
        <c:scaling>
          <c:orientation val="minMax"/>
        </c:scaling>
        <c:delete val="0"/>
        <c:axPos val="b"/>
        <c:numFmt formatCode="General" sourceLinked="0"/>
        <c:majorTickMark val="out"/>
        <c:minorTickMark val="none"/>
        <c:tickLblPos val="nextTo"/>
        <c:spPr>
          <a:ln>
            <a:solidFill>
              <a:schemeClr val="bg1">
                <a:lumMod val="50000"/>
                <a:alpha val="70000"/>
              </a:schemeClr>
            </a:solidFill>
          </a:ln>
        </c:spPr>
        <c:txPr>
          <a:bodyPr/>
          <a:lstStyle/>
          <a:p>
            <a:pPr>
              <a:defRPr sz="1100">
                <a:latin typeface="Times New Roman" panose="02020603050405020304" pitchFamily="18" charset="0"/>
                <a:cs typeface="Times New Roman" panose="02020603050405020304" pitchFamily="18" charset="0"/>
              </a:defRPr>
            </a:pPr>
            <a:endParaRPr lang="en-US"/>
          </a:p>
        </c:txPr>
        <c:crossAx val="44048768"/>
        <c:crosses val="autoZero"/>
        <c:auto val="1"/>
        <c:lblAlgn val="ctr"/>
        <c:lblOffset val="100"/>
        <c:noMultiLvlLbl val="0"/>
      </c:catAx>
      <c:valAx>
        <c:axId val="44048768"/>
        <c:scaling>
          <c:orientation val="minMax"/>
        </c:scaling>
        <c:delete val="0"/>
        <c:axPos val="l"/>
        <c:majorGridlines>
          <c:spPr>
            <a:ln>
              <a:solidFill>
                <a:schemeClr val="bg1">
                  <a:lumMod val="50000"/>
                  <a:alpha val="70000"/>
                </a:schemeClr>
              </a:solidFill>
            </a:ln>
          </c:spPr>
        </c:majorGridlines>
        <c:numFmt formatCode="0%" sourceLinked="1"/>
        <c:majorTickMark val="out"/>
        <c:minorTickMark val="none"/>
        <c:tickLblPos val="nextTo"/>
        <c:spPr>
          <a:ln>
            <a:solidFill>
              <a:schemeClr val="bg1">
                <a:lumMod val="50000"/>
                <a:alpha val="70000"/>
              </a:schemeClr>
            </a:solidFill>
          </a:ln>
        </c:spPr>
        <c:txPr>
          <a:bodyPr/>
          <a:lstStyle/>
          <a:p>
            <a:pPr>
              <a:defRPr sz="1100">
                <a:latin typeface="Times New Roman" panose="02020603050405020304" pitchFamily="18" charset="0"/>
                <a:cs typeface="Times New Roman" panose="02020603050405020304" pitchFamily="18" charset="0"/>
              </a:defRPr>
            </a:pPr>
            <a:endParaRPr lang="en-US"/>
          </a:p>
        </c:txPr>
        <c:crossAx val="440428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07516317097523E-2"/>
          <c:y val="3.3672391930733854E-2"/>
          <c:w val="0.9191418013537781"/>
          <c:h val="0.84367105961758859"/>
        </c:manualLayout>
      </c:layout>
      <c:lineChart>
        <c:grouping val="standard"/>
        <c:varyColors val="0"/>
        <c:ser>
          <c:idx val="0"/>
          <c:order val="0"/>
          <c:tx>
            <c:strRef>
              <c:f>'[Chart in Microsoft PowerPoint]Sheet7'!$H$3</c:f>
              <c:strCache>
                <c:ptCount val="1"/>
                <c:pt idx="0">
                  <c:v>Female</c:v>
                </c:pt>
              </c:strCache>
            </c:strRef>
          </c:tx>
          <c:spPr>
            <a:ln>
              <a:solidFill>
                <a:schemeClr val="tx1"/>
              </a:solidFill>
              <a:prstDash val="sysDash"/>
            </a:ln>
          </c:spPr>
          <c:marker>
            <c:symbol val="circle"/>
            <c:size val="7"/>
            <c:spPr>
              <a:solidFill>
                <a:schemeClr val="tx1"/>
              </a:solidFill>
              <a:ln>
                <a:solidFill>
                  <a:schemeClr val="tx1"/>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24-49C8-90ED-4406CA02CEDC}"/>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24-49C8-90ED-4406CA02CED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24-49C8-90ED-4406CA02CE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01-4AB0-9F30-9BA6912F1726}"/>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01-4AB0-9F30-9BA6912F1726}"/>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'[Chart in Microsoft PowerPoint]Sheet7'!$G$6:$G$25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'[Chart in Microsoft PowerPoint]Sheet7'!$H$6:$H$25</c:f>
              <c:numCache>
                <c:formatCode>General</c:formatCode>
                <c:ptCount val="20"/>
                <c:pt idx="0">
                  <c:v>7602</c:v>
                </c:pt>
                <c:pt idx="1">
                  <c:v>7573</c:v>
                </c:pt>
                <c:pt idx="2">
                  <c:v>8063</c:v>
                </c:pt>
                <c:pt idx="3">
                  <c:v>8269</c:v>
                </c:pt>
                <c:pt idx="4">
                  <c:v>9689</c:v>
                </c:pt>
                <c:pt idx="5">
                  <c:v>10567</c:v>
                </c:pt>
                <c:pt idx="6">
                  <c:v>11040</c:v>
                </c:pt>
                <c:pt idx="7">
                  <c:v>11957</c:v>
                </c:pt>
                <c:pt idx="8">
                  <c:v>12568</c:v>
                </c:pt>
                <c:pt idx="9">
                  <c:v>13454</c:v>
                </c:pt>
                <c:pt idx="10">
                  <c:v>14795</c:v>
                </c:pt>
                <c:pt idx="11">
                  <c:v>15803</c:v>
                </c:pt>
                <c:pt idx="12">
                  <c:v>16590</c:v>
                </c:pt>
                <c:pt idx="13">
                  <c:v>16275</c:v>
                </c:pt>
                <c:pt idx="14">
                  <c:v>15781</c:v>
                </c:pt>
                <c:pt idx="15">
                  <c:v>15458</c:v>
                </c:pt>
                <c:pt idx="16">
                  <c:v>17068</c:v>
                </c:pt>
                <c:pt idx="17">
                  <c:v>18649</c:v>
                </c:pt>
                <c:pt idx="18">
                  <c:v>19019</c:v>
                </c:pt>
                <c:pt idx="19">
                  <c:v>19370</c:v>
                </c:pt>
              </c:numCache>
            </c:numRef>
          </c:val>
          <c:smooth val="0"/>
          <c:extLst>
            <c:ext xmlns:c16="http://schemas.microsoft.com/office/drawing/2014/chart" uri="{C3380CC4-5D6E-409C-BE32-E72D297353CC}">
              <c16:uniqueId val="{00000002-F301-4AB0-9F30-9BA6912F1726}"/>
            </c:ext>
          </c:extLst>
        </c:ser>
        <c:ser>
          <c:idx val="1"/>
          <c:order val="1"/>
          <c:tx>
            <c:strRef>
              <c:f>'[Chart in Microsoft PowerPoint]Sheet7'!$J$3</c:f>
              <c:strCache>
                <c:ptCount val="1"/>
                <c:pt idx="0">
                  <c:v>Male</c:v>
                </c:pt>
              </c:strCache>
            </c:strRef>
          </c:tx>
          <c:spPr>
            <a:ln>
              <a:solidFill>
                <a:schemeClr val="tx1"/>
              </a:solidFill>
            </a:ln>
          </c:spPr>
          <c:marker>
            <c:symbol val="square"/>
            <c:size val="5"/>
            <c:spPr>
              <a:solidFill>
                <a:schemeClr val="tx1"/>
              </a:solidFill>
              <a:ln w="28575">
                <a:solidFill>
                  <a:schemeClr val="tx1"/>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24-49C8-90ED-4406CA02CEDC}"/>
                </c:ext>
              </c:extLst>
            </c:dLbl>
            <c:dLbl>
              <c:idx val="5"/>
              <c:layout>
                <c:manualLayout>
                  <c:x val="-2.4336283185840708E-2"/>
                  <c:y val="-6.6643275696244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24-49C8-90ED-4406CA02CED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24-49C8-90ED-4406CA02CE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01-4AB0-9F30-9BA6912F1726}"/>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01-4AB0-9F30-9BA6912F1726}"/>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'[Chart in Microsoft PowerPoint]Sheet7'!$G$6:$G$25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'[Chart in Microsoft PowerPoint]Sheet7'!$J$6:$J$25</c:f>
              <c:numCache>
                <c:formatCode>General</c:formatCode>
                <c:ptCount val="20"/>
                <c:pt idx="0">
                  <c:v>2270</c:v>
                </c:pt>
                <c:pt idx="1">
                  <c:v>2396</c:v>
                </c:pt>
                <c:pt idx="2">
                  <c:v>2681</c:v>
                </c:pt>
                <c:pt idx="3">
                  <c:v>2750</c:v>
                </c:pt>
                <c:pt idx="4">
                  <c:v>3418</c:v>
                </c:pt>
                <c:pt idx="5">
                  <c:v>3806</c:v>
                </c:pt>
                <c:pt idx="6">
                  <c:v>4193</c:v>
                </c:pt>
                <c:pt idx="7">
                  <c:v>4592</c:v>
                </c:pt>
                <c:pt idx="8">
                  <c:v>4857</c:v>
                </c:pt>
                <c:pt idx="9">
                  <c:v>5309</c:v>
                </c:pt>
                <c:pt idx="10">
                  <c:v>6392</c:v>
                </c:pt>
                <c:pt idx="11">
                  <c:v>7030</c:v>
                </c:pt>
                <c:pt idx="12">
                  <c:v>7302</c:v>
                </c:pt>
                <c:pt idx="13">
                  <c:v>7494</c:v>
                </c:pt>
                <c:pt idx="14">
                  <c:v>8258</c:v>
                </c:pt>
                <c:pt idx="15">
                  <c:v>8416</c:v>
                </c:pt>
                <c:pt idx="16">
                  <c:v>9308</c:v>
                </c:pt>
                <c:pt idx="17">
                  <c:v>10467</c:v>
                </c:pt>
                <c:pt idx="18">
                  <c:v>11210</c:v>
                </c:pt>
                <c:pt idx="19">
                  <c:v>12152</c:v>
                </c:pt>
              </c:numCache>
            </c:numRef>
          </c:val>
          <c:smooth val="0"/>
          <c:extLst>
            <c:ext xmlns:c16="http://schemas.microsoft.com/office/drawing/2014/chart" uri="{C3380CC4-5D6E-409C-BE32-E72D297353CC}">
              <c16:uniqueId val="{00000005-F301-4AB0-9F30-9BA6912F1726}"/>
            </c:ext>
          </c:extLst>
        </c:ser>
        <c:dLbls>
          <c:showLegendKey val="0"/>
          <c:showVal val="0"/>
          <c:showCatName val="0"/>
          <c:showSerName val="0"/>
          <c:showPercent val="0"/>
          <c:showBubbleSize val="0"/>
        </c:dLbls>
        <c:marker val="1"/>
        <c:smooth val="0"/>
        <c:axId val="40460672"/>
        <c:axId val="40462592"/>
      </c:lineChart>
      <c:catAx>
        <c:axId val="40460672"/>
        <c:scaling>
          <c:orientation val="minMax"/>
        </c:scaling>
        <c:delete val="0"/>
        <c:axPos val="b"/>
        <c:title>
          <c:tx>
            <c:rich>
              <a:bodyPr/>
              <a:lstStyle/>
              <a:p>
                <a:pPr>
                  <a:defRPr sz="1100"/>
                </a:pPr>
                <a:r>
                  <a:rPr lang="en-US" sz="1100"/>
                  <a:t>Year</a:t>
                </a:r>
              </a:p>
            </c:rich>
          </c:tx>
          <c:overlay val="0"/>
        </c:title>
        <c:numFmt formatCode="General" sourceLinked="1"/>
        <c:majorTickMark val="out"/>
        <c:minorTickMark val="none"/>
        <c:tickLblPos val="nextTo"/>
        <c:spPr>
          <a:ln>
            <a:solidFill>
              <a:schemeClr val="tx1">
                <a:tint val="75000"/>
                <a:shade val="95000"/>
                <a:satMod val="105000"/>
                <a:alpha val="70000"/>
              </a:schemeClr>
            </a:solidFill>
          </a:ln>
        </c:spPr>
        <c:txPr>
          <a:bodyPr/>
          <a:lstStyle/>
          <a:p>
            <a:pPr>
              <a:defRPr sz="1100"/>
            </a:pPr>
            <a:endParaRPr lang="en-US"/>
          </a:p>
        </c:txPr>
        <c:crossAx val="40462592"/>
        <c:crosses val="autoZero"/>
        <c:auto val="1"/>
        <c:lblAlgn val="ctr"/>
        <c:lblOffset val="100"/>
        <c:noMultiLvlLbl val="0"/>
      </c:catAx>
      <c:valAx>
        <c:axId val="40462592"/>
        <c:scaling>
          <c:orientation val="minMax"/>
          <c:max val="20000"/>
        </c:scaling>
        <c:delete val="0"/>
        <c:axPos val="l"/>
        <c:majorGridlines>
          <c:spPr>
            <a:ln cmpd="sng">
              <a:solidFill>
                <a:schemeClr val="tx1">
                  <a:tint val="75000"/>
                  <a:shade val="95000"/>
                  <a:satMod val="105000"/>
                  <a:alpha val="70000"/>
                </a:schemeClr>
              </a:solidFill>
            </a:ln>
          </c:spPr>
        </c:majorGridlines>
        <c:title>
          <c:tx>
            <c:rich>
              <a:bodyPr rot="-5400000" vert="horz"/>
              <a:lstStyle/>
              <a:p>
                <a:pPr>
                  <a:defRPr sz="1100"/>
                </a:pPr>
                <a:r>
                  <a:rPr lang="en-US" sz="1100" dirty="0"/>
                  <a:t>No. of Cases</a:t>
                </a:r>
              </a:p>
            </c:rich>
          </c:tx>
          <c:overlay val="0"/>
        </c:title>
        <c:numFmt formatCode="General" sourceLinked="1"/>
        <c:majorTickMark val="out"/>
        <c:minorTickMark val="none"/>
        <c:tickLblPos val="nextTo"/>
        <c:spPr>
          <a:ln>
            <a:solidFill>
              <a:schemeClr val="tx1">
                <a:tint val="75000"/>
                <a:shade val="95000"/>
                <a:satMod val="105000"/>
                <a:alpha val="70000"/>
              </a:schemeClr>
            </a:solidFill>
          </a:ln>
        </c:spPr>
        <c:txPr>
          <a:bodyPr/>
          <a:lstStyle/>
          <a:p>
            <a:pPr>
              <a:defRPr sz="1100"/>
            </a:pPr>
            <a:endParaRPr lang="en-US"/>
          </a:p>
        </c:txPr>
        <c:crossAx val="40460672"/>
        <c:crosses val="autoZero"/>
        <c:crossBetween val="between"/>
        <c:majorUnit val="2000"/>
      </c:valAx>
    </c:plotArea>
    <c:legend>
      <c:legendPos val="r"/>
      <c:layout>
        <c:manualLayout>
          <c:xMode val="edge"/>
          <c:yMode val="edge"/>
          <c:x val="8.7286948644693746E-2"/>
          <c:y val="4.5245177656114292E-2"/>
          <c:w val="0.12357582514575059"/>
          <c:h val="0.12382027868986115"/>
        </c:manualLayout>
      </c:layout>
      <c:overlay val="0"/>
      <c:spPr>
        <a:solidFill>
          <a:schemeClr val="lt1"/>
        </a:solidFill>
        <a:ln w="25400" cap="flat" cmpd="sng" algn="ctr">
          <a:solidFill>
            <a:schemeClr val="dk1"/>
          </a:solidFill>
          <a:prstDash val="solid"/>
        </a:ln>
        <a:effectLst/>
      </c:spPr>
      <c:txPr>
        <a:bodyPr/>
        <a:lstStyle/>
        <a:p>
          <a:pPr>
            <a:defRPr sz="1100"/>
          </a:pPr>
          <a:endParaRPr lang="en-US"/>
        </a:p>
      </c:txPr>
    </c:legend>
    <c:plotVisOnly val="1"/>
    <c:dispBlanksAs val="gap"/>
    <c:showDLblsOverMax val="0"/>
  </c:chart>
  <c:txPr>
    <a:bodyPr/>
    <a:lstStyle/>
    <a:p>
      <a:pPr>
        <a:defRPr sz="105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08333333333333E-2"/>
          <c:y val="3.1316918718493521E-2"/>
          <c:w val="0.88634689413823287"/>
          <c:h val="0.81838770153730789"/>
        </c:manualLayout>
      </c:layout>
      <c:lineChart>
        <c:grouping val="standard"/>
        <c:varyColors val="0"/>
        <c:ser>
          <c:idx val="0"/>
          <c:order val="0"/>
          <c:tx>
            <c:strRef>
              <c:f>Sheet1!$B$1</c:f>
              <c:strCache>
                <c:ptCount val="1"/>
                <c:pt idx="0">
                  <c:v>Column1</c:v>
                </c:pt>
              </c:strCache>
            </c:strRef>
          </c:tx>
          <c:spPr>
            <a:ln w="28575">
              <a:solidFill>
                <a:schemeClr val="tx1"/>
              </a:solidFill>
              <a:prstDash val="solid"/>
            </a:ln>
          </c:spPr>
          <c:marker>
            <c:symbol val="circle"/>
            <c:size val="7"/>
            <c:spPr>
              <a:solidFill>
                <a:schemeClr val="tx1"/>
              </a:solidFill>
              <a:ln w="12700">
                <a:solidFill>
                  <a:schemeClr val="tx1"/>
                </a:solidFill>
                <a:prstDash val="sysDot"/>
              </a:ln>
            </c:spPr>
          </c:marker>
          <c:dLbls>
            <c:dLbl>
              <c:idx val="0"/>
              <c:layout>
                <c:manualLayout>
                  <c:x val="-3.4722222222222095E-3"/>
                  <c:y val="-9.92063492063492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1A-4213-BCDD-86813CF32CC8}"/>
                </c:ext>
              </c:extLst>
            </c:dLbl>
            <c:dLbl>
              <c:idx val="1"/>
              <c:delete val="1"/>
              <c:extLst>
                <c:ext xmlns:c15="http://schemas.microsoft.com/office/drawing/2012/chart" uri="{CE6537A1-D6FC-4f65-9D91-7224C49458BB}"/>
                <c:ext xmlns:c16="http://schemas.microsoft.com/office/drawing/2014/chart" uri="{C3380CC4-5D6E-409C-BE32-E72D297353CC}">
                  <c16:uniqueId val="{00000001-571A-4213-BCDD-86813CF32CC8}"/>
                </c:ext>
              </c:extLst>
            </c:dLbl>
            <c:dLbl>
              <c:idx val="2"/>
              <c:delete val="1"/>
              <c:extLst>
                <c:ext xmlns:c15="http://schemas.microsoft.com/office/drawing/2012/chart" uri="{CE6537A1-D6FC-4f65-9D91-7224C49458BB}"/>
                <c:ext xmlns:c16="http://schemas.microsoft.com/office/drawing/2014/chart" uri="{C3380CC4-5D6E-409C-BE32-E72D297353CC}">
                  <c16:uniqueId val="{00000002-571A-4213-BCDD-86813CF32CC8}"/>
                </c:ext>
              </c:extLst>
            </c:dLbl>
            <c:dLbl>
              <c:idx val="3"/>
              <c:delete val="1"/>
              <c:extLst>
                <c:ext xmlns:c15="http://schemas.microsoft.com/office/drawing/2012/chart" uri="{CE6537A1-D6FC-4f65-9D91-7224C49458BB}"/>
                <c:ext xmlns:c16="http://schemas.microsoft.com/office/drawing/2014/chart" uri="{C3380CC4-5D6E-409C-BE32-E72D297353CC}">
                  <c16:uniqueId val="{00000003-571A-4213-BCDD-86813CF32CC8}"/>
                </c:ext>
              </c:extLst>
            </c:dLbl>
            <c:dLbl>
              <c:idx val="4"/>
              <c:delete val="1"/>
              <c:extLst>
                <c:ext xmlns:c15="http://schemas.microsoft.com/office/drawing/2012/chart" uri="{CE6537A1-D6FC-4f65-9D91-7224C49458BB}"/>
                <c:ext xmlns:c16="http://schemas.microsoft.com/office/drawing/2014/chart" uri="{C3380CC4-5D6E-409C-BE32-E72D297353CC}">
                  <c16:uniqueId val="{00000004-571A-4213-BCDD-86813CF32CC8}"/>
                </c:ext>
              </c:extLst>
            </c:dLbl>
            <c:dLbl>
              <c:idx val="5"/>
              <c:layout>
                <c:manualLayout>
                  <c:x val="-2.5694444444444443E-2"/>
                  <c:y val="-4.96031746031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1A-4213-BCDD-86813CF32CC8}"/>
                </c:ext>
              </c:extLst>
            </c:dLbl>
            <c:dLbl>
              <c:idx val="6"/>
              <c:delete val="1"/>
              <c:extLst>
                <c:ext xmlns:c15="http://schemas.microsoft.com/office/drawing/2012/chart" uri="{CE6537A1-D6FC-4f65-9D91-7224C49458BB}"/>
                <c:ext xmlns:c16="http://schemas.microsoft.com/office/drawing/2014/chart" uri="{C3380CC4-5D6E-409C-BE32-E72D297353CC}">
                  <c16:uniqueId val="{00000006-571A-4213-BCDD-86813CF32CC8}"/>
                </c:ext>
              </c:extLst>
            </c:dLbl>
            <c:dLbl>
              <c:idx val="7"/>
              <c:delete val="1"/>
              <c:extLst>
                <c:ext xmlns:c15="http://schemas.microsoft.com/office/drawing/2012/chart" uri="{CE6537A1-D6FC-4f65-9D91-7224C49458BB}"/>
                <c:ext xmlns:c16="http://schemas.microsoft.com/office/drawing/2014/chart" uri="{C3380CC4-5D6E-409C-BE32-E72D297353CC}">
                  <c16:uniqueId val="{00000007-571A-4213-BCDD-86813CF32CC8}"/>
                </c:ext>
              </c:extLst>
            </c:dLbl>
            <c:dLbl>
              <c:idx val="8"/>
              <c:delete val="1"/>
              <c:extLst>
                <c:ext xmlns:c15="http://schemas.microsoft.com/office/drawing/2012/chart" uri="{CE6537A1-D6FC-4f65-9D91-7224C49458BB}"/>
                <c:ext xmlns:c16="http://schemas.microsoft.com/office/drawing/2014/chart" uri="{C3380CC4-5D6E-409C-BE32-E72D297353CC}">
                  <c16:uniqueId val="{00000008-571A-4213-BCDD-86813CF32CC8}"/>
                </c:ext>
              </c:extLst>
            </c:dLbl>
            <c:dLbl>
              <c:idx val="9"/>
              <c:delete val="1"/>
              <c:extLst>
                <c:ext xmlns:c15="http://schemas.microsoft.com/office/drawing/2012/chart" uri="{CE6537A1-D6FC-4f65-9D91-7224C49458BB}"/>
                <c:ext xmlns:c16="http://schemas.microsoft.com/office/drawing/2014/chart" uri="{C3380CC4-5D6E-409C-BE32-E72D297353CC}">
                  <c16:uniqueId val="{00000009-571A-4213-BCDD-86813CF32CC8}"/>
                </c:ext>
              </c:extLst>
            </c:dLbl>
            <c:dLbl>
              <c:idx val="10"/>
              <c:layout>
                <c:manualLayout>
                  <c:x val="-2.2916666666666665E-2"/>
                  <c:y val="-4.96031746031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71A-4213-BCDD-86813CF32CC8}"/>
                </c:ext>
              </c:extLst>
            </c:dLbl>
            <c:dLbl>
              <c:idx val="11"/>
              <c:delete val="1"/>
              <c:extLst>
                <c:ext xmlns:c15="http://schemas.microsoft.com/office/drawing/2012/chart" uri="{CE6537A1-D6FC-4f65-9D91-7224C49458BB}"/>
                <c:ext xmlns:c16="http://schemas.microsoft.com/office/drawing/2014/chart" uri="{C3380CC4-5D6E-409C-BE32-E72D297353CC}">
                  <c16:uniqueId val="{0000000B-571A-4213-BCDD-86813CF32CC8}"/>
                </c:ext>
              </c:extLst>
            </c:dLbl>
            <c:dLbl>
              <c:idx val="12"/>
              <c:delete val="1"/>
              <c:extLst>
                <c:ext xmlns:c15="http://schemas.microsoft.com/office/drawing/2012/chart" uri="{CE6537A1-D6FC-4f65-9D91-7224C49458BB}"/>
                <c:ext xmlns:c16="http://schemas.microsoft.com/office/drawing/2014/chart" uri="{C3380CC4-5D6E-409C-BE32-E72D297353CC}">
                  <c16:uniqueId val="{0000000C-571A-4213-BCDD-86813CF32CC8}"/>
                </c:ext>
              </c:extLst>
            </c:dLbl>
            <c:dLbl>
              <c:idx val="13"/>
              <c:delete val="1"/>
              <c:extLst>
                <c:ext xmlns:c15="http://schemas.microsoft.com/office/drawing/2012/chart" uri="{CE6537A1-D6FC-4f65-9D91-7224C49458BB}"/>
                <c:ext xmlns:c16="http://schemas.microsoft.com/office/drawing/2014/chart" uri="{C3380CC4-5D6E-409C-BE32-E72D297353CC}">
                  <c16:uniqueId val="{0000000D-571A-4213-BCDD-86813CF32CC8}"/>
                </c:ext>
              </c:extLst>
            </c:dLbl>
            <c:dLbl>
              <c:idx val="14"/>
              <c:delete val="1"/>
              <c:extLst>
                <c:ext xmlns:c15="http://schemas.microsoft.com/office/drawing/2012/chart" uri="{CE6537A1-D6FC-4f65-9D91-7224C49458BB}"/>
                <c:ext xmlns:c16="http://schemas.microsoft.com/office/drawing/2014/chart" uri="{C3380CC4-5D6E-409C-BE32-E72D297353CC}">
                  <c16:uniqueId val="{0000000E-571A-4213-BCDD-86813CF32CC8}"/>
                </c:ext>
              </c:extLst>
            </c:dLbl>
            <c:dLbl>
              <c:idx val="16"/>
              <c:delete val="1"/>
              <c:extLst>
                <c:ext xmlns:c15="http://schemas.microsoft.com/office/drawing/2012/chart" uri="{CE6537A1-D6FC-4f65-9D91-7224C49458BB}"/>
                <c:ext xmlns:c16="http://schemas.microsoft.com/office/drawing/2014/chart" uri="{C3380CC4-5D6E-409C-BE32-E72D297353CC}">
                  <c16:uniqueId val="{0000000F-571A-4213-BCDD-86813CF32CC8}"/>
                </c:ext>
              </c:extLst>
            </c:dLbl>
            <c:dLbl>
              <c:idx val="17"/>
              <c:delete val="1"/>
              <c:extLst>
                <c:ext xmlns:c15="http://schemas.microsoft.com/office/drawing/2012/chart" uri="{CE6537A1-D6FC-4f65-9D91-7224C49458BB}"/>
                <c:ext xmlns:c16="http://schemas.microsoft.com/office/drawing/2014/chart" uri="{C3380CC4-5D6E-409C-BE32-E72D297353CC}">
                  <c16:uniqueId val="{00000010-571A-4213-BCDD-86813CF32CC8}"/>
                </c:ext>
              </c:extLst>
            </c:dLbl>
            <c:dLbl>
              <c:idx val="18"/>
              <c:delete val="1"/>
              <c:extLst>
                <c:ext xmlns:c15="http://schemas.microsoft.com/office/drawing/2012/chart" uri="{CE6537A1-D6FC-4f65-9D91-7224C49458BB}"/>
                <c:ext xmlns:c16="http://schemas.microsoft.com/office/drawing/2014/chart" uri="{C3380CC4-5D6E-409C-BE32-E72D297353CC}">
                  <c16:uniqueId val="{00000011-571A-4213-BCDD-86813CF32CC8}"/>
                </c:ext>
              </c:extLst>
            </c:dLbl>
            <c:dLbl>
              <c:idx val="19"/>
              <c:layout>
                <c:manualLayout>
                  <c:x val="-2.9861111111111113E-2"/>
                  <c:y val="-5.753968253968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71A-4213-BCDD-86813CF32CC8}"/>
                </c:ext>
              </c:extLst>
            </c:dLbl>
            <c:dLbl>
              <c:idx val="20"/>
              <c:delete val="1"/>
              <c:extLst>
                <c:ext xmlns:c15="http://schemas.microsoft.com/office/drawing/2012/chart" uri="{CE6537A1-D6FC-4f65-9D91-7224C49458BB}"/>
                <c:ext xmlns:c16="http://schemas.microsoft.com/office/drawing/2014/chart" uri="{C3380CC4-5D6E-409C-BE32-E72D297353CC}">
                  <c16:uniqueId val="{00000013-571A-4213-BCDD-86813CF32CC8}"/>
                </c:ext>
              </c:extLst>
            </c:dLbl>
            <c:dLbl>
              <c:idx val="21"/>
              <c:delete val="1"/>
              <c:extLst>
                <c:ext xmlns:c15="http://schemas.microsoft.com/office/drawing/2012/chart" uri="{CE6537A1-D6FC-4f65-9D91-7224C49458BB}"/>
                <c:ext xmlns:c16="http://schemas.microsoft.com/office/drawing/2014/chart" uri="{C3380CC4-5D6E-409C-BE32-E72D297353CC}">
                  <c16:uniqueId val="{00000014-571A-4213-BCDD-86813CF32CC8}"/>
                </c:ext>
              </c:extLst>
            </c:dLbl>
            <c:dLbl>
              <c:idx val="22"/>
              <c:delete val="1"/>
              <c:extLst>
                <c:ext xmlns:c15="http://schemas.microsoft.com/office/drawing/2012/chart" uri="{CE6537A1-D6FC-4f65-9D91-7224C49458BB}"/>
                <c:ext xmlns:c16="http://schemas.microsoft.com/office/drawing/2014/chart" uri="{C3380CC4-5D6E-409C-BE32-E72D297353CC}">
                  <c16:uniqueId val="{00000015-571A-4213-BCDD-86813CF32CC8}"/>
                </c:ext>
              </c:extLst>
            </c:dLbl>
            <c:dLbl>
              <c:idx val="23"/>
              <c:delete val="1"/>
              <c:extLst>
                <c:ext xmlns:c15="http://schemas.microsoft.com/office/drawing/2012/chart" uri="{CE6537A1-D6FC-4f65-9D91-7224C49458BB}"/>
                <c:ext xmlns:c16="http://schemas.microsoft.com/office/drawing/2014/chart" uri="{C3380CC4-5D6E-409C-BE32-E72D297353CC}">
                  <c16:uniqueId val="{00000016-571A-4213-BCDD-86813CF32CC8}"/>
                </c:ext>
              </c:extLst>
            </c:dLbl>
            <c:dLbl>
              <c:idx val="24"/>
              <c:delete val="1"/>
              <c:extLst>
                <c:ext xmlns:c15="http://schemas.microsoft.com/office/drawing/2012/chart" uri="{CE6537A1-D6FC-4f65-9D91-7224C49458BB}"/>
                <c:ext xmlns:c16="http://schemas.microsoft.com/office/drawing/2014/chart" uri="{C3380CC4-5D6E-409C-BE32-E72D297353CC}">
                  <c16:uniqueId val="{00000017-571A-4213-BCDD-86813CF32CC8}"/>
                </c:ext>
              </c:extLst>
            </c:dLbl>
            <c:dLbl>
              <c:idx val="25"/>
              <c:layout>
                <c:manualLayout>
                  <c:x val="-2.9861111111111008E-2"/>
                  <c:y val="-5.7539682539682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71A-4213-BCDD-86813CF32CC8}"/>
                </c:ext>
              </c:extLst>
            </c:dLbl>
            <c:dLbl>
              <c:idx val="26"/>
              <c:delete val="1"/>
              <c:extLst>
                <c:ext xmlns:c15="http://schemas.microsoft.com/office/drawing/2012/chart" uri="{CE6537A1-D6FC-4f65-9D91-7224C49458BB}"/>
                <c:ext xmlns:c16="http://schemas.microsoft.com/office/drawing/2014/chart" uri="{C3380CC4-5D6E-409C-BE32-E72D297353CC}">
                  <c16:uniqueId val="{00000019-571A-4213-BCDD-86813CF32CC8}"/>
                </c:ext>
              </c:extLst>
            </c:dLbl>
            <c:dLbl>
              <c:idx val="27"/>
              <c:delete val="1"/>
              <c:extLst>
                <c:ext xmlns:c15="http://schemas.microsoft.com/office/drawing/2012/chart" uri="{CE6537A1-D6FC-4f65-9D91-7224C49458BB}"/>
                <c:ext xmlns:c16="http://schemas.microsoft.com/office/drawing/2014/chart" uri="{C3380CC4-5D6E-409C-BE32-E72D297353CC}">
                  <c16:uniqueId val="{0000001A-571A-4213-BCDD-86813CF32CC8}"/>
                </c:ext>
              </c:extLst>
            </c:dLbl>
            <c:dLbl>
              <c:idx val="28"/>
              <c:delete val="1"/>
              <c:extLst>
                <c:ext xmlns:c15="http://schemas.microsoft.com/office/drawing/2012/chart" uri="{CE6537A1-D6FC-4f65-9D91-7224C49458BB}"/>
                <c:ext xmlns:c16="http://schemas.microsoft.com/office/drawing/2014/chart" uri="{C3380CC4-5D6E-409C-BE32-E72D297353CC}">
                  <c16:uniqueId val="{0000001B-571A-4213-BCDD-86813CF32CC8}"/>
                </c:ext>
              </c:extLst>
            </c:dLbl>
            <c:dLbl>
              <c:idx val="29"/>
              <c:layout>
                <c:manualLayout>
                  <c:x val="-2.2161636045494312E-2"/>
                  <c:y val="-3.9021164021164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71A-4213-BCDD-86813CF32CC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Sheet1!$B$2:$B$31</c:f>
              <c:numCache>
                <c:formatCode>General</c:formatCode>
                <c:ptCount val="30"/>
                <c:pt idx="0">
                  <c:v>7531</c:v>
                </c:pt>
                <c:pt idx="1">
                  <c:v>5984</c:v>
                </c:pt>
                <c:pt idx="2">
                  <c:v>3580</c:v>
                </c:pt>
                <c:pt idx="3">
                  <c:v>3099</c:v>
                </c:pt>
                <c:pt idx="4">
                  <c:v>3156</c:v>
                </c:pt>
                <c:pt idx="5">
                  <c:v>2658</c:v>
                </c:pt>
                <c:pt idx="6">
                  <c:v>2163</c:v>
                </c:pt>
                <c:pt idx="7">
                  <c:v>2077</c:v>
                </c:pt>
                <c:pt idx="8">
                  <c:v>2258</c:v>
                </c:pt>
                <c:pt idx="9">
                  <c:v>2427</c:v>
                </c:pt>
                <c:pt idx="10">
                  <c:v>1934</c:v>
                </c:pt>
                <c:pt idx="11">
                  <c:v>2257</c:v>
                </c:pt>
                <c:pt idx="12">
                  <c:v>2300</c:v>
                </c:pt>
                <c:pt idx="13">
                  <c:v>2029</c:v>
                </c:pt>
                <c:pt idx="14">
                  <c:v>2302</c:v>
                </c:pt>
                <c:pt idx="15">
                  <c:v>1943</c:v>
                </c:pt>
                <c:pt idx="16">
                  <c:v>1888</c:v>
                </c:pt>
                <c:pt idx="17">
                  <c:v>2097</c:v>
                </c:pt>
                <c:pt idx="18">
                  <c:v>1604</c:v>
                </c:pt>
                <c:pt idx="19">
                  <c:v>1518</c:v>
                </c:pt>
                <c:pt idx="20">
                  <c:v>1993</c:v>
                </c:pt>
                <c:pt idx="21">
                  <c:v>1953</c:v>
                </c:pt>
                <c:pt idx="22">
                  <c:v>2318</c:v>
                </c:pt>
                <c:pt idx="23">
                  <c:v>2993</c:v>
                </c:pt>
                <c:pt idx="24">
                  <c:v>3657</c:v>
                </c:pt>
                <c:pt idx="25">
                  <c:v>3595</c:v>
                </c:pt>
                <c:pt idx="26">
                  <c:v>4646</c:v>
                </c:pt>
                <c:pt idx="27">
                  <c:v>7304</c:v>
                </c:pt>
                <c:pt idx="28">
                  <c:v>7667</c:v>
                </c:pt>
                <c:pt idx="29">
                  <c:v>7172</c:v>
                </c:pt>
              </c:numCache>
            </c:numRef>
          </c:val>
          <c:smooth val="0"/>
          <c:extLst>
            <c:ext xmlns:c16="http://schemas.microsoft.com/office/drawing/2014/chart" uri="{C3380CC4-5D6E-409C-BE32-E72D297353CC}">
              <c16:uniqueId val="{00000002-248E-49FF-8EB9-9FA65C181515}"/>
            </c:ext>
          </c:extLst>
        </c:ser>
        <c:dLbls>
          <c:showLegendKey val="0"/>
          <c:showVal val="0"/>
          <c:showCatName val="0"/>
          <c:showSerName val="0"/>
          <c:showPercent val="0"/>
          <c:showBubbleSize val="0"/>
        </c:dLbls>
        <c:marker val="1"/>
        <c:smooth val="0"/>
        <c:axId val="43056128"/>
        <c:axId val="43254912"/>
      </c:lineChart>
      <c:catAx>
        <c:axId val="43056128"/>
        <c:scaling>
          <c:orientation val="minMax"/>
        </c:scaling>
        <c:delete val="0"/>
        <c:axPos val="b"/>
        <c:title>
          <c:tx>
            <c:rich>
              <a:bodyPr/>
              <a:lstStyle/>
              <a:p>
                <a:pPr>
                  <a:defRPr sz="1100"/>
                </a:pPr>
                <a:r>
                  <a:rPr lang="en-US" sz="1100"/>
                  <a:t>Year</a:t>
                </a:r>
              </a:p>
            </c:rich>
          </c:tx>
          <c:layout>
            <c:manualLayout>
              <c:xMode val="edge"/>
              <c:yMode val="edge"/>
              <c:x val="0.4591699475065617"/>
              <c:y val="0.94502923976608189"/>
            </c:manualLayout>
          </c:layout>
          <c:overlay val="0"/>
        </c:title>
        <c:numFmt formatCode="General" sourceLinked="1"/>
        <c:majorTickMark val="out"/>
        <c:minorTickMark val="none"/>
        <c:tickLblPos val="nextTo"/>
        <c:spPr>
          <a:ln>
            <a:solidFill>
              <a:srgbClr val="808080">
                <a:alpha val="70000"/>
              </a:srgbClr>
            </a:solidFill>
          </a:ln>
        </c:spPr>
        <c:txPr>
          <a:bodyPr rot="-5400000" vert="horz"/>
          <a:lstStyle/>
          <a:p>
            <a:pPr>
              <a:defRPr sz="1100"/>
            </a:pPr>
            <a:endParaRPr lang="en-US"/>
          </a:p>
        </c:txPr>
        <c:crossAx val="43254912"/>
        <c:crosses val="autoZero"/>
        <c:auto val="1"/>
        <c:lblAlgn val="ctr"/>
        <c:lblOffset val="100"/>
        <c:noMultiLvlLbl val="0"/>
      </c:catAx>
      <c:valAx>
        <c:axId val="43254912"/>
        <c:scaling>
          <c:orientation val="minMax"/>
        </c:scaling>
        <c:delete val="0"/>
        <c:axPos val="l"/>
        <c:majorGridlines>
          <c:spPr>
            <a:ln>
              <a:solidFill>
                <a:srgbClr val="808080">
                  <a:alpha val="70000"/>
                </a:srgbClr>
              </a:solidFill>
            </a:ln>
          </c:spPr>
        </c:majorGridlines>
        <c:title>
          <c:tx>
            <c:rich>
              <a:bodyPr rot="-5400000" vert="horz"/>
              <a:lstStyle/>
              <a:p>
                <a:pPr>
                  <a:defRPr sz="1100"/>
                </a:pPr>
                <a:r>
                  <a:rPr lang="en-US" sz="1100"/>
                  <a:t>No of Cases</a:t>
                </a:r>
              </a:p>
            </c:rich>
          </c:tx>
          <c:layout>
            <c:manualLayout>
              <c:xMode val="edge"/>
              <c:yMode val="edge"/>
              <c:x val="1.3888888888888888E-2"/>
              <c:y val="0.35586968295629706"/>
            </c:manualLayout>
          </c:layout>
          <c:overlay val="0"/>
        </c:title>
        <c:numFmt formatCode="General" sourceLinked="1"/>
        <c:majorTickMark val="out"/>
        <c:minorTickMark val="none"/>
        <c:tickLblPos val="nextTo"/>
        <c:spPr>
          <a:ln>
            <a:solidFill>
              <a:srgbClr val="808080">
                <a:alpha val="70000"/>
              </a:srgbClr>
            </a:solidFill>
          </a:ln>
        </c:spPr>
        <c:txPr>
          <a:bodyPr/>
          <a:lstStyle/>
          <a:p>
            <a:pPr>
              <a:defRPr sz="1100"/>
            </a:pPr>
            <a:endParaRPr lang="en-US"/>
          </a:p>
        </c:txPr>
        <c:crossAx val="43056128"/>
        <c:crosses val="autoZero"/>
        <c:crossBetween val="between"/>
      </c:valAx>
    </c:plotArea>
    <c:plotVisOnly val="1"/>
    <c:dispBlanksAs val="gap"/>
    <c:showDLblsOverMax val="0"/>
  </c:chart>
  <c:txPr>
    <a:bodyPr/>
    <a:lstStyle/>
    <a:p>
      <a:pPr>
        <a:defRPr sz="105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08333333333333E-2"/>
          <c:y val="3.2151009684436356E-2"/>
          <c:w val="0.88634689413823275"/>
          <c:h val="0.86527459035993814"/>
        </c:manualLayout>
      </c:layout>
      <c:lineChart>
        <c:grouping val="standard"/>
        <c:varyColors val="0"/>
        <c:ser>
          <c:idx val="0"/>
          <c:order val="0"/>
          <c:tx>
            <c:strRef>
              <c:f>Sheet1!$B$1</c:f>
              <c:strCache>
                <c:ptCount val="1"/>
                <c:pt idx="0">
                  <c:v>Male</c:v>
                </c:pt>
              </c:strCache>
            </c:strRef>
          </c:tx>
          <c:spPr>
            <a:ln w="28575">
              <a:solidFill>
                <a:schemeClr val="tx1"/>
              </a:solidFill>
              <a:prstDash val="solid"/>
            </a:ln>
          </c:spPr>
          <c:marker>
            <c:symbol val="plus"/>
            <c:size val="5"/>
            <c:spPr>
              <a:solidFill>
                <a:schemeClr val="tx1"/>
              </a:solidFill>
              <a:ln w="28575">
                <a:solidFill>
                  <a:schemeClr val="tx1"/>
                </a:solidFill>
              </a:ln>
            </c:spPr>
          </c:marker>
          <c:dLbls>
            <c:dLbl>
              <c:idx val="0"/>
              <c:layout>
                <c:manualLayout>
                  <c:x val="-2.6041666666666678E-2"/>
                  <c:y val="4.07066469863860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AA-4788-837E-4F9F0039BB65}"/>
                </c:ext>
              </c:extLst>
            </c:dLbl>
            <c:dLbl>
              <c:idx val="5"/>
              <c:layout>
                <c:manualLayout>
                  <c:x val="-2.326388888888889E-2"/>
                  <c:y val="3.515983021499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AA-4788-837E-4F9F0039BB65}"/>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AA-4788-837E-4F9F0039BB65}"/>
                </c:ext>
              </c:extLst>
            </c:dLbl>
            <c:dLbl>
              <c:idx val="15"/>
              <c:layout>
                <c:manualLayout>
                  <c:x val="-4.0972331583551957E-2"/>
                  <c:y val="-2.8628562655990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B-4681-A083-E45BD4CB91F8}"/>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B-4681-A083-E45BD4CB91F8}"/>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935</c:v>
                </c:pt>
                <c:pt idx="1">
                  <c:v>1134</c:v>
                </c:pt>
                <c:pt idx="2">
                  <c:v>1119</c:v>
                </c:pt>
                <c:pt idx="3">
                  <c:v>1053</c:v>
                </c:pt>
                <c:pt idx="4">
                  <c:v>1113</c:v>
                </c:pt>
                <c:pt idx="5">
                  <c:v>898</c:v>
                </c:pt>
                <c:pt idx="6">
                  <c:v>921</c:v>
                </c:pt>
                <c:pt idx="7">
                  <c:v>1065</c:v>
                </c:pt>
                <c:pt idx="8">
                  <c:v>741</c:v>
                </c:pt>
                <c:pt idx="9">
                  <c:v>752</c:v>
                </c:pt>
                <c:pt idx="10">
                  <c:v>1154</c:v>
                </c:pt>
                <c:pt idx="11">
                  <c:v>1037</c:v>
                </c:pt>
                <c:pt idx="12">
                  <c:v>1345</c:v>
                </c:pt>
                <c:pt idx="13">
                  <c:v>1861</c:v>
                </c:pt>
                <c:pt idx="14">
                  <c:v>2500</c:v>
                </c:pt>
                <c:pt idx="15">
                  <c:v>2652</c:v>
                </c:pt>
                <c:pt idx="16">
                  <c:v>3360</c:v>
                </c:pt>
                <c:pt idx="17">
                  <c:v>4952</c:v>
                </c:pt>
                <c:pt idx="18">
                  <c:v>5351</c:v>
                </c:pt>
                <c:pt idx="19">
                  <c:v>5008</c:v>
                </c:pt>
              </c:numCache>
            </c:numRef>
          </c:val>
          <c:smooth val="0"/>
          <c:extLst>
            <c:ext xmlns:c16="http://schemas.microsoft.com/office/drawing/2014/chart" uri="{C3380CC4-5D6E-409C-BE32-E72D297353CC}">
              <c16:uniqueId val="{00000002-850B-4681-A083-E45BD4CB91F8}"/>
            </c:ext>
          </c:extLst>
        </c:ser>
        <c:ser>
          <c:idx val="1"/>
          <c:order val="1"/>
          <c:tx>
            <c:strRef>
              <c:f>Sheet1!$C$1</c:f>
              <c:strCache>
                <c:ptCount val="1"/>
                <c:pt idx="0">
                  <c:v>Female</c:v>
                </c:pt>
              </c:strCache>
            </c:strRef>
          </c:tx>
          <c:spPr>
            <a:ln w="28575">
              <a:solidFill>
                <a:schemeClr val="tx1"/>
              </a:solidFill>
              <a:prstDash val="sysDash"/>
            </a:ln>
          </c:spPr>
          <c:marker>
            <c:symbol val="circle"/>
            <c:size val="7"/>
            <c:spPr>
              <a:solidFill>
                <a:schemeClr val="tx1"/>
              </a:solidFill>
              <a:ln>
                <a:solidFill>
                  <a:schemeClr val="tx1"/>
                </a:solidFill>
              </a:ln>
            </c:spPr>
          </c:marker>
          <c:dLbls>
            <c:dLbl>
              <c:idx val="0"/>
              <c:layout>
                <c:manualLayout>
                  <c:x val="-2.7430664916885391E-2"/>
                  <c:y val="-3.5159830214995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AA-4788-837E-4F9F0039BB65}"/>
                </c:ext>
              </c:extLst>
            </c:dLbl>
            <c:dLbl>
              <c:idx val="5"/>
              <c:layout>
                <c:manualLayout>
                  <c:x val="-2.5694444444444443E-2"/>
                  <c:y val="-4.3480055372081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AA-4788-837E-4F9F0039BB65}"/>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AA-4788-837E-4F9F0039BB65}"/>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0B-4681-A083-E45BD4CB91F8}"/>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0B-4681-A083-E45BD4CB91F8}"/>
                </c:ext>
              </c:extLst>
            </c:dLbl>
            <c:spPr>
              <a:noFill/>
              <a:ln>
                <a:noFill/>
              </a:ln>
              <a:effectLst/>
            </c:sp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999</c:v>
                </c:pt>
                <c:pt idx="1">
                  <c:v>1123</c:v>
                </c:pt>
                <c:pt idx="2">
                  <c:v>1181</c:v>
                </c:pt>
                <c:pt idx="3">
                  <c:v>970</c:v>
                </c:pt>
                <c:pt idx="4">
                  <c:v>1188</c:v>
                </c:pt>
                <c:pt idx="5">
                  <c:v>1044</c:v>
                </c:pt>
                <c:pt idx="6">
                  <c:v>966</c:v>
                </c:pt>
                <c:pt idx="7">
                  <c:v>1031</c:v>
                </c:pt>
                <c:pt idx="8">
                  <c:v>860</c:v>
                </c:pt>
                <c:pt idx="9">
                  <c:v>764</c:v>
                </c:pt>
                <c:pt idx="10">
                  <c:v>839</c:v>
                </c:pt>
                <c:pt idx="11">
                  <c:v>915</c:v>
                </c:pt>
                <c:pt idx="12">
                  <c:v>972</c:v>
                </c:pt>
                <c:pt idx="13">
                  <c:v>1126</c:v>
                </c:pt>
                <c:pt idx="14">
                  <c:v>1144</c:v>
                </c:pt>
                <c:pt idx="15">
                  <c:v>933</c:v>
                </c:pt>
                <c:pt idx="16">
                  <c:v>1271</c:v>
                </c:pt>
                <c:pt idx="17">
                  <c:v>2323</c:v>
                </c:pt>
                <c:pt idx="18">
                  <c:v>2278</c:v>
                </c:pt>
                <c:pt idx="19">
                  <c:v>2114</c:v>
                </c:pt>
              </c:numCache>
            </c:numRef>
          </c:val>
          <c:smooth val="0"/>
          <c:extLst>
            <c:ext xmlns:c16="http://schemas.microsoft.com/office/drawing/2014/chart" uri="{C3380CC4-5D6E-409C-BE32-E72D297353CC}">
              <c16:uniqueId val="{00000005-850B-4681-A083-E45BD4CB91F8}"/>
            </c:ext>
          </c:extLst>
        </c:ser>
        <c:dLbls>
          <c:showLegendKey val="0"/>
          <c:showVal val="0"/>
          <c:showCatName val="0"/>
          <c:showSerName val="0"/>
          <c:showPercent val="0"/>
          <c:showBubbleSize val="0"/>
        </c:dLbls>
        <c:marker val="1"/>
        <c:smooth val="0"/>
        <c:axId val="43125376"/>
        <c:axId val="43135744"/>
      </c:lineChart>
      <c:catAx>
        <c:axId val="43125376"/>
        <c:scaling>
          <c:orientation val="minMax"/>
        </c:scaling>
        <c:delete val="0"/>
        <c:axPos val="b"/>
        <c:title>
          <c:tx>
            <c:rich>
              <a:bodyPr/>
              <a:lstStyle/>
              <a:p>
                <a:pPr>
                  <a:defRPr sz="1100"/>
                </a:pPr>
                <a:r>
                  <a:rPr lang="en-US" sz="1100"/>
                  <a:t>Year</a:t>
                </a:r>
              </a:p>
            </c:rich>
          </c:tx>
          <c:layout>
            <c:manualLayout>
              <c:xMode val="edge"/>
              <c:yMode val="edge"/>
              <c:x val="0.46055883639545059"/>
              <c:y val="0.95334952392370464"/>
            </c:manualLayout>
          </c:layout>
          <c:overlay val="0"/>
        </c:title>
        <c:numFmt formatCode="General" sourceLinked="1"/>
        <c:majorTickMark val="out"/>
        <c:minorTickMark val="none"/>
        <c:tickLblPos val="nextTo"/>
        <c:spPr>
          <a:ln>
            <a:solidFill>
              <a:srgbClr val="808080">
                <a:alpha val="70000"/>
              </a:srgbClr>
            </a:solidFill>
          </a:ln>
        </c:spPr>
        <c:txPr>
          <a:bodyPr/>
          <a:lstStyle/>
          <a:p>
            <a:pPr>
              <a:defRPr sz="1100"/>
            </a:pPr>
            <a:endParaRPr lang="en-US"/>
          </a:p>
        </c:txPr>
        <c:crossAx val="43135744"/>
        <c:crosses val="autoZero"/>
        <c:auto val="1"/>
        <c:lblAlgn val="ctr"/>
        <c:lblOffset val="100"/>
        <c:noMultiLvlLbl val="0"/>
      </c:catAx>
      <c:valAx>
        <c:axId val="43135744"/>
        <c:scaling>
          <c:orientation val="minMax"/>
        </c:scaling>
        <c:delete val="0"/>
        <c:axPos val="l"/>
        <c:majorGridlines>
          <c:spPr>
            <a:ln>
              <a:solidFill>
                <a:srgbClr val="808080">
                  <a:alpha val="70000"/>
                </a:srgbClr>
              </a:solidFill>
            </a:ln>
          </c:spPr>
        </c:majorGridlines>
        <c:title>
          <c:tx>
            <c:rich>
              <a:bodyPr rot="-5400000" vert="horz"/>
              <a:lstStyle/>
              <a:p>
                <a:pPr>
                  <a:defRPr sz="1100"/>
                </a:pPr>
                <a:r>
                  <a:rPr lang="en-US" sz="1100"/>
                  <a:t>No of Cases</a:t>
                </a:r>
              </a:p>
            </c:rich>
          </c:tx>
          <c:layout>
            <c:manualLayout>
              <c:xMode val="edge"/>
              <c:yMode val="edge"/>
              <c:x val="1.3888888888888888E-2"/>
              <c:y val="0.37067258210653681"/>
            </c:manualLayout>
          </c:layout>
          <c:overlay val="0"/>
        </c:title>
        <c:numFmt formatCode="General" sourceLinked="1"/>
        <c:majorTickMark val="out"/>
        <c:minorTickMark val="none"/>
        <c:tickLblPos val="nextTo"/>
        <c:spPr>
          <a:ln>
            <a:solidFill>
              <a:srgbClr val="808080">
                <a:alpha val="70000"/>
              </a:srgbClr>
            </a:solidFill>
          </a:ln>
        </c:spPr>
        <c:txPr>
          <a:bodyPr/>
          <a:lstStyle/>
          <a:p>
            <a:pPr>
              <a:defRPr sz="1100"/>
            </a:pPr>
            <a:endParaRPr lang="en-US"/>
          </a:p>
        </c:txPr>
        <c:crossAx val="43125376"/>
        <c:crosses val="autoZero"/>
        <c:crossBetween val="between"/>
        <c:majorUnit val="1000"/>
      </c:valAx>
    </c:plotArea>
    <c:legend>
      <c:legendPos val="r"/>
      <c:layout>
        <c:manualLayout>
          <c:xMode val="edge"/>
          <c:yMode val="edge"/>
          <c:x val="9.7944444444444431E-2"/>
          <c:y val="5.1670810885481422E-2"/>
          <c:w val="0.11780588363954506"/>
          <c:h val="0.12380462310632223"/>
        </c:manualLayout>
      </c:layout>
      <c:overlay val="0"/>
      <c:spPr>
        <a:solidFill>
          <a:schemeClr val="lt1"/>
        </a:solidFill>
        <a:ln w="25400" cap="flat" cmpd="sng" algn="ctr">
          <a:solidFill>
            <a:schemeClr val="accent4"/>
          </a:solidFill>
          <a:prstDash val="solid"/>
        </a:ln>
        <a:effectLst/>
      </c:spPr>
      <c:txPr>
        <a:bodyPr/>
        <a:lstStyle/>
        <a:p>
          <a:pPr>
            <a:defRPr sz="1100"/>
          </a:pPr>
          <a:endParaRPr lang="en-US"/>
        </a:p>
      </c:txPr>
    </c:legend>
    <c:plotVisOnly val="1"/>
    <c:dispBlanksAs val="gap"/>
    <c:showDLblsOverMax val="0"/>
  </c:chart>
  <c:txPr>
    <a:bodyPr/>
    <a:lstStyle/>
    <a:p>
      <a:pPr>
        <a:defRPr sz="105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Sheet7!$D$2</c:f>
              <c:strCache>
                <c:ptCount val="1"/>
                <c:pt idx="0">
                  <c:v>Syphilis</c:v>
                </c:pt>
              </c:strCache>
            </c:strRef>
          </c:tx>
          <c:spPr>
            <a:ln>
              <a:solidFill>
                <a:srgbClr val="000000"/>
              </a:solidFill>
            </a:ln>
          </c:spPr>
          <c:marker>
            <c:symbol val="circle"/>
            <c:size val="7"/>
            <c:spPr>
              <a:solidFill>
                <a:srgbClr val="000000"/>
              </a:solidFill>
              <a:ln>
                <a:solidFill>
                  <a:srgbClr val="000000"/>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B9-4E75-B03B-64049164655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B9-4E75-B03B-64049164655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B9-4E75-B03B-64049164655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B9-4E75-B03B-640491646559}"/>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B9-4E75-B03B-640491646559}"/>
                </c:ext>
              </c:extLst>
            </c:dLbl>
            <c:dLbl>
              <c:idx val="25"/>
              <c:layout>
                <c:manualLayout>
                  <c:x val="-3.3000016306911822E-2"/>
                  <c:y val="-3.7683066437386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9F-4AB7-A014-E66875D9B8E1}"/>
                </c:ext>
              </c:extLst>
            </c:dLbl>
            <c:dLbl>
              <c:idx val="2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F-4AB7-A014-E66875D9B8E1}"/>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Sheet7!$A$3:$A$32</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Sheet7!$D$3:$D$32</c:f>
              <c:numCache>
                <c:formatCode>General</c:formatCode>
                <c:ptCount val="30"/>
                <c:pt idx="0">
                  <c:v>1175</c:v>
                </c:pt>
                <c:pt idx="1">
                  <c:v>1013</c:v>
                </c:pt>
                <c:pt idx="2">
                  <c:v>700</c:v>
                </c:pt>
                <c:pt idx="3">
                  <c:v>440</c:v>
                </c:pt>
                <c:pt idx="4">
                  <c:v>278</c:v>
                </c:pt>
                <c:pt idx="5">
                  <c:v>223</c:v>
                </c:pt>
                <c:pt idx="6">
                  <c:v>262</c:v>
                </c:pt>
                <c:pt idx="7">
                  <c:v>187</c:v>
                </c:pt>
                <c:pt idx="8">
                  <c:v>150</c:v>
                </c:pt>
                <c:pt idx="9">
                  <c:v>103</c:v>
                </c:pt>
                <c:pt idx="10">
                  <c:v>141</c:v>
                </c:pt>
                <c:pt idx="11">
                  <c:v>105</c:v>
                </c:pt>
                <c:pt idx="12">
                  <c:v>207</c:v>
                </c:pt>
                <c:pt idx="13">
                  <c:v>258</c:v>
                </c:pt>
                <c:pt idx="14">
                  <c:v>209</c:v>
                </c:pt>
                <c:pt idx="15">
                  <c:v>231</c:v>
                </c:pt>
                <c:pt idx="16">
                  <c:v>217</c:v>
                </c:pt>
                <c:pt idx="17">
                  <c:v>268</c:v>
                </c:pt>
                <c:pt idx="18">
                  <c:v>367</c:v>
                </c:pt>
                <c:pt idx="19">
                  <c:v>379</c:v>
                </c:pt>
                <c:pt idx="20">
                  <c:v>465</c:v>
                </c:pt>
                <c:pt idx="21">
                  <c:v>500</c:v>
                </c:pt>
                <c:pt idx="22">
                  <c:v>561</c:v>
                </c:pt>
                <c:pt idx="23">
                  <c:v>701</c:v>
                </c:pt>
                <c:pt idx="24">
                  <c:v>600</c:v>
                </c:pt>
                <c:pt idx="25">
                  <c:v>798</c:v>
                </c:pt>
                <c:pt idx="26">
                  <c:v>1033</c:v>
                </c:pt>
                <c:pt idx="27">
                  <c:v>1091</c:v>
                </c:pt>
                <c:pt idx="28">
                  <c:v>1162</c:v>
                </c:pt>
                <c:pt idx="29">
                  <c:v>1243</c:v>
                </c:pt>
              </c:numCache>
            </c:numRef>
          </c:val>
          <c:smooth val="0"/>
          <c:extLst>
            <c:ext xmlns:c16="http://schemas.microsoft.com/office/drawing/2014/chart" uri="{C3380CC4-5D6E-409C-BE32-E72D297353CC}">
              <c16:uniqueId val="{00000002-3B9F-4AB7-A014-E66875D9B8E1}"/>
            </c:ext>
          </c:extLst>
        </c:ser>
        <c:dLbls>
          <c:showLegendKey val="0"/>
          <c:showVal val="0"/>
          <c:showCatName val="0"/>
          <c:showSerName val="0"/>
          <c:showPercent val="0"/>
          <c:showBubbleSize val="0"/>
        </c:dLbls>
        <c:marker val="1"/>
        <c:smooth val="0"/>
        <c:axId val="40354944"/>
        <c:axId val="40356864"/>
      </c:lineChart>
      <c:catAx>
        <c:axId val="40354944"/>
        <c:scaling>
          <c:orientation val="minMax"/>
        </c:scaling>
        <c:delete val="0"/>
        <c:axPos val="b"/>
        <c:title>
          <c:tx>
            <c:rich>
              <a:bodyPr/>
              <a:lstStyle/>
              <a:p>
                <a:pPr>
                  <a:defRPr sz="1100"/>
                </a:pPr>
                <a:r>
                  <a:rPr lang="en-US" sz="1100"/>
                  <a:t>Year</a:t>
                </a:r>
              </a:p>
            </c:rich>
          </c:tx>
          <c:overlay val="0"/>
        </c:title>
        <c:numFmt formatCode="General" sourceLinked="1"/>
        <c:majorTickMark val="out"/>
        <c:minorTickMark val="none"/>
        <c:tickLblPos val="nextTo"/>
        <c:spPr>
          <a:ln>
            <a:solidFill>
              <a:srgbClr val="808080">
                <a:alpha val="70000"/>
              </a:srgbClr>
            </a:solidFill>
          </a:ln>
        </c:spPr>
        <c:txPr>
          <a:bodyPr rot="-5400000" vert="horz"/>
          <a:lstStyle/>
          <a:p>
            <a:pPr>
              <a:defRPr sz="1100"/>
            </a:pPr>
            <a:endParaRPr lang="en-US"/>
          </a:p>
        </c:txPr>
        <c:crossAx val="40356864"/>
        <c:crosses val="autoZero"/>
        <c:auto val="1"/>
        <c:lblAlgn val="ctr"/>
        <c:lblOffset val="100"/>
        <c:noMultiLvlLbl val="0"/>
      </c:catAx>
      <c:valAx>
        <c:axId val="40356864"/>
        <c:scaling>
          <c:orientation val="minMax"/>
        </c:scaling>
        <c:delete val="0"/>
        <c:axPos val="l"/>
        <c:majorGridlines>
          <c:spPr>
            <a:ln>
              <a:solidFill>
                <a:srgbClr val="808080">
                  <a:alpha val="70000"/>
                </a:srgbClr>
              </a:solidFill>
            </a:ln>
          </c:spPr>
        </c:majorGridlines>
        <c:title>
          <c:tx>
            <c:rich>
              <a:bodyPr rot="-5400000" vert="horz"/>
              <a:lstStyle/>
              <a:p>
                <a:pPr>
                  <a:defRPr sz="1100"/>
                </a:pPr>
                <a:r>
                  <a:rPr lang="en-US" sz="1100"/>
                  <a:t>No. of Cases</a:t>
                </a:r>
              </a:p>
            </c:rich>
          </c:tx>
          <c:overlay val="0"/>
        </c:title>
        <c:numFmt formatCode="General" sourceLinked="1"/>
        <c:majorTickMark val="out"/>
        <c:minorTickMark val="none"/>
        <c:tickLblPos val="nextTo"/>
        <c:spPr>
          <a:ln>
            <a:solidFill>
              <a:srgbClr val="808080">
                <a:alpha val="70000"/>
              </a:srgbClr>
            </a:solidFill>
          </a:ln>
        </c:spPr>
        <c:txPr>
          <a:bodyPr/>
          <a:lstStyle/>
          <a:p>
            <a:pPr>
              <a:defRPr sz="1100"/>
            </a:pPr>
            <a:endParaRPr lang="en-US"/>
          </a:p>
        </c:txPr>
        <c:crossAx val="40354944"/>
        <c:crosses val="autoZero"/>
        <c:crossBetween val="between"/>
      </c:valAx>
    </c:plotArea>
    <c:plotVisOnly val="1"/>
    <c:dispBlanksAs val="gap"/>
    <c:showDLblsOverMax val="0"/>
  </c:chart>
  <c:txPr>
    <a:bodyPr/>
    <a:lstStyle/>
    <a:p>
      <a:pPr>
        <a:defRPr sz="105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462394786858533E-2"/>
          <c:y val="3.1108015402141798E-2"/>
          <c:w val="0.91280772015567024"/>
          <c:h val="0.85093114729567354"/>
        </c:manualLayout>
      </c:layout>
      <c:lineChart>
        <c:grouping val="standard"/>
        <c:varyColors val="0"/>
        <c:ser>
          <c:idx val="0"/>
          <c:order val="0"/>
          <c:tx>
            <c:strRef>
              <c:f>'[Chart in Microsoft PowerPoint]Sheet7'!$Z$3</c:f>
              <c:strCache>
                <c:ptCount val="1"/>
                <c:pt idx="0">
                  <c:v>Female</c:v>
                </c:pt>
              </c:strCache>
            </c:strRef>
          </c:tx>
          <c:spPr>
            <a:ln>
              <a:solidFill>
                <a:schemeClr val="tx1"/>
              </a:solidFill>
              <a:prstDash val="sysDash"/>
            </a:ln>
          </c:spPr>
          <c:marker>
            <c:symbol val="circle"/>
            <c:size val="7"/>
            <c:spPr>
              <a:solidFill>
                <a:schemeClr val="tx1"/>
              </a:solidFill>
              <a:ln>
                <a:solidFill>
                  <a:schemeClr val="tx1"/>
                </a:solidFill>
              </a:ln>
            </c:spPr>
          </c:marker>
          <c:dLbls>
            <c:dLbl>
              <c:idx val="0"/>
              <c:layout>
                <c:manualLayout>
                  <c:x val="-3.3764367816091954E-2"/>
                  <c:y val="7.0700035004878092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5-497B-A9C2-E8AA21F56927}"/>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5-497B-A9C2-E8AA21F56927}"/>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5-497B-A9C2-E8AA21F56927}"/>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59-4ECE-A01C-563E25BEFC23}"/>
                </c:ext>
              </c:extLst>
            </c:dLbl>
            <c:dLbl>
              <c:idx val="19"/>
              <c:layout>
                <c:manualLayout>
                  <c:x val="-1.9946601502398513E-2"/>
                  <c:y val="-2.757301365189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59-4ECE-A01C-563E25BEFC23}"/>
                </c:ext>
              </c:extLst>
            </c:dLbl>
            <c:spPr>
              <a:noFill/>
              <a:ln>
                <a:noFill/>
              </a:ln>
              <a:effectLst/>
            </c:spPr>
            <c:txPr>
              <a:bodyPr wrap="square" lIns="38100" tIns="19050" rIns="38100" bIns="19050" anchor="ctr">
                <a:spAutoFit/>
              </a:bodyPr>
              <a:lstStyle/>
              <a:p>
                <a:pPr>
                  <a:defRPr sz="105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'[Chart in Microsoft PowerPoint]Sheet7'!$Y$6:$Y$25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'[Chart in Microsoft PowerPoint]Sheet7'!$Z$6:$Z$25</c:f>
              <c:numCache>
                <c:formatCode>General</c:formatCode>
                <c:ptCount val="20"/>
                <c:pt idx="0">
                  <c:v>47</c:v>
                </c:pt>
                <c:pt idx="1">
                  <c:v>27</c:v>
                </c:pt>
                <c:pt idx="2">
                  <c:v>36</c:v>
                </c:pt>
                <c:pt idx="3">
                  <c:v>26</c:v>
                </c:pt>
                <c:pt idx="4">
                  <c:v>26</c:v>
                </c:pt>
                <c:pt idx="5">
                  <c:v>21</c:v>
                </c:pt>
                <c:pt idx="6">
                  <c:v>19</c:v>
                </c:pt>
                <c:pt idx="7">
                  <c:v>25</c:v>
                </c:pt>
                <c:pt idx="8">
                  <c:v>18</c:v>
                </c:pt>
                <c:pt idx="9">
                  <c:v>19</c:v>
                </c:pt>
                <c:pt idx="10">
                  <c:v>29</c:v>
                </c:pt>
                <c:pt idx="11">
                  <c:v>46</c:v>
                </c:pt>
                <c:pt idx="12">
                  <c:v>46</c:v>
                </c:pt>
                <c:pt idx="13">
                  <c:v>55</c:v>
                </c:pt>
                <c:pt idx="14">
                  <c:v>53</c:v>
                </c:pt>
                <c:pt idx="15">
                  <c:v>56</c:v>
                </c:pt>
                <c:pt idx="16">
                  <c:v>78</c:v>
                </c:pt>
                <c:pt idx="17">
                  <c:v>60</c:v>
                </c:pt>
                <c:pt idx="18">
                  <c:v>87</c:v>
                </c:pt>
                <c:pt idx="19">
                  <c:v>126</c:v>
                </c:pt>
              </c:numCache>
            </c:numRef>
          </c:val>
          <c:smooth val="0"/>
          <c:extLst>
            <c:ext xmlns:c16="http://schemas.microsoft.com/office/drawing/2014/chart" uri="{C3380CC4-5D6E-409C-BE32-E72D297353CC}">
              <c16:uniqueId val="{00000002-BA59-4ECE-A01C-563E25BEFC23}"/>
            </c:ext>
          </c:extLst>
        </c:ser>
        <c:ser>
          <c:idx val="1"/>
          <c:order val="1"/>
          <c:tx>
            <c:strRef>
              <c:f>'[Chart in Microsoft PowerPoint]Sheet7'!$AB$3</c:f>
              <c:strCache>
                <c:ptCount val="1"/>
                <c:pt idx="0">
                  <c:v>Male</c:v>
                </c:pt>
              </c:strCache>
            </c:strRef>
          </c:tx>
          <c:spPr>
            <a:ln>
              <a:solidFill>
                <a:schemeClr val="tx1"/>
              </a:solidFill>
            </a:ln>
          </c:spPr>
          <c:marker>
            <c:symbol val="square"/>
            <c:size val="5"/>
            <c:spPr>
              <a:solidFill>
                <a:schemeClr val="tx1"/>
              </a:solidFill>
              <a:ln w="28575">
                <a:solidFill>
                  <a:schemeClr val="tx1"/>
                </a:solidFill>
              </a:ln>
            </c:spPr>
          </c:marker>
          <c:dPt>
            <c:idx val="15"/>
            <c:marker>
              <c:spPr>
                <a:solidFill>
                  <a:schemeClr val="tx1"/>
                </a:solidFill>
                <a:ln w="28575">
                  <a:solidFill>
                    <a:schemeClr val="tx1">
                      <a:alpha val="91000"/>
                    </a:schemeClr>
                  </a:solidFill>
                </a:ln>
              </c:spPr>
            </c:marker>
            <c:bubble3D val="0"/>
            <c:extLst>
              <c:ext xmlns:c16="http://schemas.microsoft.com/office/drawing/2014/chart" uri="{C3380CC4-5D6E-409C-BE32-E72D297353CC}">
                <c16:uniqueId val="{00000003-BA59-4ECE-A01C-563E25BEFC23}"/>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5-497B-A9C2-E8AA21F56927}"/>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5-497B-A9C2-E8AA21F56927}"/>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5-497B-A9C2-E8AA21F56927}"/>
                </c:ext>
              </c:extLst>
            </c:dLbl>
            <c:dLbl>
              <c:idx val="15"/>
              <c:layout>
                <c:manualLayout>
                  <c:x val="-5.293103448275862E-2"/>
                  <c:y val="-1.060500525073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59-4ECE-A01C-563E25BEFC23}"/>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59-4ECE-A01C-563E25BEFC23}"/>
                </c:ext>
              </c:extLst>
            </c:dLbl>
            <c:spPr>
              <a:noFill/>
              <a:ln>
                <a:noFill/>
              </a:ln>
              <a:effectLst/>
            </c:spPr>
            <c:txPr>
              <a:bodyPr wrap="square" lIns="38100" tIns="19050" rIns="38100" bIns="19050" anchor="ctr">
                <a:spAutoFit/>
              </a:bodyPr>
              <a:lstStyle/>
              <a:p>
                <a:pPr>
                  <a:defRPr sz="105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'[Chart in Microsoft PowerPoint]Sheet7'!$Y$6:$Y$25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'[Chart in Microsoft PowerPoint]Sheet7'!$AB$6:$AB$25</c:f>
              <c:numCache>
                <c:formatCode>General</c:formatCode>
                <c:ptCount val="20"/>
                <c:pt idx="0">
                  <c:v>94</c:v>
                </c:pt>
                <c:pt idx="1">
                  <c:v>78</c:v>
                </c:pt>
                <c:pt idx="2">
                  <c:v>171</c:v>
                </c:pt>
                <c:pt idx="3">
                  <c:v>231</c:v>
                </c:pt>
                <c:pt idx="4">
                  <c:v>182</c:v>
                </c:pt>
                <c:pt idx="5">
                  <c:v>210</c:v>
                </c:pt>
                <c:pt idx="6">
                  <c:v>198</c:v>
                </c:pt>
                <c:pt idx="7">
                  <c:v>243</c:v>
                </c:pt>
                <c:pt idx="8">
                  <c:v>349</c:v>
                </c:pt>
                <c:pt idx="9">
                  <c:v>360</c:v>
                </c:pt>
                <c:pt idx="10">
                  <c:v>436</c:v>
                </c:pt>
                <c:pt idx="11">
                  <c:v>454</c:v>
                </c:pt>
                <c:pt idx="12">
                  <c:v>515</c:v>
                </c:pt>
                <c:pt idx="13">
                  <c:v>646</c:v>
                </c:pt>
                <c:pt idx="14">
                  <c:v>545</c:v>
                </c:pt>
                <c:pt idx="15">
                  <c:v>738</c:v>
                </c:pt>
                <c:pt idx="16">
                  <c:v>951</c:v>
                </c:pt>
                <c:pt idx="17">
                  <c:v>1028</c:v>
                </c:pt>
                <c:pt idx="18">
                  <c:v>1055</c:v>
                </c:pt>
                <c:pt idx="19">
                  <c:v>1106</c:v>
                </c:pt>
              </c:numCache>
            </c:numRef>
          </c:val>
          <c:smooth val="0"/>
          <c:extLst>
            <c:ext xmlns:c16="http://schemas.microsoft.com/office/drawing/2014/chart" uri="{C3380CC4-5D6E-409C-BE32-E72D297353CC}">
              <c16:uniqueId val="{00000005-BA59-4ECE-A01C-563E25BEFC23}"/>
            </c:ext>
          </c:extLst>
        </c:ser>
        <c:dLbls>
          <c:showLegendKey val="0"/>
          <c:showVal val="0"/>
          <c:showCatName val="0"/>
          <c:showSerName val="0"/>
          <c:showPercent val="0"/>
          <c:showBubbleSize val="0"/>
        </c:dLbls>
        <c:marker val="1"/>
        <c:smooth val="0"/>
        <c:axId val="41152896"/>
        <c:axId val="41154816"/>
      </c:lineChart>
      <c:catAx>
        <c:axId val="41152896"/>
        <c:scaling>
          <c:orientation val="minMax"/>
        </c:scaling>
        <c:delete val="0"/>
        <c:axPos val="b"/>
        <c:title>
          <c:tx>
            <c:rich>
              <a:bodyPr/>
              <a:lstStyle/>
              <a:p>
                <a:pPr>
                  <a:defRPr sz="1100" b="1"/>
                </a:pPr>
                <a:r>
                  <a:rPr lang="en-US" sz="1100" b="1"/>
                  <a:t>Year</a:t>
                </a:r>
              </a:p>
            </c:rich>
          </c:tx>
          <c:overlay val="0"/>
        </c:title>
        <c:numFmt formatCode="General" sourceLinked="1"/>
        <c:majorTickMark val="out"/>
        <c:minorTickMark val="none"/>
        <c:tickLblPos val="nextTo"/>
        <c:spPr>
          <a:ln>
            <a:solidFill>
              <a:schemeClr val="bg2">
                <a:alpha val="70000"/>
              </a:schemeClr>
            </a:solidFill>
          </a:ln>
        </c:spPr>
        <c:txPr>
          <a:bodyPr/>
          <a:lstStyle/>
          <a:p>
            <a:pPr>
              <a:defRPr sz="1100"/>
            </a:pPr>
            <a:endParaRPr lang="en-US"/>
          </a:p>
        </c:txPr>
        <c:crossAx val="41154816"/>
        <c:crosses val="autoZero"/>
        <c:auto val="1"/>
        <c:lblAlgn val="ctr"/>
        <c:lblOffset val="100"/>
        <c:noMultiLvlLbl val="0"/>
      </c:catAx>
      <c:valAx>
        <c:axId val="41154816"/>
        <c:scaling>
          <c:orientation val="minMax"/>
        </c:scaling>
        <c:delete val="0"/>
        <c:axPos val="l"/>
        <c:majorGridlines>
          <c:spPr>
            <a:ln>
              <a:solidFill>
                <a:schemeClr val="bg2">
                  <a:alpha val="70000"/>
                </a:schemeClr>
              </a:solidFill>
            </a:ln>
          </c:spPr>
        </c:majorGridlines>
        <c:title>
          <c:tx>
            <c:rich>
              <a:bodyPr rot="-5400000" vert="horz"/>
              <a:lstStyle/>
              <a:p>
                <a:pPr>
                  <a:defRPr sz="1100" b="1"/>
                </a:pPr>
                <a:r>
                  <a:rPr lang="en-US" sz="1100" b="1" dirty="0"/>
                  <a:t>No. of Cases</a:t>
                </a:r>
              </a:p>
            </c:rich>
          </c:tx>
          <c:overlay val="0"/>
        </c:title>
        <c:numFmt formatCode="General" sourceLinked="1"/>
        <c:majorTickMark val="out"/>
        <c:minorTickMark val="none"/>
        <c:tickLblPos val="nextTo"/>
        <c:spPr>
          <a:ln>
            <a:solidFill>
              <a:schemeClr val="bg2">
                <a:alpha val="70000"/>
              </a:schemeClr>
            </a:solidFill>
          </a:ln>
        </c:spPr>
        <c:txPr>
          <a:bodyPr/>
          <a:lstStyle/>
          <a:p>
            <a:pPr>
              <a:defRPr sz="1100"/>
            </a:pPr>
            <a:endParaRPr lang="en-US"/>
          </a:p>
        </c:txPr>
        <c:crossAx val="41152896"/>
        <c:crosses val="autoZero"/>
        <c:crossBetween val="between"/>
      </c:valAx>
    </c:plotArea>
    <c:legend>
      <c:legendPos val="r"/>
      <c:layout>
        <c:manualLayout>
          <c:xMode val="edge"/>
          <c:yMode val="edge"/>
          <c:x val="7.5962643678160913E-2"/>
          <c:y val="4.8828227640306726E-2"/>
          <c:w val="0.11996212121212121"/>
          <c:h val="0.10951772689426531"/>
        </c:manualLayout>
      </c:layout>
      <c:overlay val="0"/>
      <c:spPr>
        <a:solidFill>
          <a:schemeClr val="lt1"/>
        </a:solidFill>
        <a:ln w="25400" cap="flat" cmpd="sng" algn="ctr">
          <a:solidFill>
            <a:schemeClr val="accent4"/>
          </a:solidFill>
          <a:prstDash val="solid"/>
        </a:ln>
        <a:effectLst/>
      </c:spPr>
      <c:txPr>
        <a:bodyPr/>
        <a:lstStyle/>
        <a:p>
          <a:pPr>
            <a:defRPr sz="1100">
              <a:solidFill>
                <a:schemeClr val="dk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2060"/>
            </a:solidFill>
            <a:ln>
              <a:solidFill>
                <a:srgbClr val="002060"/>
              </a:solidFill>
            </a:ln>
          </c:spPr>
          <c:invertIfNegative val="0"/>
          <c:dPt>
            <c:idx val="2"/>
            <c:invertIfNegative val="0"/>
            <c:bubble3D val="0"/>
            <c:spPr>
              <a:pattFill prst="pct50">
                <a:fgClr>
                  <a:srgbClr val="002060"/>
                </a:fgClr>
                <a:bgClr>
                  <a:schemeClr val="bg1"/>
                </a:bgClr>
              </a:pattFill>
              <a:ln w="25400">
                <a:solidFill>
                  <a:srgbClr val="002060"/>
                </a:solidFill>
              </a:ln>
            </c:spPr>
            <c:extLst>
              <c:ext xmlns:c16="http://schemas.microsoft.com/office/drawing/2014/chart" uri="{C3380CC4-5D6E-409C-BE32-E72D297353CC}">
                <c16:uniqueId val="{00000001-00EC-4231-8704-689E19A69BCF}"/>
              </c:ext>
            </c:extLst>
          </c:dPt>
          <c:dLbls>
            <c:dLbl>
              <c:idx val="2"/>
              <c:tx>
                <c:rich>
                  <a:bodyPr/>
                  <a:lstStyle/>
                  <a:p>
                    <a:r>
                      <a:rPr lang="en-US"/>
                      <a:t>&lt;5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0EC-4231-8704-689E19A69BCF}"/>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2 in Microsoft PowerPoint]T-G trend 2019'!$A$2:$A$6</c:f>
              <c:numCache>
                <c:formatCode>General</c:formatCode>
                <c:ptCount val="5"/>
                <c:pt idx="0">
                  <c:v>2015</c:v>
                </c:pt>
                <c:pt idx="1">
                  <c:v>2016</c:v>
                </c:pt>
                <c:pt idx="2">
                  <c:v>2017</c:v>
                </c:pt>
                <c:pt idx="3">
                  <c:v>2018</c:v>
                </c:pt>
                <c:pt idx="4">
                  <c:v>2019</c:v>
                </c:pt>
              </c:numCache>
            </c:numRef>
          </c:cat>
          <c:val>
            <c:numRef>
              <c:f>'[Chart 2 in Microsoft PowerPoint]T-G trend 2019'!$B$2:$B$6</c:f>
              <c:numCache>
                <c:formatCode>General</c:formatCode>
                <c:ptCount val="5"/>
                <c:pt idx="0">
                  <c:v>8</c:v>
                </c:pt>
                <c:pt idx="1">
                  <c:v>6</c:v>
                </c:pt>
                <c:pt idx="2">
                  <c:v>5</c:v>
                </c:pt>
                <c:pt idx="3">
                  <c:v>20</c:v>
                </c:pt>
                <c:pt idx="4">
                  <c:v>12</c:v>
                </c:pt>
              </c:numCache>
            </c:numRef>
          </c:val>
          <c:extLst>
            <c:ext xmlns:c16="http://schemas.microsoft.com/office/drawing/2014/chart" uri="{C3380CC4-5D6E-409C-BE32-E72D297353CC}">
              <c16:uniqueId val="{00000002-00EC-4231-8704-689E19A69BCF}"/>
            </c:ext>
          </c:extLst>
        </c:ser>
        <c:dLbls>
          <c:showLegendKey val="0"/>
          <c:showVal val="0"/>
          <c:showCatName val="0"/>
          <c:showSerName val="0"/>
          <c:showPercent val="0"/>
          <c:showBubbleSize val="0"/>
        </c:dLbls>
        <c:gapWidth val="150"/>
        <c:axId val="42945920"/>
        <c:axId val="42948096"/>
      </c:barChart>
      <c:catAx>
        <c:axId val="42945920"/>
        <c:scaling>
          <c:orientation val="minMax"/>
        </c:scaling>
        <c:delete val="0"/>
        <c:axPos val="b"/>
        <c:title>
          <c:tx>
            <c:rich>
              <a:bodyPr/>
              <a:lstStyle/>
              <a:p>
                <a:pPr>
                  <a:defRPr sz="1100"/>
                </a:pPr>
                <a:r>
                  <a:rPr lang="en-US" sz="1100"/>
                  <a:t>Year</a:t>
                </a:r>
              </a:p>
            </c:rich>
          </c:tx>
          <c:overlay val="0"/>
        </c:title>
        <c:numFmt formatCode="General" sourceLinked="1"/>
        <c:majorTickMark val="out"/>
        <c:minorTickMark val="none"/>
        <c:tickLblPos val="nextTo"/>
        <c:spPr>
          <a:ln>
            <a:solidFill>
              <a:schemeClr val="bg2">
                <a:alpha val="70000"/>
              </a:schemeClr>
            </a:solidFill>
          </a:ln>
        </c:spPr>
        <c:txPr>
          <a:bodyPr/>
          <a:lstStyle/>
          <a:p>
            <a:pPr>
              <a:defRPr sz="1100"/>
            </a:pPr>
            <a:endParaRPr lang="en-US"/>
          </a:p>
        </c:txPr>
        <c:crossAx val="42948096"/>
        <c:crosses val="autoZero"/>
        <c:auto val="1"/>
        <c:lblAlgn val="ctr"/>
        <c:lblOffset val="100"/>
        <c:noMultiLvlLbl val="0"/>
      </c:catAx>
      <c:valAx>
        <c:axId val="42948096"/>
        <c:scaling>
          <c:orientation val="minMax"/>
        </c:scaling>
        <c:delete val="0"/>
        <c:axPos val="l"/>
        <c:majorGridlines>
          <c:spPr>
            <a:ln>
              <a:solidFill>
                <a:schemeClr val="bg2">
                  <a:alpha val="70000"/>
                </a:schemeClr>
              </a:solidFill>
            </a:ln>
          </c:spPr>
        </c:majorGridlines>
        <c:title>
          <c:tx>
            <c:rich>
              <a:bodyPr rot="-5400000" vert="horz"/>
              <a:lstStyle/>
              <a:p>
                <a:pPr>
                  <a:defRPr sz="1100"/>
                </a:pPr>
                <a:r>
                  <a:rPr lang="en-US" sz="1100" dirty="0"/>
                  <a:t>No. of Cases</a:t>
                </a:r>
              </a:p>
            </c:rich>
          </c:tx>
          <c:layout>
            <c:manualLayout>
              <c:xMode val="edge"/>
              <c:yMode val="edge"/>
              <c:x val="8.6206896551724137E-3"/>
              <c:y val="0.35791904244728029"/>
            </c:manualLayout>
          </c:layout>
          <c:overlay val="0"/>
        </c:title>
        <c:numFmt formatCode="General" sourceLinked="1"/>
        <c:majorTickMark val="out"/>
        <c:minorTickMark val="none"/>
        <c:tickLblPos val="nextTo"/>
        <c:spPr>
          <a:ln>
            <a:solidFill>
              <a:schemeClr val="bg2">
                <a:alpha val="70000"/>
              </a:schemeClr>
            </a:solidFill>
          </a:ln>
        </c:spPr>
        <c:txPr>
          <a:bodyPr/>
          <a:lstStyle/>
          <a:p>
            <a:pPr>
              <a:defRPr sz="1100"/>
            </a:pPr>
            <a:endParaRPr lang="en-US"/>
          </a:p>
        </c:txPr>
        <c:crossAx val="42945920"/>
        <c:crosses val="autoZero"/>
        <c:crossBetween val="between"/>
      </c:valAx>
    </c:plotArea>
    <c:plotVisOnly val="1"/>
    <c:dispBlanksAs val="gap"/>
    <c:showDLblsOverMax val="0"/>
  </c:chart>
  <c:txPr>
    <a:bodyPr/>
    <a:lstStyle/>
    <a:p>
      <a:pPr>
        <a:defRPr sz="105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15912629565373E-2"/>
          <c:y val="3.0866359269839369E-2"/>
          <c:w val="0.9032473642065928"/>
          <c:h val="0.84554358928696516"/>
        </c:manualLayout>
      </c:layout>
      <c:barChart>
        <c:barDir val="col"/>
        <c:grouping val="clustered"/>
        <c:varyColors val="0"/>
        <c:ser>
          <c:idx val="0"/>
          <c:order val="0"/>
          <c:tx>
            <c:strRef>
              <c:f>'[2019 Age_Sex Rates GC_CT_SY.xlsx]Sheet1'!$I$36</c:f>
              <c:strCache>
                <c:ptCount val="1"/>
                <c:pt idx="0">
                  <c:v>State</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Age_Sex Rates GC_CT_SY.xlsx]Sheet1'!$H$38:$H$45</c:f>
              <c:strCache>
                <c:ptCount val="8"/>
                <c:pt idx="0">
                  <c:v>15-19</c:v>
                </c:pt>
                <c:pt idx="1">
                  <c:v>20-24</c:v>
                </c:pt>
                <c:pt idx="2">
                  <c:v>25-29</c:v>
                </c:pt>
                <c:pt idx="3">
                  <c:v>30-34</c:v>
                </c:pt>
                <c:pt idx="4">
                  <c:v>35-39</c:v>
                </c:pt>
                <c:pt idx="5">
                  <c:v>40-44</c:v>
                </c:pt>
                <c:pt idx="6">
                  <c:v>45 + </c:v>
                </c:pt>
                <c:pt idx="7">
                  <c:v>Overall</c:v>
                </c:pt>
              </c:strCache>
            </c:strRef>
          </c:cat>
          <c:val>
            <c:numRef>
              <c:f>'[2019 Age_Sex Rates GC_CT_SY.xlsx]Sheet1'!$I$38:$I$45</c:f>
              <c:numCache>
                <c:formatCode>0</c:formatCode>
                <c:ptCount val="8"/>
                <c:pt idx="0">
                  <c:v>1509.8179504755974</c:v>
                </c:pt>
                <c:pt idx="1">
                  <c:v>2273.8434347192488</c:v>
                </c:pt>
                <c:pt idx="2">
                  <c:v>1203.6588519422469</c:v>
                </c:pt>
                <c:pt idx="3">
                  <c:v>653.44779961320251</c:v>
                </c:pt>
                <c:pt idx="4">
                  <c:v>345.71714551508205</c:v>
                </c:pt>
                <c:pt idx="5">
                  <c:v>194.51783675967951</c:v>
                </c:pt>
                <c:pt idx="6">
                  <c:v>41.26979424402009</c:v>
                </c:pt>
                <c:pt idx="7">
                  <c:v>454.32599214533622</c:v>
                </c:pt>
              </c:numCache>
            </c:numRef>
          </c:val>
          <c:extLst>
            <c:ext xmlns:c16="http://schemas.microsoft.com/office/drawing/2014/chart" uri="{C3380CC4-5D6E-409C-BE32-E72D297353CC}">
              <c16:uniqueId val="{00000000-63A3-4326-9D21-B0F088E44313}"/>
            </c:ext>
          </c:extLst>
        </c:ser>
        <c:ser>
          <c:idx val="1"/>
          <c:order val="1"/>
          <c:tx>
            <c:strRef>
              <c:f>'[2019 Age_Sex Rates GC_CT_SY.xlsx]Sheet1'!$J$36</c:f>
              <c:strCache>
                <c:ptCount val="1"/>
                <c:pt idx="0">
                  <c:v>Male</c:v>
                </c:pt>
              </c:strCache>
            </c:strRef>
          </c:tx>
          <c:spPr>
            <a:solidFill>
              <a:schemeClr val="accent2"/>
            </a:solidFill>
            <a:ln>
              <a:solidFill>
                <a:schemeClr val="accent6"/>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Age_Sex Rates GC_CT_SY.xlsx]Sheet1'!$H$38:$H$45</c:f>
              <c:strCache>
                <c:ptCount val="8"/>
                <c:pt idx="0">
                  <c:v>15-19</c:v>
                </c:pt>
                <c:pt idx="1">
                  <c:v>20-24</c:v>
                </c:pt>
                <c:pt idx="2">
                  <c:v>25-29</c:v>
                </c:pt>
                <c:pt idx="3">
                  <c:v>30-34</c:v>
                </c:pt>
                <c:pt idx="4">
                  <c:v>35-39</c:v>
                </c:pt>
                <c:pt idx="5">
                  <c:v>40-44</c:v>
                </c:pt>
                <c:pt idx="6">
                  <c:v>45 + </c:v>
                </c:pt>
                <c:pt idx="7">
                  <c:v>Overall</c:v>
                </c:pt>
              </c:strCache>
            </c:strRef>
          </c:cat>
          <c:val>
            <c:numRef>
              <c:f>'[2019 Age_Sex Rates GC_CT_SY.xlsx]Sheet1'!$J$38:$J$45</c:f>
              <c:numCache>
                <c:formatCode>0</c:formatCode>
                <c:ptCount val="8"/>
                <c:pt idx="0">
                  <c:v>704.64205134104668</c:v>
                </c:pt>
                <c:pt idx="1">
                  <c:v>1545.0811383003752</c:v>
                </c:pt>
                <c:pt idx="2">
                  <c:v>1054.1690643296979</c:v>
                </c:pt>
                <c:pt idx="3">
                  <c:v>678.37930138720026</c:v>
                </c:pt>
                <c:pt idx="4">
                  <c:v>399.38399708951999</c:v>
                </c:pt>
                <c:pt idx="5">
                  <c:v>236.8691346925194</c:v>
                </c:pt>
                <c:pt idx="6">
                  <c:v>61.324417126735199</c:v>
                </c:pt>
                <c:pt idx="7">
                  <c:v>359.53934995600054</c:v>
                </c:pt>
              </c:numCache>
            </c:numRef>
          </c:val>
          <c:extLst>
            <c:ext xmlns:c16="http://schemas.microsoft.com/office/drawing/2014/chart" uri="{C3380CC4-5D6E-409C-BE32-E72D297353CC}">
              <c16:uniqueId val="{00000001-63A3-4326-9D21-B0F088E44313}"/>
            </c:ext>
          </c:extLst>
        </c:ser>
        <c:ser>
          <c:idx val="2"/>
          <c:order val="2"/>
          <c:tx>
            <c:strRef>
              <c:f>'[2019 Age_Sex Rates GC_CT_SY.xlsx]Sheet1'!$K$36</c:f>
              <c:strCache>
                <c:ptCount val="1"/>
                <c:pt idx="0">
                  <c:v>Female</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Age_Sex Rates GC_CT_SY.xlsx]Sheet1'!$H$38:$H$45</c:f>
              <c:strCache>
                <c:ptCount val="8"/>
                <c:pt idx="0">
                  <c:v>15-19</c:v>
                </c:pt>
                <c:pt idx="1">
                  <c:v>20-24</c:v>
                </c:pt>
                <c:pt idx="2">
                  <c:v>25-29</c:v>
                </c:pt>
                <c:pt idx="3">
                  <c:v>30-34</c:v>
                </c:pt>
                <c:pt idx="4">
                  <c:v>35-39</c:v>
                </c:pt>
                <c:pt idx="5">
                  <c:v>40-44</c:v>
                </c:pt>
                <c:pt idx="6">
                  <c:v>45 + </c:v>
                </c:pt>
                <c:pt idx="7">
                  <c:v>Overall</c:v>
                </c:pt>
              </c:strCache>
            </c:strRef>
          </c:cat>
          <c:val>
            <c:numRef>
              <c:f>'[2019 Age_Sex Rates GC_CT_SY.xlsx]Sheet1'!$K$38:$K$45</c:f>
              <c:numCache>
                <c:formatCode>0</c:formatCode>
                <c:ptCount val="8"/>
                <c:pt idx="0">
                  <c:v>2307.3946544247192</c:v>
                </c:pt>
                <c:pt idx="1">
                  <c:v>2983.7878633869441</c:v>
                </c:pt>
                <c:pt idx="2">
                  <c:v>1348.2722116972573</c:v>
                </c:pt>
                <c:pt idx="3">
                  <c:v>621.02734428573933</c:v>
                </c:pt>
                <c:pt idx="4">
                  <c:v>292.15247834897724</c:v>
                </c:pt>
                <c:pt idx="5">
                  <c:v>153.47687519590289</c:v>
                </c:pt>
                <c:pt idx="6">
                  <c:v>23.545102609799251</c:v>
                </c:pt>
                <c:pt idx="7">
                  <c:v>540.66148851451749</c:v>
                </c:pt>
              </c:numCache>
            </c:numRef>
          </c:val>
          <c:extLst>
            <c:ext xmlns:c16="http://schemas.microsoft.com/office/drawing/2014/chart" uri="{C3380CC4-5D6E-409C-BE32-E72D297353CC}">
              <c16:uniqueId val="{00000002-63A3-4326-9D21-B0F088E44313}"/>
            </c:ext>
          </c:extLst>
        </c:ser>
        <c:dLbls>
          <c:showLegendKey val="0"/>
          <c:showVal val="0"/>
          <c:showCatName val="0"/>
          <c:showSerName val="0"/>
          <c:showPercent val="0"/>
          <c:showBubbleSize val="0"/>
        </c:dLbls>
        <c:gapWidth val="34"/>
        <c:overlap val="1"/>
        <c:axId val="43371904"/>
        <c:axId val="43382272"/>
      </c:barChart>
      <c:catAx>
        <c:axId val="4337190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100" b="1"/>
                  <a:t>Age Range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out"/>
        <c:minorTickMark val="none"/>
        <c:tickLblPos val="nextTo"/>
        <c:spPr>
          <a:noFill/>
          <a:ln w="9525" cap="flat" cmpd="sng" algn="ctr">
            <a:solidFill>
              <a:schemeClr val="bg1">
                <a:lumMod val="50000"/>
                <a:alpha val="7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382272"/>
        <c:crosses val="autoZero"/>
        <c:auto val="1"/>
        <c:lblAlgn val="ctr"/>
        <c:lblOffset val="100"/>
        <c:noMultiLvlLbl val="0"/>
      </c:catAx>
      <c:valAx>
        <c:axId val="43382272"/>
        <c:scaling>
          <c:orientation val="minMax"/>
        </c:scaling>
        <c:delete val="0"/>
        <c:axPos val="l"/>
        <c:majorGridlines>
          <c:spPr>
            <a:ln w="9525" cap="flat" cmpd="sng" algn="ctr">
              <a:solidFill>
                <a:schemeClr val="bg1">
                  <a:lumMod val="50000"/>
                  <a:alpha val="70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100" b="1"/>
                  <a:t>Rate Per 100,000</a:t>
                </a:r>
              </a:p>
            </c:rich>
          </c:tx>
          <c:layout>
            <c:manualLayout>
              <c:xMode val="edge"/>
              <c:yMode val="edge"/>
              <c:x val="1.1299435028248588E-2"/>
              <c:y val="0.3265108442114970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out"/>
        <c:minorTickMark val="none"/>
        <c:tickLblPos val="nextTo"/>
        <c:spPr>
          <a:noFill/>
          <a:ln>
            <a:solidFill>
              <a:schemeClr val="bg1">
                <a:lumMod val="50000"/>
                <a:alpha val="70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371904"/>
        <c:crosses val="autoZero"/>
        <c:crossBetween val="between"/>
      </c:valAx>
      <c:spPr>
        <a:noFill/>
        <a:ln>
          <a:noFill/>
        </a:ln>
        <a:effectLst/>
      </c:spPr>
    </c:plotArea>
    <c:legend>
      <c:legendPos val="b"/>
      <c:layout>
        <c:manualLayout>
          <c:xMode val="edge"/>
          <c:yMode val="edge"/>
          <c:x val="0.84334934828061747"/>
          <c:y val="3.0356140827224182E-2"/>
          <c:w val="0.12121090795853907"/>
          <c:h val="0.25129943886324552"/>
        </c:manualLayout>
      </c:layout>
      <c:overlay val="0"/>
      <c:spPr>
        <a:solidFill>
          <a:schemeClr val="lt1"/>
        </a:solidFill>
        <a:ln w="25400" cap="flat" cmpd="sng" algn="ctr">
          <a:solidFill>
            <a:schemeClr val="dk1"/>
          </a:solidFill>
          <a:prstDash val="solid"/>
        </a:ln>
        <a:effectLst/>
      </c:spPr>
      <c:txPr>
        <a:bodyPr rot="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05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Sheet1!$D$1</c:f>
              <c:strCache>
                <c:ptCount val="1"/>
                <c:pt idx="0">
                  <c:v>Male</c:v>
                </c:pt>
              </c:strCache>
            </c:strRef>
          </c:tx>
          <c:spPr>
            <a:solidFill>
              <a:srgbClr val="0070C0"/>
            </a:solidFill>
            <a:ln>
              <a:solidFill>
                <a:srgbClr val="0070C0"/>
              </a:solidFill>
            </a:ln>
          </c:spPr>
          <c:invertIfNegative val="0"/>
          <c:cat>
            <c:numRef>
              <c:f>Sheet1!$A$13:$A$22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Sheet1!$E$13:$E$22</c:f>
              <c:numCache>
                <c:formatCode>0.0</c:formatCode>
                <c:ptCount val="10"/>
                <c:pt idx="0">
                  <c:v>25.316078399999999</c:v>
                </c:pt>
                <c:pt idx="1">
                  <c:v>25.032060399999999</c:v>
                </c:pt>
                <c:pt idx="2">
                  <c:v>25.3005487</c:v>
                </c:pt>
                <c:pt idx="3">
                  <c:v>26.328118700000001</c:v>
                </c:pt>
                <c:pt idx="4">
                  <c:v>26.894360200000001</c:v>
                </c:pt>
                <c:pt idx="5">
                  <c:v>27.057690000000001</c:v>
                </c:pt>
                <c:pt idx="6">
                  <c:v>27.165448300000001</c:v>
                </c:pt>
                <c:pt idx="7">
                  <c:v>27.122298700000002</c:v>
                </c:pt>
                <c:pt idx="8">
                  <c:v>27.563470800000001</c:v>
                </c:pt>
                <c:pt idx="9">
                  <c:v>27.8</c:v>
                </c:pt>
              </c:numCache>
            </c:numRef>
          </c:val>
          <c:extLst>
            <c:ext xmlns:c16="http://schemas.microsoft.com/office/drawing/2014/chart" uri="{C3380CC4-5D6E-409C-BE32-E72D297353CC}">
              <c16:uniqueId val="{00000000-BDA0-4BD0-BCA5-27D2A069168C}"/>
            </c:ext>
          </c:extLst>
        </c:ser>
        <c:ser>
          <c:idx val="2"/>
          <c:order val="2"/>
          <c:tx>
            <c:strRef>
              <c:f>Sheet1!$F$1</c:f>
              <c:strCache>
                <c:ptCount val="1"/>
                <c:pt idx="0">
                  <c:v>Female</c:v>
                </c:pt>
              </c:strCache>
            </c:strRef>
          </c:tx>
          <c:spPr>
            <a:solidFill>
              <a:srgbClr val="002060"/>
            </a:solidFill>
            <a:ln>
              <a:solidFill>
                <a:srgbClr val="002060"/>
              </a:solidFill>
            </a:ln>
          </c:spPr>
          <c:invertIfNegative val="0"/>
          <c:cat>
            <c:numRef>
              <c:f>Sheet1!$A$13:$A$22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Sheet1!$G$13:$G$22</c:f>
              <c:numCache>
                <c:formatCode>0.0</c:formatCode>
                <c:ptCount val="10"/>
                <c:pt idx="0">
                  <c:v>22.3080623</c:v>
                </c:pt>
                <c:pt idx="1">
                  <c:v>22.3647767</c:v>
                </c:pt>
                <c:pt idx="2">
                  <c:v>22.485810900000001</c:v>
                </c:pt>
                <c:pt idx="3">
                  <c:v>23.047598499999999</c:v>
                </c:pt>
                <c:pt idx="4">
                  <c:v>23.3978556</c:v>
                </c:pt>
                <c:pt idx="5">
                  <c:v>23.558720699999999</c:v>
                </c:pt>
                <c:pt idx="6">
                  <c:v>23.489553999999998</c:v>
                </c:pt>
                <c:pt idx="7">
                  <c:v>23.4671102</c:v>
                </c:pt>
                <c:pt idx="8">
                  <c:v>23.570330599999998</c:v>
                </c:pt>
                <c:pt idx="9">
                  <c:v>23.6</c:v>
                </c:pt>
              </c:numCache>
            </c:numRef>
          </c:val>
          <c:extLst>
            <c:ext xmlns:c16="http://schemas.microsoft.com/office/drawing/2014/chart" uri="{C3380CC4-5D6E-409C-BE32-E72D297353CC}">
              <c16:uniqueId val="{00000001-BDA0-4BD0-BCA5-27D2A069168C}"/>
            </c:ext>
          </c:extLst>
        </c:ser>
        <c:dLbls>
          <c:showLegendKey val="0"/>
          <c:showVal val="0"/>
          <c:showCatName val="0"/>
          <c:showSerName val="0"/>
          <c:showPercent val="0"/>
          <c:showBubbleSize val="0"/>
        </c:dLbls>
        <c:gapWidth val="150"/>
        <c:axId val="43458560"/>
        <c:axId val="43460480"/>
      </c:barChart>
      <c:lineChart>
        <c:grouping val="standard"/>
        <c:varyColors val="0"/>
        <c:ser>
          <c:idx val="0"/>
          <c:order val="0"/>
          <c:tx>
            <c:strRef>
              <c:f>Sheet1!$B$1</c:f>
              <c:strCache>
                <c:ptCount val="1"/>
                <c:pt idx="0">
                  <c:v>State Total</c:v>
                </c:pt>
              </c:strCache>
            </c:strRef>
          </c:tx>
          <c:spPr>
            <a:ln w="47625">
              <a:solidFill>
                <a:srgbClr val="FF0000"/>
              </a:solidFill>
            </a:ln>
          </c:spPr>
          <c:marker>
            <c:symbol val="none"/>
          </c:marker>
          <c:dLbls>
            <c:spPr>
              <a:solidFill>
                <a:schemeClr val="bg1">
                  <a:alpha val="80000"/>
                </a:schemeClr>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Sheet1!$A$13:$A$22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Sheet1!$C$13:$C$22</c:f>
              <c:numCache>
                <c:formatCode>0.0</c:formatCode>
                <c:ptCount val="10"/>
                <c:pt idx="0">
                  <c:v>23.214927200000002</c:v>
                </c:pt>
                <c:pt idx="1">
                  <c:v>23.185057</c:v>
                </c:pt>
                <c:pt idx="2">
                  <c:v>23.346366400000001</c:v>
                </c:pt>
                <c:pt idx="3">
                  <c:v>24.083870399999999</c:v>
                </c:pt>
                <c:pt idx="4">
                  <c:v>24.596689900000001</c:v>
                </c:pt>
                <c:pt idx="5">
                  <c:v>24.798009400000002</c:v>
                </c:pt>
                <c:pt idx="6">
                  <c:v>24.786046899999999</c:v>
                </c:pt>
                <c:pt idx="7">
                  <c:v>24.783537299999999</c:v>
                </c:pt>
                <c:pt idx="8">
                  <c:v>25.049473200000001</c:v>
                </c:pt>
                <c:pt idx="9">
                  <c:v>25.3</c:v>
                </c:pt>
              </c:numCache>
            </c:numRef>
          </c:val>
          <c:smooth val="0"/>
          <c:extLst>
            <c:ext xmlns:c16="http://schemas.microsoft.com/office/drawing/2014/chart" uri="{C3380CC4-5D6E-409C-BE32-E72D297353CC}">
              <c16:uniqueId val="{00000002-BDA0-4BD0-BCA5-27D2A069168C}"/>
            </c:ext>
          </c:extLst>
        </c:ser>
        <c:dLbls>
          <c:showLegendKey val="0"/>
          <c:showVal val="0"/>
          <c:showCatName val="0"/>
          <c:showSerName val="0"/>
          <c:showPercent val="0"/>
          <c:showBubbleSize val="0"/>
        </c:dLbls>
        <c:marker val="1"/>
        <c:smooth val="0"/>
        <c:axId val="43458560"/>
        <c:axId val="43460480"/>
      </c:lineChart>
      <c:catAx>
        <c:axId val="43458560"/>
        <c:scaling>
          <c:orientation val="minMax"/>
        </c:scaling>
        <c:delete val="0"/>
        <c:axPos val="b"/>
        <c:title>
          <c:tx>
            <c:rich>
              <a:bodyPr/>
              <a:lstStyle/>
              <a:p>
                <a:pPr>
                  <a:defRPr sz="1100"/>
                </a:pPr>
                <a:r>
                  <a:rPr lang="en-US" sz="1100"/>
                  <a:t>Year</a:t>
                </a:r>
              </a:p>
            </c:rich>
          </c:tx>
          <c:overlay val="0"/>
        </c:title>
        <c:numFmt formatCode="General" sourceLinked="1"/>
        <c:majorTickMark val="out"/>
        <c:minorTickMark val="none"/>
        <c:tickLblPos val="nextTo"/>
        <c:spPr>
          <a:ln>
            <a:solidFill>
              <a:schemeClr val="bg1">
                <a:lumMod val="50000"/>
                <a:alpha val="70000"/>
              </a:schemeClr>
            </a:solidFill>
          </a:ln>
        </c:spPr>
        <c:txPr>
          <a:bodyPr/>
          <a:lstStyle/>
          <a:p>
            <a:pPr>
              <a:defRPr sz="1100"/>
            </a:pPr>
            <a:endParaRPr lang="en-US"/>
          </a:p>
        </c:txPr>
        <c:crossAx val="43460480"/>
        <c:crosses val="autoZero"/>
        <c:auto val="1"/>
        <c:lblAlgn val="ctr"/>
        <c:lblOffset val="100"/>
        <c:noMultiLvlLbl val="0"/>
      </c:catAx>
      <c:valAx>
        <c:axId val="43460480"/>
        <c:scaling>
          <c:orientation val="minMax"/>
        </c:scaling>
        <c:delete val="0"/>
        <c:axPos val="l"/>
        <c:majorGridlines>
          <c:spPr>
            <a:ln>
              <a:solidFill>
                <a:schemeClr val="bg1">
                  <a:lumMod val="50000"/>
                  <a:alpha val="70000"/>
                </a:schemeClr>
              </a:solidFill>
            </a:ln>
          </c:spPr>
        </c:majorGridlines>
        <c:title>
          <c:tx>
            <c:rich>
              <a:bodyPr rot="-5400000" vert="horz"/>
              <a:lstStyle/>
              <a:p>
                <a:pPr>
                  <a:defRPr sz="1100"/>
                </a:pPr>
                <a:r>
                  <a:rPr lang="en-US" sz="1100"/>
                  <a:t>Average Age</a:t>
                </a:r>
              </a:p>
            </c:rich>
          </c:tx>
          <c:layout>
            <c:manualLayout>
              <c:xMode val="edge"/>
              <c:yMode val="edge"/>
              <c:x val="1.3157894736842105E-2"/>
              <c:y val="0.31580638662499405"/>
            </c:manualLayout>
          </c:layout>
          <c:overlay val="0"/>
        </c:title>
        <c:numFmt formatCode="0.0" sourceLinked="1"/>
        <c:majorTickMark val="out"/>
        <c:minorTickMark val="none"/>
        <c:tickLblPos val="none"/>
        <c:spPr>
          <a:ln>
            <a:noFill/>
          </a:ln>
        </c:spPr>
        <c:txPr>
          <a:bodyPr/>
          <a:lstStyle/>
          <a:p>
            <a:pPr>
              <a:defRPr sz="1100"/>
            </a:pPr>
            <a:endParaRPr lang="en-US"/>
          </a:p>
        </c:txPr>
        <c:crossAx val="43458560"/>
        <c:crosses val="autoZero"/>
        <c:crossBetween val="between"/>
      </c:valAx>
      <c:spPr>
        <a:ln>
          <a:noFill/>
        </a:ln>
      </c:spPr>
    </c:plotArea>
    <c:legend>
      <c:legendPos val="t"/>
      <c:layout>
        <c:manualLayout>
          <c:xMode val="edge"/>
          <c:yMode val="edge"/>
          <c:x val="5.0274669613666716E-2"/>
          <c:y val="3.7134600646609888E-3"/>
          <c:w val="0.41114656720541509"/>
          <c:h val="6.7058071205450542E-2"/>
        </c:manualLayout>
      </c:layout>
      <c:overlay val="1"/>
      <c:spPr>
        <a:solidFill>
          <a:schemeClr val="lt1"/>
        </a:solidFill>
        <a:ln w="25400" cap="flat" cmpd="sng" algn="ctr">
          <a:solidFill>
            <a:schemeClr val="dk1"/>
          </a:solidFill>
          <a:prstDash val="solid"/>
        </a:ln>
        <a:effectLst/>
      </c:spPr>
      <c:txPr>
        <a:bodyPr/>
        <a:lstStyle/>
        <a:p>
          <a:pPr>
            <a:defRPr sz="1100">
              <a:solidFill>
                <a:schemeClr val="dk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ln>
      <a:noFill/>
    </a:ln>
  </c:spPr>
  <c:txPr>
    <a:bodyPr/>
    <a:lstStyle/>
    <a:p>
      <a:pPr>
        <a:defRPr sz="105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0.4931</cdr:x>
      <cdr:y>0.04167</cdr:y>
    </cdr:from>
    <cdr:to>
      <cdr:x>0.77759</cdr:x>
      <cdr:y>0.30429</cdr:y>
    </cdr:to>
    <cdr:sp macro="" textlink="">
      <cdr:nvSpPr>
        <cdr:cNvPr id="2" name="TextBox 1"/>
        <cdr:cNvSpPr txBox="1"/>
      </cdr:nvSpPr>
      <cdr:spPr>
        <a:xfrm xmlns:a="http://schemas.openxmlformats.org/drawingml/2006/main">
          <a:off x="4358640" y="181099"/>
          <a:ext cx="2514600" cy="1141297"/>
        </a:xfrm>
        <a:prstGeom xmlns:a="http://schemas.openxmlformats.org/drawingml/2006/main" prst="rect">
          <a:avLst/>
        </a:prstGeom>
        <a:solidFill xmlns:a="http://schemas.openxmlformats.org/drawingml/2006/main">
          <a:schemeClr val="bg1"/>
        </a:solidFill>
        <a:ln xmlns:a="http://schemas.openxmlformats.org/drawingml/2006/main" w="28575">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600" b="1" dirty="0">
              <a:latin typeface="Times New Roman" panose="02020603050405020304" pitchFamily="18" charset="0"/>
              <a:cs typeface="Times New Roman" panose="02020603050405020304" pitchFamily="18" charset="0"/>
            </a:rPr>
            <a:t>Statewide Gonorrhea </a:t>
          </a:r>
        </a:p>
        <a:p xmlns:a="http://schemas.openxmlformats.org/drawingml/2006/main">
          <a:pPr algn="ctr"/>
          <a:r>
            <a:rPr lang="en-US" sz="1600" b="1" dirty="0">
              <a:latin typeface="Times New Roman" panose="02020603050405020304" pitchFamily="18" charset="0"/>
              <a:cs typeface="Times New Roman" panose="02020603050405020304" pitchFamily="18" charset="0"/>
            </a:rPr>
            <a:t>cases changed: </a:t>
          </a:r>
        </a:p>
        <a:p xmlns:a="http://schemas.openxmlformats.org/drawingml/2006/main">
          <a:pPr algn="ctr"/>
          <a:r>
            <a:rPr lang="en-US" sz="1600" b="1" dirty="0">
              <a:latin typeface="Times New Roman" panose="02020603050405020304" pitchFamily="18" charset="0"/>
              <a:cs typeface="Times New Roman" panose="02020603050405020304" pitchFamily="18" charset="0"/>
            </a:rPr>
            <a:t>+</a:t>
          </a:r>
          <a:r>
            <a:rPr lang="en-US" sz="1600" b="1" dirty="0">
              <a:solidFill>
                <a:schemeClr val="tx1"/>
              </a:solidFill>
              <a:latin typeface="Times New Roman" panose="02020603050405020304" pitchFamily="18" charset="0"/>
              <a:cs typeface="Times New Roman" panose="02020603050405020304" pitchFamily="18" charset="0"/>
            </a:rPr>
            <a:t>5% from 2017 to 2018</a:t>
          </a:r>
        </a:p>
        <a:p xmlns:a="http://schemas.openxmlformats.org/drawingml/2006/main">
          <a:pPr algn="ctr"/>
          <a:r>
            <a:rPr lang="en-US" sz="1600" b="1" dirty="0">
              <a:solidFill>
                <a:schemeClr val="tx1"/>
              </a:solidFill>
              <a:latin typeface="Times New Roman" panose="02020603050405020304" pitchFamily="18" charset="0"/>
              <a:cs typeface="Times New Roman" panose="02020603050405020304" pitchFamily="18" charset="0"/>
            </a:rPr>
            <a:t> -7% </a:t>
          </a:r>
          <a:r>
            <a:rPr lang="en-US" sz="1600" b="1" dirty="0">
              <a:latin typeface="Times New Roman" panose="02020603050405020304" pitchFamily="18" charset="0"/>
              <a:cs typeface="Times New Roman" panose="02020603050405020304" pitchFamily="18" charset="0"/>
            </a:rPr>
            <a:t>from 2018 to 2019</a:t>
          </a:r>
        </a:p>
      </cdr:txBody>
    </cdr:sp>
  </cdr:relSizeAnchor>
</c:userShapes>
</file>

<file path=ppt/drawings/drawing2.xml><?xml version="1.0" encoding="utf-8"?>
<c:userShapes xmlns:c="http://schemas.openxmlformats.org/drawingml/2006/chart">
  <cdr:relSizeAnchor xmlns:cdr="http://schemas.openxmlformats.org/drawingml/2006/chartDrawing">
    <cdr:from>
      <cdr:x>0.42649</cdr:x>
      <cdr:y>0.92453</cdr:y>
    </cdr:from>
    <cdr:to>
      <cdr:x>0.56515</cdr:x>
      <cdr:y>0.98113</cdr:y>
    </cdr:to>
    <cdr:sp macro="" textlink="">
      <cdr:nvSpPr>
        <cdr:cNvPr id="2" name="TextBox 1">
          <a:extLst xmlns:a="http://schemas.openxmlformats.org/drawingml/2006/main">
            <a:ext uri="{FF2B5EF4-FFF2-40B4-BE49-F238E27FC236}">
              <a16:creationId xmlns:a16="http://schemas.microsoft.com/office/drawing/2014/main" id="{4195C9BD-4CEE-4B46-8AB8-100219FE4037}"/>
            </a:ext>
          </a:extLst>
        </cdr:cNvPr>
        <cdr:cNvSpPr txBox="1"/>
      </cdr:nvSpPr>
      <cdr:spPr>
        <a:xfrm xmlns:a="http://schemas.openxmlformats.org/drawingml/2006/main">
          <a:off x="3515519" y="3733800"/>
          <a:ext cx="1143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Times New Roman" panose="02020603050405020304" pitchFamily="18" charset="0"/>
              <a:cs typeface="Times New Roman" panose="02020603050405020304" pitchFamily="18" charset="0"/>
            </a:rPr>
            <a:t>Age Groups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84F7E7A-6ED7-44B4-AD52-34AB0F5FCE2B}" type="datetimeFigureOut">
              <a:rPr lang="en-US" smtClean="0"/>
              <a:t>12/2/2021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75409F1-8DCB-45A4-ADD1-250314C31837}" type="slidenum">
              <a:rPr lang="en-US" smtClean="0"/>
              <a:t>‹#›</a:t>
            </a:fld>
            <a:endParaRPr lang="en-US" dirty="0"/>
          </a:p>
        </p:txBody>
      </p:sp>
    </p:spTree>
    <p:extLst>
      <p:ext uri="{BB962C8B-B14F-4D97-AF65-F5344CB8AC3E}">
        <p14:creationId xmlns:p14="http://schemas.microsoft.com/office/powerpoint/2010/main" val="1804981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ltLang="en-US" dirty="0"/>
          </a:p>
        </p:txBody>
      </p:sp>
      <p:sp>
        <p:nvSpPr>
          <p:cNvPr id="307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ltLang="en-US" dirty="0"/>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ltLang="en-US" dirty="0"/>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3DD834DE-78F0-409B-B42F-42E6B9D873CC}" type="slidenum">
              <a:rPr lang="en-US" altLang="en-US"/>
              <a:pPr>
                <a:defRPr/>
              </a:pPr>
              <a:t>‹#›</a:t>
            </a:fld>
            <a:endParaRPr lang="en-US" altLang="en-US" dirty="0"/>
          </a:p>
        </p:txBody>
      </p:sp>
    </p:spTree>
    <p:extLst>
      <p:ext uri="{BB962C8B-B14F-4D97-AF65-F5344CB8AC3E}">
        <p14:creationId xmlns:p14="http://schemas.microsoft.com/office/powerpoint/2010/main" val="802837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Picture description:</a:t>
            </a:r>
            <a:r>
              <a:rPr lang="en-US" baseline="0" dirty="0"/>
              <a:t> logo for the Massachusetts Department of Public Health</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a:t>
            </a:fld>
            <a:endParaRPr lang="en-US" altLang="en-US" dirty="0"/>
          </a:p>
        </p:txBody>
      </p:sp>
    </p:spTree>
    <p:extLst>
      <p:ext uri="{BB962C8B-B14F-4D97-AF65-F5344CB8AC3E}">
        <p14:creationId xmlns:p14="http://schemas.microsoft.com/office/powerpoint/2010/main" val="418136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7030A0"/>
                </a:solidFill>
              </a:rPr>
              <a:t>Confirmed and Probable Infectious Syphilis among Transgender Identified Individuals, Massachusetts, 2015 to 2019</a:t>
            </a:r>
          </a:p>
          <a:p>
            <a:r>
              <a:rPr lang="en-US" b="0" dirty="0">
                <a:solidFill>
                  <a:srgbClr val="7030A0"/>
                </a:solidFill>
              </a:rPr>
              <a:t>Graph shows</a:t>
            </a:r>
            <a:r>
              <a:rPr lang="en-US" b="0" baseline="0" dirty="0">
                <a:solidFill>
                  <a:srgbClr val="7030A0"/>
                </a:solidFill>
              </a:rPr>
              <a:t> the number of confirmed and probably infectious syphilis cases among transgender individuals in Massachusetts between 2015 and 2019. The case counts are eight, six, less than five, twenty and twelve for 2015, 2016, 2017, 2018, and 2019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endParaRPr lang="en-US" b="0" baseline="0" dirty="0">
              <a:solidFill>
                <a:srgbClr val="7030A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solidFill>
                  <a:srgbClr val="7030A0"/>
                </a:solidFill>
              </a:rPr>
              <a:t>Note: The 2017 value is suppressed due to small or unknown population size and case counts less than 5 observations in accordance with confidentiality and security requirements. </a:t>
            </a:r>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a:p>
            <a:endParaRPr lang="en-US" b="0" baseline="0" dirty="0">
              <a:solidFill>
                <a:srgbClr val="7030A0"/>
              </a:solidFill>
            </a:endParaRPr>
          </a:p>
          <a:p>
            <a:endParaRPr lang="en-US" b="0" dirty="0">
              <a:solidFill>
                <a:srgbClr val="7030A0"/>
              </a:solidFill>
            </a:endParaRPr>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10</a:t>
            </a:fld>
            <a:endParaRPr lang="en-US" altLang="en-US" dirty="0"/>
          </a:p>
        </p:txBody>
      </p:sp>
    </p:spTree>
    <p:extLst>
      <p:ext uri="{BB962C8B-B14F-4D97-AF65-F5344CB8AC3E}">
        <p14:creationId xmlns:p14="http://schemas.microsoft.com/office/powerpoint/2010/main" val="262901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3DD834DE-78F0-409B-B42F-42E6B9D873CC}" type="slidenum">
              <a:rPr lang="en-US" altLang="en-US" smtClean="0"/>
              <a:pPr>
                <a:defRPr/>
              </a:pPr>
              <a:t>11</a:t>
            </a:fld>
            <a:endParaRPr lang="en-US" altLang="en-US" dirty="0"/>
          </a:p>
        </p:txBody>
      </p:sp>
    </p:spTree>
    <p:extLst>
      <p:ext uri="{BB962C8B-B14F-4D97-AF65-F5344CB8AC3E}">
        <p14:creationId xmlns:p14="http://schemas.microsoft.com/office/powerpoint/2010/main" val="4088232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description:</a:t>
            </a:r>
            <a:r>
              <a:rPr lang="en-US" baseline="0" dirty="0"/>
              <a:t> logo for the Massachusetts Department of Public Health</a:t>
            </a:r>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12</a:t>
            </a:fld>
            <a:endParaRPr lang="en-US" altLang="en-US" dirty="0"/>
          </a:p>
        </p:txBody>
      </p:sp>
    </p:spTree>
    <p:extLst>
      <p:ext uri="{BB962C8B-B14F-4D97-AF65-F5344CB8AC3E}">
        <p14:creationId xmlns:p14="http://schemas.microsoft.com/office/powerpoint/2010/main" val="331921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Times New Roman" panose="02020603050405020304" pitchFamily="18" charset="0"/>
                <a:cs typeface="Times New Roman" panose="02020603050405020304" pitchFamily="18" charset="0"/>
              </a:rPr>
              <a:t>Incident Rate of Confirmed Chlamydia Cases, per  100,000 Persons by City/Town, Massachusetts, 2019</a:t>
            </a:r>
            <a:endParaRPr lang="en-US" sz="1200" b="1" baseline="30000" dirty="0">
              <a:solidFill>
                <a:schemeClr val="bg1"/>
              </a:solidFill>
              <a:latin typeface="Times New Roman" panose="02020603050405020304" pitchFamily="18" charset="0"/>
              <a:cs typeface="Times New Roman" panose="02020603050405020304" pitchFamily="18" charset="0"/>
            </a:endParaRPr>
          </a:p>
          <a:p>
            <a:r>
              <a:rPr lang="en-US" sz="1200" b="0" dirty="0">
                <a:solidFill>
                  <a:schemeClr val="bg1"/>
                </a:solidFill>
                <a:latin typeface="Times New Roman" panose="02020603050405020304" pitchFamily="18" charset="0"/>
                <a:cs typeface="Times New Roman" panose="02020603050405020304" pitchFamily="18" charset="0"/>
              </a:rPr>
              <a:t>Map</a:t>
            </a:r>
            <a:r>
              <a:rPr lang="en-US" sz="1200" b="0" baseline="0" dirty="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chlamydia case rates in 2019. The cities that have the highest rates (greater than 500 per 100,000 persons) are </a:t>
            </a:r>
            <a:r>
              <a:rPr lang="en-US" sz="1200" b="0" i="0" u="none" strike="noStrike" kern="1200" dirty="0">
                <a:solidFill>
                  <a:schemeClr val="tx1"/>
                </a:solidFill>
                <a:effectLst/>
                <a:latin typeface="Arial" charset="0"/>
                <a:ea typeface="+mn-ea"/>
                <a:cs typeface="+mn-cs"/>
              </a:rPr>
              <a:t>Provincetown,</a:t>
            </a:r>
            <a:r>
              <a:rPr lang="en-US" dirty="0"/>
              <a:t> </a:t>
            </a:r>
            <a:r>
              <a:rPr lang="en-US" sz="1200" b="0" i="0" u="none" strike="noStrike" kern="1200" dirty="0">
                <a:solidFill>
                  <a:schemeClr val="tx1"/>
                </a:solidFill>
                <a:effectLst/>
                <a:latin typeface="Arial" charset="0"/>
                <a:ea typeface="+mn-ea"/>
                <a:cs typeface="+mn-cs"/>
              </a:rPr>
              <a:t>Lawrence,</a:t>
            </a:r>
            <a:r>
              <a:rPr lang="en-US" dirty="0"/>
              <a:t> </a:t>
            </a:r>
            <a:r>
              <a:rPr lang="en-US" sz="1200" b="0" i="0" u="none" strike="noStrike" kern="1200" dirty="0">
                <a:solidFill>
                  <a:schemeClr val="tx1"/>
                </a:solidFill>
                <a:effectLst/>
                <a:latin typeface="Arial" charset="0"/>
                <a:ea typeface="+mn-ea"/>
                <a:cs typeface="+mn-cs"/>
              </a:rPr>
              <a:t>Brockton,</a:t>
            </a:r>
            <a:r>
              <a:rPr lang="en-US" dirty="0"/>
              <a:t> </a:t>
            </a:r>
            <a:r>
              <a:rPr lang="en-US" sz="1200" b="0" i="0" u="none" strike="noStrike" kern="1200" dirty="0">
                <a:solidFill>
                  <a:schemeClr val="tx1"/>
                </a:solidFill>
                <a:effectLst/>
                <a:latin typeface="Arial" charset="0"/>
                <a:ea typeface="+mn-ea"/>
                <a:cs typeface="+mn-cs"/>
              </a:rPr>
              <a:t>Springfield,</a:t>
            </a:r>
            <a:r>
              <a:rPr lang="en-US" dirty="0"/>
              <a:t> </a:t>
            </a:r>
            <a:r>
              <a:rPr lang="en-US" sz="1200" b="0" i="0" u="none" strike="noStrike" kern="1200" dirty="0">
                <a:solidFill>
                  <a:schemeClr val="tx1"/>
                </a:solidFill>
                <a:effectLst/>
                <a:latin typeface="Arial" charset="0"/>
                <a:ea typeface="+mn-ea"/>
                <a:cs typeface="+mn-cs"/>
              </a:rPr>
              <a:t>Boston,</a:t>
            </a:r>
            <a:r>
              <a:rPr lang="en-US" dirty="0"/>
              <a:t> </a:t>
            </a:r>
            <a:r>
              <a:rPr lang="en-US" sz="1200" b="0" i="0" u="none" strike="noStrike" kern="1200" dirty="0">
                <a:solidFill>
                  <a:schemeClr val="tx1"/>
                </a:solidFill>
                <a:effectLst/>
                <a:latin typeface="Arial" charset="0"/>
                <a:ea typeface="+mn-ea"/>
                <a:cs typeface="+mn-cs"/>
              </a:rPr>
              <a:t>Chelsea,</a:t>
            </a:r>
            <a:r>
              <a:rPr lang="en-US" dirty="0"/>
              <a:t> </a:t>
            </a:r>
            <a:r>
              <a:rPr lang="en-US" sz="1200" b="0" i="0" u="none" strike="noStrike" kern="1200" dirty="0">
                <a:solidFill>
                  <a:schemeClr val="tx1"/>
                </a:solidFill>
                <a:effectLst/>
                <a:latin typeface="Arial" charset="0"/>
                <a:ea typeface="+mn-ea"/>
                <a:cs typeface="+mn-cs"/>
              </a:rPr>
              <a:t>Everett,</a:t>
            </a:r>
            <a:r>
              <a:rPr lang="en-US" dirty="0"/>
              <a:t> </a:t>
            </a:r>
            <a:r>
              <a:rPr lang="en-US" sz="1200" b="0" i="0" u="none" strike="noStrike" kern="1200" dirty="0">
                <a:solidFill>
                  <a:schemeClr val="tx1"/>
                </a:solidFill>
                <a:effectLst/>
                <a:latin typeface="Arial" charset="0"/>
                <a:ea typeface="+mn-ea"/>
                <a:cs typeface="+mn-cs"/>
              </a:rPr>
              <a:t>Randolph,</a:t>
            </a:r>
            <a:r>
              <a:rPr lang="en-US" dirty="0"/>
              <a:t> </a:t>
            </a:r>
            <a:r>
              <a:rPr lang="en-US" sz="1200" b="0" i="0" u="none" strike="noStrike" kern="1200" dirty="0">
                <a:solidFill>
                  <a:schemeClr val="tx1"/>
                </a:solidFill>
                <a:effectLst/>
                <a:latin typeface="Arial" charset="0"/>
                <a:ea typeface="+mn-ea"/>
                <a:cs typeface="+mn-cs"/>
              </a:rPr>
              <a:t>Holyoke,</a:t>
            </a:r>
            <a:r>
              <a:rPr lang="en-US" dirty="0"/>
              <a:t> </a:t>
            </a:r>
            <a:r>
              <a:rPr lang="en-US" sz="1200" b="0" i="0" u="none" strike="noStrike" kern="1200" dirty="0">
                <a:solidFill>
                  <a:schemeClr val="tx1"/>
                </a:solidFill>
                <a:effectLst/>
                <a:latin typeface="Arial" charset="0"/>
                <a:ea typeface="+mn-ea"/>
                <a:cs typeface="+mn-cs"/>
              </a:rPr>
              <a:t>Lowell,</a:t>
            </a:r>
            <a:r>
              <a:rPr lang="en-US" dirty="0"/>
              <a:t> </a:t>
            </a:r>
            <a:r>
              <a:rPr lang="en-US" sz="1200" b="0" i="0" u="none" strike="noStrike" kern="1200" dirty="0">
                <a:solidFill>
                  <a:schemeClr val="tx1"/>
                </a:solidFill>
                <a:effectLst/>
                <a:latin typeface="Arial" charset="0"/>
                <a:ea typeface="+mn-ea"/>
                <a:cs typeface="+mn-cs"/>
              </a:rPr>
              <a:t>Lynn,</a:t>
            </a:r>
            <a:r>
              <a:rPr lang="en-US" dirty="0"/>
              <a:t> </a:t>
            </a:r>
            <a:r>
              <a:rPr lang="en-US" sz="1200" b="0" i="0" u="none" strike="noStrike" kern="1200" dirty="0">
                <a:solidFill>
                  <a:schemeClr val="tx1"/>
                </a:solidFill>
                <a:effectLst/>
                <a:latin typeface="Arial" charset="0"/>
                <a:ea typeface="+mn-ea"/>
                <a:cs typeface="+mn-cs"/>
              </a:rPr>
              <a:t>Revere,</a:t>
            </a:r>
            <a:r>
              <a:rPr lang="en-US" dirty="0"/>
              <a:t> </a:t>
            </a:r>
            <a:r>
              <a:rPr lang="en-US" sz="1200" b="0" i="0" u="none" strike="noStrike" kern="1200" dirty="0">
                <a:solidFill>
                  <a:schemeClr val="tx1"/>
                </a:solidFill>
                <a:effectLst/>
                <a:latin typeface="Arial" charset="0"/>
                <a:ea typeface="+mn-ea"/>
                <a:cs typeface="+mn-cs"/>
              </a:rPr>
              <a:t>Worcester,</a:t>
            </a:r>
            <a:r>
              <a:rPr lang="en-US" dirty="0"/>
              <a:t> </a:t>
            </a:r>
            <a:r>
              <a:rPr lang="en-US" sz="1200" b="0" i="0" u="none" strike="noStrike" kern="1200" dirty="0">
                <a:solidFill>
                  <a:schemeClr val="tx1"/>
                </a:solidFill>
                <a:effectLst/>
                <a:latin typeface="Arial" charset="0"/>
                <a:ea typeface="+mn-ea"/>
                <a:cs typeface="+mn-cs"/>
              </a:rPr>
              <a:t>Tisbury,</a:t>
            </a:r>
            <a:r>
              <a:rPr lang="en-US" dirty="0"/>
              <a:t> </a:t>
            </a:r>
            <a:r>
              <a:rPr lang="en-US" sz="1200" b="0" i="0" u="none" strike="noStrike" kern="1200" dirty="0">
                <a:solidFill>
                  <a:schemeClr val="tx1"/>
                </a:solidFill>
                <a:effectLst/>
                <a:latin typeface="Arial" charset="0"/>
                <a:ea typeface="+mn-ea"/>
                <a:cs typeface="+mn-cs"/>
              </a:rPr>
              <a:t>New Bedford,</a:t>
            </a:r>
            <a:r>
              <a:rPr lang="en-US" dirty="0"/>
              <a:t> </a:t>
            </a:r>
            <a:r>
              <a:rPr lang="en-US" sz="1200" b="0" i="0" u="none" strike="noStrike" kern="1200" dirty="0">
                <a:solidFill>
                  <a:schemeClr val="tx1"/>
                </a:solidFill>
                <a:effectLst/>
                <a:latin typeface="Arial" charset="0"/>
                <a:ea typeface="+mn-ea"/>
                <a:cs typeface="+mn-cs"/>
              </a:rPr>
              <a:t>Malden,</a:t>
            </a:r>
            <a:r>
              <a:rPr lang="en-US" dirty="0"/>
              <a:t> </a:t>
            </a:r>
            <a:r>
              <a:rPr lang="en-US" sz="1200" b="0" i="0" u="none" strike="noStrike" kern="1200" dirty="0">
                <a:solidFill>
                  <a:schemeClr val="tx1"/>
                </a:solidFill>
                <a:effectLst/>
                <a:latin typeface="Arial" charset="0"/>
                <a:ea typeface="+mn-ea"/>
                <a:cs typeface="+mn-cs"/>
              </a:rPr>
              <a:t>Amherst,</a:t>
            </a:r>
            <a:r>
              <a:rPr lang="en-US" dirty="0"/>
              <a:t> </a:t>
            </a:r>
            <a:r>
              <a:rPr lang="en-US" sz="1200" b="0" i="0" u="none" strike="noStrike" kern="1200" dirty="0">
                <a:solidFill>
                  <a:schemeClr val="tx1"/>
                </a:solidFill>
                <a:effectLst/>
                <a:latin typeface="Arial" charset="0"/>
                <a:ea typeface="+mn-ea"/>
                <a:cs typeface="+mn-cs"/>
              </a:rPr>
              <a:t>Somerville,</a:t>
            </a:r>
            <a:r>
              <a:rPr lang="en-US" dirty="0"/>
              <a:t> </a:t>
            </a:r>
            <a:r>
              <a:rPr lang="en-US" sz="1200" b="0" i="0" u="none" strike="noStrike" kern="1200" dirty="0">
                <a:solidFill>
                  <a:schemeClr val="tx1"/>
                </a:solidFill>
                <a:effectLst/>
                <a:latin typeface="Arial" charset="0"/>
                <a:ea typeface="+mn-ea"/>
                <a:cs typeface="+mn-cs"/>
              </a:rPr>
              <a:t>Salem,</a:t>
            </a:r>
            <a:r>
              <a:rPr lang="en-US" dirty="0"/>
              <a:t> </a:t>
            </a:r>
            <a:r>
              <a:rPr lang="en-US" sz="1200" b="0" i="0" u="none" strike="noStrike" kern="1200" dirty="0">
                <a:solidFill>
                  <a:schemeClr val="tx1"/>
                </a:solidFill>
                <a:effectLst/>
                <a:latin typeface="Arial" charset="0"/>
                <a:ea typeface="+mn-ea"/>
                <a:cs typeface="+mn-cs"/>
              </a:rPr>
              <a:t>Fitchburg,</a:t>
            </a:r>
            <a:r>
              <a:rPr lang="en-US" dirty="0"/>
              <a:t> </a:t>
            </a:r>
            <a:r>
              <a:rPr lang="en-US" sz="1200" b="0" i="0" u="none" strike="noStrike" kern="1200" dirty="0">
                <a:solidFill>
                  <a:schemeClr val="tx1"/>
                </a:solidFill>
                <a:effectLst/>
                <a:latin typeface="Arial" charset="0"/>
                <a:ea typeface="+mn-ea"/>
                <a:cs typeface="+mn-cs"/>
              </a:rPr>
              <a:t>Chicopee,</a:t>
            </a:r>
            <a:r>
              <a:rPr lang="en-US" dirty="0"/>
              <a:t> </a:t>
            </a:r>
            <a:r>
              <a:rPr lang="en-US" sz="1200" b="0" i="0" u="none" strike="noStrike" kern="1200" dirty="0">
                <a:solidFill>
                  <a:schemeClr val="tx1"/>
                </a:solidFill>
                <a:effectLst/>
                <a:latin typeface="Arial" charset="0"/>
                <a:ea typeface="+mn-ea"/>
                <a:cs typeface="+mn-cs"/>
              </a:rPr>
              <a:t>Medford,</a:t>
            </a:r>
            <a:r>
              <a:rPr lang="en-US" dirty="0"/>
              <a:t> </a:t>
            </a:r>
            <a:r>
              <a:rPr lang="en-US" sz="1200" b="0" i="0" u="none" strike="noStrike" kern="1200" dirty="0">
                <a:solidFill>
                  <a:schemeClr val="tx1"/>
                </a:solidFill>
                <a:effectLst/>
                <a:latin typeface="Arial" charset="0"/>
                <a:ea typeface="+mn-ea"/>
                <a:cs typeface="+mn-cs"/>
              </a:rPr>
              <a:t>Methuen,</a:t>
            </a:r>
            <a:r>
              <a:rPr lang="en-US" dirty="0"/>
              <a:t> </a:t>
            </a:r>
            <a:r>
              <a:rPr lang="en-US" sz="1200" b="0" i="0" u="none" strike="noStrike" kern="1200" dirty="0">
                <a:solidFill>
                  <a:schemeClr val="tx1"/>
                </a:solidFill>
                <a:effectLst/>
                <a:latin typeface="Arial" charset="0"/>
                <a:ea typeface="+mn-ea"/>
                <a:cs typeface="+mn-cs"/>
              </a:rPr>
              <a:t>Granville,</a:t>
            </a:r>
            <a:r>
              <a:rPr lang="en-US" dirty="0"/>
              <a:t> </a:t>
            </a:r>
            <a:r>
              <a:rPr lang="en-US" sz="1200" b="0" i="0" u="none" strike="noStrike" kern="1200" dirty="0">
                <a:solidFill>
                  <a:schemeClr val="tx1"/>
                </a:solidFill>
                <a:effectLst/>
                <a:latin typeface="Arial" charset="0"/>
                <a:ea typeface="+mn-ea"/>
                <a:cs typeface="+mn-cs"/>
              </a:rPr>
              <a:t>Framingham,</a:t>
            </a:r>
            <a:r>
              <a:rPr lang="en-US" dirty="0"/>
              <a:t> </a:t>
            </a:r>
            <a:r>
              <a:rPr lang="en-US" sz="1200" b="0" i="0" u="none" strike="noStrike" kern="1200" dirty="0">
                <a:solidFill>
                  <a:schemeClr val="tx1"/>
                </a:solidFill>
                <a:effectLst/>
                <a:latin typeface="Arial" charset="0"/>
                <a:ea typeface="+mn-ea"/>
                <a:cs typeface="+mn-cs"/>
              </a:rPr>
              <a:t>Haverhill, and</a:t>
            </a:r>
            <a:r>
              <a:rPr lang="en-US" dirty="0"/>
              <a:t> </a:t>
            </a:r>
            <a:r>
              <a:rPr lang="en-US" sz="1200" b="0" i="0" u="none" strike="noStrike" kern="1200" dirty="0">
                <a:solidFill>
                  <a:schemeClr val="tx1"/>
                </a:solidFill>
                <a:effectLst/>
                <a:latin typeface="Arial" charset="0"/>
                <a:ea typeface="+mn-ea"/>
                <a:cs typeface="+mn-cs"/>
              </a:rPr>
              <a:t>Middleton.</a:t>
            </a:r>
            <a:r>
              <a:rPr lang="en-US" dirty="0"/>
              <a:t> </a:t>
            </a:r>
            <a:endParaRPr lang="en-US" b="0"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13</a:t>
            </a:fld>
            <a:endParaRPr lang="en-US" altLang="en-US" dirty="0"/>
          </a:p>
        </p:txBody>
      </p:sp>
    </p:spTree>
    <p:extLst>
      <p:ext uri="{BB962C8B-B14F-4D97-AF65-F5344CB8AC3E}">
        <p14:creationId xmlns:p14="http://schemas.microsoft.com/office/powerpoint/2010/main" val="264084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Times New Roman" panose="02020603050405020304" pitchFamily="18" charset="0"/>
                <a:cs typeface="Times New Roman" panose="02020603050405020304" pitchFamily="18" charset="0"/>
              </a:rPr>
              <a:t>Confirmed Chlamydia Case Rates per 100,000 Population by Gender and Age, Massachusetts, 2019</a:t>
            </a:r>
          </a:p>
          <a:p>
            <a:pPr marL="0" indent="0">
              <a:buFont typeface="Arial" panose="020B0604020202020204" pitchFamily="34" charset="0"/>
              <a:buNone/>
            </a:pPr>
            <a:r>
              <a:rPr lang="en-US" sz="1200" b="0" dirty="0">
                <a:solidFill>
                  <a:schemeClr val="bg1"/>
                </a:solidFill>
                <a:cs typeface="Times New Roman" panose="02020603050405020304" pitchFamily="18" charset="0"/>
              </a:rPr>
              <a:t>Graph depicts</a:t>
            </a:r>
            <a:r>
              <a:rPr lang="en-US" sz="1200" b="0" baseline="0" dirty="0">
                <a:solidFill>
                  <a:schemeClr val="bg1"/>
                </a:solidFill>
                <a:cs typeface="Times New Roman" panose="02020603050405020304" pitchFamily="18" charset="0"/>
              </a:rPr>
              <a:t> </a:t>
            </a:r>
            <a:r>
              <a:rPr lang="en-US" baseline="0" dirty="0"/>
              <a:t>CT rates by age categories for the overall state, males, and females.  </a:t>
            </a:r>
            <a:r>
              <a:rPr lang="en-US" dirty="0"/>
              <a:t>For the overall state, the highest rate is among those 20-24 years. When looking</a:t>
            </a:r>
            <a:r>
              <a:rPr lang="en-US" baseline="0" dirty="0"/>
              <a:t> at the gender specific rates, the age categories with the highest rates are 20-24 years for both males and females.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DD834DE-78F0-409B-B42F-42E6B9D873CC}" type="slidenum">
              <a:rPr lang="en-US" altLang="en-US" smtClean="0"/>
              <a:pPr>
                <a:defRPr/>
              </a:pPr>
              <a:t>14</a:t>
            </a:fld>
            <a:endParaRPr lang="en-US" altLang="en-US" dirty="0"/>
          </a:p>
        </p:txBody>
      </p:sp>
    </p:spTree>
    <p:extLst>
      <p:ext uri="{BB962C8B-B14F-4D97-AF65-F5344CB8AC3E}">
        <p14:creationId xmlns:p14="http://schemas.microsoft.com/office/powerpoint/2010/main" val="1722320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FF"/>
                </a:solidFill>
                <a:cs typeface="Times New Roman" panose="02020603050405020304" pitchFamily="18" charset="0"/>
              </a:rPr>
              <a:t>Average Age of Confirmed Chlamydia Cases by Year, </a:t>
            </a:r>
            <a:r>
              <a:rPr lang="en-US" sz="1200" b="1" dirty="0">
                <a:solidFill>
                  <a:schemeClr val="bg1"/>
                </a:solidFill>
                <a:cs typeface="Times New Roman" panose="02020603050405020304" pitchFamily="18" charset="0"/>
              </a:rPr>
              <a:t>Massachusetts, 2000 to 2019</a:t>
            </a:r>
          </a:p>
          <a:p>
            <a:r>
              <a:rPr lang="en-US" sz="1200" b="0" dirty="0">
                <a:solidFill>
                  <a:schemeClr val="bg1"/>
                </a:solidFill>
                <a:cs typeface="Times New Roman" panose="02020603050405020304" pitchFamily="18" charset="0"/>
              </a:rPr>
              <a:t>Graph depicts</a:t>
            </a:r>
            <a:r>
              <a:rPr lang="en-US" sz="1200" b="0" baseline="0" dirty="0">
                <a:solidFill>
                  <a:schemeClr val="bg1"/>
                </a:solidFill>
                <a:cs typeface="Times New Roman" panose="02020603050405020304" pitchFamily="18" charset="0"/>
              </a:rPr>
              <a:t> the average age of confirmed chlamydia cases by year between 2000 and 2019. The lowest average age is 22.8 for the years 2001, 2002, and 2003 then rises to a high average age of 25.0 in 2018. The average age of chlamydia cases in 2019 was 25.3. </a:t>
            </a:r>
            <a:endParaRPr lang="en-US" b="0"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15</a:t>
            </a:fld>
            <a:endParaRPr lang="en-US" altLang="en-US" dirty="0"/>
          </a:p>
        </p:txBody>
      </p:sp>
    </p:spTree>
    <p:extLst>
      <p:ext uri="{BB962C8B-B14F-4D97-AF65-F5344CB8AC3E}">
        <p14:creationId xmlns:p14="http://schemas.microsoft.com/office/powerpoint/2010/main" val="44736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Times New Roman" panose="02020603050405020304" pitchFamily="18" charset="0"/>
                <a:cs typeface="Times New Roman" panose="02020603050405020304" pitchFamily="18" charset="0"/>
              </a:rPr>
              <a:t>Incident Rate of Confirmed Gonorrhea Cases, per  100,000 Persons by City/Town, Massachusetts, 2019</a:t>
            </a:r>
            <a:endParaRPr lang="en-US" sz="1200" b="1" baseline="30000" dirty="0">
              <a:solidFill>
                <a:schemeClr val="bg1"/>
              </a:solidFill>
              <a:latin typeface="Times New Roman" panose="02020603050405020304" pitchFamily="18" charset="0"/>
              <a:cs typeface="Times New Roman" panose="02020603050405020304" pitchFamily="18" charset="0"/>
            </a:endParaRPr>
          </a:p>
          <a:p>
            <a:r>
              <a:rPr lang="en-US" sz="1200" b="0" dirty="0">
                <a:solidFill>
                  <a:schemeClr val="bg1"/>
                </a:solidFill>
                <a:latin typeface="Times New Roman" panose="02020603050405020304" pitchFamily="18" charset="0"/>
                <a:cs typeface="Times New Roman" panose="02020603050405020304" pitchFamily="18" charset="0"/>
              </a:rPr>
              <a:t>Map</a:t>
            </a:r>
            <a:r>
              <a:rPr lang="en-US" sz="1200" b="0" baseline="0" dirty="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gonorrhea case rates in 2019. The city with the highest rate (&gt;500 per 100,000 persons) is Provincetown. Other cities that have the high rates (greater than 200-500 per 100,000 persons) are </a:t>
            </a:r>
            <a:r>
              <a:rPr lang="en-US" sz="1200" b="0" i="0" u="none" strike="noStrike" kern="1200" dirty="0">
                <a:solidFill>
                  <a:schemeClr val="tx1"/>
                </a:solidFill>
                <a:effectLst/>
                <a:latin typeface="Arial" charset="0"/>
                <a:ea typeface="+mn-ea"/>
                <a:cs typeface="+mn-cs"/>
              </a:rPr>
              <a:t>Boston,</a:t>
            </a:r>
            <a:r>
              <a:rPr lang="en-US" dirty="0"/>
              <a:t> </a:t>
            </a:r>
            <a:r>
              <a:rPr lang="en-US" sz="1200" b="0" i="0" u="none" strike="noStrike" kern="1200" dirty="0">
                <a:solidFill>
                  <a:schemeClr val="tx1"/>
                </a:solidFill>
                <a:effectLst/>
                <a:latin typeface="Arial" charset="0"/>
                <a:ea typeface="+mn-ea"/>
                <a:cs typeface="+mn-cs"/>
              </a:rPr>
              <a:t>Springfield,</a:t>
            </a:r>
            <a:r>
              <a:rPr lang="en-US" dirty="0"/>
              <a:t> </a:t>
            </a:r>
            <a:r>
              <a:rPr lang="en-US" sz="1200" b="0" i="0" u="none" strike="noStrike" kern="1200" dirty="0">
                <a:solidFill>
                  <a:schemeClr val="tx1"/>
                </a:solidFill>
                <a:effectLst/>
                <a:latin typeface="Arial" charset="0"/>
                <a:ea typeface="+mn-ea"/>
                <a:cs typeface="+mn-cs"/>
              </a:rPr>
              <a:t>Chelsea,</a:t>
            </a:r>
            <a:r>
              <a:rPr lang="en-US" dirty="0"/>
              <a:t> </a:t>
            </a:r>
            <a:r>
              <a:rPr lang="en-US" sz="1200" b="0" i="0" u="none" strike="noStrike" kern="1200" dirty="0">
                <a:solidFill>
                  <a:schemeClr val="tx1"/>
                </a:solidFill>
                <a:effectLst/>
                <a:latin typeface="Arial" charset="0"/>
                <a:ea typeface="+mn-ea"/>
                <a:cs typeface="+mn-cs"/>
              </a:rPr>
              <a:t>Holyoke,</a:t>
            </a:r>
            <a:r>
              <a:rPr lang="en-US" dirty="0"/>
              <a:t> </a:t>
            </a:r>
            <a:r>
              <a:rPr lang="en-US" sz="1200" b="0" i="0" u="none" strike="noStrike" kern="1200" dirty="0">
                <a:solidFill>
                  <a:schemeClr val="tx1"/>
                </a:solidFill>
                <a:effectLst/>
                <a:latin typeface="Arial" charset="0"/>
                <a:ea typeface="+mn-ea"/>
                <a:cs typeface="+mn-cs"/>
              </a:rPr>
              <a:t>Brockton, and</a:t>
            </a:r>
            <a:r>
              <a:rPr lang="en-US" dirty="0"/>
              <a:t> </a:t>
            </a:r>
            <a:r>
              <a:rPr lang="en-US" sz="1200" b="0" i="0" u="none" strike="noStrike" kern="1200" dirty="0">
                <a:solidFill>
                  <a:schemeClr val="tx1"/>
                </a:solidFill>
                <a:effectLst/>
                <a:latin typeface="Arial" charset="0"/>
                <a:ea typeface="+mn-ea"/>
                <a:cs typeface="+mn-cs"/>
              </a:rPr>
              <a:t>Fitchburg.</a:t>
            </a:r>
            <a:r>
              <a:rPr lang="en-US" dirty="0"/>
              <a:t> </a:t>
            </a:r>
            <a:endParaRPr lang="en-US" b="0"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16</a:t>
            </a:fld>
            <a:endParaRPr lang="en-US" altLang="en-US" dirty="0"/>
          </a:p>
        </p:txBody>
      </p:sp>
    </p:spTree>
    <p:extLst>
      <p:ext uri="{BB962C8B-B14F-4D97-AF65-F5344CB8AC3E}">
        <p14:creationId xmlns:p14="http://schemas.microsoft.com/office/powerpoint/2010/main" val="422077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Times New Roman" panose="02020603050405020304" pitchFamily="18" charset="0"/>
                <a:cs typeface="Times New Roman" panose="02020603050405020304" pitchFamily="18" charset="0"/>
              </a:rPr>
              <a:t>Confirmed Gonorrhea Case Rates per 100,000 Population by Gender and Age, Massachusetts, 2019</a:t>
            </a:r>
          </a:p>
          <a:p>
            <a:pPr marL="0" indent="0">
              <a:buFont typeface="Arial" panose="020B0604020202020204" pitchFamily="34" charset="0"/>
              <a:buNone/>
            </a:pPr>
            <a:r>
              <a:rPr lang="en-US" sz="1200" b="0" dirty="0">
                <a:solidFill>
                  <a:schemeClr val="bg1"/>
                </a:solidFill>
                <a:cs typeface="Times New Roman" panose="02020603050405020304" pitchFamily="18" charset="0"/>
              </a:rPr>
              <a:t>Graph depicts</a:t>
            </a:r>
            <a:r>
              <a:rPr lang="en-US" sz="1200" b="0" baseline="0" dirty="0">
                <a:solidFill>
                  <a:schemeClr val="bg1"/>
                </a:solidFill>
                <a:cs typeface="Times New Roman" panose="02020603050405020304" pitchFamily="18" charset="0"/>
              </a:rPr>
              <a:t> </a:t>
            </a:r>
            <a:r>
              <a:rPr lang="en-US" baseline="0" dirty="0"/>
              <a:t>GC rates by age categories for the overall state, males, and females. </a:t>
            </a:r>
            <a:r>
              <a:rPr lang="en-US" dirty="0"/>
              <a:t>For the overall state, the highest rate is among those 30-34 years </a:t>
            </a:r>
          </a:p>
          <a:p>
            <a:pPr marL="0" indent="0">
              <a:buFont typeface="Arial" panose="020B0604020202020204" pitchFamily="34" charset="0"/>
              <a:buNone/>
            </a:pPr>
            <a:r>
              <a:rPr lang="en-US" dirty="0"/>
              <a:t>When looking</a:t>
            </a:r>
            <a:r>
              <a:rPr lang="en-US" baseline="0" dirty="0"/>
              <a:t> at the gender specific rates, the age categories with the highest rates are 30-34 for males and 20-24 for females.</a:t>
            </a:r>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17</a:t>
            </a:fld>
            <a:endParaRPr lang="en-US" altLang="en-US" dirty="0"/>
          </a:p>
        </p:txBody>
      </p:sp>
    </p:spTree>
    <p:extLst>
      <p:ext uri="{BB962C8B-B14F-4D97-AF65-F5344CB8AC3E}">
        <p14:creationId xmlns:p14="http://schemas.microsoft.com/office/powerpoint/2010/main" val="159893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Times New Roman" panose="02020603050405020304" pitchFamily="18" charset="0"/>
                <a:cs typeface="Times New Roman" panose="02020603050405020304" pitchFamily="18" charset="0"/>
              </a:rPr>
              <a:t>Confirmed Gonorrhea Case Rates per 100,000 Population by County , Massachusetts, 2017-2019</a:t>
            </a:r>
          </a:p>
          <a:p>
            <a:r>
              <a:rPr lang="en-US" sz="1200" b="0" dirty="0">
                <a:solidFill>
                  <a:schemeClr val="bg1"/>
                </a:solidFill>
                <a:latin typeface="Times New Roman" panose="02020603050405020304" pitchFamily="18" charset="0"/>
                <a:cs typeface="Times New Roman" panose="02020603050405020304" pitchFamily="18" charset="0"/>
              </a:rPr>
              <a:t>Graph</a:t>
            </a:r>
            <a:r>
              <a:rPr lang="en-US" sz="1200" b="0" baseline="0" dirty="0">
                <a:solidFill>
                  <a:schemeClr val="bg1"/>
                </a:solidFill>
                <a:latin typeface="Times New Roman" panose="02020603050405020304" pitchFamily="18" charset="0"/>
                <a:cs typeface="Times New Roman" panose="02020603050405020304" pitchFamily="18" charset="0"/>
              </a:rPr>
              <a:t> depicts the confirmed case rates for gonorrhea by county in Massachusetts with clustered bars (a cluster of three for each county) that compare the rates in 2017, 2018, and 2019. Two counties, Hampden and Suffolk are roughly twice as high as the other counties. The case rates by year for Hampden county (per 100,000 persons) are 228.2, 206.3, and 173.1 for 2017, 2018, and 2019, respectively. The case rates by year for Suffolk county (per 100,000 persons) are 246.8, 284.9, and 285.2 for 2017, 2018, and 2019, respectively. The remainder of the counties cluster around the Massachusetts average case rate (per 100,000) of 105.6, 110.4, and 103.0 for 2017, 2018, and 2019, respectively. </a:t>
            </a:r>
            <a:endParaRPr lang="en-US" b="0"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18</a:t>
            </a:fld>
            <a:endParaRPr lang="en-US" altLang="en-US" dirty="0"/>
          </a:p>
        </p:txBody>
      </p:sp>
    </p:spTree>
    <p:extLst>
      <p:ext uri="{BB962C8B-B14F-4D97-AF65-F5344CB8AC3E}">
        <p14:creationId xmlns:p14="http://schemas.microsoft.com/office/powerpoint/2010/main" val="147759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Times New Roman" panose="02020603050405020304" pitchFamily="18" charset="0"/>
                <a:cs typeface="Times New Roman" panose="02020603050405020304" pitchFamily="18" charset="0"/>
              </a:rPr>
              <a:t>Incident Rate of Infectious Syphilis Cases, per  100,000 Persons by City/Town, Massachusetts, 2019</a:t>
            </a:r>
            <a:endParaRPr lang="en-US" sz="1200" b="1" baseline="30000" dirty="0">
              <a:solidFill>
                <a:schemeClr val="bg1"/>
              </a:solidFill>
              <a:latin typeface="Times New Roman" panose="02020603050405020304" pitchFamily="18" charset="0"/>
              <a:cs typeface="Times New Roman" panose="02020603050405020304" pitchFamily="18" charset="0"/>
            </a:endParaRPr>
          </a:p>
          <a:p>
            <a:r>
              <a:rPr lang="en-US" sz="1200" b="0" dirty="0">
                <a:solidFill>
                  <a:schemeClr val="bg1"/>
                </a:solidFill>
                <a:latin typeface="Times New Roman" panose="02020603050405020304" pitchFamily="18" charset="0"/>
                <a:cs typeface="Times New Roman" panose="02020603050405020304" pitchFamily="18" charset="0"/>
              </a:rPr>
              <a:t>Map</a:t>
            </a:r>
            <a:r>
              <a:rPr lang="en-US" sz="1200" b="0" baseline="0" dirty="0">
                <a:solidFill>
                  <a:schemeClr val="bg1"/>
                </a:solidFill>
                <a:latin typeface="Times New Roman" panose="02020603050405020304" pitchFamily="18" charset="0"/>
                <a:cs typeface="Times New Roman" panose="02020603050405020304" pitchFamily="18" charset="0"/>
              </a:rPr>
              <a:t> of Massachusetts counties color-coded to indicate the areas of the state with the highest chlamydia case rates in 2019. The cities that have the highest rates (greater than 40 per 100,000 persons) are </a:t>
            </a:r>
            <a:r>
              <a:rPr lang="en-US" sz="1200" b="0" i="0" u="none" strike="noStrike" kern="1200" dirty="0">
                <a:solidFill>
                  <a:schemeClr val="tx1"/>
                </a:solidFill>
                <a:effectLst/>
                <a:latin typeface="Arial" charset="0"/>
                <a:ea typeface="+mn-ea"/>
                <a:cs typeface="+mn-cs"/>
              </a:rPr>
              <a:t>Provincetown,</a:t>
            </a:r>
            <a:r>
              <a:rPr lang="en-US" dirty="0"/>
              <a:t> </a:t>
            </a:r>
            <a:r>
              <a:rPr lang="en-US" sz="1200" b="0" i="0" u="none" strike="noStrike" kern="1200" dirty="0">
                <a:solidFill>
                  <a:schemeClr val="tx1"/>
                </a:solidFill>
                <a:effectLst/>
                <a:latin typeface="Arial" charset="0"/>
                <a:ea typeface="+mn-ea"/>
                <a:cs typeface="+mn-cs"/>
              </a:rPr>
              <a:t>Truro,</a:t>
            </a:r>
            <a:r>
              <a:rPr lang="en-US" dirty="0"/>
              <a:t> </a:t>
            </a:r>
            <a:r>
              <a:rPr lang="en-US" sz="1200" b="0" i="0" u="none" strike="noStrike" kern="1200" dirty="0">
                <a:solidFill>
                  <a:schemeClr val="tx1"/>
                </a:solidFill>
                <a:effectLst/>
                <a:latin typeface="Arial" charset="0"/>
                <a:ea typeface="+mn-ea"/>
                <a:cs typeface="+mn-cs"/>
              </a:rPr>
              <a:t>Plainfield,</a:t>
            </a:r>
            <a:r>
              <a:rPr lang="en-US" dirty="0"/>
              <a:t> </a:t>
            </a:r>
            <a:r>
              <a:rPr lang="en-US" sz="1200" b="0" i="0" u="none" strike="noStrike" kern="1200" dirty="0">
                <a:solidFill>
                  <a:schemeClr val="tx1"/>
                </a:solidFill>
                <a:effectLst/>
                <a:latin typeface="Arial" charset="0"/>
                <a:ea typeface="+mn-ea"/>
                <a:cs typeface="+mn-cs"/>
              </a:rPr>
              <a:t>Chesterfield,</a:t>
            </a:r>
            <a:r>
              <a:rPr lang="en-US" dirty="0"/>
              <a:t> </a:t>
            </a:r>
            <a:r>
              <a:rPr lang="en-US" sz="1200" b="0" i="0" u="none" strike="noStrike" kern="1200" dirty="0">
                <a:solidFill>
                  <a:schemeClr val="tx1"/>
                </a:solidFill>
                <a:effectLst/>
                <a:latin typeface="Arial" charset="0"/>
                <a:ea typeface="+mn-ea"/>
                <a:cs typeface="+mn-cs"/>
              </a:rPr>
              <a:t>Granville,</a:t>
            </a:r>
            <a:r>
              <a:rPr lang="en-US" dirty="0"/>
              <a:t> </a:t>
            </a:r>
            <a:r>
              <a:rPr lang="en-US" sz="1200" b="0" i="0" u="none" strike="noStrike" kern="1200" dirty="0">
                <a:solidFill>
                  <a:schemeClr val="tx1"/>
                </a:solidFill>
                <a:effectLst/>
                <a:latin typeface="Arial" charset="0"/>
                <a:ea typeface="+mn-ea"/>
                <a:cs typeface="+mn-cs"/>
              </a:rPr>
              <a:t>Nahant,</a:t>
            </a:r>
            <a:r>
              <a:rPr lang="en-US" dirty="0"/>
              <a:t> </a:t>
            </a:r>
            <a:r>
              <a:rPr lang="en-US" sz="1200" b="0" i="0" u="none" strike="noStrike" kern="1200" dirty="0">
                <a:solidFill>
                  <a:schemeClr val="tx1"/>
                </a:solidFill>
                <a:effectLst/>
                <a:latin typeface="Arial" charset="0"/>
                <a:ea typeface="+mn-ea"/>
                <a:cs typeface="+mn-cs"/>
              </a:rPr>
              <a:t>Chelsea,</a:t>
            </a:r>
            <a:r>
              <a:rPr lang="en-US" dirty="0"/>
              <a:t> </a:t>
            </a:r>
            <a:r>
              <a:rPr lang="en-US" sz="1200" b="0" i="0" u="none" strike="noStrike" kern="1200" dirty="0">
                <a:solidFill>
                  <a:schemeClr val="tx1"/>
                </a:solidFill>
                <a:effectLst/>
                <a:latin typeface="Arial" charset="0"/>
                <a:ea typeface="+mn-ea"/>
                <a:cs typeface="+mn-cs"/>
              </a:rPr>
              <a:t>Ayer,</a:t>
            </a:r>
            <a:r>
              <a:rPr lang="en-US" dirty="0"/>
              <a:t> </a:t>
            </a:r>
            <a:r>
              <a:rPr lang="en-US" sz="1200" b="0" i="0" u="none" strike="noStrike" kern="1200" dirty="0">
                <a:solidFill>
                  <a:schemeClr val="tx1"/>
                </a:solidFill>
                <a:effectLst/>
                <a:latin typeface="Arial" charset="0"/>
                <a:ea typeface="+mn-ea"/>
                <a:cs typeface="+mn-cs"/>
              </a:rPr>
              <a:t>Stockbridge,</a:t>
            </a:r>
            <a:r>
              <a:rPr lang="en-US" dirty="0"/>
              <a:t> </a:t>
            </a:r>
            <a:r>
              <a:rPr lang="en-US" sz="1200" b="0" i="0" u="none" strike="noStrike" kern="1200" dirty="0">
                <a:solidFill>
                  <a:schemeClr val="tx1"/>
                </a:solidFill>
                <a:effectLst/>
                <a:latin typeface="Arial" charset="0"/>
                <a:ea typeface="+mn-ea"/>
                <a:cs typeface="+mn-cs"/>
              </a:rPr>
              <a:t>Boston,</a:t>
            </a:r>
            <a:r>
              <a:rPr lang="en-US" dirty="0"/>
              <a:t> </a:t>
            </a:r>
            <a:r>
              <a:rPr lang="en-US" sz="1200" b="0" i="0" u="none" strike="noStrike" kern="1200" dirty="0">
                <a:solidFill>
                  <a:schemeClr val="tx1"/>
                </a:solidFill>
                <a:effectLst/>
                <a:latin typeface="Arial" charset="0"/>
                <a:ea typeface="+mn-ea"/>
                <a:cs typeface="+mn-cs"/>
              </a:rPr>
              <a:t>Everett,</a:t>
            </a:r>
            <a:r>
              <a:rPr lang="en-US" dirty="0"/>
              <a:t> </a:t>
            </a:r>
            <a:r>
              <a:rPr lang="en-US" sz="1200" b="0" i="0" u="none" strike="noStrike" kern="1200" dirty="0">
                <a:solidFill>
                  <a:schemeClr val="tx1"/>
                </a:solidFill>
                <a:effectLst/>
                <a:latin typeface="Arial" charset="0"/>
                <a:ea typeface="+mn-ea"/>
                <a:cs typeface="+mn-cs"/>
              </a:rPr>
              <a:t>Hubbardston,</a:t>
            </a:r>
            <a:r>
              <a:rPr lang="en-US" dirty="0"/>
              <a:t> </a:t>
            </a:r>
            <a:r>
              <a:rPr lang="en-US" sz="1200" b="0" i="0" u="none" strike="noStrike" kern="1200" dirty="0">
                <a:solidFill>
                  <a:schemeClr val="tx1"/>
                </a:solidFill>
                <a:effectLst/>
                <a:latin typeface="Arial" charset="0"/>
                <a:ea typeface="+mn-ea"/>
                <a:cs typeface="+mn-cs"/>
              </a:rPr>
              <a:t>Middleton, and</a:t>
            </a:r>
            <a:r>
              <a:rPr lang="en-US" dirty="0"/>
              <a:t> </a:t>
            </a:r>
            <a:r>
              <a:rPr lang="en-US" sz="1200" b="0" i="0" u="none" strike="noStrike" kern="1200" dirty="0">
                <a:solidFill>
                  <a:schemeClr val="tx1"/>
                </a:solidFill>
                <a:effectLst/>
                <a:latin typeface="Arial" charset="0"/>
                <a:ea typeface="+mn-ea"/>
                <a:cs typeface="+mn-cs"/>
              </a:rPr>
              <a:t>Somerville.</a:t>
            </a:r>
            <a:r>
              <a:rPr lang="en-US" dirty="0"/>
              <a:t> </a:t>
            </a:r>
            <a:endParaRPr lang="en-US" b="0"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19</a:t>
            </a:fld>
            <a:endParaRPr lang="en-US" altLang="en-US" dirty="0"/>
          </a:p>
        </p:txBody>
      </p:sp>
    </p:spTree>
    <p:extLst>
      <p:ext uri="{BB962C8B-B14F-4D97-AF65-F5344CB8AC3E}">
        <p14:creationId xmlns:p14="http://schemas.microsoft.com/office/powerpoint/2010/main" val="407992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a:t>
            </a:fld>
            <a:endParaRPr lang="en-US" altLang="en-US" dirty="0"/>
          </a:p>
        </p:txBody>
      </p:sp>
    </p:spTree>
    <p:extLst>
      <p:ext uri="{BB962C8B-B14F-4D97-AF65-F5344CB8AC3E}">
        <p14:creationId xmlns:p14="http://schemas.microsoft.com/office/powerpoint/2010/main" val="4155296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Times New Roman" panose="02020603050405020304" pitchFamily="18" charset="0"/>
                <a:cs typeface="Times New Roman" panose="02020603050405020304" pitchFamily="18" charset="0"/>
              </a:rPr>
              <a:t>Confirmed and Probable Infectious Syphilis Case Rates per 100,000 Population by County, Massachusetts, 2019</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dirty="0">
                <a:solidFill>
                  <a:schemeClr val="bg1"/>
                </a:solidFill>
                <a:cs typeface="Times New Roman" panose="02020603050405020304" pitchFamily="18" charset="0"/>
              </a:rPr>
              <a:t>Graph depicts</a:t>
            </a:r>
            <a:r>
              <a:rPr lang="en-US" sz="1200" b="0" baseline="0" dirty="0">
                <a:solidFill>
                  <a:schemeClr val="bg1"/>
                </a:solidFill>
                <a:cs typeface="Times New Roman" panose="02020603050405020304" pitchFamily="18" charset="0"/>
              </a:rPr>
              <a:t> </a:t>
            </a:r>
            <a:r>
              <a:rPr lang="en-US" baseline="0" dirty="0"/>
              <a:t>infectious syphilis rates by age categories for the overall state, males, and females. </a:t>
            </a:r>
            <a:r>
              <a:rPr lang="en-US" dirty="0"/>
              <a:t>For the overall state, the highest rate is among those 25 to 29 years. </a:t>
            </a:r>
          </a:p>
          <a:p>
            <a:pPr marL="0" indent="0">
              <a:buFont typeface="Arial" panose="020B0604020202020204" pitchFamily="34" charset="0"/>
              <a:buNone/>
            </a:pPr>
            <a:r>
              <a:rPr lang="en-US" dirty="0"/>
              <a:t>When looking</a:t>
            </a:r>
            <a:r>
              <a:rPr lang="en-US" baseline="0" dirty="0"/>
              <a:t> at the gender specific rates, the age categories with the highest rates are 25 to 29 for males and 20-24 for females.</a:t>
            </a:r>
            <a:endParaRPr lang="en-US" dirty="0"/>
          </a:p>
          <a:p>
            <a:endParaRPr lang="en-US" b="0"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20</a:t>
            </a:fld>
            <a:endParaRPr lang="en-US" altLang="en-US" dirty="0"/>
          </a:p>
        </p:txBody>
      </p:sp>
    </p:spTree>
    <p:extLst>
      <p:ext uri="{BB962C8B-B14F-4D97-AF65-F5344CB8AC3E}">
        <p14:creationId xmlns:p14="http://schemas.microsoft.com/office/powerpoint/2010/main" val="102910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Times New Roman" panose="02020603050405020304" pitchFamily="18" charset="0"/>
                <a:cs typeface="Times New Roman" panose="02020603050405020304" pitchFamily="18" charset="0"/>
              </a:rPr>
              <a:t>Comparison of the Rate of Infectious Syphilis Cases by Race and Ethnicity, Massachusetts 2019</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dirty="0">
                <a:solidFill>
                  <a:schemeClr val="bg1"/>
                </a:solidFill>
                <a:cs typeface="Times New Roman" panose="02020603050405020304" pitchFamily="18" charset="0"/>
              </a:rPr>
              <a:t>Graph depicts</a:t>
            </a:r>
            <a:r>
              <a:rPr lang="en-US" sz="1200" b="0" baseline="0" dirty="0">
                <a:solidFill>
                  <a:schemeClr val="bg1"/>
                </a:solidFill>
                <a:cs typeface="Times New Roman" panose="02020603050405020304" pitchFamily="18" charset="0"/>
              </a:rPr>
              <a:t> </a:t>
            </a:r>
            <a:r>
              <a:rPr lang="en-US" baseline="0" dirty="0"/>
              <a:t>infectious syphilis rates by age and race/ethnicity categories for the overall state, males, and females. </a:t>
            </a:r>
            <a:r>
              <a:rPr lang="en-US" dirty="0"/>
              <a:t>For all infectious syphilis cases, the highest rate is among black non-</a:t>
            </a:r>
            <a:r>
              <a:rPr lang="en-US" b="0" i="0" dirty="0">
                <a:solidFill>
                  <a:srgbClr val="000000"/>
                </a:solidFill>
                <a:effectLst/>
                <a:latin typeface="Helvetica Neue"/>
              </a:rPr>
              <a:t>Hispanic/Latinx.</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When looking</a:t>
            </a:r>
            <a:r>
              <a:rPr lang="en-US" baseline="0" dirty="0"/>
              <a:t> at the age specific rates, the race/ethnicity categories with the highest rates are black </a:t>
            </a:r>
            <a:r>
              <a:rPr lang="en-US" dirty="0"/>
              <a:t>non-</a:t>
            </a:r>
            <a:r>
              <a:rPr lang="en-US" b="0" i="0" dirty="0">
                <a:solidFill>
                  <a:srgbClr val="000000"/>
                </a:solidFill>
                <a:effectLst/>
                <a:latin typeface="Helvetica Neue"/>
              </a:rPr>
              <a:t>Hispanic/Latinx age 30-34 and 20-24</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21</a:t>
            </a:fld>
            <a:endParaRPr lang="en-US" altLang="en-US" dirty="0"/>
          </a:p>
        </p:txBody>
      </p:sp>
    </p:spTree>
    <p:extLst>
      <p:ext uri="{BB962C8B-B14F-4D97-AF65-F5344CB8AC3E}">
        <p14:creationId xmlns:p14="http://schemas.microsoft.com/office/powerpoint/2010/main" val="235443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Times New Roman" panose="02020603050405020304" pitchFamily="18" charset="0"/>
                <a:cs typeface="Times New Roman" panose="02020603050405020304" pitchFamily="18" charset="0"/>
              </a:rPr>
              <a:t>Primary and Secondary Syphilis </a:t>
            </a:r>
            <a:r>
              <a:rPr lang="en-US" sz="1200" b="1" kern="1200" dirty="0">
                <a:solidFill>
                  <a:schemeClr val="bg1"/>
                </a:solidFill>
                <a:latin typeface="Times New Roman" panose="02020603050405020304" pitchFamily="18" charset="0"/>
                <a:cs typeface="Times New Roman" panose="02020603050405020304" pitchFamily="18" charset="0"/>
              </a:rPr>
              <a:t>Cases by </a:t>
            </a:r>
            <a:r>
              <a:rPr lang="en-US" sz="1200" b="1" dirty="0">
                <a:solidFill>
                  <a:schemeClr val="bg1"/>
                </a:solidFill>
                <a:latin typeface="Times New Roman" panose="02020603050405020304" pitchFamily="18" charset="0"/>
                <a:cs typeface="Times New Roman" panose="02020603050405020304" pitchFamily="18" charset="0"/>
              </a:rPr>
              <a:t>Sexual Risk Category, Massachusetts </a:t>
            </a:r>
            <a:r>
              <a:rPr lang="en-US" sz="1200" b="1" kern="1200" dirty="0">
                <a:solidFill>
                  <a:schemeClr val="bg1"/>
                </a:solidFill>
                <a:latin typeface="Times New Roman" panose="02020603050405020304" pitchFamily="18" charset="0"/>
                <a:cs typeface="Times New Roman" panose="02020603050405020304" pitchFamily="18" charset="0"/>
              </a:rPr>
              <a:t>2015 to 2019</a:t>
            </a:r>
            <a:endParaRPr lang="en-US" b="1" dirty="0"/>
          </a:p>
          <a:p>
            <a:r>
              <a:rPr lang="en-US" dirty="0"/>
              <a:t>Graph depicts the percentage of primary</a:t>
            </a:r>
            <a:r>
              <a:rPr lang="en-US" baseline="0" dirty="0"/>
              <a:t> and secondary syphilis by sexual risk category by year in Massachusetts using “100% bars” for the years 2015-2019. The MSM risk group contributes the majority of cases in each year is MSM which contributes 74%, 71%, 79%, 64%, and 71% of cases in 2015, 2016, 2017, 2018, and 2019, respectively. The next-highest sexual risk group is MSW which contributes 7%, 10%, 9%, 11%, and 9% of cases in 2015, 2016, 2017, 2018, and 2019 respectively.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anose="02020603050405020304" pitchFamily="18" charset="0"/>
                <a:cs typeface="Times New Roman" panose="02020603050405020304" pitchFamily="18" charset="0"/>
              </a:rPr>
              <a:t>Categories: MSM = Men with males sex partners with or without other sex partners ,  MSW = Men with female sex partners, WSM = Women with male sex partners, Other = transgender individuals and women with non-male sexual contacts. </a:t>
            </a:r>
          </a:p>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22</a:t>
            </a:fld>
            <a:endParaRPr lang="en-US" altLang="en-US" dirty="0"/>
          </a:p>
        </p:txBody>
      </p:sp>
    </p:spTree>
    <p:extLst>
      <p:ext uri="{BB962C8B-B14F-4D97-AF65-F5344CB8AC3E}">
        <p14:creationId xmlns:p14="http://schemas.microsoft.com/office/powerpoint/2010/main" val="2687651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Times New Roman" panose="02020603050405020304" pitchFamily="18" charset="0"/>
                <a:cs typeface="Times New Roman" panose="02020603050405020304" pitchFamily="18" charset="0"/>
              </a:rPr>
              <a:t>Congenital Syphilis Cases and Rate of Confirmed and Probable Infectious Syphilis</a:t>
            </a:r>
            <a:r>
              <a:rPr lang="en-US" sz="1200" b="1" baseline="30000" dirty="0">
                <a:solidFill>
                  <a:srgbClr val="FFFFFF"/>
                </a:solidFill>
                <a:latin typeface="Times New Roman" panose="02020603050405020304" pitchFamily="18" charset="0"/>
                <a:cs typeface="Times New Roman" panose="02020603050405020304" pitchFamily="18" charset="0"/>
              </a:rPr>
              <a:t> *</a:t>
            </a:r>
            <a:r>
              <a:rPr lang="en-US" sz="1200" b="1" dirty="0">
                <a:solidFill>
                  <a:schemeClr val="bg1"/>
                </a:solidFill>
                <a:latin typeface="Times New Roman" panose="02020603050405020304" pitchFamily="18" charset="0"/>
                <a:cs typeface="Times New Roman" panose="02020603050405020304" pitchFamily="18" charset="0"/>
              </a:rPr>
              <a:t> Among Females Age15 to 44 Years Massachusetts, 2010-2019</a:t>
            </a:r>
          </a:p>
          <a:p>
            <a:r>
              <a:rPr lang="en-US" dirty="0"/>
              <a:t>Nationally we have seen an</a:t>
            </a:r>
            <a:r>
              <a:rPr lang="en-US" baseline="0" dirty="0"/>
              <a:t> increase in congenital syphilis cases and in Massachusetts as well. As the rate of infectious syphilis cases among females age 15 to 44 years has increased as the number of reportable congenital cases has increased. </a:t>
            </a:r>
          </a:p>
          <a:p>
            <a:r>
              <a:rPr lang="en-US" baseline="0" dirty="0"/>
              <a:t>In 2019, Massachusetts saw a dramatic increase in the number of reportable congenital syphilis cases. This included 3 syphilitic still births and 6 probable cases.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National Notifiable Diseases Surveillance System (NNDSS) Congenital Syphilis case definition was updated in 2014.</a:t>
            </a:r>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23</a:t>
            </a:fld>
            <a:endParaRPr lang="en-US" altLang="en-US" dirty="0"/>
          </a:p>
        </p:txBody>
      </p:sp>
    </p:spTree>
    <p:extLst>
      <p:ext uri="{BB962C8B-B14F-4D97-AF65-F5344CB8AC3E}">
        <p14:creationId xmlns:p14="http://schemas.microsoft.com/office/powerpoint/2010/main" val="2224479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24</a:t>
            </a:fld>
            <a:endParaRPr lang="en-US" altLang="en-US" dirty="0"/>
          </a:p>
        </p:txBody>
      </p:sp>
    </p:spTree>
    <p:extLst>
      <p:ext uri="{BB962C8B-B14F-4D97-AF65-F5344CB8AC3E}">
        <p14:creationId xmlns:p14="http://schemas.microsoft.com/office/powerpoint/2010/main" val="270262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Picture description:</a:t>
            </a:r>
            <a:r>
              <a:rPr lang="en-US" baseline="0" dirty="0"/>
              <a:t> logo for the Massachusetts Department of Public Health</a:t>
            </a:r>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25</a:t>
            </a:fld>
            <a:endParaRPr lang="en-US" altLang="en-US" dirty="0"/>
          </a:p>
        </p:txBody>
      </p:sp>
    </p:spTree>
    <p:extLst>
      <p:ext uri="{BB962C8B-B14F-4D97-AF65-F5344CB8AC3E}">
        <p14:creationId xmlns:p14="http://schemas.microsoft.com/office/powerpoint/2010/main" val="3375278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26</a:t>
            </a:fld>
            <a:endParaRPr lang="en-US" altLang="en-US" dirty="0"/>
          </a:p>
        </p:txBody>
      </p:sp>
    </p:spTree>
    <p:extLst>
      <p:ext uri="{BB962C8B-B14F-4D97-AF65-F5344CB8AC3E}">
        <p14:creationId xmlns:p14="http://schemas.microsoft.com/office/powerpoint/2010/main" val="1066054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27</a:t>
            </a:fld>
            <a:endParaRPr lang="en-US" altLang="en-US" dirty="0"/>
          </a:p>
        </p:txBody>
      </p:sp>
    </p:spTree>
    <p:extLst>
      <p:ext uri="{BB962C8B-B14F-4D97-AF65-F5344CB8AC3E}">
        <p14:creationId xmlns:p14="http://schemas.microsoft.com/office/powerpoint/2010/main" val="1566576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latin typeface="Times New Roman" panose="02020603050405020304" pitchFamily="18" charset="0"/>
                <a:cs typeface="Times New Roman" panose="02020603050405020304" pitchFamily="18" charset="0"/>
              </a:rPr>
              <a:t>Percent of Infectious Syphilis Cases with HIV Co-Infection by Race/Ethnicity, 2019</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dirty="0">
                <a:solidFill>
                  <a:schemeClr val="bg1"/>
                </a:solidFill>
                <a:cs typeface="Times New Roman" panose="02020603050405020304" pitchFamily="18" charset="0"/>
              </a:rPr>
              <a:t>Graph depicts</a:t>
            </a:r>
            <a:r>
              <a:rPr lang="en-US" sz="1200" b="0" baseline="0" dirty="0">
                <a:solidFill>
                  <a:schemeClr val="bg1"/>
                </a:solidFill>
                <a:cs typeface="Times New Roman" panose="02020603050405020304" pitchFamily="18" charset="0"/>
              </a:rPr>
              <a:t> proportion of </a:t>
            </a:r>
            <a:r>
              <a:rPr lang="en-US" baseline="0" dirty="0"/>
              <a:t>infectious syphilis cases co-infected with HIV by race/ethnicity categories compared to the total proportion  of HIV co-infection syphilis cases. The highest proportion of HIV co-infection syphilis cases was among Black non-Hispanic/Latinx individuals with 38% of cases co-infected. </a:t>
            </a:r>
            <a:r>
              <a:rPr lang="en-US" b="0" dirty="0"/>
              <a:t>State</a:t>
            </a:r>
            <a:r>
              <a:rPr lang="en-US" b="0" baseline="0" dirty="0"/>
              <a:t>-wide 32% of cases were co-infected</a:t>
            </a:r>
            <a:endParaRPr lang="en-US" b="1" dirty="0"/>
          </a:p>
        </p:txBody>
      </p:sp>
      <p:sp>
        <p:nvSpPr>
          <p:cNvPr id="4" name="Slide Number Placeholder 3"/>
          <p:cNvSpPr>
            <a:spLocks noGrp="1"/>
          </p:cNvSpPr>
          <p:nvPr>
            <p:ph type="sldNum" sz="quarter" idx="5"/>
          </p:nvPr>
        </p:nvSpPr>
        <p:spPr/>
        <p:txBody>
          <a:bodyPr/>
          <a:lstStyle/>
          <a:p>
            <a:pPr>
              <a:defRPr/>
            </a:pPr>
            <a:fld id="{3DD834DE-78F0-409B-B42F-42E6B9D873CC}" type="slidenum">
              <a:rPr lang="en-US" altLang="en-US" smtClean="0"/>
              <a:pPr>
                <a:defRPr/>
              </a:pPr>
              <a:t>28</a:t>
            </a:fld>
            <a:endParaRPr lang="en-US" altLang="en-US" dirty="0"/>
          </a:p>
        </p:txBody>
      </p:sp>
    </p:spTree>
    <p:extLst>
      <p:ext uri="{BB962C8B-B14F-4D97-AF65-F5344CB8AC3E}">
        <p14:creationId xmlns:p14="http://schemas.microsoft.com/office/powerpoint/2010/main" val="1853137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DD834DE-78F0-409B-B42F-42E6B9D873CC}" type="slidenum">
              <a:rPr lang="en-US" altLang="en-US" smtClean="0"/>
              <a:pPr>
                <a:defRPr/>
              </a:pPr>
              <a:t>29</a:t>
            </a:fld>
            <a:endParaRPr lang="en-US" altLang="en-US" dirty="0"/>
          </a:p>
        </p:txBody>
      </p:sp>
    </p:spTree>
    <p:extLst>
      <p:ext uri="{BB962C8B-B14F-4D97-AF65-F5344CB8AC3E}">
        <p14:creationId xmlns:p14="http://schemas.microsoft.com/office/powerpoint/2010/main" val="218399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Picture description:</a:t>
            </a:r>
            <a:r>
              <a:rPr lang="en-US" baseline="0" dirty="0"/>
              <a:t> logo for the Massachusetts Department of Public Health</a:t>
            </a:r>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3</a:t>
            </a:fld>
            <a:endParaRPr lang="en-US" altLang="en-US" dirty="0"/>
          </a:p>
        </p:txBody>
      </p:sp>
    </p:spTree>
    <p:extLst>
      <p:ext uri="{BB962C8B-B14F-4D97-AF65-F5344CB8AC3E}">
        <p14:creationId xmlns:p14="http://schemas.microsoft.com/office/powerpoint/2010/main" val="1505734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31</a:t>
            </a:fld>
            <a:endParaRPr lang="en-US" altLang="en-US" dirty="0"/>
          </a:p>
        </p:txBody>
      </p:sp>
    </p:spTree>
    <p:extLst>
      <p:ext uri="{BB962C8B-B14F-4D97-AF65-F5344CB8AC3E}">
        <p14:creationId xmlns:p14="http://schemas.microsoft.com/office/powerpoint/2010/main" val="49586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Confirmed Chlamydia Cases, Massachusetts, 1990 to 2019</a:t>
            </a:r>
          </a:p>
          <a:p>
            <a:r>
              <a:rPr lang="en-US" dirty="0"/>
              <a:t>Gra</a:t>
            </a:r>
            <a:r>
              <a:rPr lang="en-US" baseline="0" dirty="0"/>
              <a:t>ph depicts the number of confirmed cases of chlamydia in Massachusetts between 2000 and 2019. It begins at low of 9,872 in 2000 and then climbs to a high of 31,634 in 2019. There is a text box that indicates a 32% increase in chlamydia cases between 2015 and 2019.</a:t>
            </a:r>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4</a:t>
            </a:fld>
            <a:endParaRPr lang="en-US" altLang="en-US" dirty="0"/>
          </a:p>
        </p:txBody>
      </p:sp>
    </p:spTree>
    <p:extLst>
      <p:ext uri="{BB962C8B-B14F-4D97-AF65-F5344CB8AC3E}">
        <p14:creationId xmlns:p14="http://schemas.microsoft.com/office/powerpoint/2010/main" val="188225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Confirmed Chlamydia Cases by Gender Identity, Massachusetts, 2000 to 2019</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Gra</a:t>
            </a:r>
            <a:r>
              <a:rPr lang="en-US" baseline="0" dirty="0"/>
              <a:t>ph depicts the number of confirmed cases of chlamydia in Massachusetts by gender identity between 2000 and 2019. There are two lines, one for females that begins at 7,602 in 2000 and climbs to 19,370 in 2019 and another for males that begins at 2,270 in 2000 and climbs to 12,512 in 2019. A text box indicates that the number of cases between 2015 and 2019 increased 25% for females and 44% for males.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solidFill>
                  <a:srgbClr val="FF0000"/>
                </a:solidFill>
              </a:rPr>
              <a:t>Note: </a:t>
            </a:r>
            <a:r>
              <a:rPr lang="en-US" sz="1200" dirty="0">
                <a:latin typeface="Times New Roman" panose="02020603050405020304" pitchFamily="18" charset="0"/>
                <a:cs typeface="Times New Roman" panose="02020603050405020304" pitchFamily="18" charset="0"/>
              </a:rPr>
              <a:t>There were cases reported among transgender individuals in 2014 through 2019. In 2019, there were 51  cases of chlamydia among transgender individuals not included on this slide </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5</a:t>
            </a:fld>
            <a:endParaRPr lang="en-US" altLang="en-US" dirty="0"/>
          </a:p>
        </p:txBody>
      </p:sp>
    </p:spTree>
    <p:extLst>
      <p:ext uri="{BB962C8B-B14F-4D97-AF65-F5344CB8AC3E}">
        <p14:creationId xmlns:p14="http://schemas.microsoft.com/office/powerpoint/2010/main" val="339468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Confirmed Gonorrhea Cases, Massachusetts, 1990 to 2019</a:t>
            </a:r>
          </a:p>
          <a:p>
            <a:r>
              <a:rPr lang="en-US" b="0" i="0" dirty="0">
                <a:solidFill>
                  <a:srgbClr val="FF0000"/>
                </a:solidFill>
              </a:rPr>
              <a:t>Gra</a:t>
            </a:r>
            <a:r>
              <a:rPr lang="en-US" b="0" i="0" baseline="0" dirty="0">
                <a:solidFill>
                  <a:srgbClr val="FF0000"/>
                </a:solidFill>
              </a:rPr>
              <a:t>ph depicts the number of confirmed cases of gonorrhea in Massachusetts between 1990 and 2019. It begins at 7,531 in 1990, drops to a low of 1,518 in 2009 and climbs to a high of 7,667 in 2018 and a decrease to 7,172 in 2019. There is a text box that indicates a 99% increase in gonorrhea cases between 2015 and 2019.</a:t>
            </a:r>
            <a:endParaRPr lang="en-US" b="0" i="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6</a:t>
            </a:fld>
            <a:endParaRPr lang="en-US" altLang="en-US" dirty="0"/>
          </a:p>
        </p:txBody>
      </p:sp>
    </p:spTree>
    <p:extLst>
      <p:ext uri="{BB962C8B-B14F-4D97-AF65-F5344CB8AC3E}">
        <p14:creationId xmlns:p14="http://schemas.microsoft.com/office/powerpoint/2010/main" val="314371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Confirmed Gonorrhea Cases by Gender Identity, Massachusetts, 2000 to 2019</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Gra</a:t>
            </a:r>
            <a:r>
              <a:rPr lang="en-US" baseline="0" dirty="0"/>
              <a:t>ph depicts the number of confirmed cases of gonorrhea in Massachusetts by gender identity between 2000 and 2019. There are two lines, one for females that begins at 999 in 2000 and climbs to 2,113 in 2019 and another for males that begins at 935 in 2000 and climbs to 5,008 in 2019. A text box indicates that the number of cases between 2015 and 2019 increased 126% for females and 89% for males.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solidFill>
                  <a:srgbClr val="FF0000"/>
                </a:solidFill>
              </a:rPr>
              <a:t>Note: </a:t>
            </a:r>
            <a:r>
              <a:rPr lang="en-US" sz="1200" dirty="0">
                <a:latin typeface="Times New Roman" panose="02020603050405020304" pitchFamily="18" charset="0"/>
                <a:cs typeface="Times New Roman" panose="02020603050405020304" pitchFamily="18" charset="0"/>
              </a:rPr>
              <a:t>There were cases reported among transgender individuals in 2014 through 2019. In 2019, there were 41  cases of gonorrhea among transgender identified individuals not included on this slide </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7</a:t>
            </a:fld>
            <a:endParaRPr lang="en-US" altLang="en-US" dirty="0"/>
          </a:p>
        </p:txBody>
      </p:sp>
    </p:spTree>
    <p:extLst>
      <p:ext uri="{BB962C8B-B14F-4D97-AF65-F5344CB8AC3E}">
        <p14:creationId xmlns:p14="http://schemas.microsoft.com/office/powerpoint/2010/main" val="6338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Confirmed and Probable Infectious Syphilis Cases, Massachusetts, 1990 to 2019</a:t>
            </a:r>
          </a:p>
          <a:p>
            <a:r>
              <a:rPr lang="en-US" dirty="0"/>
              <a:t>Gra</a:t>
            </a:r>
            <a:r>
              <a:rPr lang="en-US" baseline="0" dirty="0"/>
              <a:t>ph depicts the number of confirmed and probable cases of syphilis in Massachusetts between 1990 and 2019. It begins at 1,175 in 1990, drops to a low of 103 in 1999 and climbs to a high of 1,243 in 2019. There is a text box that indicates a 56% increase in syphilis cases between 2015 and 2019.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anose="02020603050405020304" pitchFamily="18" charset="0"/>
                <a:cs typeface="Times New Roman" panose="02020603050405020304" pitchFamily="18" charset="0"/>
              </a:rPr>
              <a:t>Note: Infectious syphilis is defined as primary, secondary and early latent stages of syphilis within one year of infection.</a:t>
            </a:r>
          </a:p>
          <a:p>
            <a:endParaRPr lang="en-US"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8</a:t>
            </a:fld>
            <a:endParaRPr lang="en-US" altLang="en-US" dirty="0"/>
          </a:p>
        </p:txBody>
      </p:sp>
    </p:spTree>
    <p:extLst>
      <p:ext uri="{BB962C8B-B14F-4D97-AF65-F5344CB8AC3E}">
        <p14:creationId xmlns:p14="http://schemas.microsoft.com/office/powerpoint/2010/main" val="371923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Confirmed and Probable Infectious Syphilis by Gender Identity, Massachusetts, 2000 to 2019</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Gra</a:t>
            </a:r>
            <a:r>
              <a:rPr lang="en-US" baseline="0" dirty="0"/>
              <a:t>ph depicts the number of confirmed and probable cases of syphilis in Massachusetts by gender identity between 2000 and 2019. There are two lines, one for females that begins at 47 in 2000 and remains relatively with a low of 19 in 2009 and a high of 126 in 2019 and another for males that begins at 94 in 2000 and climbs to 1,106 in 2019. A text box indicates that the number of cases between 2015 and 2019 increased 125% for females and 50% for males.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anose="02020603050405020304" pitchFamily="18" charset="0"/>
                <a:cs typeface="Times New Roman" panose="02020603050405020304" pitchFamily="18" charset="0"/>
              </a:rPr>
              <a:t>Note: Infectious syphilis is defined as primary, secondary and early latent stages of syphilis within one year of infection.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3DD834DE-78F0-409B-B42F-42E6B9D873CC}" type="slidenum">
              <a:rPr lang="en-US" altLang="en-US" smtClean="0"/>
              <a:pPr>
                <a:defRPr/>
              </a:pPr>
              <a:t>9</a:t>
            </a:fld>
            <a:endParaRPr lang="en-US" altLang="en-US" dirty="0"/>
          </a:p>
        </p:txBody>
      </p:sp>
    </p:spTree>
    <p:extLst>
      <p:ext uri="{BB962C8B-B14F-4D97-AF65-F5344CB8AC3E}">
        <p14:creationId xmlns:p14="http://schemas.microsoft.com/office/powerpoint/2010/main" val="332798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57A52D41-E35C-466E-9AAD-1195435F8DF0}" type="slidenum">
              <a:rPr lang="en-US" altLang="en-US"/>
              <a:pPr>
                <a:defRPr/>
              </a:pPr>
              <a:t>‹#›</a:t>
            </a:fld>
            <a:endParaRPr lang="en-US" altLang="en-US" dirty="0"/>
          </a:p>
        </p:txBody>
      </p:sp>
    </p:spTree>
    <p:extLst>
      <p:ext uri="{BB962C8B-B14F-4D97-AF65-F5344CB8AC3E}">
        <p14:creationId xmlns:p14="http://schemas.microsoft.com/office/powerpoint/2010/main" val="140484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4A7A9C6A-8BBC-429C-8BF5-5A0434FCCF9D}" type="slidenum">
              <a:rPr lang="en-US" altLang="en-US"/>
              <a:pPr>
                <a:defRPr/>
              </a:pPr>
              <a:t>‹#›</a:t>
            </a:fld>
            <a:endParaRPr lang="en-US" altLang="en-US" dirty="0"/>
          </a:p>
        </p:txBody>
      </p:sp>
    </p:spTree>
    <p:extLst>
      <p:ext uri="{BB962C8B-B14F-4D97-AF65-F5344CB8AC3E}">
        <p14:creationId xmlns:p14="http://schemas.microsoft.com/office/powerpoint/2010/main" val="424225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2438" y="198438"/>
            <a:ext cx="20574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238" y="198438"/>
            <a:ext cx="60198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11DED28A-442E-4016-A414-95154DA6F982}" type="slidenum">
              <a:rPr lang="en-US" altLang="en-US"/>
              <a:pPr>
                <a:defRPr/>
              </a:pPr>
              <a:t>‹#›</a:t>
            </a:fld>
            <a:endParaRPr lang="en-US" altLang="en-US" dirty="0"/>
          </a:p>
        </p:txBody>
      </p:sp>
    </p:spTree>
    <p:extLst>
      <p:ext uri="{BB962C8B-B14F-4D97-AF65-F5344CB8AC3E}">
        <p14:creationId xmlns:p14="http://schemas.microsoft.com/office/powerpoint/2010/main" val="134535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C248BD88-6CD6-44B1-914E-21215AEF6AC5}" type="slidenum">
              <a:rPr lang="en-US" altLang="en-US"/>
              <a:pPr>
                <a:defRPr/>
              </a:pPr>
              <a:t>‹#›</a:t>
            </a:fld>
            <a:endParaRPr lang="en-US" altLang="en-US" dirty="0"/>
          </a:p>
        </p:txBody>
      </p:sp>
    </p:spTree>
    <p:extLst>
      <p:ext uri="{BB962C8B-B14F-4D97-AF65-F5344CB8AC3E}">
        <p14:creationId xmlns:p14="http://schemas.microsoft.com/office/powerpoint/2010/main" val="249257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FB39E91B-F30C-44FE-A341-0250E3FD3E55}" type="slidenum">
              <a:rPr lang="en-US" altLang="en-US"/>
              <a:pPr>
                <a:defRPr/>
              </a:pPr>
              <a:t>‹#›</a:t>
            </a:fld>
            <a:endParaRPr lang="en-US" altLang="en-US" dirty="0"/>
          </a:p>
        </p:txBody>
      </p:sp>
    </p:spTree>
    <p:extLst>
      <p:ext uri="{BB962C8B-B14F-4D97-AF65-F5344CB8AC3E}">
        <p14:creationId xmlns:p14="http://schemas.microsoft.com/office/powerpoint/2010/main" val="187476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5350"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600200"/>
            <a:ext cx="3819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58565D97-807A-469A-A06C-08BDFA206B92}" type="slidenum">
              <a:rPr lang="en-US" altLang="en-US"/>
              <a:pPr>
                <a:defRPr/>
              </a:pPr>
              <a:t>‹#›</a:t>
            </a:fld>
            <a:endParaRPr lang="en-US" altLang="en-US" dirty="0"/>
          </a:p>
        </p:txBody>
      </p:sp>
    </p:spTree>
    <p:extLst>
      <p:ext uri="{BB962C8B-B14F-4D97-AF65-F5344CB8AC3E}">
        <p14:creationId xmlns:p14="http://schemas.microsoft.com/office/powerpoint/2010/main" val="375492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9"/>
          <p:cNvSpPr>
            <a:spLocks noGrp="1" noChangeArrowheads="1"/>
          </p:cNvSpPr>
          <p:nvPr>
            <p:ph type="sldNum" sz="quarter" idx="12"/>
          </p:nvPr>
        </p:nvSpPr>
        <p:spPr>
          <a:ln/>
        </p:spPr>
        <p:txBody>
          <a:bodyPr/>
          <a:lstStyle>
            <a:lvl1pPr>
              <a:defRPr/>
            </a:lvl1pPr>
          </a:lstStyle>
          <a:p>
            <a:pPr>
              <a:defRPr/>
            </a:pPr>
            <a:fld id="{C4EB7232-894C-4866-B577-110107A8CF88}" type="slidenum">
              <a:rPr lang="en-US" altLang="en-US"/>
              <a:pPr>
                <a:defRPr/>
              </a:pPr>
              <a:t>‹#›</a:t>
            </a:fld>
            <a:endParaRPr lang="en-US" altLang="en-US" dirty="0"/>
          </a:p>
        </p:txBody>
      </p:sp>
    </p:spTree>
    <p:extLst>
      <p:ext uri="{BB962C8B-B14F-4D97-AF65-F5344CB8AC3E}">
        <p14:creationId xmlns:p14="http://schemas.microsoft.com/office/powerpoint/2010/main" val="179466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9"/>
          <p:cNvSpPr>
            <a:spLocks noGrp="1" noChangeArrowheads="1"/>
          </p:cNvSpPr>
          <p:nvPr>
            <p:ph type="sldNum" sz="quarter" idx="12"/>
          </p:nvPr>
        </p:nvSpPr>
        <p:spPr>
          <a:ln/>
        </p:spPr>
        <p:txBody>
          <a:bodyPr/>
          <a:lstStyle>
            <a:lvl1pPr>
              <a:defRPr/>
            </a:lvl1pPr>
          </a:lstStyle>
          <a:p>
            <a:pPr>
              <a:defRPr/>
            </a:pPr>
            <a:fld id="{13E0DF87-1CA4-43DE-81FC-D32A6C0E4DF3}" type="slidenum">
              <a:rPr lang="en-US" altLang="en-US"/>
              <a:pPr>
                <a:defRPr/>
              </a:pPr>
              <a:t>‹#›</a:t>
            </a:fld>
            <a:endParaRPr lang="en-US" altLang="en-US" dirty="0"/>
          </a:p>
        </p:txBody>
      </p:sp>
    </p:spTree>
    <p:extLst>
      <p:ext uri="{BB962C8B-B14F-4D97-AF65-F5344CB8AC3E}">
        <p14:creationId xmlns:p14="http://schemas.microsoft.com/office/powerpoint/2010/main" val="31164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9"/>
          <p:cNvSpPr>
            <a:spLocks noGrp="1" noChangeArrowheads="1"/>
          </p:cNvSpPr>
          <p:nvPr>
            <p:ph type="sldNum" sz="quarter" idx="12"/>
          </p:nvPr>
        </p:nvSpPr>
        <p:spPr>
          <a:ln/>
        </p:spPr>
        <p:txBody>
          <a:bodyPr/>
          <a:lstStyle>
            <a:lvl1pPr>
              <a:defRPr/>
            </a:lvl1pPr>
          </a:lstStyle>
          <a:p>
            <a:pPr>
              <a:defRPr/>
            </a:pPr>
            <a:fld id="{CE90915A-5B31-4545-B1DD-E209A46225BD}" type="slidenum">
              <a:rPr lang="en-US" altLang="en-US"/>
              <a:pPr>
                <a:defRPr/>
              </a:pPr>
              <a:t>‹#›</a:t>
            </a:fld>
            <a:endParaRPr lang="en-US" altLang="en-US" dirty="0"/>
          </a:p>
        </p:txBody>
      </p:sp>
    </p:spTree>
    <p:extLst>
      <p:ext uri="{BB962C8B-B14F-4D97-AF65-F5344CB8AC3E}">
        <p14:creationId xmlns:p14="http://schemas.microsoft.com/office/powerpoint/2010/main" val="56760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DE0D4889-66CB-4C83-A0C7-CC15B934CE91}" type="slidenum">
              <a:rPr lang="en-US" altLang="en-US"/>
              <a:pPr>
                <a:defRPr/>
              </a:pPr>
              <a:t>‹#›</a:t>
            </a:fld>
            <a:endParaRPr lang="en-US" altLang="en-US" dirty="0"/>
          </a:p>
        </p:txBody>
      </p:sp>
    </p:spTree>
    <p:extLst>
      <p:ext uri="{BB962C8B-B14F-4D97-AF65-F5344CB8AC3E}">
        <p14:creationId xmlns:p14="http://schemas.microsoft.com/office/powerpoint/2010/main" val="45680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9408DCF9-BA81-4EAE-A637-B2E53D97F363}" type="slidenum">
              <a:rPr lang="en-US" altLang="en-US"/>
              <a:pPr>
                <a:defRPr/>
              </a:pPr>
              <a:t>‹#›</a:t>
            </a:fld>
            <a:endParaRPr lang="en-US" altLang="en-US" dirty="0"/>
          </a:p>
        </p:txBody>
      </p:sp>
    </p:spTree>
    <p:extLst>
      <p:ext uri="{BB962C8B-B14F-4D97-AF65-F5344CB8AC3E}">
        <p14:creationId xmlns:p14="http://schemas.microsoft.com/office/powerpoint/2010/main" val="427941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9158288" cy="14239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1027" name="Rectangle 15"/>
          <p:cNvSpPr>
            <a:spLocks noGrp="1" noChangeArrowheads="1"/>
          </p:cNvSpPr>
          <p:nvPr>
            <p:ph type="title"/>
          </p:nvPr>
        </p:nvSpPr>
        <p:spPr bwMode="auto">
          <a:xfrm>
            <a:off x="630238" y="198438"/>
            <a:ext cx="82296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6"/>
          <p:cNvSpPr>
            <a:spLocks noGrp="1" noChangeArrowheads="1"/>
          </p:cNvSpPr>
          <p:nvPr>
            <p:ph type="body" idx="1"/>
          </p:nvPr>
        </p:nvSpPr>
        <p:spPr bwMode="auto">
          <a:xfrm>
            <a:off x="895350" y="1600200"/>
            <a:ext cx="7791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dirty="0"/>
          </a:p>
        </p:txBody>
      </p:sp>
      <p:sp>
        <p:nvSpPr>
          <p:cNvPr id="1042" name="Rectangle 1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dirty="0"/>
          </a:p>
        </p:txBody>
      </p:sp>
      <p:sp>
        <p:nvSpPr>
          <p:cNvPr id="1043" name="Rectangle 1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B94620D-4C01-4AA7-ABEC-9D2A2C991C1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lists/std-data-and-repor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ss.gov/lists/STD-data-and-repo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ss.gov/doc/congenital-syphilis-clinical-alert-6-30-202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std/statistics/2019/case-definitions.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1" descr="Organization name."/>
          <p:cNvSpPr txBox="1">
            <a:spLocks noChangeArrowheads="1"/>
          </p:cNvSpPr>
          <p:nvPr/>
        </p:nvSpPr>
        <p:spPr bwMode="auto">
          <a:xfrm>
            <a:off x="1270000" y="250021"/>
            <a:ext cx="79736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Massachusetts Department of Public Health</a:t>
            </a:r>
          </a:p>
          <a:p>
            <a:pPr eaLnBrk="1" hangingPunct="1">
              <a:spcBef>
                <a:spcPct val="0"/>
              </a:spcBef>
              <a:buFontTx/>
              <a:buNone/>
            </a:pPr>
            <a:r>
              <a:rPr lang="en-US" altLang="en-US" sz="2800" dirty="0">
                <a:solidFill>
                  <a:schemeClr val="bg1"/>
                </a:solidFill>
                <a:latin typeface="Times New Roman" panose="02020603050405020304" pitchFamily="18" charset="0"/>
                <a:cs typeface="Times New Roman" panose="02020603050405020304" pitchFamily="18" charset="0"/>
              </a:rPr>
              <a:t>Bureau of Infectious Disease and Laboratory Sciences</a:t>
            </a:r>
          </a:p>
        </p:txBody>
      </p:sp>
      <p:sp>
        <p:nvSpPr>
          <p:cNvPr id="4" name="Title 3" descr="Presentation topic.">
            <a:extLst>
              <a:ext uri="{FF2B5EF4-FFF2-40B4-BE49-F238E27FC236}">
                <a16:creationId xmlns:a16="http://schemas.microsoft.com/office/drawing/2014/main" id="{7FB6CB0E-B326-40F2-9CA1-340DBBAC897A}"/>
              </a:ext>
            </a:extLst>
          </p:cNvPr>
          <p:cNvSpPr>
            <a:spLocks noGrp="1"/>
          </p:cNvSpPr>
          <p:nvPr>
            <p:ph type="title"/>
          </p:nvPr>
        </p:nvSpPr>
        <p:spPr>
          <a:xfrm>
            <a:off x="457200" y="2667000"/>
            <a:ext cx="8229600" cy="1111250"/>
          </a:xfrm>
        </p:spPr>
        <p:txBody>
          <a:bodyPr/>
          <a:lstStyle/>
          <a:p>
            <a:r>
              <a:rPr lang="en-US" altLang="en-US" dirty="0">
                <a:latin typeface="Times New Roman" panose="02020603050405020304" pitchFamily="18" charset="0"/>
                <a:cs typeface="Times New Roman" panose="02020603050405020304" pitchFamily="18" charset="0"/>
              </a:rPr>
              <a:t>Surveillance Data Overview of Sexually Transmitted Infections, Massachusetts, 1990-2019</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pic>
        <p:nvPicPr>
          <p:cNvPr id="2051"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9652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68812"/>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1233488"/>
          </a:xfrm>
        </p:spPr>
        <p:txBody>
          <a:bodyPr/>
          <a:lstStyle/>
          <a:p>
            <a:r>
              <a:rPr lang="en-US" sz="2800" dirty="0">
                <a:solidFill>
                  <a:srgbClr val="FFFFFF"/>
                </a:solidFill>
                <a:latin typeface="Times New Roman" panose="02020603050405020304" pitchFamily="18" charset="0"/>
                <a:cs typeface="Times New Roman" panose="02020603050405020304" pitchFamily="18" charset="0"/>
              </a:rPr>
              <a:t>Confirmed and Probable Infectious Syphilis</a:t>
            </a:r>
            <a:r>
              <a:rPr lang="en-US" sz="2800" baseline="30000" dirty="0">
                <a:solidFill>
                  <a:srgbClr val="FFFFFF"/>
                </a:solidFill>
                <a:latin typeface="Times New Roman" panose="02020603050405020304" pitchFamily="18" charset="0"/>
                <a:cs typeface="Times New Roman" panose="02020603050405020304" pitchFamily="18" charset="0"/>
              </a:rPr>
              <a:t> *</a:t>
            </a:r>
            <a:r>
              <a:rPr lang="en-US" sz="2800" dirty="0">
                <a:solidFill>
                  <a:srgbClr val="FFFFFF"/>
                </a:solidFill>
                <a:latin typeface="Times New Roman" panose="02020603050405020304" pitchFamily="18" charset="0"/>
                <a:cs typeface="Times New Roman" panose="02020603050405020304" pitchFamily="18" charset="0"/>
              </a:rPr>
              <a:t> among Transgender Identified Individuals, </a:t>
            </a:r>
            <a:r>
              <a:rPr lang="en-US" sz="2800" dirty="0">
                <a:solidFill>
                  <a:schemeClr val="bg1"/>
                </a:solidFill>
                <a:latin typeface="Times New Roman" panose="02020603050405020304" pitchFamily="18" charset="0"/>
                <a:cs typeface="Times New Roman" panose="02020603050405020304" pitchFamily="18" charset="0"/>
              </a:rPr>
              <a:t>Massachusetts, 2015 to 2019</a:t>
            </a:r>
            <a:endParaRPr lang="en-US" sz="2800" dirty="0"/>
          </a:p>
        </p:txBody>
      </p:sp>
      <p:sp>
        <p:nvSpPr>
          <p:cNvPr id="11" name="TextBox 10"/>
          <p:cNvSpPr txBox="1"/>
          <p:nvPr/>
        </p:nvSpPr>
        <p:spPr>
          <a:xfrm>
            <a:off x="22412" y="6031485"/>
            <a:ext cx="9144000"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a:p>
            <a:r>
              <a:rPr lang="en-US" sz="1200" dirty="0">
                <a:latin typeface="Times New Roman" panose="02020603050405020304" pitchFamily="18" charset="0"/>
                <a:cs typeface="Times New Roman" panose="02020603050405020304" pitchFamily="18" charset="0"/>
              </a:rPr>
              <a:t>Note: Value suppressed due to small population and case counts &lt;5 in accordance with confidentiality and security requirements. </a:t>
            </a:r>
          </a:p>
        </p:txBody>
      </p:sp>
      <p:graphicFrame>
        <p:nvGraphicFramePr>
          <p:cNvPr id="6" name="Chart 5" descr="Confirmed and Probable Infectious Syphilis among Transgender Identified Individuals, Massachusetts, 2015 to 2019&#10;Graph shows the number of confirmed and probably infectious syphilis cases among transgender individuals in Massachusetts between 2015 and 2019. The case counts are eight, six, less than five, twenty and twelve for 2015, 2016, 2017, 2018, and 2019 respectively. &#10;*Infectious syphilis is defined as primary, secondary and early latent stages of syphilis within one year of infection.&#10;Note: The 2017 value is suppressed due to small or unknown population size and case counts less than 5 observations in accordance with confidentiality and security requirements. Infectious syphilis is defined as primary, secondary and early latent stages of syphilis within one year of infection.&#10;&#10;&#10;"/>
          <p:cNvGraphicFramePr>
            <a:graphicFrameLocks/>
          </p:cNvGraphicFramePr>
          <p:nvPr>
            <p:extLst>
              <p:ext uri="{D42A27DB-BD31-4B8C-83A1-F6EECF244321}">
                <p14:modId xmlns:p14="http://schemas.microsoft.com/office/powerpoint/2010/main" val="3788145407"/>
              </p:ext>
            </p:extLst>
          </p:nvPr>
        </p:nvGraphicFramePr>
        <p:xfrm>
          <a:off x="152400" y="1600200"/>
          <a:ext cx="8839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0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85" y="143779"/>
            <a:ext cx="9144000" cy="1111250"/>
          </a:xfrm>
        </p:spPr>
        <p:txBody>
          <a:bodyPr/>
          <a:lstStyle/>
          <a:p>
            <a:r>
              <a:rPr lang="en-US" sz="2800" dirty="0">
                <a:solidFill>
                  <a:srgbClr val="FFFFFF"/>
                </a:solidFill>
                <a:latin typeface="Times New Roman" panose="02020603050405020304" pitchFamily="18" charset="0"/>
                <a:cs typeface="Times New Roman" panose="02020603050405020304" pitchFamily="18" charset="0"/>
              </a:rPr>
              <a:t>Confirmed and Probable Infectious Syphilis</a:t>
            </a:r>
            <a:r>
              <a:rPr lang="en-US" sz="2800" baseline="30000" dirty="0">
                <a:solidFill>
                  <a:srgbClr val="FFFFFF"/>
                </a:solidFill>
                <a:latin typeface="Times New Roman" panose="02020603050405020304" pitchFamily="18" charset="0"/>
                <a:cs typeface="Times New Roman" panose="02020603050405020304" pitchFamily="18" charset="0"/>
              </a:rPr>
              <a:t> *</a:t>
            </a:r>
            <a:r>
              <a:rPr lang="en-US" sz="2800" dirty="0">
                <a:solidFill>
                  <a:srgbClr val="FFFFFF"/>
                </a:solidFill>
                <a:latin typeface="Times New Roman" panose="02020603050405020304" pitchFamily="18" charset="0"/>
                <a:cs typeface="Times New Roman" panose="02020603050405020304" pitchFamily="18" charset="0"/>
              </a:rPr>
              <a:t> among Transgender Identified Individuals, </a:t>
            </a:r>
            <a:r>
              <a:rPr lang="en-US" sz="2800" dirty="0">
                <a:solidFill>
                  <a:schemeClr val="bg1"/>
                </a:solidFill>
                <a:latin typeface="Times New Roman" panose="02020603050405020304" pitchFamily="18" charset="0"/>
                <a:cs typeface="Times New Roman" panose="02020603050405020304" pitchFamily="18" charset="0"/>
              </a:rPr>
              <a:t>Massachusetts, 2019</a:t>
            </a:r>
            <a:endParaRPr lang="en-US" sz="2800" dirty="0"/>
          </a:p>
        </p:txBody>
      </p:sp>
      <p:sp>
        <p:nvSpPr>
          <p:cNvPr id="8" name="Content Placeholder 7"/>
          <p:cNvSpPr>
            <a:spLocks noGrp="1"/>
          </p:cNvSpPr>
          <p:nvPr>
            <p:ph idx="1"/>
          </p:nvPr>
        </p:nvSpPr>
        <p:spPr>
          <a:xfrm>
            <a:off x="190500" y="1752507"/>
            <a:ext cx="8763000" cy="4156631"/>
          </a:xfrm>
        </p:spPr>
        <p:txBody>
          <a:bodyPr/>
          <a:lstStyle/>
          <a:p>
            <a:pPr marL="0" indent="0">
              <a:buNone/>
            </a:pPr>
            <a:r>
              <a:rPr lang="en-US" sz="2000" dirty="0">
                <a:latin typeface="Times New Roman" panose="02020603050405020304" pitchFamily="18" charset="0"/>
                <a:cs typeface="Times New Roman" panose="02020603050405020304" pitchFamily="18" charset="0"/>
              </a:rPr>
              <a:t>Of the 12 cases reported, </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Majority (&gt;90%) of cases were sex assigned male at birth, with current gender identity female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Majority (&gt;80%) of cases were in their 20s and 30s.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Majority (&gt;80%) of cases were US born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42% were Hispanic/</a:t>
            </a:r>
            <a:r>
              <a:rPr lang="en-US" sz="2000" dirty="0" err="1">
                <a:latin typeface="Times New Roman" panose="02020603050405020304" pitchFamily="18" charset="0"/>
                <a:cs typeface="Times New Roman" panose="02020603050405020304" pitchFamily="18" charset="0"/>
              </a:rPr>
              <a:t>Latinx</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25% were HIV-infected at the time of syphilis diagnosis</a:t>
            </a:r>
          </a:p>
          <a:p>
            <a:endParaRPr lang="en-US"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0" y="6126163"/>
            <a:ext cx="9182100"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a:p>
            <a:r>
              <a:rPr lang="en-US" sz="1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5429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dirty="0">
                <a:latin typeface="Times New Roman" panose="02020603050405020304" pitchFamily="18" charset="0"/>
                <a:cs typeface="Times New Roman" panose="02020603050405020304" pitchFamily="18" charset="0"/>
              </a:rPr>
              <a:t>Description of 2019 STI Cases</a:t>
            </a:r>
          </a:p>
        </p:txBody>
      </p:sp>
      <p:sp>
        <p:nvSpPr>
          <p:cNvPr id="3" name="Subtitle 2"/>
          <p:cNvSpPr>
            <a:spLocks noGrp="1"/>
          </p:cNvSpPr>
          <p:nvPr>
            <p:ph type="subTitle" idx="1"/>
          </p:nvPr>
        </p:nvSpPr>
        <p:spPr>
          <a:xfrm>
            <a:off x="1371600" y="3200400"/>
            <a:ext cx="6400800" cy="2667000"/>
          </a:xfrm>
        </p:spPr>
        <p:txBody>
          <a:bodyPr/>
          <a:lstStyle/>
          <a:p>
            <a:pPr>
              <a:spcBef>
                <a:spcPts val="0"/>
              </a:spcBef>
            </a:pPr>
            <a:r>
              <a:rPr lang="en-US" dirty="0">
                <a:latin typeface="Times New Roman" panose="02020603050405020304" pitchFamily="18" charset="0"/>
                <a:cs typeface="Times New Roman" panose="02020603050405020304" pitchFamily="18" charset="0"/>
              </a:rPr>
              <a:t>Geographic Distribution</a:t>
            </a:r>
          </a:p>
          <a:p>
            <a:pPr>
              <a:spcBef>
                <a:spcPts val="0"/>
              </a:spcBef>
            </a:pPr>
            <a:r>
              <a:rPr lang="en-US" dirty="0">
                <a:latin typeface="Times New Roman" panose="02020603050405020304" pitchFamily="18" charset="0"/>
                <a:cs typeface="Times New Roman" panose="02020603050405020304" pitchFamily="18" charset="0"/>
              </a:rPr>
              <a:t>Age, Gender, Sexual Risk Categories, and Race-Ethnicity</a:t>
            </a:r>
          </a:p>
        </p:txBody>
      </p:sp>
      <p:pic>
        <p:nvPicPr>
          <p:cNvPr id="4" name="Picture 3" descr="logo for the Massachusetts Department of Public Health" title="DP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849812"/>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03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11250"/>
          </a:xfrm>
        </p:spPr>
        <p:txBody>
          <a:bodyPr/>
          <a:lstStyle/>
          <a:p>
            <a:r>
              <a:rPr lang="en-US" sz="2800" dirty="0">
                <a:solidFill>
                  <a:schemeClr val="bg1"/>
                </a:solidFill>
                <a:latin typeface="Times New Roman" panose="02020603050405020304" pitchFamily="18" charset="0"/>
                <a:cs typeface="Times New Roman" panose="02020603050405020304" pitchFamily="18" charset="0"/>
              </a:rPr>
              <a:t>Incident Rate of Confirmed Chlamydia Cases, per  100,000 Persons</a:t>
            </a:r>
            <a:r>
              <a:rPr lang="en-US" sz="2800" baseline="30000" dirty="0">
                <a:solidFill>
                  <a:schemeClr val="bg1"/>
                </a:solidFill>
                <a:latin typeface="Times New Roman" panose="02020603050405020304" pitchFamily="18" charset="0"/>
                <a:cs typeface="Times New Roman" panose="02020603050405020304" pitchFamily="18" charset="0"/>
              </a:rPr>
              <a:t>1</a:t>
            </a:r>
            <a:r>
              <a:rPr lang="en-US" sz="2800" dirty="0">
                <a:solidFill>
                  <a:schemeClr val="bg1"/>
                </a:solidFill>
                <a:latin typeface="Times New Roman" panose="02020603050405020304" pitchFamily="18" charset="0"/>
                <a:cs typeface="Times New Roman" panose="02020603050405020304" pitchFamily="18" charset="0"/>
              </a:rPr>
              <a:t> by City/Town, Massachusetts, 2019</a:t>
            </a:r>
            <a:r>
              <a:rPr lang="en-US" sz="2800" baseline="30000" dirty="0">
                <a:solidFill>
                  <a:schemeClr val="bg1"/>
                </a:solidFill>
                <a:latin typeface="Times New Roman" panose="02020603050405020304" pitchFamily="18" charset="0"/>
                <a:cs typeface="Times New Roman" panose="02020603050405020304" pitchFamily="18" charset="0"/>
              </a:rPr>
              <a:t>2,3</a:t>
            </a:r>
            <a:endParaRPr lang="en-US" sz="2800" baseline="30000" dirty="0"/>
          </a:p>
        </p:txBody>
      </p:sp>
      <p:pic>
        <p:nvPicPr>
          <p:cNvPr id="7" name="Picture 6" descr="Incident Rate of Confirmed Chlamydia Cases, per  100,000 Persons by City/Town, Massachusetts, 2019&#10;Map of Massachusetts cities and towns color-coded to indicate the areas of the state with the highest chlamydia case rates in 2019. The cities that have the highest rates (greater than 500 per 100,000 persons) are Provincetown, Lawrence, Brockton, Springfield, Boston, Chelsea, Everett, Randolph, Holyoke, Lowell, Lynn, Revere, Worcester, Tisbury, New Bedford, Malden, Amherst, Somerville, Salem, Fitchburg, Chicopee, Medford, Methuen, Granville, Framingham, Haverhill, and Middleton. &#10;">
            <a:extLst>
              <a:ext uri="{FF2B5EF4-FFF2-40B4-BE49-F238E27FC236}">
                <a16:creationId xmlns:a16="http://schemas.microsoft.com/office/drawing/2014/main" id="{8F911916-AE64-4DBF-A3F9-E327A4D95393}"/>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432132"/>
            <a:ext cx="7867897" cy="5425867"/>
          </a:xfrm>
          <a:prstGeom prst="rect">
            <a:avLst/>
          </a:prstGeom>
        </p:spPr>
      </p:pic>
    </p:spTree>
    <p:extLst>
      <p:ext uri="{BB962C8B-B14F-4D97-AF65-F5344CB8AC3E}">
        <p14:creationId xmlns:p14="http://schemas.microsoft.com/office/powerpoint/2010/main" val="161628214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92ED-D645-44A6-B626-C36C266F2665}"/>
              </a:ext>
            </a:extLst>
          </p:cNvPr>
          <p:cNvSpPr>
            <a:spLocks noGrp="1"/>
          </p:cNvSpPr>
          <p:nvPr>
            <p:ph type="title"/>
          </p:nvPr>
        </p:nvSpPr>
        <p:spPr/>
        <p:txBody>
          <a:bodyPr/>
          <a:lstStyle/>
          <a:p>
            <a:r>
              <a:rPr lang="en-US" sz="2800" dirty="0">
                <a:solidFill>
                  <a:schemeClr val="bg1"/>
                </a:solidFill>
                <a:latin typeface="Times New Roman" panose="02020603050405020304" pitchFamily="18" charset="0"/>
                <a:cs typeface="Times New Roman" panose="02020603050405020304" pitchFamily="18" charset="0"/>
              </a:rPr>
              <a:t>Confirmed Chlamydia Case Rates per 100,000 Population by Gender and Age, Massachusetts, 2019</a:t>
            </a:r>
            <a:endParaRPr lang="en-US" sz="2800" dirty="0"/>
          </a:p>
        </p:txBody>
      </p:sp>
      <p:graphicFrame>
        <p:nvGraphicFramePr>
          <p:cNvPr id="4" name="Content Placeholder 3" descr="Confirmed Chlamydia Case Rates per 100,000 Population by Gender and Age, Massachusetts, 2019&#10;Graph depicts CT rates by age categories for the overall state, males, and females.  For the overall state, the highest rate is among those 20-24 years. When looking at the gender specific rates, the age categories with the highest rates are 20-24 years for both males and females.&#10;&#10;">
            <a:extLst>
              <a:ext uri="{FF2B5EF4-FFF2-40B4-BE49-F238E27FC236}">
                <a16:creationId xmlns:a16="http://schemas.microsoft.com/office/drawing/2014/main" id="{94077D41-F5B7-46A3-9A0D-9DD463B156C9}"/>
              </a:ext>
            </a:extLst>
          </p:cNvPr>
          <p:cNvGraphicFramePr>
            <a:graphicFrameLocks noGrp="1"/>
          </p:cNvGraphicFramePr>
          <p:nvPr>
            <p:ph idx="1"/>
            <p:extLst>
              <p:ext uri="{D42A27DB-BD31-4B8C-83A1-F6EECF244321}">
                <p14:modId xmlns:p14="http://schemas.microsoft.com/office/powerpoint/2010/main" val="4237496968"/>
              </p:ext>
            </p:extLst>
          </p:nvPr>
        </p:nvGraphicFramePr>
        <p:xfrm>
          <a:off x="76200" y="1600200"/>
          <a:ext cx="8991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A626B67B-02E3-4C0B-9A05-FACB4F72C99D}"/>
              </a:ext>
            </a:extLst>
          </p:cNvPr>
          <p:cNvSpPr txBox="1"/>
          <p:nvPr/>
        </p:nvSpPr>
        <p:spPr>
          <a:xfrm>
            <a:off x="8426374" y="1780654"/>
            <a:ext cx="866928" cy="30777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rIns="0" rtlCol="0">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latin typeface="Times New Roman" panose="02020603050405020304" pitchFamily="18" charset="0"/>
                <a:cs typeface="Times New Roman" panose="02020603050405020304" pitchFamily="18" charset="0"/>
              </a:rPr>
              <a:t>Total</a:t>
            </a:r>
          </a:p>
        </p:txBody>
      </p:sp>
      <p:sp>
        <p:nvSpPr>
          <p:cNvPr id="6" name="Rectangle 5"/>
          <p:cNvSpPr/>
          <p:nvPr/>
        </p:nvSpPr>
        <p:spPr>
          <a:xfrm>
            <a:off x="8260702" y="1438077"/>
            <a:ext cx="909223"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N=31,634</a:t>
            </a:r>
            <a:endParaRPr lang="en-US" sz="11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A3D86CC-A089-4898-BF3A-584E41A2DB91}"/>
              </a:ext>
            </a:extLst>
          </p:cNvPr>
          <p:cNvSpPr/>
          <p:nvPr/>
        </p:nvSpPr>
        <p:spPr>
          <a:xfrm>
            <a:off x="-30892" y="5908843"/>
            <a:ext cx="9174892" cy="120032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pPr>
              <a:defRPr/>
            </a:pPr>
            <a:r>
              <a:rPr lang="en-US" sz="1200" dirty="0">
                <a:latin typeface="Times New Roman" panose="02020603050405020304" pitchFamily="18" charset="0"/>
                <a:cs typeface="Times New Roman" panose="02020603050405020304" pitchFamily="18" charset="0"/>
              </a:rPr>
              <a:t>Due to small counts, transgender cases are not included as a gender category </a:t>
            </a:r>
          </a:p>
          <a:p>
            <a:pPr>
              <a:defRPr/>
            </a:pPr>
            <a:r>
              <a:rPr lang="en-US" sz="1200" dirty="0">
                <a:latin typeface="Times New Roman" panose="02020603050405020304" pitchFamily="18" charset="0"/>
                <a:cs typeface="Times New Roman" panose="02020603050405020304" pitchFamily="18" charset="0"/>
              </a:rPr>
              <a:t>Individuals less than 15 years of age were excluded from this graph due to small numbers. Those cases with unknown or transgender identity were excluded due to small numbers. </a:t>
            </a:r>
          </a:p>
          <a:p>
            <a:pPr>
              <a:defRP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41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402638" cy="1111250"/>
          </a:xfrm>
        </p:spPr>
        <p:txBody>
          <a:bodyPr/>
          <a:lstStyle/>
          <a:p>
            <a:r>
              <a:rPr lang="en-US" sz="2800" dirty="0">
                <a:solidFill>
                  <a:srgbClr val="FFFFFF"/>
                </a:solidFill>
                <a:latin typeface="Times New Roman" panose="02020603050405020304" pitchFamily="18" charset="0"/>
                <a:cs typeface="Times New Roman" panose="02020603050405020304" pitchFamily="18" charset="0"/>
              </a:rPr>
              <a:t>Average Age of Confirmed Chlamydia Cases by Year, </a:t>
            </a:r>
            <a:r>
              <a:rPr lang="en-US" sz="2800" dirty="0">
                <a:solidFill>
                  <a:schemeClr val="bg1"/>
                </a:solidFill>
                <a:latin typeface="Times New Roman" panose="02020603050405020304" pitchFamily="18" charset="0"/>
                <a:cs typeface="Times New Roman" panose="02020603050405020304" pitchFamily="18" charset="0"/>
              </a:rPr>
              <a:t>Massachusetts, 2000 to 2019</a:t>
            </a:r>
            <a:endParaRPr lang="en-US" sz="2800" dirty="0">
              <a:latin typeface="Times New Roman" panose="02020603050405020304" pitchFamily="18" charset="0"/>
              <a:cs typeface="Times New Roman" panose="02020603050405020304" pitchFamily="18" charset="0"/>
            </a:endParaRPr>
          </a:p>
        </p:txBody>
      </p:sp>
      <p:sp>
        <p:nvSpPr>
          <p:cNvPr id="5" name="TextBox 5"/>
          <p:cNvSpPr txBox="1"/>
          <p:nvPr/>
        </p:nvSpPr>
        <p:spPr>
          <a:xfrm>
            <a:off x="-30480" y="6396335"/>
            <a:ext cx="9174480"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a:t>
            </a:r>
          </a:p>
        </p:txBody>
      </p:sp>
      <p:sp>
        <p:nvSpPr>
          <p:cNvPr id="9" name="TextBox 8"/>
          <p:cNvSpPr txBox="1"/>
          <p:nvPr/>
        </p:nvSpPr>
        <p:spPr>
          <a:xfrm>
            <a:off x="230552" y="4883683"/>
            <a:ext cx="8915400" cy="1836400"/>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2019, 58.8% of confirmed chlamydia cases were reported among 15-24 year </a:t>
            </a:r>
            <a:r>
              <a:rPr lang="en-US" sz="2000" dirty="0" err="1">
                <a:latin typeface="Times New Roman" panose="02020603050405020304" pitchFamily="18" charset="0"/>
                <a:cs typeface="Times New Roman" panose="02020603050405020304" pitchFamily="18" charset="0"/>
              </a:rPr>
              <a:t>olds</a:t>
            </a:r>
            <a:r>
              <a:rPr lang="en-US" sz="2000" dirty="0">
                <a:latin typeface="Times New Roman" panose="02020603050405020304" pitchFamily="18" charset="0"/>
                <a:cs typeface="Times New Roman" panose="02020603050405020304" pitchFamily="18" charset="0"/>
              </a:rPr>
              <a:t>.  </a:t>
            </a:r>
          </a:p>
          <a:p>
            <a:pPr marL="285750" indent="-285750">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view tables showing chlamydia morbidity by town please visit </a:t>
            </a:r>
            <a:r>
              <a:rPr lang="en-US" sz="2000" u="sng" dirty="0">
                <a:latin typeface="Times New Roman" panose="02020603050405020304" pitchFamily="18" charset="0"/>
                <a:cs typeface="Times New Roman" panose="02020603050405020304" pitchFamily="18" charset="0"/>
                <a:hlinkClick r:id="rId3"/>
              </a:rPr>
              <a:t>https://www.mass.gov/lists/STD-data-and-reports</a:t>
            </a:r>
            <a:r>
              <a:rPr lang="en-US" sz="2000" u="sng"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graphicFrame>
        <p:nvGraphicFramePr>
          <p:cNvPr id="10" name="Content Placeholder 9" descr="Average Age of Confirmed Chlamydia Cases by Year, Massachusetts, 2000 to 2019&#10;Graph depicts the average age of confirmed chlamydia cases by year between 2000 and 2019. The lowest average age is 22.8 for the years 2001, 2002, and 2003 then rises to a high average age of 25.0 in 2018. The average age of chlamydia cases in 2019 was 25.3. &#10;"/>
          <p:cNvGraphicFramePr>
            <a:graphicFrameLocks noGrp="1"/>
          </p:cNvGraphicFramePr>
          <p:nvPr>
            <p:ph idx="1"/>
            <p:extLst>
              <p:ext uri="{D42A27DB-BD31-4B8C-83A1-F6EECF244321}">
                <p14:modId xmlns:p14="http://schemas.microsoft.com/office/powerpoint/2010/main" val="3358246974"/>
              </p:ext>
            </p:extLst>
          </p:nvPr>
        </p:nvGraphicFramePr>
        <p:xfrm>
          <a:off x="250371" y="1600200"/>
          <a:ext cx="8686800" cy="341999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8260702" y="1438077"/>
            <a:ext cx="909223"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N=31,634</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25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Times New Roman" panose="02020603050405020304" pitchFamily="18" charset="0"/>
                <a:cs typeface="Times New Roman" panose="02020603050405020304" pitchFamily="18" charset="0"/>
              </a:rPr>
              <a:t>Incident Rate of Confirmed Gonorrhea Cases, per  100,000 Persons</a:t>
            </a:r>
            <a:r>
              <a:rPr lang="en-US" sz="2800" baseline="30000" dirty="0">
                <a:solidFill>
                  <a:schemeClr val="bg1"/>
                </a:solidFill>
                <a:latin typeface="Times New Roman" panose="02020603050405020304" pitchFamily="18" charset="0"/>
                <a:cs typeface="Times New Roman" panose="02020603050405020304" pitchFamily="18" charset="0"/>
              </a:rPr>
              <a:t>1</a:t>
            </a:r>
            <a:r>
              <a:rPr lang="en-US" sz="2800" dirty="0">
                <a:solidFill>
                  <a:schemeClr val="bg1"/>
                </a:solidFill>
                <a:latin typeface="Times New Roman" panose="02020603050405020304" pitchFamily="18" charset="0"/>
                <a:cs typeface="Times New Roman" panose="02020603050405020304" pitchFamily="18" charset="0"/>
              </a:rPr>
              <a:t> by City/Town, Massachusetts, 2019</a:t>
            </a:r>
            <a:r>
              <a:rPr lang="en-US" sz="2800" baseline="30000" dirty="0">
                <a:solidFill>
                  <a:schemeClr val="bg1"/>
                </a:solidFill>
                <a:latin typeface="Times New Roman" panose="02020603050405020304" pitchFamily="18" charset="0"/>
                <a:cs typeface="Times New Roman" panose="02020603050405020304" pitchFamily="18" charset="0"/>
              </a:rPr>
              <a:t>2,3</a:t>
            </a:r>
            <a:endParaRPr lang="en-US" sz="2800" dirty="0">
              <a:solidFill>
                <a:schemeClr val="tx1"/>
              </a:solidFill>
            </a:endParaRPr>
          </a:p>
        </p:txBody>
      </p:sp>
      <p:pic>
        <p:nvPicPr>
          <p:cNvPr id="5" name="Picture 4" descr="Incident Rate of Confirmed Gonorrhea Cases, per  100,000 Persons by City/Town, Massachusetts, 2019&#10;Map of Massachusetts cities and towns color-coded to indicate the areas of the state with the highest gonorrhea case rates in 2019. The city with the highest rate (&gt;500 per 100,000 persons) is Provincetown. Other cities that have the high rates (greater than 200-500 per 100,000 persons) are Boston, Springfield, Chelsea, Holyoke, Brockton, and Fitchburg. &#10;">
            <a:extLst>
              <a:ext uri="{FF2B5EF4-FFF2-40B4-BE49-F238E27FC236}">
                <a16:creationId xmlns:a16="http://schemas.microsoft.com/office/drawing/2014/main" id="{2E69B4BC-813F-437A-978B-1121CC10C9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38" y="1460500"/>
            <a:ext cx="8001000" cy="5397500"/>
          </a:xfrm>
          <a:prstGeom prst="rect">
            <a:avLst/>
          </a:prstGeom>
        </p:spPr>
      </p:pic>
    </p:spTree>
    <p:extLst>
      <p:ext uri="{BB962C8B-B14F-4D97-AF65-F5344CB8AC3E}">
        <p14:creationId xmlns:p14="http://schemas.microsoft.com/office/powerpoint/2010/main" val="112479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8714" cy="1309688"/>
          </a:xfrm>
        </p:spPr>
        <p:txBody>
          <a:bodyPr/>
          <a:lstStyle/>
          <a:p>
            <a:r>
              <a:rPr lang="en-US" sz="2800" dirty="0">
                <a:solidFill>
                  <a:schemeClr val="bg1"/>
                </a:solidFill>
                <a:latin typeface="Times New Roman" panose="02020603050405020304" pitchFamily="18" charset="0"/>
                <a:cs typeface="Times New Roman" panose="02020603050405020304" pitchFamily="18" charset="0"/>
              </a:rPr>
              <a:t>Confirmed Gonorrhea Case Rates per 100,000 Population by Gender and Age, Massachusetts, 2019</a:t>
            </a:r>
            <a:endParaRPr lang="en-US" sz="2800" dirty="0">
              <a:latin typeface="Times New Roman" panose="02020603050405020304" pitchFamily="18" charset="0"/>
              <a:cs typeface="Times New Roman" panose="02020603050405020304" pitchFamily="18" charset="0"/>
            </a:endParaRPr>
          </a:p>
        </p:txBody>
      </p:sp>
      <p:graphicFrame>
        <p:nvGraphicFramePr>
          <p:cNvPr id="9" name="Content Placeholder 8" descr="Confirmed Gonorrhea Case Rates per 100,000 Population by Gender and Age, Massachusetts, 2019&#10;Graph depicts GC rates by age categories for the overall state, males, and females. For the overall state, the highest rate is among those 30-34 years &#10;When looking at the gender specific rates, the age categories with the highest rates are 30-34 for males and 20-24 for females.&#10;">
            <a:extLst>
              <a:ext uri="{FF2B5EF4-FFF2-40B4-BE49-F238E27FC236}">
                <a16:creationId xmlns:a16="http://schemas.microsoft.com/office/drawing/2014/main" id="{F80C9670-9D36-4D88-9C7D-F88E595CDC30}"/>
              </a:ext>
            </a:extLst>
          </p:cNvPr>
          <p:cNvGraphicFramePr>
            <a:graphicFrameLocks noGrp="1"/>
          </p:cNvGraphicFramePr>
          <p:nvPr>
            <p:ph idx="1"/>
            <p:extLst>
              <p:ext uri="{D42A27DB-BD31-4B8C-83A1-F6EECF244321}">
                <p14:modId xmlns:p14="http://schemas.microsoft.com/office/powerpoint/2010/main" val="1369978838"/>
              </p:ext>
            </p:extLst>
          </p:nvPr>
        </p:nvGraphicFramePr>
        <p:xfrm>
          <a:off x="381000" y="1605501"/>
          <a:ext cx="8382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0879F1B3-4D02-49D0-BF29-195BAD2AE610}"/>
              </a:ext>
            </a:extLst>
          </p:cNvPr>
          <p:cNvSpPr txBox="1"/>
          <p:nvPr/>
        </p:nvSpPr>
        <p:spPr>
          <a:xfrm>
            <a:off x="3810000" y="5761491"/>
            <a:ext cx="11430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a:latin typeface="Times New Roman" panose="02020603050405020304" pitchFamily="18" charset="0"/>
                <a:cs typeface="Times New Roman" panose="02020603050405020304" pitchFamily="18" charset="0"/>
              </a:rPr>
              <a:t>Age Groups </a:t>
            </a:r>
          </a:p>
        </p:txBody>
      </p:sp>
      <p:sp>
        <p:nvSpPr>
          <p:cNvPr id="11" name="TextBox 10">
            <a:extLst>
              <a:ext uri="{FF2B5EF4-FFF2-40B4-BE49-F238E27FC236}">
                <a16:creationId xmlns:a16="http://schemas.microsoft.com/office/drawing/2014/main" id="{3E3AEC42-F027-4CA6-97DE-EEE207B4D814}"/>
              </a:ext>
            </a:extLst>
          </p:cNvPr>
          <p:cNvSpPr txBox="1"/>
          <p:nvPr/>
        </p:nvSpPr>
        <p:spPr>
          <a:xfrm rot="16200000">
            <a:off x="-2041248" y="3730831"/>
            <a:ext cx="4626428" cy="261610"/>
          </a:xfrm>
          <a:prstGeom prst="rect">
            <a:avLst/>
          </a:prstGeom>
          <a:noFill/>
        </p:spPr>
        <p:txBody>
          <a:bodyPr wrap="square">
            <a:spAutoFit/>
          </a:bodyPr>
          <a:lstStyle/>
          <a:p>
            <a:pPr algn="ctr" rtl="0">
              <a:defRPr sz="11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sz="1100" b="1" dirty="0"/>
              <a:t>Rate per 100,000</a:t>
            </a:r>
          </a:p>
        </p:txBody>
      </p:sp>
      <p:sp>
        <p:nvSpPr>
          <p:cNvPr id="5" name="Rectangle 4"/>
          <p:cNvSpPr/>
          <p:nvPr/>
        </p:nvSpPr>
        <p:spPr>
          <a:xfrm>
            <a:off x="8260702" y="1438077"/>
            <a:ext cx="819455"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N=7,172</a:t>
            </a:r>
            <a:endParaRPr lang="en-US" sz="1100" dirty="0">
              <a:latin typeface="Times New Roman" panose="02020603050405020304" pitchFamily="18" charset="0"/>
              <a:cs typeface="Times New Roman" panose="02020603050405020304" pitchFamily="18" charset="0"/>
            </a:endParaRPr>
          </a:p>
        </p:txBody>
      </p:sp>
      <p:sp>
        <p:nvSpPr>
          <p:cNvPr id="4" name="Rectangle 3"/>
          <p:cNvSpPr/>
          <p:nvPr/>
        </p:nvSpPr>
        <p:spPr>
          <a:xfrm>
            <a:off x="-30892" y="5875791"/>
            <a:ext cx="9174892" cy="1015663"/>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Data are current as of 9/11/2020 and are subject to change. </a:t>
            </a:r>
          </a:p>
          <a:p>
            <a:pPr>
              <a:defRPr/>
            </a:pPr>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pPr>
              <a:defRPr/>
            </a:pPr>
            <a:r>
              <a:rPr lang="en-US" sz="1200" dirty="0">
                <a:latin typeface="Times New Roman" panose="02020603050405020304" pitchFamily="18" charset="0"/>
                <a:cs typeface="Times New Roman" panose="02020603050405020304" pitchFamily="18" charset="0"/>
              </a:rPr>
              <a:t>Due to small counts, transgender cases are not included as a gender category </a:t>
            </a:r>
          </a:p>
          <a:p>
            <a:pPr>
              <a:defRPr/>
            </a:pPr>
            <a:r>
              <a:rPr lang="en-US" sz="1200" dirty="0">
                <a:latin typeface="Times New Roman" panose="02020603050405020304" pitchFamily="18" charset="0"/>
                <a:cs typeface="Times New Roman" panose="02020603050405020304" pitchFamily="18" charset="0"/>
              </a:rPr>
              <a:t>Individuals less than 15 years of age were excluded from this graph due to small numbers. Those cases with unknown or transgender identity were excluded due to small numbers. </a:t>
            </a:r>
          </a:p>
        </p:txBody>
      </p:sp>
    </p:spTree>
    <p:extLst>
      <p:ext uri="{BB962C8B-B14F-4D97-AF65-F5344CB8AC3E}">
        <p14:creationId xmlns:p14="http://schemas.microsoft.com/office/powerpoint/2010/main" val="299041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Times New Roman" panose="02020603050405020304" pitchFamily="18" charset="0"/>
                <a:cs typeface="Times New Roman" panose="02020603050405020304" pitchFamily="18" charset="0"/>
              </a:rPr>
              <a:t>Confirmed Gonorrhea Case Rates per 100,000 Population by County, Massachusetts, 2017-2019</a:t>
            </a:r>
            <a:endParaRPr lang="en-US" sz="2800" dirty="0"/>
          </a:p>
        </p:txBody>
      </p:sp>
      <p:sp>
        <p:nvSpPr>
          <p:cNvPr id="6" name="TextBox 5"/>
          <p:cNvSpPr txBox="1"/>
          <p:nvPr/>
        </p:nvSpPr>
        <p:spPr>
          <a:xfrm>
            <a:off x="-30480" y="6396335"/>
            <a:ext cx="9174480"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200" dirty="0">
                <a:latin typeface="Times New Roman" panose="02020603050405020304" pitchFamily="18" charset="0"/>
                <a:cs typeface="Times New Roman" panose="02020603050405020304" pitchFamily="18" charset="0"/>
              </a:rPr>
              <a:t>Data are current as of 9/11/2020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a:t>
            </a:r>
          </a:p>
        </p:txBody>
      </p:sp>
      <p:sp>
        <p:nvSpPr>
          <p:cNvPr id="8" name="Rectangle 7"/>
          <p:cNvSpPr/>
          <p:nvPr/>
        </p:nvSpPr>
        <p:spPr>
          <a:xfrm>
            <a:off x="0" y="5744089"/>
            <a:ext cx="9174480" cy="646331"/>
          </a:xfrm>
          <a:prstGeom prst="rect">
            <a:avLst/>
          </a:prstGeom>
        </p:spPr>
        <p:txBody>
          <a:bodyPr wrap="square">
            <a:spAutoFit/>
          </a:bodyPr>
          <a:lstStyle/>
          <a:p>
            <a:pPr marL="285750" indent="-285750">
              <a:spcAft>
                <a:spcPts val="4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view tables showing gonorrhea morbidity by town please visit </a:t>
            </a:r>
            <a:r>
              <a:rPr lang="en-US" u="sng" dirty="0">
                <a:latin typeface="Times New Roman" panose="02020603050405020304" pitchFamily="18" charset="0"/>
                <a:cs typeface="Times New Roman" panose="02020603050405020304" pitchFamily="18" charset="0"/>
                <a:hlinkClick r:id="rId3"/>
              </a:rPr>
              <a:t>https://www.mass.gov/lists/STD-data-and-reports</a:t>
            </a:r>
            <a:r>
              <a:rPr lang="en-US" u="sng" dirty="0">
                <a:latin typeface="Times New Roman" panose="02020603050405020304" pitchFamily="18" charset="0"/>
                <a:cs typeface="Times New Roman" panose="02020603050405020304" pitchFamily="18" charset="0"/>
              </a:rPr>
              <a:t> </a:t>
            </a:r>
          </a:p>
        </p:txBody>
      </p:sp>
      <p:graphicFrame>
        <p:nvGraphicFramePr>
          <p:cNvPr id="4" name="Content Placeholder 3" descr="Confirmed Gonorrhea Case Rates per 100,000 Population by County , Massachusetts, 2017-2019&#10;Graph depicts the confirmed case rates for gonorrhea by county in Massachusetts with clustered bars (a cluster of three for each county) that compare the rates in 2017, 2018, and 2019. Two counties, Hampden and Suffolk are roughly twice as high as the other counties. The case rates by year for Hampden county (per 100,000 persons) are 228.2, 206.3, and 173.1 for 2017, 2018, and 2019, respectively. The case rates by year for Suffolk county (per 100,000 persons) are 246.8, 284.9, and 285.2 for 2017, 2018, and 2019, respectively. The remainder of the counties cluster around the Massachusetts average case rate (per 100,000) of 105.6, 110.4, and 103.0 for 2017, 2018, and 2019, respectively. &#10;"/>
          <p:cNvGraphicFramePr>
            <a:graphicFrameLocks noGrp="1"/>
          </p:cNvGraphicFramePr>
          <p:nvPr>
            <p:ph idx="1"/>
            <p:extLst>
              <p:ext uri="{D42A27DB-BD31-4B8C-83A1-F6EECF244321}">
                <p14:modId xmlns:p14="http://schemas.microsoft.com/office/powerpoint/2010/main" val="1501794053"/>
              </p:ext>
            </p:extLst>
          </p:nvPr>
        </p:nvGraphicFramePr>
        <p:xfrm>
          <a:off x="137160" y="1524000"/>
          <a:ext cx="8839200" cy="4345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197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Times New Roman" panose="02020603050405020304" pitchFamily="18" charset="0"/>
                <a:cs typeface="Times New Roman" panose="02020603050405020304" pitchFamily="18" charset="0"/>
              </a:rPr>
              <a:t>Incident Rate of Infectious Syphilis</a:t>
            </a:r>
            <a:r>
              <a:rPr lang="en-US" sz="2800" baseline="30000" dirty="0">
                <a:solidFill>
                  <a:srgbClr val="FFFFFF"/>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Cases, per  100,000 Persons</a:t>
            </a:r>
            <a:r>
              <a:rPr lang="en-US" sz="2800" baseline="30000" dirty="0">
                <a:solidFill>
                  <a:schemeClr val="bg1"/>
                </a:solidFill>
                <a:latin typeface="Times New Roman" panose="02020603050405020304" pitchFamily="18" charset="0"/>
                <a:cs typeface="Times New Roman" panose="02020603050405020304" pitchFamily="18" charset="0"/>
              </a:rPr>
              <a:t>1</a:t>
            </a:r>
            <a:r>
              <a:rPr lang="en-US" sz="2800" dirty="0">
                <a:solidFill>
                  <a:schemeClr val="bg1"/>
                </a:solidFill>
                <a:latin typeface="Times New Roman" panose="02020603050405020304" pitchFamily="18" charset="0"/>
                <a:cs typeface="Times New Roman" panose="02020603050405020304" pitchFamily="18" charset="0"/>
              </a:rPr>
              <a:t> by City/Town, Massachusetts, 2019</a:t>
            </a:r>
            <a:r>
              <a:rPr lang="en-US" sz="2800" baseline="30000" dirty="0">
                <a:solidFill>
                  <a:schemeClr val="bg1"/>
                </a:solidFill>
                <a:latin typeface="Times New Roman" panose="02020603050405020304" pitchFamily="18" charset="0"/>
                <a:cs typeface="Times New Roman" panose="02020603050405020304" pitchFamily="18" charset="0"/>
              </a:rPr>
              <a:t>2,3</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descr="Incident Rate of Infectious Syphilis Cases, per  100,000 Persons by City/Town, Massachusetts, 2019&#10;Map of Massachusetts counties color-coded to indicate the areas of the state with the highest chlamydia case rates in 2019. The cities that have the highest rates (greater than 40 per 100,000 persons) are Provincetown, Truro, Plainfield, Chesterfield, Granville, Nahant, Chelsea, Ayer, Stockbridge, Boston, Everett, Hubbardston, Middleton, and Somerville. &#10;">
            <a:extLst>
              <a:ext uri="{FF2B5EF4-FFF2-40B4-BE49-F238E27FC236}">
                <a16:creationId xmlns:a16="http://schemas.microsoft.com/office/drawing/2014/main" id="{F1A15BB2-F9D9-4791-AF4C-66A0E8E2AA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3"/>
          <a:stretch/>
        </p:blipFill>
        <p:spPr>
          <a:xfrm>
            <a:off x="685800" y="1490705"/>
            <a:ext cx="7772400" cy="5367295"/>
          </a:xfrm>
          <a:prstGeom prst="rect">
            <a:avLst/>
          </a:prstGeom>
        </p:spPr>
      </p:pic>
      <p:sp>
        <p:nvSpPr>
          <p:cNvPr id="5" name="TextBox 4">
            <a:extLst>
              <a:ext uri="{FF2B5EF4-FFF2-40B4-BE49-F238E27FC236}">
                <a16:creationId xmlns:a16="http://schemas.microsoft.com/office/drawing/2014/main" id="{895C4C9A-C33C-41A1-AC1E-9DC1BBEABD09}"/>
              </a:ext>
            </a:extLst>
          </p:cNvPr>
          <p:cNvSpPr txBox="1"/>
          <p:nvPr/>
        </p:nvSpPr>
        <p:spPr>
          <a:xfrm>
            <a:off x="-76200" y="6611779"/>
            <a:ext cx="9144000" cy="246221"/>
          </a:xfrm>
          <a:prstGeom prst="rect">
            <a:avLst/>
          </a:prstGeom>
          <a:noFill/>
        </p:spPr>
        <p:txBody>
          <a:bodyPr wrap="square">
            <a:spAutoFit/>
          </a:bodyPr>
          <a:lstStyle/>
          <a:p>
            <a:r>
              <a:rPr lang="en-US" sz="10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p:txBody>
      </p:sp>
    </p:spTree>
    <p:extLst>
      <p:ext uri="{BB962C8B-B14F-4D97-AF65-F5344CB8AC3E}">
        <p14:creationId xmlns:p14="http://schemas.microsoft.com/office/powerpoint/2010/main" val="22587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98438"/>
            <a:ext cx="9144000" cy="1111250"/>
          </a:xfrm>
        </p:spPr>
        <p:txBody>
          <a:bodyPr/>
          <a:lstStyle/>
          <a:p>
            <a:pPr eaLnBrk="1" hangingPunct="1"/>
            <a:r>
              <a:rPr lang="en-US" altLang="en-US" sz="2800" dirty="0">
                <a:solidFill>
                  <a:schemeClr val="bg1"/>
                </a:solidFill>
                <a:latin typeface="Times New Roman" panose="02020603050405020304" pitchFamily="18" charset="0"/>
                <a:cs typeface="Times New Roman" panose="02020603050405020304" pitchFamily="18" charset="0"/>
              </a:rPr>
              <a:t>Outline</a:t>
            </a:r>
          </a:p>
        </p:txBody>
      </p:sp>
      <p:sp>
        <p:nvSpPr>
          <p:cNvPr id="3075" name="Content Placeholder 2"/>
          <p:cNvSpPr>
            <a:spLocks noGrp="1"/>
          </p:cNvSpPr>
          <p:nvPr>
            <p:ph idx="1"/>
          </p:nvPr>
        </p:nvSpPr>
        <p:spPr>
          <a:xfrm>
            <a:off x="152400" y="1447800"/>
            <a:ext cx="8763000" cy="5410200"/>
          </a:xfrm>
          <a:noFill/>
        </p:spPr>
        <p:txBody>
          <a:bodyPr/>
          <a:lstStyle/>
          <a:p>
            <a:r>
              <a:rPr lang="en-US" altLang="en-US" sz="2400">
                <a:latin typeface="Times New Roman" panose="02020603050405020304" pitchFamily="18" charset="0"/>
                <a:cs typeface="Times New Roman" panose="02020603050405020304" pitchFamily="18" charset="0"/>
              </a:rPr>
              <a:t>Sexually Transmitted Infection (STI) Trends and Descriptions:</a:t>
            </a:r>
          </a:p>
          <a:p>
            <a:pPr lvl="1"/>
            <a:r>
              <a:rPr lang="en-US" altLang="en-US" sz="2000">
                <a:latin typeface="Times New Roman" panose="02020603050405020304" pitchFamily="18" charset="0"/>
                <a:cs typeface="Times New Roman" panose="02020603050405020304" pitchFamily="18" charset="0"/>
              </a:rPr>
              <a:t>General STI trends through 2019</a:t>
            </a:r>
            <a:endParaRPr lang="en-US" altLang="en-US" sz="2000">
              <a:highlight>
                <a:srgbClr val="FFFF00"/>
              </a:highlight>
              <a:latin typeface="Times New Roman" panose="02020603050405020304" pitchFamily="18" charset="0"/>
              <a:cs typeface="Times New Roman" panose="02020603050405020304" pitchFamily="18" charset="0"/>
            </a:endParaRPr>
          </a:p>
          <a:p>
            <a:pPr lvl="2"/>
            <a:r>
              <a:rPr lang="en-US" altLang="en-US" sz="1800">
                <a:latin typeface="Times New Roman" panose="02020603050405020304" pitchFamily="18" charset="0"/>
                <a:cs typeface="Times New Roman" panose="02020603050405020304" pitchFamily="18" charset="0"/>
              </a:rPr>
              <a:t>Chlamydia</a:t>
            </a:r>
          </a:p>
          <a:p>
            <a:pPr lvl="2"/>
            <a:r>
              <a:rPr lang="en-US" altLang="en-US" sz="1800">
                <a:latin typeface="Times New Roman" panose="02020603050405020304" pitchFamily="18" charset="0"/>
                <a:cs typeface="Times New Roman" panose="02020603050405020304" pitchFamily="18" charset="0"/>
              </a:rPr>
              <a:t>Gonorrhea</a:t>
            </a:r>
          </a:p>
          <a:p>
            <a:pPr lvl="2"/>
            <a:r>
              <a:rPr lang="en-US" altLang="en-US" sz="1800">
                <a:latin typeface="Times New Roman" panose="02020603050405020304" pitchFamily="18" charset="0"/>
                <a:cs typeface="Times New Roman" panose="02020603050405020304" pitchFamily="18" charset="0"/>
              </a:rPr>
              <a:t>Infectious syphilis</a:t>
            </a:r>
          </a:p>
          <a:p>
            <a:pPr marL="914400" lvl="2" indent="0">
              <a:buNone/>
            </a:pPr>
            <a:endParaRPr lang="en-US" altLang="en-US" sz="2000">
              <a:latin typeface="Times New Roman" panose="02020603050405020304" pitchFamily="18" charset="0"/>
              <a:cs typeface="Times New Roman" panose="02020603050405020304" pitchFamily="18" charset="0"/>
            </a:endParaRPr>
          </a:p>
          <a:p>
            <a:pPr lvl="1"/>
            <a:r>
              <a:rPr lang="en-US" altLang="en-US" sz="2000">
                <a:latin typeface="Times New Roman" panose="02020603050405020304" pitchFamily="18" charset="0"/>
                <a:cs typeface="Times New Roman" panose="02020603050405020304" pitchFamily="18" charset="0"/>
              </a:rPr>
              <a:t>Descriptions of 2019 STI Cases</a:t>
            </a:r>
          </a:p>
          <a:p>
            <a:pPr>
              <a:spcBef>
                <a:spcPts val="1200"/>
              </a:spcBef>
            </a:pPr>
            <a:r>
              <a:rPr lang="en-US" altLang="en-US" sz="2400">
                <a:latin typeface="Times New Roman" panose="02020603050405020304" pitchFamily="18" charset="0"/>
                <a:cs typeface="Times New Roman" panose="02020603050405020304" pitchFamily="18" charset="0"/>
              </a:rPr>
              <a:t>HIV/STI and Sexual Risk</a:t>
            </a:r>
          </a:p>
          <a:p>
            <a:pPr>
              <a:spcBef>
                <a:spcPts val="1200"/>
              </a:spcBef>
            </a:pPr>
            <a:r>
              <a:rPr lang="en-US" altLang="en-US" sz="2400">
                <a:latin typeface="Times New Roman" panose="02020603050405020304" pitchFamily="18" charset="0"/>
                <a:cs typeface="Times New Roman" panose="02020603050405020304" pitchFamily="18" charset="0"/>
              </a:rPr>
              <a:t>Technical Notes</a:t>
            </a:r>
          </a:p>
          <a:p>
            <a:pPr marL="0" indent="0">
              <a:spcBef>
                <a:spcPts val="1200"/>
              </a:spcBef>
              <a:buNone/>
            </a:pPr>
            <a:endParaRPr lang="en-US" altLang="en-US" sz="2400" b="1" strike="sngStrike"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 y="0"/>
            <a:ext cx="9174892" cy="1371600"/>
          </a:xfrm>
        </p:spPr>
        <p:txBody>
          <a:bodyPr/>
          <a:lstStyle/>
          <a:p>
            <a:r>
              <a:rPr lang="en-US" sz="2800" dirty="0">
                <a:solidFill>
                  <a:schemeClr val="bg1"/>
                </a:solidFill>
                <a:latin typeface="Times New Roman" panose="02020603050405020304" pitchFamily="18" charset="0"/>
                <a:cs typeface="Times New Roman" panose="02020603050405020304" pitchFamily="18" charset="0"/>
              </a:rPr>
              <a:t>Confirmed and Probable Infectious Syphilis</a:t>
            </a:r>
            <a:r>
              <a:rPr lang="en-US" sz="2800" baseline="30000" dirty="0">
                <a:solidFill>
                  <a:srgbClr val="FFFFFF"/>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Case Rates per 100,000 Population by County, Massachusetts, 2019</a:t>
            </a:r>
          </a:p>
        </p:txBody>
      </p:sp>
      <p:graphicFrame>
        <p:nvGraphicFramePr>
          <p:cNvPr id="9" name="Content Placeholder 8" descr="Confirmed and Probable Infectious Syphilis Case Rates per 100,000 Population by County, Massachusetts, 2019&#10;Graph depicts infectious syphilis rates by age categories for the overall state, males, and females. For the overall state, the highest rate is among those 25 to 29 years. &#10;When looking at the gender specific rates, the age categories with the highest rates are 25 to 29 for males and 20-24 for females.&#10;&#10;">
            <a:extLst>
              <a:ext uri="{FF2B5EF4-FFF2-40B4-BE49-F238E27FC236}">
                <a16:creationId xmlns:a16="http://schemas.microsoft.com/office/drawing/2014/main" id="{E516D611-466D-49D9-B139-DDAD403F7CA2}"/>
              </a:ext>
            </a:extLst>
          </p:cNvPr>
          <p:cNvGraphicFramePr>
            <a:graphicFrameLocks noGrp="1"/>
          </p:cNvGraphicFramePr>
          <p:nvPr>
            <p:ph idx="1"/>
            <p:extLst>
              <p:ext uri="{D42A27DB-BD31-4B8C-83A1-F6EECF244321}">
                <p14:modId xmlns:p14="http://schemas.microsoft.com/office/powerpoint/2010/main" val="2696188893"/>
              </p:ext>
            </p:extLst>
          </p:nvPr>
        </p:nvGraphicFramePr>
        <p:xfrm>
          <a:off x="475572" y="1564169"/>
          <a:ext cx="8363628" cy="422703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1DC3A72-468A-4FD9-A5A8-B7DA4F74AD25}"/>
              </a:ext>
            </a:extLst>
          </p:cNvPr>
          <p:cNvSpPr txBox="1"/>
          <p:nvPr/>
        </p:nvSpPr>
        <p:spPr>
          <a:xfrm rot="16200000">
            <a:off x="-1932605" y="3481210"/>
            <a:ext cx="4626428" cy="261610"/>
          </a:xfrm>
          <a:prstGeom prst="rect">
            <a:avLst/>
          </a:prstGeom>
          <a:noFill/>
        </p:spPr>
        <p:txBody>
          <a:bodyPr wrap="square">
            <a:spAutoFit/>
          </a:bodyPr>
          <a:lstStyle/>
          <a:p>
            <a:pPr algn="ctr" rtl="0">
              <a:defRPr sz="11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sz="1100" b="1" dirty="0"/>
              <a:t>Rate per 100,000</a:t>
            </a:r>
          </a:p>
        </p:txBody>
      </p:sp>
      <p:sp>
        <p:nvSpPr>
          <p:cNvPr id="11" name="TextBox 1">
            <a:extLst>
              <a:ext uri="{FF2B5EF4-FFF2-40B4-BE49-F238E27FC236}">
                <a16:creationId xmlns:a16="http://schemas.microsoft.com/office/drawing/2014/main" id="{C8C60D1F-319F-4F55-AA79-44E0F4BB3219}"/>
              </a:ext>
            </a:extLst>
          </p:cNvPr>
          <p:cNvSpPr txBox="1"/>
          <p:nvPr/>
        </p:nvSpPr>
        <p:spPr>
          <a:xfrm>
            <a:off x="3886200" y="5446231"/>
            <a:ext cx="11430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a:latin typeface="Times New Roman" panose="02020603050405020304" pitchFamily="18" charset="0"/>
                <a:cs typeface="Times New Roman" panose="02020603050405020304" pitchFamily="18" charset="0"/>
              </a:rPr>
              <a:t>Age Groups </a:t>
            </a:r>
          </a:p>
        </p:txBody>
      </p:sp>
      <p:sp>
        <p:nvSpPr>
          <p:cNvPr id="5" name="Rectangle 4"/>
          <p:cNvSpPr/>
          <p:nvPr/>
        </p:nvSpPr>
        <p:spPr>
          <a:xfrm>
            <a:off x="7880684" y="1463660"/>
            <a:ext cx="819455"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N=1,243</a:t>
            </a:r>
            <a:endParaRPr lang="en-US" sz="1400" dirty="0"/>
          </a:p>
        </p:txBody>
      </p:sp>
      <p:sp>
        <p:nvSpPr>
          <p:cNvPr id="4" name="Rectangle 3"/>
          <p:cNvSpPr/>
          <p:nvPr/>
        </p:nvSpPr>
        <p:spPr>
          <a:xfrm>
            <a:off x="0" y="5638800"/>
            <a:ext cx="9174892" cy="138499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pPr>
              <a:defRPr/>
            </a:pPr>
            <a:r>
              <a:rPr lang="en-US" sz="1200" dirty="0">
                <a:latin typeface="Times New Roman" panose="02020603050405020304" pitchFamily="18" charset="0"/>
                <a:cs typeface="Times New Roman" panose="02020603050405020304" pitchFamily="18" charset="0"/>
              </a:rPr>
              <a:t>Due to small counts, transgender cases are not included as a gender category </a:t>
            </a:r>
          </a:p>
          <a:p>
            <a:pPr>
              <a:defRPr/>
            </a:pPr>
            <a:r>
              <a:rPr lang="en-US" sz="1200" dirty="0">
                <a:latin typeface="Times New Roman" panose="02020603050405020304" pitchFamily="18" charset="0"/>
                <a:cs typeface="Times New Roman" panose="02020603050405020304" pitchFamily="18" charset="0"/>
              </a:rPr>
              <a:t>Individuals less than 15 years of age were excluded from this graph due to small numbers. Those cases with transgender identity were excluded due to small numbers. </a:t>
            </a:r>
          </a:p>
          <a:p>
            <a:pPr>
              <a:defRPr/>
            </a:pPr>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a:p>
            <a:pPr>
              <a:defRP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23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31238" cy="1111250"/>
          </a:xfrm>
        </p:spPr>
        <p:txBody>
          <a:bodyPr/>
          <a:lstStyle/>
          <a:p>
            <a:r>
              <a:rPr lang="en-US" sz="2800" dirty="0">
                <a:solidFill>
                  <a:schemeClr val="bg1"/>
                </a:solidFill>
                <a:latin typeface="Times New Roman" panose="02020603050405020304" pitchFamily="18" charset="0"/>
                <a:cs typeface="Times New Roman" panose="02020603050405020304" pitchFamily="18" charset="0"/>
              </a:rPr>
              <a:t>Comparison of the Rate of Infectious Syphilis</a:t>
            </a:r>
            <a:r>
              <a:rPr lang="en-US" sz="2800" baseline="30000" dirty="0">
                <a:solidFill>
                  <a:srgbClr val="FFFFFF"/>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Cases by Race and Ethnicity, Massachusetts, 2019</a:t>
            </a:r>
          </a:p>
        </p:txBody>
      </p:sp>
      <p:graphicFrame>
        <p:nvGraphicFramePr>
          <p:cNvPr id="8" name="Content Placeholder 7" descr="Comparison of the Rate of Infectious Syphilis Cases by Race and Ethnicity, Massachusetts 2019&#10;Graph depicts infectious syphilis rates by age and race/ethnicity categories for the overall state, males, and females. For all infectious syphilis cases, the highest rate is among black non-Hispanic/Latinx.&#10;When looking at the age specific rates, the race/ethnicity categories with the highest rates are black non-Hispanic/Latinx age 30-34 and 20-24&#10;&#10;">
            <a:extLst>
              <a:ext uri="{FF2B5EF4-FFF2-40B4-BE49-F238E27FC236}">
                <a16:creationId xmlns:a16="http://schemas.microsoft.com/office/drawing/2014/main" id="{A28CEC4F-DDA4-47D8-84B8-F43B0A461D41}"/>
              </a:ext>
            </a:extLst>
          </p:cNvPr>
          <p:cNvGraphicFramePr>
            <a:graphicFrameLocks noGrp="1"/>
          </p:cNvGraphicFramePr>
          <p:nvPr>
            <p:ph idx="1"/>
            <p:extLst>
              <p:ext uri="{D42A27DB-BD31-4B8C-83A1-F6EECF244321}">
                <p14:modId xmlns:p14="http://schemas.microsoft.com/office/powerpoint/2010/main" val="1440499815"/>
              </p:ext>
            </p:extLst>
          </p:nvPr>
        </p:nvGraphicFramePr>
        <p:xfrm>
          <a:off x="457200" y="1600200"/>
          <a:ext cx="8242939"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7C3B075-F8B4-4407-92C2-F1842302C872}"/>
              </a:ext>
            </a:extLst>
          </p:cNvPr>
          <p:cNvSpPr txBox="1"/>
          <p:nvPr/>
        </p:nvSpPr>
        <p:spPr>
          <a:xfrm rot="16200000">
            <a:off x="-1932605" y="3481210"/>
            <a:ext cx="4626428" cy="261610"/>
          </a:xfrm>
          <a:prstGeom prst="rect">
            <a:avLst/>
          </a:prstGeom>
          <a:noFill/>
        </p:spPr>
        <p:txBody>
          <a:bodyPr wrap="square">
            <a:spAutoFit/>
          </a:bodyPr>
          <a:lstStyle/>
          <a:p>
            <a:pPr algn="ctr" rtl="0">
              <a:defRPr sz="11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sz="1100" b="1" dirty="0"/>
              <a:t>Rate per 100,000</a:t>
            </a:r>
          </a:p>
        </p:txBody>
      </p:sp>
      <p:sp>
        <p:nvSpPr>
          <p:cNvPr id="7" name="Rectangle 6"/>
          <p:cNvSpPr/>
          <p:nvPr/>
        </p:nvSpPr>
        <p:spPr>
          <a:xfrm>
            <a:off x="7880684" y="1463660"/>
            <a:ext cx="819455"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N=1,243</a:t>
            </a:r>
            <a:endParaRPr lang="en-US" sz="1400" dirty="0"/>
          </a:p>
        </p:txBody>
      </p:sp>
      <p:sp>
        <p:nvSpPr>
          <p:cNvPr id="5" name="Rectangle 4"/>
          <p:cNvSpPr/>
          <p:nvPr/>
        </p:nvSpPr>
        <p:spPr>
          <a:xfrm>
            <a:off x="76200" y="5486400"/>
            <a:ext cx="9174892" cy="1569660"/>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pPr>
              <a:defRPr/>
            </a:pPr>
            <a:r>
              <a:rPr lang="en-US" sz="1200" dirty="0">
                <a:latin typeface="Times New Roman" panose="02020603050405020304" pitchFamily="18" charset="0"/>
                <a:cs typeface="Times New Roman" panose="02020603050405020304" pitchFamily="18" charset="0"/>
              </a:rPr>
              <a:t>Due to small counts cases with races other than white or black they were complied into other and unknown non-Hispanic category. Unknown race/ethnicity represents less than 10% of the total number of reportable infections syphilis cases. </a:t>
            </a:r>
          </a:p>
          <a:p>
            <a:pPr>
              <a:defRPr/>
            </a:pPr>
            <a:r>
              <a:rPr lang="en-US" sz="1200" dirty="0">
                <a:latin typeface="Times New Roman" panose="02020603050405020304" pitchFamily="18" charset="0"/>
                <a:cs typeface="Times New Roman" panose="02020603050405020304" pitchFamily="18" charset="0"/>
              </a:rPr>
              <a:t>Population percentages are based on 2018 estimates, most recently available</a:t>
            </a:r>
          </a:p>
          <a:p>
            <a:pPr>
              <a:defRPr/>
            </a:pPr>
            <a:r>
              <a:rPr lang="en-US" sz="1200" dirty="0">
                <a:latin typeface="Times New Roman" panose="02020603050405020304" pitchFamily="18" charset="0"/>
                <a:cs typeface="Times New Roman" panose="02020603050405020304" pitchFamily="18" charset="0"/>
              </a:rPr>
              <a:t>Individuals less than 15 years of age were excluded from this graph due to small numbers. </a:t>
            </a:r>
          </a:p>
          <a:p>
            <a:pPr>
              <a:defRPr/>
            </a:pPr>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a:p>
            <a:pPr>
              <a:defRPr/>
            </a:pP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43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438"/>
            <a:ext cx="8991600" cy="1111250"/>
          </a:xfrm>
        </p:spPr>
        <p:txBody>
          <a:bodyPr/>
          <a:lstStyle/>
          <a:p>
            <a:r>
              <a:rPr lang="en-US" sz="2800" dirty="0">
                <a:solidFill>
                  <a:schemeClr val="bg1"/>
                </a:solidFill>
                <a:latin typeface="Times New Roman" panose="02020603050405020304" pitchFamily="18" charset="0"/>
                <a:cs typeface="Times New Roman" panose="02020603050405020304" pitchFamily="18" charset="0"/>
              </a:rPr>
              <a:t>Primary and Secondary Syphilis </a:t>
            </a:r>
            <a:r>
              <a:rPr lang="en-US" sz="2800" kern="1200" dirty="0">
                <a:solidFill>
                  <a:schemeClr val="bg1"/>
                </a:solidFill>
                <a:latin typeface="Times New Roman" panose="02020603050405020304" pitchFamily="18" charset="0"/>
                <a:cs typeface="Times New Roman" panose="02020603050405020304" pitchFamily="18" charset="0"/>
              </a:rPr>
              <a:t>Cases by Gender of Sex Partners</a:t>
            </a:r>
            <a:r>
              <a:rPr lang="en-US" sz="2800" dirty="0">
                <a:solidFill>
                  <a:schemeClr val="bg1"/>
                </a:solidFill>
                <a:latin typeface="Times New Roman" panose="02020603050405020304" pitchFamily="18" charset="0"/>
                <a:cs typeface="Times New Roman" panose="02020603050405020304" pitchFamily="18" charset="0"/>
              </a:rPr>
              <a:t>, Massachusetts, </a:t>
            </a:r>
            <a:r>
              <a:rPr lang="en-US" sz="2800" kern="1200" dirty="0">
                <a:solidFill>
                  <a:schemeClr val="bg1"/>
                </a:solidFill>
                <a:latin typeface="Times New Roman" panose="02020603050405020304" pitchFamily="18" charset="0"/>
                <a:cs typeface="Times New Roman" panose="02020603050405020304" pitchFamily="18" charset="0"/>
              </a:rPr>
              <a:t>2015 to 2019</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6027003"/>
            <a:ext cx="9182100" cy="8863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See data notes on slide 4 for label abbreviations.</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panose="02020603050405020304" pitchFamily="18" charset="0"/>
                <a:cs typeface="Times New Roman" panose="02020603050405020304" pitchFamily="18" charset="0"/>
              </a:rPr>
              <a:t>Categories: MSM = Men with males sex partners with or without other sex partners ,  MSW = Men with female sex partners, WSM = Women with male sex partners, Other = transgender individuals and women with non-male sexual contacts. </a:t>
            </a:r>
          </a:p>
        </p:txBody>
      </p:sp>
      <p:graphicFrame>
        <p:nvGraphicFramePr>
          <p:cNvPr id="7" name="Content Placeholder 6" descr="Primary and Secondary Syphilis Cases by Sexual Risk Category, Massachusetts 2015 to 2019&#10;Graph depicts the percentage of primary and secondary syphilis by sexual risk category by year in Massachusetts using “100% bars” for the years 2015-2019. The MSM risk group contributes the majority of cases in each year is MSM which contributes 74%, 71%, 79%, 64%, and 71% of cases in 2015, 2016, 2017, 2018, and 2019, respectively. The next-highest sexual risk group is MSW which contributes 7%, 10%, 9%, 11%, and 9% of cases in 2015, 2016, 2017, 2018, and 2019 respectively.&#10;Categories: MSM = Men with males sex partners with or without other sex partners ,  MSW = Men with female sex partners, WSM = Women with male sex partners, Other = transgender individuals and women with non-male sexual contacts. &#10;&#10;"/>
          <p:cNvGraphicFramePr>
            <a:graphicFrameLocks noGrp="1"/>
          </p:cNvGraphicFramePr>
          <p:nvPr>
            <p:ph idx="1"/>
            <p:extLst>
              <p:ext uri="{D42A27DB-BD31-4B8C-83A1-F6EECF244321}">
                <p14:modId xmlns:p14="http://schemas.microsoft.com/office/powerpoint/2010/main" val="3180574874"/>
              </p:ext>
            </p:extLst>
          </p:nvPr>
        </p:nvGraphicFramePr>
        <p:xfrm>
          <a:off x="228600" y="1600199"/>
          <a:ext cx="8686800" cy="442680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descr="Straight Connector."/>
          <p:cNvCxnSpPr/>
          <p:nvPr/>
        </p:nvCxnSpPr>
        <p:spPr>
          <a:xfrm flipH="1">
            <a:off x="7467600" y="2133600"/>
            <a:ext cx="152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80684" y="1463660"/>
            <a:ext cx="819455"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N=1,243</a:t>
            </a:r>
            <a:endParaRPr lang="en-US" sz="1400" dirty="0"/>
          </a:p>
        </p:txBody>
      </p:sp>
    </p:spTree>
    <p:extLst>
      <p:ext uri="{BB962C8B-B14F-4D97-AF65-F5344CB8AC3E}">
        <p14:creationId xmlns:p14="http://schemas.microsoft.com/office/powerpoint/2010/main" val="657094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1111250"/>
          </a:xfrm>
        </p:spPr>
        <p:txBody>
          <a:bodyPr/>
          <a:lstStyle/>
          <a:p>
            <a:r>
              <a:rPr lang="en-US" sz="2800" dirty="0">
                <a:solidFill>
                  <a:schemeClr val="bg1"/>
                </a:solidFill>
                <a:latin typeface="Times New Roman" panose="02020603050405020304" pitchFamily="18" charset="0"/>
                <a:cs typeface="Times New Roman" panose="02020603050405020304" pitchFamily="18" charset="0"/>
              </a:rPr>
              <a:t>Congenital Syphilis Cases and Rate of Confirmed and Probable Infectious Syphilis</a:t>
            </a:r>
            <a:r>
              <a:rPr lang="en-US" sz="2800" baseline="30000" dirty="0">
                <a:solidFill>
                  <a:srgbClr val="FFFFFF"/>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Among Females Age 15 to 44 Years, Massachusetts, 2010-2019</a:t>
            </a:r>
          </a:p>
        </p:txBody>
      </p:sp>
      <p:sp>
        <p:nvSpPr>
          <p:cNvPr id="8" name="TextBox 1"/>
          <p:cNvSpPr txBox="1"/>
          <p:nvPr/>
        </p:nvSpPr>
        <p:spPr>
          <a:xfrm>
            <a:off x="0" y="6019800"/>
            <a:ext cx="8672316" cy="5333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effectLst/>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Data are current as of 5/28/2020 and are subject to change.</a:t>
            </a:r>
          </a:p>
          <a:p>
            <a:r>
              <a:rPr lang="en-US" sz="1200" dirty="0">
                <a:latin typeface="Times New Roman" panose="02020603050405020304" pitchFamily="18" charset="0"/>
                <a:cs typeface="Times New Roman" panose="02020603050405020304" pitchFamily="18" charset="0"/>
              </a:rPr>
              <a:t>* Infectious syphilis is defined as primary, secondary and early latent stages of syphilis within one year of infection.</a:t>
            </a:r>
          </a:p>
          <a:p>
            <a:pPr marL="0" marR="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Note: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National Notifiable Diseases Surveillance System (NNDSS) Congenital Syphilis case definition was updated in 2014</a:t>
            </a:r>
          </a:p>
          <a:p>
            <a:endParaRPr lang="en-US" sz="1200" dirty="0">
              <a:effectLst/>
              <a:latin typeface="Times New Roman" panose="02020603050405020304" pitchFamily="18" charset="0"/>
              <a:cs typeface="Times New Roman" panose="02020603050405020304" pitchFamily="18" charset="0"/>
            </a:endParaRPr>
          </a:p>
        </p:txBody>
      </p:sp>
      <p:graphicFrame>
        <p:nvGraphicFramePr>
          <p:cNvPr id="10" name="Content Placeholder 9" descr="Congenital Syphilis Cases and Rate of Confirmed and Probable Infectious Syphilis * Among Females Age15 to 44 Years Massachusetts, 2010-2019&#10;Nationally we have seen an increase in congenital syphilis cases and in Massachusetts as well. As the rate of infectious syphilis cases among females age 15 to 44 years has increased as the number of reportable congenital cases has increased. &#10;In 2019, Massachusetts saw a dramatic increase in the number of reportable congenital syphilis cases. This included 3 syphilitic still births and 6 probable cases. &#10;Infectious syphilis is defined as primary, secondary and early latent stages of syphilis within one year of infection.&#10;The National Notifiable Diseases Surveillance System (NNDSS) Congenital Syphilis case definition was updated in 2014.&#10;">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275791510"/>
              </p:ext>
            </p:extLst>
          </p:nvPr>
        </p:nvGraphicFramePr>
        <p:xfrm>
          <a:off x="114300" y="1763889"/>
          <a:ext cx="8915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5652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Times New Roman" panose="02020603050405020304" pitchFamily="18" charset="0"/>
                <a:cs typeface="Times New Roman" panose="02020603050405020304" pitchFamily="18" charset="0"/>
              </a:rPr>
              <a:t>Highlights of Massachusetts 2019 Reportable Congenital Syphilis Cases</a:t>
            </a:r>
          </a:p>
        </p:txBody>
      </p:sp>
      <p:sp>
        <p:nvSpPr>
          <p:cNvPr id="3" name="Content Placeholder 2"/>
          <p:cNvSpPr>
            <a:spLocks noGrp="1"/>
          </p:cNvSpPr>
          <p:nvPr>
            <p:ph idx="1"/>
          </p:nvPr>
        </p:nvSpPr>
        <p:spPr>
          <a:xfrm>
            <a:off x="0" y="1447800"/>
            <a:ext cx="9144000" cy="4905828"/>
          </a:xfrm>
        </p:spPr>
        <p:txBody>
          <a:bodyPr/>
          <a:lstStyle/>
          <a:p>
            <a:r>
              <a:rPr lang="en-US" sz="2000" dirty="0">
                <a:latin typeface="Times New Roman" panose="02020603050405020304" pitchFamily="18" charset="0"/>
                <a:cs typeface="Times New Roman" panose="02020603050405020304" pitchFamily="18" charset="0"/>
              </a:rPr>
              <a:t>In 2019, reportable congenital cases increased from less than 5 cases per year to 9 cases </a:t>
            </a:r>
          </a:p>
          <a:p>
            <a:pPr lvl="1"/>
            <a:r>
              <a:rPr lang="en-US" sz="1800" dirty="0">
                <a:latin typeface="Times New Roman" panose="02020603050405020304" pitchFamily="18" charset="0"/>
                <a:cs typeface="Times New Roman" panose="02020603050405020304" pitchFamily="18" charset="0"/>
              </a:rPr>
              <a:t>2 of 3 stillbirths were associated with syphilis infection and substance use disorder</a:t>
            </a:r>
          </a:p>
          <a:p>
            <a:pPr lvl="1"/>
            <a:r>
              <a:rPr lang="en-US" sz="1800" dirty="0">
                <a:latin typeface="Times New Roman" panose="02020603050405020304" pitchFamily="18" charset="0"/>
                <a:cs typeface="Times New Roman" panose="02020603050405020304" pitchFamily="18" charset="0"/>
              </a:rPr>
              <a:t>6 probable congenital cases did not have symptoms but met case definition because maternal treatment was not initiated 30 days prior to delivery</a:t>
            </a:r>
          </a:p>
          <a:p>
            <a:pPr lvl="1"/>
            <a:r>
              <a:rPr lang="en-US" sz="1800" dirty="0">
                <a:latin typeface="Times New Roman" panose="02020603050405020304" pitchFamily="18" charset="0"/>
                <a:cs typeface="Times New Roman" panose="02020603050405020304" pitchFamily="18" charset="0"/>
              </a:rPr>
              <a:t>7 of 9 cases were born to non-U.S. born women, 4 of whom immigrated to the U.S. in the 6 months prior to delivery</a:t>
            </a:r>
          </a:p>
          <a:p>
            <a:pPr lvl="1"/>
            <a:r>
              <a:rPr lang="en-US" sz="1800" dirty="0">
                <a:latin typeface="Times New Roman" panose="02020603050405020304" pitchFamily="18" charset="0"/>
                <a:cs typeface="Times New Roman" panose="02020603050405020304" pitchFamily="18" charset="0"/>
              </a:rPr>
              <a:t>7 of 9 cases were born to women residing in southeastern Massachusetts</a:t>
            </a:r>
          </a:p>
          <a:p>
            <a:r>
              <a:rPr lang="en-US" sz="2000" dirty="0">
                <a:latin typeface="Times New Roman" panose="02020603050405020304" pitchFamily="18" charset="0"/>
                <a:cs typeface="Times New Roman" panose="02020603050405020304" pitchFamily="18" charset="0"/>
              </a:rPr>
              <a:t>The majority of congenital syphilis cases were born to women experiencing late or inconsistent prenatal care. </a:t>
            </a:r>
          </a:p>
          <a:p>
            <a:pPr>
              <a:spcAft>
                <a:spcPts val="1000"/>
              </a:spcAft>
            </a:pPr>
            <a:r>
              <a:rPr lang="en-US" sz="2000" dirty="0">
                <a:latin typeface="Times New Roman" panose="02020603050405020304" pitchFamily="18" charset="0"/>
                <a:cs typeface="Times New Roman" panose="02020603050405020304" pitchFamily="18" charset="0"/>
              </a:rPr>
              <a:t>Overall increases in infectious syphilis rates in women 15 – 44 years have led to a DPH recommendation for Universal third trimester screening, in addition to first trimester screening for syphilis for pregnant individuals in Massachusetts</a:t>
            </a:r>
          </a:p>
          <a:p>
            <a:pPr marL="0" indent="0">
              <a:buNone/>
            </a:pPr>
            <a:r>
              <a:rPr lang="en-US" sz="2000" dirty="0">
                <a:latin typeface="Times New Roman" panose="02020603050405020304" pitchFamily="18" charset="0"/>
                <a:cs typeface="Times New Roman" panose="02020603050405020304" pitchFamily="18" charset="0"/>
              </a:rPr>
              <a:t>To View the 2020 Congenital Syphilis Clinical Alert please visit </a:t>
            </a:r>
            <a:r>
              <a:rPr lang="en-US" sz="1800" dirty="0">
                <a:latin typeface="Times New Roman" panose="02020603050405020304" pitchFamily="18" charset="0"/>
                <a:cs typeface="Times New Roman" panose="02020603050405020304" pitchFamily="18" charset="0"/>
                <a:hlinkClick r:id="rId3"/>
              </a:rPr>
              <a:t>https://www.mass.gov/doc/congenital-syphilis-clinical-alert-6-30-2020</a:t>
            </a: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lvl="1"/>
            <a:endParaRPr lang="en-US" sz="1600" dirty="0">
              <a:latin typeface="Times New Roman" panose="02020603050405020304" pitchFamily="18" charset="0"/>
              <a:cs typeface="Times New Roman" panose="02020603050405020304" pitchFamily="18" charset="0"/>
            </a:endParaRPr>
          </a:p>
          <a:p>
            <a:pPr lvl="1"/>
            <a:endParaRPr lang="en-US" sz="1600" dirty="0"/>
          </a:p>
        </p:txBody>
      </p:sp>
      <p:sp>
        <p:nvSpPr>
          <p:cNvPr id="4" name="TextBox 1"/>
          <p:cNvSpPr txBox="1"/>
          <p:nvPr/>
        </p:nvSpPr>
        <p:spPr>
          <a:xfrm>
            <a:off x="0" y="6353628"/>
            <a:ext cx="8672316" cy="5333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effectLst/>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Data are current as of 5/28/2020 and are subject to change.</a:t>
            </a:r>
          </a:p>
        </p:txBody>
      </p:sp>
    </p:spTree>
    <p:extLst>
      <p:ext uri="{BB962C8B-B14F-4D97-AF65-F5344CB8AC3E}">
        <p14:creationId xmlns:p14="http://schemas.microsoft.com/office/powerpoint/2010/main" val="29665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1"/>
            <a:r>
              <a:rPr lang="en-US" altLang="en-US" dirty="0">
                <a:solidFill>
                  <a:schemeClr val="tx1"/>
                </a:solidFill>
                <a:latin typeface="Times New Roman" panose="02020603050405020304" pitchFamily="18" charset="0"/>
                <a:cs typeface="Times New Roman" panose="02020603050405020304" pitchFamily="18" charset="0"/>
              </a:rPr>
              <a:t>HIV/STI Co-infections</a:t>
            </a:r>
            <a:endParaRPr lang="en-US" strike="sngStrike" dirty="0">
              <a:solidFill>
                <a:schemeClr val="tx1"/>
              </a:solidFill>
            </a:endParaRPr>
          </a:p>
        </p:txBody>
      </p:sp>
      <p:pic>
        <p:nvPicPr>
          <p:cNvPr id="3" name="Picture 2" descr="logo for the Massachusetts Department of Public Health" title="DP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59212"/>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33488"/>
          </a:xfrm>
        </p:spPr>
        <p:txBody>
          <a:bodyPr/>
          <a:lstStyle/>
          <a:p>
            <a:r>
              <a:rPr lang="en-US" sz="2800" dirty="0">
                <a:solidFill>
                  <a:schemeClr val="bg1"/>
                </a:solidFill>
                <a:latin typeface="Times New Roman" panose="02020603050405020304" pitchFamily="18" charset="0"/>
                <a:cs typeface="Times New Roman" panose="02020603050405020304" pitchFamily="18" charset="0"/>
              </a:rPr>
              <a:t>STI Co-infected with Confirmed HIV and Multiple bacterial STIs, Massachusetts, 2019</a:t>
            </a:r>
          </a:p>
        </p:txBody>
      </p:sp>
      <p:sp>
        <p:nvSpPr>
          <p:cNvPr id="3" name="Content Placeholder 2"/>
          <p:cNvSpPr>
            <a:spLocks noGrp="1"/>
          </p:cNvSpPr>
          <p:nvPr>
            <p:ph idx="1"/>
          </p:nvPr>
        </p:nvSpPr>
        <p:spPr>
          <a:xfrm>
            <a:off x="152400" y="1447800"/>
            <a:ext cx="8839200" cy="5029200"/>
          </a:xfrm>
        </p:spPr>
        <p:txBody>
          <a:bodyPr/>
          <a:lstStyle/>
          <a:p>
            <a:r>
              <a:rPr lang="en-US" sz="2000" dirty="0">
                <a:latin typeface="Times New Roman" panose="02020603050405020304" pitchFamily="18" charset="0"/>
                <a:cs typeface="Times New Roman" panose="02020603050405020304" pitchFamily="18" charset="0"/>
              </a:rPr>
              <a:t>Chlamydia</a:t>
            </a:r>
          </a:p>
          <a:p>
            <a:pPr lvl="1"/>
            <a:r>
              <a:rPr lang="en-US" sz="2000" dirty="0">
                <a:latin typeface="Times New Roman" panose="02020603050405020304" pitchFamily="18" charset="0"/>
                <a:cs typeface="Times New Roman" panose="02020603050405020304" pitchFamily="18" charset="0"/>
              </a:rPr>
              <a:t>2% of cases were co-infected with HIV* in 2019 (6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01/31,639</a:t>
            </a:r>
            <a:r>
              <a:rPr lang="en-US" sz="2000" dirty="0">
                <a:latin typeface="Times New Roman" panose="02020603050405020304" pitchFamily="18" charset="0"/>
                <a:cs typeface="Times New Roman" panose="02020603050405020304" pitchFamily="18" charset="0"/>
              </a:rPr>
              <a:t>)</a:t>
            </a:r>
          </a:p>
          <a:p>
            <a:pPr>
              <a:spcBef>
                <a:spcPts val="1800"/>
              </a:spcBef>
            </a:pPr>
            <a:r>
              <a:rPr lang="en-US" sz="2000" dirty="0">
                <a:latin typeface="Times New Roman" panose="02020603050405020304" pitchFamily="18" charset="0"/>
                <a:cs typeface="Times New Roman" panose="02020603050405020304" pitchFamily="18" charset="0"/>
              </a:rPr>
              <a:t>Gonorrhea </a:t>
            </a:r>
          </a:p>
          <a:p>
            <a:pPr lvl="1">
              <a:spcBef>
                <a:spcPts val="1800"/>
              </a:spcBef>
            </a:pPr>
            <a:r>
              <a:rPr lang="en-US" sz="2000" dirty="0">
                <a:latin typeface="Times New Roman" panose="02020603050405020304" pitchFamily="18" charset="0"/>
                <a:cs typeface="Times New Roman" panose="02020603050405020304" pitchFamily="18" charset="0"/>
              </a:rPr>
              <a:t>9% of cases were co-infected with HIV* in 2019 (620/7,175)</a:t>
            </a:r>
          </a:p>
          <a:p>
            <a:pPr>
              <a:spcBef>
                <a:spcPts val="1800"/>
              </a:spcBef>
            </a:pPr>
            <a:r>
              <a:rPr lang="en-US" sz="2000" dirty="0">
                <a:latin typeface="Times New Roman" panose="02020603050405020304" pitchFamily="18" charset="0"/>
                <a:cs typeface="Times New Roman" panose="02020603050405020304" pitchFamily="18" charset="0"/>
              </a:rPr>
              <a:t>Individuals with multiple STIs (chlamydia, gonorrhea, and infectious syphilis**)</a:t>
            </a:r>
          </a:p>
          <a:p>
            <a:pPr lvl="1">
              <a:spcBef>
                <a:spcPts val="1800"/>
              </a:spcBef>
            </a:pPr>
            <a:r>
              <a:rPr lang="en-US" sz="2000" dirty="0">
                <a:latin typeface="Times New Roman" panose="02020603050405020304" pitchFamily="18" charset="0"/>
                <a:cs typeface="Times New Roman" panose="02020603050405020304" pitchFamily="18" charset="0"/>
              </a:rPr>
              <a:t>8.5% of individuals reported with STI have more than 1 reported STI in 2019 (2,457/28,856 individuals)</a:t>
            </a:r>
          </a:p>
          <a:p>
            <a:pPr lvl="1">
              <a:spcBef>
                <a:spcPts val="1800"/>
              </a:spcBef>
            </a:pPr>
            <a:r>
              <a:rPr lang="en-US" sz="2000" dirty="0">
                <a:latin typeface="Times New Roman" panose="02020603050405020304" pitchFamily="18" charset="0"/>
                <a:cs typeface="Times New Roman" panose="02020603050405020304" pitchFamily="18" charset="0"/>
              </a:rPr>
              <a:t>13.3% of individuals with repeated infections had 3 or more STIs reported in 2019</a:t>
            </a:r>
          </a:p>
        </p:txBody>
      </p:sp>
      <p:sp>
        <p:nvSpPr>
          <p:cNvPr id="4" name="Rectangle 3"/>
          <p:cNvSpPr/>
          <p:nvPr/>
        </p:nvSpPr>
        <p:spPr>
          <a:xfrm>
            <a:off x="38100" y="5950803"/>
            <a:ext cx="9144000" cy="830997"/>
          </a:xfrm>
          <a:prstGeom prst="rect">
            <a:avLst/>
          </a:prstGeom>
        </p:spPr>
        <p:txBody>
          <a:bodyPr wrap="square">
            <a:spAutoFit/>
          </a:bodyPr>
          <a:lstStyle/>
          <a:p>
            <a:r>
              <a:rPr lang="en-US" sz="1200" dirty="0">
                <a:effectLst/>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Data are current as of 9/11/2020 and are subject to change.</a:t>
            </a:r>
          </a:p>
          <a:p>
            <a:r>
              <a:rPr lang="en-US" sz="1200" dirty="0">
                <a:latin typeface="Times New Roman" panose="02020603050405020304" pitchFamily="18" charset="0"/>
                <a:cs typeface="Times New Roman" panose="02020603050405020304" pitchFamily="18" charset="0"/>
              </a:rPr>
              <a:t>* HIV status is based on a full of year match with </a:t>
            </a:r>
            <a:r>
              <a:rPr lang="en-US" sz="1200" dirty="0" err="1">
                <a:latin typeface="Times New Roman" panose="02020603050405020304" pitchFamily="18" charset="0"/>
                <a:cs typeface="Times New Roman" panose="02020603050405020304" pitchFamily="18" charset="0"/>
              </a:rPr>
              <a:t>eHARS</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Infectious syphilis is defined as primary, secondary and early latent stages of syphilis within one year of infection.</a:t>
            </a:r>
            <a:endParaRPr lang="en-US" sz="1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6955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09688"/>
          </a:xfrm>
        </p:spPr>
        <p:txBody>
          <a:bodyPr/>
          <a:lstStyle/>
          <a:p>
            <a:r>
              <a:rPr lang="en-US" sz="2800" dirty="0">
                <a:solidFill>
                  <a:schemeClr val="bg1"/>
                </a:solidFill>
                <a:latin typeface="Times New Roman" panose="02020603050405020304" pitchFamily="18" charset="0"/>
                <a:cs typeface="Times New Roman" panose="02020603050405020304" pitchFamily="18" charset="0"/>
              </a:rPr>
              <a:t>Confirmed and Probable Infectious Syphilis</a:t>
            </a:r>
            <a:r>
              <a:rPr lang="en-US" sz="2800" baseline="30000" dirty="0">
                <a:solidFill>
                  <a:srgbClr val="FFFFFF"/>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Cases with HIV** Co-Infection, Massachusetts, 2015 to 2019</a:t>
            </a:r>
          </a:p>
        </p:txBody>
      </p:sp>
      <p:sp>
        <p:nvSpPr>
          <p:cNvPr id="5" name="TextBox 4"/>
          <p:cNvSpPr txBox="1"/>
          <p:nvPr/>
        </p:nvSpPr>
        <p:spPr>
          <a:xfrm>
            <a:off x="0" y="6019800"/>
            <a:ext cx="9067800" cy="1015663"/>
          </a:xfrm>
          <a:prstGeom prst="rect">
            <a:avLst/>
          </a:prstGeom>
          <a:noFill/>
        </p:spPr>
        <p:txBody>
          <a:bodyPr wrap="square" rtlCol="0">
            <a:spAutoFit/>
          </a:bodyPr>
          <a:lstStyle/>
          <a:p>
            <a:r>
              <a:rPr lang="en-US" sz="1200" dirty="0">
                <a:effectLst/>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a:t>
            </a:r>
            <a:r>
              <a:rPr lang="en-US" sz="1200" dirty="0">
                <a:latin typeface="Times New Roman" panose="02020603050405020304" pitchFamily="18" charset="0"/>
                <a:cs typeface="Times New Roman" panose="02020603050405020304" pitchFamily="18" charset="0"/>
              </a:rPr>
              <a:t>Data are current as of 9/9/2020 and are subject to change</a:t>
            </a:r>
          </a:p>
          <a:p>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a:p>
            <a:r>
              <a:rPr lang="en-US" sz="1200" dirty="0">
                <a:latin typeface="Times New Roman" panose="02020603050405020304" pitchFamily="18" charset="0"/>
                <a:cs typeface="Times New Roman" panose="02020603050405020304" pitchFamily="18" charset="0"/>
              </a:rPr>
              <a:t>** HIV status is based on a full year match with </a:t>
            </a:r>
            <a:r>
              <a:rPr lang="en-US" sz="1200" dirty="0" err="1">
                <a:latin typeface="Times New Roman" panose="02020603050405020304" pitchFamily="18" charset="0"/>
                <a:cs typeface="Times New Roman" panose="02020603050405020304" pitchFamily="18" charset="0"/>
              </a:rPr>
              <a:t>eHARS</a:t>
            </a:r>
            <a:r>
              <a:rPr lang="en-US" sz="12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p:txBody>
      </p:sp>
      <p:graphicFrame>
        <p:nvGraphicFramePr>
          <p:cNvPr id="6" name="Content Placeholder 3" descr="The data in this slide show that, among persons reported with infectious syphilis, the proportion with an HIV co-infection has remained stable in 2015, 2016, and 2017 (36%, 39%, and 37%, respectively)" title="Confirmed and Probable Infectious Syphilis Cases with HIV Co-Infection, Massachusetts, 2015 to 2017"/>
          <p:cNvGraphicFramePr>
            <a:graphicFrameLocks/>
          </p:cNvGraphicFramePr>
          <p:nvPr>
            <p:extLst>
              <p:ext uri="{D42A27DB-BD31-4B8C-83A1-F6EECF244321}">
                <p14:modId xmlns:p14="http://schemas.microsoft.com/office/powerpoint/2010/main" val="2203578906"/>
              </p:ext>
            </p:extLst>
          </p:nvPr>
        </p:nvGraphicFramePr>
        <p:xfrm>
          <a:off x="241572" y="2537774"/>
          <a:ext cx="8660855" cy="2190750"/>
        </p:xfrm>
        <a:graphic>
          <a:graphicData uri="http://schemas.openxmlformats.org/drawingml/2006/table">
            <a:tbl>
              <a:tblPr firstRow="1" bandRow="1">
                <a:tableStyleId>{8EC20E35-A176-4012-BC5E-935CFFF8708E}</a:tableStyleId>
              </a:tblPr>
              <a:tblGrid>
                <a:gridCol w="2275731">
                  <a:extLst>
                    <a:ext uri="{9D8B030D-6E8A-4147-A177-3AD203B41FA5}">
                      <a16:colId xmlns:a16="http://schemas.microsoft.com/office/drawing/2014/main" val="20000"/>
                    </a:ext>
                  </a:extLst>
                </a:gridCol>
                <a:gridCol w="2238830">
                  <a:extLst>
                    <a:ext uri="{9D8B030D-6E8A-4147-A177-3AD203B41FA5}">
                      <a16:colId xmlns:a16="http://schemas.microsoft.com/office/drawing/2014/main" val="20001"/>
                    </a:ext>
                  </a:extLst>
                </a:gridCol>
                <a:gridCol w="2850894">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522403">
                <a:tc>
                  <a:txBody>
                    <a:bodyPr/>
                    <a:lstStyle/>
                    <a:p>
                      <a:pPr algn="ctr" fontAlgn="b"/>
                      <a:r>
                        <a:rPr lang="en-US" sz="2000" u="none" strike="noStrike" dirty="0">
                          <a:effectLst/>
                        </a:rPr>
                        <a:t>Year</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HIV Positive</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Cases Not Known</a:t>
                      </a:r>
                      <a:r>
                        <a:rPr lang="en-US" sz="2000" u="none" strike="noStrike" baseline="0" dirty="0">
                          <a:effectLst/>
                        </a:rPr>
                        <a:t> to be HIV Positive</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Total</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265220">
                <a:tc>
                  <a:txBody>
                    <a:bodyPr/>
                    <a:lstStyle/>
                    <a:p>
                      <a:pPr algn="ctr" fontAlgn="b"/>
                      <a:r>
                        <a:rPr lang="en-US" sz="2000" u="none" strike="noStrike" dirty="0">
                          <a:effectLst/>
                        </a:rPr>
                        <a:t>2015</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285 (36%)</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507 (64%)</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792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265220">
                <a:tc>
                  <a:txBody>
                    <a:bodyPr/>
                    <a:lstStyle/>
                    <a:p>
                      <a:pPr algn="ctr" fontAlgn="b"/>
                      <a:r>
                        <a:rPr lang="en-US" sz="2000" u="none" strike="noStrike" dirty="0">
                          <a:effectLst/>
                        </a:rPr>
                        <a:t>2016</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405 (39%)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624 (61%)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1033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65220">
                <a:tc>
                  <a:txBody>
                    <a:bodyPr/>
                    <a:lstStyle/>
                    <a:p>
                      <a:pPr algn="ctr" fontAlgn="b"/>
                      <a:r>
                        <a:rPr lang="en-US" sz="2000" u="none" strike="noStrike" dirty="0">
                          <a:effectLst/>
                        </a:rPr>
                        <a:t>2017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407 (37%)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684 (63%)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1091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265220">
                <a:tc>
                  <a:txBody>
                    <a:bodyPr/>
                    <a:lstStyle/>
                    <a:p>
                      <a:pPr algn="ctr" fontAlgn="b"/>
                      <a:r>
                        <a:rPr lang="en-US" sz="2000" u="none" strike="noStrike" dirty="0">
                          <a:effectLst/>
                        </a:rPr>
                        <a:t>2018</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baseline="0" dirty="0">
                          <a:effectLst/>
                        </a:rPr>
                        <a:t>370 (32%)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baseline="0" dirty="0">
                          <a:effectLst/>
                        </a:rPr>
                        <a:t>792 (68%)</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1162</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265220">
                <a:tc>
                  <a:txBody>
                    <a:bodyPr/>
                    <a:lstStyle/>
                    <a:p>
                      <a:pPr algn="ctr" fontAlgn="b"/>
                      <a:r>
                        <a:rPr lang="en-US" sz="2000" u="none" strike="noStrike" dirty="0">
                          <a:effectLst/>
                        </a:rPr>
                        <a:t>2019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404 (33%)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839 (67%)</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000" u="none" strike="noStrike" dirty="0">
                          <a:effectLst/>
                        </a:rPr>
                        <a:t>1243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8F269110-BE9E-4944-83FC-7FB5AFD7EC71}"/>
              </a:ext>
            </a:extLst>
          </p:cNvPr>
          <p:cNvSpPr txBox="1"/>
          <p:nvPr/>
        </p:nvSpPr>
        <p:spPr>
          <a:xfrm>
            <a:off x="241572" y="1905000"/>
            <a:ext cx="8521428" cy="984885"/>
          </a:xfrm>
          <a:prstGeom prst="rect">
            <a:avLst/>
          </a:prstGeom>
          <a:noFill/>
        </p:spPr>
        <p:txBody>
          <a:bodyPr wrap="square" rtlCol="0">
            <a:spAutoFit/>
          </a:bodyPr>
          <a:lstStyle/>
          <a:p>
            <a:r>
              <a:rPr lang="en-US" sz="2000" b="1" dirty="0"/>
              <a:t>HIV Co-Infection Among Reported Infectious Syphilis Cases, 2015 to 2019</a:t>
            </a:r>
            <a:endParaRPr lang="en-US" sz="2000" b="1" dirty="0">
              <a:solidFill>
                <a:schemeClr val="bg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3071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Times New Roman" panose="02020603050405020304" pitchFamily="18" charset="0"/>
                <a:cs typeface="Times New Roman" panose="02020603050405020304" pitchFamily="18" charset="0"/>
              </a:rPr>
              <a:t>Percent of Infectious Syphilis</a:t>
            </a:r>
            <a:r>
              <a:rPr lang="en-US" sz="2800" baseline="30000" dirty="0">
                <a:solidFill>
                  <a:srgbClr val="FFFFFF"/>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Cases with HIV Co-Infection by Race/Ethnicity, Massachusetts, 2019</a:t>
            </a:r>
          </a:p>
        </p:txBody>
      </p:sp>
      <p:sp>
        <p:nvSpPr>
          <p:cNvPr id="9" name="TextBox 8"/>
          <p:cNvSpPr txBox="1"/>
          <p:nvPr/>
        </p:nvSpPr>
        <p:spPr>
          <a:xfrm>
            <a:off x="0" y="6019800"/>
            <a:ext cx="9144000" cy="1015663"/>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a:t>
            </a:r>
          </a:p>
          <a:p>
            <a:r>
              <a:rPr lang="en-US" sz="1200" dirty="0">
                <a:latin typeface="Times New Roman" panose="02020603050405020304" pitchFamily="18" charset="0"/>
                <a:cs typeface="Times New Roman" panose="02020603050405020304" pitchFamily="18" charset="0"/>
              </a:rPr>
              <a:t>HIV status is based on a full year match with </a:t>
            </a:r>
            <a:r>
              <a:rPr lang="en-US" sz="1200" dirty="0" err="1">
                <a:latin typeface="Times New Roman" panose="02020603050405020304" pitchFamily="18" charset="0"/>
                <a:cs typeface="Times New Roman" panose="02020603050405020304" pitchFamily="18" charset="0"/>
              </a:rPr>
              <a:t>eHARS</a:t>
            </a:r>
            <a:r>
              <a:rPr lang="en-US" sz="1200" dirty="0">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a:p>
            <a:r>
              <a:rPr lang="en-US" sz="1200" dirty="0">
                <a:latin typeface="Times New Roman" panose="02020603050405020304" pitchFamily="18" charset="0"/>
                <a:cs typeface="Times New Roman" panose="02020603050405020304" pitchFamily="18" charset="0"/>
              </a:rPr>
              <a:t> </a:t>
            </a:r>
          </a:p>
        </p:txBody>
      </p:sp>
      <p:graphicFrame>
        <p:nvGraphicFramePr>
          <p:cNvPr id="6" name="Content Placeholder 5" descr="Percent of Infectious Syphilis Cases with HIV Co-Infection by Race/Ethnicity, 2019&#10;Graph depicts proportion of infectious syphilis cases co-infected with HIV by race/ethnicity categories compared to the total proportion  of HIV co-infection syphilis cases. The highest proportion of HIV co-infection syphilis cases was among Black non-Hispanic/Latinx individuals with 38% of cases co-infected. State-wide 32% of cases were co-infected&#10;"/>
          <p:cNvGraphicFramePr>
            <a:graphicFrameLocks noGrp="1"/>
          </p:cNvGraphicFramePr>
          <p:nvPr>
            <p:ph idx="1"/>
            <p:extLst>
              <p:ext uri="{D42A27DB-BD31-4B8C-83A1-F6EECF244321}">
                <p14:modId xmlns:p14="http://schemas.microsoft.com/office/powerpoint/2010/main" val="2252130601"/>
              </p:ext>
            </p:extLst>
          </p:nvPr>
        </p:nvGraphicFramePr>
        <p:xfrm>
          <a:off x="152400" y="1752600"/>
          <a:ext cx="88392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02904B4-3523-4959-83EA-0E678A42BE40}"/>
              </a:ext>
            </a:extLst>
          </p:cNvPr>
          <p:cNvSpPr/>
          <p:nvPr/>
        </p:nvSpPr>
        <p:spPr>
          <a:xfrm>
            <a:off x="8298272" y="1471834"/>
            <a:ext cx="774571" cy="307777"/>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N = 404</a:t>
            </a:r>
            <a:endParaRPr lang="en-US" sz="1400" dirty="0"/>
          </a:p>
        </p:txBody>
      </p:sp>
    </p:spTree>
    <p:extLst>
      <p:ext uri="{BB962C8B-B14F-4D97-AF65-F5344CB8AC3E}">
        <p14:creationId xmlns:p14="http://schemas.microsoft.com/office/powerpoint/2010/main" val="2681958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0" y="1416049"/>
            <a:ext cx="9129712" cy="5257800"/>
          </a:xfrm>
        </p:spPr>
        <p:txBody>
          <a:bodyPr/>
          <a:lstStyle/>
          <a:p>
            <a:pPr lvl="0">
              <a:spcBef>
                <a:spcPts val="200"/>
              </a:spcBef>
            </a:pPr>
            <a:r>
              <a:rPr lang="en-US" sz="1800" dirty="0">
                <a:latin typeface="Times New Roman" panose="02020603050405020304" pitchFamily="18" charset="0"/>
                <a:cs typeface="Times New Roman" panose="02020603050405020304" pitchFamily="18" charset="0"/>
              </a:rPr>
              <a:t>Chlamydia cases increased by 32% between 2015 and 2019</a:t>
            </a:r>
          </a:p>
          <a:p>
            <a:pPr lvl="1">
              <a:spcBef>
                <a:spcPts val="200"/>
              </a:spcBef>
              <a:spcAft>
                <a:spcPts val="1200"/>
              </a:spcAft>
            </a:pPr>
            <a:r>
              <a:rPr lang="en-US" sz="1800" dirty="0">
                <a:latin typeface="Times New Roman" panose="02020603050405020304" pitchFamily="18" charset="0"/>
                <a:cs typeface="Times New Roman" panose="02020603050405020304" pitchFamily="18" charset="0"/>
              </a:rPr>
              <a:t>The 2019 Massachusetts state rate was 455.3 per 100,000</a:t>
            </a:r>
          </a:p>
          <a:p>
            <a:pPr lvl="0">
              <a:spcBef>
                <a:spcPts val="200"/>
              </a:spcBef>
            </a:pPr>
            <a:r>
              <a:rPr lang="en-US" sz="1800" dirty="0">
                <a:latin typeface="Times New Roman" panose="02020603050405020304" pitchFamily="18" charset="0"/>
                <a:cs typeface="Times New Roman" panose="02020603050405020304" pitchFamily="18" charset="0"/>
              </a:rPr>
              <a:t>Gonorrhea cases increased by 99% between 2015 and 2019</a:t>
            </a:r>
          </a:p>
          <a:p>
            <a:pPr lvl="1">
              <a:spcBef>
                <a:spcPts val="200"/>
              </a:spcBef>
            </a:pPr>
            <a:r>
              <a:rPr lang="en-US" sz="1800" dirty="0">
                <a:latin typeface="Times New Roman" panose="02020603050405020304" pitchFamily="18" charset="0"/>
                <a:cs typeface="Times New Roman" panose="02020603050405020304" pitchFamily="18" charset="0"/>
              </a:rPr>
              <a:t>In 2019 the state rate was 103.2 per 100,000</a:t>
            </a:r>
          </a:p>
          <a:p>
            <a:pPr lvl="1">
              <a:spcBef>
                <a:spcPts val="200"/>
              </a:spcBef>
              <a:spcAft>
                <a:spcPts val="1200"/>
              </a:spcAft>
            </a:pPr>
            <a:r>
              <a:rPr lang="en-US" sz="1800" dirty="0">
                <a:latin typeface="Times New Roman" panose="02020603050405020304" pitchFamily="18" charset="0"/>
                <a:cs typeface="Times New Roman" panose="02020603050405020304" pitchFamily="18" charset="0"/>
              </a:rPr>
              <a:t>This increase was reported primarily among men</a:t>
            </a:r>
          </a:p>
          <a:p>
            <a:pPr lvl="0">
              <a:spcBef>
                <a:spcPts val="200"/>
              </a:spcBef>
            </a:pPr>
            <a:r>
              <a:rPr lang="en-US" sz="1800" dirty="0">
                <a:latin typeface="Times New Roman" panose="02020603050405020304" pitchFamily="18" charset="0"/>
                <a:cs typeface="Times New Roman" panose="02020603050405020304" pitchFamily="18" charset="0"/>
              </a:rPr>
              <a:t>Infectious Syphilis cases increased by 56% between 2015 and 2019</a:t>
            </a:r>
          </a:p>
          <a:p>
            <a:pPr lvl="1">
              <a:spcBef>
                <a:spcPts val="200"/>
              </a:spcBef>
            </a:pPr>
            <a:r>
              <a:rPr lang="en-US" sz="1800" dirty="0">
                <a:latin typeface="Times New Roman" panose="02020603050405020304" pitchFamily="18" charset="0"/>
                <a:cs typeface="Times New Roman" panose="02020603050405020304" pitchFamily="18" charset="0"/>
              </a:rPr>
              <a:t>The 2019 Massachusetts state rate was 17.9 per 100,000</a:t>
            </a:r>
          </a:p>
          <a:p>
            <a:pPr lvl="1">
              <a:spcBef>
                <a:spcPts val="200"/>
              </a:spcBef>
              <a:spcAft>
                <a:spcPts val="1200"/>
              </a:spcAft>
            </a:pPr>
            <a:r>
              <a:rPr lang="en-US" sz="1800" dirty="0">
                <a:latin typeface="Times New Roman" panose="02020603050405020304" pitchFamily="18" charset="0"/>
                <a:cs typeface="Times New Roman" panose="02020603050405020304" pitchFamily="18" charset="0"/>
              </a:rPr>
              <a:t>2015 and 2019, approximately 30 and 40% of infectious syphilis cases were co-infected with HIV</a:t>
            </a:r>
          </a:p>
          <a:p>
            <a:pPr>
              <a:spcBef>
                <a:spcPts val="20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Reported congenital syphilis cases increased in 2019</a:t>
            </a:r>
          </a:p>
          <a:p>
            <a:pPr lvl="1">
              <a:spcBef>
                <a:spcPts val="200"/>
              </a:spcBef>
            </a:pPr>
            <a:r>
              <a:rPr lang="en-US" sz="1800" dirty="0">
                <a:latin typeface="Times New Roman" panose="02020603050405020304" pitchFamily="18" charset="0"/>
                <a:cs typeface="Times New Roman" panose="02020603050405020304" pitchFamily="18" charset="0"/>
              </a:rPr>
              <a:t>Although the majority of congenital syphilis cases were born to women experiencing late entry into prenatal care, overall increases in infectious syphilis rates in women 15 – 44 years have led to a recommendation for third trimester screening, on top of routine screening for syphilis upon entry into prenatal care in Massachusetts</a:t>
            </a:r>
          </a:p>
        </p:txBody>
      </p:sp>
    </p:spTree>
    <p:extLst>
      <p:ext uri="{BB962C8B-B14F-4D97-AF65-F5344CB8AC3E}">
        <p14:creationId xmlns:p14="http://schemas.microsoft.com/office/powerpoint/2010/main" val="393724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type="title" idx="4294967295"/>
          </p:nvPr>
        </p:nvSpPr>
        <p:spPr bwMode="auto">
          <a:xfrm>
            <a:off x="9525" y="2971800"/>
            <a:ext cx="9134475" cy="13716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40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Massachusetts STI Trends</a:t>
            </a:r>
          </a:p>
        </p:txBody>
      </p:sp>
      <p:pic>
        <p:nvPicPr>
          <p:cNvPr id="3" name="Picture 2" descr="logo for the Massachusetts Department of Public Health" title="DP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64012"/>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11250"/>
          </a:xfrm>
        </p:spPr>
        <p:txBody>
          <a:bodyPr/>
          <a:lstStyle/>
          <a:p>
            <a:r>
              <a:rPr lang="en-US" sz="2800" dirty="0">
                <a:solidFill>
                  <a:schemeClr val="bg1"/>
                </a:solidFill>
                <a:latin typeface="Times New Roman" panose="02020603050405020304" pitchFamily="18" charset="0"/>
                <a:cs typeface="Times New Roman" panose="02020603050405020304" pitchFamily="18" charset="0"/>
              </a:rPr>
              <a:t>Technical Data Notes</a:t>
            </a:r>
          </a:p>
        </p:txBody>
      </p:sp>
      <p:sp>
        <p:nvSpPr>
          <p:cNvPr id="3" name="Content Placeholder 2"/>
          <p:cNvSpPr>
            <a:spLocks noGrp="1"/>
          </p:cNvSpPr>
          <p:nvPr>
            <p:ph idx="1"/>
          </p:nvPr>
        </p:nvSpPr>
        <p:spPr>
          <a:xfrm>
            <a:off x="228600" y="1447800"/>
            <a:ext cx="8763000" cy="5181600"/>
          </a:xfrm>
        </p:spPr>
        <p:txBody>
          <a:bodyPr/>
          <a:lstStyle/>
          <a:p>
            <a:pPr marL="342900" lvl="1" indent="-342900">
              <a:buFontTx/>
              <a:buChar char="•"/>
            </a:pPr>
            <a:r>
              <a:rPr lang="en-US" sz="2000" dirty="0">
                <a:latin typeface="Times New Roman" panose="02020603050405020304" pitchFamily="18" charset="0"/>
                <a:cs typeface="Times New Roman" panose="02020603050405020304" pitchFamily="18" charset="0"/>
              </a:rPr>
              <a:t>STI and HIV specific laboratory and case management information are reported directly to the Department of Public Health and maintained in the Massachusetts integrated disease surveillance and case management system, MAVEN </a:t>
            </a:r>
          </a:p>
          <a:p>
            <a:pPr marL="0" lvl="1" indent="0">
              <a:buNone/>
            </a:pPr>
            <a:endParaRPr lang="en-US" sz="11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The majority (&gt;85%) of laboratory test results are reported via electronic laboratory reporting</a:t>
            </a:r>
          </a:p>
          <a:p>
            <a:pPr lvl="1"/>
            <a:r>
              <a:rPr lang="en-US" sz="2000" dirty="0">
                <a:latin typeface="Times New Roman" panose="02020603050405020304" pitchFamily="18" charset="0"/>
                <a:cs typeface="Times New Roman" panose="02020603050405020304" pitchFamily="18" charset="0"/>
              </a:rPr>
              <a:t>Case management information is reported via electronic medical record feeds, case reporting forms and collected by epidemiologists</a:t>
            </a:r>
          </a:p>
          <a:p>
            <a:pPr lvl="1"/>
            <a:r>
              <a:rPr lang="en-US" sz="2000" dirty="0">
                <a:latin typeface="Times New Roman" panose="02020603050405020304" pitchFamily="18" charset="0"/>
                <a:cs typeface="Times New Roman" panose="02020603050405020304" pitchFamily="18" charset="0"/>
              </a:rPr>
              <a:t>Data are routinely reviewed, cleaned, and analyzed by surveillance epidemiologists </a:t>
            </a:r>
          </a:p>
          <a:p>
            <a:pPr lvl="1"/>
            <a:r>
              <a:rPr lang="en-US" sz="2000" dirty="0">
                <a:latin typeface="Times New Roman" panose="02020603050405020304" pitchFamily="18" charset="0"/>
                <a:cs typeface="Times New Roman" panose="02020603050405020304" pitchFamily="18" charset="0"/>
              </a:rPr>
              <a:t>Routine reports are shared with internal and external stakeholders</a:t>
            </a:r>
          </a:p>
          <a:p>
            <a:pPr lvl="1"/>
            <a:r>
              <a:rPr lang="en-US" sz="2000" dirty="0">
                <a:latin typeface="Times New Roman" panose="02020603050405020304" pitchFamily="18" charset="0"/>
                <a:cs typeface="Times New Roman" panose="02020603050405020304" pitchFamily="18" charset="0"/>
              </a:rPr>
              <a:t>All data are collected and maintained according to strict confidentiality and security requirements</a:t>
            </a:r>
          </a:p>
          <a:p>
            <a:pPr lvl="1"/>
            <a:endParaRPr lang="en-US" sz="1100" dirty="0">
              <a:latin typeface="Times New Roman" panose="02020603050405020304" pitchFamily="18" charset="0"/>
              <a:cs typeface="Times New Roman" panose="02020603050405020304" pitchFamily="18" charset="0"/>
            </a:endParaRPr>
          </a:p>
          <a:p>
            <a:pPr marL="342900" lvl="1" indent="-342900">
              <a:buFontTx/>
              <a:buChar char="•"/>
            </a:pPr>
            <a:r>
              <a:rPr lang="en-US" sz="2000" dirty="0">
                <a:solidFill>
                  <a:srgbClr val="000000"/>
                </a:solidFill>
                <a:latin typeface="Times New Roman" panose="02020603050405020304" pitchFamily="18" charset="0"/>
                <a:cs typeface="Times New Roman" panose="02020603050405020304" pitchFamily="18" charset="0"/>
              </a:rPr>
              <a:t>If you have questions or to request more information: call the Massachusetts Department of Public Health, Division of STD Prevention, at 617-983-6940</a:t>
            </a:r>
          </a:p>
          <a:p>
            <a:pPr lvl="1"/>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165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1111250"/>
          </a:xfrm>
        </p:spPr>
        <p:txBody>
          <a:bodyPr/>
          <a:lstStyle/>
          <a:p>
            <a:r>
              <a:rPr lang="en-US" sz="2800" dirty="0">
                <a:solidFill>
                  <a:schemeClr val="bg1"/>
                </a:solidFill>
                <a:latin typeface="Times New Roman" panose="02020603050405020304" pitchFamily="18" charset="0"/>
                <a:cs typeface="Times New Roman" panose="02020603050405020304" pitchFamily="18" charset="0"/>
              </a:rPr>
              <a:t>Technical Data Notes for this Study</a:t>
            </a:r>
          </a:p>
        </p:txBody>
      </p:sp>
      <p:sp>
        <p:nvSpPr>
          <p:cNvPr id="3" name="Content Placeholder 2"/>
          <p:cNvSpPr>
            <a:spLocks noGrp="1"/>
          </p:cNvSpPr>
          <p:nvPr>
            <p:ph idx="1"/>
          </p:nvPr>
        </p:nvSpPr>
        <p:spPr>
          <a:xfrm>
            <a:off x="76200" y="1447800"/>
            <a:ext cx="9067800" cy="5410200"/>
          </a:xfrm>
        </p:spPr>
        <p:txBody>
          <a:bodyPr/>
          <a:lstStyle/>
          <a:p>
            <a:r>
              <a:rPr lang="en-US" sz="2000" dirty="0">
                <a:latin typeface="Times New Roman" panose="02020603050405020304" pitchFamily="18" charset="0"/>
                <a:cs typeface="Times New Roman" panose="02020603050405020304" pitchFamily="18" charset="0"/>
              </a:rPr>
              <a:t>Case classifications (confirmed, probable or suspect) are based on CSTE/CDC case definitions for nationally notifiable infectious diseases.</a:t>
            </a:r>
          </a:p>
          <a:p>
            <a:pPr lvl="1"/>
            <a:r>
              <a:rPr lang="en-US" sz="1600" dirty="0">
                <a:latin typeface="Times New Roman" panose="02020603050405020304" pitchFamily="18" charset="0"/>
                <a:cs typeface="Times New Roman" panose="02020603050405020304" pitchFamily="18" charset="0"/>
              </a:rPr>
              <a:t>For full STI case classifications, see: </a:t>
            </a:r>
            <a:r>
              <a:rPr lang="en-US" sz="1600" dirty="0">
                <a:latin typeface="Times New Roman" panose="02020603050405020304" pitchFamily="18" charset="0"/>
                <a:cs typeface="Times New Roman" panose="02020603050405020304" pitchFamily="18" charset="0"/>
                <a:hlinkClick r:id="rId3"/>
              </a:rPr>
              <a:t>https://www.cdc.gov/std/statistics/2019/case-definitions.htm</a:t>
            </a:r>
            <a:endParaRPr lang="en-US" sz="16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All data in this report are accurate as of their analysis date and are subject to change. Common reasons for data changes include amendments to reporting and routine data cleaning.</a:t>
            </a:r>
          </a:p>
          <a:p>
            <a:r>
              <a:rPr lang="en-US" sz="2000" dirty="0">
                <a:latin typeface="Times New Roman" panose="02020603050405020304" pitchFamily="18" charset="0"/>
                <a:cs typeface="Times New Roman" panose="02020603050405020304" pitchFamily="18" charset="0"/>
              </a:rPr>
              <a:t>Transgender individuals are included in current gender identity categories, except where noted. Non-binary gender identity is captured, but suppressed according to Massachusetts privacy and confidentiality rules. Collection of transgender data categories began in mid-2014.</a:t>
            </a:r>
          </a:p>
          <a:p>
            <a:r>
              <a:rPr lang="en-US" sz="2000" dirty="0">
                <a:latin typeface="Times New Roman" panose="02020603050405020304" pitchFamily="18" charset="0"/>
                <a:cs typeface="Times New Roman" panose="02020603050405020304" pitchFamily="18" charset="0"/>
              </a:rPr>
              <a:t>Sexual risk categories for this report include: MSM = men who have sex with men, MSW = men who have sex with women, WSM = women who have sex with men, Other = include transgender sexual risk categories and females who have sex with females or both male and female partners, and Unknown are cases reported without sexual risk. These categories are based on patient and provider report and do not necessarily reflect an individual’s sexual identity in relation to gender (i.e. gay, bisexual, heterosexual, etc).</a:t>
            </a:r>
          </a:p>
          <a:p>
            <a:pPr lvl="1"/>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62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graph."/>
          <p:cNvSpPr>
            <a:spLocks noGrp="1"/>
          </p:cNvSpPr>
          <p:nvPr>
            <p:ph type="title"/>
          </p:nvPr>
        </p:nvSpPr>
        <p:spPr/>
        <p:txBody>
          <a:bodyPr/>
          <a:lstStyle/>
          <a:p>
            <a:r>
              <a:rPr lang="en-US" sz="2800" dirty="0">
                <a:solidFill>
                  <a:schemeClr val="bg1"/>
                </a:solidFill>
                <a:latin typeface="Times New Roman" panose="02020603050405020304" pitchFamily="18" charset="0"/>
                <a:cs typeface="Times New Roman" panose="02020603050405020304" pitchFamily="18" charset="0"/>
              </a:rPr>
              <a:t>Confirmed Chlamydia Cases,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Massachusetts, 2000 to 2019</a:t>
            </a:r>
            <a:endParaRPr lang="en-US" sz="2800" dirty="0"/>
          </a:p>
        </p:txBody>
      </p:sp>
      <p:graphicFrame>
        <p:nvGraphicFramePr>
          <p:cNvPr id="8" name="Content Placeholder 7" descr="Confirmed Chlamydia Cases, Massachusetts, 1990 to 2019&#10;Graph depicts the number of confirmed cases of chlamydia in Massachusetts between 2000 and 2019. It begins at low of 9,872 in 2000 and then climbs to a high of 31,634 in 2019. There is a text box that indicates a 32% increase in chlamydia cases between 2015 and 2019.&#10;">
            <a:extLst>
              <a:ext uri="{FF2B5EF4-FFF2-40B4-BE49-F238E27FC236}">
                <a16:creationId xmlns:a16="http://schemas.microsoft.com/office/drawing/2014/main" id="{654E6F9E-8D27-4451-918C-ADCE9392D5CF}"/>
              </a:ext>
            </a:extLst>
          </p:cNvPr>
          <p:cNvGraphicFramePr>
            <a:graphicFrameLocks noGrp="1"/>
          </p:cNvGraphicFramePr>
          <p:nvPr>
            <p:ph idx="1"/>
            <p:extLst>
              <p:ext uri="{D42A27DB-BD31-4B8C-83A1-F6EECF244321}">
                <p14:modId xmlns:p14="http://schemas.microsoft.com/office/powerpoint/2010/main" val="725626065"/>
              </p:ext>
            </p:extLst>
          </p:nvPr>
        </p:nvGraphicFramePr>
        <p:xfrm>
          <a:off x="152400" y="1600200"/>
          <a:ext cx="8839200" cy="4770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581400" y="4191000"/>
            <a:ext cx="5105400"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spcBef>
                <a:spcPts val="600"/>
              </a:spcBef>
            </a:pPr>
            <a:r>
              <a:rPr lang="en-US" sz="1600" b="1" dirty="0">
                <a:latin typeface="Times New Roman" panose="02020603050405020304" pitchFamily="18" charset="0"/>
                <a:cs typeface="Times New Roman" panose="02020603050405020304" pitchFamily="18" charset="0"/>
              </a:rPr>
              <a:t>Chlamydia cases have increased 32% from 2015 to 2019</a:t>
            </a:r>
          </a:p>
        </p:txBody>
      </p:sp>
      <p:sp>
        <p:nvSpPr>
          <p:cNvPr id="6" name="TextBox 5"/>
          <p:cNvSpPr txBox="1"/>
          <p:nvPr/>
        </p:nvSpPr>
        <p:spPr>
          <a:xfrm>
            <a:off x="-15240" y="6197897"/>
            <a:ext cx="9174480"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a:t>
            </a:r>
          </a:p>
          <a:p>
            <a:r>
              <a:rPr lang="en-US" sz="1200" dirty="0">
                <a:latin typeface="Times New Roman" panose="02020603050405020304" pitchFamily="18" charset="0"/>
                <a:cs typeface="Times New Roman" panose="02020603050405020304" pitchFamily="18" charset="0"/>
              </a:rPr>
              <a:t>Note: Case counts prior to 2000 are not presented due to the changes in testing methods. </a:t>
            </a:r>
          </a:p>
        </p:txBody>
      </p:sp>
    </p:spTree>
    <p:extLst>
      <p:ext uri="{BB962C8B-B14F-4D97-AF65-F5344CB8AC3E}">
        <p14:creationId xmlns:p14="http://schemas.microsoft.com/office/powerpoint/2010/main" val="11820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09688"/>
          </a:xfrm>
        </p:spPr>
        <p:txBody>
          <a:bodyPr/>
          <a:lstStyle/>
          <a:p>
            <a:r>
              <a:rPr lang="en-US" sz="2800" dirty="0">
                <a:solidFill>
                  <a:srgbClr val="FFFFFF"/>
                </a:solidFill>
                <a:latin typeface="Times New Roman" panose="02020603050405020304" pitchFamily="18" charset="0"/>
                <a:cs typeface="Times New Roman" panose="02020603050405020304" pitchFamily="18" charset="0"/>
              </a:rPr>
              <a:t>Confirmed Chlamydia Cases by Gender Identity,* </a:t>
            </a:r>
            <a:r>
              <a:rPr lang="en-US" sz="2800" dirty="0">
                <a:solidFill>
                  <a:schemeClr val="bg1"/>
                </a:solidFill>
                <a:latin typeface="Times New Roman" panose="02020603050405020304" pitchFamily="18" charset="0"/>
                <a:cs typeface="Times New Roman" panose="02020603050405020304" pitchFamily="18" charset="0"/>
              </a:rPr>
              <a:t>Massachusetts, 2010 to 2019</a:t>
            </a:r>
            <a:endParaRPr lang="en-US" sz="2800" dirty="0">
              <a:solidFill>
                <a:srgbClr val="FFFFFF"/>
              </a:solidFill>
              <a:latin typeface="Times New Roman" panose="02020603050405020304" pitchFamily="18" charset="0"/>
              <a:cs typeface="Times New Roman" panose="02020603050405020304" pitchFamily="18" charset="0"/>
            </a:endParaRPr>
          </a:p>
        </p:txBody>
      </p:sp>
      <p:graphicFrame>
        <p:nvGraphicFramePr>
          <p:cNvPr id="10" name="Content Placeholder 9" descr="Confirmed Chlamydia Cases by Gender Identity, Massachusetts, 2000 to 2019&#10;Graph depicts the number of confirmed cases of chlamydia in Massachusetts by gender identity between 2000 and 2019. There are two lines, one for females that begins at 7,602 in 2000 and climbs to 19,370 in 2019 and another for males that begins at 2,270 in 2000 and climbs to 12,512 in 2019. A text box indicates that the number of cases between 2015 and 2019 increased 25% for females and 44% for males.&#10;&#10;Note: There were cases reported among transgender individuals in 2014 through 2019. In 2019, there were 51  cases of chlamydia among transgender individuals not included on this slide &#10;"/>
          <p:cNvGraphicFramePr>
            <a:graphicFrameLocks noGrp="1"/>
          </p:cNvGraphicFramePr>
          <p:nvPr>
            <p:ph idx="1"/>
            <p:extLst>
              <p:ext uri="{D42A27DB-BD31-4B8C-83A1-F6EECF244321}">
                <p14:modId xmlns:p14="http://schemas.microsoft.com/office/powerpoint/2010/main" val="637412835"/>
              </p:ext>
            </p:extLst>
          </p:nvPr>
        </p:nvGraphicFramePr>
        <p:xfrm>
          <a:off x="228600" y="1600200"/>
          <a:ext cx="8610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495800" y="4901625"/>
            <a:ext cx="44196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From 2015 to 2019 male cases increased 44% </a:t>
            </a:r>
          </a:p>
          <a:p>
            <a:pPr algn="ctr"/>
            <a:r>
              <a:rPr lang="en-US" sz="1600" b="1" dirty="0">
                <a:latin typeface="Times New Roman" panose="02020603050405020304" pitchFamily="18" charset="0"/>
                <a:cs typeface="Times New Roman" panose="02020603050405020304" pitchFamily="18" charset="0"/>
              </a:rPr>
              <a:t>and female cases increased 25%</a:t>
            </a:r>
          </a:p>
        </p:txBody>
      </p:sp>
      <p:sp>
        <p:nvSpPr>
          <p:cNvPr id="8" name="TextBox 7"/>
          <p:cNvSpPr txBox="1"/>
          <p:nvPr/>
        </p:nvSpPr>
        <p:spPr>
          <a:xfrm>
            <a:off x="0" y="6027003"/>
            <a:ext cx="9144000"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a:t>
            </a:r>
          </a:p>
          <a:p>
            <a:r>
              <a:rPr lang="en-US" sz="1200" dirty="0">
                <a:latin typeface="Times New Roman" panose="02020603050405020304" pitchFamily="18" charset="0"/>
                <a:cs typeface="Times New Roman" panose="02020603050405020304" pitchFamily="18" charset="0"/>
              </a:rPr>
              <a:t>*There were cases reported among transgender individuals in 2014 through 2019. In 2019, there were 51  cases of chlamydia among transgender individuals not included on this slide </a:t>
            </a:r>
          </a:p>
        </p:txBody>
      </p:sp>
    </p:spTree>
    <p:extLst>
      <p:ext uri="{BB962C8B-B14F-4D97-AF65-F5344CB8AC3E}">
        <p14:creationId xmlns:p14="http://schemas.microsoft.com/office/powerpoint/2010/main" val="292087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800" dirty="0">
                <a:solidFill>
                  <a:srgbClr val="FFFFFF"/>
                </a:solidFill>
                <a:latin typeface="Times New Roman" panose="02020603050405020304" pitchFamily="18" charset="0"/>
                <a:cs typeface="Times New Roman" panose="02020603050405020304" pitchFamily="18" charset="0"/>
              </a:rPr>
              <a:t>Confirmed Gonorrhea </a:t>
            </a:r>
            <a:r>
              <a:rPr lang="en-US" sz="2800" dirty="0">
                <a:solidFill>
                  <a:schemeClr val="bg1"/>
                </a:solidFill>
                <a:latin typeface="Times New Roman" panose="02020603050405020304" pitchFamily="18" charset="0"/>
                <a:cs typeface="Times New Roman" panose="02020603050405020304" pitchFamily="18" charset="0"/>
              </a:rPr>
              <a:t>Cases,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Massachusetts, 1990 to 2019</a:t>
            </a:r>
            <a:endParaRPr lang="en-US" sz="2800" dirty="0"/>
          </a:p>
        </p:txBody>
      </p:sp>
      <p:graphicFrame>
        <p:nvGraphicFramePr>
          <p:cNvPr id="4" name="Content Placeholder 3" descr="Confirmed Gonorrhea Cases, Massachusetts, 1990 to 2019&#10;Graph depicts the number of confirmed cases of gonorrhea in Massachusetts between 1990 and 2019. It begins at 7,531 in 1990, drops to a low of 1,518 in 2009 and climbs to a high of 7,667 in 2018 and a decrease to 7,172 in 2019. There is a text box that indicates a 99% increase in gonorrhea cases between 2015 and 2019.&#10;&#10;"/>
          <p:cNvGraphicFramePr>
            <a:graphicFrameLocks noGrp="1"/>
          </p:cNvGraphicFramePr>
          <p:nvPr>
            <p:ph idx="1"/>
            <p:extLst>
              <p:ext uri="{D42A27DB-BD31-4B8C-83A1-F6EECF244321}">
                <p14:modId xmlns:p14="http://schemas.microsoft.com/office/powerpoint/2010/main" val="1120216364"/>
              </p:ext>
            </p:extLst>
          </p:nvPr>
        </p:nvGraphicFramePr>
        <p:xfrm>
          <a:off x="0" y="1447800"/>
          <a:ext cx="9144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5400" y="6385395"/>
            <a:ext cx="9144000"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Data are current as of  09/11/2020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a:t>
            </a:r>
          </a:p>
        </p:txBody>
      </p:sp>
      <p:sp>
        <p:nvSpPr>
          <p:cNvPr id="6" name="TextBox 2"/>
          <p:cNvSpPr txBox="1"/>
          <p:nvPr/>
        </p:nvSpPr>
        <p:spPr>
          <a:xfrm>
            <a:off x="3581400" y="4953000"/>
            <a:ext cx="5181600"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latin typeface="Times New Roman" panose="02020603050405020304" pitchFamily="18" charset="0"/>
                <a:cs typeface="Times New Roman" panose="02020603050405020304" pitchFamily="18" charset="0"/>
              </a:rPr>
              <a:t>Gonorrhea cases have increased 99% from 2015 to 2019</a:t>
            </a:r>
          </a:p>
        </p:txBody>
      </p:sp>
    </p:spTree>
    <p:extLst>
      <p:ext uri="{BB962C8B-B14F-4D97-AF65-F5344CB8AC3E}">
        <p14:creationId xmlns:p14="http://schemas.microsoft.com/office/powerpoint/2010/main" val="35632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800" dirty="0">
                <a:solidFill>
                  <a:srgbClr val="FFFFFF"/>
                </a:solidFill>
                <a:latin typeface="Times New Roman" panose="02020603050405020304" pitchFamily="18" charset="0"/>
                <a:cs typeface="Times New Roman" panose="02020603050405020304" pitchFamily="18" charset="0"/>
              </a:rPr>
              <a:t>Confirmed Gonorrhea Cases by Gender Identity,* </a:t>
            </a:r>
            <a:r>
              <a:rPr lang="en-US" sz="2800" dirty="0">
                <a:solidFill>
                  <a:schemeClr val="bg1"/>
                </a:solidFill>
                <a:latin typeface="Times New Roman" panose="02020603050405020304" pitchFamily="18" charset="0"/>
                <a:cs typeface="Times New Roman" panose="02020603050405020304" pitchFamily="18" charset="0"/>
              </a:rPr>
              <a:t>Massachusetts, 2000 to 2019</a:t>
            </a:r>
            <a:endParaRPr lang="en-US" sz="2800" dirty="0"/>
          </a:p>
        </p:txBody>
      </p:sp>
      <p:graphicFrame>
        <p:nvGraphicFramePr>
          <p:cNvPr id="4" name="Content Placeholder 3" descr="Confirmed Gonorrhea Cases by Gender Identity, Massachusetts, 2000 to 2019&#10;Graph depicts the number of confirmed cases of gonorrhea in Massachusetts by gender identity between 2000 and 2019. There are two lines, one for females that begins at 999 in 2000 and climbs to 2,113 in 2019 and another for males that begins at 935 in 2000 and climbs to 5,008 in 2019. A text box indicates that the number of cases between 2015 and 2019 increased 126% for females and 89% for males.&#10;&#10;Note: There were cases reported among transgender individuals in 2014 through 2019. In 2019, there were 41  cases of gonorrhea among transgender identified individuals not included on this slide &#10;"/>
          <p:cNvGraphicFramePr>
            <a:graphicFrameLocks noGrp="1"/>
          </p:cNvGraphicFramePr>
          <p:nvPr>
            <p:ph idx="1"/>
            <p:extLst>
              <p:ext uri="{D42A27DB-BD31-4B8C-83A1-F6EECF244321}">
                <p14:modId xmlns:p14="http://schemas.microsoft.com/office/powerpoint/2010/main" val="1615015071"/>
              </p:ext>
            </p:extLst>
          </p:nvPr>
        </p:nvGraphicFramePr>
        <p:xfrm>
          <a:off x="0" y="1447801"/>
          <a:ext cx="9144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5859" y="5842337"/>
            <a:ext cx="9144000" cy="830997"/>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Data are current as of  09/11/2020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a:t>
            </a:r>
          </a:p>
          <a:p>
            <a:r>
              <a:rPr lang="en-US" sz="1200" dirty="0">
                <a:latin typeface="Times New Roman" panose="02020603050405020304" pitchFamily="18" charset="0"/>
                <a:cs typeface="Times New Roman" panose="02020603050405020304" pitchFamily="18" charset="0"/>
              </a:rPr>
              <a:t>*There were cases reported among transgender individuals in 2014 through 2019. In 2019, there were 41  cases of gonorrhea among transgender identified individuals not included on this slide </a:t>
            </a:r>
          </a:p>
        </p:txBody>
      </p:sp>
      <p:sp>
        <p:nvSpPr>
          <p:cNvPr id="6" name="TextBox 2"/>
          <p:cNvSpPr txBox="1"/>
          <p:nvPr/>
        </p:nvSpPr>
        <p:spPr>
          <a:xfrm>
            <a:off x="1828800" y="2590800"/>
            <a:ext cx="449574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latin typeface="Times New Roman" panose="02020603050405020304" pitchFamily="18" charset="0"/>
                <a:cs typeface="Times New Roman" panose="02020603050405020304" pitchFamily="18" charset="0"/>
              </a:rPr>
              <a:t>From 2015 to 2019 male cases increased 89% and female cases increased 126%</a:t>
            </a:r>
          </a:p>
        </p:txBody>
      </p:sp>
    </p:spTree>
    <p:extLst>
      <p:ext uri="{BB962C8B-B14F-4D97-AF65-F5344CB8AC3E}">
        <p14:creationId xmlns:p14="http://schemas.microsoft.com/office/powerpoint/2010/main" val="209943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8"/>
            <a:ext cx="9144000" cy="1111250"/>
          </a:xfrm>
        </p:spPr>
        <p:txBody>
          <a:bodyPr/>
          <a:lstStyle/>
          <a:p>
            <a:r>
              <a:rPr lang="en-US" sz="2800" dirty="0">
                <a:solidFill>
                  <a:schemeClr val="bg1"/>
                </a:solidFill>
                <a:latin typeface="Times New Roman" panose="02020603050405020304" pitchFamily="18" charset="0"/>
                <a:cs typeface="Times New Roman" panose="02020603050405020304" pitchFamily="18" charset="0"/>
              </a:rPr>
              <a:t>Confirmed and Probable Infectious Syphilis</a:t>
            </a:r>
            <a:r>
              <a:rPr lang="en-US" sz="2800" baseline="30000" dirty="0">
                <a:solidFill>
                  <a:schemeClr val="bg1"/>
                </a:solidFill>
                <a:latin typeface="Times New Roman" panose="02020603050405020304" pitchFamily="18" charset="0"/>
                <a:cs typeface="Times New Roman" panose="02020603050405020304" pitchFamily="18" charset="0"/>
              </a:rPr>
              <a:t>*</a:t>
            </a:r>
            <a:r>
              <a:rPr lang="en-US" sz="2800" dirty="0">
                <a:solidFill>
                  <a:schemeClr val="bg1"/>
                </a:solidFill>
                <a:latin typeface="Times New Roman" panose="02020603050405020304" pitchFamily="18" charset="0"/>
                <a:cs typeface="Times New Roman" panose="02020603050405020304" pitchFamily="18" charset="0"/>
              </a:rPr>
              <a:t> Cases, Massachusetts, 1990 to 2019</a:t>
            </a:r>
          </a:p>
        </p:txBody>
      </p:sp>
      <p:graphicFrame>
        <p:nvGraphicFramePr>
          <p:cNvPr id="10" name="Chart 9" descr="Confirmed and Probable Infectious Syphilis Cases, Massachusetts, 1990 to 2019&#10;Graph depicts the number of confirmed and probable cases of syphilis in Massachusetts between 1990 and 2019. It begins at 1,175 in 1990, drops to a low of 103 in 1999 and climbs to a high of 1,243 in 2019. There is a text box that indicates a 56% increase in syphilis cases between 2015 and 2019.&#10;Note: Infectious syphilis is defined as primary, secondary and early latent stages of syphilis within one year of infection.&#10;&#10;"/>
          <p:cNvGraphicFramePr>
            <a:graphicFrameLocks noGrp="1"/>
          </p:cNvGraphicFramePr>
          <p:nvPr>
            <p:extLst>
              <p:ext uri="{D42A27DB-BD31-4B8C-83A1-F6EECF244321}">
                <p14:modId xmlns:p14="http://schemas.microsoft.com/office/powerpoint/2010/main" val="1802614359"/>
              </p:ext>
            </p:extLst>
          </p:nvPr>
        </p:nvGraphicFramePr>
        <p:xfrm>
          <a:off x="0" y="1458818"/>
          <a:ext cx="8891935" cy="47528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1638300" y="2286000"/>
            <a:ext cx="5867400" cy="379021"/>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600"/>
              </a:spcBef>
            </a:pPr>
            <a:r>
              <a:rPr lang="en-US" sz="1600" b="1" dirty="0">
                <a:latin typeface="Times New Roman" panose="02020603050405020304" pitchFamily="18" charset="0"/>
                <a:cs typeface="Times New Roman" panose="02020603050405020304" pitchFamily="18" charset="0"/>
              </a:rPr>
              <a:t>Infectious syphilis cases have increased 56% from 2015 to 2019</a:t>
            </a:r>
          </a:p>
        </p:txBody>
      </p:sp>
      <p:sp>
        <p:nvSpPr>
          <p:cNvPr id="8" name="TextBox 7"/>
          <p:cNvSpPr txBox="1"/>
          <p:nvPr/>
        </p:nvSpPr>
        <p:spPr>
          <a:xfrm>
            <a:off x="-3412" y="6211669"/>
            <a:ext cx="9119235"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pPr>
              <a:defRPr/>
            </a:pPr>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a:t>
            </a:r>
          </a:p>
          <a:p>
            <a:pPr>
              <a:defRPr/>
            </a:pPr>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p>
          <a:p>
            <a:pPr>
              <a:defRPr/>
            </a:pPr>
            <a:r>
              <a:rPr lang="en-US" sz="1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46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33488"/>
          </a:xfrm>
        </p:spPr>
        <p:txBody>
          <a:bodyPr/>
          <a:lstStyle/>
          <a:p>
            <a:r>
              <a:rPr lang="en-US" sz="2800" dirty="0">
                <a:solidFill>
                  <a:srgbClr val="FFFFFF"/>
                </a:solidFill>
                <a:latin typeface="Times New Roman" panose="02020603050405020304" pitchFamily="18" charset="0"/>
                <a:cs typeface="Times New Roman" panose="02020603050405020304" pitchFamily="18" charset="0"/>
              </a:rPr>
              <a:t>Confirmed and Probable Infectious Syphilis</a:t>
            </a:r>
            <a:r>
              <a:rPr lang="en-US" sz="2800" baseline="30000" dirty="0">
                <a:solidFill>
                  <a:srgbClr val="FFFFFF"/>
                </a:solidFill>
                <a:latin typeface="Times New Roman" panose="02020603050405020304" pitchFamily="18" charset="0"/>
                <a:cs typeface="Times New Roman" panose="02020603050405020304" pitchFamily="18" charset="0"/>
              </a:rPr>
              <a:t>*</a:t>
            </a:r>
            <a:r>
              <a:rPr lang="en-US" sz="2800" dirty="0">
                <a:solidFill>
                  <a:srgbClr val="FFFFFF"/>
                </a:solidFill>
                <a:latin typeface="Times New Roman" panose="02020603050405020304" pitchFamily="18" charset="0"/>
                <a:cs typeface="Times New Roman" panose="02020603050405020304" pitchFamily="18" charset="0"/>
              </a:rPr>
              <a:t> by Gender Identity,</a:t>
            </a:r>
            <a:r>
              <a:rPr lang="en-US" sz="2800" baseline="30000" dirty="0">
                <a:solidFill>
                  <a:srgbClr val="FFFFFF"/>
                </a:solidFill>
                <a:latin typeface="Times New Roman" panose="02020603050405020304" pitchFamily="18" charset="0"/>
                <a:cs typeface="Times New Roman" panose="02020603050405020304" pitchFamily="18" charset="0"/>
              </a:rPr>
              <a: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Massachusetts, 2010 to 2019</a:t>
            </a:r>
            <a:endParaRPr lang="en-US" sz="2800" dirty="0">
              <a:solidFill>
                <a:srgbClr val="FFFFFF"/>
              </a:solidFill>
              <a:latin typeface="Times New Roman" panose="02020603050405020304" pitchFamily="18" charset="0"/>
              <a:cs typeface="Times New Roman" panose="02020603050405020304" pitchFamily="18" charset="0"/>
            </a:endParaRPr>
          </a:p>
        </p:txBody>
      </p:sp>
      <p:graphicFrame>
        <p:nvGraphicFramePr>
          <p:cNvPr id="7" name="Chart 6" descr="Confirmed and Probable Infectious Syphilis by Gender Identity, Massachusetts, 2000 to 2019&#10;Graph depicts the number of confirmed and probable cases of syphilis in Massachusetts by gender identity between 2000 and 2019. There are two lines, one for females that begins at 47 in 2000 and remains relatively with a low of 19 in 2009 and a high of 126 in 2019 and another for males that begins at 94 in 2000 and climbs to 1,106 in 2019. A text box indicates that the number of cases between 2015 and 2019 increased 125% for females and 50% for males.&#10;Note: Infectious syphilis is defined as primary, secondary and early latent stages of syphilis within one year of infection.&#10;&#10;"/>
          <p:cNvGraphicFramePr>
            <a:graphicFrameLocks/>
          </p:cNvGraphicFramePr>
          <p:nvPr>
            <p:extLst>
              <p:ext uri="{D42A27DB-BD31-4B8C-83A1-F6EECF244321}">
                <p14:modId xmlns:p14="http://schemas.microsoft.com/office/powerpoint/2010/main" val="279873230"/>
              </p:ext>
            </p:extLst>
          </p:nvPr>
        </p:nvGraphicFramePr>
        <p:xfrm>
          <a:off x="152400" y="1416844"/>
          <a:ext cx="8839200" cy="467915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
          <p:cNvSpPr txBox="1"/>
          <p:nvPr/>
        </p:nvSpPr>
        <p:spPr>
          <a:xfrm>
            <a:off x="1515500" y="2506265"/>
            <a:ext cx="449574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latin typeface="Times New Roman" panose="02020603050405020304" pitchFamily="18" charset="0"/>
                <a:cs typeface="Times New Roman" panose="02020603050405020304" pitchFamily="18" charset="0"/>
              </a:rPr>
              <a:t>From 2015 to 2019 male cases increased 50% and female cases increased 125%</a:t>
            </a:r>
          </a:p>
        </p:txBody>
      </p:sp>
      <p:sp>
        <p:nvSpPr>
          <p:cNvPr id="5" name="TextBox 4"/>
          <p:cNvSpPr txBox="1"/>
          <p:nvPr/>
        </p:nvSpPr>
        <p:spPr>
          <a:xfrm>
            <a:off x="0" y="6058379"/>
            <a:ext cx="9182100"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are current as of  9/9/2020 and are subject to change. </a:t>
            </a:r>
          </a:p>
          <a:p>
            <a:r>
              <a:rPr lang="en-US" sz="1200" dirty="0">
                <a:latin typeface="Times New Roman" panose="02020603050405020304" pitchFamily="18" charset="0"/>
                <a:cs typeface="Times New Roman" panose="02020603050405020304" pitchFamily="18" charset="0"/>
              </a:rPr>
              <a:t>Data Source: Massachusetts Department of Public Health/Bureau of Infectious Disease and Laboratory Sciences/ Division of STD Prevention </a:t>
            </a:r>
          </a:p>
          <a:p>
            <a:r>
              <a:rPr lang="en-US" sz="1200" dirty="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endParaRPr lang="en-US" sz="1200" b="1"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**Transgender identified individuals are reported on the next 2 slides. </a:t>
            </a:r>
          </a:p>
        </p:txBody>
      </p:sp>
    </p:spTree>
    <p:extLst>
      <p:ext uri="{BB962C8B-B14F-4D97-AF65-F5344CB8AC3E}">
        <p14:creationId xmlns:p14="http://schemas.microsoft.com/office/powerpoint/2010/main" val="3489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131232</TotalTime>
  <Words>4875</Words>
  <Application>Microsoft Office PowerPoint</Application>
  <PresentationFormat>On-screen Show (4:3)</PresentationFormat>
  <Paragraphs>348</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Helvetica Neue</vt:lpstr>
      <vt:lpstr>Times New Roman</vt:lpstr>
      <vt:lpstr>Default Design</vt:lpstr>
      <vt:lpstr>Surveillance Data Overview of Sexually Transmitted Infections, Massachusetts, 1990-2019 </vt:lpstr>
      <vt:lpstr>Outline</vt:lpstr>
      <vt:lpstr>Massachusetts STI Trends</vt:lpstr>
      <vt:lpstr>Confirmed Chlamydia Cases,  Massachusetts, 2000 to 2019</vt:lpstr>
      <vt:lpstr>Confirmed Chlamydia Cases by Gender Identity,* Massachusetts, 2010 to 2019</vt:lpstr>
      <vt:lpstr>Confirmed Gonorrhea Cases,  Massachusetts, 1990 to 2019</vt:lpstr>
      <vt:lpstr>Confirmed Gonorrhea Cases by Gender Identity,* Massachusetts, 2000 to 2019</vt:lpstr>
      <vt:lpstr>Confirmed and Probable Infectious Syphilis* Cases, Massachusetts, 1990 to 2019</vt:lpstr>
      <vt:lpstr>Confirmed and Probable Infectious Syphilis* by Gender Identity,** Massachusetts, 2010 to 2019</vt:lpstr>
      <vt:lpstr>Confirmed and Probable Infectious Syphilis * among Transgender Identified Individuals, Massachusetts, 2015 to 2019</vt:lpstr>
      <vt:lpstr>Confirmed and Probable Infectious Syphilis * among Transgender Identified Individuals, Massachusetts, 2019</vt:lpstr>
      <vt:lpstr>Description of 2019 STI Cases</vt:lpstr>
      <vt:lpstr>Incident Rate of Confirmed Chlamydia Cases, per  100,000 Persons1 by City/Town, Massachusetts, 20192,3</vt:lpstr>
      <vt:lpstr>Confirmed Chlamydia Case Rates per 100,000 Population by Gender and Age, Massachusetts, 2019</vt:lpstr>
      <vt:lpstr>Average Age of Confirmed Chlamydia Cases by Year, Massachusetts, 2000 to 2019</vt:lpstr>
      <vt:lpstr>Incident Rate of Confirmed Gonorrhea Cases, per  100,000 Persons1 by City/Town, Massachusetts, 20192,3</vt:lpstr>
      <vt:lpstr>Confirmed Gonorrhea Case Rates per 100,000 Population by Gender and Age, Massachusetts, 2019</vt:lpstr>
      <vt:lpstr>Confirmed Gonorrhea Case Rates per 100,000 Population by County, Massachusetts, 2017-2019</vt:lpstr>
      <vt:lpstr>Incident Rate of Infectious Syphilis * Cases, per  100,000 Persons1 by City/Town, Massachusetts, 20192,3</vt:lpstr>
      <vt:lpstr>Confirmed and Probable Infectious Syphilis * Case Rates per 100,000 Population by County, Massachusetts, 2019</vt:lpstr>
      <vt:lpstr>Comparison of the Rate of Infectious Syphilis * Cases by Race and Ethnicity, Massachusetts, 2019</vt:lpstr>
      <vt:lpstr>Primary and Secondary Syphilis Cases by Gender of Sex Partners, Massachusetts, 2015 to 2019</vt:lpstr>
      <vt:lpstr>Congenital Syphilis Cases and Rate of Confirmed and Probable Infectious Syphilis * Among Females Age 15 to 44 Years, Massachusetts, 2010-2019</vt:lpstr>
      <vt:lpstr>Highlights of Massachusetts 2019 Reportable Congenital Syphilis Cases</vt:lpstr>
      <vt:lpstr>HIV/STI Co-infections</vt:lpstr>
      <vt:lpstr>STI Co-infected with Confirmed HIV and Multiple bacterial STIs, Massachusetts, 2019</vt:lpstr>
      <vt:lpstr>Confirmed and Probable Infectious Syphilis * Cases with HIV** Co-Infection, Massachusetts, 2015 to 2019</vt:lpstr>
      <vt:lpstr>Percent of Infectious Syphilis * Cases with HIV Co-Infection by Race/Ethnicity, Massachusetts, 2019</vt:lpstr>
      <vt:lpstr>Summary</vt:lpstr>
      <vt:lpstr>Technical Data Notes</vt:lpstr>
      <vt:lpstr>Technical Data Notes for this Study</vt:lpstr>
    </vt:vector>
  </TitlesOfParts>
  <Company>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Data Overview of Sexually Transmitted Infections, Massachusetts, 1990-2019</dc:title>
  <dc:subject>STD;HIV;Data;2019</dc:subject>
  <dc:creator>MDPH;Haney, Gillian (DPH)</dc:creator>
  <cp:keywords>Sexually Transmitted Disease;STD;Massachusetts;2019</cp:keywords>
  <cp:lastModifiedBy>Yeaple, Jennifer (DPH)</cp:lastModifiedBy>
  <cp:revision>900</cp:revision>
  <cp:lastPrinted>2018-11-29T14:32:55Z</cp:lastPrinted>
  <dcterms:created xsi:type="dcterms:W3CDTF">2013-04-01T13:48:28Z</dcterms:created>
  <dcterms:modified xsi:type="dcterms:W3CDTF">2021-12-02T12:58:34Z</dcterms:modified>
</cp:coreProperties>
</file>